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6"/>
  </p:notesMasterIdLst>
  <p:sldIdLst>
    <p:sldId id="600" r:id="rId2"/>
    <p:sldId id="286" r:id="rId3"/>
    <p:sldId id="648" r:id="rId4"/>
    <p:sldId id="670" r:id="rId5"/>
    <p:sldId id="260" r:id="rId6"/>
    <p:sldId id="679" r:id="rId7"/>
    <p:sldId id="681" r:id="rId8"/>
    <p:sldId id="288" r:id="rId9"/>
    <p:sldId id="312" r:id="rId10"/>
    <p:sldId id="292" r:id="rId11"/>
    <p:sldId id="671" r:id="rId12"/>
    <p:sldId id="296" r:id="rId13"/>
    <p:sldId id="680" r:id="rId14"/>
    <p:sldId id="300" r:id="rId15"/>
    <p:sldId id="303" r:id="rId16"/>
    <p:sldId id="304" r:id="rId17"/>
    <p:sldId id="308" r:id="rId18"/>
    <p:sldId id="309" r:id="rId19"/>
    <p:sldId id="682" r:id="rId20"/>
    <p:sldId id="656" r:id="rId21"/>
    <p:sldId id="655" r:id="rId22"/>
    <p:sldId id="683" r:id="rId23"/>
    <p:sldId id="684" r:id="rId24"/>
    <p:sldId id="672" r:id="rId25"/>
    <p:sldId id="673" r:id="rId26"/>
    <p:sldId id="632" r:id="rId27"/>
    <p:sldId id="674" r:id="rId28"/>
    <p:sldId id="629" r:id="rId29"/>
    <p:sldId id="675" r:id="rId30"/>
    <p:sldId id="631" r:id="rId31"/>
    <p:sldId id="660" r:id="rId32"/>
    <p:sldId id="529" r:id="rId33"/>
    <p:sldId id="630" r:id="rId34"/>
    <p:sldId id="657" r:id="rId35"/>
  </p:sldIdLst>
  <p:sldSz cx="9144000" cy="6858000" type="screen4x3"/>
  <p:notesSz cx="6858000" cy="9144000"/>
  <p:defaultTextStyle>
    <a:defPPr>
      <a:defRPr lang="en-GB"/>
    </a:defPPr>
    <a:lvl1pPr algn="l" defTabSz="457200" rtl="0" fontAlgn="base">
      <a:lnSpc>
        <a:spcPct val="93000"/>
      </a:lnSpc>
      <a:spcBef>
        <a:spcPct val="0"/>
      </a:spcBef>
      <a:spcAft>
        <a:spcPct val="0"/>
      </a:spcAft>
      <a:buClr>
        <a:srgbClr val="FFFFFF"/>
      </a:buClr>
      <a:buSzPct val="100000"/>
      <a:buFont typeface="Times New Roman" charset="0"/>
      <a:defRPr sz="2400" kern="1200">
        <a:solidFill>
          <a:schemeClr val="bg1"/>
        </a:solidFill>
        <a:latin typeface="Times New Roman" charset="0"/>
        <a:ea typeface="ＭＳ Ｐゴシック" charset="0"/>
        <a:cs typeface="ＭＳ Ｐゴシック" charset="0"/>
      </a:defRPr>
    </a:lvl1pPr>
    <a:lvl2pPr marL="457200" algn="l" defTabSz="457200" rtl="0" fontAlgn="base">
      <a:lnSpc>
        <a:spcPct val="93000"/>
      </a:lnSpc>
      <a:spcBef>
        <a:spcPct val="0"/>
      </a:spcBef>
      <a:spcAft>
        <a:spcPct val="0"/>
      </a:spcAft>
      <a:buClr>
        <a:srgbClr val="FFFFFF"/>
      </a:buClr>
      <a:buSzPct val="100000"/>
      <a:buFont typeface="Times New Roman" charset="0"/>
      <a:defRPr sz="2400" kern="1200">
        <a:solidFill>
          <a:schemeClr val="bg1"/>
        </a:solidFill>
        <a:latin typeface="Times New Roman" charset="0"/>
        <a:ea typeface="ＭＳ Ｐゴシック" charset="0"/>
        <a:cs typeface="ＭＳ Ｐゴシック" charset="0"/>
      </a:defRPr>
    </a:lvl2pPr>
    <a:lvl3pPr marL="914400" algn="l" defTabSz="457200" rtl="0" fontAlgn="base">
      <a:lnSpc>
        <a:spcPct val="93000"/>
      </a:lnSpc>
      <a:spcBef>
        <a:spcPct val="0"/>
      </a:spcBef>
      <a:spcAft>
        <a:spcPct val="0"/>
      </a:spcAft>
      <a:buClr>
        <a:srgbClr val="FFFFFF"/>
      </a:buClr>
      <a:buSzPct val="100000"/>
      <a:buFont typeface="Times New Roman" charset="0"/>
      <a:defRPr sz="2400" kern="1200">
        <a:solidFill>
          <a:schemeClr val="bg1"/>
        </a:solidFill>
        <a:latin typeface="Times New Roman" charset="0"/>
        <a:ea typeface="ＭＳ Ｐゴシック" charset="0"/>
        <a:cs typeface="ＭＳ Ｐゴシック" charset="0"/>
      </a:defRPr>
    </a:lvl3pPr>
    <a:lvl4pPr marL="1371600" algn="l" defTabSz="457200" rtl="0" fontAlgn="base">
      <a:lnSpc>
        <a:spcPct val="93000"/>
      </a:lnSpc>
      <a:spcBef>
        <a:spcPct val="0"/>
      </a:spcBef>
      <a:spcAft>
        <a:spcPct val="0"/>
      </a:spcAft>
      <a:buClr>
        <a:srgbClr val="FFFFFF"/>
      </a:buClr>
      <a:buSzPct val="100000"/>
      <a:buFont typeface="Times New Roman" charset="0"/>
      <a:defRPr sz="2400" kern="1200">
        <a:solidFill>
          <a:schemeClr val="bg1"/>
        </a:solidFill>
        <a:latin typeface="Times New Roman" charset="0"/>
        <a:ea typeface="ＭＳ Ｐゴシック" charset="0"/>
        <a:cs typeface="ＭＳ Ｐゴシック" charset="0"/>
      </a:defRPr>
    </a:lvl4pPr>
    <a:lvl5pPr marL="1828800" algn="l" defTabSz="457200" rtl="0" fontAlgn="base">
      <a:lnSpc>
        <a:spcPct val="93000"/>
      </a:lnSpc>
      <a:spcBef>
        <a:spcPct val="0"/>
      </a:spcBef>
      <a:spcAft>
        <a:spcPct val="0"/>
      </a:spcAft>
      <a:buClr>
        <a:srgbClr val="FFFFFF"/>
      </a:buClr>
      <a:buSzPct val="100000"/>
      <a:buFont typeface="Times New Roman" charset="0"/>
      <a:defRPr sz="2400" kern="1200">
        <a:solidFill>
          <a:schemeClr val="bg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bg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bg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bg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bg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977">
          <p15:clr>
            <a:srgbClr val="A4A3A4"/>
          </p15:clr>
        </p15:guide>
        <p15:guide id="2" pos="37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3F646"/>
    <a:srgbClr val="C8CCAB"/>
    <a:srgbClr val="FFFF66"/>
    <a:srgbClr val="A9740C"/>
    <a:srgbClr val="F0FB91"/>
    <a:srgbClr val="A9124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3178"/>
    <p:restoredTop sz="87620" autoAdjust="0"/>
  </p:normalViewPr>
  <p:slideViewPr>
    <p:cSldViewPr snapToGrid="0" snapToObjects="1">
      <p:cViewPr varScale="1">
        <p:scale>
          <a:sx n="110" d="100"/>
          <a:sy n="110" d="100"/>
        </p:scale>
        <p:origin x="864" y="176"/>
      </p:cViewPr>
      <p:guideLst>
        <p:guide orient="horz" pos="1977"/>
        <p:guide pos="3739"/>
      </p:guideLst>
    </p:cSldViewPr>
  </p:slideViewPr>
  <p:outlineViewPr>
    <p:cViewPr varScale="1">
      <p:scale>
        <a:sx n="170" d="200"/>
        <a:sy n="170" d="200"/>
      </p:scale>
      <p:origin x="-784" y="-88"/>
    </p:cViewPr>
  </p:outlineViewPr>
  <p:notesTextViewPr>
    <p:cViewPr>
      <p:scale>
        <a:sx n="100" d="100"/>
        <a:sy n="100" d="100"/>
      </p:scale>
      <p:origin x="0" y="0"/>
    </p:cViewPr>
  </p:notesTextViewPr>
  <p:sorterViewPr>
    <p:cViewPr>
      <p:scale>
        <a:sx n="155" d="100"/>
        <a:sy n="155" d="100"/>
      </p:scale>
      <p:origin x="0" y="1472"/>
    </p:cViewPr>
  </p:sorterViewPr>
  <p:notesViewPr>
    <p:cSldViewPr snapToGrid="0" snapToObjects="1">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AutoShape 1"/>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098" name="Rectangle 2"/>
          <p:cNvSpPr>
            <a:spLocks noGrp="1" noChangeArrowheads="1"/>
          </p:cNvSpPr>
          <p:nvPr>
            <p:ph type="hdr"/>
          </p:nvPr>
        </p:nvSpPr>
        <p:spPr bwMode="auto">
          <a:xfrm>
            <a:off x="0" y="0"/>
            <a:ext cx="29702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nSpc>
                <a:spcPct val="100000"/>
              </a:lnSpc>
              <a:buClr>
                <a:srgbClr val="0000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DejaVu LGC Sans" charset="0"/>
              </a:defRPr>
            </a:lvl1pPr>
          </a:lstStyle>
          <a:p>
            <a:pPr>
              <a:defRPr/>
            </a:pPr>
            <a:endParaRPr lang="en-US"/>
          </a:p>
        </p:txBody>
      </p:sp>
      <p:sp>
        <p:nvSpPr>
          <p:cNvPr id="4099" name="Rectangle 3"/>
          <p:cNvSpPr>
            <a:spLocks noGrp="1" noChangeArrowheads="1"/>
          </p:cNvSpPr>
          <p:nvPr>
            <p:ph type="dt"/>
          </p:nvPr>
        </p:nvSpPr>
        <p:spPr bwMode="auto">
          <a:xfrm>
            <a:off x="3886200" y="0"/>
            <a:ext cx="29702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0000"/>
              </a:lnSpc>
              <a:buClr>
                <a:srgbClr val="0000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DejaVu LGC Sans" charset="0"/>
              </a:defRPr>
            </a:lvl1pPr>
          </a:lstStyle>
          <a:p>
            <a:pPr>
              <a:defRPr/>
            </a:pPr>
            <a:endParaRPr lang="en-US"/>
          </a:p>
        </p:txBody>
      </p:sp>
      <p:sp>
        <p:nvSpPr>
          <p:cNvPr id="16389" name="Rectangle 4"/>
          <p:cNvSpPr>
            <a:spLocks noGrp="1" noRot="1" noChangeAspect="1" noChangeArrowheads="1"/>
          </p:cNvSpPr>
          <p:nvPr>
            <p:ph type="sldImg"/>
          </p:nvPr>
        </p:nvSpPr>
        <p:spPr bwMode="auto">
          <a:xfrm>
            <a:off x="1143000" y="685800"/>
            <a:ext cx="4570413" cy="3427413"/>
          </a:xfrm>
          <a:prstGeom prst="rect">
            <a:avLst/>
          </a:prstGeom>
          <a:solidFill>
            <a:srgbClr val="FFFFFF"/>
          </a:solidFill>
          <a:ln w="9360">
            <a:solidFill>
              <a:srgbClr val="000000"/>
            </a:solidFill>
            <a:miter lim="800000"/>
            <a:headEnd/>
            <a:tailEnd/>
          </a:ln>
          <a:extLst>
            <a:ext uri="{FAA26D3D-D897-4be2-8F04-BA451C77F1D7}">
              <ma14:placeholderFlag xmlns:ma14="http://schemas.microsoft.com/office/mac/drawingml/2011/main" xmlns="" val="1"/>
            </a:ext>
          </a:extLst>
        </p:spPr>
      </p:sp>
      <p:sp>
        <p:nvSpPr>
          <p:cNvPr id="4101" name="Rectangle 5"/>
          <p:cNvSpPr>
            <a:spLocks noGrp="1" noChangeArrowheads="1"/>
          </p:cNvSpPr>
          <p:nvPr>
            <p:ph type="body"/>
          </p:nvPr>
        </p:nvSpPr>
        <p:spPr bwMode="auto">
          <a:xfrm>
            <a:off x="914400" y="4343400"/>
            <a:ext cx="5027613" cy="41132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n-US" noProof="0"/>
          </a:p>
        </p:txBody>
      </p:sp>
      <p:sp>
        <p:nvSpPr>
          <p:cNvPr id="4102" name="Rectangle 6"/>
          <p:cNvSpPr>
            <a:spLocks noGrp="1" noChangeArrowheads="1"/>
          </p:cNvSpPr>
          <p:nvPr>
            <p:ph type="ftr"/>
          </p:nvPr>
        </p:nvSpPr>
        <p:spPr bwMode="auto">
          <a:xfrm>
            <a:off x="0" y="8686800"/>
            <a:ext cx="2970213" cy="45561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nSpc>
                <a:spcPct val="100000"/>
              </a:lnSpc>
              <a:buClr>
                <a:srgbClr val="0000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DejaVu LGC Sans" charset="0"/>
              </a:defRPr>
            </a:lvl1pPr>
          </a:lstStyle>
          <a:p>
            <a:pPr>
              <a:defRPr/>
            </a:pPr>
            <a:endParaRPr lang="en-US"/>
          </a:p>
        </p:txBody>
      </p:sp>
      <p:sp>
        <p:nvSpPr>
          <p:cNvPr id="4103" name="Rectangle 7"/>
          <p:cNvSpPr>
            <a:spLocks noGrp="1" noChangeArrowheads="1"/>
          </p:cNvSpPr>
          <p:nvPr>
            <p:ph type="sldNum"/>
          </p:nvPr>
        </p:nvSpPr>
        <p:spPr bwMode="auto">
          <a:xfrm>
            <a:off x="3886200" y="8686800"/>
            <a:ext cx="2970213" cy="45561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lnSpc>
                <a:spcPct val="100000"/>
              </a:lnSpc>
              <a:buClr>
                <a:srgbClr val="0000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DejaVu LGC Sans" charset="0"/>
              </a:defRPr>
            </a:lvl1pPr>
          </a:lstStyle>
          <a:p>
            <a:pPr>
              <a:defRPr/>
            </a:pPr>
            <a:fld id="{F37F9D68-CE1E-BD4C-847C-A231D6CDCBFB}" type="slidenum">
              <a:rPr lang="en-GB"/>
              <a:pPr>
                <a:defRPr/>
              </a:pPr>
              <a:t>‹#›</a:t>
            </a:fld>
            <a:endParaRPr lang="en-GB"/>
          </a:p>
        </p:txBody>
      </p:sp>
    </p:spTree>
    <p:extLst>
      <p:ext uri="{BB962C8B-B14F-4D97-AF65-F5344CB8AC3E}">
        <p14:creationId xmlns:p14="http://schemas.microsoft.com/office/powerpoint/2010/main" val="155043081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ＭＳ Ｐゴシック" charset="-128"/>
      </a:defRPr>
    </a:lvl1pPr>
    <a:lvl2pPr marL="742950" indent="-28575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b8465a02ce_0_522:notes"/>
          <p:cNvSpPr txBox="1">
            <a:spLocks noGrp="1"/>
          </p:cNvSpPr>
          <p:nvPr>
            <p:ph type="body" idx="1"/>
          </p:nvPr>
        </p:nvSpPr>
        <p:spPr>
          <a:xfrm>
            <a:off x="914400" y="4343400"/>
            <a:ext cx="5027700" cy="41133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360"/>
              </a:spcBef>
              <a:spcAft>
                <a:spcPts val="0"/>
              </a:spcAft>
              <a:buSzPts val="1400"/>
              <a:buNone/>
            </a:pPr>
            <a:endParaRPr/>
          </a:p>
        </p:txBody>
      </p:sp>
      <p:sp>
        <p:nvSpPr>
          <p:cNvPr id="539" name="Google Shape;539;gb8465a02ce_0_522: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685270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Coherence bandwidth from the screen</a:t>
            </a:r>
          </a:p>
        </p:txBody>
      </p:sp>
      <p:sp>
        <p:nvSpPr>
          <p:cNvPr id="4" name="Slide Number Placeholder 3"/>
          <p:cNvSpPr>
            <a:spLocks noGrp="1"/>
          </p:cNvSpPr>
          <p:nvPr>
            <p:ph type="sldNum" sz="quarter" idx="5"/>
          </p:nvPr>
        </p:nvSpPr>
        <p:spPr/>
        <p:txBody>
          <a:bodyPr/>
          <a:lstStyle/>
          <a:p>
            <a:fld id="{CCDF4A68-B946-BC4A-B917-384F2BC0D8C7}" type="slidenum">
              <a:rPr lang="en-US" smtClean="0"/>
              <a:t>5</a:t>
            </a:fld>
            <a:endParaRPr lang="en-US"/>
          </a:p>
        </p:txBody>
      </p:sp>
    </p:spTree>
    <p:extLst>
      <p:ext uri="{BB962C8B-B14F-4D97-AF65-F5344CB8AC3E}">
        <p14:creationId xmlns:p14="http://schemas.microsoft.com/office/powerpoint/2010/main" val="3497153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err="1"/>
              <a:t>t</a:t>
            </a:r>
            <a:r>
              <a:rPr lang="en-US" sz="2400" baseline="-25000" dirty="0" err="1"/>
              <a:t>res</a:t>
            </a:r>
            <a:r>
              <a:rPr lang="en-US" sz="2400" baseline="-25000" dirty="0"/>
              <a:t> </a:t>
            </a:r>
            <a:r>
              <a:rPr lang="en-US" sz="2400" baseline="0" dirty="0"/>
              <a:t>: temporal resolution of observation;   </a:t>
            </a:r>
            <a:r>
              <a:rPr lang="en-US" sz="2400" baseline="0" dirty="0" err="1"/>
              <a:t>t</a:t>
            </a:r>
            <a:r>
              <a:rPr lang="en-US" sz="2400" baseline="-25000" dirty="0" err="1"/>
              <a:t>scr</a:t>
            </a:r>
            <a:r>
              <a:rPr lang="en-US" sz="2400" baseline="-25000" dirty="0"/>
              <a:t>, var</a:t>
            </a:r>
            <a:r>
              <a:rPr lang="en-US" sz="2400" baseline="0" dirty="0"/>
              <a:t> :  variability associated with the scattering screen;  </a:t>
            </a:r>
          </a:p>
          <a:p>
            <a:r>
              <a:rPr lang="en-US" sz="2400" baseline="0" dirty="0"/>
              <a:t> </a:t>
            </a:r>
            <a:r>
              <a:rPr lang="en-US" sz="2400" baseline="0" dirty="0" err="1"/>
              <a:t>t</a:t>
            </a:r>
            <a:r>
              <a:rPr lang="en-US" sz="2400" baseline="-25000" dirty="0" err="1"/>
              <a:t>var</a:t>
            </a:r>
            <a:r>
              <a:rPr lang="en-US" sz="2400" baseline="0" dirty="0"/>
              <a:t> :   the source temporal variability; </a:t>
            </a:r>
            <a:r>
              <a:rPr lang="en-US" sz="2400" baseline="0" dirty="0" err="1"/>
              <a:t>t</a:t>
            </a:r>
            <a:r>
              <a:rPr lang="en-US" sz="2400" baseline="-25000" dirty="0" err="1"/>
              <a:t>var</a:t>
            </a:r>
            <a:r>
              <a:rPr lang="en-US" sz="2400" baseline="-25000" dirty="0"/>
              <a:t>, eff</a:t>
            </a:r>
            <a:r>
              <a:rPr lang="en-US" sz="2400" baseline="0" dirty="0"/>
              <a:t> = min(</a:t>
            </a:r>
            <a:r>
              <a:rPr lang="en-US" sz="2400" baseline="0" dirty="0" err="1"/>
              <a:t>t</a:t>
            </a:r>
            <a:r>
              <a:rPr lang="en-US" sz="2400" baseline="-25000" dirty="0" err="1"/>
              <a:t>var</a:t>
            </a:r>
            <a:r>
              <a:rPr lang="en-US" sz="2400" baseline="0" dirty="0"/>
              <a:t>, </a:t>
            </a:r>
            <a:r>
              <a:rPr lang="en-US" sz="2400" baseline="0" dirty="0" err="1"/>
              <a:t>t</a:t>
            </a:r>
            <a:r>
              <a:rPr lang="en-US" sz="2400" baseline="-25000" dirty="0" err="1"/>
              <a:t>scr</a:t>
            </a:r>
            <a:r>
              <a:rPr lang="en-US" sz="2400" baseline="-25000" dirty="0"/>
              <a:t>, var</a:t>
            </a:r>
            <a:r>
              <a:rPr lang="en-US" sz="2400" baseline="0" dirty="0"/>
              <a:t>)</a:t>
            </a:r>
            <a:endParaRPr lang="en-US" sz="2400" dirty="0"/>
          </a:p>
        </p:txBody>
      </p:sp>
      <p:sp>
        <p:nvSpPr>
          <p:cNvPr id="4" name="Slide Number Placeholder 3"/>
          <p:cNvSpPr>
            <a:spLocks noGrp="1"/>
          </p:cNvSpPr>
          <p:nvPr>
            <p:ph type="sldNum"/>
          </p:nvPr>
        </p:nvSpPr>
        <p:spPr/>
        <p:txBody>
          <a:bodyPr/>
          <a:lstStyle/>
          <a:p>
            <a:pPr>
              <a:defRPr/>
            </a:pPr>
            <a:fld id="{F37F9D68-CE1E-BD4C-847C-A231D6CDCBFB}" type="slidenum">
              <a:rPr lang="en-GB" smtClean="0"/>
              <a:pPr>
                <a:defRPr/>
              </a:pPr>
              <a:t>14</a:t>
            </a:fld>
            <a:endParaRPr lang="en-GB"/>
          </a:p>
        </p:txBody>
      </p:sp>
    </p:spTree>
    <p:extLst>
      <p:ext uri="{BB962C8B-B14F-4D97-AF65-F5344CB8AC3E}">
        <p14:creationId xmlns:p14="http://schemas.microsoft.com/office/powerpoint/2010/main" val="874352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Galaxy formation in a box of size 94 comoving-</a:t>
            </a:r>
            <a:r>
              <a:rPr lang="en-US" dirty="0" err="1"/>
              <a:t>Mpc</a:t>
            </a:r>
            <a:r>
              <a:rPr lang="en-US" dirty="0"/>
              <a:t> on a side, which resolves all halos above  ~10^8 solar masses.</a:t>
            </a:r>
          </a:p>
        </p:txBody>
      </p:sp>
      <p:sp>
        <p:nvSpPr>
          <p:cNvPr id="4" name="Slide Number Placeholder 3"/>
          <p:cNvSpPr>
            <a:spLocks noGrp="1"/>
          </p:cNvSpPr>
          <p:nvPr>
            <p:ph type="sldNum"/>
          </p:nvPr>
        </p:nvSpPr>
        <p:spPr/>
        <p:txBody>
          <a:bodyPr/>
          <a:lstStyle/>
          <a:p>
            <a:pPr>
              <a:defRPr/>
            </a:pPr>
            <a:fld id="{F37F9D68-CE1E-BD4C-847C-A231D6CDCBFB}" type="slidenum">
              <a:rPr lang="en-GB" smtClean="0"/>
              <a:pPr>
                <a:defRPr/>
              </a:pPr>
              <a:t>27</a:t>
            </a:fld>
            <a:endParaRPr lang="en-GB"/>
          </a:p>
        </p:txBody>
      </p:sp>
    </p:spTree>
    <p:extLst>
      <p:ext uri="{BB962C8B-B14F-4D97-AF65-F5344CB8AC3E}">
        <p14:creationId xmlns:p14="http://schemas.microsoft.com/office/powerpoint/2010/main" val="684231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t>Robertson et al (2015) used</a:t>
            </a:r>
            <a:r>
              <a:rPr lang="en-US" sz="1200" kern="1200" dirty="0">
                <a:solidFill>
                  <a:srgbClr val="000000"/>
                </a:solidFill>
                <a:effectLst/>
                <a:latin typeface="Times New Roman" charset="0"/>
                <a:ea typeface="ＭＳ Ｐゴシック" charset="-128"/>
                <a:cs typeface="ＭＳ Ｐゴシック" charset="-128"/>
              </a:rPr>
              <a:t> observational constraints compiled to include recent IGM neutrality estimates from the observed fraction of star-forming galaxies showing Ly</a:t>
            </a:r>
            <a:r>
              <a:rPr lang="el-GR" sz="1200" kern="1200" dirty="0">
                <a:solidFill>
                  <a:srgbClr val="000000"/>
                </a:solidFill>
                <a:effectLst/>
                <a:latin typeface="Times New Roman" charset="0"/>
                <a:ea typeface="ＭＳ Ｐゴシック" charset="-128"/>
                <a:cs typeface="ＭＳ Ｐゴシック" charset="-128"/>
              </a:rPr>
              <a:t>α </a:t>
            </a:r>
            <a:r>
              <a:rPr lang="en-US" sz="1200" kern="1200" dirty="0">
                <a:solidFill>
                  <a:srgbClr val="000000"/>
                </a:solidFill>
                <a:effectLst/>
                <a:latin typeface="Times New Roman" charset="0"/>
                <a:ea typeface="ＭＳ Ｐゴシック" charset="-128"/>
                <a:cs typeface="ＭＳ Ｐゴシック" charset="-128"/>
              </a:rPr>
              <a:t>emission (e.g., Stark et al. 2010) now extended to z ∼ 7 − 8 from </a:t>
            </a:r>
            <a:r>
              <a:rPr lang="en-US" sz="1200" kern="1200" dirty="0" err="1">
                <a:solidFill>
                  <a:srgbClr val="000000"/>
                </a:solidFill>
                <a:effectLst/>
                <a:latin typeface="Times New Roman" charset="0"/>
                <a:ea typeface="ＭＳ Ｐゴシック" charset="-128"/>
                <a:cs typeface="ＭＳ Ｐゴシック" charset="-128"/>
              </a:rPr>
              <a:t>Treu</a:t>
            </a:r>
            <a:r>
              <a:rPr lang="en-US" sz="1200" kern="1200" dirty="0">
                <a:solidFill>
                  <a:srgbClr val="000000"/>
                </a:solidFill>
                <a:effectLst/>
                <a:latin typeface="Times New Roman" charset="0"/>
                <a:ea typeface="ＭＳ Ｐゴシック" charset="-128"/>
                <a:cs typeface="ＭＳ Ｐゴシック" charset="-128"/>
              </a:rPr>
              <a:t> et al. (2013), </a:t>
            </a:r>
            <a:r>
              <a:rPr lang="en-US" sz="1200" kern="1200" dirty="0" err="1">
                <a:solidFill>
                  <a:srgbClr val="000000"/>
                </a:solidFill>
                <a:effectLst/>
                <a:latin typeface="Times New Roman" charset="0"/>
                <a:ea typeface="ＭＳ Ｐゴシック" charset="-128"/>
                <a:cs typeface="ＭＳ Ｐゴシック" charset="-128"/>
              </a:rPr>
              <a:t>Pentericci</a:t>
            </a:r>
            <a:r>
              <a:rPr lang="en-US" sz="1200" kern="1200" dirty="0">
                <a:solidFill>
                  <a:srgbClr val="000000"/>
                </a:solidFill>
                <a:effectLst/>
                <a:latin typeface="Times New Roman" charset="0"/>
                <a:ea typeface="ＭＳ Ｐゴシック" charset="-128"/>
                <a:cs typeface="ＭＳ Ｐゴシック" charset="-128"/>
              </a:rPr>
              <a:t> et al. (2014), and Schenker et al. (2014); the Ly</a:t>
            </a:r>
            <a:r>
              <a:rPr lang="el-GR" sz="1200" kern="1200" dirty="0">
                <a:solidFill>
                  <a:srgbClr val="000000"/>
                </a:solidFill>
                <a:effectLst/>
                <a:latin typeface="Times New Roman" charset="0"/>
                <a:ea typeface="ＭＳ Ｐゴシック" charset="-128"/>
                <a:cs typeface="ＭＳ Ｐゴシック" charset="-128"/>
              </a:rPr>
              <a:t>α </a:t>
            </a:r>
            <a:r>
              <a:rPr lang="en-US" sz="1200" kern="1200" dirty="0">
                <a:solidFill>
                  <a:srgbClr val="000000"/>
                </a:solidFill>
                <a:effectLst/>
                <a:latin typeface="Times New Roman" charset="0"/>
                <a:ea typeface="ＭＳ Ｐゴシック" charset="-128"/>
                <a:cs typeface="ＭＳ Ｐゴシック" charset="-128"/>
              </a:rPr>
              <a:t>damping wing absorption constraints from GRB host galaxies by </a:t>
            </a:r>
            <a:r>
              <a:rPr lang="en-US" sz="1200" kern="1200" dirty="0" err="1">
                <a:solidFill>
                  <a:srgbClr val="000000"/>
                </a:solidFill>
                <a:effectLst/>
                <a:latin typeface="Times New Roman" charset="0"/>
                <a:ea typeface="ＭＳ Ｐゴシック" charset="-128"/>
                <a:cs typeface="ＭＳ Ｐゴシック" charset="-128"/>
              </a:rPr>
              <a:t>Chornock</a:t>
            </a:r>
            <a:r>
              <a:rPr lang="en-US" sz="1200" kern="1200" dirty="0">
                <a:solidFill>
                  <a:srgbClr val="000000"/>
                </a:solidFill>
                <a:effectLst/>
                <a:latin typeface="Times New Roman" charset="0"/>
                <a:ea typeface="ＭＳ Ｐゴシック" charset="-128"/>
                <a:cs typeface="ＭＳ Ｐゴシック" charset="-128"/>
              </a:rPr>
              <a:t> et al. (2013); and the number of dark pixels in Ly</a:t>
            </a:r>
            <a:r>
              <a:rPr lang="el-GR" sz="1200" kern="1200" dirty="0">
                <a:solidFill>
                  <a:srgbClr val="000000"/>
                </a:solidFill>
                <a:effectLst/>
                <a:latin typeface="Times New Roman" charset="0"/>
                <a:ea typeface="ＭＳ Ｐゴシック" charset="-128"/>
                <a:cs typeface="ＭＳ Ｐゴシック" charset="-128"/>
              </a:rPr>
              <a:t>α </a:t>
            </a:r>
            <a:r>
              <a:rPr lang="en-US" sz="1200" kern="1200" dirty="0">
                <a:solidFill>
                  <a:srgbClr val="000000"/>
                </a:solidFill>
                <a:effectLst/>
                <a:latin typeface="Times New Roman" charset="0"/>
                <a:ea typeface="ＭＳ Ｐゴシック" charset="-128"/>
                <a:cs typeface="ＭＳ Ｐゴシック" charset="-128"/>
              </a:rPr>
              <a:t>forest observations of background quasars.</a:t>
            </a:r>
            <a:endParaRPr lang="en-US" dirty="0"/>
          </a:p>
          <a:p>
            <a:endParaRPr lang="en-US" dirty="0"/>
          </a:p>
          <a:p>
            <a:endParaRPr lang="en-US" dirty="0"/>
          </a:p>
        </p:txBody>
      </p:sp>
      <p:sp>
        <p:nvSpPr>
          <p:cNvPr id="4" name="Slide Number Placeholder 3"/>
          <p:cNvSpPr>
            <a:spLocks noGrp="1"/>
          </p:cNvSpPr>
          <p:nvPr>
            <p:ph type="sldNum"/>
          </p:nvPr>
        </p:nvSpPr>
        <p:spPr/>
        <p:txBody>
          <a:bodyPr/>
          <a:lstStyle/>
          <a:p>
            <a:pPr>
              <a:defRPr/>
            </a:pPr>
            <a:fld id="{F37F9D68-CE1E-BD4C-847C-A231D6CDCBFB}" type="slidenum">
              <a:rPr lang="en-GB" smtClean="0"/>
              <a:pPr>
                <a:defRPr/>
              </a:pPr>
              <a:t>28</a:t>
            </a:fld>
            <a:endParaRPr lang="en-GB"/>
          </a:p>
        </p:txBody>
      </p:sp>
    </p:spTree>
    <p:extLst>
      <p:ext uri="{BB962C8B-B14F-4D97-AF65-F5344CB8AC3E}">
        <p14:creationId xmlns:p14="http://schemas.microsoft.com/office/powerpoint/2010/main" val="2258085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4"/>
          <p:cNvSpPr>
            <a:spLocks noGrp="1" noChangeArrowheads="1"/>
          </p:cNvSpPr>
          <p:nvPr>
            <p:ph type="dt" idx="10"/>
          </p:nvPr>
        </p:nvSpPr>
        <p:spPr>
          <a:ln/>
        </p:spPr>
        <p:txBody>
          <a:bodyPr/>
          <a:lstStyle>
            <a:lvl1pPr>
              <a:defRPr/>
            </a:lvl1pPr>
          </a:lstStyle>
          <a:p>
            <a:pPr>
              <a:defRPr/>
            </a:pPr>
            <a:endParaRPr lang="en-US"/>
          </a:p>
        </p:txBody>
      </p:sp>
      <p:sp>
        <p:nvSpPr>
          <p:cNvPr id="5" name="Rectangle 35"/>
          <p:cNvSpPr>
            <a:spLocks noGrp="1" noChangeArrowheads="1"/>
          </p:cNvSpPr>
          <p:nvPr>
            <p:ph type="ftr" idx="11"/>
          </p:nvPr>
        </p:nvSpPr>
        <p:spPr>
          <a:ln/>
        </p:spPr>
        <p:txBody>
          <a:bodyPr/>
          <a:lstStyle>
            <a:lvl1pPr>
              <a:defRPr/>
            </a:lvl1pPr>
          </a:lstStyle>
          <a:p>
            <a:pPr>
              <a:defRPr/>
            </a:pPr>
            <a:endParaRPr lang="en-US"/>
          </a:p>
        </p:txBody>
      </p:sp>
      <p:sp>
        <p:nvSpPr>
          <p:cNvPr id="6" name="Rectangle 36"/>
          <p:cNvSpPr>
            <a:spLocks noGrp="1" noChangeArrowheads="1"/>
          </p:cNvSpPr>
          <p:nvPr>
            <p:ph type="sldNum" idx="12"/>
          </p:nvPr>
        </p:nvSpPr>
        <p:spPr>
          <a:ln/>
        </p:spPr>
        <p:txBody>
          <a:bodyPr/>
          <a:lstStyle>
            <a:lvl1pPr>
              <a:defRPr/>
            </a:lvl1pPr>
          </a:lstStyle>
          <a:p>
            <a:pPr>
              <a:defRPr/>
            </a:pPr>
            <a:fld id="{237C7CB0-9547-F948-A2B4-D68601F48FB6}" type="slidenum">
              <a:rPr lang="en-GB"/>
              <a:pPr>
                <a:defRPr/>
              </a:pPr>
              <a:t>‹#›</a:t>
            </a:fld>
            <a:endParaRPr lang="en-GB"/>
          </a:p>
        </p:txBody>
      </p:sp>
    </p:spTree>
    <p:extLst>
      <p:ext uri="{BB962C8B-B14F-4D97-AF65-F5344CB8AC3E}">
        <p14:creationId xmlns:p14="http://schemas.microsoft.com/office/powerpoint/2010/main" val="4014366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4"/>
          <p:cNvSpPr>
            <a:spLocks noGrp="1" noChangeArrowheads="1"/>
          </p:cNvSpPr>
          <p:nvPr>
            <p:ph type="dt" idx="10"/>
          </p:nvPr>
        </p:nvSpPr>
        <p:spPr>
          <a:ln/>
        </p:spPr>
        <p:txBody>
          <a:bodyPr/>
          <a:lstStyle>
            <a:lvl1pPr>
              <a:defRPr/>
            </a:lvl1pPr>
          </a:lstStyle>
          <a:p>
            <a:pPr>
              <a:defRPr/>
            </a:pPr>
            <a:endParaRPr lang="en-US"/>
          </a:p>
        </p:txBody>
      </p:sp>
      <p:sp>
        <p:nvSpPr>
          <p:cNvPr id="5" name="Rectangle 35"/>
          <p:cNvSpPr>
            <a:spLocks noGrp="1" noChangeArrowheads="1"/>
          </p:cNvSpPr>
          <p:nvPr>
            <p:ph type="ftr" idx="11"/>
          </p:nvPr>
        </p:nvSpPr>
        <p:spPr>
          <a:ln/>
        </p:spPr>
        <p:txBody>
          <a:bodyPr/>
          <a:lstStyle>
            <a:lvl1pPr>
              <a:defRPr/>
            </a:lvl1pPr>
          </a:lstStyle>
          <a:p>
            <a:pPr>
              <a:defRPr/>
            </a:pPr>
            <a:endParaRPr lang="en-US"/>
          </a:p>
        </p:txBody>
      </p:sp>
      <p:sp>
        <p:nvSpPr>
          <p:cNvPr id="6" name="Rectangle 36"/>
          <p:cNvSpPr>
            <a:spLocks noGrp="1" noChangeArrowheads="1"/>
          </p:cNvSpPr>
          <p:nvPr>
            <p:ph type="sldNum" idx="12"/>
          </p:nvPr>
        </p:nvSpPr>
        <p:spPr>
          <a:ln/>
        </p:spPr>
        <p:txBody>
          <a:bodyPr/>
          <a:lstStyle>
            <a:lvl1pPr>
              <a:defRPr/>
            </a:lvl1pPr>
          </a:lstStyle>
          <a:p>
            <a:pPr>
              <a:defRPr/>
            </a:pPr>
            <a:fld id="{28ADD8DA-7ABD-4044-ABC0-7E67AFCBE249}" type="slidenum">
              <a:rPr lang="en-GB"/>
              <a:pPr>
                <a:defRPr/>
              </a:pPr>
              <a:t>‹#›</a:t>
            </a:fld>
            <a:endParaRPr lang="en-GB"/>
          </a:p>
        </p:txBody>
      </p:sp>
    </p:spTree>
    <p:extLst>
      <p:ext uri="{BB962C8B-B14F-4D97-AF65-F5344CB8AC3E}">
        <p14:creationId xmlns:p14="http://schemas.microsoft.com/office/powerpoint/2010/main" val="3183147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1350" y="609600"/>
            <a:ext cx="1949450" cy="66278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5950" cy="6627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4"/>
          <p:cNvSpPr>
            <a:spLocks noGrp="1" noChangeArrowheads="1"/>
          </p:cNvSpPr>
          <p:nvPr>
            <p:ph type="dt" idx="10"/>
          </p:nvPr>
        </p:nvSpPr>
        <p:spPr>
          <a:ln/>
        </p:spPr>
        <p:txBody>
          <a:bodyPr/>
          <a:lstStyle>
            <a:lvl1pPr>
              <a:defRPr/>
            </a:lvl1pPr>
          </a:lstStyle>
          <a:p>
            <a:pPr>
              <a:defRPr/>
            </a:pPr>
            <a:endParaRPr lang="en-US"/>
          </a:p>
        </p:txBody>
      </p:sp>
      <p:sp>
        <p:nvSpPr>
          <p:cNvPr id="5" name="Rectangle 35"/>
          <p:cNvSpPr>
            <a:spLocks noGrp="1" noChangeArrowheads="1"/>
          </p:cNvSpPr>
          <p:nvPr>
            <p:ph type="ftr" idx="11"/>
          </p:nvPr>
        </p:nvSpPr>
        <p:spPr>
          <a:ln/>
        </p:spPr>
        <p:txBody>
          <a:bodyPr/>
          <a:lstStyle>
            <a:lvl1pPr>
              <a:defRPr/>
            </a:lvl1pPr>
          </a:lstStyle>
          <a:p>
            <a:pPr>
              <a:defRPr/>
            </a:pPr>
            <a:endParaRPr lang="en-US"/>
          </a:p>
        </p:txBody>
      </p:sp>
      <p:sp>
        <p:nvSpPr>
          <p:cNvPr id="6" name="Rectangle 36"/>
          <p:cNvSpPr>
            <a:spLocks noGrp="1" noChangeArrowheads="1"/>
          </p:cNvSpPr>
          <p:nvPr>
            <p:ph type="sldNum" idx="12"/>
          </p:nvPr>
        </p:nvSpPr>
        <p:spPr>
          <a:ln/>
        </p:spPr>
        <p:txBody>
          <a:bodyPr/>
          <a:lstStyle>
            <a:lvl1pPr>
              <a:defRPr/>
            </a:lvl1pPr>
          </a:lstStyle>
          <a:p>
            <a:pPr>
              <a:defRPr/>
            </a:pPr>
            <a:fld id="{28872442-2B0B-EC49-9E08-A4C09E13463D}" type="slidenum">
              <a:rPr lang="en-GB"/>
              <a:pPr>
                <a:defRPr/>
              </a:pPr>
              <a:t>‹#›</a:t>
            </a:fld>
            <a:endParaRPr lang="en-GB"/>
          </a:p>
        </p:txBody>
      </p:sp>
    </p:spTree>
    <p:extLst>
      <p:ext uri="{BB962C8B-B14F-4D97-AF65-F5344CB8AC3E}">
        <p14:creationId xmlns:p14="http://schemas.microsoft.com/office/powerpoint/2010/main" val="1189485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0813" cy="1141413"/>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08412" cy="5291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30800" y="1946275"/>
            <a:ext cx="3810000" cy="5291138"/>
          </a:xfrm>
        </p:spPr>
        <p:txBody>
          <a:bodyPr/>
          <a:lstStyle/>
          <a:p>
            <a:pPr lvl="0"/>
            <a:endParaRPr lang="en-US" noProof="0"/>
          </a:p>
        </p:txBody>
      </p:sp>
      <p:sp>
        <p:nvSpPr>
          <p:cNvPr id="5" name="Rectangle 34"/>
          <p:cNvSpPr>
            <a:spLocks noGrp="1" noChangeArrowheads="1"/>
          </p:cNvSpPr>
          <p:nvPr>
            <p:ph type="dt" idx="10"/>
          </p:nvPr>
        </p:nvSpPr>
        <p:spPr>
          <a:ln/>
        </p:spPr>
        <p:txBody>
          <a:bodyPr/>
          <a:lstStyle>
            <a:lvl1pPr>
              <a:defRPr/>
            </a:lvl1pPr>
          </a:lstStyle>
          <a:p>
            <a:pPr>
              <a:defRPr/>
            </a:pPr>
            <a:endParaRPr lang="en-US"/>
          </a:p>
        </p:txBody>
      </p:sp>
      <p:sp>
        <p:nvSpPr>
          <p:cNvPr id="6" name="Rectangle 35"/>
          <p:cNvSpPr>
            <a:spLocks noGrp="1" noChangeArrowheads="1"/>
          </p:cNvSpPr>
          <p:nvPr>
            <p:ph type="ftr" idx="11"/>
          </p:nvPr>
        </p:nvSpPr>
        <p:spPr>
          <a:ln/>
        </p:spPr>
        <p:txBody>
          <a:bodyPr/>
          <a:lstStyle>
            <a:lvl1pPr>
              <a:defRPr/>
            </a:lvl1pPr>
          </a:lstStyle>
          <a:p>
            <a:pPr>
              <a:defRPr/>
            </a:pPr>
            <a:endParaRPr lang="en-US"/>
          </a:p>
        </p:txBody>
      </p:sp>
      <p:sp>
        <p:nvSpPr>
          <p:cNvPr id="7" name="Rectangle 36"/>
          <p:cNvSpPr>
            <a:spLocks noGrp="1" noChangeArrowheads="1"/>
          </p:cNvSpPr>
          <p:nvPr>
            <p:ph type="sldNum" idx="12"/>
          </p:nvPr>
        </p:nvSpPr>
        <p:spPr>
          <a:ln/>
        </p:spPr>
        <p:txBody>
          <a:bodyPr/>
          <a:lstStyle>
            <a:lvl1pPr>
              <a:defRPr/>
            </a:lvl1pPr>
          </a:lstStyle>
          <a:p>
            <a:pPr>
              <a:defRPr/>
            </a:pPr>
            <a:fld id="{6598B1B2-8C10-5544-9A64-07C6AC5F4F6D}" type="slidenum">
              <a:rPr lang="en-GB"/>
              <a:pPr>
                <a:defRPr/>
              </a:pPr>
              <a:t>‹#›</a:t>
            </a:fld>
            <a:endParaRPr lang="en-GB"/>
          </a:p>
        </p:txBody>
      </p:sp>
    </p:spTree>
    <p:extLst>
      <p:ext uri="{BB962C8B-B14F-4D97-AF65-F5344CB8AC3E}">
        <p14:creationId xmlns:p14="http://schemas.microsoft.com/office/powerpoint/2010/main" val="3686634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0813" cy="1141413"/>
          </a:xfrm>
        </p:spPr>
        <p:txBody>
          <a:bodyPr/>
          <a:lstStyle/>
          <a:p>
            <a:r>
              <a:rPr lang="en-US"/>
              <a:t>Click to edit Master title style</a:t>
            </a:r>
          </a:p>
        </p:txBody>
      </p:sp>
      <p:sp>
        <p:nvSpPr>
          <p:cNvPr id="3" name="Chart Placeholder 2"/>
          <p:cNvSpPr>
            <a:spLocks noGrp="1"/>
          </p:cNvSpPr>
          <p:nvPr>
            <p:ph type="chart" idx="1"/>
          </p:nvPr>
        </p:nvSpPr>
        <p:spPr>
          <a:xfrm>
            <a:off x="1169988" y="1946275"/>
            <a:ext cx="7770812" cy="5291138"/>
          </a:xfrm>
        </p:spPr>
        <p:txBody>
          <a:bodyPr/>
          <a:lstStyle/>
          <a:p>
            <a:pPr lvl="0"/>
            <a:endParaRPr lang="en-US" noProof="0"/>
          </a:p>
        </p:txBody>
      </p:sp>
      <p:sp>
        <p:nvSpPr>
          <p:cNvPr id="4" name="Rectangle 34"/>
          <p:cNvSpPr>
            <a:spLocks noGrp="1" noChangeArrowheads="1"/>
          </p:cNvSpPr>
          <p:nvPr>
            <p:ph type="dt" idx="10"/>
          </p:nvPr>
        </p:nvSpPr>
        <p:spPr>
          <a:ln/>
        </p:spPr>
        <p:txBody>
          <a:bodyPr/>
          <a:lstStyle>
            <a:lvl1pPr>
              <a:defRPr/>
            </a:lvl1pPr>
          </a:lstStyle>
          <a:p>
            <a:pPr>
              <a:defRPr/>
            </a:pPr>
            <a:endParaRPr lang="en-US"/>
          </a:p>
        </p:txBody>
      </p:sp>
      <p:sp>
        <p:nvSpPr>
          <p:cNvPr id="5" name="Rectangle 35"/>
          <p:cNvSpPr>
            <a:spLocks noGrp="1" noChangeArrowheads="1"/>
          </p:cNvSpPr>
          <p:nvPr>
            <p:ph type="ftr" idx="11"/>
          </p:nvPr>
        </p:nvSpPr>
        <p:spPr>
          <a:ln/>
        </p:spPr>
        <p:txBody>
          <a:bodyPr/>
          <a:lstStyle>
            <a:lvl1pPr>
              <a:defRPr/>
            </a:lvl1pPr>
          </a:lstStyle>
          <a:p>
            <a:pPr>
              <a:defRPr/>
            </a:pPr>
            <a:endParaRPr lang="en-US"/>
          </a:p>
        </p:txBody>
      </p:sp>
      <p:sp>
        <p:nvSpPr>
          <p:cNvPr id="6" name="Rectangle 36"/>
          <p:cNvSpPr>
            <a:spLocks noGrp="1" noChangeArrowheads="1"/>
          </p:cNvSpPr>
          <p:nvPr>
            <p:ph type="sldNum" idx="12"/>
          </p:nvPr>
        </p:nvSpPr>
        <p:spPr>
          <a:ln/>
        </p:spPr>
        <p:txBody>
          <a:bodyPr/>
          <a:lstStyle>
            <a:lvl1pPr>
              <a:defRPr/>
            </a:lvl1pPr>
          </a:lstStyle>
          <a:p>
            <a:pPr>
              <a:defRPr/>
            </a:pPr>
            <a:fld id="{B194A437-BCE0-4B47-A543-C4A9699AA22D}" type="slidenum">
              <a:rPr lang="en-GB"/>
              <a:pPr>
                <a:defRPr/>
              </a:pPr>
              <a:t>‹#›</a:t>
            </a:fld>
            <a:endParaRPr lang="en-GB"/>
          </a:p>
        </p:txBody>
      </p:sp>
    </p:spTree>
    <p:extLst>
      <p:ext uri="{BB962C8B-B14F-4D97-AF65-F5344CB8AC3E}">
        <p14:creationId xmlns:p14="http://schemas.microsoft.com/office/powerpoint/2010/main" val="2653495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143000" y="609600"/>
            <a:ext cx="7770813" cy="1141413"/>
          </a:xfrm>
        </p:spPr>
        <p:txBody>
          <a:bodyPr/>
          <a:lstStyle/>
          <a:p>
            <a:r>
              <a:rPr lang="en-US"/>
              <a:t>Click to edit Master title style</a:t>
            </a:r>
          </a:p>
        </p:txBody>
      </p:sp>
      <p:sp>
        <p:nvSpPr>
          <p:cNvPr id="3" name="Content Placeholder 2"/>
          <p:cNvSpPr>
            <a:spLocks noGrp="1"/>
          </p:cNvSpPr>
          <p:nvPr>
            <p:ph sz="quarter" idx="1"/>
          </p:nvPr>
        </p:nvSpPr>
        <p:spPr>
          <a:xfrm>
            <a:off x="1169988" y="1946275"/>
            <a:ext cx="3808412" cy="2568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0800" y="1946275"/>
            <a:ext cx="3810000" cy="2568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169988" y="4667250"/>
            <a:ext cx="3808412" cy="2570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130800" y="4667250"/>
            <a:ext cx="3810000" cy="2570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4"/>
          <p:cNvSpPr>
            <a:spLocks noGrp="1" noChangeArrowheads="1"/>
          </p:cNvSpPr>
          <p:nvPr>
            <p:ph type="dt" idx="10"/>
          </p:nvPr>
        </p:nvSpPr>
        <p:spPr>
          <a:ln/>
        </p:spPr>
        <p:txBody>
          <a:bodyPr/>
          <a:lstStyle>
            <a:lvl1pPr>
              <a:defRPr/>
            </a:lvl1pPr>
          </a:lstStyle>
          <a:p>
            <a:pPr>
              <a:defRPr/>
            </a:pPr>
            <a:endParaRPr lang="en-US"/>
          </a:p>
        </p:txBody>
      </p:sp>
      <p:sp>
        <p:nvSpPr>
          <p:cNvPr id="8" name="Rectangle 35"/>
          <p:cNvSpPr>
            <a:spLocks noGrp="1" noChangeArrowheads="1"/>
          </p:cNvSpPr>
          <p:nvPr>
            <p:ph type="ftr" idx="11"/>
          </p:nvPr>
        </p:nvSpPr>
        <p:spPr>
          <a:ln/>
        </p:spPr>
        <p:txBody>
          <a:bodyPr/>
          <a:lstStyle>
            <a:lvl1pPr>
              <a:defRPr/>
            </a:lvl1pPr>
          </a:lstStyle>
          <a:p>
            <a:pPr>
              <a:defRPr/>
            </a:pPr>
            <a:endParaRPr lang="en-US"/>
          </a:p>
        </p:txBody>
      </p:sp>
      <p:sp>
        <p:nvSpPr>
          <p:cNvPr id="9" name="Rectangle 36"/>
          <p:cNvSpPr>
            <a:spLocks noGrp="1" noChangeArrowheads="1"/>
          </p:cNvSpPr>
          <p:nvPr>
            <p:ph type="sldNum" idx="12"/>
          </p:nvPr>
        </p:nvSpPr>
        <p:spPr>
          <a:ln/>
        </p:spPr>
        <p:txBody>
          <a:bodyPr/>
          <a:lstStyle>
            <a:lvl1pPr>
              <a:defRPr/>
            </a:lvl1pPr>
          </a:lstStyle>
          <a:p>
            <a:pPr>
              <a:defRPr/>
            </a:pPr>
            <a:fld id="{224C9482-FAD0-F147-BA1F-664B08736EB2}" type="slidenum">
              <a:rPr lang="en-GB"/>
              <a:pPr>
                <a:defRPr/>
              </a:pPr>
              <a:t>‹#›</a:t>
            </a:fld>
            <a:endParaRPr lang="en-GB"/>
          </a:p>
        </p:txBody>
      </p:sp>
    </p:spTree>
    <p:extLst>
      <p:ext uri="{BB962C8B-B14F-4D97-AF65-F5344CB8AC3E}">
        <p14:creationId xmlns:p14="http://schemas.microsoft.com/office/powerpoint/2010/main" val="175256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4"/>
          <p:cNvSpPr>
            <a:spLocks noGrp="1" noChangeArrowheads="1"/>
          </p:cNvSpPr>
          <p:nvPr>
            <p:ph type="dt" idx="10"/>
          </p:nvPr>
        </p:nvSpPr>
        <p:spPr>
          <a:ln/>
        </p:spPr>
        <p:txBody>
          <a:bodyPr/>
          <a:lstStyle>
            <a:lvl1pPr>
              <a:defRPr/>
            </a:lvl1pPr>
          </a:lstStyle>
          <a:p>
            <a:pPr>
              <a:defRPr/>
            </a:pPr>
            <a:endParaRPr lang="en-US"/>
          </a:p>
        </p:txBody>
      </p:sp>
      <p:sp>
        <p:nvSpPr>
          <p:cNvPr id="5" name="Rectangle 35"/>
          <p:cNvSpPr>
            <a:spLocks noGrp="1" noChangeArrowheads="1"/>
          </p:cNvSpPr>
          <p:nvPr>
            <p:ph type="ftr" idx="11"/>
          </p:nvPr>
        </p:nvSpPr>
        <p:spPr>
          <a:ln/>
        </p:spPr>
        <p:txBody>
          <a:bodyPr/>
          <a:lstStyle>
            <a:lvl1pPr>
              <a:defRPr/>
            </a:lvl1pPr>
          </a:lstStyle>
          <a:p>
            <a:pPr>
              <a:defRPr/>
            </a:pPr>
            <a:endParaRPr lang="en-US"/>
          </a:p>
        </p:txBody>
      </p:sp>
      <p:sp>
        <p:nvSpPr>
          <p:cNvPr id="6" name="Rectangle 36"/>
          <p:cNvSpPr>
            <a:spLocks noGrp="1" noChangeArrowheads="1"/>
          </p:cNvSpPr>
          <p:nvPr>
            <p:ph type="sldNum" idx="12"/>
          </p:nvPr>
        </p:nvSpPr>
        <p:spPr>
          <a:ln/>
        </p:spPr>
        <p:txBody>
          <a:bodyPr/>
          <a:lstStyle>
            <a:lvl1pPr>
              <a:defRPr/>
            </a:lvl1pPr>
          </a:lstStyle>
          <a:p>
            <a:pPr>
              <a:defRPr/>
            </a:pPr>
            <a:fld id="{E124D061-9B83-8644-890C-0DA700E1360C}" type="slidenum">
              <a:rPr lang="en-GB"/>
              <a:pPr>
                <a:defRPr/>
              </a:pPr>
              <a:t>‹#›</a:t>
            </a:fld>
            <a:endParaRPr lang="en-GB"/>
          </a:p>
        </p:txBody>
      </p:sp>
    </p:spTree>
    <p:extLst>
      <p:ext uri="{BB962C8B-B14F-4D97-AF65-F5344CB8AC3E}">
        <p14:creationId xmlns:p14="http://schemas.microsoft.com/office/powerpoint/2010/main" val="307463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4"/>
          <p:cNvSpPr>
            <a:spLocks noGrp="1" noChangeArrowheads="1"/>
          </p:cNvSpPr>
          <p:nvPr>
            <p:ph type="dt" idx="10"/>
          </p:nvPr>
        </p:nvSpPr>
        <p:spPr>
          <a:ln/>
        </p:spPr>
        <p:txBody>
          <a:bodyPr/>
          <a:lstStyle>
            <a:lvl1pPr>
              <a:defRPr/>
            </a:lvl1pPr>
          </a:lstStyle>
          <a:p>
            <a:pPr>
              <a:defRPr/>
            </a:pPr>
            <a:endParaRPr lang="en-US"/>
          </a:p>
        </p:txBody>
      </p:sp>
      <p:sp>
        <p:nvSpPr>
          <p:cNvPr id="5" name="Rectangle 35"/>
          <p:cNvSpPr>
            <a:spLocks noGrp="1" noChangeArrowheads="1"/>
          </p:cNvSpPr>
          <p:nvPr>
            <p:ph type="ftr" idx="11"/>
          </p:nvPr>
        </p:nvSpPr>
        <p:spPr>
          <a:ln/>
        </p:spPr>
        <p:txBody>
          <a:bodyPr/>
          <a:lstStyle>
            <a:lvl1pPr>
              <a:defRPr/>
            </a:lvl1pPr>
          </a:lstStyle>
          <a:p>
            <a:pPr>
              <a:defRPr/>
            </a:pPr>
            <a:endParaRPr lang="en-US"/>
          </a:p>
        </p:txBody>
      </p:sp>
      <p:sp>
        <p:nvSpPr>
          <p:cNvPr id="6" name="Rectangle 36"/>
          <p:cNvSpPr>
            <a:spLocks noGrp="1" noChangeArrowheads="1"/>
          </p:cNvSpPr>
          <p:nvPr>
            <p:ph type="sldNum" idx="12"/>
          </p:nvPr>
        </p:nvSpPr>
        <p:spPr>
          <a:ln/>
        </p:spPr>
        <p:txBody>
          <a:bodyPr/>
          <a:lstStyle>
            <a:lvl1pPr>
              <a:defRPr/>
            </a:lvl1pPr>
          </a:lstStyle>
          <a:p>
            <a:pPr>
              <a:defRPr/>
            </a:pPr>
            <a:fld id="{5D682C2A-0EAA-E549-A35C-391AD0A527E7}" type="slidenum">
              <a:rPr lang="en-GB"/>
              <a:pPr>
                <a:defRPr/>
              </a:pPr>
              <a:t>‹#›</a:t>
            </a:fld>
            <a:endParaRPr lang="en-GB"/>
          </a:p>
        </p:txBody>
      </p:sp>
    </p:spTree>
    <p:extLst>
      <p:ext uri="{BB962C8B-B14F-4D97-AF65-F5344CB8AC3E}">
        <p14:creationId xmlns:p14="http://schemas.microsoft.com/office/powerpoint/2010/main" val="911998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08412" cy="5291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0800" y="1946275"/>
            <a:ext cx="3810000" cy="5291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4"/>
          <p:cNvSpPr>
            <a:spLocks noGrp="1" noChangeArrowheads="1"/>
          </p:cNvSpPr>
          <p:nvPr>
            <p:ph type="dt" idx="10"/>
          </p:nvPr>
        </p:nvSpPr>
        <p:spPr>
          <a:ln/>
        </p:spPr>
        <p:txBody>
          <a:bodyPr/>
          <a:lstStyle>
            <a:lvl1pPr>
              <a:defRPr/>
            </a:lvl1pPr>
          </a:lstStyle>
          <a:p>
            <a:pPr>
              <a:defRPr/>
            </a:pPr>
            <a:endParaRPr lang="en-US"/>
          </a:p>
        </p:txBody>
      </p:sp>
      <p:sp>
        <p:nvSpPr>
          <p:cNvPr id="6" name="Rectangle 35"/>
          <p:cNvSpPr>
            <a:spLocks noGrp="1" noChangeArrowheads="1"/>
          </p:cNvSpPr>
          <p:nvPr>
            <p:ph type="ftr" idx="11"/>
          </p:nvPr>
        </p:nvSpPr>
        <p:spPr>
          <a:ln/>
        </p:spPr>
        <p:txBody>
          <a:bodyPr/>
          <a:lstStyle>
            <a:lvl1pPr>
              <a:defRPr/>
            </a:lvl1pPr>
          </a:lstStyle>
          <a:p>
            <a:pPr>
              <a:defRPr/>
            </a:pPr>
            <a:endParaRPr lang="en-US"/>
          </a:p>
        </p:txBody>
      </p:sp>
      <p:sp>
        <p:nvSpPr>
          <p:cNvPr id="7" name="Rectangle 36"/>
          <p:cNvSpPr>
            <a:spLocks noGrp="1" noChangeArrowheads="1"/>
          </p:cNvSpPr>
          <p:nvPr>
            <p:ph type="sldNum" idx="12"/>
          </p:nvPr>
        </p:nvSpPr>
        <p:spPr>
          <a:ln/>
        </p:spPr>
        <p:txBody>
          <a:bodyPr/>
          <a:lstStyle>
            <a:lvl1pPr>
              <a:defRPr/>
            </a:lvl1pPr>
          </a:lstStyle>
          <a:p>
            <a:pPr>
              <a:defRPr/>
            </a:pPr>
            <a:fld id="{8968857D-9877-0D4F-88FF-B4FCCA11E633}" type="slidenum">
              <a:rPr lang="en-GB"/>
              <a:pPr>
                <a:defRPr/>
              </a:pPr>
              <a:t>‹#›</a:t>
            </a:fld>
            <a:endParaRPr lang="en-GB"/>
          </a:p>
        </p:txBody>
      </p:sp>
    </p:spTree>
    <p:extLst>
      <p:ext uri="{BB962C8B-B14F-4D97-AF65-F5344CB8AC3E}">
        <p14:creationId xmlns:p14="http://schemas.microsoft.com/office/powerpoint/2010/main" val="3521705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4"/>
          <p:cNvSpPr>
            <a:spLocks noGrp="1" noChangeArrowheads="1"/>
          </p:cNvSpPr>
          <p:nvPr>
            <p:ph type="dt" idx="10"/>
          </p:nvPr>
        </p:nvSpPr>
        <p:spPr>
          <a:ln/>
        </p:spPr>
        <p:txBody>
          <a:bodyPr/>
          <a:lstStyle>
            <a:lvl1pPr>
              <a:defRPr/>
            </a:lvl1pPr>
          </a:lstStyle>
          <a:p>
            <a:pPr>
              <a:defRPr/>
            </a:pPr>
            <a:endParaRPr lang="en-US"/>
          </a:p>
        </p:txBody>
      </p:sp>
      <p:sp>
        <p:nvSpPr>
          <p:cNvPr id="8" name="Rectangle 35"/>
          <p:cNvSpPr>
            <a:spLocks noGrp="1" noChangeArrowheads="1"/>
          </p:cNvSpPr>
          <p:nvPr>
            <p:ph type="ftr" idx="11"/>
          </p:nvPr>
        </p:nvSpPr>
        <p:spPr>
          <a:ln/>
        </p:spPr>
        <p:txBody>
          <a:bodyPr/>
          <a:lstStyle>
            <a:lvl1pPr>
              <a:defRPr/>
            </a:lvl1pPr>
          </a:lstStyle>
          <a:p>
            <a:pPr>
              <a:defRPr/>
            </a:pPr>
            <a:endParaRPr lang="en-US"/>
          </a:p>
        </p:txBody>
      </p:sp>
      <p:sp>
        <p:nvSpPr>
          <p:cNvPr id="9" name="Rectangle 36"/>
          <p:cNvSpPr>
            <a:spLocks noGrp="1" noChangeArrowheads="1"/>
          </p:cNvSpPr>
          <p:nvPr>
            <p:ph type="sldNum" idx="12"/>
          </p:nvPr>
        </p:nvSpPr>
        <p:spPr>
          <a:ln/>
        </p:spPr>
        <p:txBody>
          <a:bodyPr/>
          <a:lstStyle>
            <a:lvl1pPr>
              <a:defRPr/>
            </a:lvl1pPr>
          </a:lstStyle>
          <a:p>
            <a:pPr>
              <a:defRPr/>
            </a:pPr>
            <a:fld id="{781585A0-C571-DF49-8AC7-4ACD9AF12A39}" type="slidenum">
              <a:rPr lang="en-GB"/>
              <a:pPr>
                <a:defRPr/>
              </a:pPr>
              <a:t>‹#›</a:t>
            </a:fld>
            <a:endParaRPr lang="en-GB"/>
          </a:p>
        </p:txBody>
      </p:sp>
    </p:spTree>
    <p:extLst>
      <p:ext uri="{BB962C8B-B14F-4D97-AF65-F5344CB8AC3E}">
        <p14:creationId xmlns:p14="http://schemas.microsoft.com/office/powerpoint/2010/main" val="266681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4"/>
          <p:cNvSpPr>
            <a:spLocks noGrp="1" noChangeArrowheads="1"/>
          </p:cNvSpPr>
          <p:nvPr>
            <p:ph type="dt" idx="10"/>
          </p:nvPr>
        </p:nvSpPr>
        <p:spPr>
          <a:ln/>
        </p:spPr>
        <p:txBody>
          <a:bodyPr/>
          <a:lstStyle>
            <a:lvl1pPr>
              <a:defRPr/>
            </a:lvl1pPr>
          </a:lstStyle>
          <a:p>
            <a:pPr>
              <a:defRPr/>
            </a:pPr>
            <a:endParaRPr lang="en-US"/>
          </a:p>
        </p:txBody>
      </p:sp>
      <p:sp>
        <p:nvSpPr>
          <p:cNvPr id="4" name="Rectangle 35"/>
          <p:cNvSpPr>
            <a:spLocks noGrp="1" noChangeArrowheads="1"/>
          </p:cNvSpPr>
          <p:nvPr>
            <p:ph type="ftr" idx="11"/>
          </p:nvPr>
        </p:nvSpPr>
        <p:spPr>
          <a:ln/>
        </p:spPr>
        <p:txBody>
          <a:bodyPr/>
          <a:lstStyle>
            <a:lvl1pPr>
              <a:defRPr/>
            </a:lvl1pPr>
          </a:lstStyle>
          <a:p>
            <a:pPr>
              <a:defRPr/>
            </a:pPr>
            <a:endParaRPr lang="en-US"/>
          </a:p>
        </p:txBody>
      </p:sp>
      <p:sp>
        <p:nvSpPr>
          <p:cNvPr id="5" name="Rectangle 36"/>
          <p:cNvSpPr>
            <a:spLocks noGrp="1" noChangeArrowheads="1"/>
          </p:cNvSpPr>
          <p:nvPr>
            <p:ph type="sldNum" idx="12"/>
          </p:nvPr>
        </p:nvSpPr>
        <p:spPr>
          <a:ln/>
        </p:spPr>
        <p:txBody>
          <a:bodyPr/>
          <a:lstStyle>
            <a:lvl1pPr>
              <a:defRPr/>
            </a:lvl1pPr>
          </a:lstStyle>
          <a:p>
            <a:pPr>
              <a:defRPr/>
            </a:pPr>
            <a:fld id="{0C1CF380-1ADF-A845-8C35-1711D128E8D4}" type="slidenum">
              <a:rPr lang="en-GB"/>
              <a:pPr>
                <a:defRPr/>
              </a:pPr>
              <a:t>‹#›</a:t>
            </a:fld>
            <a:endParaRPr lang="en-GB"/>
          </a:p>
        </p:txBody>
      </p:sp>
    </p:spTree>
    <p:extLst>
      <p:ext uri="{BB962C8B-B14F-4D97-AF65-F5344CB8AC3E}">
        <p14:creationId xmlns:p14="http://schemas.microsoft.com/office/powerpoint/2010/main" val="1849801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4"/>
          <p:cNvSpPr>
            <a:spLocks noGrp="1" noChangeArrowheads="1"/>
          </p:cNvSpPr>
          <p:nvPr>
            <p:ph type="dt" idx="10"/>
          </p:nvPr>
        </p:nvSpPr>
        <p:spPr>
          <a:ln/>
        </p:spPr>
        <p:txBody>
          <a:bodyPr/>
          <a:lstStyle>
            <a:lvl1pPr>
              <a:defRPr/>
            </a:lvl1pPr>
          </a:lstStyle>
          <a:p>
            <a:pPr>
              <a:defRPr/>
            </a:pPr>
            <a:endParaRPr lang="en-US"/>
          </a:p>
        </p:txBody>
      </p:sp>
      <p:sp>
        <p:nvSpPr>
          <p:cNvPr id="3" name="Rectangle 35"/>
          <p:cNvSpPr>
            <a:spLocks noGrp="1" noChangeArrowheads="1"/>
          </p:cNvSpPr>
          <p:nvPr>
            <p:ph type="ftr" idx="11"/>
          </p:nvPr>
        </p:nvSpPr>
        <p:spPr>
          <a:ln/>
        </p:spPr>
        <p:txBody>
          <a:bodyPr/>
          <a:lstStyle>
            <a:lvl1pPr>
              <a:defRPr/>
            </a:lvl1pPr>
          </a:lstStyle>
          <a:p>
            <a:pPr>
              <a:defRPr/>
            </a:pPr>
            <a:endParaRPr lang="en-US"/>
          </a:p>
        </p:txBody>
      </p:sp>
      <p:sp>
        <p:nvSpPr>
          <p:cNvPr id="4" name="Rectangle 36"/>
          <p:cNvSpPr>
            <a:spLocks noGrp="1" noChangeArrowheads="1"/>
          </p:cNvSpPr>
          <p:nvPr>
            <p:ph type="sldNum" idx="12"/>
          </p:nvPr>
        </p:nvSpPr>
        <p:spPr>
          <a:ln/>
        </p:spPr>
        <p:txBody>
          <a:bodyPr/>
          <a:lstStyle>
            <a:lvl1pPr>
              <a:defRPr/>
            </a:lvl1pPr>
          </a:lstStyle>
          <a:p>
            <a:pPr>
              <a:defRPr/>
            </a:pPr>
            <a:fld id="{104717A6-1FB2-4843-B325-586F30EA3C8D}" type="slidenum">
              <a:rPr lang="en-GB"/>
              <a:pPr>
                <a:defRPr/>
              </a:pPr>
              <a:t>‹#›</a:t>
            </a:fld>
            <a:endParaRPr lang="en-GB"/>
          </a:p>
        </p:txBody>
      </p:sp>
    </p:spTree>
    <p:extLst>
      <p:ext uri="{BB962C8B-B14F-4D97-AF65-F5344CB8AC3E}">
        <p14:creationId xmlns:p14="http://schemas.microsoft.com/office/powerpoint/2010/main" val="101835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4"/>
          <p:cNvSpPr>
            <a:spLocks noGrp="1" noChangeArrowheads="1"/>
          </p:cNvSpPr>
          <p:nvPr>
            <p:ph type="dt" idx="10"/>
          </p:nvPr>
        </p:nvSpPr>
        <p:spPr>
          <a:ln/>
        </p:spPr>
        <p:txBody>
          <a:bodyPr/>
          <a:lstStyle>
            <a:lvl1pPr>
              <a:defRPr/>
            </a:lvl1pPr>
          </a:lstStyle>
          <a:p>
            <a:pPr>
              <a:defRPr/>
            </a:pPr>
            <a:endParaRPr lang="en-US"/>
          </a:p>
        </p:txBody>
      </p:sp>
      <p:sp>
        <p:nvSpPr>
          <p:cNvPr id="6" name="Rectangle 35"/>
          <p:cNvSpPr>
            <a:spLocks noGrp="1" noChangeArrowheads="1"/>
          </p:cNvSpPr>
          <p:nvPr>
            <p:ph type="ftr" idx="11"/>
          </p:nvPr>
        </p:nvSpPr>
        <p:spPr>
          <a:ln/>
        </p:spPr>
        <p:txBody>
          <a:bodyPr/>
          <a:lstStyle>
            <a:lvl1pPr>
              <a:defRPr/>
            </a:lvl1pPr>
          </a:lstStyle>
          <a:p>
            <a:pPr>
              <a:defRPr/>
            </a:pPr>
            <a:endParaRPr lang="en-US"/>
          </a:p>
        </p:txBody>
      </p:sp>
      <p:sp>
        <p:nvSpPr>
          <p:cNvPr id="7" name="Rectangle 36"/>
          <p:cNvSpPr>
            <a:spLocks noGrp="1" noChangeArrowheads="1"/>
          </p:cNvSpPr>
          <p:nvPr>
            <p:ph type="sldNum" idx="12"/>
          </p:nvPr>
        </p:nvSpPr>
        <p:spPr>
          <a:ln/>
        </p:spPr>
        <p:txBody>
          <a:bodyPr/>
          <a:lstStyle>
            <a:lvl1pPr>
              <a:defRPr/>
            </a:lvl1pPr>
          </a:lstStyle>
          <a:p>
            <a:pPr>
              <a:defRPr/>
            </a:pPr>
            <a:fld id="{92737712-4998-4A42-9C6E-AB5BD7835D2C}" type="slidenum">
              <a:rPr lang="en-GB"/>
              <a:pPr>
                <a:defRPr/>
              </a:pPr>
              <a:t>‹#›</a:t>
            </a:fld>
            <a:endParaRPr lang="en-GB"/>
          </a:p>
        </p:txBody>
      </p:sp>
    </p:spTree>
    <p:extLst>
      <p:ext uri="{BB962C8B-B14F-4D97-AF65-F5344CB8AC3E}">
        <p14:creationId xmlns:p14="http://schemas.microsoft.com/office/powerpoint/2010/main" val="3394107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4"/>
          <p:cNvSpPr>
            <a:spLocks noGrp="1" noChangeArrowheads="1"/>
          </p:cNvSpPr>
          <p:nvPr>
            <p:ph type="dt" idx="10"/>
          </p:nvPr>
        </p:nvSpPr>
        <p:spPr>
          <a:ln/>
        </p:spPr>
        <p:txBody>
          <a:bodyPr/>
          <a:lstStyle>
            <a:lvl1pPr>
              <a:defRPr/>
            </a:lvl1pPr>
          </a:lstStyle>
          <a:p>
            <a:pPr>
              <a:defRPr/>
            </a:pPr>
            <a:endParaRPr lang="en-US"/>
          </a:p>
        </p:txBody>
      </p:sp>
      <p:sp>
        <p:nvSpPr>
          <p:cNvPr id="6" name="Rectangle 35"/>
          <p:cNvSpPr>
            <a:spLocks noGrp="1" noChangeArrowheads="1"/>
          </p:cNvSpPr>
          <p:nvPr>
            <p:ph type="ftr" idx="11"/>
          </p:nvPr>
        </p:nvSpPr>
        <p:spPr>
          <a:ln/>
        </p:spPr>
        <p:txBody>
          <a:bodyPr/>
          <a:lstStyle>
            <a:lvl1pPr>
              <a:defRPr/>
            </a:lvl1pPr>
          </a:lstStyle>
          <a:p>
            <a:pPr>
              <a:defRPr/>
            </a:pPr>
            <a:endParaRPr lang="en-US"/>
          </a:p>
        </p:txBody>
      </p:sp>
      <p:sp>
        <p:nvSpPr>
          <p:cNvPr id="7" name="Rectangle 36"/>
          <p:cNvSpPr>
            <a:spLocks noGrp="1" noChangeArrowheads="1"/>
          </p:cNvSpPr>
          <p:nvPr>
            <p:ph type="sldNum" idx="12"/>
          </p:nvPr>
        </p:nvSpPr>
        <p:spPr>
          <a:ln/>
        </p:spPr>
        <p:txBody>
          <a:bodyPr/>
          <a:lstStyle>
            <a:lvl1pPr>
              <a:defRPr/>
            </a:lvl1pPr>
          </a:lstStyle>
          <a:p>
            <a:pPr>
              <a:defRPr/>
            </a:pPr>
            <a:fld id="{8164ACF6-6685-6645-BFE8-275198E8E2B0}" type="slidenum">
              <a:rPr lang="en-GB"/>
              <a:pPr>
                <a:defRPr/>
              </a:pPr>
              <a:t>‹#›</a:t>
            </a:fld>
            <a:endParaRPr lang="en-GB"/>
          </a:p>
        </p:txBody>
      </p:sp>
    </p:spTree>
    <p:extLst>
      <p:ext uri="{BB962C8B-B14F-4D97-AF65-F5344CB8AC3E}">
        <p14:creationId xmlns:p14="http://schemas.microsoft.com/office/powerpoint/2010/main" val="3635003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3333FF"/>
            </a:gs>
          </a:gsLst>
          <a:lin ang="5400000" scaled="1"/>
        </a:gradFill>
        <a:effectLst/>
      </p:bgPr>
    </p:bg>
    <p:spTree>
      <p:nvGrpSpPr>
        <p:cNvPr id="1" name=""/>
        <p:cNvGrpSpPr/>
        <p:nvPr/>
      </p:nvGrpSpPr>
      <p:grpSpPr>
        <a:xfrm>
          <a:off x="0" y="0"/>
          <a:ext cx="0" cy="0"/>
          <a:chOff x="0" y="0"/>
          <a:chExt cx="0" cy="0"/>
        </a:xfrm>
      </p:grpSpPr>
      <p:grpSp>
        <p:nvGrpSpPr>
          <p:cNvPr id="1026" name="Group 1"/>
          <p:cNvGrpSpPr>
            <a:grpSpLocks/>
          </p:cNvGrpSpPr>
          <p:nvPr/>
        </p:nvGrpSpPr>
        <p:grpSpPr bwMode="auto">
          <a:xfrm>
            <a:off x="0" y="0"/>
            <a:ext cx="1084263" cy="6853238"/>
            <a:chOff x="0" y="0"/>
            <a:chExt cx="683" cy="4317"/>
          </a:xfrm>
        </p:grpSpPr>
        <p:sp>
          <p:nvSpPr>
            <p:cNvPr id="1032" name="Rectangle 2"/>
            <p:cNvSpPr>
              <a:spLocks noChangeArrowheads="1"/>
            </p:cNvSpPr>
            <p:nvPr/>
          </p:nvSpPr>
          <p:spPr bwMode="auto">
            <a:xfrm>
              <a:off x="0" y="0"/>
              <a:ext cx="684" cy="4318"/>
            </a:xfrm>
            <a:prstGeom prst="rect">
              <a:avLst/>
            </a:prstGeom>
            <a:gradFill rotWithShape="0">
              <a:gsLst>
                <a:gs pos="0">
                  <a:srgbClr val="3333FF"/>
                </a:gs>
                <a:gs pos="50000">
                  <a:srgbClr val="000000"/>
                </a:gs>
                <a:gs pos="100000">
                  <a:srgbClr val="3333FF"/>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1033" name="Group 3"/>
            <p:cNvGrpSpPr>
              <a:grpSpLocks/>
            </p:cNvGrpSpPr>
            <p:nvPr/>
          </p:nvGrpSpPr>
          <p:grpSpPr bwMode="auto">
            <a:xfrm>
              <a:off x="48" y="102"/>
              <a:ext cx="95" cy="4127"/>
              <a:chOff x="48" y="102"/>
              <a:chExt cx="95" cy="4127"/>
            </a:xfrm>
          </p:grpSpPr>
          <p:sp>
            <p:nvSpPr>
              <p:cNvPr id="1034" name="Rectangle 4"/>
              <p:cNvSpPr>
                <a:spLocks noChangeArrowheads="1"/>
              </p:cNvSpPr>
              <p:nvPr/>
            </p:nvSpPr>
            <p:spPr bwMode="auto">
              <a:xfrm>
                <a:off x="48" y="1105"/>
                <a:ext cx="96" cy="97"/>
              </a:xfrm>
              <a:prstGeom prst="rect">
                <a:avLst/>
              </a:prstGeom>
              <a:solidFill>
                <a:srgbClr val="3333FF">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5" name="Rectangle 5"/>
              <p:cNvSpPr>
                <a:spLocks noChangeArrowheads="1"/>
              </p:cNvSpPr>
              <p:nvPr/>
            </p:nvSpPr>
            <p:spPr bwMode="auto">
              <a:xfrm>
                <a:off x="48" y="1250"/>
                <a:ext cx="96" cy="96"/>
              </a:xfrm>
              <a:prstGeom prst="rect">
                <a:avLst/>
              </a:prstGeom>
              <a:solidFill>
                <a:srgbClr val="3333FF">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6" name="Rectangle 6"/>
              <p:cNvSpPr>
                <a:spLocks noChangeArrowheads="1"/>
              </p:cNvSpPr>
              <p:nvPr/>
            </p:nvSpPr>
            <p:spPr bwMode="auto">
              <a:xfrm>
                <a:off x="48" y="1393"/>
                <a:ext cx="96" cy="97"/>
              </a:xfrm>
              <a:prstGeom prst="rect">
                <a:avLst/>
              </a:prstGeom>
              <a:solidFill>
                <a:srgbClr val="3333FF">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7" name="Rectangle 7"/>
              <p:cNvSpPr>
                <a:spLocks noChangeArrowheads="1"/>
              </p:cNvSpPr>
              <p:nvPr/>
            </p:nvSpPr>
            <p:spPr bwMode="auto">
              <a:xfrm>
                <a:off x="48" y="1538"/>
                <a:ext cx="96" cy="96"/>
              </a:xfrm>
              <a:prstGeom prst="rect">
                <a:avLst/>
              </a:prstGeom>
              <a:solidFill>
                <a:srgbClr val="3333FF">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8" name="Rectangle 8"/>
              <p:cNvSpPr>
                <a:spLocks noChangeArrowheads="1"/>
              </p:cNvSpPr>
              <p:nvPr/>
            </p:nvSpPr>
            <p:spPr bwMode="auto">
              <a:xfrm>
                <a:off x="48" y="1683"/>
                <a:ext cx="96" cy="95"/>
              </a:xfrm>
              <a:prstGeom prst="rect">
                <a:avLst/>
              </a:prstGeom>
              <a:solidFill>
                <a:srgbClr val="3333FF">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9" name="Rectangle 9"/>
              <p:cNvSpPr>
                <a:spLocks noChangeArrowheads="1"/>
              </p:cNvSpPr>
              <p:nvPr/>
            </p:nvSpPr>
            <p:spPr bwMode="auto">
              <a:xfrm>
                <a:off x="48" y="1826"/>
                <a:ext cx="96" cy="97"/>
              </a:xfrm>
              <a:prstGeom prst="rect">
                <a:avLst/>
              </a:prstGeom>
              <a:solidFill>
                <a:srgbClr val="3333FF">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0" name="Rectangle 10"/>
              <p:cNvSpPr>
                <a:spLocks noChangeArrowheads="1"/>
              </p:cNvSpPr>
              <p:nvPr/>
            </p:nvSpPr>
            <p:spPr bwMode="auto">
              <a:xfrm>
                <a:off x="48" y="1971"/>
                <a:ext cx="96" cy="96"/>
              </a:xfrm>
              <a:prstGeom prst="rect">
                <a:avLst/>
              </a:prstGeom>
              <a:solidFill>
                <a:srgbClr val="3333FF">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1" name="Rectangle 11"/>
              <p:cNvSpPr>
                <a:spLocks noChangeArrowheads="1"/>
              </p:cNvSpPr>
              <p:nvPr/>
            </p:nvSpPr>
            <p:spPr bwMode="auto">
              <a:xfrm>
                <a:off x="48" y="2115"/>
                <a:ext cx="96" cy="96"/>
              </a:xfrm>
              <a:prstGeom prst="rect">
                <a:avLst/>
              </a:prstGeom>
              <a:solidFill>
                <a:srgbClr val="3333FF">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2" name="Rectangle 12"/>
              <p:cNvSpPr>
                <a:spLocks noChangeArrowheads="1"/>
              </p:cNvSpPr>
              <p:nvPr/>
            </p:nvSpPr>
            <p:spPr bwMode="auto">
              <a:xfrm>
                <a:off x="48" y="2259"/>
                <a:ext cx="96" cy="96"/>
              </a:xfrm>
              <a:prstGeom prst="rect">
                <a:avLst/>
              </a:prstGeom>
              <a:solidFill>
                <a:srgbClr val="3333FF">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3" name="Rectangle 13"/>
              <p:cNvSpPr>
                <a:spLocks noChangeArrowheads="1"/>
              </p:cNvSpPr>
              <p:nvPr/>
            </p:nvSpPr>
            <p:spPr bwMode="auto">
              <a:xfrm>
                <a:off x="48" y="2403"/>
                <a:ext cx="96" cy="97"/>
              </a:xfrm>
              <a:prstGeom prst="rect">
                <a:avLst/>
              </a:prstGeom>
              <a:solidFill>
                <a:srgbClr val="3333FF">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4" name="Rectangle 14"/>
              <p:cNvSpPr>
                <a:spLocks noChangeArrowheads="1"/>
              </p:cNvSpPr>
              <p:nvPr/>
            </p:nvSpPr>
            <p:spPr bwMode="auto">
              <a:xfrm>
                <a:off x="48" y="2548"/>
                <a:ext cx="96" cy="95"/>
              </a:xfrm>
              <a:prstGeom prst="rect">
                <a:avLst/>
              </a:prstGeom>
              <a:solidFill>
                <a:srgbClr val="3333FF">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5" name="Rectangle 15"/>
              <p:cNvSpPr>
                <a:spLocks noChangeArrowheads="1"/>
              </p:cNvSpPr>
              <p:nvPr/>
            </p:nvSpPr>
            <p:spPr bwMode="auto">
              <a:xfrm>
                <a:off x="48" y="2692"/>
                <a:ext cx="96" cy="96"/>
              </a:xfrm>
              <a:prstGeom prst="rect">
                <a:avLst/>
              </a:prstGeom>
              <a:solidFill>
                <a:srgbClr val="3333FF">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6" name="Rectangle 16"/>
              <p:cNvSpPr>
                <a:spLocks noChangeArrowheads="1"/>
              </p:cNvSpPr>
              <p:nvPr/>
            </p:nvSpPr>
            <p:spPr bwMode="auto">
              <a:xfrm>
                <a:off x="48" y="2836"/>
                <a:ext cx="96" cy="97"/>
              </a:xfrm>
              <a:prstGeom prst="rect">
                <a:avLst/>
              </a:prstGeom>
              <a:solidFill>
                <a:srgbClr val="3333FF">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7" name="Rectangle 17"/>
              <p:cNvSpPr>
                <a:spLocks noChangeArrowheads="1"/>
              </p:cNvSpPr>
              <p:nvPr/>
            </p:nvSpPr>
            <p:spPr bwMode="auto">
              <a:xfrm>
                <a:off x="48" y="2980"/>
                <a:ext cx="96" cy="96"/>
              </a:xfrm>
              <a:prstGeom prst="rect">
                <a:avLst/>
              </a:prstGeom>
              <a:solidFill>
                <a:srgbClr val="3333FF">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8" name="Rectangle 18"/>
              <p:cNvSpPr>
                <a:spLocks noChangeArrowheads="1"/>
              </p:cNvSpPr>
              <p:nvPr/>
            </p:nvSpPr>
            <p:spPr bwMode="auto">
              <a:xfrm>
                <a:off x="48" y="3124"/>
                <a:ext cx="96" cy="97"/>
              </a:xfrm>
              <a:prstGeom prst="rect">
                <a:avLst/>
              </a:prstGeom>
              <a:solidFill>
                <a:srgbClr val="3333FF">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9" name="Rectangle 19"/>
              <p:cNvSpPr>
                <a:spLocks noChangeArrowheads="1"/>
              </p:cNvSpPr>
              <p:nvPr/>
            </p:nvSpPr>
            <p:spPr bwMode="auto">
              <a:xfrm>
                <a:off x="48" y="3269"/>
                <a:ext cx="96" cy="95"/>
              </a:xfrm>
              <a:prstGeom prst="rect">
                <a:avLst/>
              </a:prstGeom>
              <a:solidFill>
                <a:srgbClr val="3333FF">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50" name="Rectangle 20"/>
              <p:cNvSpPr>
                <a:spLocks noChangeArrowheads="1"/>
              </p:cNvSpPr>
              <p:nvPr/>
            </p:nvSpPr>
            <p:spPr bwMode="auto">
              <a:xfrm>
                <a:off x="48" y="3412"/>
                <a:ext cx="96" cy="97"/>
              </a:xfrm>
              <a:prstGeom prst="rect">
                <a:avLst/>
              </a:prstGeom>
              <a:solidFill>
                <a:srgbClr val="3333FF">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51" name="Rectangle 21"/>
              <p:cNvSpPr>
                <a:spLocks noChangeArrowheads="1"/>
              </p:cNvSpPr>
              <p:nvPr/>
            </p:nvSpPr>
            <p:spPr bwMode="auto">
              <a:xfrm>
                <a:off x="48" y="3557"/>
                <a:ext cx="96" cy="96"/>
              </a:xfrm>
              <a:prstGeom prst="rect">
                <a:avLst/>
              </a:prstGeom>
              <a:solidFill>
                <a:srgbClr val="3333FF">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52" name="Rectangle 22"/>
              <p:cNvSpPr>
                <a:spLocks noChangeArrowheads="1"/>
              </p:cNvSpPr>
              <p:nvPr/>
            </p:nvSpPr>
            <p:spPr bwMode="auto">
              <a:xfrm>
                <a:off x="48" y="3702"/>
                <a:ext cx="96" cy="95"/>
              </a:xfrm>
              <a:prstGeom prst="rect">
                <a:avLst/>
              </a:prstGeom>
              <a:solidFill>
                <a:srgbClr val="3333FF">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53" name="Rectangle 23"/>
              <p:cNvSpPr>
                <a:spLocks noChangeArrowheads="1"/>
              </p:cNvSpPr>
              <p:nvPr/>
            </p:nvSpPr>
            <p:spPr bwMode="auto">
              <a:xfrm>
                <a:off x="48" y="3845"/>
                <a:ext cx="96" cy="97"/>
              </a:xfrm>
              <a:prstGeom prst="rect">
                <a:avLst/>
              </a:prstGeom>
              <a:solidFill>
                <a:srgbClr val="3333FF">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54" name="Rectangle 24"/>
              <p:cNvSpPr>
                <a:spLocks noChangeArrowheads="1"/>
              </p:cNvSpPr>
              <p:nvPr/>
            </p:nvSpPr>
            <p:spPr bwMode="auto">
              <a:xfrm>
                <a:off x="48" y="3990"/>
                <a:ext cx="96" cy="96"/>
              </a:xfrm>
              <a:prstGeom prst="rect">
                <a:avLst/>
              </a:prstGeom>
              <a:solidFill>
                <a:srgbClr val="3333FF">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55" name="Rectangle 25"/>
              <p:cNvSpPr>
                <a:spLocks noChangeArrowheads="1"/>
              </p:cNvSpPr>
              <p:nvPr/>
            </p:nvSpPr>
            <p:spPr bwMode="auto">
              <a:xfrm>
                <a:off x="48" y="4133"/>
                <a:ext cx="96" cy="97"/>
              </a:xfrm>
              <a:prstGeom prst="rect">
                <a:avLst/>
              </a:prstGeom>
              <a:solidFill>
                <a:srgbClr val="3333FF">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56" name="Rectangle 26"/>
              <p:cNvSpPr>
                <a:spLocks noChangeArrowheads="1"/>
              </p:cNvSpPr>
              <p:nvPr/>
            </p:nvSpPr>
            <p:spPr bwMode="auto">
              <a:xfrm>
                <a:off x="48" y="102"/>
                <a:ext cx="96" cy="96"/>
              </a:xfrm>
              <a:prstGeom prst="rect">
                <a:avLst/>
              </a:prstGeom>
              <a:solidFill>
                <a:srgbClr val="3333FF">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57" name="Rectangle 27"/>
              <p:cNvSpPr>
                <a:spLocks noChangeArrowheads="1"/>
              </p:cNvSpPr>
              <p:nvPr/>
            </p:nvSpPr>
            <p:spPr bwMode="auto">
              <a:xfrm>
                <a:off x="48" y="246"/>
                <a:ext cx="96" cy="96"/>
              </a:xfrm>
              <a:prstGeom prst="rect">
                <a:avLst/>
              </a:prstGeom>
              <a:solidFill>
                <a:srgbClr val="3333FF">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 name="Rectangle 28"/>
              <p:cNvSpPr>
                <a:spLocks noChangeArrowheads="1"/>
              </p:cNvSpPr>
              <p:nvPr/>
            </p:nvSpPr>
            <p:spPr bwMode="auto">
              <a:xfrm>
                <a:off x="48" y="391"/>
                <a:ext cx="96" cy="96"/>
              </a:xfrm>
              <a:prstGeom prst="rect">
                <a:avLst/>
              </a:prstGeom>
              <a:solidFill>
                <a:srgbClr val="3333FF">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 name="Rectangle 29"/>
              <p:cNvSpPr>
                <a:spLocks noChangeArrowheads="1"/>
              </p:cNvSpPr>
              <p:nvPr/>
            </p:nvSpPr>
            <p:spPr bwMode="auto">
              <a:xfrm>
                <a:off x="48" y="535"/>
                <a:ext cx="96" cy="95"/>
              </a:xfrm>
              <a:prstGeom prst="rect">
                <a:avLst/>
              </a:prstGeom>
              <a:solidFill>
                <a:srgbClr val="3333FF">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 name="Rectangle 30"/>
              <p:cNvSpPr>
                <a:spLocks noChangeArrowheads="1"/>
              </p:cNvSpPr>
              <p:nvPr/>
            </p:nvSpPr>
            <p:spPr bwMode="auto">
              <a:xfrm>
                <a:off x="48" y="679"/>
                <a:ext cx="96" cy="96"/>
              </a:xfrm>
              <a:prstGeom prst="rect">
                <a:avLst/>
              </a:prstGeom>
              <a:solidFill>
                <a:srgbClr val="3333FF">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 name="Rectangle 31"/>
              <p:cNvSpPr>
                <a:spLocks noChangeArrowheads="1"/>
              </p:cNvSpPr>
              <p:nvPr/>
            </p:nvSpPr>
            <p:spPr bwMode="auto">
              <a:xfrm>
                <a:off x="48" y="823"/>
                <a:ext cx="96" cy="97"/>
              </a:xfrm>
              <a:prstGeom prst="rect">
                <a:avLst/>
              </a:prstGeom>
              <a:solidFill>
                <a:srgbClr val="3333FF">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62" name="Rectangle 32"/>
              <p:cNvSpPr>
                <a:spLocks noChangeArrowheads="1"/>
              </p:cNvSpPr>
              <p:nvPr/>
            </p:nvSpPr>
            <p:spPr bwMode="auto">
              <a:xfrm>
                <a:off x="48" y="968"/>
                <a:ext cx="96" cy="95"/>
              </a:xfrm>
              <a:prstGeom prst="rect">
                <a:avLst/>
              </a:prstGeom>
              <a:solidFill>
                <a:srgbClr val="3333FF">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sp>
        <p:nvSpPr>
          <p:cNvPr id="1027" name="Rectangle 33"/>
          <p:cNvSpPr>
            <a:spLocks noGrp="1" noChangeArrowheads="1"/>
          </p:cNvSpPr>
          <p:nvPr>
            <p:ph type="title"/>
          </p:nvPr>
        </p:nvSpPr>
        <p:spPr bwMode="auto">
          <a:xfrm>
            <a:off x="11430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2160" tIns="46080" rIns="92160" bIns="46080" numCol="1" anchor="ctr" anchorCtr="0" compatLnSpc="1">
            <a:prstTxWarp prst="textNoShape">
              <a:avLst/>
            </a:prstTxWarp>
          </a:bodyPr>
          <a:lstStyle/>
          <a:p>
            <a:pPr lvl="0"/>
            <a:r>
              <a:rPr lang="en-GB"/>
              <a:t>Click to edit the title text format</a:t>
            </a:r>
          </a:p>
        </p:txBody>
      </p:sp>
      <p:sp>
        <p:nvSpPr>
          <p:cNvPr id="1058" name="Rectangle 34"/>
          <p:cNvSpPr>
            <a:spLocks noGrp="1" noChangeArrowheads="1"/>
          </p:cNvSpPr>
          <p:nvPr>
            <p:ph type="dt"/>
          </p:nvPr>
        </p:nvSpPr>
        <p:spPr bwMode="auto">
          <a:xfrm>
            <a:off x="1143000" y="6248400"/>
            <a:ext cx="1903413" cy="45561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nSpc>
                <a:spcPct val="100000"/>
              </a:lnSpc>
              <a:buClr>
                <a:srgbClr val="000000"/>
              </a:buClr>
              <a:defRPr sz="1400">
                <a:solidFill>
                  <a:srgbClr val="FFFFFF"/>
                </a:solidFill>
                <a:cs typeface="DejaVu LGC Sans" charset="0"/>
              </a:defRPr>
            </a:lvl1pPr>
          </a:lstStyle>
          <a:p>
            <a:pPr>
              <a:defRPr/>
            </a:pPr>
            <a:endParaRPr lang="en-US"/>
          </a:p>
        </p:txBody>
      </p:sp>
      <p:sp>
        <p:nvSpPr>
          <p:cNvPr id="1059" name="Rectangle 35"/>
          <p:cNvSpPr>
            <a:spLocks noGrp="1" noChangeArrowheads="1"/>
          </p:cNvSpPr>
          <p:nvPr>
            <p:ph type="ftr"/>
          </p:nvPr>
        </p:nvSpPr>
        <p:spPr bwMode="auto">
          <a:xfrm>
            <a:off x="3581400" y="6248400"/>
            <a:ext cx="2894013" cy="45561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a:lnSpc>
                <a:spcPct val="100000"/>
              </a:lnSpc>
              <a:buClr>
                <a:srgbClr val="000000"/>
              </a:buClr>
              <a:defRPr sz="1400">
                <a:solidFill>
                  <a:srgbClr val="FFFFFF"/>
                </a:solidFill>
                <a:cs typeface="DejaVu LGC Sans" charset="0"/>
              </a:defRPr>
            </a:lvl1pPr>
          </a:lstStyle>
          <a:p>
            <a:pPr>
              <a:defRPr/>
            </a:pPr>
            <a:endParaRPr lang="en-US"/>
          </a:p>
        </p:txBody>
      </p:sp>
      <p:sp>
        <p:nvSpPr>
          <p:cNvPr id="1060" name="Rectangle 36"/>
          <p:cNvSpPr>
            <a:spLocks noGrp="1" noChangeArrowheads="1"/>
          </p:cNvSpPr>
          <p:nvPr>
            <p:ph type="sldNum"/>
          </p:nvPr>
        </p:nvSpPr>
        <p:spPr bwMode="auto">
          <a:xfrm>
            <a:off x="7010400" y="6248400"/>
            <a:ext cx="1903413" cy="45561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r">
              <a:lnSpc>
                <a:spcPct val="100000"/>
              </a:lnSpc>
              <a:buClr>
                <a:srgbClr val="000000"/>
              </a:buClr>
              <a:defRPr sz="1400">
                <a:solidFill>
                  <a:srgbClr val="FFFFFF"/>
                </a:solidFill>
                <a:cs typeface="DejaVu LGC Sans" charset="0"/>
              </a:defRPr>
            </a:lvl1pPr>
          </a:lstStyle>
          <a:p>
            <a:pPr>
              <a:defRPr/>
            </a:pPr>
            <a:fld id="{27932D4B-9FF9-E84F-976B-C1588446C265}" type="slidenum">
              <a:rPr lang="en-GB"/>
              <a:pPr>
                <a:defRPr/>
              </a:pPr>
              <a:t>‹#›</a:t>
            </a:fld>
            <a:endParaRPr lang="en-GB"/>
          </a:p>
        </p:txBody>
      </p:sp>
      <p:sp>
        <p:nvSpPr>
          <p:cNvPr id="1061" name="Rectangle 37"/>
          <p:cNvSpPr>
            <a:spLocks noGrp="1" noChangeArrowheads="1"/>
          </p:cNvSpPr>
          <p:nvPr>
            <p:ph type="body" idx="1"/>
          </p:nvPr>
        </p:nvSpPr>
        <p:spPr bwMode="auto">
          <a:xfrm>
            <a:off x="1169988" y="1946275"/>
            <a:ext cx="7770812" cy="529113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457200" rtl="0" eaLnBrk="0" fontAlgn="base" hangingPunct="0">
        <a:lnSpc>
          <a:spcPct val="93000"/>
        </a:lnSpc>
        <a:spcBef>
          <a:spcPct val="0"/>
        </a:spcBef>
        <a:spcAft>
          <a:spcPct val="0"/>
        </a:spcAft>
        <a:buClr>
          <a:srgbClr val="00FFFF"/>
        </a:buClr>
        <a:buSzPct val="100000"/>
        <a:buFont typeface="Times New Roman" charset="0"/>
        <a:defRPr sz="4400">
          <a:solidFill>
            <a:srgbClr val="00FFFF"/>
          </a:solidFill>
          <a:latin typeface="+mj-lt"/>
          <a:ea typeface="ＭＳ Ｐゴシック" charset="0"/>
          <a:cs typeface="+mj-cs"/>
        </a:defRPr>
      </a:lvl1pPr>
      <a:lvl2pPr algn="l" defTabSz="457200" rtl="0" eaLnBrk="0" fontAlgn="base" hangingPunct="0">
        <a:lnSpc>
          <a:spcPct val="93000"/>
        </a:lnSpc>
        <a:spcBef>
          <a:spcPct val="0"/>
        </a:spcBef>
        <a:spcAft>
          <a:spcPct val="0"/>
        </a:spcAft>
        <a:buClr>
          <a:srgbClr val="00FFFF"/>
        </a:buClr>
        <a:buSzPct val="100000"/>
        <a:buFont typeface="Times New Roman" charset="0"/>
        <a:defRPr sz="4400">
          <a:solidFill>
            <a:srgbClr val="00FFFF"/>
          </a:solidFill>
          <a:latin typeface="Times New Roman" charset="0"/>
          <a:ea typeface="ＭＳ Ｐゴシック" charset="0"/>
          <a:cs typeface="DejaVu LGC Sans" charset="0"/>
        </a:defRPr>
      </a:lvl2pPr>
      <a:lvl3pPr algn="l" defTabSz="457200" rtl="0" eaLnBrk="0" fontAlgn="base" hangingPunct="0">
        <a:lnSpc>
          <a:spcPct val="93000"/>
        </a:lnSpc>
        <a:spcBef>
          <a:spcPct val="0"/>
        </a:spcBef>
        <a:spcAft>
          <a:spcPct val="0"/>
        </a:spcAft>
        <a:buClr>
          <a:srgbClr val="00FFFF"/>
        </a:buClr>
        <a:buSzPct val="100000"/>
        <a:buFont typeface="Times New Roman" charset="0"/>
        <a:defRPr sz="4400">
          <a:solidFill>
            <a:srgbClr val="00FFFF"/>
          </a:solidFill>
          <a:latin typeface="Times New Roman" charset="0"/>
          <a:ea typeface="ＭＳ Ｐゴシック" charset="0"/>
          <a:cs typeface="DejaVu LGC Sans" charset="0"/>
        </a:defRPr>
      </a:lvl3pPr>
      <a:lvl4pPr algn="l" defTabSz="457200" rtl="0" eaLnBrk="0" fontAlgn="base" hangingPunct="0">
        <a:lnSpc>
          <a:spcPct val="93000"/>
        </a:lnSpc>
        <a:spcBef>
          <a:spcPct val="0"/>
        </a:spcBef>
        <a:spcAft>
          <a:spcPct val="0"/>
        </a:spcAft>
        <a:buClr>
          <a:srgbClr val="00FFFF"/>
        </a:buClr>
        <a:buSzPct val="100000"/>
        <a:buFont typeface="Times New Roman" charset="0"/>
        <a:defRPr sz="4400">
          <a:solidFill>
            <a:srgbClr val="00FFFF"/>
          </a:solidFill>
          <a:latin typeface="Times New Roman" charset="0"/>
          <a:ea typeface="ＭＳ Ｐゴシック" charset="0"/>
          <a:cs typeface="DejaVu LGC Sans" charset="0"/>
        </a:defRPr>
      </a:lvl4pPr>
      <a:lvl5pPr algn="l" defTabSz="457200" rtl="0" eaLnBrk="0" fontAlgn="base" hangingPunct="0">
        <a:lnSpc>
          <a:spcPct val="93000"/>
        </a:lnSpc>
        <a:spcBef>
          <a:spcPct val="0"/>
        </a:spcBef>
        <a:spcAft>
          <a:spcPct val="0"/>
        </a:spcAft>
        <a:buClr>
          <a:srgbClr val="00FFFF"/>
        </a:buClr>
        <a:buSzPct val="100000"/>
        <a:buFont typeface="Times New Roman" charset="0"/>
        <a:defRPr sz="4400">
          <a:solidFill>
            <a:srgbClr val="00FFFF"/>
          </a:solidFill>
          <a:latin typeface="Times New Roman" charset="0"/>
          <a:ea typeface="ＭＳ Ｐゴシック" charset="0"/>
          <a:cs typeface="DejaVu LGC Sans" charset="0"/>
        </a:defRPr>
      </a:lvl5pPr>
      <a:lvl6pPr marL="457200" algn="l" defTabSz="457200" rtl="0" fontAlgn="base">
        <a:lnSpc>
          <a:spcPct val="93000"/>
        </a:lnSpc>
        <a:spcBef>
          <a:spcPct val="0"/>
        </a:spcBef>
        <a:spcAft>
          <a:spcPct val="0"/>
        </a:spcAft>
        <a:buClr>
          <a:srgbClr val="00FFFF"/>
        </a:buClr>
        <a:buSzPct val="100000"/>
        <a:buFont typeface="Times New Roman" charset="0"/>
        <a:defRPr sz="4400">
          <a:solidFill>
            <a:srgbClr val="00FFFF"/>
          </a:solidFill>
          <a:latin typeface="Times New Roman" charset="0"/>
          <a:ea typeface="DejaVu LGC Sans" charset="0"/>
          <a:cs typeface="DejaVu LGC Sans" charset="0"/>
        </a:defRPr>
      </a:lvl6pPr>
      <a:lvl7pPr marL="914400" algn="l" defTabSz="457200" rtl="0" fontAlgn="base">
        <a:lnSpc>
          <a:spcPct val="93000"/>
        </a:lnSpc>
        <a:spcBef>
          <a:spcPct val="0"/>
        </a:spcBef>
        <a:spcAft>
          <a:spcPct val="0"/>
        </a:spcAft>
        <a:buClr>
          <a:srgbClr val="00FFFF"/>
        </a:buClr>
        <a:buSzPct val="100000"/>
        <a:buFont typeface="Times New Roman" charset="0"/>
        <a:defRPr sz="4400">
          <a:solidFill>
            <a:srgbClr val="00FFFF"/>
          </a:solidFill>
          <a:latin typeface="Times New Roman" charset="0"/>
          <a:ea typeface="DejaVu LGC Sans" charset="0"/>
          <a:cs typeface="DejaVu LGC Sans" charset="0"/>
        </a:defRPr>
      </a:lvl7pPr>
      <a:lvl8pPr marL="1371600" algn="l" defTabSz="457200" rtl="0" fontAlgn="base">
        <a:lnSpc>
          <a:spcPct val="93000"/>
        </a:lnSpc>
        <a:spcBef>
          <a:spcPct val="0"/>
        </a:spcBef>
        <a:spcAft>
          <a:spcPct val="0"/>
        </a:spcAft>
        <a:buClr>
          <a:srgbClr val="00FFFF"/>
        </a:buClr>
        <a:buSzPct val="100000"/>
        <a:buFont typeface="Times New Roman" charset="0"/>
        <a:defRPr sz="4400">
          <a:solidFill>
            <a:srgbClr val="00FFFF"/>
          </a:solidFill>
          <a:latin typeface="Times New Roman" charset="0"/>
          <a:ea typeface="DejaVu LGC Sans" charset="0"/>
          <a:cs typeface="DejaVu LGC Sans" charset="0"/>
        </a:defRPr>
      </a:lvl8pPr>
      <a:lvl9pPr marL="1828800" algn="l" defTabSz="457200" rtl="0" fontAlgn="base">
        <a:lnSpc>
          <a:spcPct val="93000"/>
        </a:lnSpc>
        <a:spcBef>
          <a:spcPct val="0"/>
        </a:spcBef>
        <a:spcAft>
          <a:spcPct val="0"/>
        </a:spcAft>
        <a:buClr>
          <a:srgbClr val="00FFFF"/>
        </a:buClr>
        <a:buSzPct val="100000"/>
        <a:buFont typeface="Times New Roman" charset="0"/>
        <a:defRPr sz="4400">
          <a:solidFill>
            <a:srgbClr val="00FFFF"/>
          </a:solidFill>
          <a:latin typeface="Times New Roman" charset="0"/>
          <a:ea typeface="DejaVu LGC Sans" charset="0"/>
          <a:cs typeface="DejaVu LGC Sans" charset="0"/>
        </a:defRPr>
      </a:lvl9pPr>
    </p:titleStyle>
    <p:bodyStyle>
      <a:lvl1pPr marL="341313" indent="-341313" algn="l" defTabSz="457200" rtl="0" eaLnBrk="0" fontAlgn="base" hangingPunct="0">
        <a:lnSpc>
          <a:spcPct val="93000"/>
        </a:lnSpc>
        <a:spcBef>
          <a:spcPts val="800"/>
        </a:spcBef>
        <a:spcAft>
          <a:spcPct val="0"/>
        </a:spcAft>
        <a:buClr>
          <a:srgbClr val="00FFFF"/>
        </a:buClr>
        <a:buSzPct val="75000"/>
        <a:buFont typeface="Wingdings" charset="0"/>
        <a:buChar char=""/>
        <a:defRPr sz="3200">
          <a:solidFill>
            <a:srgbClr val="FFFFFF"/>
          </a:solidFill>
          <a:effectLst>
            <a:outerShdw blurRad="38100" dist="38100" dir="2700000" algn="tl">
              <a:srgbClr val="000000"/>
            </a:outerShdw>
          </a:effectLst>
          <a:latin typeface="+mn-lt"/>
          <a:ea typeface="ＭＳ Ｐゴシック" charset="0"/>
          <a:cs typeface="+mn-cs"/>
        </a:defRPr>
      </a:lvl1pPr>
      <a:lvl2pPr marL="741363" indent="-284163" algn="l" defTabSz="457200" rtl="0" eaLnBrk="0" fontAlgn="base" hangingPunct="0">
        <a:lnSpc>
          <a:spcPct val="93000"/>
        </a:lnSpc>
        <a:spcBef>
          <a:spcPts val="800"/>
        </a:spcBef>
        <a:spcAft>
          <a:spcPct val="0"/>
        </a:spcAft>
        <a:buClr>
          <a:srgbClr val="CC99FF"/>
        </a:buClr>
        <a:buSzPct val="60000"/>
        <a:buFont typeface="Wingdings" charset="0"/>
        <a:buChar char=""/>
        <a:defRPr sz="3200">
          <a:solidFill>
            <a:srgbClr val="FFFFFF"/>
          </a:solidFill>
          <a:effectLst>
            <a:outerShdw blurRad="38100" dist="38100" dir="2700000" algn="tl">
              <a:srgbClr val="000000"/>
            </a:outerShdw>
          </a:effectLst>
          <a:latin typeface="+mn-lt"/>
          <a:ea typeface="+mn-ea"/>
          <a:cs typeface="+mn-cs"/>
        </a:defRPr>
      </a:lvl2pPr>
      <a:lvl3pPr marL="1143000" indent="-228600" algn="l" defTabSz="457200" rtl="0" eaLnBrk="0" fontAlgn="base" hangingPunct="0">
        <a:lnSpc>
          <a:spcPct val="93000"/>
        </a:lnSpc>
        <a:spcBef>
          <a:spcPts val="800"/>
        </a:spcBef>
        <a:spcAft>
          <a:spcPct val="0"/>
        </a:spcAft>
        <a:buClr>
          <a:srgbClr val="00FFFF"/>
        </a:buClr>
        <a:buSzPct val="60000"/>
        <a:buFont typeface="Wingdings" charset="0"/>
        <a:buChar char=""/>
        <a:defRPr sz="3200">
          <a:solidFill>
            <a:srgbClr val="FFFFFF"/>
          </a:solidFill>
          <a:effectLst>
            <a:outerShdw blurRad="38100" dist="38100" dir="2700000" algn="tl">
              <a:srgbClr val="000000"/>
            </a:outerShdw>
          </a:effectLst>
          <a:latin typeface="+mn-lt"/>
          <a:ea typeface="+mn-ea"/>
          <a:cs typeface="+mn-cs"/>
        </a:defRPr>
      </a:lvl3pPr>
      <a:lvl4pPr marL="1600200" indent="-228600" algn="l" defTabSz="457200" rtl="0" eaLnBrk="0" fontAlgn="base" hangingPunct="0">
        <a:lnSpc>
          <a:spcPct val="93000"/>
        </a:lnSpc>
        <a:spcBef>
          <a:spcPts val="800"/>
        </a:spcBef>
        <a:spcAft>
          <a:spcPct val="0"/>
        </a:spcAft>
        <a:buClr>
          <a:srgbClr val="FFFFFF"/>
        </a:buClr>
        <a:buSzPct val="100000"/>
        <a:buFont typeface="Times New Roman" charset="0"/>
        <a:buChar char="•"/>
        <a:defRPr sz="3200">
          <a:solidFill>
            <a:srgbClr val="FFFFFF"/>
          </a:solidFill>
          <a:effectLst>
            <a:outerShdw blurRad="38100" dist="38100" dir="2700000" algn="tl">
              <a:srgbClr val="000000"/>
            </a:outerShdw>
          </a:effectLst>
          <a:latin typeface="+mn-lt"/>
          <a:ea typeface="+mn-ea"/>
          <a:cs typeface="+mn-cs"/>
        </a:defRPr>
      </a:lvl4pPr>
      <a:lvl5pPr marL="2057400" indent="-228600" algn="l" defTabSz="457200" rtl="0" eaLnBrk="0" fontAlgn="base" hangingPunct="0">
        <a:lnSpc>
          <a:spcPct val="93000"/>
        </a:lnSpc>
        <a:spcBef>
          <a:spcPts val="800"/>
        </a:spcBef>
        <a:spcAft>
          <a:spcPct val="0"/>
        </a:spcAft>
        <a:buClr>
          <a:srgbClr val="FFFFFF"/>
        </a:buClr>
        <a:buSzPct val="100000"/>
        <a:buFont typeface="Times New Roman" charset="0"/>
        <a:buChar char="–"/>
        <a:defRPr sz="3200">
          <a:solidFill>
            <a:srgbClr val="FFFFFF"/>
          </a:solidFill>
          <a:effectLst>
            <a:outerShdw blurRad="38100" dist="38100" dir="2700000" algn="tl">
              <a:srgbClr val="000000"/>
            </a:outerShdw>
          </a:effectLst>
          <a:latin typeface="+mn-lt"/>
          <a:ea typeface="+mn-ea"/>
          <a:cs typeface="+mn-cs"/>
        </a:defRPr>
      </a:lvl5pPr>
      <a:lvl6pPr marL="2514600" indent="-228600" algn="l" defTabSz="457200" rtl="0" fontAlgn="base">
        <a:lnSpc>
          <a:spcPct val="93000"/>
        </a:lnSpc>
        <a:spcBef>
          <a:spcPts val="800"/>
        </a:spcBef>
        <a:spcAft>
          <a:spcPct val="0"/>
        </a:spcAft>
        <a:buClr>
          <a:srgbClr val="FFFFFF"/>
        </a:buClr>
        <a:buSzPct val="100000"/>
        <a:buFont typeface="Times New Roman" charset="0"/>
        <a:buChar char="–"/>
        <a:defRPr sz="3200">
          <a:solidFill>
            <a:srgbClr val="FFFFFF"/>
          </a:solidFill>
          <a:effectLst>
            <a:outerShdw blurRad="38100" dist="38100" dir="2700000" algn="tl">
              <a:srgbClr val="000000"/>
            </a:outerShdw>
          </a:effectLst>
          <a:latin typeface="+mn-lt"/>
          <a:ea typeface="+mn-ea"/>
          <a:cs typeface="+mn-cs"/>
        </a:defRPr>
      </a:lvl6pPr>
      <a:lvl7pPr marL="2971800" indent="-228600" algn="l" defTabSz="457200" rtl="0" fontAlgn="base">
        <a:lnSpc>
          <a:spcPct val="93000"/>
        </a:lnSpc>
        <a:spcBef>
          <a:spcPts val="800"/>
        </a:spcBef>
        <a:spcAft>
          <a:spcPct val="0"/>
        </a:spcAft>
        <a:buClr>
          <a:srgbClr val="FFFFFF"/>
        </a:buClr>
        <a:buSzPct val="100000"/>
        <a:buFont typeface="Times New Roman" charset="0"/>
        <a:buChar char="–"/>
        <a:defRPr sz="3200">
          <a:solidFill>
            <a:srgbClr val="FFFFFF"/>
          </a:solidFill>
          <a:effectLst>
            <a:outerShdw blurRad="38100" dist="38100" dir="2700000" algn="tl">
              <a:srgbClr val="000000"/>
            </a:outerShdw>
          </a:effectLst>
          <a:latin typeface="+mn-lt"/>
          <a:ea typeface="+mn-ea"/>
          <a:cs typeface="+mn-cs"/>
        </a:defRPr>
      </a:lvl7pPr>
      <a:lvl8pPr marL="3429000" indent="-228600" algn="l" defTabSz="457200" rtl="0" fontAlgn="base">
        <a:lnSpc>
          <a:spcPct val="93000"/>
        </a:lnSpc>
        <a:spcBef>
          <a:spcPts val="800"/>
        </a:spcBef>
        <a:spcAft>
          <a:spcPct val="0"/>
        </a:spcAft>
        <a:buClr>
          <a:srgbClr val="FFFFFF"/>
        </a:buClr>
        <a:buSzPct val="100000"/>
        <a:buFont typeface="Times New Roman" charset="0"/>
        <a:buChar char="–"/>
        <a:defRPr sz="3200">
          <a:solidFill>
            <a:srgbClr val="FFFFFF"/>
          </a:solidFill>
          <a:effectLst>
            <a:outerShdw blurRad="38100" dist="38100" dir="2700000" algn="tl">
              <a:srgbClr val="000000"/>
            </a:outerShdw>
          </a:effectLst>
          <a:latin typeface="+mn-lt"/>
          <a:ea typeface="+mn-ea"/>
          <a:cs typeface="+mn-cs"/>
        </a:defRPr>
      </a:lvl8pPr>
      <a:lvl9pPr marL="3886200" indent="-228600" algn="l" defTabSz="457200" rtl="0" fontAlgn="base">
        <a:lnSpc>
          <a:spcPct val="93000"/>
        </a:lnSpc>
        <a:spcBef>
          <a:spcPts val="800"/>
        </a:spcBef>
        <a:spcAft>
          <a:spcPct val="0"/>
        </a:spcAft>
        <a:buClr>
          <a:srgbClr val="FFFFFF"/>
        </a:buClr>
        <a:buSzPct val="100000"/>
        <a:buFont typeface="Times New Roman" charset="0"/>
        <a:buChar char="–"/>
        <a:defRPr sz="3200">
          <a:solidFill>
            <a:srgbClr val="FFFFFF"/>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2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54.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57.emf"/></Relationships>
</file>

<file path=ppt/slides/_rels/slide29.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9.tif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654340" y="3150100"/>
            <a:ext cx="312738"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FFFFFF"/>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FFFFFF"/>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FFFFFF"/>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FFFFFF"/>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eaLnBrk="1" hangingPunct="1">
              <a:lnSpc>
                <a:spcPct val="100000"/>
              </a:lnSpc>
            </a:pPr>
            <a:r>
              <a:rPr lang="en-GB" sz="3200" b="1" dirty="0">
                <a:solidFill>
                  <a:srgbClr val="FFFFFF"/>
                </a:solidFill>
                <a:cs typeface="Times New Roman" charset="0"/>
              </a:rPr>
              <a:t>•</a:t>
            </a:r>
          </a:p>
        </p:txBody>
      </p:sp>
      <p:sp>
        <p:nvSpPr>
          <p:cNvPr id="8" name="Rectangle 7"/>
          <p:cNvSpPr>
            <a:spLocks noChangeArrowheads="1"/>
          </p:cNvSpPr>
          <p:nvPr/>
        </p:nvSpPr>
        <p:spPr bwMode="auto">
          <a:xfrm>
            <a:off x="3121206" y="1173739"/>
            <a:ext cx="2900451" cy="5869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nchor="ctr">
            <a:spAutoFit/>
          </a:bodyPr>
          <a:lstStyle/>
          <a:p>
            <a:pPr algn="ctr">
              <a:lnSpc>
                <a:spcPct val="100000"/>
              </a:lnSpc>
              <a:buClr>
                <a:srgbClr val="FFFF00"/>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b="1" dirty="0">
                <a:solidFill>
                  <a:srgbClr val="ABB400"/>
                </a:solidFill>
                <a:latin typeface="Arial" charset="0"/>
              </a:rPr>
              <a:t>Pawan Kumar</a:t>
            </a:r>
          </a:p>
        </p:txBody>
      </p:sp>
      <p:sp>
        <p:nvSpPr>
          <p:cNvPr id="9" name="Rectangle 12"/>
          <p:cNvSpPr>
            <a:spLocks noChangeArrowheads="1"/>
          </p:cNvSpPr>
          <p:nvPr/>
        </p:nvSpPr>
        <p:spPr bwMode="auto">
          <a:xfrm>
            <a:off x="499540" y="1765338"/>
            <a:ext cx="162401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nchor="ctr">
            <a:spAutoFit/>
          </a:bodyPr>
          <a:lstStyle/>
          <a:p>
            <a:pPr algn="ct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u="sng" dirty="0">
                <a:solidFill>
                  <a:srgbClr val="FFFFFF"/>
                </a:solidFill>
              </a:rPr>
              <a:t>Outline</a:t>
            </a:r>
            <a:r>
              <a:rPr lang="en-GB" sz="3200" b="1" baseline="30000" dirty="0">
                <a:solidFill>
                  <a:srgbClr val="FFFFFF"/>
                </a:solidFill>
              </a:rPr>
              <a:t>†</a:t>
            </a:r>
          </a:p>
        </p:txBody>
      </p:sp>
      <p:sp>
        <p:nvSpPr>
          <p:cNvPr id="10" name="TextBox 9"/>
          <p:cNvSpPr txBox="1">
            <a:spLocks noChangeArrowheads="1"/>
          </p:cNvSpPr>
          <p:nvPr/>
        </p:nvSpPr>
        <p:spPr bwMode="auto">
          <a:xfrm>
            <a:off x="6370326" y="6416678"/>
            <a:ext cx="2342308" cy="378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FFFFFF"/>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FFFFFF"/>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FFFFFF"/>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FFFFFF"/>
              </a:buClr>
              <a:buSzPct val="100000"/>
              <a:buFont typeface="Times New Roman" charset="0"/>
              <a:defRPr sz="2400">
                <a:solidFill>
                  <a:schemeClr val="bg1"/>
                </a:solidFill>
                <a:latin typeface="Times New Roman" charset="0"/>
                <a:ea typeface="ＭＳ Ｐゴシック" charset="0"/>
              </a:defRPr>
            </a:lvl9pPr>
          </a:lstStyle>
          <a:p>
            <a:pPr eaLnBrk="1" hangingPunct="1"/>
            <a:r>
              <a:rPr lang="en-US" sz="2000" b="1" dirty="0"/>
              <a:t>Kyoto, June 7, 2022</a:t>
            </a:r>
          </a:p>
        </p:txBody>
      </p:sp>
      <p:sp>
        <p:nvSpPr>
          <p:cNvPr id="11" name="TextBox 2"/>
          <p:cNvSpPr txBox="1">
            <a:spLocks noChangeArrowheads="1"/>
          </p:cNvSpPr>
          <p:nvPr/>
        </p:nvSpPr>
        <p:spPr bwMode="auto">
          <a:xfrm>
            <a:off x="930318" y="3250375"/>
            <a:ext cx="7210382" cy="779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FFFFFF"/>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FFFFFF"/>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FFFFFF"/>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FFFFFF"/>
              </a:buClr>
              <a:buSzPct val="100000"/>
              <a:buFont typeface="Times New Roman" charset="0"/>
              <a:defRPr sz="2400">
                <a:solidFill>
                  <a:schemeClr val="bg1"/>
                </a:solidFill>
                <a:latin typeface="Times New Roman" charset="0"/>
                <a:ea typeface="ＭＳ Ｐゴシック" charset="0"/>
              </a:defRPr>
            </a:lvl9pPr>
          </a:lstStyle>
          <a:p>
            <a:pPr eaLnBrk="1" hangingPunct="1"/>
            <a:r>
              <a:rPr lang="en-US" b="1" dirty="0">
                <a:solidFill>
                  <a:srgbClr val="FFC000"/>
                </a:solidFill>
              </a:rPr>
              <a:t>Multipath propagation through magnetized medium and FRB polarization</a:t>
            </a:r>
          </a:p>
        </p:txBody>
      </p:sp>
      <p:sp>
        <p:nvSpPr>
          <p:cNvPr id="13" name="Rectangle 5"/>
          <p:cNvSpPr>
            <a:spLocks noChangeArrowheads="1"/>
          </p:cNvSpPr>
          <p:nvPr/>
        </p:nvSpPr>
        <p:spPr bwMode="auto">
          <a:xfrm>
            <a:off x="491439" y="195158"/>
            <a:ext cx="8053662" cy="956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nchor="ctr">
            <a:spAutoFit/>
          </a:bodyPr>
          <a:lstStyle/>
          <a:p>
            <a:pPr algn="ctr">
              <a:lnSpc>
                <a:spcPct val="100000"/>
              </a:lnSpc>
              <a:buClr>
                <a:srgbClr val="FFFF00"/>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1" i="1" dirty="0">
                <a:solidFill>
                  <a:srgbClr val="FFFF00"/>
                </a:solidFill>
                <a:latin typeface="Arial" charset="0"/>
              </a:rPr>
              <a:t>FRB Polarization, lensing &amp; as probes of cosmology</a:t>
            </a:r>
            <a:endParaRPr lang="en-GB" sz="2800" b="1" i="1" dirty="0">
              <a:solidFill>
                <a:srgbClr val="FFFF00"/>
              </a:solidFill>
              <a:latin typeface="Arial" charset="0"/>
            </a:endParaRPr>
          </a:p>
        </p:txBody>
      </p:sp>
      <p:sp>
        <p:nvSpPr>
          <p:cNvPr id="14" name="Text Box 3"/>
          <p:cNvSpPr txBox="1">
            <a:spLocks noChangeArrowheads="1"/>
          </p:cNvSpPr>
          <p:nvPr/>
        </p:nvSpPr>
        <p:spPr bwMode="auto">
          <a:xfrm>
            <a:off x="638656" y="4117472"/>
            <a:ext cx="312738"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FFFFFF"/>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FFFFFF"/>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FFFFFF"/>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FFFFFF"/>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eaLnBrk="1" hangingPunct="1">
              <a:lnSpc>
                <a:spcPct val="100000"/>
              </a:lnSpc>
            </a:pPr>
            <a:r>
              <a:rPr lang="en-GB" sz="3200" b="1" dirty="0">
                <a:solidFill>
                  <a:srgbClr val="FFFFFF"/>
                </a:solidFill>
                <a:cs typeface="Times New Roman" charset="0"/>
              </a:rPr>
              <a:t>•</a:t>
            </a:r>
          </a:p>
        </p:txBody>
      </p:sp>
      <p:sp>
        <p:nvSpPr>
          <p:cNvPr id="15" name="TextBox 2"/>
          <p:cNvSpPr txBox="1">
            <a:spLocks noChangeArrowheads="1"/>
          </p:cNvSpPr>
          <p:nvPr/>
        </p:nvSpPr>
        <p:spPr bwMode="auto">
          <a:xfrm>
            <a:off x="911643" y="4185944"/>
            <a:ext cx="7593702" cy="435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FFFFFF"/>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FFFFFF"/>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FFFFFF"/>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FFFFFF"/>
              </a:buClr>
              <a:buSzPct val="100000"/>
              <a:buFont typeface="Times New Roman" charset="0"/>
              <a:defRPr sz="2400">
                <a:solidFill>
                  <a:schemeClr val="bg1"/>
                </a:solidFill>
                <a:latin typeface="Times New Roman" charset="0"/>
                <a:ea typeface="ＭＳ Ｐゴシック" charset="0"/>
              </a:defRPr>
            </a:lvl9pPr>
          </a:lstStyle>
          <a:p>
            <a:pPr eaLnBrk="1" hangingPunct="1"/>
            <a:r>
              <a:rPr lang="en-US" b="1" dirty="0">
                <a:solidFill>
                  <a:srgbClr val="CCFFCC"/>
                </a:solidFill>
              </a:rPr>
              <a:t>Lensing of FRBs to probe stellar mass blackholes</a:t>
            </a:r>
          </a:p>
        </p:txBody>
      </p:sp>
      <p:sp>
        <p:nvSpPr>
          <p:cNvPr id="16" name="TextBox 15">
            <a:extLst>
              <a:ext uri="{FF2B5EF4-FFF2-40B4-BE49-F238E27FC236}">
                <a16:creationId xmlns:a16="http://schemas.microsoft.com/office/drawing/2014/main" id="{B540E801-B2DB-324A-BFC5-CB3026D5A509}"/>
              </a:ext>
            </a:extLst>
          </p:cNvPr>
          <p:cNvSpPr txBox="1"/>
          <p:nvPr/>
        </p:nvSpPr>
        <p:spPr>
          <a:xfrm>
            <a:off x="-351821" y="6057221"/>
            <a:ext cx="4590115" cy="359457"/>
          </a:xfrm>
          <a:prstGeom prst="rect">
            <a:avLst/>
          </a:prstGeom>
          <a:noFill/>
        </p:spPr>
        <p:txBody>
          <a:bodyPr wrap="square" rtlCol="0">
            <a:spAutoFit/>
          </a:bodyPr>
          <a:lstStyle/>
          <a:p>
            <a:pPr algn="ctr"/>
            <a:r>
              <a:rPr lang="en-GB" sz="2800" b="1" baseline="30000" dirty="0">
                <a:solidFill>
                  <a:srgbClr val="FFFF00"/>
                </a:solidFill>
              </a:rPr>
              <a:t>†</a:t>
            </a:r>
            <a:r>
              <a:rPr lang="en-US" sz="1800" b="1" dirty="0">
                <a:solidFill>
                  <a:srgbClr val="FFFF00"/>
                </a:solidFill>
              </a:rPr>
              <a:t>Paz </a:t>
            </a:r>
            <a:r>
              <a:rPr lang="en-US" sz="1800" b="1" dirty="0" err="1">
                <a:solidFill>
                  <a:srgbClr val="FFFF00"/>
                </a:solidFill>
              </a:rPr>
              <a:t>Beniamini</a:t>
            </a:r>
            <a:endParaRPr lang="en-US" sz="2000" b="1" dirty="0">
              <a:solidFill>
                <a:srgbClr val="FFFF00"/>
              </a:solidFill>
            </a:endParaRPr>
          </a:p>
        </p:txBody>
      </p:sp>
      <p:sp>
        <p:nvSpPr>
          <p:cNvPr id="12" name="Text Box 4">
            <a:extLst>
              <a:ext uri="{FF2B5EF4-FFF2-40B4-BE49-F238E27FC236}">
                <a16:creationId xmlns:a16="http://schemas.microsoft.com/office/drawing/2014/main" id="{F79A8BBE-8D53-0E45-9DE9-BB550F665570}"/>
              </a:ext>
            </a:extLst>
          </p:cNvPr>
          <p:cNvSpPr txBox="1">
            <a:spLocks noChangeArrowheads="1"/>
          </p:cNvSpPr>
          <p:nvPr/>
        </p:nvSpPr>
        <p:spPr bwMode="auto">
          <a:xfrm>
            <a:off x="652720" y="2573551"/>
            <a:ext cx="312737"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FFFFFF"/>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FFFFFF"/>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FFFFFF"/>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FFFFFF"/>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eaLnBrk="1" hangingPunct="1">
              <a:lnSpc>
                <a:spcPct val="100000"/>
              </a:lnSpc>
            </a:pPr>
            <a:r>
              <a:rPr lang="en-GB" sz="3200" b="1" dirty="0">
                <a:solidFill>
                  <a:srgbClr val="FFFFFF"/>
                </a:solidFill>
                <a:cs typeface="Times New Roman" charset="0"/>
              </a:rPr>
              <a:t>•</a:t>
            </a:r>
          </a:p>
        </p:txBody>
      </p:sp>
      <p:sp>
        <p:nvSpPr>
          <p:cNvPr id="17" name="TextBox 16">
            <a:extLst>
              <a:ext uri="{FF2B5EF4-FFF2-40B4-BE49-F238E27FC236}">
                <a16:creationId xmlns:a16="http://schemas.microsoft.com/office/drawing/2014/main" id="{F4767CF9-0BA6-9E4E-8405-38A75FFD8A1A}"/>
              </a:ext>
            </a:extLst>
          </p:cNvPr>
          <p:cNvSpPr txBox="1"/>
          <p:nvPr/>
        </p:nvSpPr>
        <p:spPr>
          <a:xfrm>
            <a:off x="926853" y="2654001"/>
            <a:ext cx="6159700" cy="435825"/>
          </a:xfrm>
          <a:prstGeom prst="rect">
            <a:avLst/>
          </a:prstGeom>
          <a:noFill/>
        </p:spPr>
        <p:txBody>
          <a:bodyPr wrap="none" rtlCol="0">
            <a:spAutoFit/>
          </a:bodyPr>
          <a:lstStyle/>
          <a:p>
            <a:r>
              <a:rPr lang="en-US" b="1" dirty="0"/>
              <a:t>A brief summary of polarization observations</a:t>
            </a:r>
          </a:p>
        </p:txBody>
      </p:sp>
      <p:sp>
        <p:nvSpPr>
          <p:cNvPr id="18" name="Text Box 3">
            <a:extLst>
              <a:ext uri="{FF2B5EF4-FFF2-40B4-BE49-F238E27FC236}">
                <a16:creationId xmlns:a16="http://schemas.microsoft.com/office/drawing/2014/main" id="{14E1E5CF-BACA-FF8C-027B-A2796BED84BA}"/>
              </a:ext>
            </a:extLst>
          </p:cNvPr>
          <p:cNvSpPr txBox="1">
            <a:spLocks noChangeArrowheads="1"/>
          </p:cNvSpPr>
          <p:nvPr/>
        </p:nvSpPr>
        <p:spPr bwMode="auto">
          <a:xfrm>
            <a:off x="640584" y="4756015"/>
            <a:ext cx="312738"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FFFFFF"/>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FFFFFF"/>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FFFFFF"/>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FFFFFF"/>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eaLnBrk="1" hangingPunct="1">
              <a:lnSpc>
                <a:spcPct val="100000"/>
              </a:lnSpc>
            </a:pPr>
            <a:r>
              <a:rPr lang="en-GB" sz="3200" b="1" dirty="0">
                <a:solidFill>
                  <a:srgbClr val="FFFFFF"/>
                </a:solidFill>
                <a:cs typeface="Times New Roman" charset="0"/>
              </a:rPr>
              <a:t>•</a:t>
            </a:r>
          </a:p>
        </p:txBody>
      </p:sp>
      <p:sp>
        <p:nvSpPr>
          <p:cNvPr id="19" name="TextBox 2">
            <a:extLst>
              <a:ext uri="{FF2B5EF4-FFF2-40B4-BE49-F238E27FC236}">
                <a16:creationId xmlns:a16="http://schemas.microsoft.com/office/drawing/2014/main" id="{BEBD640C-B310-B037-F630-E5A181EEDA91}"/>
              </a:ext>
            </a:extLst>
          </p:cNvPr>
          <p:cNvSpPr txBox="1">
            <a:spLocks noChangeArrowheads="1"/>
          </p:cNvSpPr>
          <p:nvPr/>
        </p:nvSpPr>
        <p:spPr bwMode="auto">
          <a:xfrm>
            <a:off x="913572" y="4836060"/>
            <a:ext cx="7593702" cy="435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FFFFFF"/>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FFFFFF"/>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FFFFFF"/>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FFFFFF"/>
              </a:buClr>
              <a:buSzPct val="100000"/>
              <a:buFont typeface="Times New Roman" charset="0"/>
              <a:defRPr sz="2400">
                <a:solidFill>
                  <a:schemeClr val="bg1"/>
                </a:solidFill>
                <a:latin typeface="Times New Roman" charset="0"/>
                <a:ea typeface="ＭＳ Ｐゴシック" charset="0"/>
              </a:defRPr>
            </a:lvl9pPr>
          </a:lstStyle>
          <a:p>
            <a:pPr eaLnBrk="1" hangingPunct="1"/>
            <a:r>
              <a:rPr lang="en-US" b="1" dirty="0">
                <a:solidFill>
                  <a:srgbClr val="CCFFCC"/>
                </a:solidFill>
              </a:rPr>
              <a:t>FRBs to probe the reionization history of the universe</a:t>
            </a:r>
          </a:p>
        </p:txBody>
      </p:sp>
    </p:spTree>
    <p:extLst>
      <p:ext uri="{BB962C8B-B14F-4D97-AF65-F5344CB8AC3E}">
        <p14:creationId xmlns:p14="http://schemas.microsoft.com/office/powerpoint/2010/main" val="2711615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C29B92D-DCB8-F141-91CD-399FF08210A8}"/>
              </a:ext>
            </a:extLst>
          </p:cNvPr>
          <p:cNvSpPr txBox="1"/>
          <p:nvPr/>
        </p:nvSpPr>
        <p:spPr>
          <a:xfrm>
            <a:off x="2008090" y="610955"/>
            <a:ext cx="4575865" cy="493084"/>
          </a:xfrm>
          <a:prstGeom prst="rect">
            <a:avLst/>
          </a:prstGeom>
          <a:noFill/>
        </p:spPr>
        <p:txBody>
          <a:bodyPr wrap="square" rtlCol="0">
            <a:spAutoFit/>
          </a:bodyPr>
          <a:lstStyle/>
          <a:p>
            <a:pPr algn="ctr"/>
            <a:r>
              <a:rPr lang="en-US" sz="2800" b="1" i="1" dirty="0">
                <a:effectLst>
                  <a:outerShdw blurRad="38100" dist="38100" dir="2700000" algn="tl">
                    <a:srgbClr val="000000">
                      <a:alpha val="43137"/>
                    </a:srgbClr>
                  </a:outerShdw>
                </a:effectLst>
              </a:rPr>
              <a:t>Fresnel diffraction optics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79BF8D8-009A-1F44-A4C2-C1D2AB4A62DD}"/>
                  </a:ext>
                </a:extLst>
              </p:cNvPr>
              <p:cNvSpPr txBox="1"/>
              <p:nvPr/>
            </p:nvSpPr>
            <p:spPr>
              <a:xfrm>
                <a:off x="-182069" y="1460876"/>
                <a:ext cx="6272473" cy="2180212"/>
              </a:xfrm>
              <a:prstGeom prst="rect">
                <a:avLst/>
              </a:prstGeom>
              <a:noFill/>
            </p:spPr>
            <p:txBody>
              <a:bodyPr wrap="square" rtlCol="0">
                <a:spAutoFit/>
              </a:bodyPr>
              <a:lstStyle/>
              <a:p>
                <a:pPr marL="257175" indent="-257175">
                  <a:buFont typeface="Arial" panose="020B0604020202020204" pitchFamily="34" charset="0"/>
                  <a:buChar char="•"/>
                </a:pPr>
                <a:r>
                  <a:rPr lang="en-US" sz="1800" b="1" dirty="0"/>
                  <a:t>Electric field is calculated in the Fresnel diffraction limit:</a:t>
                </a:r>
              </a:p>
              <a:p>
                <a:pPr marL="257175" indent="-257175">
                  <a:buFont typeface="Arial" panose="020B0604020202020204" pitchFamily="34" charset="0"/>
                  <a:buChar char="•"/>
                </a:pPr>
                <a:endParaRPr lang="en-US" sz="1800" b="1" dirty="0">
                  <a:ea typeface="Cambria Math" panose="02040503050406030204" pitchFamily="18" charset="0"/>
                </a:endParaRPr>
              </a:p>
              <a:p>
                <a:pPr marL="257175" indent="-257175">
                  <a:buFont typeface="Arial" panose="020B0604020202020204" pitchFamily="34" charset="0"/>
                  <a:buChar char="•"/>
                </a:pPr>
                <a:endParaRPr lang="en-US" sz="1800" b="1" dirty="0">
                  <a:ea typeface="Cambria Math" panose="02040503050406030204" pitchFamily="18" charset="0"/>
                </a:endParaRPr>
              </a:p>
              <a:p>
                <a:pPr marL="257175" indent="-257175">
                  <a:buFont typeface="Arial" panose="020B0604020202020204" pitchFamily="34" charset="0"/>
                  <a:buChar char="•"/>
                </a:pPr>
                <a:endParaRPr lang="en-US" sz="1800" b="1" dirty="0">
                  <a:ea typeface="Cambria Math" panose="02040503050406030204" pitchFamily="18" charset="0"/>
                </a:endParaRPr>
              </a:p>
              <a:p>
                <a:pPr marL="257175" indent="-257175">
                  <a:buFont typeface="Arial" panose="020B0604020202020204" pitchFamily="34" charset="0"/>
                  <a:buChar char="•"/>
                </a:pPr>
                <a:endParaRPr lang="en-US" sz="1800" b="1" dirty="0">
                  <a:ea typeface="Cambria Math" panose="02040503050406030204" pitchFamily="18" charset="0"/>
                </a:endParaRPr>
              </a:p>
              <a:p>
                <a:pPr marL="257175" indent="-257175">
                  <a:buFont typeface="Arial" panose="020B0604020202020204" pitchFamily="34" charset="0"/>
                  <a:buChar char="•"/>
                </a:pPr>
                <a:r>
                  <a:rPr lang="en-US" sz="1800" b="1" dirty="0">
                    <a:ea typeface="Cambria Math" panose="02040503050406030204" pitchFamily="18" charset="0"/>
                  </a:rPr>
                  <a:t>Fresnel radius </a:t>
                </a:r>
                <a14:m>
                  <m:oMath xmlns:m="http://schemas.openxmlformats.org/officeDocument/2006/math">
                    <m:sSub>
                      <m:sSubPr>
                        <m:ctrlPr>
                          <a:rPr lang="en-US" sz="1800" b="1" i="1">
                            <a:latin typeface="Cambria Math" panose="02040503050406030204" pitchFamily="18" charset="0"/>
                            <a:ea typeface="Cambria Math" panose="02040503050406030204" pitchFamily="18" charset="0"/>
                          </a:rPr>
                        </m:ctrlPr>
                      </m:sSubPr>
                      <m:e>
                        <m:r>
                          <a:rPr lang="en-US" sz="1800" b="1" i="1" smtClean="0">
                            <a:latin typeface="Cambria Math" panose="02040503050406030204" pitchFamily="18" charset="0"/>
                            <a:ea typeface="Cambria Math" panose="02040503050406030204" pitchFamily="18" charset="0"/>
                          </a:rPr>
                          <m:t>𝑹</m:t>
                        </m:r>
                      </m:e>
                      <m:sub>
                        <m:r>
                          <a:rPr lang="en-US" sz="1800" b="1" i="1" smtClean="0">
                            <a:latin typeface="Cambria Math" panose="02040503050406030204" pitchFamily="18" charset="0"/>
                            <a:ea typeface="Cambria Math" panose="02040503050406030204" pitchFamily="18" charset="0"/>
                          </a:rPr>
                          <m:t>𝑭</m:t>
                        </m:r>
                      </m:sub>
                    </m:sSub>
                    <m:r>
                      <a:rPr lang="en-US" sz="1800" b="1" i="1" smtClean="0">
                        <a:latin typeface="Cambria Math" panose="02040503050406030204" pitchFamily="18" charset="0"/>
                        <a:ea typeface="Cambria Math" panose="02040503050406030204" pitchFamily="18" charset="0"/>
                      </a:rPr>
                      <m:t>=</m:t>
                    </m:r>
                    <m:rad>
                      <m:radPr>
                        <m:degHide m:val="on"/>
                        <m:ctrlPr>
                          <a:rPr lang="en-US" sz="1800" b="1" i="1">
                            <a:latin typeface="Cambria Math" panose="02040503050406030204" pitchFamily="18" charset="0"/>
                            <a:ea typeface="Cambria Math" panose="02040503050406030204" pitchFamily="18" charset="0"/>
                          </a:rPr>
                        </m:ctrlPr>
                      </m:radPr>
                      <m:deg/>
                      <m:e>
                        <m:r>
                          <a:rPr lang="en-US" sz="1800" b="1" i="1" smtClean="0">
                            <a:latin typeface="Cambria Math" panose="02040503050406030204" pitchFamily="18" charset="0"/>
                            <a:ea typeface="Cambria Math" panose="02040503050406030204" pitchFamily="18" charset="0"/>
                          </a:rPr>
                          <m:t>𝝀</m:t>
                        </m:r>
                        <m:r>
                          <a:rPr lang="en-US" sz="1800" b="1" i="1" smtClean="0">
                            <a:latin typeface="Cambria Math" panose="02040503050406030204" pitchFamily="18" charset="0"/>
                            <a:ea typeface="Cambria Math" panose="02040503050406030204" pitchFamily="18" charset="0"/>
                          </a:rPr>
                          <m:t>𝒅</m:t>
                        </m:r>
                      </m:e>
                    </m:rad>
                  </m:oMath>
                </a14:m>
                <a:r>
                  <a:rPr lang="en-US" sz="1800" b="1" dirty="0">
                    <a:ea typeface="Cambria Math" panose="02040503050406030204" pitchFamily="18" charset="0"/>
                  </a:rPr>
                  <a:t> - natural visible size of screen</a:t>
                </a:r>
              </a:p>
              <a:p>
                <a:pPr marL="257175" indent="-257175">
                  <a:buFont typeface="Arial" panose="020B0604020202020204" pitchFamily="34" charset="0"/>
                  <a:buChar char="•"/>
                </a:pPr>
                <a:endParaRPr lang="en-US" sz="1800" b="1" dirty="0">
                  <a:ea typeface="Cambria Math" panose="02040503050406030204" pitchFamily="18" charset="0"/>
                </a:endParaRPr>
              </a:p>
              <a:p>
                <a:pPr marL="257175" indent="-257175">
                  <a:buFont typeface="Arial" panose="020B0604020202020204" pitchFamily="34" charset="0"/>
                  <a:buChar char="•"/>
                </a:pPr>
                <a:r>
                  <a:rPr lang="en-US" sz="1800" b="1" dirty="0">
                    <a:ea typeface="Cambria Math" panose="02040503050406030204" pitchFamily="18" charset="0"/>
                  </a:rPr>
                  <a:t>Electric field rotated by the screen</a:t>
                </a:r>
              </a:p>
            </p:txBody>
          </p:sp>
        </mc:Choice>
        <mc:Fallback xmlns="">
          <p:sp>
            <p:nvSpPr>
              <p:cNvPr id="7" name="TextBox 6">
                <a:extLst>
                  <a:ext uri="{FF2B5EF4-FFF2-40B4-BE49-F238E27FC236}">
                    <a16:creationId xmlns:a16="http://schemas.microsoft.com/office/drawing/2014/main" id="{279BF8D8-009A-1F44-A4C2-C1D2AB4A62DD}"/>
                  </a:ext>
                </a:extLst>
              </p:cNvPr>
              <p:cNvSpPr txBox="1">
                <a:spLocks noRot="1" noChangeAspect="1" noMove="1" noResize="1" noEditPoints="1" noAdjustHandles="1" noChangeArrowheads="1" noChangeShapeType="1" noTextEdit="1"/>
              </p:cNvSpPr>
              <p:nvPr/>
            </p:nvSpPr>
            <p:spPr>
              <a:xfrm>
                <a:off x="-182069" y="1460876"/>
                <a:ext cx="6272473" cy="2180212"/>
              </a:xfrm>
              <a:prstGeom prst="rect">
                <a:avLst/>
              </a:prstGeom>
              <a:blipFill>
                <a:blip r:embed="rId2"/>
                <a:stretch>
                  <a:fillRect l="-606" t="-2326" b="-3488"/>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FCD2E312-0F50-884D-B713-F806238B170F}"/>
              </a:ext>
            </a:extLst>
          </p:cNvPr>
          <p:cNvPicPr>
            <a:picLocks noChangeAspect="1"/>
          </p:cNvPicPr>
          <p:nvPr/>
        </p:nvPicPr>
        <p:blipFill>
          <a:blip r:embed="rId3"/>
          <a:stretch>
            <a:fillRect/>
          </a:stretch>
        </p:blipFill>
        <p:spPr>
          <a:xfrm>
            <a:off x="223119" y="1846064"/>
            <a:ext cx="5562600" cy="685800"/>
          </a:xfrm>
          <a:prstGeom prst="rect">
            <a:avLst/>
          </a:prstGeom>
        </p:spPr>
      </p:pic>
      <p:sp>
        <p:nvSpPr>
          <p:cNvPr id="9" name="Diagonal Stripe 8">
            <a:extLst>
              <a:ext uri="{FF2B5EF4-FFF2-40B4-BE49-F238E27FC236}">
                <a16:creationId xmlns:a16="http://schemas.microsoft.com/office/drawing/2014/main" id="{724EBF34-A36A-1A43-8F3C-18D07E2BD8DF}"/>
              </a:ext>
            </a:extLst>
          </p:cNvPr>
          <p:cNvSpPr/>
          <p:nvPr/>
        </p:nvSpPr>
        <p:spPr>
          <a:xfrm rot="18710172">
            <a:off x="6632200" y="2339527"/>
            <a:ext cx="3133413" cy="2900554"/>
          </a:xfrm>
          <a:prstGeom prst="diagStripe">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tx1"/>
              </a:solidFill>
            </a:endParaRPr>
          </a:p>
        </p:txBody>
      </p:sp>
      <p:sp>
        <p:nvSpPr>
          <p:cNvPr id="10" name="Diagonal Stripe 9">
            <a:extLst>
              <a:ext uri="{FF2B5EF4-FFF2-40B4-BE49-F238E27FC236}">
                <a16:creationId xmlns:a16="http://schemas.microsoft.com/office/drawing/2014/main" id="{13EAAD2E-5380-4C40-BB54-BDAC79C66543}"/>
              </a:ext>
            </a:extLst>
          </p:cNvPr>
          <p:cNvSpPr/>
          <p:nvPr/>
        </p:nvSpPr>
        <p:spPr>
          <a:xfrm rot="18710172">
            <a:off x="4943193" y="3194376"/>
            <a:ext cx="2527631" cy="2319981"/>
          </a:xfrm>
          <a:prstGeom prst="diagStrip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cxnSp>
        <p:nvCxnSpPr>
          <p:cNvPr id="15" name="Straight Arrow Connector 14">
            <a:extLst>
              <a:ext uri="{FF2B5EF4-FFF2-40B4-BE49-F238E27FC236}">
                <a16:creationId xmlns:a16="http://schemas.microsoft.com/office/drawing/2014/main" id="{F0CE9903-5E1D-174C-AC0E-743E24C28E4C}"/>
              </a:ext>
            </a:extLst>
          </p:cNvPr>
          <p:cNvCxnSpPr/>
          <p:nvPr/>
        </p:nvCxnSpPr>
        <p:spPr>
          <a:xfrm flipH="1">
            <a:off x="5818958" y="3842431"/>
            <a:ext cx="2170364" cy="672689"/>
          </a:xfrm>
          <a:prstGeom prst="straightConnector1">
            <a:avLst/>
          </a:prstGeom>
          <a:ln w="38100" cmpd="dbl">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Text&#10;&#10;Description automatically generated">
            <a:extLst>
              <a:ext uri="{FF2B5EF4-FFF2-40B4-BE49-F238E27FC236}">
                <a16:creationId xmlns:a16="http://schemas.microsoft.com/office/drawing/2014/main" id="{D0233624-8C66-B84F-BB20-B4376A56A695}"/>
              </a:ext>
            </a:extLst>
          </p:cNvPr>
          <p:cNvPicPr>
            <a:picLocks noChangeAspect="1"/>
          </p:cNvPicPr>
          <p:nvPr/>
        </p:nvPicPr>
        <p:blipFill>
          <a:blip r:embed="rId4"/>
          <a:stretch>
            <a:fillRect/>
          </a:stretch>
        </p:blipFill>
        <p:spPr>
          <a:xfrm>
            <a:off x="3574961" y="3327391"/>
            <a:ext cx="1743075" cy="333375"/>
          </a:xfrm>
          <a:prstGeom prst="rect">
            <a:avLst/>
          </a:prstGeom>
        </p:spPr>
      </p:pic>
      <p:cxnSp>
        <p:nvCxnSpPr>
          <p:cNvPr id="17" name="Straight Arrow Connector 16">
            <a:extLst>
              <a:ext uri="{FF2B5EF4-FFF2-40B4-BE49-F238E27FC236}">
                <a16:creationId xmlns:a16="http://schemas.microsoft.com/office/drawing/2014/main" id="{C8A5DB6B-9354-6049-8ADF-6C769F935783}"/>
              </a:ext>
            </a:extLst>
          </p:cNvPr>
          <p:cNvCxnSpPr>
            <a:cxnSpLocks/>
          </p:cNvCxnSpPr>
          <p:nvPr/>
        </p:nvCxnSpPr>
        <p:spPr>
          <a:xfrm flipH="1" flipV="1">
            <a:off x="7663232" y="3368957"/>
            <a:ext cx="337010" cy="494596"/>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97297BC-B576-A54F-AB8A-289E69929F2E}"/>
                  </a:ext>
                </a:extLst>
              </p:cNvPr>
              <p:cNvSpPr txBox="1"/>
              <p:nvPr/>
            </p:nvSpPr>
            <p:spPr>
              <a:xfrm rot="17727481">
                <a:off x="7686013" y="3342627"/>
                <a:ext cx="376016" cy="29270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1" i="1" dirty="0">
                          <a:solidFill>
                            <a:srgbClr val="92D050"/>
                          </a:solidFill>
                          <a:latin typeface="Cambria Math" panose="02040503050406030204" pitchFamily="18" charset="0"/>
                          <a:ea typeface="Cambria Math" panose="02040503050406030204" pitchFamily="18" charset="0"/>
                        </a:rPr>
                        <m:t>𝝌</m:t>
                      </m:r>
                    </m:oMath>
                  </m:oMathPara>
                </a14:m>
                <a:endParaRPr lang="en-US" sz="1400" b="1" dirty="0">
                  <a:solidFill>
                    <a:srgbClr val="92D050"/>
                  </a:solidFill>
                </a:endParaRPr>
              </a:p>
            </p:txBody>
          </p:sp>
        </mc:Choice>
        <mc:Fallback xmlns="">
          <p:sp>
            <p:nvSpPr>
              <p:cNvPr id="18" name="TextBox 17">
                <a:extLst>
                  <a:ext uri="{FF2B5EF4-FFF2-40B4-BE49-F238E27FC236}">
                    <a16:creationId xmlns:a16="http://schemas.microsoft.com/office/drawing/2014/main" id="{397297BC-B576-A54F-AB8A-289E69929F2E}"/>
                  </a:ext>
                </a:extLst>
              </p:cNvPr>
              <p:cNvSpPr txBox="1">
                <a:spLocks noRot="1" noChangeAspect="1" noMove="1" noResize="1" noEditPoints="1" noAdjustHandles="1" noChangeArrowheads="1" noChangeShapeType="1" noTextEdit="1"/>
              </p:cNvSpPr>
              <p:nvPr/>
            </p:nvSpPr>
            <p:spPr>
              <a:xfrm rot="17727481">
                <a:off x="7686013" y="3342627"/>
                <a:ext cx="376016" cy="292709"/>
              </a:xfrm>
              <a:prstGeom prst="rect">
                <a:avLst/>
              </a:prstGeom>
              <a:blipFill>
                <a:blip r:embed="rId5"/>
                <a:stretch>
                  <a:fillRect/>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9AB06AFE-AEE0-5F48-BB7C-2428B2D11CEE}"/>
              </a:ext>
            </a:extLst>
          </p:cNvPr>
          <p:cNvCxnSpPr>
            <a:cxnSpLocks/>
          </p:cNvCxnSpPr>
          <p:nvPr/>
        </p:nvCxnSpPr>
        <p:spPr>
          <a:xfrm flipV="1">
            <a:off x="8569779" y="3077148"/>
            <a:ext cx="0" cy="583618"/>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E69EBF0-E1B0-5C47-BF58-C67A4D06E95A}"/>
              </a:ext>
            </a:extLst>
          </p:cNvPr>
          <p:cNvCxnSpPr>
            <a:cxnSpLocks/>
          </p:cNvCxnSpPr>
          <p:nvPr/>
        </p:nvCxnSpPr>
        <p:spPr>
          <a:xfrm flipV="1">
            <a:off x="8013837" y="3223053"/>
            <a:ext cx="0" cy="651748"/>
          </a:xfrm>
          <a:prstGeom prst="straightConnector1">
            <a:avLst/>
          </a:prstGeom>
          <a:ln w="38100">
            <a:solidFill>
              <a:srgbClr val="92D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F69B2F7-6FF8-C44D-908F-56963F16010A}"/>
              </a:ext>
            </a:extLst>
          </p:cNvPr>
          <p:cNvSpPr txBox="1"/>
          <p:nvPr/>
        </p:nvSpPr>
        <p:spPr>
          <a:xfrm>
            <a:off x="8110602" y="3628429"/>
            <a:ext cx="1133087" cy="607602"/>
          </a:xfrm>
          <a:prstGeom prst="rect">
            <a:avLst/>
          </a:prstGeom>
          <a:noFill/>
        </p:spPr>
        <p:txBody>
          <a:bodyPr wrap="square" rtlCol="0">
            <a:spAutoFit/>
          </a:bodyPr>
          <a:lstStyle/>
          <a:p>
            <a:pPr algn="ctr"/>
            <a:r>
              <a:rPr lang="en-US" sz="1800" dirty="0">
                <a:solidFill>
                  <a:srgbClr val="92D050"/>
                </a:solidFill>
              </a:rPr>
              <a:t>Incoming field</a:t>
            </a:r>
          </a:p>
        </p:txBody>
      </p:sp>
      <p:sp>
        <p:nvSpPr>
          <p:cNvPr id="23" name="TextBox 22">
            <a:extLst>
              <a:ext uri="{FF2B5EF4-FFF2-40B4-BE49-F238E27FC236}">
                <a16:creationId xmlns:a16="http://schemas.microsoft.com/office/drawing/2014/main" id="{BFBAAD60-A3E5-B343-8EF5-44A21E1B2464}"/>
              </a:ext>
            </a:extLst>
          </p:cNvPr>
          <p:cNvSpPr txBox="1"/>
          <p:nvPr/>
        </p:nvSpPr>
        <p:spPr>
          <a:xfrm>
            <a:off x="7738202" y="5914015"/>
            <a:ext cx="1313206" cy="550279"/>
          </a:xfrm>
          <a:prstGeom prst="rect">
            <a:avLst/>
          </a:prstGeom>
          <a:noFill/>
        </p:spPr>
        <p:txBody>
          <a:bodyPr wrap="square" rtlCol="0">
            <a:spAutoFit/>
          </a:bodyPr>
          <a:lstStyle/>
          <a:p>
            <a:pPr algn="ctr"/>
            <a:r>
              <a:rPr lang="en-US" sz="1600" b="1" dirty="0"/>
              <a:t>Scintillating screen</a:t>
            </a:r>
          </a:p>
        </p:txBody>
      </p:sp>
      <p:sp>
        <p:nvSpPr>
          <p:cNvPr id="24" name="TextBox 23">
            <a:extLst>
              <a:ext uri="{FF2B5EF4-FFF2-40B4-BE49-F238E27FC236}">
                <a16:creationId xmlns:a16="http://schemas.microsoft.com/office/drawing/2014/main" id="{7D3376C9-2761-224C-A389-161035BC9B73}"/>
              </a:ext>
            </a:extLst>
          </p:cNvPr>
          <p:cNvSpPr txBox="1"/>
          <p:nvPr/>
        </p:nvSpPr>
        <p:spPr>
          <a:xfrm>
            <a:off x="5777545" y="6046699"/>
            <a:ext cx="1160316" cy="550279"/>
          </a:xfrm>
          <a:prstGeom prst="rect">
            <a:avLst/>
          </a:prstGeom>
          <a:noFill/>
        </p:spPr>
        <p:txBody>
          <a:bodyPr wrap="square" rtlCol="0">
            <a:spAutoFit/>
          </a:bodyPr>
          <a:lstStyle/>
          <a:p>
            <a:pPr algn="ctr"/>
            <a:r>
              <a:rPr lang="en-US" sz="1600" b="1" dirty="0">
                <a:solidFill>
                  <a:schemeClr val="accent5">
                    <a:lumMod val="20000"/>
                    <a:lumOff val="80000"/>
                  </a:schemeClr>
                </a:solidFill>
              </a:rPr>
              <a:t>Observer plane</a:t>
            </a:r>
          </a:p>
        </p:txBody>
      </p:sp>
      <p:cxnSp>
        <p:nvCxnSpPr>
          <p:cNvPr id="28" name="Straight Arrow Connector 27">
            <a:extLst>
              <a:ext uri="{FF2B5EF4-FFF2-40B4-BE49-F238E27FC236}">
                <a16:creationId xmlns:a16="http://schemas.microsoft.com/office/drawing/2014/main" id="{DEEE7BD4-8D08-9C50-5C4C-302067008BED}"/>
              </a:ext>
            </a:extLst>
          </p:cNvPr>
          <p:cNvCxnSpPr>
            <a:cxnSpLocks/>
          </p:cNvCxnSpPr>
          <p:nvPr/>
        </p:nvCxnSpPr>
        <p:spPr>
          <a:xfrm flipH="1" flipV="1">
            <a:off x="5512272" y="4019071"/>
            <a:ext cx="337010" cy="494596"/>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6031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9E8CD0-736D-2047-8792-61F3636670C7}"/>
              </a:ext>
            </a:extLst>
          </p:cNvPr>
          <p:cNvSpPr txBox="1"/>
          <p:nvPr/>
        </p:nvSpPr>
        <p:spPr>
          <a:xfrm>
            <a:off x="1" y="427277"/>
            <a:ext cx="9143999" cy="521681"/>
          </a:xfrm>
          <a:prstGeom prst="rect">
            <a:avLst/>
          </a:prstGeom>
          <a:noFill/>
        </p:spPr>
        <p:txBody>
          <a:bodyPr wrap="square" rtlCol="0">
            <a:spAutoFit/>
          </a:bodyPr>
          <a:lstStyle/>
          <a:p>
            <a:pPr algn="ctr"/>
            <a:r>
              <a:rPr lang="en-US" sz="3000" b="1" i="1" dirty="0">
                <a:effectLst>
                  <a:outerShdw blurRad="38100" dist="38100" dir="2700000" algn="tl">
                    <a:srgbClr val="000000">
                      <a:alpha val="43137"/>
                    </a:srgbClr>
                  </a:outerShdw>
                </a:effectLst>
              </a:rPr>
              <a:t>Depolarization by a scintillating screen</a:t>
            </a:r>
          </a:p>
        </p:txBody>
      </p:sp>
      <p:sp>
        <p:nvSpPr>
          <p:cNvPr id="7" name="TextBox 6">
            <a:extLst>
              <a:ext uri="{FF2B5EF4-FFF2-40B4-BE49-F238E27FC236}">
                <a16:creationId xmlns:a16="http://schemas.microsoft.com/office/drawing/2014/main" id="{76F1C019-DE12-0B43-8AD5-13C9174782C7}"/>
              </a:ext>
            </a:extLst>
          </p:cNvPr>
          <p:cNvSpPr txBox="1"/>
          <p:nvPr/>
        </p:nvSpPr>
        <p:spPr>
          <a:xfrm>
            <a:off x="281882" y="4901700"/>
            <a:ext cx="4390181" cy="779252"/>
          </a:xfrm>
          <a:prstGeom prst="rect">
            <a:avLst/>
          </a:prstGeom>
          <a:noFill/>
        </p:spPr>
        <p:txBody>
          <a:bodyPr wrap="square" rtlCol="0">
            <a:spAutoFit/>
          </a:bodyPr>
          <a:lstStyle/>
          <a:p>
            <a:r>
              <a:rPr lang="en-US" sz="1600" b="1" dirty="0"/>
              <a:t>This is distinct from depolarization due to large RM, or small circular polarization from “generalized Faraday rotation”</a:t>
            </a:r>
          </a:p>
        </p:txBody>
      </p:sp>
      <p:pic>
        <p:nvPicPr>
          <p:cNvPr id="8" name="Picture 7" descr="Diagram&#10;&#10;Description automatically generated">
            <a:extLst>
              <a:ext uri="{FF2B5EF4-FFF2-40B4-BE49-F238E27FC236}">
                <a16:creationId xmlns:a16="http://schemas.microsoft.com/office/drawing/2014/main" id="{D88B5E37-3BD8-144C-9C92-EC3C2AED7577}"/>
              </a:ext>
            </a:extLst>
          </p:cNvPr>
          <p:cNvPicPr>
            <a:picLocks noChangeAspect="1"/>
          </p:cNvPicPr>
          <p:nvPr/>
        </p:nvPicPr>
        <p:blipFill>
          <a:blip r:embed="rId2"/>
          <a:stretch>
            <a:fillRect/>
          </a:stretch>
        </p:blipFill>
        <p:spPr>
          <a:xfrm>
            <a:off x="4672063" y="1371601"/>
            <a:ext cx="4636347" cy="4555838"/>
          </a:xfrm>
          <a:prstGeom prst="rect">
            <a:avLst/>
          </a:prstGeom>
        </p:spPr>
      </p:pic>
      <p:sp>
        <p:nvSpPr>
          <p:cNvPr id="9" name="TextBox 8">
            <a:extLst>
              <a:ext uri="{FF2B5EF4-FFF2-40B4-BE49-F238E27FC236}">
                <a16:creationId xmlns:a16="http://schemas.microsoft.com/office/drawing/2014/main" id="{0A647B31-AB20-9343-83A4-79BE64DBA95D}"/>
              </a:ext>
            </a:extLst>
          </p:cNvPr>
          <p:cNvSpPr txBox="1"/>
          <p:nvPr/>
        </p:nvSpPr>
        <p:spPr>
          <a:xfrm>
            <a:off x="7495915" y="3054993"/>
            <a:ext cx="1648085" cy="493084"/>
          </a:xfrm>
          <a:prstGeom prst="rect">
            <a:avLst/>
          </a:prstGeom>
          <a:noFill/>
        </p:spPr>
        <p:txBody>
          <a:bodyPr wrap="square" rtlCol="0">
            <a:spAutoFit/>
          </a:bodyPr>
          <a:lstStyle/>
          <a:p>
            <a:pPr algn="ctr"/>
            <a:r>
              <a:rPr lang="en-US" sz="1400" dirty="0">
                <a:solidFill>
                  <a:schemeClr val="tx1"/>
                </a:solidFill>
              </a:rPr>
              <a:t>Incoming wave linearly polarized</a:t>
            </a:r>
          </a:p>
        </p:txBody>
      </p:sp>
      <p:sp>
        <p:nvSpPr>
          <p:cNvPr id="10" name="TextBox 9">
            <a:extLst>
              <a:ext uri="{FF2B5EF4-FFF2-40B4-BE49-F238E27FC236}">
                <a16:creationId xmlns:a16="http://schemas.microsoft.com/office/drawing/2014/main" id="{443B11B8-84D5-E84E-ACF9-53C29B3B4B2F}"/>
              </a:ext>
            </a:extLst>
          </p:cNvPr>
          <p:cNvSpPr txBox="1"/>
          <p:nvPr/>
        </p:nvSpPr>
        <p:spPr>
          <a:xfrm rot="1886909">
            <a:off x="5014912" y="4709337"/>
            <a:ext cx="1371600" cy="607602"/>
          </a:xfrm>
          <a:prstGeom prst="rect">
            <a:avLst/>
          </a:prstGeom>
          <a:noFill/>
        </p:spPr>
        <p:txBody>
          <a:bodyPr wrap="square" rtlCol="0">
            <a:spAutoFit/>
          </a:bodyPr>
          <a:lstStyle/>
          <a:p>
            <a:pPr algn="ctr"/>
            <a:r>
              <a:rPr lang="en-US" sz="1800" dirty="0"/>
              <a:t>Scintillating screen</a:t>
            </a:r>
          </a:p>
        </p:txBody>
      </p:sp>
      <p:sp>
        <p:nvSpPr>
          <p:cNvPr id="2" name="TextBox 1">
            <a:extLst>
              <a:ext uri="{FF2B5EF4-FFF2-40B4-BE49-F238E27FC236}">
                <a16:creationId xmlns:a16="http://schemas.microsoft.com/office/drawing/2014/main" id="{4FE4B9A9-AA64-18BA-6212-50E239841B2F}"/>
              </a:ext>
            </a:extLst>
          </p:cNvPr>
          <p:cNvSpPr txBox="1"/>
          <p:nvPr/>
        </p:nvSpPr>
        <p:spPr>
          <a:xfrm>
            <a:off x="124961" y="1652330"/>
            <a:ext cx="4157672" cy="1122871"/>
          </a:xfrm>
          <a:prstGeom prst="rect">
            <a:avLst/>
          </a:prstGeom>
          <a:noFill/>
        </p:spPr>
        <p:txBody>
          <a:bodyPr wrap="square" rtlCol="0">
            <a:spAutoFit/>
          </a:bodyPr>
          <a:lstStyle/>
          <a:p>
            <a:r>
              <a:rPr lang="en-US" sz="1800" b="1" dirty="0"/>
              <a:t>Linearly polarized EM wave passing through a scintillating screen undergoes different phase and PA changes from different parts of screen. The wave can:</a:t>
            </a:r>
          </a:p>
        </p:txBody>
      </p:sp>
      <p:sp>
        <p:nvSpPr>
          <p:cNvPr id="3" name="TextBox 2">
            <a:extLst>
              <a:ext uri="{FF2B5EF4-FFF2-40B4-BE49-F238E27FC236}">
                <a16:creationId xmlns:a16="http://schemas.microsoft.com/office/drawing/2014/main" id="{53401F2C-912B-F461-DC1B-F648A7EC23F1}"/>
              </a:ext>
            </a:extLst>
          </p:cNvPr>
          <p:cNvSpPr txBox="1"/>
          <p:nvPr/>
        </p:nvSpPr>
        <p:spPr>
          <a:xfrm>
            <a:off x="267165" y="2988262"/>
            <a:ext cx="3385863" cy="378565"/>
          </a:xfrm>
          <a:prstGeom prst="rect">
            <a:avLst/>
          </a:prstGeom>
          <a:noFill/>
        </p:spPr>
        <p:txBody>
          <a:bodyPr wrap="none" rtlCol="0">
            <a:spAutoFit/>
          </a:bodyPr>
          <a:lstStyle/>
          <a:p>
            <a:r>
              <a:rPr lang="en-US" sz="2000" b="1" dirty="0"/>
              <a:t>Become </a:t>
            </a:r>
            <a:r>
              <a:rPr lang="en-US" sz="2000" b="1" dirty="0">
                <a:solidFill>
                  <a:srgbClr val="FFFF00"/>
                </a:solidFill>
              </a:rPr>
              <a:t>partially depolarized</a:t>
            </a:r>
          </a:p>
        </p:txBody>
      </p:sp>
      <p:sp>
        <p:nvSpPr>
          <p:cNvPr id="4" name="TextBox 3">
            <a:extLst>
              <a:ext uri="{FF2B5EF4-FFF2-40B4-BE49-F238E27FC236}">
                <a16:creationId xmlns:a16="http://schemas.microsoft.com/office/drawing/2014/main" id="{01DDB4A9-309F-779A-4CC7-3579A16EF67E}"/>
              </a:ext>
            </a:extLst>
          </p:cNvPr>
          <p:cNvSpPr txBox="1"/>
          <p:nvPr/>
        </p:nvSpPr>
        <p:spPr>
          <a:xfrm>
            <a:off x="267165" y="3465083"/>
            <a:ext cx="4324477" cy="664797"/>
          </a:xfrm>
          <a:prstGeom prst="rect">
            <a:avLst/>
          </a:prstGeom>
          <a:noFill/>
        </p:spPr>
        <p:txBody>
          <a:bodyPr wrap="square" rtlCol="0">
            <a:spAutoFit/>
          </a:bodyPr>
          <a:lstStyle/>
          <a:p>
            <a:r>
              <a:rPr lang="en-US" sz="2000" b="1" dirty="0"/>
              <a:t>Get converted to partially </a:t>
            </a:r>
            <a:r>
              <a:rPr lang="en-US" sz="2000" b="1" dirty="0">
                <a:solidFill>
                  <a:srgbClr val="FFFF00"/>
                </a:solidFill>
              </a:rPr>
              <a:t>circularly polarized wave</a:t>
            </a:r>
          </a:p>
        </p:txBody>
      </p:sp>
    </p:spTree>
    <p:extLst>
      <p:ext uri="{BB962C8B-B14F-4D97-AF65-F5344CB8AC3E}">
        <p14:creationId xmlns:p14="http://schemas.microsoft.com/office/powerpoint/2010/main" val="363526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715D7A-C981-CF44-9058-0B825D4973BF}"/>
              </a:ext>
            </a:extLst>
          </p:cNvPr>
          <p:cNvSpPr txBox="1"/>
          <p:nvPr/>
        </p:nvSpPr>
        <p:spPr>
          <a:xfrm>
            <a:off x="1400541" y="476759"/>
            <a:ext cx="5776672" cy="493084"/>
          </a:xfrm>
          <a:prstGeom prst="rect">
            <a:avLst/>
          </a:prstGeom>
          <a:noFill/>
        </p:spPr>
        <p:txBody>
          <a:bodyPr wrap="square" rtlCol="0">
            <a:spAutoFit/>
          </a:bodyPr>
          <a:lstStyle/>
          <a:p>
            <a:pPr algn="ctr"/>
            <a:r>
              <a:rPr lang="en-US" sz="2800" b="1" i="1" dirty="0">
                <a:effectLst>
                  <a:outerShdw blurRad="38100" dist="38100" dir="2700000" algn="tl">
                    <a:srgbClr val="000000">
                      <a:alpha val="43137"/>
                    </a:srgbClr>
                  </a:outerShdw>
                </a:effectLst>
              </a:rPr>
              <a:t>Toy model – Double slit experiment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A02FAAA-D62F-1F42-97C5-FF64E082BECB}"/>
                  </a:ext>
                </a:extLst>
              </p:cNvPr>
              <p:cNvSpPr txBox="1"/>
              <p:nvPr/>
            </p:nvSpPr>
            <p:spPr>
              <a:xfrm>
                <a:off x="1" y="1208127"/>
                <a:ext cx="9209718" cy="896464"/>
              </a:xfrm>
              <a:prstGeom prst="rect">
                <a:avLst/>
              </a:prstGeom>
              <a:noFill/>
            </p:spPr>
            <p:txBody>
              <a:bodyPr wrap="square" rtlCol="0">
                <a:spAutoFit/>
              </a:bodyPr>
              <a:lstStyle/>
              <a:p>
                <a:pPr defTabSz="685800"/>
                <a:r>
                  <a:rPr lang="en-US" sz="1800" b="1" dirty="0">
                    <a:solidFill>
                      <a:srgbClr val="FFC000"/>
                    </a:solidFill>
                  </a:rPr>
                  <a:t>Scintillation – observed </a:t>
                </a:r>
                <a14:m>
                  <m:oMath xmlns:m="http://schemas.openxmlformats.org/officeDocument/2006/math">
                    <m:acc>
                      <m:accPr>
                        <m:chr m:val="⃗"/>
                        <m:ctrlPr>
                          <a:rPr lang="en-US" sz="1800" b="1" i="1">
                            <a:solidFill>
                              <a:srgbClr val="FFC000"/>
                            </a:solidFill>
                            <a:latin typeface="Cambria Math" panose="02040503050406030204" pitchFamily="18" charset="0"/>
                          </a:rPr>
                        </m:ctrlPr>
                      </m:accPr>
                      <m:e>
                        <m:r>
                          <a:rPr lang="en-US" sz="1800" b="1" i="1">
                            <a:solidFill>
                              <a:srgbClr val="FFC000"/>
                            </a:solidFill>
                            <a:latin typeface="Cambria Math" panose="02040503050406030204" pitchFamily="18" charset="0"/>
                          </a:rPr>
                          <m:t>𝑬</m:t>
                        </m:r>
                      </m:e>
                    </m:acc>
                  </m:oMath>
                </a14:m>
                <a:r>
                  <a:rPr lang="en-US" sz="1800" b="1" dirty="0">
                    <a:solidFill>
                      <a:srgbClr val="FFC000"/>
                    </a:solidFill>
                  </a:rPr>
                  <a:t> superposition of scattered waves from patches with different </a:t>
                </a:r>
                <a14:m>
                  <m:oMath xmlns:m="http://schemas.openxmlformats.org/officeDocument/2006/math">
                    <m:r>
                      <a:rPr lang="en-US" sz="1800" b="1" i="1">
                        <a:solidFill>
                          <a:srgbClr val="FFC000"/>
                        </a:solidFill>
                        <a:latin typeface="Cambria Math" panose="02040503050406030204" pitchFamily="18" charset="0"/>
                        <a:ea typeface="Cambria Math" panose="02040503050406030204" pitchFamily="18" charset="0"/>
                      </a:rPr>
                      <m:t>𝝓</m:t>
                    </m:r>
                    <m:r>
                      <a:rPr lang="en-US" sz="1800" b="1" i="1">
                        <a:solidFill>
                          <a:srgbClr val="FFC000"/>
                        </a:solidFill>
                        <a:latin typeface="Cambria Math" panose="02040503050406030204" pitchFamily="18" charset="0"/>
                        <a:ea typeface="Cambria Math" panose="02040503050406030204" pitchFamily="18" charset="0"/>
                      </a:rPr>
                      <m:t>,</m:t>
                    </m:r>
                    <m:r>
                      <a:rPr lang="en-US" sz="1800" b="1" i="1">
                        <a:solidFill>
                          <a:srgbClr val="FFC000"/>
                        </a:solidFill>
                        <a:latin typeface="Cambria Math" panose="02040503050406030204" pitchFamily="18" charset="0"/>
                        <a:ea typeface="Cambria Math" panose="02040503050406030204" pitchFamily="18" charset="0"/>
                      </a:rPr>
                      <m:t>𝝌</m:t>
                    </m:r>
                  </m:oMath>
                </a14:m>
                <a:endParaRPr lang="en-US" sz="1800" b="1" dirty="0">
                  <a:solidFill>
                    <a:srgbClr val="FFC000"/>
                  </a:solidFill>
                </a:endParaRPr>
              </a:p>
              <a:p>
                <a:pPr defTabSz="685800"/>
                <a:endParaRPr lang="en-US" sz="1800" b="1" dirty="0">
                  <a:solidFill>
                    <a:srgbClr val="FFC000"/>
                  </a:solidFill>
                </a:endParaRPr>
              </a:p>
              <a:p>
                <a:pPr defTabSz="685800"/>
                <a:r>
                  <a:rPr lang="en-US" sz="1800" b="1" dirty="0">
                    <a:solidFill>
                      <a:srgbClr val="FFC000"/>
                    </a:solidFill>
                  </a:rPr>
                  <a:t>Simple setup: monochromatic, linearly polarized plane EM wave passing through 2-slits</a:t>
                </a:r>
              </a:p>
            </p:txBody>
          </p:sp>
        </mc:Choice>
        <mc:Fallback xmlns="">
          <p:sp>
            <p:nvSpPr>
              <p:cNvPr id="3" name="TextBox 2">
                <a:extLst>
                  <a:ext uri="{FF2B5EF4-FFF2-40B4-BE49-F238E27FC236}">
                    <a16:creationId xmlns:a16="http://schemas.microsoft.com/office/drawing/2014/main" id="{7A02FAAA-D62F-1F42-97C5-FF64E082BECB}"/>
                  </a:ext>
                </a:extLst>
              </p:cNvPr>
              <p:cNvSpPr txBox="1">
                <a:spLocks noRot="1" noChangeAspect="1" noMove="1" noResize="1" noEditPoints="1" noAdjustHandles="1" noChangeArrowheads="1" noChangeShapeType="1" noTextEdit="1"/>
              </p:cNvSpPr>
              <p:nvPr/>
            </p:nvSpPr>
            <p:spPr>
              <a:xfrm>
                <a:off x="1" y="1208127"/>
                <a:ext cx="9209718" cy="896464"/>
              </a:xfrm>
              <a:prstGeom prst="rect">
                <a:avLst/>
              </a:prstGeom>
              <a:blipFill>
                <a:blip r:embed="rId2"/>
                <a:stretch>
                  <a:fillRect l="-551" t="-1408" b="-8451"/>
                </a:stretch>
              </a:blipFill>
            </p:spPr>
            <p:txBody>
              <a:bodyPr/>
              <a:lstStyle/>
              <a:p>
                <a:r>
                  <a:rPr lang="en-US">
                    <a:noFill/>
                  </a:rPr>
                  <a:t> </a:t>
                </a:r>
              </a:p>
            </p:txBody>
          </p:sp>
        </mc:Fallback>
      </mc:AlternateContent>
      <p:pic>
        <p:nvPicPr>
          <p:cNvPr id="4" name="Picture 3" descr="Text, letter&#10;&#10;Description automatically generated">
            <a:extLst>
              <a:ext uri="{FF2B5EF4-FFF2-40B4-BE49-F238E27FC236}">
                <a16:creationId xmlns:a16="http://schemas.microsoft.com/office/drawing/2014/main" id="{308D24D8-5034-3E4B-9801-76F10BF9250C}"/>
              </a:ext>
            </a:extLst>
          </p:cNvPr>
          <p:cNvPicPr>
            <a:picLocks noChangeAspect="1"/>
          </p:cNvPicPr>
          <p:nvPr/>
        </p:nvPicPr>
        <p:blipFill>
          <a:blip r:embed="rId3"/>
          <a:stretch>
            <a:fillRect/>
          </a:stretch>
        </p:blipFill>
        <p:spPr>
          <a:xfrm>
            <a:off x="346471" y="2403058"/>
            <a:ext cx="4123895" cy="907257"/>
          </a:xfrm>
          <a:prstGeom prst="rect">
            <a:avLst/>
          </a:prstGeom>
        </p:spPr>
      </p:pic>
      <p:pic>
        <p:nvPicPr>
          <p:cNvPr id="5" name="Picture 4" descr="Diagram&#10;&#10;Description automatically generated">
            <a:extLst>
              <a:ext uri="{FF2B5EF4-FFF2-40B4-BE49-F238E27FC236}">
                <a16:creationId xmlns:a16="http://schemas.microsoft.com/office/drawing/2014/main" id="{57A0BFB1-52F8-2040-A88B-81BD7DC657E6}"/>
              </a:ext>
            </a:extLst>
          </p:cNvPr>
          <p:cNvPicPr>
            <a:picLocks noChangeAspect="1"/>
          </p:cNvPicPr>
          <p:nvPr/>
        </p:nvPicPr>
        <p:blipFill>
          <a:blip r:embed="rId4"/>
          <a:stretch>
            <a:fillRect/>
          </a:stretch>
        </p:blipFill>
        <p:spPr>
          <a:xfrm>
            <a:off x="5558052" y="2258486"/>
            <a:ext cx="3478792" cy="2488406"/>
          </a:xfrm>
          <a:prstGeom prst="rect">
            <a:avLst/>
          </a:prstGeom>
        </p:spPr>
      </p:pic>
      <p:pic>
        <p:nvPicPr>
          <p:cNvPr id="6" name="Picture 5" descr="Text, letter&#10;&#10;Description automatically generated">
            <a:extLst>
              <a:ext uri="{FF2B5EF4-FFF2-40B4-BE49-F238E27FC236}">
                <a16:creationId xmlns:a16="http://schemas.microsoft.com/office/drawing/2014/main" id="{52833420-A604-A540-B4DC-0CF59C069326}"/>
              </a:ext>
            </a:extLst>
          </p:cNvPr>
          <p:cNvPicPr>
            <a:picLocks noChangeAspect="1"/>
          </p:cNvPicPr>
          <p:nvPr/>
        </p:nvPicPr>
        <p:blipFill>
          <a:blip r:embed="rId5"/>
          <a:stretch>
            <a:fillRect/>
          </a:stretch>
        </p:blipFill>
        <p:spPr>
          <a:xfrm>
            <a:off x="369621" y="4184094"/>
            <a:ext cx="4123895" cy="2409825"/>
          </a:xfrm>
          <a:prstGeom prst="rect">
            <a:avLst/>
          </a:prstGeom>
        </p:spPr>
      </p:pic>
      <p:grpSp>
        <p:nvGrpSpPr>
          <p:cNvPr id="12" name="Group 11">
            <a:extLst>
              <a:ext uri="{FF2B5EF4-FFF2-40B4-BE49-F238E27FC236}">
                <a16:creationId xmlns:a16="http://schemas.microsoft.com/office/drawing/2014/main" id="{A8F1CC8E-9C45-E8EA-15C2-BDE324D2A9AB}"/>
              </a:ext>
            </a:extLst>
          </p:cNvPr>
          <p:cNvGrpSpPr/>
          <p:nvPr/>
        </p:nvGrpSpPr>
        <p:grpSpPr>
          <a:xfrm>
            <a:off x="4728696" y="5306599"/>
            <a:ext cx="4481023" cy="1638141"/>
            <a:chOff x="4566646" y="4473217"/>
            <a:chExt cx="4481023" cy="1638141"/>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2D22E1C-D7BC-274C-9B0D-8193399563D6}"/>
                    </a:ext>
                  </a:extLst>
                </p:cNvPr>
                <p:cNvSpPr txBox="1"/>
                <p:nvPr/>
              </p:nvSpPr>
              <p:spPr>
                <a:xfrm>
                  <a:off x="4566646" y="4473217"/>
                  <a:ext cx="4481023" cy="1638141"/>
                </a:xfrm>
                <a:prstGeom prst="rect">
                  <a:avLst/>
                </a:prstGeom>
                <a:noFill/>
              </p:spPr>
              <p:txBody>
                <a:bodyPr wrap="square" rtlCol="0">
                  <a:spAutoFit/>
                </a:bodyPr>
                <a:lstStyle/>
                <a:p>
                  <a:pPr marL="257175" indent="-257175">
                    <a:buFont typeface="Arial" panose="020B0604020202020204" pitchFamily="34" charset="0"/>
                    <a:buChar char="•"/>
                  </a:pPr>
                  <a14:m>
                    <m:oMath xmlns:m="http://schemas.openxmlformats.org/officeDocument/2006/math">
                      <m:r>
                        <a:rPr lang="en-US" sz="1800" b="1" i="1" smtClean="0">
                          <a:solidFill>
                            <a:srgbClr val="FFC000"/>
                          </a:solidFill>
                          <a:latin typeface="Cambria Math" panose="02040503050406030204" pitchFamily="18" charset="0"/>
                          <a:ea typeface="Cambria Math" panose="02040503050406030204" pitchFamily="18" charset="0"/>
                        </a:rPr>
                        <m:t>𝝓</m:t>
                      </m:r>
                    </m:oMath>
                  </a14:m>
                  <a:r>
                    <a:rPr lang="en-US" sz="1800" b="1" dirty="0">
                      <a:solidFill>
                        <a:srgbClr val="FFC000"/>
                      </a:solidFill>
                    </a:rPr>
                    <a:t>’s affected by plasma and geometry so generally </a:t>
                  </a:r>
                  <a14:m>
                    <m:oMath xmlns:m="http://schemas.openxmlformats.org/officeDocument/2006/math">
                      <m:sSub>
                        <m:sSubPr>
                          <m:ctrlPr>
                            <a:rPr lang="en-US" sz="1800" b="1" i="1">
                              <a:solidFill>
                                <a:srgbClr val="FFC000"/>
                              </a:solidFill>
                              <a:latin typeface="Cambria Math" panose="02040503050406030204" pitchFamily="18" charset="0"/>
                            </a:rPr>
                          </m:ctrlPr>
                        </m:sSubPr>
                        <m:e>
                          <m:r>
                            <a:rPr lang="en-US" sz="1800" b="1" i="1">
                              <a:solidFill>
                                <a:srgbClr val="FFC000"/>
                              </a:solidFill>
                              <a:latin typeface="Cambria Math" panose="02040503050406030204" pitchFamily="18" charset="0"/>
                              <a:ea typeface="Cambria Math" panose="02040503050406030204" pitchFamily="18" charset="0"/>
                            </a:rPr>
                            <m:t>𝝓</m:t>
                          </m:r>
                        </m:e>
                        <m:sub>
                          <m:r>
                            <a:rPr lang="en-US" sz="1800" b="1" i="1">
                              <a:solidFill>
                                <a:srgbClr val="FFC000"/>
                              </a:solidFill>
                              <a:latin typeface="Cambria Math" panose="02040503050406030204" pitchFamily="18" charset="0"/>
                            </a:rPr>
                            <m:t>𝑨</m:t>
                          </m:r>
                        </m:sub>
                      </m:sSub>
                      <m:r>
                        <a:rPr lang="en-US" sz="1800" b="1" i="1">
                          <a:solidFill>
                            <a:srgbClr val="FFC000"/>
                          </a:solidFill>
                          <a:latin typeface="Cambria Math" panose="02040503050406030204" pitchFamily="18" charset="0"/>
                          <a:ea typeface="Cambria Math" panose="02040503050406030204" pitchFamily="18" charset="0"/>
                        </a:rPr>
                        <m:t>≠</m:t>
                      </m:r>
                      <m:sSub>
                        <m:sSubPr>
                          <m:ctrlPr>
                            <a:rPr lang="en-US" sz="1800" b="1" i="1">
                              <a:solidFill>
                                <a:srgbClr val="FFC000"/>
                              </a:solidFill>
                              <a:latin typeface="Cambria Math" panose="02040503050406030204" pitchFamily="18" charset="0"/>
                            </a:rPr>
                          </m:ctrlPr>
                        </m:sSubPr>
                        <m:e>
                          <m:r>
                            <a:rPr lang="en-US" sz="1800" b="1" i="1">
                              <a:solidFill>
                                <a:srgbClr val="FFC000"/>
                              </a:solidFill>
                              <a:latin typeface="Cambria Math" panose="02040503050406030204" pitchFamily="18" charset="0"/>
                              <a:ea typeface="Cambria Math" panose="02040503050406030204" pitchFamily="18" charset="0"/>
                            </a:rPr>
                            <m:t>𝝓</m:t>
                          </m:r>
                        </m:e>
                        <m:sub>
                          <m:r>
                            <a:rPr lang="en-US" sz="1800" b="1" i="1">
                              <a:solidFill>
                                <a:srgbClr val="FFC000"/>
                              </a:solidFill>
                              <a:latin typeface="Cambria Math" panose="02040503050406030204" pitchFamily="18" charset="0"/>
                            </a:rPr>
                            <m:t>𝑩</m:t>
                          </m:r>
                        </m:sub>
                      </m:sSub>
                    </m:oMath>
                  </a14:m>
                  <a:endParaRPr lang="en-US" sz="1800" b="1" dirty="0">
                    <a:solidFill>
                      <a:srgbClr val="FFC000"/>
                    </a:solidFill>
                  </a:endParaRPr>
                </a:p>
                <a:p>
                  <a:pPr marL="257175" indent="-257175">
                    <a:buFont typeface="Arial" panose="020B0604020202020204" pitchFamily="34" charset="0"/>
                    <a:buChar char="•"/>
                  </a:pPr>
                  <a14:m>
                    <m:oMath xmlns:m="http://schemas.openxmlformats.org/officeDocument/2006/math">
                      <m:sSub>
                        <m:sSubPr>
                          <m:ctrlPr>
                            <a:rPr lang="en-US" sz="1800" b="1" i="1">
                              <a:solidFill>
                                <a:srgbClr val="FFC000"/>
                              </a:solidFill>
                              <a:latin typeface="Cambria Math" panose="02040503050406030204" pitchFamily="18" charset="0"/>
                            </a:rPr>
                          </m:ctrlPr>
                        </m:sSubPr>
                        <m:e>
                          <m:r>
                            <a:rPr lang="en-US" sz="1800" b="1" i="1">
                              <a:solidFill>
                                <a:srgbClr val="FFC000"/>
                              </a:solidFill>
                              <a:latin typeface="Cambria Math" panose="02040503050406030204" pitchFamily="18" charset="0"/>
                              <a:ea typeface="Cambria Math" panose="02040503050406030204" pitchFamily="18" charset="0"/>
                            </a:rPr>
                            <m:t>𝝌</m:t>
                          </m:r>
                        </m:e>
                        <m:sub>
                          <m:r>
                            <a:rPr lang="en-US" sz="1800" b="1" i="1">
                              <a:solidFill>
                                <a:srgbClr val="FFC000"/>
                              </a:solidFill>
                              <a:latin typeface="Cambria Math" panose="02040503050406030204" pitchFamily="18" charset="0"/>
                            </a:rPr>
                            <m:t>𝑨</m:t>
                          </m:r>
                        </m:sub>
                      </m:sSub>
                      <m:r>
                        <a:rPr lang="en-US" sz="1800" b="1" i="1">
                          <a:solidFill>
                            <a:srgbClr val="FFC000"/>
                          </a:solidFill>
                          <a:latin typeface="Cambria Math" panose="02040503050406030204" pitchFamily="18" charset="0"/>
                        </a:rPr>
                        <m:t>=</m:t>
                      </m:r>
                      <m:sSub>
                        <m:sSubPr>
                          <m:ctrlPr>
                            <a:rPr lang="en-US" sz="1800" b="1" i="1">
                              <a:solidFill>
                                <a:srgbClr val="FFC000"/>
                              </a:solidFill>
                              <a:latin typeface="Cambria Math" panose="02040503050406030204" pitchFamily="18" charset="0"/>
                            </a:rPr>
                          </m:ctrlPr>
                        </m:sSubPr>
                        <m:e>
                          <m:r>
                            <a:rPr lang="en-US" sz="1800" b="1" i="1">
                              <a:solidFill>
                                <a:srgbClr val="FFC000"/>
                              </a:solidFill>
                              <a:latin typeface="Cambria Math" panose="02040503050406030204" pitchFamily="18" charset="0"/>
                              <a:ea typeface="Cambria Math" panose="02040503050406030204" pitchFamily="18" charset="0"/>
                            </a:rPr>
                            <m:t>𝝌</m:t>
                          </m:r>
                        </m:e>
                        <m:sub>
                          <m:r>
                            <a:rPr lang="en-US" sz="1800" b="1" i="1">
                              <a:solidFill>
                                <a:srgbClr val="FFC000"/>
                              </a:solidFill>
                              <a:latin typeface="Cambria Math" panose="02040503050406030204" pitchFamily="18" charset="0"/>
                              <a:ea typeface="Cambria Math" panose="02040503050406030204" pitchFamily="18" charset="0"/>
                            </a:rPr>
                            <m:t>𝑩</m:t>
                          </m:r>
                        </m:sub>
                      </m:sSub>
                    </m:oMath>
                  </a14:m>
                  <a:r>
                    <a:rPr lang="en-US" sz="1800" b="1" dirty="0">
                      <a:solidFill>
                        <a:srgbClr val="FFC000"/>
                      </a:solidFill>
                    </a:rPr>
                    <a:t>      V=0      Wave remains 100% linearly polarized</a:t>
                  </a:r>
                </a:p>
                <a:p>
                  <a:pPr marL="257175" indent="-257175">
                    <a:buFont typeface="Arial" panose="020B0604020202020204" pitchFamily="34" charset="0"/>
                    <a:buChar char="•"/>
                  </a:pPr>
                  <a14:m>
                    <m:oMath xmlns:m="http://schemas.openxmlformats.org/officeDocument/2006/math">
                      <m:sSub>
                        <m:sSubPr>
                          <m:ctrlPr>
                            <a:rPr lang="en-US" sz="1800" b="1" i="1">
                              <a:solidFill>
                                <a:srgbClr val="FFC000"/>
                              </a:solidFill>
                              <a:latin typeface="Cambria Math" panose="02040503050406030204" pitchFamily="18" charset="0"/>
                            </a:rPr>
                          </m:ctrlPr>
                        </m:sSubPr>
                        <m:e>
                          <m:r>
                            <a:rPr lang="en-US" sz="1800" b="1" i="1">
                              <a:solidFill>
                                <a:srgbClr val="FFC000"/>
                              </a:solidFill>
                              <a:latin typeface="Cambria Math" panose="02040503050406030204" pitchFamily="18" charset="0"/>
                              <a:ea typeface="Cambria Math" panose="02040503050406030204" pitchFamily="18" charset="0"/>
                            </a:rPr>
                            <m:t>𝝌</m:t>
                          </m:r>
                        </m:e>
                        <m:sub>
                          <m:r>
                            <a:rPr lang="en-US" sz="1800" b="1" i="1">
                              <a:solidFill>
                                <a:srgbClr val="FFC000"/>
                              </a:solidFill>
                              <a:latin typeface="Cambria Math" panose="02040503050406030204" pitchFamily="18" charset="0"/>
                            </a:rPr>
                            <m:t>𝑨</m:t>
                          </m:r>
                        </m:sub>
                      </m:sSub>
                      <m:r>
                        <a:rPr lang="en-US" sz="1800" b="1" i="1">
                          <a:solidFill>
                            <a:srgbClr val="FFC000"/>
                          </a:solidFill>
                          <a:latin typeface="Cambria Math" panose="02040503050406030204" pitchFamily="18" charset="0"/>
                          <a:ea typeface="Cambria Math" panose="02040503050406030204" pitchFamily="18" charset="0"/>
                        </a:rPr>
                        <m:t>≠</m:t>
                      </m:r>
                      <m:sSub>
                        <m:sSubPr>
                          <m:ctrlPr>
                            <a:rPr lang="en-US" sz="1800" b="1" i="1">
                              <a:solidFill>
                                <a:srgbClr val="FFC000"/>
                              </a:solidFill>
                              <a:latin typeface="Cambria Math" panose="02040503050406030204" pitchFamily="18" charset="0"/>
                            </a:rPr>
                          </m:ctrlPr>
                        </m:sSubPr>
                        <m:e>
                          <m:r>
                            <a:rPr lang="en-US" sz="1800" b="1" i="1">
                              <a:solidFill>
                                <a:srgbClr val="FFC000"/>
                              </a:solidFill>
                              <a:latin typeface="Cambria Math" panose="02040503050406030204" pitchFamily="18" charset="0"/>
                              <a:ea typeface="Cambria Math" panose="02040503050406030204" pitchFamily="18" charset="0"/>
                            </a:rPr>
                            <m:t>𝝌</m:t>
                          </m:r>
                        </m:e>
                        <m:sub>
                          <m:r>
                            <a:rPr lang="en-US" sz="1800" b="1" i="1">
                              <a:solidFill>
                                <a:srgbClr val="FFC000"/>
                              </a:solidFill>
                              <a:latin typeface="Cambria Math" panose="02040503050406030204" pitchFamily="18" charset="0"/>
                              <a:ea typeface="Cambria Math" panose="02040503050406030204" pitchFamily="18" charset="0"/>
                            </a:rPr>
                            <m:t>𝑩</m:t>
                          </m:r>
                        </m:sub>
                      </m:sSub>
                    </m:oMath>
                  </a14:m>
                  <a:r>
                    <a:rPr lang="en-US" sz="1800" b="1" dirty="0">
                      <a:solidFill>
                        <a:srgbClr val="FFC000"/>
                      </a:solidFill>
                    </a:rPr>
                    <a:t>      </a:t>
                  </a:r>
                  <a14:m>
                    <m:oMath xmlns:m="http://schemas.openxmlformats.org/officeDocument/2006/math">
                      <m:r>
                        <a:rPr lang="en-US" sz="1800" b="1" i="1">
                          <a:solidFill>
                            <a:srgbClr val="FFC000"/>
                          </a:solidFill>
                          <a:latin typeface="Cambria Math" panose="02040503050406030204" pitchFamily="18" charset="0"/>
                        </a:rPr>
                        <m:t>𝑽</m:t>
                      </m:r>
                      <m:r>
                        <a:rPr lang="en-US" sz="1800" b="1" i="1">
                          <a:solidFill>
                            <a:srgbClr val="FFC000"/>
                          </a:solidFill>
                          <a:latin typeface="Cambria Math" panose="02040503050406030204" pitchFamily="18" charset="0"/>
                          <a:ea typeface="Cambria Math" panose="02040503050406030204" pitchFamily="18" charset="0"/>
                        </a:rPr>
                        <m:t>≠</m:t>
                      </m:r>
                      <m:r>
                        <a:rPr lang="en-US" sz="1800" b="1" i="1">
                          <a:solidFill>
                            <a:srgbClr val="FFC000"/>
                          </a:solidFill>
                          <a:latin typeface="Cambria Math" panose="02040503050406030204" pitchFamily="18" charset="0"/>
                          <a:ea typeface="Cambria Math" panose="02040503050406030204" pitchFamily="18" charset="0"/>
                        </a:rPr>
                        <m:t>𝟎</m:t>
                      </m:r>
                    </m:oMath>
                  </a14:m>
                  <a:r>
                    <a:rPr lang="en-US" sz="1800" b="1" dirty="0">
                      <a:solidFill>
                        <a:srgbClr val="FFC000"/>
                      </a:solidFill>
                    </a:rPr>
                    <a:t>       induced </a:t>
                  </a:r>
                  <a14:m>
                    <m:oMath xmlns:m="http://schemas.openxmlformats.org/officeDocument/2006/math">
                      <m:sSub>
                        <m:sSubPr>
                          <m:ctrlPr>
                            <a:rPr lang="en-US" sz="1800" b="1" i="1">
                              <a:solidFill>
                                <a:srgbClr val="FFC000"/>
                              </a:solidFill>
                              <a:latin typeface="Cambria Math" panose="02040503050406030204" pitchFamily="18" charset="0"/>
                            </a:rPr>
                          </m:ctrlPr>
                        </m:sSubPr>
                        <m:e>
                          <m:r>
                            <a:rPr lang="el-GR" sz="1800" b="1" i="1">
                              <a:solidFill>
                                <a:srgbClr val="FFC000"/>
                              </a:solidFill>
                              <a:latin typeface="Cambria Math" panose="02040503050406030204" pitchFamily="18" charset="0"/>
                              <a:ea typeface="Cambria Math" panose="02040503050406030204" pitchFamily="18" charset="0"/>
                            </a:rPr>
                            <m:t>𝜫</m:t>
                          </m:r>
                        </m:e>
                        <m:sub>
                          <m:r>
                            <a:rPr lang="en-US" sz="1800" b="1" i="1">
                              <a:solidFill>
                                <a:srgbClr val="FFC000"/>
                              </a:solidFill>
                              <a:latin typeface="Cambria Math" panose="02040503050406030204" pitchFamily="18" charset="0"/>
                            </a:rPr>
                            <m:t>𝒄𝒊𝒓</m:t>
                          </m:r>
                        </m:sub>
                      </m:sSub>
                    </m:oMath>
                  </a14:m>
                  <a:endParaRPr lang="en-US" sz="1800" b="1" dirty="0">
                    <a:solidFill>
                      <a:srgbClr val="FFC000"/>
                    </a:solidFill>
                  </a:endParaRPr>
                </a:p>
                <a:p>
                  <a:pPr marL="257175" indent="-257175">
                    <a:buFont typeface="Arial" panose="020B0604020202020204" pitchFamily="34" charset="0"/>
                    <a:buChar char="•"/>
                  </a:pPr>
                  <a:endParaRPr lang="en-US" sz="1800" b="1" dirty="0">
                    <a:solidFill>
                      <a:srgbClr val="FFC000"/>
                    </a:solidFill>
                  </a:endParaRPr>
                </a:p>
              </p:txBody>
            </p:sp>
          </mc:Choice>
          <mc:Fallback xmlns="">
            <p:sp>
              <p:nvSpPr>
                <p:cNvPr id="7" name="TextBox 6">
                  <a:extLst>
                    <a:ext uri="{FF2B5EF4-FFF2-40B4-BE49-F238E27FC236}">
                      <a16:creationId xmlns:a16="http://schemas.microsoft.com/office/drawing/2014/main" id="{12D22E1C-D7BC-274C-9B0D-8193399563D6}"/>
                    </a:ext>
                  </a:extLst>
                </p:cNvPr>
                <p:cNvSpPr txBox="1">
                  <a:spLocks noRot="1" noChangeAspect="1" noMove="1" noResize="1" noEditPoints="1" noAdjustHandles="1" noChangeArrowheads="1" noChangeShapeType="1" noTextEdit="1"/>
                </p:cNvSpPr>
                <p:nvPr/>
              </p:nvSpPr>
              <p:spPr>
                <a:xfrm>
                  <a:off x="4566646" y="4473217"/>
                  <a:ext cx="4481023" cy="1638141"/>
                </a:xfrm>
                <a:prstGeom prst="rect">
                  <a:avLst/>
                </a:prstGeom>
                <a:blipFill>
                  <a:blip r:embed="rId6"/>
                  <a:stretch>
                    <a:fillRect l="-847" t="-3101" r="-282"/>
                  </a:stretch>
                </a:blipFill>
              </p:spPr>
              <p:txBody>
                <a:bodyPr/>
                <a:lstStyle/>
                <a:p>
                  <a:r>
                    <a:rPr lang="en-US">
                      <a:noFill/>
                    </a:rPr>
                    <a:t> </a:t>
                  </a:r>
                </a:p>
              </p:txBody>
            </p:sp>
          </mc:Fallback>
        </mc:AlternateContent>
        <p:cxnSp>
          <p:nvCxnSpPr>
            <p:cNvPr id="8" name="Straight Arrow Connector 7">
              <a:extLst>
                <a:ext uri="{FF2B5EF4-FFF2-40B4-BE49-F238E27FC236}">
                  <a16:creationId xmlns:a16="http://schemas.microsoft.com/office/drawing/2014/main" id="{DC58F6D3-8C87-D749-8CF7-19C084F56EF4}"/>
                </a:ext>
              </a:extLst>
            </p:cNvPr>
            <p:cNvCxnSpPr/>
            <p:nvPr/>
          </p:nvCxnSpPr>
          <p:spPr>
            <a:xfrm>
              <a:off x="5818585" y="5164931"/>
              <a:ext cx="257175"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794908E-1C36-1148-84DD-0E3D9DA1CAAB}"/>
                </a:ext>
              </a:extLst>
            </p:cNvPr>
            <p:cNvCxnSpPr/>
            <p:nvPr/>
          </p:nvCxnSpPr>
          <p:spPr>
            <a:xfrm>
              <a:off x="6535538" y="5176506"/>
              <a:ext cx="257175"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2DDE680-56B3-EF41-AEA9-9CB4D665FCDC}"/>
                </a:ext>
              </a:extLst>
            </p:cNvPr>
            <p:cNvCxnSpPr/>
            <p:nvPr/>
          </p:nvCxnSpPr>
          <p:spPr>
            <a:xfrm>
              <a:off x="5795435" y="5683845"/>
              <a:ext cx="257175"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7C96D21-67B2-B148-8B1D-4772E06CD6AF}"/>
                </a:ext>
              </a:extLst>
            </p:cNvPr>
            <p:cNvCxnSpPr/>
            <p:nvPr/>
          </p:nvCxnSpPr>
          <p:spPr>
            <a:xfrm>
              <a:off x="6757988" y="5680273"/>
              <a:ext cx="257175"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02F1D1BF-5DF6-69ED-D58C-1956FB3FBDD0}"/>
              </a:ext>
            </a:extLst>
          </p:cNvPr>
          <p:cNvSpPr txBox="1"/>
          <p:nvPr/>
        </p:nvSpPr>
        <p:spPr>
          <a:xfrm>
            <a:off x="1377387" y="3831222"/>
            <a:ext cx="2012089" cy="349968"/>
          </a:xfrm>
          <a:prstGeom prst="rect">
            <a:avLst/>
          </a:prstGeom>
          <a:noFill/>
        </p:spPr>
        <p:txBody>
          <a:bodyPr wrap="none" rtlCol="0">
            <a:spAutoFit/>
          </a:bodyPr>
          <a:lstStyle/>
          <a:p>
            <a:r>
              <a:rPr lang="en-US" sz="1800" b="1" dirty="0">
                <a:solidFill>
                  <a:srgbClr val="FFFF66"/>
                </a:solidFill>
              </a:rPr>
              <a:t>Stokes parameters</a:t>
            </a:r>
          </a:p>
        </p:txBody>
      </p:sp>
    </p:spTree>
    <p:extLst>
      <p:ext uri="{BB962C8B-B14F-4D97-AF65-F5344CB8AC3E}">
        <p14:creationId xmlns:p14="http://schemas.microsoft.com/office/powerpoint/2010/main" val="4014400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D1D1E54-03C3-6044-824B-020AC383661A}"/>
              </a:ext>
            </a:extLst>
          </p:cNvPr>
          <p:cNvSpPr txBox="1"/>
          <p:nvPr/>
        </p:nvSpPr>
        <p:spPr>
          <a:xfrm>
            <a:off x="1469991" y="392555"/>
            <a:ext cx="5000263" cy="779316"/>
          </a:xfrm>
          <a:prstGeom prst="rect">
            <a:avLst/>
          </a:prstGeom>
          <a:noFill/>
        </p:spPr>
        <p:txBody>
          <a:bodyPr wrap="square" rtlCol="0">
            <a:spAutoFit/>
          </a:bodyPr>
          <a:lstStyle/>
          <a:p>
            <a:pPr algn="ctr"/>
            <a:r>
              <a:rPr lang="en-US" b="1" i="1" dirty="0">
                <a:effectLst>
                  <a:outerShdw blurRad="38100" dist="38100" dir="2700000" algn="tl">
                    <a:srgbClr val="000000">
                      <a:alpha val="43137"/>
                    </a:srgbClr>
                  </a:outerShdw>
                </a:effectLst>
              </a:rPr>
              <a:t>Scintillation in magnetized medium – generation of circular polarization</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D01CE03-8056-8F42-928B-F7C87E24A21A}"/>
                  </a:ext>
                </a:extLst>
              </p:cNvPr>
              <p:cNvSpPr txBox="1"/>
              <p:nvPr/>
            </p:nvSpPr>
            <p:spPr>
              <a:xfrm>
                <a:off x="1" y="1409606"/>
                <a:ext cx="9143999" cy="4193136"/>
              </a:xfrm>
              <a:prstGeom prst="rect">
                <a:avLst/>
              </a:prstGeom>
              <a:noFill/>
            </p:spPr>
            <p:txBody>
              <a:bodyPr wrap="square" rtlCol="0">
                <a:spAutoFit/>
              </a:bodyPr>
              <a:lstStyle/>
              <a:p>
                <a:pPr marL="257175" indent="-257175">
                  <a:buFont typeface="Arial" panose="020B0604020202020204" pitchFamily="34" charset="0"/>
                  <a:buChar char="•"/>
                </a:pPr>
                <a:r>
                  <a:rPr lang="en-US" sz="1800" b="1" dirty="0"/>
                  <a:t>Rotation of electric field by turbulent eddy of size </a:t>
                </a:r>
                <a14:m>
                  <m:oMath xmlns:m="http://schemas.openxmlformats.org/officeDocument/2006/math">
                    <m:r>
                      <a:rPr lang="en-US" sz="1800" b="1" i="1">
                        <a:latin typeface="Cambria Math" panose="02040503050406030204" pitchFamily="18" charset="0"/>
                      </a:rPr>
                      <m:t>𝒍</m:t>
                    </m:r>
                  </m:oMath>
                </a14:m>
                <a:r>
                  <a:rPr lang="en-US" sz="1800" b="1" dirty="0"/>
                  <a:t>:    </a:t>
                </a:r>
                <a14:m>
                  <m:oMath xmlns:m="http://schemas.openxmlformats.org/officeDocument/2006/math">
                    <m:r>
                      <a:rPr lang="en-US" sz="1800" b="1" i="1">
                        <a:latin typeface="Cambria Math" panose="02040503050406030204" pitchFamily="18" charset="0"/>
                        <a:ea typeface="Cambria Math" panose="02040503050406030204" pitchFamily="18" charset="0"/>
                      </a:rPr>
                      <m:t>𝜹𝝌</m:t>
                    </m:r>
                    <m:r>
                      <a:rPr lang="en-US" sz="1800" b="1" i="1">
                        <a:latin typeface="Cambria Math" panose="02040503050406030204" pitchFamily="18" charset="0"/>
                        <a:ea typeface="Cambria Math" panose="02040503050406030204" pitchFamily="18" charset="0"/>
                      </a:rPr>
                      <m:t>~</m:t>
                    </m:r>
                    <m:sSub>
                      <m:sSubPr>
                        <m:ctrlPr>
                          <a:rPr lang="en-US" sz="1800" b="1" i="1">
                            <a:latin typeface="Cambria Math" panose="02040503050406030204" pitchFamily="18" charset="0"/>
                            <a:ea typeface="Cambria Math" panose="02040503050406030204" pitchFamily="18" charset="0"/>
                          </a:rPr>
                        </m:ctrlPr>
                      </m:sSubPr>
                      <m:e>
                        <m:r>
                          <a:rPr lang="en-US" sz="1800" b="1" i="1">
                            <a:latin typeface="Cambria Math" panose="02040503050406030204" pitchFamily="18" charset="0"/>
                            <a:ea typeface="Cambria Math" panose="02040503050406030204" pitchFamily="18" charset="0"/>
                          </a:rPr>
                          <m:t>𝝌</m:t>
                        </m:r>
                      </m:e>
                      <m:sub>
                        <m:r>
                          <a:rPr lang="en-US" sz="1800" b="1" i="1">
                            <a:latin typeface="Cambria Math" panose="02040503050406030204" pitchFamily="18" charset="0"/>
                            <a:ea typeface="Cambria Math" panose="02040503050406030204" pitchFamily="18" charset="0"/>
                          </a:rPr>
                          <m:t>𝟎</m:t>
                        </m:r>
                      </m:sub>
                    </m:sSub>
                    <m:sSup>
                      <m:sSupPr>
                        <m:ctrlPr>
                          <a:rPr lang="en-US" sz="1800" b="1" i="1">
                            <a:latin typeface="Cambria Math" panose="02040503050406030204" pitchFamily="18" charset="0"/>
                            <a:ea typeface="Cambria Math" panose="02040503050406030204" pitchFamily="18" charset="0"/>
                          </a:rPr>
                        </m:ctrlPr>
                      </m:sSupPr>
                      <m:e>
                        <m:d>
                          <m:dPr>
                            <m:ctrlPr>
                              <a:rPr lang="en-US" sz="1800" b="1" i="1">
                                <a:latin typeface="Cambria Math" panose="02040503050406030204" pitchFamily="18" charset="0"/>
                                <a:ea typeface="Cambria Math" panose="02040503050406030204" pitchFamily="18" charset="0"/>
                              </a:rPr>
                            </m:ctrlPr>
                          </m:dPr>
                          <m:e>
                            <m:f>
                              <m:fPr>
                                <m:ctrlPr>
                                  <a:rPr lang="en-US" sz="1800" b="1" i="1">
                                    <a:latin typeface="Cambria Math" panose="02040503050406030204" pitchFamily="18" charset="0"/>
                                    <a:ea typeface="Cambria Math" panose="02040503050406030204" pitchFamily="18" charset="0"/>
                                  </a:rPr>
                                </m:ctrlPr>
                              </m:fPr>
                              <m:num>
                                <m:r>
                                  <a:rPr lang="en-US" sz="1800" b="1" i="1">
                                    <a:latin typeface="Cambria Math" panose="02040503050406030204" pitchFamily="18" charset="0"/>
                                    <a:ea typeface="Cambria Math" panose="02040503050406030204" pitchFamily="18" charset="0"/>
                                  </a:rPr>
                                  <m:t>𝒍</m:t>
                                </m:r>
                              </m:num>
                              <m:den>
                                <m:r>
                                  <a:rPr lang="en-US" sz="1800" b="1" i="1">
                                    <a:latin typeface="Cambria Math" panose="02040503050406030204" pitchFamily="18" charset="0"/>
                                    <a:ea typeface="Cambria Math" panose="02040503050406030204" pitchFamily="18" charset="0"/>
                                  </a:rPr>
                                  <m:t>𝑳</m:t>
                                </m:r>
                              </m:den>
                            </m:f>
                          </m:e>
                        </m:d>
                      </m:e>
                      <m:sup/>
                    </m:sSup>
                    <m:sSup>
                      <m:sSupPr>
                        <m:ctrlPr>
                          <a:rPr lang="en-US" sz="1800" b="1" i="1">
                            <a:latin typeface="Cambria Math" panose="02040503050406030204" pitchFamily="18" charset="0"/>
                            <a:ea typeface="Cambria Math" panose="02040503050406030204" pitchFamily="18" charset="0"/>
                          </a:rPr>
                        </m:ctrlPr>
                      </m:sSupPr>
                      <m:e>
                        <m:d>
                          <m:dPr>
                            <m:ctrlPr>
                              <a:rPr lang="en-US" sz="1800" b="1" i="1">
                                <a:latin typeface="Cambria Math" panose="02040503050406030204" pitchFamily="18" charset="0"/>
                                <a:ea typeface="Cambria Math" panose="02040503050406030204" pitchFamily="18" charset="0"/>
                              </a:rPr>
                            </m:ctrlPr>
                          </m:dPr>
                          <m:e>
                            <m:f>
                              <m:fPr>
                                <m:ctrlPr>
                                  <a:rPr lang="en-US" sz="1800" b="1" i="1">
                                    <a:latin typeface="Cambria Math" panose="02040503050406030204" pitchFamily="18" charset="0"/>
                                    <a:ea typeface="Cambria Math" panose="02040503050406030204" pitchFamily="18" charset="0"/>
                                  </a:rPr>
                                </m:ctrlPr>
                              </m:fPr>
                              <m:num>
                                <m:r>
                                  <a:rPr lang="en-US" sz="1800" b="1" i="1">
                                    <a:latin typeface="Cambria Math" panose="02040503050406030204" pitchFamily="18" charset="0"/>
                                    <a:ea typeface="Cambria Math" panose="02040503050406030204" pitchFamily="18" charset="0"/>
                                  </a:rPr>
                                  <m:t>𝒍</m:t>
                                </m:r>
                              </m:num>
                              <m:den>
                                <m:sSub>
                                  <m:sSubPr>
                                    <m:ctrlPr>
                                      <a:rPr lang="en-US" sz="1800" b="1" i="1">
                                        <a:latin typeface="Cambria Math" panose="02040503050406030204" pitchFamily="18" charset="0"/>
                                        <a:ea typeface="Cambria Math" panose="02040503050406030204" pitchFamily="18" charset="0"/>
                                      </a:rPr>
                                    </m:ctrlPr>
                                  </m:sSubPr>
                                  <m:e>
                                    <m:r>
                                      <a:rPr lang="en-US" sz="1800" b="1" i="1">
                                        <a:latin typeface="Cambria Math" panose="02040503050406030204" pitchFamily="18" charset="0"/>
                                        <a:ea typeface="Cambria Math" panose="02040503050406030204" pitchFamily="18" charset="0"/>
                                      </a:rPr>
                                      <m:t>𝒍</m:t>
                                    </m:r>
                                  </m:e>
                                  <m:sub>
                                    <m:r>
                                      <a:rPr lang="en-US" sz="1800" b="1" i="1">
                                        <a:latin typeface="Cambria Math" panose="02040503050406030204" pitchFamily="18" charset="0"/>
                                        <a:ea typeface="Cambria Math" panose="02040503050406030204" pitchFamily="18" charset="0"/>
                                      </a:rPr>
                                      <m:t>𝒎𝒂𝒙</m:t>
                                    </m:r>
                                  </m:sub>
                                </m:sSub>
                              </m:den>
                            </m:f>
                          </m:e>
                        </m:d>
                      </m:e>
                      <m:sup>
                        <m:r>
                          <a:rPr lang="en-US" sz="1800" b="1" i="1">
                            <a:latin typeface="Cambria Math" panose="02040503050406030204" pitchFamily="18" charset="0"/>
                            <a:ea typeface="Cambria Math" panose="02040503050406030204" pitchFamily="18" charset="0"/>
                          </a:rPr>
                          <m:t>𝟏</m:t>
                        </m:r>
                        <m:r>
                          <a:rPr lang="en-US" sz="1800" b="1" i="1">
                            <a:latin typeface="Cambria Math" panose="02040503050406030204" pitchFamily="18" charset="0"/>
                            <a:ea typeface="Cambria Math" panose="02040503050406030204" pitchFamily="18" charset="0"/>
                          </a:rPr>
                          <m:t>/</m:t>
                        </m:r>
                        <m:r>
                          <a:rPr lang="en-US" sz="1800" b="1" i="1">
                            <a:latin typeface="Cambria Math" panose="02040503050406030204" pitchFamily="18" charset="0"/>
                            <a:ea typeface="Cambria Math" panose="02040503050406030204" pitchFamily="18" charset="0"/>
                          </a:rPr>
                          <m:t>𝟑</m:t>
                        </m:r>
                      </m:sup>
                    </m:sSup>
                  </m:oMath>
                </a14:m>
                <a:endParaRPr lang="en-US" sz="1800" b="1" dirty="0"/>
              </a:p>
              <a:p>
                <a:pPr marL="257175" indent="-257175">
                  <a:buFont typeface="Arial" panose="020B0604020202020204" pitchFamily="34" charset="0"/>
                  <a:buChar char="•"/>
                </a:pPr>
                <a:endParaRPr lang="en-US" sz="1800" b="1" dirty="0"/>
              </a:p>
              <a:p>
                <a:pPr marL="257175" indent="-257175">
                  <a:buFont typeface="Arial" panose="020B0604020202020204" pitchFamily="34" charset="0"/>
                  <a:buChar char="•"/>
                </a:pPr>
                <a:r>
                  <a:rPr lang="en-US" sz="1800" b="1" dirty="0"/>
                  <a:t>Critical eddy size when  </a:t>
                </a:r>
                <a14:m>
                  <m:oMath xmlns:m="http://schemas.openxmlformats.org/officeDocument/2006/math">
                    <m:r>
                      <a:rPr lang="en-US" sz="1800" b="1" i="1">
                        <a:latin typeface="Cambria Math" panose="02040503050406030204" pitchFamily="18" charset="0"/>
                        <a:ea typeface="Cambria Math" panose="02040503050406030204" pitchFamily="18" charset="0"/>
                      </a:rPr>
                      <m:t>𝜹𝝌</m:t>
                    </m:r>
                    <m:r>
                      <a:rPr lang="en-US" sz="1800" b="1" i="1">
                        <a:latin typeface="Cambria Math" panose="02040503050406030204" pitchFamily="18" charset="0"/>
                        <a:ea typeface="Cambria Math" panose="02040503050406030204" pitchFamily="18" charset="0"/>
                      </a:rPr>
                      <m:t>(</m:t>
                    </m:r>
                    <m:sSub>
                      <m:sSubPr>
                        <m:ctrlPr>
                          <a:rPr lang="en-US" sz="1800" b="1" i="1" smtClean="0">
                            <a:solidFill>
                              <a:srgbClr val="FFC000"/>
                            </a:solidFill>
                            <a:latin typeface="Cambria Math" panose="02040503050406030204" pitchFamily="18" charset="0"/>
                            <a:ea typeface="Cambria Math" panose="02040503050406030204" pitchFamily="18" charset="0"/>
                          </a:rPr>
                        </m:ctrlPr>
                      </m:sSubPr>
                      <m:e>
                        <m:r>
                          <a:rPr lang="en-US" sz="1800" b="1" i="1" dirty="0">
                            <a:solidFill>
                              <a:srgbClr val="FFC000"/>
                            </a:solidFill>
                            <a:latin typeface="Cambria Math" panose="02040503050406030204" pitchFamily="18" charset="0"/>
                            <a:ea typeface="Cambria Math" panose="02040503050406030204" pitchFamily="18" charset="0"/>
                          </a:rPr>
                          <m:t>𝒍</m:t>
                        </m:r>
                      </m:e>
                      <m:sub>
                        <m:r>
                          <a:rPr lang="en-US" sz="1800" b="1" i="1">
                            <a:solidFill>
                              <a:srgbClr val="FFC000"/>
                            </a:solidFill>
                            <a:latin typeface="Cambria Math" panose="02040503050406030204" pitchFamily="18" charset="0"/>
                            <a:ea typeface="Cambria Math" panose="02040503050406030204" pitchFamily="18" charset="0"/>
                          </a:rPr>
                          <m:t>𝝌</m:t>
                        </m:r>
                      </m:sub>
                    </m:sSub>
                    <m:r>
                      <a:rPr lang="en-US" sz="1800" b="1" i="1">
                        <a:latin typeface="Cambria Math" panose="02040503050406030204" pitchFamily="18" charset="0"/>
                        <a:ea typeface="Cambria Math" panose="02040503050406030204" pitchFamily="18" charset="0"/>
                      </a:rPr>
                      <m:t>)=</m:t>
                    </m:r>
                    <m:r>
                      <a:rPr lang="en-US" sz="1800" b="1" i="1">
                        <a:latin typeface="Cambria Math" panose="02040503050406030204" pitchFamily="18" charset="0"/>
                        <a:ea typeface="Cambria Math" panose="02040503050406030204" pitchFamily="18" charset="0"/>
                      </a:rPr>
                      <m:t>𝟏</m:t>
                    </m:r>
                  </m:oMath>
                </a14:m>
                <a:r>
                  <a:rPr lang="en-US" sz="1800" b="1" dirty="0"/>
                  <a:t>       (</a:t>
                </a:r>
                <a14:m>
                  <m:oMath xmlns:m="http://schemas.openxmlformats.org/officeDocument/2006/math">
                    <m:sSub>
                      <m:sSubPr>
                        <m:ctrlPr>
                          <a:rPr lang="en-US" sz="1800" b="1" i="1">
                            <a:solidFill>
                              <a:srgbClr val="FFC000"/>
                            </a:solidFill>
                            <a:latin typeface="Cambria Math" panose="02040503050406030204" pitchFamily="18" charset="0"/>
                            <a:ea typeface="Cambria Math" panose="02040503050406030204" pitchFamily="18" charset="0"/>
                          </a:rPr>
                        </m:ctrlPr>
                      </m:sSubPr>
                      <m:e>
                        <m:r>
                          <a:rPr lang="en-US" sz="1800" b="1" i="1" dirty="0">
                            <a:solidFill>
                              <a:srgbClr val="FFC000"/>
                            </a:solidFill>
                            <a:latin typeface="Cambria Math" panose="02040503050406030204" pitchFamily="18" charset="0"/>
                            <a:ea typeface="Cambria Math" panose="02040503050406030204" pitchFamily="18" charset="0"/>
                          </a:rPr>
                          <m:t>𝒍</m:t>
                        </m:r>
                      </m:e>
                      <m:sub>
                        <m:r>
                          <a:rPr lang="en-US" sz="1800" b="1" i="1">
                            <a:solidFill>
                              <a:srgbClr val="FFC000"/>
                            </a:solidFill>
                            <a:latin typeface="Cambria Math" panose="02040503050406030204" pitchFamily="18" charset="0"/>
                            <a:ea typeface="Cambria Math" panose="02040503050406030204" pitchFamily="18" charset="0"/>
                          </a:rPr>
                          <m:t>𝝌</m:t>
                        </m:r>
                      </m:sub>
                    </m:sSub>
                  </m:oMath>
                </a14:m>
                <a:r>
                  <a:rPr lang="en-US" sz="1800" b="1" dirty="0">
                    <a:solidFill>
                      <a:srgbClr val="FFC000"/>
                    </a:solidFill>
                  </a:rPr>
                  <a:t>: rotation length</a:t>
                </a:r>
                <a:r>
                  <a:rPr lang="en-US" sz="1800" b="1" dirty="0"/>
                  <a:t>)</a:t>
                </a:r>
              </a:p>
              <a:p>
                <a:pPr marL="257175" indent="-257175">
                  <a:buFont typeface="Arial" panose="020B0604020202020204" pitchFamily="34" charset="0"/>
                  <a:buChar char="•"/>
                </a:pPr>
                <a:endParaRPr lang="en-US" sz="1800" b="1" dirty="0"/>
              </a:p>
              <a:p>
                <a:pPr marL="257175" indent="-257175">
                  <a:buFont typeface="Arial" panose="020B0604020202020204" pitchFamily="34" charset="0"/>
                  <a:buChar char="•"/>
                </a:pPr>
                <a:r>
                  <a:rPr lang="en-US" sz="1800" b="1" dirty="0">
                    <a:ea typeface="Cambria Math" panose="02040503050406030204" pitchFamily="18" charset="0"/>
                  </a:rPr>
                  <a:t>Mean rotation small compared to mean phase  </a:t>
                </a:r>
                <a14:m>
                  <m:oMath xmlns:m="http://schemas.openxmlformats.org/officeDocument/2006/math">
                    <m:f>
                      <m:fPr>
                        <m:ctrlPr>
                          <a:rPr lang="en-US" sz="1800" b="1" i="1">
                            <a:latin typeface="Cambria Math" panose="02040503050406030204" pitchFamily="18" charset="0"/>
                            <a:ea typeface="Cambria Math" panose="02040503050406030204" pitchFamily="18" charset="0"/>
                          </a:rPr>
                        </m:ctrlPr>
                      </m:fPr>
                      <m:num>
                        <m:sSub>
                          <m:sSubPr>
                            <m:ctrlPr>
                              <a:rPr lang="en-US" sz="1800" b="1" i="1">
                                <a:latin typeface="Cambria Math" panose="02040503050406030204" pitchFamily="18" charset="0"/>
                                <a:ea typeface="Cambria Math" panose="02040503050406030204" pitchFamily="18" charset="0"/>
                              </a:rPr>
                            </m:ctrlPr>
                          </m:sSubPr>
                          <m:e>
                            <m:r>
                              <a:rPr lang="en-US" sz="1800" b="1" i="1">
                                <a:latin typeface="Cambria Math" panose="02040503050406030204" pitchFamily="18" charset="0"/>
                                <a:ea typeface="Cambria Math" panose="02040503050406030204" pitchFamily="18" charset="0"/>
                              </a:rPr>
                              <m:t>𝝌</m:t>
                            </m:r>
                          </m:e>
                          <m:sub>
                            <m:r>
                              <a:rPr lang="en-US" sz="1800" b="1" i="1">
                                <a:latin typeface="Cambria Math" panose="02040503050406030204" pitchFamily="18" charset="0"/>
                                <a:ea typeface="Cambria Math" panose="02040503050406030204" pitchFamily="18" charset="0"/>
                              </a:rPr>
                              <m:t>𝟎</m:t>
                            </m:r>
                          </m:sub>
                        </m:sSub>
                      </m:num>
                      <m:den>
                        <m:sSub>
                          <m:sSubPr>
                            <m:ctrlPr>
                              <a:rPr lang="en-US" sz="1800" b="1" i="1">
                                <a:latin typeface="Cambria Math" panose="02040503050406030204" pitchFamily="18" charset="0"/>
                                <a:ea typeface="Cambria Math" panose="02040503050406030204" pitchFamily="18" charset="0"/>
                              </a:rPr>
                            </m:ctrlPr>
                          </m:sSubPr>
                          <m:e>
                            <m:r>
                              <a:rPr lang="en-US" sz="1800" b="1" i="1">
                                <a:latin typeface="Cambria Math" panose="02040503050406030204" pitchFamily="18" charset="0"/>
                                <a:ea typeface="Cambria Math" panose="02040503050406030204" pitchFamily="18" charset="0"/>
                              </a:rPr>
                              <m:t>𝝓</m:t>
                            </m:r>
                          </m:e>
                          <m:sub>
                            <m:r>
                              <a:rPr lang="en-US" sz="1800" b="1" i="1">
                                <a:latin typeface="Cambria Math" panose="02040503050406030204" pitchFamily="18" charset="0"/>
                                <a:ea typeface="Cambria Math" panose="02040503050406030204" pitchFamily="18" charset="0"/>
                              </a:rPr>
                              <m:t>𝟎</m:t>
                            </m:r>
                          </m:sub>
                        </m:sSub>
                      </m:den>
                    </m:f>
                    <m:r>
                      <a:rPr lang="en-US" sz="1800" b="1" i="1">
                        <a:latin typeface="Cambria Math" panose="02040503050406030204" pitchFamily="18" charset="0"/>
                        <a:ea typeface="Cambria Math" panose="02040503050406030204" pitchFamily="18" charset="0"/>
                      </a:rPr>
                      <m:t>~</m:t>
                    </m:r>
                    <m:d>
                      <m:dPr>
                        <m:begChr m:val="⟨"/>
                        <m:endChr m:val="⟩"/>
                        <m:ctrlPr>
                          <a:rPr lang="en-US" sz="1800" b="1" i="1">
                            <a:latin typeface="Cambria Math" panose="02040503050406030204" pitchFamily="18" charset="0"/>
                            <a:ea typeface="Cambria Math" panose="02040503050406030204" pitchFamily="18" charset="0"/>
                          </a:rPr>
                        </m:ctrlPr>
                      </m:dPr>
                      <m:e>
                        <m:f>
                          <m:fPr>
                            <m:ctrlPr>
                              <a:rPr lang="en-US" sz="1800" b="1" i="1">
                                <a:latin typeface="Cambria Math" panose="02040503050406030204" pitchFamily="18" charset="0"/>
                                <a:ea typeface="Cambria Math" panose="02040503050406030204" pitchFamily="18" charset="0"/>
                              </a:rPr>
                            </m:ctrlPr>
                          </m:fPr>
                          <m:num>
                            <m:sSub>
                              <m:sSubPr>
                                <m:ctrlPr>
                                  <a:rPr lang="en-US" sz="1800" b="1" i="1">
                                    <a:latin typeface="Cambria Math" panose="02040503050406030204" pitchFamily="18" charset="0"/>
                                    <a:ea typeface="Cambria Math" panose="02040503050406030204" pitchFamily="18" charset="0"/>
                                  </a:rPr>
                                </m:ctrlPr>
                              </m:sSubPr>
                              <m:e>
                                <m:r>
                                  <a:rPr lang="en-US" sz="1800" b="1" i="1">
                                    <a:latin typeface="Cambria Math" panose="02040503050406030204" pitchFamily="18" charset="0"/>
                                    <a:ea typeface="Cambria Math" panose="02040503050406030204" pitchFamily="18" charset="0"/>
                                  </a:rPr>
                                  <m:t>𝝎</m:t>
                                </m:r>
                              </m:e>
                              <m:sub>
                                <m:r>
                                  <a:rPr lang="en-US" sz="1800" b="1" i="1">
                                    <a:latin typeface="Cambria Math" panose="02040503050406030204" pitchFamily="18" charset="0"/>
                                    <a:ea typeface="Cambria Math" panose="02040503050406030204" pitchFamily="18" charset="0"/>
                                  </a:rPr>
                                  <m:t>𝑩</m:t>
                                </m:r>
                              </m:sub>
                            </m:sSub>
                          </m:num>
                          <m:den>
                            <m:r>
                              <a:rPr lang="en-US" sz="1800" b="1" i="1">
                                <a:latin typeface="Cambria Math" panose="02040503050406030204" pitchFamily="18" charset="0"/>
                                <a:ea typeface="Cambria Math" panose="02040503050406030204" pitchFamily="18" charset="0"/>
                              </a:rPr>
                              <m:t>𝝎</m:t>
                            </m:r>
                          </m:den>
                        </m:f>
                      </m:e>
                    </m:d>
                    <m:r>
                      <a:rPr lang="en-US" sz="1800" b="1" i="1">
                        <a:latin typeface="Cambria Math" panose="02040503050406030204" pitchFamily="18" charset="0"/>
                        <a:ea typeface="Cambria Math" panose="02040503050406030204" pitchFamily="18" charset="0"/>
                      </a:rPr>
                      <m:t>≪</m:t>
                    </m:r>
                    <m:r>
                      <a:rPr lang="en-US" sz="1800" b="1" i="1">
                        <a:latin typeface="Cambria Math" panose="02040503050406030204" pitchFamily="18" charset="0"/>
                        <a:ea typeface="Cambria Math" panose="02040503050406030204" pitchFamily="18" charset="0"/>
                      </a:rPr>
                      <m:t>𝟏</m:t>
                    </m:r>
                  </m:oMath>
                </a14:m>
                <a:r>
                  <a:rPr lang="en-US" sz="1800" b="1" dirty="0"/>
                  <a:t>  </a:t>
                </a:r>
              </a:p>
              <a:p>
                <a:r>
                  <a:rPr lang="en-US" sz="1800" b="1" dirty="0"/>
                  <a:t> </a:t>
                </a:r>
              </a:p>
              <a:p>
                <a:pPr marL="257175" indent="-257175">
                  <a:buFont typeface="Arial" panose="020B0604020202020204" pitchFamily="34" charset="0"/>
                  <a:buChar char="•"/>
                </a:pPr>
                <a14:m>
                  <m:oMath xmlns:m="http://schemas.openxmlformats.org/officeDocument/2006/math">
                    <m:f>
                      <m:fPr>
                        <m:ctrlPr>
                          <a:rPr lang="en-US" sz="1800" b="1" i="1" smtClean="0">
                            <a:solidFill>
                              <a:srgbClr val="FFC000"/>
                            </a:solidFill>
                            <a:latin typeface="Cambria Math" panose="02040503050406030204" pitchFamily="18" charset="0"/>
                            <a:ea typeface="Cambria Math" panose="02040503050406030204" pitchFamily="18" charset="0"/>
                          </a:rPr>
                        </m:ctrlPr>
                      </m:fPr>
                      <m:num>
                        <m:sSub>
                          <m:sSubPr>
                            <m:ctrlPr>
                              <a:rPr lang="en-US" sz="1800" b="1" i="1">
                                <a:solidFill>
                                  <a:srgbClr val="FFC000"/>
                                </a:solidFill>
                                <a:latin typeface="Cambria Math" panose="02040503050406030204" pitchFamily="18" charset="0"/>
                                <a:ea typeface="Cambria Math" panose="02040503050406030204" pitchFamily="18" charset="0"/>
                              </a:rPr>
                            </m:ctrlPr>
                          </m:sSubPr>
                          <m:e>
                            <m:r>
                              <a:rPr lang="en-US" sz="1800" b="1" i="1" dirty="0">
                                <a:solidFill>
                                  <a:srgbClr val="FFC000"/>
                                </a:solidFill>
                                <a:latin typeface="Cambria Math" panose="02040503050406030204" pitchFamily="18" charset="0"/>
                                <a:ea typeface="Cambria Math" panose="02040503050406030204" pitchFamily="18" charset="0"/>
                              </a:rPr>
                              <m:t>𝒍</m:t>
                            </m:r>
                          </m:e>
                          <m:sub>
                            <m:r>
                              <a:rPr lang="en-US" sz="1800" b="1" i="1">
                                <a:solidFill>
                                  <a:srgbClr val="FFC000"/>
                                </a:solidFill>
                                <a:latin typeface="Cambria Math" panose="02040503050406030204" pitchFamily="18" charset="0"/>
                                <a:ea typeface="Cambria Math" panose="02040503050406030204" pitchFamily="18" charset="0"/>
                              </a:rPr>
                              <m:t>𝝌</m:t>
                            </m:r>
                          </m:sub>
                        </m:sSub>
                      </m:num>
                      <m:den>
                        <m:sSub>
                          <m:sSubPr>
                            <m:ctrlPr>
                              <a:rPr lang="en-US" sz="1800" b="1" i="1">
                                <a:solidFill>
                                  <a:srgbClr val="FFC000"/>
                                </a:solidFill>
                                <a:latin typeface="Cambria Math" panose="02040503050406030204" pitchFamily="18" charset="0"/>
                                <a:ea typeface="Cambria Math" panose="02040503050406030204" pitchFamily="18" charset="0"/>
                              </a:rPr>
                            </m:ctrlPr>
                          </m:sSubPr>
                          <m:e>
                            <m:r>
                              <a:rPr lang="en-US" sz="1800" b="1" i="1" dirty="0">
                                <a:solidFill>
                                  <a:srgbClr val="FFC000"/>
                                </a:solidFill>
                                <a:latin typeface="Cambria Math" panose="02040503050406030204" pitchFamily="18" charset="0"/>
                                <a:ea typeface="Cambria Math" panose="02040503050406030204" pitchFamily="18" charset="0"/>
                              </a:rPr>
                              <m:t>𝒍</m:t>
                            </m:r>
                          </m:e>
                          <m:sub>
                            <m:r>
                              <a:rPr lang="en-US" sz="1800" b="1" i="1">
                                <a:solidFill>
                                  <a:srgbClr val="FFC000"/>
                                </a:solidFill>
                                <a:latin typeface="Cambria Math" panose="02040503050406030204" pitchFamily="18" charset="0"/>
                                <a:ea typeface="Cambria Math" panose="02040503050406030204" pitchFamily="18" charset="0"/>
                              </a:rPr>
                              <m:t>𝝓</m:t>
                            </m:r>
                          </m:sub>
                        </m:sSub>
                      </m:den>
                    </m:f>
                    <m:r>
                      <a:rPr lang="en-US" sz="1800" b="1" i="1">
                        <a:latin typeface="Cambria Math" panose="02040503050406030204" pitchFamily="18" charset="0"/>
                        <a:ea typeface="Cambria Math" panose="02040503050406030204" pitchFamily="18" charset="0"/>
                      </a:rPr>
                      <m:t>~</m:t>
                    </m:r>
                    <m:sSup>
                      <m:sSupPr>
                        <m:ctrlPr>
                          <a:rPr lang="en-US" sz="1800" b="1" i="1">
                            <a:latin typeface="Cambria Math" panose="02040503050406030204" pitchFamily="18" charset="0"/>
                            <a:ea typeface="Cambria Math" panose="02040503050406030204" pitchFamily="18" charset="0"/>
                          </a:rPr>
                        </m:ctrlPr>
                      </m:sSupPr>
                      <m:e>
                        <m:d>
                          <m:dPr>
                            <m:ctrlPr>
                              <a:rPr lang="en-US" sz="1800" b="1" i="1">
                                <a:latin typeface="Cambria Math" panose="02040503050406030204" pitchFamily="18" charset="0"/>
                                <a:ea typeface="Cambria Math" panose="02040503050406030204" pitchFamily="18" charset="0"/>
                              </a:rPr>
                            </m:ctrlPr>
                          </m:dPr>
                          <m:e>
                            <m:f>
                              <m:fPr>
                                <m:ctrlPr>
                                  <a:rPr lang="en-US" sz="1800" b="1" i="1">
                                    <a:latin typeface="Cambria Math" panose="02040503050406030204" pitchFamily="18" charset="0"/>
                                    <a:ea typeface="Cambria Math" panose="02040503050406030204" pitchFamily="18" charset="0"/>
                                  </a:rPr>
                                </m:ctrlPr>
                              </m:fPr>
                              <m:num>
                                <m:r>
                                  <a:rPr lang="en-US" sz="1800" b="1" i="1">
                                    <a:latin typeface="Cambria Math" panose="02040503050406030204" pitchFamily="18" charset="0"/>
                                    <a:ea typeface="Cambria Math" panose="02040503050406030204" pitchFamily="18" charset="0"/>
                                  </a:rPr>
                                  <m:t>𝝎</m:t>
                                </m:r>
                              </m:num>
                              <m:den>
                                <m:sSub>
                                  <m:sSubPr>
                                    <m:ctrlPr>
                                      <a:rPr lang="en-US" sz="1800" b="1" i="1">
                                        <a:latin typeface="Cambria Math" panose="02040503050406030204" pitchFamily="18" charset="0"/>
                                        <a:ea typeface="Cambria Math" panose="02040503050406030204" pitchFamily="18" charset="0"/>
                                      </a:rPr>
                                    </m:ctrlPr>
                                  </m:sSubPr>
                                  <m:e>
                                    <m:r>
                                      <a:rPr lang="en-US" sz="1800" b="1" i="1">
                                        <a:latin typeface="Cambria Math" panose="02040503050406030204" pitchFamily="18" charset="0"/>
                                        <a:ea typeface="Cambria Math" panose="02040503050406030204" pitchFamily="18" charset="0"/>
                                      </a:rPr>
                                      <m:t>𝝎</m:t>
                                    </m:r>
                                  </m:e>
                                  <m:sub>
                                    <m:r>
                                      <a:rPr lang="en-US" sz="1800" b="1" i="1">
                                        <a:latin typeface="Cambria Math" panose="02040503050406030204" pitchFamily="18" charset="0"/>
                                        <a:ea typeface="Cambria Math" panose="02040503050406030204" pitchFamily="18" charset="0"/>
                                      </a:rPr>
                                      <m:t>𝑩</m:t>
                                    </m:r>
                                  </m:sub>
                                </m:sSub>
                              </m:den>
                            </m:f>
                          </m:e>
                        </m:d>
                      </m:e>
                      <m:sup>
                        <m:r>
                          <a:rPr lang="en-US" sz="1800" b="1" i="1">
                            <a:latin typeface="Cambria Math" panose="02040503050406030204" pitchFamily="18" charset="0"/>
                            <a:ea typeface="Cambria Math" panose="02040503050406030204" pitchFamily="18" charset="0"/>
                          </a:rPr>
                          <m:t>𝟔</m:t>
                        </m:r>
                        <m:r>
                          <a:rPr lang="en-US" sz="1800" b="1" i="1">
                            <a:latin typeface="Cambria Math" panose="02040503050406030204" pitchFamily="18" charset="0"/>
                            <a:ea typeface="Cambria Math" panose="02040503050406030204" pitchFamily="18" charset="0"/>
                          </a:rPr>
                          <m:t>/</m:t>
                        </m:r>
                        <m:r>
                          <a:rPr lang="en-US" sz="1800" b="1" i="1">
                            <a:latin typeface="Cambria Math" panose="02040503050406030204" pitchFamily="18" charset="0"/>
                            <a:ea typeface="Cambria Math" panose="02040503050406030204" pitchFamily="18" charset="0"/>
                          </a:rPr>
                          <m:t>𝟓</m:t>
                        </m:r>
                      </m:sup>
                    </m:sSup>
                    <m:r>
                      <a:rPr lang="en-US" sz="1800" b="1" i="1">
                        <a:latin typeface="Cambria Math" panose="02040503050406030204" pitchFamily="18" charset="0"/>
                        <a:ea typeface="Cambria Math" panose="02040503050406030204" pitchFamily="18" charset="0"/>
                      </a:rPr>
                      <m:t>~</m:t>
                    </m:r>
                    <m:sSup>
                      <m:sSupPr>
                        <m:ctrlPr>
                          <a:rPr lang="en-US" sz="1800" b="1" i="1">
                            <a:latin typeface="Cambria Math" panose="02040503050406030204" pitchFamily="18" charset="0"/>
                            <a:ea typeface="Cambria Math" panose="02040503050406030204" pitchFamily="18" charset="0"/>
                          </a:rPr>
                        </m:ctrlPr>
                      </m:sSupPr>
                      <m:e>
                        <m:d>
                          <m:dPr>
                            <m:ctrlPr>
                              <a:rPr lang="en-US" sz="1800" b="1" i="1">
                                <a:latin typeface="Cambria Math" panose="02040503050406030204" pitchFamily="18" charset="0"/>
                                <a:ea typeface="Cambria Math" panose="02040503050406030204" pitchFamily="18" charset="0"/>
                              </a:rPr>
                            </m:ctrlPr>
                          </m:dPr>
                          <m:e>
                            <m:f>
                              <m:fPr>
                                <m:ctrlPr>
                                  <a:rPr lang="en-US" sz="1800" b="1" i="1">
                                    <a:latin typeface="Cambria Math" panose="02040503050406030204" pitchFamily="18" charset="0"/>
                                    <a:ea typeface="Cambria Math" panose="02040503050406030204" pitchFamily="18" charset="0"/>
                                  </a:rPr>
                                </m:ctrlPr>
                              </m:fPr>
                              <m:num>
                                <m:r>
                                  <a:rPr lang="en-US" sz="1800" b="1" i="1">
                                    <a:latin typeface="Cambria Math" panose="02040503050406030204" pitchFamily="18" charset="0"/>
                                    <a:ea typeface="Cambria Math" panose="02040503050406030204" pitchFamily="18" charset="0"/>
                                  </a:rPr>
                                  <m:t>𝟑</m:t>
                                </m:r>
                                <m:r>
                                  <a:rPr lang="en-US" sz="1800" b="1" i="1">
                                    <a:latin typeface="Cambria Math" panose="02040503050406030204" pitchFamily="18" charset="0"/>
                                    <a:ea typeface="Cambria Math" panose="02040503050406030204" pitchFamily="18" charset="0"/>
                                  </a:rPr>
                                  <m:t>∙</m:t>
                                </m:r>
                                <m:sSup>
                                  <m:sSupPr>
                                    <m:ctrlPr>
                                      <a:rPr lang="en-US" sz="1800" b="1" i="1">
                                        <a:latin typeface="Cambria Math" panose="02040503050406030204" pitchFamily="18" charset="0"/>
                                        <a:ea typeface="Cambria Math" panose="02040503050406030204" pitchFamily="18" charset="0"/>
                                      </a:rPr>
                                    </m:ctrlPr>
                                  </m:sSupPr>
                                  <m:e>
                                    <m:r>
                                      <a:rPr lang="en-US" sz="1800" b="1" i="1">
                                        <a:latin typeface="Cambria Math" panose="02040503050406030204" pitchFamily="18" charset="0"/>
                                        <a:ea typeface="Cambria Math" panose="02040503050406030204" pitchFamily="18" charset="0"/>
                                      </a:rPr>
                                      <m:t>𝟏𝟎</m:t>
                                    </m:r>
                                  </m:e>
                                  <m:sup>
                                    <m:r>
                                      <a:rPr lang="en-US" sz="1800" b="1" i="1">
                                        <a:latin typeface="Cambria Math" panose="02040503050406030204" pitchFamily="18" charset="0"/>
                                        <a:ea typeface="Cambria Math" panose="02040503050406030204" pitchFamily="18" charset="0"/>
                                      </a:rPr>
                                      <m:t>𝟖</m:t>
                                    </m:r>
                                  </m:sup>
                                </m:sSup>
                                <m:sSub>
                                  <m:sSubPr>
                                    <m:ctrlPr>
                                      <a:rPr lang="en-US" sz="1800" b="1" i="1">
                                        <a:latin typeface="Cambria Math" panose="02040503050406030204" pitchFamily="18" charset="0"/>
                                        <a:ea typeface="Cambria Math" panose="02040503050406030204" pitchFamily="18" charset="0"/>
                                      </a:rPr>
                                    </m:ctrlPr>
                                  </m:sSubPr>
                                  <m:e>
                                    <m:r>
                                      <a:rPr lang="en-US" sz="1800" b="1" i="1">
                                        <a:latin typeface="Cambria Math" panose="02040503050406030204" pitchFamily="18" charset="0"/>
                                        <a:ea typeface="Cambria Math" panose="02040503050406030204" pitchFamily="18" charset="0"/>
                                      </a:rPr>
                                      <m:t>𝝂</m:t>
                                    </m:r>
                                  </m:e>
                                  <m:sub>
                                    <m:r>
                                      <a:rPr lang="en-US" sz="1800" b="1" i="1">
                                        <a:latin typeface="Cambria Math" panose="02040503050406030204" pitchFamily="18" charset="0"/>
                                        <a:ea typeface="Cambria Math" panose="02040503050406030204" pitchFamily="18" charset="0"/>
                                      </a:rPr>
                                      <m:t>𝟗</m:t>
                                    </m:r>
                                  </m:sub>
                                </m:sSub>
                                <m:sSub>
                                  <m:sSubPr>
                                    <m:ctrlPr>
                                      <a:rPr lang="en-US" sz="1800" b="1" i="1">
                                        <a:latin typeface="Cambria Math" panose="02040503050406030204" pitchFamily="18" charset="0"/>
                                        <a:ea typeface="Cambria Math" panose="02040503050406030204" pitchFamily="18" charset="0"/>
                                      </a:rPr>
                                    </m:ctrlPr>
                                  </m:sSubPr>
                                  <m:e>
                                    <m:r>
                                      <a:rPr lang="en-US" sz="1800" b="1" i="1">
                                        <a:latin typeface="Cambria Math" panose="02040503050406030204" pitchFamily="18" charset="0"/>
                                        <a:ea typeface="Cambria Math" panose="02040503050406030204" pitchFamily="18" charset="0"/>
                                      </a:rPr>
                                      <m:t>𝑫𝑴</m:t>
                                    </m:r>
                                  </m:e>
                                  <m:sub>
                                    <m:r>
                                      <a:rPr lang="en-US" sz="1800" b="1" i="1">
                                        <a:latin typeface="Cambria Math" panose="02040503050406030204" pitchFamily="18" charset="0"/>
                                        <a:ea typeface="Cambria Math" panose="02040503050406030204" pitchFamily="18" charset="0"/>
                                      </a:rPr>
                                      <m:t>𝒔</m:t>
                                    </m:r>
                                  </m:sub>
                                </m:sSub>
                              </m:num>
                              <m:den>
                                <m:sSub>
                                  <m:sSubPr>
                                    <m:ctrlPr>
                                      <a:rPr lang="en-US" sz="1800" b="1" i="1">
                                        <a:latin typeface="Cambria Math" panose="02040503050406030204" pitchFamily="18" charset="0"/>
                                        <a:ea typeface="Cambria Math" panose="02040503050406030204" pitchFamily="18" charset="0"/>
                                      </a:rPr>
                                    </m:ctrlPr>
                                  </m:sSubPr>
                                  <m:e>
                                    <m:r>
                                      <a:rPr lang="en-US" sz="1800" b="1" i="1">
                                        <a:latin typeface="Cambria Math" panose="02040503050406030204" pitchFamily="18" charset="0"/>
                                        <a:ea typeface="Cambria Math" panose="02040503050406030204" pitchFamily="18" charset="0"/>
                                      </a:rPr>
                                      <m:t>𝑹𝑴</m:t>
                                    </m:r>
                                  </m:e>
                                  <m:sub>
                                    <m:r>
                                      <a:rPr lang="en-US" sz="1800" b="1" i="1">
                                        <a:latin typeface="Cambria Math" panose="02040503050406030204" pitchFamily="18" charset="0"/>
                                        <a:ea typeface="Cambria Math" panose="02040503050406030204" pitchFamily="18" charset="0"/>
                                      </a:rPr>
                                      <m:t>𝒔</m:t>
                                    </m:r>
                                  </m:sub>
                                </m:sSub>
                              </m:den>
                            </m:f>
                          </m:e>
                        </m:d>
                      </m:e>
                      <m:sup>
                        <m:r>
                          <a:rPr lang="en-US" sz="1800" b="1" i="1">
                            <a:latin typeface="Cambria Math" panose="02040503050406030204" pitchFamily="18" charset="0"/>
                            <a:ea typeface="Cambria Math" panose="02040503050406030204" pitchFamily="18" charset="0"/>
                          </a:rPr>
                          <m:t>𝟔</m:t>
                        </m:r>
                        <m:r>
                          <a:rPr lang="en-US" sz="1800" b="1" i="1">
                            <a:latin typeface="Cambria Math" panose="02040503050406030204" pitchFamily="18" charset="0"/>
                            <a:ea typeface="Cambria Math" panose="02040503050406030204" pitchFamily="18" charset="0"/>
                          </a:rPr>
                          <m:t>/</m:t>
                        </m:r>
                        <m:r>
                          <a:rPr lang="en-US" sz="1800" b="1" i="1">
                            <a:latin typeface="Cambria Math" panose="02040503050406030204" pitchFamily="18" charset="0"/>
                            <a:ea typeface="Cambria Math" panose="02040503050406030204" pitchFamily="18" charset="0"/>
                          </a:rPr>
                          <m:t>𝟓</m:t>
                        </m:r>
                      </m:sup>
                    </m:sSup>
                    <m:r>
                      <a:rPr lang="en-US" sz="1800" b="1" i="1">
                        <a:latin typeface="Cambria Math" panose="02040503050406030204" pitchFamily="18" charset="0"/>
                        <a:ea typeface="Cambria Math" panose="02040503050406030204" pitchFamily="18" charset="0"/>
                      </a:rPr>
                      <m:t>≫</m:t>
                    </m:r>
                    <m:r>
                      <a:rPr lang="en-US" sz="1800" b="1" i="1">
                        <a:latin typeface="Cambria Math" panose="02040503050406030204" pitchFamily="18" charset="0"/>
                        <a:ea typeface="Cambria Math" panose="02040503050406030204" pitchFamily="18" charset="0"/>
                      </a:rPr>
                      <m:t>𝟏</m:t>
                    </m:r>
                  </m:oMath>
                </a14:m>
                <a:r>
                  <a:rPr lang="en-US" sz="1800" b="1" dirty="0"/>
                  <a:t> </a:t>
                </a:r>
              </a:p>
              <a:p>
                <a:pPr marL="257175" indent="-257175">
                  <a:buFont typeface="Arial" panose="020B0604020202020204" pitchFamily="34" charset="0"/>
                  <a:buChar char="•"/>
                </a:pPr>
                <a:endParaRPr lang="en-US" sz="1800" b="1" dirty="0"/>
              </a:p>
              <a:p>
                <a:pPr marL="257175" indent="-257175">
                  <a:buFont typeface="Arial" panose="020B0604020202020204" pitchFamily="34" charset="0"/>
                  <a:buChar char="•"/>
                </a:pPr>
                <a:r>
                  <a:rPr lang="en-US" sz="1800" b="1" i="1" dirty="0">
                    <a:solidFill>
                      <a:schemeClr val="accent5">
                        <a:lumMod val="40000"/>
                        <a:lumOff val="60000"/>
                      </a:schemeClr>
                    </a:solidFill>
                  </a:rPr>
                  <a:t>But</a:t>
                </a:r>
                <a:r>
                  <a:rPr lang="en-US" sz="1800" b="1" dirty="0"/>
                  <a:t>, as long as </a:t>
                </a:r>
                <a14:m>
                  <m:oMath xmlns:m="http://schemas.openxmlformats.org/officeDocument/2006/math">
                    <m:sSub>
                      <m:sSubPr>
                        <m:ctrlPr>
                          <a:rPr lang="en-US" sz="1800" b="1" i="1" smtClean="0">
                            <a:solidFill>
                              <a:srgbClr val="FFC000"/>
                            </a:solidFill>
                            <a:latin typeface="Cambria Math" panose="02040503050406030204" pitchFamily="18" charset="0"/>
                            <a:ea typeface="Cambria Math" panose="02040503050406030204" pitchFamily="18" charset="0"/>
                          </a:rPr>
                        </m:ctrlPr>
                      </m:sSubPr>
                      <m:e>
                        <m:r>
                          <a:rPr lang="en-US" sz="1800" b="1" i="1" dirty="0">
                            <a:solidFill>
                              <a:srgbClr val="FFC000"/>
                            </a:solidFill>
                            <a:latin typeface="Cambria Math" panose="02040503050406030204" pitchFamily="18" charset="0"/>
                            <a:ea typeface="Cambria Math" panose="02040503050406030204" pitchFamily="18" charset="0"/>
                          </a:rPr>
                          <m:t>𝒍</m:t>
                        </m:r>
                      </m:e>
                      <m:sub>
                        <m:r>
                          <a:rPr lang="en-US" sz="1800" b="1" i="1">
                            <a:solidFill>
                              <a:srgbClr val="FFC000"/>
                            </a:solidFill>
                            <a:latin typeface="Cambria Math" panose="02040503050406030204" pitchFamily="18" charset="0"/>
                            <a:ea typeface="Cambria Math" panose="02040503050406030204" pitchFamily="18" charset="0"/>
                          </a:rPr>
                          <m:t>𝝌</m:t>
                        </m:r>
                      </m:sub>
                    </m:sSub>
                  </m:oMath>
                </a14:m>
                <a:r>
                  <a:rPr lang="en-US" sz="1800" b="1" dirty="0"/>
                  <a:t>&lt;</a:t>
                </a:r>
                <a:r>
                  <a:rPr lang="en-US" sz="1800" b="1" dirty="0">
                    <a:solidFill>
                      <a:srgbClr val="FFFF00"/>
                    </a:solidFill>
                  </a:rPr>
                  <a:t> </a:t>
                </a:r>
                <a14:m>
                  <m:oMath xmlns:m="http://schemas.openxmlformats.org/officeDocument/2006/math">
                    <m:sSub>
                      <m:sSubPr>
                        <m:ctrlPr>
                          <a:rPr lang="en-US" sz="1800" b="1" i="1">
                            <a:solidFill>
                              <a:srgbClr val="FFFF00"/>
                            </a:solidFill>
                            <a:latin typeface="Cambria Math" panose="02040503050406030204" pitchFamily="18" charset="0"/>
                          </a:rPr>
                        </m:ctrlPr>
                      </m:sSubPr>
                      <m:e>
                        <m:r>
                          <a:rPr lang="en-US" sz="1800" b="1" i="1">
                            <a:solidFill>
                              <a:srgbClr val="FFFF00"/>
                            </a:solidFill>
                            <a:latin typeface="Cambria Math" panose="02040503050406030204" pitchFamily="18" charset="0"/>
                          </a:rPr>
                          <m:t>𝑹</m:t>
                        </m:r>
                      </m:e>
                      <m:sub>
                        <m:r>
                          <a:rPr lang="en-US" sz="1800" b="1" i="1">
                            <a:solidFill>
                              <a:srgbClr val="FFFF00"/>
                            </a:solidFill>
                            <a:latin typeface="Cambria Math" panose="02040503050406030204" pitchFamily="18" charset="0"/>
                          </a:rPr>
                          <m:t>𝒔𝒄</m:t>
                        </m:r>
                      </m:sub>
                    </m:sSub>
                  </m:oMath>
                </a14:m>
                <a:r>
                  <a:rPr lang="en-US" sz="1800" b="1" dirty="0"/>
                  <a:t> induced </a:t>
                </a:r>
                <a14:m>
                  <m:oMath xmlns:m="http://schemas.openxmlformats.org/officeDocument/2006/math">
                    <m:sSub>
                      <m:sSubPr>
                        <m:ctrlPr>
                          <a:rPr lang="en-US" sz="1800" b="1" i="1">
                            <a:solidFill>
                              <a:schemeClr val="accent5">
                                <a:lumMod val="40000"/>
                                <a:lumOff val="60000"/>
                              </a:schemeClr>
                            </a:solidFill>
                            <a:latin typeface="Cambria Math" panose="02040503050406030204" pitchFamily="18" charset="0"/>
                          </a:rPr>
                        </m:ctrlPr>
                      </m:sSubPr>
                      <m:e>
                        <m:r>
                          <a:rPr lang="el-GR" sz="1800" b="1" i="1">
                            <a:solidFill>
                              <a:schemeClr val="accent5">
                                <a:lumMod val="40000"/>
                                <a:lumOff val="60000"/>
                              </a:schemeClr>
                            </a:solidFill>
                            <a:latin typeface="Cambria Math" panose="02040503050406030204" pitchFamily="18" charset="0"/>
                            <a:ea typeface="Cambria Math" panose="02040503050406030204" pitchFamily="18" charset="0"/>
                          </a:rPr>
                          <m:t>𝜫</m:t>
                        </m:r>
                      </m:e>
                      <m:sub>
                        <m:r>
                          <a:rPr lang="en-US" sz="1800" b="1" i="1">
                            <a:solidFill>
                              <a:schemeClr val="accent5">
                                <a:lumMod val="40000"/>
                                <a:lumOff val="60000"/>
                              </a:schemeClr>
                            </a:solidFill>
                            <a:latin typeface="Cambria Math" panose="02040503050406030204" pitchFamily="18" charset="0"/>
                          </a:rPr>
                          <m:t>𝒄𝒊𝒓</m:t>
                        </m:r>
                      </m:sub>
                    </m:sSub>
                  </m:oMath>
                </a14:m>
                <a:r>
                  <a:rPr lang="en-US" sz="1800" b="1" dirty="0">
                    <a:solidFill>
                      <a:schemeClr val="accent5">
                        <a:lumMod val="40000"/>
                        <a:lumOff val="60000"/>
                      </a:schemeClr>
                    </a:solidFill>
                  </a:rPr>
                  <a:t> will be of the </a:t>
                </a:r>
              </a:p>
              <a:p>
                <a:r>
                  <a:rPr lang="en-US" sz="1800" b="1" dirty="0">
                    <a:solidFill>
                      <a:schemeClr val="accent5">
                        <a:lumMod val="40000"/>
                        <a:lumOff val="60000"/>
                      </a:schemeClr>
                    </a:solidFill>
                  </a:rPr>
                  <a:t>						 order of </a:t>
                </a:r>
                <a14:m>
                  <m:oMath xmlns:m="http://schemas.openxmlformats.org/officeDocument/2006/math">
                    <m:sSub>
                      <m:sSubPr>
                        <m:ctrlPr>
                          <a:rPr lang="en-US" sz="1800" b="1" i="1">
                            <a:solidFill>
                              <a:schemeClr val="accent5">
                                <a:lumMod val="40000"/>
                                <a:lumOff val="60000"/>
                              </a:schemeClr>
                            </a:solidFill>
                            <a:latin typeface="Cambria Math" panose="02040503050406030204" pitchFamily="18" charset="0"/>
                          </a:rPr>
                        </m:ctrlPr>
                      </m:sSubPr>
                      <m:e>
                        <m:r>
                          <a:rPr lang="el-GR" sz="1800" b="1" i="1">
                            <a:solidFill>
                              <a:schemeClr val="accent5">
                                <a:lumMod val="40000"/>
                                <a:lumOff val="60000"/>
                              </a:schemeClr>
                            </a:solidFill>
                            <a:latin typeface="Cambria Math" panose="02040503050406030204" pitchFamily="18" charset="0"/>
                            <a:ea typeface="Cambria Math" panose="02040503050406030204" pitchFamily="18" charset="0"/>
                          </a:rPr>
                          <m:t>𝜫</m:t>
                        </m:r>
                      </m:e>
                      <m:sub>
                        <m:r>
                          <a:rPr lang="en-US" sz="1800" b="1" i="1">
                            <a:solidFill>
                              <a:schemeClr val="accent5">
                                <a:lumMod val="40000"/>
                                <a:lumOff val="60000"/>
                              </a:schemeClr>
                            </a:solidFill>
                            <a:latin typeface="Cambria Math" panose="02040503050406030204" pitchFamily="18" charset="0"/>
                            <a:ea typeface="Cambria Math" panose="02040503050406030204" pitchFamily="18" charset="0"/>
                          </a:rPr>
                          <m:t>𝒕𝒐𝒕</m:t>
                        </m:r>
                      </m:sub>
                    </m:sSub>
                  </m:oMath>
                </a14:m>
                <a:endParaRPr lang="en-US" sz="1800" b="1" dirty="0"/>
              </a:p>
              <a:p>
                <a:pPr marL="257175" indent="-257175">
                  <a:buFont typeface="Arial" panose="020B0604020202020204" pitchFamily="34" charset="0"/>
                  <a:buChar char="•"/>
                </a:pPr>
                <a:endParaRPr lang="en-US" sz="1800" b="1" dirty="0"/>
              </a:p>
              <a:p>
                <a:pPr marL="257175" indent="-257175">
                  <a:buFont typeface="Arial" panose="020B0604020202020204" pitchFamily="34" charset="0"/>
                  <a:buChar char="•"/>
                </a:pPr>
                <a:r>
                  <a:rPr lang="en-US" sz="1800" b="1" dirty="0"/>
                  <a:t>Effect relies on fluctuations in </a:t>
                </a:r>
                <a14:m>
                  <m:oMath xmlns:m="http://schemas.openxmlformats.org/officeDocument/2006/math">
                    <m:sSub>
                      <m:sSubPr>
                        <m:ctrlPr>
                          <a:rPr lang="en-US" sz="1800" b="1" i="1">
                            <a:latin typeface="Cambria Math" panose="02040503050406030204" pitchFamily="18" charset="0"/>
                          </a:rPr>
                        </m:ctrlPr>
                      </m:sSubPr>
                      <m:e>
                        <m:r>
                          <a:rPr lang="en-US" sz="1800" b="1" i="1">
                            <a:latin typeface="Cambria Math" panose="02040503050406030204" pitchFamily="18" charset="0"/>
                          </a:rPr>
                          <m:t>𝒏</m:t>
                        </m:r>
                      </m:e>
                      <m:sub>
                        <m:r>
                          <a:rPr lang="en-US" sz="1800" b="1" i="1">
                            <a:latin typeface="Cambria Math" panose="02040503050406030204" pitchFamily="18" charset="0"/>
                          </a:rPr>
                          <m:t>𝒆</m:t>
                        </m:r>
                      </m:sub>
                    </m:sSub>
                    <m:r>
                      <a:rPr lang="en-US" sz="1800" b="1" i="1">
                        <a:latin typeface="Cambria Math" panose="02040503050406030204" pitchFamily="18" charset="0"/>
                      </a:rPr>
                      <m:t>,</m:t>
                    </m:r>
                    <m:sSub>
                      <m:sSubPr>
                        <m:ctrlPr>
                          <a:rPr lang="en-US" sz="1800" b="1" i="1">
                            <a:latin typeface="Cambria Math" panose="02040503050406030204" pitchFamily="18" charset="0"/>
                          </a:rPr>
                        </m:ctrlPr>
                      </m:sSubPr>
                      <m:e>
                        <m:r>
                          <a:rPr lang="en-US" sz="1800" b="1" i="1">
                            <a:latin typeface="Cambria Math" panose="02040503050406030204" pitchFamily="18" charset="0"/>
                          </a:rPr>
                          <m:t>𝑩</m:t>
                        </m:r>
                      </m:e>
                      <m:sub>
                        <m:r>
                          <a:rPr lang="en-US" sz="1800" b="1" i="1">
                            <a:latin typeface="Cambria Math" panose="02040503050406030204" pitchFamily="18" charset="0"/>
                          </a:rPr>
                          <m:t>||</m:t>
                        </m:r>
                      </m:sub>
                    </m:sSub>
                  </m:oMath>
                </a14:m>
                <a:r>
                  <a:rPr lang="en-US" sz="1800" b="1" dirty="0"/>
                  <a:t>  but is not</a:t>
                </a:r>
              </a:p>
              <a:p>
                <a:r>
                  <a:rPr lang="en-US" sz="1800" b="1" dirty="0"/>
                  <a:t>						</a:t>
                </a:r>
                <a:r>
                  <a:rPr lang="en-US" sz="1800" b="1" dirty="0">
                    <a:solidFill>
                      <a:schemeClr val="accent5">
                        <a:lumMod val="40000"/>
                        <a:lumOff val="60000"/>
                      </a:schemeClr>
                    </a:solidFill>
                  </a:rPr>
                  <a:t> 2</a:t>
                </a:r>
                <a:r>
                  <a:rPr lang="en-US" sz="1800" b="1" baseline="30000" dirty="0">
                    <a:solidFill>
                      <a:schemeClr val="accent5">
                        <a:lumMod val="40000"/>
                        <a:lumOff val="60000"/>
                      </a:schemeClr>
                    </a:solidFill>
                  </a:rPr>
                  <a:t>nd</a:t>
                </a:r>
                <a:r>
                  <a:rPr lang="en-US" sz="1800" b="1" dirty="0">
                    <a:solidFill>
                      <a:schemeClr val="accent5">
                        <a:lumMod val="40000"/>
                        <a:lumOff val="60000"/>
                      </a:schemeClr>
                    </a:solidFill>
                  </a:rPr>
                  <a:t> order</a:t>
                </a:r>
                <a:endParaRPr lang="en-US" sz="1800" b="1" dirty="0"/>
              </a:p>
            </p:txBody>
          </p:sp>
        </mc:Choice>
        <mc:Fallback xmlns="">
          <p:sp>
            <p:nvSpPr>
              <p:cNvPr id="7" name="TextBox 6">
                <a:extLst>
                  <a:ext uri="{FF2B5EF4-FFF2-40B4-BE49-F238E27FC236}">
                    <a16:creationId xmlns:a16="http://schemas.microsoft.com/office/drawing/2014/main" id="{1D01CE03-8056-8F42-928B-F7C87E24A21A}"/>
                  </a:ext>
                </a:extLst>
              </p:cNvPr>
              <p:cNvSpPr txBox="1">
                <a:spLocks noRot="1" noChangeAspect="1" noMove="1" noResize="1" noEditPoints="1" noAdjustHandles="1" noChangeArrowheads="1" noChangeShapeType="1" noTextEdit="1"/>
              </p:cNvSpPr>
              <p:nvPr/>
            </p:nvSpPr>
            <p:spPr>
              <a:xfrm>
                <a:off x="1" y="1409606"/>
                <a:ext cx="9143999" cy="4193136"/>
              </a:xfrm>
              <a:prstGeom prst="rect">
                <a:avLst/>
              </a:prstGeom>
              <a:blipFill>
                <a:blip r:embed="rId2"/>
                <a:stretch>
                  <a:fillRect l="-417" b="-1205"/>
                </a:stretch>
              </a:blipFill>
            </p:spPr>
            <p:txBody>
              <a:bodyPr/>
              <a:lstStyle/>
              <a:p>
                <a:r>
                  <a:rPr lang="en-US">
                    <a:noFill/>
                  </a:rPr>
                  <a:t> </a:t>
                </a:r>
              </a:p>
            </p:txBody>
          </p:sp>
        </mc:Fallback>
      </mc:AlternateContent>
      <p:pic>
        <p:nvPicPr>
          <p:cNvPr id="4" name="Picture 3" descr="Diagram&#10;&#10;Description automatically generated">
            <a:extLst>
              <a:ext uri="{FF2B5EF4-FFF2-40B4-BE49-F238E27FC236}">
                <a16:creationId xmlns:a16="http://schemas.microsoft.com/office/drawing/2014/main" id="{0E5B5129-88B7-491B-0078-AD554FA8F128}"/>
              </a:ext>
            </a:extLst>
          </p:cNvPr>
          <p:cNvPicPr>
            <a:picLocks noChangeAspect="1"/>
          </p:cNvPicPr>
          <p:nvPr/>
        </p:nvPicPr>
        <p:blipFill>
          <a:blip r:embed="rId3"/>
          <a:stretch>
            <a:fillRect/>
          </a:stretch>
        </p:blipFill>
        <p:spPr>
          <a:xfrm>
            <a:off x="5289632" y="3275289"/>
            <a:ext cx="4051138" cy="3582711"/>
          </a:xfrm>
          <a:prstGeom prst="rect">
            <a:avLst/>
          </a:prstGeom>
        </p:spPr>
      </p:pic>
      <p:sp>
        <p:nvSpPr>
          <p:cNvPr id="5" name="TextBox 4">
            <a:extLst>
              <a:ext uri="{FF2B5EF4-FFF2-40B4-BE49-F238E27FC236}">
                <a16:creationId xmlns:a16="http://schemas.microsoft.com/office/drawing/2014/main" id="{84C69FBA-F5D4-DA98-BB0C-DD84001B5BC7}"/>
              </a:ext>
            </a:extLst>
          </p:cNvPr>
          <p:cNvSpPr txBox="1"/>
          <p:nvPr/>
        </p:nvSpPr>
        <p:spPr>
          <a:xfrm>
            <a:off x="7669536" y="4536548"/>
            <a:ext cx="1648085" cy="493084"/>
          </a:xfrm>
          <a:prstGeom prst="rect">
            <a:avLst/>
          </a:prstGeom>
          <a:noFill/>
        </p:spPr>
        <p:txBody>
          <a:bodyPr wrap="square" rtlCol="0">
            <a:spAutoFit/>
          </a:bodyPr>
          <a:lstStyle/>
          <a:p>
            <a:pPr algn="ctr"/>
            <a:r>
              <a:rPr lang="en-US" sz="1400" dirty="0">
                <a:solidFill>
                  <a:schemeClr val="tx1"/>
                </a:solidFill>
              </a:rPr>
              <a:t>Incoming wave linearly polarized</a:t>
            </a:r>
          </a:p>
        </p:txBody>
      </p:sp>
    </p:spTree>
    <p:extLst>
      <p:ext uri="{BB962C8B-B14F-4D97-AF65-F5344CB8AC3E}">
        <p14:creationId xmlns:p14="http://schemas.microsoft.com/office/powerpoint/2010/main" val="2057059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0045648F-5115-804E-8A59-611C02483665}"/>
              </a:ext>
            </a:extLst>
          </p:cNvPr>
          <p:cNvCxnSpPr>
            <a:cxnSpLocks/>
          </p:cNvCxnSpPr>
          <p:nvPr/>
        </p:nvCxnSpPr>
        <p:spPr>
          <a:xfrm>
            <a:off x="5150733" y="6414207"/>
            <a:ext cx="1" cy="443793"/>
          </a:xfrm>
          <a:prstGeom prst="line">
            <a:avLst/>
          </a:prstGeom>
          <a:ln w="38100">
            <a:solidFill>
              <a:schemeClr val="accent5">
                <a:lumMod val="75000"/>
              </a:schemeClr>
            </a:solidFill>
          </a:ln>
        </p:spPr>
        <p:style>
          <a:lnRef idx="3">
            <a:schemeClr val="accent4"/>
          </a:lnRef>
          <a:fillRef idx="0">
            <a:schemeClr val="accent4"/>
          </a:fillRef>
          <a:effectRef idx="2">
            <a:schemeClr val="accent4"/>
          </a:effectRef>
          <a:fontRef idx="minor">
            <a:schemeClr val="tx1"/>
          </a:fontRef>
        </p:style>
      </p:cxnSp>
      <p:cxnSp>
        <p:nvCxnSpPr>
          <p:cNvPr id="5" name="Straight Connector 4">
            <a:extLst>
              <a:ext uri="{FF2B5EF4-FFF2-40B4-BE49-F238E27FC236}">
                <a16:creationId xmlns:a16="http://schemas.microsoft.com/office/drawing/2014/main" id="{E13D0F47-981C-8842-A908-8BB3118C97D5}"/>
              </a:ext>
            </a:extLst>
          </p:cNvPr>
          <p:cNvCxnSpPr/>
          <p:nvPr/>
        </p:nvCxnSpPr>
        <p:spPr>
          <a:xfrm flipH="1">
            <a:off x="1988" y="3249798"/>
            <a:ext cx="1757362" cy="0"/>
          </a:xfrm>
          <a:prstGeom prst="line">
            <a:avLst/>
          </a:prstGeom>
          <a:ln w="38100">
            <a:solidFill>
              <a:schemeClr val="accent5">
                <a:lumMod val="75000"/>
              </a:schemeClr>
            </a:solidFill>
          </a:ln>
        </p:spPr>
        <p:style>
          <a:lnRef idx="3">
            <a:schemeClr val="accent4"/>
          </a:lnRef>
          <a:fillRef idx="0">
            <a:schemeClr val="accent4"/>
          </a:fillRef>
          <a:effectRef idx="2">
            <a:schemeClr val="accent4"/>
          </a:effectRef>
          <a:fontRef idx="minor">
            <a:schemeClr val="tx1"/>
          </a:fontRef>
        </p:style>
      </p:cxnSp>
      <p:pic>
        <p:nvPicPr>
          <p:cNvPr id="3" name="Picture 2" descr="Chart, treemap chart&#10;&#10;Description automatically generated">
            <a:extLst>
              <a:ext uri="{FF2B5EF4-FFF2-40B4-BE49-F238E27FC236}">
                <a16:creationId xmlns:a16="http://schemas.microsoft.com/office/drawing/2014/main" id="{21E7A80C-EB75-7442-B2EB-FE999BB03E36}"/>
              </a:ext>
            </a:extLst>
          </p:cNvPr>
          <p:cNvPicPr>
            <a:picLocks noChangeAspect="1"/>
          </p:cNvPicPr>
          <p:nvPr/>
        </p:nvPicPr>
        <p:blipFill>
          <a:blip r:embed="rId3"/>
          <a:stretch>
            <a:fillRect/>
          </a:stretch>
        </p:blipFill>
        <p:spPr>
          <a:xfrm>
            <a:off x="720592" y="10555"/>
            <a:ext cx="8411834" cy="6447648"/>
          </a:xfrm>
          <a:prstGeom prst="rect">
            <a:avLst/>
          </a:prstGeom>
        </p:spPr>
      </p:pic>
      <p:sp>
        <p:nvSpPr>
          <p:cNvPr id="6" name="TextBox 5">
            <a:extLst>
              <a:ext uri="{FF2B5EF4-FFF2-40B4-BE49-F238E27FC236}">
                <a16:creationId xmlns:a16="http://schemas.microsoft.com/office/drawing/2014/main" id="{D47631C9-AD15-0248-92C7-F1A3E28F7D59}"/>
              </a:ext>
            </a:extLst>
          </p:cNvPr>
          <p:cNvSpPr txBox="1"/>
          <p:nvPr/>
        </p:nvSpPr>
        <p:spPr>
          <a:xfrm>
            <a:off x="-34726" y="2336191"/>
            <a:ext cx="1215344" cy="493084"/>
          </a:xfrm>
          <a:prstGeom prst="rect">
            <a:avLst/>
          </a:prstGeom>
          <a:noFill/>
        </p:spPr>
        <p:txBody>
          <a:bodyPr wrap="square" rtlCol="0">
            <a:spAutoFit/>
          </a:bodyPr>
          <a:lstStyle/>
          <a:p>
            <a:r>
              <a:rPr lang="en-US" sz="1400" b="1" dirty="0">
                <a:solidFill>
                  <a:srgbClr val="FFC000"/>
                </a:solidFill>
              </a:rPr>
              <a:t>source variability</a:t>
            </a:r>
          </a:p>
        </p:txBody>
      </p:sp>
      <p:sp>
        <p:nvSpPr>
          <p:cNvPr id="7" name="TextBox 6">
            <a:extLst>
              <a:ext uri="{FF2B5EF4-FFF2-40B4-BE49-F238E27FC236}">
                <a16:creationId xmlns:a16="http://schemas.microsoft.com/office/drawing/2014/main" id="{4760084A-3140-854D-8784-4924C6D87C98}"/>
              </a:ext>
            </a:extLst>
          </p:cNvPr>
          <p:cNvSpPr txBox="1"/>
          <p:nvPr/>
        </p:nvSpPr>
        <p:spPr>
          <a:xfrm>
            <a:off x="-23151" y="3689640"/>
            <a:ext cx="1215344" cy="493084"/>
          </a:xfrm>
          <a:prstGeom prst="rect">
            <a:avLst/>
          </a:prstGeom>
          <a:noFill/>
        </p:spPr>
        <p:txBody>
          <a:bodyPr wrap="square" rtlCol="0">
            <a:spAutoFit/>
          </a:bodyPr>
          <a:lstStyle/>
          <a:p>
            <a:r>
              <a:rPr lang="en-US" sz="1400" b="1" dirty="0">
                <a:solidFill>
                  <a:srgbClr val="FFC000"/>
                </a:solidFill>
              </a:rPr>
              <a:t>screen variability</a:t>
            </a:r>
          </a:p>
        </p:txBody>
      </p:sp>
      <p:sp>
        <p:nvSpPr>
          <p:cNvPr id="8" name="Up-Down Arrow 7">
            <a:extLst>
              <a:ext uri="{FF2B5EF4-FFF2-40B4-BE49-F238E27FC236}">
                <a16:creationId xmlns:a16="http://schemas.microsoft.com/office/drawing/2014/main" id="{40D441B9-4424-ED49-A589-DE3A806E6B17}"/>
              </a:ext>
            </a:extLst>
          </p:cNvPr>
          <p:cNvSpPr/>
          <p:nvPr/>
        </p:nvSpPr>
        <p:spPr>
          <a:xfrm>
            <a:off x="255931" y="2791488"/>
            <a:ext cx="267890" cy="932260"/>
          </a:xfrm>
          <a:prstGeom prst="up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Left-Right Arrow 9">
            <a:extLst>
              <a:ext uri="{FF2B5EF4-FFF2-40B4-BE49-F238E27FC236}">
                <a16:creationId xmlns:a16="http://schemas.microsoft.com/office/drawing/2014/main" id="{3E16A57A-3E72-F641-94F0-C7B37DADBD6D}"/>
              </a:ext>
            </a:extLst>
          </p:cNvPr>
          <p:cNvSpPr/>
          <p:nvPr/>
        </p:nvSpPr>
        <p:spPr>
          <a:xfrm>
            <a:off x="4909628" y="6545377"/>
            <a:ext cx="482203" cy="181024"/>
          </a:xfrm>
          <a:prstGeom prst="leftRightArrow">
            <a:avLst/>
          </a:prstGeom>
          <a:solidFill>
            <a:srgbClr val="FFC0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CCFEE08-C3E9-0F4C-8436-8324C3A139F0}"/>
                  </a:ext>
                </a:extLst>
              </p:cNvPr>
              <p:cNvSpPr txBox="1"/>
              <p:nvPr/>
            </p:nvSpPr>
            <p:spPr>
              <a:xfrm>
                <a:off x="4311682" y="6456732"/>
                <a:ext cx="482194" cy="34996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800" b="1" i="1" dirty="0" smtClean="0">
                              <a:solidFill>
                                <a:schemeClr val="bg1"/>
                              </a:solidFill>
                              <a:latin typeface="Cambria Math" panose="02040503050406030204" pitchFamily="18" charset="0"/>
                            </a:rPr>
                          </m:ctrlPr>
                        </m:sSubPr>
                        <m:e>
                          <m:r>
                            <a:rPr lang="el-GR" sz="1800" b="1" i="0" dirty="0">
                              <a:solidFill>
                                <a:schemeClr val="bg1"/>
                              </a:solidFill>
                              <a:latin typeface="Cambria Math" panose="02040503050406030204" pitchFamily="18" charset="0"/>
                              <a:ea typeface="Cambria Math" panose="02040503050406030204" pitchFamily="18" charset="0"/>
                            </a:rPr>
                            <m:t>𝚷</m:t>
                          </m:r>
                        </m:e>
                        <m:sub>
                          <m:r>
                            <a:rPr lang="en-US" sz="1800" b="1" i="0" dirty="0">
                              <a:solidFill>
                                <a:schemeClr val="bg1"/>
                              </a:solidFill>
                              <a:latin typeface="Cambria Math" panose="02040503050406030204" pitchFamily="18" charset="0"/>
                            </a:rPr>
                            <m:t>𝐥𝐢𝐧</m:t>
                          </m:r>
                        </m:sub>
                      </m:sSub>
                    </m:oMath>
                  </m:oMathPara>
                </a14:m>
                <a:endParaRPr lang="en-US" sz="1800" b="1" dirty="0">
                  <a:solidFill>
                    <a:schemeClr val="bg1"/>
                  </a:solidFill>
                </a:endParaRPr>
              </a:p>
            </p:txBody>
          </p:sp>
        </mc:Choice>
        <mc:Fallback xmlns="">
          <p:sp>
            <p:nvSpPr>
              <p:cNvPr id="11" name="TextBox 10">
                <a:extLst>
                  <a:ext uri="{FF2B5EF4-FFF2-40B4-BE49-F238E27FC236}">
                    <a16:creationId xmlns:a16="http://schemas.microsoft.com/office/drawing/2014/main" id="{CCCFEE08-C3E9-0F4C-8436-8324C3A139F0}"/>
                  </a:ext>
                </a:extLst>
              </p:cNvPr>
              <p:cNvSpPr txBox="1">
                <a:spLocks noRot="1" noChangeAspect="1" noMove="1" noResize="1" noEditPoints="1" noAdjustHandles="1" noChangeArrowheads="1" noChangeShapeType="1" noTextEdit="1"/>
              </p:cNvSpPr>
              <p:nvPr/>
            </p:nvSpPr>
            <p:spPr>
              <a:xfrm>
                <a:off x="4311682" y="6456732"/>
                <a:ext cx="482194" cy="349968"/>
              </a:xfrm>
              <a:prstGeom prst="rect">
                <a:avLst/>
              </a:prstGeom>
              <a:blipFill>
                <a:blip r:embed="rId4"/>
                <a:stretch>
                  <a:fillRect r="-102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ED45FC8-6CFD-5040-8298-FA9803F6D586}"/>
                  </a:ext>
                </a:extLst>
              </p:cNvPr>
              <p:cNvSpPr txBox="1"/>
              <p:nvPr/>
            </p:nvSpPr>
            <p:spPr>
              <a:xfrm>
                <a:off x="5472857" y="6456732"/>
                <a:ext cx="482194" cy="34996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800" b="1" i="1" dirty="0" smtClean="0">
                              <a:solidFill>
                                <a:schemeClr val="bg1"/>
                              </a:solidFill>
                              <a:latin typeface="Cambria Math" panose="02040503050406030204" pitchFamily="18" charset="0"/>
                            </a:rPr>
                          </m:ctrlPr>
                        </m:sSubPr>
                        <m:e>
                          <m:r>
                            <a:rPr lang="el-GR" sz="1800" b="1" i="0" dirty="0">
                              <a:solidFill>
                                <a:schemeClr val="bg1"/>
                              </a:solidFill>
                              <a:latin typeface="Cambria Math" panose="02040503050406030204" pitchFamily="18" charset="0"/>
                              <a:ea typeface="Cambria Math" panose="02040503050406030204" pitchFamily="18" charset="0"/>
                            </a:rPr>
                            <m:t>𝚷</m:t>
                          </m:r>
                        </m:e>
                        <m:sub>
                          <m:r>
                            <a:rPr lang="en-US" sz="1800" b="1" i="0" dirty="0">
                              <a:solidFill>
                                <a:schemeClr val="bg1"/>
                              </a:solidFill>
                              <a:latin typeface="Cambria Math" panose="02040503050406030204" pitchFamily="18" charset="0"/>
                            </a:rPr>
                            <m:t>𝐜𝐢𝐫</m:t>
                          </m:r>
                        </m:sub>
                      </m:sSub>
                    </m:oMath>
                  </m:oMathPara>
                </a14:m>
                <a:endParaRPr lang="en-US" sz="1800" b="1" dirty="0">
                  <a:solidFill>
                    <a:schemeClr val="bg1"/>
                  </a:solidFill>
                </a:endParaRPr>
              </a:p>
            </p:txBody>
          </p:sp>
        </mc:Choice>
        <mc:Fallback xmlns="">
          <p:sp>
            <p:nvSpPr>
              <p:cNvPr id="12" name="TextBox 11">
                <a:extLst>
                  <a:ext uri="{FF2B5EF4-FFF2-40B4-BE49-F238E27FC236}">
                    <a16:creationId xmlns:a16="http://schemas.microsoft.com/office/drawing/2014/main" id="{6ED45FC8-6CFD-5040-8298-FA9803F6D586}"/>
                  </a:ext>
                </a:extLst>
              </p:cNvPr>
              <p:cNvSpPr txBox="1">
                <a:spLocks noRot="1" noChangeAspect="1" noMove="1" noResize="1" noEditPoints="1" noAdjustHandles="1" noChangeArrowheads="1" noChangeShapeType="1" noTextEdit="1"/>
              </p:cNvSpPr>
              <p:nvPr/>
            </p:nvSpPr>
            <p:spPr>
              <a:xfrm>
                <a:off x="5472857" y="6456732"/>
                <a:ext cx="482194" cy="349968"/>
              </a:xfrm>
              <a:prstGeom prst="rect">
                <a:avLst/>
              </a:prstGeom>
              <a:blipFill>
                <a:blip r:embed="rId5"/>
                <a:stretch>
                  <a:fillRect r="-10526"/>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59C2A104-310E-FCDD-C67C-693E0D6FFB8F}"/>
              </a:ext>
            </a:extLst>
          </p:cNvPr>
          <p:cNvSpPr txBox="1"/>
          <p:nvPr/>
        </p:nvSpPr>
        <p:spPr>
          <a:xfrm>
            <a:off x="2989116" y="1557"/>
            <a:ext cx="4275529" cy="321306"/>
          </a:xfrm>
          <a:prstGeom prst="rect">
            <a:avLst/>
          </a:prstGeom>
          <a:noFill/>
        </p:spPr>
        <p:txBody>
          <a:bodyPr wrap="none" rtlCol="0">
            <a:spAutoFit/>
          </a:bodyPr>
          <a:lstStyle/>
          <a:p>
            <a:r>
              <a:rPr lang="en-US" sz="1600" b="1" i="1" dirty="0">
                <a:solidFill>
                  <a:schemeClr val="tx1"/>
                </a:solidFill>
                <a:effectLst>
                  <a:outerShdw blurRad="38100" dist="38100" dir="2700000" algn="tl">
                    <a:srgbClr val="000000">
                      <a:alpha val="43137"/>
                    </a:srgbClr>
                  </a:outerShdw>
                </a:effectLst>
              </a:rPr>
              <a:t>Polarization change due to a scintillating screen</a:t>
            </a:r>
          </a:p>
        </p:txBody>
      </p:sp>
    </p:spTree>
    <p:extLst>
      <p:ext uri="{BB962C8B-B14F-4D97-AF65-F5344CB8AC3E}">
        <p14:creationId xmlns:p14="http://schemas.microsoft.com/office/powerpoint/2010/main" val="1676382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D89489-0DA4-4E4A-9EE9-9412A2AFEC20}"/>
              </a:ext>
            </a:extLst>
          </p:cNvPr>
          <p:cNvSpPr txBox="1"/>
          <p:nvPr/>
        </p:nvSpPr>
        <p:spPr>
          <a:xfrm>
            <a:off x="694476" y="276809"/>
            <a:ext cx="7747804" cy="521681"/>
          </a:xfrm>
          <a:prstGeom prst="rect">
            <a:avLst/>
          </a:prstGeom>
          <a:noFill/>
        </p:spPr>
        <p:txBody>
          <a:bodyPr wrap="square" rtlCol="0">
            <a:spAutoFit/>
          </a:bodyPr>
          <a:lstStyle/>
          <a:p>
            <a:pPr algn="ctr"/>
            <a:r>
              <a:rPr lang="en-US" sz="3000" b="1" i="1" dirty="0">
                <a:solidFill>
                  <a:srgbClr val="FFC000"/>
                </a:solidFill>
                <a:effectLst>
                  <a:outerShdw blurRad="38100" dist="38100" dir="2700000" algn="tl">
                    <a:srgbClr val="000000">
                      <a:alpha val="43137"/>
                    </a:srgbClr>
                  </a:outerShdw>
                </a:effectLst>
              </a:rPr>
              <a:t>Comparison with observations</a:t>
            </a:r>
            <a:r>
              <a:rPr lang="he-IL" sz="3000" b="1" i="1" dirty="0">
                <a:solidFill>
                  <a:srgbClr val="FFC000"/>
                </a:solidFill>
                <a:effectLst>
                  <a:outerShdw blurRad="38100" dist="38100" dir="2700000" algn="tl">
                    <a:srgbClr val="000000">
                      <a:alpha val="43137"/>
                    </a:srgbClr>
                  </a:outerShdw>
                </a:effectLst>
              </a:rPr>
              <a:t> </a:t>
            </a:r>
            <a:r>
              <a:rPr lang="en-US" sz="3000" b="1" i="1" dirty="0">
                <a:solidFill>
                  <a:srgbClr val="FFC000"/>
                </a:solidFill>
                <a:effectLst>
                  <a:outerShdw blurRad="38100" dist="38100" dir="2700000" algn="tl">
                    <a:srgbClr val="000000">
                      <a:alpha val="43137"/>
                    </a:srgbClr>
                  </a:outerShdw>
                </a:effectLst>
              </a:rPr>
              <a:t> - FRB 180301A</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AFE7222-1A20-1543-A345-128852B74C4D}"/>
                  </a:ext>
                </a:extLst>
              </p:cNvPr>
              <p:cNvSpPr txBox="1"/>
              <p:nvPr/>
            </p:nvSpPr>
            <p:spPr>
              <a:xfrm>
                <a:off x="0" y="978640"/>
                <a:ext cx="9247249" cy="1996059"/>
              </a:xfrm>
              <a:prstGeom prst="rect">
                <a:avLst/>
              </a:prstGeom>
              <a:noFill/>
            </p:spPr>
            <p:txBody>
              <a:bodyPr wrap="square" rtlCol="0">
                <a:spAutoFit/>
              </a:bodyPr>
              <a:lstStyle/>
              <a:p>
                <a:pPr marL="257175" indent="-257175">
                  <a:spcBef>
                    <a:spcPts val="600"/>
                  </a:spcBef>
                  <a:spcAft>
                    <a:spcPts val="600"/>
                  </a:spcAft>
                  <a:buFont typeface="Arial" panose="020B0604020202020204" pitchFamily="34" charset="0"/>
                  <a:buChar char="•"/>
                </a:pPr>
                <a:r>
                  <a:rPr lang="en-US" sz="1800" b="1" dirty="0"/>
                  <a:t>High polarization: </a:t>
                </a:r>
                <a14:m>
                  <m:oMath xmlns:m="http://schemas.openxmlformats.org/officeDocument/2006/math">
                    <m:sSub>
                      <m:sSubPr>
                        <m:ctrlPr>
                          <a:rPr lang="en-US" sz="1800" b="1" i="1">
                            <a:latin typeface="Cambria Math" panose="02040503050406030204" pitchFamily="18" charset="0"/>
                          </a:rPr>
                        </m:ctrlPr>
                      </m:sSubPr>
                      <m:e>
                        <m:r>
                          <a:rPr lang="el-GR" sz="1800" b="1" i="1">
                            <a:latin typeface="Cambria Math" panose="02040503050406030204" pitchFamily="18" charset="0"/>
                            <a:ea typeface="Cambria Math" panose="02040503050406030204" pitchFamily="18" charset="0"/>
                          </a:rPr>
                          <m:t>𝜫</m:t>
                        </m:r>
                      </m:e>
                      <m:sub>
                        <m:r>
                          <a:rPr lang="en-US" sz="1800" b="1" i="1">
                            <a:latin typeface="Cambria Math" panose="02040503050406030204" pitchFamily="18" charset="0"/>
                            <a:ea typeface="Cambria Math" panose="02040503050406030204" pitchFamily="18" charset="0"/>
                          </a:rPr>
                          <m:t>𝒍𝒊𝒏</m:t>
                        </m:r>
                      </m:sub>
                    </m:sSub>
                    <m:r>
                      <a:rPr lang="en-US" sz="1800" b="1" i="1">
                        <a:latin typeface="Cambria Math" panose="02040503050406030204" pitchFamily="18" charset="0"/>
                      </a:rPr>
                      <m:t>&gt;</m:t>
                    </m:r>
                    <m:r>
                      <a:rPr lang="en-US" sz="1800" b="1" i="1">
                        <a:latin typeface="Cambria Math" panose="02040503050406030204" pitchFamily="18" charset="0"/>
                      </a:rPr>
                      <m:t>𝟎</m:t>
                    </m:r>
                    <m:r>
                      <a:rPr lang="en-US" sz="1800" b="1" i="1">
                        <a:latin typeface="Cambria Math" panose="02040503050406030204" pitchFamily="18" charset="0"/>
                      </a:rPr>
                      <m:t>.</m:t>
                    </m:r>
                    <m:r>
                      <a:rPr lang="en-US" sz="1800" b="1" i="1">
                        <a:latin typeface="Cambria Math" panose="02040503050406030204" pitchFamily="18" charset="0"/>
                      </a:rPr>
                      <m:t>𝟕</m:t>
                    </m:r>
                  </m:oMath>
                </a14:m>
                <a:r>
                  <a:rPr lang="en-US" sz="1800" b="1" dirty="0"/>
                  <a:t>, low circular component: </a:t>
                </a:r>
                <a14:m>
                  <m:oMath xmlns:m="http://schemas.openxmlformats.org/officeDocument/2006/math">
                    <m:sSub>
                      <m:sSubPr>
                        <m:ctrlPr>
                          <a:rPr lang="en-US" sz="1800" b="1" i="1">
                            <a:latin typeface="Cambria Math" panose="02040503050406030204" pitchFamily="18" charset="0"/>
                          </a:rPr>
                        </m:ctrlPr>
                      </m:sSubPr>
                      <m:e>
                        <m:r>
                          <a:rPr lang="el-GR" sz="1800" b="1" i="1">
                            <a:latin typeface="Cambria Math" panose="02040503050406030204" pitchFamily="18" charset="0"/>
                            <a:ea typeface="Cambria Math" panose="02040503050406030204" pitchFamily="18" charset="0"/>
                          </a:rPr>
                          <m:t>𝜫</m:t>
                        </m:r>
                      </m:e>
                      <m:sub>
                        <m:r>
                          <a:rPr lang="en-US" sz="1800" b="1" i="1">
                            <a:latin typeface="Cambria Math" panose="02040503050406030204" pitchFamily="18" charset="0"/>
                          </a:rPr>
                          <m:t>𝒄𝒊𝒓</m:t>
                        </m:r>
                      </m:sub>
                    </m:sSub>
                    <m:r>
                      <a:rPr lang="en-US" sz="1800" b="1" i="1">
                        <a:latin typeface="Cambria Math" panose="02040503050406030204" pitchFamily="18" charset="0"/>
                      </a:rPr>
                      <m:t>&lt;</m:t>
                    </m:r>
                    <m:r>
                      <a:rPr lang="en-US" sz="1800" b="1" i="1">
                        <a:latin typeface="Cambria Math" panose="02040503050406030204" pitchFamily="18" charset="0"/>
                      </a:rPr>
                      <m:t>𝟎</m:t>
                    </m:r>
                    <m:r>
                      <a:rPr lang="en-US" sz="1800" b="1" i="1">
                        <a:latin typeface="Cambria Math" panose="02040503050406030204" pitchFamily="18" charset="0"/>
                      </a:rPr>
                      <m:t>.</m:t>
                    </m:r>
                    <m:r>
                      <a:rPr lang="en-US" sz="1800" b="1" i="1">
                        <a:latin typeface="Cambria Math" panose="02040503050406030204" pitchFamily="18" charset="0"/>
                      </a:rPr>
                      <m:t>𝟎𝟑</m:t>
                    </m:r>
                  </m:oMath>
                </a14:m>
                <a:r>
                  <a:rPr lang="en-US" sz="1800" b="1" dirty="0"/>
                  <a:t> in some bursts</a:t>
                </a:r>
              </a:p>
              <a:p>
                <a:pPr marL="257175" indent="-257175">
                  <a:spcBef>
                    <a:spcPts val="600"/>
                  </a:spcBef>
                  <a:spcAft>
                    <a:spcPts val="600"/>
                  </a:spcAft>
                  <a:buFont typeface="Arial" panose="020B0604020202020204" pitchFamily="34" charset="0"/>
                  <a:buChar char="•"/>
                </a:pPr>
                <a:r>
                  <a:rPr lang="en-US" sz="1800" b="1" dirty="0"/>
                  <a:t>PA swings on 10 </a:t>
                </a:r>
                <a:r>
                  <a:rPr lang="en-US" sz="1800" b="1" dirty="0" err="1"/>
                  <a:t>ms</a:t>
                </a:r>
                <a:r>
                  <a:rPr lang="en-US" sz="1800" b="1" dirty="0"/>
                  <a:t> timescale</a:t>
                </a:r>
              </a:p>
              <a:p>
                <a:pPr marL="257175" indent="-257175">
                  <a:spcBef>
                    <a:spcPts val="600"/>
                  </a:spcBef>
                  <a:spcAft>
                    <a:spcPts val="600"/>
                  </a:spcAft>
                  <a:buFont typeface="Arial" panose="020B0604020202020204" pitchFamily="34" charset="0"/>
                  <a:buChar char="•"/>
                </a:pPr>
                <a14:m>
                  <m:oMath xmlns:m="http://schemas.openxmlformats.org/officeDocument/2006/math">
                    <m:sSub>
                      <m:sSubPr>
                        <m:ctrlPr>
                          <a:rPr lang="en-US" sz="1800" b="1" i="1">
                            <a:latin typeface="Cambria Math" panose="02040503050406030204" pitchFamily="18" charset="0"/>
                          </a:rPr>
                        </m:ctrlPr>
                      </m:sSubPr>
                      <m:e>
                        <m:r>
                          <a:rPr lang="en-US" sz="1800" b="1" i="1">
                            <a:latin typeface="Cambria Math" panose="02040503050406030204" pitchFamily="18" charset="0"/>
                            <a:ea typeface="Cambria Math" panose="02040503050406030204" pitchFamily="18" charset="0"/>
                          </a:rPr>
                          <m:t>𝝂</m:t>
                        </m:r>
                      </m:e>
                      <m:sub>
                        <m:r>
                          <a:rPr lang="en-US" sz="1800" b="1" i="1">
                            <a:latin typeface="Cambria Math" panose="02040503050406030204" pitchFamily="18" charset="0"/>
                          </a:rPr>
                          <m:t>𝒄𝒐</m:t>
                        </m:r>
                      </m:sub>
                    </m:sSub>
                    <m:r>
                      <a:rPr lang="en-US" sz="1800" b="1" i="1">
                        <a:latin typeface="Cambria Math" panose="02040503050406030204" pitchFamily="18" charset="0"/>
                      </a:rPr>
                      <m:t>~</m:t>
                    </m:r>
                    <m:r>
                      <a:rPr lang="en-US" sz="1800" b="1" i="1">
                        <a:latin typeface="Cambria Math" panose="02040503050406030204" pitchFamily="18" charset="0"/>
                      </a:rPr>
                      <m:t>𝟓</m:t>
                    </m:r>
                  </m:oMath>
                </a14:m>
                <a:r>
                  <a:rPr lang="en-US" sz="1800" b="1" dirty="0"/>
                  <a:t>MHz, </a:t>
                </a:r>
                <a14:m>
                  <m:oMath xmlns:m="http://schemas.openxmlformats.org/officeDocument/2006/math">
                    <m:sSub>
                      <m:sSubPr>
                        <m:ctrlPr>
                          <a:rPr lang="en-US" sz="1800" b="1" i="1">
                            <a:latin typeface="Cambria Math" panose="02040503050406030204" pitchFamily="18" charset="0"/>
                          </a:rPr>
                        </m:ctrlPr>
                      </m:sSubPr>
                      <m:e>
                        <m:r>
                          <a:rPr lang="en-US" sz="1800" b="1" i="1">
                            <a:latin typeface="Cambria Math" panose="02040503050406030204" pitchFamily="18" charset="0"/>
                            <a:ea typeface="Cambria Math" panose="02040503050406030204" pitchFamily="18" charset="0"/>
                          </a:rPr>
                          <m:t>𝝂</m:t>
                        </m:r>
                      </m:e>
                      <m:sub>
                        <m:r>
                          <a:rPr lang="en-US" sz="1800" b="1" i="1">
                            <a:latin typeface="Cambria Math" panose="02040503050406030204" pitchFamily="18" charset="0"/>
                            <a:ea typeface="Cambria Math" panose="02040503050406030204" pitchFamily="18" charset="0"/>
                          </a:rPr>
                          <m:t>𝒓𝒆𝒔</m:t>
                        </m:r>
                      </m:sub>
                    </m:sSub>
                    <m:r>
                      <a:rPr lang="en-US" sz="1800" b="1" i="1">
                        <a:latin typeface="Cambria Math" panose="02040503050406030204" pitchFamily="18" charset="0"/>
                      </a:rPr>
                      <m:t>~</m:t>
                    </m:r>
                    <m:r>
                      <a:rPr lang="en-US" sz="1800" b="1" i="1">
                        <a:latin typeface="Cambria Math" panose="02040503050406030204" pitchFamily="18" charset="0"/>
                      </a:rPr>
                      <m:t>𝟐</m:t>
                    </m:r>
                  </m:oMath>
                </a14:m>
                <a:r>
                  <a:rPr lang="en-US" sz="1800" b="1" dirty="0"/>
                  <a:t>MHz</a:t>
                </a:r>
              </a:p>
              <a:p>
                <a:pPr marL="257175" indent="-257175">
                  <a:spcBef>
                    <a:spcPts val="600"/>
                  </a:spcBef>
                  <a:spcAft>
                    <a:spcPts val="600"/>
                  </a:spcAft>
                  <a:buFont typeface="Arial" panose="020B0604020202020204" pitchFamily="34" charset="0"/>
                  <a:buChar char="•"/>
                </a:pPr>
                <a:r>
                  <a:rPr lang="en-US" sz="1800" b="1" dirty="0"/>
                  <a:t>Variability time induced by the scattering screen much too long (~500 s, for </a:t>
                </a:r>
                <a14:m>
                  <m:oMath xmlns:m="http://schemas.openxmlformats.org/officeDocument/2006/math">
                    <m:sSub>
                      <m:sSubPr>
                        <m:ctrlPr>
                          <a:rPr lang="en-US" sz="1800" b="1" i="1">
                            <a:latin typeface="Cambria Math" panose="02040503050406030204" pitchFamily="18" charset="0"/>
                          </a:rPr>
                        </m:ctrlPr>
                      </m:sSubPr>
                      <m:e>
                        <m:r>
                          <a:rPr lang="en-US" sz="1800" b="1" i="1">
                            <a:latin typeface="Cambria Math" panose="02040503050406030204" pitchFamily="18" charset="0"/>
                            <a:ea typeface="Cambria Math" panose="02040503050406030204" pitchFamily="18" charset="0"/>
                          </a:rPr>
                          <m:t>𝝂</m:t>
                        </m:r>
                      </m:e>
                      <m:sub>
                        <m:r>
                          <a:rPr lang="en-US" sz="1800" b="1" i="1">
                            <a:latin typeface="Cambria Math" panose="02040503050406030204" pitchFamily="18" charset="0"/>
                          </a:rPr>
                          <m:t>𝒄𝒐</m:t>
                        </m:r>
                      </m:sub>
                    </m:sSub>
                    <m:r>
                      <a:rPr lang="en-US" sz="1800" b="1" i="1">
                        <a:latin typeface="Cambria Math" panose="02040503050406030204" pitchFamily="18" charset="0"/>
                      </a:rPr>
                      <m:t>~</m:t>
                    </m:r>
                    <m:r>
                      <a:rPr lang="en-US" sz="1800" b="1" i="1">
                        <a:latin typeface="Cambria Math" panose="02040503050406030204" pitchFamily="18" charset="0"/>
                      </a:rPr>
                      <m:t>𝟓</m:t>
                    </m:r>
                  </m:oMath>
                </a14:m>
                <a:r>
                  <a:rPr lang="en-US" sz="1800" b="1" dirty="0"/>
                  <a:t>MHz)</a:t>
                </a:r>
              </a:p>
              <a:p>
                <a:pPr>
                  <a:spcBef>
                    <a:spcPts val="600"/>
                  </a:spcBef>
                  <a:spcAft>
                    <a:spcPts val="600"/>
                  </a:spcAft>
                </a:pPr>
                <a:r>
                  <a:rPr lang="en-US" sz="1800" b="1" dirty="0"/>
                  <a:t> 	</a:t>
                </a:r>
                <a14:m>
                  <m:oMath xmlns:m="http://schemas.openxmlformats.org/officeDocument/2006/math">
                    <m:r>
                      <a:rPr lang="en-US" sz="1800" b="1" i="1" smtClean="0">
                        <a:latin typeface="Cambria Math" panose="02040503050406030204" pitchFamily="18" charset="0"/>
                        <a:ea typeface="Cambria Math" panose="02040503050406030204" pitchFamily="18" charset="0"/>
                      </a:rPr>
                      <m:t>⟹</m:t>
                    </m:r>
                  </m:oMath>
                </a14:m>
                <a:r>
                  <a:rPr lang="en-US" sz="1800" b="1" dirty="0"/>
                  <a:t> </a:t>
                </a:r>
                <a:r>
                  <a:rPr lang="en-US" sz="1800" b="1" dirty="0">
                    <a:solidFill>
                      <a:srgbClr val="FFFF00"/>
                    </a:solidFill>
                  </a:rPr>
                  <a:t>PA swings most likely intrinsic to FRB mechanism</a:t>
                </a:r>
              </a:p>
            </p:txBody>
          </p:sp>
        </mc:Choice>
        <mc:Fallback xmlns="">
          <p:sp>
            <p:nvSpPr>
              <p:cNvPr id="3" name="TextBox 2">
                <a:extLst>
                  <a:ext uri="{FF2B5EF4-FFF2-40B4-BE49-F238E27FC236}">
                    <a16:creationId xmlns:a16="http://schemas.microsoft.com/office/drawing/2014/main" id="{7AFE7222-1A20-1543-A345-128852B74C4D}"/>
                  </a:ext>
                </a:extLst>
              </p:cNvPr>
              <p:cNvSpPr txBox="1">
                <a:spLocks noRot="1" noChangeAspect="1" noMove="1" noResize="1" noEditPoints="1" noAdjustHandles="1" noChangeArrowheads="1" noChangeShapeType="1" noTextEdit="1"/>
              </p:cNvSpPr>
              <p:nvPr/>
            </p:nvSpPr>
            <p:spPr>
              <a:xfrm>
                <a:off x="0" y="978640"/>
                <a:ext cx="9247249" cy="1996059"/>
              </a:xfrm>
              <a:prstGeom prst="rect">
                <a:avLst/>
              </a:prstGeom>
              <a:blipFill>
                <a:blip r:embed="rId2"/>
                <a:stretch>
                  <a:fillRect l="-412" t="-2532" b="-3797"/>
                </a:stretch>
              </a:blipFill>
            </p:spPr>
            <p:txBody>
              <a:bodyPr/>
              <a:lstStyle/>
              <a:p>
                <a:r>
                  <a:rPr lang="en-US">
                    <a:noFill/>
                  </a:rPr>
                  <a:t> </a:t>
                </a:r>
              </a:p>
            </p:txBody>
          </p:sp>
        </mc:Fallback>
      </mc:AlternateContent>
      <p:pic>
        <p:nvPicPr>
          <p:cNvPr id="5" name="Picture 4" descr="Graphical user interface&#10;&#10;Description automatically generated">
            <a:extLst>
              <a:ext uri="{FF2B5EF4-FFF2-40B4-BE49-F238E27FC236}">
                <a16:creationId xmlns:a16="http://schemas.microsoft.com/office/drawing/2014/main" id="{6F316E54-A077-A04B-9DF1-5C5555E04A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852" y="2974695"/>
            <a:ext cx="7747804" cy="3906456"/>
          </a:xfrm>
          <a:prstGeom prst="rect">
            <a:avLst/>
          </a:prstGeom>
        </p:spPr>
      </p:pic>
      <p:sp>
        <p:nvSpPr>
          <p:cNvPr id="6" name="TextBox 5">
            <a:extLst>
              <a:ext uri="{FF2B5EF4-FFF2-40B4-BE49-F238E27FC236}">
                <a16:creationId xmlns:a16="http://schemas.microsoft.com/office/drawing/2014/main" id="{4EAAE057-E69A-734F-B259-F2A82D98DA32}"/>
              </a:ext>
            </a:extLst>
          </p:cNvPr>
          <p:cNvSpPr txBox="1"/>
          <p:nvPr/>
        </p:nvSpPr>
        <p:spPr>
          <a:xfrm rot="16200000">
            <a:off x="-291853" y="4892534"/>
            <a:ext cx="1778111" cy="349968"/>
          </a:xfrm>
          <a:prstGeom prst="rect">
            <a:avLst/>
          </a:prstGeom>
          <a:noFill/>
        </p:spPr>
        <p:txBody>
          <a:bodyPr wrap="square" rtlCol="0">
            <a:spAutoFit/>
          </a:bodyPr>
          <a:lstStyle/>
          <a:p>
            <a:r>
              <a:rPr lang="en-US" sz="1800" b="1" dirty="0"/>
              <a:t>Luo et al. 2020</a:t>
            </a:r>
          </a:p>
        </p:txBody>
      </p:sp>
    </p:spTree>
    <p:extLst>
      <p:ext uri="{BB962C8B-B14F-4D97-AF65-F5344CB8AC3E}">
        <p14:creationId xmlns:p14="http://schemas.microsoft.com/office/powerpoint/2010/main" val="638638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0FCEED-5BDB-EB47-82BE-0983A6584A70}"/>
              </a:ext>
            </a:extLst>
          </p:cNvPr>
          <p:cNvSpPr txBox="1"/>
          <p:nvPr/>
        </p:nvSpPr>
        <p:spPr>
          <a:xfrm>
            <a:off x="0" y="474119"/>
            <a:ext cx="9143999" cy="521681"/>
          </a:xfrm>
          <a:prstGeom prst="rect">
            <a:avLst/>
          </a:prstGeom>
          <a:noFill/>
        </p:spPr>
        <p:txBody>
          <a:bodyPr wrap="square" rtlCol="0">
            <a:spAutoFit/>
          </a:bodyPr>
          <a:lstStyle/>
          <a:p>
            <a:pPr algn="ctr"/>
            <a:r>
              <a:rPr lang="en-US" sz="3000" b="1" i="1" dirty="0">
                <a:solidFill>
                  <a:srgbClr val="FFC000"/>
                </a:solidFill>
                <a:effectLst>
                  <a:outerShdw blurRad="38100" dist="38100" dir="2700000" algn="tl">
                    <a:srgbClr val="000000">
                      <a:alpha val="43137"/>
                    </a:srgbClr>
                  </a:outerShdw>
                </a:effectLst>
              </a:rPr>
              <a:t>Comparison with observations</a:t>
            </a:r>
            <a:r>
              <a:rPr lang="he-IL" sz="3000" b="1" i="1" dirty="0">
                <a:solidFill>
                  <a:srgbClr val="FFC000"/>
                </a:solidFill>
                <a:effectLst>
                  <a:outerShdw blurRad="38100" dist="38100" dir="2700000" algn="tl">
                    <a:srgbClr val="000000">
                      <a:alpha val="43137"/>
                    </a:srgbClr>
                  </a:outerShdw>
                </a:effectLst>
              </a:rPr>
              <a:t> </a:t>
            </a:r>
            <a:r>
              <a:rPr lang="en-US" sz="3000" b="1" i="1" dirty="0">
                <a:solidFill>
                  <a:srgbClr val="FFC000"/>
                </a:solidFill>
                <a:effectLst>
                  <a:outerShdw blurRad="38100" dist="38100" dir="2700000" algn="tl">
                    <a:srgbClr val="000000">
                      <a:alpha val="43137"/>
                    </a:srgbClr>
                  </a:outerShdw>
                </a:effectLst>
              </a:rPr>
              <a:t> - FRB 201124A</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6E43D9B-8014-5945-864C-8F75CAF79CDA}"/>
                  </a:ext>
                </a:extLst>
              </p:cNvPr>
              <p:cNvSpPr txBox="1"/>
              <p:nvPr/>
            </p:nvSpPr>
            <p:spPr>
              <a:xfrm>
                <a:off x="0" y="4374741"/>
                <a:ext cx="9247249" cy="2114490"/>
              </a:xfrm>
              <a:prstGeom prst="rect">
                <a:avLst/>
              </a:prstGeom>
              <a:noFill/>
            </p:spPr>
            <p:txBody>
              <a:bodyPr wrap="square" rtlCol="0">
                <a:spAutoFit/>
              </a:bodyPr>
              <a:lstStyle/>
              <a:p>
                <a:pPr marL="257175" indent="-257175">
                  <a:spcBef>
                    <a:spcPts val="600"/>
                  </a:spcBef>
                  <a:spcAft>
                    <a:spcPts val="600"/>
                  </a:spcAft>
                  <a:buFont typeface="Arial" panose="020B0604020202020204" pitchFamily="34" charset="0"/>
                  <a:buChar char="•"/>
                </a:pPr>
                <a:r>
                  <a:rPr lang="he-IL" sz="1800" b="1" dirty="0"/>
                  <a:t>E</a:t>
                </a:r>
                <a:r>
                  <a:rPr lang="en-US" sz="1800" b="1" dirty="0" err="1"/>
                  <a:t>ffelseberg</a:t>
                </a:r>
                <a:r>
                  <a:rPr lang="en-US" sz="1800" b="1" dirty="0"/>
                  <a:t> and FAST measured </a:t>
                </a:r>
                <a:r>
                  <a:rPr lang="en-US" sz="1800" b="1" dirty="0">
                    <a:solidFill>
                      <a:srgbClr val="FFFF00"/>
                    </a:solidFill>
                  </a:rPr>
                  <a:t>large circular polarization</a:t>
                </a:r>
                <a:r>
                  <a:rPr lang="en-US" sz="1800" b="1" dirty="0"/>
                  <a:t>: </a:t>
                </a:r>
                <a14:m>
                  <m:oMath xmlns:m="http://schemas.openxmlformats.org/officeDocument/2006/math">
                    <m:sSub>
                      <m:sSubPr>
                        <m:ctrlPr>
                          <a:rPr lang="en-US" sz="1800" b="1" i="1">
                            <a:latin typeface="Cambria Math" panose="02040503050406030204" pitchFamily="18" charset="0"/>
                          </a:rPr>
                        </m:ctrlPr>
                      </m:sSubPr>
                      <m:e>
                        <m:r>
                          <a:rPr lang="he-IL" sz="1800" b="1" i="1">
                            <a:latin typeface="Cambria Math" panose="02040503050406030204" pitchFamily="18" charset="0"/>
                          </a:rPr>
                          <m:t>𝟎</m:t>
                        </m:r>
                        <m:r>
                          <a:rPr lang="en-US" sz="1800" b="1" i="1">
                            <a:latin typeface="Cambria Math" panose="02040503050406030204" pitchFamily="18" charset="0"/>
                          </a:rPr>
                          <m:t>.</m:t>
                        </m:r>
                        <m:r>
                          <a:rPr lang="en-US" sz="1800" b="1" i="1">
                            <a:latin typeface="Cambria Math" panose="02040503050406030204" pitchFamily="18" charset="0"/>
                          </a:rPr>
                          <m:t>𝟎𝟔</m:t>
                        </m:r>
                        <m:r>
                          <a:rPr lang="en-US" sz="1800" b="1" i="1">
                            <a:latin typeface="Cambria Math" panose="02040503050406030204" pitchFamily="18" charset="0"/>
                          </a:rPr>
                          <m:t>&lt;</m:t>
                        </m:r>
                        <m:r>
                          <a:rPr lang="el-GR" sz="1800" b="1" i="1">
                            <a:latin typeface="Cambria Math" panose="02040503050406030204" pitchFamily="18" charset="0"/>
                            <a:ea typeface="Cambria Math" panose="02040503050406030204" pitchFamily="18" charset="0"/>
                          </a:rPr>
                          <m:t>𝜫</m:t>
                        </m:r>
                      </m:e>
                      <m:sub>
                        <m:r>
                          <a:rPr lang="en-US" sz="1800" b="1" i="1">
                            <a:latin typeface="Cambria Math" panose="02040503050406030204" pitchFamily="18" charset="0"/>
                          </a:rPr>
                          <m:t>𝒄𝒊𝒓</m:t>
                        </m:r>
                      </m:sub>
                    </m:sSub>
                    <m:r>
                      <a:rPr lang="en-US" sz="1800" b="1" i="1">
                        <a:latin typeface="Cambria Math" panose="02040503050406030204" pitchFamily="18" charset="0"/>
                      </a:rPr>
                      <m:t>&lt;</m:t>
                    </m:r>
                    <m:r>
                      <a:rPr lang="en-US" sz="1800" b="1" i="1">
                        <a:latin typeface="Cambria Math" panose="02040503050406030204" pitchFamily="18" charset="0"/>
                      </a:rPr>
                      <m:t>𝟎</m:t>
                    </m:r>
                    <m:r>
                      <a:rPr lang="en-US" sz="1800" b="1" i="1">
                        <a:latin typeface="Cambria Math" panose="02040503050406030204" pitchFamily="18" charset="0"/>
                      </a:rPr>
                      <m:t>.</m:t>
                    </m:r>
                    <m:r>
                      <a:rPr lang="en-US" sz="1800" b="1" i="1">
                        <a:latin typeface="Cambria Math" panose="02040503050406030204" pitchFamily="18" charset="0"/>
                      </a:rPr>
                      <m:t>𝟕𝟓</m:t>
                    </m:r>
                  </m:oMath>
                </a14:m>
                <a:endParaRPr lang="he-IL" sz="1800" b="1" dirty="0"/>
              </a:p>
              <a:p>
                <a:pPr marL="257175" indent="-257175">
                  <a:spcBef>
                    <a:spcPts val="600"/>
                  </a:spcBef>
                  <a:spcAft>
                    <a:spcPts val="600"/>
                  </a:spcAft>
                  <a:buFont typeface="Arial" panose="020B0604020202020204" pitchFamily="34" charset="0"/>
                  <a:buChar char="•"/>
                </a:pPr>
                <a:r>
                  <a:rPr lang="he-IL" sz="1800" b="1" dirty="0" err="1"/>
                  <a:t>L</a:t>
                </a:r>
                <a:r>
                  <a:rPr lang="en-US" sz="1800" b="1" dirty="0" err="1"/>
                  <a:t>arge</a:t>
                </a:r>
                <a:r>
                  <a:rPr lang="en-US" sz="1800" b="1" dirty="0"/>
                  <a:t> (fluctuating) RM</a:t>
                </a:r>
                <a14:m>
                  <m:oMath xmlns:m="http://schemas.openxmlformats.org/officeDocument/2006/math">
                    <m:r>
                      <a:rPr lang="en-US" sz="1800" b="1" i="1">
                        <a:latin typeface="Cambria Math" panose="02040503050406030204" pitchFamily="18" charset="0"/>
                        <a:ea typeface="Cambria Math" panose="02040503050406030204" pitchFamily="18" charset="0"/>
                      </a:rPr>
                      <m:t>~</m:t>
                    </m:r>
                    <m:r>
                      <a:rPr lang="en-US" sz="1800" b="1" i="1">
                        <a:latin typeface="Cambria Math" panose="02040503050406030204" pitchFamily="18" charset="0"/>
                        <a:ea typeface="Cambria Math" panose="02040503050406030204" pitchFamily="18" charset="0"/>
                      </a:rPr>
                      <m:t>𝟔𝟎𝟎</m:t>
                    </m:r>
                    <m:f>
                      <m:fPr>
                        <m:ctrlPr>
                          <a:rPr lang="en-US" sz="1800" b="1" i="1">
                            <a:latin typeface="Cambria Math" panose="02040503050406030204" pitchFamily="18" charset="0"/>
                            <a:ea typeface="Cambria Math" panose="02040503050406030204" pitchFamily="18" charset="0"/>
                          </a:rPr>
                        </m:ctrlPr>
                      </m:fPr>
                      <m:num>
                        <m:r>
                          <a:rPr lang="en-US" sz="1800" b="1" i="1">
                            <a:latin typeface="Cambria Math" panose="02040503050406030204" pitchFamily="18" charset="0"/>
                            <a:ea typeface="Cambria Math" panose="02040503050406030204" pitchFamily="18" charset="0"/>
                          </a:rPr>
                          <m:t>𝒓𝒂𝒅</m:t>
                        </m:r>
                      </m:num>
                      <m:den>
                        <m:sSup>
                          <m:sSupPr>
                            <m:ctrlPr>
                              <a:rPr lang="en-US" sz="1800" b="1" i="1">
                                <a:latin typeface="Cambria Math" panose="02040503050406030204" pitchFamily="18" charset="0"/>
                                <a:ea typeface="Cambria Math" panose="02040503050406030204" pitchFamily="18" charset="0"/>
                              </a:rPr>
                            </m:ctrlPr>
                          </m:sSupPr>
                          <m:e>
                            <m:r>
                              <a:rPr lang="en-US" sz="1800" b="1" i="1">
                                <a:latin typeface="Cambria Math" panose="02040503050406030204" pitchFamily="18" charset="0"/>
                                <a:ea typeface="Cambria Math" panose="02040503050406030204" pitchFamily="18" charset="0"/>
                              </a:rPr>
                              <m:t>𝒎</m:t>
                            </m:r>
                          </m:e>
                          <m:sup>
                            <m:r>
                              <a:rPr lang="en-US" sz="1800" b="1" i="1">
                                <a:latin typeface="Cambria Math" panose="02040503050406030204" pitchFamily="18" charset="0"/>
                                <a:ea typeface="Cambria Math" panose="02040503050406030204" pitchFamily="18" charset="0"/>
                              </a:rPr>
                              <m:t>𝟐</m:t>
                            </m:r>
                          </m:sup>
                        </m:sSup>
                      </m:den>
                    </m:f>
                  </m:oMath>
                </a14:m>
                <a:r>
                  <a:rPr lang="en-US" sz="1800" b="1" dirty="0"/>
                  <a:t> (</a:t>
                </a:r>
                <a14:m>
                  <m:oMath xmlns:m="http://schemas.openxmlformats.org/officeDocument/2006/math">
                    <m:sSub>
                      <m:sSubPr>
                        <m:ctrlPr>
                          <a:rPr lang="en-US" sz="1800" b="1" i="1">
                            <a:latin typeface="Cambria Math" panose="02040503050406030204" pitchFamily="18" charset="0"/>
                          </a:rPr>
                        </m:ctrlPr>
                      </m:sSubPr>
                      <m:e>
                        <m:r>
                          <a:rPr lang="en-US" sz="1800" b="1" i="1">
                            <a:latin typeface="Cambria Math" panose="02040503050406030204" pitchFamily="18" charset="0"/>
                          </a:rPr>
                          <m:t>𝒍</m:t>
                        </m:r>
                      </m:e>
                      <m:sub>
                        <m:r>
                          <a:rPr lang="en-US" sz="1800" b="1" i="1">
                            <a:latin typeface="Cambria Math" panose="02040503050406030204" pitchFamily="18" charset="0"/>
                            <a:ea typeface="Cambria Math" panose="02040503050406030204" pitchFamily="18" charset="0"/>
                          </a:rPr>
                          <m:t>𝝌</m:t>
                        </m:r>
                      </m:sub>
                    </m:sSub>
                    <m:r>
                      <a:rPr lang="en-US" sz="1800" b="1" i="1">
                        <a:latin typeface="Cambria Math" panose="02040503050406030204" pitchFamily="18" charset="0"/>
                        <a:ea typeface="Cambria Math" panose="02040503050406030204" pitchFamily="18" charset="0"/>
                      </a:rPr>
                      <m:t>&lt;</m:t>
                    </m:r>
                    <m:sSub>
                      <m:sSubPr>
                        <m:ctrlPr>
                          <a:rPr lang="en-US" sz="1800" b="1" i="1">
                            <a:latin typeface="Cambria Math" panose="02040503050406030204" pitchFamily="18" charset="0"/>
                          </a:rPr>
                        </m:ctrlPr>
                      </m:sSubPr>
                      <m:e>
                        <m:r>
                          <a:rPr lang="en-US" sz="1800" b="1" i="1">
                            <a:latin typeface="Cambria Math" panose="02040503050406030204" pitchFamily="18" charset="0"/>
                          </a:rPr>
                          <m:t>𝒍</m:t>
                        </m:r>
                      </m:e>
                      <m:sub>
                        <m:r>
                          <a:rPr lang="en-US" sz="1800" b="1" i="1">
                            <a:latin typeface="Cambria Math" panose="02040503050406030204" pitchFamily="18" charset="0"/>
                          </a:rPr>
                          <m:t>𝒎𝒂𝒙</m:t>
                        </m:r>
                      </m:sub>
                    </m:sSub>
                    <m:r>
                      <a:rPr lang="en-US" sz="1800" b="1" i="0" smtClean="0">
                        <a:latin typeface="Cambria Math" panose="02040503050406030204" pitchFamily="18" charset="0"/>
                      </a:rPr>
                      <m:t>  </m:t>
                    </m:r>
                    <m:r>
                      <a:rPr lang="en-US" sz="1800" b="1" i="0" smtClean="0">
                        <a:latin typeface="Cambria Math" panose="02040503050406030204" pitchFamily="18" charset="0"/>
                      </a:rPr>
                      <m:t>𝐰𝐡𝐢𝐜𝐡</m:t>
                    </m:r>
                    <m:r>
                      <a:rPr lang="en-US" sz="1800" b="1" i="0" smtClean="0">
                        <a:latin typeface="Cambria Math" panose="02040503050406030204" pitchFamily="18" charset="0"/>
                      </a:rPr>
                      <m:t> </m:t>
                    </m:r>
                    <m:r>
                      <a:rPr lang="en-US" sz="1800" b="1" i="0" smtClean="0">
                        <a:latin typeface="Cambria Math" panose="02040503050406030204" pitchFamily="18" charset="0"/>
                      </a:rPr>
                      <m:t>𝐢𝐬</m:t>
                    </m:r>
                    <m:r>
                      <a:rPr lang="en-US" sz="1800" b="1" i="0" smtClean="0">
                        <a:latin typeface="Cambria Math" panose="02040503050406030204" pitchFamily="18" charset="0"/>
                      </a:rPr>
                      <m:t>  </m:t>
                    </m:r>
                  </m:oMath>
                </a14:m>
                <a:r>
                  <a:rPr lang="en-US" sz="1800" b="1" dirty="0"/>
                  <a:t>necessary for induced </a:t>
                </a:r>
                <a14:m>
                  <m:oMath xmlns:m="http://schemas.openxmlformats.org/officeDocument/2006/math">
                    <m:sSub>
                      <m:sSubPr>
                        <m:ctrlPr>
                          <a:rPr lang="en-US" sz="1800" b="1" i="1">
                            <a:latin typeface="Cambria Math" panose="02040503050406030204" pitchFamily="18" charset="0"/>
                          </a:rPr>
                        </m:ctrlPr>
                      </m:sSubPr>
                      <m:e>
                        <m:r>
                          <a:rPr lang="el-GR" sz="1800" b="1" i="1">
                            <a:latin typeface="Cambria Math" panose="02040503050406030204" pitchFamily="18" charset="0"/>
                            <a:ea typeface="Cambria Math" panose="02040503050406030204" pitchFamily="18" charset="0"/>
                          </a:rPr>
                          <m:t>𝜫</m:t>
                        </m:r>
                      </m:e>
                      <m:sub>
                        <m:r>
                          <a:rPr lang="en-US" sz="1800" b="1" i="1">
                            <a:latin typeface="Cambria Math" panose="02040503050406030204" pitchFamily="18" charset="0"/>
                          </a:rPr>
                          <m:t>𝒄𝒊𝒓</m:t>
                        </m:r>
                      </m:sub>
                    </m:sSub>
                  </m:oMath>
                </a14:m>
                <a:r>
                  <a:rPr lang="en-US" sz="1800" b="1" dirty="0"/>
                  <a:t>)</a:t>
                </a:r>
              </a:p>
              <a:p>
                <a:pPr marL="257175" indent="-257175">
                  <a:spcBef>
                    <a:spcPts val="600"/>
                  </a:spcBef>
                  <a:spcAft>
                    <a:spcPts val="600"/>
                  </a:spcAft>
                  <a:buFont typeface="Arial" panose="020B0604020202020204" pitchFamily="34" charset="0"/>
                  <a:buChar char="•"/>
                </a:pPr>
                <a14:m>
                  <m:oMath xmlns:m="http://schemas.openxmlformats.org/officeDocument/2006/math">
                    <m:sSub>
                      <m:sSubPr>
                        <m:ctrlPr>
                          <a:rPr lang="en-US" sz="1800" b="1" i="1">
                            <a:solidFill>
                              <a:srgbClr val="FFFF00"/>
                            </a:solidFill>
                            <a:latin typeface="Cambria Math" panose="02040503050406030204" pitchFamily="18" charset="0"/>
                          </a:rPr>
                        </m:ctrlPr>
                      </m:sSubPr>
                      <m:e>
                        <m:r>
                          <a:rPr lang="en-US" sz="1800" b="1" i="1">
                            <a:solidFill>
                              <a:srgbClr val="FFFF00"/>
                            </a:solidFill>
                            <a:latin typeface="Cambria Math" panose="02040503050406030204" pitchFamily="18" charset="0"/>
                            <a:ea typeface="Cambria Math" panose="02040503050406030204" pitchFamily="18" charset="0"/>
                          </a:rPr>
                          <m:t>𝝂</m:t>
                        </m:r>
                      </m:e>
                      <m:sub>
                        <m:r>
                          <a:rPr lang="en-US" sz="1800" b="1" i="1">
                            <a:solidFill>
                              <a:srgbClr val="FFFF00"/>
                            </a:solidFill>
                            <a:latin typeface="Cambria Math" panose="02040503050406030204" pitchFamily="18" charset="0"/>
                          </a:rPr>
                          <m:t>𝒄𝒐</m:t>
                        </m:r>
                      </m:sub>
                    </m:sSub>
                    <m:r>
                      <a:rPr lang="en-US" sz="1800" b="1" i="1">
                        <a:latin typeface="Cambria Math" panose="02040503050406030204" pitchFamily="18" charset="0"/>
                      </a:rPr>
                      <m:t>~</m:t>
                    </m:r>
                    <m:r>
                      <m:rPr>
                        <m:nor/>
                      </m:rPr>
                      <a:rPr lang="en-US" sz="1800" b="1">
                        <a:latin typeface="Cambria Math" panose="02040503050406030204" pitchFamily="18" charset="0"/>
                      </a:rPr>
                      <m:t>1.2</m:t>
                    </m:r>
                    <m:r>
                      <m:rPr>
                        <m:nor/>
                      </m:rPr>
                      <a:rPr lang="en-US" sz="1800" b="1" dirty="0"/>
                      <m:t>M</m:t>
                    </m:r>
                    <m:r>
                      <m:rPr>
                        <m:nor/>
                      </m:rPr>
                      <a:rPr lang="en-US" sz="1800" b="1" i="0" dirty="0" smtClean="0"/>
                      <m:t>H</m:t>
                    </m:r>
                    <m:r>
                      <m:rPr>
                        <m:nor/>
                      </m:rPr>
                      <a:rPr lang="en-US" sz="1800" b="1" dirty="0"/>
                      <m:t>z</m:t>
                    </m:r>
                    <m:r>
                      <a:rPr lang="en-US" sz="1800" b="1" i="1" dirty="0">
                        <a:solidFill>
                          <a:srgbClr val="FFFF00"/>
                        </a:solidFill>
                        <a:latin typeface="Cambria Math" panose="02040503050406030204" pitchFamily="18" charset="0"/>
                      </a:rPr>
                      <m:t>&lt;</m:t>
                    </m:r>
                    <m:r>
                      <a:rPr lang="en-US" sz="1800" b="1" i="1">
                        <a:latin typeface="Cambria Math" panose="02040503050406030204" pitchFamily="18" charset="0"/>
                      </a:rPr>
                      <m:t>𝟐</m:t>
                    </m:r>
                    <m:r>
                      <a:rPr lang="en-US" sz="1800" b="1" i="1">
                        <a:latin typeface="Cambria Math" panose="02040503050406030204" pitchFamily="18" charset="0"/>
                      </a:rPr>
                      <m:t>.</m:t>
                    </m:r>
                    <m:r>
                      <a:rPr lang="en-US" sz="1800" b="1" i="1">
                        <a:latin typeface="Cambria Math" panose="02040503050406030204" pitchFamily="18" charset="0"/>
                      </a:rPr>
                      <m:t>𝟓</m:t>
                    </m:r>
                    <m:r>
                      <m:rPr>
                        <m:nor/>
                      </m:rPr>
                      <a:rPr lang="en-US" sz="1800" b="1" dirty="0"/>
                      <m:t>M</m:t>
                    </m:r>
                    <m:r>
                      <m:rPr>
                        <m:nor/>
                      </m:rPr>
                      <a:rPr lang="en-US" sz="1800" b="1" i="0" dirty="0" smtClean="0"/>
                      <m:t>H</m:t>
                    </m:r>
                    <m:r>
                      <m:rPr>
                        <m:nor/>
                      </m:rPr>
                      <a:rPr lang="en-US" sz="1800" b="1" dirty="0"/>
                      <m:t>z</m:t>
                    </m:r>
                    <m:r>
                      <a:rPr lang="en-US" sz="1800" b="1" i="1" dirty="0">
                        <a:latin typeface="Cambria Math" panose="02040503050406030204" pitchFamily="18" charset="0"/>
                      </a:rPr>
                      <m:t>~</m:t>
                    </m:r>
                    <m:sSub>
                      <m:sSubPr>
                        <m:ctrlPr>
                          <a:rPr lang="en-US" sz="1800" b="1" i="1">
                            <a:solidFill>
                              <a:srgbClr val="FFFF00"/>
                            </a:solidFill>
                            <a:latin typeface="Cambria Math" panose="02040503050406030204" pitchFamily="18" charset="0"/>
                          </a:rPr>
                        </m:ctrlPr>
                      </m:sSubPr>
                      <m:e>
                        <m:r>
                          <a:rPr lang="en-US" sz="1800" b="1" i="1">
                            <a:solidFill>
                              <a:srgbClr val="FFFF00"/>
                            </a:solidFill>
                            <a:latin typeface="Cambria Math" panose="02040503050406030204" pitchFamily="18" charset="0"/>
                            <a:ea typeface="Cambria Math" panose="02040503050406030204" pitchFamily="18" charset="0"/>
                          </a:rPr>
                          <m:t>𝝂</m:t>
                        </m:r>
                      </m:e>
                      <m:sub>
                        <m:r>
                          <a:rPr lang="en-US" sz="1800" b="1" i="1">
                            <a:solidFill>
                              <a:srgbClr val="FFFF00"/>
                            </a:solidFill>
                            <a:latin typeface="Cambria Math" panose="02040503050406030204" pitchFamily="18" charset="0"/>
                            <a:ea typeface="Cambria Math" panose="02040503050406030204" pitchFamily="18" charset="0"/>
                          </a:rPr>
                          <m:t>𝒓𝒆𝒔</m:t>
                        </m:r>
                      </m:sub>
                    </m:sSub>
                    <m:r>
                      <a:rPr lang="en-US" sz="1800" b="1" i="0" smtClean="0">
                        <a:solidFill>
                          <a:srgbClr val="FFFF00"/>
                        </a:solidFill>
                        <a:latin typeface="Cambria Math" panose="02040503050406030204" pitchFamily="18" charset="0"/>
                        <a:ea typeface="Cambria Math" panose="02040503050406030204" pitchFamily="18" charset="0"/>
                      </a:rPr>
                      <m:t> </m:t>
                    </m:r>
                    <m:r>
                      <a:rPr lang="en-US" sz="1800" b="1" i="1" smtClean="0">
                        <a:solidFill>
                          <a:srgbClr val="FFFF00"/>
                        </a:solidFill>
                        <a:latin typeface="Cambria Math" panose="02040503050406030204" pitchFamily="18" charset="0"/>
                        <a:ea typeface="Cambria Math" panose="02040503050406030204" pitchFamily="18" charset="0"/>
                      </a:rPr>
                      <m:t>⟹</m:t>
                    </m:r>
                  </m:oMath>
                </a14:m>
                <a:r>
                  <a:rPr lang="en-US" sz="1800" b="1" dirty="0"/>
                  <a:t> slight </a:t>
                </a:r>
                <a:r>
                  <a:rPr lang="en-US" sz="1800" b="1" dirty="0">
                    <a:solidFill>
                      <a:srgbClr val="FFFF00"/>
                    </a:solidFill>
                  </a:rPr>
                  <a:t>spectral depolarization </a:t>
                </a:r>
                <a:r>
                  <a:rPr lang="en-US" sz="1800" b="1" dirty="0"/>
                  <a:t>expected from screen </a:t>
                </a:r>
              </a:p>
              <a:p>
                <a:pPr marL="257175" indent="-257175">
                  <a:spcBef>
                    <a:spcPts val="600"/>
                  </a:spcBef>
                  <a:spcAft>
                    <a:spcPts val="600"/>
                  </a:spcAft>
                  <a:buFont typeface="Arial" panose="020B0604020202020204" pitchFamily="34" charset="0"/>
                  <a:buChar char="•"/>
                </a:pPr>
                <a:r>
                  <a:rPr lang="en-US" sz="1800" b="1" dirty="0">
                    <a:solidFill>
                      <a:srgbClr val="FFFF00"/>
                    </a:solidFill>
                  </a:rPr>
                  <a:t>Highest circular polarization when RM is highest</a:t>
                </a:r>
              </a:p>
              <a:p>
                <a:pPr marL="257175" indent="-257175">
                  <a:spcBef>
                    <a:spcPts val="600"/>
                  </a:spcBef>
                  <a:spcAft>
                    <a:spcPts val="600"/>
                  </a:spcAft>
                  <a:buFont typeface="Arial" panose="020B0604020202020204" pitchFamily="34" charset="0"/>
                  <a:buChar char="•"/>
                </a:pPr>
                <a:r>
                  <a:rPr lang="en-US" sz="1800" b="1" i="1" dirty="0"/>
                  <a:t>However</a:t>
                </a:r>
                <a:r>
                  <a:rPr lang="en-US" sz="1800" b="1" dirty="0"/>
                  <a:t>: rapid PA swings (tens of degrees in 30 </a:t>
                </a:r>
                <a:r>
                  <a:rPr lang="en-US" sz="1800" b="1" dirty="0" err="1"/>
                  <a:t>ms</a:t>
                </a:r>
                <a:r>
                  <a:rPr lang="en-US" sz="1800" b="1" dirty="0"/>
                  <a:t>) not from screen</a:t>
                </a:r>
              </a:p>
            </p:txBody>
          </p:sp>
        </mc:Choice>
        <mc:Fallback xmlns="">
          <p:sp>
            <p:nvSpPr>
              <p:cNvPr id="3" name="TextBox 2">
                <a:extLst>
                  <a:ext uri="{FF2B5EF4-FFF2-40B4-BE49-F238E27FC236}">
                    <a16:creationId xmlns:a16="http://schemas.microsoft.com/office/drawing/2014/main" id="{F6E43D9B-8014-5945-864C-8F75CAF79CDA}"/>
                  </a:ext>
                </a:extLst>
              </p:cNvPr>
              <p:cNvSpPr txBox="1">
                <a:spLocks noRot="1" noChangeAspect="1" noMove="1" noResize="1" noEditPoints="1" noAdjustHandles="1" noChangeArrowheads="1" noChangeShapeType="1" noTextEdit="1"/>
              </p:cNvSpPr>
              <p:nvPr/>
            </p:nvSpPr>
            <p:spPr>
              <a:xfrm>
                <a:off x="0" y="4374741"/>
                <a:ext cx="9247249" cy="2114490"/>
              </a:xfrm>
              <a:prstGeom prst="rect">
                <a:avLst/>
              </a:prstGeom>
              <a:blipFill>
                <a:blip r:embed="rId2"/>
                <a:stretch>
                  <a:fillRect l="-412" t="-2976" b="-2976"/>
                </a:stretch>
              </a:blipFill>
            </p:spPr>
            <p:txBody>
              <a:bodyPr/>
              <a:lstStyle/>
              <a:p>
                <a:r>
                  <a:rPr lang="en-US">
                    <a:noFill/>
                  </a:rPr>
                  <a:t> </a:t>
                </a:r>
              </a:p>
            </p:txBody>
          </p:sp>
        </mc:Fallback>
      </mc:AlternateContent>
      <p:pic>
        <p:nvPicPr>
          <p:cNvPr id="4" name="Picture 3" descr="Chart&#10;&#10;Description automatically generated">
            <a:extLst>
              <a:ext uri="{FF2B5EF4-FFF2-40B4-BE49-F238E27FC236}">
                <a16:creationId xmlns:a16="http://schemas.microsoft.com/office/drawing/2014/main" id="{7D368AC7-C1CC-A843-A3F0-F41B348A9C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7426" y="1238494"/>
            <a:ext cx="3756655" cy="2782707"/>
          </a:xfrm>
          <a:prstGeom prst="rect">
            <a:avLst/>
          </a:prstGeom>
        </p:spPr>
      </p:pic>
      <p:pic>
        <p:nvPicPr>
          <p:cNvPr id="5" name="Picture 4" descr="Chart, scatter chart&#10;&#10;Description automatically generated">
            <a:extLst>
              <a:ext uri="{FF2B5EF4-FFF2-40B4-BE49-F238E27FC236}">
                <a16:creationId xmlns:a16="http://schemas.microsoft.com/office/drawing/2014/main" id="{75A44EBC-433D-7B42-B6D8-EBA155BD66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907" y="1238494"/>
            <a:ext cx="4136998" cy="2742710"/>
          </a:xfrm>
          <a:prstGeom prst="rect">
            <a:avLst/>
          </a:prstGeom>
        </p:spPr>
      </p:pic>
      <p:sp>
        <p:nvSpPr>
          <p:cNvPr id="6" name="TextBox 5">
            <a:extLst>
              <a:ext uri="{FF2B5EF4-FFF2-40B4-BE49-F238E27FC236}">
                <a16:creationId xmlns:a16="http://schemas.microsoft.com/office/drawing/2014/main" id="{BCB49671-4FE2-D443-B266-6AB7FDCA1474}"/>
              </a:ext>
            </a:extLst>
          </p:cNvPr>
          <p:cNvSpPr txBox="1"/>
          <p:nvPr/>
        </p:nvSpPr>
        <p:spPr>
          <a:xfrm rot="16200000">
            <a:off x="3682948" y="2458355"/>
            <a:ext cx="2321192" cy="321306"/>
          </a:xfrm>
          <a:prstGeom prst="rect">
            <a:avLst/>
          </a:prstGeom>
          <a:noFill/>
        </p:spPr>
        <p:txBody>
          <a:bodyPr wrap="square" rtlCol="0">
            <a:spAutoFit/>
          </a:bodyPr>
          <a:lstStyle/>
          <a:p>
            <a:r>
              <a:rPr lang="en-US" sz="1600" b="1" dirty="0" err="1"/>
              <a:t>Hilmarsson</a:t>
            </a:r>
            <a:r>
              <a:rPr lang="en-US" sz="1600" b="1" dirty="0"/>
              <a:t> et al. 2021</a:t>
            </a:r>
          </a:p>
        </p:txBody>
      </p:sp>
    </p:spTree>
    <p:extLst>
      <p:ext uri="{BB962C8B-B14F-4D97-AF65-F5344CB8AC3E}">
        <p14:creationId xmlns:p14="http://schemas.microsoft.com/office/powerpoint/2010/main" val="1769395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ECAAA6-45DA-2248-90AF-FA42AC490904}"/>
              </a:ext>
            </a:extLst>
          </p:cNvPr>
          <p:cNvSpPr txBox="1"/>
          <p:nvPr/>
        </p:nvSpPr>
        <p:spPr>
          <a:xfrm>
            <a:off x="1" y="457344"/>
            <a:ext cx="9143999" cy="435825"/>
          </a:xfrm>
          <a:prstGeom prst="rect">
            <a:avLst/>
          </a:prstGeom>
          <a:noFill/>
        </p:spPr>
        <p:txBody>
          <a:bodyPr wrap="square" rtlCol="0">
            <a:spAutoFit/>
          </a:bodyPr>
          <a:lstStyle/>
          <a:p>
            <a:pPr algn="ctr"/>
            <a:r>
              <a:rPr lang="en-US" b="1" i="1" dirty="0">
                <a:effectLst>
                  <a:outerShdw blurRad="38100" dist="38100" dir="2700000" algn="tl">
                    <a:srgbClr val="000000">
                      <a:alpha val="43137"/>
                    </a:srgbClr>
                  </a:outerShdw>
                </a:effectLst>
              </a:rPr>
              <a:t>Faraday conversion (Generalized Faraday rotation)</a:t>
            </a:r>
          </a:p>
        </p:txBody>
      </p:sp>
      <p:sp>
        <p:nvSpPr>
          <p:cNvPr id="3" name="TextBox 2">
            <a:extLst>
              <a:ext uri="{FF2B5EF4-FFF2-40B4-BE49-F238E27FC236}">
                <a16:creationId xmlns:a16="http://schemas.microsoft.com/office/drawing/2014/main" id="{18D5F834-4A16-6C46-995C-A468445628BC}"/>
              </a:ext>
            </a:extLst>
          </p:cNvPr>
          <p:cNvSpPr txBox="1"/>
          <p:nvPr/>
        </p:nvSpPr>
        <p:spPr>
          <a:xfrm>
            <a:off x="918547" y="5152902"/>
            <a:ext cx="1506921" cy="378565"/>
          </a:xfrm>
          <a:prstGeom prst="rect">
            <a:avLst/>
          </a:prstGeom>
          <a:noFill/>
        </p:spPr>
        <p:txBody>
          <a:bodyPr wrap="square" rtlCol="0">
            <a:spAutoFit/>
          </a:bodyPr>
          <a:lstStyle/>
          <a:p>
            <a:r>
              <a:rPr lang="en-US" sz="2000" b="1" dirty="0">
                <a:solidFill>
                  <a:srgbClr val="FFC000"/>
                </a:solidFill>
              </a:rPr>
              <a:t>It requires:</a:t>
            </a:r>
          </a:p>
        </p:txBody>
      </p:sp>
      <p:pic>
        <p:nvPicPr>
          <p:cNvPr id="5" name="Picture 4" descr="A picture containing building, dome&#10;&#10;Description automatically generated">
            <a:extLst>
              <a:ext uri="{FF2B5EF4-FFF2-40B4-BE49-F238E27FC236}">
                <a16:creationId xmlns:a16="http://schemas.microsoft.com/office/drawing/2014/main" id="{E3CBE3C1-BA44-034B-ACD4-BCFE1A815E2D}"/>
              </a:ext>
            </a:extLst>
          </p:cNvPr>
          <p:cNvPicPr>
            <a:picLocks noChangeAspect="1"/>
          </p:cNvPicPr>
          <p:nvPr/>
        </p:nvPicPr>
        <p:blipFill>
          <a:blip r:embed="rId2"/>
          <a:stretch>
            <a:fillRect/>
          </a:stretch>
        </p:blipFill>
        <p:spPr>
          <a:xfrm>
            <a:off x="-173593" y="1446342"/>
            <a:ext cx="3460803" cy="2777321"/>
          </a:xfrm>
          <a:prstGeom prst="rect">
            <a:avLst/>
          </a:prstGeom>
        </p:spPr>
      </p:pic>
      <p:sp>
        <p:nvSpPr>
          <p:cNvPr id="6" name="TextBox 5">
            <a:extLst>
              <a:ext uri="{FF2B5EF4-FFF2-40B4-BE49-F238E27FC236}">
                <a16:creationId xmlns:a16="http://schemas.microsoft.com/office/drawing/2014/main" id="{6700DFB2-182C-0246-A1C0-95F14F036E5A}"/>
              </a:ext>
            </a:extLst>
          </p:cNvPr>
          <p:cNvSpPr txBox="1"/>
          <p:nvPr/>
        </p:nvSpPr>
        <p:spPr>
          <a:xfrm rot="16200000">
            <a:off x="2610934" y="2632841"/>
            <a:ext cx="2438400" cy="349968"/>
          </a:xfrm>
          <a:prstGeom prst="rect">
            <a:avLst/>
          </a:prstGeom>
          <a:noFill/>
        </p:spPr>
        <p:txBody>
          <a:bodyPr wrap="square" rtlCol="0">
            <a:spAutoFit/>
          </a:bodyPr>
          <a:lstStyle/>
          <a:p>
            <a:r>
              <a:rPr lang="en-US" sz="1800" b="1" dirty="0" err="1"/>
              <a:t>Kennet</a:t>
            </a:r>
            <a:r>
              <a:rPr lang="en-US" sz="1800" b="1" dirty="0"/>
              <a:t> &amp; Melrose 98</a:t>
            </a:r>
          </a:p>
        </p:txBody>
      </p:sp>
      <p:sp>
        <p:nvSpPr>
          <p:cNvPr id="7" name="TextBox 6">
            <a:extLst>
              <a:ext uri="{FF2B5EF4-FFF2-40B4-BE49-F238E27FC236}">
                <a16:creationId xmlns:a16="http://schemas.microsoft.com/office/drawing/2014/main" id="{01915690-5D33-5025-BA30-9811D1A0AE8C}"/>
              </a:ext>
            </a:extLst>
          </p:cNvPr>
          <p:cNvSpPr txBox="1"/>
          <p:nvPr/>
        </p:nvSpPr>
        <p:spPr>
          <a:xfrm>
            <a:off x="5526673" y="1000785"/>
            <a:ext cx="1938544" cy="664797"/>
          </a:xfrm>
          <a:prstGeom prst="rect">
            <a:avLst/>
          </a:prstGeom>
          <a:noFill/>
        </p:spPr>
        <p:txBody>
          <a:bodyPr wrap="none" rtlCol="0">
            <a:spAutoFit/>
          </a:bodyPr>
          <a:lstStyle/>
          <a:p>
            <a:r>
              <a:rPr lang="en-US" sz="2000" b="1" dirty="0" err="1">
                <a:solidFill>
                  <a:srgbClr val="FFFF66"/>
                </a:solidFill>
              </a:rPr>
              <a:t>Poincaré</a:t>
            </a:r>
            <a:r>
              <a:rPr lang="en-US" sz="2000" b="1" dirty="0">
                <a:solidFill>
                  <a:srgbClr val="FFFF66"/>
                </a:solidFill>
              </a:rPr>
              <a:t> sphere</a:t>
            </a:r>
          </a:p>
          <a:p>
            <a:endParaRPr lang="en-US" sz="2000" b="1" dirty="0">
              <a:solidFill>
                <a:srgbClr val="FFFF66"/>
              </a:solidFill>
            </a:endParaRPr>
          </a:p>
        </p:txBody>
      </p:sp>
      <p:sp>
        <p:nvSpPr>
          <p:cNvPr id="8" name="TextBox 7">
            <a:extLst>
              <a:ext uri="{FF2B5EF4-FFF2-40B4-BE49-F238E27FC236}">
                <a16:creationId xmlns:a16="http://schemas.microsoft.com/office/drawing/2014/main" id="{5A310FCB-B4AF-E8B6-C618-6D2FD62B5870}"/>
              </a:ext>
            </a:extLst>
          </p:cNvPr>
          <p:cNvSpPr txBox="1"/>
          <p:nvPr/>
        </p:nvSpPr>
        <p:spPr>
          <a:xfrm>
            <a:off x="0" y="4365737"/>
            <a:ext cx="3287210" cy="607602"/>
          </a:xfrm>
          <a:prstGeom prst="rect">
            <a:avLst/>
          </a:prstGeom>
          <a:noFill/>
        </p:spPr>
        <p:txBody>
          <a:bodyPr wrap="square" rtlCol="0">
            <a:spAutoFit/>
          </a:bodyPr>
          <a:lstStyle/>
          <a:p>
            <a:r>
              <a:rPr lang="en-US" sz="1800" b="1" dirty="0">
                <a:solidFill>
                  <a:srgbClr val="FFFF00"/>
                </a:solidFill>
              </a:rPr>
              <a:t>Conversion of linear to circular polarization </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49B3125-E416-827C-054A-424A54FEE48D}"/>
                  </a:ext>
                </a:extLst>
              </p:cNvPr>
              <p:cNvSpPr txBox="1"/>
              <p:nvPr/>
            </p:nvSpPr>
            <p:spPr>
              <a:xfrm>
                <a:off x="1187232" y="5572068"/>
                <a:ext cx="7467365" cy="349968"/>
              </a:xfrm>
              <a:prstGeom prst="rect">
                <a:avLst/>
              </a:prstGeom>
              <a:noFill/>
            </p:spPr>
            <p:txBody>
              <a:bodyPr wrap="none" rtlCol="0">
                <a:spAutoFit/>
              </a:bodyPr>
              <a:lstStyle/>
              <a:p>
                <a:r>
                  <a:rPr lang="en-US" sz="1800" b="1" dirty="0"/>
                  <a:t>Either very strong magnetic field (</a:t>
                </a:r>
                <a14:m>
                  <m:oMath xmlns:m="http://schemas.openxmlformats.org/officeDocument/2006/math">
                    <m:sSub>
                      <m:sSubPr>
                        <m:ctrlPr>
                          <a:rPr lang="en-US" sz="1800" b="1" i="1">
                            <a:latin typeface="Cambria Math" panose="02040503050406030204" pitchFamily="18" charset="0"/>
                          </a:rPr>
                        </m:ctrlPr>
                      </m:sSubPr>
                      <m:e>
                        <m:r>
                          <a:rPr lang="en-US" sz="1800" b="1" i="1">
                            <a:latin typeface="Cambria Math" panose="02040503050406030204" pitchFamily="18" charset="0"/>
                            <a:ea typeface="Cambria Math" panose="02040503050406030204" pitchFamily="18" charset="0"/>
                          </a:rPr>
                          <m:t>𝝎</m:t>
                        </m:r>
                      </m:e>
                      <m:sub>
                        <m:r>
                          <a:rPr lang="en-US" sz="1800" b="1" i="1">
                            <a:latin typeface="Cambria Math" panose="02040503050406030204" pitchFamily="18" charset="0"/>
                          </a:rPr>
                          <m:t>𝑩</m:t>
                        </m:r>
                      </m:sub>
                    </m:sSub>
                    <m:r>
                      <a:rPr lang="en-US" sz="1800" b="1" i="1">
                        <a:latin typeface="Cambria Math" panose="02040503050406030204" pitchFamily="18" charset="0"/>
                      </a:rPr>
                      <m:t>~</m:t>
                    </m:r>
                    <m:r>
                      <a:rPr lang="en-US" sz="1800" b="1" i="1">
                        <a:latin typeface="Cambria Math" panose="02040503050406030204" pitchFamily="18" charset="0"/>
                        <a:ea typeface="Cambria Math" panose="02040503050406030204" pitchFamily="18" charset="0"/>
                      </a:rPr>
                      <m:t>𝝎</m:t>
                    </m:r>
                  </m:oMath>
                </a14:m>
                <a:r>
                  <a:rPr lang="en-US" sz="1800" b="1" dirty="0"/>
                  <a:t>) with magnetic field reversals or</a:t>
                </a:r>
              </a:p>
            </p:txBody>
          </p:sp>
        </mc:Choice>
        <mc:Fallback xmlns="">
          <p:sp>
            <p:nvSpPr>
              <p:cNvPr id="9" name="TextBox 8">
                <a:extLst>
                  <a:ext uri="{FF2B5EF4-FFF2-40B4-BE49-F238E27FC236}">
                    <a16:creationId xmlns:a16="http://schemas.microsoft.com/office/drawing/2014/main" id="{B49B3125-E416-827C-054A-424A54FEE48D}"/>
                  </a:ext>
                </a:extLst>
              </p:cNvPr>
              <p:cNvSpPr txBox="1">
                <a:spLocks noRot="1" noChangeAspect="1" noMove="1" noResize="1" noEditPoints="1" noAdjustHandles="1" noChangeArrowheads="1" noChangeShapeType="1" noTextEdit="1"/>
              </p:cNvSpPr>
              <p:nvPr/>
            </p:nvSpPr>
            <p:spPr>
              <a:xfrm>
                <a:off x="1187232" y="5572068"/>
                <a:ext cx="7467365" cy="349968"/>
              </a:xfrm>
              <a:prstGeom prst="rect">
                <a:avLst/>
              </a:prstGeom>
              <a:blipFill>
                <a:blip r:embed="rId3"/>
                <a:stretch>
                  <a:fillRect l="-679" t="-10345" b="-24138"/>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BD091FD5-052A-2BEA-C85C-FDFED908F314}"/>
              </a:ext>
            </a:extLst>
          </p:cNvPr>
          <p:cNvSpPr txBox="1"/>
          <p:nvPr/>
        </p:nvSpPr>
        <p:spPr>
          <a:xfrm>
            <a:off x="1187232" y="5979893"/>
            <a:ext cx="6518755" cy="349968"/>
          </a:xfrm>
          <a:prstGeom prst="rect">
            <a:avLst/>
          </a:prstGeom>
          <a:noFill/>
        </p:spPr>
        <p:txBody>
          <a:bodyPr wrap="square">
            <a:spAutoFit/>
          </a:bodyPr>
          <a:lstStyle/>
          <a:p>
            <a:r>
              <a:rPr lang="en-US" sz="1800" b="1" dirty="0"/>
              <a:t>strong B and at least mildly relativistic electrons</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09CCC28-6AF4-7BC1-9F1C-999A99508584}"/>
                  </a:ext>
                </a:extLst>
              </p:cNvPr>
              <p:cNvSpPr txBox="1"/>
              <p:nvPr/>
            </p:nvSpPr>
            <p:spPr>
              <a:xfrm>
                <a:off x="1187232" y="6387718"/>
                <a:ext cx="7401706" cy="349968"/>
              </a:xfrm>
              <a:prstGeom prst="rect">
                <a:avLst/>
              </a:prstGeom>
              <a:noFill/>
            </p:spPr>
            <p:txBody>
              <a:bodyPr wrap="none" rtlCol="0">
                <a:spAutoFit/>
              </a:bodyPr>
              <a:lstStyle/>
              <a:p>
                <a:r>
                  <a:rPr lang="en-US" sz="1800" b="1" dirty="0"/>
                  <a:t>Distinct properties from multi-path propagation such as dependence on </a:t>
                </a:r>
                <a14:m>
                  <m:oMath xmlns:m="http://schemas.openxmlformats.org/officeDocument/2006/math">
                    <m:r>
                      <a:rPr lang="en-US" sz="1800" b="1" i="1" smtClean="0">
                        <a:latin typeface="Cambria Math" panose="02040503050406030204" pitchFamily="18" charset="0"/>
                        <a:ea typeface="Cambria Math" panose="02040503050406030204" pitchFamily="18" charset="0"/>
                      </a:rPr>
                      <m:t>𝝂</m:t>
                    </m:r>
                  </m:oMath>
                </a14:m>
                <a:endParaRPr lang="en-US" sz="1800" b="1" dirty="0"/>
              </a:p>
            </p:txBody>
          </p:sp>
        </mc:Choice>
        <mc:Fallback xmlns="">
          <p:sp>
            <p:nvSpPr>
              <p:cNvPr id="12" name="TextBox 11">
                <a:extLst>
                  <a:ext uri="{FF2B5EF4-FFF2-40B4-BE49-F238E27FC236}">
                    <a16:creationId xmlns:a16="http://schemas.microsoft.com/office/drawing/2014/main" id="{D09CCC28-6AF4-7BC1-9F1C-999A99508584}"/>
                  </a:ext>
                </a:extLst>
              </p:cNvPr>
              <p:cNvSpPr txBox="1">
                <a:spLocks noRot="1" noChangeAspect="1" noMove="1" noResize="1" noEditPoints="1" noAdjustHandles="1" noChangeArrowheads="1" noChangeShapeType="1" noTextEdit="1"/>
              </p:cNvSpPr>
              <p:nvPr/>
            </p:nvSpPr>
            <p:spPr>
              <a:xfrm>
                <a:off x="1187232" y="6387718"/>
                <a:ext cx="7401706" cy="349968"/>
              </a:xfrm>
              <a:prstGeom prst="rect">
                <a:avLst/>
              </a:prstGeom>
              <a:blipFill>
                <a:blip r:embed="rId4"/>
                <a:stretch>
                  <a:fillRect l="-685" t="-14286" b="-25000"/>
                </a:stretch>
              </a:blipFill>
            </p:spPr>
            <p:txBody>
              <a:bodyPr/>
              <a:lstStyle/>
              <a:p>
                <a:r>
                  <a:rPr lang="en-US">
                    <a:noFill/>
                  </a:rPr>
                  <a:t> </a:t>
                </a:r>
              </a:p>
            </p:txBody>
          </p:sp>
        </mc:Fallback>
      </mc:AlternateContent>
      <p:grpSp>
        <p:nvGrpSpPr>
          <p:cNvPr id="17" name="Group 16">
            <a:extLst>
              <a:ext uri="{FF2B5EF4-FFF2-40B4-BE49-F238E27FC236}">
                <a16:creationId xmlns:a16="http://schemas.microsoft.com/office/drawing/2014/main" id="{56059EFF-7900-6028-F984-C9EEB5F4AA5B}"/>
              </a:ext>
            </a:extLst>
          </p:cNvPr>
          <p:cNvGrpSpPr/>
          <p:nvPr/>
        </p:nvGrpSpPr>
        <p:grpSpPr>
          <a:xfrm>
            <a:off x="4100325" y="1464800"/>
            <a:ext cx="5111530" cy="2777321"/>
            <a:chOff x="4100325" y="4080679"/>
            <a:chExt cx="5111530" cy="2777321"/>
          </a:xfrm>
        </p:grpSpPr>
        <p:pic>
          <p:nvPicPr>
            <p:cNvPr id="4" name="Picture 3" descr="Diagram&#10;&#10;Description automatically generated">
              <a:extLst>
                <a:ext uri="{FF2B5EF4-FFF2-40B4-BE49-F238E27FC236}">
                  <a16:creationId xmlns:a16="http://schemas.microsoft.com/office/drawing/2014/main" id="{09F3D9E6-7B41-F54F-8ACB-633E3FB6F160}"/>
                </a:ext>
              </a:extLst>
            </p:cNvPr>
            <p:cNvPicPr>
              <a:picLocks noChangeAspect="1"/>
            </p:cNvPicPr>
            <p:nvPr/>
          </p:nvPicPr>
          <p:blipFill>
            <a:blip r:embed="rId5"/>
            <a:stretch>
              <a:fillRect/>
            </a:stretch>
          </p:blipFill>
          <p:spPr>
            <a:xfrm>
              <a:off x="4100325" y="4080679"/>
              <a:ext cx="5048736" cy="2777321"/>
            </a:xfrm>
            <a:prstGeom prst="rect">
              <a:avLst/>
            </a:prstGeom>
          </p:spPr>
        </p:pic>
        <p:sp>
          <p:nvSpPr>
            <p:cNvPr id="13" name="TextBox 12">
              <a:extLst>
                <a:ext uri="{FF2B5EF4-FFF2-40B4-BE49-F238E27FC236}">
                  <a16:creationId xmlns:a16="http://schemas.microsoft.com/office/drawing/2014/main" id="{B6187DDB-5B81-CCD0-5D31-9025F487B472}"/>
                </a:ext>
              </a:extLst>
            </p:cNvPr>
            <p:cNvSpPr txBox="1"/>
            <p:nvPr/>
          </p:nvSpPr>
          <p:spPr>
            <a:xfrm>
              <a:off x="6933238" y="6192455"/>
              <a:ext cx="364202" cy="349968"/>
            </a:xfrm>
            <a:prstGeom prst="rect">
              <a:avLst/>
            </a:prstGeom>
            <a:solidFill>
              <a:schemeClr val="bg1"/>
            </a:solidFill>
          </p:spPr>
          <p:txBody>
            <a:bodyPr wrap="none" rtlCol="0">
              <a:spAutoFit/>
            </a:bodyPr>
            <a:lstStyle/>
            <a:p>
              <a:r>
                <a:rPr lang="en-US" sz="1800" b="1" dirty="0">
                  <a:solidFill>
                    <a:schemeClr val="accent2"/>
                  </a:solidFill>
                </a:rPr>
                <a:t>Q</a:t>
              </a:r>
            </a:p>
          </p:txBody>
        </p:sp>
        <p:sp>
          <p:nvSpPr>
            <p:cNvPr id="14" name="TextBox 13">
              <a:extLst>
                <a:ext uri="{FF2B5EF4-FFF2-40B4-BE49-F238E27FC236}">
                  <a16:creationId xmlns:a16="http://schemas.microsoft.com/office/drawing/2014/main" id="{D9459D8C-40DD-F224-3310-9A934E7481C3}"/>
                </a:ext>
              </a:extLst>
            </p:cNvPr>
            <p:cNvSpPr txBox="1"/>
            <p:nvPr/>
          </p:nvSpPr>
          <p:spPr>
            <a:xfrm>
              <a:off x="8879713" y="5453601"/>
              <a:ext cx="332142" cy="321306"/>
            </a:xfrm>
            <a:prstGeom prst="rect">
              <a:avLst/>
            </a:prstGeom>
            <a:solidFill>
              <a:schemeClr val="bg1"/>
            </a:solidFill>
          </p:spPr>
          <p:txBody>
            <a:bodyPr wrap="none" rtlCol="0">
              <a:spAutoFit/>
            </a:bodyPr>
            <a:lstStyle/>
            <a:p>
              <a:r>
                <a:rPr lang="en-US" sz="1600" b="1" dirty="0">
                  <a:solidFill>
                    <a:schemeClr val="accent2"/>
                  </a:solidFill>
                </a:rPr>
                <a:t>U</a:t>
              </a:r>
            </a:p>
          </p:txBody>
        </p:sp>
        <p:sp>
          <p:nvSpPr>
            <p:cNvPr id="16" name="TextBox 15">
              <a:extLst>
                <a:ext uri="{FF2B5EF4-FFF2-40B4-BE49-F238E27FC236}">
                  <a16:creationId xmlns:a16="http://schemas.microsoft.com/office/drawing/2014/main" id="{D57C1A57-51A4-A12F-A117-A5A1B2349F0F}"/>
                </a:ext>
              </a:extLst>
            </p:cNvPr>
            <p:cNvSpPr txBox="1"/>
            <p:nvPr/>
          </p:nvSpPr>
          <p:spPr>
            <a:xfrm>
              <a:off x="7724177" y="4112871"/>
              <a:ext cx="332142" cy="321306"/>
            </a:xfrm>
            <a:prstGeom prst="rect">
              <a:avLst/>
            </a:prstGeom>
            <a:solidFill>
              <a:schemeClr val="bg1"/>
            </a:solidFill>
          </p:spPr>
          <p:txBody>
            <a:bodyPr wrap="none" rtlCol="0">
              <a:spAutoFit/>
            </a:bodyPr>
            <a:lstStyle/>
            <a:p>
              <a:r>
                <a:rPr lang="en-US" sz="1600" b="1" dirty="0">
                  <a:solidFill>
                    <a:schemeClr val="accent2"/>
                  </a:solidFill>
                </a:rPr>
                <a:t>V</a:t>
              </a:r>
            </a:p>
          </p:txBody>
        </p:sp>
      </p:grpSp>
    </p:spTree>
    <p:extLst>
      <p:ext uri="{BB962C8B-B14F-4D97-AF65-F5344CB8AC3E}">
        <p14:creationId xmlns:p14="http://schemas.microsoft.com/office/powerpoint/2010/main" val="2016107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BF5D58-BF6A-294D-89B3-2B3A18269D57}"/>
              </a:ext>
            </a:extLst>
          </p:cNvPr>
          <p:cNvSpPr txBox="1"/>
          <p:nvPr/>
        </p:nvSpPr>
        <p:spPr>
          <a:xfrm>
            <a:off x="-46297" y="427278"/>
            <a:ext cx="9143999" cy="521681"/>
          </a:xfrm>
          <a:prstGeom prst="rect">
            <a:avLst/>
          </a:prstGeom>
          <a:noFill/>
        </p:spPr>
        <p:txBody>
          <a:bodyPr wrap="square" rtlCol="0">
            <a:spAutoFit/>
          </a:bodyPr>
          <a:lstStyle/>
          <a:p>
            <a:pPr algn="ctr"/>
            <a:r>
              <a:rPr lang="en-US" sz="3000" b="1" i="1" dirty="0">
                <a:solidFill>
                  <a:srgbClr val="FFFF00"/>
                </a:solidFill>
                <a:effectLst>
                  <a:outerShdw blurRad="38100" dist="38100" dir="2700000" algn="tl">
                    <a:srgbClr val="000000">
                      <a:alpha val="43137"/>
                    </a:srgbClr>
                  </a:outerShdw>
                </a:effectLst>
              </a:rPr>
              <a:t>Polarization properties for different FRB models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DC81BF0-D245-2F42-9BAC-732125662629}"/>
                  </a:ext>
                </a:extLst>
              </p:cNvPr>
              <p:cNvSpPr txBox="1"/>
              <p:nvPr/>
            </p:nvSpPr>
            <p:spPr>
              <a:xfrm>
                <a:off x="2" y="1162095"/>
                <a:ext cx="8275898" cy="2153410"/>
              </a:xfrm>
              <a:prstGeom prst="rect">
                <a:avLst/>
              </a:prstGeom>
              <a:noFill/>
            </p:spPr>
            <p:txBody>
              <a:bodyPr wrap="square" rtlCol="0">
                <a:spAutoFit/>
              </a:bodyPr>
              <a:lstStyle/>
              <a:p>
                <a:pPr marL="257175" indent="-257175">
                  <a:buFont typeface="Arial" panose="020B0604020202020204" pitchFamily="34" charset="0"/>
                  <a:buChar char="•"/>
                </a:pPr>
                <a:r>
                  <a:rPr lang="en-US" sz="1800" b="1" dirty="0"/>
                  <a:t>Far-away models: (e.g. baryonic shells) very difficult to change PA within a single burst, or generally on a timescale much shorter than </a:t>
                </a:r>
                <a14:m>
                  <m:oMath xmlns:m="http://schemas.openxmlformats.org/officeDocument/2006/math">
                    <m:r>
                      <a:rPr lang="en-US" sz="1800" b="1" i="1">
                        <a:latin typeface="Cambria Math" panose="02040503050406030204" pitchFamily="18" charset="0"/>
                      </a:rPr>
                      <m:t>𝑹</m:t>
                    </m:r>
                    <m:r>
                      <a:rPr lang="en-US" sz="1800" b="1" i="1">
                        <a:latin typeface="Cambria Math" panose="02040503050406030204" pitchFamily="18" charset="0"/>
                      </a:rPr>
                      <m:t>/</m:t>
                    </m:r>
                    <m:r>
                      <a:rPr lang="en-US" sz="1800" b="1" i="1">
                        <a:latin typeface="Cambria Math" panose="02040503050406030204" pitchFamily="18" charset="0"/>
                      </a:rPr>
                      <m:t>𝟐</m:t>
                    </m:r>
                    <m:r>
                      <a:rPr lang="en-US" sz="1800" b="1" i="1">
                        <a:latin typeface="Cambria Math" panose="02040503050406030204" pitchFamily="18" charset="0"/>
                      </a:rPr>
                      <m:t>𝒄</m:t>
                    </m:r>
                    <m:sSup>
                      <m:sSupPr>
                        <m:ctrlPr>
                          <a:rPr lang="en-US" sz="1800" b="1" i="1">
                            <a:latin typeface="Cambria Math" panose="02040503050406030204" pitchFamily="18" charset="0"/>
                          </a:rPr>
                        </m:ctrlPr>
                      </m:sSupPr>
                      <m:e>
                        <m:r>
                          <a:rPr lang="el-GR" sz="1800" b="1" i="1">
                            <a:latin typeface="Cambria Math" panose="02040503050406030204" pitchFamily="18" charset="0"/>
                            <a:ea typeface="Cambria Math" panose="02040503050406030204" pitchFamily="18" charset="0"/>
                          </a:rPr>
                          <m:t>𝜞</m:t>
                        </m:r>
                      </m:e>
                      <m:sup>
                        <m:r>
                          <a:rPr lang="en-US" sz="1800" b="1" i="1">
                            <a:latin typeface="Cambria Math" panose="02040503050406030204" pitchFamily="18" charset="0"/>
                          </a:rPr>
                          <m:t>𝟐</m:t>
                        </m:r>
                      </m:sup>
                    </m:sSup>
                  </m:oMath>
                </a14:m>
                <a:endParaRPr lang="en-US" sz="1800" b="1" dirty="0"/>
              </a:p>
              <a:p>
                <a:pPr marL="257175" indent="-257175">
                  <a:buFont typeface="Arial" panose="020B0604020202020204" pitchFamily="34" charset="0"/>
                  <a:buChar char="•"/>
                </a:pPr>
                <a:endParaRPr lang="en-US" sz="1800" b="1" dirty="0"/>
              </a:p>
              <a:p>
                <a:pPr marL="257175" indent="-257175">
                  <a:buFont typeface="Arial" panose="020B0604020202020204" pitchFamily="34" charset="0"/>
                  <a:buChar char="•"/>
                </a:pPr>
                <a:r>
                  <a:rPr lang="en-US" sz="1800" b="1" dirty="0"/>
                  <a:t>Magnetospheric models: Both constant PA and varying PA can be explained depending on orientation of magnetic axis relative to spin axis</a:t>
                </a:r>
              </a:p>
              <a:p>
                <a:pPr marL="257175" indent="-257175">
                  <a:buFont typeface="Arial" panose="020B0604020202020204" pitchFamily="34" charset="0"/>
                  <a:buChar char="•"/>
                </a:pPr>
                <a:endParaRPr lang="en-US" sz="1800" b="1" dirty="0"/>
              </a:p>
              <a:p>
                <a:pPr marL="257175" indent="-257175">
                  <a:buFont typeface="Arial" panose="020B0604020202020204" pitchFamily="34" charset="0"/>
                  <a:buChar char="•"/>
                </a:pPr>
                <a:r>
                  <a:rPr lang="en-US" sz="1800" b="1" dirty="0"/>
                  <a:t>Precession models: Almost impossible to explain constant PA.  </a:t>
                </a:r>
              </a:p>
              <a:p>
                <a:pPr marL="257175" indent="-257175">
                  <a:buFont typeface="Arial" panose="020B0604020202020204" pitchFamily="34" charset="0"/>
                  <a:buChar char="•"/>
                </a:pPr>
                <a:endParaRPr lang="en-US" sz="1800" b="1" dirty="0"/>
              </a:p>
            </p:txBody>
          </p:sp>
        </mc:Choice>
        <mc:Fallback xmlns="">
          <p:sp>
            <p:nvSpPr>
              <p:cNvPr id="3" name="TextBox 2">
                <a:extLst>
                  <a:ext uri="{FF2B5EF4-FFF2-40B4-BE49-F238E27FC236}">
                    <a16:creationId xmlns:a16="http://schemas.microsoft.com/office/drawing/2014/main" id="{ADC81BF0-D245-2F42-9BAC-732125662629}"/>
                  </a:ext>
                </a:extLst>
              </p:cNvPr>
              <p:cNvSpPr txBox="1">
                <a:spLocks noRot="1" noChangeAspect="1" noMove="1" noResize="1" noEditPoints="1" noAdjustHandles="1" noChangeArrowheads="1" noChangeShapeType="1" noTextEdit="1"/>
              </p:cNvSpPr>
              <p:nvPr/>
            </p:nvSpPr>
            <p:spPr>
              <a:xfrm>
                <a:off x="2" y="1162095"/>
                <a:ext cx="8275898" cy="2153410"/>
              </a:xfrm>
              <a:prstGeom prst="rect">
                <a:avLst/>
              </a:prstGeom>
              <a:blipFill>
                <a:blip r:embed="rId2"/>
                <a:stretch>
                  <a:fillRect l="-460" t="-1754"/>
                </a:stretch>
              </a:blipFill>
            </p:spPr>
            <p:txBody>
              <a:bodyPr/>
              <a:lstStyle/>
              <a:p>
                <a:r>
                  <a:rPr lang="en-US">
                    <a:noFill/>
                  </a:rPr>
                  <a:t> </a:t>
                </a:r>
              </a:p>
            </p:txBody>
          </p:sp>
        </mc:Fallback>
      </mc:AlternateContent>
      <p:pic>
        <p:nvPicPr>
          <p:cNvPr id="4" name="Picture 3" descr="Diagram, schematic&#10;&#10;Description automatically generated">
            <a:extLst>
              <a:ext uri="{FF2B5EF4-FFF2-40B4-BE49-F238E27FC236}">
                <a16:creationId xmlns:a16="http://schemas.microsoft.com/office/drawing/2014/main" id="{D57F9C41-C43E-E64B-9654-A3C81408300E}"/>
              </a:ext>
            </a:extLst>
          </p:cNvPr>
          <p:cNvPicPr>
            <a:picLocks noChangeAspect="1"/>
          </p:cNvPicPr>
          <p:nvPr/>
        </p:nvPicPr>
        <p:blipFill>
          <a:blip r:embed="rId3"/>
          <a:stretch>
            <a:fillRect/>
          </a:stretch>
        </p:blipFill>
        <p:spPr>
          <a:xfrm>
            <a:off x="3840931" y="3183038"/>
            <a:ext cx="5306146" cy="3674962"/>
          </a:xfrm>
          <a:prstGeom prst="rect">
            <a:avLst/>
          </a:prstGeom>
        </p:spPr>
      </p:pic>
      <p:sp>
        <p:nvSpPr>
          <p:cNvPr id="5" name="TextBox 4">
            <a:extLst>
              <a:ext uri="{FF2B5EF4-FFF2-40B4-BE49-F238E27FC236}">
                <a16:creationId xmlns:a16="http://schemas.microsoft.com/office/drawing/2014/main" id="{116C92BF-2128-BC40-A422-500913214777}"/>
              </a:ext>
            </a:extLst>
          </p:cNvPr>
          <p:cNvSpPr txBox="1"/>
          <p:nvPr/>
        </p:nvSpPr>
        <p:spPr>
          <a:xfrm rot="16200000">
            <a:off x="2832605" y="5269978"/>
            <a:ext cx="1668605" cy="349968"/>
          </a:xfrm>
          <a:prstGeom prst="rect">
            <a:avLst/>
          </a:prstGeom>
          <a:noFill/>
        </p:spPr>
        <p:txBody>
          <a:bodyPr wrap="square" rtlCol="0">
            <a:spAutoFit/>
          </a:bodyPr>
          <a:lstStyle/>
          <a:p>
            <a:r>
              <a:rPr lang="en-US" sz="1800" dirty="0"/>
              <a:t>Lu et al. 2019</a:t>
            </a:r>
          </a:p>
        </p:txBody>
      </p:sp>
    </p:spTree>
    <p:extLst>
      <p:ext uri="{BB962C8B-B14F-4D97-AF65-F5344CB8AC3E}">
        <p14:creationId xmlns:p14="http://schemas.microsoft.com/office/powerpoint/2010/main" val="1525865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4" name="Group 363">
            <a:extLst>
              <a:ext uri="{FF2B5EF4-FFF2-40B4-BE49-F238E27FC236}">
                <a16:creationId xmlns:a16="http://schemas.microsoft.com/office/drawing/2014/main" id="{E73FA917-23CD-F055-120E-B98046258958}"/>
              </a:ext>
            </a:extLst>
          </p:cNvPr>
          <p:cNvGrpSpPr/>
          <p:nvPr/>
        </p:nvGrpSpPr>
        <p:grpSpPr>
          <a:xfrm>
            <a:off x="988955" y="1876996"/>
            <a:ext cx="6690166" cy="2810752"/>
            <a:chOff x="628895" y="1784398"/>
            <a:chExt cx="6690166" cy="2810752"/>
          </a:xfrm>
        </p:grpSpPr>
        <p:grpSp>
          <p:nvGrpSpPr>
            <p:cNvPr id="361" name="Group 360">
              <a:extLst>
                <a:ext uri="{FF2B5EF4-FFF2-40B4-BE49-F238E27FC236}">
                  <a16:creationId xmlns:a16="http://schemas.microsoft.com/office/drawing/2014/main" id="{83F3FAFC-45B0-9F54-00C2-99DAC5F0A57E}"/>
                </a:ext>
              </a:extLst>
            </p:cNvPr>
            <p:cNvGrpSpPr/>
            <p:nvPr/>
          </p:nvGrpSpPr>
          <p:grpSpPr>
            <a:xfrm>
              <a:off x="628895" y="1784398"/>
              <a:ext cx="6690166" cy="2810752"/>
              <a:chOff x="628895" y="2791422"/>
              <a:chExt cx="6690166" cy="3817560"/>
            </a:xfrm>
          </p:grpSpPr>
          <p:sp>
            <p:nvSpPr>
              <p:cNvPr id="5" name="Parallelogram 4">
                <a:extLst>
                  <a:ext uri="{FF2B5EF4-FFF2-40B4-BE49-F238E27FC236}">
                    <a16:creationId xmlns:a16="http://schemas.microsoft.com/office/drawing/2014/main" id="{34CC98E4-F109-4F9D-17FC-FFFF34E3A6D7}"/>
                  </a:ext>
                </a:extLst>
              </p:cNvPr>
              <p:cNvSpPr/>
              <p:nvPr/>
            </p:nvSpPr>
            <p:spPr bwMode="auto">
              <a:xfrm>
                <a:off x="628895" y="3139333"/>
                <a:ext cx="6690166" cy="3439611"/>
              </a:xfrm>
              <a:prstGeom prst="parallelogram">
                <a:avLst/>
              </a:prstGeom>
              <a:noFill/>
              <a:ln w="9525" cap="flat" cmpd="sng" algn="ctr">
                <a:solidFill>
                  <a:srgbClr val="C8CCA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93000"/>
                  </a:lnSpc>
                  <a:spcBef>
                    <a:spcPct val="0"/>
                  </a:spcBef>
                  <a:spcAft>
                    <a:spcPct val="0"/>
                  </a:spcAft>
                  <a:buClr>
                    <a:srgbClr val="FFFFFF"/>
                  </a:buClr>
                  <a:buSzPct val="100000"/>
                  <a:buFont typeface="Times New Roman" charset="0"/>
                  <a:buNone/>
                  <a:tabLst/>
                </a:pPr>
                <a:endParaRPr kumimoji="0" lang="en-US" sz="2400" b="0" i="0" u="none" strike="noStrike" cap="none" normalizeH="0" baseline="0">
                  <a:ln>
                    <a:noFill/>
                  </a:ln>
                  <a:solidFill>
                    <a:schemeClr val="bg1"/>
                  </a:solidFill>
                  <a:effectLst/>
                  <a:latin typeface="Times New Roman" charset="0"/>
                </a:endParaRPr>
              </a:p>
            </p:txBody>
          </p:sp>
          <p:sp>
            <p:nvSpPr>
              <p:cNvPr id="6" name="TextBox 5">
                <a:extLst>
                  <a:ext uri="{FF2B5EF4-FFF2-40B4-BE49-F238E27FC236}">
                    <a16:creationId xmlns:a16="http://schemas.microsoft.com/office/drawing/2014/main" id="{ABDA58FD-9DA1-9461-58B7-5ECDD1EC7833}"/>
                  </a:ext>
                </a:extLst>
              </p:cNvPr>
              <p:cNvSpPr txBox="1"/>
              <p:nvPr/>
            </p:nvSpPr>
            <p:spPr>
              <a:xfrm>
                <a:off x="1400539" y="4641448"/>
                <a:ext cx="261610" cy="435825"/>
              </a:xfrm>
              <a:prstGeom prst="rect">
                <a:avLst/>
              </a:prstGeom>
              <a:noFill/>
            </p:spPr>
            <p:txBody>
              <a:bodyPr wrap="none" rtlCol="0">
                <a:spAutoFit/>
              </a:bodyPr>
              <a:lstStyle/>
              <a:p>
                <a:r>
                  <a:rPr lang="en-US" dirty="0"/>
                  <a:t>.</a:t>
                </a:r>
              </a:p>
            </p:txBody>
          </p:sp>
          <p:sp>
            <p:nvSpPr>
              <p:cNvPr id="7" name="TextBox 6">
                <a:extLst>
                  <a:ext uri="{FF2B5EF4-FFF2-40B4-BE49-F238E27FC236}">
                    <a16:creationId xmlns:a16="http://schemas.microsoft.com/office/drawing/2014/main" id="{38030EE0-2D3B-C275-F5A3-D448B9B3CEBA}"/>
                  </a:ext>
                </a:extLst>
              </p:cNvPr>
              <p:cNvSpPr txBox="1"/>
              <p:nvPr/>
            </p:nvSpPr>
            <p:spPr>
              <a:xfrm>
                <a:off x="1668686" y="4481331"/>
                <a:ext cx="261610" cy="435825"/>
              </a:xfrm>
              <a:prstGeom prst="rect">
                <a:avLst/>
              </a:prstGeom>
              <a:noFill/>
            </p:spPr>
            <p:txBody>
              <a:bodyPr wrap="none" rtlCol="0">
                <a:spAutoFit/>
              </a:bodyPr>
              <a:lstStyle/>
              <a:p>
                <a:r>
                  <a:rPr lang="en-US" dirty="0"/>
                  <a:t>.</a:t>
                </a:r>
              </a:p>
            </p:txBody>
          </p:sp>
          <p:sp>
            <p:nvSpPr>
              <p:cNvPr id="8" name="TextBox 7">
                <a:extLst>
                  <a:ext uri="{FF2B5EF4-FFF2-40B4-BE49-F238E27FC236}">
                    <a16:creationId xmlns:a16="http://schemas.microsoft.com/office/drawing/2014/main" id="{09BC5693-3F86-1B99-BED4-627C46C32B59}"/>
                  </a:ext>
                </a:extLst>
              </p:cNvPr>
              <p:cNvSpPr txBox="1"/>
              <p:nvPr/>
            </p:nvSpPr>
            <p:spPr>
              <a:xfrm>
                <a:off x="1635893" y="4818926"/>
                <a:ext cx="261610" cy="435825"/>
              </a:xfrm>
              <a:prstGeom prst="rect">
                <a:avLst/>
              </a:prstGeom>
              <a:noFill/>
            </p:spPr>
            <p:txBody>
              <a:bodyPr wrap="none" rtlCol="0">
                <a:spAutoFit/>
              </a:bodyPr>
              <a:lstStyle/>
              <a:p>
                <a:r>
                  <a:rPr lang="en-US" dirty="0"/>
                  <a:t>.</a:t>
                </a:r>
              </a:p>
            </p:txBody>
          </p:sp>
          <p:sp>
            <p:nvSpPr>
              <p:cNvPr id="9" name="TextBox 8">
                <a:extLst>
                  <a:ext uri="{FF2B5EF4-FFF2-40B4-BE49-F238E27FC236}">
                    <a16:creationId xmlns:a16="http://schemas.microsoft.com/office/drawing/2014/main" id="{9A6F479C-4025-6BFF-8301-3BA34CBE2D4D}"/>
                  </a:ext>
                </a:extLst>
              </p:cNvPr>
              <p:cNvSpPr txBox="1"/>
              <p:nvPr/>
            </p:nvSpPr>
            <p:spPr>
              <a:xfrm>
                <a:off x="1313731" y="4925028"/>
                <a:ext cx="261610" cy="435825"/>
              </a:xfrm>
              <a:prstGeom prst="rect">
                <a:avLst/>
              </a:prstGeom>
              <a:noFill/>
            </p:spPr>
            <p:txBody>
              <a:bodyPr wrap="none" rtlCol="0">
                <a:spAutoFit/>
              </a:bodyPr>
              <a:lstStyle/>
              <a:p>
                <a:r>
                  <a:rPr lang="en-US" dirty="0"/>
                  <a:t>.</a:t>
                </a:r>
              </a:p>
            </p:txBody>
          </p:sp>
          <p:sp>
            <p:nvSpPr>
              <p:cNvPr id="10" name="TextBox 9">
                <a:extLst>
                  <a:ext uri="{FF2B5EF4-FFF2-40B4-BE49-F238E27FC236}">
                    <a16:creationId xmlns:a16="http://schemas.microsoft.com/office/drawing/2014/main" id="{750FD5BD-90B3-2343-13BB-810A5F2D0DDF}"/>
                  </a:ext>
                </a:extLst>
              </p:cNvPr>
              <p:cNvSpPr txBox="1"/>
              <p:nvPr/>
            </p:nvSpPr>
            <p:spPr>
              <a:xfrm>
                <a:off x="1153614" y="4475543"/>
                <a:ext cx="261610" cy="435825"/>
              </a:xfrm>
              <a:prstGeom prst="rect">
                <a:avLst/>
              </a:prstGeom>
              <a:noFill/>
            </p:spPr>
            <p:txBody>
              <a:bodyPr wrap="none" rtlCol="0">
                <a:spAutoFit/>
              </a:bodyPr>
              <a:lstStyle/>
              <a:p>
                <a:r>
                  <a:rPr lang="en-US" dirty="0"/>
                  <a:t>.</a:t>
                </a:r>
              </a:p>
            </p:txBody>
          </p:sp>
          <p:sp>
            <p:nvSpPr>
              <p:cNvPr id="16" name="TextBox 15">
                <a:extLst>
                  <a:ext uri="{FF2B5EF4-FFF2-40B4-BE49-F238E27FC236}">
                    <a16:creationId xmlns:a16="http://schemas.microsoft.com/office/drawing/2014/main" id="{444ECEDC-60BC-CF0D-B664-C6D4DBF0C5BA}"/>
                  </a:ext>
                </a:extLst>
              </p:cNvPr>
              <p:cNvSpPr txBox="1"/>
              <p:nvPr/>
            </p:nvSpPr>
            <p:spPr>
              <a:xfrm>
                <a:off x="2012073" y="4627943"/>
                <a:ext cx="261610" cy="435825"/>
              </a:xfrm>
              <a:prstGeom prst="rect">
                <a:avLst/>
              </a:prstGeom>
              <a:noFill/>
            </p:spPr>
            <p:txBody>
              <a:bodyPr wrap="none" rtlCol="0">
                <a:spAutoFit/>
              </a:bodyPr>
              <a:lstStyle/>
              <a:p>
                <a:r>
                  <a:rPr lang="en-US" dirty="0"/>
                  <a:t>.</a:t>
                </a:r>
              </a:p>
            </p:txBody>
          </p:sp>
          <p:sp>
            <p:nvSpPr>
              <p:cNvPr id="27" name="TextBox 26">
                <a:extLst>
                  <a:ext uri="{FF2B5EF4-FFF2-40B4-BE49-F238E27FC236}">
                    <a16:creationId xmlns:a16="http://schemas.microsoft.com/office/drawing/2014/main" id="{8F3A0D7C-52EB-F42B-FB41-8C05B43935AE}"/>
                  </a:ext>
                </a:extLst>
              </p:cNvPr>
              <p:cNvSpPr txBox="1"/>
              <p:nvPr/>
            </p:nvSpPr>
            <p:spPr>
              <a:xfrm>
                <a:off x="5995690" y="5648449"/>
                <a:ext cx="261610" cy="435825"/>
              </a:xfrm>
              <a:prstGeom prst="rect">
                <a:avLst/>
              </a:prstGeom>
              <a:noFill/>
            </p:spPr>
            <p:txBody>
              <a:bodyPr wrap="none" rtlCol="0">
                <a:spAutoFit/>
              </a:bodyPr>
              <a:lstStyle/>
              <a:p>
                <a:r>
                  <a:rPr lang="en-US" dirty="0"/>
                  <a:t>.</a:t>
                </a:r>
              </a:p>
            </p:txBody>
          </p:sp>
          <p:sp>
            <p:nvSpPr>
              <p:cNvPr id="29" name="TextBox 28">
                <a:extLst>
                  <a:ext uri="{FF2B5EF4-FFF2-40B4-BE49-F238E27FC236}">
                    <a16:creationId xmlns:a16="http://schemas.microsoft.com/office/drawing/2014/main" id="{43C84892-AF32-5924-B8E1-EF82DA24C404}"/>
                  </a:ext>
                </a:extLst>
              </p:cNvPr>
              <p:cNvSpPr txBox="1"/>
              <p:nvPr/>
            </p:nvSpPr>
            <p:spPr>
              <a:xfrm>
                <a:off x="4309428" y="4770616"/>
                <a:ext cx="261610" cy="435825"/>
              </a:xfrm>
              <a:prstGeom prst="rect">
                <a:avLst/>
              </a:prstGeom>
              <a:noFill/>
            </p:spPr>
            <p:txBody>
              <a:bodyPr wrap="none" rtlCol="0">
                <a:spAutoFit/>
              </a:bodyPr>
              <a:lstStyle/>
              <a:p>
                <a:r>
                  <a:rPr lang="en-US" dirty="0"/>
                  <a:t>.</a:t>
                </a:r>
              </a:p>
            </p:txBody>
          </p:sp>
          <p:sp>
            <p:nvSpPr>
              <p:cNvPr id="42" name="TextBox 41">
                <a:extLst>
                  <a:ext uri="{FF2B5EF4-FFF2-40B4-BE49-F238E27FC236}">
                    <a16:creationId xmlns:a16="http://schemas.microsoft.com/office/drawing/2014/main" id="{5812A5D6-5F2C-E6E1-D8B7-F6B2C38252E3}"/>
                  </a:ext>
                </a:extLst>
              </p:cNvPr>
              <p:cNvSpPr txBox="1"/>
              <p:nvPr/>
            </p:nvSpPr>
            <p:spPr>
              <a:xfrm>
                <a:off x="1863531" y="5405372"/>
                <a:ext cx="261610" cy="435825"/>
              </a:xfrm>
              <a:prstGeom prst="rect">
                <a:avLst/>
              </a:prstGeom>
              <a:noFill/>
            </p:spPr>
            <p:txBody>
              <a:bodyPr wrap="none" rtlCol="0">
                <a:spAutoFit/>
              </a:bodyPr>
              <a:lstStyle/>
              <a:p>
                <a:r>
                  <a:rPr lang="en-US" dirty="0"/>
                  <a:t>.</a:t>
                </a:r>
              </a:p>
            </p:txBody>
          </p:sp>
          <p:sp>
            <p:nvSpPr>
              <p:cNvPr id="45" name="TextBox 44">
                <a:extLst>
                  <a:ext uri="{FF2B5EF4-FFF2-40B4-BE49-F238E27FC236}">
                    <a16:creationId xmlns:a16="http://schemas.microsoft.com/office/drawing/2014/main" id="{16A33865-9CD4-A7B1-8A7E-F8859931B198}"/>
                  </a:ext>
                </a:extLst>
              </p:cNvPr>
              <p:cNvSpPr txBox="1"/>
              <p:nvPr/>
            </p:nvSpPr>
            <p:spPr>
              <a:xfrm>
                <a:off x="5006057" y="5607934"/>
                <a:ext cx="261610" cy="435825"/>
              </a:xfrm>
              <a:prstGeom prst="rect">
                <a:avLst/>
              </a:prstGeom>
              <a:noFill/>
            </p:spPr>
            <p:txBody>
              <a:bodyPr wrap="none" rtlCol="0">
                <a:spAutoFit/>
              </a:bodyPr>
              <a:lstStyle/>
              <a:p>
                <a:r>
                  <a:rPr lang="en-US" dirty="0"/>
                  <a:t>.</a:t>
                </a:r>
              </a:p>
            </p:txBody>
          </p:sp>
          <p:sp>
            <p:nvSpPr>
              <p:cNvPr id="46" name="TextBox 45">
                <a:extLst>
                  <a:ext uri="{FF2B5EF4-FFF2-40B4-BE49-F238E27FC236}">
                    <a16:creationId xmlns:a16="http://schemas.microsoft.com/office/drawing/2014/main" id="{7C643C4A-22DA-42E0-0C7C-BEB1E701A160}"/>
                  </a:ext>
                </a:extLst>
              </p:cNvPr>
              <p:cNvSpPr txBox="1"/>
              <p:nvPr/>
            </p:nvSpPr>
            <p:spPr>
              <a:xfrm>
                <a:off x="1616606" y="5239467"/>
                <a:ext cx="261610" cy="435825"/>
              </a:xfrm>
              <a:prstGeom prst="rect">
                <a:avLst/>
              </a:prstGeom>
              <a:noFill/>
            </p:spPr>
            <p:txBody>
              <a:bodyPr wrap="none" rtlCol="0">
                <a:spAutoFit/>
              </a:bodyPr>
              <a:lstStyle/>
              <a:p>
                <a:r>
                  <a:rPr lang="en-US" dirty="0"/>
                  <a:t>.</a:t>
                </a:r>
              </a:p>
            </p:txBody>
          </p:sp>
          <p:sp>
            <p:nvSpPr>
              <p:cNvPr id="47" name="TextBox 46">
                <a:extLst>
                  <a:ext uri="{FF2B5EF4-FFF2-40B4-BE49-F238E27FC236}">
                    <a16:creationId xmlns:a16="http://schemas.microsoft.com/office/drawing/2014/main" id="{CCD78C0F-6D72-2DFC-4C47-8EA508483A40}"/>
                  </a:ext>
                </a:extLst>
              </p:cNvPr>
              <p:cNvSpPr txBox="1"/>
              <p:nvPr/>
            </p:nvSpPr>
            <p:spPr>
              <a:xfrm>
                <a:off x="1884752" y="5056200"/>
                <a:ext cx="261610" cy="435825"/>
              </a:xfrm>
              <a:prstGeom prst="rect">
                <a:avLst/>
              </a:prstGeom>
              <a:noFill/>
            </p:spPr>
            <p:txBody>
              <a:bodyPr wrap="none" rtlCol="0">
                <a:spAutoFit/>
              </a:bodyPr>
              <a:lstStyle/>
              <a:p>
                <a:r>
                  <a:rPr lang="en-US" dirty="0"/>
                  <a:t>.</a:t>
                </a:r>
              </a:p>
            </p:txBody>
          </p:sp>
          <p:sp>
            <p:nvSpPr>
              <p:cNvPr id="51" name="TextBox 50">
                <a:extLst>
                  <a:ext uri="{FF2B5EF4-FFF2-40B4-BE49-F238E27FC236}">
                    <a16:creationId xmlns:a16="http://schemas.microsoft.com/office/drawing/2014/main" id="{6D03BDDE-1014-0CAF-40C9-09992D86C2D3}"/>
                  </a:ext>
                </a:extLst>
              </p:cNvPr>
              <p:cNvSpPr txBox="1"/>
              <p:nvPr/>
            </p:nvSpPr>
            <p:spPr>
              <a:xfrm>
                <a:off x="1848095" y="4591287"/>
                <a:ext cx="261610" cy="435825"/>
              </a:xfrm>
              <a:prstGeom prst="rect">
                <a:avLst/>
              </a:prstGeom>
              <a:noFill/>
            </p:spPr>
            <p:txBody>
              <a:bodyPr wrap="none" rtlCol="0">
                <a:spAutoFit/>
              </a:bodyPr>
              <a:lstStyle/>
              <a:p>
                <a:r>
                  <a:rPr lang="en-US" dirty="0"/>
                  <a:t>.</a:t>
                </a:r>
              </a:p>
            </p:txBody>
          </p:sp>
          <p:sp>
            <p:nvSpPr>
              <p:cNvPr id="53" name="TextBox 52">
                <a:extLst>
                  <a:ext uri="{FF2B5EF4-FFF2-40B4-BE49-F238E27FC236}">
                    <a16:creationId xmlns:a16="http://schemas.microsoft.com/office/drawing/2014/main" id="{76A6F065-9BAA-ACB9-C323-B56E42CE1A28}"/>
                  </a:ext>
                </a:extLst>
              </p:cNvPr>
              <p:cNvSpPr txBox="1"/>
              <p:nvPr/>
            </p:nvSpPr>
            <p:spPr>
              <a:xfrm>
                <a:off x="5629154" y="5791197"/>
                <a:ext cx="261610" cy="435825"/>
              </a:xfrm>
              <a:prstGeom prst="rect">
                <a:avLst/>
              </a:prstGeom>
              <a:noFill/>
            </p:spPr>
            <p:txBody>
              <a:bodyPr wrap="none" rtlCol="0">
                <a:spAutoFit/>
              </a:bodyPr>
              <a:lstStyle/>
              <a:p>
                <a:r>
                  <a:rPr lang="en-US" dirty="0"/>
                  <a:t>.</a:t>
                </a:r>
              </a:p>
            </p:txBody>
          </p:sp>
          <p:sp>
            <p:nvSpPr>
              <p:cNvPr id="55" name="TextBox 54">
                <a:extLst>
                  <a:ext uri="{FF2B5EF4-FFF2-40B4-BE49-F238E27FC236}">
                    <a16:creationId xmlns:a16="http://schemas.microsoft.com/office/drawing/2014/main" id="{72201D3D-9E73-4FA9-FE0B-666B2FBC5580}"/>
                  </a:ext>
                </a:extLst>
              </p:cNvPr>
              <p:cNvSpPr txBox="1"/>
              <p:nvPr/>
            </p:nvSpPr>
            <p:spPr>
              <a:xfrm>
                <a:off x="5864508" y="5968675"/>
                <a:ext cx="261610" cy="435825"/>
              </a:xfrm>
              <a:prstGeom prst="rect">
                <a:avLst/>
              </a:prstGeom>
              <a:noFill/>
            </p:spPr>
            <p:txBody>
              <a:bodyPr wrap="none" rtlCol="0">
                <a:spAutoFit/>
              </a:bodyPr>
              <a:lstStyle/>
              <a:p>
                <a:r>
                  <a:rPr lang="en-US" dirty="0"/>
                  <a:t>.</a:t>
                </a:r>
              </a:p>
            </p:txBody>
          </p:sp>
          <p:sp>
            <p:nvSpPr>
              <p:cNvPr id="56" name="TextBox 55">
                <a:extLst>
                  <a:ext uri="{FF2B5EF4-FFF2-40B4-BE49-F238E27FC236}">
                    <a16:creationId xmlns:a16="http://schemas.microsoft.com/office/drawing/2014/main" id="{73AF38FD-F445-1314-4603-E839330CB882}"/>
                  </a:ext>
                </a:extLst>
              </p:cNvPr>
              <p:cNvSpPr txBox="1"/>
              <p:nvPr/>
            </p:nvSpPr>
            <p:spPr>
              <a:xfrm>
                <a:off x="5542346" y="6074777"/>
                <a:ext cx="261610" cy="435825"/>
              </a:xfrm>
              <a:prstGeom prst="rect">
                <a:avLst/>
              </a:prstGeom>
              <a:noFill/>
            </p:spPr>
            <p:txBody>
              <a:bodyPr wrap="none" rtlCol="0">
                <a:spAutoFit/>
              </a:bodyPr>
              <a:lstStyle/>
              <a:p>
                <a:r>
                  <a:rPr lang="en-US" dirty="0"/>
                  <a:t>.</a:t>
                </a:r>
              </a:p>
            </p:txBody>
          </p:sp>
          <p:sp>
            <p:nvSpPr>
              <p:cNvPr id="57" name="TextBox 56">
                <a:extLst>
                  <a:ext uri="{FF2B5EF4-FFF2-40B4-BE49-F238E27FC236}">
                    <a16:creationId xmlns:a16="http://schemas.microsoft.com/office/drawing/2014/main" id="{2A25D70B-39B1-A05F-7662-A0633EDAFFE5}"/>
                  </a:ext>
                </a:extLst>
              </p:cNvPr>
              <p:cNvSpPr txBox="1"/>
              <p:nvPr/>
            </p:nvSpPr>
            <p:spPr>
              <a:xfrm>
                <a:off x="5382229" y="5625292"/>
                <a:ext cx="261610" cy="435825"/>
              </a:xfrm>
              <a:prstGeom prst="rect">
                <a:avLst/>
              </a:prstGeom>
              <a:noFill/>
            </p:spPr>
            <p:txBody>
              <a:bodyPr wrap="none" rtlCol="0">
                <a:spAutoFit/>
              </a:bodyPr>
              <a:lstStyle/>
              <a:p>
                <a:r>
                  <a:rPr lang="en-US" dirty="0"/>
                  <a:t>.</a:t>
                </a:r>
              </a:p>
            </p:txBody>
          </p:sp>
          <p:sp>
            <p:nvSpPr>
              <p:cNvPr id="58" name="TextBox 57">
                <a:extLst>
                  <a:ext uri="{FF2B5EF4-FFF2-40B4-BE49-F238E27FC236}">
                    <a16:creationId xmlns:a16="http://schemas.microsoft.com/office/drawing/2014/main" id="{BCEEF60C-F1D9-3BC3-1B8B-1E4E3E0C2F7B}"/>
                  </a:ext>
                </a:extLst>
              </p:cNvPr>
              <p:cNvSpPr txBox="1"/>
              <p:nvPr/>
            </p:nvSpPr>
            <p:spPr>
              <a:xfrm>
                <a:off x="6325562" y="5862576"/>
                <a:ext cx="261610" cy="435825"/>
              </a:xfrm>
              <a:prstGeom prst="rect">
                <a:avLst/>
              </a:prstGeom>
              <a:noFill/>
            </p:spPr>
            <p:txBody>
              <a:bodyPr wrap="none" rtlCol="0">
                <a:spAutoFit/>
              </a:bodyPr>
              <a:lstStyle/>
              <a:p>
                <a:r>
                  <a:rPr lang="en-US" dirty="0"/>
                  <a:t>.</a:t>
                </a:r>
              </a:p>
            </p:txBody>
          </p:sp>
          <p:sp>
            <p:nvSpPr>
              <p:cNvPr id="59" name="TextBox 58">
                <a:extLst>
                  <a:ext uri="{FF2B5EF4-FFF2-40B4-BE49-F238E27FC236}">
                    <a16:creationId xmlns:a16="http://schemas.microsoft.com/office/drawing/2014/main" id="{77AA8F65-CBD5-6350-F1B2-80ED3A4C4A23}"/>
                  </a:ext>
                </a:extLst>
              </p:cNvPr>
              <p:cNvSpPr txBox="1"/>
              <p:nvPr/>
            </p:nvSpPr>
            <p:spPr>
              <a:xfrm>
                <a:off x="6501111" y="5702458"/>
                <a:ext cx="261610" cy="435825"/>
              </a:xfrm>
              <a:prstGeom prst="rect">
                <a:avLst/>
              </a:prstGeom>
              <a:noFill/>
            </p:spPr>
            <p:txBody>
              <a:bodyPr wrap="none" rtlCol="0">
                <a:spAutoFit/>
              </a:bodyPr>
              <a:lstStyle/>
              <a:p>
                <a:r>
                  <a:rPr lang="en-US" dirty="0"/>
                  <a:t>.</a:t>
                </a:r>
              </a:p>
            </p:txBody>
          </p:sp>
          <p:sp>
            <p:nvSpPr>
              <p:cNvPr id="60" name="TextBox 59">
                <a:extLst>
                  <a:ext uri="{FF2B5EF4-FFF2-40B4-BE49-F238E27FC236}">
                    <a16:creationId xmlns:a16="http://schemas.microsoft.com/office/drawing/2014/main" id="{5EB0C280-7897-7D53-B871-AF4311AEF53F}"/>
                  </a:ext>
                </a:extLst>
              </p:cNvPr>
              <p:cNvSpPr txBox="1"/>
              <p:nvPr/>
            </p:nvSpPr>
            <p:spPr>
              <a:xfrm>
                <a:off x="5218253" y="5878008"/>
                <a:ext cx="261610" cy="435825"/>
              </a:xfrm>
              <a:prstGeom prst="rect">
                <a:avLst/>
              </a:prstGeom>
              <a:noFill/>
            </p:spPr>
            <p:txBody>
              <a:bodyPr wrap="none" rtlCol="0">
                <a:spAutoFit/>
              </a:bodyPr>
              <a:lstStyle/>
              <a:p>
                <a:r>
                  <a:rPr lang="en-US" dirty="0"/>
                  <a:t>.</a:t>
                </a:r>
              </a:p>
            </p:txBody>
          </p:sp>
          <p:sp>
            <p:nvSpPr>
              <p:cNvPr id="62" name="TextBox 61">
                <a:extLst>
                  <a:ext uri="{FF2B5EF4-FFF2-40B4-BE49-F238E27FC236}">
                    <a16:creationId xmlns:a16="http://schemas.microsoft.com/office/drawing/2014/main" id="{2F47359A-9A20-9CBC-608B-2D5E254A662E}"/>
                  </a:ext>
                </a:extLst>
              </p:cNvPr>
              <p:cNvSpPr txBox="1"/>
              <p:nvPr/>
            </p:nvSpPr>
            <p:spPr>
              <a:xfrm>
                <a:off x="6078637" y="5962887"/>
                <a:ext cx="261610" cy="435825"/>
              </a:xfrm>
              <a:prstGeom prst="rect">
                <a:avLst/>
              </a:prstGeom>
              <a:noFill/>
            </p:spPr>
            <p:txBody>
              <a:bodyPr wrap="none" rtlCol="0">
                <a:spAutoFit/>
              </a:bodyPr>
              <a:lstStyle/>
              <a:p>
                <a:r>
                  <a:rPr lang="en-US" dirty="0"/>
                  <a:t>.</a:t>
                </a:r>
              </a:p>
            </p:txBody>
          </p:sp>
          <p:sp>
            <p:nvSpPr>
              <p:cNvPr id="70" name="TextBox 69">
                <a:extLst>
                  <a:ext uri="{FF2B5EF4-FFF2-40B4-BE49-F238E27FC236}">
                    <a16:creationId xmlns:a16="http://schemas.microsoft.com/office/drawing/2014/main" id="{5061045E-947A-2387-2D11-AAFD4676FE11}"/>
                  </a:ext>
                </a:extLst>
              </p:cNvPr>
              <p:cNvSpPr txBox="1"/>
              <p:nvPr/>
            </p:nvSpPr>
            <p:spPr>
              <a:xfrm>
                <a:off x="1703409" y="3763701"/>
                <a:ext cx="261610" cy="435825"/>
              </a:xfrm>
              <a:prstGeom prst="rect">
                <a:avLst/>
              </a:prstGeom>
              <a:noFill/>
            </p:spPr>
            <p:txBody>
              <a:bodyPr wrap="none" rtlCol="0">
                <a:spAutoFit/>
              </a:bodyPr>
              <a:lstStyle/>
              <a:p>
                <a:r>
                  <a:rPr lang="en-US" dirty="0"/>
                  <a:t>.</a:t>
                </a:r>
              </a:p>
            </p:txBody>
          </p:sp>
          <p:sp>
            <p:nvSpPr>
              <p:cNvPr id="71" name="TextBox 70">
                <a:extLst>
                  <a:ext uri="{FF2B5EF4-FFF2-40B4-BE49-F238E27FC236}">
                    <a16:creationId xmlns:a16="http://schemas.microsoft.com/office/drawing/2014/main" id="{831742FE-3110-7309-3B34-8D97E7EF069B}"/>
                  </a:ext>
                </a:extLst>
              </p:cNvPr>
              <p:cNvSpPr txBox="1"/>
              <p:nvPr/>
            </p:nvSpPr>
            <p:spPr>
              <a:xfrm>
                <a:off x="1971556" y="3603584"/>
                <a:ext cx="261610" cy="435825"/>
              </a:xfrm>
              <a:prstGeom prst="rect">
                <a:avLst/>
              </a:prstGeom>
              <a:noFill/>
            </p:spPr>
            <p:txBody>
              <a:bodyPr wrap="none" rtlCol="0">
                <a:spAutoFit/>
              </a:bodyPr>
              <a:lstStyle/>
              <a:p>
                <a:r>
                  <a:rPr lang="en-US" dirty="0"/>
                  <a:t>.</a:t>
                </a:r>
              </a:p>
            </p:txBody>
          </p:sp>
          <p:sp>
            <p:nvSpPr>
              <p:cNvPr id="72" name="TextBox 71">
                <a:extLst>
                  <a:ext uri="{FF2B5EF4-FFF2-40B4-BE49-F238E27FC236}">
                    <a16:creationId xmlns:a16="http://schemas.microsoft.com/office/drawing/2014/main" id="{318365D1-6606-5D2F-5A50-F5CEAB779147}"/>
                  </a:ext>
                </a:extLst>
              </p:cNvPr>
              <p:cNvSpPr txBox="1"/>
              <p:nvPr/>
            </p:nvSpPr>
            <p:spPr>
              <a:xfrm>
                <a:off x="1938763" y="3941179"/>
                <a:ext cx="261610" cy="435825"/>
              </a:xfrm>
              <a:prstGeom prst="rect">
                <a:avLst/>
              </a:prstGeom>
              <a:noFill/>
            </p:spPr>
            <p:txBody>
              <a:bodyPr wrap="none" rtlCol="0">
                <a:spAutoFit/>
              </a:bodyPr>
              <a:lstStyle/>
              <a:p>
                <a:r>
                  <a:rPr lang="en-US" dirty="0"/>
                  <a:t>.</a:t>
                </a:r>
              </a:p>
            </p:txBody>
          </p:sp>
          <p:sp>
            <p:nvSpPr>
              <p:cNvPr id="73" name="TextBox 72">
                <a:extLst>
                  <a:ext uri="{FF2B5EF4-FFF2-40B4-BE49-F238E27FC236}">
                    <a16:creationId xmlns:a16="http://schemas.microsoft.com/office/drawing/2014/main" id="{1A8425D5-BAF3-A3D1-335E-F0030115A582}"/>
                  </a:ext>
                </a:extLst>
              </p:cNvPr>
              <p:cNvSpPr txBox="1"/>
              <p:nvPr/>
            </p:nvSpPr>
            <p:spPr>
              <a:xfrm>
                <a:off x="1616601" y="4047281"/>
                <a:ext cx="261610" cy="435825"/>
              </a:xfrm>
              <a:prstGeom prst="rect">
                <a:avLst/>
              </a:prstGeom>
              <a:noFill/>
            </p:spPr>
            <p:txBody>
              <a:bodyPr wrap="none" rtlCol="0">
                <a:spAutoFit/>
              </a:bodyPr>
              <a:lstStyle/>
              <a:p>
                <a:r>
                  <a:rPr lang="en-US" dirty="0"/>
                  <a:t>.</a:t>
                </a:r>
              </a:p>
            </p:txBody>
          </p:sp>
          <p:sp>
            <p:nvSpPr>
              <p:cNvPr id="74" name="TextBox 73">
                <a:extLst>
                  <a:ext uri="{FF2B5EF4-FFF2-40B4-BE49-F238E27FC236}">
                    <a16:creationId xmlns:a16="http://schemas.microsoft.com/office/drawing/2014/main" id="{DD1C6EE9-D959-CFAA-407F-EA3D1368C7A1}"/>
                  </a:ext>
                </a:extLst>
              </p:cNvPr>
              <p:cNvSpPr txBox="1"/>
              <p:nvPr/>
            </p:nvSpPr>
            <p:spPr>
              <a:xfrm>
                <a:off x="1456484" y="3597796"/>
                <a:ext cx="261610" cy="435825"/>
              </a:xfrm>
              <a:prstGeom prst="rect">
                <a:avLst/>
              </a:prstGeom>
              <a:noFill/>
            </p:spPr>
            <p:txBody>
              <a:bodyPr wrap="none" rtlCol="0">
                <a:spAutoFit/>
              </a:bodyPr>
              <a:lstStyle/>
              <a:p>
                <a:r>
                  <a:rPr lang="en-US" dirty="0"/>
                  <a:t>.</a:t>
                </a:r>
              </a:p>
            </p:txBody>
          </p:sp>
          <p:sp>
            <p:nvSpPr>
              <p:cNvPr id="75" name="TextBox 74">
                <a:extLst>
                  <a:ext uri="{FF2B5EF4-FFF2-40B4-BE49-F238E27FC236}">
                    <a16:creationId xmlns:a16="http://schemas.microsoft.com/office/drawing/2014/main" id="{B1389AEA-7BFC-61C9-EA44-631877A02134}"/>
                  </a:ext>
                </a:extLst>
              </p:cNvPr>
              <p:cNvSpPr txBox="1"/>
              <p:nvPr/>
            </p:nvSpPr>
            <p:spPr>
              <a:xfrm>
                <a:off x="1724630" y="3414529"/>
                <a:ext cx="261610" cy="435825"/>
              </a:xfrm>
              <a:prstGeom prst="rect">
                <a:avLst/>
              </a:prstGeom>
              <a:noFill/>
            </p:spPr>
            <p:txBody>
              <a:bodyPr wrap="none" rtlCol="0">
                <a:spAutoFit/>
              </a:bodyPr>
              <a:lstStyle/>
              <a:p>
                <a:r>
                  <a:rPr lang="en-US" dirty="0"/>
                  <a:t>.</a:t>
                </a:r>
              </a:p>
            </p:txBody>
          </p:sp>
          <p:sp>
            <p:nvSpPr>
              <p:cNvPr id="76" name="TextBox 75">
                <a:extLst>
                  <a:ext uri="{FF2B5EF4-FFF2-40B4-BE49-F238E27FC236}">
                    <a16:creationId xmlns:a16="http://schemas.microsoft.com/office/drawing/2014/main" id="{EA7A95E3-B515-E97A-844E-7F8910868854}"/>
                  </a:ext>
                </a:extLst>
              </p:cNvPr>
              <p:cNvSpPr txBox="1"/>
              <p:nvPr/>
            </p:nvSpPr>
            <p:spPr>
              <a:xfrm>
                <a:off x="2561868" y="3916101"/>
                <a:ext cx="261610" cy="435825"/>
              </a:xfrm>
              <a:prstGeom prst="rect">
                <a:avLst/>
              </a:prstGeom>
              <a:noFill/>
            </p:spPr>
            <p:txBody>
              <a:bodyPr wrap="none" rtlCol="0">
                <a:spAutoFit/>
              </a:bodyPr>
              <a:lstStyle/>
              <a:p>
                <a:r>
                  <a:rPr lang="en-US" dirty="0"/>
                  <a:t>.</a:t>
                </a:r>
              </a:p>
            </p:txBody>
          </p:sp>
          <p:sp>
            <p:nvSpPr>
              <p:cNvPr id="77" name="TextBox 76">
                <a:extLst>
                  <a:ext uri="{FF2B5EF4-FFF2-40B4-BE49-F238E27FC236}">
                    <a16:creationId xmlns:a16="http://schemas.microsoft.com/office/drawing/2014/main" id="{D9D12C4F-BF76-FD7D-1F04-E74EC367E688}"/>
                  </a:ext>
                </a:extLst>
              </p:cNvPr>
              <p:cNvSpPr txBox="1"/>
              <p:nvPr/>
            </p:nvSpPr>
            <p:spPr>
              <a:xfrm>
                <a:off x="2830015" y="3755984"/>
                <a:ext cx="261610" cy="435825"/>
              </a:xfrm>
              <a:prstGeom prst="rect">
                <a:avLst/>
              </a:prstGeom>
              <a:noFill/>
            </p:spPr>
            <p:txBody>
              <a:bodyPr wrap="none" rtlCol="0">
                <a:spAutoFit/>
              </a:bodyPr>
              <a:lstStyle/>
              <a:p>
                <a:r>
                  <a:rPr lang="en-US" dirty="0"/>
                  <a:t>.</a:t>
                </a:r>
              </a:p>
            </p:txBody>
          </p:sp>
          <p:sp>
            <p:nvSpPr>
              <p:cNvPr id="78" name="TextBox 77">
                <a:extLst>
                  <a:ext uri="{FF2B5EF4-FFF2-40B4-BE49-F238E27FC236}">
                    <a16:creationId xmlns:a16="http://schemas.microsoft.com/office/drawing/2014/main" id="{27F85F13-26AD-4D4B-63AE-232642A60ACF}"/>
                  </a:ext>
                </a:extLst>
              </p:cNvPr>
              <p:cNvSpPr txBox="1"/>
              <p:nvPr/>
            </p:nvSpPr>
            <p:spPr>
              <a:xfrm>
                <a:off x="2797222" y="4093579"/>
                <a:ext cx="261610" cy="435825"/>
              </a:xfrm>
              <a:prstGeom prst="rect">
                <a:avLst/>
              </a:prstGeom>
              <a:noFill/>
            </p:spPr>
            <p:txBody>
              <a:bodyPr wrap="none" rtlCol="0">
                <a:spAutoFit/>
              </a:bodyPr>
              <a:lstStyle/>
              <a:p>
                <a:r>
                  <a:rPr lang="en-US" dirty="0"/>
                  <a:t>.</a:t>
                </a:r>
              </a:p>
            </p:txBody>
          </p:sp>
          <p:sp>
            <p:nvSpPr>
              <p:cNvPr id="79" name="TextBox 78">
                <a:extLst>
                  <a:ext uri="{FF2B5EF4-FFF2-40B4-BE49-F238E27FC236}">
                    <a16:creationId xmlns:a16="http://schemas.microsoft.com/office/drawing/2014/main" id="{1A24BB0D-A944-01AA-CFD1-D0B518D74B53}"/>
                  </a:ext>
                </a:extLst>
              </p:cNvPr>
              <p:cNvSpPr txBox="1"/>
              <p:nvPr/>
            </p:nvSpPr>
            <p:spPr>
              <a:xfrm>
                <a:off x="2475060" y="4199681"/>
                <a:ext cx="261610" cy="435825"/>
              </a:xfrm>
              <a:prstGeom prst="rect">
                <a:avLst/>
              </a:prstGeom>
              <a:noFill/>
            </p:spPr>
            <p:txBody>
              <a:bodyPr wrap="none" rtlCol="0">
                <a:spAutoFit/>
              </a:bodyPr>
              <a:lstStyle/>
              <a:p>
                <a:r>
                  <a:rPr lang="en-US" dirty="0"/>
                  <a:t>.</a:t>
                </a:r>
              </a:p>
            </p:txBody>
          </p:sp>
          <p:sp>
            <p:nvSpPr>
              <p:cNvPr id="80" name="TextBox 79">
                <a:extLst>
                  <a:ext uri="{FF2B5EF4-FFF2-40B4-BE49-F238E27FC236}">
                    <a16:creationId xmlns:a16="http://schemas.microsoft.com/office/drawing/2014/main" id="{F2639F2B-E743-56A3-C81D-0B7D4E7528A1}"/>
                  </a:ext>
                </a:extLst>
              </p:cNvPr>
              <p:cNvSpPr txBox="1"/>
              <p:nvPr/>
            </p:nvSpPr>
            <p:spPr>
              <a:xfrm>
                <a:off x="2314943" y="3750196"/>
                <a:ext cx="261610" cy="435825"/>
              </a:xfrm>
              <a:prstGeom prst="rect">
                <a:avLst/>
              </a:prstGeom>
              <a:noFill/>
            </p:spPr>
            <p:txBody>
              <a:bodyPr wrap="none" rtlCol="0">
                <a:spAutoFit/>
              </a:bodyPr>
              <a:lstStyle/>
              <a:p>
                <a:r>
                  <a:rPr lang="en-US" dirty="0"/>
                  <a:t>.</a:t>
                </a:r>
              </a:p>
            </p:txBody>
          </p:sp>
          <p:sp>
            <p:nvSpPr>
              <p:cNvPr id="81" name="TextBox 80">
                <a:extLst>
                  <a:ext uri="{FF2B5EF4-FFF2-40B4-BE49-F238E27FC236}">
                    <a16:creationId xmlns:a16="http://schemas.microsoft.com/office/drawing/2014/main" id="{65CAC830-8774-8F17-66D6-F1BADDEA7C61}"/>
                  </a:ext>
                </a:extLst>
              </p:cNvPr>
              <p:cNvSpPr txBox="1"/>
              <p:nvPr/>
            </p:nvSpPr>
            <p:spPr>
              <a:xfrm>
                <a:off x="2583089" y="3566929"/>
                <a:ext cx="261610" cy="435825"/>
              </a:xfrm>
              <a:prstGeom prst="rect">
                <a:avLst/>
              </a:prstGeom>
              <a:noFill/>
            </p:spPr>
            <p:txBody>
              <a:bodyPr wrap="none" rtlCol="0">
                <a:spAutoFit/>
              </a:bodyPr>
              <a:lstStyle/>
              <a:p>
                <a:r>
                  <a:rPr lang="en-US" dirty="0"/>
                  <a:t>.</a:t>
                </a:r>
              </a:p>
            </p:txBody>
          </p:sp>
          <p:sp>
            <p:nvSpPr>
              <p:cNvPr id="82" name="TextBox 81">
                <a:extLst>
                  <a:ext uri="{FF2B5EF4-FFF2-40B4-BE49-F238E27FC236}">
                    <a16:creationId xmlns:a16="http://schemas.microsoft.com/office/drawing/2014/main" id="{1D9BB25D-9F9F-CAA1-E2EF-1751BB2BB3F3}"/>
                  </a:ext>
                </a:extLst>
              </p:cNvPr>
              <p:cNvSpPr txBox="1"/>
              <p:nvPr/>
            </p:nvSpPr>
            <p:spPr>
              <a:xfrm>
                <a:off x="3223554" y="3593938"/>
                <a:ext cx="261610" cy="435825"/>
              </a:xfrm>
              <a:prstGeom prst="rect">
                <a:avLst/>
              </a:prstGeom>
              <a:noFill/>
            </p:spPr>
            <p:txBody>
              <a:bodyPr wrap="none" rtlCol="0">
                <a:spAutoFit/>
              </a:bodyPr>
              <a:lstStyle/>
              <a:p>
                <a:r>
                  <a:rPr lang="en-US" dirty="0"/>
                  <a:t>.</a:t>
                </a:r>
              </a:p>
            </p:txBody>
          </p:sp>
          <p:sp>
            <p:nvSpPr>
              <p:cNvPr id="83" name="TextBox 82">
                <a:extLst>
                  <a:ext uri="{FF2B5EF4-FFF2-40B4-BE49-F238E27FC236}">
                    <a16:creationId xmlns:a16="http://schemas.microsoft.com/office/drawing/2014/main" id="{4DAA81CD-1349-7671-66DB-274139EF99C4}"/>
                  </a:ext>
                </a:extLst>
              </p:cNvPr>
              <p:cNvSpPr txBox="1"/>
              <p:nvPr/>
            </p:nvSpPr>
            <p:spPr>
              <a:xfrm>
                <a:off x="3491701" y="3433821"/>
                <a:ext cx="261610" cy="435825"/>
              </a:xfrm>
              <a:prstGeom prst="rect">
                <a:avLst/>
              </a:prstGeom>
              <a:noFill/>
            </p:spPr>
            <p:txBody>
              <a:bodyPr wrap="none" rtlCol="0">
                <a:spAutoFit/>
              </a:bodyPr>
              <a:lstStyle/>
              <a:p>
                <a:r>
                  <a:rPr lang="en-US" dirty="0"/>
                  <a:t>.</a:t>
                </a:r>
              </a:p>
            </p:txBody>
          </p:sp>
          <p:sp>
            <p:nvSpPr>
              <p:cNvPr id="84" name="TextBox 83">
                <a:extLst>
                  <a:ext uri="{FF2B5EF4-FFF2-40B4-BE49-F238E27FC236}">
                    <a16:creationId xmlns:a16="http://schemas.microsoft.com/office/drawing/2014/main" id="{296CBE71-6272-C0BB-87B3-21228E57953E}"/>
                  </a:ext>
                </a:extLst>
              </p:cNvPr>
              <p:cNvSpPr txBox="1"/>
              <p:nvPr/>
            </p:nvSpPr>
            <p:spPr>
              <a:xfrm>
                <a:off x="3458908" y="3771416"/>
                <a:ext cx="261610" cy="435825"/>
              </a:xfrm>
              <a:prstGeom prst="rect">
                <a:avLst/>
              </a:prstGeom>
              <a:noFill/>
            </p:spPr>
            <p:txBody>
              <a:bodyPr wrap="none" rtlCol="0">
                <a:spAutoFit/>
              </a:bodyPr>
              <a:lstStyle/>
              <a:p>
                <a:r>
                  <a:rPr lang="en-US" dirty="0"/>
                  <a:t>.</a:t>
                </a:r>
              </a:p>
            </p:txBody>
          </p:sp>
          <p:sp>
            <p:nvSpPr>
              <p:cNvPr id="85" name="TextBox 84">
                <a:extLst>
                  <a:ext uri="{FF2B5EF4-FFF2-40B4-BE49-F238E27FC236}">
                    <a16:creationId xmlns:a16="http://schemas.microsoft.com/office/drawing/2014/main" id="{F73C4B3D-985A-EC5E-FF97-57680F8E0F00}"/>
                  </a:ext>
                </a:extLst>
              </p:cNvPr>
              <p:cNvSpPr txBox="1"/>
              <p:nvPr/>
            </p:nvSpPr>
            <p:spPr>
              <a:xfrm>
                <a:off x="3136746" y="3877518"/>
                <a:ext cx="261610" cy="435825"/>
              </a:xfrm>
              <a:prstGeom prst="rect">
                <a:avLst/>
              </a:prstGeom>
              <a:noFill/>
            </p:spPr>
            <p:txBody>
              <a:bodyPr wrap="none" rtlCol="0">
                <a:spAutoFit/>
              </a:bodyPr>
              <a:lstStyle/>
              <a:p>
                <a:r>
                  <a:rPr lang="en-US" dirty="0"/>
                  <a:t>.</a:t>
                </a:r>
              </a:p>
            </p:txBody>
          </p:sp>
          <p:sp>
            <p:nvSpPr>
              <p:cNvPr id="86" name="TextBox 85">
                <a:extLst>
                  <a:ext uri="{FF2B5EF4-FFF2-40B4-BE49-F238E27FC236}">
                    <a16:creationId xmlns:a16="http://schemas.microsoft.com/office/drawing/2014/main" id="{518540EE-E09E-9829-0A85-EB6C31C113B8}"/>
                  </a:ext>
                </a:extLst>
              </p:cNvPr>
              <p:cNvSpPr txBox="1"/>
              <p:nvPr/>
            </p:nvSpPr>
            <p:spPr>
              <a:xfrm>
                <a:off x="2976629" y="3428033"/>
                <a:ext cx="261610" cy="435825"/>
              </a:xfrm>
              <a:prstGeom prst="rect">
                <a:avLst/>
              </a:prstGeom>
              <a:noFill/>
            </p:spPr>
            <p:txBody>
              <a:bodyPr wrap="none" rtlCol="0">
                <a:spAutoFit/>
              </a:bodyPr>
              <a:lstStyle/>
              <a:p>
                <a:r>
                  <a:rPr lang="en-US" dirty="0"/>
                  <a:t>.</a:t>
                </a:r>
              </a:p>
            </p:txBody>
          </p:sp>
          <p:sp>
            <p:nvSpPr>
              <p:cNvPr id="87" name="TextBox 86">
                <a:extLst>
                  <a:ext uri="{FF2B5EF4-FFF2-40B4-BE49-F238E27FC236}">
                    <a16:creationId xmlns:a16="http://schemas.microsoft.com/office/drawing/2014/main" id="{FEF58DF3-1E62-EAB1-2C90-EF58B5DFC276}"/>
                  </a:ext>
                </a:extLst>
              </p:cNvPr>
              <p:cNvSpPr txBox="1"/>
              <p:nvPr/>
            </p:nvSpPr>
            <p:spPr>
              <a:xfrm>
                <a:off x="3244775" y="3244766"/>
                <a:ext cx="261610" cy="435825"/>
              </a:xfrm>
              <a:prstGeom prst="rect">
                <a:avLst/>
              </a:prstGeom>
              <a:noFill/>
            </p:spPr>
            <p:txBody>
              <a:bodyPr wrap="none" rtlCol="0">
                <a:spAutoFit/>
              </a:bodyPr>
              <a:lstStyle/>
              <a:p>
                <a:r>
                  <a:rPr lang="en-US" dirty="0"/>
                  <a:t>.</a:t>
                </a:r>
              </a:p>
            </p:txBody>
          </p:sp>
          <p:sp>
            <p:nvSpPr>
              <p:cNvPr id="88" name="TextBox 87">
                <a:extLst>
                  <a:ext uri="{FF2B5EF4-FFF2-40B4-BE49-F238E27FC236}">
                    <a16:creationId xmlns:a16="http://schemas.microsoft.com/office/drawing/2014/main" id="{2ABCDD28-7403-C4B7-F5E5-11F166411B73}"/>
                  </a:ext>
                </a:extLst>
              </p:cNvPr>
              <p:cNvSpPr txBox="1"/>
              <p:nvPr/>
            </p:nvSpPr>
            <p:spPr>
              <a:xfrm>
                <a:off x="3156034" y="4568140"/>
                <a:ext cx="261610" cy="435825"/>
              </a:xfrm>
              <a:prstGeom prst="rect">
                <a:avLst/>
              </a:prstGeom>
              <a:noFill/>
            </p:spPr>
            <p:txBody>
              <a:bodyPr wrap="none" rtlCol="0">
                <a:spAutoFit/>
              </a:bodyPr>
              <a:lstStyle/>
              <a:p>
                <a:r>
                  <a:rPr lang="en-US" dirty="0"/>
                  <a:t>.</a:t>
                </a:r>
              </a:p>
            </p:txBody>
          </p:sp>
          <p:sp>
            <p:nvSpPr>
              <p:cNvPr id="89" name="TextBox 88">
                <a:extLst>
                  <a:ext uri="{FF2B5EF4-FFF2-40B4-BE49-F238E27FC236}">
                    <a16:creationId xmlns:a16="http://schemas.microsoft.com/office/drawing/2014/main" id="{24721542-A1FE-5A2C-05D7-FC32B817078A}"/>
                  </a:ext>
                </a:extLst>
              </p:cNvPr>
              <p:cNvSpPr txBox="1"/>
              <p:nvPr/>
            </p:nvSpPr>
            <p:spPr>
              <a:xfrm>
                <a:off x="3424181" y="4408023"/>
                <a:ext cx="261610" cy="435825"/>
              </a:xfrm>
              <a:prstGeom prst="rect">
                <a:avLst/>
              </a:prstGeom>
              <a:noFill/>
            </p:spPr>
            <p:txBody>
              <a:bodyPr wrap="none" rtlCol="0">
                <a:spAutoFit/>
              </a:bodyPr>
              <a:lstStyle/>
              <a:p>
                <a:r>
                  <a:rPr lang="en-US" dirty="0"/>
                  <a:t>.</a:t>
                </a:r>
              </a:p>
            </p:txBody>
          </p:sp>
          <p:sp>
            <p:nvSpPr>
              <p:cNvPr id="90" name="TextBox 89">
                <a:extLst>
                  <a:ext uri="{FF2B5EF4-FFF2-40B4-BE49-F238E27FC236}">
                    <a16:creationId xmlns:a16="http://schemas.microsoft.com/office/drawing/2014/main" id="{A73A3CFE-3F35-6049-AAC5-74C00569AFA6}"/>
                  </a:ext>
                </a:extLst>
              </p:cNvPr>
              <p:cNvSpPr txBox="1"/>
              <p:nvPr/>
            </p:nvSpPr>
            <p:spPr>
              <a:xfrm>
                <a:off x="3391388" y="4745618"/>
                <a:ext cx="261610" cy="435825"/>
              </a:xfrm>
              <a:prstGeom prst="rect">
                <a:avLst/>
              </a:prstGeom>
              <a:noFill/>
            </p:spPr>
            <p:txBody>
              <a:bodyPr wrap="none" rtlCol="0">
                <a:spAutoFit/>
              </a:bodyPr>
              <a:lstStyle/>
              <a:p>
                <a:r>
                  <a:rPr lang="en-US" dirty="0"/>
                  <a:t>.</a:t>
                </a:r>
              </a:p>
            </p:txBody>
          </p:sp>
          <p:sp>
            <p:nvSpPr>
              <p:cNvPr id="91" name="TextBox 90">
                <a:extLst>
                  <a:ext uri="{FF2B5EF4-FFF2-40B4-BE49-F238E27FC236}">
                    <a16:creationId xmlns:a16="http://schemas.microsoft.com/office/drawing/2014/main" id="{B0E5865C-42D4-A963-7400-FCC4237037BE}"/>
                  </a:ext>
                </a:extLst>
              </p:cNvPr>
              <p:cNvSpPr txBox="1"/>
              <p:nvPr/>
            </p:nvSpPr>
            <p:spPr>
              <a:xfrm>
                <a:off x="3069226" y="4851720"/>
                <a:ext cx="261610" cy="435825"/>
              </a:xfrm>
              <a:prstGeom prst="rect">
                <a:avLst/>
              </a:prstGeom>
              <a:noFill/>
            </p:spPr>
            <p:txBody>
              <a:bodyPr wrap="none" rtlCol="0">
                <a:spAutoFit/>
              </a:bodyPr>
              <a:lstStyle/>
              <a:p>
                <a:r>
                  <a:rPr lang="en-US" dirty="0"/>
                  <a:t>.</a:t>
                </a:r>
              </a:p>
            </p:txBody>
          </p:sp>
          <p:sp>
            <p:nvSpPr>
              <p:cNvPr id="92" name="TextBox 91">
                <a:extLst>
                  <a:ext uri="{FF2B5EF4-FFF2-40B4-BE49-F238E27FC236}">
                    <a16:creationId xmlns:a16="http://schemas.microsoft.com/office/drawing/2014/main" id="{56FCF59C-DB37-CDC8-4D4F-86962483B590}"/>
                  </a:ext>
                </a:extLst>
              </p:cNvPr>
              <p:cNvSpPr txBox="1"/>
              <p:nvPr/>
            </p:nvSpPr>
            <p:spPr>
              <a:xfrm>
                <a:off x="2909109" y="4402235"/>
                <a:ext cx="261610" cy="435825"/>
              </a:xfrm>
              <a:prstGeom prst="rect">
                <a:avLst/>
              </a:prstGeom>
              <a:noFill/>
            </p:spPr>
            <p:txBody>
              <a:bodyPr wrap="none" rtlCol="0">
                <a:spAutoFit/>
              </a:bodyPr>
              <a:lstStyle/>
              <a:p>
                <a:r>
                  <a:rPr lang="en-US" dirty="0"/>
                  <a:t>.</a:t>
                </a:r>
              </a:p>
            </p:txBody>
          </p:sp>
          <p:sp>
            <p:nvSpPr>
              <p:cNvPr id="93" name="TextBox 92">
                <a:extLst>
                  <a:ext uri="{FF2B5EF4-FFF2-40B4-BE49-F238E27FC236}">
                    <a16:creationId xmlns:a16="http://schemas.microsoft.com/office/drawing/2014/main" id="{ACACA4BD-F549-8F2A-EF30-2EAC2AFF31F2}"/>
                  </a:ext>
                </a:extLst>
              </p:cNvPr>
              <p:cNvSpPr txBox="1"/>
              <p:nvPr/>
            </p:nvSpPr>
            <p:spPr>
              <a:xfrm>
                <a:off x="3177255" y="4218968"/>
                <a:ext cx="261610" cy="435825"/>
              </a:xfrm>
              <a:prstGeom prst="rect">
                <a:avLst/>
              </a:prstGeom>
              <a:noFill/>
            </p:spPr>
            <p:txBody>
              <a:bodyPr wrap="none" rtlCol="0">
                <a:spAutoFit/>
              </a:bodyPr>
              <a:lstStyle/>
              <a:p>
                <a:r>
                  <a:rPr lang="en-US" dirty="0"/>
                  <a:t>.</a:t>
                </a:r>
              </a:p>
            </p:txBody>
          </p:sp>
          <p:sp>
            <p:nvSpPr>
              <p:cNvPr id="94" name="TextBox 93">
                <a:extLst>
                  <a:ext uri="{FF2B5EF4-FFF2-40B4-BE49-F238E27FC236}">
                    <a16:creationId xmlns:a16="http://schemas.microsoft.com/office/drawing/2014/main" id="{EB72453D-E5E7-6D17-1ADD-A2B2BAEA13DF}"/>
                  </a:ext>
                </a:extLst>
              </p:cNvPr>
              <p:cNvSpPr txBox="1"/>
              <p:nvPr/>
            </p:nvSpPr>
            <p:spPr>
              <a:xfrm>
                <a:off x="3759848" y="4269124"/>
                <a:ext cx="261610" cy="435825"/>
              </a:xfrm>
              <a:prstGeom prst="rect">
                <a:avLst/>
              </a:prstGeom>
              <a:noFill/>
            </p:spPr>
            <p:txBody>
              <a:bodyPr wrap="none" rtlCol="0">
                <a:spAutoFit/>
              </a:bodyPr>
              <a:lstStyle/>
              <a:p>
                <a:r>
                  <a:rPr lang="en-US" dirty="0"/>
                  <a:t>.</a:t>
                </a:r>
              </a:p>
            </p:txBody>
          </p:sp>
          <p:sp>
            <p:nvSpPr>
              <p:cNvPr id="95" name="TextBox 94">
                <a:extLst>
                  <a:ext uri="{FF2B5EF4-FFF2-40B4-BE49-F238E27FC236}">
                    <a16:creationId xmlns:a16="http://schemas.microsoft.com/office/drawing/2014/main" id="{1A16AA1D-6D82-4BA9-D752-7F5198207711}"/>
                  </a:ext>
                </a:extLst>
              </p:cNvPr>
              <p:cNvSpPr txBox="1"/>
              <p:nvPr/>
            </p:nvSpPr>
            <p:spPr>
              <a:xfrm>
                <a:off x="4027995" y="4109007"/>
                <a:ext cx="261610" cy="435825"/>
              </a:xfrm>
              <a:prstGeom prst="rect">
                <a:avLst/>
              </a:prstGeom>
              <a:noFill/>
            </p:spPr>
            <p:txBody>
              <a:bodyPr wrap="none" rtlCol="0">
                <a:spAutoFit/>
              </a:bodyPr>
              <a:lstStyle/>
              <a:p>
                <a:r>
                  <a:rPr lang="en-US" dirty="0"/>
                  <a:t>.</a:t>
                </a:r>
              </a:p>
            </p:txBody>
          </p:sp>
          <p:sp>
            <p:nvSpPr>
              <p:cNvPr id="96" name="TextBox 95">
                <a:extLst>
                  <a:ext uri="{FF2B5EF4-FFF2-40B4-BE49-F238E27FC236}">
                    <a16:creationId xmlns:a16="http://schemas.microsoft.com/office/drawing/2014/main" id="{820FFCF0-C1EB-0E80-69BD-CC62DE220EAC}"/>
                  </a:ext>
                </a:extLst>
              </p:cNvPr>
              <p:cNvSpPr txBox="1"/>
              <p:nvPr/>
            </p:nvSpPr>
            <p:spPr>
              <a:xfrm>
                <a:off x="3995202" y="4446602"/>
                <a:ext cx="261610" cy="435825"/>
              </a:xfrm>
              <a:prstGeom prst="rect">
                <a:avLst/>
              </a:prstGeom>
              <a:noFill/>
            </p:spPr>
            <p:txBody>
              <a:bodyPr wrap="none" rtlCol="0">
                <a:spAutoFit/>
              </a:bodyPr>
              <a:lstStyle/>
              <a:p>
                <a:r>
                  <a:rPr lang="en-US" dirty="0"/>
                  <a:t>.</a:t>
                </a:r>
              </a:p>
            </p:txBody>
          </p:sp>
          <p:sp>
            <p:nvSpPr>
              <p:cNvPr id="97" name="TextBox 96">
                <a:extLst>
                  <a:ext uri="{FF2B5EF4-FFF2-40B4-BE49-F238E27FC236}">
                    <a16:creationId xmlns:a16="http://schemas.microsoft.com/office/drawing/2014/main" id="{799D71D1-947A-DF4F-5EFD-1B4C2BF5302F}"/>
                  </a:ext>
                </a:extLst>
              </p:cNvPr>
              <p:cNvSpPr txBox="1"/>
              <p:nvPr/>
            </p:nvSpPr>
            <p:spPr>
              <a:xfrm>
                <a:off x="3673040" y="4552704"/>
                <a:ext cx="261610" cy="435825"/>
              </a:xfrm>
              <a:prstGeom prst="rect">
                <a:avLst/>
              </a:prstGeom>
              <a:noFill/>
            </p:spPr>
            <p:txBody>
              <a:bodyPr wrap="none" rtlCol="0">
                <a:spAutoFit/>
              </a:bodyPr>
              <a:lstStyle/>
              <a:p>
                <a:r>
                  <a:rPr lang="en-US" dirty="0"/>
                  <a:t>.</a:t>
                </a:r>
              </a:p>
            </p:txBody>
          </p:sp>
          <p:sp>
            <p:nvSpPr>
              <p:cNvPr id="98" name="TextBox 97">
                <a:extLst>
                  <a:ext uri="{FF2B5EF4-FFF2-40B4-BE49-F238E27FC236}">
                    <a16:creationId xmlns:a16="http://schemas.microsoft.com/office/drawing/2014/main" id="{81096F5D-C5AF-9B12-ECF1-968056092300}"/>
                  </a:ext>
                </a:extLst>
              </p:cNvPr>
              <p:cNvSpPr txBox="1"/>
              <p:nvPr/>
            </p:nvSpPr>
            <p:spPr>
              <a:xfrm>
                <a:off x="3512923" y="4103219"/>
                <a:ext cx="261610" cy="435825"/>
              </a:xfrm>
              <a:prstGeom prst="rect">
                <a:avLst/>
              </a:prstGeom>
              <a:noFill/>
            </p:spPr>
            <p:txBody>
              <a:bodyPr wrap="none" rtlCol="0">
                <a:spAutoFit/>
              </a:bodyPr>
              <a:lstStyle/>
              <a:p>
                <a:r>
                  <a:rPr lang="en-US" dirty="0"/>
                  <a:t>.</a:t>
                </a:r>
              </a:p>
            </p:txBody>
          </p:sp>
          <p:sp>
            <p:nvSpPr>
              <p:cNvPr id="99" name="TextBox 98">
                <a:extLst>
                  <a:ext uri="{FF2B5EF4-FFF2-40B4-BE49-F238E27FC236}">
                    <a16:creationId xmlns:a16="http://schemas.microsoft.com/office/drawing/2014/main" id="{13F1C314-C6F0-6467-E328-40324E8035AD}"/>
                  </a:ext>
                </a:extLst>
              </p:cNvPr>
              <p:cNvSpPr txBox="1"/>
              <p:nvPr/>
            </p:nvSpPr>
            <p:spPr>
              <a:xfrm>
                <a:off x="3781069" y="3919952"/>
                <a:ext cx="261610" cy="435825"/>
              </a:xfrm>
              <a:prstGeom prst="rect">
                <a:avLst/>
              </a:prstGeom>
              <a:noFill/>
            </p:spPr>
            <p:txBody>
              <a:bodyPr wrap="none" rtlCol="0">
                <a:spAutoFit/>
              </a:bodyPr>
              <a:lstStyle/>
              <a:p>
                <a:r>
                  <a:rPr lang="en-US" dirty="0"/>
                  <a:t>.</a:t>
                </a:r>
              </a:p>
            </p:txBody>
          </p:sp>
          <p:sp>
            <p:nvSpPr>
              <p:cNvPr id="100" name="TextBox 99">
                <a:extLst>
                  <a:ext uri="{FF2B5EF4-FFF2-40B4-BE49-F238E27FC236}">
                    <a16:creationId xmlns:a16="http://schemas.microsoft.com/office/drawing/2014/main" id="{B4C21F72-B6FE-E14A-7546-66ADE43738DC}"/>
                  </a:ext>
                </a:extLst>
              </p:cNvPr>
              <p:cNvSpPr txBox="1"/>
              <p:nvPr/>
            </p:nvSpPr>
            <p:spPr>
              <a:xfrm>
                <a:off x="4097443" y="3588147"/>
                <a:ext cx="261610" cy="435825"/>
              </a:xfrm>
              <a:prstGeom prst="rect">
                <a:avLst/>
              </a:prstGeom>
              <a:noFill/>
            </p:spPr>
            <p:txBody>
              <a:bodyPr wrap="none" rtlCol="0">
                <a:spAutoFit/>
              </a:bodyPr>
              <a:lstStyle/>
              <a:p>
                <a:r>
                  <a:rPr lang="en-US" dirty="0"/>
                  <a:t>.</a:t>
                </a:r>
              </a:p>
            </p:txBody>
          </p:sp>
          <p:sp>
            <p:nvSpPr>
              <p:cNvPr id="101" name="TextBox 100">
                <a:extLst>
                  <a:ext uri="{FF2B5EF4-FFF2-40B4-BE49-F238E27FC236}">
                    <a16:creationId xmlns:a16="http://schemas.microsoft.com/office/drawing/2014/main" id="{2A1F1F69-C79B-7E5A-E60E-1AEB4CC48A8B}"/>
                  </a:ext>
                </a:extLst>
              </p:cNvPr>
              <p:cNvSpPr txBox="1"/>
              <p:nvPr/>
            </p:nvSpPr>
            <p:spPr>
              <a:xfrm>
                <a:off x="4365590" y="3428030"/>
                <a:ext cx="261610" cy="435825"/>
              </a:xfrm>
              <a:prstGeom prst="rect">
                <a:avLst/>
              </a:prstGeom>
              <a:noFill/>
            </p:spPr>
            <p:txBody>
              <a:bodyPr wrap="none" rtlCol="0">
                <a:spAutoFit/>
              </a:bodyPr>
              <a:lstStyle/>
              <a:p>
                <a:r>
                  <a:rPr lang="en-US" dirty="0"/>
                  <a:t>.</a:t>
                </a:r>
              </a:p>
            </p:txBody>
          </p:sp>
          <p:sp>
            <p:nvSpPr>
              <p:cNvPr id="102" name="TextBox 101">
                <a:extLst>
                  <a:ext uri="{FF2B5EF4-FFF2-40B4-BE49-F238E27FC236}">
                    <a16:creationId xmlns:a16="http://schemas.microsoft.com/office/drawing/2014/main" id="{B0ED0920-FF59-434A-1584-9CAF3C2F72A9}"/>
                  </a:ext>
                </a:extLst>
              </p:cNvPr>
              <p:cNvSpPr txBox="1"/>
              <p:nvPr/>
            </p:nvSpPr>
            <p:spPr>
              <a:xfrm>
                <a:off x="4332797" y="3765625"/>
                <a:ext cx="261610" cy="435825"/>
              </a:xfrm>
              <a:prstGeom prst="rect">
                <a:avLst/>
              </a:prstGeom>
              <a:noFill/>
            </p:spPr>
            <p:txBody>
              <a:bodyPr wrap="none" rtlCol="0">
                <a:spAutoFit/>
              </a:bodyPr>
              <a:lstStyle/>
              <a:p>
                <a:r>
                  <a:rPr lang="en-US" dirty="0"/>
                  <a:t>.</a:t>
                </a:r>
              </a:p>
            </p:txBody>
          </p:sp>
          <p:sp>
            <p:nvSpPr>
              <p:cNvPr id="103" name="TextBox 102">
                <a:extLst>
                  <a:ext uri="{FF2B5EF4-FFF2-40B4-BE49-F238E27FC236}">
                    <a16:creationId xmlns:a16="http://schemas.microsoft.com/office/drawing/2014/main" id="{97BB6842-5FEC-5BFA-F6CA-45BF468B718E}"/>
                  </a:ext>
                </a:extLst>
              </p:cNvPr>
              <p:cNvSpPr txBox="1"/>
              <p:nvPr/>
            </p:nvSpPr>
            <p:spPr>
              <a:xfrm>
                <a:off x="4010635" y="3871727"/>
                <a:ext cx="261610" cy="435825"/>
              </a:xfrm>
              <a:prstGeom prst="rect">
                <a:avLst/>
              </a:prstGeom>
              <a:noFill/>
            </p:spPr>
            <p:txBody>
              <a:bodyPr wrap="none" rtlCol="0">
                <a:spAutoFit/>
              </a:bodyPr>
              <a:lstStyle/>
              <a:p>
                <a:r>
                  <a:rPr lang="en-US" dirty="0"/>
                  <a:t>.</a:t>
                </a:r>
              </a:p>
            </p:txBody>
          </p:sp>
          <p:sp>
            <p:nvSpPr>
              <p:cNvPr id="104" name="TextBox 103">
                <a:extLst>
                  <a:ext uri="{FF2B5EF4-FFF2-40B4-BE49-F238E27FC236}">
                    <a16:creationId xmlns:a16="http://schemas.microsoft.com/office/drawing/2014/main" id="{ADA30108-8996-DA7F-42FA-D641210F609F}"/>
                  </a:ext>
                </a:extLst>
              </p:cNvPr>
              <p:cNvSpPr txBox="1"/>
              <p:nvPr/>
            </p:nvSpPr>
            <p:spPr>
              <a:xfrm>
                <a:off x="3850518" y="3422242"/>
                <a:ext cx="261610" cy="435825"/>
              </a:xfrm>
              <a:prstGeom prst="rect">
                <a:avLst/>
              </a:prstGeom>
              <a:noFill/>
            </p:spPr>
            <p:txBody>
              <a:bodyPr wrap="none" rtlCol="0">
                <a:spAutoFit/>
              </a:bodyPr>
              <a:lstStyle/>
              <a:p>
                <a:r>
                  <a:rPr lang="en-US" dirty="0"/>
                  <a:t>.</a:t>
                </a:r>
              </a:p>
            </p:txBody>
          </p:sp>
          <p:sp>
            <p:nvSpPr>
              <p:cNvPr id="105" name="TextBox 104">
                <a:extLst>
                  <a:ext uri="{FF2B5EF4-FFF2-40B4-BE49-F238E27FC236}">
                    <a16:creationId xmlns:a16="http://schemas.microsoft.com/office/drawing/2014/main" id="{9ED826BE-5139-79D1-B655-1D94C9820FE3}"/>
                  </a:ext>
                </a:extLst>
              </p:cNvPr>
              <p:cNvSpPr txBox="1"/>
              <p:nvPr/>
            </p:nvSpPr>
            <p:spPr>
              <a:xfrm>
                <a:off x="4118664" y="3238975"/>
                <a:ext cx="261610" cy="435825"/>
              </a:xfrm>
              <a:prstGeom prst="rect">
                <a:avLst/>
              </a:prstGeom>
              <a:noFill/>
            </p:spPr>
            <p:txBody>
              <a:bodyPr wrap="none" rtlCol="0">
                <a:spAutoFit/>
              </a:bodyPr>
              <a:lstStyle/>
              <a:p>
                <a:r>
                  <a:rPr lang="en-US" dirty="0"/>
                  <a:t>.</a:t>
                </a:r>
              </a:p>
            </p:txBody>
          </p:sp>
          <p:sp>
            <p:nvSpPr>
              <p:cNvPr id="106" name="TextBox 105">
                <a:extLst>
                  <a:ext uri="{FF2B5EF4-FFF2-40B4-BE49-F238E27FC236}">
                    <a16:creationId xmlns:a16="http://schemas.microsoft.com/office/drawing/2014/main" id="{F8CDEF0C-B4AA-9449-BA19-31D57E0EB7FA}"/>
                  </a:ext>
                </a:extLst>
              </p:cNvPr>
              <p:cNvSpPr txBox="1"/>
              <p:nvPr/>
            </p:nvSpPr>
            <p:spPr>
              <a:xfrm>
                <a:off x="2166401" y="4527625"/>
                <a:ext cx="261610" cy="435825"/>
              </a:xfrm>
              <a:prstGeom prst="rect">
                <a:avLst/>
              </a:prstGeom>
              <a:noFill/>
            </p:spPr>
            <p:txBody>
              <a:bodyPr wrap="none" rtlCol="0">
                <a:spAutoFit/>
              </a:bodyPr>
              <a:lstStyle/>
              <a:p>
                <a:r>
                  <a:rPr lang="en-US" dirty="0"/>
                  <a:t>.</a:t>
                </a:r>
              </a:p>
            </p:txBody>
          </p:sp>
          <p:sp>
            <p:nvSpPr>
              <p:cNvPr id="107" name="TextBox 106">
                <a:extLst>
                  <a:ext uri="{FF2B5EF4-FFF2-40B4-BE49-F238E27FC236}">
                    <a16:creationId xmlns:a16="http://schemas.microsoft.com/office/drawing/2014/main" id="{4F9E792D-2697-B92A-71DC-3BF9A2797F31}"/>
                  </a:ext>
                </a:extLst>
              </p:cNvPr>
              <p:cNvSpPr txBox="1"/>
              <p:nvPr/>
            </p:nvSpPr>
            <p:spPr>
              <a:xfrm>
                <a:off x="2434548" y="4367508"/>
                <a:ext cx="261610" cy="435825"/>
              </a:xfrm>
              <a:prstGeom prst="rect">
                <a:avLst/>
              </a:prstGeom>
              <a:noFill/>
            </p:spPr>
            <p:txBody>
              <a:bodyPr wrap="none" rtlCol="0">
                <a:spAutoFit/>
              </a:bodyPr>
              <a:lstStyle/>
              <a:p>
                <a:r>
                  <a:rPr lang="en-US" dirty="0"/>
                  <a:t>.</a:t>
                </a:r>
              </a:p>
            </p:txBody>
          </p:sp>
          <p:sp>
            <p:nvSpPr>
              <p:cNvPr id="108" name="TextBox 107">
                <a:extLst>
                  <a:ext uri="{FF2B5EF4-FFF2-40B4-BE49-F238E27FC236}">
                    <a16:creationId xmlns:a16="http://schemas.microsoft.com/office/drawing/2014/main" id="{C5655C05-538E-0247-626B-450BFEACF28C}"/>
                  </a:ext>
                </a:extLst>
              </p:cNvPr>
              <p:cNvSpPr txBox="1"/>
              <p:nvPr/>
            </p:nvSpPr>
            <p:spPr>
              <a:xfrm>
                <a:off x="2401755" y="4705103"/>
                <a:ext cx="261610" cy="435825"/>
              </a:xfrm>
              <a:prstGeom prst="rect">
                <a:avLst/>
              </a:prstGeom>
              <a:noFill/>
            </p:spPr>
            <p:txBody>
              <a:bodyPr wrap="none" rtlCol="0">
                <a:spAutoFit/>
              </a:bodyPr>
              <a:lstStyle/>
              <a:p>
                <a:r>
                  <a:rPr lang="en-US" dirty="0"/>
                  <a:t>.</a:t>
                </a:r>
              </a:p>
            </p:txBody>
          </p:sp>
          <p:sp>
            <p:nvSpPr>
              <p:cNvPr id="109" name="TextBox 108">
                <a:extLst>
                  <a:ext uri="{FF2B5EF4-FFF2-40B4-BE49-F238E27FC236}">
                    <a16:creationId xmlns:a16="http://schemas.microsoft.com/office/drawing/2014/main" id="{0FC0ADC2-739B-C767-9BBD-411AA5AEE0EE}"/>
                  </a:ext>
                </a:extLst>
              </p:cNvPr>
              <p:cNvSpPr txBox="1"/>
              <p:nvPr/>
            </p:nvSpPr>
            <p:spPr>
              <a:xfrm>
                <a:off x="2079593" y="4811205"/>
                <a:ext cx="261610" cy="435825"/>
              </a:xfrm>
              <a:prstGeom prst="rect">
                <a:avLst/>
              </a:prstGeom>
              <a:noFill/>
            </p:spPr>
            <p:txBody>
              <a:bodyPr wrap="none" rtlCol="0">
                <a:spAutoFit/>
              </a:bodyPr>
              <a:lstStyle/>
              <a:p>
                <a:r>
                  <a:rPr lang="en-US" dirty="0"/>
                  <a:t>.</a:t>
                </a:r>
              </a:p>
            </p:txBody>
          </p:sp>
          <p:sp>
            <p:nvSpPr>
              <p:cNvPr id="110" name="TextBox 109">
                <a:extLst>
                  <a:ext uri="{FF2B5EF4-FFF2-40B4-BE49-F238E27FC236}">
                    <a16:creationId xmlns:a16="http://schemas.microsoft.com/office/drawing/2014/main" id="{D57E4275-7542-BB01-FF67-9DA78D6D1D75}"/>
                  </a:ext>
                </a:extLst>
              </p:cNvPr>
              <p:cNvSpPr txBox="1"/>
              <p:nvPr/>
            </p:nvSpPr>
            <p:spPr>
              <a:xfrm>
                <a:off x="1919476" y="4361720"/>
                <a:ext cx="261610" cy="435825"/>
              </a:xfrm>
              <a:prstGeom prst="rect">
                <a:avLst/>
              </a:prstGeom>
              <a:noFill/>
            </p:spPr>
            <p:txBody>
              <a:bodyPr wrap="none" rtlCol="0">
                <a:spAutoFit/>
              </a:bodyPr>
              <a:lstStyle/>
              <a:p>
                <a:r>
                  <a:rPr lang="en-US" dirty="0"/>
                  <a:t>.</a:t>
                </a:r>
              </a:p>
            </p:txBody>
          </p:sp>
          <p:sp>
            <p:nvSpPr>
              <p:cNvPr id="111" name="TextBox 110">
                <a:extLst>
                  <a:ext uri="{FF2B5EF4-FFF2-40B4-BE49-F238E27FC236}">
                    <a16:creationId xmlns:a16="http://schemas.microsoft.com/office/drawing/2014/main" id="{2D48600C-CD6B-A236-9EF4-BA9F9E446123}"/>
                  </a:ext>
                </a:extLst>
              </p:cNvPr>
              <p:cNvSpPr txBox="1"/>
              <p:nvPr/>
            </p:nvSpPr>
            <p:spPr>
              <a:xfrm>
                <a:off x="2187622" y="4178453"/>
                <a:ext cx="261610" cy="435825"/>
              </a:xfrm>
              <a:prstGeom prst="rect">
                <a:avLst/>
              </a:prstGeom>
              <a:noFill/>
            </p:spPr>
            <p:txBody>
              <a:bodyPr wrap="none" rtlCol="0">
                <a:spAutoFit/>
              </a:bodyPr>
              <a:lstStyle/>
              <a:p>
                <a:r>
                  <a:rPr lang="en-US" dirty="0"/>
                  <a:t>.</a:t>
                </a:r>
              </a:p>
            </p:txBody>
          </p:sp>
          <p:sp>
            <p:nvSpPr>
              <p:cNvPr id="112" name="TextBox 111">
                <a:extLst>
                  <a:ext uri="{FF2B5EF4-FFF2-40B4-BE49-F238E27FC236}">
                    <a16:creationId xmlns:a16="http://schemas.microsoft.com/office/drawing/2014/main" id="{7F967AD0-3C81-9EE1-C8DA-5956DF2EF08A}"/>
                  </a:ext>
                </a:extLst>
              </p:cNvPr>
              <p:cNvSpPr txBox="1"/>
              <p:nvPr/>
            </p:nvSpPr>
            <p:spPr>
              <a:xfrm>
                <a:off x="2237773" y="3429960"/>
                <a:ext cx="261610" cy="435825"/>
              </a:xfrm>
              <a:prstGeom prst="rect">
                <a:avLst/>
              </a:prstGeom>
              <a:noFill/>
            </p:spPr>
            <p:txBody>
              <a:bodyPr wrap="none" rtlCol="0">
                <a:spAutoFit/>
              </a:bodyPr>
              <a:lstStyle/>
              <a:p>
                <a:r>
                  <a:rPr lang="en-US" dirty="0"/>
                  <a:t>.</a:t>
                </a:r>
              </a:p>
            </p:txBody>
          </p:sp>
          <p:sp>
            <p:nvSpPr>
              <p:cNvPr id="113" name="TextBox 112">
                <a:extLst>
                  <a:ext uri="{FF2B5EF4-FFF2-40B4-BE49-F238E27FC236}">
                    <a16:creationId xmlns:a16="http://schemas.microsoft.com/office/drawing/2014/main" id="{B0FB8370-9F13-347F-B947-B9841A5A7CF2}"/>
                  </a:ext>
                </a:extLst>
              </p:cNvPr>
              <p:cNvSpPr txBox="1"/>
              <p:nvPr/>
            </p:nvSpPr>
            <p:spPr>
              <a:xfrm>
                <a:off x="2505920" y="3269843"/>
                <a:ext cx="261610" cy="435825"/>
              </a:xfrm>
              <a:prstGeom prst="rect">
                <a:avLst/>
              </a:prstGeom>
              <a:noFill/>
            </p:spPr>
            <p:txBody>
              <a:bodyPr wrap="none" rtlCol="0">
                <a:spAutoFit/>
              </a:bodyPr>
              <a:lstStyle/>
              <a:p>
                <a:r>
                  <a:rPr lang="en-US" dirty="0"/>
                  <a:t>.</a:t>
                </a:r>
              </a:p>
            </p:txBody>
          </p:sp>
          <p:sp>
            <p:nvSpPr>
              <p:cNvPr id="114" name="TextBox 113">
                <a:extLst>
                  <a:ext uri="{FF2B5EF4-FFF2-40B4-BE49-F238E27FC236}">
                    <a16:creationId xmlns:a16="http://schemas.microsoft.com/office/drawing/2014/main" id="{6C00D6A0-0B52-18DA-5651-14EC7117A567}"/>
                  </a:ext>
                </a:extLst>
              </p:cNvPr>
              <p:cNvSpPr txBox="1"/>
              <p:nvPr/>
            </p:nvSpPr>
            <p:spPr>
              <a:xfrm>
                <a:off x="2866665" y="3213896"/>
                <a:ext cx="261610" cy="435825"/>
              </a:xfrm>
              <a:prstGeom prst="rect">
                <a:avLst/>
              </a:prstGeom>
              <a:noFill/>
            </p:spPr>
            <p:txBody>
              <a:bodyPr wrap="none" rtlCol="0">
                <a:spAutoFit/>
              </a:bodyPr>
              <a:lstStyle/>
              <a:p>
                <a:r>
                  <a:rPr lang="en-US" dirty="0"/>
                  <a:t>.</a:t>
                </a:r>
              </a:p>
            </p:txBody>
          </p:sp>
          <p:sp>
            <p:nvSpPr>
              <p:cNvPr id="115" name="TextBox 114">
                <a:extLst>
                  <a:ext uri="{FF2B5EF4-FFF2-40B4-BE49-F238E27FC236}">
                    <a16:creationId xmlns:a16="http://schemas.microsoft.com/office/drawing/2014/main" id="{3723C429-3920-113C-B992-F66A15043137}"/>
                  </a:ext>
                </a:extLst>
              </p:cNvPr>
              <p:cNvSpPr txBox="1"/>
              <p:nvPr/>
            </p:nvSpPr>
            <p:spPr>
              <a:xfrm>
                <a:off x="2150965" y="3713540"/>
                <a:ext cx="261610" cy="435825"/>
              </a:xfrm>
              <a:prstGeom prst="rect">
                <a:avLst/>
              </a:prstGeom>
              <a:noFill/>
            </p:spPr>
            <p:txBody>
              <a:bodyPr wrap="none" rtlCol="0">
                <a:spAutoFit/>
              </a:bodyPr>
              <a:lstStyle/>
              <a:p>
                <a:r>
                  <a:rPr lang="en-US" dirty="0"/>
                  <a:t>.</a:t>
                </a:r>
              </a:p>
            </p:txBody>
          </p:sp>
          <p:sp>
            <p:nvSpPr>
              <p:cNvPr id="116" name="TextBox 115">
                <a:extLst>
                  <a:ext uri="{FF2B5EF4-FFF2-40B4-BE49-F238E27FC236}">
                    <a16:creationId xmlns:a16="http://schemas.microsoft.com/office/drawing/2014/main" id="{0B103652-2C3C-0551-333C-BEDAFB3EA5EE}"/>
                  </a:ext>
                </a:extLst>
              </p:cNvPr>
              <p:cNvSpPr txBox="1"/>
              <p:nvPr/>
            </p:nvSpPr>
            <p:spPr>
              <a:xfrm>
                <a:off x="1990848" y="3264055"/>
                <a:ext cx="261610" cy="435825"/>
              </a:xfrm>
              <a:prstGeom prst="rect">
                <a:avLst/>
              </a:prstGeom>
              <a:noFill/>
            </p:spPr>
            <p:txBody>
              <a:bodyPr wrap="none" rtlCol="0">
                <a:spAutoFit/>
              </a:bodyPr>
              <a:lstStyle/>
              <a:p>
                <a:r>
                  <a:rPr lang="en-US" dirty="0"/>
                  <a:t>.</a:t>
                </a:r>
              </a:p>
            </p:txBody>
          </p:sp>
          <p:sp>
            <p:nvSpPr>
              <p:cNvPr id="117" name="TextBox 116">
                <a:extLst>
                  <a:ext uri="{FF2B5EF4-FFF2-40B4-BE49-F238E27FC236}">
                    <a16:creationId xmlns:a16="http://schemas.microsoft.com/office/drawing/2014/main" id="{9342DE43-8A5D-1C45-11D1-804E811F7393}"/>
                  </a:ext>
                </a:extLst>
              </p:cNvPr>
              <p:cNvSpPr txBox="1"/>
              <p:nvPr/>
            </p:nvSpPr>
            <p:spPr>
              <a:xfrm>
                <a:off x="2702690" y="4994468"/>
                <a:ext cx="261610" cy="435825"/>
              </a:xfrm>
              <a:prstGeom prst="rect">
                <a:avLst/>
              </a:prstGeom>
              <a:noFill/>
            </p:spPr>
            <p:txBody>
              <a:bodyPr wrap="none" rtlCol="0">
                <a:spAutoFit/>
              </a:bodyPr>
              <a:lstStyle/>
              <a:p>
                <a:r>
                  <a:rPr lang="en-US" dirty="0"/>
                  <a:t>.</a:t>
                </a:r>
              </a:p>
            </p:txBody>
          </p:sp>
          <p:sp>
            <p:nvSpPr>
              <p:cNvPr id="118" name="TextBox 117">
                <a:extLst>
                  <a:ext uri="{FF2B5EF4-FFF2-40B4-BE49-F238E27FC236}">
                    <a16:creationId xmlns:a16="http://schemas.microsoft.com/office/drawing/2014/main" id="{69DF2D21-77AE-8664-EBC5-414DD90EA1B4}"/>
                  </a:ext>
                </a:extLst>
              </p:cNvPr>
              <p:cNvSpPr txBox="1"/>
              <p:nvPr/>
            </p:nvSpPr>
            <p:spPr>
              <a:xfrm>
                <a:off x="2774068" y="4683880"/>
                <a:ext cx="261610" cy="435825"/>
              </a:xfrm>
              <a:prstGeom prst="rect">
                <a:avLst/>
              </a:prstGeom>
              <a:noFill/>
            </p:spPr>
            <p:txBody>
              <a:bodyPr wrap="none" rtlCol="0">
                <a:spAutoFit/>
              </a:bodyPr>
              <a:lstStyle/>
              <a:p>
                <a:r>
                  <a:rPr lang="en-US" dirty="0"/>
                  <a:t>.</a:t>
                </a:r>
              </a:p>
            </p:txBody>
          </p:sp>
          <p:sp>
            <p:nvSpPr>
              <p:cNvPr id="119" name="TextBox 118">
                <a:extLst>
                  <a:ext uri="{FF2B5EF4-FFF2-40B4-BE49-F238E27FC236}">
                    <a16:creationId xmlns:a16="http://schemas.microsoft.com/office/drawing/2014/main" id="{81683FF6-F281-601E-3349-0E87F563FC1E}"/>
                  </a:ext>
                </a:extLst>
              </p:cNvPr>
              <p:cNvSpPr txBox="1"/>
              <p:nvPr/>
            </p:nvSpPr>
            <p:spPr>
              <a:xfrm>
                <a:off x="2938044" y="5171946"/>
                <a:ext cx="261610" cy="435825"/>
              </a:xfrm>
              <a:prstGeom prst="rect">
                <a:avLst/>
              </a:prstGeom>
              <a:noFill/>
            </p:spPr>
            <p:txBody>
              <a:bodyPr wrap="none" rtlCol="0">
                <a:spAutoFit/>
              </a:bodyPr>
              <a:lstStyle/>
              <a:p>
                <a:r>
                  <a:rPr lang="en-US" dirty="0"/>
                  <a:t>.</a:t>
                </a:r>
              </a:p>
            </p:txBody>
          </p:sp>
          <p:sp>
            <p:nvSpPr>
              <p:cNvPr id="120" name="TextBox 119">
                <a:extLst>
                  <a:ext uri="{FF2B5EF4-FFF2-40B4-BE49-F238E27FC236}">
                    <a16:creationId xmlns:a16="http://schemas.microsoft.com/office/drawing/2014/main" id="{DACDE992-14F2-775B-4250-C14271717618}"/>
                  </a:ext>
                </a:extLst>
              </p:cNvPr>
              <p:cNvSpPr txBox="1"/>
              <p:nvPr/>
            </p:nvSpPr>
            <p:spPr>
              <a:xfrm>
                <a:off x="2615882" y="5278048"/>
                <a:ext cx="261610" cy="435825"/>
              </a:xfrm>
              <a:prstGeom prst="rect">
                <a:avLst/>
              </a:prstGeom>
              <a:noFill/>
            </p:spPr>
            <p:txBody>
              <a:bodyPr wrap="none" rtlCol="0">
                <a:spAutoFit/>
              </a:bodyPr>
              <a:lstStyle/>
              <a:p>
                <a:r>
                  <a:rPr lang="en-US" dirty="0"/>
                  <a:t>.</a:t>
                </a:r>
              </a:p>
            </p:txBody>
          </p:sp>
          <p:sp>
            <p:nvSpPr>
              <p:cNvPr id="121" name="TextBox 120">
                <a:extLst>
                  <a:ext uri="{FF2B5EF4-FFF2-40B4-BE49-F238E27FC236}">
                    <a16:creationId xmlns:a16="http://schemas.microsoft.com/office/drawing/2014/main" id="{558850C3-4597-A548-8C51-20B2D304B444}"/>
                  </a:ext>
                </a:extLst>
              </p:cNvPr>
              <p:cNvSpPr txBox="1"/>
              <p:nvPr/>
            </p:nvSpPr>
            <p:spPr>
              <a:xfrm>
                <a:off x="2455765" y="4828563"/>
                <a:ext cx="261610" cy="435825"/>
              </a:xfrm>
              <a:prstGeom prst="rect">
                <a:avLst/>
              </a:prstGeom>
              <a:noFill/>
            </p:spPr>
            <p:txBody>
              <a:bodyPr wrap="none" rtlCol="0">
                <a:spAutoFit/>
              </a:bodyPr>
              <a:lstStyle/>
              <a:p>
                <a:r>
                  <a:rPr lang="en-US" dirty="0"/>
                  <a:t>.</a:t>
                </a:r>
              </a:p>
            </p:txBody>
          </p:sp>
          <p:sp>
            <p:nvSpPr>
              <p:cNvPr id="122" name="TextBox 121">
                <a:extLst>
                  <a:ext uri="{FF2B5EF4-FFF2-40B4-BE49-F238E27FC236}">
                    <a16:creationId xmlns:a16="http://schemas.microsoft.com/office/drawing/2014/main" id="{8FECDF73-96E6-3BDF-9871-08CD5A3A55B3}"/>
                  </a:ext>
                </a:extLst>
              </p:cNvPr>
              <p:cNvSpPr txBox="1"/>
              <p:nvPr/>
            </p:nvSpPr>
            <p:spPr>
              <a:xfrm>
                <a:off x="3399098" y="5065847"/>
                <a:ext cx="261610" cy="435825"/>
              </a:xfrm>
              <a:prstGeom prst="rect">
                <a:avLst/>
              </a:prstGeom>
              <a:noFill/>
            </p:spPr>
            <p:txBody>
              <a:bodyPr wrap="none" rtlCol="0">
                <a:spAutoFit/>
              </a:bodyPr>
              <a:lstStyle/>
              <a:p>
                <a:r>
                  <a:rPr lang="en-US" dirty="0"/>
                  <a:t>.</a:t>
                </a:r>
              </a:p>
            </p:txBody>
          </p:sp>
          <p:sp>
            <p:nvSpPr>
              <p:cNvPr id="123" name="TextBox 122">
                <a:extLst>
                  <a:ext uri="{FF2B5EF4-FFF2-40B4-BE49-F238E27FC236}">
                    <a16:creationId xmlns:a16="http://schemas.microsoft.com/office/drawing/2014/main" id="{4112E04A-D7CF-86DF-D2D4-4D9D6400A62D}"/>
                  </a:ext>
                </a:extLst>
              </p:cNvPr>
              <p:cNvSpPr txBox="1"/>
              <p:nvPr/>
            </p:nvSpPr>
            <p:spPr>
              <a:xfrm>
                <a:off x="3574647" y="4905729"/>
                <a:ext cx="261610" cy="435825"/>
              </a:xfrm>
              <a:prstGeom prst="rect">
                <a:avLst/>
              </a:prstGeom>
              <a:noFill/>
            </p:spPr>
            <p:txBody>
              <a:bodyPr wrap="none" rtlCol="0">
                <a:spAutoFit/>
              </a:bodyPr>
              <a:lstStyle/>
              <a:p>
                <a:r>
                  <a:rPr lang="en-US" dirty="0"/>
                  <a:t>.</a:t>
                </a:r>
              </a:p>
            </p:txBody>
          </p:sp>
          <p:sp>
            <p:nvSpPr>
              <p:cNvPr id="124" name="TextBox 123">
                <a:extLst>
                  <a:ext uri="{FF2B5EF4-FFF2-40B4-BE49-F238E27FC236}">
                    <a16:creationId xmlns:a16="http://schemas.microsoft.com/office/drawing/2014/main" id="{A9B8C2B0-D333-4881-BE7A-422BCB86C2F4}"/>
                  </a:ext>
                </a:extLst>
              </p:cNvPr>
              <p:cNvSpPr txBox="1"/>
              <p:nvPr/>
            </p:nvSpPr>
            <p:spPr>
              <a:xfrm>
                <a:off x="2291789" y="5081279"/>
                <a:ext cx="261610" cy="435825"/>
              </a:xfrm>
              <a:prstGeom prst="rect">
                <a:avLst/>
              </a:prstGeom>
              <a:noFill/>
            </p:spPr>
            <p:txBody>
              <a:bodyPr wrap="none" rtlCol="0">
                <a:spAutoFit/>
              </a:bodyPr>
              <a:lstStyle/>
              <a:p>
                <a:r>
                  <a:rPr lang="en-US" dirty="0"/>
                  <a:t>.</a:t>
                </a:r>
              </a:p>
            </p:txBody>
          </p:sp>
          <p:sp>
            <p:nvSpPr>
              <p:cNvPr id="125" name="TextBox 124">
                <a:extLst>
                  <a:ext uri="{FF2B5EF4-FFF2-40B4-BE49-F238E27FC236}">
                    <a16:creationId xmlns:a16="http://schemas.microsoft.com/office/drawing/2014/main" id="{B0B2E9F0-F61D-D2DE-AA08-7FF45AFD0FC4}"/>
                  </a:ext>
                </a:extLst>
              </p:cNvPr>
              <p:cNvSpPr txBox="1"/>
              <p:nvPr/>
            </p:nvSpPr>
            <p:spPr>
              <a:xfrm>
                <a:off x="3867876" y="4712819"/>
                <a:ext cx="261610" cy="435825"/>
              </a:xfrm>
              <a:prstGeom prst="rect">
                <a:avLst/>
              </a:prstGeom>
              <a:noFill/>
            </p:spPr>
            <p:txBody>
              <a:bodyPr wrap="none" rtlCol="0">
                <a:spAutoFit/>
              </a:bodyPr>
              <a:lstStyle/>
              <a:p>
                <a:r>
                  <a:rPr lang="en-US" dirty="0"/>
                  <a:t>.</a:t>
                </a:r>
              </a:p>
            </p:txBody>
          </p:sp>
          <p:sp>
            <p:nvSpPr>
              <p:cNvPr id="126" name="TextBox 125">
                <a:extLst>
                  <a:ext uri="{FF2B5EF4-FFF2-40B4-BE49-F238E27FC236}">
                    <a16:creationId xmlns:a16="http://schemas.microsoft.com/office/drawing/2014/main" id="{99E4465C-E7B2-AA73-F6CE-6D210DDE6B5E}"/>
                  </a:ext>
                </a:extLst>
              </p:cNvPr>
              <p:cNvSpPr txBox="1"/>
              <p:nvPr/>
            </p:nvSpPr>
            <p:spPr>
              <a:xfrm>
                <a:off x="3152173" y="5166158"/>
                <a:ext cx="261610" cy="435825"/>
              </a:xfrm>
              <a:prstGeom prst="rect">
                <a:avLst/>
              </a:prstGeom>
              <a:noFill/>
            </p:spPr>
            <p:txBody>
              <a:bodyPr wrap="none" rtlCol="0">
                <a:spAutoFit/>
              </a:bodyPr>
              <a:lstStyle/>
              <a:p>
                <a:r>
                  <a:rPr lang="en-US" dirty="0"/>
                  <a:t>.</a:t>
                </a:r>
              </a:p>
            </p:txBody>
          </p:sp>
          <p:sp>
            <p:nvSpPr>
              <p:cNvPr id="127" name="TextBox 126">
                <a:extLst>
                  <a:ext uri="{FF2B5EF4-FFF2-40B4-BE49-F238E27FC236}">
                    <a16:creationId xmlns:a16="http://schemas.microsoft.com/office/drawing/2014/main" id="{5D02632E-BC3A-F7CB-FA69-EDDC0A48456D}"/>
                  </a:ext>
                </a:extLst>
              </p:cNvPr>
              <p:cNvSpPr txBox="1"/>
              <p:nvPr/>
            </p:nvSpPr>
            <p:spPr>
              <a:xfrm>
                <a:off x="3713550" y="3192678"/>
                <a:ext cx="261610" cy="435825"/>
              </a:xfrm>
              <a:prstGeom prst="rect">
                <a:avLst/>
              </a:prstGeom>
              <a:noFill/>
            </p:spPr>
            <p:txBody>
              <a:bodyPr wrap="none" rtlCol="0">
                <a:spAutoFit/>
              </a:bodyPr>
              <a:lstStyle/>
              <a:p>
                <a:r>
                  <a:rPr lang="en-US" dirty="0"/>
                  <a:t>.</a:t>
                </a:r>
              </a:p>
            </p:txBody>
          </p:sp>
          <p:sp>
            <p:nvSpPr>
              <p:cNvPr id="128" name="TextBox 127">
                <a:extLst>
                  <a:ext uri="{FF2B5EF4-FFF2-40B4-BE49-F238E27FC236}">
                    <a16:creationId xmlns:a16="http://schemas.microsoft.com/office/drawing/2014/main" id="{1D941EBD-181A-BA59-441A-2302BC836974}"/>
                  </a:ext>
                </a:extLst>
              </p:cNvPr>
              <p:cNvSpPr txBox="1"/>
              <p:nvPr/>
            </p:nvSpPr>
            <p:spPr>
              <a:xfrm>
                <a:off x="1506638" y="3208112"/>
                <a:ext cx="261610" cy="435825"/>
              </a:xfrm>
              <a:prstGeom prst="rect">
                <a:avLst/>
              </a:prstGeom>
              <a:noFill/>
            </p:spPr>
            <p:txBody>
              <a:bodyPr wrap="none" rtlCol="0">
                <a:spAutoFit/>
              </a:bodyPr>
              <a:lstStyle/>
              <a:p>
                <a:r>
                  <a:rPr lang="en-US" dirty="0"/>
                  <a:t>.</a:t>
                </a:r>
              </a:p>
            </p:txBody>
          </p:sp>
          <p:sp>
            <p:nvSpPr>
              <p:cNvPr id="129" name="TextBox 128">
                <a:extLst>
                  <a:ext uri="{FF2B5EF4-FFF2-40B4-BE49-F238E27FC236}">
                    <a16:creationId xmlns:a16="http://schemas.microsoft.com/office/drawing/2014/main" id="{0D726039-40FD-2F17-50D6-38CC5ADD0D35}"/>
                  </a:ext>
                </a:extLst>
              </p:cNvPr>
              <p:cNvSpPr txBox="1"/>
              <p:nvPr/>
            </p:nvSpPr>
            <p:spPr>
              <a:xfrm>
                <a:off x="4529562" y="3892951"/>
                <a:ext cx="261610" cy="435825"/>
              </a:xfrm>
              <a:prstGeom prst="rect">
                <a:avLst/>
              </a:prstGeom>
              <a:noFill/>
            </p:spPr>
            <p:txBody>
              <a:bodyPr wrap="none" rtlCol="0">
                <a:spAutoFit/>
              </a:bodyPr>
              <a:lstStyle/>
              <a:p>
                <a:r>
                  <a:rPr lang="en-US" dirty="0"/>
                  <a:t>.</a:t>
                </a:r>
              </a:p>
            </p:txBody>
          </p:sp>
          <p:sp>
            <p:nvSpPr>
              <p:cNvPr id="130" name="TextBox 129">
                <a:extLst>
                  <a:ext uri="{FF2B5EF4-FFF2-40B4-BE49-F238E27FC236}">
                    <a16:creationId xmlns:a16="http://schemas.microsoft.com/office/drawing/2014/main" id="{2DEACCBC-FAA4-D8BB-93CF-805F5E8E4E60}"/>
                  </a:ext>
                </a:extLst>
              </p:cNvPr>
              <p:cNvSpPr txBox="1"/>
              <p:nvPr/>
            </p:nvSpPr>
            <p:spPr>
              <a:xfrm>
                <a:off x="4797709" y="3732834"/>
                <a:ext cx="261610" cy="435825"/>
              </a:xfrm>
              <a:prstGeom prst="rect">
                <a:avLst/>
              </a:prstGeom>
              <a:noFill/>
            </p:spPr>
            <p:txBody>
              <a:bodyPr wrap="none" rtlCol="0">
                <a:spAutoFit/>
              </a:bodyPr>
              <a:lstStyle/>
              <a:p>
                <a:r>
                  <a:rPr lang="en-US" dirty="0"/>
                  <a:t>.</a:t>
                </a:r>
              </a:p>
            </p:txBody>
          </p:sp>
          <p:sp>
            <p:nvSpPr>
              <p:cNvPr id="131" name="TextBox 130">
                <a:extLst>
                  <a:ext uri="{FF2B5EF4-FFF2-40B4-BE49-F238E27FC236}">
                    <a16:creationId xmlns:a16="http://schemas.microsoft.com/office/drawing/2014/main" id="{D6041B91-2EFC-FD7A-DDA5-285DACE67CFD}"/>
                  </a:ext>
                </a:extLst>
              </p:cNvPr>
              <p:cNvSpPr txBox="1"/>
              <p:nvPr/>
            </p:nvSpPr>
            <p:spPr>
              <a:xfrm>
                <a:off x="4764916" y="4070429"/>
                <a:ext cx="261610" cy="435825"/>
              </a:xfrm>
              <a:prstGeom prst="rect">
                <a:avLst/>
              </a:prstGeom>
              <a:noFill/>
            </p:spPr>
            <p:txBody>
              <a:bodyPr wrap="none" rtlCol="0">
                <a:spAutoFit/>
              </a:bodyPr>
              <a:lstStyle/>
              <a:p>
                <a:r>
                  <a:rPr lang="en-US" dirty="0"/>
                  <a:t>.</a:t>
                </a:r>
              </a:p>
            </p:txBody>
          </p:sp>
          <p:sp>
            <p:nvSpPr>
              <p:cNvPr id="132" name="TextBox 131">
                <a:extLst>
                  <a:ext uri="{FF2B5EF4-FFF2-40B4-BE49-F238E27FC236}">
                    <a16:creationId xmlns:a16="http://schemas.microsoft.com/office/drawing/2014/main" id="{4F44D5B4-D41D-E9ED-E2C8-5F32851D2569}"/>
                  </a:ext>
                </a:extLst>
              </p:cNvPr>
              <p:cNvSpPr txBox="1"/>
              <p:nvPr/>
            </p:nvSpPr>
            <p:spPr>
              <a:xfrm>
                <a:off x="4442754" y="4176531"/>
                <a:ext cx="261610" cy="435825"/>
              </a:xfrm>
              <a:prstGeom prst="rect">
                <a:avLst/>
              </a:prstGeom>
              <a:noFill/>
            </p:spPr>
            <p:txBody>
              <a:bodyPr wrap="none" rtlCol="0">
                <a:spAutoFit/>
              </a:bodyPr>
              <a:lstStyle/>
              <a:p>
                <a:r>
                  <a:rPr lang="en-US" dirty="0"/>
                  <a:t>.</a:t>
                </a:r>
              </a:p>
            </p:txBody>
          </p:sp>
          <p:sp>
            <p:nvSpPr>
              <p:cNvPr id="133" name="TextBox 132">
                <a:extLst>
                  <a:ext uri="{FF2B5EF4-FFF2-40B4-BE49-F238E27FC236}">
                    <a16:creationId xmlns:a16="http://schemas.microsoft.com/office/drawing/2014/main" id="{E060212A-537B-46E6-2852-6025BA87CE63}"/>
                  </a:ext>
                </a:extLst>
              </p:cNvPr>
              <p:cNvSpPr txBox="1"/>
              <p:nvPr/>
            </p:nvSpPr>
            <p:spPr>
              <a:xfrm>
                <a:off x="4282637" y="3727046"/>
                <a:ext cx="261610" cy="435825"/>
              </a:xfrm>
              <a:prstGeom prst="rect">
                <a:avLst/>
              </a:prstGeom>
              <a:noFill/>
            </p:spPr>
            <p:txBody>
              <a:bodyPr wrap="none" rtlCol="0">
                <a:spAutoFit/>
              </a:bodyPr>
              <a:lstStyle/>
              <a:p>
                <a:r>
                  <a:rPr lang="en-US" dirty="0"/>
                  <a:t>.</a:t>
                </a:r>
              </a:p>
            </p:txBody>
          </p:sp>
          <p:sp>
            <p:nvSpPr>
              <p:cNvPr id="134" name="TextBox 133">
                <a:extLst>
                  <a:ext uri="{FF2B5EF4-FFF2-40B4-BE49-F238E27FC236}">
                    <a16:creationId xmlns:a16="http://schemas.microsoft.com/office/drawing/2014/main" id="{9C56B32D-EE3B-C94E-671E-7DAB01E9FE47}"/>
                  </a:ext>
                </a:extLst>
              </p:cNvPr>
              <p:cNvSpPr txBox="1"/>
              <p:nvPr/>
            </p:nvSpPr>
            <p:spPr>
              <a:xfrm>
                <a:off x="4550783" y="3543779"/>
                <a:ext cx="261610" cy="435825"/>
              </a:xfrm>
              <a:prstGeom prst="rect">
                <a:avLst/>
              </a:prstGeom>
              <a:noFill/>
            </p:spPr>
            <p:txBody>
              <a:bodyPr wrap="none" rtlCol="0">
                <a:spAutoFit/>
              </a:bodyPr>
              <a:lstStyle/>
              <a:p>
                <a:r>
                  <a:rPr lang="en-US" dirty="0"/>
                  <a:t>.</a:t>
                </a:r>
              </a:p>
            </p:txBody>
          </p:sp>
          <p:sp>
            <p:nvSpPr>
              <p:cNvPr id="135" name="TextBox 134">
                <a:extLst>
                  <a:ext uri="{FF2B5EF4-FFF2-40B4-BE49-F238E27FC236}">
                    <a16:creationId xmlns:a16="http://schemas.microsoft.com/office/drawing/2014/main" id="{97E8C339-B788-2EA9-98C7-4B5B611F4C05}"/>
                  </a:ext>
                </a:extLst>
              </p:cNvPr>
              <p:cNvSpPr txBox="1"/>
              <p:nvPr/>
            </p:nvSpPr>
            <p:spPr>
              <a:xfrm>
                <a:off x="5388021" y="4045351"/>
                <a:ext cx="261610" cy="435825"/>
              </a:xfrm>
              <a:prstGeom prst="rect">
                <a:avLst/>
              </a:prstGeom>
              <a:noFill/>
            </p:spPr>
            <p:txBody>
              <a:bodyPr wrap="none" rtlCol="0">
                <a:spAutoFit/>
              </a:bodyPr>
              <a:lstStyle/>
              <a:p>
                <a:r>
                  <a:rPr lang="en-US" dirty="0"/>
                  <a:t>.</a:t>
                </a:r>
              </a:p>
            </p:txBody>
          </p:sp>
          <p:sp>
            <p:nvSpPr>
              <p:cNvPr id="136" name="TextBox 135">
                <a:extLst>
                  <a:ext uri="{FF2B5EF4-FFF2-40B4-BE49-F238E27FC236}">
                    <a16:creationId xmlns:a16="http://schemas.microsoft.com/office/drawing/2014/main" id="{CA5C7CC7-7E7E-DDA8-BAD1-98E44E1ADB13}"/>
                  </a:ext>
                </a:extLst>
              </p:cNvPr>
              <p:cNvSpPr txBox="1"/>
              <p:nvPr/>
            </p:nvSpPr>
            <p:spPr>
              <a:xfrm>
                <a:off x="5656168" y="3885234"/>
                <a:ext cx="261610" cy="435825"/>
              </a:xfrm>
              <a:prstGeom prst="rect">
                <a:avLst/>
              </a:prstGeom>
              <a:noFill/>
            </p:spPr>
            <p:txBody>
              <a:bodyPr wrap="none" rtlCol="0">
                <a:spAutoFit/>
              </a:bodyPr>
              <a:lstStyle/>
              <a:p>
                <a:r>
                  <a:rPr lang="en-US" dirty="0"/>
                  <a:t>.</a:t>
                </a:r>
              </a:p>
            </p:txBody>
          </p:sp>
          <p:sp>
            <p:nvSpPr>
              <p:cNvPr id="137" name="TextBox 136">
                <a:extLst>
                  <a:ext uri="{FF2B5EF4-FFF2-40B4-BE49-F238E27FC236}">
                    <a16:creationId xmlns:a16="http://schemas.microsoft.com/office/drawing/2014/main" id="{5E058686-69F8-2F27-FD71-50477C0D329B}"/>
                  </a:ext>
                </a:extLst>
              </p:cNvPr>
              <p:cNvSpPr txBox="1"/>
              <p:nvPr/>
            </p:nvSpPr>
            <p:spPr>
              <a:xfrm>
                <a:off x="5623375" y="4222829"/>
                <a:ext cx="261610" cy="435825"/>
              </a:xfrm>
              <a:prstGeom prst="rect">
                <a:avLst/>
              </a:prstGeom>
              <a:noFill/>
            </p:spPr>
            <p:txBody>
              <a:bodyPr wrap="none" rtlCol="0">
                <a:spAutoFit/>
              </a:bodyPr>
              <a:lstStyle/>
              <a:p>
                <a:r>
                  <a:rPr lang="en-US" dirty="0"/>
                  <a:t>.</a:t>
                </a:r>
              </a:p>
            </p:txBody>
          </p:sp>
          <p:sp>
            <p:nvSpPr>
              <p:cNvPr id="138" name="TextBox 137">
                <a:extLst>
                  <a:ext uri="{FF2B5EF4-FFF2-40B4-BE49-F238E27FC236}">
                    <a16:creationId xmlns:a16="http://schemas.microsoft.com/office/drawing/2014/main" id="{53C7108A-4BD7-3AC3-062A-A432AD453CAF}"/>
                  </a:ext>
                </a:extLst>
              </p:cNvPr>
              <p:cNvSpPr txBox="1"/>
              <p:nvPr/>
            </p:nvSpPr>
            <p:spPr>
              <a:xfrm>
                <a:off x="5301213" y="4328931"/>
                <a:ext cx="261610" cy="435825"/>
              </a:xfrm>
              <a:prstGeom prst="rect">
                <a:avLst/>
              </a:prstGeom>
              <a:noFill/>
            </p:spPr>
            <p:txBody>
              <a:bodyPr wrap="none" rtlCol="0">
                <a:spAutoFit/>
              </a:bodyPr>
              <a:lstStyle/>
              <a:p>
                <a:r>
                  <a:rPr lang="en-US" dirty="0"/>
                  <a:t>.</a:t>
                </a:r>
              </a:p>
            </p:txBody>
          </p:sp>
          <p:sp>
            <p:nvSpPr>
              <p:cNvPr id="139" name="TextBox 138">
                <a:extLst>
                  <a:ext uri="{FF2B5EF4-FFF2-40B4-BE49-F238E27FC236}">
                    <a16:creationId xmlns:a16="http://schemas.microsoft.com/office/drawing/2014/main" id="{906EFBE5-DFC0-0365-5618-BDB6BEF01941}"/>
                  </a:ext>
                </a:extLst>
              </p:cNvPr>
              <p:cNvSpPr txBox="1"/>
              <p:nvPr/>
            </p:nvSpPr>
            <p:spPr>
              <a:xfrm>
                <a:off x="5141096" y="3879446"/>
                <a:ext cx="261610" cy="435825"/>
              </a:xfrm>
              <a:prstGeom prst="rect">
                <a:avLst/>
              </a:prstGeom>
              <a:noFill/>
            </p:spPr>
            <p:txBody>
              <a:bodyPr wrap="none" rtlCol="0">
                <a:spAutoFit/>
              </a:bodyPr>
              <a:lstStyle/>
              <a:p>
                <a:r>
                  <a:rPr lang="en-US" dirty="0"/>
                  <a:t>.</a:t>
                </a:r>
              </a:p>
            </p:txBody>
          </p:sp>
          <p:sp>
            <p:nvSpPr>
              <p:cNvPr id="140" name="TextBox 139">
                <a:extLst>
                  <a:ext uri="{FF2B5EF4-FFF2-40B4-BE49-F238E27FC236}">
                    <a16:creationId xmlns:a16="http://schemas.microsoft.com/office/drawing/2014/main" id="{77748248-9462-5237-A3F9-F2F13BDD6426}"/>
                  </a:ext>
                </a:extLst>
              </p:cNvPr>
              <p:cNvSpPr txBox="1"/>
              <p:nvPr/>
            </p:nvSpPr>
            <p:spPr>
              <a:xfrm>
                <a:off x="5409242" y="3696179"/>
                <a:ext cx="261610" cy="435825"/>
              </a:xfrm>
              <a:prstGeom prst="rect">
                <a:avLst/>
              </a:prstGeom>
              <a:noFill/>
            </p:spPr>
            <p:txBody>
              <a:bodyPr wrap="none" rtlCol="0">
                <a:spAutoFit/>
              </a:bodyPr>
              <a:lstStyle/>
              <a:p>
                <a:r>
                  <a:rPr lang="en-US" dirty="0"/>
                  <a:t>.</a:t>
                </a:r>
              </a:p>
            </p:txBody>
          </p:sp>
          <p:sp>
            <p:nvSpPr>
              <p:cNvPr id="141" name="TextBox 140">
                <a:extLst>
                  <a:ext uri="{FF2B5EF4-FFF2-40B4-BE49-F238E27FC236}">
                    <a16:creationId xmlns:a16="http://schemas.microsoft.com/office/drawing/2014/main" id="{A74EB42C-C6C7-3056-8CE5-ABB6A03EEEDD}"/>
                  </a:ext>
                </a:extLst>
              </p:cNvPr>
              <p:cNvSpPr txBox="1"/>
              <p:nvPr/>
            </p:nvSpPr>
            <p:spPr>
              <a:xfrm>
                <a:off x="6049707" y="3723188"/>
                <a:ext cx="261610" cy="435825"/>
              </a:xfrm>
              <a:prstGeom prst="rect">
                <a:avLst/>
              </a:prstGeom>
              <a:noFill/>
            </p:spPr>
            <p:txBody>
              <a:bodyPr wrap="none" rtlCol="0">
                <a:spAutoFit/>
              </a:bodyPr>
              <a:lstStyle/>
              <a:p>
                <a:r>
                  <a:rPr lang="en-US" dirty="0"/>
                  <a:t>.</a:t>
                </a:r>
              </a:p>
            </p:txBody>
          </p:sp>
          <p:sp>
            <p:nvSpPr>
              <p:cNvPr id="142" name="TextBox 141">
                <a:extLst>
                  <a:ext uri="{FF2B5EF4-FFF2-40B4-BE49-F238E27FC236}">
                    <a16:creationId xmlns:a16="http://schemas.microsoft.com/office/drawing/2014/main" id="{97E34CB1-76E5-4CDE-D93B-76DA7E66FE7A}"/>
                  </a:ext>
                </a:extLst>
              </p:cNvPr>
              <p:cNvSpPr txBox="1"/>
              <p:nvPr/>
            </p:nvSpPr>
            <p:spPr>
              <a:xfrm>
                <a:off x="6317854" y="3563071"/>
                <a:ext cx="261610" cy="435825"/>
              </a:xfrm>
              <a:prstGeom prst="rect">
                <a:avLst/>
              </a:prstGeom>
              <a:noFill/>
            </p:spPr>
            <p:txBody>
              <a:bodyPr wrap="none" rtlCol="0">
                <a:spAutoFit/>
              </a:bodyPr>
              <a:lstStyle/>
              <a:p>
                <a:r>
                  <a:rPr lang="en-US" dirty="0"/>
                  <a:t>.</a:t>
                </a:r>
              </a:p>
            </p:txBody>
          </p:sp>
          <p:sp>
            <p:nvSpPr>
              <p:cNvPr id="143" name="TextBox 142">
                <a:extLst>
                  <a:ext uri="{FF2B5EF4-FFF2-40B4-BE49-F238E27FC236}">
                    <a16:creationId xmlns:a16="http://schemas.microsoft.com/office/drawing/2014/main" id="{163CD8AA-9765-605E-12AF-FD9952DB316E}"/>
                  </a:ext>
                </a:extLst>
              </p:cNvPr>
              <p:cNvSpPr txBox="1"/>
              <p:nvPr/>
            </p:nvSpPr>
            <p:spPr>
              <a:xfrm>
                <a:off x="6285061" y="3900666"/>
                <a:ext cx="261610" cy="435825"/>
              </a:xfrm>
              <a:prstGeom prst="rect">
                <a:avLst/>
              </a:prstGeom>
              <a:noFill/>
            </p:spPr>
            <p:txBody>
              <a:bodyPr wrap="none" rtlCol="0">
                <a:spAutoFit/>
              </a:bodyPr>
              <a:lstStyle/>
              <a:p>
                <a:r>
                  <a:rPr lang="en-US" dirty="0"/>
                  <a:t>.</a:t>
                </a:r>
              </a:p>
            </p:txBody>
          </p:sp>
          <p:sp>
            <p:nvSpPr>
              <p:cNvPr id="144" name="TextBox 143">
                <a:extLst>
                  <a:ext uri="{FF2B5EF4-FFF2-40B4-BE49-F238E27FC236}">
                    <a16:creationId xmlns:a16="http://schemas.microsoft.com/office/drawing/2014/main" id="{6BB66256-E431-E7C1-39F0-50AE46292A73}"/>
                  </a:ext>
                </a:extLst>
              </p:cNvPr>
              <p:cNvSpPr txBox="1"/>
              <p:nvPr/>
            </p:nvSpPr>
            <p:spPr>
              <a:xfrm>
                <a:off x="5962899" y="4006768"/>
                <a:ext cx="261610" cy="435825"/>
              </a:xfrm>
              <a:prstGeom prst="rect">
                <a:avLst/>
              </a:prstGeom>
              <a:noFill/>
            </p:spPr>
            <p:txBody>
              <a:bodyPr wrap="none" rtlCol="0">
                <a:spAutoFit/>
              </a:bodyPr>
              <a:lstStyle/>
              <a:p>
                <a:r>
                  <a:rPr lang="en-US" dirty="0"/>
                  <a:t>.</a:t>
                </a:r>
              </a:p>
            </p:txBody>
          </p:sp>
          <p:sp>
            <p:nvSpPr>
              <p:cNvPr id="145" name="TextBox 144">
                <a:extLst>
                  <a:ext uri="{FF2B5EF4-FFF2-40B4-BE49-F238E27FC236}">
                    <a16:creationId xmlns:a16="http://schemas.microsoft.com/office/drawing/2014/main" id="{4821B5D1-565D-35D4-0AD1-BF658AAC9A09}"/>
                  </a:ext>
                </a:extLst>
              </p:cNvPr>
              <p:cNvSpPr txBox="1"/>
              <p:nvPr/>
            </p:nvSpPr>
            <p:spPr>
              <a:xfrm>
                <a:off x="5802782" y="3557283"/>
                <a:ext cx="261610" cy="435825"/>
              </a:xfrm>
              <a:prstGeom prst="rect">
                <a:avLst/>
              </a:prstGeom>
              <a:noFill/>
            </p:spPr>
            <p:txBody>
              <a:bodyPr wrap="none" rtlCol="0">
                <a:spAutoFit/>
              </a:bodyPr>
              <a:lstStyle/>
              <a:p>
                <a:r>
                  <a:rPr lang="en-US" dirty="0"/>
                  <a:t>.</a:t>
                </a:r>
              </a:p>
            </p:txBody>
          </p:sp>
          <p:sp>
            <p:nvSpPr>
              <p:cNvPr id="146" name="TextBox 145">
                <a:extLst>
                  <a:ext uri="{FF2B5EF4-FFF2-40B4-BE49-F238E27FC236}">
                    <a16:creationId xmlns:a16="http://schemas.microsoft.com/office/drawing/2014/main" id="{98FE88B1-8C96-00A3-0D45-F18C256A35C3}"/>
                  </a:ext>
                </a:extLst>
              </p:cNvPr>
              <p:cNvSpPr txBox="1"/>
              <p:nvPr/>
            </p:nvSpPr>
            <p:spPr>
              <a:xfrm>
                <a:off x="6070928" y="3374016"/>
                <a:ext cx="261610" cy="435825"/>
              </a:xfrm>
              <a:prstGeom prst="rect">
                <a:avLst/>
              </a:prstGeom>
              <a:noFill/>
            </p:spPr>
            <p:txBody>
              <a:bodyPr wrap="none" rtlCol="0">
                <a:spAutoFit/>
              </a:bodyPr>
              <a:lstStyle/>
              <a:p>
                <a:r>
                  <a:rPr lang="en-US" dirty="0"/>
                  <a:t>.</a:t>
                </a:r>
              </a:p>
            </p:txBody>
          </p:sp>
          <p:sp>
            <p:nvSpPr>
              <p:cNvPr id="147" name="TextBox 146">
                <a:extLst>
                  <a:ext uri="{FF2B5EF4-FFF2-40B4-BE49-F238E27FC236}">
                    <a16:creationId xmlns:a16="http://schemas.microsoft.com/office/drawing/2014/main" id="{06CAD6EF-2900-BC25-3577-553FD51A1487}"/>
                  </a:ext>
                </a:extLst>
              </p:cNvPr>
              <p:cNvSpPr txBox="1"/>
              <p:nvPr/>
            </p:nvSpPr>
            <p:spPr>
              <a:xfrm>
                <a:off x="5982187" y="4697390"/>
                <a:ext cx="261610" cy="435825"/>
              </a:xfrm>
              <a:prstGeom prst="rect">
                <a:avLst/>
              </a:prstGeom>
              <a:noFill/>
            </p:spPr>
            <p:txBody>
              <a:bodyPr wrap="none" rtlCol="0">
                <a:spAutoFit/>
              </a:bodyPr>
              <a:lstStyle/>
              <a:p>
                <a:r>
                  <a:rPr lang="en-US" dirty="0"/>
                  <a:t>.</a:t>
                </a:r>
              </a:p>
            </p:txBody>
          </p:sp>
          <p:sp>
            <p:nvSpPr>
              <p:cNvPr id="148" name="TextBox 147">
                <a:extLst>
                  <a:ext uri="{FF2B5EF4-FFF2-40B4-BE49-F238E27FC236}">
                    <a16:creationId xmlns:a16="http://schemas.microsoft.com/office/drawing/2014/main" id="{11EB5321-18EA-D8CE-2541-C74BADFBAA2A}"/>
                  </a:ext>
                </a:extLst>
              </p:cNvPr>
              <p:cNvSpPr txBox="1"/>
              <p:nvPr/>
            </p:nvSpPr>
            <p:spPr>
              <a:xfrm>
                <a:off x="6250334" y="4537273"/>
                <a:ext cx="261610" cy="435825"/>
              </a:xfrm>
              <a:prstGeom prst="rect">
                <a:avLst/>
              </a:prstGeom>
              <a:noFill/>
            </p:spPr>
            <p:txBody>
              <a:bodyPr wrap="none" rtlCol="0">
                <a:spAutoFit/>
              </a:bodyPr>
              <a:lstStyle/>
              <a:p>
                <a:r>
                  <a:rPr lang="en-US" dirty="0"/>
                  <a:t>.</a:t>
                </a:r>
              </a:p>
            </p:txBody>
          </p:sp>
          <p:sp>
            <p:nvSpPr>
              <p:cNvPr id="149" name="TextBox 148">
                <a:extLst>
                  <a:ext uri="{FF2B5EF4-FFF2-40B4-BE49-F238E27FC236}">
                    <a16:creationId xmlns:a16="http://schemas.microsoft.com/office/drawing/2014/main" id="{B3D4E1B5-423C-D50D-E5F6-A38EB110204B}"/>
                  </a:ext>
                </a:extLst>
              </p:cNvPr>
              <p:cNvSpPr txBox="1"/>
              <p:nvPr/>
            </p:nvSpPr>
            <p:spPr>
              <a:xfrm>
                <a:off x="6217541" y="4874868"/>
                <a:ext cx="261610" cy="435825"/>
              </a:xfrm>
              <a:prstGeom prst="rect">
                <a:avLst/>
              </a:prstGeom>
              <a:noFill/>
            </p:spPr>
            <p:txBody>
              <a:bodyPr wrap="none" rtlCol="0">
                <a:spAutoFit/>
              </a:bodyPr>
              <a:lstStyle/>
              <a:p>
                <a:r>
                  <a:rPr lang="en-US" dirty="0"/>
                  <a:t>.</a:t>
                </a:r>
              </a:p>
            </p:txBody>
          </p:sp>
          <p:sp>
            <p:nvSpPr>
              <p:cNvPr id="150" name="TextBox 149">
                <a:extLst>
                  <a:ext uri="{FF2B5EF4-FFF2-40B4-BE49-F238E27FC236}">
                    <a16:creationId xmlns:a16="http://schemas.microsoft.com/office/drawing/2014/main" id="{8219121A-E19C-3D21-89B4-EB6CCEC285AF}"/>
                  </a:ext>
                </a:extLst>
              </p:cNvPr>
              <p:cNvSpPr txBox="1"/>
              <p:nvPr/>
            </p:nvSpPr>
            <p:spPr>
              <a:xfrm>
                <a:off x="5895379" y="4980970"/>
                <a:ext cx="261610" cy="435825"/>
              </a:xfrm>
              <a:prstGeom prst="rect">
                <a:avLst/>
              </a:prstGeom>
              <a:noFill/>
            </p:spPr>
            <p:txBody>
              <a:bodyPr wrap="none" rtlCol="0">
                <a:spAutoFit/>
              </a:bodyPr>
              <a:lstStyle/>
              <a:p>
                <a:r>
                  <a:rPr lang="en-US" dirty="0"/>
                  <a:t>.</a:t>
                </a:r>
              </a:p>
            </p:txBody>
          </p:sp>
          <p:sp>
            <p:nvSpPr>
              <p:cNvPr id="151" name="TextBox 150">
                <a:extLst>
                  <a:ext uri="{FF2B5EF4-FFF2-40B4-BE49-F238E27FC236}">
                    <a16:creationId xmlns:a16="http://schemas.microsoft.com/office/drawing/2014/main" id="{4442076D-8498-B11C-1260-D16C0C5E8F98}"/>
                  </a:ext>
                </a:extLst>
              </p:cNvPr>
              <p:cNvSpPr txBox="1"/>
              <p:nvPr/>
            </p:nvSpPr>
            <p:spPr>
              <a:xfrm>
                <a:off x="5735262" y="4531485"/>
                <a:ext cx="261610" cy="435825"/>
              </a:xfrm>
              <a:prstGeom prst="rect">
                <a:avLst/>
              </a:prstGeom>
              <a:noFill/>
            </p:spPr>
            <p:txBody>
              <a:bodyPr wrap="none" rtlCol="0">
                <a:spAutoFit/>
              </a:bodyPr>
              <a:lstStyle/>
              <a:p>
                <a:r>
                  <a:rPr lang="en-US" dirty="0"/>
                  <a:t>.</a:t>
                </a:r>
              </a:p>
            </p:txBody>
          </p:sp>
          <p:sp>
            <p:nvSpPr>
              <p:cNvPr id="152" name="TextBox 151">
                <a:extLst>
                  <a:ext uri="{FF2B5EF4-FFF2-40B4-BE49-F238E27FC236}">
                    <a16:creationId xmlns:a16="http://schemas.microsoft.com/office/drawing/2014/main" id="{53412E6F-44A0-522F-B18F-04DF32A72A8A}"/>
                  </a:ext>
                </a:extLst>
              </p:cNvPr>
              <p:cNvSpPr txBox="1"/>
              <p:nvPr/>
            </p:nvSpPr>
            <p:spPr>
              <a:xfrm>
                <a:off x="6003408" y="4348218"/>
                <a:ext cx="261610" cy="435825"/>
              </a:xfrm>
              <a:prstGeom prst="rect">
                <a:avLst/>
              </a:prstGeom>
              <a:noFill/>
            </p:spPr>
            <p:txBody>
              <a:bodyPr wrap="none" rtlCol="0">
                <a:spAutoFit/>
              </a:bodyPr>
              <a:lstStyle/>
              <a:p>
                <a:r>
                  <a:rPr lang="en-US" dirty="0"/>
                  <a:t>.</a:t>
                </a:r>
              </a:p>
            </p:txBody>
          </p:sp>
          <p:sp>
            <p:nvSpPr>
              <p:cNvPr id="153" name="TextBox 152">
                <a:extLst>
                  <a:ext uri="{FF2B5EF4-FFF2-40B4-BE49-F238E27FC236}">
                    <a16:creationId xmlns:a16="http://schemas.microsoft.com/office/drawing/2014/main" id="{CD720275-70A5-90BE-BF55-F99EF0308128}"/>
                  </a:ext>
                </a:extLst>
              </p:cNvPr>
              <p:cNvSpPr txBox="1"/>
              <p:nvPr/>
            </p:nvSpPr>
            <p:spPr>
              <a:xfrm>
                <a:off x="6586001" y="4398374"/>
                <a:ext cx="261610" cy="435825"/>
              </a:xfrm>
              <a:prstGeom prst="rect">
                <a:avLst/>
              </a:prstGeom>
              <a:noFill/>
            </p:spPr>
            <p:txBody>
              <a:bodyPr wrap="none" rtlCol="0">
                <a:spAutoFit/>
              </a:bodyPr>
              <a:lstStyle/>
              <a:p>
                <a:r>
                  <a:rPr lang="en-US" dirty="0"/>
                  <a:t>.</a:t>
                </a:r>
              </a:p>
            </p:txBody>
          </p:sp>
          <p:sp>
            <p:nvSpPr>
              <p:cNvPr id="154" name="TextBox 153">
                <a:extLst>
                  <a:ext uri="{FF2B5EF4-FFF2-40B4-BE49-F238E27FC236}">
                    <a16:creationId xmlns:a16="http://schemas.microsoft.com/office/drawing/2014/main" id="{24449AB5-A207-C9D5-A3FF-28AB89F99F11}"/>
                  </a:ext>
                </a:extLst>
              </p:cNvPr>
              <p:cNvSpPr txBox="1"/>
              <p:nvPr/>
            </p:nvSpPr>
            <p:spPr>
              <a:xfrm>
                <a:off x="6854148" y="4238257"/>
                <a:ext cx="261610" cy="435825"/>
              </a:xfrm>
              <a:prstGeom prst="rect">
                <a:avLst/>
              </a:prstGeom>
              <a:noFill/>
            </p:spPr>
            <p:txBody>
              <a:bodyPr wrap="none" rtlCol="0">
                <a:spAutoFit/>
              </a:bodyPr>
              <a:lstStyle/>
              <a:p>
                <a:r>
                  <a:rPr lang="en-US" dirty="0"/>
                  <a:t>.</a:t>
                </a:r>
              </a:p>
            </p:txBody>
          </p:sp>
          <p:sp>
            <p:nvSpPr>
              <p:cNvPr id="155" name="TextBox 154">
                <a:extLst>
                  <a:ext uri="{FF2B5EF4-FFF2-40B4-BE49-F238E27FC236}">
                    <a16:creationId xmlns:a16="http://schemas.microsoft.com/office/drawing/2014/main" id="{6AB9B7BE-36AB-1549-2E0B-55508735E3D1}"/>
                  </a:ext>
                </a:extLst>
              </p:cNvPr>
              <p:cNvSpPr txBox="1"/>
              <p:nvPr/>
            </p:nvSpPr>
            <p:spPr>
              <a:xfrm>
                <a:off x="6821355" y="4575852"/>
                <a:ext cx="261610" cy="435825"/>
              </a:xfrm>
              <a:prstGeom prst="rect">
                <a:avLst/>
              </a:prstGeom>
              <a:noFill/>
            </p:spPr>
            <p:txBody>
              <a:bodyPr wrap="none" rtlCol="0">
                <a:spAutoFit/>
              </a:bodyPr>
              <a:lstStyle/>
              <a:p>
                <a:r>
                  <a:rPr lang="en-US" dirty="0"/>
                  <a:t>.</a:t>
                </a:r>
              </a:p>
            </p:txBody>
          </p:sp>
          <p:sp>
            <p:nvSpPr>
              <p:cNvPr id="156" name="TextBox 155">
                <a:extLst>
                  <a:ext uri="{FF2B5EF4-FFF2-40B4-BE49-F238E27FC236}">
                    <a16:creationId xmlns:a16="http://schemas.microsoft.com/office/drawing/2014/main" id="{1147FCE4-B882-A152-383B-C9C2A10B7F67}"/>
                  </a:ext>
                </a:extLst>
              </p:cNvPr>
              <p:cNvSpPr txBox="1"/>
              <p:nvPr/>
            </p:nvSpPr>
            <p:spPr>
              <a:xfrm>
                <a:off x="6499193" y="4681954"/>
                <a:ext cx="261610" cy="435825"/>
              </a:xfrm>
              <a:prstGeom prst="rect">
                <a:avLst/>
              </a:prstGeom>
              <a:noFill/>
            </p:spPr>
            <p:txBody>
              <a:bodyPr wrap="none" rtlCol="0">
                <a:spAutoFit/>
              </a:bodyPr>
              <a:lstStyle/>
              <a:p>
                <a:r>
                  <a:rPr lang="en-US" dirty="0"/>
                  <a:t>.</a:t>
                </a:r>
              </a:p>
            </p:txBody>
          </p:sp>
          <p:sp>
            <p:nvSpPr>
              <p:cNvPr id="157" name="TextBox 156">
                <a:extLst>
                  <a:ext uri="{FF2B5EF4-FFF2-40B4-BE49-F238E27FC236}">
                    <a16:creationId xmlns:a16="http://schemas.microsoft.com/office/drawing/2014/main" id="{C66AA7DD-2AFF-A143-D22C-CF6E6E73204E}"/>
                  </a:ext>
                </a:extLst>
              </p:cNvPr>
              <p:cNvSpPr txBox="1"/>
              <p:nvPr/>
            </p:nvSpPr>
            <p:spPr>
              <a:xfrm>
                <a:off x="6339076" y="4232469"/>
                <a:ext cx="261610" cy="435825"/>
              </a:xfrm>
              <a:prstGeom prst="rect">
                <a:avLst/>
              </a:prstGeom>
              <a:noFill/>
            </p:spPr>
            <p:txBody>
              <a:bodyPr wrap="none" rtlCol="0">
                <a:spAutoFit/>
              </a:bodyPr>
              <a:lstStyle/>
              <a:p>
                <a:r>
                  <a:rPr lang="en-US" dirty="0"/>
                  <a:t>.</a:t>
                </a:r>
              </a:p>
            </p:txBody>
          </p:sp>
          <p:sp>
            <p:nvSpPr>
              <p:cNvPr id="158" name="TextBox 157">
                <a:extLst>
                  <a:ext uri="{FF2B5EF4-FFF2-40B4-BE49-F238E27FC236}">
                    <a16:creationId xmlns:a16="http://schemas.microsoft.com/office/drawing/2014/main" id="{42C54C86-BCC9-DF98-6BAA-C50D4460CB64}"/>
                  </a:ext>
                </a:extLst>
              </p:cNvPr>
              <p:cNvSpPr txBox="1"/>
              <p:nvPr/>
            </p:nvSpPr>
            <p:spPr>
              <a:xfrm>
                <a:off x="6607222" y="4049202"/>
                <a:ext cx="261610" cy="435825"/>
              </a:xfrm>
              <a:prstGeom prst="rect">
                <a:avLst/>
              </a:prstGeom>
              <a:noFill/>
            </p:spPr>
            <p:txBody>
              <a:bodyPr wrap="none" rtlCol="0">
                <a:spAutoFit/>
              </a:bodyPr>
              <a:lstStyle/>
              <a:p>
                <a:r>
                  <a:rPr lang="en-US" dirty="0"/>
                  <a:t>.</a:t>
                </a:r>
              </a:p>
            </p:txBody>
          </p:sp>
          <p:sp>
            <p:nvSpPr>
              <p:cNvPr id="159" name="TextBox 158">
                <a:extLst>
                  <a:ext uri="{FF2B5EF4-FFF2-40B4-BE49-F238E27FC236}">
                    <a16:creationId xmlns:a16="http://schemas.microsoft.com/office/drawing/2014/main" id="{EDA32771-C08C-05CD-6308-1EFC8BB50BB8}"/>
                  </a:ext>
                </a:extLst>
              </p:cNvPr>
              <p:cNvSpPr txBox="1"/>
              <p:nvPr/>
            </p:nvSpPr>
            <p:spPr>
              <a:xfrm>
                <a:off x="6923596" y="3717397"/>
                <a:ext cx="261610" cy="435825"/>
              </a:xfrm>
              <a:prstGeom prst="rect">
                <a:avLst/>
              </a:prstGeom>
              <a:noFill/>
            </p:spPr>
            <p:txBody>
              <a:bodyPr wrap="none" rtlCol="0">
                <a:spAutoFit/>
              </a:bodyPr>
              <a:lstStyle/>
              <a:p>
                <a:r>
                  <a:rPr lang="en-US" dirty="0"/>
                  <a:t>.</a:t>
                </a:r>
              </a:p>
            </p:txBody>
          </p:sp>
          <p:sp>
            <p:nvSpPr>
              <p:cNvPr id="162" name="TextBox 161">
                <a:extLst>
                  <a:ext uri="{FF2B5EF4-FFF2-40B4-BE49-F238E27FC236}">
                    <a16:creationId xmlns:a16="http://schemas.microsoft.com/office/drawing/2014/main" id="{D2E9A376-07E8-C805-4EE4-3FC6DC5E9E37}"/>
                  </a:ext>
                </a:extLst>
              </p:cNvPr>
              <p:cNvSpPr txBox="1"/>
              <p:nvPr/>
            </p:nvSpPr>
            <p:spPr>
              <a:xfrm>
                <a:off x="6836788" y="4000977"/>
                <a:ext cx="261610" cy="435825"/>
              </a:xfrm>
              <a:prstGeom prst="rect">
                <a:avLst/>
              </a:prstGeom>
              <a:noFill/>
            </p:spPr>
            <p:txBody>
              <a:bodyPr wrap="none" rtlCol="0">
                <a:spAutoFit/>
              </a:bodyPr>
              <a:lstStyle/>
              <a:p>
                <a:r>
                  <a:rPr lang="en-US" dirty="0"/>
                  <a:t>.</a:t>
                </a:r>
              </a:p>
            </p:txBody>
          </p:sp>
          <p:sp>
            <p:nvSpPr>
              <p:cNvPr id="163" name="TextBox 162">
                <a:extLst>
                  <a:ext uri="{FF2B5EF4-FFF2-40B4-BE49-F238E27FC236}">
                    <a16:creationId xmlns:a16="http://schemas.microsoft.com/office/drawing/2014/main" id="{0AC289BA-FD3B-F535-364B-D49D769C2CAC}"/>
                  </a:ext>
                </a:extLst>
              </p:cNvPr>
              <p:cNvSpPr txBox="1"/>
              <p:nvPr/>
            </p:nvSpPr>
            <p:spPr>
              <a:xfrm>
                <a:off x="6676671" y="3551492"/>
                <a:ext cx="261610" cy="435825"/>
              </a:xfrm>
              <a:prstGeom prst="rect">
                <a:avLst/>
              </a:prstGeom>
              <a:noFill/>
            </p:spPr>
            <p:txBody>
              <a:bodyPr wrap="none" rtlCol="0">
                <a:spAutoFit/>
              </a:bodyPr>
              <a:lstStyle/>
              <a:p>
                <a:r>
                  <a:rPr lang="en-US" dirty="0"/>
                  <a:t>.</a:t>
                </a:r>
              </a:p>
            </p:txBody>
          </p:sp>
          <p:sp>
            <p:nvSpPr>
              <p:cNvPr id="164" name="TextBox 163">
                <a:extLst>
                  <a:ext uri="{FF2B5EF4-FFF2-40B4-BE49-F238E27FC236}">
                    <a16:creationId xmlns:a16="http://schemas.microsoft.com/office/drawing/2014/main" id="{738FCAB9-7AA3-CAC1-9FDC-F535E9DBE368}"/>
                  </a:ext>
                </a:extLst>
              </p:cNvPr>
              <p:cNvSpPr txBox="1"/>
              <p:nvPr/>
            </p:nvSpPr>
            <p:spPr>
              <a:xfrm>
                <a:off x="6944817" y="3368225"/>
                <a:ext cx="261610" cy="435825"/>
              </a:xfrm>
              <a:prstGeom prst="rect">
                <a:avLst/>
              </a:prstGeom>
              <a:noFill/>
            </p:spPr>
            <p:txBody>
              <a:bodyPr wrap="none" rtlCol="0">
                <a:spAutoFit/>
              </a:bodyPr>
              <a:lstStyle/>
              <a:p>
                <a:r>
                  <a:rPr lang="en-US" dirty="0"/>
                  <a:t>.</a:t>
                </a:r>
              </a:p>
            </p:txBody>
          </p:sp>
          <p:sp>
            <p:nvSpPr>
              <p:cNvPr id="165" name="TextBox 164">
                <a:extLst>
                  <a:ext uri="{FF2B5EF4-FFF2-40B4-BE49-F238E27FC236}">
                    <a16:creationId xmlns:a16="http://schemas.microsoft.com/office/drawing/2014/main" id="{208D3C7B-AB4C-F5EE-09E7-D97481C21D14}"/>
                  </a:ext>
                </a:extLst>
              </p:cNvPr>
              <p:cNvSpPr txBox="1"/>
              <p:nvPr/>
            </p:nvSpPr>
            <p:spPr>
              <a:xfrm>
                <a:off x="4992554" y="4656875"/>
                <a:ext cx="261610" cy="435825"/>
              </a:xfrm>
              <a:prstGeom prst="rect">
                <a:avLst/>
              </a:prstGeom>
              <a:noFill/>
            </p:spPr>
            <p:txBody>
              <a:bodyPr wrap="none" rtlCol="0">
                <a:spAutoFit/>
              </a:bodyPr>
              <a:lstStyle/>
              <a:p>
                <a:r>
                  <a:rPr lang="en-US" dirty="0"/>
                  <a:t>.</a:t>
                </a:r>
              </a:p>
            </p:txBody>
          </p:sp>
          <p:sp>
            <p:nvSpPr>
              <p:cNvPr id="166" name="TextBox 165">
                <a:extLst>
                  <a:ext uri="{FF2B5EF4-FFF2-40B4-BE49-F238E27FC236}">
                    <a16:creationId xmlns:a16="http://schemas.microsoft.com/office/drawing/2014/main" id="{2E60C507-1CEF-58FB-093A-4E0704B42333}"/>
                  </a:ext>
                </a:extLst>
              </p:cNvPr>
              <p:cNvSpPr txBox="1"/>
              <p:nvPr/>
            </p:nvSpPr>
            <p:spPr>
              <a:xfrm>
                <a:off x="5260701" y="4496758"/>
                <a:ext cx="261610" cy="435825"/>
              </a:xfrm>
              <a:prstGeom prst="rect">
                <a:avLst/>
              </a:prstGeom>
              <a:noFill/>
            </p:spPr>
            <p:txBody>
              <a:bodyPr wrap="none" rtlCol="0">
                <a:spAutoFit/>
              </a:bodyPr>
              <a:lstStyle/>
              <a:p>
                <a:r>
                  <a:rPr lang="en-US" dirty="0"/>
                  <a:t>.</a:t>
                </a:r>
              </a:p>
            </p:txBody>
          </p:sp>
          <p:sp>
            <p:nvSpPr>
              <p:cNvPr id="167" name="TextBox 166">
                <a:extLst>
                  <a:ext uri="{FF2B5EF4-FFF2-40B4-BE49-F238E27FC236}">
                    <a16:creationId xmlns:a16="http://schemas.microsoft.com/office/drawing/2014/main" id="{F94AB80D-202E-7CDE-3F9A-8CAF6C582A22}"/>
                  </a:ext>
                </a:extLst>
              </p:cNvPr>
              <p:cNvSpPr txBox="1"/>
              <p:nvPr/>
            </p:nvSpPr>
            <p:spPr>
              <a:xfrm>
                <a:off x="5227908" y="4834353"/>
                <a:ext cx="261610" cy="435825"/>
              </a:xfrm>
              <a:prstGeom prst="rect">
                <a:avLst/>
              </a:prstGeom>
              <a:noFill/>
            </p:spPr>
            <p:txBody>
              <a:bodyPr wrap="none" rtlCol="0">
                <a:spAutoFit/>
              </a:bodyPr>
              <a:lstStyle/>
              <a:p>
                <a:r>
                  <a:rPr lang="en-US" dirty="0"/>
                  <a:t>.</a:t>
                </a:r>
              </a:p>
            </p:txBody>
          </p:sp>
          <p:sp>
            <p:nvSpPr>
              <p:cNvPr id="168" name="TextBox 167">
                <a:extLst>
                  <a:ext uri="{FF2B5EF4-FFF2-40B4-BE49-F238E27FC236}">
                    <a16:creationId xmlns:a16="http://schemas.microsoft.com/office/drawing/2014/main" id="{B7DA4897-0FE5-6C2B-32B2-6EF11780345E}"/>
                  </a:ext>
                </a:extLst>
              </p:cNvPr>
              <p:cNvSpPr txBox="1"/>
              <p:nvPr/>
            </p:nvSpPr>
            <p:spPr>
              <a:xfrm>
                <a:off x="4905746" y="4940455"/>
                <a:ext cx="261610" cy="435825"/>
              </a:xfrm>
              <a:prstGeom prst="rect">
                <a:avLst/>
              </a:prstGeom>
              <a:noFill/>
            </p:spPr>
            <p:txBody>
              <a:bodyPr wrap="none" rtlCol="0">
                <a:spAutoFit/>
              </a:bodyPr>
              <a:lstStyle/>
              <a:p>
                <a:r>
                  <a:rPr lang="en-US" dirty="0"/>
                  <a:t>.</a:t>
                </a:r>
              </a:p>
            </p:txBody>
          </p:sp>
          <p:sp>
            <p:nvSpPr>
              <p:cNvPr id="169" name="TextBox 168">
                <a:extLst>
                  <a:ext uri="{FF2B5EF4-FFF2-40B4-BE49-F238E27FC236}">
                    <a16:creationId xmlns:a16="http://schemas.microsoft.com/office/drawing/2014/main" id="{27599BCB-E110-9A62-3AC8-260D76004B54}"/>
                  </a:ext>
                </a:extLst>
              </p:cNvPr>
              <p:cNvSpPr txBox="1"/>
              <p:nvPr/>
            </p:nvSpPr>
            <p:spPr>
              <a:xfrm>
                <a:off x="4745629" y="4490970"/>
                <a:ext cx="261610" cy="435825"/>
              </a:xfrm>
              <a:prstGeom prst="rect">
                <a:avLst/>
              </a:prstGeom>
              <a:noFill/>
            </p:spPr>
            <p:txBody>
              <a:bodyPr wrap="none" rtlCol="0">
                <a:spAutoFit/>
              </a:bodyPr>
              <a:lstStyle/>
              <a:p>
                <a:r>
                  <a:rPr lang="en-US" dirty="0"/>
                  <a:t>.</a:t>
                </a:r>
              </a:p>
            </p:txBody>
          </p:sp>
          <p:sp>
            <p:nvSpPr>
              <p:cNvPr id="170" name="TextBox 169">
                <a:extLst>
                  <a:ext uri="{FF2B5EF4-FFF2-40B4-BE49-F238E27FC236}">
                    <a16:creationId xmlns:a16="http://schemas.microsoft.com/office/drawing/2014/main" id="{EBEEB2E2-06D2-BD38-8D81-A666380668A6}"/>
                  </a:ext>
                </a:extLst>
              </p:cNvPr>
              <p:cNvSpPr txBox="1"/>
              <p:nvPr/>
            </p:nvSpPr>
            <p:spPr>
              <a:xfrm>
                <a:off x="5013775" y="4307703"/>
                <a:ext cx="261610" cy="435825"/>
              </a:xfrm>
              <a:prstGeom prst="rect">
                <a:avLst/>
              </a:prstGeom>
              <a:noFill/>
            </p:spPr>
            <p:txBody>
              <a:bodyPr wrap="none" rtlCol="0">
                <a:spAutoFit/>
              </a:bodyPr>
              <a:lstStyle/>
              <a:p>
                <a:r>
                  <a:rPr lang="en-US" dirty="0"/>
                  <a:t>.</a:t>
                </a:r>
              </a:p>
            </p:txBody>
          </p:sp>
          <p:sp>
            <p:nvSpPr>
              <p:cNvPr id="171" name="TextBox 170">
                <a:extLst>
                  <a:ext uri="{FF2B5EF4-FFF2-40B4-BE49-F238E27FC236}">
                    <a16:creationId xmlns:a16="http://schemas.microsoft.com/office/drawing/2014/main" id="{BDF268C0-A359-0399-9AF1-40BEFEB1E314}"/>
                  </a:ext>
                </a:extLst>
              </p:cNvPr>
              <p:cNvSpPr txBox="1"/>
              <p:nvPr/>
            </p:nvSpPr>
            <p:spPr>
              <a:xfrm>
                <a:off x="5063926" y="3559210"/>
                <a:ext cx="261610" cy="435825"/>
              </a:xfrm>
              <a:prstGeom prst="rect">
                <a:avLst/>
              </a:prstGeom>
              <a:noFill/>
            </p:spPr>
            <p:txBody>
              <a:bodyPr wrap="none" rtlCol="0">
                <a:spAutoFit/>
              </a:bodyPr>
              <a:lstStyle/>
              <a:p>
                <a:r>
                  <a:rPr lang="en-US" dirty="0"/>
                  <a:t>.</a:t>
                </a:r>
              </a:p>
            </p:txBody>
          </p:sp>
          <p:sp>
            <p:nvSpPr>
              <p:cNvPr id="172" name="TextBox 171">
                <a:extLst>
                  <a:ext uri="{FF2B5EF4-FFF2-40B4-BE49-F238E27FC236}">
                    <a16:creationId xmlns:a16="http://schemas.microsoft.com/office/drawing/2014/main" id="{EC9E8CCF-10E9-0BE1-F6EF-4CD6F664D661}"/>
                  </a:ext>
                </a:extLst>
              </p:cNvPr>
              <p:cNvSpPr txBox="1"/>
              <p:nvPr/>
            </p:nvSpPr>
            <p:spPr>
              <a:xfrm>
                <a:off x="5332073" y="3399093"/>
                <a:ext cx="261610" cy="435825"/>
              </a:xfrm>
              <a:prstGeom prst="rect">
                <a:avLst/>
              </a:prstGeom>
              <a:noFill/>
            </p:spPr>
            <p:txBody>
              <a:bodyPr wrap="none" rtlCol="0">
                <a:spAutoFit/>
              </a:bodyPr>
              <a:lstStyle/>
              <a:p>
                <a:r>
                  <a:rPr lang="en-US" dirty="0"/>
                  <a:t>.</a:t>
                </a:r>
              </a:p>
            </p:txBody>
          </p:sp>
          <p:sp>
            <p:nvSpPr>
              <p:cNvPr id="173" name="TextBox 172">
                <a:extLst>
                  <a:ext uri="{FF2B5EF4-FFF2-40B4-BE49-F238E27FC236}">
                    <a16:creationId xmlns:a16="http://schemas.microsoft.com/office/drawing/2014/main" id="{4A6F16A1-07B6-8659-8912-E4DFB03EA136}"/>
                  </a:ext>
                </a:extLst>
              </p:cNvPr>
              <p:cNvSpPr txBox="1"/>
              <p:nvPr/>
            </p:nvSpPr>
            <p:spPr>
              <a:xfrm>
                <a:off x="5692818" y="3343146"/>
                <a:ext cx="261610" cy="435825"/>
              </a:xfrm>
              <a:prstGeom prst="rect">
                <a:avLst/>
              </a:prstGeom>
              <a:noFill/>
            </p:spPr>
            <p:txBody>
              <a:bodyPr wrap="none" rtlCol="0">
                <a:spAutoFit/>
              </a:bodyPr>
              <a:lstStyle/>
              <a:p>
                <a:r>
                  <a:rPr lang="en-US" dirty="0"/>
                  <a:t>.</a:t>
                </a:r>
              </a:p>
            </p:txBody>
          </p:sp>
          <p:sp>
            <p:nvSpPr>
              <p:cNvPr id="174" name="TextBox 173">
                <a:extLst>
                  <a:ext uri="{FF2B5EF4-FFF2-40B4-BE49-F238E27FC236}">
                    <a16:creationId xmlns:a16="http://schemas.microsoft.com/office/drawing/2014/main" id="{2DACE070-95DB-6DF2-A8D7-E2D2AE98F6A6}"/>
                  </a:ext>
                </a:extLst>
              </p:cNvPr>
              <p:cNvSpPr txBox="1"/>
              <p:nvPr/>
            </p:nvSpPr>
            <p:spPr>
              <a:xfrm>
                <a:off x="4977118" y="3842790"/>
                <a:ext cx="261610" cy="435825"/>
              </a:xfrm>
              <a:prstGeom prst="rect">
                <a:avLst/>
              </a:prstGeom>
              <a:noFill/>
            </p:spPr>
            <p:txBody>
              <a:bodyPr wrap="none" rtlCol="0">
                <a:spAutoFit/>
              </a:bodyPr>
              <a:lstStyle/>
              <a:p>
                <a:r>
                  <a:rPr lang="en-US" dirty="0"/>
                  <a:t>.</a:t>
                </a:r>
              </a:p>
            </p:txBody>
          </p:sp>
          <p:sp>
            <p:nvSpPr>
              <p:cNvPr id="175" name="TextBox 174">
                <a:extLst>
                  <a:ext uri="{FF2B5EF4-FFF2-40B4-BE49-F238E27FC236}">
                    <a16:creationId xmlns:a16="http://schemas.microsoft.com/office/drawing/2014/main" id="{6EEE49AA-5DB5-FC15-381F-AF4B9CFF71A4}"/>
                  </a:ext>
                </a:extLst>
              </p:cNvPr>
              <p:cNvSpPr txBox="1"/>
              <p:nvPr/>
            </p:nvSpPr>
            <p:spPr>
              <a:xfrm>
                <a:off x="4817001" y="3393305"/>
                <a:ext cx="261610" cy="435825"/>
              </a:xfrm>
              <a:prstGeom prst="rect">
                <a:avLst/>
              </a:prstGeom>
              <a:noFill/>
            </p:spPr>
            <p:txBody>
              <a:bodyPr wrap="none" rtlCol="0">
                <a:spAutoFit/>
              </a:bodyPr>
              <a:lstStyle/>
              <a:p>
                <a:r>
                  <a:rPr lang="en-US" dirty="0"/>
                  <a:t>.</a:t>
                </a:r>
              </a:p>
            </p:txBody>
          </p:sp>
          <p:sp>
            <p:nvSpPr>
              <p:cNvPr id="176" name="TextBox 175">
                <a:extLst>
                  <a:ext uri="{FF2B5EF4-FFF2-40B4-BE49-F238E27FC236}">
                    <a16:creationId xmlns:a16="http://schemas.microsoft.com/office/drawing/2014/main" id="{14C29DA3-F301-A593-C389-627262F25562}"/>
                  </a:ext>
                </a:extLst>
              </p:cNvPr>
              <p:cNvSpPr txBox="1"/>
              <p:nvPr/>
            </p:nvSpPr>
            <p:spPr>
              <a:xfrm>
                <a:off x="5528843" y="5123718"/>
                <a:ext cx="261610" cy="435825"/>
              </a:xfrm>
              <a:prstGeom prst="rect">
                <a:avLst/>
              </a:prstGeom>
              <a:noFill/>
            </p:spPr>
            <p:txBody>
              <a:bodyPr wrap="none" rtlCol="0">
                <a:spAutoFit/>
              </a:bodyPr>
              <a:lstStyle/>
              <a:p>
                <a:r>
                  <a:rPr lang="en-US" dirty="0"/>
                  <a:t>.</a:t>
                </a:r>
              </a:p>
            </p:txBody>
          </p:sp>
          <p:sp>
            <p:nvSpPr>
              <p:cNvPr id="177" name="TextBox 176">
                <a:extLst>
                  <a:ext uri="{FF2B5EF4-FFF2-40B4-BE49-F238E27FC236}">
                    <a16:creationId xmlns:a16="http://schemas.microsoft.com/office/drawing/2014/main" id="{3D3AD2FA-7CA4-CFDF-F1B5-F98E209A374E}"/>
                  </a:ext>
                </a:extLst>
              </p:cNvPr>
              <p:cNvSpPr txBox="1"/>
              <p:nvPr/>
            </p:nvSpPr>
            <p:spPr>
              <a:xfrm>
                <a:off x="5600221" y="4813130"/>
                <a:ext cx="261610" cy="435825"/>
              </a:xfrm>
              <a:prstGeom prst="rect">
                <a:avLst/>
              </a:prstGeom>
              <a:noFill/>
            </p:spPr>
            <p:txBody>
              <a:bodyPr wrap="none" rtlCol="0">
                <a:spAutoFit/>
              </a:bodyPr>
              <a:lstStyle/>
              <a:p>
                <a:r>
                  <a:rPr lang="en-US" dirty="0"/>
                  <a:t>.</a:t>
                </a:r>
              </a:p>
            </p:txBody>
          </p:sp>
          <p:sp>
            <p:nvSpPr>
              <p:cNvPr id="178" name="TextBox 177">
                <a:extLst>
                  <a:ext uri="{FF2B5EF4-FFF2-40B4-BE49-F238E27FC236}">
                    <a16:creationId xmlns:a16="http://schemas.microsoft.com/office/drawing/2014/main" id="{53C9A3A4-4540-644B-4188-0C3D311C29D2}"/>
                  </a:ext>
                </a:extLst>
              </p:cNvPr>
              <p:cNvSpPr txBox="1"/>
              <p:nvPr/>
            </p:nvSpPr>
            <p:spPr>
              <a:xfrm>
                <a:off x="5764197" y="5301196"/>
                <a:ext cx="261610" cy="435825"/>
              </a:xfrm>
              <a:prstGeom prst="rect">
                <a:avLst/>
              </a:prstGeom>
              <a:noFill/>
            </p:spPr>
            <p:txBody>
              <a:bodyPr wrap="none" rtlCol="0">
                <a:spAutoFit/>
              </a:bodyPr>
              <a:lstStyle/>
              <a:p>
                <a:r>
                  <a:rPr lang="en-US" dirty="0"/>
                  <a:t>.</a:t>
                </a:r>
              </a:p>
            </p:txBody>
          </p:sp>
          <p:sp>
            <p:nvSpPr>
              <p:cNvPr id="179" name="TextBox 178">
                <a:extLst>
                  <a:ext uri="{FF2B5EF4-FFF2-40B4-BE49-F238E27FC236}">
                    <a16:creationId xmlns:a16="http://schemas.microsoft.com/office/drawing/2014/main" id="{7550580A-F6CA-872F-B69A-C273DEA8E854}"/>
                  </a:ext>
                </a:extLst>
              </p:cNvPr>
              <p:cNvSpPr txBox="1"/>
              <p:nvPr/>
            </p:nvSpPr>
            <p:spPr>
              <a:xfrm>
                <a:off x="5442035" y="5407298"/>
                <a:ext cx="261610" cy="435825"/>
              </a:xfrm>
              <a:prstGeom prst="rect">
                <a:avLst/>
              </a:prstGeom>
              <a:noFill/>
            </p:spPr>
            <p:txBody>
              <a:bodyPr wrap="none" rtlCol="0">
                <a:spAutoFit/>
              </a:bodyPr>
              <a:lstStyle/>
              <a:p>
                <a:r>
                  <a:rPr lang="en-US" dirty="0"/>
                  <a:t>.</a:t>
                </a:r>
              </a:p>
            </p:txBody>
          </p:sp>
          <p:sp>
            <p:nvSpPr>
              <p:cNvPr id="180" name="TextBox 179">
                <a:extLst>
                  <a:ext uri="{FF2B5EF4-FFF2-40B4-BE49-F238E27FC236}">
                    <a16:creationId xmlns:a16="http://schemas.microsoft.com/office/drawing/2014/main" id="{9B5DAE15-A7E0-8024-DADC-2EEE1009FAB4}"/>
                  </a:ext>
                </a:extLst>
              </p:cNvPr>
              <p:cNvSpPr txBox="1"/>
              <p:nvPr/>
            </p:nvSpPr>
            <p:spPr>
              <a:xfrm>
                <a:off x="5281918" y="4957813"/>
                <a:ext cx="261610" cy="435825"/>
              </a:xfrm>
              <a:prstGeom prst="rect">
                <a:avLst/>
              </a:prstGeom>
              <a:noFill/>
            </p:spPr>
            <p:txBody>
              <a:bodyPr wrap="none" rtlCol="0">
                <a:spAutoFit/>
              </a:bodyPr>
              <a:lstStyle/>
              <a:p>
                <a:r>
                  <a:rPr lang="en-US" dirty="0"/>
                  <a:t>.</a:t>
                </a:r>
              </a:p>
            </p:txBody>
          </p:sp>
          <p:sp>
            <p:nvSpPr>
              <p:cNvPr id="181" name="TextBox 180">
                <a:extLst>
                  <a:ext uri="{FF2B5EF4-FFF2-40B4-BE49-F238E27FC236}">
                    <a16:creationId xmlns:a16="http://schemas.microsoft.com/office/drawing/2014/main" id="{EBD8B33A-21A9-7042-856B-4D8D23BC3487}"/>
                  </a:ext>
                </a:extLst>
              </p:cNvPr>
              <p:cNvSpPr txBox="1"/>
              <p:nvPr/>
            </p:nvSpPr>
            <p:spPr>
              <a:xfrm>
                <a:off x="6225251" y="5195097"/>
                <a:ext cx="261610" cy="435825"/>
              </a:xfrm>
              <a:prstGeom prst="rect">
                <a:avLst/>
              </a:prstGeom>
              <a:noFill/>
            </p:spPr>
            <p:txBody>
              <a:bodyPr wrap="none" rtlCol="0">
                <a:spAutoFit/>
              </a:bodyPr>
              <a:lstStyle/>
              <a:p>
                <a:r>
                  <a:rPr lang="en-US" dirty="0"/>
                  <a:t>.</a:t>
                </a:r>
              </a:p>
            </p:txBody>
          </p:sp>
          <p:sp>
            <p:nvSpPr>
              <p:cNvPr id="182" name="TextBox 181">
                <a:extLst>
                  <a:ext uri="{FF2B5EF4-FFF2-40B4-BE49-F238E27FC236}">
                    <a16:creationId xmlns:a16="http://schemas.microsoft.com/office/drawing/2014/main" id="{9CFC69F6-52F2-8048-51FA-4132738F4730}"/>
                  </a:ext>
                </a:extLst>
              </p:cNvPr>
              <p:cNvSpPr txBox="1"/>
              <p:nvPr/>
            </p:nvSpPr>
            <p:spPr>
              <a:xfrm>
                <a:off x="6400800" y="5034979"/>
                <a:ext cx="261610" cy="435825"/>
              </a:xfrm>
              <a:prstGeom prst="rect">
                <a:avLst/>
              </a:prstGeom>
              <a:noFill/>
            </p:spPr>
            <p:txBody>
              <a:bodyPr wrap="none" rtlCol="0">
                <a:spAutoFit/>
              </a:bodyPr>
              <a:lstStyle/>
              <a:p>
                <a:r>
                  <a:rPr lang="en-US" dirty="0"/>
                  <a:t>.</a:t>
                </a:r>
              </a:p>
            </p:txBody>
          </p:sp>
          <p:sp>
            <p:nvSpPr>
              <p:cNvPr id="183" name="TextBox 182">
                <a:extLst>
                  <a:ext uri="{FF2B5EF4-FFF2-40B4-BE49-F238E27FC236}">
                    <a16:creationId xmlns:a16="http://schemas.microsoft.com/office/drawing/2014/main" id="{867B19CC-9C09-758C-7793-04398C70928A}"/>
                  </a:ext>
                </a:extLst>
              </p:cNvPr>
              <p:cNvSpPr txBox="1"/>
              <p:nvPr/>
            </p:nvSpPr>
            <p:spPr>
              <a:xfrm>
                <a:off x="5117942" y="5210529"/>
                <a:ext cx="261610" cy="435825"/>
              </a:xfrm>
              <a:prstGeom prst="rect">
                <a:avLst/>
              </a:prstGeom>
              <a:noFill/>
            </p:spPr>
            <p:txBody>
              <a:bodyPr wrap="none" rtlCol="0">
                <a:spAutoFit/>
              </a:bodyPr>
              <a:lstStyle/>
              <a:p>
                <a:r>
                  <a:rPr lang="en-US" dirty="0"/>
                  <a:t>.</a:t>
                </a:r>
              </a:p>
            </p:txBody>
          </p:sp>
          <p:sp>
            <p:nvSpPr>
              <p:cNvPr id="184" name="TextBox 183">
                <a:extLst>
                  <a:ext uri="{FF2B5EF4-FFF2-40B4-BE49-F238E27FC236}">
                    <a16:creationId xmlns:a16="http://schemas.microsoft.com/office/drawing/2014/main" id="{919C7B5E-D595-B149-5A5C-6D9ED58BFF11}"/>
                  </a:ext>
                </a:extLst>
              </p:cNvPr>
              <p:cNvSpPr txBox="1"/>
              <p:nvPr/>
            </p:nvSpPr>
            <p:spPr>
              <a:xfrm>
                <a:off x="6694029" y="4842069"/>
                <a:ext cx="261610" cy="435825"/>
              </a:xfrm>
              <a:prstGeom prst="rect">
                <a:avLst/>
              </a:prstGeom>
              <a:noFill/>
            </p:spPr>
            <p:txBody>
              <a:bodyPr wrap="none" rtlCol="0">
                <a:spAutoFit/>
              </a:bodyPr>
              <a:lstStyle/>
              <a:p>
                <a:r>
                  <a:rPr lang="en-US" dirty="0"/>
                  <a:t>.</a:t>
                </a:r>
              </a:p>
            </p:txBody>
          </p:sp>
          <p:sp>
            <p:nvSpPr>
              <p:cNvPr id="185" name="TextBox 184">
                <a:extLst>
                  <a:ext uri="{FF2B5EF4-FFF2-40B4-BE49-F238E27FC236}">
                    <a16:creationId xmlns:a16="http://schemas.microsoft.com/office/drawing/2014/main" id="{A3273A48-B28B-7DF8-CC7E-AF4C040AC338}"/>
                  </a:ext>
                </a:extLst>
              </p:cNvPr>
              <p:cNvSpPr txBox="1"/>
              <p:nvPr/>
            </p:nvSpPr>
            <p:spPr>
              <a:xfrm>
                <a:off x="5978326" y="5295408"/>
                <a:ext cx="261610" cy="435825"/>
              </a:xfrm>
              <a:prstGeom prst="rect">
                <a:avLst/>
              </a:prstGeom>
              <a:noFill/>
            </p:spPr>
            <p:txBody>
              <a:bodyPr wrap="none" rtlCol="0">
                <a:spAutoFit/>
              </a:bodyPr>
              <a:lstStyle/>
              <a:p>
                <a:r>
                  <a:rPr lang="en-US" dirty="0"/>
                  <a:t>.</a:t>
                </a:r>
              </a:p>
            </p:txBody>
          </p:sp>
          <p:sp>
            <p:nvSpPr>
              <p:cNvPr id="186" name="TextBox 185">
                <a:extLst>
                  <a:ext uri="{FF2B5EF4-FFF2-40B4-BE49-F238E27FC236}">
                    <a16:creationId xmlns:a16="http://schemas.microsoft.com/office/drawing/2014/main" id="{A3B2CE77-2DEA-B72C-673C-8D05105E916C}"/>
                  </a:ext>
                </a:extLst>
              </p:cNvPr>
              <p:cNvSpPr txBox="1"/>
              <p:nvPr/>
            </p:nvSpPr>
            <p:spPr>
              <a:xfrm>
                <a:off x="6539703" y="3321928"/>
                <a:ext cx="261610" cy="435825"/>
              </a:xfrm>
              <a:prstGeom prst="rect">
                <a:avLst/>
              </a:prstGeom>
              <a:noFill/>
            </p:spPr>
            <p:txBody>
              <a:bodyPr wrap="none" rtlCol="0">
                <a:spAutoFit/>
              </a:bodyPr>
              <a:lstStyle/>
              <a:p>
                <a:r>
                  <a:rPr lang="en-US" dirty="0"/>
                  <a:t>.</a:t>
                </a:r>
              </a:p>
            </p:txBody>
          </p:sp>
          <p:sp>
            <p:nvSpPr>
              <p:cNvPr id="187" name="TextBox 186">
                <a:extLst>
                  <a:ext uri="{FF2B5EF4-FFF2-40B4-BE49-F238E27FC236}">
                    <a16:creationId xmlns:a16="http://schemas.microsoft.com/office/drawing/2014/main" id="{5C060522-1960-6E93-7AC0-57DC82CA3582}"/>
                  </a:ext>
                </a:extLst>
              </p:cNvPr>
              <p:cNvSpPr txBox="1"/>
              <p:nvPr/>
            </p:nvSpPr>
            <p:spPr>
              <a:xfrm>
                <a:off x="4332791" y="3337362"/>
                <a:ext cx="261610" cy="435825"/>
              </a:xfrm>
              <a:prstGeom prst="rect">
                <a:avLst/>
              </a:prstGeom>
              <a:noFill/>
            </p:spPr>
            <p:txBody>
              <a:bodyPr wrap="none" rtlCol="0">
                <a:spAutoFit/>
              </a:bodyPr>
              <a:lstStyle/>
              <a:p>
                <a:r>
                  <a:rPr lang="en-US" dirty="0"/>
                  <a:t>.</a:t>
                </a:r>
              </a:p>
            </p:txBody>
          </p:sp>
          <p:sp>
            <p:nvSpPr>
              <p:cNvPr id="247" name="TextBox 246">
                <a:extLst>
                  <a:ext uri="{FF2B5EF4-FFF2-40B4-BE49-F238E27FC236}">
                    <a16:creationId xmlns:a16="http://schemas.microsoft.com/office/drawing/2014/main" id="{443E7953-053E-D5A5-1EE1-DCE3DE83870F}"/>
                  </a:ext>
                </a:extLst>
              </p:cNvPr>
              <p:cNvSpPr txBox="1"/>
              <p:nvPr/>
            </p:nvSpPr>
            <p:spPr>
              <a:xfrm>
                <a:off x="4550787" y="5048498"/>
                <a:ext cx="261610" cy="435825"/>
              </a:xfrm>
              <a:prstGeom prst="rect">
                <a:avLst/>
              </a:prstGeom>
              <a:noFill/>
            </p:spPr>
            <p:txBody>
              <a:bodyPr wrap="none" rtlCol="0">
                <a:spAutoFit/>
              </a:bodyPr>
              <a:lstStyle/>
              <a:p>
                <a:r>
                  <a:rPr lang="en-US" dirty="0"/>
                  <a:t>.</a:t>
                </a:r>
              </a:p>
            </p:txBody>
          </p:sp>
          <p:sp>
            <p:nvSpPr>
              <p:cNvPr id="248" name="TextBox 247">
                <a:extLst>
                  <a:ext uri="{FF2B5EF4-FFF2-40B4-BE49-F238E27FC236}">
                    <a16:creationId xmlns:a16="http://schemas.microsoft.com/office/drawing/2014/main" id="{B8004E4B-6B68-E679-D60C-FC0181DD1CF1}"/>
                  </a:ext>
                </a:extLst>
              </p:cNvPr>
              <p:cNvSpPr txBox="1"/>
              <p:nvPr/>
            </p:nvSpPr>
            <p:spPr>
              <a:xfrm>
                <a:off x="3561154" y="5007983"/>
                <a:ext cx="261610" cy="435825"/>
              </a:xfrm>
              <a:prstGeom prst="rect">
                <a:avLst/>
              </a:prstGeom>
              <a:noFill/>
            </p:spPr>
            <p:txBody>
              <a:bodyPr wrap="none" rtlCol="0">
                <a:spAutoFit/>
              </a:bodyPr>
              <a:lstStyle/>
              <a:p>
                <a:r>
                  <a:rPr lang="en-US" dirty="0"/>
                  <a:t>.</a:t>
                </a:r>
              </a:p>
            </p:txBody>
          </p:sp>
          <p:sp>
            <p:nvSpPr>
              <p:cNvPr id="249" name="TextBox 248">
                <a:extLst>
                  <a:ext uri="{FF2B5EF4-FFF2-40B4-BE49-F238E27FC236}">
                    <a16:creationId xmlns:a16="http://schemas.microsoft.com/office/drawing/2014/main" id="{F4590E37-1391-C041-4AF1-A4FDA70BE3FD}"/>
                  </a:ext>
                </a:extLst>
              </p:cNvPr>
              <p:cNvSpPr txBox="1"/>
              <p:nvPr/>
            </p:nvSpPr>
            <p:spPr>
              <a:xfrm>
                <a:off x="4184251" y="5191246"/>
                <a:ext cx="261610" cy="435825"/>
              </a:xfrm>
              <a:prstGeom prst="rect">
                <a:avLst/>
              </a:prstGeom>
              <a:noFill/>
            </p:spPr>
            <p:txBody>
              <a:bodyPr wrap="none" rtlCol="0">
                <a:spAutoFit/>
              </a:bodyPr>
              <a:lstStyle/>
              <a:p>
                <a:r>
                  <a:rPr lang="en-US" dirty="0"/>
                  <a:t>.</a:t>
                </a:r>
              </a:p>
            </p:txBody>
          </p:sp>
          <p:sp>
            <p:nvSpPr>
              <p:cNvPr id="250" name="TextBox 249">
                <a:extLst>
                  <a:ext uri="{FF2B5EF4-FFF2-40B4-BE49-F238E27FC236}">
                    <a16:creationId xmlns:a16="http://schemas.microsoft.com/office/drawing/2014/main" id="{D4549823-F927-B095-07AF-2C8F692B265C}"/>
                  </a:ext>
                </a:extLst>
              </p:cNvPr>
              <p:cNvSpPr txBox="1"/>
              <p:nvPr/>
            </p:nvSpPr>
            <p:spPr>
              <a:xfrm>
                <a:off x="4419605" y="5368724"/>
                <a:ext cx="261610" cy="435825"/>
              </a:xfrm>
              <a:prstGeom prst="rect">
                <a:avLst/>
              </a:prstGeom>
              <a:noFill/>
            </p:spPr>
            <p:txBody>
              <a:bodyPr wrap="none" rtlCol="0">
                <a:spAutoFit/>
              </a:bodyPr>
              <a:lstStyle/>
              <a:p>
                <a:r>
                  <a:rPr lang="en-US" dirty="0"/>
                  <a:t>.</a:t>
                </a:r>
              </a:p>
            </p:txBody>
          </p:sp>
          <p:sp>
            <p:nvSpPr>
              <p:cNvPr id="251" name="TextBox 250">
                <a:extLst>
                  <a:ext uri="{FF2B5EF4-FFF2-40B4-BE49-F238E27FC236}">
                    <a16:creationId xmlns:a16="http://schemas.microsoft.com/office/drawing/2014/main" id="{257081FD-1819-1A4A-4183-1E64541697E3}"/>
                  </a:ext>
                </a:extLst>
              </p:cNvPr>
              <p:cNvSpPr txBox="1"/>
              <p:nvPr/>
            </p:nvSpPr>
            <p:spPr>
              <a:xfrm>
                <a:off x="4097443" y="5474826"/>
                <a:ext cx="261610" cy="435825"/>
              </a:xfrm>
              <a:prstGeom prst="rect">
                <a:avLst/>
              </a:prstGeom>
              <a:noFill/>
            </p:spPr>
            <p:txBody>
              <a:bodyPr wrap="none" rtlCol="0">
                <a:spAutoFit/>
              </a:bodyPr>
              <a:lstStyle/>
              <a:p>
                <a:r>
                  <a:rPr lang="en-US" dirty="0"/>
                  <a:t>.</a:t>
                </a:r>
              </a:p>
            </p:txBody>
          </p:sp>
          <p:sp>
            <p:nvSpPr>
              <p:cNvPr id="252" name="TextBox 251">
                <a:extLst>
                  <a:ext uri="{FF2B5EF4-FFF2-40B4-BE49-F238E27FC236}">
                    <a16:creationId xmlns:a16="http://schemas.microsoft.com/office/drawing/2014/main" id="{580DC365-464A-514D-D456-13B7279327EA}"/>
                  </a:ext>
                </a:extLst>
              </p:cNvPr>
              <p:cNvSpPr txBox="1"/>
              <p:nvPr/>
            </p:nvSpPr>
            <p:spPr>
              <a:xfrm>
                <a:off x="3937326" y="5025341"/>
                <a:ext cx="261610" cy="435825"/>
              </a:xfrm>
              <a:prstGeom prst="rect">
                <a:avLst/>
              </a:prstGeom>
              <a:noFill/>
            </p:spPr>
            <p:txBody>
              <a:bodyPr wrap="none" rtlCol="0">
                <a:spAutoFit/>
              </a:bodyPr>
              <a:lstStyle/>
              <a:p>
                <a:r>
                  <a:rPr lang="en-US" dirty="0"/>
                  <a:t>.</a:t>
                </a:r>
              </a:p>
            </p:txBody>
          </p:sp>
          <p:sp>
            <p:nvSpPr>
              <p:cNvPr id="253" name="TextBox 252">
                <a:extLst>
                  <a:ext uri="{FF2B5EF4-FFF2-40B4-BE49-F238E27FC236}">
                    <a16:creationId xmlns:a16="http://schemas.microsoft.com/office/drawing/2014/main" id="{6A15473B-258F-97C3-366B-E1591DB088F2}"/>
                  </a:ext>
                </a:extLst>
              </p:cNvPr>
              <p:cNvSpPr txBox="1"/>
              <p:nvPr/>
            </p:nvSpPr>
            <p:spPr>
              <a:xfrm>
                <a:off x="4880659" y="5262625"/>
                <a:ext cx="261610" cy="435825"/>
              </a:xfrm>
              <a:prstGeom prst="rect">
                <a:avLst/>
              </a:prstGeom>
              <a:noFill/>
            </p:spPr>
            <p:txBody>
              <a:bodyPr wrap="none" rtlCol="0">
                <a:spAutoFit/>
              </a:bodyPr>
              <a:lstStyle/>
              <a:p>
                <a:r>
                  <a:rPr lang="en-US" dirty="0"/>
                  <a:t>.</a:t>
                </a:r>
              </a:p>
            </p:txBody>
          </p:sp>
          <p:sp>
            <p:nvSpPr>
              <p:cNvPr id="254" name="TextBox 253">
                <a:extLst>
                  <a:ext uri="{FF2B5EF4-FFF2-40B4-BE49-F238E27FC236}">
                    <a16:creationId xmlns:a16="http://schemas.microsoft.com/office/drawing/2014/main" id="{D4B4FE9D-0FD2-6934-3FAD-9AB1B35151C7}"/>
                  </a:ext>
                </a:extLst>
              </p:cNvPr>
              <p:cNvSpPr txBox="1"/>
              <p:nvPr/>
            </p:nvSpPr>
            <p:spPr>
              <a:xfrm>
                <a:off x="5056208" y="5102507"/>
                <a:ext cx="261610" cy="435825"/>
              </a:xfrm>
              <a:prstGeom prst="rect">
                <a:avLst/>
              </a:prstGeom>
              <a:noFill/>
            </p:spPr>
            <p:txBody>
              <a:bodyPr wrap="none" rtlCol="0">
                <a:spAutoFit/>
              </a:bodyPr>
              <a:lstStyle/>
              <a:p>
                <a:r>
                  <a:rPr lang="en-US" dirty="0"/>
                  <a:t>.</a:t>
                </a:r>
              </a:p>
            </p:txBody>
          </p:sp>
          <p:sp>
            <p:nvSpPr>
              <p:cNvPr id="255" name="TextBox 254">
                <a:extLst>
                  <a:ext uri="{FF2B5EF4-FFF2-40B4-BE49-F238E27FC236}">
                    <a16:creationId xmlns:a16="http://schemas.microsoft.com/office/drawing/2014/main" id="{04CEED02-2F45-3AAA-5768-F689089A7CA6}"/>
                  </a:ext>
                </a:extLst>
              </p:cNvPr>
              <p:cNvSpPr txBox="1"/>
              <p:nvPr/>
            </p:nvSpPr>
            <p:spPr>
              <a:xfrm>
                <a:off x="3773350" y="5278057"/>
                <a:ext cx="261610" cy="435825"/>
              </a:xfrm>
              <a:prstGeom prst="rect">
                <a:avLst/>
              </a:prstGeom>
              <a:noFill/>
            </p:spPr>
            <p:txBody>
              <a:bodyPr wrap="none" rtlCol="0">
                <a:spAutoFit/>
              </a:bodyPr>
              <a:lstStyle/>
              <a:p>
                <a:r>
                  <a:rPr lang="en-US" dirty="0"/>
                  <a:t>.</a:t>
                </a:r>
              </a:p>
            </p:txBody>
          </p:sp>
          <p:sp>
            <p:nvSpPr>
              <p:cNvPr id="256" name="TextBox 255">
                <a:extLst>
                  <a:ext uri="{FF2B5EF4-FFF2-40B4-BE49-F238E27FC236}">
                    <a16:creationId xmlns:a16="http://schemas.microsoft.com/office/drawing/2014/main" id="{CBC22268-8266-A732-6C12-016AF983386A}"/>
                  </a:ext>
                </a:extLst>
              </p:cNvPr>
              <p:cNvSpPr txBox="1"/>
              <p:nvPr/>
            </p:nvSpPr>
            <p:spPr>
              <a:xfrm>
                <a:off x="4633734" y="5362936"/>
                <a:ext cx="261610" cy="435825"/>
              </a:xfrm>
              <a:prstGeom prst="rect">
                <a:avLst/>
              </a:prstGeom>
              <a:noFill/>
            </p:spPr>
            <p:txBody>
              <a:bodyPr wrap="none" rtlCol="0">
                <a:spAutoFit/>
              </a:bodyPr>
              <a:lstStyle/>
              <a:p>
                <a:r>
                  <a:rPr lang="en-US" dirty="0"/>
                  <a:t>.</a:t>
                </a:r>
              </a:p>
            </p:txBody>
          </p:sp>
          <p:sp>
            <p:nvSpPr>
              <p:cNvPr id="257" name="TextBox 256">
                <a:extLst>
                  <a:ext uri="{FF2B5EF4-FFF2-40B4-BE49-F238E27FC236}">
                    <a16:creationId xmlns:a16="http://schemas.microsoft.com/office/drawing/2014/main" id="{DFA96572-A91C-CABE-8E42-8D03DB905CFF}"/>
                  </a:ext>
                </a:extLst>
              </p:cNvPr>
              <p:cNvSpPr txBox="1"/>
              <p:nvPr/>
            </p:nvSpPr>
            <p:spPr>
              <a:xfrm>
                <a:off x="1740068" y="5096727"/>
                <a:ext cx="261610" cy="435825"/>
              </a:xfrm>
              <a:prstGeom prst="rect">
                <a:avLst/>
              </a:prstGeom>
              <a:noFill/>
            </p:spPr>
            <p:txBody>
              <a:bodyPr wrap="none" rtlCol="0">
                <a:spAutoFit/>
              </a:bodyPr>
              <a:lstStyle/>
              <a:p>
                <a:r>
                  <a:rPr lang="en-US" dirty="0"/>
                  <a:t>.</a:t>
                </a:r>
              </a:p>
            </p:txBody>
          </p:sp>
          <p:sp>
            <p:nvSpPr>
              <p:cNvPr id="258" name="TextBox 257">
                <a:extLst>
                  <a:ext uri="{FF2B5EF4-FFF2-40B4-BE49-F238E27FC236}">
                    <a16:creationId xmlns:a16="http://schemas.microsoft.com/office/drawing/2014/main" id="{45D1755D-316B-5791-704D-3FE9B76ACC05}"/>
                  </a:ext>
                </a:extLst>
              </p:cNvPr>
              <p:cNvSpPr txBox="1"/>
              <p:nvPr/>
            </p:nvSpPr>
            <p:spPr>
              <a:xfrm>
                <a:off x="750435" y="5056212"/>
                <a:ext cx="261610" cy="435825"/>
              </a:xfrm>
              <a:prstGeom prst="rect">
                <a:avLst/>
              </a:prstGeom>
              <a:noFill/>
            </p:spPr>
            <p:txBody>
              <a:bodyPr wrap="none" rtlCol="0">
                <a:spAutoFit/>
              </a:bodyPr>
              <a:lstStyle/>
              <a:p>
                <a:r>
                  <a:rPr lang="en-US" dirty="0"/>
                  <a:t>.</a:t>
                </a:r>
              </a:p>
            </p:txBody>
          </p:sp>
          <p:sp>
            <p:nvSpPr>
              <p:cNvPr id="259" name="TextBox 258">
                <a:extLst>
                  <a:ext uri="{FF2B5EF4-FFF2-40B4-BE49-F238E27FC236}">
                    <a16:creationId xmlns:a16="http://schemas.microsoft.com/office/drawing/2014/main" id="{09E4A4AE-A0D7-2C6A-4042-BBE2017549DE}"/>
                  </a:ext>
                </a:extLst>
              </p:cNvPr>
              <p:cNvSpPr txBox="1"/>
              <p:nvPr/>
            </p:nvSpPr>
            <p:spPr>
              <a:xfrm>
                <a:off x="1373532" y="5239475"/>
                <a:ext cx="261610" cy="435825"/>
              </a:xfrm>
              <a:prstGeom prst="rect">
                <a:avLst/>
              </a:prstGeom>
              <a:noFill/>
            </p:spPr>
            <p:txBody>
              <a:bodyPr wrap="none" rtlCol="0">
                <a:spAutoFit/>
              </a:bodyPr>
              <a:lstStyle/>
              <a:p>
                <a:r>
                  <a:rPr lang="en-US" dirty="0"/>
                  <a:t>.</a:t>
                </a:r>
              </a:p>
            </p:txBody>
          </p:sp>
          <p:sp>
            <p:nvSpPr>
              <p:cNvPr id="260" name="TextBox 259">
                <a:extLst>
                  <a:ext uri="{FF2B5EF4-FFF2-40B4-BE49-F238E27FC236}">
                    <a16:creationId xmlns:a16="http://schemas.microsoft.com/office/drawing/2014/main" id="{D3D22624-C8E7-526C-1F32-2FA5F2B7C834}"/>
                  </a:ext>
                </a:extLst>
              </p:cNvPr>
              <p:cNvSpPr txBox="1"/>
              <p:nvPr/>
            </p:nvSpPr>
            <p:spPr>
              <a:xfrm>
                <a:off x="1608886" y="5416953"/>
                <a:ext cx="261610" cy="435825"/>
              </a:xfrm>
              <a:prstGeom prst="rect">
                <a:avLst/>
              </a:prstGeom>
              <a:noFill/>
            </p:spPr>
            <p:txBody>
              <a:bodyPr wrap="none" rtlCol="0">
                <a:spAutoFit/>
              </a:bodyPr>
              <a:lstStyle/>
              <a:p>
                <a:r>
                  <a:rPr lang="en-US" dirty="0"/>
                  <a:t>.</a:t>
                </a:r>
              </a:p>
            </p:txBody>
          </p:sp>
          <p:sp>
            <p:nvSpPr>
              <p:cNvPr id="261" name="TextBox 260">
                <a:extLst>
                  <a:ext uri="{FF2B5EF4-FFF2-40B4-BE49-F238E27FC236}">
                    <a16:creationId xmlns:a16="http://schemas.microsoft.com/office/drawing/2014/main" id="{7D8B9C91-4D58-2408-67DB-8C3C73BD24C0}"/>
                  </a:ext>
                </a:extLst>
              </p:cNvPr>
              <p:cNvSpPr txBox="1"/>
              <p:nvPr/>
            </p:nvSpPr>
            <p:spPr>
              <a:xfrm>
                <a:off x="1286724" y="5523055"/>
                <a:ext cx="261610" cy="435825"/>
              </a:xfrm>
              <a:prstGeom prst="rect">
                <a:avLst/>
              </a:prstGeom>
              <a:noFill/>
            </p:spPr>
            <p:txBody>
              <a:bodyPr wrap="none" rtlCol="0">
                <a:spAutoFit/>
              </a:bodyPr>
              <a:lstStyle/>
              <a:p>
                <a:r>
                  <a:rPr lang="en-US" dirty="0"/>
                  <a:t>.</a:t>
                </a:r>
              </a:p>
            </p:txBody>
          </p:sp>
          <p:sp>
            <p:nvSpPr>
              <p:cNvPr id="262" name="TextBox 261">
                <a:extLst>
                  <a:ext uri="{FF2B5EF4-FFF2-40B4-BE49-F238E27FC236}">
                    <a16:creationId xmlns:a16="http://schemas.microsoft.com/office/drawing/2014/main" id="{DF2D2189-3A27-6A4B-8157-5542708B2DD2}"/>
                  </a:ext>
                </a:extLst>
              </p:cNvPr>
              <p:cNvSpPr txBox="1"/>
              <p:nvPr/>
            </p:nvSpPr>
            <p:spPr>
              <a:xfrm>
                <a:off x="1126607" y="5073570"/>
                <a:ext cx="261610" cy="435825"/>
              </a:xfrm>
              <a:prstGeom prst="rect">
                <a:avLst/>
              </a:prstGeom>
              <a:noFill/>
            </p:spPr>
            <p:txBody>
              <a:bodyPr wrap="none" rtlCol="0">
                <a:spAutoFit/>
              </a:bodyPr>
              <a:lstStyle/>
              <a:p>
                <a:r>
                  <a:rPr lang="en-US" dirty="0"/>
                  <a:t>.</a:t>
                </a:r>
              </a:p>
            </p:txBody>
          </p:sp>
          <p:sp>
            <p:nvSpPr>
              <p:cNvPr id="263" name="TextBox 262">
                <a:extLst>
                  <a:ext uri="{FF2B5EF4-FFF2-40B4-BE49-F238E27FC236}">
                    <a16:creationId xmlns:a16="http://schemas.microsoft.com/office/drawing/2014/main" id="{860FA64E-42AE-CE5D-F055-E7A32ACF0427}"/>
                  </a:ext>
                </a:extLst>
              </p:cNvPr>
              <p:cNvSpPr txBox="1"/>
              <p:nvPr/>
            </p:nvSpPr>
            <p:spPr>
              <a:xfrm>
                <a:off x="2069940" y="5310854"/>
                <a:ext cx="261610" cy="435825"/>
              </a:xfrm>
              <a:prstGeom prst="rect">
                <a:avLst/>
              </a:prstGeom>
              <a:noFill/>
            </p:spPr>
            <p:txBody>
              <a:bodyPr wrap="none" rtlCol="0">
                <a:spAutoFit/>
              </a:bodyPr>
              <a:lstStyle/>
              <a:p>
                <a:r>
                  <a:rPr lang="en-US" dirty="0"/>
                  <a:t>.</a:t>
                </a:r>
              </a:p>
            </p:txBody>
          </p:sp>
          <p:sp>
            <p:nvSpPr>
              <p:cNvPr id="264" name="TextBox 263">
                <a:extLst>
                  <a:ext uri="{FF2B5EF4-FFF2-40B4-BE49-F238E27FC236}">
                    <a16:creationId xmlns:a16="http://schemas.microsoft.com/office/drawing/2014/main" id="{42C85CB0-7385-3845-E388-3E8CEC067137}"/>
                  </a:ext>
                </a:extLst>
              </p:cNvPr>
              <p:cNvSpPr txBox="1"/>
              <p:nvPr/>
            </p:nvSpPr>
            <p:spPr>
              <a:xfrm>
                <a:off x="2245489" y="5150736"/>
                <a:ext cx="261610" cy="435825"/>
              </a:xfrm>
              <a:prstGeom prst="rect">
                <a:avLst/>
              </a:prstGeom>
              <a:noFill/>
            </p:spPr>
            <p:txBody>
              <a:bodyPr wrap="none" rtlCol="0">
                <a:spAutoFit/>
              </a:bodyPr>
              <a:lstStyle/>
              <a:p>
                <a:r>
                  <a:rPr lang="en-US" dirty="0"/>
                  <a:t>.</a:t>
                </a:r>
              </a:p>
            </p:txBody>
          </p:sp>
          <p:sp>
            <p:nvSpPr>
              <p:cNvPr id="265" name="TextBox 264">
                <a:extLst>
                  <a:ext uri="{FF2B5EF4-FFF2-40B4-BE49-F238E27FC236}">
                    <a16:creationId xmlns:a16="http://schemas.microsoft.com/office/drawing/2014/main" id="{B03632C1-E053-B944-3F6A-9CD239AC2791}"/>
                  </a:ext>
                </a:extLst>
              </p:cNvPr>
              <p:cNvSpPr txBox="1"/>
              <p:nvPr/>
            </p:nvSpPr>
            <p:spPr>
              <a:xfrm>
                <a:off x="962631" y="5326286"/>
                <a:ext cx="261610" cy="435825"/>
              </a:xfrm>
              <a:prstGeom prst="rect">
                <a:avLst/>
              </a:prstGeom>
              <a:noFill/>
            </p:spPr>
            <p:txBody>
              <a:bodyPr wrap="none" rtlCol="0">
                <a:spAutoFit/>
              </a:bodyPr>
              <a:lstStyle/>
              <a:p>
                <a:r>
                  <a:rPr lang="en-US" dirty="0"/>
                  <a:t>.</a:t>
                </a:r>
              </a:p>
            </p:txBody>
          </p:sp>
          <p:sp>
            <p:nvSpPr>
              <p:cNvPr id="266" name="TextBox 265">
                <a:extLst>
                  <a:ext uri="{FF2B5EF4-FFF2-40B4-BE49-F238E27FC236}">
                    <a16:creationId xmlns:a16="http://schemas.microsoft.com/office/drawing/2014/main" id="{84F5A766-C856-C41D-BD3D-E88134B77CBC}"/>
                  </a:ext>
                </a:extLst>
              </p:cNvPr>
              <p:cNvSpPr txBox="1"/>
              <p:nvPr/>
            </p:nvSpPr>
            <p:spPr>
              <a:xfrm>
                <a:off x="1823015" y="5411165"/>
                <a:ext cx="261610" cy="435825"/>
              </a:xfrm>
              <a:prstGeom prst="rect">
                <a:avLst/>
              </a:prstGeom>
              <a:noFill/>
            </p:spPr>
            <p:txBody>
              <a:bodyPr wrap="none" rtlCol="0">
                <a:spAutoFit/>
              </a:bodyPr>
              <a:lstStyle/>
              <a:p>
                <a:r>
                  <a:rPr lang="en-US" dirty="0"/>
                  <a:t>.</a:t>
                </a:r>
              </a:p>
            </p:txBody>
          </p:sp>
          <p:sp>
            <p:nvSpPr>
              <p:cNvPr id="267" name="TextBox 266">
                <a:extLst>
                  <a:ext uri="{FF2B5EF4-FFF2-40B4-BE49-F238E27FC236}">
                    <a16:creationId xmlns:a16="http://schemas.microsoft.com/office/drawing/2014/main" id="{32CD4B1D-CA04-3C63-27FE-52436EF300F6}"/>
                  </a:ext>
                </a:extLst>
              </p:cNvPr>
              <p:cNvSpPr txBox="1"/>
              <p:nvPr/>
            </p:nvSpPr>
            <p:spPr>
              <a:xfrm>
                <a:off x="3501345" y="5526918"/>
                <a:ext cx="261610" cy="435825"/>
              </a:xfrm>
              <a:prstGeom prst="rect">
                <a:avLst/>
              </a:prstGeom>
              <a:noFill/>
            </p:spPr>
            <p:txBody>
              <a:bodyPr wrap="none" rtlCol="0">
                <a:spAutoFit/>
              </a:bodyPr>
              <a:lstStyle/>
              <a:p>
                <a:r>
                  <a:rPr lang="en-US" dirty="0"/>
                  <a:t>.</a:t>
                </a:r>
              </a:p>
            </p:txBody>
          </p:sp>
          <p:sp>
            <p:nvSpPr>
              <p:cNvPr id="268" name="TextBox 267">
                <a:extLst>
                  <a:ext uri="{FF2B5EF4-FFF2-40B4-BE49-F238E27FC236}">
                    <a16:creationId xmlns:a16="http://schemas.microsoft.com/office/drawing/2014/main" id="{F1493299-4CD5-346A-D066-343501B37558}"/>
                  </a:ext>
                </a:extLst>
              </p:cNvPr>
              <p:cNvSpPr txBox="1"/>
              <p:nvPr/>
            </p:nvSpPr>
            <p:spPr>
              <a:xfrm>
                <a:off x="2511712" y="5486403"/>
                <a:ext cx="261610" cy="435825"/>
              </a:xfrm>
              <a:prstGeom prst="rect">
                <a:avLst/>
              </a:prstGeom>
              <a:noFill/>
            </p:spPr>
            <p:txBody>
              <a:bodyPr wrap="none" rtlCol="0">
                <a:spAutoFit/>
              </a:bodyPr>
              <a:lstStyle/>
              <a:p>
                <a:r>
                  <a:rPr lang="en-US" dirty="0"/>
                  <a:t>.</a:t>
                </a:r>
              </a:p>
            </p:txBody>
          </p:sp>
          <p:sp>
            <p:nvSpPr>
              <p:cNvPr id="269" name="TextBox 268">
                <a:extLst>
                  <a:ext uri="{FF2B5EF4-FFF2-40B4-BE49-F238E27FC236}">
                    <a16:creationId xmlns:a16="http://schemas.microsoft.com/office/drawing/2014/main" id="{C26CEBEE-BE18-C8BF-977D-14297CC05D76}"/>
                  </a:ext>
                </a:extLst>
              </p:cNvPr>
              <p:cNvSpPr txBox="1"/>
              <p:nvPr/>
            </p:nvSpPr>
            <p:spPr>
              <a:xfrm>
                <a:off x="3134809" y="5669666"/>
                <a:ext cx="261610" cy="435825"/>
              </a:xfrm>
              <a:prstGeom prst="rect">
                <a:avLst/>
              </a:prstGeom>
              <a:noFill/>
            </p:spPr>
            <p:txBody>
              <a:bodyPr wrap="none" rtlCol="0">
                <a:spAutoFit/>
              </a:bodyPr>
              <a:lstStyle/>
              <a:p>
                <a:r>
                  <a:rPr lang="en-US" dirty="0"/>
                  <a:t>.</a:t>
                </a:r>
              </a:p>
            </p:txBody>
          </p:sp>
          <p:sp>
            <p:nvSpPr>
              <p:cNvPr id="270" name="TextBox 269">
                <a:extLst>
                  <a:ext uri="{FF2B5EF4-FFF2-40B4-BE49-F238E27FC236}">
                    <a16:creationId xmlns:a16="http://schemas.microsoft.com/office/drawing/2014/main" id="{05A03C08-443C-7117-C637-369F85FC044C}"/>
                  </a:ext>
                </a:extLst>
              </p:cNvPr>
              <p:cNvSpPr txBox="1"/>
              <p:nvPr/>
            </p:nvSpPr>
            <p:spPr>
              <a:xfrm>
                <a:off x="3370163" y="5847144"/>
                <a:ext cx="261610" cy="435825"/>
              </a:xfrm>
              <a:prstGeom prst="rect">
                <a:avLst/>
              </a:prstGeom>
              <a:noFill/>
            </p:spPr>
            <p:txBody>
              <a:bodyPr wrap="none" rtlCol="0">
                <a:spAutoFit/>
              </a:bodyPr>
              <a:lstStyle/>
              <a:p>
                <a:r>
                  <a:rPr lang="en-US" dirty="0"/>
                  <a:t>.</a:t>
                </a:r>
              </a:p>
            </p:txBody>
          </p:sp>
          <p:sp>
            <p:nvSpPr>
              <p:cNvPr id="271" name="TextBox 270">
                <a:extLst>
                  <a:ext uri="{FF2B5EF4-FFF2-40B4-BE49-F238E27FC236}">
                    <a16:creationId xmlns:a16="http://schemas.microsoft.com/office/drawing/2014/main" id="{19FEECDD-5B66-3AAC-F378-DB575577F17B}"/>
                  </a:ext>
                </a:extLst>
              </p:cNvPr>
              <p:cNvSpPr txBox="1"/>
              <p:nvPr/>
            </p:nvSpPr>
            <p:spPr>
              <a:xfrm>
                <a:off x="3048001" y="5953246"/>
                <a:ext cx="261610" cy="435825"/>
              </a:xfrm>
              <a:prstGeom prst="rect">
                <a:avLst/>
              </a:prstGeom>
              <a:noFill/>
            </p:spPr>
            <p:txBody>
              <a:bodyPr wrap="none" rtlCol="0">
                <a:spAutoFit/>
              </a:bodyPr>
              <a:lstStyle/>
              <a:p>
                <a:r>
                  <a:rPr lang="en-US" dirty="0"/>
                  <a:t>.</a:t>
                </a:r>
              </a:p>
            </p:txBody>
          </p:sp>
          <p:sp>
            <p:nvSpPr>
              <p:cNvPr id="272" name="TextBox 271">
                <a:extLst>
                  <a:ext uri="{FF2B5EF4-FFF2-40B4-BE49-F238E27FC236}">
                    <a16:creationId xmlns:a16="http://schemas.microsoft.com/office/drawing/2014/main" id="{EFD949BF-BC06-DB3C-C073-6C7C8DE14FE9}"/>
                  </a:ext>
                </a:extLst>
              </p:cNvPr>
              <p:cNvSpPr txBox="1"/>
              <p:nvPr/>
            </p:nvSpPr>
            <p:spPr>
              <a:xfrm>
                <a:off x="2887884" y="5503761"/>
                <a:ext cx="261610" cy="435825"/>
              </a:xfrm>
              <a:prstGeom prst="rect">
                <a:avLst/>
              </a:prstGeom>
              <a:noFill/>
            </p:spPr>
            <p:txBody>
              <a:bodyPr wrap="none" rtlCol="0">
                <a:spAutoFit/>
              </a:bodyPr>
              <a:lstStyle/>
              <a:p>
                <a:r>
                  <a:rPr lang="en-US" dirty="0"/>
                  <a:t>.</a:t>
                </a:r>
              </a:p>
            </p:txBody>
          </p:sp>
          <p:sp>
            <p:nvSpPr>
              <p:cNvPr id="273" name="TextBox 272">
                <a:extLst>
                  <a:ext uri="{FF2B5EF4-FFF2-40B4-BE49-F238E27FC236}">
                    <a16:creationId xmlns:a16="http://schemas.microsoft.com/office/drawing/2014/main" id="{6634D92C-C9FD-C6AC-5AAA-F86163225A04}"/>
                  </a:ext>
                </a:extLst>
              </p:cNvPr>
              <p:cNvSpPr txBox="1"/>
              <p:nvPr/>
            </p:nvSpPr>
            <p:spPr>
              <a:xfrm>
                <a:off x="3831217" y="5741045"/>
                <a:ext cx="261610" cy="435825"/>
              </a:xfrm>
              <a:prstGeom prst="rect">
                <a:avLst/>
              </a:prstGeom>
              <a:noFill/>
            </p:spPr>
            <p:txBody>
              <a:bodyPr wrap="none" rtlCol="0">
                <a:spAutoFit/>
              </a:bodyPr>
              <a:lstStyle/>
              <a:p>
                <a:r>
                  <a:rPr lang="en-US" dirty="0"/>
                  <a:t>.</a:t>
                </a:r>
              </a:p>
            </p:txBody>
          </p:sp>
          <p:sp>
            <p:nvSpPr>
              <p:cNvPr id="274" name="TextBox 273">
                <a:extLst>
                  <a:ext uri="{FF2B5EF4-FFF2-40B4-BE49-F238E27FC236}">
                    <a16:creationId xmlns:a16="http://schemas.microsoft.com/office/drawing/2014/main" id="{C54D4071-24EB-8118-9FE6-A8557E9580F5}"/>
                  </a:ext>
                </a:extLst>
              </p:cNvPr>
              <p:cNvSpPr txBox="1"/>
              <p:nvPr/>
            </p:nvSpPr>
            <p:spPr>
              <a:xfrm>
                <a:off x="4006766" y="5580927"/>
                <a:ext cx="261610" cy="435825"/>
              </a:xfrm>
              <a:prstGeom prst="rect">
                <a:avLst/>
              </a:prstGeom>
              <a:noFill/>
            </p:spPr>
            <p:txBody>
              <a:bodyPr wrap="none" rtlCol="0">
                <a:spAutoFit/>
              </a:bodyPr>
              <a:lstStyle/>
              <a:p>
                <a:r>
                  <a:rPr lang="en-US" dirty="0"/>
                  <a:t>.</a:t>
                </a:r>
              </a:p>
            </p:txBody>
          </p:sp>
          <p:sp>
            <p:nvSpPr>
              <p:cNvPr id="275" name="TextBox 274">
                <a:extLst>
                  <a:ext uri="{FF2B5EF4-FFF2-40B4-BE49-F238E27FC236}">
                    <a16:creationId xmlns:a16="http://schemas.microsoft.com/office/drawing/2014/main" id="{455D2F84-229F-9C40-F31F-2D15AB166D4B}"/>
                  </a:ext>
                </a:extLst>
              </p:cNvPr>
              <p:cNvSpPr txBox="1"/>
              <p:nvPr/>
            </p:nvSpPr>
            <p:spPr>
              <a:xfrm>
                <a:off x="2723908" y="5756477"/>
                <a:ext cx="261610" cy="435825"/>
              </a:xfrm>
              <a:prstGeom prst="rect">
                <a:avLst/>
              </a:prstGeom>
              <a:noFill/>
            </p:spPr>
            <p:txBody>
              <a:bodyPr wrap="none" rtlCol="0">
                <a:spAutoFit/>
              </a:bodyPr>
              <a:lstStyle/>
              <a:p>
                <a:r>
                  <a:rPr lang="en-US" dirty="0"/>
                  <a:t>.</a:t>
                </a:r>
              </a:p>
            </p:txBody>
          </p:sp>
          <p:sp>
            <p:nvSpPr>
              <p:cNvPr id="276" name="TextBox 275">
                <a:extLst>
                  <a:ext uri="{FF2B5EF4-FFF2-40B4-BE49-F238E27FC236}">
                    <a16:creationId xmlns:a16="http://schemas.microsoft.com/office/drawing/2014/main" id="{660B3789-73A3-CA82-6110-22C4969AD7FA}"/>
                  </a:ext>
                </a:extLst>
              </p:cNvPr>
              <p:cNvSpPr txBox="1"/>
              <p:nvPr/>
            </p:nvSpPr>
            <p:spPr>
              <a:xfrm>
                <a:off x="3584292" y="5841356"/>
                <a:ext cx="261610" cy="435825"/>
              </a:xfrm>
              <a:prstGeom prst="rect">
                <a:avLst/>
              </a:prstGeom>
              <a:noFill/>
            </p:spPr>
            <p:txBody>
              <a:bodyPr wrap="none" rtlCol="0">
                <a:spAutoFit/>
              </a:bodyPr>
              <a:lstStyle/>
              <a:p>
                <a:r>
                  <a:rPr lang="en-US" dirty="0"/>
                  <a:t>.</a:t>
                </a:r>
              </a:p>
            </p:txBody>
          </p:sp>
          <p:sp>
            <p:nvSpPr>
              <p:cNvPr id="277" name="TextBox 276">
                <a:extLst>
                  <a:ext uri="{FF2B5EF4-FFF2-40B4-BE49-F238E27FC236}">
                    <a16:creationId xmlns:a16="http://schemas.microsoft.com/office/drawing/2014/main" id="{7B8D2A5D-EB40-38FC-6478-03E26E411A32}"/>
                  </a:ext>
                </a:extLst>
              </p:cNvPr>
              <p:cNvSpPr txBox="1"/>
              <p:nvPr/>
            </p:nvSpPr>
            <p:spPr>
              <a:xfrm>
                <a:off x="4660741" y="3109726"/>
                <a:ext cx="261610" cy="435825"/>
              </a:xfrm>
              <a:prstGeom prst="rect">
                <a:avLst/>
              </a:prstGeom>
              <a:noFill/>
            </p:spPr>
            <p:txBody>
              <a:bodyPr wrap="none" rtlCol="0">
                <a:spAutoFit/>
              </a:bodyPr>
              <a:lstStyle/>
              <a:p>
                <a:r>
                  <a:rPr lang="en-US" dirty="0"/>
                  <a:t>.</a:t>
                </a:r>
              </a:p>
            </p:txBody>
          </p:sp>
          <p:sp>
            <p:nvSpPr>
              <p:cNvPr id="278" name="TextBox 277">
                <a:extLst>
                  <a:ext uri="{FF2B5EF4-FFF2-40B4-BE49-F238E27FC236}">
                    <a16:creationId xmlns:a16="http://schemas.microsoft.com/office/drawing/2014/main" id="{4282385A-6C1F-FC04-1565-B1270866E6E8}"/>
                  </a:ext>
                </a:extLst>
              </p:cNvPr>
              <p:cNvSpPr txBox="1"/>
              <p:nvPr/>
            </p:nvSpPr>
            <p:spPr>
              <a:xfrm>
                <a:off x="4928888" y="2949609"/>
                <a:ext cx="261610" cy="435825"/>
              </a:xfrm>
              <a:prstGeom prst="rect">
                <a:avLst/>
              </a:prstGeom>
              <a:noFill/>
            </p:spPr>
            <p:txBody>
              <a:bodyPr wrap="none" rtlCol="0">
                <a:spAutoFit/>
              </a:bodyPr>
              <a:lstStyle/>
              <a:p>
                <a:r>
                  <a:rPr lang="en-US" dirty="0"/>
                  <a:t>.</a:t>
                </a:r>
              </a:p>
            </p:txBody>
          </p:sp>
          <p:sp>
            <p:nvSpPr>
              <p:cNvPr id="279" name="TextBox 278">
                <a:extLst>
                  <a:ext uri="{FF2B5EF4-FFF2-40B4-BE49-F238E27FC236}">
                    <a16:creationId xmlns:a16="http://schemas.microsoft.com/office/drawing/2014/main" id="{A795C35D-0496-2FC3-F0E5-E33ADC955441}"/>
                  </a:ext>
                </a:extLst>
              </p:cNvPr>
              <p:cNvSpPr txBox="1"/>
              <p:nvPr/>
            </p:nvSpPr>
            <p:spPr>
              <a:xfrm>
                <a:off x="4896095" y="3287204"/>
                <a:ext cx="261610" cy="435825"/>
              </a:xfrm>
              <a:prstGeom prst="rect">
                <a:avLst/>
              </a:prstGeom>
              <a:noFill/>
            </p:spPr>
            <p:txBody>
              <a:bodyPr wrap="none" rtlCol="0">
                <a:spAutoFit/>
              </a:bodyPr>
              <a:lstStyle/>
              <a:p>
                <a:r>
                  <a:rPr lang="en-US" dirty="0"/>
                  <a:t>.</a:t>
                </a:r>
              </a:p>
            </p:txBody>
          </p:sp>
          <p:sp>
            <p:nvSpPr>
              <p:cNvPr id="280" name="TextBox 279">
                <a:extLst>
                  <a:ext uri="{FF2B5EF4-FFF2-40B4-BE49-F238E27FC236}">
                    <a16:creationId xmlns:a16="http://schemas.microsoft.com/office/drawing/2014/main" id="{E8F7129B-1B47-F97E-42A8-ABF1D4001B00}"/>
                  </a:ext>
                </a:extLst>
              </p:cNvPr>
              <p:cNvSpPr txBox="1"/>
              <p:nvPr/>
            </p:nvSpPr>
            <p:spPr>
              <a:xfrm>
                <a:off x="5264555" y="2810710"/>
                <a:ext cx="261610" cy="435825"/>
              </a:xfrm>
              <a:prstGeom prst="rect">
                <a:avLst/>
              </a:prstGeom>
              <a:noFill/>
            </p:spPr>
            <p:txBody>
              <a:bodyPr wrap="none" rtlCol="0">
                <a:spAutoFit/>
              </a:bodyPr>
              <a:lstStyle/>
              <a:p>
                <a:r>
                  <a:rPr lang="en-US" dirty="0"/>
                  <a:t>.</a:t>
                </a:r>
              </a:p>
            </p:txBody>
          </p:sp>
          <p:sp>
            <p:nvSpPr>
              <p:cNvPr id="281" name="TextBox 280">
                <a:extLst>
                  <a:ext uri="{FF2B5EF4-FFF2-40B4-BE49-F238E27FC236}">
                    <a16:creationId xmlns:a16="http://schemas.microsoft.com/office/drawing/2014/main" id="{2388D03D-170B-916E-D5E1-55C16F48ED17}"/>
                  </a:ext>
                </a:extLst>
              </p:cNvPr>
              <p:cNvSpPr txBox="1"/>
              <p:nvPr/>
            </p:nvSpPr>
            <p:spPr>
              <a:xfrm>
                <a:off x="5499909" y="2988188"/>
                <a:ext cx="261610" cy="435825"/>
              </a:xfrm>
              <a:prstGeom prst="rect">
                <a:avLst/>
              </a:prstGeom>
              <a:noFill/>
            </p:spPr>
            <p:txBody>
              <a:bodyPr wrap="none" rtlCol="0">
                <a:spAutoFit/>
              </a:bodyPr>
              <a:lstStyle/>
              <a:p>
                <a:r>
                  <a:rPr lang="en-US" dirty="0"/>
                  <a:t>.</a:t>
                </a:r>
              </a:p>
            </p:txBody>
          </p:sp>
          <p:sp>
            <p:nvSpPr>
              <p:cNvPr id="282" name="TextBox 281">
                <a:extLst>
                  <a:ext uri="{FF2B5EF4-FFF2-40B4-BE49-F238E27FC236}">
                    <a16:creationId xmlns:a16="http://schemas.microsoft.com/office/drawing/2014/main" id="{670E7A51-0BEA-B719-4180-B68E98333185}"/>
                  </a:ext>
                </a:extLst>
              </p:cNvPr>
              <p:cNvSpPr txBox="1"/>
              <p:nvPr/>
            </p:nvSpPr>
            <p:spPr>
              <a:xfrm>
                <a:off x="5177747" y="3094290"/>
                <a:ext cx="261610" cy="435825"/>
              </a:xfrm>
              <a:prstGeom prst="rect">
                <a:avLst/>
              </a:prstGeom>
              <a:noFill/>
            </p:spPr>
            <p:txBody>
              <a:bodyPr wrap="none" rtlCol="0">
                <a:spAutoFit/>
              </a:bodyPr>
              <a:lstStyle/>
              <a:p>
                <a:r>
                  <a:rPr lang="en-US" dirty="0"/>
                  <a:t>.</a:t>
                </a:r>
              </a:p>
            </p:txBody>
          </p:sp>
          <p:sp>
            <p:nvSpPr>
              <p:cNvPr id="283" name="TextBox 282">
                <a:extLst>
                  <a:ext uri="{FF2B5EF4-FFF2-40B4-BE49-F238E27FC236}">
                    <a16:creationId xmlns:a16="http://schemas.microsoft.com/office/drawing/2014/main" id="{ACDAF148-1C57-839A-B04A-90172A86429F}"/>
                  </a:ext>
                </a:extLst>
              </p:cNvPr>
              <p:cNvSpPr txBox="1"/>
              <p:nvPr/>
            </p:nvSpPr>
            <p:spPr>
              <a:xfrm>
                <a:off x="5372583" y="3254405"/>
                <a:ext cx="261610" cy="435825"/>
              </a:xfrm>
              <a:prstGeom prst="rect">
                <a:avLst/>
              </a:prstGeom>
              <a:noFill/>
            </p:spPr>
            <p:txBody>
              <a:bodyPr wrap="none" rtlCol="0">
                <a:spAutoFit/>
              </a:bodyPr>
              <a:lstStyle/>
              <a:p>
                <a:r>
                  <a:rPr lang="en-US" dirty="0"/>
                  <a:t>.</a:t>
                </a:r>
              </a:p>
            </p:txBody>
          </p:sp>
          <p:sp>
            <p:nvSpPr>
              <p:cNvPr id="284" name="TextBox 283">
                <a:extLst>
                  <a:ext uri="{FF2B5EF4-FFF2-40B4-BE49-F238E27FC236}">
                    <a16:creationId xmlns:a16="http://schemas.microsoft.com/office/drawing/2014/main" id="{4D2DE468-F39F-6BEE-7769-D98A30A6E114}"/>
                  </a:ext>
                </a:extLst>
              </p:cNvPr>
              <p:cNvSpPr txBox="1"/>
              <p:nvPr/>
            </p:nvSpPr>
            <p:spPr>
              <a:xfrm>
                <a:off x="5646517" y="3192677"/>
                <a:ext cx="261610" cy="435825"/>
              </a:xfrm>
              <a:prstGeom prst="rect">
                <a:avLst/>
              </a:prstGeom>
              <a:noFill/>
            </p:spPr>
            <p:txBody>
              <a:bodyPr wrap="none" rtlCol="0">
                <a:spAutoFit/>
              </a:bodyPr>
              <a:lstStyle/>
              <a:p>
                <a:r>
                  <a:rPr lang="en-US" dirty="0"/>
                  <a:t>.</a:t>
                </a:r>
              </a:p>
            </p:txBody>
          </p:sp>
          <p:sp>
            <p:nvSpPr>
              <p:cNvPr id="285" name="TextBox 284">
                <a:extLst>
                  <a:ext uri="{FF2B5EF4-FFF2-40B4-BE49-F238E27FC236}">
                    <a16:creationId xmlns:a16="http://schemas.microsoft.com/office/drawing/2014/main" id="{18304796-77AF-E06D-42D9-89F0E0A4CD9B}"/>
                  </a:ext>
                </a:extLst>
              </p:cNvPr>
              <p:cNvSpPr txBox="1"/>
              <p:nvPr/>
            </p:nvSpPr>
            <p:spPr>
              <a:xfrm>
                <a:off x="5914664" y="3032560"/>
                <a:ext cx="261610" cy="435825"/>
              </a:xfrm>
              <a:prstGeom prst="rect">
                <a:avLst/>
              </a:prstGeom>
              <a:noFill/>
            </p:spPr>
            <p:txBody>
              <a:bodyPr wrap="none" rtlCol="0">
                <a:spAutoFit/>
              </a:bodyPr>
              <a:lstStyle/>
              <a:p>
                <a:r>
                  <a:rPr lang="en-US" dirty="0"/>
                  <a:t>.</a:t>
                </a:r>
              </a:p>
            </p:txBody>
          </p:sp>
          <p:sp>
            <p:nvSpPr>
              <p:cNvPr id="286" name="TextBox 285">
                <a:extLst>
                  <a:ext uri="{FF2B5EF4-FFF2-40B4-BE49-F238E27FC236}">
                    <a16:creationId xmlns:a16="http://schemas.microsoft.com/office/drawing/2014/main" id="{3AE2F791-3216-68CC-11CE-D4776B249EF2}"/>
                  </a:ext>
                </a:extLst>
              </p:cNvPr>
              <p:cNvSpPr txBox="1"/>
              <p:nvPr/>
            </p:nvSpPr>
            <p:spPr>
              <a:xfrm>
                <a:off x="5881871" y="3370155"/>
                <a:ext cx="261610" cy="435825"/>
              </a:xfrm>
              <a:prstGeom prst="rect">
                <a:avLst/>
              </a:prstGeom>
              <a:noFill/>
            </p:spPr>
            <p:txBody>
              <a:bodyPr wrap="none" rtlCol="0">
                <a:spAutoFit/>
              </a:bodyPr>
              <a:lstStyle/>
              <a:p>
                <a:r>
                  <a:rPr lang="en-US" dirty="0"/>
                  <a:t>.</a:t>
                </a:r>
              </a:p>
            </p:txBody>
          </p:sp>
          <p:sp>
            <p:nvSpPr>
              <p:cNvPr id="287" name="TextBox 286">
                <a:extLst>
                  <a:ext uri="{FF2B5EF4-FFF2-40B4-BE49-F238E27FC236}">
                    <a16:creationId xmlns:a16="http://schemas.microsoft.com/office/drawing/2014/main" id="{4AADD38C-D566-933E-5CF3-E8E496EE643C}"/>
                  </a:ext>
                </a:extLst>
              </p:cNvPr>
              <p:cNvSpPr txBox="1"/>
              <p:nvPr/>
            </p:nvSpPr>
            <p:spPr>
              <a:xfrm>
                <a:off x="6250331" y="2893661"/>
                <a:ext cx="261610" cy="435825"/>
              </a:xfrm>
              <a:prstGeom prst="rect">
                <a:avLst/>
              </a:prstGeom>
              <a:noFill/>
            </p:spPr>
            <p:txBody>
              <a:bodyPr wrap="none" rtlCol="0">
                <a:spAutoFit/>
              </a:bodyPr>
              <a:lstStyle/>
              <a:p>
                <a:r>
                  <a:rPr lang="en-US" dirty="0"/>
                  <a:t>.</a:t>
                </a:r>
              </a:p>
            </p:txBody>
          </p:sp>
          <p:sp>
            <p:nvSpPr>
              <p:cNvPr id="288" name="TextBox 287">
                <a:extLst>
                  <a:ext uri="{FF2B5EF4-FFF2-40B4-BE49-F238E27FC236}">
                    <a16:creationId xmlns:a16="http://schemas.microsoft.com/office/drawing/2014/main" id="{3B8D6F34-BD16-CB2C-91F4-074C4F1B033E}"/>
                  </a:ext>
                </a:extLst>
              </p:cNvPr>
              <p:cNvSpPr txBox="1"/>
              <p:nvPr/>
            </p:nvSpPr>
            <p:spPr>
              <a:xfrm>
                <a:off x="6485685" y="3071139"/>
                <a:ext cx="261610" cy="435825"/>
              </a:xfrm>
              <a:prstGeom prst="rect">
                <a:avLst/>
              </a:prstGeom>
              <a:noFill/>
            </p:spPr>
            <p:txBody>
              <a:bodyPr wrap="none" rtlCol="0">
                <a:spAutoFit/>
              </a:bodyPr>
              <a:lstStyle/>
              <a:p>
                <a:r>
                  <a:rPr lang="en-US" dirty="0"/>
                  <a:t>.</a:t>
                </a:r>
              </a:p>
            </p:txBody>
          </p:sp>
          <p:sp>
            <p:nvSpPr>
              <p:cNvPr id="289" name="TextBox 288">
                <a:extLst>
                  <a:ext uri="{FF2B5EF4-FFF2-40B4-BE49-F238E27FC236}">
                    <a16:creationId xmlns:a16="http://schemas.microsoft.com/office/drawing/2014/main" id="{C43A3C93-CA22-9DE3-62F3-57AD5248175A}"/>
                  </a:ext>
                </a:extLst>
              </p:cNvPr>
              <p:cNvSpPr txBox="1"/>
              <p:nvPr/>
            </p:nvSpPr>
            <p:spPr>
              <a:xfrm>
                <a:off x="6163523" y="3177241"/>
                <a:ext cx="261610" cy="435825"/>
              </a:xfrm>
              <a:prstGeom prst="rect">
                <a:avLst/>
              </a:prstGeom>
              <a:noFill/>
            </p:spPr>
            <p:txBody>
              <a:bodyPr wrap="none" rtlCol="0">
                <a:spAutoFit/>
              </a:bodyPr>
              <a:lstStyle/>
              <a:p>
                <a:r>
                  <a:rPr lang="en-US" dirty="0"/>
                  <a:t>.</a:t>
                </a:r>
              </a:p>
            </p:txBody>
          </p:sp>
          <p:sp>
            <p:nvSpPr>
              <p:cNvPr id="290" name="TextBox 289">
                <a:extLst>
                  <a:ext uri="{FF2B5EF4-FFF2-40B4-BE49-F238E27FC236}">
                    <a16:creationId xmlns:a16="http://schemas.microsoft.com/office/drawing/2014/main" id="{4111FAEF-241F-2BC0-4DC7-05425571AD4D}"/>
                  </a:ext>
                </a:extLst>
              </p:cNvPr>
              <p:cNvSpPr txBox="1"/>
              <p:nvPr/>
            </p:nvSpPr>
            <p:spPr>
              <a:xfrm>
                <a:off x="6358359" y="3337356"/>
                <a:ext cx="261610" cy="435825"/>
              </a:xfrm>
              <a:prstGeom prst="rect">
                <a:avLst/>
              </a:prstGeom>
              <a:noFill/>
            </p:spPr>
            <p:txBody>
              <a:bodyPr wrap="none" rtlCol="0">
                <a:spAutoFit/>
              </a:bodyPr>
              <a:lstStyle/>
              <a:p>
                <a:r>
                  <a:rPr lang="en-US" dirty="0"/>
                  <a:t>.</a:t>
                </a:r>
              </a:p>
            </p:txBody>
          </p:sp>
          <p:sp>
            <p:nvSpPr>
              <p:cNvPr id="291" name="TextBox 290">
                <a:extLst>
                  <a:ext uri="{FF2B5EF4-FFF2-40B4-BE49-F238E27FC236}">
                    <a16:creationId xmlns:a16="http://schemas.microsoft.com/office/drawing/2014/main" id="{39866CC4-EA16-1145-EA84-300F907ACE18}"/>
                  </a:ext>
                </a:extLst>
              </p:cNvPr>
              <p:cNvSpPr txBox="1"/>
              <p:nvPr/>
            </p:nvSpPr>
            <p:spPr>
              <a:xfrm>
                <a:off x="4039568" y="5995679"/>
                <a:ext cx="261610" cy="435825"/>
              </a:xfrm>
              <a:prstGeom prst="rect">
                <a:avLst/>
              </a:prstGeom>
              <a:noFill/>
            </p:spPr>
            <p:txBody>
              <a:bodyPr wrap="none" rtlCol="0">
                <a:spAutoFit/>
              </a:bodyPr>
              <a:lstStyle/>
              <a:p>
                <a:r>
                  <a:rPr lang="en-US" dirty="0"/>
                  <a:t>.</a:t>
                </a:r>
              </a:p>
            </p:txBody>
          </p:sp>
          <p:sp>
            <p:nvSpPr>
              <p:cNvPr id="292" name="TextBox 291">
                <a:extLst>
                  <a:ext uri="{FF2B5EF4-FFF2-40B4-BE49-F238E27FC236}">
                    <a16:creationId xmlns:a16="http://schemas.microsoft.com/office/drawing/2014/main" id="{DD039BE3-9BBD-3F10-2628-B55978B8323E}"/>
                  </a:ext>
                </a:extLst>
              </p:cNvPr>
              <p:cNvSpPr txBox="1"/>
              <p:nvPr/>
            </p:nvSpPr>
            <p:spPr>
              <a:xfrm>
                <a:off x="4307715" y="5835562"/>
                <a:ext cx="261610" cy="435825"/>
              </a:xfrm>
              <a:prstGeom prst="rect">
                <a:avLst/>
              </a:prstGeom>
              <a:noFill/>
            </p:spPr>
            <p:txBody>
              <a:bodyPr wrap="none" rtlCol="0">
                <a:spAutoFit/>
              </a:bodyPr>
              <a:lstStyle/>
              <a:p>
                <a:r>
                  <a:rPr lang="en-US" dirty="0"/>
                  <a:t>.</a:t>
                </a:r>
              </a:p>
            </p:txBody>
          </p:sp>
          <p:sp>
            <p:nvSpPr>
              <p:cNvPr id="293" name="TextBox 292">
                <a:extLst>
                  <a:ext uri="{FF2B5EF4-FFF2-40B4-BE49-F238E27FC236}">
                    <a16:creationId xmlns:a16="http://schemas.microsoft.com/office/drawing/2014/main" id="{858720B3-8E12-62EC-33BF-CBFA937B2F9C}"/>
                  </a:ext>
                </a:extLst>
              </p:cNvPr>
              <p:cNvSpPr txBox="1"/>
              <p:nvPr/>
            </p:nvSpPr>
            <p:spPr>
              <a:xfrm>
                <a:off x="4274922" y="6173157"/>
                <a:ext cx="261610" cy="435825"/>
              </a:xfrm>
              <a:prstGeom prst="rect">
                <a:avLst/>
              </a:prstGeom>
              <a:noFill/>
            </p:spPr>
            <p:txBody>
              <a:bodyPr wrap="none" rtlCol="0">
                <a:spAutoFit/>
              </a:bodyPr>
              <a:lstStyle/>
              <a:p>
                <a:r>
                  <a:rPr lang="en-US" dirty="0"/>
                  <a:t>.</a:t>
                </a:r>
              </a:p>
            </p:txBody>
          </p:sp>
          <p:sp>
            <p:nvSpPr>
              <p:cNvPr id="294" name="TextBox 293">
                <a:extLst>
                  <a:ext uri="{FF2B5EF4-FFF2-40B4-BE49-F238E27FC236}">
                    <a16:creationId xmlns:a16="http://schemas.microsoft.com/office/drawing/2014/main" id="{6C54D579-AF2A-C4D5-C052-0259B37C50DF}"/>
                  </a:ext>
                </a:extLst>
              </p:cNvPr>
              <p:cNvSpPr txBox="1"/>
              <p:nvPr/>
            </p:nvSpPr>
            <p:spPr>
              <a:xfrm>
                <a:off x="4643382" y="5696663"/>
                <a:ext cx="261610" cy="435825"/>
              </a:xfrm>
              <a:prstGeom prst="rect">
                <a:avLst/>
              </a:prstGeom>
              <a:noFill/>
            </p:spPr>
            <p:txBody>
              <a:bodyPr wrap="none" rtlCol="0">
                <a:spAutoFit/>
              </a:bodyPr>
              <a:lstStyle/>
              <a:p>
                <a:r>
                  <a:rPr lang="en-US" dirty="0"/>
                  <a:t>.</a:t>
                </a:r>
              </a:p>
            </p:txBody>
          </p:sp>
          <p:sp>
            <p:nvSpPr>
              <p:cNvPr id="295" name="TextBox 294">
                <a:extLst>
                  <a:ext uri="{FF2B5EF4-FFF2-40B4-BE49-F238E27FC236}">
                    <a16:creationId xmlns:a16="http://schemas.microsoft.com/office/drawing/2014/main" id="{FDB2D31F-7B80-3E26-58BA-B5D07B2173FF}"/>
                  </a:ext>
                </a:extLst>
              </p:cNvPr>
              <p:cNvSpPr txBox="1"/>
              <p:nvPr/>
            </p:nvSpPr>
            <p:spPr>
              <a:xfrm>
                <a:off x="4878736" y="5874141"/>
                <a:ext cx="261610" cy="435825"/>
              </a:xfrm>
              <a:prstGeom prst="rect">
                <a:avLst/>
              </a:prstGeom>
              <a:noFill/>
            </p:spPr>
            <p:txBody>
              <a:bodyPr wrap="none" rtlCol="0">
                <a:spAutoFit/>
              </a:bodyPr>
              <a:lstStyle/>
              <a:p>
                <a:r>
                  <a:rPr lang="en-US" dirty="0"/>
                  <a:t>.</a:t>
                </a:r>
              </a:p>
            </p:txBody>
          </p:sp>
          <p:sp>
            <p:nvSpPr>
              <p:cNvPr id="296" name="TextBox 295">
                <a:extLst>
                  <a:ext uri="{FF2B5EF4-FFF2-40B4-BE49-F238E27FC236}">
                    <a16:creationId xmlns:a16="http://schemas.microsoft.com/office/drawing/2014/main" id="{63D1EA00-6185-1D89-E73C-58E288C16ECB}"/>
                  </a:ext>
                </a:extLst>
              </p:cNvPr>
              <p:cNvSpPr txBox="1"/>
              <p:nvPr/>
            </p:nvSpPr>
            <p:spPr>
              <a:xfrm>
                <a:off x="4556574" y="5980243"/>
                <a:ext cx="261610" cy="435825"/>
              </a:xfrm>
              <a:prstGeom prst="rect">
                <a:avLst/>
              </a:prstGeom>
              <a:noFill/>
            </p:spPr>
            <p:txBody>
              <a:bodyPr wrap="none" rtlCol="0">
                <a:spAutoFit/>
              </a:bodyPr>
              <a:lstStyle/>
              <a:p>
                <a:r>
                  <a:rPr lang="en-US" dirty="0"/>
                  <a:t>.</a:t>
                </a:r>
              </a:p>
            </p:txBody>
          </p:sp>
          <p:sp>
            <p:nvSpPr>
              <p:cNvPr id="297" name="TextBox 296">
                <a:extLst>
                  <a:ext uri="{FF2B5EF4-FFF2-40B4-BE49-F238E27FC236}">
                    <a16:creationId xmlns:a16="http://schemas.microsoft.com/office/drawing/2014/main" id="{3B3166B2-86AA-21B2-8E27-D7E56862DB81}"/>
                  </a:ext>
                </a:extLst>
              </p:cNvPr>
              <p:cNvSpPr txBox="1"/>
              <p:nvPr/>
            </p:nvSpPr>
            <p:spPr>
              <a:xfrm>
                <a:off x="4751410" y="6140358"/>
                <a:ext cx="261610" cy="435825"/>
              </a:xfrm>
              <a:prstGeom prst="rect">
                <a:avLst/>
              </a:prstGeom>
              <a:noFill/>
            </p:spPr>
            <p:txBody>
              <a:bodyPr wrap="none" rtlCol="0">
                <a:spAutoFit/>
              </a:bodyPr>
              <a:lstStyle/>
              <a:p>
                <a:r>
                  <a:rPr lang="en-US" dirty="0"/>
                  <a:t>.</a:t>
                </a:r>
              </a:p>
            </p:txBody>
          </p:sp>
          <p:sp>
            <p:nvSpPr>
              <p:cNvPr id="298" name="TextBox 297">
                <a:extLst>
                  <a:ext uri="{FF2B5EF4-FFF2-40B4-BE49-F238E27FC236}">
                    <a16:creationId xmlns:a16="http://schemas.microsoft.com/office/drawing/2014/main" id="{980F9F8B-F8C1-6773-A3C3-66DB5BF40F8A}"/>
                  </a:ext>
                </a:extLst>
              </p:cNvPr>
              <p:cNvSpPr txBox="1"/>
              <p:nvPr/>
            </p:nvSpPr>
            <p:spPr>
              <a:xfrm>
                <a:off x="1691840" y="5893438"/>
                <a:ext cx="261610" cy="435825"/>
              </a:xfrm>
              <a:prstGeom prst="rect">
                <a:avLst/>
              </a:prstGeom>
              <a:noFill/>
            </p:spPr>
            <p:txBody>
              <a:bodyPr wrap="none" rtlCol="0">
                <a:spAutoFit/>
              </a:bodyPr>
              <a:lstStyle/>
              <a:p>
                <a:r>
                  <a:rPr lang="en-US" dirty="0"/>
                  <a:t>.</a:t>
                </a:r>
              </a:p>
            </p:txBody>
          </p:sp>
          <p:sp>
            <p:nvSpPr>
              <p:cNvPr id="299" name="TextBox 298">
                <a:extLst>
                  <a:ext uri="{FF2B5EF4-FFF2-40B4-BE49-F238E27FC236}">
                    <a16:creationId xmlns:a16="http://schemas.microsoft.com/office/drawing/2014/main" id="{3644C0B4-B244-3AEA-D030-DC33F105F3DD}"/>
                  </a:ext>
                </a:extLst>
              </p:cNvPr>
              <p:cNvSpPr txBox="1"/>
              <p:nvPr/>
            </p:nvSpPr>
            <p:spPr>
              <a:xfrm>
                <a:off x="1959987" y="5733321"/>
                <a:ext cx="261610" cy="435825"/>
              </a:xfrm>
              <a:prstGeom prst="rect">
                <a:avLst/>
              </a:prstGeom>
              <a:noFill/>
            </p:spPr>
            <p:txBody>
              <a:bodyPr wrap="none" rtlCol="0">
                <a:spAutoFit/>
              </a:bodyPr>
              <a:lstStyle/>
              <a:p>
                <a:r>
                  <a:rPr lang="en-US" dirty="0"/>
                  <a:t>.</a:t>
                </a:r>
              </a:p>
            </p:txBody>
          </p:sp>
          <p:sp>
            <p:nvSpPr>
              <p:cNvPr id="300" name="TextBox 299">
                <a:extLst>
                  <a:ext uri="{FF2B5EF4-FFF2-40B4-BE49-F238E27FC236}">
                    <a16:creationId xmlns:a16="http://schemas.microsoft.com/office/drawing/2014/main" id="{E302629D-B2A4-9AE1-2604-50252B0607F5}"/>
                  </a:ext>
                </a:extLst>
              </p:cNvPr>
              <p:cNvSpPr txBox="1"/>
              <p:nvPr/>
            </p:nvSpPr>
            <p:spPr>
              <a:xfrm>
                <a:off x="1927194" y="6070916"/>
                <a:ext cx="261610" cy="435825"/>
              </a:xfrm>
              <a:prstGeom prst="rect">
                <a:avLst/>
              </a:prstGeom>
              <a:noFill/>
            </p:spPr>
            <p:txBody>
              <a:bodyPr wrap="none" rtlCol="0">
                <a:spAutoFit/>
              </a:bodyPr>
              <a:lstStyle/>
              <a:p>
                <a:r>
                  <a:rPr lang="en-US" dirty="0"/>
                  <a:t>.</a:t>
                </a:r>
              </a:p>
            </p:txBody>
          </p:sp>
          <p:sp>
            <p:nvSpPr>
              <p:cNvPr id="301" name="TextBox 300">
                <a:extLst>
                  <a:ext uri="{FF2B5EF4-FFF2-40B4-BE49-F238E27FC236}">
                    <a16:creationId xmlns:a16="http://schemas.microsoft.com/office/drawing/2014/main" id="{FF22C7CC-7EE9-B2DB-43E0-66F55FF7D3AE}"/>
                  </a:ext>
                </a:extLst>
              </p:cNvPr>
              <p:cNvSpPr txBox="1"/>
              <p:nvPr/>
            </p:nvSpPr>
            <p:spPr>
              <a:xfrm>
                <a:off x="2295654" y="5594422"/>
                <a:ext cx="261610" cy="435825"/>
              </a:xfrm>
              <a:prstGeom prst="rect">
                <a:avLst/>
              </a:prstGeom>
              <a:noFill/>
            </p:spPr>
            <p:txBody>
              <a:bodyPr wrap="none" rtlCol="0">
                <a:spAutoFit/>
              </a:bodyPr>
              <a:lstStyle/>
              <a:p>
                <a:r>
                  <a:rPr lang="en-US" dirty="0"/>
                  <a:t>.</a:t>
                </a:r>
              </a:p>
            </p:txBody>
          </p:sp>
          <p:sp>
            <p:nvSpPr>
              <p:cNvPr id="302" name="TextBox 301">
                <a:extLst>
                  <a:ext uri="{FF2B5EF4-FFF2-40B4-BE49-F238E27FC236}">
                    <a16:creationId xmlns:a16="http://schemas.microsoft.com/office/drawing/2014/main" id="{DDED72B8-6F44-965C-E5A1-5285ADC7D965}"/>
                  </a:ext>
                </a:extLst>
              </p:cNvPr>
              <p:cNvSpPr txBox="1"/>
              <p:nvPr/>
            </p:nvSpPr>
            <p:spPr>
              <a:xfrm>
                <a:off x="2531008" y="5771900"/>
                <a:ext cx="261610" cy="435825"/>
              </a:xfrm>
              <a:prstGeom prst="rect">
                <a:avLst/>
              </a:prstGeom>
              <a:noFill/>
            </p:spPr>
            <p:txBody>
              <a:bodyPr wrap="none" rtlCol="0">
                <a:spAutoFit/>
              </a:bodyPr>
              <a:lstStyle/>
              <a:p>
                <a:r>
                  <a:rPr lang="en-US" dirty="0"/>
                  <a:t>.</a:t>
                </a:r>
              </a:p>
            </p:txBody>
          </p:sp>
          <p:sp>
            <p:nvSpPr>
              <p:cNvPr id="303" name="TextBox 302">
                <a:extLst>
                  <a:ext uri="{FF2B5EF4-FFF2-40B4-BE49-F238E27FC236}">
                    <a16:creationId xmlns:a16="http://schemas.microsoft.com/office/drawing/2014/main" id="{5FB5D8A4-1D38-D96D-2262-0A58618CCF92}"/>
                  </a:ext>
                </a:extLst>
              </p:cNvPr>
              <p:cNvSpPr txBox="1"/>
              <p:nvPr/>
            </p:nvSpPr>
            <p:spPr>
              <a:xfrm>
                <a:off x="2208846" y="5878002"/>
                <a:ext cx="261610" cy="435825"/>
              </a:xfrm>
              <a:prstGeom prst="rect">
                <a:avLst/>
              </a:prstGeom>
              <a:noFill/>
            </p:spPr>
            <p:txBody>
              <a:bodyPr wrap="none" rtlCol="0">
                <a:spAutoFit/>
              </a:bodyPr>
              <a:lstStyle/>
              <a:p>
                <a:r>
                  <a:rPr lang="en-US" dirty="0"/>
                  <a:t>.</a:t>
                </a:r>
              </a:p>
            </p:txBody>
          </p:sp>
          <p:sp>
            <p:nvSpPr>
              <p:cNvPr id="304" name="TextBox 303">
                <a:extLst>
                  <a:ext uri="{FF2B5EF4-FFF2-40B4-BE49-F238E27FC236}">
                    <a16:creationId xmlns:a16="http://schemas.microsoft.com/office/drawing/2014/main" id="{D69F212A-A57A-03AB-0159-4D5B7BC4AB31}"/>
                  </a:ext>
                </a:extLst>
              </p:cNvPr>
              <p:cNvSpPr txBox="1"/>
              <p:nvPr/>
            </p:nvSpPr>
            <p:spPr>
              <a:xfrm>
                <a:off x="2403682" y="6038117"/>
                <a:ext cx="261610" cy="435825"/>
              </a:xfrm>
              <a:prstGeom prst="rect">
                <a:avLst/>
              </a:prstGeom>
              <a:noFill/>
            </p:spPr>
            <p:txBody>
              <a:bodyPr wrap="none" rtlCol="0">
                <a:spAutoFit/>
              </a:bodyPr>
              <a:lstStyle/>
              <a:p>
                <a:r>
                  <a:rPr lang="en-US" dirty="0"/>
                  <a:t>.</a:t>
                </a:r>
              </a:p>
            </p:txBody>
          </p:sp>
          <p:sp>
            <p:nvSpPr>
              <p:cNvPr id="305" name="TextBox 304">
                <a:extLst>
                  <a:ext uri="{FF2B5EF4-FFF2-40B4-BE49-F238E27FC236}">
                    <a16:creationId xmlns:a16="http://schemas.microsoft.com/office/drawing/2014/main" id="{16B87529-A6A3-646A-A6E1-C795780BFC47}"/>
                  </a:ext>
                </a:extLst>
              </p:cNvPr>
              <p:cNvSpPr txBox="1"/>
              <p:nvPr/>
            </p:nvSpPr>
            <p:spPr>
              <a:xfrm>
                <a:off x="709923" y="5918517"/>
                <a:ext cx="261610" cy="435825"/>
              </a:xfrm>
              <a:prstGeom prst="rect">
                <a:avLst/>
              </a:prstGeom>
              <a:noFill/>
            </p:spPr>
            <p:txBody>
              <a:bodyPr wrap="none" rtlCol="0">
                <a:spAutoFit/>
              </a:bodyPr>
              <a:lstStyle/>
              <a:p>
                <a:r>
                  <a:rPr lang="en-US" dirty="0"/>
                  <a:t>.</a:t>
                </a:r>
              </a:p>
            </p:txBody>
          </p:sp>
          <p:sp>
            <p:nvSpPr>
              <p:cNvPr id="306" name="TextBox 305">
                <a:extLst>
                  <a:ext uri="{FF2B5EF4-FFF2-40B4-BE49-F238E27FC236}">
                    <a16:creationId xmlns:a16="http://schemas.microsoft.com/office/drawing/2014/main" id="{A8721FBB-EA5A-6592-DBF6-816BB89A0F94}"/>
                  </a:ext>
                </a:extLst>
              </p:cNvPr>
              <p:cNvSpPr txBox="1"/>
              <p:nvPr/>
            </p:nvSpPr>
            <p:spPr>
              <a:xfrm>
                <a:off x="978070" y="5758400"/>
                <a:ext cx="261610" cy="435825"/>
              </a:xfrm>
              <a:prstGeom prst="rect">
                <a:avLst/>
              </a:prstGeom>
              <a:noFill/>
            </p:spPr>
            <p:txBody>
              <a:bodyPr wrap="none" rtlCol="0">
                <a:spAutoFit/>
              </a:bodyPr>
              <a:lstStyle/>
              <a:p>
                <a:r>
                  <a:rPr lang="en-US" dirty="0"/>
                  <a:t>.</a:t>
                </a:r>
              </a:p>
            </p:txBody>
          </p:sp>
          <p:sp>
            <p:nvSpPr>
              <p:cNvPr id="307" name="TextBox 306">
                <a:extLst>
                  <a:ext uri="{FF2B5EF4-FFF2-40B4-BE49-F238E27FC236}">
                    <a16:creationId xmlns:a16="http://schemas.microsoft.com/office/drawing/2014/main" id="{A14A08C8-4DD6-6DBC-636E-5295DD76B59C}"/>
                  </a:ext>
                </a:extLst>
              </p:cNvPr>
              <p:cNvSpPr txBox="1"/>
              <p:nvPr/>
            </p:nvSpPr>
            <p:spPr>
              <a:xfrm>
                <a:off x="945277" y="6095995"/>
                <a:ext cx="261610" cy="435825"/>
              </a:xfrm>
              <a:prstGeom prst="rect">
                <a:avLst/>
              </a:prstGeom>
              <a:noFill/>
            </p:spPr>
            <p:txBody>
              <a:bodyPr wrap="none" rtlCol="0">
                <a:spAutoFit/>
              </a:bodyPr>
              <a:lstStyle/>
              <a:p>
                <a:r>
                  <a:rPr lang="en-US" dirty="0"/>
                  <a:t>.</a:t>
                </a:r>
              </a:p>
            </p:txBody>
          </p:sp>
          <p:sp>
            <p:nvSpPr>
              <p:cNvPr id="308" name="TextBox 307">
                <a:extLst>
                  <a:ext uri="{FF2B5EF4-FFF2-40B4-BE49-F238E27FC236}">
                    <a16:creationId xmlns:a16="http://schemas.microsoft.com/office/drawing/2014/main" id="{C84046CF-BA25-D936-64C8-A5D884AF913F}"/>
                  </a:ext>
                </a:extLst>
              </p:cNvPr>
              <p:cNvSpPr txBox="1"/>
              <p:nvPr/>
            </p:nvSpPr>
            <p:spPr>
              <a:xfrm>
                <a:off x="1313737" y="5619501"/>
                <a:ext cx="261610" cy="435825"/>
              </a:xfrm>
              <a:prstGeom prst="rect">
                <a:avLst/>
              </a:prstGeom>
              <a:noFill/>
            </p:spPr>
            <p:txBody>
              <a:bodyPr wrap="none" rtlCol="0">
                <a:spAutoFit/>
              </a:bodyPr>
              <a:lstStyle/>
              <a:p>
                <a:r>
                  <a:rPr lang="en-US" dirty="0"/>
                  <a:t>.</a:t>
                </a:r>
              </a:p>
            </p:txBody>
          </p:sp>
          <p:sp>
            <p:nvSpPr>
              <p:cNvPr id="309" name="TextBox 308">
                <a:extLst>
                  <a:ext uri="{FF2B5EF4-FFF2-40B4-BE49-F238E27FC236}">
                    <a16:creationId xmlns:a16="http://schemas.microsoft.com/office/drawing/2014/main" id="{0F825B1C-CC33-013A-49A0-57B0ADB08C09}"/>
                  </a:ext>
                </a:extLst>
              </p:cNvPr>
              <p:cNvSpPr txBox="1"/>
              <p:nvPr/>
            </p:nvSpPr>
            <p:spPr>
              <a:xfrm>
                <a:off x="1549091" y="5796979"/>
                <a:ext cx="261610" cy="435825"/>
              </a:xfrm>
              <a:prstGeom prst="rect">
                <a:avLst/>
              </a:prstGeom>
              <a:noFill/>
            </p:spPr>
            <p:txBody>
              <a:bodyPr wrap="none" rtlCol="0">
                <a:spAutoFit/>
              </a:bodyPr>
              <a:lstStyle/>
              <a:p>
                <a:r>
                  <a:rPr lang="en-US" dirty="0"/>
                  <a:t>.</a:t>
                </a:r>
              </a:p>
            </p:txBody>
          </p:sp>
          <p:sp>
            <p:nvSpPr>
              <p:cNvPr id="310" name="TextBox 309">
                <a:extLst>
                  <a:ext uri="{FF2B5EF4-FFF2-40B4-BE49-F238E27FC236}">
                    <a16:creationId xmlns:a16="http://schemas.microsoft.com/office/drawing/2014/main" id="{017D2F93-41DD-B935-A2B3-D28B06ABB4C8}"/>
                  </a:ext>
                </a:extLst>
              </p:cNvPr>
              <p:cNvSpPr txBox="1"/>
              <p:nvPr/>
            </p:nvSpPr>
            <p:spPr>
              <a:xfrm>
                <a:off x="1226929" y="5903081"/>
                <a:ext cx="261610" cy="435825"/>
              </a:xfrm>
              <a:prstGeom prst="rect">
                <a:avLst/>
              </a:prstGeom>
              <a:noFill/>
            </p:spPr>
            <p:txBody>
              <a:bodyPr wrap="none" rtlCol="0">
                <a:spAutoFit/>
              </a:bodyPr>
              <a:lstStyle/>
              <a:p>
                <a:r>
                  <a:rPr lang="en-US" dirty="0"/>
                  <a:t>.</a:t>
                </a:r>
              </a:p>
            </p:txBody>
          </p:sp>
          <p:sp>
            <p:nvSpPr>
              <p:cNvPr id="311" name="TextBox 310">
                <a:extLst>
                  <a:ext uri="{FF2B5EF4-FFF2-40B4-BE49-F238E27FC236}">
                    <a16:creationId xmlns:a16="http://schemas.microsoft.com/office/drawing/2014/main" id="{16C2676E-9460-8979-0574-5B606FFDC46E}"/>
                  </a:ext>
                </a:extLst>
              </p:cNvPr>
              <p:cNvSpPr txBox="1"/>
              <p:nvPr/>
            </p:nvSpPr>
            <p:spPr>
              <a:xfrm>
                <a:off x="1421765" y="6063196"/>
                <a:ext cx="261610" cy="435825"/>
              </a:xfrm>
              <a:prstGeom prst="rect">
                <a:avLst/>
              </a:prstGeom>
              <a:noFill/>
            </p:spPr>
            <p:txBody>
              <a:bodyPr wrap="none" rtlCol="0">
                <a:spAutoFit/>
              </a:bodyPr>
              <a:lstStyle/>
              <a:p>
                <a:r>
                  <a:rPr lang="en-US" dirty="0"/>
                  <a:t>.</a:t>
                </a:r>
              </a:p>
            </p:txBody>
          </p:sp>
          <p:sp>
            <p:nvSpPr>
              <p:cNvPr id="312" name="TextBox 311">
                <a:extLst>
                  <a:ext uri="{FF2B5EF4-FFF2-40B4-BE49-F238E27FC236}">
                    <a16:creationId xmlns:a16="http://schemas.microsoft.com/office/drawing/2014/main" id="{4388E019-5DFE-16C4-2E33-663AB27D19FF}"/>
                  </a:ext>
                </a:extLst>
              </p:cNvPr>
              <p:cNvSpPr txBox="1"/>
              <p:nvPr/>
            </p:nvSpPr>
            <p:spPr>
              <a:xfrm>
                <a:off x="897048" y="4276840"/>
                <a:ext cx="261610" cy="435825"/>
              </a:xfrm>
              <a:prstGeom prst="rect">
                <a:avLst/>
              </a:prstGeom>
              <a:noFill/>
            </p:spPr>
            <p:txBody>
              <a:bodyPr wrap="none" rtlCol="0">
                <a:spAutoFit/>
              </a:bodyPr>
              <a:lstStyle/>
              <a:p>
                <a:r>
                  <a:rPr lang="en-US" dirty="0"/>
                  <a:t>.</a:t>
                </a:r>
              </a:p>
            </p:txBody>
          </p:sp>
          <p:sp>
            <p:nvSpPr>
              <p:cNvPr id="313" name="TextBox 312">
                <a:extLst>
                  <a:ext uri="{FF2B5EF4-FFF2-40B4-BE49-F238E27FC236}">
                    <a16:creationId xmlns:a16="http://schemas.microsoft.com/office/drawing/2014/main" id="{A6FA1693-9040-404D-EA32-2D5EA8B57CC8}"/>
                  </a:ext>
                </a:extLst>
              </p:cNvPr>
              <p:cNvSpPr txBox="1"/>
              <p:nvPr/>
            </p:nvSpPr>
            <p:spPr>
              <a:xfrm>
                <a:off x="1165195" y="4116723"/>
                <a:ext cx="261610" cy="435825"/>
              </a:xfrm>
              <a:prstGeom prst="rect">
                <a:avLst/>
              </a:prstGeom>
              <a:noFill/>
            </p:spPr>
            <p:txBody>
              <a:bodyPr wrap="none" rtlCol="0">
                <a:spAutoFit/>
              </a:bodyPr>
              <a:lstStyle/>
              <a:p>
                <a:r>
                  <a:rPr lang="en-US" dirty="0"/>
                  <a:t>.</a:t>
                </a:r>
              </a:p>
            </p:txBody>
          </p:sp>
          <p:sp>
            <p:nvSpPr>
              <p:cNvPr id="314" name="TextBox 313">
                <a:extLst>
                  <a:ext uri="{FF2B5EF4-FFF2-40B4-BE49-F238E27FC236}">
                    <a16:creationId xmlns:a16="http://schemas.microsoft.com/office/drawing/2014/main" id="{A79CCBB5-F3DD-A8E9-0A71-4897756E826A}"/>
                  </a:ext>
                </a:extLst>
              </p:cNvPr>
              <p:cNvSpPr txBox="1"/>
              <p:nvPr/>
            </p:nvSpPr>
            <p:spPr>
              <a:xfrm>
                <a:off x="1132402" y="4454318"/>
                <a:ext cx="261610" cy="435825"/>
              </a:xfrm>
              <a:prstGeom prst="rect">
                <a:avLst/>
              </a:prstGeom>
              <a:noFill/>
            </p:spPr>
            <p:txBody>
              <a:bodyPr wrap="none" rtlCol="0">
                <a:spAutoFit/>
              </a:bodyPr>
              <a:lstStyle/>
              <a:p>
                <a:r>
                  <a:rPr lang="en-US" dirty="0"/>
                  <a:t>.</a:t>
                </a:r>
              </a:p>
            </p:txBody>
          </p:sp>
          <p:sp>
            <p:nvSpPr>
              <p:cNvPr id="315" name="TextBox 314">
                <a:extLst>
                  <a:ext uri="{FF2B5EF4-FFF2-40B4-BE49-F238E27FC236}">
                    <a16:creationId xmlns:a16="http://schemas.microsoft.com/office/drawing/2014/main" id="{D988335C-1E08-9B0D-CD6F-2741DCA07441}"/>
                  </a:ext>
                </a:extLst>
              </p:cNvPr>
              <p:cNvSpPr txBox="1"/>
              <p:nvPr/>
            </p:nvSpPr>
            <p:spPr>
              <a:xfrm>
                <a:off x="1500862" y="3977824"/>
                <a:ext cx="261610" cy="435825"/>
              </a:xfrm>
              <a:prstGeom prst="rect">
                <a:avLst/>
              </a:prstGeom>
              <a:noFill/>
            </p:spPr>
            <p:txBody>
              <a:bodyPr wrap="none" rtlCol="0">
                <a:spAutoFit/>
              </a:bodyPr>
              <a:lstStyle/>
              <a:p>
                <a:r>
                  <a:rPr lang="en-US" dirty="0"/>
                  <a:t>.</a:t>
                </a:r>
              </a:p>
            </p:txBody>
          </p:sp>
          <p:sp>
            <p:nvSpPr>
              <p:cNvPr id="316" name="TextBox 315">
                <a:extLst>
                  <a:ext uri="{FF2B5EF4-FFF2-40B4-BE49-F238E27FC236}">
                    <a16:creationId xmlns:a16="http://schemas.microsoft.com/office/drawing/2014/main" id="{1A1CA85C-3787-C433-C147-57463117FAC9}"/>
                  </a:ext>
                </a:extLst>
              </p:cNvPr>
              <p:cNvSpPr txBox="1"/>
              <p:nvPr/>
            </p:nvSpPr>
            <p:spPr>
              <a:xfrm>
                <a:off x="1736216" y="4155302"/>
                <a:ext cx="261610" cy="435825"/>
              </a:xfrm>
              <a:prstGeom prst="rect">
                <a:avLst/>
              </a:prstGeom>
              <a:noFill/>
            </p:spPr>
            <p:txBody>
              <a:bodyPr wrap="none" rtlCol="0">
                <a:spAutoFit/>
              </a:bodyPr>
              <a:lstStyle/>
              <a:p>
                <a:r>
                  <a:rPr lang="en-US" dirty="0"/>
                  <a:t>.</a:t>
                </a:r>
              </a:p>
            </p:txBody>
          </p:sp>
          <p:sp>
            <p:nvSpPr>
              <p:cNvPr id="317" name="TextBox 316">
                <a:extLst>
                  <a:ext uri="{FF2B5EF4-FFF2-40B4-BE49-F238E27FC236}">
                    <a16:creationId xmlns:a16="http://schemas.microsoft.com/office/drawing/2014/main" id="{0B0683E1-3151-2E84-841A-1CF2AB707150}"/>
                  </a:ext>
                </a:extLst>
              </p:cNvPr>
              <p:cNvSpPr txBox="1"/>
              <p:nvPr/>
            </p:nvSpPr>
            <p:spPr>
              <a:xfrm>
                <a:off x="1414054" y="4261404"/>
                <a:ext cx="261610" cy="435825"/>
              </a:xfrm>
              <a:prstGeom prst="rect">
                <a:avLst/>
              </a:prstGeom>
              <a:noFill/>
            </p:spPr>
            <p:txBody>
              <a:bodyPr wrap="none" rtlCol="0">
                <a:spAutoFit/>
              </a:bodyPr>
              <a:lstStyle/>
              <a:p>
                <a:r>
                  <a:rPr lang="en-US" dirty="0"/>
                  <a:t>.</a:t>
                </a:r>
              </a:p>
            </p:txBody>
          </p:sp>
          <p:sp>
            <p:nvSpPr>
              <p:cNvPr id="318" name="TextBox 317">
                <a:extLst>
                  <a:ext uri="{FF2B5EF4-FFF2-40B4-BE49-F238E27FC236}">
                    <a16:creationId xmlns:a16="http://schemas.microsoft.com/office/drawing/2014/main" id="{176822A5-ED35-6645-0E41-1F29D0615C90}"/>
                  </a:ext>
                </a:extLst>
              </p:cNvPr>
              <p:cNvSpPr txBox="1"/>
              <p:nvPr/>
            </p:nvSpPr>
            <p:spPr>
              <a:xfrm>
                <a:off x="1608890" y="4421519"/>
                <a:ext cx="261610" cy="435825"/>
              </a:xfrm>
              <a:prstGeom prst="rect">
                <a:avLst/>
              </a:prstGeom>
              <a:noFill/>
            </p:spPr>
            <p:txBody>
              <a:bodyPr wrap="none" rtlCol="0">
                <a:spAutoFit/>
              </a:bodyPr>
              <a:lstStyle/>
              <a:p>
                <a:r>
                  <a:rPr lang="en-US" dirty="0"/>
                  <a:t>.</a:t>
                </a:r>
              </a:p>
            </p:txBody>
          </p:sp>
          <p:sp>
            <p:nvSpPr>
              <p:cNvPr id="320" name="TextBox 319">
                <a:extLst>
                  <a:ext uri="{FF2B5EF4-FFF2-40B4-BE49-F238E27FC236}">
                    <a16:creationId xmlns:a16="http://schemas.microsoft.com/office/drawing/2014/main" id="{44BC1218-09ED-FC4B-3026-76061AA3E980}"/>
                  </a:ext>
                </a:extLst>
              </p:cNvPr>
              <p:cNvSpPr txBox="1"/>
              <p:nvPr/>
            </p:nvSpPr>
            <p:spPr>
              <a:xfrm>
                <a:off x="900905" y="4952029"/>
                <a:ext cx="261610" cy="435825"/>
              </a:xfrm>
              <a:prstGeom prst="rect">
                <a:avLst/>
              </a:prstGeom>
              <a:noFill/>
            </p:spPr>
            <p:txBody>
              <a:bodyPr wrap="none" rtlCol="0">
                <a:spAutoFit/>
              </a:bodyPr>
              <a:lstStyle/>
              <a:p>
                <a:r>
                  <a:rPr lang="en-US" dirty="0"/>
                  <a:t>.</a:t>
                </a:r>
              </a:p>
            </p:txBody>
          </p:sp>
          <p:sp>
            <p:nvSpPr>
              <p:cNvPr id="321" name="TextBox 320">
                <a:extLst>
                  <a:ext uri="{FF2B5EF4-FFF2-40B4-BE49-F238E27FC236}">
                    <a16:creationId xmlns:a16="http://schemas.microsoft.com/office/drawing/2014/main" id="{38B07F05-177A-D754-825A-12465A248E88}"/>
                  </a:ext>
                </a:extLst>
              </p:cNvPr>
              <p:cNvSpPr txBox="1"/>
              <p:nvPr/>
            </p:nvSpPr>
            <p:spPr>
              <a:xfrm>
                <a:off x="868112" y="5289624"/>
                <a:ext cx="261610" cy="435825"/>
              </a:xfrm>
              <a:prstGeom prst="rect">
                <a:avLst/>
              </a:prstGeom>
              <a:noFill/>
            </p:spPr>
            <p:txBody>
              <a:bodyPr wrap="none" rtlCol="0">
                <a:spAutoFit/>
              </a:bodyPr>
              <a:lstStyle/>
              <a:p>
                <a:r>
                  <a:rPr lang="en-US" dirty="0"/>
                  <a:t>.</a:t>
                </a:r>
              </a:p>
            </p:txBody>
          </p:sp>
          <p:sp>
            <p:nvSpPr>
              <p:cNvPr id="322" name="TextBox 321">
                <a:extLst>
                  <a:ext uri="{FF2B5EF4-FFF2-40B4-BE49-F238E27FC236}">
                    <a16:creationId xmlns:a16="http://schemas.microsoft.com/office/drawing/2014/main" id="{1595757D-331D-7C1F-38F1-96F59C6E0F83}"/>
                  </a:ext>
                </a:extLst>
              </p:cNvPr>
              <p:cNvSpPr txBox="1"/>
              <p:nvPr/>
            </p:nvSpPr>
            <p:spPr>
              <a:xfrm>
                <a:off x="1236572" y="4813130"/>
                <a:ext cx="261610" cy="435825"/>
              </a:xfrm>
              <a:prstGeom prst="rect">
                <a:avLst/>
              </a:prstGeom>
              <a:noFill/>
            </p:spPr>
            <p:txBody>
              <a:bodyPr wrap="none" rtlCol="0">
                <a:spAutoFit/>
              </a:bodyPr>
              <a:lstStyle/>
              <a:p>
                <a:r>
                  <a:rPr lang="en-US" dirty="0"/>
                  <a:t>.</a:t>
                </a:r>
              </a:p>
            </p:txBody>
          </p:sp>
          <p:sp>
            <p:nvSpPr>
              <p:cNvPr id="323" name="TextBox 322">
                <a:extLst>
                  <a:ext uri="{FF2B5EF4-FFF2-40B4-BE49-F238E27FC236}">
                    <a16:creationId xmlns:a16="http://schemas.microsoft.com/office/drawing/2014/main" id="{DA193515-4182-20B2-F1AD-21B6B96040EA}"/>
                  </a:ext>
                </a:extLst>
              </p:cNvPr>
              <p:cNvSpPr txBox="1"/>
              <p:nvPr/>
            </p:nvSpPr>
            <p:spPr>
              <a:xfrm>
                <a:off x="1471926" y="4990608"/>
                <a:ext cx="261610" cy="435825"/>
              </a:xfrm>
              <a:prstGeom prst="rect">
                <a:avLst/>
              </a:prstGeom>
              <a:noFill/>
            </p:spPr>
            <p:txBody>
              <a:bodyPr wrap="none" rtlCol="0">
                <a:spAutoFit/>
              </a:bodyPr>
              <a:lstStyle/>
              <a:p>
                <a:r>
                  <a:rPr lang="en-US" dirty="0"/>
                  <a:t>.</a:t>
                </a:r>
              </a:p>
            </p:txBody>
          </p:sp>
          <p:sp>
            <p:nvSpPr>
              <p:cNvPr id="324" name="TextBox 323">
                <a:extLst>
                  <a:ext uri="{FF2B5EF4-FFF2-40B4-BE49-F238E27FC236}">
                    <a16:creationId xmlns:a16="http://schemas.microsoft.com/office/drawing/2014/main" id="{BCCFFF12-F0ED-7145-1E1C-7D3CA8704C2D}"/>
                  </a:ext>
                </a:extLst>
              </p:cNvPr>
              <p:cNvSpPr txBox="1"/>
              <p:nvPr/>
            </p:nvSpPr>
            <p:spPr>
              <a:xfrm>
                <a:off x="1149764" y="5096710"/>
                <a:ext cx="261610" cy="435825"/>
              </a:xfrm>
              <a:prstGeom prst="rect">
                <a:avLst/>
              </a:prstGeom>
              <a:noFill/>
            </p:spPr>
            <p:txBody>
              <a:bodyPr wrap="none" rtlCol="0">
                <a:spAutoFit/>
              </a:bodyPr>
              <a:lstStyle/>
              <a:p>
                <a:r>
                  <a:rPr lang="en-US" dirty="0"/>
                  <a:t>.</a:t>
                </a:r>
              </a:p>
            </p:txBody>
          </p:sp>
          <p:sp>
            <p:nvSpPr>
              <p:cNvPr id="325" name="TextBox 324">
                <a:extLst>
                  <a:ext uri="{FF2B5EF4-FFF2-40B4-BE49-F238E27FC236}">
                    <a16:creationId xmlns:a16="http://schemas.microsoft.com/office/drawing/2014/main" id="{6E9910C4-D06B-64DE-1037-C9263DD4EDB7}"/>
                  </a:ext>
                </a:extLst>
              </p:cNvPr>
              <p:cNvSpPr txBox="1"/>
              <p:nvPr/>
            </p:nvSpPr>
            <p:spPr>
              <a:xfrm>
                <a:off x="1344600" y="5256825"/>
                <a:ext cx="261610" cy="435825"/>
              </a:xfrm>
              <a:prstGeom prst="rect">
                <a:avLst/>
              </a:prstGeom>
              <a:noFill/>
            </p:spPr>
            <p:txBody>
              <a:bodyPr wrap="none" rtlCol="0">
                <a:spAutoFit/>
              </a:bodyPr>
              <a:lstStyle/>
              <a:p>
                <a:r>
                  <a:rPr lang="en-US" dirty="0"/>
                  <a:t>.</a:t>
                </a:r>
              </a:p>
            </p:txBody>
          </p:sp>
          <p:sp>
            <p:nvSpPr>
              <p:cNvPr id="327" name="TextBox 326">
                <a:extLst>
                  <a:ext uri="{FF2B5EF4-FFF2-40B4-BE49-F238E27FC236}">
                    <a16:creationId xmlns:a16="http://schemas.microsoft.com/office/drawing/2014/main" id="{81D3ED22-08F6-D140-C9C7-30187A4344A2}"/>
                  </a:ext>
                </a:extLst>
              </p:cNvPr>
              <p:cNvSpPr txBox="1"/>
              <p:nvPr/>
            </p:nvSpPr>
            <p:spPr>
              <a:xfrm>
                <a:off x="1111180" y="3611296"/>
                <a:ext cx="261610" cy="435825"/>
              </a:xfrm>
              <a:prstGeom prst="rect">
                <a:avLst/>
              </a:prstGeom>
              <a:noFill/>
            </p:spPr>
            <p:txBody>
              <a:bodyPr wrap="none" rtlCol="0">
                <a:spAutoFit/>
              </a:bodyPr>
              <a:lstStyle/>
              <a:p>
                <a:r>
                  <a:rPr lang="en-US" dirty="0"/>
                  <a:t>.</a:t>
                </a:r>
              </a:p>
            </p:txBody>
          </p:sp>
          <p:sp>
            <p:nvSpPr>
              <p:cNvPr id="328" name="TextBox 327">
                <a:extLst>
                  <a:ext uri="{FF2B5EF4-FFF2-40B4-BE49-F238E27FC236}">
                    <a16:creationId xmlns:a16="http://schemas.microsoft.com/office/drawing/2014/main" id="{2B577C75-C82F-DD65-3223-A996ABA026E1}"/>
                  </a:ext>
                </a:extLst>
              </p:cNvPr>
              <p:cNvSpPr txBox="1"/>
              <p:nvPr/>
            </p:nvSpPr>
            <p:spPr>
              <a:xfrm>
                <a:off x="1078387" y="3948891"/>
                <a:ext cx="261610" cy="435825"/>
              </a:xfrm>
              <a:prstGeom prst="rect">
                <a:avLst/>
              </a:prstGeom>
              <a:noFill/>
            </p:spPr>
            <p:txBody>
              <a:bodyPr wrap="none" rtlCol="0">
                <a:spAutoFit/>
              </a:bodyPr>
              <a:lstStyle/>
              <a:p>
                <a:r>
                  <a:rPr lang="en-US" dirty="0"/>
                  <a:t>.</a:t>
                </a:r>
              </a:p>
            </p:txBody>
          </p:sp>
          <p:sp>
            <p:nvSpPr>
              <p:cNvPr id="329" name="TextBox 328">
                <a:extLst>
                  <a:ext uri="{FF2B5EF4-FFF2-40B4-BE49-F238E27FC236}">
                    <a16:creationId xmlns:a16="http://schemas.microsoft.com/office/drawing/2014/main" id="{30912EFD-6A09-E866-8909-F70D6C5D361F}"/>
                  </a:ext>
                </a:extLst>
              </p:cNvPr>
              <p:cNvSpPr txBox="1"/>
              <p:nvPr/>
            </p:nvSpPr>
            <p:spPr>
              <a:xfrm>
                <a:off x="1446847" y="3472397"/>
                <a:ext cx="261610" cy="435825"/>
              </a:xfrm>
              <a:prstGeom prst="rect">
                <a:avLst/>
              </a:prstGeom>
              <a:noFill/>
            </p:spPr>
            <p:txBody>
              <a:bodyPr wrap="none" rtlCol="0">
                <a:spAutoFit/>
              </a:bodyPr>
              <a:lstStyle/>
              <a:p>
                <a:r>
                  <a:rPr lang="en-US" dirty="0"/>
                  <a:t>.</a:t>
                </a:r>
              </a:p>
            </p:txBody>
          </p:sp>
          <p:sp>
            <p:nvSpPr>
              <p:cNvPr id="330" name="TextBox 329">
                <a:extLst>
                  <a:ext uri="{FF2B5EF4-FFF2-40B4-BE49-F238E27FC236}">
                    <a16:creationId xmlns:a16="http://schemas.microsoft.com/office/drawing/2014/main" id="{2623CE86-0149-E2D6-DC28-68020D310CF9}"/>
                  </a:ext>
                </a:extLst>
              </p:cNvPr>
              <p:cNvSpPr txBox="1"/>
              <p:nvPr/>
            </p:nvSpPr>
            <p:spPr>
              <a:xfrm>
                <a:off x="1682201" y="3649875"/>
                <a:ext cx="261610" cy="435825"/>
              </a:xfrm>
              <a:prstGeom prst="rect">
                <a:avLst/>
              </a:prstGeom>
              <a:noFill/>
            </p:spPr>
            <p:txBody>
              <a:bodyPr wrap="none" rtlCol="0">
                <a:spAutoFit/>
              </a:bodyPr>
              <a:lstStyle/>
              <a:p>
                <a:r>
                  <a:rPr lang="en-US" dirty="0"/>
                  <a:t>.</a:t>
                </a:r>
              </a:p>
            </p:txBody>
          </p:sp>
          <p:sp>
            <p:nvSpPr>
              <p:cNvPr id="331" name="TextBox 330">
                <a:extLst>
                  <a:ext uri="{FF2B5EF4-FFF2-40B4-BE49-F238E27FC236}">
                    <a16:creationId xmlns:a16="http://schemas.microsoft.com/office/drawing/2014/main" id="{E87A5330-3600-EDC0-EFBF-224ABA3C64C0}"/>
                  </a:ext>
                </a:extLst>
              </p:cNvPr>
              <p:cNvSpPr txBox="1"/>
              <p:nvPr/>
            </p:nvSpPr>
            <p:spPr>
              <a:xfrm>
                <a:off x="1360039" y="3755977"/>
                <a:ext cx="261610" cy="435825"/>
              </a:xfrm>
              <a:prstGeom prst="rect">
                <a:avLst/>
              </a:prstGeom>
              <a:noFill/>
            </p:spPr>
            <p:txBody>
              <a:bodyPr wrap="none" rtlCol="0">
                <a:spAutoFit/>
              </a:bodyPr>
              <a:lstStyle/>
              <a:p>
                <a:r>
                  <a:rPr lang="en-US" dirty="0"/>
                  <a:t>.</a:t>
                </a:r>
              </a:p>
            </p:txBody>
          </p:sp>
          <p:sp>
            <p:nvSpPr>
              <p:cNvPr id="332" name="TextBox 331">
                <a:extLst>
                  <a:ext uri="{FF2B5EF4-FFF2-40B4-BE49-F238E27FC236}">
                    <a16:creationId xmlns:a16="http://schemas.microsoft.com/office/drawing/2014/main" id="{F2694EA0-7065-4F4A-0923-A363CE6EDDA3}"/>
                  </a:ext>
                </a:extLst>
              </p:cNvPr>
              <p:cNvSpPr txBox="1"/>
              <p:nvPr/>
            </p:nvSpPr>
            <p:spPr>
              <a:xfrm>
                <a:off x="1554875" y="3916092"/>
                <a:ext cx="261610" cy="435825"/>
              </a:xfrm>
              <a:prstGeom prst="rect">
                <a:avLst/>
              </a:prstGeom>
              <a:noFill/>
            </p:spPr>
            <p:txBody>
              <a:bodyPr wrap="none" rtlCol="0">
                <a:spAutoFit/>
              </a:bodyPr>
              <a:lstStyle/>
              <a:p>
                <a:r>
                  <a:rPr lang="en-US" dirty="0"/>
                  <a:t>.</a:t>
                </a:r>
              </a:p>
            </p:txBody>
          </p:sp>
          <p:sp>
            <p:nvSpPr>
              <p:cNvPr id="333" name="TextBox 332">
                <a:extLst>
                  <a:ext uri="{FF2B5EF4-FFF2-40B4-BE49-F238E27FC236}">
                    <a16:creationId xmlns:a16="http://schemas.microsoft.com/office/drawing/2014/main" id="{877EB182-F0EA-7E80-05B0-327A62D8B9F0}"/>
                  </a:ext>
                </a:extLst>
              </p:cNvPr>
              <p:cNvSpPr txBox="1"/>
              <p:nvPr/>
            </p:nvSpPr>
            <p:spPr>
              <a:xfrm>
                <a:off x="3032576" y="2951539"/>
                <a:ext cx="261610" cy="435825"/>
              </a:xfrm>
              <a:prstGeom prst="rect">
                <a:avLst/>
              </a:prstGeom>
              <a:noFill/>
            </p:spPr>
            <p:txBody>
              <a:bodyPr wrap="none" rtlCol="0">
                <a:spAutoFit/>
              </a:bodyPr>
              <a:lstStyle/>
              <a:p>
                <a:r>
                  <a:rPr lang="en-US" dirty="0"/>
                  <a:t>.</a:t>
                </a:r>
              </a:p>
            </p:txBody>
          </p:sp>
          <p:sp>
            <p:nvSpPr>
              <p:cNvPr id="334" name="TextBox 333">
                <a:extLst>
                  <a:ext uri="{FF2B5EF4-FFF2-40B4-BE49-F238E27FC236}">
                    <a16:creationId xmlns:a16="http://schemas.microsoft.com/office/drawing/2014/main" id="{5347C669-94C2-3C85-6043-A257C8FF3519}"/>
                  </a:ext>
                </a:extLst>
              </p:cNvPr>
              <p:cNvSpPr txBox="1"/>
              <p:nvPr/>
            </p:nvSpPr>
            <p:spPr>
              <a:xfrm>
                <a:off x="3300723" y="2791422"/>
                <a:ext cx="261610" cy="435825"/>
              </a:xfrm>
              <a:prstGeom prst="rect">
                <a:avLst/>
              </a:prstGeom>
              <a:noFill/>
            </p:spPr>
            <p:txBody>
              <a:bodyPr wrap="none" rtlCol="0">
                <a:spAutoFit/>
              </a:bodyPr>
              <a:lstStyle/>
              <a:p>
                <a:r>
                  <a:rPr lang="en-US" dirty="0"/>
                  <a:t>.</a:t>
                </a:r>
              </a:p>
            </p:txBody>
          </p:sp>
          <p:sp>
            <p:nvSpPr>
              <p:cNvPr id="335" name="TextBox 334">
                <a:extLst>
                  <a:ext uri="{FF2B5EF4-FFF2-40B4-BE49-F238E27FC236}">
                    <a16:creationId xmlns:a16="http://schemas.microsoft.com/office/drawing/2014/main" id="{10E8A077-3F7C-ABCF-602D-64AE3A7C2478}"/>
                  </a:ext>
                </a:extLst>
              </p:cNvPr>
              <p:cNvSpPr txBox="1"/>
              <p:nvPr/>
            </p:nvSpPr>
            <p:spPr>
              <a:xfrm>
                <a:off x="3267930" y="3129017"/>
                <a:ext cx="261610" cy="435825"/>
              </a:xfrm>
              <a:prstGeom prst="rect">
                <a:avLst/>
              </a:prstGeom>
              <a:noFill/>
            </p:spPr>
            <p:txBody>
              <a:bodyPr wrap="none" rtlCol="0">
                <a:spAutoFit/>
              </a:bodyPr>
              <a:lstStyle/>
              <a:p>
                <a:r>
                  <a:rPr lang="en-US" dirty="0"/>
                  <a:t>.</a:t>
                </a:r>
              </a:p>
            </p:txBody>
          </p:sp>
          <p:sp>
            <p:nvSpPr>
              <p:cNvPr id="337" name="TextBox 336">
                <a:extLst>
                  <a:ext uri="{FF2B5EF4-FFF2-40B4-BE49-F238E27FC236}">
                    <a16:creationId xmlns:a16="http://schemas.microsoft.com/office/drawing/2014/main" id="{29CEB8A2-A8F3-1357-28AE-3A0E6125B92A}"/>
                  </a:ext>
                </a:extLst>
              </p:cNvPr>
              <p:cNvSpPr txBox="1"/>
              <p:nvPr/>
            </p:nvSpPr>
            <p:spPr>
              <a:xfrm>
                <a:off x="3871744" y="2830001"/>
                <a:ext cx="261610" cy="435825"/>
              </a:xfrm>
              <a:prstGeom prst="rect">
                <a:avLst/>
              </a:prstGeom>
              <a:noFill/>
            </p:spPr>
            <p:txBody>
              <a:bodyPr wrap="none" rtlCol="0">
                <a:spAutoFit/>
              </a:bodyPr>
              <a:lstStyle/>
              <a:p>
                <a:r>
                  <a:rPr lang="en-US" dirty="0"/>
                  <a:t>.</a:t>
                </a:r>
              </a:p>
            </p:txBody>
          </p:sp>
          <p:sp>
            <p:nvSpPr>
              <p:cNvPr id="338" name="TextBox 337">
                <a:extLst>
                  <a:ext uri="{FF2B5EF4-FFF2-40B4-BE49-F238E27FC236}">
                    <a16:creationId xmlns:a16="http://schemas.microsoft.com/office/drawing/2014/main" id="{56E6254A-1D6D-9C12-0442-8A029AD27A35}"/>
                  </a:ext>
                </a:extLst>
              </p:cNvPr>
              <p:cNvSpPr txBox="1"/>
              <p:nvPr/>
            </p:nvSpPr>
            <p:spPr>
              <a:xfrm>
                <a:off x="3549582" y="2936103"/>
                <a:ext cx="261610" cy="435825"/>
              </a:xfrm>
              <a:prstGeom prst="rect">
                <a:avLst/>
              </a:prstGeom>
              <a:noFill/>
            </p:spPr>
            <p:txBody>
              <a:bodyPr wrap="none" rtlCol="0">
                <a:spAutoFit/>
              </a:bodyPr>
              <a:lstStyle/>
              <a:p>
                <a:r>
                  <a:rPr lang="en-US" dirty="0"/>
                  <a:t>.</a:t>
                </a:r>
              </a:p>
            </p:txBody>
          </p:sp>
          <p:sp>
            <p:nvSpPr>
              <p:cNvPr id="339" name="TextBox 338">
                <a:extLst>
                  <a:ext uri="{FF2B5EF4-FFF2-40B4-BE49-F238E27FC236}">
                    <a16:creationId xmlns:a16="http://schemas.microsoft.com/office/drawing/2014/main" id="{D25B334E-6211-A523-CEFB-B678AB83BE7F}"/>
                  </a:ext>
                </a:extLst>
              </p:cNvPr>
              <p:cNvSpPr txBox="1"/>
              <p:nvPr/>
            </p:nvSpPr>
            <p:spPr>
              <a:xfrm>
                <a:off x="3744418" y="3096218"/>
                <a:ext cx="261610" cy="435825"/>
              </a:xfrm>
              <a:prstGeom prst="rect">
                <a:avLst/>
              </a:prstGeom>
              <a:noFill/>
            </p:spPr>
            <p:txBody>
              <a:bodyPr wrap="none" rtlCol="0">
                <a:spAutoFit/>
              </a:bodyPr>
              <a:lstStyle/>
              <a:p>
                <a:r>
                  <a:rPr lang="en-US" dirty="0"/>
                  <a:t>.</a:t>
                </a:r>
              </a:p>
            </p:txBody>
          </p:sp>
          <p:sp>
            <p:nvSpPr>
              <p:cNvPr id="340" name="TextBox 339">
                <a:extLst>
                  <a:ext uri="{FF2B5EF4-FFF2-40B4-BE49-F238E27FC236}">
                    <a16:creationId xmlns:a16="http://schemas.microsoft.com/office/drawing/2014/main" id="{73FFA27C-D7FD-C0D8-8BCA-DEC141E420AA}"/>
                  </a:ext>
                </a:extLst>
              </p:cNvPr>
              <p:cNvSpPr txBox="1"/>
              <p:nvPr/>
            </p:nvSpPr>
            <p:spPr>
              <a:xfrm>
                <a:off x="3960480" y="3103939"/>
                <a:ext cx="261610" cy="435825"/>
              </a:xfrm>
              <a:prstGeom prst="rect">
                <a:avLst/>
              </a:prstGeom>
              <a:noFill/>
            </p:spPr>
            <p:txBody>
              <a:bodyPr wrap="none" rtlCol="0">
                <a:spAutoFit/>
              </a:bodyPr>
              <a:lstStyle/>
              <a:p>
                <a:r>
                  <a:rPr lang="en-US" dirty="0"/>
                  <a:t>.</a:t>
                </a:r>
              </a:p>
            </p:txBody>
          </p:sp>
          <p:sp>
            <p:nvSpPr>
              <p:cNvPr id="341" name="TextBox 340">
                <a:extLst>
                  <a:ext uri="{FF2B5EF4-FFF2-40B4-BE49-F238E27FC236}">
                    <a16:creationId xmlns:a16="http://schemas.microsoft.com/office/drawing/2014/main" id="{792E8F4A-9380-7EDB-1AFF-8FD32994B415}"/>
                  </a:ext>
                </a:extLst>
              </p:cNvPr>
              <p:cNvSpPr txBox="1"/>
              <p:nvPr/>
            </p:nvSpPr>
            <p:spPr>
              <a:xfrm>
                <a:off x="4228627" y="2943822"/>
                <a:ext cx="261610" cy="435825"/>
              </a:xfrm>
              <a:prstGeom prst="rect">
                <a:avLst/>
              </a:prstGeom>
              <a:noFill/>
            </p:spPr>
            <p:txBody>
              <a:bodyPr wrap="none" rtlCol="0">
                <a:spAutoFit/>
              </a:bodyPr>
              <a:lstStyle/>
              <a:p>
                <a:r>
                  <a:rPr lang="en-US" dirty="0"/>
                  <a:t>.</a:t>
                </a:r>
              </a:p>
            </p:txBody>
          </p:sp>
          <p:sp>
            <p:nvSpPr>
              <p:cNvPr id="342" name="TextBox 341">
                <a:extLst>
                  <a:ext uri="{FF2B5EF4-FFF2-40B4-BE49-F238E27FC236}">
                    <a16:creationId xmlns:a16="http://schemas.microsoft.com/office/drawing/2014/main" id="{2E021BC7-A6F1-665A-2156-39D6727FB659}"/>
                  </a:ext>
                </a:extLst>
              </p:cNvPr>
              <p:cNvSpPr txBox="1"/>
              <p:nvPr/>
            </p:nvSpPr>
            <p:spPr>
              <a:xfrm>
                <a:off x="4195834" y="3281417"/>
                <a:ext cx="261610" cy="435825"/>
              </a:xfrm>
              <a:prstGeom prst="rect">
                <a:avLst/>
              </a:prstGeom>
              <a:noFill/>
            </p:spPr>
            <p:txBody>
              <a:bodyPr wrap="none" rtlCol="0">
                <a:spAutoFit/>
              </a:bodyPr>
              <a:lstStyle/>
              <a:p>
                <a:r>
                  <a:rPr lang="en-US" dirty="0"/>
                  <a:t>.</a:t>
                </a:r>
              </a:p>
            </p:txBody>
          </p:sp>
          <p:sp>
            <p:nvSpPr>
              <p:cNvPr id="343" name="TextBox 342">
                <a:extLst>
                  <a:ext uri="{FF2B5EF4-FFF2-40B4-BE49-F238E27FC236}">
                    <a16:creationId xmlns:a16="http://schemas.microsoft.com/office/drawing/2014/main" id="{E9032AC5-E986-F06D-15C0-89BD6AC36126}"/>
                  </a:ext>
                </a:extLst>
              </p:cNvPr>
              <p:cNvSpPr txBox="1"/>
              <p:nvPr/>
            </p:nvSpPr>
            <p:spPr>
              <a:xfrm>
                <a:off x="4564294" y="2804923"/>
                <a:ext cx="261610" cy="435825"/>
              </a:xfrm>
              <a:prstGeom prst="rect">
                <a:avLst/>
              </a:prstGeom>
              <a:noFill/>
            </p:spPr>
            <p:txBody>
              <a:bodyPr wrap="none" rtlCol="0">
                <a:spAutoFit/>
              </a:bodyPr>
              <a:lstStyle/>
              <a:p>
                <a:r>
                  <a:rPr lang="en-US" dirty="0"/>
                  <a:t>.</a:t>
                </a:r>
              </a:p>
            </p:txBody>
          </p:sp>
          <p:sp>
            <p:nvSpPr>
              <p:cNvPr id="344" name="TextBox 343">
                <a:extLst>
                  <a:ext uri="{FF2B5EF4-FFF2-40B4-BE49-F238E27FC236}">
                    <a16:creationId xmlns:a16="http://schemas.microsoft.com/office/drawing/2014/main" id="{F567BE50-4FE3-98F6-5688-D582C29A4B1A}"/>
                  </a:ext>
                </a:extLst>
              </p:cNvPr>
              <p:cNvSpPr txBox="1"/>
              <p:nvPr/>
            </p:nvSpPr>
            <p:spPr>
              <a:xfrm>
                <a:off x="4799648" y="2982401"/>
                <a:ext cx="261610" cy="435825"/>
              </a:xfrm>
              <a:prstGeom prst="rect">
                <a:avLst/>
              </a:prstGeom>
              <a:noFill/>
            </p:spPr>
            <p:txBody>
              <a:bodyPr wrap="none" rtlCol="0">
                <a:spAutoFit/>
              </a:bodyPr>
              <a:lstStyle/>
              <a:p>
                <a:r>
                  <a:rPr lang="en-US" dirty="0"/>
                  <a:t>.</a:t>
                </a:r>
              </a:p>
            </p:txBody>
          </p:sp>
          <p:sp>
            <p:nvSpPr>
              <p:cNvPr id="345" name="TextBox 344">
                <a:extLst>
                  <a:ext uri="{FF2B5EF4-FFF2-40B4-BE49-F238E27FC236}">
                    <a16:creationId xmlns:a16="http://schemas.microsoft.com/office/drawing/2014/main" id="{019BE1C3-8020-BCE3-27BD-C716E69FA59D}"/>
                  </a:ext>
                </a:extLst>
              </p:cNvPr>
              <p:cNvSpPr txBox="1"/>
              <p:nvPr/>
            </p:nvSpPr>
            <p:spPr>
              <a:xfrm>
                <a:off x="4477486" y="3088503"/>
                <a:ext cx="261610" cy="435825"/>
              </a:xfrm>
              <a:prstGeom prst="rect">
                <a:avLst/>
              </a:prstGeom>
              <a:noFill/>
            </p:spPr>
            <p:txBody>
              <a:bodyPr wrap="none" rtlCol="0">
                <a:spAutoFit/>
              </a:bodyPr>
              <a:lstStyle/>
              <a:p>
                <a:r>
                  <a:rPr lang="en-US" dirty="0"/>
                  <a:t>.</a:t>
                </a:r>
              </a:p>
            </p:txBody>
          </p:sp>
          <p:sp>
            <p:nvSpPr>
              <p:cNvPr id="346" name="TextBox 345">
                <a:extLst>
                  <a:ext uri="{FF2B5EF4-FFF2-40B4-BE49-F238E27FC236}">
                    <a16:creationId xmlns:a16="http://schemas.microsoft.com/office/drawing/2014/main" id="{176B2321-9AEE-A78A-AB72-0159D1026DC4}"/>
                  </a:ext>
                </a:extLst>
              </p:cNvPr>
              <p:cNvSpPr txBox="1"/>
              <p:nvPr/>
            </p:nvSpPr>
            <p:spPr>
              <a:xfrm>
                <a:off x="4672322" y="3248618"/>
                <a:ext cx="261610" cy="435825"/>
              </a:xfrm>
              <a:prstGeom prst="rect">
                <a:avLst/>
              </a:prstGeom>
              <a:noFill/>
            </p:spPr>
            <p:txBody>
              <a:bodyPr wrap="none" rtlCol="0">
                <a:spAutoFit/>
              </a:bodyPr>
              <a:lstStyle/>
              <a:p>
                <a:r>
                  <a:rPr lang="en-US" dirty="0"/>
                  <a:t>.</a:t>
                </a:r>
              </a:p>
            </p:txBody>
          </p:sp>
          <p:sp>
            <p:nvSpPr>
              <p:cNvPr id="347" name="TextBox 346">
                <a:extLst>
                  <a:ext uri="{FF2B5EF4-FFF2-40B4-BE49-F238E27FC236}">
                    <a16:creationId xmlns:a16="http://schemas.microsoft.com/office/drawing/2014/main" id="{4981EC2D-AD95-3113-B191-C67B21247A29}"/>
                  </a:ext>
                </a:extLst>
              </p:cNvPr>
              <p:cNvSpPr txBox="1"/>
              <p:nvPr/>
            </p:nvSpPr>
            <p:spPr>
              <a:xfrm>
                <a:off x="1936837" y="3059565"/>
                <a:ext cx="261610" cy="435825"/>
              </a:xfrm>
              <a:prstGeom prst="rect">
                <a:avLst/>
              </a:prstGeom>
              <a:noFill/>
            </p:spPr>
            <p:txBody>
              <a:bodyPr wrap="none" rtlCol="0">
                <a:spAutoFit/>
              </a:bodyPr>
              <a:lstStyle/>
              <a:p>
                <a:r>
                  <a:rPr lang="en-US" dirty="0"/>
                  <a:t>.</a:t>
                </a:r>
              </a:p>
            </p:txBody>
          </p:sp>
          <p:sp>
            <p:nvSpPr>
              <p:cNvPr id="348" name="TextBox 347">
                <a:extLst>
                  <a:ext uri="{FF2B5EF4-FFF2-40B4-BE49-F238E27FC236}">
                    <a16:creationId xmlns:a16="http://schemas.microsoft.com/office/drawing/2014/main" id="{1779EA4C-E9B6-3BB0-D446-F235DCF9D4CE}"/>
                  </a:ext>
                </a:extLst>
              </p:cNvPr>
              <p:cNvSpPr txBox="1"/>
              <p:nvPr/>
            </p:nvSpPr>
            <p:spPr>
              <a:xfrm>
                <a:off x="2204984" y="2899448"/>
                <a:ext cx="261610" cy="435825"/>
              </a:xfrm>
              <a:prstGeom prst="rect">
                <a:avLst/>
              </a:prstGeom>
              <a:noFill/>
            </p:spPr>
            <p:txBody>
              <a:bodyPr wrap="none" rtlCol="0">
                <a:spAutoFit/>
              </a:bodyPr>
              <a:lstStyle/>
              <a:p>
                <a:r>
                  <a:rPr lang="en-US" dirty="0"/>
                  <a:t>.</a:t>
                </a:r>
              </a:p>
            </p:txBody>
          </p:sp>
          <p:sp>
            <p:nvSpPr>
              <p:cNvPr id="349" name="TextBox 348">
                <a:extLst>
                  <a:ext uri="{FF2B5EF4-FFF2-40B4-BE49-F238E27FC236}">
                    <a16:creationId xmlns:a16="http://schemas.microsoft.com/office/drawing/2014/main" id="{C6BF4549-5098-E52C-7B16-1BCAAB200974}"/>
                  </a:ext>
                </a:extLst>
              </p:cNvPr>
              <p:cNvSpPr txBox="1"/>
              <p:nvPr/>
            </p:nvSpPr>
            <p:spPr>
              <a:xfrm>
                <a:off x="2172191" y="3237043"/>
                <a:ext cx="261610" cy="435825"/>
              </a:xfrm>
              <a:prstGeom prst="rect">
                <a:avLst/>
              </a:prstGeom>
              <a:noFill/>
            </p:spPr>
            <p:txBody>
              <a:bodyPr wrap="none" rtlCol="0">
                <a:spAutoFit/>
              </a:bodyPr>
              <a:lstStyle/>
              <a:p>
                <a:r>
                  <a:rPr lang="en-US" dirty="0"/>
                  <a:t>.</a:t>
                </a:r>
              </a:p>
            </p:txBody>
          </p:sp>
          <p:sp>
            <p:nvSpPr>
              <p:cNvPr id="351" name="TextBox 350">
                <a:extLst>
                  <a:ext uri="{FF2B5EF4-FFF2-40B4-BE49-F238E27FC236}">
                    <a16:creationId xmlns:a16="http://schemas.microsoft.com/office/drawing/2014/main" id="{2C42E702-7D0E-32DC-3A49-1FEC7B8F3916}"/>
                  </a:ext>
                </a:extLst>
              </p:cNvPr>
              <p:cNvSpPr txBox="1"/>
              <p:nvPr/>
            </p:nvSpPr>
            <p:spPr>
              <a:xfrm>
                <a:off x="2776005" y="2938027"/>
                <a:ext cx="261610" cy="435825"/>
              </a:xfrm>
              <a:prstGeom prst="rect">
                <a:avLst/>
              </a:prstGeom>
              <a:noFill/>
            </p:spPr>
            <p:txBody>
              <a:bodyPr wrap="none" rtlCol="0">
                <a:spAutoFit/>
              </a:bodyPr>
              <a:lstStyle/>
              <a:p>
                <a:r>
                  <a:rPr lang="en-US" dirty="0"/>
                  <a:t>.</a:t>
                </a:r>
              </a:p>
            </p:txBody>
          </p:sp>
          <p:sp>
            <p:nvSpPr>
              <p:cNvPr id="352" name="TextBox 351">
                <a:extLst>
                  <a:ext uri="{FF2B5EF4-FFF2-40B4-BE49-F238E27FC236}">
                    <a16:creationId xmlns:a16="http://schemas.microsoft.com/office/drawing/2014/main" id="{A5AD1C12-6705-B4BA-7636-F3D2A4666585}"/>
                  </a:ext>
                </a:extLst>
              </p:cNvPr>
              <p:cNvSpPr txBox="1"/>
              <p:nvPr/>
            </p:nvSpPr>
            <p:spPr>
              <a:xfrm>
                <a:off x="2453843" y="3044129"/>
                <a:ext cx="261610" cy="435825"/>
              </a:xfrm>
              <a:prstGeom prst="rect">
                <a:avLst/>
              </a:prstGeom>
              <a:noFill/>
            </p:spPr>
            <p:txBody>
              <a:bodyPr wrap="none" rtlCol="0">
                <a:spAutoFit/>
              </a:bodyPr>
              <a:lstStyle/>
              <a:p>
                <a:r>
                  <a:rPr lang="en-US" dirty="0"/>
                  <a:t>.</a:t>
                </a:r>
              </a:p>
            </p:txBody>
          </p:sp>
          <p:sp>
            <p:nvSpPr>
              <p:cNvPr id="353" name="TextBox 352">
                <a:extLst>
                  <a:ext uri="{FF2B5EF4-FFF2-40B4-BE49-F238E27FC236}">
                    <a16:creationId xmlns:a16="http://schemas.microsoft.com/office/drawing/2014/main" id="{70B181B0-871A-AC05-3D84-A812DBDCE096}"/>
                  </a:ext>
                </a:extLst>
              </p:cNvPr>
              <p:cNvSpPr txBox="1"/>
              <p:nvPr/>
            </p:nvSpPr>
            <p:spPr>
              <a:xfrm>
                <a:off x="2648679" y="3204244"/>
                <a:ext cx="261610" cy="435825"/>
              </a:xfrm>
              <a:prstGeom prst="rect">
                <a:avLst/>
              </a:prstGeom>
              <a:noFill/>
            </p:spPr>
            <p:txBody>
              <a:bodyPr wrap="none" rtlCol="0">
                <a:spAutoFit/>
              </a:bodyPr>
              <a:lstStyle/>
              <a:p>
                <a:r>
                  <a:rPr lang="en-US" dirty="0"/>
                  <a:t>.</a:t>
                </a:r>
              </a:p>
            </p:txBody>
          </p:sp>
        </p:grpSp>
        <p:sp>
          <p:nvSpPr>
            <p:cNvPr id="362" name="Oval 361">
              <a:extLst>
                <a:ext uri="{FF2B5EF4-FFF2-40B4-BE49-F238E27FC236}">
                  <a16:creationId xmlns:a16="http://schemas.microsoft.com/office/drawing/2014/main" id="{7DC4F9F2-E503-3586-9EF5-46C4E144ECF4}"/>
                </a:ext>
              </a:extLst>
            </p:cNvPr>
            <p:cNvSpPr/>
            <p:nvPr/>
          </p:nvSpPr>
          <p:spPr bwMode="auto">
            <a:xfrm>
              <a:off x="3773348" y="2928392"/>
              <a:ext cx="439838" cy="442732"/>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93000"/>
                </a:lnSpc>
                <a:spcBef>
                  <a:spcPct val="0"/>
                </a:spcBef>
                <a:spcAft>
                  <a:spcPct val="0"/>
                </a:spcAft>
                <a:buClr>
                  <a:srgbClr val="FFFFFF"/>
                </a:buClr>
                <a:buSzPct val="100000"/>
                <a:buFont typeface="Times New Roman" charset="0"/>
                <a:buNone/>
                <a:tabLst/>
              </a:pPr>
              <a:endParaRPr kumimoji="0" lang="en-US" sz="2400" b="0" i="0" u="none" strike="noStrike" cap="none" normalizeH="0" baseline="0">
                <a:ln>
                  <a:noFill/>
                </a:ln>
                <a:solidFill>
                  <a:schemeClr val="bg1"/>
                </a:solidFill>
                <a:effectLst/>
                <a:latin typeface="Times New Roman" charset="0"/>
              </a:endParaRPr>
            </a:p>
          </p:txBody>
        </p:sp>
      </p:grpSp>
      <p:cxnSp>
        <p:nvCxnSpPr>
          <p:cNvPr id="366" name="Straight Arrow Connector 365">
            <a:extLst>
              <a:ext uri="{FF2B5EF4-FFF2-40B4-BE49-F238E27FC236}">
                <a16:creationId xmlns:a16="http://schemas.microsoft.com/office/drawing/2014/main" id="{6CB3E061-E345-4F1D-FEF2-FF5CEE575270}"/>
              </a:ext>
            </a:extLst>
          </p:cNvPr>
          <p:cNvCxnSpPr>
            <a:cxnSpLocks/>
            <a:endCxn id="118" idx="0"/>
          </p:cNvCxnSpPr>
          <p:nvPr/>
        </p:nvCxnSpPr>
        <p:spPr bwMode="auto">
          <a:xfrm flipH="1">
            <a:off x="3264933" y="694605"/>
            <a:ext cx="708353" cy="2575750"/>
          </a:xfrm>
          <a:prstGeom prst="straightConnector1">
            <a:avLst/>
          </a:prstGeom>
          <a:solidFill>
            <a:srgbClr val="00B8FF"/>
          </a:solidFill>
          <a:ln w="9525" cap="flat" cmpd="sng" algn="ctr">
            <a:solidFill>
              <a:srgbClr val="FFFF66"/>
            </a:solidFill>
            <a:prstDash val="solid"/>
            <a:round/>
            <a:headEnd type="none" w="med" len="med"/>
            <a:tailEnd type="triangle"/>
          </a:ln>
          <a:effectLst/>
        </p:spPr>
      </p:cxnSp>
      <p:cxnSp>
        <p:nvCxnSpPr>
          <p:cNvPr id="369" name="Straight Arrow Connector 368">
            <a:extLst>
              <a:ext uri="{FF2B5EF4-FFF2-40B4-BE49-F238E27FC236}">
                <a16:creationId xmlns:a16="http://schemas.microsoft.com/office/drawing/2014/main" id="{14DF7B09-10AD-3A34-2221-6C2C598788EC}"/>
              </a:ext>
            </a:extLst>
          </p:cNvPr>
          <p:cNvCxnSpPr>
            <a:cxnSpLocks/>
          </p:cNvCxnSpPr>
          <p:nvPr/>
        </p:nvCxnSpPr>
        <p:spPr bwMode="auto">
          <a:xfrm flipH="1">
            <a:off x="1812316" y="694605"/>
            <a:ext cx="2160970" cy="2585579"/>
          </a:xfrm>
          <a:prstGeom prst="straightConnector1">
            <a:avLst/>
          </a:prstGeom>
          <a:solidFill>
            <a:srgbClr val="00B8FF"/>
          </a:solidFill>
          <a:ln w="9525" cap="flat" cmpd="sng" algn="ctr">
            <a:solidFill>
              <a:srgbClr val="FFFF66"/>
            </a:solidFill>
            <a:prstDash val="solid"/>
            <a:round/>
            <a:headEnd type="none" w="med" len="med"/>
            <a:tailEnd type="triangle"/>
          </a:ln>
          <a:effectLst/>
        </p:spPr>
      </p:cxnSp>
      <p:cxnSp>
        <p:nvCxnSpPr>
          <p:cNvPr id="372" name="Straight Arrow Connector 371">
            <a:extLst>
              <a:ext uri="{FF2B5EF4-FFF2-40B4-BE49-F238E27FC236}">
                <a16:creationId xmlns:a16="http://schemas.microsoft.com/office/drawing/2014/main" id="{07100C91-8CB2-28E1-0D55-F42986987FE1}"/>
              </a:ext>
            </a:extLst>
          </p:cNvPr>
          <p:cNvCxnSpPr>
            <a:cxnSpLocks/>
          </p:cNvCxnSpPr>
          <p:nvPr/>
        </p:nvCxnSpPr>
        <p:spPr bwMode="auto">
          <a:xfrm>
            <a:off x="3101141" y="4664597"/>
            <a:ext cx="1229030" cy="1817226"/>
          </a:xfrm>
          <a:prstGeom prst="straightConnector1">
            <a:avLst/>
          </a:prstGeom>
          <a:solidFill>
            <a:srgbClr val="00B8FF"/>
          </a:solidFill>
          <a:ln w="9525" cap="flat" cmpd="sng" algn="ctr">
            <a:solidFill>
              <a:srgbClr val="FFFF66"/>
            </a:solidFill>
            <a:prstDash val="solid"/>
            <a:round/>
            <a:headEnd type="none" w="med" len="med"/>
            <a:tailEnd type="triangle"/>
          </a:ln>
          <a:effectLst/>
        </p:spPr>
      </p:cxnSp>
      <p:cxnSp>
        <p:nvCxnSpPr>
          <p:cNvPr id="373" name="Straight Arrow Connector 372">
            <a:extLst>
              <a:ext uri="{FF2B5EF4-FFF2-40B4-BE49-F238E27FC236}">
                <a16:creationId xmlns:a16="http://schemas.microsoft.com/office/drawing/2014/main" id="{64F72D6C-307E-9F76-7003-0D8FB7411B76}"/>
              </a:ext>
            </a:extLst>
          </p:cNvPr>
          <p:cNvCxnSpPr>
            <a:cxnSpLocks/>
          </p:cNvCxnSpPr>
          <p:nvPr/>
        </p:nvCxnSpPr>
        <p:spPr bwMode="auto">
          <a:xfrm>
            <a:off x="1932972" y="4664597"/>
            <a:ext cx="2336338" cy="1832386"/>
          </a:xfrm>
          <a:prstGeom prst="straightConnector1">
            <a:avLst/>
          </a:prstGeom>
          <a:solidFill>
            <a:srgbClr val="00B8FF"/>
          </a:solidFill>
          <a:ln w="9525" cap="flat" cmpd="sng" algn="ctr">
            <a:solidFill>
              <a:srgbClr val="FFFF66"/>
            </a:solidFill>
            <a:prstDash val="solid"/>
            <a:round/>
            <a:headEnd type="none" w="med" len="med"/>
            <a:tailEnd type="triangle"/>
          </a:ln>
          <a:effectLst/>
        </p:spPr>
      </p:cxnSp>
      <p:sp>
        <p:nvSpPr>
          <p:cNvPr id="379" name="Smiley Face 378">
            <a:extLst>
              <a:ext uri="{FF2B5EF4-FFF2-40B4-BE49-F238E27FC236}">
                <a16:creationId xmlns:a16="http://schemas.microsoft.com/office/drawing/2014/main" id="{5FC3FBE1-8E77-7351-EB2C-2CEACBF509DA}"/>
              </a:ext>
            </a:extLst>
          </p:cNvPr>
          <p:cNvSpPr/>
          <p:nvPr/>
        </p:nvSpPr>
        <p:spPr bwMode="auto">
          <a:xfrm>
            <a:off x="4155312" y="6412375"/>
            <a:ext cx="302692" cy="335666"/>
          </a:xfrm>
          <a:prstGeom prst="smileyFac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93000"/>
              </a:lnSpc>
              <a:spcBef>
                <a:spcPct val="0"/>
              </a:spcBef>
              <a:spcAft>
                <a:spcPct val="0"/>
              </a:spcAft>
              <a:buClr>
                <a:srgbClr val="FFFFFF"/>
              </a:buClr>
              <a:buSzPct val="100000"/>
              <a:buFont typeface="Times New Roman" charset="0"/>
              <a:buNone/>
              <a:tabLst/>
            </a:pPr>
            <a:endParaRPr kumimoji="0" lang="en-US" sz="2400" b="0" i="0" u="none" strike="noStrike" cap="none" normalizeH="0" baseline="0">
              <a:ln>
                <a:noFill/>
              </a:ln>
              <a:solidFill>
                <a:schemeClr val="bg1"/>
              </a:solidFill>
              <a:effectLst/>
              <a:latin typeface="Times New Roman" charset="0"/>
            </a:endParaRPr>
          </a:p>
        </p:txBody>
      </p:sp>
      <p:sp>
        <p:nvSpPr>
          <p:cNvPr id="381" name="Sun 380">
            <a:extLst>
              <a:ext uri="{FF2B5EF4-FFF2-40B4-BE49-F238E27FC236}">
                <a16:creationId xmlns:a16="http://schemas.microsoft.com/office/drawing/2014/main" id="{BE2BB3E4-28A1-DE56-1EE0-14AAC6ED8D22}"/>
              </a:ext>
            </a:extLst>
          </p:cNvPr>
          <p:cNvSpPr/>
          <p:nvPr/>
        </p:nvSpPr>
        <p:spPr bwMode="auto">
          <a:xfrm>
            <a:off x="3750199" y="497710"/>
            <a:ext cx="428263" cy="416689"/>
          </a:xfrm>
          <a:prstGeom prst="sun">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93000"/>
              </a:lnSpc>
              <a:spcBef>
                <a:spcPct val="0"/>
              </a:spcBef>
              <a:spcAft>
                <a:spcPct val="0"/>
              </a:spcAft>
              <a:buClr>
                <a:srgbClr val="FFFFFF"/>
              </a:buClr>
              <a:buSzPct val="100000"/>
              <a:buFont typeface="Times New Roman" charset="0"/>
              <a:buNone/>
              <a:tabLst/>
            </a:pPr>
            <a:endParaRPr kumimoji="0" lang="en-US" sz="2400" b="0" i="0" u="none" strike="noStrike" cap="none" normalizeH="0" baseline="0">
              <a:ln>
                <a:noFill/>
              </a:ln>
              <a:solidFill>
                <a:schemeClr val="bg1"/>
              </a:solidFill>
              <a:effectLst/>
              <a:latin typeface="Times New Roman" charset="0"/>
            </a:endParaRPr>
          </a:p>
        </p:txBody>
      </p:sp>
      <p:sp>
        <p:nvSpPr>
          <p:cNvPr id="382" name="TextBox 381">
            <a:extLst>
              <a:ext uri="{FF2B5EF4-FFF2-40B4-BE49-F238E27FC236}">
                <a16:creationId xmlns:a16="http://schemas.microsoft.com/office/drawing/2014/main" id="{60694838-0119-A1A7-BEE5-B2CB21216725}"/>
              </a:ext>
            </a:extLst>
          </p:cNvPr>
          <p:cNvSpPr txBox="1"/>
          <p:nvPr/>
        </p:nvSpPr>
        <p:spPr>
          <a:xfrm>
            <a:off x="1143401" y="23148"/>
            <a:ext cx="6857198" cy="435825"/>
          </a:xfrm>
          <a:prstGeom prst="rect">
            <a:avLst/>
          </a:prstGeom>
          <a:noFill/>
        </p:spPr>
        <p:txBody>
          <a:bodyPr wrap="none" rtlCol="0">
            <a:spAutoFit/>
          </a:bodyPr>
          <a:lstStyle/>
          <a:p>
            <a:r>
              <a:rPr lang="en-US" b="1" dirty="0"/>
              <a:t>Lensing by a point mass located in a plasma screen</a:t>
            </a:r>
          </a:p>
        </p:txBody>
      </p:sp>
    </p:spTree>
    <p:extLst>
      <p:ext uri="{BB962C8B-B14F-4D97-AF65-F5344CB8AC3E}">
        <p14:creationId xmlns:p14="http://schemas.microsoft.com/office/powerpoint/2010/main" val="3348005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58"/>
          <p:cNvSpPr txBox="1"/>
          <p:nvPr/>
        </p:nvSpPr>
        <p:spPr>
          <a:xfrm>
            <a:off x="1625006" y="220967"/>
            <a:ext cx="6630255" cy="435900"/>
          </a:xfrm>
          <a:prstGeom prst="rect">
            <a:avLst/>
          </a:prstGeom>
          <a:noFill/>
          <a:ln>
            <a:noFill/>
          </a:ln>
        </p:spPr>
        <p:txBody>
          <a:bodyPr spcFirstLastPara="1" wrap="square" lIns="91425" tIns="45700" rIns="91425" bIns="45700" anchor="t" anchorCtr="0">
            <a:spAutoFit/>
          </a:bodyPr>
          <a:lstStyle/>
          <a:p>
            <a:pPr>
              <a:spcBef>
                <a:spcPts val="0"/>
              </a:spcBef>
              <a:spcAft>
                <a:spcPts val="0"/>
              </a:spcAft>
              <a:buClr>
                <a:srgbClr val="000000"/>
              </a:buClr>
              <a:buSzPts val="2400"/>
            </a:pPr>
            <a:r>
              <a:rPr lang="en" b="1" dirty="0">
                <a:solidFill>
                  <a:schemeClr val="lt1"/>
                </a:solidFill>
                <a:latin typeface="Times New Roman"/>
                <a:ea typeface="Times New Roman"/>
                <a:cs typeface="Times New Roman"/>
                <a:sym typeface="Times New Roman"/>
              </a:rPr>
              <a:t>Many FRBs have 100% polarization and flat PA </a:t>
            </a:r>
            <a:endParaRPr sz="1400" dirty="0">
              <a:solidFill>
                <a:srgbClr val="000000"/>
              </a:solidFill>
              <a:latin typeface="Arial"/>
              <a:ea typeface="Arial"/>
              <a:cs typeface="Arial"/>
              <a:sym typeface="Arial"/>
            </a:endParaRPr>
          </a:p>
        </p:txBody>
      </p:sp>
      <p:sp>
        <p:nvSpPr>
          <p:cNvPr id="542" name="Google Shape;542;p58"/>
          <p:cNvSpPr txBox="1"/>
          <p:nvPr/>
        </p:nvSpPr>
        <p:spPr>
          <a:xfrm>
            <a:off x="2253464" y="3550251"/>
            <a:ext cx="4874574" cy="779276"/>
          </a:xfrm>
          <a:prstGeom prst="rect">
            <a:avLst/>
          </a:prstGeom>
          <a:noFill/>
          <a:ln>
            <a:noFill/>
          </a:ln>
        </p:spPr>
        <p:txBody>
          <a:bodyPr spcFirstLastPara="1" wrap="square" lIns="91425" tIns="45700" rIns="91425" bIns="45700" anchor="t" anchorCtr="0">
            <a:spAutoFit/>
          </a:bodyPr>
          <a:lstStyle/>
          <a:p>
            <a:pPr>
              <a:spcBef>
                <a:spcPts val="0"/>
              </a:spcBef>
              <a:spcAft>
                <a:spcPts val="0"/>
              </a:spcAft>
              <a:buClr>
                <a:srgbClr val="000000"/>
              </a:buClr>
              <a:buSzPts val="2400"/>
            </a:pPr>
            <a:r>
              <a:rPr lang="en" b="1" dirty="0">
                <a:solidFill>
                  <a:srgbClr val="FFFF66"/>
                </a:solidFill>
                <a:latin typeface="Times New Roman"/>
                <a:ea typeface="Times New Roman"/>
                <a:cs typeface="Times New Roman"/>
                <a:sym typeface="Times New Roman"/>
              </a:rPr>
              <a:t>Some have burst to burst variation of PAs</a:t>
            </a:r>
            <a:endParaRPr sz="1400" dirty="0">
              <a:solidFill>
                <a:srgbClr val="000000"/>
              </a:solidFill>
              <a:latin typeface="Arial"/>
              <a:ea typeface="Arial"/>
              <a:cs typeface="Arial"/>
              <a:sym typeface="Arial"/>
            </a:endParaRPr>
          </a:p>
        </p:txBody>
      </p:sp>
      <p:grpSp>
        <p:nvGrpSpPr>
          <p:cNvPr id="2" name="Group 1">
            <a:extLst>
              <a:ext uri="{FF2B5EF4-FFF2-40B4-BE49-F238E27FC236}">
                <a16:creationId xmlns:a16="http://schemas.microsoft.com/office/drawing/2014/main" id="{44ED8D7A-7365-C4A2-18FA-B83C7650E119}"/>
              </a:ext>
            </a:extLst>
          </p:cNvPr>
          <p:cNvGrpSpPr/>
          <p:nvPr/>
        </p:nvGrpSpPr>
        <p:grpSpPr>
          <a:xfrm>
            <a:off x="0" y="3946080"/>
            <a:ext cx="9143999" cy="2774079"/>
            <a:chOff x="0" y="3744202"/>
            <a:chExt cx="9143999" cy="2774079"/>
          </a:xfrm>
        </p:grpSpPr>
        <p:pic>
          <p:nvPicPr>
            <p:cNvPr id="543" name="Google Shape;543;p58"/>
            <p:cNvPicPr preferRelativeResize="0"/>
            <p:nvPr/>
          </p:nvPicPr>
          <p:blipFill rotWithShape="1">
            <a:blip r:embed="rId3">
              <a:alphaModFix/>
            </a:blip>
            <a:srcRect/>
            <a:stretch/>
          </p:blipFill>
          <p:spPr>
            <a:xfrm>
              <a:off x="0" y="3744202"/>
              <a:ext cx="9143999" cy="2774079"/>
            </a:xfrm>
            <a:prstGeom prst="rect">
              <a:avLst/>
            </a:prstGeom>
            <a:noFill/>
            <a:ln>
              <a:noFill/>
            </a:ln>
          </p:spPr>
        </p:pic>
        <p:sp>
          <p:nvSpPr>
            <p:cNvPr id="544" name="Google Shape;544;p58"/>
            <p:cNvSpPr txBox="1"/>
            <p:nvPr/>
          </p:nvSpPr>
          <p:spPr>
            <a:xfrm>
              <a:off x="5792679" y="3981326"/>
              <a:ext cx="3315694" cy="292668"/>
            </a:xfrm>
            <a:prstGeom prst="rect">
              <a:avLst/>
            </a:prstGeom>
            <a:noFill/>
            <a:ln>
              <a:noFill/>
            </a:ln>
          </p:spPr>
          <p:txBody>
            <a:bodyPr spcFirstLastPara="1" wrap="square" lIns="91425" tIns="45700" rIns="91425" bIns="45700" anchor="t" anchorCtr="0">
              <a:spAutoFit/>
            </a:bodyPr>
            <a:lstStyle/>
            <a:p>
              <a:pPr>
                <a:spcBef>
                  <a:spcPts val="0"/>
                </a:spcBef>
                <a:spcAft>
                  <a:spcPts val="0"/>
                </a:spcAft>
                <a:buClr>
                  <a:srgbClr val="000000"/>
                </a:buClr>
                <a:buSzPts val="2000"/>
              </a:pPr>
              <a:r>
                <a:rPr lang="en" sz="1400" b="1" dirty="0">
                  <a:solidFill>
                    <a:schemeClr val="tx1"/>
                  </a:solidFill>
                  <a:latin typeface="Times New Roman"/>
                  <a:ea typeface="Times New Roman"/>
                  <a:cs typeface="Times New Roman"/>
                  <a:sym typeface="Times New Roman"/>
                </a:rPr>
                <a:t>FRB 20201124A; </a:t>
              </a:r>
              <a:r>
                <a:rPr lang="en" sz="1400" b="1" dirty="0" err="1">
                  <a:solidFill>
                    <a:schemeClr val="tx1"/>
                  </a:solidFill>
                  <a:latin typeface="Times New Roman"/>
                  <a:ea typeface="Times New Roman"/>
                  <a:cs typeface="Times New Roman"/>
                  <a:sym typeface="Times New Roman"/>
                </a:rPr>
                <a:t>Hilmarsson</a:t>
              </a:r>
              <a:r>
                <a:rPr lang="en" sz="1400" b="1" dirty="0">
                  <a:solidFill>
                    <a:schemeClr val="tx1"/>
                  </a:solidFill>
                  <a:latin typeface="Times New Roman"/>
                  <a:ea typeface="Times New Roman"/>
                  <a:cs typeface="Times New Roman"/>
                  <a:sym typeface="Times New Roman"/>
                </a:rPr>
                <a:t> et al. 2021</a:t>
              </a:r>
              <a:endParaRPr sz="900" dirty="0">
                <a:solidFill>
                  <a:schemeClr val="tx1"/>
                </a:solidFill>
                <a:latin typeface="Arial"/>
                <a:ea typeface="Arial"/>
                <a:cs typeface="Arial"/>
                <a:sym typeface="Arial"/>
              </a:endParaRPr>
            </a:p>
          </p:txBody>
        </p:sp>
      </p:grpSp>
      <p:grpSp>
        <p:nvGrpSpPr>
          <p:cNvPr id="3" name="Group 2">
            <a:extLst>
              <a:ext uri="{FF2B5EF4-FFF2-40B4-BE49-F238E27FC236}">
                <a16:creationId xmlns:a16="http://schemas.microsoft.com/office/drawing/2014/main" id="{D7A21622-8BE5-3C50-864E-40980F01D0EF}"/>
              </a:ext>
            </a:extLst>
          </p:cNvPr>
          <p:cNvGrpSpPr/>
          <p:nvPr/>
        </p:nvGrpSpPr>
        <p:grpSpPr>
          <a:xfrm>
            <a:off x="0" y="681554"/>
            <a:ext cx="9144000" cy="2844010"/>
            <a:chOff x="0" y="775619"/>
            <a:chExt cx="9144000" cy="2844010"/>
          </a:xfrm>
        </p:grpSpPr>
        <p:pic>
          <p:nvPicPr>
            <p:cNvPr id="546" name="Google Shape;546;p58"/>
            <p:cNvPicPr preferRelativeResize="0"/>
            <p:nvPr/>
          </p:nvPicPr>
          <p:blipFill>
            <a:blip r:embed="rId4">
              <a:alphaModFix/>
            </a:blip>
            <a:stretch>
              <a:fillRect/>
            </a:stretch>
          </p:blipFill>
          <p:spPr>
            <a:xfrm>
              <a:off x="0" y="775619"/>
              <a:ext cx="9144000" cy="2844010"/>
            </a:xfrm>
            <a:prstGeom prst="rect">
              <a:avLst/>
            </a:prstGeom>
            <a:noFill/>
            <a:ln>
              <a:noFill/>
            </a:ln>
          </p:spPr>
        </p:pic>
        <p:sp>
          <p:nvSpPr>
            <p:cNvPr id="547" name="Google Shape;547;p58"/>
            <p:cNvSpPr txBox="1"/>
            <p:nvPr/>
          </p:nvSpPr>
          <p:spPr>
            <a:xfrm>
              <a:off x="6166750" y="1043586"/>
              <a:ext cx="2383483" cy="264006"/>
            </a:xfrm>
            <a:prstGeom prst="rect">
              <a:avLst/>
            </a:prstGeom>
            <a:noFill/>
            <a:ln>
              <a:noFill/>
            </a:ln>
          </p:spPr>
          <p:txBody>
            <a:bodyPr spcFirstLastPara="1" wrap="square" lIns="91425" tIns="45700" rIns="91425" bIns="45700" anchor="t" anchorCtr="0">
              <a:spAutoFit/>
            </a:bodyPr>
            <a:lstStyle/>
            <a:p>
              <a:pPr>
                <a:spcBef>
                  <a:spcPts val="0"/>
                </a:spcBef>
                <a:spcAft>
                  <a:spcPts val="0"/>
                </a:spcAft>
                <a:buClr>
                  <a:srgbClr val="000000"/>
                </a:buClr>
                <a:buSzPts val="2000"/>
              </a:pPr>
              <a:r>
                <a:rPr lang="en" sz="1200" b="1" dirty="0">
                  <a:solidFill>
                    <a:schemeClr val="tx1"/>
                  </a:solidFill>
                  <a:latin typeface="Times New Roman"/>
                  <a:ea typeface="Times New Roman"/>
                  <a:cs typeface="Times New Roman"/>
                  <a:sym typeface="Times New Roman"/>
                </a:rPr>
                <a:t>FRB 121102; </a:t>
              </a:r>
              <a:r>
                <a:rPr lang="en" sz="1200" b="1" dirty="0" err="1">
                  <a:solidFill>
                    <a:schemeClr val="tx1"/>
                  </a:solidFill>
                  <a:latin typeface="Times New Roman"/>
                  <a:ea typeface="Times New Roman"/>
                  <a:cs typeface="Times New Roman"/>
                  <a:sym typeface="Times New Roman"/>
                </a:rPr>
                <a:t>Michilli</a:t>
              </a:r>
              <a:r>
                <a:rPr lang="en" sz="1200" b="1" dirty="0">
                  <a:solidFill>
                    <a:schemeClr val="tx1"/>
                  </a:solidFill>
                  <a:latin typeface="Times New Roman"/>
                  <a:ea typeface="Times New Roman"/>
                  <a:cs typeface="Times New Roman"/>
                  <a:sym typeface="Times New Roman"/>
                </a:rPr>
                <a:t> et al. 2018</a:t>
              </a:r>
              <a:endParaRPr sz="800" dirty="0">
                <a:solidFill>
                  <a:schemeClr val="tx1"/>
                </a:solidFill>
                <a:latin typeface="Arial"/>
                <a:ea typeface="Arial"/>
                <a:cs typeface="Arial"/>
                <a:sym typeface="Arial"/>
              </a:endParaRPr>
            </a:p>
          </p:txBody>
        </p:sp>
      </p:grpSp>
    </p:spTree>
    <p:extLst>
      <p:ext uri="{BB962C8B-B14F-4D97-AF65-F5344CB8AC3E}">
        <p14:creationId xmlns:p14="http://schemas.microsoft.com/office/powerpoint/2010/main" val="2108717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DB9733-028E-5B56-3D6C-6025CDA913CA}"/>
              </a:ext>
            </a:extLst>
          </p:cNvPr>
          <p:cNvPicPr>
            <a:picLocks noChangeAspect="1"/>
          </p:cNvPicPr>
          <p:nvPr/>
        </p:nvPicPr>
        <p:blipFill>
          <a:blip r:embed="rId2"/>
          <a:stretch>
            <a:fillRect/>
          </a:stretch>
        </p:blipFill>
        <p:spPr>
          <a:xfrm>
            <a:off x="1332055" y="2241151"/>
            <a:ext cx="5717892" cy="902825"/>
          </a:xfrm>
          <a:prstGeom prst="rect">
            <a:avLst/>
          </a:prstGeom>
        </p:spPr>
      </p:pic>
      <p:pic>
        <p:nvPicPr>
          <p:cNvPr id="3" name="Picture 2">
            <a:extLst>
              <a:ext uri="{FF2B5EF4-FFF2-40B4-BE49-F238E27FC236}">
                <a16:creationId xmlns:a16="http://schemas.microsoft.com/office/drawing/2014/main" id="{AE950309-D75C-6F09-A446-F85B5C5F6A95}"/>
              </a:ext>
            </a:extLst>
          </p:cNvPr>
          <p:cNvPicPr>
            <a:picLocks noChangeAspect="1"/>
          </p:cNvPicPr>
          <p:nvPr/>
        </p:nvPicPr>
        <p:blipFill>
          <a:blip r:embed="rId3"/>
          <a:stretch>
            <a:fillRect/>
          </a:stretch>
        </p:blipFill>
        <p:spPr>
          <a:xfrm>
            <a:off x="1444778" y="3620228"/>
            <a:ext cx="1934675" cy="742067"/>
          </a:xfrm>
          <a:prstGeom prst="rect">
            <a:avLst/>
          </a:prstGeom>
        </p:spPr>
      </p:pic>
      <p:pic>
        <p:nvPicPr>
          <p:cNvPr id="4" name="Picture 3">
            <a:extLst>
              <a:ext uri="{FF2B5EF4-FFF2-40B4-BE49-F238E27FC236}">
                <a16:creationId xmlns:a16="http://schemas.microsoft.com/office/drawing/2014/main" id="{6C3CE262-1180-350E-146C-AE8778148225}"/>
              </a:ext>
            </a:extLst>
          </p:cNvPr>
          <p:cNvPicPr>
            <a:picLocks noChangeAspect="1"/>
          </p:cNvPicPr>
          <p:nvPr/>
        </p:nvPicPr>
        <p:blipFill>
          <a:blip r:embed="rId4"/>
          <a:stretch>
            <a:fillRect/>
          </a:stretch>
        </p:blipFill>
        <p:spPr>
          <a:xfrm>
            <a:off x="1444778" y="4667216"/>
            <a:ext cx="2523523" cy="648906"/>
          </a:xfrm>
          <a:prstGeom prst="rect">
            <a:avLst/>
          </a:prstGeom>
        </p:spPr>
      </p:pic>
      <p:sp>
        <p:nvSpPr>
          <p:cNvPr id="5" name="TextBox 4">
            <a:extLst>
              <a:ext uri="{FF2B5EF4-FFF2-40B4-BE49-F238E27FC236}">
                <a16:creationId xmlns:a16="http://schemas.microsoft.com/office/drawing/2014/main" id="{A3FA8B0A-F246-E7FC-10A9-874F55147669}"/>
              </a:ext>
            </a:extLst>
          </p:cNvPr>
          <p:cNvSpPr txBox="1"/>
          <p:nvPr/>
        </p:nvSpPr>
        <p:spPr>
          <a:xfrm>
            <a:off x="254642" y="1313699"/>
            <a:ext cx="7234178" cy="865237"/>
          </a:xfrm>
          <a:prstGeom prst="rect">
            <a:avLst/>
          </a:prstGeom>
          <a:noFill/>
        </p:spPr>
        <p:txBody>
          <a:bodyPr wrap="square" rtlCol="0">
            <a:spAutoFit/>
          </a:bodyPr>
          <a:lstStyle/>
          <a:p>
            <a:r>
              <a:rPr lang="en-US" sz="1800" b="1" dirty="0"/>
              <a:t>The flux observed from an astronomical source when photons travel through a gravitational potential and plasma on their way to the observer is given by</a:t>
            </a:r>
          </a:p>
        </p:txBody>
      </p:sp>
      <p:sp>
        <p:nvSpPr>
          <p:cNvPr id="6" name="TextBox 5">
            <a:extLst>
              <a:ext uri="{FF2B5EF4-FFF2-40B4-BE49-F238E27FC236}">
                <a16:creationId xmlns:a16="http://schemas.microsoft.com/office/drawing/2014/main" id="{0F05873B-9528-FAAD-91C7-E49125105A5C}"/>
              </a:ext>
            </a:extLst>
          </p:cNvPr>
          <p:cNvSpPr txBox="1"/>
          <p:nvPr/>
        </p:nvSpPr>
        <p:spPr>
          <a:xfrm>
            <a:off x="393539" y="3773350"/>
            <a:ext cx="850105" cy="378565"/>
          </a:xfrm>
          <a:prstGeom prst="rect">
            <a:avLst/>
          </a:prstGeom>
          <a:noFill/>
        </p:spPr>
        <p:txBody>
          <a:bodyPr wrap="none" rtlCol="0">
            <a:spAutoFit/>
          </a:bodyPr>
          <a:lstStyle/>
          <a:p>
            <a:r>
              <a:rPr lang="en-US" sz="2000" b="1" dirty="0"/>
              <a:t>where</a:t>
            </a:r>
          </a:p>
        </p:txBody>
      </p:sp>
      <p:sp>
        <p:nvSpPr>
          <p:cNvPr id="7" name="TextBox 6">
            <a:extLst>
              <a:ext uri="{FF2B5EF4-FFF2-40B4-BE49-F238E27FC236}">
                <a16:creationId xmlns:a16="http://schemas.microsoft.com/office/drawing/2014/main" id="{4D440955-9DD5-DDDF-3F0D-742E2EF3A379}"/>
              </a:ext>
            </a:extLst>
          </p:cNvPr>
          <p:cNvSpPr txBox="1"/>
          <p:nvPr/>
        </p:nvSpPr>
        <p:spPr>
          <a:xfrm>
            <a:off x="3580587" y="3773350"/>
            <a:ext cx="2307235" cy="378565"/>
          </a:xfrm>
          <a:prstGeom prst="rect">
            <a:avLst/>
          </a:prstGeom>
          <a:noFill/>
        </p:spPr>
        <p:txBody>
          <a:bodyPr wrap="none" rtlCol="0">
            <a:spAutoFit/>
          </a:bodyPr>
          <a:lstStyle/>
          <a:p>
            <a:r>
              <a:rPr lang="en-US" sz="2000" b="1" dirty="0"/>
              <a:t>Is the Fresnel angle</a:t>
            </a:r>
          </a:p>
        </p:txBody>
      </p:sp>
      <p:sp>
        <p:nvSpPr>
          <p:cNvPr id="8" name="TextBox 7">
            <a:extLst>
              <a:ext uri="{FF2B5EF4-FFF2-40B4-BE49-F238E27FC236}">
                <a16:creationId xmlns:a16="http://schemas.microsoft.com/office/drawing/2014/main" id="{3F67AE98-2D4A-024F-4C3D-C310F8AA3393}"/>
              </a:ext>
            </a:extLst>
          </p:cNvPr>
          <p:cNvSpPr txBox="1"/>
          <p:nvPr/>
        </p:nvSpPr>
        <p:spPr>
          <a:xfrm>
            <a:off x="4340506" y="4641453"/>
            <a:ext cx="3613358" cy="664797"/>
          </a:xfrm>
          <a:prstGeom prst="rect">
            <a:avLst/>
          </a:prstGeom>
          <a:noFill/>
        </p:spPr>
        <p:txBody>
          <a:bodyPr wrap="square" rtlCol="0">
            <a:spAutoFit/>
          </a:bodyPr>
          <a:lstStyle/>
          <a:p>
            <a:r>
              <a:rPr lang="en-US" sz="2000" b="1" dirty="0"/>
              <a:t>is the time delay due to travel in the gravitational potential </a:t>
            </a:r>
            <a:r>
              <a:rPr lang="el-GR" sz="2000" b="1" dirty="0"/>
              <a:t>Φ</a:t>
            </a:r>
          </a:p>
        </p:txBody>
      </p:sp>
      <p:sp>
        <p:nvSpPr>
          <p:cNvPr id="9" name="TextBox 8">
            <a:extLst>
              <a:ext uri="{FF2B5EF4-FFF2-40B4-BE49-F238E27FC236}">
                <a16:creationId xmlns:a16="http://schemas.microsoft.com/office/drawing/2014/main" id="{B4A2358F-CAF5-98CF-3F9C-B80296972338}"/>
              </a:ext>
            </a:extLst>
          </p:cNvPr>
          <p:cNvSpPr txBox="1"/>
          <p:nvPr/>
        </p:nvSpPr>
        <p:spPr>
          <a:xfrm>
            <a:off x="1143401" y="243069"/>
            <a:ext cx="6857198" cy="435825"/>
          </a:xfrm>
          <a:prstGeom prst="rect">
            <a:avLst/>
          </a:prstGeom>
          <a:noFill/>
        </p:spPr>
        <p:txBody>
          <a:bodyPr wrap="none" rtlCol="0">
            <a:spAutoFit/>
          </a:bodyPr>
          <a:lstStyle/>
          <a:p>
            <a:r>
              <a:rPr lang="en-US" b="1" dirty="0"/>
              <a:t>Lensing by a point mass located in a plasma screen</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6E172F5-2DEA-0297-7F5B-12912FF4A756}"/>
                  </a:ext>
                </a:extLst>
              </p:cNvPr>
              <p:cNvSpPr txBox="1"/>
              <p:nvPr/>
            </p:nvSpPr>
            <p:spPr>
              <a:xfrm>
                <a:off x="901219" y="5956709"/>
                <a:ext cx="6878574" cy="664797"/>
              </a:xfrm>
              <a:prstGeom prst="rect">
                <a:avLst/>
              </a:prstGeom>
              <a:noFill/>
            </p:spPr>
            <p:txBody>
              <a:bodyPr wrap="square" rtlCol="0">
                <a:spAutoFit/>
              </a:bodyPr>
              <a:lstStyle/>
              <a:p>
                <a:r>
                  <a:rPr lang="en-US" sz="2000" b="1" dirty="0">
                    <a:solidFill>
                      <a:srgbClr val="FFC000"/>
                    </a:solidFill>
                  </a:rPr>
                  <a:t>The above integral reduces to geometric optics description when the gravitational radius of the object is </a:t>
                </a:r>
                <a14:m>
                  <m:oMath xmlns:m="http://schemas.openxmlformats.org/officeDocument/2006/math">
                    <m:r>
                      <a:rPr lang="en-US" sz="2000" b="1" i="1" smtClean="0">
                        <a:solidFill>
                          <a:srgbClr val="FFC000"/>
                        </a:solidFill>
                        <a:latin typeface="Cambria Math" panose="02040503050406030204" pitchFamily="18" charset="0"/>
                        <a:ea typeface="Cambria Math" panose="02040503050406030204" pitchFamily="18" charset="0"/>
                      </a:rPr>
                      <m:t>≫ </m:t>
                    </m:r>
                    <m:r>
                      <a:rPr lang="en-US" sz="2000" b="1" i="1" smtClean="0">
                        <a:solidFill>
                          <a:srgbClr val="FFC000"/>
                        </a:solidFill>
                        <a:latin typeface="Cambria Math" panose="02040503050406030204" pitchFamily="18" charset="0"/>
                        <a:ea typeface="Cambria Math" panose="02040503050406030204" pitchFamily="18" charset="0"/>
                      </a:rPr>
                      <m:t>𝝀</m:t>
                    </m:r>
                  </m:oMath>
                </a14:m>
                <a:endParaRPr lang="en-US" sz="2000" b="1" dirty="0">
                  <a:solidFill>
                    <a:srgbClr val="FFC000"/>
                  </a:solidFill>
                </a:endParaRPr>
              </a:p>
            </p:txBody>
          </p:sp>
        </mc:Choice>
        <mc:Fallback xmlns="">
          <p:sp>
            <p:nvSpPr>
              <p:cNvPr id="10" name="TextBox 9">
                <a:extLst>
                  <a:ext uri="{FF2B5EF4-FFF2-40B4-BE49-F238E27FC236}">
                    <a16:creationId xmlns:a16="http://schemas.microsoft.com/office/drawing/2014/main" id="{36E172F5-2DEA-0297-7F5B-12912FF4A756}"/>
                  </a:ext>
                </a:extLst>
              </p:cNvPr>
              <p:cNvSpPr txBox="1">
                <a:spLocks noRot="1" noChangeAspect="1" noMove="1" noResize="1" noEditPoints="1" noAdjustHandles="1" noChangeArrowheads="1" noChangeShapeType="1" noTextEdit="1"/>
              </p:cNvSpPr>
              <p:nvPr/>
            </p:nvSpPr>
            <p:spPr>
              <a:xfrm>
                <a:off x="901219" y="5956709"/>
                <a:ext cx="6878574" cy="664797"/>
              </a:xfrm>
              <a:prstGeom prst="rect">
                <a:avLst/>
              </a:prstGeom>
              <a:blipFill>
                <a:blip r:embed="rId5"/>
                <a:stretch>
                  <a:fillRect l="-1107" t="-5556" b="-14815"/>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C9973E47-0C8C-4F98-AAD3-9DAEEAE65ECB}"/>
              </a:ext>
            </a:extLst>
          </p:cNvPr>
          <p:cNvSpPr txBox="1"/>
          <p:nvPr/>
        </p:nvSpPr>
        <p:spPr>
          <a:xfrm>
            <a:off x="2304843" y="673112"/>
            <a:ext cx="4346383" cy="349968"/>
          </a:xfrm>
          <a:prstGeom prst="rect">
            <a:avLst/>
          </a:prstGeom>
          <a:noFill/>
        </p:spPr>
        <p:txBody>
          <a:bodyPr wrap="none" rtlCol="0">
            <a:spAutoFit/>
          </a:bodyPr>
          <a:lstStyle/>
          <a:p>
            <a:r>
              <a:rPr lang="en-US" sz="1800" b="1" dirty="0" err="1">
                <a:solidFill>
                  <a:srgbClr val="73F646"/>
                </a:solidFill>
              </a:rPr>
              <a:t>Beniamini</a:t>
            </a:r>
            <a:r>
              <a:rPr lang="en-US" sz="1800" b="1" dirty="0">
                <a:solidFill>
                  <a:srgbClr val="73F646"/>
                </a:solidFill>
              </a:rPr>
              <a:t> &amp; Kumar – under preparation)</a:t>
            </a:r>
          </a:p>
        </p:txBody>
      </p:sp>
    </p:spTree>
    <p:extLst>
      <p:ext uri="{BB962C8B-B14F-4D97-AF65-F5344CB8AC3E}">
        <p14:creationId xmlns:p14="http://schemas.microsoft.com/office/powerpoint/2010/main" val="3190600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7C7FC1-F069-C3DB-61DD-3DB50F75EF8A}"/>
              </a:ext>
            </a:extLst>
          </p:cNvPr>
          <p:cNvSpPr txBox="1"/>
          <p:nvPr/>
        </p:nvSpPr>
        <p:spPr>
          <a:xfrm>
            <a:off x="1143401" y="243069"/>
            <a:ext cx="6857198" cy="435825"/>
          </a:xfrm>
          <a:prstGeom prst="rect">
            <a:avLst/>
          </a:prstGeom>
          <a:noFill/>
        </p:spPr>
        <p:txBody>
          <a:bodyPr wrap="none" rtlCol="0">
            <a:spAutoFit/>
          </a:bodyPr>
          <a:lstStyle/>
          <a:p>
            <a:r>
              <a:rPr lang="en-US" b="1" dirty="0"/>
              <a:t>Lensing by a point mass located in a plasma screen</a:t>
            </a:r>
          </a:p>
        </p:txBody>
      </p:sp>
      <p:grpSp>
        <p:nvGrpSpPr>
          <p:cNvPr id="6" name="Group 5">
            <a:extLst>
              <a:ext uri="{FF2B5EF4-FFF2-40B4-BE49-F238E27FC236}">
                <a16:creationId xmlns:a16="http://schemas.microsoft.com/office/drawing/2014/main" id="{1470331A-5869-C120-6B4A-BC9F1858654A}"/>
              </a:ext>
            </a:extLst>
          </p:cNvPr>
          <p:cNvGrpSpPr/>
          <p:nvPr/>
        </p:nvGrpSpPr>
        <p:grpSpPr>
          <a:xfrm>
            <a:off x="-37169" y="813442"/>
            <a:ext cx="9158020" cy="5938253"/>
            <a:chOff x="-37169" y="813442"/>
            <a:chExt cx="9158020" cy="5938253"/>
          </a:xfrm>
        </p:grpSpPr>
        <p:pic>
          <p:nvPicPr>
            <p:cNvPr id="3" name="Picture 2">
              <a:extLst>
                <a:ext uri="{FF2B5EF4-FFF2-40B4-BE49-F238E27FC236}">
                  <a16:creationId xmlns:a16="http://schemas.microsoft.com/office/drawing/2014/main" id="{9D31C14D-2AD7-DFB7-088B-A4B8203DBFDC}"/>
                </a:ext>
              </a:extLst>
            </p:cNvPr>
            <p:cNvPicPr>
              <a:picLocks noChangeAspect="1"/>
            </p:cNvPicPr>
            <p:nvPr/>
          </p:nvPicPr>
          <p:blipFill>
            <a:blip r:embed="rId2"/>
            <a:stretch>
              <a:fillRect/>
            </a:stretch>
          </p:blipFill>
          <p:spPr>
            <a:xfrm>
              <a:off x="-37169" y="813442"/>
              <a:ext cx="9158020" cy="5938253"/>
            </a:xfrm>
            <a:prstGeom prst="rect">
              <a:avLst/>
            </a:prstGeom>
          </p:spPr>
        </p:pic>
        <p:pic>
          <p:nvPicPr>
            <p:cNvPr id="4" name="Picture 3">
              <a:extLst>
                <a:ext uri="{FF2B5EF4-FFF2-40B4-BE49-F238E27FC236}">
                  <a16:creationId xmlns:a16="http://schemas.microsoft.com/office/drawing/2014/main" id="{4ADD503E-E804-3DD5-0293-BE12612288C7}"/>
                </a:ext>
              </a:extLst>
            </p:cNvPr>
            <p:cNvPicPr>
              <a:picLocks noChangeAspect="1"/>
            </p:cNvPicPr>
            <p:nvPr/>
          </p:nvPicPr>
          <p:blipFill>
            <a:blip r:embed="rId3"/>
            <a:stretch>
              <a:fillRect/>
            </a:stretch>
          </p:blipFill>
          <p:spPr>
            <a:xfrm>
              <a:off x="6166089" y="840288"/>
              <a:ext cx="2954761" cy="780168"/>
            </a:xfrm>
            <a:prstGeom prst="rect">
              <a:avLst/>
            </a:prstGeom>
          </p:spPr>
        </p:pic>
        <p:sp>
          <p:nvSpPr>
            <p:cNvPr id="5" name="TextBox 4">
              <a:extLst>
                <a:ext uri="{FF2B5EF4-FFF2-40B4-BE49-F238E27FC236}">
                  <a16:creationId xmlns:a16="http://schemas.microsoft.com/office/drawing/2014/main" id="{B3A82A1C-EE67-CCF8-5322-E60A308B6E8D}"/>
                </a:ext>
              </a:extLst>
            </p:cNvPr>
            <p:cNvSpPr txBox="1"/>
            <p:nvPr/>
          </p:nvSpPr>
          <p:spPr>
            <a:xfrm>
              <a:off x="20706" y="6257564"/>
              <a:ext cx="2953990" cy="435825"/>
            </a:xfrm>
            <a:prstGeom prst="rect">
              <a:avLst/>
            </a:prstGeom>
            <a:solidFill>
              <a:schemeClr val="bg1"/>
            </a:solidFill>
          </p:spPr>
          <p:txBody>
            <a:bodyPr wrap="square" rtlCol="0">
              <a:spAutoFit/>
            </a:bodyPr>
            <a:lstStyle/>
            <a:p>
              <a:r>
                <a:rPr lang="en-US" dirty="0">
                  <a:solidFill>
                    <a:schemeClr val="tx1"/>
                  </a:solidFill>
                </a:rPr>
                <a:t>Lens equation:</a:t>
              </a:r>
            </a:p>
          </p:txBody>
        </p:sp>
      </p:grpSp>
    </p:spTree>
    <p:extLst>
      <p:ext uri="{BB962C8B-B14F-4D97-AF65-F5344CB8AC3E}">
        <p14:creationId xmlns:p14="http://schemas.microsoft.com/office/powerpoint/2010/main" val="2482513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A71E804D-D96B-0F89-5EC1-A4E31C8CA094}"/>
              </a:ext>
            </a:extLst>
          </p:cNvPr>
          <p:cNvGrpSpPr/>
          <p:nvPr/>
        </p:nvGrpSpPr>
        <p:grpSpPr>
          <a:xfrm>
            <a:off x="1088023" y="895303"/>
            <a:ext cx="6653100" cy="632545"/>
            <a:chOff x="1088023" y="895303"/>
            <a:chExt cx="6653100" cy="632545"/>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8426B75-403B-E39F-F6C8-D3B6BFC311F3}"/>
                    </a:ext>
                  </a:extLst>
                </p:cNvPr>
                <p:cNvSpPr txBox="1"/>
                <p:nvPr/>
              </p:nvSpPr>
              <p:spPr>
                <a:xfrm>
                  <a:off x="1088023" y="895303"/>
                  <a:ext cx="1376531" cy="632545"/>
                </a:xfrm>
                <a:prstGeom prst="rect">
                  <a:avLst/>
                </a:prstGeom>
                <a:noFill/>
              </p:spPr>
              <p:txBody>
                <a:bodyPr wrap="none" rtlCol="0">
                  <a:spAutoFit/>
                </a:bodyPr>
                <a:lstStyle/>
                <a:p>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rPr>
                            <m:t>𝑑</m:t>
                          </m:r>
                        </m:sub>
                      </m:sSub>
                    </m:oMath>
                  </a14:m>
                  <a:r>
                    <a:rPr lang="en-US" dirty="0"/>
                    <a:t>=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𝑠</m:t>
                              </m:r>
                            </m:sub>
                          </m:sSub>
                        </m:num>
                        <m:den>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rPr>
                                <m:t>𝐼</m:t>
                              </m:r>
                            </m:sub>
                          </m:sSub>
                          <m:sSub>
                            <m:sSubPr>
                              <m:ctrlPr>
                                <a:rPr lang="en-US"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𝐿𝑜</m:t>
                              </m:r>
                            </m:sub>
                          </m:sSub>
                        </m:den>
                      </m:f>
                    </m:oMath>
                  </a14:m>
                  <a:endParaRPr lang="en-US" dirty="0"/>
                </a:p>
              </p:txBody>
            </p:sp>
          </mc:Choice>
          <mc:Fallback xmlns="">
            <p:sp>
              <p:nvSpPr>
                <p:cNvPr id="4" name="TextBox 3">
                  <a:extLst>
                    <a:ext uri="{FF2B5EF4-FFF2-40B4-BE49-F238E27FC236}">
                      <a16:creationId xmlns:a16="http://schemas.microsoft.com/office/drawing/2014/main" id="{28426B75-403B-E39F-F6C8-D3B6BFC311F3}"/>
                    </a:ext>
                  </a:extLst>
                </p:cNvPr>
                <p:cNvSpPr txBox="1">
                  <a:spLocks noRot="1" noChangeAspect="1" noMove="1" noResize="1" noEditPoints="1" noAdjustHandles="1" noChangeArrowheads="1" noChangeShapeType="1" noTextEdit="1"/>
                </p:cNvSpPr>
                <p:nvPr/>
              </p:nvSpPr>
              <p:spPr>
                <a:xfrm>
                  <a:off x="1088023" y="895303"/>
                  <a:ext cx="1376531" cy="632545"/>
                </a:xfrm>
                <a:prstGeom prst="rect">
                  <a:avLst/>
                </a:prstGeom>
                <a:blipFill>
                  <a:blip r:embed="rId2"/>
                  <a:stretch>
                    <a:fillRect l="-917" t="-5882" b="-196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7960EBAB-90CA-F003-CB23-F4563BFFC571}"/>
                </a:ext>
              </a:extLst>
            </p:cNvPr>
            <p:cNvSpPr txBox="1"/>
            <p:nvPr/>
          </p:nvSpPr>
          <p:spPr>
            <a:xfrm>
              <a:off x="2546431" y="1010717"/>
              <a:ext cx="5194692" cy="349968"/>
            </a:xfrm>
            <a:prstGeom prst="rect">
              <a:avLst/>
            </a:prstGeom>
            <a:noFill/>
          </p:spPr>
          <p:txBody>
            <a:bodyPr wrap="none" rtlCol="0">
              <a:spAutoFit/>
            </a:bodyPr>
            <a:lstStyle/>
            <a:p>
              <a:r>
                <a:rPr lang="en-US" sz="1800" b="1" dirty="0"/>
                <a:t>substituting this into the lens equation it reduces to</a:t>
              </a:r>
            </a:p>
          </p:txBody>
        </p: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7868CB5-3C4D-AFA1-EA1B-6AD0744E1EB7}"/>
                  </a:ext>
                </a:extLst>
              </p:cNvPr>
              <p:cNvSpPr txBox="1"/>
              <p:nvPr/>
            </p:nvSpPr>
            <p:spPr>
              <a:xfrm>
                <a:off x="451414" y="324084"/>
                <a:ext cx="4304127" cy="378565"/>
              </a:xfrm>
              <a:prstGeom prst="rect">
                <a:avLst/>
              </a:prstGeom>
              <a:noFill/>
            </p:spPr>
            <p:txBody>
              <a:bodyPr wrap="none" rtlCol="0">
                <a:spAutoFit/>
              </a:bodyPr>
              <a:lstStyle/>
              <a:p>
                <a:r>
                  <a:rPr lang="en-US" sz="2000" b="1" dirty="0">
                    <a:solidFill>
                      <a:srgbClr val="FFC000"/>
                    </a:solidFill>
                  </a:rPr>
                  <a:t>Lens equation: </a:t>
                </a:r>
                <a14:m>
                  <m:oMath xmlns:m="http://schemas.openxmlformats.org/officeDocument/2006/math">
                    <m:sSub>
                      <m:sSubPr>
                        <m:ctrlPr>
                          <a:rPr lang="en-US" sz="2000" b="1" i="1" smtClean="0">
                            <a:solidFill>
                              <a:srgbClr val="FFC000"/>
                            </a:solidFill>
                            <a:latin typeface="Cambria Math" panose="02040503050406030204" pitchFamily="18" charset="0"/>
                          </a:rPr>
                        </m:ctrlPr>
                      </m:sSubPr>
                      <m:e>
                        <m:r>
                          <a:rPr lang="en-US" sz="2000" b="1" i="1" smtClean="0">
                            <a:solidFill>
                              <a:srgbClr val="FFC000"/>
                            </a:solidFill>
                            <a:latin typeface="Cambria Math" panose="02040503050406030204" pitchFamily="18" charset="0"/>
                            <a:ea typeface="Cambria Math" panose="02040503050406030204" pitchFamily="18" charset="0"/>
                          </a:rPr>
                          <m:t>𝜽</m:t>
                        </m:r>
                      </m:e>
                      <m:sub>
                        <m:r>
                          <a:rPr lang="en-US" sz="2000" b="1" i="1" smtClean="0">
                            <a:solidFill>
                              <a:srgbClr val="FFC000"/>
                            </a:solidFill>
                            <a:latin typeface="Cambria Math" panose="02040503050406030204" pitchFamily="18" charset="0"/>
                          </a:rPr>
                          <m:t>𝑰</m:t>
                        </m:r>
                      </m:sub>
                    </m:sSub>
                    <m:sSub>
                      <m:sSubPr>
                        <m:ctrlPr>
                          <a:rPr lang="en-US" sz="2000" b="1" i="1" smtClean="0">
                            <a:solidFill>
                              <a:srgbClr val="FFC000"/>
                            </a:solidFill>
                            <a:latin typeface="Cambria Math" panose="02040503050406030204" pitchFamily="18" charset="0"/>
                          </a:rPr>
                        </m:ctrlPr>
                      </m:sSubPr>
                      <m:e>
                        <m:r>
                          <a:rPr lang="en-US" sz="2000" b="1" i="1" smtClean="0">
                            <a:solidFill>
                              <a:srgbClr val="FFC000"/>
                            </a:solidFill>
                            <a:latin typeface="Cambria Math" panose="02040503050406030204" pitchFamily="18" charset="0"/>
                          </a:rPr>
                          <m:t>𝒅</m:t>
                        </m:r>
                      </m:e>
                      <m:sub>
                        <m:r>
                          <a:rPr lang="en-US" sz="2000" b="1" i="1" smtClean="0">
                            <a:solidFill>
                              <a:srgbClr val="FFC000"/>
                            </a:solidFill>
                            <a:latin typeface="Cambria Math" panose="02040503050406030204" pitchFamily="18" charset="0"/>
                          </a:rPr>
                          <m:t>𝒔𝒐</m:t>
                        </m:r>
                      </m:sub>
                    </m:sSub>
                  </m:oMath>
                </a14:m>
                <a:r>
                  <a:rPr lang="en-US" sz="2000" b="1" dirty="0">
                    <a:solidFill>
                      <a:srgbClr val="FFC000"/>
                    </a:solidFill>
                  </a:rPr>
                  <a:t>= </a:t>
                </a:r>
                <a14:m>
                  <m:oMath xmlns:m="http://schemas.openxmlformats.org/officeDocument/2006/math">
                    <m:sSub>
                      <m:sSubPr>
                        <m:ctrlPr>
                          <a:rPr lang="en-US" sz="2000" b="1" i="1">
                            <a:solidFill>
                              <a:srgbClr val="FFC000"/>
                            </a:solidFill>
                            <a:latin typeface="Cambria Math" panose="02040503050406030204" pitchFamily="18" charset="0"/>
                          </a:rPr>
                        </m:ctrlPr>
                      </m:sSubPr>
                      <m:e>
                        <m:r>
                          <a:rPr lang="en-US" sz="2000" b="1" i="1">
                            <a:solidFill>
                              <a:srgbClr val="FFC000"/>
                            </a:solidFill>
                            <a:latin typeface="Cambria Math" panose="02040503050406030204" pitchFamily="18" charset="0"/>
                            <a:ea typeface="Cambria Math" panose="02040503050406030204" pitchFamily="18" charset="0"/>
                          </a:rPr>
                          <m:t>𝜽</m:t>
                        </m:r>
                      </m:e>
                      <m:sub>
                        <m:r>
                          <a:rPr lang="en-US" sz="2000" b="1" i="1" smtClean="0">
                            <a:solidFill>
                              <a:srgbClr val="FFC000"/>
                            </a:solidFill>
                            <a:latin typeface="Cambria Math" panose="02040503050406030204" pitchFamily="18" charset="0"/>
                          </a:rPr>
                          <m:t>𝒅</m:t>
                        </m:r>
                      </m:sub>
                    </m:sSub>
                    <m:sSub>
                      <m:sSubPr>
                        <m:ctrlPr>
                          <a:rPr lang="en-US" sz="2000" b="1" i="1">
                            <a:solidFill>
                              <a:srgbClr val="FFC000"/>
                            </a:solidFill>
                            <a:latin typeface="Cambria Math" panose="02040503050406030204" pitchFamily="18" charset="0"/>
                          </a:rPr>
                        </m:ctrlPr>
                      </m:sSubPr>
                      <m:e>
                        <m:r>
                          <a:rPr lang="en-US" sz="2000" b="1" i="1">
                            <a:solidFill>
                              <a:srgbClr val="FFC000"/>
                            </a:solidFill>
                            <a:latin typeface="Cambria Math" panose="02040503050406030204" pitchFamily="18" charset="0"/>
                          </a:rPr>
                          <m:t>𝒅</m:t>
                        </m:r>
                      </m:e>
                      <m:sub>
                        <m:r>
                          <a:rPr lang="en-US" sz="2000" b="1" i="1">
                            <a:solidFill>
                              <a:srgbClr val="FFC000"/>
                            </a:solidFill>
                            <a:latin typeface="Cambria Math" panose="02040503050406030204" pitchFamily="18" charset="0"/>
                          </a:rPr>
                          <m:t>𝒔</m:t>
                        </m:r>
                        <m:r>
                          <a:rPr lang="en-US" sz="2000" b="1" i="1" smtClean="0">
                            <a:solidFill>
                              <a:srgbClr val="FFC000"/>
                            </a:solidFill>
                            <a:latin typeface="Cambria Math" panose="02040503050406030204" pitchFamily="18" charset="0"/>
                          </a:rPr>
                          <m:t>𝑳</m:t>
                        </m:r>
                      </m:sub>
                    </m:sSub>
                  </m:oMath>
                </a14:m>
                <a:r>
                  <a:rPr lang="en-US" sz="2000" b="1" dirty="0">
                    <a:solidFill>
                      <a:srgbClr val="FFC000"/>
                    </a:solidFill>
                  </a:rPr>
                  <a:t> + </a:t>
                </a:r>
                <a14:m>
                  <m:oMath xmlns:m="http://schemas.openxmlformats.org/officeDocument/2006/math">
                    <m:sSub>
                      <m:sSubPr>
                        <m:ctrlPr>
                          <a:rPr lang="en-US" sz="2000" b="1" i="1">
                            <a:solidFill>
                              <a:srgbClr val="FFC000"/>
                            </a:solidFill>
                            <a:latin typeface="Cambria Math" panose="02040503050406030204" pitchFamily="18" charset="0"/>
                          </a:rPr>
                        </m:ctrlPr>
                      </m:sSubPr>
                      <m:e>
                        <m:r>
                          <a:rPr lang="en-US" sz="2000" b="1" i="1">
                            <a:solidFill>
                              <a:srgbClr val="FFC000"/>
                            </a:solidFill>
                            <a:latin typeface="Cambria Math" panose="02040503050406030204" pitchFamily="18" charset="0"/>
                            <a:ea typeface="Cambria Math" panose="02040503050406030204" pitchFamily="18" charset="0"/>
                          </a:rPr>
                          <m:t>𝜽</m:t>
                        </m:r>
                      </m:e>
                      <m:sub>
                        <m:r>
                          <a:rPr lang="en-US" sz="2000" b="1" i="1" smtClean="0">
                            <a:solidFill>
                              <a:srgbClr val="FFC000"/>
                            </a:solidFill>
                            <a:latin typeface="Cambria Math" panose="02040503050406030204" pitchFamily="18" charset="0"/>
                            <a:ea typeface="Cambria Math" panose="02040503050406030204" pitchFamily="18" charset="0"/>
                          </a:rPr>
                          <m:t>𝒔</m:t>
                        </m:r>
                      </m:sub>
                    </m:sSub>
                    <m:sSub>
                      <m:sSubPr>
                        <m:ctrlPr>
                          <a:rPr lang="en-US" sz="2000" b="1" i="1">
                            <a:solidFill>
                              <a:srgbClr val="FFC000"/>
                            </a:solidFill>
                            <a:latin typeface="Cambria Math" panose="02040503050406030204" pitchFamily="18" charset="0"/>
                          </a:rPr>
                        </m:ctrlPr>
                      </m:sSubPr>
                      <m:e>
                        <m:r>
                          <a:rPr lang="en-US" sz="2000" b="1" i="1">
                            <a:solidFill>
                              <a:srgbClr val="FFC000"/>
                            </a:solidFill>
                            <a:latin typeface="Cambria Math" panose="02040503050406030204" pitchFamily="18" charset="0"/>
                          </a:rPr>
                          <m:t>𝒅</m:t>
                        </m:r>
                      </m:e>
                      <m:sub>
                        <m:r>
                          <a:rPr lang="en-US" sz="2000" b="1" i="1">
                            <a:solidFill>
                              <a:srgbClr val="FFC000"/>
                            </a:solidFill>
                            <a:latin typeface="Cambria Math" panose="02040503050406030204" pitchFamily="18" charset="0"/>
                          </a:rPr>
                          <m:t>𝒔𝒐</m:t>
                        </m:r>
                      </m:sub>
                    </m:sSub>
                  </m:oMath>
                </a14:m>
                <a:endParaRPr lang="en-US" sz="2000" b="1" dirty="0">
                  <a:solidFill>
                    <a:srgbClr val="FFC000"/>
                  </a:solidFill>
                </a:endParaRPr>
              </a:p>
            </p:txBody>
          </p:sp>
        </mc:Choice>
        <mc:Fallback xmlns="">
          <p:sp>
            <p:nvSpPr>
              <p:cNvPr id="6" name="TextBox 5">
                <a:extLst>
                  <a:ext uri="{FF2B5EF4-FFF2-40B4-BE49-F238E27FC236}">
                    <a16:creationId xmlns:a16="http://schemas.microsoft.com/office/drawing/2014/main" id="{97868CB5-3C4D-AFA1-EA1B-6AD0744E1EB7}"/>
                  </a:ext>
                </a:extLst>
              </p:cNvPr>
              <p:cNvSpPr txBox="1">
                <a:spLocks noRot="1" noChangeAspect="1" noMove="1" noResize="1" noEditPoints="1" noAdjustHandles="1" noChangeArrowheads="1" noChangeShapeType="1" noTextEdit="1"/>
              </p:cNvSpPr>
              <p:nvPr/>
            </p:nvSpPr>
            <p:spPr>
              <a:xfrm>
                <a:off x="451414" y="324084"/>
                <a:ext cx="4304127" cy="378565"/>
              </a:xfrm>
              <a:prstGeom prst="rect">
                <a:avLst/>
              </a:prstGeom>
              <a:blipFill>
                <a:blip r:embed="rId3"/>
                <a:stretch>
                  <a:fillRect l="-1471" t="-9677" b="-290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D71BC8B-051D-05B4-8C4E-413CD931F88B}"/>
                  </a:ext>
                </a:extLst>
              </p:cNvPr>
              <p:cNvSpPr txBox="1"/>
              <p:nvPr/>
            </p:nvSpPr>
            <p:spPr>
              <a:xfrm>
                <a:off x="1076446" y="1662636"/>
                <a:ext cx="6115777" cy="553998"/>
              </a:xfrm>
              <a:prstGeom prst="rect">
                <a:avLst/>
              </a:prstGeom>
              <a:noFill/>
            </p:spPr>
            <p:txBody>
              <a:bodyPr wrap="none" rtlCol="0">
                <a:spAutoFit/>
              </a:bodyPr>
              <a:lstStyle/>
              <a:p>
                <a14:m>
                  <m:oMath xmlns:m="http://schemas.openxmlformats.org/officeDocument/2006/math">
                    <m:sSub>
                      <m:sSubPr>
                        <m:ctrlPr>
                          <a:rPr lang="en-US" sz="2000" b="1" i="1" smtClean="0">
                            <a:solidFill>
                              <a:srgbClr val="FFC000"/>
                            </a:solidFill>
                            <a:latin typeface="Cambria Math" panose="02040503050406030204" pitchFamily="18" charset="0"/>
                          </a:rPr>
                        </m:ctrlPr>
                      </m:sSubPr>
                      <m:e>
                        <m:r>
                          <a:rPr lang="en-US" sz="2000" b="1" i="1">
                            <a:solidFill>
                              <a:srgbClr val="FFC000"/>
                            </a:solidFill>
                            <a:latin typeface="Cambria Math" panose="02040503050406030204" pitchFamily="18" charset="0"/>
                            <a:ea typeface="Cambria Math" panose="02040503050406030204" pitchFamily="18" charset="0"/>
                          </a:rPr>
                          <m:t>𝜽</m:t>
                        </m:r>
                      </m:e>
                      <m:sub>
                        <m:r>
                          <a:rPr lang="en-US" sz="2000" b="1" i="1">
                            <a:solidFill>
                              <a:srgbClr val="FFC000"/>
                            </a:solidFill>
                            <a:latin typeface="Cambria Math" panose="02040503050406030204" pitchFamily="18" charset="0"/>
                          </a:rPr>
                          <m:t>𝑰</m:t>
                        </m:r>
                      </m:sub>
                    </m:sSub>
                  </m:oMath>
                </a14:m>
                <a:r>
                  <a:rPr lang="en-US" sz="2000" b="1" dirty="0">
                    <a:solidFill>
                      <a:srgbClr val="FFC000"/>
                    </a:solidFill>
                  </a:rPr>
                  <a:t> - </a:t>
                </a:r>
                <a14:m>
                  <m:oMath xmlns:m="http://schemas.openxmlformats.org/officeDocument/2006/math">
                    <m:sSub>
                      <m:sSubPr>
                        <m:ctrlPr>
                          <a:rPr lang="en-US" sz="2000" b="1" i="1">
                            <a:solidFill>
                              <a:srgbClr val="FFC000"/>
                            </a:solidFill>
                            <a:latin typeface="Cambria Math" panose="02040503050406030204" pitchFamily="18" charset="0"/>
                          </a:rPr>
                        </m:ctrlPr>
                      </m:sSubPr>
                      <m:e>
                        <m:r>
                          <a:rPr lang="en-US" sz="2000" b="1" i="1">
                            <a:solidFill>
                              <a:srgbClr val="FFC000"/>
                            </a:solidFill>
                            <a:latin typeface="Cambria Math" panose="02040503050406030204" pitchFamily="18" charset="0"/>
                            <a:ea typeface="Cambria Math" panose="02040503050406030204" pitchFamily="18" charset="0"/>
                          </a:rPr>
                          <m:t>𝜽</m:t>
                        </m:r>
                      </m:e>
                      <m:sub>
                        <m:r>
                          <a:rPr lang="en-US" sz="2000" b="1" i="1" smtClean="0">
                            <a:solidFill>
                              <a:srgbClr val="FFC000"/>
                            </a:solidFill>
                            <a:latin typeface="Cambria Math" panose="02040503050406030204" pitchFamily="18" charset="0"/>
                            <a:ea typeface="Cambria Math" panose="02040503050406030204" pitchFamily="18" charset="0"/>
                          </a:rPr>
                          <m:t>𝒔</m:t>
                        </m:r>
                      </m:sub>
                    </m:sSub>
                  </m:oMath>
                </a14:m>
                <a:r>
                  <a:rPr lang="en-US" sz="2000" b="1" dirty="0">
                    <a:solidFill>
                      <a:srgbClr val="FFC000"/>
                    </a:solidFill>
                  </a:rPr>
                  <a:t>= </a:t>
                </a:r>
                <a14:m>
                  <m:oMath xmlns:m="http://schemas.openxmlformats.org/officeDocument/2006/math">
                    <m:sSubSup>
                      <m:sSubSupPr>
                        <m:ctrlPr>
                          <a:rPr lang="en-US" sz="2000" b="1" i="1" smtClean="0">
                            <a:solidFill>
                              <a:srgbClr val="FFC000"/>
                            </a:solidFill>
                            <a:latin typeface="Cambria Math" panose="02040503050406030204" pitchFamily="18" charset="0"/>
                          </a:rPr>
                        </m:ctrlPr>
                      </m:sSubSupPr>
                      <m:e>
                        <m:r>
                          <a:rPr lang="en-US" sz="2000" b="1" i="1" smtClean="0">
                            <a:solidFill>
                              <a:srgbClr val="FFC000"/>
                            </a:solidFill>
                            <a:latin typeface="Cambria Math" panose="02040503050406030204" pitchFamily="18" charset="0"/>
                            <a:ea typeface="Cambria Math" panose="02040503050406030204" pitchFamily="18" charset="0"/>
                          </a:rPr>
                          <m:t>𝜽</m:t>
                        </m:r>
                      </m:e>
                      <m:sub>
                        <m:r>
                          <a:rPr lang="en-US" sz="2000" b="1" i="1" smtClean="0">
                            <a:solidFill>
                              <a:srgbClr val="FFC000"/>
                            </a:solidFill>
                            <a:latin typeface="Cambria Math" panose="02040503050406030204" pitchFamily="18" charset="0"/>
                          </a:rPr>
                          <m:t>𝑬</m:t>
                        </m:r>
                      </m:sub>
                      <m:sup>
                        <m:r>
                          <a:rPr lang="en-US" sz="2000" b="1" i="1" smtClean="0">
                            <a:solidFill>
                              <a:srgbClr val="FFC000"/>
                            </a:solidFill>
                            <a:latin typeface="Cambria Math" panose="02040503050406030204" pitchFamily="18" charset="0"/>
                          </a:rPr>
                          <m:t>𝟐</m:t>
                        </m:r>
                      </m:sup>
                    </m:sSubSup>
                    <m:r>
                      <a:rPr lang="en-US" sz="2000" b="1" i="1" smtClean="0">
                        <a:solidFill>
                          <a:srgbClr val="FFC000"/>
                        </a:solidFill>
                        <a:latin typeface="Cambria Math" panose="02040503050406030204" pitchFamily="18" charset="0"/>
                      </a:rPr>
                      <m:t>/</m:t>
                    </m:r>
                    <m:sSub>
                      <m:sSubPr>
                        <m:ctrlPr>
                          <a:rPr lang="en-US" sz="2000" b="1" i="1">
                            <a:solidFill>
                              <a:srgbClr val="FFC000"/>
                            </a:solidFill>
                            <a:latin typeface="Cambria Math" panose="02040503050406030204" pitchFamily="18" charset="0"/>
                          </a:rPr>
                        </m:ctrlPr>
                      </m:sSubPr>
                      <m:e>
                        <m:r>
                          <a:rPr lang="en-US" sz="2000" b="1" i="1">
                            <a:solidFill>
                              <a:srgbClr val="FFC000"/>
                            </a:solidFill>
                            <a:latin typeface="Cambria Math" panose="02040503050406030204" pitchFamily="18" charset="0"/>
                            <a:ea typeface="Cambria Math" panose="02040503050406030204" pitchFamily="18" charset="0"/>
                          </a:rPr>
                          <m:t>𝜽</m:t>
                        </m:r>
                      </m:e>
                      <m:sub>
                        <m:r>
                          <a:rPr lang="en-US" sz="2000" b="1" i="1" smtClean="0">
                            <a:solidFill>
                              <a:srgbClr val="FFC000"/>
                            </a:solidFill>
                            <a:latin typeface="Cambria Math" panose="02040503050406030204" pitchFamily="18" charset="0"/>
                            <a:ea typeface="Cambria Math" panose="02040503050406030204" pitchFamily="18" charset="0"/>
                          </a:rPr>
                          <m:t>𝑰</m:t>
                        </m:r>
                      </m:sub>
                    </m:sSub>
                  </m:oMath>
                </a14:m>
                <a:r>
                  <a:rPr lang="en-US" sz="2000" b="1" dirty="0">
                    <a:solidFill>
                      <a:srgbClr val="FFC000"/>
                    </a:solidFill>
                  </a:rPr>
                  <a:t>      where </a:t>
                </a:r>
                <a14:m>
                  <m:oMath xmlns:m="http://schemas.openxmlformats.org/officeDocument/2006/math">
                    <m:sSubSup>
                      <m:sSubSupPr>
                        <m:ctrlPr>
                          <a:rPr lang="en-US" sz="2000" b="1" i="1">
                            <a:solidFill>
                              <a:srgbClr val="FFC000"/>
                            </a:solidFill>
                            <a:latin typeface="Cambria Math" panose="02040503050406030204" pitchFamily="18" charset="0"/>
                          </a:rPr>
                        </m:ctrlPr>
                      </m:sSubSupPr>
                      <m:e>
                        <m:r>
                          <a:rPr lang="en-US" sz="2000" b="1" i="1">
                            <a:solidFill>
                              <a:srgbClr val="FFC000"/>
                            </a:solidFill>
                            <a:latin typeface="Cambria Math" panose="02040503050406030204" pitchFamily="18" charset="0"/>
                            <a:ea typeface="Cambria Math" panose="02040503050406030204" pitchFamily="18" charset="0"/>
                          </a:rPr>
                          <m:t>𝜽</m:t>
                        </m:r>
                      </m:e>
                      <m:sub>
                        <m:r>
                          <a:rPr lang="en-US" sz="2000" b="1" i="1">
                            <a:solidFill>
                              <a:srgbClr val="FFC000"/>
                            </a:solidFill>
                            <a:latin typeface="Cambria Math" panose="02040503050406030204" pitchFamily="18" charset="0"/>
                          </a:rPr>
                          <m:t>𝑬</m:t>
                        </m:r>
                      </m:sub>
                      <m:sup>
                        <m:r>
                          <a:rPr lang="en-US" sz="2000" b="1" i="1">
                            <a:solidFill>
                              <a:srgbClr val="FFC000"/>
                            </a:solidFill>
                            <a:latin typeface="Cambria Math" panose="02040503050406030204" pitchFamily="18" charset="0"/>
                          </a:rPr>
                          <m:t>𝟐</m:t>
                        </m:r>
                      </m:sup>
                    </m:sSubSup>
                  </m:oMath>
                </a14:m>
                <a:r>
                  <a:rPr lang="en-US" sz="2000" b="1" dirty="0">
                    <a:solidFill>
                      <a:srgbClr val="FFC000"/>
                    </a:solidFill>
                  </a:rPr>
                  <a:t> </a:t>
                </a:r>
                <a14:m>
                  <m:oMath xmlns:m="http://schemas.openxmlformats.org/officeDocument/2006/math">
                    <m:r>
                      <a:rPr lang="en-US" sz="2000" b="1" i="1" dirty="0" smtClean="0">
                        <a:solidFill>
                          <a:srgbClr val="FFC000"/>
                        </a:solidFill>
                        <a:latin typeface="Cambria Math" panose="02040503050406030204" pitchFamily="18" charset="0"/>
                        <a:ea typeface="Cambria Math" panose="02040503050406030204" pitchFamily="18" charset="0"/>
                      </a:rPr>
                      <m:t>≡</m:t>
                    </m:r>
                  </m:oMath>
                </a14:m>
                <a:r>
                  <a:rPr lang="en-US" sz="2000" b="1" dirty="0">
                    <a:solidFill>
                      <a:srgbClr val="FFC000"/>
                    </a:solidFill>
                  </a:rPr>
                  <a:t> </a:t>
                </a:r>
                <a14:m>
                  <m:oMath xmlns:m="http://schemas.openxmlformats.org/officeDocument/2006/math">
                    <m:f>
                      <m:fPr>
                        <m:ctrlPr>
                          <a:rPr lang="en-US" sz="2000" b="1" i="1" dirty="0" smtClean="0">
                            <a:solidFill>
                              <a:srgbClr val="FFC000"/>
                            </a:solidFill>
                            <a:latin typeface="Cambria Math" panose="02040503050406030204" pitchFamily="18" charset="0"/>
                          </a:rPr>
                        </m:ctrlPr>
                      </m:fPr>
                      <m:num>
                        <m:r>
                          <a:rPr lang="en-US" sz="2000" b="1" i="1" dirty="0" smtClean="0">
                            <a:solidFill>
                              <a:srgbClr val="FFC000"/>
                            </a:solidFill>
                            <a:latin typeface="Cambria Math" panose="02040503050406030204" pitchFamily="18" charset="0"/>
                          </a:rPr>
                          <m:t>𝟐</m:t>
                        </m:r>
                        <m:sSub>
                          <m:sSubPr>
                            <m:ctrlPr>
                              <a:rPr lang="en-US" sz="2000" b="1" i="1" dirty="0" smtClean="0">
                                <a:solidFill>
                                  <a:srgbClr val="FFC000"/>
                                </a:solidFill>
                                <a:latin typeface="Cambria Math" panose="02040503050406030204" pitchFamily="18" charset="0"/>
                              </a:rPr>
                            </m:ctrlPr>
                          </m:sSubPr>
                          <m:e>
                            <m:r>
                              <a:rPr lang="en-US" sz="2000" b="1" i="1" dirty="0" smtClean="0">
                                <a:solidFill>
                                  <a:srgbClr val="FFC000"/>
                                </a:solidFill>
                                <a:latin typeface="Cambria Math" panose="02040503050406030204" pitchFamily="18" charset="0"/>
                              </a:rPr>
                              <m:t>𝑹</m:t>
                            </m:r>
                          </m:e>
                          <m:sub>
                            <m:r>
                              <a:rPr lang="en-US" sz="2000" b="1" i="1" dirty="0" smtClean="0">
                                <a:solidFill>
                                  <a:srgbClr val="FFC000"/>
                                </a:solidFill>
                                <a:latin typeface="Cambria Math" panose="02040503050406030204" pitchFamily="18" charset="0"/>
                              </a:rPr>
                              <m:t>𝒔</m:t>
                            </m:r>
                          </m:sub>
                        </m:sSub>
                        <m:sSub>
                          <m:sSubPr>
                            <m:ctrlPr>
                              <a:rPr lang="en-US" sz="2000" b="1" i="1" dirty="0" smtClean="0">
                                <a:solidFill>
                                  <a:srgbClr val="FFC000"/>
                                </a:solidFill>
                                <a:latin typeface="Cambria Math" panose="02040503050406030204" pitchFamily="18" charset="0"/>
                              </a:rPr>
                            </m:ctrlPr>
                          </m:sSubPr>
                          <m:e>
                            <m:r>
                              <a:rPr lang="en-US" sz="2000" b="1" i="1" dirty="0" smtClean="0">
                                <a:solidFill>
                                  <a:srgbClr val="FFC000"/>
                                </a:solidFill>
                                <a:latin typeface="Cambria Math" panose="02040503050406030204" pitchFamily="18" charset="0"/>
                              </a:rPr>
                              <m:t>𝒅</m:t>
                            </m:r>
                          </m:e>
                          <m:sub>
                            <m:r>
                              <a:rPr lang="en-US" sz="2000" b="1" i="1" dirty="0" smtClean="0">
                                <a:solidFill>
                                  <a:srgbClr val="FFC000"/>
                                </a:solidFill>
                                <a:latin typeface="Cambria Math" panose="02040503050406030204" pitchFamily="18" charset="0"/>
                              </a:rPr>
                              <m:t>𝑳𝒔</m:t>
                            </m:r>
                          </m:sub>
                        </m:sSub>
                      </m:num>
                      <m:den>
                        <m:sSub>
                          <m:sSubPr>
                            <m:ctrlPr>
                              <a:rPr lang="en-US" sz="2000" b="1" i="1" dirty="0" smtClean="0">
                                <a:solidFill>
                                  <a:srgbClr val="FFC000"/>
                                </a:solidFill>
                                <a:latin typeface="Cambria Math" panose="02040503050406030204" pitchFamily="18" charset="0"/>
                              </a:rPr>
                            </m:ctrlPr>
                          </m:sSubPr>
                          <m:e>
                            <m:r>
                              <a:rPr lang="en-US" sz="2000" b="1" i="1" dirty="0" smtClean="0">
                                <a:solidFill>
                                  <a:srgbClr val="FFC000"/>
                                </a:solidFill>
                                <a:latin typeface="Cambria Math" panose="02040503050406030204" pitchFamily="18" charset="0"/>
                              </a:rPr>
                              <m:t>𝒅</m:t>
                            </m:r>
                          </m:e>
                          <m:sub>
                            <m:r>
                              <a:rPr lang="en-US" sz="2000" b="1" i="1" dirty="0" smtClean="0">
                                <a:solidFill>
                                  <a:srgbClr val="FFC000"/>
                                </a:solidFill>
                                <a:latin typeface="Cambria Math" panose="02040503050406030204" pitchFamily="18" charset="0"/>
                              </a:rPr>
                              <m:t>𝒔𝒐</m:t>
                            </m:r>
                          </m:sub>
                        </m:sSub>
                        <m:sSub>
                          <m:sSubPr>
                            <m:ctrlPr>
                              <a:rPr lang="en-US" sz="2000" b="1" i="1" dirty="0" smtClean="0">
                                <a:solidFill>
                                  <a:srgbClr val="FFC000"/>
                                </a:solidFill>
                                <a:latin typeface="Cambria Math" panose="02040503050406030204" pitchFamily="18" charset="0"/>
                              </a:rPr>
                            </m:ctrlPr>
                          </m:sSubPr>
                          <m:e>
                            <m:r>
                              <a:rPr lang="en-US" sz="2000" b="1" i="1" dirty="0" smtClean="0">
                                <a:solidFill>
                                  <a:srgbClr val="FFC000"/>
                                </a:solidFill>
                                <a:latin typeface="Cambria Math" panose="02040503050406030204" pitchFamily="18" charset="0"/>
                              </a:rPr>
                              <m:t>𝒅</m:t>
                            </m:r>
                          </m:e>
                          <m:sub>
                            <m:r>
                              <a:rPr lang="en-US" sz="2000" b="1" i="1" dirty="0" smtClean="0">
                                <a:solidFill>
                                  <a:srgbClr val="FFC000"/>
                                </a:solidFill>
                                <a:latin typeface="Cambria Math" panose="02040503050406030204" pitchFamily="18" charset="0"/>
                              </a:rPr>
                              <m:t>𝑳𝒐</m:t>
                            </m:r>
                          </m:sub>
                        </m:sSub>
                      </m:den>
                    </m:f>
                  </m:oMath>
                </a14:m>
                <a:r>
                  <a:rPr lang="en-US" sz="2000" b="1" dirty="0">
                    <a:solidFill>
                      <a:srgbClr val="FFC000"/>
                    </a:solidFill>
                  </a:rPr>
                  <a:t>   </a:t>
                </a:r>
                <a:r>
                  <a:rPr lang="en-US" sz="1800" b="1" dirty="0">
                    <a:solidFill>
                      <a:srgbClr val="FFC000"/>
                    </a:solidFill>
                  </a:rPr>
                  <a:t>is Einstein angle</a:t>
                </a:r>
                <a:endParaRPr lang="en-US" sz="2000" b="1" dirty="0">
                  <a:solidFill>
                    <a:srgbClr val="FFC000"/>
                  </a:solidFill>
                </a:endParaRPr>
              </a:p>
            </p:txBody>
          </p:sp>
        </mc:Choice>
        <mc:Fallback xmlns="">
          <p:sp>
            <p:nvSpPr>
              <p:cNvPr id="7" name="TextBox 6">
                <a:extLst>
                  <a:ext uri="{FF2B5EF4-FFF2-40B4-BE49-F238E27FC236}">
                    <a16:creationId xmlns:a16="http://schemas.microsoft.com/office/drawing/2014/main" id="{7D71BC8B-051D-05B4-8C4E-413CD931F88B}"/>
                  </a:ext>
                </a:extLst>
              </p:cNvPr>
              <p:cNvSpPr txBox="1">
                <a:spLocks noRot="1" noChangeAspect="1" noMove="1" noResize="1" noEditPoints="1" noAdjustHandles="1" noChangeArrowheads="1" noChangeShapeType="1" noTextEdit="1"/>
              </p:cNvSpPr>
              <p:nvPr/>
            </p:nvSpPr>
            <p:spPr>
              <a:xfrm>
                <a:off x="1076446" y="1662636"/>
                <a:ext cx="6115777" cy="55399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13E4059-31B1-EBF0-239A-0A334D3D75C3}"/>
                  </a:ext>
                </a:extLst>
              </p:cNvPr>
              <p:cNvSpPr txBox="1"/>
              <p:nvPr/>
            </p:nvSpPr>
            <p:spPr>
              <a:xfrm>
                <a:off x="1121679" y="2392358"/>
                <a:ext cx="5187574" cy="553998"/>
              </a:xfrm>
              <a:prstGeom prst="rect">
                <a:avLst/>
              </a:prstGeom>
              <a:noFill/>
            </p:spPr>
            <p:txBody>
              <a:bodyPr wrap="none" rtlCol="0">
                <a:spAutoFit/>
              </a:bodyPr>
              <a:lstStyle/>
              <a:p>
                <a:r>
                  <a:rPr lang="en-US" sz="2000" b="1" dirty="0"/>
                  <a:t>Image magnification:    M = </a:t>
                </a:r>
                <a14:m>
                  <m:oMath xmlns:m="http://schemas.openxmlformats.org/officeDocument/2006/math">
                    <m:f>
                      <m:fPr>
                        <m:ctrlPr>
                          <a:rPr lang="en-US" sz="2000" b="1" i="1" smtClean="0">
                            <a:latin typeface="Cambria Math" panose="02040503050406030204" pitchFamily="18" charset="0"/>
                          </a:rPr>
                        </m:ctrlPr>
                      </m:fPr>
                      <m:num>
                        <m:sSub>
                          <m:sSubPr>
                            <m:ctrlPr>
                              <a:rPr lang="en-US" sz="2000" b="1" i="1">
                                <a:latin typeface="Cambria Math" panose="02040503050406030204" pitchFamily="18" charset="0"/>
                              </a:rPr>
                            </m:ctrlPr>
                          </m:sSubPr>
                          <m:e>
                            <m:r>
                              <a:rPr lang="en-US" sz="2000" b="1" i="1">
                                <a:latin typeface="Cambria Math" panose="02040503050406030204" pitchFamily="18" charset="0"/>
                                <a:ea typeface="Cambria Math" panose="02040503050406030204" pitchFamily="18" charset="0"/>
                              </a:rPr>
                              <m:t>𝜽</m:t>
                            </m:r>
                          </m:e>
                          <m:sub>
                            <m:r>
                              <a:rPr lang="en-US" sz="2000" b="1" i="1">
                                <a:latin typeface="Cambria Math" panose="02040503050406030204" pitchFamily="18" charset="0"/>
                              </a:rPr>
                              <m:t>𝑰</m:t>
                            </m:r>
                          </m:sub>
                        </m:sSub>
                        <m:r>
                          <a:rPr lang="en-US" sz="2000" b="1" i="1" smtClean="0">
                            <a:latin typeface="Cambria Math" panose="02040503050406030204" pitchFamily="18" charset="0"/>
                          </a:rPr>
                          <m:t> </m:t>
                        </m:r>
                        <m:r>
                          <a:rPr lang="en-US" sz="2000" b="1" i="1" smtClean="0">
                            <a:latin typeface="Cambria Math" panose="02040503050406030204" pitchFamily="18" charset="0"/>
                          </a:rPr>
                          <m:t>𝒅</m:t>
                        </m:r>
                        <m:sSub>
                          <m:sSubPr>
                            <m:ctrlPr>
                              <a:rPr lang="en-US" sz="2000" b="1" i="1">
                                <a:latin typeface="Cambria Math" panose="02040503050406030204" pitchFamily="18" charset="0"/>
                              </a:rPr>
                            </m:ctrlPr>
                          </m:sSubPr>
                          <m:e>
                            <m:r>
                              <a:rPr lang="en-US" sz="2000" b="1" i="1">
                                <a:latin typeface="Cambria Math" panose="02040503050406030204" pitchFamily="18" charset="0"/>
                                <a:ea typeface="Cambria Math" panose="02040503050406030204" pitchFamily="18" charset="0"/>
                              </a:rPr>
                              <m:t>𝜽</m:t>
                            </m:r>
                          </m:e>
                          <m:sub>
                            <m:r>
                              <a:rPr lang="en-US" sz="2000" b="1" i="1">
                                <a:latin typeface="Cambria Math" panose="02040503050406030204" pitchFamily="18" charset="0"/>
                              </a:rPr>
                              <m:t>𝑰</m:t>
                            </m:r>
                          </m:sub>
                        </m:sSub>
                      </m:num>
                      <m:den>
                        <m:sSub>
                          <m:sSubPr>
                            <m:ctrlPr>
                              <a:rPr lang="en-US" sz="2000" b="1" i="1">
                                <a:latin typeface="Cambria Math" panose="02040503050406030204" pitchFamily="18" charset="0"/>
                              </a:rPr>
                            </m:ctrlPr>
                          </m:sSubPr>
                          <m:e>
                            <m:r>
                              <a:rPr lang="en-US" sz="2000" b="1" i="1">
                                <a:latin typeface="Cambria Math" panose="02040503050406030204" pitchFamily="18" charset="0"/>
                                <a:ea typeface="Cambria Math" panose="02040503050406030204" pitchFamily="18" charset="0"/>
                              </a:rPr>
                              <m:t>𝜽</m:t>
                            </m:r>
                          </m:e>
                          <m:sub>
                            <m:r>
                              <a:rPr lang="en-US" sz="2000" b="1" i="1" smtClean="0">
                                <a:latin typeface="Cambria Math" panose="02040503050406030204" pitchFamily="18" charset="0"/>
                                <a:ea typeface="Cambria Math" panose="02040503050406030204" pitchFamily="18" charset="0"/>
                              </a:rPr>
                              <m:t>𝒔</m:t>
                            </m:r>
                          </m:sub>
                        </m:sSub>
                        <m:r>
                          <a:rPr lang="en-US" sz="2000" b="1" i="1" smtClean="0">
                            <a:latin typeface="Cambria Math" panose="02040503050406030204" pitchFamily="18" charset="0"/>
                          </a:rPr>
                          <m:t>𝒅</m:t>
                        </m:r>
                        <m:sSub>
                          <m:sSubPr>
                            <m:ctrlPr>
                              <a:rPr lang="en-US" sz="2000" b="1" i="1">
                                <a:latin typeface="Cambria Math" panose="02040503050406030204" pitchFamily="18" charset="0"/>
                              </a:rPr>
                            </m:ctrlPr>
                          </m:sSubPr>
                          <m:e>
                            <m:r>
                              <a:rPr lang="en-US" sz="2000" b="1" i="1">
                                <a:latin typeface="Cambria Math" panose="02040503050406030204" pitchFamily="18" charset="0"/>
                                <a:ea typeface="Cambria Math" panose="02040503050406030204" pitchFamily="18" charset="0"/>
                              </a:rPr>
                              <m:t>𝜽</m:t>
                            </m:r>
                          </m:e>
                          <m:sub>
                            <m:r>
                              <a:rPr lang="en-US" sz="2000" b="1" i="1" smtClean="0">
                                <a:latin typeface="Cambria Math" panose="02040503050406030204" pitchFamily="18" charset="0"/>
                                <a:ea typeface="Cambria Math" panose="02040503050406030204" pitchFamily="18" charset="0"/>
                              </a:rPr>
                              <m:t>𝒔</m:t>
                            </m:r>
                          </m:sub>
                        </m:sSub>
                      </m:den>
                    </m:f>
                  </m:oMath>
                </a14:m>
                <a:r>
                  <a:rPr lang="en-US" sz="2000" b="1" dirty="0"/>
                  <a:t> = </a:t>
                </a:r>
                <a14:m>
                  <m:oMath xmlns:m="http://schemas.openxmlformats.org/officeDocument/2006/math">
                    <m:f>
                      <m:fPr>
                        <m:ctrlPr>
                          <a:rPr lang="en-US" sz="2000" b="1" i="1" smtClean="0">
                            <a:latin typeface="Cambria Math" panose="02040503050406030204" pitchFamily="18" charset="0"/>
                          </a:rPr>
                        </m:ctrlPr>
                      </m:fPr>
                      <m:num>
                        <m:r>
                          <a:rPr lang="en-US" sz="2000" b="1" i="1" smtClean="0">
                            <a:latin typeface="Cambria Math" panose="02040503050406030204" pitchFamily="18" charset="0"/>
                          </a:rPr>
                          <m:t>𝟏</m:t>
                        </m:r>
                      </m:num>
                      <m:den>
                        <m:r>
                          <a:rPr lang="en-US" sz="2000" b="1" i="1" smtClean="0">
                            <a:latin typeface="Cambria Math" panose="02040503050406030204" pitchFamily="18" charset="0"/>
                          </a:rPr>
                          <m:t>𝟏</m:t>
                        </m:r>
                        <m:r>
                          <a:rPr lang="en-US" sz="2000" b="1" i="1" smtClean="0">
                            <a:latin typeface="Cambria Math" panose="02040503050406030204" pitchFamily="18" charset="0"/>
                          </a:rPr>
                          <m:t> − </m:t>
                        </m:r>
                        <m:sSup>
                          <m:sSupPr>
                            <m:ctrlPr>
                              <a:rPr lang="en-US" sz="2000" b="1" i="1" smtClean="0">
                                <a:latin typeface="Cambria Math" panose="02040503050406030204" pitchFamily="18" charset="0"/>
                              </a:rPr>
                            </m:ctrlPr>
                          </m:sSupPr>
                          <m:e>
                            <m:d>
                              <m:dPr>
                                <m:begChr m:val="["/>
                                <m:endChr m:val="]"/>
                                <m:ctrlPr>
                                  <a:rPr lang="en-US" sz="2000" b="1" i="1" smtClean="0">
                                    <a:latin typeface="Cambria Math" panose="02040503050406030204" pitchFamily="18" charset="0"/>
                                  </a:rPr>
                                </m:ctrlPr>
                              </m:dPr>
                              <m:e>
                                <m:sSub>
                                  <m:sSubPr>
                                    <m:ctrlPr>
                                      <a:rPr lang="en-US" sz="2000" b="1" i="1">
                                        <a:latin typeface="Cambria Math" panose="02040503050406030204" pitchFamily="18" charset="0"/>
                                      </a:rPr>
                                    </m:ctrlPr>
                                  </m:sSubPr>
                                  <m:e>
                                    <m:sSub>
                                      <m:sSubPr>
                                        <m:ctrlPr>
                                          <a:rPr lang="en-US" sz="2000" b="1" i="1">
                                            <a:latin typeface="Cambria Math" panose="02040503050406030204" pitchFamily="18" charset="0"/>
                                          </a:rPr>
                                        </m:ctrlPr>
                                      </m:sSubPr>
                                      <m:e>
                                        <m:r>
                                          <a:rPr lang="en-US" sz="2000" b="1" i="1">
                                            <a:latin typeface="Cambria Math" panose="02040503050406030204" pitchFamily="18" charset="0"/>
                                            <a:ea typeface="Cambria Math" panose="02040503050406030204" pitchFamily="18" charset="0"/>
                                          </a:rPr>
                                          <m:t>𝜽</m:t>
                                        </m:r>
                                      </m:e>
                                      <m:sub>
                                        <m:r>
                                          <a:rPr lang="en-US" sz="2000" b="1" i="1" smtClean="0">
                                            <a:latin typeface="Cambria Math" panose="02040503050406030204" pitchFamily="18" charset="0"/>
                                            <a:ea typeface="Cambria Math" panose="02040503050406030204" pitchFamily="18" charset="0"/>
                                          </a:rPr>
                                          <m:t>𝑬</m:t>
                                        </m:r>
                                      </m:sub>
                                    </m:sSub>
                                    <m:r>
                                      <a:rPr lang="en-US" sz="2000" b="1" i="1" smtClean="0">
                                        <a:latin typeface="Cambria Math" panose="02040503050406030204" pitchFamily="18" charset="0"/>
                                      </a:rPr>
                                      <m:t>/</m:t>
                                    </m:r>
                                    <m:r>
                                      <a:rPr lang="en-US" sz="2000" b="1" i="1">
                                        <a:latin typeface="Cambria Math" panose="02040503050406030204" pitchFamily="18" charset="0"/>
                                        <a:ea typeface="Cambria Math" panose="02040503050406030204" pitchFamily="18" charset="0"/>
                                      </a:rPr>
                                      <m:t>𝜽</m:t>
                                    </m:r>
                                  </m:e>
                                  <m:sub>
                                    <m:r>
                                      <a:rPr lang="en-US" sz="2000" b="1" i="1">
                                        <a:latin typeface="Cambria Math" panose="02040503050406030204" pitchFamily="18" charset="0"/>
                                      </a:rPr>
                                      <m:t>𝑰</m:t>
                                    </m:r>
                                  </m:sub>
                                </m:sSub>
                              </m:e>
                            </m:d>
                          </m:e>
                          <m:sup>
                            <m:r>
                              <a:rPr lang="en-US" sz="2000" b="1" i="1" smtClean="0">
                                <a:latin typeface="Cambria Math" panose="02040503050406030204" pitchFamily="18" charset="0"/>
                              </a:rPr>
                              <m:t>𝟒</m:t>
                            </m:r>
                          </m:sup>
                        </m:sSup>
                      </m:den>
                    </m:f>
                  </m:oMath>
                </a14:m>
                <a:endParaRPr lang="en-US" sz="2000" b="1" dirty="0"/>
              </a:p>
            </p:txBody>
          </p:sp>
        </mc:Choice>
        <mc:Fallback xmlns="">
          <p:sp>
            <p:nvSpPr>
              <p:cNvPr id="8" name="TextBox 7">
                <a:extLst>
                  <a:ext uri="{FF2B5EF4-FFF2-40B4-BE49-F238E27FC236}">
                    <a16:creationId xmlns:a16="http://schemas.microsoft.com/office/drawing/2014/main" id="{513E4059-31B1-EBF0-239A-0A334D3D75C3}"/>
                  </a:ext>
                </a:extLst>
              </p:cNvPr>
              <p:cNvSpPr txBox="1">
                <a:spLocks noRot="1" noChangeAspect="1" noMove="1" noResize="1" noEditPoints="1" noAdjustHandles="1" noChangeArrowheads="1" noChangeShapeType="1" noTextEdit="1"/>
              </p:cNvSpPr>
              <p:nvPr/>
            </p:nvSpPr>
            <p:spPr>
              <a:xfrm>
                <a:off x="1121679" y="2392358"/>
                <a:ext cx="5187574" cy="553998"/>
              </a:xfrm>
              <a:prstGeom prst="rect">
                <a:avLst/>
              </a:prstGeom>
              <a:blipFill>
                <a:blip r:embed="rId5"/>
                <a:stretch>
                  <a:fillRect l="-1222" t="-2273" b="-11364"/>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4525DFEF-22A3-3A12-0732-D9D1F248236E}"/>
              </a:ext>
            </a:extLst>
          </p:cNvPr>
          <p:cNvSpPr txBox="1"/>
          <p:nvPr/>
        </p:nvSpPr>
        <p:spPr>
          <a:xfrm>
            <a:off x="1268870" y="3261814"/>
            <a:ext cx="6219950" cy="378565"/>
          </a:xfrm>
          <a:prstGeom prst="rect">
            <a:avLst/>
          </a:prstGeom>
          <a:noFill/>
        </p:spPr>
        <p:txBody>
          <a:bodyPr wrap="square" rtlCol="0">
            <a:spAutoFit/>
          </a:bodyPr>
          <a:lstStyle/>
          <a:p>
            <a:r>
              <a:rPr lang="en-US" sz="2000" b="1" u="sng" dirty="0"/>
              <a:t>Magnification in presence of a plasma scattering screen</a:t>
            </a:r>
            <a:endParaRPr lang="en-US" sz="2000" b="1"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7772AF4-EF69-D519-E5F6-9F6E99502325}"/>
                  </a:ext>
                </a:extLst>
              </p:cNvPr>
              <p:cNvSpPr txBox="1"/>
              <p:nvPr/>
            </p:nvSpPr>
            <p:spPr>
              <a:xfrm>
                <a:off x="1441362" y="3863958"/>
                <a:ext cx="2839175" cy="7032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solidFill>
                                <a:srgbClr val="FFC000"/>
                              </a:solidFill>
                              <a:latin typeface="Cambria Math" panose="02040503050406030204" pitchFamily="18" charset="0"/>
                            </a:rPr>
                          </m:ctrlPr>
                        </m:sSubPr>
                        <m:e>
                          <m:r>
                            <a:rPr lang="en-US" sz="2000" b="1" i="1" smtClean="0">
                              <a:solidFill>
                                <a:srgbClr val="FFC000"/>
                              </a:solidFill>
                              <a:latin typeface="Cambria Math" panose="02040503050406030204" pitchFamily="18" charset="0"/>
                            </a:rPr>
                            <m:t>𝑴</m:t>
                          </m:r>
                        </m:e>
                        <m:sub>
                          <m:r>
                            <a:rPr lang="en-US" sz="2000" b="1" i="1" smtClean="0">
                              <a:solidFill>
                                <a:srgbClr val="FFC000"/>
                              </a:solidFill>
                              <a:latin typeface="Cambria Math" panose="02040503050406030204" pitchFamily="18" charset="0"/>
                            </a:rPr>
                            <m:t>𝒑𝑮</m:t>
                          </m:r>
                        </m:sub>
                      </m:sSub>
                      <m:r>
                        <a:rPr lang="en-US" sz="2000" b="1" i="1" smtClean="0">
                          <a:solidFill>
                            <a:srgbClr val="FFC000"/>
                          </a:solidFill>
                          <a:latin typeface="Cambria Math" panose="02040503050406030204" pitchFamily="18" charset="0"/>
                        </a:rPr>
                        <m:t>= </m:t>
                      </m:r>
                      <m:f>
                        <m:fPr>
                          <m:ctrlPr>
                            <a:rPr lang="en-US" sz="2000" b="1" i="1" smtClean="0">
                              <a:solidFill>
                                <a:srgbClr val="FFC000"/>
                              </a:solidFill>
                              <a:latin typeface="Cambria Math" panose="02040503050406030204" pitchFamily="18" charset="0"/>
                            </a:rPr>
                          </m:ctrlPr>
                        </m:fPr>
                        <m:num>
                          <m:nary>
                            <m:naryPr>
                              <m:limLoc m:val="undOvr"/>
                              <m:ctrlPr>
                                <a:rPr lang="en-US" sz="2000" b="1" i="1" smtClean="0">
                                  <a:solidFill>
                                    <a:srgbClr val="FFC000"/>
                                  </a:solidFill>
                                  <a:latin typeface="Cambria Math" panose="02040503050406030204" pitchFamily="18" charset="0"/>
                                </a:rPr>
                              </m:ctrlPr>
                            </m:naryPr>
                            <m:sub>
                              <m:sSub>
                                <m:sSubPr>
                                  <m:ctrlPr>
                                    <a:rPr lang="en-US" sz="2000" b="1" i="1">
                                      <a:solidFill>
                                        <a:srgbClr val="FFC000"/>
                                      </a:solidFill>
                                      <a:latin typeface="Cambria Math" panose="02040503050406030204" pitchFamily="18" charset="0"/>
                                    </a:rPr>
                                  </m:ctrlPr>
                                </m:sSubPr>
                                <m:e>
                                  <m:r>
                                    <a:rPr lang="en-US" sz="2000" b="1" i="1">
                                      <a:solidFill>
                                        <a:srgbClr val="FFC000"/>
                                      </a:solidFill>
                                      <a:latin typeface="Cambria Math" panose="02040503050406030204" pitchFamily="18" charset="0"/>
                                      <a:ea typeface="Cambria Math" panose="02040503050406030204" pitchFamily="18" charset="0"/>
                                    </a:rPr>
                                    <m:t>𝜽</m:t>
                                  </m:r>
                                </m:e>
                                <m:sub>
                                  <m:r>
                                    <a:rPr lang="en-US" sz="2000" b="1" i="1" smtClean="0">
                                      <a:solidFill>
                                        <a:srgbClr val="FFC000"/>
                                      </a:solidFill>
                                      <a:latin typeface="Cambria Math" panose="02040503050406030204" pitchFamily="18" charset="0"/>
                                      <a:ea typeface="Cambria Math" panose="02040503050406030204" pitchFamily="18" charset="0"/>
                                    </a:rPr>
                                    <m:t>𝒔</m:t>
                                  </m:r>
                                </m:sub>
                              </m:sSub>
                              <m:r>
                                <a:rPr lang="en-US" sz="2000" b="1" i="1" smtClean="0">
                                  <a:solidFill>
                                    <a:srgbClr val="FFC000"/>
                                  </a:solidFill>
                                  <a:latin typeface="Cambria Math" panose="02040503050406030204" pitchFamily="18" charset="0"/>
                                </a:rPr>
                                <m:t>−</m:t>
                              </m:r>
                              <m:r>
                                <a:rPr lang="en-US" sz="2000" b="1" i="1" smtClean="0">
                                  <a:solidFill>
                                    <a:srgbClr val="FFC000"/>
                                  </a:solidFill>
                                  <a:latin typeface="Cambria Math" panose="02040503050406030204" pitchFamily="18" charset="0"/>
                                  <a:ea typeface="Cambria Math" panose="02040503050406030204" pitchFamily="18" charset="0"/>
                                </a:rPr>
                                <m:t>𝜹𝜽</m:t>
                              </m:r>
                            </m:sub>
                            <m:sup>
                              <m:sSub>
                                <m:sSubPr>
                                  <m:ctrlPr>
                                    <a:rPr lang="en-US" sz="2000" b="1" i="1">
                                      <a:solidFill>
                                        <a:srgbClr val="FFC000"/>
                                      </a:solidFill>
                                      <a:latin typeface="Cambria Math" panose="02040503050406030204" pitchFamily="18" charset="0"/>
                                    </a:rPr>
                                  </m:ctrlPr>
                                </m:sSubPr>
                                <m:e>
                                  <m:r>
                                    <a:rPr lang="en-US" sz="2000" b="1" i="1">
                                      <a:solidFill>
                                        <a:srgbClr val="FFC000"/>
                                      </a:solidFill>
                                      <a:latin typeface="Cambria Math" panose="02040503050406030204" pitchFamily="18" charset="0"/>
                                      <a:ea typeface="Cambria Math" panose="02040503050406030204" pitchFamily="18" charset="0"/>
                                    </a:rPr>
                                    <m:t>𝜽</m:t>
                                  </m:r>
                                </m:e>
                                <m:sub>
                                  <m:r>
                                    <a:rPr lang="en-US" sz="2000" b="1" i="1">
                                      <a:solidFill>
                                        <a:srgbClr val="FFC000"/>
                                      </a:solidFill>
                                      <a:latin typeface="Cambria Math" panose="02040503050406030204" pitchFamily="18" charset="0"/>
                                      <a:ea typeface="Cambria Math" panose="02040503050406030204" pitchFamily="18" charset="0"/>
                                    </a:rPr>
                                    <m:t>𝒔</m:t>
                                  </m:r>
                                </m:sub>
                              </m:sSub>
                              <m:r>
                                <a:rPr lang="en-US" sz="2000" b="1" i="1" smtClean="0">
                                  <a:solidFill>
                                    <a:srgbClr val="FFC000"/>
                                  </a:solidFill>
                                  <a:latin typeface="Cambria Math" panose="02040503050406030204" pitchFamily="18" charset="0"/>
                                  <a:ea typeface="Cambria Math" panose="02040503050406030204" pitchFamily="18" charset="0"/>
                                </a:rPr>
                                <m:t>+</m:t>
                              </m:r>
                              <m:r>
                                <a:rPr lang="en-US" sz="2000" b="1" i="1">
                                  <a:solidFill>
                                    <a:srgbClr val="FFC000"/>
                                  </a:solidFill>
                                  <a:latin typeface="Cambria Math" panose="02040503050406030204" pitchFamily="18" charset="0"/>
                                  <a:ea typeface="Cambria Math" panose="02040503050406030204" pitchFamily="18" charset="0"/>
                                </a:rPr>
                                <m:t>𝜹𝜽</m:t>
                              </m:r>
                            </m:sup>
                            <m:e>
                              <m:r>
                                <a:rPr lang="en-US" sz="2000" b="1" i="1" smtClean="0">
                                  <a:solidFill>
                                    <a:srgbClr val="FFC000"/>
                                  </a:solidFill>
                                  <a:latin typeface="Cambria Math" panose="02040503050406030204" pitchFamily="18" charset="0"/>
                                </a:rPr>
                                <m:t>𝒅</m:t>
                              </m:r>
                              <m:sSubSup>
                                <m:sSubSupPr>
                                  <m:ctrlPr>
                                    <a:rPr lang="en-US" sz="2000" b="1" i="1" smtClean="0">
                                      <a:solidFill>
                                        <a:srgbClr val="FFC000"/>
                                      </a:solidFill>
                                      <a:latin typeface="Cambria Math" panose="02040503050406030204" pitchFamily="18" charset="0"/>
                                    </a:rPr>
                                  </m:ctrlPr>
                                </m:sSubSupPr>
                                <m:e>
                                  <m:r>
                                    <a:rPr lang="en-US" sz="2000" b="1" i="1" smtClean="0">
                                      <a:solidFill>
                                        <a:srgbClr val="FFC000"/>
                                      </a:solidFill>
                                      <a:latin typeface="Cambria Math" panose="02040503050406030204" pitchFamily="18" charset="0"/>
                                      <a:ea typeface="Cambria Math" panose="02040503050406030204" pitchFamily="18" charset="0"/>
                                    </a:rPr>
                                    <m:t>𝜽</m:t>
                                  </m:r>
                                </m:e>
                                <m:sub>
                                  <m:r>
                                    <a:rPr lang="en-US" sz="2000" b="1" i="1" smtClean="0">
                                      <a:solidFill>
                                        <a:srgbClr val="FFC000"/>
                                      </a:solidFill>
                                      <a:latin typeface="Cambria Math" panose="02040503050406030204" pitchFamily="18" charset="0"/>
                                    </a:rPr>
                                    <m:t>𝒔</m:t>
                                  </m:r>
                                </m:sub>
                                <m:sup>
                                  <m:r>
                                    <a:rPr lang="en-US" sz="2000" b="1" i="1" smtClean="0">
                                      <a:solidFill>
                                        <a:srgbClr val="FFC000"/>
                                      </a:solidFill>
                                      <a:latin typeface="Cambria Math" panose="02040503050406030204" pitchFamily="18" charset="0"/>
                                    </a:rPr>
                                    <m:t>′</m:t>
                                  </m:r>
                                </m:sup>
                              </m:sSubSup>
                              <m:r>
                                <a:rPr lang="en-US" sz="2000" b="1" i="1" smtClean="0">
                                  <a:solidFill>
                                    <a:srgbClr val="FFC000"/>
                                  </a:solidFill>
                                  <a:latin typeface="Cambria Math" panose="02040503050406030204" pitchFamily="18" charset="0"/>
                                </a:rPr>
                                <m:t>𝑴</m:t>
                              </m:r>
                              <m:r>
                                <a:rPr lang="en-US" sz="2000" b="1" i="1" smtClean="0">
                                  <a:solidFill>
                                    <a:srgbClr val="FFC000"/>
                                  </a:solidFill>
                                  <a:latin typeface="Cambria Math" panose="02040503050406030204" pitchFamily="18" charset="0"/>
                                </a:rPr>
                                <m:t>(</m:t>
                              </m:r>
                              <m:sSubSup>
                                <m:sSubSupPr>
                                  <m:ctrlPr>
                                    <a:rPr lang="en-US" sz="2000" b="1" i="1">
                                      <a:solidFill>
                                        <a:srgbClr val="FFC000"/>
                                      </a:solidFill>
                                      <a:latin typeface="Cambria Math" panose="02040503050406030204" pitchFamily="18" charset="0"/>
                                    </a:rPr>
                                  </m:ctrlPr>
                                </m:sSubSupPr>
                                <m:e>
                                  <m:r>
                                    <a:rPr lang="en-US" sz="2000" b="1" i="1">
                                      <a:solidFill>
                                        <a:srgbClr val="FFC000"/>
                                      </a:solidFill>
                                      <a:latin typeface="Cambria Math" panose="02040503050406030204" pitchFamily="18" charset="0"/>
                                      <a:ea typeface="Cambria Math" panose="02040503050406030204" pitchFamily="18" charset="0"/>
                                    </a:rPr>
                                    <m:t>𝜽</m:t>
                                  </m:r>
                                </m:e>
                                <m:sub>
                                  <m:r>
                                    <a:rPr lang="en-US" sz="2000" b="1" i="1">
                                      <a:solidFill>
                                        <a:srgbClr val="FFC000"/>
                                      </a:solidFill>
                                      <a:latin typeface="Cambria Math" panose="02040503050406030204" pitchFamily="18" charset="0"/>
                                    </a:rPr>
                                    <m:t>𝒔</m:t>
                                  </m:r>
                                </m:sub>
                                <m:sup>
                                  <m:r>
                                    <a:rPr lang="en-US" sz="2000" b="1" i="1">
                                      <a:solidFill>
                                        <a:srgbClr val="FFC000"/>
                                      </a:solidFill>
                                      <a:latin typeface="Cambria Math" panose="02040503050406030204" pitchFamily="18" charset="0"/>
                                    </a:rPr>
                                    <m:t>′</m:t>
                                  </m:r>
                                </m:sup>
                              </m:sSubSup>
                              <m:r>
                                <a:rPr lang="en-US" sz="2000" b="1" i="1" smtClean="0">
                                  <a:solidFill>
                                    <a:srgbClr val="FFC000"/>
                                  </a:solidFill>
                                  <a:latin typeface="Cambria Math" panose="02040503050406030204" pitchFamily="18" charset="0"/>
                                </a:rPr>
                                <m:t>)</m:t>
                              </m:r>
                            </m:e>
                          </m:nary>
                        </m:num>
                        <m:den>
                          <m:r>
                            <a:rPr lang="en-US" sz="2000" b="1" i="1" smtClean="0">
                              <a:solidFill>
                                <a:srgbClr val="FFC000"/>
                              </a:solidFill>
                              <a:latin typeface="Cambria Math" panose="02040503050406030204" pitchFamily="18" charset="0"/>
                            </a:rPr>
                            <m:t>𝟐</m:t>
                          </m:r>
                          <m:r>
                            <a:rPr lang="en-US" sz="2000" b="1" i="1">
                              <a:solidFill>
                                <a:srgbClr val="FFC000"/>
                              </a:solidFill>
                              <a:latin typeface="Cambria Math" panose="02040503050406030204" pitchFamily="18" charset="0"/>
                              <a:ea typeface="Cambria Math" panose="02040503050406030204" pitchFamily="18" charset="0"/>
                            </a:rPr>
                            <m:t>𝜹𝜽</m:t>
                          </m:r>
                        </m:den>
                      </m:f>
                    </m:oMath>
                  </m:oMathPara>
                </a14:m>
                <a:endParaRPr lang="en-US" sz="2000" b="1" dirty="0">
                  <a:solidFill>
                    <a:srgbClr val="FFC000"/>
                  </a:solidFill>
                </a:endParaRPr>
              </a:p>
            </p:txBody>
          </p:sp>
        </mc:Choice>
        <mc:Fallback xmlns="">
          <p:sp>
            <p:nvSpPr>
              <p:cNvPr id="10" name="TextBox 9">
                <a:extLst>
                  <a:ext uri="{FF2B5EF4-FFF2-40B4-BE49-F238E27FC236}">
                    <a16:creationId xmlns:a16="http://schemas.microsoft.com/office/drawing/2014/main" id="{27772AF4-EF69-D519-E5F6-9F6E99502325}"/>
                  </a:ext>
                </a:extLst>
              </p:cNvPr>
              <p:cNvSpPr txBox="1">
                <a:spLocks noRot="1" noChangeAspect="1" noMove="1" noResize="1" noEditPoints="1" noAdjustHandles="1" noChangeArrowheads="1" noChangeShapeType="1" noTextEdit="1"/>
              </p:cNvSpPr>
              <p:nvPr/>
            </p:nvSpPr>
            <p:spPr>
              <a:xfrm>
                <a:off x="1441362" y="3863958"/>
                <a:ext cx="2839175" cy="703269"/>
              </a:xfrm>
              <a:prstGeom prst="rect">
                <a:avLst/>
              </a:prstGeom>
              <a:blipFill>
                <a:blip r:embed="rId6"/>
                <a:stretch>
                  <a:fillRect l="-1339" t="-92857" r="-3125" b="-8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2002F62-483D-57C5-BD85-9AF345ADABA0}"/>
                  </a:ext>
                </a:extLst>
              </p:cNvPr>
              <p:cNvSpPr txBox="1"/>
              <p:nvPr/>
            </p:nvSpPr>
            <p:spPr>
              <a:xfrm>
                <a:off x="4662944" y="3948530"/>
                <a:ext cx="4041220" cy="607602"/>
              </a:xfrm>
              <a:prstGeom prst="rect">
                <a:avLst/>
              </a:prstGeom>
              <a:noFill/>
            </p:spPr>
            <p:txBody>
              <a:bodyPr wrap="square" rtlCol="0">
                <a:spAutoFit/>
              </a:bodyPr>
              <a:lstStyle/>
              <a:p>
                <a:r>
                  <a:rPr lang="en-US" sz="1800" b="1" dirty="0"/>
                  <a:t>Where </a:t>
                </a:r>
                <a14:m>
                  <m:oMath xmlns:m="http://schemas.openxmlformats.org/officeDocument/2006/math">
                    <m:r>
                      <a:rPr lang="en-US" sz="1800" b="1" i="1" smtClean="0">
                        <a:solidFill>
                          <a:srgbClr val="FFC000"/>
                        </a:solidFill>
                        <a:latin typeface="Cambria Math" panose="02040503050406030204" pitchFamily="18" charset="0"/>
                        <a:ea typeface="Cambria Math" panose="02040503050406030204" pitchFamily="18" charset="0"/>
                      </a:rPr>
                      <m:t>𝜹𝜽</m:t>
                    </m:r>
                  </m:oMath>
                </a14:m>
                <a:r>
                  <a:rPr lang="en-US" sz="1800" b="1" dirty="0"/>
                  <a:t> is the scattering angle by turbulent eddies we calculated earlier</a:t>
                </a:r>
              </a:p>
            </p:txBody>
          </p:sp>
        </mc:Choice>
        <mc:Fallback xmlns="">
          <p:sp>
            <p:nvSpPr>
              <p:cNvPr id="11" name="TextBox 10">
                <a:extLst>
                  <a:ext uri="{FF2B5EF4-FFF2-40B4-BE49-F238E27FC236}">
                    <a16:creationId xmlns:a16="http://schemas.microsoft.com/office/drawing/2014/main" id="{B2002F62-483D-57C5-BD85-9AF345ADABA0}"/>
                  </a:ext>
                </a:extLst>
              </p:cNvPr>
              <p:cNvSpPr txBox="1">
                <a:spLocks noRot="1" noChangeAspect="1" noMove="1" noResize="1" noEditPoints="1" noAdjustHandles="1" noChangeArrowheads="1" noChangeShapeType="1" noTextEdit="1"/>
              </p:cNvSpPr>
              <p:nvPr/>
            </p:nvSpPr>
            <p:spPr>
              <a:xfrm>
                <a:off x="4662944" y="3948530"/>
                <a:ext cx="4041220" cy="607602"/>
              </a:xfrm>
              <a:prstGeom prst="rect">
                <a:avLst/>
              </a:prstGeom>
              <a:blipFill>
                <a:blip r:embed="rId7"/>
                <a:stretch>
                  <a:fillRect l="-1254" t="-8333" b="-14583"/>
                </a:stretch>
              </a:blipFill>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21BBC32C-A6DA-830E-E866-7930B5796401}"/>
              </a:ext>
            </a:extLst>
          </p:cNvPr>
          <p:cNvGrpSpPr/>
          <p:nvPr/>
        </p:nvGrpSpPr>
        <p:grpSpPr>
          <a:xfrm>
            <a:off x="1410692" y="5088545"/>
            <a:ext cx="5072215" cy="1214034"/>
            <a:chOff x="1410692" y="4857051"/>
            <a:chExt cx="5072215" cy="1214034"/>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452A4CF-6FC8-6606-8A5B-66F988063ED3}"/>
                    </a:ext>
                  </a:extLst>
                </p:cNvPr>
                <p:cNvSpPr txBox="1"/>
                <p:nvPr/>
              </p:nvSpPr>
              <p:spPr>
                <a:xfrm>
                  <a:off x="1410692" y="4857051"/>
                  <a:ext cx="4914487" cy="632353"/>
                </a:xfrm>
                <a:prstGeom prst="rect">
                  <a:avLst/>
                </a:prstGeom>
                <a:noFill/>
              </p:spPr>
              <p:txBody>
                <a:bodyPr wrap="none" rtlCol="0">
                  <a:spAutoFit/>
                </a:bodyPr>
                <a:lstStyle/>
                <a:p>
                  <a:r>
                    <a:rPr lang="en-US" sz="2000" b="1" dirty="0"/>
                    <a:t>or     </a:t>
                  </a:r>
                  <a14:m>
                    <m:oMath xmlns:m="http://schemas.openxmlformats.org/officeDocument/2006/math">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𝑴</m:t>
                          </m:r>
                        </m:e>
                        <m:sub>
                          <m:r>
                            <a:rPr lang="en-US" sz="2000" b="1" i="1" smtClean="0">
                              <a:latin typeface="Cambria Math" panose="02040503050406030204" pitchFamily="18" charset="0"/>
                            </a:rPr>
                            <m:t>𝒑𝑮</m:t>
                          </m:r>
                        </m:sub>
                      </m:sSub>
                    </m:oMath>
                  </a14:m>
                  <a:r>
                    <a:rPr lang="en-US" sz="2000" b="1" dirty="0"/>
                    <a:t> </a:t>
                  </a:r>
                  <a14:m>
                    <m:oMath xmlns:m="http://schemas.openxmlformats.org/officeDocument/2006/math">
                      <m:r>
                        <a:rPr lang="en-US" sz="2000" b="1"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𝑴</m:t>
                      </m:r>
                      <m:r>
                        <a:rPr lang="en-US" sz="2000" b="1"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𝒎𝒂𝒙</m:t>
                      </m:r>
                      <m:d>
                        <m:dPr>
                          <m:begChr m:val="{"/>
                          <m:endChr m:val="}"/>
                          <m:ctrlPr>
                            <a:rPr lang="en-US" sz="2000" b="1" i="1" smtClean="0">
                              <a:latin typeface="Cambria Math" panose="02040503050406030204" pitchFamily="18" charset="0"/>
                              <a:ea typeface="Cambria Math" panose="02040503050406030204" pitchFamily="18" charset="0"/>
                            </a:rPr>
                          </m:ctrlPr>
                        </m:dPr>
                        <m:e>
                          <m:r>
                            <a:rPr lang="en-US" sz="2000" b="1" i="1">
                              <a:latin typeface="Cambria Math" panose="02040503050406030204" pitchFamily="18" charset="0"/>
                              <a:ea typeface="Cambria Math" panose="02040503050406030204" pitchFamily="18" charset="0"/>
                            </a:rPr>
                            <m:t>𝜹𝜽</m:t>
                          </m:r>
                          <m:r>
                            <a:rPr lang="en-US" sz="2000" b="1" i="1" smtClean="0">
                              <a:latin typeface="Cambria Math" panose="02040503050406030204" pitchFamily="18" charset="0"/>
                              <a:ea typeface="Cambria Math" panose="02040503050406030204" pitchFamily="18" charset="0"/>
                            </a:rPr>
                            <m:t>,</m:t>
                          </m:r>
                          <m:sSub>
                            <m:sSubPr>
                              <m:ctrlPr>
                                <a:rPr lang="en-US" sz="2000" b="1" i="1">
                                  <a:latin typeface="Cambria Math" panose="02040503050406030204" pitchFamily="18" charset="0"/>
                                  <a:ea typeface="Cambria Math" panose="02040503050406030204" pitchFamily="18" charset="0"/>
                                </a:rPr>
                              </m:ctrlPr>
                            </m:sSubPr>
                            <m:e>
                              <m:r>
                                <a:rPr lang="en-US" sz="2000" b="1" i="1">
                                  <a:latin typeface="Cambria Math" panose="02040503050406030204" pitchFamily="18" charset="0"/>
                                  <a:ea typeface="Cambria Math" panose="02040503050406030204" pitchFamily="18" charset="0"/>
                                </a:rPr>
                                <m:t>𝜽</m:t>
                              </m:r>
                            </m:e>
                            <m:sub>
                              <m:r>
                                <a:rPr lang="en-US" sz="2000" b="1" i="1">
                                  <a:latin typeface="Cambria Math" panose="02040503050406030204" pitchFamily="18" charset="0"/>
                                  <a:ea typeface="Cambria Math" panose="02040503050406030204" pitchFamily="18" charset="0"/>
                                </a:rPr>
                                <m:t>𝒔</m:t>
                              </m:r>
                            </m:sub>
                          </m:sSub>
                        </m:e>
                      </m:d>
                      <m:r>
                        <a:rPr lang="en-US" sz="2000" b="1" i="1" smtClean="0">
                          <a:latin typeface="Cambria Math" panose="02040503050406030204" pitchFamily="18" charset="0"/>
                          <a:ea typeface="Cambria Math" panose="02040503050406030204" pitchFamily="18" charset="0"/>
                        </a:rPr>
                        <m:t>)</m:t>
                      </m:r>
                      <m:d>
                        <m:dPr>
                          <m:ctrlPr>
                            <a:rPr lang="en-US" sz="2000" b="1" i="1" smtClean="0">
                              <a:latin typeface="Cambria Math" panose="02040503050406030204" pitchFamily="18" charset="0"/>
                              <a:ea typeface="Cambria Math" panose="02040503050406030204" pitchFamily="18" charset="0"/>
                            </a:rPr>
                          </m:ctrlPr>
                        </m:dPr>
                        <m:e>
                          <m:r>
                            <a:rPr lang="en-US" sz="2000" b="1" i="1" smtClean="0">
                              <a:latin typeface="Cambria Math" panose="02040503050406030204" pitchFamily="18" charset="0"/>
                              <a:ea typeface="Cambria Math" panose="02040503050406030204" pitchFamily="18" charset="0"/>
                            </a:rPr>
                            <m:t>𝟏</m:t>
                          </m:r>
                          <m:r>
                            <a:rPr lang="en-US" sz="2000" b="1" i="1" smtClean="0">
                              <a:latin typeface="Cambria Math" panose="02040503050406030204" pitchFamily="18" charset="0"/>
                              <a:ea typeface="Cambria Math" panose="02040503050406030204" pitchFamily="18" charset="0"/>
                            </a:rPr>
                            <m:t>+ </m:t>
                          </m:r>
                          <m:f>
                            <m:fPr>
                              <m:ctrlPr>
                                <a:rPr lang="en-US" sz="2000" b="1" i="1" smtClean="0">
                                  <a:latin typeface="Cambria Math" panose="02040503050406030204" pitchFamily="18" charset="0"/>
                                  <a:ea typeface="Cambria Math" panose="02040503050406030204" pitchFamily="18" charset="0"/>
                                </a:rPr>
                              </m:ctrlPr>
                            </m:fPr>
                            <m:num>
                              <m:r>
                                <a:rPr lang="en-US" sz="2000" b="1" i="1" smtClean="0">
                                  <a:latin typeface="Cambria Math" panose="02040503050406030204" pitchFamily="18" charset="0"/>
                                  <a:ea typeface="Cambria Math" panose="02040503050406030204" pitchFamily="18" charset="0"/>
                                </a:rPr>
                                <m:t>𝟏</m:t>
                              </m:r>
                            </m:num>
                            <m:den>
                              <m:r>
                                <a:rPr lang="en-US" sz="2000" b="1" i="1" smtClean="0">
                                  <a:latin typeface="Cambria Math" panose="02040503050406030204" pitchFamily="18" charset="0"/>
                                  <a:ea typeface="Cambria Math" panose="02040503050406030204" pitchFamily="18" charset="0"/>
                                </a:rPr>
                                <m:t>𝟑</m:t>
                              </m:r>
                            </m:den>
                          </m:f>
                          <m:sSup>
                            <m:sSupPr>
                              <m:ctrlPr>
                                <a:rPr lang="en-US" sz="2000" b="1" i="1" smtClean="0">
                                  <a:latin typeface="Cambria Math" panose="02040503050406030204" pitchFamily="18" charset="0"/>
                                  <a:ea typeface="Cambria Math" panose="02040503050406030204" pitchFamily="18" charset="0"/>
                                </a:rPr>
                              </m:ctrlPr>
                            </m:sSupPr>
                            <m:e>
                              <m:d>
                                <m:dPr>
                                  <m:begChr m:val="["/>
                                  <m:endChr m:val="]"/>
                                  <m:ctrlPr>
                                    <a:rPr lang="en-US" sz="2000" b="1" i="1" smtClean="0">
                                      <a:latin typeface="Cambria Math" panose="02040503050406030204" pitchFamily="18" charset="0"/>
                                      <a:ea typeface="Cambria Math" panose="02040503050406030204" pitchFamily="18" charset="0"/>
                                    </a:rPr>
                                  </m:ctrlPr>
                                </m:dPr>
                                <m:e>
                                  <m:f>
                                    <m:fPr>
                                      <m:ctrlPr>
                                        <a:rPr lang="en-US" sz="2000" b="1" i="1" smtClean="0">
                                          <a:latin typeface="Cambria Math" panose="02040503050406030204" pitchFamily="18" charset="0"/>
                                          <a:ea typeface="Cambria Math" panose="02040503050406030204" pitchFamily="18" charset="0"/>
                                        </a:rPr>
                                      </m:ctrlPr>
                                    </m:fPr>
                                    <m:num>
                                      <m:r>
                                        <a:rPr lang="en-US" sz="2000" b="1" i="1">
                                          <a:latin typeface="Cambria Math" panose="02040503050406030204" pitchFamily="18" charset="0"/>
                                          <a:ea typeface="Cambria Math" panose="02040503050406030204" pitchFamily="18" charset="0"/>
                                        </a:rPr>
                                        <m:t>𝜹𝜽</m:t>
                                      </m:r>
                                    </m:num>
                                    <m:den>
                                      <m:sSub>
                                        <m:sSubPr>
                                          <m:ctrlPr>
                                            <a:rPr lang="en-US" sz="2000" b="1" i="1" smtClean="0">
                                              <a:latin typeface="Cambria Math" panose="02040503050406030204" pitchFamily="18" charset="0"/>
                                              <a:ea typeface="Cambria Math" panose="02040503050406030204" pitchFamily="18" charset="0"/>
                                            </a:rPr>
                                          </m:ctrlPr>
                                        </m:sSubPr>
                                        <m:e>
                                          <m:r>
                                            <a:rPr lang="en-US" sz="2000" b="1" i="1" smtClean="0">
                                              <a:latin typeface="Cambria Math" panose="02040503050406030204" pitchFamily="18" charset="0"/>
                                              <a:ea typeface="Cambria Math" panose="02040503050406030204" pitchFamily="18" charset="0"/>
                                            </a:rPr>
                                            <m:t>𝜽</m:t>
                                          </m:r>
                                        </m:e>
                                        <m:sub>
                                          <m:r>
                                            <a:rPr lang="en-US" sz="2000" b="1" i="1" smtClean="0">
                                              <a:latin typeface="Cambria Math" panose="02040503050406030204" pitchFamily="18" charset="0"/>
                                              <a:ea typeface="Cambria Math" panose="02040503050406030204" pitchFamily="18" charset="0"/>
                                            </a:rPr>
                                            <m:t>𝒔</m:t>
                                          </m:r>
                                        </m:sub>
                                      </m:sSub>
                                    </m:den>
                                  </m:f>
                                </m:e>
                              </m:d>
                            </m:e>
                            <m:sup>
                              <m:r>
                                <a:rPr lang="en-US" sz="2000" b="1" i="1" smtClean="0">
                                  <a:latin typeface="Cambria Math" panose="02040503050406030204" pitchFamily="18" charset="0"/>
                                  <a:ea typeface="Cambria Math" panose="02040503050406030204" pitchFamily="18" charset="0"/>
                                </a:rPr>
                                <m:t>𝟐</m:t>
                              </m:r>
                            </m:sup>
                          </m:sSup>
                        </m:e>
                      </m:d>
                    </m:oMath>
                  </a14:m>
                  <a:endParaRPr lang="en-US" sz="2000" b="1" dirty="0"/>
                </a:p>
              </p:txBody>
            </p:sp>
          </mc:Choice>
          <mc:Fallback xmlns="">
            <p:sp>
              <p:nvSpPr>
                <p:cNvPr id="12" name="TextBox 11">
                  <a:extLst>
                    <a:ext uri="{FF2B5EF4-FFF2-40B4-BE49-F238E27FC236}">
                      <a16:creationId xmlns:a16="http://schemas.microsoft.com/office/drawing/2014/main" id="{1452A4CF-6FC8-6606-8A5B-66F988063ED3}"/>
                    </a:ext>
                  </a:extLst>
                </p:cNvPr>
                <p:cNvSpPr txBox="1">
                  <a:spLocks noRot="1" noChangeAspect="1" noMove="1" noResize="1" noEditPoints="1" noAdjustHandles="1" noChangeArrowheads="1" noChangeShapeType="1" noTextEdit="1"/>
                </p:cNvSpPr>
                <p:nvPr/>
              </p:nvSpPr>
              <p:spPr>
                <a:xfrm>
                  <a:off x="1410692" y="4857051"/>
                  <a:ext cx="4914487" cy="632353"/>
                </a:xfrm>
                <a:prstGeom prst="rect">
                  <a:avLst/>
                </a:prstGeom>
                <a:blipFill>
                  <a:blip r:embed="rId8"/>
                  <a:stretch>
                    <a:fillRect l="-1028"/>
                  </a:stretch>
                </a:blipFill>
              </p:spPr>
              <p:txBody>
                <a:bodyPr/>
                <a:lstStyle/>
                <a:p>
                  <a:r>
                    <a:rPr lang="en-US">
                      <a:noFill/>
                    </a:rPr>
                    <a:t> </a:t>
                  </a:r>
                </a:p>
              </p:txBody>
            </p:sp>
          </mc:Fallback>
        </mc:AlternateContent>
        <p:grpSp>
          <p:nvGrpSpPr>
            <p:cNvPr id="17" name="Group 16">
              <a:extLst>
                <a:ext uri="{FF2B5EF4-FFF2-40B4-BE49-F238E27FC236}">
                  <a16:creationId xmlns:a16="http://schemas.microsoft.com/office/drawing/2014/main" id="{419A94B8-F037-F94B-B268-761F99F0F18A}"/>
                </a:ext>
              </a:extLst>
            </p:cNvPr>
            <p:cNvGrpSpPr/>
            <p:nvPr/>
          </p:nvGrpSpPr>
          <p:grpSpPr>
            <a:xfrm>
              <a:off x="3229336" y="5347493"/>
              <a:ext cx="1342656" cy="358821"/>
              <a:chOff x="2963118" y="5856784"/>
              <a:chExt cx="1342656" cy="358821"/>
            </a:xfrm>
          </p:grpSpPr>
          <p:sp>
            <p:nvSpPr>
              <p:cNvPr id="13" name="Right Bracket 12">
                <a:extLst>
                  <a:ext uri="{FF2B5EF4-FFF2-40B4-BE49-F238E27FC236}">
                    <a16:creationId xmlns:a16="http://schemas.microsoft.com/office/drawing/2014/main" id="{49EBDA30-88E9-2BAA-698E-23BC3971F4DF}"/>
                  </a:ext>
                </a:extLst>
              </p:cNvPr>
              <p:cNvSpPr/>
              <p:nvPr/>
            </p:nvSpPr>
            <p:spPr bwMode="auto">
              <a:xfrm rot="5400000">
                <a:off x="3575367" y="5244535"/>
                <a:ext cx="118158" cy="1342656"/>
              </a:xfrm>
              <a:prstGeom prst="rightBracket">
                <a:avLst/>
              </a:prstGeom>
              <a:noFill/>
              <a:ln w="9525" cap="flat" cmpd="sng" algn="ctr">
                <a:solidFill>
                  <a:srgbClr val="FF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93000"/>
                  </a:lnSpc>
                  <a:spcBef>
                    <a:spcPct val="0"/>
                  </a:spcBef>
                  <a:spcAft>
                    <a:spcPct val="0"/>
                  </a:spcAft>
                  <a:buClr>
                    <a:srgbClr val="FFFFFF"/>
                  </a:buClr>
                  <a:buSzPct val="100000"/>
                  <a:buFont typeface="Times New Roman" charset="0"/>
                  <a:buNone/>
                  <a:tabLst/>
                </a:pPr>
                <a:endParaRPr kumimoji="0" lang="en-US" sz="2400" b="0" i="0" u="none" strike="noStrike" cap="none" normalizeH="0" baseline="0">
                  <a:ln>
                    <a:noFill/>
                  </a:ln>
                  <a:solidFill>
                    <a:schemeClr val="bg1"/>
                  </a:solidFill>
                  <a:effectLst/>
                  <a:latin typeface="Times New Roman" charset="0"/>
                </a:endParaRPr>
              </a:p>
            </p:txBody>
          </p:sp>
          <p:cxnSp>
            <p:nvCxnSpPr>
              <p:cNvPr id="15" name="Straight Connector 14">
                <a:extLst>
                  <a:ext uri="{FF2B5EF4-FFF2-40B4-BE49-F238E27FC236}">
                    <a16:creationId xmlns:a16="http://schemas.microsoft.com/office/drawing/2014/main" id="{0F423996-352B-D9C0-647B-83B4BE48A0C8}"/>
                  </a:ext>
                </a:extLst>
              </p:cNvPr>
              <p:cNvCxnSpPr>
                <a:cxnSpLocks/>
              </p:cNvCxnSpPr>
              <p:nvPr/>
            </p:nvCxnSpPr>
            <p:spPr bwMode="auto">
              <a:xfrm flipV="1">
                <a:off x="3611296" y="5975545"/>
                <a:ext cx="0" cy="240060"/>
              </a:xfrm>
              <a:prstGeom prst="line">
                <a:avLst/>
              </a:prstGeom>
              <a:solidFill>
                <a:srgbClr val="00B8FF"/>
              </a:solidFill>
              <a:ln w="9525" cap="flat" cmpd="sng" algn="ctr">
                <a:solidFill>
                  <a:srgbClr val="FFFF66"/>
                </a:solidFill>
                <a:prstDash val="solid"/>
                <a:round/>
                <a:headEnd type="none" w="med" len="med"/>
                <a:tailEnd type="none" w="med" len="med"/>
              </a:ln>
              <a:effectLst/>
            </p:spPr>
          </p:cxnSp>
        </p:grpSp>
        <p:sp>
          <p:nvSpPr>
            <p:cNvPr id="18" name="TextBox 17">
              <a:extLst>
                <a:ext uri="{FF2B5EF4-FFF2-40B4-BE49-F238E27FC236}">
                  <a16:creationId xmlns:a16="http://schemas.microsoft.com/office/drawing/2014/main" id="{BA251122-A031-8BD3-0D93-F65513AC7AA2}"/>
                </a:ext>
              </a:extLst>
            </p:cNvPr>
            <p:cNvSpPr txBox="1"/>
            <p:nvPr/>
          </p:nvSpPr>
          <p:spPr>
            <a:xfrm>
              <a:off x="1649533" y="5721117"/>
              <a:ext cx="4833374" cy="349968"/>
            </a:xfrm>
            <a:prstGeom prst="rect">
              <a:avLst/>
            </a:prstGeom>
            <a:noFill/>
            <a:ln w="28575">
              <a:solidFill>
                <a:srgbClr val="C8CCAB"/>
              </a:solidFill>
            </a:ln>
          </p:spPr>
          <p:txBody>
            <a:bodyPr wrap="none" rtlCol="0">
              <a:spAutoFit/>
            </a:bodyPr>
            <a:lstStyle/>
            <a:p>
              <a:r>
                <a:rPr lang="en-US" sz="1800" b="1" dirty="0">
                  <a:solidFill>
                    <a:srgbClr val="FFC000"/>
                  </a:solidFill>
                </a:rPr>
                <a:t>Limit to high magnification due to scintillation </a:t>
              </a:r>
            </a:p>
          </p:txBody>
        </p:sp>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F2B32B5-BB28-94CB-29E7-F9B56516187C}"/>
                  </a:ext>
                </a:extLst>
              </p:cNvPr>
              <p:cNvSpPr txBox="1"/>
              <p:nvPr/>
            </p:nvSpPr>
            <p:spPr>
              <a:xfrm>
                <a:off x="7498752" y="4523173"/>
                <a:ext cx="1342656" cy="65735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smtClean="0">
                          <a:solidFill>
                            <a:srgbClr val="FFC000"/>
                          </a:solidFill>
                          <a:latin typeface="Cambria Math" panose="02040503050406030204" pitchFamily="18" charset="0"/>
                          <a:ea typeface="Cambria Math" panose="02040503050406030204" pitchFamily="18" charset="0"/>
                        </a:rPr>
                        <m:t>𝜹𝜽</m:t>
                      </m:r>
                      <m:r>
                        <a:rPr lang="en-US" sz="1800" b="1" i="1" smtClean="0">
                          <a:latin typeface="Cambria Math" panose="02040503050406030204" pitchFamily="18" charset="0"/>
                          <a:ea typeface="Cambria Math" panose="02040503050406030204" pitchFamily="18" charset="0"/>
                        </a:rPr>
                        <m:t>~</m:t>
                      </m:r>
                      <m:f>
                        <m:fPr>
                          <m:ctrlPr>
                            <a:rPr lang="en-US" sz="1800" b="1" i="1">
                              <a:latin typeface="Cambria Math" panose="02040503050406030204" pitchFamily="18" charset="0"/>
                              <a:ea typeface="Cambria Math" panose="02040503050406030204" pitchFamily="18" charset="0"/>
                            </a:rPr>
                          </m:ctrlPr>
                        </m:fPr>
                        <m:num>
                          <m:r>
                            <a:rPr lang="en-US" sz="1800" b="1" i="1" smtClean="0">
                              <a:latin typeface="Cambria Math" panose="02040503050406030204" pitchFamily="18" charset="0"/>
                              <a:ea typeface="Cambria Math" panose="02040503050406030204" pitchFamily="18" charset="0"/>
                            </a:rPr>
                            <m:t>𝝀</m:t>
                          </m:r>
                        </m:num>
                        <m:den>
                          <m:r>
                            <a:rPr lang="en-US" sz="1800" b="1" i="1" smtClean="0">
                              <a:latin typeface="Cambria Math" panose="02040503050406030204" pitchFamily="18" charset="0"/>
                              <a:ea typeface="Cambria Math" panose="02040503050406030204" pitchFamily="18" charset="0"/>
                            </a:rPr>
                            <m:t>𝝅</m:t>
                          </m:r>
                          <m:r>
                            <a:rPr lang="en-US" sz="1800" b="1" i="1" smtClean="0">
                              <a:latin typeface="Cambria Math" panose="02040503050406030204" pitchFamily="18" charset="0"/>
                              <a:ea typeface="Cambria Math" panose="02040503050406030204" pitchFamily="18" charset="0"/>
                            </a:rPr>
                            <m:t> </m:t>
                          </m:r>
                          <m:sSub>
                            <m:sSubPr>
                              <m:ctrlPr>
                                <a:rPr lang="en-US" sz="1800" b="1" i="1" smtClean="0">
                                  <a:solidFill>
                                    <a:schemeClr val="bg1"/>
                                  </a:solidFill>
                                  <a:latin typeface="Cambria Math" panose="02040503050406030204" pitchFamily="18" charset="0"/>
                                  <a:ea typeface="Cambria Math" panose="02040503050406030204" pitchFamily="18" charset="0"/>
                                </a:rPr>
                              </m:ctrlPr>
                            </m:sSubPr>
                            <m:e>
                              <m:r>
                                <a:rPr lang="en-US" sz="1800" b="1" i="1" dirty="0" smtClean="0">
                                  <a:solidFill>
                                    <a:schemeClr val="bg1"/>
                                  </a:solidFill>
                                  <a:latin typeface="Cambria Math" panose="02040503050406030204" pitchFamily="18" charset="0"/>
                                  <a:ea typeface="Cambria Math" panose="02040503050406030204" pitchFamily="18" charset="0"/>
                                </a:rPr>
                                <m:t>𝒍</m:t>
                              </m:r>
                            </m:e>
                            <m:sub>
                              <m:r>
                                <a:rPr lang="en-US" sz="1800" b="1" i="1" smtClean="0">
                                  <a:solidFill>
                                    <a:schemeClr val="bg1"/>
                                  </a:solidFill>
                                  <a:latin typeface="Cambria Math" panose="02040503050406030204" pitchFamily="18" charset="0"/>
                                  <a:ea typeface="Cambria Math" panose="02040503050406030204" pitchFamily="18" charset="0"/>
                                </a:rPr>
                                <m:t>𝝓</m:t>
                              </m:r>
                            </m:sub>
                          </m:sSub>
                        </m:den>
                      </m:f>
                    </m:oMath>
                  </m:oMathPara>
                </a14:m>
                <a:endParaRPr lang="en-US" sz="1800" dirty="0"/>
              </a:p>
            </p:txBody>
          </p:sp>
        </mc:Choice>
        <mc:Fallback xmlns="">
          <p:sp>
            <p:nvSpPr>
              <p:cNvPr id="22" name="TextBox 21">
                <a:extLst>
                  <a:ext uri="{FF2B5EF4-FFF2-40B4-BE49-F238E27FC236}">
                    <a16:creationId xmlns:a16="http://schemas.microsoft.com/office/drawing/2014/main" id="{9F2B32B5-BB28-94CB-29E7-F9B56516187C}"/>
                  </a:ext>
                </a:extLst>
              </p:cNvPr>
              <p:cNvSpPr txBox="1">
                <a:spLocks noRot="1" noChangeAspect="1" noMove="1" noResize="1" noEditPoints="1" noAdjustHandles="1" noChangeArrowheads="1" noChangeShapeType="1" noTextEdit="1"/>
              </p:cNvSpPr>
              <p:nvPr/>
            </p:nvSpPr>
            <p:spPr>
              <a:xfrm>
                <a:off x="7498752" y="4523173"/>
                <a:ext cx="1342656" cy="657359"/>
              </a:xfrm>
              <a:prstGeom prst="rect">
                <a:avLst/>
              </a:prstGeom>
              <a:blipFill>
                <a:blip r:embed="rId9"/>
                <a:stretch>
                  <a:fillRect t="-1887" b="-3774"/>
                </a:stretch>
              </a:blipFill>
            </p:spPr>
            <p:txBody>
              <a:bodyPr/>
              <a:lstStyle/>
              <a:p>
                <a:r>
                  <a:rPr lang="en-US">
                    <a:noFill/>
                  </a:rPr>
                  <a:t> </a:t>
                </a:r>
              </a:p>
            </p:txBody>
          </p:sp>
        </mc:Fallback>
      </mc:AlternateContent>
    </p:spTree>
    <p:extLst>
      <p:ext uri="{BB962C8B-B14F-4D97-AF65-F5344CB8AC3E}">
        <p14:creationId xmlns:p14="http://schemas.microsoft.com/office/powerpoint/2010/main" val="925390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633E5C-19E4-1FBF-0968-B34367907EF1}"/>
              </a:ext>
            </a:extLst>
          </p:cNvPr>
          <p:cNvSpPr txBox="1"/>
          <p:nvPr/>
        </p:nvSpPr>
        <p:spPr>
          <a:xfrm>
            <a:off x="1296363" y="1759350"/>
            <a:ext cx="6076709" cy="664797"/>
          </a:xfrm>
          <a:prstGeom prst="rect">
            <a:avLst/>
          </a:prstGeom>
          <a:noFill/>
        </p:spPr>
        <p:txBody>
          <a:bodyPr wrap="square" rtlCol="0">
            <a:spAutoFit/>
          </a:bodyPr>
          <a:lstStyle/>
          <a:p>
            <a:r>
              <a:rPr lang="en-US" sz="2000" b="1" dirty="0"/>
              <a:t>Scintillation has a substantial effect on gravitational lensing magnification for lens of mass </a:t>
            </a:r>
            <a:r>
              <a:rPr lang="en-US" sz="2000" b="1" dirty="0" err="1"/>
              <a:t>M</a:t>
            </a:r>
            <a:r>
              <a:rPr lang="en-US" sz="2000" b="1" baseline="-25000" dirty="0" err="1"/>
              <a:t>lens</a:t>
            </a:r>
            <a:r>
              <a:rPr lang="en-US" sz="2000" b="1" baseline="-25000" dirty="0"/>
              <a:t> </a:t>
            </a:r>
            <a:r>
              <a:rPr lang="en-US" sz="2000" b="1" dirty="0"/>
              <a:t>such that</a:t>
            </a:r>
          </a:p>
        </p:txBody>
      </p:sp>
      <p:grpSp>
        <p:nvGrpSpPr>
          <p:cNvPr id="12" name="Group 11">
            <a:extLst>
              <a:ext uri="{FF2B5EF4-FFF2-40B4-BE49-F238E27FC236}">
                <a16:creationId xmlns:a16="http://schemas.microsoft.com/office/drawing/2014/main" id="{B86A0B94-EB89-1A7B-1569-97E2411CBA54}"/>
              </a:ext>
            </a:extLst>
          </p:cNvPr>
          <p:cNvGrpSpPr/>
          <p:nvPr/>
        </p:nvGrpSpPr>
        <p:grpSpPr>
          <a:xfrm>
            <a:off x="1909823" y="2754775"/>
            <a:ext cx="5744369" cy="1065040"/>
            <a:chOff x="1909823" y="1921399"/>
            <a:chExt cx="5744369" cy="1065040"/>
          </a:xfrm>
        </p:grpSpPr>
        <p:grpSp>
          <p:nvGrpSpPr>
            <p:cNvPr id="5" name="Group 4">
              <a:extLst>
                <a:ext uri="{FF2B5EF4-FFF2-40B4-BE49-F238E27FC236}">
                  <a16:creationId xmlns:a16="http://schemas.microsoft.com/office/drawing/2014/main" id="{C9D05057-628E-1F50-A5FE-69602BD35C6D}"/>
                </a:ext>
              </a:extLst>
            </p:cNvPr>
            <p:cNvGrpSpPr/>
            <p:nvPr/>
          </p:nvGrpSpPr>
          <p:grpSpPr>
            <a:xfrm>
              <a:off x="1909823" y="1921399"/>
              <a:ext cx="4249177" cy="472026"/>
              <a:chOff x="1307939" y="2569581"/>
              <a:chExt cx="4249177" cy="472026"/>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90DF1D3-0A77-DECD-1D8E-3833536F3A0D}"/>
                      </a:ext>
                    </a:extLst>
                  </p:cNvPr>
                  <p:cNvSpPr txBox="1"/>
                  <p:nvPr/>
                </p:nvSpPr>
                <p:spPr>
                  <a:xfrm>
                    <a:off x="1307939" y="2650603"/>
                    <a:ext cx="4249177" cy="391004"/>
                  </a:xfrm>
                  <a:prstGeom prst="rect">
                    <a:avLst/>
                  </a:prstGeom>
                  <a:noFill/>
                </p:spPr>
                <p:txBody>
                  <a:bodyPr wrap="none" rtlCol="0">
                    <a:spAutoFit/>
                  </a:bodyPr>
                  <a:lstStyle/>
                  <a:p>
                    <a:r>
                      <a:rPr lang="en-US" sz="2000" b="1" dirty="0">
                        <a:solidFill>
                          <a:srgbClr val="FFC000"/>
                        </a:solidFill>
                      </a:rPr>
                      <a:t>M</a:t>
                    </a:r>
                    <a:r>
                      <a:rPr lang="en-US" sz="2000" b="1" baseline="-25000" dirty="0" err="1">
                        <a:solidFill>
                          <a:srgbClr val="FFC000"/>
                        </a:solidFill>
                      </a:rPr>
                      <a:t>lens</a:t>
                    </a:r>
                    <a:r>
                      <a:rPr lang="en-US" sz="2000" b="1" baseline="-25000" dirty="0">
                        <a:solidFill>
                          <a:srgbClr val="FFC000"/>
                        </a:solidFill>
                      </a:rPr>
                      <a:t> </a:t>
                    </a:r>
                    <a14:m>
                      <m:oMath xmlns:m="http://schemas.openxmlformats.org/officeDocument/2006/math">
                        <m:r>
                          <a:rPr lang="en-US" sz="2000" b="1" i="1" smtClean="0">
                            <a:solidFill>
                              <a:srgbClr val="FFC000"/>
                            </a:solidFill>
                            <a:latin typeface="Cambria Math" panose="02040503050406030204" pitchFamily="18" charset="0"/>
                            <a:ea typeface="Cambria Math" panose="02040503050406030204" pitchFamily="18" charset="0"/>
                          </a:rPr>
                          <m:t>≤</m:t>
                        </m:r>
                      </m:oMath>
                    </a14:m>
                    <a:r>
                      <a:rPr lang="en-US" sz="2000" b="1" dirty="0">
                        <a:solidFill>
                          <a:srgbClr val="FFC000"/>
                        </a:solidFill>
                      </a:rPr>
                      <a:t> (2x</a:t>
                    </a:r>
                    <a14:m>
                      <m:oMath xmlns:m="http://schemas.openxmlformats.org/officeDocument/2006/math">
                        <m:sSup>
                          <m:sSupPr>
                            <m:ctrlPr>
                              <a:rPr lang="en-US" sz="2000" b="1" i="1" dirty="0" smtClean="0">
                                <a:solidFill>
                                  <a:srgbClr val="FFC000"/>
                                </a:solidFill>
                                <a:latin typeface="Cambria Math" panose="02040503050406030204" pitchFamily="18" charset="0"/>
                              </a:rPr>
                            </m:ctrlPr>
                          </m:sSupPr>
                          <m:e>
                            <m:r>
                              <a:rPr lang="en-US" sz="2000" b="1" i="1" dirty="0" smtClean="0">
                                <a:solidFill>
                                  <a:srgbClr val="FFC000"/>
                                </a:solidFill>
                                <a:latin typeface="Cambria Math" panose="02040503050406030204" pitchFamily="18" charset="0"/>
                              </a:rPr>
                              <m:t>𝟏𝟎</m:t>
                            </m:r>
                          </m:e>
                          <m:sup>
                            <m:r>
                              <a:rPr lang="en-US" sz="2000" b="1" i="1" dirty="0" smtClean="0">
                                <a:solidFill>
                                  <a:srgbClr val="FFC000"/>
                                </a:solidFill>
                                <a:latin typeface="Cambria Math" panose="02040503050406030204" pitchFamily="18" charset="0"/>
                              </a:rPr>
                              <m:t>𝟐</m:t>
                            </m:r>
                          </m:sup>
                        </m:sSup>
                      </m:oMath>
                    </a14:m>
                    <a:r>
                      <a:rPr lang="en-US" sz="2000" b="1" dirty="0">
                        <a:solidFill>
                          <a:srgbClr val="FFC000"/>
                        </a:solidFill>
                      </a:rPr>
                      <a:t> </a:t>
                    </a:r>
                    <a14:m>
                      <m:oMath xmlns:m="http://schemas.openxmlformats.org/officeDocument/2006/math">
                        <m:sSup>
                          <m:sSupPr>
                            <m:ctrlPr>
                              <a:rPr lang="en-US" sz="2000" b="1" i="1" dirty="0" smtClean="0">
                                <a:solidFill>
                                  <a:srgbClr val="FFC000"/>
                                </a:solidFill>
                                <a:latin typeface="Cambria Math" panose="02040503050406030204" pitchFamily="18" charset="0"/>
                              </a:rPr>
                            </m:ctrlPr>
                          </m:sSupPr>
                          <m:e>
                            <m:r>
                              <a:rPr lang="en-US" sz="2000" b="1" i="1" dirty="0" smtClean="0">
                                <a:solidFill>
                                  <a:srgbClr val="FFC000"/>
                                </a:solidFill>
                                <a:latin typeface="Cambria Math" panose="02040503050406030204" pitchFamily="18" charset="0"/>
                              </a:rPr>
                              <m:t>𝑴</m:t>
                            </m:r>
                          </m:e>
                          <m:sup>
                            <m:r>
                              <a:rPr lang="en-US" sz="2000" b="1" i="1" dirty="0" smtClean="0">
                                <a:solidFill>
                                  <a:srgbClr val="FFC000"/>
                                </a:solidFill>
                                <a:latin typeface="Cambria Math" panose="02040503050406030204" pitchFamily="18" charset="0"/>
                              </a:rPr>
                              <m:t>𝟐</m:t>
                            </m:r>
                          </m:sup>
                        </m:sSup>
                      </m:oMath>
                    </a14:m>
                    <a:r>
                      <a:rPr lang="en-US" sz="2000" b="1" dirty="0">
                        <a:solidFill>
                          <a:srgbClr val="FFC000"/>
                        </a:solidFill>
                      </a:rPr>
                      <a:t>) </a:t>
                    </a:r>
                    <a14:m>
                      <m:oMath xmlns:m="http://schemas.openxmlformats.org/officeDocument/2006/math">
                        <m:sSub>
                          <m:sSubPr>
                            <m:ctrlPr>
                              <a:rPr lang="en-US" sz="2000" b="1" i="1" smtClean="0">
                                <a:solidFill>
                                  <a:srgbClr val="FFC000"/>
                                </a:solidFill>
                                <a:latin typeface="Cambria Math" panose="02040503050406030204" pitchFamily="18" charset="0"/>
                              </a:rPr>
                            </m:ctrlPr>
                          </m:sSubPr>
                          <m:e>
                            <m:r>
                              <a:rPr lang="en-US" sz="2000" b="1" i="1" smtClean="0">
                                <a:solidFill>
                                  <a:srgbClr val="FFC000"/>
                                </a:solidFill>
                                <a:latin typeface="Cambria Math" panose="02040503050406030204" pitchFamily="18" charset="0"/>
                              </a:rPr>
                              <m:t>𝑴</m:t>
                            </m:r>
                          </m:e>
                          <m:sub>
                            <m:r>
                              <a:rPr lang="en-US" sz="2000" b="1" i="1" smtClean="0">
                                <a:solidFill>
                                  <a:srgbClr val="FFC000"/>
                                </a:solidFill>
                                <a:latin typeface="Cambria Math" panose="02040503050406030204" pitchFamily="18" charset="0"/>
                                <a:ea typeface="Cambria Math" panose="02040503050406030204" pitchFamily="18" charset="0"/>
                              </a:rPr>
                              <m:t>⨀</m:t>
                            </m:r>
                          </m:sub>
                        </m:sSub>
                      </m:oMath>
                    </a14:m>
                    <a:r>
                      <a:rPr lang="en-US" sz="2000" b="1" dirty="0">
                        <a:solidFill>
                          <a:srgbClr val="FFC000"/>
                        </a:solidFill>
                      </a:rPr>
                      <a:t> (</a:t>
                    </a:r>
                    <a14:m>
                      <m:oMath xmlns:m="http://schemas.openxmlformats.org/officeDocument/2006/math">
                        <m:r>
                          <a:rPr lang="en-US" sz="2000" b="1" i="1" dirty="0" smtClean="0">
                            <a:solidFill>
                              <a:srgbClr val="FFC000"/>
                            </a:solidFill>
                            <a:latin typeface="Cambria Math" panose="02040503050406030204" pitchFamily="18" charset="0"/>
                            <a:ea typeface="Cambria Math" panose="02040503050406030204" pitchFamily="18" charset="0"/>
                          </a:rPr>
                          <m:t>𝜹𝜽</m:t>
                        </m:r>
                      </m:oMath>
                    </a14:m>
                    <a:r>
                      <a:rPr lang="en-US" sz="2000" b="1" dirty="0">
                        <a:solidFill>
                          <a:srgbClr val="FFC000"/>
                        </a:solidFill>
                      </a:rPr>
                      <a:t>)</a:t>
                    </a:r>
                    <a:r>
                      <a:rPr lang="en-US" sz="2000" b="1" baseline="-25000" dirty="0">
                        <a:solidFill>
                          <a:srgbClr val="FFC000"/>
                        </a:solidFill>
                      </a:rPr>
                      <a:t>-10</a:t>
                    </a:r>
                    <a:r>
                      <a:rPr lang="en-US" sz="2000" b="1" dirty="0">
                        <a:solidFill>
                          <a:srgbClr val="FFC000"/>
                        </a:solidFill>
                      </a:rPr>
                      <a:t> </a:t>
                    </a:r>
                    <a14:m>
                      <m:oMath xmlns:m="http://schemas.openxmlformats.org/officeDocument/2006/math">
                        <m:sSub>
                          <m:sSubPr>
                            <m:ctrlPr>
                              <a:rPr lang="en-US" sz="2000" b="1" i="1" dirty="0" smtClean="0">
                                <a:solidFill>
                                  <a:srgbClr val="FFC000"/>
                                </a:solidFill>
                                <a:latin typeface="Cambria Math" panose="02040503050406030204" pitchFamily="18" charset="0"/>
                                <a:ea typeface="Cambria Math" panose="02040503050406030204" pitchFamily="18" charset="0"/>
                              </a:rPr>
                            </m:ctrlPr>
                          </m:sSubPr>
                          <m:e>
                            <m:r>
                              <a:rPr lang="en-US" sz="2000" b="1" i="1" dirty="0" smtClean="0">
                                <a:solidFill>
                                  <a:srgbClr val="FFC000"/>
                                </a:solidFill>
                                <a:latin typeface="Cambria Math" panose="02040503050406030204" pitchFamily="18" charset="0"/>
                                <a:ea typeface="Cambria Math" panose="02040503050406030204" pitchFamily="18" charset="0"/>
                              </a:rPr>
                              <m:t>𝒅</m:t>
                            </m:r>
                          </m:e>
                          <m:sub>
                            <m:r>
                              <a:rPr lang="en-US" sz="2000" b="1" i="1" dirty="0" smtClean="0">
                                <a:solidFill>
                                  <a:srgbClr val="FFC000"/>
                                </a:solidFill>
                                <a:latin typeface="Cambria Math" panose="02040503050406030204" pitchFamily="18" charset="0"/>
                                <a:ea typeface="Cambria Math" panose="02040503050406030204" pitchFamily="18" charset="0"/>
                              </a:rPr>
                              <m:t>𝑳𝒐</m:t>
                            </m:r>
                            <m:r>
                              <a:rPr lang="en-US" sz="2000" b="1" i="1" dirty="0" smtClean="0">
                                <a:solidFill>
                                  <a:srgbClr val="FFC000"/>
                                </a:solidFill>
                                <a:latin typeface="Cambria Math" panose="02040503050406030204" pitchFamily="18" charset="0"/>
                                <a:ea typeface="Cambria Math" panose="02040503050406030204" pitchFamily="18" charset="0"/>
                              </a:rPr>
                              <m:t>,</m:t>
                            </m:r>
                            <m:r>
                              <a:rPr lang="en-US" sz="2000" b="1" i="1" dirty="0" smtClean="0">
                                <a:solidFill>
                                  <a:srgbClr val="FFC000"/>
                                </a:solidFill>
                                <a:latin typeface="Cambria Math" panose="02040503050406030204" pitchFamily="18" charset="0"/>
                                <a:ea typeface="Cambria Math" panose="02040503050406030204" pitchFamily="18" charset="0"/>
                              </a:rPr>
                              <m:t>𝟐𝟖</m:t>
                            </m:r>
                          </m:sub>
                        </m:sSub>
                      </m:oMath>
                    </a14:m>
                    <a:endParaRPr lang="en-US" sz="2000" b="1" dirty="0">
                      <a:solidFill>
                        <a:srgbClr val="FFC000"/>
                      </a:solidFill>
                    </a:endParaRPr>
                  </a:p>
                </p:txBody>
              </p:sp>
            </mc:Choice>
            <mc:Fallback xmlns="">
              <p:sp>
                <p:nvSpPr>
                  <p:cNvPr id="3" name="TextBox 2">
                    <a:extLst>
                      <a:ext uri="{FF2B5EF4-FFF2-40B4-BE49-F238E27FC236}">
                        <a16:creationId xmlns:a16="http://schemas.microsoft.com/office/drawing/2014/main" id="{290DF1D3-0A77-DECD-1D8E-3833536F3A0D}"/>
                      </a:ext>
                    </a:extLst>
                  </p:cNvPr>
                  <p:cNvSpPr txBox="1">
                    <a:spLocks noRot="1" noChangeAspect="1" noMove="1" noResize="1" noEditPoints="1" noAdjustHandles="1" noChangeArrowheads="1" noChangeShapeType="1" noTextEdit="1"/>
                  </p:cNvSpPr>
                  <p:nvPr/>
                </p:nvSpPr>
                <p:spPr>
                  <a:xfrm>
                    <a:off x="1307939" y="2650603"/>
                    <a:ext cx="4249177" cy="391004"/>
                  </a:xfrm>
                  <a:prstGeom prst="rect">
                    <a:avLst/>
                  </a:prstGeom>
                  <a:blipFill>
                    <a:blip r:embed="rId2"/>
                    <a:stretch>
                      <a:fillRect l="-1493" t="-12903" b="-29032"/>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00CB5254-C99C-6306-09DA-58B459930546}"/>
                  </a:ext>
                </a:extLst>
              </p:cNvPr>
              <p:cNvSpPr txBox="1"/>
              <p:nvPr/>
            </p:nvSpPr>
            <p:spPr>
              <a:xfrm>
                <a:off x="4398376" y="2569581"/>
                <a:ext cx="274434" cy="292709"/>
              </a:xfrm>
              <a:prstGeom prst="rect">
                <a:avLst/>
              </a:prstGeom>
              <a:noFill/>
            </p:spPr>
            <p:txBody>
              <a:bodyPr wrap="none" rtlCol="0">
                <a:spAutoFit/>
              </a:bodyPr>
              <a:lstStyle/>
              <a:p>
                <a:r>
                  <a:rPr lang="en-US" sz="1400" b="1" dirty="0">
                    <a:solidFill>
                      <a:srgbClr val="FFC000"/>
                    </a:solidFill>
                  </a:rPr>
                  <a:t>2</a:t>
                </a:r>
              </a:p>
            </p:txBody>
          </p:sp>
        </p:grpSp>
        <p:grpSp>
          <p:nvGrpSpPr>
            <p:cNvPr id="10" name="Group 9">
              <a:extLst>
                <a:ext uri="{FF2B5EF4-FFF2-40B4-BE49-F238E27FC236}">
                  <a16:creationId xmlns:a16="http://schemas.microsoft.com/office/drawing/2014/main" id="{7347233C-0B33-B4FB-26AD-BEBE71FB5901}"/>
                </a:ext>
              </a:extLst>
            </p:cNvPr>
            <p:cNvGrpSpPr/>
            <p:nvPr/>
          </p:nvGrpSpPr>
          <p:grpSpPr>
            <a:xfrm>
              <a:off x="3733468" y="2335546"/>
              <a:ext cx="526015" cy="511821"/>
              <a:chOff x="3745043" y="2384384"/>
              <a:chExt cx="676485" cy="601884"/>
            </a:xfrm>
          </p:grpSpPr>
          <p:cxnSp>
            <p:nvCxnSpPr>
              <p:cNvPr id="7" name="Straight Arrow Connector 6">
                <a:extLst>
                  <a:ext uri="{FF2B5EF4-FFF2-40B4-BE49-F238E27FC236}">
                    <a16:creationId xmlns:a16="http://schemas.microsoft.com/office/drawing/2014/main" id="{AEE9F3E9-A39F-8536-B68A-41852D66E0A9}"/>
                  </a:ext>
                </a:extLst>
              </p:cNvPr>
              <p:cNvCxnSpPr/>
              <p:nvPr/>
            </p:nvCxnSpPr>
            <p:spPr bwMode="auto">
              <a:xfrm flipV="1">
                <a:off x="3750198" y="2384384"/>
                <a:ext cx="0" cy="601884"/>
              </a:xfrm>
              <a:prstGeom prst="straightConnector1">
                <a:avLst/>
              </a:prstGeom>
              <a:solidFill>
                <a:srgbClr val="00B8FF"/>
              </a:solidFill>
              <a:ln w="19050" cap="flat" cmpd="sng" algn="ctr">
                <a:solidFill>
                  <a:srgbClr val="C8CCAB"/>
                </a:solidFill>
                <a:prstDash val="solid"/>
                <a:round/>
                <a:headEnd type="none" w="med" len="med"/>
                <a:tailEnd type="triangle"/>
              </a:ln>
              <a:effectLst/>
            </p:spPr>
          </p:cxnSp>
          <p:cxnSp>
            <p:nvCxnSpPr>
              <p:cNvPr id="9" name="Straight Connector 8">
                <a:extLst>
                  <a:ext uri="{FF2B5EF4-FFF2-40B4-BE49-F238E27FC236}">
                    <a16:creationId xmlns:a16="http://schemas.microsoft.com/office/drawing/2014/main" id="{E3C1A93F-1BF3-542B-DAAB-0981E2DE735C}"/>
                  </a:ext>
                </a:extLst>
              </p:cNvPr>
              <p:cNvCxnSpPr/>
              <p:nvPr/>
            </p:nvCxnSpPr>
            <p:spPr bwMode="auto">
              <a:xfrm>
                <a:off x="3745043" y="2986267"/>
                <a:ext cx="676485" cy="0"/>
              </a:xfrm>
              <a:prstGeom prst="line">
                <a:avLst/>
              </a:prstGeom>
              <a:solidFill>
                <a:srgbClr val="00B8FF"/>
              </a:solidFill>
              <a:ln w="19050" cap="flat" cmpd="sng" algn="ctr">
                <a:solidFill>
                  <a:srgbClr val="C8CCAB"/>
                </a:solidFill>
                <a:prstDash val="solid"/>
                <a:round/>
                <a:headEnd type="none" w="med" len="med"/>
                <a:tailEnd type="none" w="med" len="med"/>
              </a:ln>
              <a:effectLst/>
            </p:spPr>
          </p:cxnSp>
        </p:grpSp>
        <p:sp>
          <p:nvSpPr>
            <p:cNvPr id="11" name="TextBox 10">
              <a:extLst>
                <a:ext uri="{FF2B5EF4-FFF2-40B4-BE49-F238E27FC236}">
                  <a16:creationId xmlns:a16="http://schemas.microsoft.com/office/drawing/2014/main" id="{93BCBBDE-AF24-C4D7-0187-9DA7E3187206}"/>
                </a:ext>
              </a:extLst>
            </p:cNvPr>
            <p:cNvSpPr txBox="1"/>
            <p:nvPr/>
          </p:nvSpPr>
          <p:spPr>
            <a:xfrm>
              <a:off x="4236333" y="2693730"/>
              <a:ext cx="3417859" cy="292709"/>
            </a:xfrm>
            <a:prstGeom prst="rect">
              <a:avLst/>
            </a:prstGeom>
            <a:noFill/>
          </p:spPr>
          <p:txBody>
            <a:bodyPr wrap="none" rtlCol="0">
              <a:spAutoFit/>
            </a:bodyPr>
            <a:lstStyle/>
            <a:p>
              <a:r>
                <a:rPr lang="en-US" sz="1400" b="1" dirty="0"/>
                <a:t>Magnification in absence of plasma screen</a:t>
              </a:r>
            </a:p>
          </p:txBody>
        </p:sp>
      </p:grpSp>
    </p:spTree>
    <p:extLst>
      <p:ext uri="{BB962C8B-B14F-4D97-AF65-F5344CB8AC3E}">
        <p14:creationId xmlns:p14="http://schemas.microsoft.com/office/powerpoint/2010/main" val="854601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D7044-26D5-EA40-B460-872728919A55}"/>
              </a:ext>
            </a:extLst>
          </p:cNvPr>
          <p:cNvSpPr txBox="1"/>
          <p:nvPr/>
        </p:nvSpPr>
        <p:spPr>
          <a:xfrm>
            <a:off x="2500133" y="986692"/>
            <a:ext cx="3618298" cy="664797"/>
          </a:xfrm>
          <a:prstGeom prst="rect">
            <a:avLst/>
          </a:prstGeom>
          <a:noFill/>
          <a:ln w="28575">
            <a:solidFill>
              <a:schemeClr val="accent5">
                <a:lumMod val="75000"/>
              </a:schemeClr>
            </a:solidFill>
          </a:ln>
        </p:spPr>
        <p:txBody>
          <a:bodyPr wrap="none" rtlCol="0">
            <a:spAutoFit/>
          </a:bodyPr>
          <a:lstStyle/>
          <a:p>
            <a:r>
              <a:rPr lang="en-US" sz="4000" b="1" dirty="0"/>
              <a:t>FRB cosmology</a:t>
            </a:r>
          </a:p>
        </p:txBody>
      </p:sp>
      <p:sp>
        <p:nvSpPr>
          <p:cNvPr id="3" name="TextBox 2">
            <a:extLst>
              <a:ext uri="{FF2B5EF4-FFF2-40B4-BE49-F238E27FC236}">
                <a16:creationId xmlns:a16="http://schemas.microsoft.com/office/drawing/2014/main" id="{460DEF57-E663-EB58-C80B-DB1C066FF95C}"/>
              </a:ext>
            </a:extLst>
          </p:cNvPr>
          <p:cNvSpPr txBox="1"/>
          <p:nvPr/>
        </p:nvSpPr>
        <p:spPr>
          <a:xfrm>
            <a:off x="601883" y="2182430"/>
            <a:ext cx="7625870" cy="435825"/>
          </a:xfrm>
          <a:prstGeom prst="rect">
            <a:avLst/>
          </a:prstGeom>
          <a:noFill/>
        </p:spPr>
        <p:txBody>
          <a:bodyPr wrap="none" rtlCol="0">
            <a:spAutoFit/>
          </a:bodyPr>
          <a:lstStyle/>
          <a:p>
            <a:r>
              <a:rPr lang="en-US" b="1" dirty="0"/>
              <a:t>There were two very nice talks yesterday on this topic by</a:t>
            </a:r>
          </a:p>
        </p:txBody>
      </p:sp>
      <p:sp>
        <p:nvSpPr>
          <p:cNvPr id="4" name="TextBox 3">
            <a:extLst>
              <a:ext uri="{FF2B5EF4-FFF2-40B4-BE49-F238E27FC236}">
                <a16:creationId xmlns:a16="http://schemas.microsoft.com/office/drawing/2014/main" id="{8D9BD67B-E7F1-CC6C-4271-9A5D12D225A1}"/>
              </a:ext>
            </a:extLst>
          </p:cNvPr>
          <p:cNvSpPr txBox="1"/>
          <p:nvPr/>
        </p:nvSpPr>
        <p:spPr>
          <a:xfrm>
            <a:off x="1359832" y="2848255"/>
            <a:ext cx="2706382" cy="435825"/>
          </a:xfrm>
          <a:prstGeom prst="rect">
            <a:avLst/>
          </a:prstGeom>
          <a:noFill/>
        </p:spPr>
        <p:txBody>
          <a:bodyPr wrap="none" rtlCol="0">
            <a:spAutoFit/>
          </a:bodyPr>
          <a:lstStyle/>
          <a:p>
            <a:r>
              <a:rPr lang="en-US" b="1" dirty="0">
                <a:solidFill>
                  <a:srgbClr val="FFC000"/>
                </a:solidFill>
              </a:rPr>
              <a:t>Ryuichi Takahashi</a:t>
            </a:r>
            <a:endParaRPr lang="en-US" dirty="0">
              <a:solidFill>
                <a:srgbClr val="FFC000"/>
              </a:solidFill>
            </a:endParaRPr>
          </a:p>
        </p:txBody>
      </p:sp>
      <p:sp>
        <p:nvSpPr>
          <p:cNvPr id="5" name="TextBox 4">
            <a:extLst>
              <a:ext uri="{FF2B5EF4-FFF2-40B4-BE49-F238E27FC236}">
                <a16:creationId xmlns:a16="http://schemas.microsoft.com/office/drawing/2014/main" id="{32354AA5-8E5A-14EF-FEAB-00F4A2D23E1C}"/>
              </a:ext>
            </a:extLst>
          </p:cNvPr>
          <p:cNvSpPr txBox="1"/>
          <p:nvPr/>
        </p:nvSpPr>
        <p:spPr>
          <a:xfrm>
            <a:off x="1359832" y="3815021"/>
            <a:ext cx="1903085" cy="435825"/>
          </a:xfrm>
          <a:prstGeom prst="rect">
            <a:avLst/>
          </a:prstGeom>
          <a:noFill/>
        </p:spPr>
        <p:txBody>
          <a:bodyPr wrap="none" rtlCol="0">
            <a:spAutoFit/>
          </a:bodyPr>
          <a:lstStyle/>
          <a:p>
            <a:r>
              <a:rPr lang="en-US" b="1" dirty="0">
                <a:solidFill>
                  <a:srgbClr val="FFC000"/>
                </a:solidFill>
              </a:rPr>
              <a:t>Ilya </a:t>
            </a:r>
            <a:r>
              <a:rPr lang="en-US" b="1" dirty="0" err="1">
                <a:solidFill>
                  <a:srgbClr val="FFC000"/>
                </a:solidFill>
              </a:rPr>
              <a:t>Khrykin</a:t>
            </a:r>
            <a:endParaRPr lang="en-US" b="1" dirty="0">
              <a:solidFill>
                <a:srgbClr val="FFC000"/>
              </a:solidFill>
            </a:endParaRPr>
          </a:p>
        </p:txBody>
      </p:sp>
      <p:sp>
        <p:nvSpPr>
          <p:cNvPr id="6" name="TextBox 5">
            <a:extLst>
              <a:ext uri="{FF2B5EF4-FFF2-40B4-BE49-F238E27FC236}">
                <a16:creationId xmlns:a16="http://schemas.microsoft.com/office/drawing/2014/main" id="{1D8EBA14-8A29-325B-D00A-3591E48D44E9}"/>
              </a:ext>
            </a:extLst>
          </p:cNvPr>
          <p:cNvSpPr txBox="1"/>
          <p:nvPr/>
        </p:nvSpPr>
        <p:spPr>
          <a:xfrm>
            <a:off x="1990847" y="3333509"/>
            <a:ext cx="423514" cy="435825"/>
          </a:xfrm>
          <a:prstGeom prst="rect">
            <a:avLst/>
          </a:prstGeom>
          <a:noFill/>
        </p:spPr>
        <p:txBody>
          <a:bodyPr wrap="none" rtlCol="0">
            <a:spAutoFit/>
          </a:bodyPr>
          <a:lstStyle/>
          <a:p>
            <a:r>
              <a:rPr lang="en-US" dirty="0"/>
              <a:t>&amp;</a:t>
            </a:r>
          </a:p>
        </p:txBody>
      </p:sp>
      <p:sp>
        <p:nvSpPr>
          <p:cNvPr id="7" name="TextBox 6">
            <a:extLst>
              <a:ext uri="{FF2B5EF4-FFF2-40B4-BE49-F238E27FC236}">
                <a16:creationId xmlns:a16="http://schemas.microsoft.com/office/drawing/2014/main" id="{BEBA44AE-7E6C-B20D-4837-D836033BEFF8}"/>
              </a:ext>
            </a:extLst>
          </p:cNvPr>
          <p:cNvSpPr txBox="1"/>
          <p:nvPr/>
        </p:nvSpPr>
        <p:spPr>
          <a:xfrm>
            <a:off x="1006997" y="4598598"/>
            <a:ext cx="7130006" cy="664797"/>
          </a:xfrm>
          <a:prstGeom prst="rect">
            <a:avLst/>
          </a:prstGeom>
          <a:noFill/>
        </p:spPr>
        <p:txBody>
          <a:bodyPr wrap="square" rtlCol="0">
            <a:spAutoFit/>
          </a:bodyPr>
          <a:lstStyle/>
          <a:p>
            <a:r>
              <a:rPr lang="en-US" sz="2000" b="1" dirty="0"/>
              <a:t>Where they described how FRBs could be used to study baryon distribution in the CGM and IGM, and effects of feedbacks etc.</a:t>
            </a:r>
          </a:p>
        </p:txBody>
      </p:sp>
      <p:sp>
        <p:nvSpPr>
          <p:cNvPr id="8" name="TextBox 7">
            <a:extLst>
              <a:ext uri="{FF2B5EF4-FFF2-40B4-BE49-F238E27FC236}">
                <a16:creationId xmlns:a16="http://schemas.microsoft.com/office/drawing/2014/main" id="{35D94A24-5F48-3A5E-A5FD-DAFA28EC96FB}"/>
              </a:ext>
            </a:extLst>
          </p:cNvPr>
          <p:cNvSpPr txBox="1"/>
          <p:nvPr/>
        </p:nvSpPr>
        <p:spPr>
          <a:xfrm>
            <a:off x="862313" y="5565364"/>
            <a:ext cx="7419373" cy="664797"/>
          </a:xfrm>
          <a:prstGeom prst="rect">
            <a:avLst/>
          </a:prstGeom>
          <a:noFill/>
        </p:spPr>
        <p:txBody>
          <a:bodyPr wrap="square" rtlCol="0">
            <a:spAutoFit/>
          </a:bodyPr>
          <a:lstStyle/>
          <a:p>
            <a:r>
              <a:rPr lang="en-US" sz="2000" b="1" dirty="0">
                <a:solidFill>
                  <a:srgbClr val="FFC000"/>
                </a:solidFill>
              </a:rPr>
              <a:t>So, my focus is going to be on how FRBs could be used to study the reionization of the universe at z &gt; 6</a:t>
            </a:r>
          </a:p>
        </p:txBody>
      </p:sp>
    </p:spTree>
    <p:extLst>
      <p:ext uri="{BB962C8B-B14F-4D97-AF65-F5344CB8AC3E}">
        <p14:creationId xmlns:p14="http://schemas.microsoft.com/office/powerpoint/2010/main" val="39592346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16EB42-6733-5948-AE48-A033395C3801}"/>
              </a:ext>
            </a:extLst>
          </p:cNvPr>
          <p:cNvSpPr txBox="1"/>
          <p:nvPr/>
        </p:nvSpPr>
        <p:spPr>
          <a:xfrm>
            <a:off x="1592317" y="1529251"/>
            <a:ext cx="5834482" cy="435825"/>
          </a:xfrm>
          <a:prstGeom prst="rect">
            <a:avLst/>
          </a:prstGeom>
          <a:noFill/>
        </p:spPr>
        <p:txBody>
          <a:bodyPr wrap="none" rtlCol="0">
            <a:spAutoFit/>
          </a:bodyPr>
          <a:lstStyle/>
          <a:p>
            <a:r>
              <a:rPr lang="en-US" b="1" u="sng" dirty="0"/>
              <a:t>Do we expect FRBs at high redshifts (z&gt;6)</a:t>
            </a:r>
            <a:r>
              <a:rPr lang="en-US" b="1" dirty="0"/>
              <a:t>?</a:t>
            </a:r>
          </a:p>
        </p:txBody>
      </p:sp>
      <p:sp>
        <p:nvSpPr>
          <p:cNvPr id="3" name="TextBox 2">
            <a:extLst>
              <a:ext uri="{FF2B5EF4-FFF2-40B4-BE49-F238E27FC236}">
                <a16:creationId xmlns:a16="http://schemas.microsoft.com/office/drawing/2014/main" id="{8BA7E0D4-8046-524F-A37A-B04450CC1D62}"/>
              </a:ext>
            </a:extLst>
          </p:cNvPr>
          <p:cNvSpPr txBox="1"/>
          <p:nvPr/>
        </p:nvSpPr>
        <p:spPr>
          <a:xfrm>
            <a:off x="1103585" y="425670"/>
            <a:ext cx="7388626" cy="435825"/>
          </a:xfrm>
          <a:prstGeom prst="rect">
            <a:avLst/>
          </a:prstGeom>
          <a:noFill/>
        </p:spPr>
        <p:txBody>
          <a:bodyPr wrap="none" rtlCol="0">
            <a:spAutoFit/>
          </a:bodyPr>
          <a:lstStyle/>
          <a:p>
            <a:r>
              <a:rPr lang="en-US" b="1" u="sng" dirty="0"/>
              <a:t>Exploring the hydrogen reionization epoch using FRBs</a:t>
            </a:r>
          </a:p>
        </p:txBody>
      </p:sp>
      <p:sp>
        <p:nvSpPr>
          <p:cNvPr id="5" name="TextBox 4">
            <a:extLst>
              <a:ext uri="{FF2B5EF4-FFF2-40B4-BE49-F238E27FC236}">
                <a16:creationId xmlns:a16="http://schemas.microsoft.com/office/drawing/2014/main" id="{3CF77C81-865A-BC48-9AA4-44F58F909A8E}"/>
              </a:ext>
            </a:extLst>
          </p:cNvPr>
          <p:cNvSpPr txBox="1"/>
          <p:nvPr/>
        </p:nvSpPr>
        <p:spPr>
          <a:xfrm>
            <a:off x="2201042" y="914399"/>
            <a:ext cx="4710200" cy="378565"/>
          </a:xfrm>
          <a:prstGeom prst="rect">
            <a:avLst/>
          </a:prstGeom>
          <a:noFill/>
        </p:spPr>
        <p:txBody>
          <a:bodyPr wrap="none" rtlCol="0">
            <a:spAutoFit/>
          </a:bodyPr>
          <a:lstStyle/>
          <a:p>
            <a:r>
              <a:rPr lang="en-US" sz="2000" b="1" i="1" dirty="0">
                <a:solidFill>
                  <a:srgbClr val="FFFF00"/>
                </a:solidFill>
                <a:effectLst>
                  <a:outerShdw blurRad="38100" dist="38100" dir="2700000" algn="tl">
                    <a:srgbClr val="000000">
                      <a:alpha val="43137"/>
                    </a:srgbClr>
                  </a:outerShdw>
                </a:effectLst>
              </a:rPr>
              <a:t>(</a:t>
            </a:r>
            <a:r>
              <a:rPr lang="en-US" sz="2000" b="1" i="1" dirty="0" err="1">
                <a:solidFill>
                  <a:srgbClr val="FFFF00"/>
                </a:solidFill>
                <a:effectLst>
                  <a:outerShdw blurRad="38100" dist="38100" dir="2700000" algn="tl">
                    <a:srgbClr val="000000">
                      <a:alpha val="43137"/>
                    </a:srgbClr>
                  </a:outerShdw>
                </a:effectLst>
              </a:rPr>
              <a:t>Beniamini</a:t>
            </a:r>
            <a:r>
              <a:rPr lang="en-US" sz="2000" b="1" i="1" dirty="0">
                <a:solidFill>
                  <a:srgbClr val="FFFF00"/>
                </a:solidFill>
                <a:effectLst>
                  <a:outerShdw blurRad="38100" dist="38100" dir="2700000" algn="tl">
                    <a:srgbClr val="000000">
                      <a:alpha val="43137"/>
                    </a:srgbClr>
                  </a:outerShdw>
                </a:effectLst>
              </a:rPr>
              <a:t>, Kumar, Ma &amp; </a:t>
            </a:r>
            <a:r>
              <a:rPr lang="en-US" sz="2000" b="1" i="1" dirty="0" err="1">
                <a:solidFill>
                  <a:srgbClr val="FFFF00"/>
                </a:solidFill>
                <a:effectLst>
                  <a:outerShdw blurRad="38100" dist="38100" dir="2700000" algn="tl">
                    <a:srgbClr val="000000">
                      <a:alpha val="43137"/>
                    </a:srgbClr>
                  </a:outerShdw>
                </a:effectLst>
              </a:rPr>
              <a:t>Quataert</a:t>
            </a:r>
            <a:r>
              <a:rPr lang="en-US" sz="2000" b="1" i="1" dirty="0">
                <a:solidFill>
                  <a:srgbClr val="FFFF00"/>
                </a:solidFill>
                <a:effectLst>
                  <a:outerShdw blurRad="38100" dist="38100" dir="2700000" algn="tl">
                    <a:srgbClr val="000000">
                      <a:alpha val="43137"/>
                    </a:srgbClr>
                  </a:outerShdw>
                </a:effectLst>
              </a:rPr>
              <a:t>, 2021)</a:t>
            </a:r>
            <a:endParaRPr lang="en-US" sz="2000"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BC3C624-658C-1C4B-A475-00BE9637BBAC}"/>
                  </a:ext>
                </a:extLst>
              </p:cNvPr>
              <p:cNvSpPr txBox="1"/>
              <p:nvPr/>
            </p:nvSpPr>
            <p:spPr>
              <a:xfrm>
                <a:off x="348042" y="2175637"/>
                <a:ext cx="8529194" cy="392800"/>
              </a:xfrm>
              <a:prstGeom prst="rect">
                <a:avLst/>
              </a:prstGeom>
              <a:noFill/>
            </p:spPr>
            <p:txBody>
              <a:bodyPr wrap="none" rtlCol="0">
                <a:spAutoFit/>
              </a:bodyPr>
              <a:lstStyle/>
              <a:p>
                <a:r>
                  <a:rPr lang="en-US" sz="2000" b="1" dirty="0">
                    <a:solidFill>
                      <a:srgbClr val="C8CCAB"/>
                    </a:solidFill>
                  </a:rPr>
                  <a:t>UV photons for the cosmic reionization (z&gt;6)  are supplied by stars </a:t>
                </a:r>
                <a14:m>
                  <m:oMath xmlns:m="http://schemas.openxmlformats.org/officeDocument/2006/math">
                    <m:r>
                      <a:rPr lang="en-US" sz="2000" b="1" i="1">
                        <a:solidFill>
                          <a:srgbClr val="C8CCAB"/>
                        </a:solidFill>
                        <a:latin typeface="Cambria Math" panose="02040503050406030204" pitchFamily="18" charset="0"/>
                        <a:ea typeface="Cambria Math" panose="02040503050406030204" pitchFamily="18" charset="0"/>
                      </a:rPr>
                      <m:t>≥</m:t>
                    </m:r>
                    <m:r>
                      <a:rPr lang="en-US" sz="2000" b="1" i="1">
                        <a:solidFill>
                          <a:srgbClr val="C8CCAB"/>
                        </a:solidFill>
                        <a:latin typeface="Cambria Math" panose="02040503050406030204" pitchFamily="18" charset="0"/>
                        <a:ea typeface="Cambria Math" panose="02040503050406030204" pitchFamily="18" charset="0"/>
                      </a:rPr>
                      <m:t>𝟏𝟎</m:t>
                    </m:r>
                    <m:sSub>
                      <m:sSubPr>
                        <m:ctrlPr>
                          <a:rPr lang="en-US" sz="2000" b="1" i="1">
                            <a:solidFill>
                              <a:srgbClr val="C8CCAB"/>
                            </a:solidFill>
                            <a:latin typeface="Cambria Math" panose="02040503050406030204" pitchFamily="18" charset="0"/>
                            <a:ea typeface="Cambria Math" panose="02040503050406030204" pitchFamily="18" charset="0"/>
                          </a:rPr>
                        </m:ctrlPr>
                      </m:sSubPr>
                      <m:e>
                        <m:r>
                          <a:rPr lang="en-US" sz="2000" b="1" i="1">
                            <a:solidFill>
                              <a:srgbClr val="C8CCAB"/>
                            </a:solidFill>
                            <a:latin typeface="Cambria Math" panose="02040503050406030204" pitchFamily="18" charset="0"/>
                            <a:ea typeface="Cambria Math" panose="02040503050406030204" pitchFamily="18" charset="0"/>
                          </a:rPr>
                          <m:t>𝑴</m:t>
                        </m:r>
                      </m:e>
                      <m:sub>
                        <m:r>
                          <a:rPr lang="en-US" sz="2000" b="1" i="1">
                            <a:solidFill>
                              <a:srgbClr val="C8CCAB"/>
                            </a:solidFill>
                            <a:latin typeface="Cambria Math" panose="02040503050406030204" pitchFamily="18" charset="0"/>
                            <a:ea typeface="Cambria Math" panose="02040503050406030204" pitchFamily="18" charset="0"/>
                          </a:rPr>
                          <m:t>⊙</m:t>
                        </m:r>
                      </m:sub>
                    </m:sSub>
                  </m:oMath>
                </a14:m>
                <a:endParaRPr lang="en-US" sz="2000" b="1" dirty="0">
                  <a:solidFill>
                    <a:srgbClr val="C8CCAB"/>
                  </a:solidFill>
                </a:endParaRPr>
              </a:p>
            </p:txBody>
          </p:sp>
        </mc:Choice>
        <mc:Fallback xmlns="">
          <p:sp>
            <p:nvSpPr>
              <p:cNvPr id="8" name="TextBox 7">
                <a:extLst>
                  <a:ext uri="{FF2B5EF4-FFF2-40B4-BE49-F238E27FC236}">
                    <a16:creationId xmlns:a16="http://schemas.microsoft.com/office/drawing/2014/main" id="{EBC3C624-658C-1C4B-A475-00BE9637BBAC}"/>
                  </a:ext>
                </a:extLst>
              </p:cNvPr>
              <p:cNvSpPr txBox="1">
                <a:spLocks noRot="1" noChangeAspect="1" noMove="1" noResize="1" noEditPoints="1" noAdjustHandles="1" noChangeArrowheads="1" noChangeShapeType="1" noTextEdit="1"/>
              </p:cNvSpPr>
              <p:nvPr/>
            </p:nvSpPr>
            <p:spPr>
              <a:xfrm>
                <a:off x="348042" y="2175637"/>
                <a:ext cx="8529194" cy="392800"/>
              </a:xfrm>
              <a:prstGeom prst="rect">
                <a:avLst/>
              </a:prstGeom>
              <a:blipFill>
                <a:blip r:embed="rId2"/>
                <a:stretch>
                  <a:fillRect l="-744" t="-15625" b="-218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FC9C5A1-DD0E-DD4A-91F3-204DF1930473}"/>
                  </a:ext>
                </a:extLst>
              </p:cNvPr>
              <p:cNvSpPr txBox="1"/>
              <p:nvPr/>
            </p:nvSpPr>
            <p:spPr>
              <a:xfrm>
                <a:off x="348042" y="2662530"/>
                <a:ext cx="8680774" cy="378565"/>
              </a:xfrm>
              <a:prstGeom prst="rect">
                <a:avLst/>
              </a:prstGeom>
              <a:noFill/>
            </p:spPr>
            <p:txBody>
              <a:bodyPr wrap="none" rtlCol="0">
                <a:spAutoFit/>
              </a:bodyPr>
              <a:lstStyle/>
              <a:p>
                <a:r>
                  <a:rPr lang="en-US" sz="2000" b="1" dirty="0">
                    <a:solidFill>
                      <a:srgbClr val="FFC000"/>
                    </a:solidFill>
                  </a:rPr>
                  <a:t>About </a:t>
                </a:r>
                <a14:m>
                  <m:oMath xmlns:m="http://schemas.openxmlformats.org/officeDocument/2006/math">
                    <m:r>
                      <a:rPr lang="en-US" sz="2000" b="1" i="1">
                        <a:solidFill>
                          <a:srgbClr val="FFC000"/>
                        </a:solidFill>
                        <a:latin typeface="Cambria Math" panose="02040503050406030204" pitchFamily="18" charset="0"/>
                        <a:ea typeface="Cambria Math" panose="02040503050406030204" pitchFamily="18" charset="0"/>
                      </a:rPr>
                      <m:t>𝟒𝟎</m:t>
                    </m:r>
                    <m:r>
                      <a:rPr lang="en-US" sz="2000" b="1" i="1">
                        <a:solidFill>
                          <a:srgbClr val="FFC000"/>
                        </a:solidFill>
                        <a:latin typeface="Cambria Math" panose="02040503050406030204" pitchFamily="18" charset="0"/>
                        <a:ea typeface="Cambria Math" panose="02040503050406030204" pitchFamily="18" charset="0"/>
                      </a:rPr>
                      <m:t>%</m:t>
                    </m:r>
                  </m:oMath>
                </a14:m>
                <a:r>
                  <a:rPr lang="en-US" sz="2000" b="1" dirty="0">
                    <a:solidFill>
                      <a:srgbClr val="FFC000"/>
                    </a:solidFill>
                  </a:rPr>
                  <a:t> of massive stars produce magnetars at z=0 (</a:t>
                </a:r>
                <a:r>
                  <a:rPr lang="en-US" sz="2000" b="1" dirty="0" err="1">
                    <a:solidFill>
                      <a:srgbClr val="FFC000"/>
                    </a:solidFill>
                  </a:rPr>
                  <a:t>Beniamini</a:t>
                </a:r>
                <a:r>
                  <a:rPr lang="en-US" sz="2000" b="1" dirty="0">
                    <a:solidFill>
                      <a:srgbClr val="FFC000"/>
                    </a:solidFill>
                  </a:rPr>
                  <a:t> et al. 2019)</a:t>
                </a:r>
              </a:p>
            </p:txBody>
          </p:sp>
        </mc:Choice>
        <mc:Fallback xmlns="">
          <p:sp>
            <p:nvSpPr>
              <p:cNvPr id="9" name="TextBox 8">
                <a:extLst>
                  <a:ext uri="{FF2B5EF4-FFF2-40B4-BE49-F238E27FC236}">
                    <a16:creationId xmlns:a16="http://schemas.microsoft.com/office/drawing/2014/main" id="{9FC9C5A1-DD0E-DD4A-91F3-204DF1930473}"/>
                  </a:ext>
                </a:extLst>
              </p:cNvPr>
              <p:cNvSpPr txBox="1">
                <a:spLocks noRot="1" noChangeAspect="1" noMove="1" noResize="1" noEditPoints="1" noAdjustHandles="1" noChangeArrowheads="1" noChangeShapeType="1" noTextEdit="1"/>
              </p:cNvSpPr>
              <p:nvPr/>
            </p:nvSpPr>
            <p:spPr>
              <a:xfrm>
                <a:off x="348042" y="2662530"/>
                <a:ext cx="8680774" cy="378565"/>
              </a:xfrm>
              <a:prstGeom prst="rect">
                <a:avLst/>
              </a:prstGeom>
              <a:blipFill>
                <a:blip r:embed="rId3"/>
                <a:stretch>
                  <a:fillRect l="-731" t="-12903" b="-29032"/>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A2B95BA8-DA83-7E4B-82FC-916CAF6B7DF7}"/>
              </a:ext>
            </a:extLst>
          </p:cNvPr>
          <p:cNvSpPr txBox="1"/>
          <p:nvPr/>
        </p:nvSpPr>
        <p:spPr>
          <a:xfrm>
            <a:off x="363808" y="3135188"/>
            <a:ext cx="8040413" cy="951030"/>
          </a:xfrm>
          <a:prstGeom prst="rect">
            <a:avLst/>
          </a:prstGeom>
          <a:noFill/>
        </p:spPr>
        <p:txBody>
          <a:bodyPr wrap="square" rtlCol="0">
            <a:spAutoFit/>
          </a:bodyPr>
          <a:lstStyle/>
          <a:p>
            <a:r>
              <a:rPr lang="en-US" sz="2000" b="1" dirty="0"/>
              <a:t>High z, metal poor, stars have faster rotation rates. They are likely to leave behind fast rotating compact remnants with strong magnetic fields as per the mechanism suggested by Thompson &amp; Duncan.</a:t>
            </a:r>
          </a:p>
        </p:txBody>
      </p:sp>
      <p:sp>
        <p:nvSpPr>
          <p:cNvPr id="11" name="TextBox 10">
            <a:extLst>
              <a:ext uri="{FF2B5EF4-FFF2-40B4-BE49-F238E27FC236}">
                <a16:creationId xmlns:a16="http://schemas.microsoft.com/office/drawing/2014/main" id="{4F205C2D-E74E-544D-8B6D-D6B90C40E147}"/>
              </a:ext>
            </a:extLst>
          </p:cNvPr>
          <p:cNvSpPr txBox="1"/>
          <p:nvPr/>
        </p:nvSpPr>
        <p:spPr>
          <a:xfrm>
            <a:off x="363808" y="4186177"/>
            <a:ext cx="8071945" cy="664797"/>
          </a:xfrm>
          <a:prstGeom prst="rect">
            <a:avLst/>
          </a:prstGeom>
          <a:noFill/>
        </p:spPr>
        <p:txBody>
          <a:bodyPr wrap="square" rtlCol="0">
            <a:spAutoFit/>
          </a:bodyPr>
          <a:lstStyle/>
          <a:p>
            <a:r>
              <a:rPr lang="en-US" sz="2000" b="1" dirty="0">
                <a:solidFill>
                  <a:srgbClr val="FFC000"/>
                </a:solidFill>
              </a:rPr>
              <a:t>In any case, we know that there are GRBs at z &gt; 6, including one at 9.4 </a:t>
            </a:r>
            <a:r>
              <a:rPr lang="en-US" sz="1600" b="1" dirty="0">
                <a:solidFill>
                  <a:srgbClr val="FFC000"/>
                </a:solidFill>
              </a:rPr>
              <a:t>(</a:t>
            </a:r>
            <a:r>
              <a:rPr lang="en-US" sz="1800" b="1" dirty="0" err="1">
                <a:solidFill>
                  <a:srgbClr val="FFC000"/>
                </a:solidFill>
              </a:rPr>
              <a:t>Cucchiara</a:t>
            </a:r>
            <a:r>
              <a:rPr lang="en-US" sz="1800" b="1" dirty="0">
                <a:solidFill>
                  <a:srgbClr val="FFC000"/>
                </a:solidFill>
              </a:rPr>
              <a:t> et al. 2011)</a:t>
            </a:r>
            <a:r>
              <a:rPr lang="en-US" sz="2000" b="1" dirty="0">
                <a:solidFill>
                  <a:srgbClr val="FFC000"/>
                </a:solidFill>
              </a:rPr>
              <a:t>. </a:t>
            </a:r>
          </a:p>
        </p:txBody>
      </p:sp>
      <p:sp>
        <p:nvSpPr>
          <p:cNvPr id="12" name="TextBox 11">
            <a:extLst>
              <a:ext uri="{FF2B5EF4-FFF2-40B4-BE49-F238E27FC236}">
                <a16:creationId xmlns:a16="http://schemas.microsoft.com/office/drawing/2014/main" id="{D0F15CEC-D4BF-E34C-9E89-0D06465B7C43}"/>
              </a:ext>
            </a:extLst>
          </p:cNvPr>
          <p:cNvSpPr txBox="1"/>
          <p:nvPr/>
        </p:nvSpPr>
        <p:spPr>
          <a:xfrm>
            <a:off x="710648" y="4934373"/>
            <a:ext cx="7559249" cy="378565"/>
          </a:xfrm>
          <a:prstGeom prst="rect">
            <a:avLst/>
          </a:prstGeom>
          <a:noFill/>
        </p:spPr>
        <p:txBody>
          <a:bodyPr wrap="none" rtlCol="0">
            <a:spAutoFit/>
          </a:bodyPr>
          <a:lstStyle/>
          <a:p>
            <a:r>
              <a:rPr lang="en-US" sz="2000" b="1" dirty="0"/>
              <a:t>GRBs require strong magnetic field &amp; a compact object (BH or NS)</a:t>
            </a:r>
          </a:p>
        </p:txBody>
      </p:sp>
      <p:sp>
        <p:nvSpPr>
          <p:cNvPr id="13" name="TextBox 12">
            <a:extLst>
              <a:ext uri="{FF2B5EF4-FFF2-40B4-BE49-F238E27FC236}">
                <a16:creationId xmlns:a16="http://schemas.microsoft.com/office/drawing/2014/main" id="{65DC5B03-21E6-6B44-8445-14AB9ACB2440}"/>
              </a:ext>
            </a:extLst>
          </p:cNvPr>
          <p:cNvSpPr txBox="1"/>
          <p:nvPr/>
        </p:nvSpPr>
        <p:spPr>
          <a:xfrm>
            <a:off x="2751485" y="4496461"/>
            <a:ext cx="6167522" cy="321306"/>
          </a:xfrm>
          <a:prstGeom prst="rect">
            <a:avLst/>
          </a:prstGeom>
          <a:noFill/>
        </p:spPr>
        <p:txBody>
          <a:bodyPr wrap="none" rtlCol="0">
            <a:spAutoFit/>
          </a:bodyPr>
          <a:lstStyle/>
          <a:p>
            <a:r>
              <a:rPr lang="en-US" sz="1600" b="1" dirty="0">
                <a:solidFill>
                  <a:srgbClr val="C8CCAB"/>
                </a:solidFill>
              </a:rPr>
              <a:t>These high-z GRBs have properties similar to their lower-z cousins.</a:t>
            </a:r>
          </a:p>
        </p:txBody>
      </p:sp>
      <p:sp>
        <p:nvSpPr>
          <p:cNvPr id="14" name="TextBox 13">
            <a:extLst>
              <a:ext uri="{FF2B5EF4-FFF2-40B4-BE49-F238E27FC236}">
                <a16:creationId xmlns:a16="http://schemas.microsoft.com/office/drawing/2014/main" id="{A688D3B7-3ED0-B94D-B9B7-AEC432955415}"/>
              </a:ext>
            </a:extLst>
          </p:cNvPr>
          <p:cNvSpPr txBox="1"/>
          <p:nvPr/>
        </p:nvSpPr>
        <p:spPr>
          <a:xfrm>
            <a:off x="710648" y="5378784"/>
            <a:ext cx="7567454" cy="664797"/>
          </a:xfrm>
          <a:prstGeom prst="rect">
            <a:avLst/>
          </a:prstGeom>
          <a:noFill/>
        </p:spPr>
        <p:txBody>
          <a:bodyPr wrap="square" rtlCol="0">
            <a:spAutoFit/>
          </a:bodyPr>
          <a:lstStyle/>
          <a:p>
            <a:r>
              <a:rPr lang="en-US" sz="2000" b="1" dirty="0">
                <a:solidFill>
                  <a:srgbClr val="FFFF66"/>
                </a:solidFill>
              </a:rPr>
              <a:t>So, it is not a big stretch to assume that magnetars and FRBs should be there during the reionization epoch waiting to be discovered</a:t>
            </a:r>
          </a:p>
        </p:txBody>
      </p:sp>
      <p:sp>
        <p:nvSpPr>
          <p:cNvPr id="16" name="Text Box 3">
            <a:extLst>
              <a:ext uri="{FF2B5EF4-FFF2-40B4-BE49-F238E27FC236}">
                <a16:creationId xmlns:a16="http://schemas.microsoft.com/office/drawing/2014/main" id="{589BEF32-580C-AF49-8751-9B583DAF5527}"/>
              </a:ext>
            </a:extLst>
          </p:cNvPr>
          <p:cNvSpPr txBox="1">
            <a:spLocks noChangeArrowheads="1"/>
          </p:cNvSpPr>
          <p:nvPr/>
        </p:nvSpPr>
        <p:spPr bwMode="auto">
          <a:xfrm>
            <a:off x="65755" y="2603564"/>
            <a:ext cx="312738" cy="525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FFFFFF"/>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FFFFFF"/>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FFFFFF"/>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FFFFFF"/>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eaLnBrk="1" hangingPunct="1">
              <a:lnSpc>
                <a:spcPct val="100000"/>
              </a:lnSpc>
            </a:pPr>
            <a:r>
              <a:rPr lang="en-GB" sz="2800" b="1" dirty="0">
                <a:solidFill>
                  <a:srgbClr val="FFFFFF"/>
                </a:solidFill>
                <a:cs typeface="Times New Roman" charset="0"/>
              </a:rPr>
              <a:t>•</a:t>
            </a:r>
          </a:p>
        </p:txBody>
      </p:sp>
      <p:sp>
        <p:nvSpPr>
          <p:cNvPr id="17" name="Text Box 3">
            <a:extLst>
              <a:ext uri="{FF2B5EF4-FFF2-40B4-BE49-F238E27FC236}">
                <a16:creationId xmlns:a16="http://schemas.microsoft.com/office/drawing/2014/main" id="{57D1A262-1BCC-5244-A1A1-429F64C6F9F6}"/>
              </a:ext>
            </a:extLst>
          </p:cNvPr>
          <p:cNvSpPr txBox="1">
            <a:spLocks noChangeArrowheads="1"/>
          </p:cNvSpPr>
          <p:nvPr/>
        </p:nvSpPr>
        <p:spPr bwMode="auto">
          <a:xfrm>
            <a:off x="76263" y="3071278"/>
            <a:ext cx="312738" cy="525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FFFFFF"/>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FFFFFF"/>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FFFFFF"/>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FFFFFF"/>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eaLnBrk="1" hangingPunct="1">
              <a:lnSpc>
                <a:spcPct val="100000"/>
              </a:lnSpc>
            </a:pPr>
            <a:r>
              <a:rPr lang="en-GB" sz="2800" b="1" dirty="0">
                <a:solidFill>
                  <a:srgbClr val="FFFFFF"/>
                </a:solidFill>
                <a:cs typeface="Times New Roman" charset="0"/>
              </a:rPr>
              <a:t>•</a:t>
            </a:r>
          </a:p>
        </p:txBody>
      </p:sp>
      <p:sp>
        <p:nvSpPr>
          <p:cNvPr id="18" name="Text Box 3">
            <a:extLst>
              <a:ext uri="{FF2B5EF4-FFF2-40B4-BE49-F238E27FC236}">
                <a16:creationId xmlns:a16="http://schemas.microsoft.com/office/drawing/2014/main" id="{C7DC9599-5E18-7848-BB86-387B9F0ABA3E}"/>
              </a:ext>
            </a:extLst>
          </p:cNvPr>
          <p:cNvSpPr txBox="1">
            <a:spLocks noChangeArrowheads="1"/>
          </p:cNvSpPr>
          <p:nvPr/>
        </p:nvSpPr>
        <p:spPr bwMode="auto">
          <a:xfrm>
            <a:off x="86771" y="4130640"/>
            <a:ext cx="312738" cy="525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FFFFFF"/>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FFFFFF"/>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FFFFFF"/>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FFFFFF"/>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eaLnBrk="1" hangingPunct="1">
              <a:lnSpc>
                <a:spcPct val="100000"/>
              </a:lnSpc>
            </a:pPr>
            <a:r>
              <a:rPr lang="en-GB" sz="2800" b="1" dirty="0">
                <a:solidFill>
                  <a:srgbClr val="FFFFFF"/>
                </a:solidFill>
                <a:cs typeface="Times New Roman" charset="0"/>
              </a:rPr>
              <a:t>•</a:t>
            </a:r>
          </a:p>
        </p:txBody>
      </p:sp>
      <p:sp>
        <p:nvSpPr>
          <p:cNvPr id="19" name="Text Box 3">
            <a:extLst>
              <a:ext uri="{FF2B5EF4-FFF2-40B4-BE49-F238E27FC236}">
                <a16:creationId xmlns:a16="http://schemas.microsoft.com/office/drawing/2014/main" id="{540CC70D-C714-AB40-84CF-E7D2D7F33260}"/>
              </a:ext>
            </a:extLst>
          </p:cNvPr>
          <p:cNvSpPr txBox="1">
            <a:spLocks noChangeArrowheads="1"/>
          </p:cNvSpPr>
          <p:nvPr/>
        </p:nvSpPr>
        <p:spPr bwMode="auto">
          <a:xfrm>
            <a:off x="65747" y="2083308"/>
            <a:ext cx="312738" cy="525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FFFFFF"/>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FFFFFF"/>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FFFFFF"/>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FFFFFF"/>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eaLnBrk="1" hangingPunct="1">
              <a:lnSpc>
                <a:spcPct val="100000"/>
              </a:lnSpc>
            </a:pPr>
            <a:r>
              <a:rPr lang="en-GB" sz="2800" b="1" dirty="0">
                <a:solidFill>
                  <a:srgbClr val="FFFFFF"/>
                </a:solidFill>
                <a:cs typeface="Times New Roman" charset="0"/>
              </a:rPr>
              <a:t>•</a:t>
            </a:r>
          </a:p>
        </p:txBody>
      </p:sp>
    </p:spTree>
    <p:extLst>
      <p:ext uri="{BB962C8B-B14F-4D97-AF65-F5344CB8AC3E}">
        <p14:creationId xmlns:p14="http://schemas.microsoft.com/office/powerpoint/2010/main" val="422912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heckerboard(across)">
                                      <p:cBhvr>
                                        <p:cTn id="15" dur="500"/>
                                        <p:tgtEl>
                                          <p:spTgt spid="19"/>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heckerboard(across)">
                                      <p:cBhvr>
                                        <p:cTn id="21" dur="500"/>
                                        <p:tgtEl>
                                          <p:spTgt spid="16"/>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heckerboard(across)">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linds(horizontal)">
                                      <p:cBhvr>
                                        <p:cTn id="29" dur="500"/>
                                        <p:tgtEl>
                                          <p:spTgt spid="17"/>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checkerboard(across)">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8" grpId="0"/>
      <p:bldP spid="9" grpId="0"/>
      <p:bldP spid="10" grpId="0"/>
      <p:bldP spid="11" grpId="0"/>
      <p:bldP spid="12" grpId="0"/>
      <p:bldP spid="13" grpId="0"/>
      <p:bldP spid="14" grpId="0"/>
      <p:bldP spid="16" grpId="0"/>
      <p:bldP spid="17" grpId="0"/>
      <p:bldP spid="18"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8D99BB-67D8-B54C-934C-5B490EA9847C}"/>
              </a:ext>
            </a:extLst>
          </p:cNvPr>
          <p:cNvSpPr txBox="1"/>
          <p:nvPr/>
        </p:nvSpPr>
        <p:spPr>
          <a:xfrm>
            <a:off x="1285879" y="287478"/>
            <a:ext cx="3879588" cy="435825"/>
          </a:xfrm>
          <a:prstGeom prst="rect">
            <a:avLst/>
          </a:prstGeom>
          <a:noFill/>
        </p:spPr>
        <p:txBody>
          <a:bodyPr wrap="none" rtlCol="0">
            <a:spAutoFit/>
          </a:bodyPr>
          <a:lstStyle/>
          <a:p>
            <a:r>
              <a:rPr lang="en-US" b="1" u="sng" dirty="0"/>
              <a:t>Detectability of FRBs at z&gt;6</a:t>
            </a:r>
          </a:p>
        </p:txBody>
      </p:sp>
      <p:pic>
        <p:nvPicPr>
          <p:cNvPr id="4" name="Picture 3">
            <a:extLst>
              <a:ext uri="{FF2B5EF4-FFF2-40B4-BE49-F238E27FC236}">
                <a16:creationId xmlns:a16="http://schemas.microsoft.com/office/drawing/2014/main" id="{6C6C829D-70FD-6945-9137-7D82C3B98144}"/>
              </a:ext>
            </a:extLst>
          </p:cNvPr>
          <p:cNvPicPr>
            <a:picLocks noChangeAspect="1"/>
          </p:cNvPicPr>
          <p:nvPr/>
        </p:nvPicPr>
        <p:blipFill>
          <a:blip r:embed="rId2"/>
          <a:stretch>
            <a:fillRect/>
          </a:stretch>
        </p:blipFill>
        <p:spPr>
          <a:xfrm>
            <a:off x="-41567" y="847798"/>
            <a:ext cx="6464300" cy="6008762"/>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5EE7933-238C-814D-B893-1F462FD51D8D}"/>
                  </a:ext>
                </a:extLst>
              </p:cNvPr>
              <p:cNvSpPr txBox="1"/>
              <p:nvPr/>
            </p:nvSpPr>
            <p:spPr>
              <a:xfrm>
                <a:off x="6511637" y="1413161"/>
                <a:ext cx="2507671" cy="3441583"/>
              </a:xfrm>
              <a:prstGeom prst="rect">
                <a:avLst/>
              </a:prstGeom>
              <a:noFill/>
            </p:spPr>
            <p:txBody>
              <a:bodyPr wrap="square" rtlCol="0">
                <a:spAutoFit/>
              </a:bodyPr>
              <a:lstStyle/>
              <a:p>
                <a:r>
                  <a:rPr lang="en-US" sz="1800" b="1" dirty="0"/>
                  <a:t>The fraction of 9 FRBs with known</a:t>
                </a:r>
              </a:p>
              <a:p>
                <a:r>
                  <a:rPr lang="en-US" sz="1800" b="1" dirty="0"/>
                  <a:t>redshifts which would be detectable up to a redshift z. Results are shown as a</a:t>
                </a:r>
              </a:p>
              <a:p>
                <a:r>
                  <a:rPr lang="en-US" sz="1800" b="1" dirty="0"/>
                  <a:t>solid (dot-dashed) curve for the specific- fluence threshold of 1 Jy </a:t>
                </a:r>
                <a:r>
                  <a:rPr lang="en-US" sz="1800" b="1" dirty="0" err="1"/>
                  <a:t>ms</a:t>
                </a:r>
                <a:r>
                  <a:rPr lang="en-US" sz="1800" b="1" dirty="0"/>
                  <a:t> (0.1 Jy </a:t>
                </a:r>
                <a:r>
                  <a:rPr lang="en-US" sz="1800" b="1" dirty="0" err="1"/>
                  <a:t>ms</a:t>
                </a:r>
                <a:r>
                  <a:rPr lang="en-US" sz="1800" b="1" dirty="0"/>
                  <a:t>) at 500 MHz and assuming a spectral slope of  </a:t>
                </a:r>
                <a14:m>
                  <m:oMath xmlns:m="http://schemas.openxmlformats.org/officeDocument/2006/math">
                    <m:r>
                      <a:rPr lang="en-US" sz="1800" b="1" i="1" smtClean="0">
                        <a:latin typeface="Cambria Math" panose="02040503050406030204" pitchFamily="18" charset="0"/>
                        <a:ea typeface="Cambria Math" panose="02040503050406030204" pitchFamily="18" charset="0"/>
                      </a:rPr>
                      <m:t>𝜶</m:t>
                    </m:r>
                  </m:oMath>
                </a14:m>
                <a:r>
                  <a:rPr lang="en-US" sz="1800" b="1" dirty="0"/>
                  <a:t> = -1.5 (</a:t>
                </a:r>
                <a:r>
                  <a:rPr lang="en-US" sz="1800" b="1" dirty="0" err="1"/>
                  <a:t>f</a:t>
                </a:r>
                <a:r>
                  <a:rPr lang="en-US" sz="1800" b="1" baseline="-25000" dirty="0" err="1"/>
                  <a:t>ν</a:t>
                </a:r>
                <a:r>
                  <a:rPr lang="en-US" sz="1800" b="1" baseline="-25000" dirty="0"/>
                  <a:t> </a:t>
                </a:r>
                <a14:m>
                  <m:oMath xmlns:m="http://schemas.openxmlformats.org/officeDocument/2006/math">
                    <m:r>
                      <a:rPr lang="en-US" sz="1800" b="1" i="1" smtClean="0">
                        <a:latin typeface="Cambria Math" panose="02040503050406030204" pitchFamily="18" charset="0"/>
                        <a:ea typeface="Cambria Math" panose="02040503050406030204" pitchFamily="18" charset="0"/>
                      </a:rPr>
                      <m:t>∝ </m:t>
                    </m:r>
                    <m:sSup>
                      <m:sSupPr>
                        <m:ctrlPr>
                          <a:rPr lang="en-US" sz="1800" b="1" i="1" smtClean="0">
                            <a:latin typeface="Cambria Math" panose="02040503050406030204" pitchFamily="18" charset="0"/>
                            <a:ea typeface="Cambria Math" panose="02040503050406030204" pitchFamily="18" charset="0"/>
                          </a:rPr>
                        </m:ctrlPr>
                      </m:sSupPr>
                      <m:e>
                        <m:r>
                          <a:rPr lang="en-US" sz="1800" b="1" i="1" smtClean="0">
                            <a:latin typeface="Cambria Math" panose="02040503050406030204" pitchFamily="18" charset="0"/>
                            <a:ea typeface="Cambria Math" panose="02040503050406030204" pitchFamily="18" charset="0"/>
                          </a:rPr>
                          <m:t>𝝂</m:t>
                        </m:r>
                      </m:e>
                      <m:sup>
                        <m:r>
                          <a:rPr lang="en-US" sz="1800" b="1" i="1" smtClean="0">
                            <a:latin typeface="Cambria Math" panose="02040503050406030204" pitchFamily="18" charset="0"/>
                            <a:ea typeface="Cambria Math" panose="02040503050406030204" pitchFamily="18" charset="0"/>
                          </a:rPr>
                          <m:t>𝜶</m:t>
                        </m:r>
                      </m:sup>
                    </m:sSup>
                  </m:oMath>
                </a14:m>
                <a:r>
                  <a:rPr lang="en-US" sz="1800" b="1" dirty="0"/>
                  <a:t>)</a:t>
                </a:r>
              </a:p>
            </p:txBody>
          </p:sp>
        </mc:Choice>
        <mc:Fallback xmlns="">
          <p:sp>
            <p:nvSpPr>
              <p:cNvPr id="5" name="TextBox 4">
                <a:extLst>
                  <a:ext uri="{FF2B5EF4-FFF2-40B4-BE49-F238E27FC236}">
                    <a16:creationId xmlns:a16="http://schemas.microsoft.com/office/drawing/2014/main" id="{C5EE7933-238C-814D-B893-1F462FD51D8D}"/>
                  </a:ext>
                </a:extLst>
              </p:cNvPr>
              <p:cNvSpPr txBox="1">
                <a:spLocks noRot="1" noChangeAspect="1" noMove="1" noResize="1" noEditPoints="1" noAdjustHandles="1" noChangeArrowheads="1" noChangeShapeType="1" noTextEdit="1"/>
              </p:cNvSpPr>
              <p:nvPr/>
            </p:nvSpPr>
            <p:spPr>
              <a:xfrm>
                <a:off x="6511637" y="1413161"/>
                <a:ext cx="2507671" cy="3441583"/>
              </a:xfrm>
              <a:prstGeom prst="rect">
                <a:avLst/>
              </a:prstGeom>
              <a:blipFill>
                <a:blip r:embed="rId3"/>
                <a:stretch>
                  <a:fillRect l="-2020" t="-735" r="-3030" b="-147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8267C11F-7C7D-C34A-8B4D-4B002CFC0CF8}"/>
              </a:ext>
            </a:extLst>
          </p:cNvPr>
          <p:cNvSpPr txBox="1"/>
          <p:nvPr/>
        </p:nvSpPr>
        <p:spPr>
          <a:xfrm>
            <a:off x="6567056" y="5500258"/>
            <a:ext cx="2249334" cy="349968"/>
          </a:xfrm>
          <a:prstGeom prst="rect">
            <a:avLst/>
          </a:prstGeom>
          <a:noFill/>
        </p:spPr>
        <p:txBody>
          <a:bodyPr wrap="none" rtlCol="0">
            <a:spAutoFit/>
          </a:bodyPr>
          <a:lstStyle/>
          <a:p>
            <a:r>
              <a:rPr lang="en-US" sz="1800" b="1" dirty="0" err="1">
                <a:solidFill>
                  <a:srgbClr val="FFFF00"/>
                </a:solidFill>
              </a:rPr>
              <a:t>Beniamini</a:t>
            </a:r>
            <a:r>
              <a:rPr lang="en-US" sz="1800" b="1" dirty="0">
                <a:solidFill>
                  <a:srgbClr val="FFFF00"/>
                </a:solidFill>
              </a:rPr>
              <a:t> et al. 2020</a:t>
            </a:r>
          </a:p>
        </p:txBody>
      </p:sp>
    </p:spTree>
    <p:extLst>
      <p:ext uri="{BB962C8B-B14F-4D97-AF65-F5344CB8AC3E}">
        <p14:creationId xmlns:p14="http://schemas.microsoft.com/office/powerpoint/2010/main" val="2211089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33602" y="13855"/>
            <a:ext cx="7014640" cy="6841998"/>
          </a:xfrm>
          <a:prstGeom prst="rect">
            <a:avLst/>
          </a:prstGeom>
        </p:spPr>
      </p:pic>
      <p:sp>
        <p:nvSpPr>
          <p:cNvPr id="5" name="TextBox 4"/>
          <p:cNvSpPr txBox="1"/>
          <p:nvPr/>
        </p:nvSpPr>
        <p:spPr>
          <a:xfrm>
            <a:off x="25849" y="325939"/>
            <a:ext cx="2107752" cy="607602"/>
          </a:xfrm>
          <a:prstGeom prst="rect">
            <a:avLst/>
          </a:prstGeom>
          <a:solidFill>
            <a:schemeClr val="accent4">
              <a:lumMod val="60000"/>
              <a:lumOff val="40000"/>
            </a:schemeClr>
          </a:solidFill>
        </p:spPr>
        <p:txBody>
          <a:bodyPr wrap="square" rtlCol="0">
            <a:spAutoFit/>
          </a:bodyPr>
          <a:lstStyle/>
          <a:p>
            <a:r>
              <a:rPr lang="en-US" sz="1800" dirty="0" err="1"/>
              <a:t>Ocvick</a:t>
            </a:r>
            <a:r>
              <a:rPr lang="en-US" sz="1800" dirty="0"/>
              <a:t> et al.  (2021) courtesy of Shapiro </a:t>
            </a:r>
          </a:p>
        </p:txBody>
      </p:sp>
      <p:sp>
        <p:nvSpPr>
          <p:cNvPr id="8" name="TextBox 7"/>
          <p:cNvSpPr txBox="1"/>
          <p:nvPr/>
        </p:nvSpPr>
        <p:spPr>
          <a:xfrm>
            <a:off x="2321317" y="58070"/>
            <a:ext cx="835485" cy="349968"/>
          </a:xfrm>
          <a:prstGeom prst="rect">
            <a:avLst/>
          </a:prstGeom>
          <a:noFill/>
        </p:spPr>
        <p:txBody>
          <a:bodyPr wrap="none" rtlCol="0">
            <a:spAutoFit/>
          </a:bodyPr>
          <a:lstStyle/>
          <a:p>
            <a:r>
              <a:rPr lang="en-US" sz="1800" b="1" dirty="0"/>
              <a:t>TIME</a:t>
            </a:r>
            <a:r>
              <a:rPr lang="en-US" sz="1200" b="1" dirty="0"/>
              <a:t> </a:t>
            </a:r>
          </a:p>
        </p:txBody>
      </p:sp>
      <p:sp>
        <p:nvSpPr>
          <p:cNvPr id="9" name="Right Arrow 8"/>
          <p:cNvSpPr/>
          <p:nvPr/>
        </p:nvSpPr>
        <p:spPr>
          <a:xfrm>
            <a:off x="3222656" y="204361"/>
            <a:ext cx="733806" cy="7904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extBox 1">
            <a:extLst>
              <a:ext uri="{FF2B5EF4-FFF2-40B4-BE49-F238E27FC236}">
                <a16:creationId xmlns:a16="http://schemas.microsoft.com/office/drawing/2014/main" id="{D8D9D0E8-C686-E841-8C11-7AA48A47360C}"/>
              </a:ext>
            </a:extLst>
          </p:cNvPr>
          <p:cNvSpPr txBox="1"/>
          <p:nvPr/>
        </p:nvSpPr>
        <p:spPr>
          <a:xfrm>
            <a:off x="47385" y="1222592"/>
            <a:ext cx="2107752" cy="1924116"/>
          </a:xfrm>
          <a:prstGeom prst="rect">
            <a:avLst/>
          </a:prstGeom>
          <a:noFill/>
        </p:spPr>
        <p:txBody>
          <a:bodyPr wrap="square" rtlCol="0">
            <a:spAutoFit/>
          </a:bodyPr>
          <a:lstStyle/>
          <a:p>
            <a:r>
              <a:rPr lang="en-US" sz="1600" b="1" dirty="0">
                <a:solidFill>
                  <a:srgbClr val="FFFF00"/>
                </a:solidFill>
              </a:rPr>
              <a:t>Cosmic Dawn II : </a:t>
            </a:r>
          </a:p>
          <a:p>
            <a:r>
              <a:rPr lang="en-US" sz="1600" b="1" dirty="0">
                <a:solidFill>
                  <a:srgbClr val="FFFF00"/>
                </a:solidFill>
              </a:rPr>
              <a:t>Fully-Coupled Radiation-Hydrodynamics Simulation of Galaxy Formation and the Epoch of Reionization</a:t>
            </a:r>
          </a:p>
          <a:p>
            <a:r>
              <a:rPr lang="en-US" sz="1600" b="1" dirty="0">
                <a:solidFill>
                  <a:srgbClr val="FFFF00"/>
                </a:solidFill>
              </a:rPr>
              <a:t>(“</a:t>
            </a:r>
            <a:r>
              <a:rPr lang="en-US" sz="1600" b="1" dirty="0" err="1">
                <a:solidFill>
                  <a:srgbClr val="FFFF00"/>
                </a:solidFill>
              </a:rPr>
              <a:t>CoDa</a:t>
            </a:r>
            <a:r>
              <a:rPr lang="en-US" sz="1600" b="1" dirty="0">
                <a:solidFill>
                  <a:srgbClr val="FFFF00"/>
                </a:solidFill>
              </a:rPr>
              <a:t> II”)</a:t>
            </a:r>
          </a:p>
        </p:txBody>
      </p:sp>
      <p:sp>
        <p:nvSpPr>
          <p:cNvPr id="10" name="TextBox 9">
            <a:extLst>
              <a:ext uri="{FF2B5EF4-FFF2-40B4-BE49-F238E27FC236}">
                <a16:creationId xmlns:a16="http://schemas.microsoft.com/office/drawing/2014/main" id="{A00FF704-31B9-DA46-B412-8829D58C2786}"/>
              </a:ext>
            </a:extLst>
          </p:cNvPr>
          <p:cNvSpPr txBox="1"/>
          <p:nvPr/>
        </p:nvSpPr>
        <p:spPr>
          <a:xfrm>
            <a:off x="44472" y="3573394"/>
            <a:ext cx="2107751" cy="3097964"/>
          </a:xfrm>
          <a:prstGeom prst="rect">
            <a:avLst/>
          </a:prstGeom>
          <a:noFill/>
        </p:spPr>
        <p:txBody>
          <a:bodyPr wrap="square" rtlCol="0">
            <a:spAutoFit/>
          </a:bodyPr>
          <a:lstStyle/>
          <a:p>
            <a:r>
              <a:rPr lang="en-US" sz="1400" dirty="0">
                <a:solidFill>
                  <a:srgbClr val="C8CCAB"/>
                </a:solidFill>
              </a:rPr>
              <a:t>Blue regions are photo-heated, while small, bright red regions are heated by supernovae feedback and accretion shocks. The green color, on the other hand, denotes regions where ionization is ongoing and incomplete, and temperature has not yet risen to the ∼ 10</a:t>
            </a:r>
            <a:r>
              <a:rPr lang="en-US" sz="1400" baseline="30000" dirty="0">
                <a:solidFill>
                  <a:srgbClr val="C8CCAB"/>
                </a:solidFill>
              </a:rPr>
              <a:t>4</a:t>
            </a:r>
            <a:r>
              <a:rPr lang="en-US" sz="1400" dirty="0">
                <a:solidFill>
                  <a:srgbClr val="C8CCAB"/>
                </a:solidFill>
              </a:rPr>
              <a:t> K typical of fully ionized regions. Brightness indicates the gas density contrast.</a:t>
            </a:r>
          </a:p>
        </p:txBody>
      </p:sp>
      <p:sp>
        <p:nvSpPr>
          <p:cNvPr id="11" name="TextBox 10">
            <a:extLst>
              <a:ext uri="{FF2B5EF4-FFF2-40B4-BE49-F238E27FC236}">
                <a16:creationId xmlns:a16="http://schemas.microsoft.com/office/drawing/2014/main" id="{A83A1E30-D028-8C41-8F5A-A8AF01254496}"/>
              </a:ext>
            </a:extLst>
          </p:cNvPr>
          <p:cNvSpPr txBox="1"/>
          <p:nvPr/>
        </p:nvSpPr>
        <p:spPr>
          <a:xfrm>
            <a:off x="2161314" y="6303807"/>
            <a:ext cx="816249" cy="349968"/>
          </a:xfrm>
          <a:prstGeom prst="rect">
            <a:avLst/>
          </a:prstGeom>
          <a:noFill/>
        </p:spPr>
        <p:txBody>
          <a:bodyPr wrap="none" rtlCol="0">
            <a:spAutoFit/>
          </a:bodyPr>
          <a:lstStyle/>
          <a:p>
            <a:r>
              <a:rPr lang="en-US" sz="1800" b="1" dirty="0"/>
              <a:t>Z=150</a:t>
            </a:r>
          </a:p>
        </p:txBody>
      </p:sp>
      <p:sp>
        <p:nvSpPr>
          <p:cNvPr id="12" name="TextBox 11">
            <a:extLst>
              <a:ext uri="{FF2B5EF4-FFF2-40B4-BE49-F238E27FC236}">
                <a16:creationId xmlns:a16="http://schemas.microsoft.com/office/drawing/2014/main" id="{ADE93306-2793-0049-87E3-33551F3F14D3}"/>
              </a:ext>
            </a:extLst>
          </p:cNvPr>
          <p:cNvSpPr txBox="1"/>
          <p:nvPr/>
        </p:nvSpPr>
        <p:spPr>
          <a:xfrm>
            <a:off x="8326577" y="6303805"/>
            <a:ext cx="758541" cy="349968"/>
          </a:xfrm>
          <a:prstGeom prst="rect">
            <a:avLst/>
          </a:prstGeom>
          <a:noFill/>
        </p:spPr>
        <p:txBody>
          <a:bodyPr wrap="none" rtlCol="0">
            <a:spAutoFit/>
          </a:bodyPr>
          <a:lstStyle/>
          <a:p>
            <a:r>
              <a:rPr lang="en-US" sz="1800" b="1" dirty="0"/>
              <a:t>Z=5.8</a:t>
            </a:r>
          </a:p>
        </p:txBody>
      </p:sp>
    </p:spTree>
    <p:extLst>
      <p:ext uri="{BB962C8B-B14F-4D97-AF65-F5344CB8AC3E}">
        <p14:creationId xmlns:p14="http://schemas.microsoft.com/office/powerpoint/2010/main" val="26416986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5BE37A-97EE-7647-90DB-E5487EDEAF60}"/>
              </a:ext>
            </a:extLst>
          </p:cNvPr>
          <p:cNvSpPr txBox="1"/>
          <p:nvPr/>
        </p:nvSpPr>
        <p:spPr>
          <a:xfrm>
            <a:off x="2044700" y="177800"/>
            <a:ext cx="4644413" cy="378565"/>
          </a:xfrm>
          <a:prstGeom prst="rect">
            <a:avLst/>
          </a:prstGeom>
          <a:noFill/>
        </p:spPr>
        <p:txBody>
          <a:bodyPr wrap="none" rtlCol="0">
            <a:spAutoFit/>
          </a:bodyPr>
          <a:lstStyle/>
          <a:p>
            <a:r>
              <a:rPr lang="en-US" sz="2000" b="1" u="sng" dirty="0"/>
              <a:t>Exploring Hydrogen Reionization Epoch</a:t>
            </a:r>
          </a:p>
        </p:txBody>
      </p:sp>
      <p:sp>
        <p:nvSpPr>
          <p:cNvPr id="5" name="TextBox 4">
            <a:extLst>
              <a:ext uri="{FF2B5EF4-FFF2-40B4-BE49-F238E27FC236}">
                <a16:creationId xmlns:a16="http://schemas.microsoft.com/office/drawing/2014/main" id="{91F57CA3-8E26-B745-8881-0A0675D5E86E}"/>
              </a:ext>
            </a:extLst>
          </p:cNvPr>
          <p:cNvSpPr txBox="1"/>
          <p:nvPr/>
        </p:nvSpPr>
        <p:spPr>
          <a:xfrm>
            <a:off x="2374900" y="758769"/>
            <a:ext cx="3883179" cy="321306"/>
          </a:xfrm>
          <a:prstGeom prst="rect">
            <a:avLst/>
          </a:prstGeom>
          <a:noFill/>
        </p:spPr>
        <p:txBody>
          <a:bodyPr wrap="none" rtlCol="0">
            <a:spAutoFit/>
          </a:bodyPr>
          <a:lstStyle/>
          <a:p>
            <a:r>
              <a:rPr lang="en-US" sz="1600" b="1" dirty="0" err="1"/>
              <a:t>Beniamini</a:t>
            </a:r>
            <a:r>
              <a:rPr lang="en-US" sz="1600" b="1" dirty="0"/>
              <a:t>, Kumar, Ma &amp; </a:t>
            </a:r>
            <a:r>
              <a:rPr lang="en-US" sz="1600" b="1" dirty="0" err="1"/>
              <a:t>Quataert</a:t>
            </a:r>
            <a:r>
              <a:rPr lang="en-US" sz="1600" b="1" dirty="0"/>
              <a:t> (2021)</a:t>
            </a:r>
          </a:p>
        </p:txBody>
      </p:sp>
      <p:grpSp>
        <p:nvGrpSpPr>
          <p:cNvPr id="27" name="Group 26">
            <a:extLst>
              <a:ext uri="{FF2B5EF4-FFF2-40B4-BE49-F238E27FC236}">
                <a16:creationId xmlns:a16="http://schemas.microsoft.com/office/drawing/2014/main" id="{03FA2DB7-6C65-AB43-9B26-6B730712FE1E}"/>
              </a:ext>
            </a:extLst>
          </p:cNvPr>
          <p:cNvGrpSpPr/>
          <p:nvPr/>
        </p:nvGrpSpPr>
        <p:grpSpPr>
          <a:xfrm>
            <a:off x="5206" y="1211255"/>
            <a:ext cx="9087993" cy="4279902"/>
            <a:chOff x="5206" y="1396999"/>
            <a:chExt cx="9087993" cy="4279902"/>
          </a:xfrm>
        </p:grpSpPr>
        <p:grpSp>
          <p:nvGrpSpPr>
            <p:cNvPr id="10" name="Group 9">
              <a:extLst>
                <a:ext uri="{FF2B5EF4-FFF2-40B4-BE49-F238E27FC236}">
                  <a16:creationId xmlns:a16="http://schemas.microsoft.com/office/drawing/2014/main" id="{C955390C-7C87-BC47-80B2-C1CAA8E25BC0}"/>
                </a:ext>
              </a:extLst>
            </p:cNvPr>
            <p:cNvGrpSpPr/>
            <p:nvPr/>
          </p:nvGrpSpPr>
          <p:grpSpPr>
            <a:xfrm>
              <a:off x="5206" y="1396999"/>
              <a:ext cx="9087993" cy="4279902"/>
              <a:chOff x="5206" y="1396999"/>
              <a:chExt cx="9087993" cy="4279902"/>
            </a:xfrm>
          </p:grpSpPr>
          <p:pic>
            <p:nvPicPr>
              <p:cNvPr id="3" name="Picture 2">
                <a:extLst>
                  <a:ext uri="{FF2B5EF4-FFF2-40B4-BE49-F238E27FC236}">
                    <a16:creationId xmlns:a16="http://schemas.microsoft.com/office/drawing/2014/main" id="{2557EB97-F0D8-5841-8D1C-48AB8C8474C9}"/>
                  </a:ext>
                </a:extLst>
              </p:cNvPr>
              <p:cNvPicPr>
                <a:picLocks noChangeAspect="1"/>
              </p:cNvPicPr>
              <p:nvPr/>
            </p:nvPicPr>
            <p:blipFill>
              <a:blip r:embed="rId3"/>
              <a:stretch>
                <a:fillRect/>
              </a:stretch>
            </p:blipFill>
            <p:spPr>
              <a:xfrm>
                <a:off x="5206" y="1397000"/>
                <a:ext cx="4580651" cy="4279900"/>
              </a:xfrm>
              <a:prstGeom prst="rect">
                <a:avLst/>
              </a:prstGeom>
            </p:spPr>
          </p:pic>
          <p:pic>
            <p:nvPicPr>
              <p:cNvPr id="4" name="Picture 3">
                <a:extLst>
                  <a:ext uri="{FF2B5EF4-FFF2-40B4-BE49-F238E27FC236}">
                    <a16:creationId xmlns:a16="http://schemas.microsoft.com/office/drawing/2014/main" id="{FE50EBD2-04FF-4A47-A5A4-B9B800FC1351}"/>
                  </a:ext>
                </a:extLst>
              </p:cNvPr>
              <p:cNvPicPr>
                <a:picLocks noChangeAspect="1"/>
              </p:cNvPicPr>
              <p:nvPr/>
            </p:nvPicPr>
            <p:blipFill>
              <a:blip r:embed="rId4"/>
              <a:stretch>
                <a:fillRect/>
              </a:stretch>
            </p:blipFill>
            <p:spPr>
              <a:xfrm>
                <a:off x="4509262" y="1396999"/>
                <a:ext cx="4583937" cy="4279902"/>
              </a:xfrm>
              <a:prstGeom prst="rect">
                <a:avLst/>
              </a:prstGeom>
            </p:spPr>
          </p:pic>
          <p:sp>
            <p:nvSpPr>
              <p:cNvPr id="6" name="TextBox 5">
                <a:extLst>
                  <a:ext uri="{FF2B5EF4-FFF2-40B4-BE49-F238E27FC236}">
                    <a16:creationId xmlns:a16="http://schemas.microsoft.com/office/drawing/2014/main" id="{5607C85A-46BE-F84C-A432-03C9776C2DB0}"/>
                  </a:ext>
                </a:extLst>
              </p:cNvPr>
              <p:cNvSpPr txBox="1"/>
              <p:nvPr/>
            </p:nvSpPr>
            <p:spPr>
              <a:xfrm rot="16200000">
                <a:off x="-1141676" y="3102029"/>
                <a:ext cx="2683555" cy="292709"/>
              </a:xfrm>
              <a:prstGeom prst="rect">
                <a:avLst/>
              </a:prstGeom>
              <a:solidFill>
                <a:schemeClr val="bg1"/>
              </a:solidFill>
            </p:spPr>
            <p:txBody>
              <a:bodyPr wrap="none" rtlCol="0">
                <a:spAutoFit/>
              </a:bodyPr>
              <a:lstStyle/>
              <a:p>
                <a:r>
                  <a:rPr lang="en-US" sz="1400" b="1" dirty="0">
                    <a:solidFill>
                      <a:schemeClr val="tx1"/>
                    </a:solidFill>
                  </a:rPr>
                  <a:t>Number of electrons per baryon </a:t>
                </a:r>
              </a:p>
            </p:txBody>
          </p:sp>
          <p:sp>
            <p:nvSpPr>
              <p:cNvPr id="8" name="TextBox 7">
                <a:extLst>
                  <a:ext uri="{FF2B5EF4-FFF2-40B4-BE49-F238E27FC236}">
                    <a16:creationId xmlns:a16="http://schemas.microsoft.com/office/drawing/2014/main" id="{AD3AE74F-EC17-DC4E-8971-D80B42E5E9F0}"/>
                  </a:ext>
                </a:extLst>
              </p:cNvPr>
              <p:cNvSpPr txBox="1"/>
              <p:nvPr/>
            </p:nvSpPr>
            <p:spPr>
              <a:xfrm>
                <a:off x="6946900" y="5270500"/>
                <a:ext cx="287258" cy="349968"/>
              </a:xfrm>
              <a:prstGeom prst="rect">
                <a:avLst/>
              </a:prstGeom>
              <a:solidFill>
                <a:schemeClr val="bg1"/>
              </a:solidFill>
            </p:spPr>
            <p:txBody>
              <a:bodyPr wrap="none" rtlCol="0">
                <a:spAutoFit/>
              </a:bodyPr>
              <a:lstStyle/>
              <a:p>
                <a:r>
                  <a:rPr lang="en-US" sz="1800" b="1" dirty="0">
                    <a:solidFill>
                      <a:schemeClr val="tx1"/>
                    </a:solidFill>
                  </a:rPr>
                  <a:t>z</a:t>
                </a:r>
              </a:p>
            </p:txBody>
          </p:sp>
          <p:sp>
            <p:nvSpPr>
              <p:cNvPr id="9" name="Rectangle 8">
                <a:extLst>
                  <a:ext uri="{FF2B5EF4-FFF2-40B4-BE49-F238E27FC236}">
                    <a16:creationId xmlns:a16="http://schemas.microsoft.com/office/drawing/2014/main" id="{57C8AD75-8F0F-8341-B1C8-FC32ECBEC5C8}"/>
                  </a:ext>
                </a:extLst>
              </p:cNvPr>
              <p:cNvSpPr/>
              <p:nvPr/>
            </p:nvSpPr>
            <p:spPr bwMode="auto">
              <a:xfrm>
                <a:off x="60968" y="5536625"/>
                <a:ext cx="4638032" cy="1021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93000"/>
                  </a:lnSpc>
                  <a:spcBef>
                    <a:spcPct val="0"/>
                  </a:spcBef>
                  <a:spcAft>
                    <a:spcPct val="0"/>
                  </a:spcAft>
                  <a:buClr>
                    <a:srgbClr val="FFFFFF"/>
                  </a:buClr>
                  <a:buSzPct val="100000"/>
                  <a:buFont typeface="Times New Roman" charset="0"/>
                  <a:buNone/>
                  <a:tabLst/>
                </a:pPr>
                <a:endParaRPr kumimoji="0" lang="en-US" sz="2400" b="0" i="0" u="none" strike="noStrike" cap="none" normalizeH="0" baseline="0">
                  <a:ln>
                    <a:noFill/>
                  </a:ln>
                  <a:solidFill>
                    <a:schemeClr val="bg1"/>
                  </a:solidFill>
                  <a:effectLst/>
                  <a:latin typeface="Times New Roman" charset="0"/>
                </a:endParaRPr>
              </a:p>
            </p:txBody>
          </p:sp>
          <p:sp>
            <p:nvSpPr>
              <p:cNvPr id="7" name="TextBox 6">
                <a:extLst>
                  <a:ext uri="{FF2B5EF4-FFF2-40B4-BE49-F238E27FC236}">
                    <a16:creationId xmlns:a16="http://schemas.microsoft.com/office/drawing/2014/main" id="{441F9966-C96C-9540-8CA2-0E2165E8BBFD}"/>
                  </a:ext>
                </a:extLst>
              </p:cNvPr>
              <p:cNvSpPr txBox="1"/>
              <p:nvPr/>
            </p:nvSpPr>
            <p:spPr>
              <a:xfrm>
                <a:off x="2324100" y="5257800"/>
                <a:ext cx="287258" cy="349968"/>
              </a:xfrm>
              <a:prstGeom prst="rect">
                <a:avLst/>
              </a:prstGeom>
              <a:solidFill>
                <a:schemeClr val="bg1"/>
              </a:solidFill>
            </p:spPr>
            <p:txBody>
              <a:bodyPr wrap="none" rtlCol="0">
                <a:spAutoFit/>
              </a:bodyPr>
              <a:lstStyle/>
              <a:p>
                <a:r>
                  <a:rPr lang="en-US" sz="1800" b="1" dirty="0">
                    <a:solidFill>
                      <a:schemeClr val="tx1"/>
                    </a:solidFill>
                  </a:rPr>
                  <a:t>z</a:t>
                </a:r>
              </a:p>
            </p:txBody>
          </p:sp>
        </p:grpSp>
        <p:grpSp>
          <p:nvGrpSpPr>
            <p:cNvPr id="26" name="Group 25">
              <a:extLst>
                <a:ext uri="{FF2B5EF4-FFF2-40B4-BE49-F238E27FC236}">
                  <a16:creationId xmlns:a16="http://schemas.microsoft.com/office/drawing/2014/main" id="{3294933A-7048-104F-8688-900BE3FD503B}"/>
                </a:ext>
              </a:extLst>
            </p:cNvPr>
            <p:cNvGrpSpPr/>
            <p:nvPr/>
          </p:nvGrpSpPr>
          <p:grpSpPr>
            <a:xfrm>
              <a:off x="1905000" y="1676400"/>
              <a:ext cx="2182057" cy="406400"/>
              <a:chOff x="1905000" y="1676400"/>
              <a:chExt cx="2182057" cy="406400"/>
            </a:xfrm>
          </p:grpSpPr>
          <p:cxnSp>
            <p:nvCxnSpPr>
              <p:cNvPr id="12" name="Straight Arrow Connector 11">
                <a:extLst>
                  <a:ext uri="{FF2B5EF4-FFF2-40B4-BE49-F238E27FC236}">
                    <a16:creationId xmlns:a16="http://schemas.microsoft.com/office/drawing/2014/main" id="{631AE060-1D7A-574E-B644-732172CB7AB6}"/>
                  </a:ext>
                </a:extLst>
              </p:cNvPr>
              <p:cNvCxnSpPr/>
              <p:nvPr/>
            </p:nvCxnSpPr>
            <p:spPr bwMode="auto">
              <a:xfrm flipH="1">
                <a:off x="1905000" y="1868505"/>
                <a:ext cx="431800" cy="214295"/>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13" name="TextBox 12">
                <a:extLst>
                  <a:ext uri="{FF2B5EF4-FFF2-40B4-BE49-F238E27FC236}">
                    <a16:creationId xmlns:a16="http://schemas.microsoft.com/office/drawing/2014/main" id="{4D0B98FE-9A26-7D4F-B712-AAB6035706BB}"/>
                  </a:ext>
                </a:extLst>
              </p:cNvPr>
              <p:cNvSpPr txBox="1"/>
              <p:nvPr/>
            </p:nvSpPr>
            <p:spPr>
              <a:xfrm>
                <a:off x="2339976" y="1676400"/>
                <a:ext cx="1747081" cy="321306"/>
              </a:xfrm>
              <a:prstGeom prst="rect">
                <a:avLst/>
              </a:prstGeom>
              <a:noFill/>
              <a:ln w="9525">
                <a:solidFill>
                  <a:schemeClr val="tx1"/>
                </a:solidFill>
              </a:ln>
            </p:spPr>
            <p:txBody>
              <a:bodyPr wrap="none" rtlCol="0">
                <a:spAutoFit/>
              </a:bodyPr>
              <a:lstStyle/>
              <a:p>
                <a:r>
                  <a:rPr lang="en-US" sz="1600" b="1" dirty="0">
                    <a:solidFill>
                      <a:srgbClr val="00B050"/>
                    </a:solidFill>
                  </a:rPr>
                  <a:t>He II reionization</a:t>
                </a:r>
              </a:p>
            </p:txBody>
          </p:sp>
        </p:grpSp>
        <p:grpSp>
          <p:nvGrpSpPr>
            <p:cNvPr id="25" name="Group 24">
              <a:extLst>
                <a:ext uri="{FF2B5EF4-FFF2-40B4-BE49-F238E27FC236}">
                  <a16:creationId xmlns:a16="http://schemas.microsoft.com/office/drawing/2014/main" id="{A60CBFEA-62A0-9941-8195-804E4055E6BB}"/>
                </a:ext>
              </a:extLst>
            </p:cNvPr>
            <p:cNvGrpSpPr/>
            <p:nvPr/>
          </p:nvGrpSpPr>
          <p:grpSpPr>
            <a:xfrm>
              <a:off x="914401" y="3248383"/>
              <a:ext cx="2675597" cy="893118"/>
              <a:chOff x="914401" y="3248383"/>
              <a:chExt cx="2675597" cy="893118"/>
            </a:xfrm>
          </p:grpSpPr>
          <p:cxnSp>
            <p:nvCxnSpPr>
              <p:cNvPr id="15" name="Straight Arrow Connector 14">
                <a:extLst>
                  <a:ext uri="{FF2B5EF4-FFF2-40B4-BE49-F238E27FC236}">
                    <a16:creationId xmlns:a16="http://schemas.microsoft.com/office/drawing/2014/main" id="{033A45E3-0C6F-094C-A1A8-EE6F49F8536A}"/>
                  </a:ext>
                </a:extLst>
              </p:cNvPr>
              <p:cNvCxnSpPr>
                <a:cxnSpLocks/>
              </p:cNvCxnSpPr>
              <p:nvPr/>
            </p:nvCxnSpPr>
            <p:spPr bwMode="auto">
              <a:xfrm flipV="1">
                <a:off x="2598658" y="3248383"/>
                <a:ext cx="432738" cy="587016"/>
              </a:xfrm>
              <a:prstGeom prst="straightConnector1">
                <a:avLst/>
              </a:prstGeom>
              <a:solidFill>
                <a:srgbClr val="00B8FF"/>
              </a:solidFill>
              <a:ln w="9525"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9CC4766B-8766-314D-B663-B845AA9BAD33}"/>
                  </a:ext>
                </a:extLst>
              </p:cNvPr>
              <p:cNvCxnSpPr>
                <a:cxnSpLocks/>
              </p:cNvCxnSpPr>
              <p:nvPr/>
            </p:nvCxnSpPr>
            <p:spPr bwMode="auto">
              <a:xfrm>
                <a:off x="2295531" y="3835400"/>
                <a:ext cx="1294467" cy="1"/>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20" name="TextBox 19">
                <a:extLst>
                  <a:ext uri="{FF2B5EF4-FFF2-40B4-BE49-F238E27FC236}">
                    <a16:creationId xmlns:a16="http://schemas.microsoft.com/office/drawing/2014/main" id="{BBABCFF0-F103-E843-851B-C45445B1E382}"/>
                  </a:ext>
                </a:extLst>
              </p:cNvPr>
              <p:cNvSpPr txBox="1"/>
              <p:nvPr/>
            </p:nvSpPr>
            <p:spPr>
              <a:xfrm>
                <a:off x="914401" y="3533899"/>
                <a:ext cx="1371600" cy="607602"/>
              </a:xfrm>
              <a:prstGeom prst="rect">
                <a:avLst/>
              </a:prstGeom>
              <a:noFill/>
              <a:ln w="19050">
                <a:solidFill>
                  <a:schemeClr val="tx1"/>
                </a:solidFill>
              </a:ln>
            </p:spPr>
            <p:txBody>
              <a:bodyPr wrap="square" rtlCol="0">
                <a:spAutoFit/>
              </a:bodyPr>
              <a:lstStyle/>
              <a:p>
                <a:r>
                  <a:rPr lang="en-US" sz="1800" b="1" dirty="0">
                    <a:solidFill>
                      <a:srgbClr val="00B050"/>
                    </a:solidFill>
                  </a:rPr>
                  <a:t>H  &amp;  He I reionization</a:t>
                </a:r>
              </a:p>
            </p:txBody>
          </p:sp>
        </p:grpSp>
      </p:grpSp>
      <p:sp>
        <p:nvSpPr>
          <p:cNvPr id="28" name="TextBox 27">
            <a:extLst>
              <a:ext uri="{FF2B5EF4-FFF2-40B4-BE49-F238E27FC236}">
                <a16:creationId xmlns:a16="http://schemas.microsoft.com/office/drawing/2014/main" id="{D116E4C8-9464-4646-ABF2-CE5736DAE883}"/>
              </a:ext>
            </a:extLst>
          </p:cNvPr>
          <p:cNvSpPr txBox="1"/>
          <p:nvPr/>
        </p:nvSpPr>
        <p:spPr>
          <a:xfrm>
            <a:off x="6517657" y="3317049"/>
            <a:ext cx="2345038" cy="607602"/>
          </a:xfrm>
          <a:prstGeom prst="rect">
            <a:avLst/>
          </a:prstGeom>
          <a:noFill/>
        </p:spPr>
        <p:txBody>
          <a:bodyPr wrap="square" rtlCol="0">
            <a:spAutoFit/>
          </a:bodyPr>
          <a:lstStyle/>
          <a:p>
            <a:r>
              <a:rPr lang="en-US" sz="1800" b="1" dirty="0" err="1">
                <a:solidFill>
                  <a:srgbClr val="C00000"/>
                </a:solidFill>
              </a:rPr>
              <a:t>DM</a:t>
            </a:r>
            <a:r>
              <a:rPr lang="en-US" sz="1800" b="1" baseline="-25000" dirty="0" err="1">
                <a:solidFill>
                  <a:srgbClr val="C00000"/>
                </a:solidFill>
              </a:rPr>
              <a:t>max</a:t>
            </a:r>
            <a:r>
              <a:rPr lang="en-US" sz="1800" b="1" baseline="-25000" dirty="0">
                <a:solidFill>
                  <a:srgbClr val="C00000"/>
                </a:solidFill>
              </a:rPr>
              <a:t> </a:t>
            </a:r>
            <a:r>
              <a:rPr lang="en-US" sz="1800" b="1" dirty="0">
                <a:solidFill>
                  <a:srgbClr val="C00000"/>
                </a:solidFill>
              </a:rPr>
              <a:t>depends on the reionization history</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B4E4D40-10B5-F840-A945-D30DC31D777C}"/>
                  </a:ext>
                </a:extLst>
              </p:cNvPr>
              <p:cNvSpPr txBox="1"/>
              <p:nvPr/>
            </p:nvSpPr>
            <p:spPr>
              <a:xfrm>
                <a:off x="1039414" y="5946956"/>
                <a:ext cx="6953635" cy="263405"/>
              </a:xfrm>
              <a:prstGeom prst="rect">
                <a:avLst/>
              </a:prstGeom>
              <a:noFill/>
            </p:spPr>
            <p:txBody>
              <a:bodyPr wrap="none" lIns="0" tIns="0" rIns="0" bIns="0" rtlCol="0">
                <a:spAutoFit/>
              </a:bodyPr>
              <a:lstStyle/>
              <a:p>
                <a14:m>
                  <m:oMath xmlns:m="http://schemas.openxmlformats.org/officeDocument/2006/math">
                    <m:r>
                      <a:rPr lang="en-US" sz="1800" b="1" i="1" smtClean="0">
                        <a:solidFill>
                          <a:srgbClr val="FFC000"/>
                        </a:solidFill>
                        <a:latin typeface="Cambria Math" panose="02040503050406030204" pitchFamily="18" charset="0"/>
                        <a:ea typeface="Cambria Math" panose="02040503050406030204" pitchFamily="18" charset="0"/>
                      </a:rPr>
                      <m:t>∆</m:t>
                    </m:r>
                    <m:sSub>
                      <m:sSubPr>
                        <m:ctrlPr>
                          <a:rPr lang="en-US" sz="1800" b="1" i="1" smtClean="0">
                            <a:solidFill>
                              <a:srgbClr val="FFC000"/>
                            </a:solidFill>
                            <a:latin typeface="Cambria Math" panose="02040503050406030204" pitchFamily="18" charset="0"/>
                            <a:ea typeface="Cambria Math" panose="02040503050406030204" pitchFamily="18" charset="0"/>
                          </a:rPr>
                        </m:ctrlPr>
                      </m:sSubPr>
                      <m:e>
                        <m:r>
                          <a:rPr lang="en-US" sz="1800" b="1" i="1" smtClean="0">
                            <a:solidFill>
                              <a:srgbClr val="FFC000"/>
                            </a:solidFill>
                            <a:latin typeface="Cambria Math" panose="02040503050406030204" pitchFamily="18" charset="0"/>
                            <a:ea typeface="Cambria Math" panose="02040503050406030204" pitchFamily="18" charset="0"/>
                          </a:rPr>
                          <m:t>𝑫𝑴</m:t>
                        </m:r>
                      </m:e>
                      <m:sub>
                        <m:r>
                          <a:rPr lang="en-US" sz="1800" b="1" i="1" smtClean="0">
                            <a:solidFill>
                              <a:srgbClr val="FFC000"/>
                            </a:solidFill>
                            <a:latin typeface="Cambria Math" panose="02040503050406030204" pitchFamily="18" charset="0"/>
                            <a:ea typeface="Cambria Math" panose="02040503050406030204" pitchFamily="18" charset="0"/>
                          </a:rPr>
                          <m:t>𝒎𝒂𝒙</m:t>
                        </m:r>
                      </m:sub>
                    </m:sSub>
                    <m:r>
                      <a:rPr lang="en-US" sz="1800" b="1" i="1" smtClean="0">
                        <a:solidFill>
                          <a:srgbClr val="FFC000"/>
                        </a:solidFill>
                        <a:latin typeface="Cambria Math" panose="02040503050406030204" pitchFamily="18" charset="0"/>
                        <a:ea typeface="Cambria Math" panose="02040503050406030204" pitchFamily="18" charset="0"/>
                      </a:rPr>
                      <m:t>=</m:t>
                    </m:r>
                    <m:r>
                      <a:rPr lang="en-US" sz="1800" b="1" i="1" smtClean="0">
                        <a:solidFill>
                          <a:srgbClr val="FFC000"/>
                        </a:solidFill>
                        <a:latin typeface="Cambria Math" panose="02040503050406030204" pitchFamily="18" charset="0"/>
                        <a:ea typeface="Cambria Math" panose="02040503050406030204" pitchFamily="18" charset="0"/>
                      </a:rPr>
                      <m:t>𝟓𝟎𝟎</m:t>
                    </m:r>
                    <m:r>
                      <a:rPr lang="en-US" sz="1800" b="1" i="1" smtClean="0">
                        <a:solidFill>
                          <a:srgbClr val="FFC000"/>
                        </a:solidFill>
                        <a:latin typeface="Cambria Math" panose="02040503050406030204" pitchFamily="18" charset="0"/>
                        <a:ea typeface="Cambria Math" panose="02040503050406030204" pitchFamily="18" charset="0"/>
                      </a:rPr>
                      <m:t> </m:t>
                    </m:r>
                    <m:r>
                      <a:rPr lang="en-US" sz="1800" b="1" i="1" smtClean="0">
                        <a:solidFill>
                          <a:srgbClr val="FFC000"/>
                        </a:solidFill>
                        <a:latin typeface="Cambria Math" panose="02040503050406030204" pitchFamily="18" charset="0"/>
                        <a:ea typeface="Cambria Math" panose="02040503050406030204" pitchFamily="18" charset="0"/>
                      </a:rPr>
                      <m:t>𝒑𝒄</m:t>
                    </m:r>
                    <m:r>
                      <a:rPr lang="en-US" sz="1800" b="1" i="1" smtClean="0">
                        <a:solidFill>
                          <a:srgbClr val="FFC000"/>
                        </a:solidFill>
                        <a:latin typeface="Cambria Math" panose="02040503050406030204" pitchFamily="18" charset="0"/>
                        <a:ea typeface="Cambria Math" panose="02040503050406030204" pitchFamily="18" charset="0"/>
                      </a:rPr>
                      <m:t> </m:t>
                    </m:r>
                    <m:sSup>
                      <m:sSupPr>
                        <m:ctrlPr>
                          <a:rPr lang="en-US" sz="1800" b="1" i="1" smtClean="0">
                            <a:solidFill>
                              <a:srgbClr val="FFC000"/>
                            </a:solidFill>
                            <a:latin typeface="Cambria Math" panose="02040503050406030204" pitchFamily="18" charset="0"/>
                            <a:ea typeface="Cambria Math" panose="02040503050406030204" pitchFamily="18" charset="0"/>
                          </a:rPr>
                        </m:ctrlPr>
                      </m:sSupPr>
                      <m:e>
                        <m:r>
                          <a:rPr lang="en-US" sz="1800" b="1" i="1" smtClean="0">
                            <a:solidFill>
                              <a:srgbClr val="FFC000"/>
                            </a:solidFill>
                            <a:latin typeface="Cambria Math" panose="02040503050406030204" pitchFamily="18" charset="0"/>
                            <a:ea typeface="Cambria Math" panose="02040503050406030204" pitchFamily="18" charset="0"/>
                          </a:rPr>
                          <m:t>𝒄𝒎</m:t>
                        </m:r>
                      </m:e>
                      <m:sup>
                        <m:r>
                          <a:rPr lang="en-US" sz="1800" b="1" i="1" smtClean="0">
                            <a:solidFill>
                              <a:srgbClr val="FFC000"/>
                            </a:solidFill>
                            <a:latin typeface="Cambria Math" panose="02040503050406030204" pitchFamily="18" charset="0"/>
                            <a:ea typeface="Cambria Math" panose="02040503050406030204" pitchFamily="18" charset="0"/>
                          </a:rPr>
                          <m:t>−</m:t>
                        </m:r>
                        <m:r>
                          <a:rPr lang="en-US" sz="1800" b="1" i="1" smtClean="0">
                            <a:solidFill>
                              <a:srgbClr val="FFC000"/>
                            </a:solidFill>
                            <a:latin typeface="Cambria Math" panose="02040503050406030204" pitchFamily="18" charset="0"/>
                            <a:ea typeface="Cambria Math" panose="02040503050406030204" pitchFamily="18" charset="0"/>
                          </a:rPr>
                          <m:t>𝟑</m:t>
                        </m:r>
                      </m:sup>
                    </m:sSup>
                  </m:oMath>
                </a14:m>
                <a:r>
                  <a:rPr lang="en-US" sz="1800" b="1" dirty="0">
                    <a:solidFill>
                      <a:srgbClr val="FFC000"/>
                    </a:solidFill>
                  </a:rPr>
                  <a:t>  </a:t>
                </a:r>
                <a14:m>
                  <m:oMath xmlns:m="http://schemas.openxmlformats.org/officeDocument/2006/math">
                    <m:r>
                      <a:rPr lang="en-US" sz="1800" b="1" i="1" dirty="0" smtClean="0">
                        <a:solidFill>
                          <a:srgbClr val="FFC000"/>
                        </a:solidFill>
                        <a:latin typeface="Cambria Math" panose="02040503050406030204" pitchFamily="18" charset="0"/>
                        <a:ea typeface="Cambria Math" panose="02040503050406030204" pitchFamily="18" charset="0"/>
                      </a:rPr>
                      <m:t>→  ∆</m:t>
                    </m:r>
                    <m:sSub>
                      <m:sSubPr>
                        <m:ctrlPr>
                          <a:rPr lang="en-US" sz="1800" b="1" i="1" dirty="0" smtClean="0">
                            <a:solidFill>
                              <a:srgbClr val="FFC000"/>
                            </a:solidFill>
                            <a:latin typeface="Cambria Math" panose="02040503050406030204" pitchFamily="18" charset="0"/>
                            <a:ea typeface="Cambria Math" panose="02040503050406030204" pitchFamily="18" charset="0"/>
                          </a:rPr>
                        </m:ctrlPr>
                      </m:sSubPr>
                      <m:e>
                        <m:r>
                          <a:rPr lang="en-US" sz="1800" b="1" i="1" dirty="0" smtClean="0">
                            <a:solidFill>
                              <a:srgbClr val="FFC000"/>
                            </a:solidFill>
                            <a:latin typeface="Cambria Math" panose="02040503050406030204" pitchFamily="18" charset="0"/>
                            <a:ea typeface="Cambria Math" panose="02040503050406030204" pitchFamily="18" charset="0"/>
                          </a:rPr>
                          <m:t>𝝉</m:t>
                        </m:r>
                      </m:e>
                      <m:sub>
                        <m:r>
                          <a:rPr lang="en-US" sz="1800" b="1" i="1" dirty="0" smtClean="0">
                            <a:solidFill>
                              <a:srgbClr val="FFC000"/>
                            </a:solidFill>
                            <a:latin typeface="Cambria Math" panose="02040503050406030204" pitchFamily="18" charset="0"/>
                            <a:ea typeface="Cambria Math" panose="02040503050406030204" pitchFamily="18" charset="0"/>
                          </a:rPr>
                          <m:t>𝑻</m:t>
                        </m:r>
                      </m:sub>
                    </m:sSub>
                    <m:r>
                      <a:rPr lang="en-US" sz="1800" b="1" i="1" dirty="0" smtClean="0">
                        <a:solidFill>
                          <a:srgbClr val="FFC000"/>
                        </a:solidFill>
                        <a:latin typeface="Cambria Math" panose="02040503050406030204" pitchFamily="18" charset="0"/>
                        <a:ea typeface="Cambria Math" panose="02040503050406030204" pitchFamily="18" charset="0"/>
                      </a:rPr>
                      <m:t> ≤</m:t>
                    </m:r>
                    <m:r>
                      <a:rPr lang="en-US" sz="1800" b="1" i="1" dirty="0" smtClean="0">
                        <a:solidFill>
                          <a:srgbClr val="FFC000"/>
                        </a:solidFill>
                        <a:latin typeface="Cambria Math" panose="02040503050406030204" pitchFamily="18" charset="0"/>
                        <a:ea typeface="Cambria Math" panose="02040503050406030204" pitchFamily="18" charset="0"/>
                      </a:rPr>
                      <m:t>𝟎</m:t>
                    </m:r>
                    <m:r>
                      <a:rPr lang="en-US" sz="1800" b="1" i="1" dirty="0" smtClean="0">
                        <a:solidFill>
                          <a:srgbClr val="FFC000"/>
                        </a:solidFill>
                        <a:latin typeface="Cambria Math" panose="02040503050406030204" pitchFamily="18" charset="0"/>
                        <a:ea typeface="Cambria Math" panose="02040503050406030204" pitchFamily="18" charset="0"/>
                      </a:rPr>
                      <m:t>.</m:t>
                    </m:r>
                    <m:r>
                      <a:rPr lang="en-US" sz="1800" b="1" i="1" dirty="0" smtClean="0">
                        <a:solidFill>
                          <a:srgbClr val="FFC000"/>
                        </a:solidFill>
                        <a:latin typeface="Cambria Math" panose="02040503050406030204" pitchFamily="18" charset="0"/>
                        <a:ea typeface="Cambria Math" panose="02040503050406030204" pitchFamily="18" charset="0"/>
                      </a:rPr>
                      <m:t>𝟎𝟎𝟖</m:t>
                    </m:r>
                    <m:r>
                      <a:rPr lang="en-US" sz="1800" b="1" i="1" dirty="0" smtClean="0">
                        <a:solidFill>
                          <a:srgbClr val="FFC000"/>
                        </a:solidFill>
                        <a:latin typeface="Cambria Math" panose="02040503050406030204" pitchFamily="18" charset="0"/>
                        <a:ea typeface="Cambria Math" panose="02040503050406030204" pitchFamily="18" charset="0"/>
                      </a:rPr>
                      <m:t>    (</m:t>
                    </m:r>
                    <m:r>
                      <a:rPr lang="en-US" sz="1800" b="1" i="1" dirty="0" smtClean="0">
                        <a:solidFill>
                          <a:srgbClr val="FFC000"/>
                        </a:solidFill>
                        <a:latin typeface="Cambria Math" panose="02040503050406030204" pitchFamily="18" charset="0"/>
                        <a:ea typeface="Cambria Math" panose="02040503050406030204" pitchFamily="18" charset="0"/>
                      </a:rPr>
                      <m:t>𝒃𝒆𝒕𝒕𝒆𝒓</m:t>
                    </m:r>
                    <m:r>
                      <a:rPr lang="en-US" sz="1800" b="1" i="1" dirty="0" smtClean="0">
                        <a:solidFill>
                          <a:srgbClr val="FFC000"/>
                        </a:solidFill>
                        <a:latin typeface="Cambria Math" panose="02040503050406030204" pitchFamily="18" charset="0"/>
                        <a:ea typeface="Cambria Math" panose="02040503050406030204" pitchFamily="18" charset="0"/>
                      </a:rPr>
                      <m:t> </m:t>
                    </m:r>
                    <m:r>
                      <a:rPr lang="en-US" sz="1800" b="1" i="1" dirty="0" smtClean="0">
                        <a:solidFill>
                          <a:srgbClr val="FFC000"/>
                        </a:solidFill>
                        <a:latin typeface="Cambria Math" panose="02040503050406030204" pitchFamily="18" charset="0"/>
                        <a:ea typeface="Cambria Math" panose="02040503050406030204" pitchFamily="18" charset="0"/>
                      </a:rPr>
                      <m:t>𝒕𝒉𝒂𝒏</m:t>
                    </m:r>
                    <m:r>
                      <a:rPr lang="en-US" sz="1800" b="1" i="1" dirty="0" smtClean="0">
                        <a:solidFill>
                          <a:srgbClr val="FFC000"/>
                        </a:solidFill>
                        <a:latin typeface="Cambria Math" panose="02040503050406030204" pitchFamily="18" charset="0"/>
                        <a:ea typeface="Cambria Math" panose="02040503050406030204" pitchFamily="18" charset="0"/>
                      </a:rPr>
                      <m:t> </m:t>
                    </m:r>
                    <m:r>
                      <a:rPr lang="en-US" sz="1800" b="1" i="1" dirty="0" smtClean="0">
                        <a:solidFill>
                          <a:srgbClr val="FFC000"/>
                        </a:solidFill>
                        <a:latin typeface="Cambria Math" panose="02040503050406030204" pitchFamily="18" charset="0"/>
                        <a:ea typeface="Cambria Math" panose="02040503050406030204" pitchFamily="18" charset="0"/>
                      </a:rPr>
                      <m:t>𝑷𝒍𝒂𝒏𝒄𝒌</m:t>
                    </m:r>
                    <m:r>
                      <a:rPr lang="en-US" sz="1800" b="1" i="1" dirty="0" smtClean="0">
                        <a:solidFill>
                          <a:srgbClr val="FFC000"/>
                        </a:solidFill>
                        <a:latin typeface="Cambria Math" panose="02040503050406030204" pitchFamily="18" charset="0"/>
                        <a:ea typeface="Cambria Math" panose="02040503050406030204" pitchFamily="18" charset="0"/>
                      </a:rPr>
                      <m:t>) </m:t>
                    </m:r>
                  </m:oMath>
                </a14:m>
                <a:endParaRPr lang="en-US" sz="1800" b="1" dirty="0">
                  <a:solidFill>
                    <a:srgbClr val="FFC000"/>
                  </a:solidFill>
                </a:endParaRPr>
              </a:p>
            </p:txBody>
          </p:sp>
        </mc:Choice>
        <mc:Fallback xmlns="">
          <p:sp>
            <p:nvSpPr>
              <p:cNvPr id="29" name="TextBox 28">
                <a:extLst>
                  <a:ext uri="{FF2B5EF4-FFF2-40B4-BE49-F238E27FC236}">
                    <a16:creationId xmlns:a16="http://schemas.microsoft.com/office/drawing/2014/main" id="{DB4E4D40-10B5-F840-A945-D30DC31D777C}"/>
                  </a:ext>
                </a:extLst>
              </p:cNvPr>
              <p:cNvSpPr txBox="1">
                <a:spLocks noRot="1" noChangeAspect="1" noMove="1" noResize="1" noEditPoints="1" noAdjustHandles="1" noChangeArrowheads="1" noChangeShapeType="1" noTextEdit="1"/>
              </p:cNvSpPr>
              <p:nvPr/>
            </p:nvSpPr>
            <p:spPr>
              <a:xfrm>
                <a:off x="1039414" y="5946956"/>
                <a:ext cx="6953635" cy="263405"/>
              </a:xfrm>
              <a:prstGeom prst="rect">
                <a:avLst/>
              </a:prstGeom>
              <a:blipFill>
                <a:blip r:embed="rId5"/>
                <a:stretch>
                  <a:fillRect l="-1095" t="-14286" r="-730" b="-38095"/>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3D678243-33E5-384B-AADD-B4D43788498F}"/>
              </a:ext>
            </a:extLst>
          </p:cNvPr>
          <p:cNvSpPr txBox="1"/>
          <p:nvPr/>
        </p:nvSpPr>
        <p:spPr>
          <a:xfrm>
            <a:off x="1743406" y="4400942"/>
            <a:ext cx="1919115" cy="292709"/>
          </a:xfrm>
          <a:prstGeom prst="rect">
            <a:avLst/>
          </a:prstGeom>
          <a:noFill/>
          <a:ln w="12700">
            <a:solidFill>
              <a:schemeClr val="tx1"/>
            </a:solidFill>
          </a:ln>
        </p:spPr>
        <p:txBody>
          <a:bodyPr wrap="none" rtlCol="0">
            <a:spAutoFit/>
          </a:bodyPr>
          <a:lstStyle/>
          <a:p>
            <a:r>
              <a:rPr lang="en-US" sz="1400" b="1" dirty="0">
                <a:solidFill>
                  <a:schemeClr val="accent2"/>
                </a:solidFill>
              </a:rPr>
              <a:t>Robertson et al. (2015)</a:t>
            </a:r>
          </a:p>
        </p:txBody>
      </p:sp>
      <p:cxnSp>
        <p:nvCxnSpPr>
          <p:cNvPr id="17" name="Straight Arrow Connector 16">
            <a:extLst>
              <a:ext uri="{FF2B5EF4-FFF2-40B4-BE49-F238E27FC236}">
                <a16:creationId xmlns:a16="http://schemas.microsoft.com/office/drawing/2014/main" id="{4CCEC11C-9B0E-9048-9D17-6C16F0B9A42B}"/>
              </a:ext>
            </a:extLst>
          </p:cNvPr>
          <p:cNvCxnSpPr>
            <a:stCxn id="11" idx="0"/>
          </p:cNvCxnSpPr>
          <p:nvPr/>
        </p:nvCxnSpPr>
        <p:spPr bwMode="auto">
          <a:xfrm flipV="1">
            <a:off x="2702964" y="3955757"/>
            <a:ext cx="754611" cy="445185"/>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421259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82F0AC-F6DC-7043-BC56-E9018AE487E2}"/>
              </a:ext>
            </a:extLst>
          </p:cNvPr>
          <p:cNvSpPr txBox="1"/>
          <p:nvPr/>
        </p:nvSpPr>
        <p:spPr>
          <a:xfrm>
            <a:off x="2555542" y="459160"/>
            <a:ext cx="4337726" cy="349968"/>
          </a:xfrm>
          <a:prstGeom prst="rect">
            <a:avLst/>
          </a:prstGeom>
          <a:noFill/>
        </p:spPr>
        <p:txBody>
          <a:bodyPr wrap="none" rtlCol="0">
            <a:spAutoFit/>
          </a:bodyPr>
          <a:lstStyle/>
          <a:p>
            <a:r>
              <a:rPr lang="en-US" sz="1800" b="1" dirty="0" err="1">
                <a:solidFill>
                  <a:srgbClr val="73F646"/>
                </a:solidFill>
              </a:rPr>
              <a:t>Beniamini</a:t>
            </a:r>
            <a:r>
              <a:rPr lang="en-US" sz="1800" b="1" dirty="0">
                <a:solidFill>
                  <a:srgbClr val="73F646"/>
                </a:solidFill>
              </a:rPr>
              <a:t>, Kumar, Ma &amp; </a:t>
            </a:r>
            <a:r>
              <a:rPr lang="en-US" sz="1800" b="1" dirty="0" err="1">
                <a:solidFill>
                  <a:srgbClr val="73F646"/>
                </a:solidFill>
              </a:rPr>
              <a:t>Quataert</a:t>
            </a:r>
            <a:r>
              <a:rPr lang="en-US" sz="1800" b="1" dirty="0">
                <a:solidFill>
                  <a:srgbClr val="73F646"/>
                </a:solidFill>
              </a:rPr>
              <a:t> (2020)</a:t>
            </a:r>
          </a:p>
        </p:txBody>
      </p:sp>
      <p:pic>
        <p:nvPicPr>
          <p:cNvPr id="3" name="Picture 2">
            <a:extLst>
              <a:ext uri="{FF2B5EF4-FFF2-40B4-BE49-F238E27FC236}">
                <a16:creationId xmlns:a16="http://schemas.microsoft.com/office/drawing/2014/main" id="{4A93DFDC-2278-934F-9619-BA93292D0FA1}"/>
              </a:ext>
            </a:extLst>
          </p:cNvPr>
          <p:cNvPicPr>
            <a:picLocks noChangeAspect="1"/>
          </p:cNvPicPr>
          <p:nvPr/>
        </p:nvPicPr>
        <p:blipFill>
          <a:blip r:embed="rId2"/>
          <a:stretch>
            <a:fillRect/>
          </a:stretch>
        </p:blipFill>
        <p:spPr>
          <a:xfrm>
            <a:off x="0" y="922560"/>
            <a:ext cx="9144000" cy="5935439"/>
          </a:xfrm>
          <a:prstGeom prst="rect">
            <a:avLst/>
          </a:prstGeom>
        </p:spPr>
      </p:pic>
      <p:cxnSp>
        <p:nvCxnSpPr>
          <p:cNvPr id="4" name="Straight Arrow Connector 3">
            <a:extLst>
              <a:ext uri="{FF2B5EF4-FFF2-40B4-BE49-F238E27FC236}">
                <a16:creationId xmlns:a16="http://schemas.microsoft.com/office/drawing/2014/main" id="{694D7C54-F0DA-8C4D-A7CB-721128F4EAE8}"/>
              </a:ext>
            </a:extLst>
          </p:cNvPr>
          <p:cNvCxnSpPr>
            <a:cxnSpLocks/>
          </p:cNvCxnSpPr>
          <p:nvPr/>
        </p:nvCxnSpPr>
        <p:spPr bwMode="auto">
          <a:xfrm>
            <a:off x="2854037" y="2341424"/>
            <a:ext cx="3837708" cy="0"/>
          </a:xfrm>
          <a:prstGeom prst="straightConnector1">
            <a:avLst/>
          </a:prstGeom>
          <a:solidFill>
            <a:srgbClr val="00B8FF"/>
          </a:solidFill>
          <a:ln w="28575" cap="flat" cmpd="sng" algn="ctr">
            <a:solidFill>
              <a:schemeClr val="tx1"/>
            </a:solidFill>
            <a:prstDash val="solid"/>
            <a:round/>
            <a:headEnd type="stealth" w="lg" len="lg"/>
            <a:tailEnd type="stealth" w="lg" len="lg"/>
          </a:ln>
          <a:effectLst/>
        </p:spPr>
      </p:cxnSp>
      <p:sp>
        <p:nvSpPr>
          <p:cNvPr id="5" name="TextBox 4">
            <a:extLst>
              <a:ext uri="{FF2B5EF4-FFF2-40B4-BE49-F238E27FC236}">
                <a16:creationId xmlns:a16="http://schemas.microsoft.com/office/drawing/2014/main" id="{592B0F1F-8971-E844-9BB9-84B526E0C0B1}"/>
              </a:ext>
            </a:extLst>
          </p:cNvPr>
          <p:cNvSpPr txBox="1"/>
          <p:nvPr/>
        </p:nvSpPr>
        <p:spPr>
          <a:xfrm>
            <a:off x="3524238" y="1956551"/>
            <a:ext cx="2601994" cy="349968"/>
          </a:xfrm>
          <a:prstGeom prst="rect">
            <a:avLst/>
          </a:prstGeom>
          <a:noFill/>
        </p:spPr>
        <p:txBody>
          <a:bodyPr wrap="none" rtlCol="0">
            <a:spAutoFit/>
          </a:bodyPr>
          <a:lstStyle/>
          <a:p>
            <a:r>
              <a:rPr lang="en-US" sz="1800" b="1" dirty="0">
                <a:solidFill>
                  <a:srgbClr val="0070C0"/>
                </a:solidFill>
              </a:rPr>
              <a:t>Planck 2020  (1-𝜎 range)</a:t>
            </a:r>
          </a:p>
        </p:txBody>
      </p:sp>
    </p:spTree>
    <p:extLst>
      <p:ext uri="{BB962C8B-B14F-4D97-AF65-F5344CB8AC3E}">
        <p14:creationId xmlns:p14="http://schemas.microsoft.com/office/powerpoint/2010/main" val="4146094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F0ABB6-442B-714E-A61C-D14795321A84}"/>
              </a:ext>
            </a:extLst>
          </p:cNvPr>
          <p:cNvSpPr txBox="1"/>
          <p:nvPr/>
        </p:nvSpPr>
        <p:spPr>
          <a:xfrm>
            <a:off x="1237952" y="210809"/>
            <a:ext cx="6915868" cy="378565"/>
          </a:xfrm>
          <a:prstGeom prst="rect">
            <a:avLst/>
          </a:prstGeom>
          <a:noFill/>
        </p:spPr>
        <p:txBody>
          <a:bodyPr wrap="none" rtlCol="0">
            <a:spAutoFit/>
          </a:bodyPr>
          <a:lstStyle/>
          <a:p>
            <a:r>
              <a:rPr lang="en-US" sz="2000" b="1" dirty="0"/>
              <a:t>Polarization angle swings for FRB 180301  (Luo et al. 2020)</a:t>
            </a:r>
          </a:p>
        </p:txBody>
      </p:sp>
      <p:sp>
        <p:nvSpPr>
          <p:cNvPr id="4" name="TextBox 3">
            <a:extLst>
              <a:ext uri="{FF2B5EF4-FFF2-40B4-BE49-F238E27FC236}">
                <a16:creationId xmlns:a16="http://schemas.microsoft.com/office/drawing/2014/main" id="{3E55CAEB-431D-E646-994E-20626320FADC}"/>
              </a:ext>
            </a:extLst>
          </p:cNvPr>
          <p:cNvSpPr txBox="1"/>
          <p:nvPr/>
        </p:nvSpPr>
        <p:spPr>
          <a:xfrm>
            <a:off x="2939817" y="677919"/>
            <a:ext cx="3156184" cy="349968"/>
          </a:xfrm>
          <a:prstGeom prst="rect">
            <a:avLst/>
          </a:prstGeom>
          <a:noFill/>
        </p:spPr>
        <p:txBody>
          <a:bodyPr wrap="square" rtlCol="0">
            <a:spAutoFit/>
          </a:bodyPr>
          <a:lstStyle/>
          <a:p>
            <a:r>
              <a:rPr lang="en-US" sz="1800" b="1" dirty="0"/>
              <a:t>FRB 180301; Luo et al. (2020)</a:t>
            </a:r>
          </a:p>
        </p:txBody>
      </p:sp>
      <p:sp>
        <p:nvSpPr>
          <p:cNvPr id="5" name="TextBox 4">
            <a:extLst>
              <a:ext uri="{FF2B5EF4-FFF2-40B4-BE49-F238E27FC236}">
                <a16:creationId xmlns:a16="http://schemas.microsoft.com/office/drawing/2014/main" id="{5A681BDC-047E-154B-8462-5F2678454546}"/>
              </a:ext>
            </a:extLst>
          </p:cNvPr>
          <p:cNvSpPr txBox="1"/>
          <p:nvPr/>
        </p:nvSpPr>
        <p:spPr>
          <a:xfrm>
            <a:off x="1473506" y="6353506"/>
            <a:ext cx="6630982" cy="378565"/>
          </a:xfrm>
          <a:prstGeom prst="rect">
            <a:avLst/>
          </a:prstGeom>
          <a:noFill/>
        </p:spPr>
        <p:txBody>
          <a:bodyPr wrap="none" rtlCol="0">
            <a:spAutoFit/>
          </a:bodyPr>
          <a:lstStyle/>
          <a:p>
            <a:r>
              <a:rPr lang="en-US" sz="2000" b="1" dirty="0">
                <a:solidFill>
                  <a:srgbClr val="FFFF00"/>
                </a:solidFill>
              </a:rPr>
              <a:t>PA swings suggest magnetospheric origin for radio photons</a:t>
            </a:r>
          </a:p>
        </p:txBody>
      </p:sp>
      <p:pic>
        <p:nvPicPr>
          <p:cNvPr id="6" name="Picture 5">
            <a:extLst>
              <a:ext uri="{FF2B5EF4-FFF2-40B4-BE49-F238E27FC236}">
                <a16:creationId xmlns:a16="http://schemas.microsoft.com/office/drawing/2014/main" id="{E6B17030-4DA5-AD49-9800-9161ADE6D561}"/>
              </a:ext>
            </a:extLst>
          </p:cNvPr>
          <p:cNvPicPr>
            <a:picLocks noChangeAspect="1"/>
          </p:cNvPicPr>
          <p:nvPr/>
        </p:nvPicPr>
        <p:blipFill>
          <a:blip r:embed="rId2"/>
          <a:stretch>
            <a:fillRect/>
          </a:stretch>
        </p:blipFill>
        <p:spPr>
          <a:xfrm>
            <a:off x="38100" y="561917"/>
            <a:ext cx="9093200" cy="5815249"/>
          </a:xfrm>
          <a:prstGeom prst="rect">
            <a:avLst/>
          </a:prstGeom>
        </p:spPr>
      </p:pic>
    </p:spTree>
    <p:extLst>
      <p:ext uri="{BB962C8B-B14F-4D97-AF65-F5344CB8AC3E}">
        <p14:creationId xmlns:p14="http://schemas.microsoft.com/office/powerpoint/2010/main" val="1181643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82F0AC-F6DC-7043-BC56-E9018AE487E2}"/>
              </a:ext>
            </a:extLst>
          </p:cNvPr>
          <p:cNvSpPr txBox="1"/>
          <p:nvPr/>
        </p:nvSpPr>
        <p:spPr>
          <a:xfrm>
            <a:off x="2555542" y="459160"/>
            <a:ext cx="4337726" cy="349968"/>
          </a:xfrm>
          <a:prstGeom prst="rect">
            <a:avLst/>
          </a:prstGeom>
          <a:noFill/>
        </p:spPr>
        <p:txBody>
          <a:bodyPr wrap="none" rtlCol="0">
            <a:spAutoFit/>
          </a:bodyPr>
          <a:lstStyle/>
          <a:p>
            <a:r>
              <a:rPr lang="en-US" sz="1800" b="1" dirty="0" err="1">
                <a:solidFill>
                  <a:srgbClr val="73F646"/>
                </a:solidFill>
              </a:rPr>
              <a:t>Beniamini</a:t>
            </a:r>
            <a:r>
              <a:rPr lang="en-US" sz="1800" b="1" dirty="0">
                <a:solidFill>
                  <a:srgbClr val="73F646"/>
                </a:solidFill>
              </a:rPr>
              <a:t>, Kumar, Ma &amp; </a:t>
            </a:r>
            <a:r>
              <a:rPr lang="en-US" sz="1800" b="1" dirty="0" err="1">
                <a:solidFill>
                  <a:srgbClr val="73F646"/>
                </a:solidFill>
              </a:rPr>
              <a:t>Quataert</a:t>
            </a:r>
            <a:r>
              <a:rPr lang="en-US" sz="1800" b="1" dirty="0">
                <a:solidFill>
                  <a:srgbClr val="73F646"/>
                </a:solidFill>
              </a:rPr>
              <a:t> (2020)</a:t>
            </a:r>
          </a:p>
        </p:txBody>
      </p:sp>
      <p:cxnSp>
        <p:nvCxnSpPr>
          <p:cNvPr id="4" name="Straight Arrow Connector 3">
            <a:extLst>
              <a:ext uri="{FF2B5EF4-FFF2-40B4-BE49-F238E27FC236}">
                <a16:creationId xmlns:a16="http://schemas.microsoft.com/office/drawing/2014/main" id="{694D7C54-F0DA-8C4D-A7CB-721128F4EAE8}"/>
              </a:ext>
            </a:extLst>
          </p:cNvPr>
          <p:cNvCxnSpPr>
            <a:cxnSpLocks/>
          </p:cNvCxnSpPr>
          <p:nvPr/>
        </p:nvCxnSpPr>
        <p:spPr bwMode="auto">
          <a:xfrm>
            <a:off x="2854037" y="2341424"/>
            <a:ext cx="3837708" cy="0"/>
          </a:xfrm>
          <a:prstGeom prst="straightConnector1">
            <a:avLst/>
          </a:prstGeom>
          <a:solidFill>
            <a:srgbClr val="00B8FF"/>
          </a:solidFill>
          <a:ln w="28575" cap="flat" cmpd="sng" algn="ctr">
            <a:solidFill>
              <a:schemeClr val="tx1"/>
            </a:solidFill>
            <a:prstDash val="solid"/>
            <a:round/>
            <a:headEnd type="stealth" w="lg" len="lg"/>
            <a:tailEnd type="stealth" w="lg" len="lg"/>
          </a:ln>
          <a:effectLst/>
        </p:spPr>
      </p:cxnSp>
      <p:sp>
        <p:nvSpPr>
          <p:cNvPr id="5" name="TextBox 4">
            <a:extLst>
              <a:ext uri="{FF2B5EF4-FFF2-40B4-BE49-F238E27FC236}">
                <a16:creationId xmlns:a16="http://schemas.microsoft.com/office/drawing/2014/main" id="{592B0F1F-8971-E844-9BB9-84B526E0C0B1}"/>
              </a:ext>
            </a:extLst>
          </p:cNvPr>
          <p:cNvSpPr txBox="1"/>
          <p:nvPr/>
        </p:nvSpPr>
        <p:spPr>
          <a:xfrm>
            <a:off x="3524238" y="1956551"/>
            <a:ext cx="2601994" cy="349968"/>
          </a:xfrm>
          <a:prstGeom prst="rect">
            <a:avLst/>
          </a:prstGeom>
          <a:noFill/>
        </p:spPr>
        <p:txBody>
          <a:bodyPr wrap="none" rtlCol="0">
            <a:spAutoFit/>
          </a:bodyPr>
          <a:lstStyle/>
          <a:p>
            <a:r>
              <a:rPr lang="en-US" sz="1800" b="1" dirty="0">
                <a:solidFill>
                  <a:srgbClr val="0070C0"/>
                </a:solidFill>
              </a:rPr>
              <a:t>Planck 2020  (1-𝜎 range)</a:t>
            </a:r>
          </a:p>
        </p:txBody>
      </p:sp>
      <p:pic>
        <p:nvPicPr>
          <p:cNvPr id="2" name="Picture 1">
            <a:extLst>
              <a:ext uri="{FF2B5EF4-FFF2-40B4-BE49-F238E27FC236}">
                <a16:creationId xmlns:a16="http://schemas.microsoft.com/office/drawing/2014/main" id="{9F27FE36-6A75-434F-A73C-705657541F70}"/>
              </a:ext>
            </a:extLst>
          </p:cNvPr>
          <p:cNvPicPr>
            <a:picLocks noChangeAspect="1"/>
          </p:cNvPicPr>
          <p:nvPr/>
        </p:nvPicPr>
        <p:blipFill>
          <a:blip r:embed="rId2"/>
          <a:stretch>
            <a:fillRect/>
          </a:stretch>
        </p:blipFill>
        <p:spPr>
          <a:xfrm>
            <a:off x="0" y="955963"/>
            <a:ext cx="9144000" cy="5902037"/>
          </a:xfrm>
          <a:prstGeom prst="rect">
            <a:avLst/>
          </a:prstGeom>
        </p:spPr>
      </p:pic>
      <p:sp>
        <p:nvSpPr>
          <p:cNvPr id="7" name="TextBox 6">
            <a:extLst>
              <a:ext uri="{FF2B5EF4-FFF2-40B4-BE49-F238E27FC236}">
                <a16:creationId xmlns:a16="http://schemas.microsoft.com/office/drawing/2014/main" id="{8D4E474C-A32B-C24F-A455-B2A8EF7BE8B9}"/>
              </a:ext>
            </a:extLst>
          </p:cNvPr>
          <p:cNvSpPr txBox="1"/>
          <p:nvPr/>
        </p:nvSpPr>
        <p:spPr>
          <a:xfrm rot="16200000">
            <a:off x="-1510145" y="3248554"/>
            <a:ext cx="3687804" cy="378565"/>
          </a:xfrm>
          <a:prstGeom prst="rect">
            <a:avLst/>
          </a:prstGeom>
          <a:solidFill>
            <a:schemeClr val="bg1"/>
          </a:solidFill>
        </p:spPr>
        <p:txBody>
          <a:bodyPr wrap="none" rtlCol="0">
            <a:spAutoFit/>
          </a:bodyPr>
          <a:lstStyle/>
          <a:p>
            <a:r>
              <a:rPr lang="en-US" sz="2000" b="1" dirty="0">
                <a:solidFill>
                  <a:schemeClr val="tx1"/>
                </a:solidFill>
              </a:rPr>
              <a:t>Number of electrons per baryon</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E767C28-CA83-A649-AF8D-04196A76B08A}"/>
                  </a:ext>
                </a:extLst>
              </p:cNvPr>
              <p:cNvSpPr txBox="1"/>
              <p:nvPr/>
            </p:nvSpPr>
            <p:spPr>
              <a:xfrm>
                <a:off x="4193527" y="1256849"/>
                <a:ext cx="4798075" cy="607602"/>
              </a:xfrm>
              <a:prstGeom prst="rect">
                <a:avLst/>
              </a:prstGeom>
              <a:noFill/>
            </p:spPr>
            <p:txBody>
              <a:bodyPr wrap="square" rtlCol="0">
                <a:spAutoFit/>
              </a:bodyPr>
              <a:lstStyle/>
              <a:p>
                <a:r>
                  <a:rPr lang="en-US" sz="1800" b="1" dirty="0">
                    <a:solidFill>
                      <a:schemeClr val="bg2"/>
                    </a:solidFill>
                  </a:rPr>
                  <a:t>Gray curves: reionization histories consistent</a:t>
                </a:r>
              </a:p>
              <a:p>
                <a:r>
                  <a:rPr lang="en-US" sz="1800" b="1" dirty="0">
                    <a:solidFill>
                      <a:schemeClr val="bg2"/>
                    </a:solidFill>
                  </a:rPr>
                  <a:t>	      with Planck (2020) measurement of </a:t>
                </a:r>
                <a14:m>
                  <m:oMath xmlns:m="http://schemas.openxmlformats.org/officeDocument/2006/math">
                    <m:sSub>
                      <m:sSubPr>
                        <m:ctrlPr>
                          <a:rPr lang="en-US" sz="1800" b="1" i="1" smtClean="0">
                            <a:solidFill>
                              <a:schemeClr val="bg2"/>
                            </a:solidFill>
                            <a:latin typeface="Cambria Math" panose="02040503050406030204" pitchFamily="18" charset="0"/>
                          </a:rPr>
                        </m:ctrlPr>
                      </m:sSubPr>
                      <m:e>
                        <m:r>
                          <a:rPr lang="en-US" sz="1800" b="1" i="1" smtClean="0">
                            <a:solidFill>
                              <a:schemeClr val="bg2"/>
                            </a:solidFill>
                            <a:latin typeface="Cambria Math" panose="02040503050406030204" pitchFamily="18" charset="0"/>
                            <a:ea typeface="Cambria Math" panose="02040503050406030204" pitchFamily="18" charset="0"/>
                          </a:rPr>
                          <m:t>𝝉</m:t>
                        </m:r>
                      </m:e>
                      <m:sub>
                        <m:r>
                          <a:rPr lang="en-US" sz="1800" b="1" i="1" smtClean="0">
                            <a:solidFill>
                              <a:schemeClr val="bg2"/>
                            </a:solidFill>
                            <a:latin typeface="Cambria Math" panose="02040503050406030204" pitchFamily="18" charset="0"/>
                          </a:rPr>
                          <m:t>𝑻</m:t>
                        </m:r>
                      </m:sub>
                    </m:sSub>
                  </m:oMath>
                </a14:m>
                <a:endParaRPr lang="en-US" sz="1800" b="1" dirty="0">
                  <a:solidFill>
                    <a:schemeClr val="bg2"/>
                  </a:solidFill>
                </a:endParaRPr>
              </a:p>
            </p:txBody>
          </p:sp>
        </mc:Choice>
        <mc:Fallback xmlns="">
          <p:sp>
            <p:nvSpPr>
              <p:cNvPr id="8" name="TextBox 7">
                <a:extLst>
                  <a:ext uri="{FF2B5EF4-FFF2-40B4-BE49-F238E27FC236}">
                    <a16:creationId xmlns:a16="http://schemas.microsoft.com/office/drawing/2014/main" id="{3E767C28-CA83-A649-AF8D-04196A76B08A}"/>
                  </a:ext>
                </a:extLst>
              </p:cNvPr>
              <p:cNvSpPr txBox="1">
                <a:spLocks noRot="1" noChangeAspect="1" noMove="1" noResize="1" noEditPoints="1" noAdjustHandles="1" noChangeArrowheads="1" noChangeShapeType="1" noTextEdit="1"/>
              </p:cNvSpPr>
              <p:nvPr/>
            </p:nvSpPr>
            <p:spPr>
              <a:xfrm>
                <a:off x="4193527" y="1256849"/>
                <a:ext cx="4798075" cy="607602"/>
              </a:xfrm>
              <a:prstGeom prst="rect">
                <a:avLst/>
              </a:prstGeom>
              <a:blipFill>
                <a:blip r:embed="rId3"/>
                <a:stretch>
                  <a:fillRect l="-1055" t="-4082" b="-12245"/>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3E933647-C579-814D-A710-843D69BBBB8B}"/>
              </a:ext>
            </a:extLst>
          </p:cNvPr>
          <p:cNvSpPr txBox="1"/>
          <p:nvPr/>
        </p:nvSpPr>
        <p:spPr>
          <a:xfrm>
            <a:off x="4179671" y="1866452"/>
            <a:ext cx="4798075" cy="607602"/>
          </a:xfrm>
          <a:prstGeom prst="rect">
            <a:avLst/>
          </a:prstGeom>
          <a:noFill/>
        </p:spPr>
        <p:txBody>
          <a:bodyPr wrap="square" rtlCol="0">
            <a:spAutoFit/>
          </a:bodyPr>
          <a:lstStyle/>
          <a:p>
            <a:r>
              <a:rPr lang="en-US" sz="1800" b="1" dirty="0">
                <a:solidFill>
                  <a:schemeClr val="tx1"/>
                </a:solidFill>
              </a:rPr>
              <a:t>Black curves: </a:t>
            </a:r>
            <a:r>
              <a:rPr lang="en-US" sz="1800" b="1" dirty="0" err="1">
                <a:solidFill>
                  <a:schemeClr val="tx1"/>
                </a:solidFill>
              </a:rPr>
              <a:t>consisten</a:t>
            </a:r>
            <a:r>
              <a:rPr lang="en-US" sz="1800" b="1" dirty="0">
                <a:solidFill>
                  <a:schemeClr val="tx1"/>
                </a:solidFill>
              </a:rPr>
              <a:t> with Planck (2020) &amp; 	</a:t>
            </a:r>
          </a:p>
          <a:p>
            <a:r>
              <a:rPr lang="en-US" sz="1800" b="1" dirty="0">
                <a:solidFill>
                  <a:schemeClr val="tx1"/>
                </a:solidFill>
              </a:rPr>
              <a:t>		      5900 pc cm</a:t>
            </a:r>
            <a:r>
              <a:rPr lang="en-US" sz="1800" b="1" baseline="30000" dirty="0">
                <a:solidFill>
                  <a:schemeClr val="tx1"/>
                </a:solidFill>
              </a:rPr>
              <a:t>-3</a:t>
            </a:r>
            <a:r>
              <a:rPr lang="en-US" sz="1800" b="1" dirty="0">
                <a:solidFill>
                  <a:schemeClr val="tx1"/>
                </a:solidFill>
              </a:rPr>
              <a:t> &lt; DM &lt; 6100 pc cm</a:t>
            </a:r>
            <a:r>
              <a:rPr lang="en-US" sz="1800" b="1" baseline="30000" dirty="0">
                <a:solidFill>
                  <a:schemeClr val="tx1"/>
                </a:solidFill>
              </a:rPr>
              <a:t>-3</a:t>
            </a:r>
            <a:endParaRPr lang="en-US" sz="1800" b="1" dirty="0">
              <a:solidFill>
                <a:schemeClr val="tx1"/>
              </a:solidFill>
            </a:endParaRPr>
          </a:p>
        </p:txBody>
      </p:sp>
    </p:spTree>
    <p:extLst>
      <p:ext uri="{BB962C8B-B14F-4D97-AF65-F5344CB8AC3E}">
        <p14:creationId xmlns:p14="http://schemas.microsoft.com/office/powerpoint/2010/main" val="3665811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85C85E-58E3-9F3C-54B0-F9B9E80CE823}"/>
              </a:ext>
            </a:extLst>
          </p:cNvPr>
          <p:cNvPicPr>
            <a:picLocks noChangeAspect="1"/>
          </p:cNvPicPr>
          <p:nvPr/>
        </p:nvPicPr>
        <p:blipFill>
          <a:blip r:embed="rId2"/>
          <a:stretch>
            <a:fillRect/>
          </a:stretch>
        </p:blipFill>
        <p:spPr>
          <a:xfrm>
            <a:off x="1270848" y="425145"/>
            <a:ext cx="6866156" cy="6432855"/>
          </a:xfrm>
          <a:prstGeom prst="rect">
            <a:avLst/>
          </a:prstGeom>
        </p:spPr>
      </p:pic>
      <p:sp>
        <p:nvSpPr>
          <p:cNvPr id="3" name="TextBox 2">
            <a:extLst>
              <a:ext uri="{FF2B5EF4-FFF2-40B4-BE49-F238E27FC236}">
                <a16:creationId xmlns:a16="http://schemas.microsoft.com/office/drawing/2014/main" id="{DC2FBD53-B975-CB28-93E6-2D3227C053B2}"/>
              </a:ext>
            </a:extLst>
          </p:cNvPr>
          <p:cNvSpPr txBox="1"/>
          <p:nvPr/>
        </p:nvSpPr>
        <p:spPr>
          <a:xfrm>
            <a:off x="1519228" y="69449"/>
            <a:ext cx="6441187" cy="378565"/>
          </a:xfrm>
          <a:prstGeom prst="rect">
            <a:avLst/>
          </a:prstGeom>
          <a:noFill/>
        </p:spPr>
        <p:txBody>
          <a:bodyPr wrap="none" rtlCol="0">
            <a:spAutoFit/>
          </a:bodyPr>
          <a:lstStyle/>
          <a:p>
            <a:r>
              <a:rPr lang="en-US" sz="2000" b="1" dirty="0">
                <a:solidFill>
                  <a:srgbClr val="73F646"/>
                </a:solidFill>
              </a:rPr>
              <a:t>FRB host galaxy DM contribution (</a:t>
            </a:r>
            <a:r>
              <a:rPr lang="en-US" sz="2000" b="1" dirty="0" err="1">
                <a:solidFill>
                  <a:srgbClr val="73F646"/>
                </a:solidFill>
              </a:rPr>
              <a:t>Beniamini</a:t>
            </a:r>
            <a:r>
              <a:rPr lang="en-US" sz="2000" b="1" dirty="0">
                <a:solidFill>
                  <a:srgbClr val="73F646"/>
                </a:solidFill>
              </a:rPr>
              <a:t> et al. 2021)</a:t>
            </a:r>
          </a:p>
        </p:txBody>
      </p:sp>
    </p:spTree>
    <p:extLst>
      <p:ext uri="{BB962C8B-B14F-4D97-AF65-F5344CB8AC3E}">
        <p14:creationId xmlns:p14="http://schemas.microsoft.com/office/powerpoint/2010/main" val="38039718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DCDB183-463C-3F43-8D6A-1259A55DCE3F}"/>
                  </a:ext>
                </a:extLst>
              </p:cNvPr>
              <p:cNvSpPr txBox="1"/>
              <p:nvPr/>
            </p:nvSpPr>
            <p:spPr>
              <a:xfrm>
                <a:off x="518917" y="301523"/>
                <a:ext cx="8142742" cy="435825"/>
              </a:xfrm>
              <a:prstGeom prst="rect">
                <a:avLst/>
              </a:prstGeom>
              <a:noFill/>
            </p:spPr>
            <p:txBody>
              <a:bodyPr wrap="none" rtlCol="0">
                <a:spAutoFit/>
              </a:bodyPr>
              <a:lstStyle/>
              <a:p>
                <a:r>
                  <a:rPr lang="en-US" b="1" dirty="0">
                    <a:solidFill>
                      <a:srgbClr val="FFFF00"/>
                    </a:solidFill>
                  </a:rPr>
                  <a:t>Contributions to DM from host </a:t>
                </a:r>
                <a:r>
                  <a:rPr lang="en-US" b="1" dirty="0" err="1">
                    <a:solidFill>
                      <a:srgbClr val="FFFF00"/>
                    </a:solidFill>
                  </a:rPr>
                  <a:t>galaxy+CGM</a:t>
                </a:r>
                <a:r>
                  <a:rPr lang="en-US" b="1" dirty="0">
                    <a:solidFill>
                      <a:srgbClr val="FFFF00"/>
                    </a:solidFill>
                  </a:rPr>
                  <a:t> &amp; </a:t>
                </a:r>
                <a14:m>
                  <m:oMath xmlns:m="http://schemas.openxmlformats.org/officeDocument/2006/math">
                    <m:r>
                      <a:rPr lang="en-US" b="1" i="1" smtClean="0">
                        <a:solidFill>
                          <a:srgbClr val="FFFF00"/>
                        </a:solidFill>
                        <a:latin typeface="Cambria Math" panose="02040503050406030204" pitchFamily="18" charset="0"/>
                        <a:ea typeface="Cambria Math" panose="02040503050406030204" pitchFamily="18" charset="0"/>
                      </a:rPr>
                      <m:t>𝜹</m:t>
                    </m:r>
                    <m:sSub>
                      <m:sSubPr>
                        <m:ctrlPr>
                          <a:rPr lang="en-US" b="1" i="1" smtClean="0">
                            <a:solidFill>
                              <a:srgbClr val="FFFF00"/>
                            </a:solidFill>
                            <a:latin typeface="Cambria Math" panose="02040503050406030204" pitchFamily="18" charset="0"/>
                            <a:ea typeface="Cambria Math" panose="02040503050406030204" pitchFamily="18" charset="0"/>
                          </a:rPr>
                        </m:ctrlPr>
                      </m:sSubPr>
                      <m:e>
                        <m:r>
                          <a:rPr lang="en-US" b="1" i="1" smtClean="0">
                            <a:solidFill>
                              <a:srgbClr val="FFFF00"/>
                            </a:solidFill>
                            <a:latin typeface="Cambria Math" panose="02040503050406030204" pitchFamily="18" charset="0"/>
                            <a:ea typeface="Cambria Math" panose="02040503050406030204" pitchFamily="18" charset="0"/>
                          </a:rPr>
                          <m:t>𝒏</m:t>
                        </m:r>
                      </m:e>
                      <m:sub>
                        <m:r>
                          <a:rPr lang="en-US" b="1" i="1" smtClean="0">
                            <a:solidFill>
                              <a:srgbClr val="FFFF00"/>
                            </a:solidFill>
                            <a:latin typeface="Cambria Math" panose="02040503050406030204" pitchFamily="18" charset="0"/>
                            <a:ea typeface="Cambria Math" panose="02040503050406030204" pitchFamily="18" charset="0"/>
                          </a:rPr>
                          <m:t>𝒆</m:t>
                        </m:r>
                      </m:sub>
                    </m:sSub>
                  </m:oMath>
                </a14:m>
                <a:r>
                  <a:rPr lang="en-US" b="1" dirty="0">
                    <a:solidFill>
                      <a:srgbClr val="FFFF00"/>
                    </a:solidFill>
                  </a:rPr>
                  <a:t> of  IGM</a:t>
                </a:r>
              </a:p>
            </p:txBody>
          </p:sp>
        </mc:Choice>
        <mc:Fallback xmlns="">
          <p:sp>
            <p:nvSpPr>
              <p:cNvPr id="20" name="TextBox 19">
                <a:extLst>
                  <a:ext uri="{FF2B5EF4-FFF2-40B4-BE49-F238E27FC236}">
                    <a16:creationId xmlns:a16="http://schemas.microsoft.com/office/drawing/2014/main" id="{0DCDB183-463C-3F43-8D6A-1259A55DCE3F}"/>
                  </a:ext>
                </a:extLst>
              </p:cNvPr>
              <p:cNvSpPr txBox="1">
                <a:spLocks noRot="1" noChangeAspect="1" noMove="1" noResize="1" noEditPoints="1" noAdjustHandles="1" noChangeArrowheads="1" noChangeShapeType="1" noTextEdit="1"/>
              </p:cNvSpPr>
              <p:nvPr/>
            </p:nvSpPr>
            <p:spPr>
              <a:xfrm>
                <a:off x="518917" y="301523"/>
                <a:ext cx="8142742" cy="435825"/>
              </a:xfrm>
              <a:prstGeom prst="rect">
                <a:avLst/>
              </a:prstGeom>
              <a:blipFill>
                <a:blip r:embed="rId2"/>
                <a:stretch>
                  <a:fillRect l="-1089" t="-16667" r="-1089" b="-30556"/>
                </a:stretch>
              </a:blipFill>
            </p:spPr>
            <p:txBody>
              <a:bodyPr/>
              <a:lstStyle/>
              <a:p>
                <a:r>
                  <a:rPr lang="en-US">
                    <a:noFill/>
                  </a:rPr>
                  <a:t> </a:t>
                </a:r>
              </a:p>
            </p:txBody>
          </p:sp>
        </mc:Fallback>
      </mc:AlternateContent>
      <p:grpSp>
        <p:nvGrpSpPr>
          <p:cNvPr id="25" name="Group 24">
            <a:extLst>
              <a:ext uri="{FF2B5EF4-FFF2-40B4-BE49-F238E27FC236}">
                <a16:creationId xmlns:a16="http://schemas.microsoft.com/office/drawing/2014/main" id="{43C7CB5B-C5C7-7949-9286-CD13EA463E87}"/>
              </a:ext>
            </a:extLst>
          </p:cNvPr>
          <p:cNvGrpSpPr/>
          <p:nvPr/>
        </p:nvGrpSpPr>
        <p:grpSpPr>
          <a:xfrm>
            <a:off x="0" y="702345"/>
            <a:ext cx="9144000" cy="6356823"/>
            <a:chOff x="0" y="537753"/>
            <a:chExt cx="9144000" cy="6356823"/>
          </a:xfrm>
        </p:grpSpPr>
        <p:grpSp>
          <p:nvGrpSpPr>
            <p:cNvPr id="23" name="Group 22">
              <a:extLst>
                <a:ext uri="{FF2B5EF4-FFF2-40B4-BE49-F238E27FC236}">
                  <a16:creationId xmlns:a16="http://schemas.microsoft.com/office/drawing/2014/main" id="{E3AC3D6C-03AE-BB44-BF81-15CE86236B01}"/>
                </a:ext>
              </a:extLst>
            </p:cNvPr>
            <p:cNvGrpSpPr/>
            <p:nvPr/>
          </p:nvGrpSpPr>
          <p:grpSpPr>
            <a:xfrm>
              <a:off x="0" y="537753"/>
              <a:ext cx="9144000" cy="6356823"/>
              <a:chOff x="0" y="537753"/>
              <a:chExt cx="9144000" cy="6356823"/>
            </a:xfrm>
          </p:grpSpPr>
          <p:pic>
            <p:nvPicPr>
              <p:cNvPr id="2" name="Picture 1">
                <a:extLst>
                  <a:ext uri="{FF2B5EF4-FFF2-40B4-BE49-F238E27FC236}">
                    <a16:creationId xmlns:a16="http://schemas.microsoft.com/office/drawing/2014/main" id="{EA2A5782-B56E-FE43-98BC-E3AFD5E646CA}"/>
                  </a:ext>
                </a:extLst>
              </p:cNvPr>
              <p:cNvPicPr>
                <a:picLocks noChangeAspect="1"/>
              </p:cNvPicPr>
              <p:nvPr/>
            </p:nvPicPr>
            <p:blipFill>
              <a:blip r:embed="rId3"/>
              <a:stretch>
                <a:fillRect/>
              </a:stretch>
            </p:blipFill>
            <p:spPr>
              <a:xfrm>
                <a:off x="0" y="537753"/>
                <a:ext cx="9144000" cy="6338535"/>
              </a:xfrm>
              <a:prstGeom prst="rect">
                <a:avLst/>
              </a:prstGeom>
            </p:spPr>
          </p:pic>
          <p:grpSp>
            <p:nvGrpSpPr>
              <p:cNvPr id="8" name="Group 7">
                <a:extLst>
                  <a:ext uri="{FF2B5EF4-FFF2-40B4-BE49-F238E27FC236}">
                    <a16:creationId xmlns:a16="http://schemas.microsoft.com/office/drawing/2014/main" id="{B68C3FD6-02B1-7C4E-B38D-0228B68A8F42}"/>
                  </a:ext>
                </a:extLst>
              </p:cNvPr>
              <p:cNvGrpSpPr/>
              <p:nvPr/>
            </p:nvGrpSpPr>
            <p:grpSpPr>
              <a:xfrm>
                <a:off x="4724688" y="4874895"/>
                <a:ext cx="1535998" cy="666369"/>
                <a:chOff x="5218464" y="4600575"/>
                <a:chExt cx="1535998" cy="666369"/>
              </a:xfrm>
            </p:grpSpPr>
            <p:cxnSp>
              <p:nvCxnSpPr>
                <p:cNvPr id="4" name="Straight Arrow Connector 3">
                  <a:extLst>
                    <a:ext uri="{FF2B5EF4-FFF2-40B4-BE49-F238E27FC236}">
                      <a16:creationId xmlns:a16="http://schemas.microsoft.com/office/drawing/2014/main" id="{33CCF4BF-B2A4-6E44-9F7E-F0C84F902769}"/>
                    </a:ext>
                  </a:extLst>
                </p:cNvPr>
                <p:cNvCxnSpPr>
                  <a:cxnSpLocks/>
                </p:cNvCxnSpPr>
                <p:nvPr/>
              </p:nvCxnSpPr>
              <p:spPr bwMode="auto">
                <a:xfrm>
                  <a:off x="5986463" y="4893284"/>
                  <a:ext cx="0" cy="373660"/>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6" name="TextBox 5">
                  <a:extLst>
                    <a:ext uri="{FF2B5EF4-FFF2-40B4-BE49-F238E27FC236}">
                      <a16:creationId xmlns:a16="http://schemas.microsoft.com/office/drawing/2014/main" id="{7D33FD99-38AA-2841-B066-4D25FB655F00}"/>
                    </a:ext>
                  </a:extLst>
                </p:cNvPr>
                <p:cNvSpPr txBox="1"/>
                <p:nvPr/>
              </p:nvSpPr>
              <p:spPr>
                <a:xfrm>
                  <a:off x="5218464" y="4600575"/>
                  <a:ext cx="1535998" cy="292709"/>
                </a:xfrm>
                <a:prstGeom prst="rect">
                  <a:avLst/>
                </a:prstGeom>
                <a:noFill/>
                <a:ln w="19050">
                  <a:solidFill>
                    <a:schemeClr val="tx1"/>
                  </a:solidFill>
                </a:ln>
              </p:spPr>
              <p:txBody>
                <a:bodyPr wrap="none" rtlCol="0">
                  <a:spAutoFit/>
                </a:bodyPr>
                <a:lstStyle/>
                <a:p>
                  <a:r>
                    <a:rPr lang="en-US" sz="1400" b="1" dirty="0">
                      <a:solidFill>
                        <a:schemeClr val="accent2"/>
                      </a:solidFill>
                    </a:rPr>
                    <a:t>FIRE simulations</a:t>
                  </a:r>
                </a:p>
              </p:txBody>
            </p:sp>
          </p:grpSp>
          <p:cxnSp>
            <p:nvCxnSpPr>
              <p:cNvPr id="12" name="Straight Arrow Connector 11">
                <a:extLst>
                  <a:ext uri="{FF2B5EF4-FFF2-40B4-BE49-F238E27FC236}">
                    <a16:creationId xmlns:a16="http://schemas.microsoft.com/office/drawing/2014/main" id="{515047F8-D616-594F-817D-2F304CA2E3F7}"/>
                  </a:ext>
                </a:extLst>
              </p:cNvPr>
              <p:cNvCxnSpPr>
                <a:cxnSpLocks/>
                <a:stCxn id="14" idx="2"/>
              </p:cNvCxnSpPr>
              <p:nvPr/>
            </p:nvCxnSpPr>
            <p:spPr bwMode="auto">
              <a:xfrm>
                <a:off x="2715525" y="3731990"/>
                <a:ext cx="594603" cy="638842"/>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14" name="TextBox 13">
                <a:extLst>
                  <a:ext uri="{FF2B5EF4-FFF2-40B4-BE49-F238E27FC236}">
                    <a16:creationId xmlns:a16="http://schemas.microsoft.com/office/drawing/2014/main" id="{3C8A1FBD-A172-4F46-B99A-7871197C180A}"/>
                  </a:ext>
                </a:extLst>
              </p:cNvPr>
              <p:cNvSpPr txBox="1"/>
              <p:nvPr/>
            </p:nvSpPr>
            <p:spPr>
              <a:xfrm rot="20664280">
                <a:off x="1607458" y="3191841"/>
                <a:ext cx="2068195" cy="550279"/>
              </a:xfrm>
              <a:prstGeom prst="rect">
                <a:avLst/>
              </a:prstGeom>
              <a:noFill/>
              <a:ln w="19050">
                <a:solidFill>
                  <a:schemeClr val="tx1"/>
                </a:solidFill>
              </a:ln>
            </p:spPr>
            <p:txBody>
              <a:bodyPr wrap="none" rtlCol="0">
                <a:spAutoFit/>
              </a:bodyPr>
              <a:lstStyle/>
              <a:p>
                <a:r>
                  <a:rPr lang="en-US" sz="1600" b="1" dirty="0" err="1">
                    <a:solidFill>
                      <a:srgbClr val="FF0000"/>
                    </a:solidFill>
                  </a:rPr>
                  <a:t>Jaroszynski</a:t>
                </a:r>
                <a:r>
                  <a:rPr lang="en-US" sz="1600" b="1" dirty="0">
                    <a:solidFill>
                      <a:srgbClr val="FF0000"/>
                    </a:solidFill>
                  </a:rPr>
                  <a:t>  (2019)</a:t>
                </a:r>
              </a:p>
              <a:p>
                <a:r>
                  <a:rPr lang="en-US" sz="1600" b="1" dirty="0">
                    <a:solidFill>
                      <a:srgbClr val="FF0000"/>
                    </a:solidFill>
                  </a:rPr>
                  <a:t>[</a:t>
                </a:r>
                <a:r>
                  <a:rPr lang="en-US" sz="1600" b="1" dirty="0" err="1">
                    <a:solidFill>
                      <a:srgbClr val="FF0000"/>
                    </a:solidFill>
                  </a:rPr>
                  <a:t>Illustris</a:t>
                </a:r>
                <a:r>
                  <a:rPr lang="en-US" sz="1600" b="1" dirty="0">
                    <a:solidFill>
                      <a:srgbClr val="FF0000"/>
                    </a:solidFill>
                  </a:rPr>
                  <a:t> simulations]</a:t>
                </a:r>
              </a:p>
            </p:txBody>
          </p:sp>
          <p:sp>
            <p:nvSpPr>
              <p:cNvPr id="21" name="TextBox 20">
                <a:extLst>
                  <a:ext uri="{FF2B5EF4-FFF2-40B4-BE49-F238E27FC236}">
                    <a16:creationId xmlns:a16="http://schemas.microsoft.com/office/drawing/2014/main" id="{36927C8B-2BB2-4347-9191-2505BCE345C8}"/>
                  </a:ext>
                </a:extLst>
              </p:cNvPr>
              <p:cNvSpPr txBox="1"/>
              <p:nvPr/>
            </p:nvSpPr>
            <p:spPr>
              <a:xfrm>
                <a:off x="3986784" y="859536"/>
                <a:ext cx="4792209" cy="378565"/>
              </a:xfrm>
              <a:prstGeom prst="rect">
                <a:avLst/>
              </a:prstGeom>
              <a:noFill/>
            </p:spPr>
            <p:txBody>
              <a:bodyPr wrap="none" rtlCol="0">
                <a:spAutoFit/>
              </a:bodyPr>
              <a:lstStyle/>
              <a:p>
                <a:r>
                  <a:rPr lang="en-US" sz="2000" b="1" dirty="0" err="1">
                    <a:solidFill>
                      <a:schemeClr val="accent6"/>
                    </a:solidFill>
                  </a:rPr>
                  <a:t>Beniamini</a:t>
                </a:r>
                <a:r>
                  <a:rPr lang="en-US" sz="2000" b="1" dirty="0">
                    <a:solidFill>
                      <a:schemeClr val="accent6"/>
                    </a:solidFill>
                  </a:rPr>
                  <a:t>, Kumar, Ma &amp; </a:t>
                </a:r>
                <a:r>
                  <a:rPr lang="en-US" sz="2000" b="1" dirty="0" err="1">
                    <a:solidFill>
                      <a:schemeClr val="accent6"/>
                    </a:solidFill>
                  </a:rPr>
                  <a:t>Quataert</a:t>
                </a:r>
                <a:r>
                  <a:rPr lang="en-US" sz="2000" b="1" dirty="0">
                    <a:solidFill>
                      <a:schemeClr val="accent6"/>
                    </a:solidFill>
                  </a:rPr>
                  <a:t> (2021)</a:t>
                </a:r>
              </a:p>
            </p:txBody>
          </p:sp>
          <p:sp>
            <p:nvSpPr>
              <p:cNvPr id="22" name="Rectangle 21">
                <a:extLst>
                  <a:ext uri="{FF2B5EF4-FFF2-40B4-BE49-F238E27FC236}">
                    <a16:creationId xmlns:a16="http://schemas.microsoft.com/office/drawing/2014/main" id="{27C04CA1-24A5-4649-B15F-12244D0D8EA2}"/>
                  </a:ext>
                </a:extLst>
              </p:cNvPr>
              <p:cNvSpPr/>
              <p:nvPr/>
            </p:nvSpPr>
            <p:spPr bwMode="auto">
              <a:xfrm>
                <a:off x="4882896" y="6547104"/>
                <a:ext cx="401127" cy="3474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93000"/>
                  </a:lnSpc>
                  <a:spcBef>
                    <a:spcPct val="0"/>
                  </a:spcBef>
                  <a:spcAft>
                    <a:spcPct val="0"/>
                  </a:spcAft>
                  <a:buClr>
                    <a:srgbClr val="FFFFFF"/>
                  </a:buClr>
                  <a:buSzPct val="100000"/>
                  <a:buFont typeface="Times New Roman" charset="0"/>
                  <a:buNone/>
                  <a:tabLst/>
                </a:pPr>
                <a:endParaRPr kumimoji="0" lang="en-US" sz="2400" b="0" i="0" u="none" strike="noStrike" cap="none" normalizeH="0" baseline="0">
                  <a:ln>
                    <a:noFill/>
                  </a:ln>
                  <a:solidFill>
                    <a:schemeClr val="bg1"/>
                  </a:solidFill>
                  <a:effectLst/>
                  <a:latin typeface="Times New Roman" charset="0"/>
                </a:endParaRPr>
              </a:p>
            </p:txBody>
          </p:sp>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863A1C4B-0367-6D4A-97FA-265EFF234F22}"/>
                    </a:ext>
                  </a:extLst>
                </p:cNvPr>
                <p:cNvSpPr txBox="1"/>
                <p:nvPr/>
              </p:nvSpPr>
              <p:spPr>
                <a:xfrm>
                  <a:off x="5779008" y="6254496"/>
                  <a:ext cx="724878" cy="435825"/>
                </a:xfrm>
                <a:prstGeom prst="rect">
                  <a:avLst/>
                </a:prstGeom>
                <a:noFill/>
              </p:spPr>
              <p:txBody>
                <a:bodyPr wrap="none" rtlCol="0">
                  <a:spAutoFit/>
                </a:bodyPr>
                <a:lstStyle/>
                <a:p>
                  <a:r>
                    <a:rPr lang="en-US" b="1" dirty="0">
                      <a:solidFill>
                        <a:srgbClr val="C00000"/>
                      </a:solidFill>
                    </a:rPr>
                    <a:t>Z </a:t>
                  </a:r>
                  <a14:m>
                    <m:oMath xmlns:m="http://schemas.openxmlformats.org/officeDocument/2006/math">
                      <m:r>
                        <a:rPr lang="en-US" b="1" i="1" smtClean="0">
                          <a:solidFill>
                            <a:srgbClr val="C00000"/>
                          </a:solidFill>
                          <a:latin typeface="Cambria Math" panose="02040503050406030204" pitchFamily="18" charset="0"/>
                          <a:ea typeface="Cambria Math" panose="02040503050406030204" pitchFamily="18" charset="0"/>
                        </a:rPr>
                        <m:t>→</m:t>
                      </m:r>
                    </m:oMath>
                  </a14:m>
                  <a:endParaRPr lang="en-US" b="1" dirty="0">
                    <a:solidFill>
                      <a:srgbClr val="C00000"/>
                    </a:solidFill>
                  </a:endParaRPr>
                </a:p>
              </p:txBody>
            </p:sp>
          </mc:Choice>
          <mc:Fallback xmlns="">
            <p:sp>
              <p:nvSpPr>
                <p:cNvPr id="24" name="TextBox 23">
                  <a:extLst>
                    <a:ext uri="{FF2B5EF4-FFF2-40B4-BE49-F238E27FC236}">
                      <a16:creationId xmlns:a16="http://schemas.microsoft.com/office/drawing/2014/main" id="{863A1C4B-0367-6D4A-97FA-265EFF234F22}"/>
                    </a:ext>
                  </a:extLst>
                </p:cNvPr>
                <p:cNvSpPr txBox="1">
                  <a:spLocks noRot="1" noChangeAspect="1" noMove="1" noResize="1" noEditPoints="1" noAdjustHandles="1" noChangeArrowheads="1" noChangeShapeType="1" noTextEdit="1"/>
                </p:cNvSpPr>
                <p:nvPr/>
              </p:nvSpPr>
              <p:spPr>
                <a:xfrm>
                  <a:off x="5779008" y="6254496"/>
                  <a:ext cx="724878" cy="435825"/>
                </a:xfrm>
                <a:prstGeom prst="rect">
                  <a:avLst/>
                </a:prstGeom>
                <a:blipFill>
                  <a:blip r:embed="rId4"/>
                  <a:stretch>
                    <a:fillRect l="-13793" t="-17143" b="-31429"/>
                  </a:stretch>
                </a:blipFill>
              </p:spPr>
              <p:txBody>
                <a:bodyPr/>
                <a:lstStyle/>
                <a:p>
                  <a:r>
                    <a:rPr lang="en-US">
                      <a:noFill/>
                    </a:rPr>
                    <a:t> </a:t>
                  </a:r>
                </a:p>
              </p:txBody>
            </p:sp>
          </mc:Fallback>
        </mc:AlternateContent>
      </p:grpSp>
    </p:spTree>
    <p:extLst>
      <p:ext uri="{BB962C8B-B14F-4D97-AF65-F5344CB8AC3E}">
        <p14:creationId xmlns:p14="http://schemas.microsoft.com/office/powerpoint/2010/main" val="19776322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D6762A-AE7B-7142-B227-CF8F7BFBEBBF}"/>
              </a:ext>
            </a:extLst>
          </p:cNvPr>
          <p:cNvSpPr txBox="1"/>
          <p:nvPr/>
        </p:nvSpPr>
        <p:spPr>
          <a:xfrm>
            <a:off x="2044700" y="177800"/>
            <a:ext cx="4644413" cy="378565"/>
          </a:xfrm>
          <a:prstGeom prst="rect">
            <a:avLst/>
          </a:prstGeom>
          <a:noFill/>
        </p:spPr>
        <p:txBody>
          <a:bodyPr wrap="none" rtlCol="0">
            <a:spAutoFit/>
          </a:bodyPr>
          <a:lstStyle/>
          <a:p>
            <a:r>
              <a:rPr lang="en-US" sz="2000" b="1" u="sng" dirty="0"/>
              <a:t>Exploring Hydrogen Reionization Epoch</a:t>
            </a:r>
          </a:p>
        </p:txBody>
      </p:sp>
      <p:sp>
        <p:nvSpPr>
          <p:cNvPr id="3" name="TextBox 2">
            <a:extLst>
              <a:ext uri="{FF2B5EF4-FFF2-40B4-BE49-F238E27FC236}">
                <a16:creationId xmlns:a16="http://schemas.microsoft.com/office/drawing/2014/main" id="{88318B6E-5F3B-934A-97C8-988B73EB8EBD}"/>
              </a:ext>
            </a:extLst>
          </p:cNvPr>
          <p:cNvSpPr txBox="1"/>
          <p:nvPr/>
        </p:nvSpPr>
        <p:spPr>
          <a:xfrm>
            <a:off x="2374900" y="758769"/>
            <a:ext cx="3883179" cy="321306"/>
          </a:xfrm>
          <a:prstGeom prst="rect">
            <a:avLst/>
          </a:prstGeom>
          <a:noFill/>
        </p:spPr>
        <p:txBody>
          <a:bodyPr wrap="none" rtlCol="0">
            <a:spAutoFit/>
          </a:bodyPr>
          <a:lstStyle/>
          <a:p>
            <a:r>
              <a:rPr lang="en-US" sz="1600" b="1" dirty="0" err="1"/>
              <a:t>Beniamini</a:t>
            </a:r>
            <a:r>
              <a:rPr lang="en-US" sz="1600" b="1" dirty="0"/>
              <a:t>, Kumar, Ma &amp; </a:t>
            </a:r>
            <a:r>
              <a:rPr lang="en-US" sz="1600" b="1" dirty="0" err="1"/>
              <a:t>Quataert</a:t>
            </a:r>
            <a:r>
              <a:rPr lang="en-US" sz="1600" b="1" dirty="0"/>
              <a:t> (2020)</a:t>
            </a:r>
          </a:p>
        </p:txBody>
      </p:sp>
      <p:pic>
        <p:nvPicPr>
          <p:cNvPr id="4" name="Picture 3">
            <a:extLst>
              <a:ext uri="{FF2B5EF4-FFF2-40B4-BE49-F238E27FC236}">
                <a16:creationId xmlns:a16="http://schemas.microsoft.com/office/drawing/2014/main" id="{F11FA3A6-2504-4A45-9CC7-D8D87297CC4B}"/>
              </a:ext>
            </a:extLst>
          </p:cNvPr>
          <p:cNvPicPr>
            <a:picLocks noChangeAspect="1"/>
          </p:cNvPicPr>
          <p:nvPr/>
        </p:nvPicPr>
        <p:blipFill>
          <a:blip r:embed="rId2"/>
          <a:stretch>
            <a:fillRect/>
          </a:stretch>
        </p:blipFill>
        <p:spPr>
          <a:xfrm>
            <a:off x="1460500" y="1181873"/>
            <a:ext cx="6019800" cy="5653111"/>
          </a:xfrm>
          <a:prstGeom prst="rect">
            <a:avLst/>
          </a:prstGeom>
        </p:spPr>
      </p:pic>
    </p:spTree>
    <p:extLst>
      <p:ext uri="{BB962C8B-B14F-4D97-AF65-F5344CB8AC3E}">
        <p14:creationId xmlns:p14="http://schemas.microsoft.com/office/powerpoint/2010/main" val="20167279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B1C606-D5F3-83B4-DBF5-8E949C31D30F}"/>
              </a:ext>
            </a:extLst>
          </p:cNvPr>
          <p:cNvSpPr txBox="1"/>
          <p:nvPr/>
        </p:nvSpPr>
        <p:spPr>
          <a:xfrm>
            <a:off x="3090440" y="742951"/>
            <a:ext cx="1915909" cy="550279"/>
          </a:xfrm>
          <a:prstGeom prst="rect">
            <a:avLst/>
          </a:prstGeom>
          <a:noFill/>
        </p:spPr>
        <p:txBody>
          <a:bodyPr wrap="none" rtlCol="0">
            <a:spAutoFit/>
          </a:bodyPr>
          <a:lstStyle/>
          <a:p>
            <a:r>
              <a:rPr lang="en-US" sz="3200" b="1" u="sng" dirty="0">
                <a:solidFill>
                  <a:srgbClr val="FFC000"/>
                </a:solidFill>
              </a:rPr>
              <a:t>Summary</a:t>
            </a:r>
          </a:p>
        </p:txBody>
      </p:sp>
      <p:sp>
        <p:nvSpPr>
          <p:cNvPr id="3" name="TextBox 2">
            <a:extLst>
              <a:ext uri="{FF2B5EF4-FFF2-40B4-BE49-F238E27FC236}">
                <a16:creationId xmlns:a16="http://schemas.microsoft.com/office/drawing/2014/main" id="{71873C38-A151-BF1F-9716-97E9FE0CD262}"/>
              </a:ext>
            </a:extLst>
          </p:cNvPr>
          <p:cNvSpPr txBox="1"/>
          <p:nvPr/>
        </p:nvSpPr>
        <p:spPr>
          <a:xfrm>
            <a:off x="1064872" y="1562582"/>
            <a:ext cx="7789762" cy="1237262"/>
          </a:xfrm>
          <a:prstGeom prst="rect">
            <a:avLst/>
          </a:prstGeom>
          <a:noFill/>
        </p:spPr>
        <p:txBody>
          <a:bodyPr wrap="square" rtlCol="0">
            <a:spAutoFit/>
          </a:bodyPr>
          <a:lstStyle/>
          <a:p>
            <a:r>
              <a:rPr lang="en-US" sz="2000" b="1" dirty="0"/>
              <a:t>Change to FRB polarization due to wave propagation through magneto-ionized media is important and should be factored out in order to obtain the intrinsic polarization property of the source, and use that to constrain different FRB models.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8A80A94-0AA9-0068-87E9-F962FBA065AE}"/>
                  </a:ext>
                </a:extLst>
              </p:cNvPr>
              <p:cNvSpPr txBox="1"/>
              <p:nvPr/>
            </p:nvSpPr>
            <p:spPr>
              <a:xfrm>
                <a:off x="1064872" y="2978764"/>
                <a:ext cx="7511970" cy="670761"/>
              </a:xfrm>
              <a:prstGeom prst="rect">
                <a:avLst/>
              </a:prstGeom>
              <a:noFill/>
            </p:spPr>
            <p:txBody>
              <a:bodyPr wrap="square" rtlCol="0">
                <a:spAutoFit/>
              </a:bodyPr>
              <a:lstStyle/>
              <a:p>
                <a:r>
                  <a:rPr lang="en-US" sz="2000" b="1" dirty="0">
                    <a:solidFill>
                      <a:srgbClr val="FFFF00"/>
                    </a:solidFill>
                  </a:rPr>
                  <a:t>Gravitational lensing of FRBs is affected by scintillation for events involving lens mass of less than 10</a:t>
                </a:r>
                <a:r>
                  <a:rPr lang="en-US" sz="2000" b="1" baseline="30000" dirty="0">
                    <a:solidFill>
                      <a:srgbClr val="FFFF00"/>
                    </a:solidFill>
                  </a:rPr>
                  <a:t>4 </a:t>
                </a:r>
                <a14:m>
                  <m:oMath xmlns:m="http://schemas.openxmlformats.org/officeDocument/2006/math">
                    <m:sSub>
                      <m:sSubPr>
                        <m:ctrlPr>
                          <a:rPr lang="en-US" sz="2000" b="1" i="1">
                            <a:solidFill>
                              <a:srgbClr val="FFFF00"/>
                            </a:solidFill>
                            <a:latin typeface="Cambria Math" panose="02040503050406030204" pitchFamily="18" charset="0"/>
                          </a:rPr>
                        </m:ctrlPr>
                      </m:sSubPr>
                      <m:e>
                        <m:r>
                          <a:rPr lang="en-US" sz="2000" b="1" i="1">
                            <a:solidFill>
                              <a:srgbClr val="FFFF00"/>
                            </a:solidFill>
                            <a:latin typeface="Cambria Math" panose="02040503050406030204" pitchFamily="18" charset="0"/>
                          </a:rPr>
                          <m:t>𝑴</m:t>
                        </m:r>
                      </m:e>
                      <m:sub>
                        <m:r>
                          <a:rPr lang="en-US" sz="2000" b="1" i="1">
                            <a:solidFill>
                              <a:srgbClr val="FFFF00"/>
                            </a:solidFill>
                            <a:latin typeface="Cambria Math" panose="02040503050406030204" pitchFamily="18" charset="0"/>
                            <a:ea typeface="Cambria Math" panose="02040503050406030204" pitchFamily="18" charset="0"/>
                          </a:rPr>
                          <m:t>⨀</m:t>
                        </m:r>
                      </m:sub>
                    </m:sSub>
                  </m:oMath>
                </a14:m>
                <a:r>
                  <a:rPr lang="en-US" sz="2000" b="1" dirty="0">
                    <a:solidFill>
                      <a:srgbClr val="FFFF00"/>
                    </a:solidFill>
                  </a:rPr>
                  <a:t> and magnification &gt; 10.</a:t>
                </a:r>
              </a:p>
            </p:txBody>
          </p:sp>
        </mc:Choice>
        <mc:Fallback xmlns="">
          <p:sp>
            <p:nvSpPr>
              <p:cNvPr id="4" name="TextBox 3">
                <a:extLst>
                  <a:ext uri="{FF2B5EF4-FFF2-40B4-BE49-F238E27FC236}">
                    <a16:creationId xmlns:a16="http://schemas.microsoft.com/office/drawing/2014/main" id="{98A80A94-0AA9-0068-87E9-F962FBA065AE}"/>
                  </a:ext>
                </a:extLst>
              </p:cNvPr>
              <p:cNvSpPr txBox="1">
                <a:spLocks noRot="1" noChangeAspect="1" noMove="1" noResize="1" noEditPoints="1" noAdjustHandles="1" noChangeArrowheads="1" noChangeShapeType="1" noTextEdit="1"/>
              </p:cNvSpPr>
              <p:nvPr/>
            </p:nvSpPr>
            <p:spPr>
              <a:xfrm>
                <a:off x="1064872" y="2978764"/>
                <a:ext cx="7511970" cy="670761"/>
              </a:xfrm>
              <a:prstGeom prst="rect">
                <a:avLst/>
              </a:prstGeom>
              <a:blipFill>
                <a:blip r:embed="rId2"/>
                <a:stretch>
                  <a:fillRect l="-1014" t="-7407" b="-14815"/>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79F37BB4-0893-8914-DEAC-070F485E3768}"/>
              </a:ext>
            </a:extLst>
          </p:cNvPr>
          <p:cNvSpPr txBox="1"/>
          <p:nvPr/>
        </p:nvSpPr>
        <p:spPr>
          <a:xfrm>
            <a:off x="1064872" y="3851606"/>
            <a:ext cx="7772401" cy="664797"/>
          </a:xfrm>
          <a:prstGeom prst="rect">
            <a:avLst/>
          </a:prstGeom>
          <a:noFill/>
        </p:spPr>
        <p:txBody>
          <a:bodyPr wrap="square" rtlCol="0">
            <a:spAutoFit/>
          </a:bodyPr>
          <a:lstStyle/>
          <a:p>
            <a:r>
              <a:rPr lang="en-US" sz="2000" b="1" dirty="0"/>
              <a:t>FRB could provide important input to the study of cosmic reionization epoch.</a:t>
            </a:r>
          </a:p>
        </p:txBody>
      </p:sp>
      <p:sp>
        <p:nvSpPr>
          <p:cNvPr id="6" name="TextBox 5">
            <a:extLst>
              <a:ext uri="{FF2B5EF4-FFF2-40B4-BE49-F238E27FC236}">
                <a16:creationId xmlns:a16="http://schemas.microsoft.com/office/drawing/2014/main" id="{9B5DC222-8FEB-61E7-8D55-23CF47B813F7}"/>
              </a:ext>
            </a:extLst>
          </p:cNvPr>
          <p:cNvSpPr txBox="1"/>
          <p:nvPr/>
        </p:nvSpPr>
        <p:spPr>
          <a:xfrm>
            <a:off x="763928" y="1551006"/>
            <a:ext cx="377026" cy="378565"/>
          </a:xfrm>
          <a:prstGeom prst="rect">
            <a:avLst/>
          </a:prstGeom>
          <a:noFill/>
        </p:spPr>
        <p:txBody>
          <a:bodyPr wrap="none" rtlCol="0">
            <a:spAutoFit/>
          </a:bodyPr>
          <a:lstStyle/>
          <a:p>
            <a:r>
              <a:rPr lang="en-US" sz="2000" b="1" dirty="0"/>
              <a:t>1.</a:t>
            </a:r>
          </a:p>
        </p:txBody>
      </p:sp>
      <p:sp>
        <p:nvSpPr>
          <p:cNvPr id="7" name="TextBox 6">
            <a:extLst>
              <a:ext uri="{FF2B5EF4-FFF2-40B4-BE49-F238E27FC236}">
                <a16:creationId xmlns:a16="http://schemas.microsoft.com/office/drawing/2014/main" id="{5FEC2BFF-9944-321A-C95D-EA3013FA53D1}"/>
              </a:ext>
            </a:extLst>
          </p:cNvPr>
          <p:cNvSpPr txBox="1"/>
          <p:nvPr/>
        </p:nvSpPr>
        <p:spPr>
          <a:xfrm>
            <a:off x="765857" y="2988189"/>
            <a:ext cx="377026" cy="378565"/>
          </a:xfrm>
          <a:prstGeom prst="rect">
            <a:avLst/>
          </a:prstGeom>
          <a:noFill/>
        </p:spPr>
        <p:txBody>
          <a:bodyPr wrap="none" rtlCol="0">
            <a:spAutoFit/>
          </a:bodyPr>
          <a:lstStyle/>
          <a:p>
            <a:r>
              <a:rPr lang="en-US" sz="2000" b="1" dirty="0"/>
              <a:t>2.</a:t>
            </a:r>
          </a:p>
        </p:txBody>
      </p:sp>
      <p:sp>
        <p:nvSpPr>
          <p:cNvPr id="8" name="TextBox 7">
            <a:extLst>
              <a:ext uri="{FF2B5EF4-FFF2-40B4-BE49-F238E27FC236}">
                <a16:creationId xmlns:a16="http://schemas.microsoft.com/office/drawing/2014/main" id="{DA1F6806-B15E-6D20-7551-D89BC67540C7}"/>
              </a:ext>
            </a:extLst>
          </p:cNvPr>
          <p:cNvSpPr txBox="1"/>
          <p:nvPr/>
        </p:nvSpPr>
        <p:spPr>
          <a:xfrm>
            <a:off x="767786" y="3846650"/>
            <a:ext cx="377026" cy="378565"/>
          </a:xfrm>
          <a:prstGeom prst="rect">
            <a:avLst/>
          </a:prstGeom>
          <a:noFill/>
        </p:spPr>
        <p:txBody>
          <a:bodyPr wrap="none" rtlCol="0">
            <a:spAutoFit/>
          </a:bodyPr>
          <a:lstStyle/>
          <a:p>
            <a:r>
              <a:rPr lang="en-US" sz="2000" b="1" dirty="0"/>
              <a:t>3.</a:t>
            </a:r>
          </a:p>
        </p:txBody>
      </p:sp>
    </p:spTree>
    <p:extLst>
      <p:ext uri="{BB962C8B-B14F-4D97-AF65-F5344CB8AC3E}">
        <p14:creationId xmlns:p14="http://schemas.microsoft.com/office/powerpoint/2010/main" val="2467445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76DB8AF-3D4C-FC4D-A524-7E8E0BAD4E8C}"/>
              </a:ext>
            </a:extLst>
          </p:cNvPr>
          <p:cNvSpPr txBox="1"/>
          <p:nvPr/>
        </p:nvSpPr>
        <p:spPr>
          <a:xfrm>
            <a:off x="1" y="1008723"/>
            <a:ext cx="9143999" cy="2926314"/>
          </a:xfrm>
          <a:prstGeom prst="rect">
            <a:avLst/>
          </a:prstGeom>
          <a:noFill/>
        </p:spPr>
        <p:txBody>
          <a:bodyPr wrap="square" rtlCol="0">
            <a:spAutoFit/>
          </a:bodyPr>
          <a:lstStyle/>
          <a:p>
            <a:endParaRPr lang="en-US" sz="1800" b="1" dirty="0"/>
          </a:p>
          <a:p>
            <a:pPr marL="257175" indent="-257175">
              <a:buFont typeface="Arial" panose="020B0604020202020204" pitchFamily="34" charset="0"/>
              <a:buChar char="•"/>
            </a:pPr>
            <a:r>
              <a:rPr lang="en-US" sz="1800" b="1" dirty="0"/>
              <a:t>Diversity of polarization measurements:</a:t>
            </a:r>
          </a:p>
          <a:p>
            <a:pPr marL="257175" indent="-257175">
              <a:buFont typeface="Arial" panose="020B0604020202020204" pitchFamily="34" charset="0"/>
              <a:buChar char="•"/>
            </a:pPr>
            <a:endParaRPr lang="en-US" sz="1800" b="1" dirty="0"/>
          </a:p>
          <a:p>
            <a:r>
              <a:rPr lang="en-US" sz="1800" b="1" dirty="0"/>
              <a:t>     Some with ~100% linear polarization</a:t>
            </a:r>
          </a:p>
          <a:p>
            <a:r>
              <a:rPr lang="en-US" sz="1800" b="1" dirty="0"/>
              <a:t> </a:t>
            </a:r>
          </a:p>
          <a:p>
            <a:r>
              <a:rPr lang="en-US" sz="1800" b="1" dirty="0"/>
              <a:t>     Some with ~30-90% linear polarization</a:t>
            </a:r>
          </a:p>
          <a:p>
            <a:endParaRPr lang="en-US" sz="1800" b="1" dirty="0"/>
          </a:p>
          <a:p>
            <a:r>
              <a:rPr lang="en-US" sz="1800" b="1" dirty="0"/>
              <a:t>     Some with &gt;10% circular polarization</a:t>
            </a:r>
          </a:p>
          <a:p>
            <a:endParaRPr lang="en-US" sz="1800" b="1" dirty="0"/>
          </a:p>
          <a:p>
            <a:endParaRPr lang="en-US" sz="1800" b="1" dirty="0">
              <a:solidFill>
                <a:srgbClr val="FFFF00"/>
              </a:solidFill>
            </a:endParaRPr>
          </a:p>
          <a:p>
            <a:r>
              <a:rPr lang="en-US" sz="1800" b="1" dirty="0">
                <a:solidFill>
                  <a:srgbClr val="FFFF00"/>
                </a:solidFill>
              </a:rPr>
              <a:t>What causes the diversity of polarization properties? Is it Intrinsic or Extrinsic?</a:t>
            </a:r>
          </a:p>
        </p:txBody>
      </p:sp>
      <p:sp>
        <p:nvSpPr>
          <p:cNvPr id="10" name="TextBox 9">
            <a:extLst>
              <a:ext uri="{FF2B5EF4-FFF2-40B4-BE49-F238E27FC236}">
                <a16:creationId xmlns:a16="http://schemas.microsoft.com/office/drawing/2014/main" id="{BA1E7B57-818C-F048-A8EE-DCFBFDC088FE}"/>
              </a:ext>
            </a:extLst>
          </p:cNvPr>
          <p:cNvSpPr txBox="1"/>
          <p:nvPr/>
        </p:nvSpPr>
        <p:spPr>
          <a:xfrm>
            <a:off x="1" y="427275"/>
            <a:ext cx="9143999" cy="521681"/>
          </a:xfrm>
          <a:prstGeom prst="rect">
            <a:avLst/>
          </a:prstGeom>
          <a:noFill/>
        </p:spPr>
        <p:txBody>
          <a:bodyPr wrap="square" rtlCol="0">
            <a:spAutoFit/>
          </a:bodyPr>
          <a:lstStyle/>
          <a:p>
            <a:pPr algn="ctr"/>
            <a:r>
              <a:rPr lang="en-US" sz="3000" b="1" i="1" dirty="0">
                <a:effectLst>
                  <a:outerShdw blurRad="38100" dist="38100" dir="2700000" algn="tl">
                    <a:srgbClr val="000000">
                      <a:alpha val="43137"/>
                    </a:srgbClr>
                  </a:outerShdw>
                </a:effectLst>
              </a:rPr>
              <a:t>Fast Radio Burst Polarization</a:t>
            </a:r>
          </a:p>
        </p:txBody>
      </p:sp>
      <p:sp>
        <p:nvSpPr>
          <p:cNvPr id="8" name="TextBox 7">
            <a:extLst>
              <a:ext uri="{FF2B5EF4-FFF2-40B4-BE49-F238E27FC236}">
                <a16:creationId xmlns:a16="http://schemas.microsoft.com/office/drawing/2014/main" id="{42969745-C20B-E7B1-A463-8287270525BE}"/>
              </a:ext>
            </a:extLst>
          </p:cNvPr>
          <p:cNvSpPr txBox="1"/>
          <p:nvPr/>
        </p:nvSpPr>
        <p:spPr>
          <a:xfrm>
            <a:off x="335666" y="4770521"/>
            <a:ext cx="8426368" cy="1523494"/>
          </a:xfrm>
          <a:prstGeom prst="rect">
            <a:avLst/>
          </a:prstGeom>
          <a:noFill/>
        </p:spPr>
        <p:txBody>
          <a:bodyPr wrap="square" rtlCol="0">
            <a:spAutoFit/>
          </a:bodyPr>
          <a:lstStyle/>
          <a:p>
            <a:r>
              <a:rPr lang="en-US" sz="2000" b="1" dirty="0"/>
              <a:t>If the FRB radio wave passes through a scattering screen that is </a:t>
            </a:r>
            <a:r>
              <a:rPr lang="en-US" sz="2000" b="1" dirty="0">
                <a:solidFill>
                  <a:srgbClr val="FFFF00"/>
                </a:solidFill>
              </a:rPr>
              <a:t>magnetized</a:t>
            </a:r>
            <a:r>
              <a:rPr lang="en-US" sz="2000" b="1" dirty="0"/>
              <a:t>, it could affect the FRB </a:t>
            </a:r>
            <a:r>
              <a:rPr lang="en-US" sz="2000" b="1" dirty="0">
                <a:solidFill>
                  <a:srgbClr val="FFFF00"/>
                </a:solidFill>
              </a:rPr>
              <a:t>polarization we observe.</a:t>
            </a:r>
          </a:p>
          <a:p>
            <a:pPr marL="257175" indent="-257175">
              <a:buFont typeface="Arial" panose="020B0604020202020204" pitchFamily="34" charset="0"/>
              <a:buChar char="•"/>
            </a:pPr>
            <a:endParaRPr lang="en-US" sz="2000" b="1" dirty="0">
              <a:solidFill>
                <a:srgbClr val="FFFF00"/>
              </a:solidFill>
            </a:endParaRPr>
          </a:p>
          <a:p>
            <a:r>
              <a:rPr lang="en-US" sz="2000" b="1" dirty="0"/>
              <a:t>Understanding scintillation is crucial for disentangling source and propagation properties on polarization and spectral/temporal variability</a:t>
            </a:r>
          </a:p>
        </p:txBody>
      </p:sp>
    </p:spTree>
    <p:extLst>
      <p:ext uri="{BB962C8B-B14F-4D97-AF65-F5344CB8AC3E}">
        <p14:creationId xmlns:p14="http://schemas.microsoft.com/office/powerpoint/2010/main" val="2284805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C7136BE-6BB8-CE4E-A574-B78455596838}"/>
              </a:ext>
            </a:extLst>
          </p:cNvPr>
          <p:cNvSpPr txBox="1"/>
          <p:nvPr/>
        </p:nvSpPr>
        <p:spPr>
          <a:xfrm>
            <a:off x="1" y="232156"/>
            <a:ext cx="9143999" cy="521681"/>
          </a:xfrm>
          <a:prstGeom prst="rect">
            <a:avLst/>
          </a:prstGeom>
          <a:noFill/>
        </p:spPr>
        <p:txBody>
          <a:bodyPr wrap="square" rtlCol="0">
            <a:spAutoFit/>
          </a:bodyPr>
          <a:lstStyle/>
          <a:p>
            <a:pPr algn="ctr"/>
            <a:r>
              <a:rPr lang="en-US" sz="3000" b="1" i="1" dirty="0">
                <a:effectLst>
                  <a:outerShdw blurRad="38100" dist="38100" dir="2700000" algn="tl">
                    <a:srgbClr val="000000">
                      <a:alpha val="43137"/>
                    </a:srgbClr>
                  </a:outerShdw>
                </a:effectLst>
              </a:rPr>
              <a:t>Scintillating screens –spectral and temporal variability</a:t>
            </a:r>
          </a:p>
        </p:txBody>
      </p:sp>
      <p:sp>
        <p:nvSpPr>
          <p:cNvPr id="7" name="TextBox 6">
            <a:extLst>
              <a:ext uri="{FF2B5EF4-FFF2-40B4-BE49-F238E27FC236}">
                <a16:creationId xmlns:a16="http://schemas.microsoft.com/office/drawing/2014/main" id="{2FFE0C10-AF4F-E24C-9C0F-5FD5F9CBF0B7}"/>
              </a:ext>
            </a:extLst>
          </p:cNvPr>
          <p:cNvSpPr txBox="1"/>
          <p:nvPr/>
        </p:nvSpPr>
        <p:spPr>
          <a:xfrm>
            <a:off x="245102" y="961982"/>
            <a:ext cx="3893974" cy="2926314"/>
          </a:xfrm>
          <a:prstGeom prst="rect">
            <a:avLst/>
          </a:prstGeom>
          <a:noFill/>
        </p:spPr>
        <p:txBody>
          <a:bodyPr wrap="square" rtlCol="0">
            <a:spAutoFit/>
          </a:bodyPr>
          <a:lstStyle/>
          <a:p>
            <a:pPr marL="257175" indent="-257175">
              <a:buFont typeface="Arial" panose="020B0604020202020204" pitchFamily="34" charset="0"/>
              <a:buChar char="•"/>
            </a:pPr>
            <a:r>
              <a:rPr lang="en-US" sz="1800" b="1" dirty="0"/>
              <a:t>FRBs reaching the observer have propagated through the intervening plasma</a:t>
            </a:r>
          </a:p>
          <a:p>
            <a:pPr marL="257175" indent="-257175">
              <a:buFont typeface="Arial" panose="020B0604020202020204" pitchFamily="34" charset="0"/>
              <a:buChar char="•"/>
            </a:pPr>
            <a:endParaRPr lang="en-US" sz="1800" b="1" dirty="0"/>
          </a:p>
          <a:p>
            <a:pPr marL="257175" indent="-257175">
              <a:buFont typeface="Arial" panose="020B0604020202020204" pitchFamily="34" charset="0"/>
              <a:buChar char="•"/>
            </a:pPr>
            <a:r>
              <a:rPr lang="en-US" sz="1800" b="1" dirty="0"/>
              <a:t>This plasma affects FRB spectrum and lightcurve via scintillation (multi-path propagation) causing </a:t>
            </a:r>
            <a:r>
              <a:rPr lang="en-US" sz="1800" b="1" dirty="0">
                <a:solidFill>
                  <a:srgbClr val="FFFF00"/>
                </a:solidFill>
              </a:rPr>
              <a:t>spectral decoherence</a:t>
            </a:r>
            <a:r>
              <a:rPr lang="en-US" sz="1800" b="1" dirty="0"/>
              <a:t>, </a:t>
            </a:r>
            <a:r>
              <a:rPr lang="en-US" sz="1800" b="1" dirty="0">
                <a:solidFill>
                  <a:srgbClr val="FFC000"/>
                </a:solidFill>
              </a:rPr>
              <a:t>scatter broadening </a:t>
            </a:r>
            <a:r>
              <a:rPr lang="en-US" sz="1800" b="1" dirty="0"/>
              <a:t>and </a:t>
            </a:r>
            <a:r>
              <a:rPr lang="en-US" sz="1800" b="1" dirty="0">
                <a:solidFill>
                  <a:srgbClr val="FFFF00"/>
                </a:solidFill>
              </a:rPr>
              <a:t>temporal variability</a:t>
            </a:r>
          </a:p>
          <a:p>
            <a:endParaRPr lang="en-US" sz="1800" b="1" dirty="0"/>
          </a:p>
        </p:txBody>
      </p:sp>
      <p:pic>
        <p:nvPicPr>
          <p:cNvPr id="8" name="Picture 7" descr="Chart&#10;&#10;Description automatically generated">
            <a:extLst>
              <a:ext uri="{FF2B5EF4-FFF2-40B4-BE49-F238E27FC236}">
                <a16:creationId xmlns:a16="http://schemas.microsoft.com/office/drawing/2014/main" id="{49FE7CFF-17CD-CA4B-B9F3-D7A67BDF6D0C}"/>
              </a:ext>
            </a:extLst>
          </p:cNvPr>
          <p:cNvPicPr>
            <a:picLocks noChangeAspect="1"/>
          </p:cNvPicPr>
          <p:nvPr/>
        </p:nvPicPr>
        <p:blipFill>
          <a:blip r:embed="rId3"/>
          <a:stretch>
            <a:fillRect/>
          </a:stretch>
        </p:blipFill>
        <p:spPr>
          <a:xfrm>
            <a:off x="4328129" y="4282684"/>
            <a:ext cx="4404164" cy="2546252"/>
          </a:xfrm>
          <a:prstGeom prst="rect">
            <a:avLst/>
          </a:prstGeom>
        </p:spPr>
      </p:pic>
      <p:sp>
        <p:nvSpPr>
          <p:cNvPr id="9" name="TextBox 8">
            <a:extLst>
              <a:ext uri="{FF2B5EF4-FFF2-40B4-BE49-F238E27FC236}">
                <a16:creationId xmlns:a16="http://schemas.microsoft.com/office/drawing/2014/main" id="{8FAF84D4-0C2C-674B-874C-0C28C042F1C6}"/>
              </a:ext>
            </a:extLst>
          </p:cNvPr>
          <p:cNvSpPr txBox="1"/>
          <p:nvPr/>
        </p:nvSpPr>
        <p:spPr>
          <a:xfrm>
            <a:off x="6598193" y="4049403"/>
            <a:ext cx="2105491" cy="292709"/>
          </a:xfrm>
          <a:prstGeom prst="rect">
            <a:avLst/>
          </a:prstGeom>
          <a:noFill/>
        </p:spPr>
        <p:txBody>
          <a:bodyPr wrap="square" rtlCol="0">
            <a:spAutoFit/>
          </a:bodyPr>
          <a:lstStyle/>
          <a:p>
            <a:r>
              <a:rPr lang="en-US" sz="1400" b="1" dirty="0">
                <a:solidFill>
                  <a:schemeClr val="accent2"/>
                </a:solidFill>
              </a:rPr>
              <a:t>Bannister et al. 2019</a:t>
            </a:r>
          </a:p>
        </p:txBody>
      </p:sp>
      <p:pic>
        <p:nvPicPr>
          <p:cNvPr id="10" name="Picture 9" descr="A picture containing chart&#10;&#10;Description automatically generated">
            <a:extLst>
              <a:ext uri="{FF2B5EF4-FFF2-40B4-BE49-F238E27FC236}">
                <a16:creationId xmlns:a16="http://schemas.microsoft.com/office/drawing/2014/main" id="{B568B185-FB9B-3B4F-B912-D2DA69FA8489}"/>
              </a:ext>
            </a:extLst>
          </p:cNvPr>
          <p:cNvPicPr>
            <a:picLocks noChangeAspect="1"/>
          </p:cNvPicPr>
          <p:nvPr/>
        </p:nvPicPr>
        <p:blipFill>
          <a:blip r:embed="rId4"/>
          <a:stretch>
            <a:fillRect/>
          </a:stretch>
        </p:blipFill>
        <p:spPr>
          <a:xfrm>
            <a:off x="243170" y="4282684"/>
            <a:ext cx="3893973" cy="2569010"/>
          </a:xfrm>
          <a:prstGeom prst="rect">
            <a:avLst/>
          </a:prstGeom>
        </p:spPr>
      </p:pic>
      <p:sp>
        <p:nvSpPr>
          <p:cNvPr id="11" name="TextBox 10">
            <a:extLst>
              <a:ext uri="{FF2B5EF4-FFF2-40B4-BE49-F238E27FC236}">
                <a16:creationId xmlns:a16="http://schemas.microsoft.com/office/drawing/2014/main" id="{51479315-2C81-3944-8D73-0DE31A90F07A}"/>
              </a:ext>
            </a:extLst>
          </p:cNvPr>
          <p:cNvSpPr txBox="1"/>
          <p:nvPr/>
        </p:nvSpPr>
        <p:spPr>
          <a:xfrm>
            <a:off x="791482" y="3991473"/>
            <a:ext cx="1999840" cy="292709"/>
          </a:xfrm>
          <a:prstGeom prst="rect">
            <a:avLst/>
          </a:prstGeom>
          <a:noFill/>
        </p:spPr>
        <p:txBody>
          <a:bodyPr wrap="square" rtlCol="0">
            <a:spAutoFit/>
          </a:bodyPr>
          <a:lstStyle/>
          <a:p>
            <a:r>
              <a:rPr lang="en-US" sz="1400" b="1" dirty="0">
                <a:solidFill>
                  <a:schemeClr val="accent2"/>
                </a:solidFill>
              </a:rPr>
              <a:t>Petroff et al. 2019</a:t>
            </a:r>
          </a:p>
        </p:txBody>
      </p:sp>
      <p:sp>
        <p:nvSpPr>
          <p:cNvPr id="12" name="TextBox 11">
            <a:extLst>
              <a:ext uri="{FF2B5EF4-FFF2-40B4-BE49-F238E27FC236}">
                <a16:creationId xmlns:a16="http://schemas.microsoft.com/office/drawing/2014/main" id="{B816ACFA-3AC3-2C40-85B8-EEC1A9F2A0DB}"/>
              </a:ext>
            </a:extLst>
          </p:cNvPr>
          <p:cNvSpPr txBox="1"/>
          <p:nvPr/>
        </p:nvSpPr>
        <p:spPr>
          <a:xfrm>
            <a:off x="154693" y="3972522"/>
            <a:ext cx="3991131" cy="550279"/>
          </a:xfrm>
          <a:prstGeom prst="rect">
            <a:avLst/>
          </a:prstGeom>
          <a:noFill/>
        </p:spPr>
        <p:txBody>
          <a:bodyPr wrap="square" rtlCol="0">
            <a:spAutoFit/>
          </a:bodyPr>
          <a:lstStyle/>
          <a:p>
            <a:pPr algn="ctr"/>
            <a:r>
              <a:rPr lang="en-US" sz="1600" b="1" dirty="0"/>
              <a:t>Scatter broadening (FRB 110220) </a:t>
            </a:r>
          </a:p>
          <a:p>
            <a:pPr algn="ctr"/>
            <a:endParaRPr lang="en-US" sz="1600" b="1" dirty="0"/>
          </a:p>
        </p:txBody>
      </p:sp>
      <p:sp>
        <p:nvSpPr>
          <p:cNvPr id="13" name="TextBox 12">
            <a:extLst>
              <a:ext uri="{FF2B5EF4-FFF2-40B4-BE49-F238E27FC236}">
                <a16:creationId xmlns:a16="http://schemas.microsoft.com/office/drawing/2014/main" id="{6A3F8D3C-4B60-AE4B-BE67-2D93C44D370C}"/>
              </a:ext>
            </a:extLst>
          </p:cNvPr>
          <p:cNvSpPr txBox="1"/>
          <p:nvPr/>
        </p:nvSpPr>
        <p:spPr>
          <a:xfrm>
            <a:off x="4328130" y="3972522"/>
            <a:ext cx="4804297" cy="550279"/>
          </a:xfrm>
          <a:prstGeom prst="rect">
            <a:avLst/>
          </a:prstGeom>
          <a:noFill/>
        </p:spPr>
        <p:txBody>
          <a:bodyPr wrap="square" rtlCol="0">
            <a:spAutoFit/>
          </a:bodyPr>
          <a:lstStyle/>
          <a:p>
            <a:pPr algn="ctr"/>
            <a:r>
              <a:rPr lang="en-US" sz="1600" b="1" dirty="0"/>
              <a:t>Coherence bandwidth ~ 8Mhz (FRB 180924)</a:t>
            </a:r>
          </a:p>
          <a:p>
            <a:pPr algn="ctr"/>
            <a:endParaRPr lang="en-US" sz="1600" b="1" dirty="0"/>
          </a:p>
        </p:txBody>
      </p:sp>
      <p:grpSp>
        <p:nvGrpSpPr>
          <p:cNvPr id="24" name="Group 23">
            <a:extLst>
              <a:ext uri="{FF2B5EF4-FFF2-40B4-BE49-F238E27FC236}">
                <a16:creationId xmlns:a16="http://schemas.microsoft.com/office/drawing/2014/main" id="{783E0169-2A44-5B42-ACD1-71102BDA1FE2}"/>
              </a:ext>
            </a:extLst>
          </p:cNvPr>
          <p:cNvGrpSpPr/>
          <p:nvPr/>
        </p:nvGrpSpPr>
        <p:grpSpPr>
          <a:xfrm rot="16200000">
            <a:off x="4482497" y="1863194"/>
            <a:ext cx="390469" cy="421025"/>
            <a:chOff x="5305192" y="-52383"/>
            <a:chExt cx="549436" cy="562096"/>
          </a:xfrm>
        </p:grpSpPr>
        <p:grpSp>
          <p:nvGrpSpPr>
            <p:cNvPr id="32" name="Group 31">
              <a:extLst>
                <a:ext uri="{FF2B5EF4-FFF2-40B4-BE49-F238E27FC236}">
                  <a16:creationId xmlns:a16="http://schemas.microsoft.com/office/drawing/2014/main" id="{A3340D15-1708-3144-A624-4B8F711FE018}"/>
                </a:ext>
              </a:extLst>
            </p:cNvPr>
            <p:cNvGrpSpPr/>
            <p:nvPr/>
          </p:nvGrpSpPr>
          <p:grpSpPr>
            <a:xfrm>
              <a:off x="5305192" y="-52383"/>
              <a:ext cx="549436" cy="562096"/>
              <a:chOff x="5619226" y="-61619"/>
              <a:chExt cx="549436" cy="562096"/>
            </a:xfrm>
          </p:grpSpPr>
          <p:cxnSp>
            <p:nvCxnSpPr>
              <p:cNvPr id="34" name="Straight Connector 33">
                <a:extLst>
                  <a:ext uri="{FF2B5EF4-FFF2-40B4-BE49-F238E27FC236}">
                    <a16:creationId xmlns:a16="http://schemas.microsoft.com/office/drawing/2014/main" id="{E7D848B6-0D74-0C49-8087-799B4FFA4CBA}"/>
                  </a:ext>
                </a:extLst>
              </p:cNvPr>
              <p:cNvCxnSpPr/>
              <p:nvPr/>
            </p:nvCxnSpPr>
            <p:spPr>
              <a:xfrm flipV="1">
                <a:off x="5773985" y="76070"/>
                <a:ext cx="153957" cy="424407"/>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sp>
            <p:nvSpPr>
              <p:cNvPr id="35" name="Arc 34">
                <a:extLst>
                  <a:ext uri="{FF2B5EF4-FFF2-40B4-BE49-F238E27FC236}">
                    <a16:creationId xmlns:a16="http://schemas.microsoft.com/office/drawing/2014/main" id="{D31EAD43-9715-4E49-A487-5FAD82A1172C}"/>
                  </a:ext>
                </a:extLst>
              </p:cNvPr>
              <p:cNvSpPr/>
              <p:nvPr/>
            </p:nvSpPr>
            <p:spPr>
              <a:xfrm rot="7747688">
                <a:off x="5662258" y="-104651"/>
                <a:ext cx="463372" cy="549436"/>
              </a:xfrm>
              <a:prstGeom prst="arc">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36" name="Oval 35">
                <a:extLst>
                  <a:ext uri="{FF2B5EF4-FFF2-40B4-BE49-F238E27FC236}">
                    <a16:creationId xmlns:a16="http://schemas.microsoft.com/office/drawing/2014/main" id="{7399C04E-3DB7-3443-9CFA-665FEBC55BF7}"/>
                  </a:ext>
                </a:extLst>
              </p:cNvPr>
              <p:cNvSpPr/>
              <p:nvPr/>
            </p:nvSpPr>
            <p:spPr>
              <a:xfrm>
                <a:off x="5865090" y="308588"/>
                <a:ext cx="92364" cy="699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cxnSp>
          <p:nvCxnSpPr>
            <p:cNvPr id="33" name="Straight Connector 32">
              <a:extLst>
                <a:ext uri="{FF2B5EF4-FFF2-40B4-BE49-F238E27FC236}">
                  <a16:creationId xmlns:a16="http://schemas.microsoft.com/office/drawing/2014/main" id="{56A6F481-EAF3-FC4A-B4DF-9CEA20C94FDF}"/>
                </a:ext>
              </a:extLst>
            </p:cNvPr>
            <p:cNvCxnSpPr/>
            <p:nvPr/>
          </p:nvCxnSpPr>
          <p:spPr>
            <a:xfrm rot="5400000" flipH="1">
              <a:off x="5455848" y="260549"/>
              <a:ext cx="416609" cy="81720"/>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grpSp>
      <p:grpSp>
        <p:nvGrpSpPr>
          <p:cNvPr id="37" name="Group 36">
            <a:extLst>
              <a:ext uri="{FF2B5EF4-FFF2-40B4-BE49-F238E27FC236}">
                <a16:creationId xmlns:a16="http://schemas.microsoft.com/office/drawing/2014/main" id="{0F211D80-7A47-CF99-1E0D-45F6B9B46376}"/>
              </a:ext>
            </a:extLst>
          </p:cNvPr>
          <p:cNvGrpSpPr/>
          <p:nvPr/>
        </p:nvGrpSpPr>
        <p:grpSpPr>
          <a:xfrm>
            <a:off x="5660222" y="1075547"/>
            <a:ext cx="3700797" cy="2022949"/>
            <a:chOff x="5483760" y="1829521"/>
            <a:chExt cx="3700797" cy="2022949"/>
          </a:xfrm>
        </p:grpSpPr>
        <p:grpSp>
          <p:nvGrpSpPr>
            <p:cNvPr id="5" name="Group 4">
              <a:extLst>
                <a:ext uri="{FF2B5EF4-FFF2-40B4-BE49-F238E27FC236}">
                  <a16:creationId xmlns:a16="http://schemas.microsoft.com/office/drawing/2014/main" id="{EC229657-E1CD-D841-5C10-5397B4F64D94}"/>
                </a:ext>
              </a:extLst>
            </p:cNvPr>
            <p:cNvGrpSpPr/>
            <p:nvPr/>
          </p:nvGrpSpPr>
          <p:grpSpPr>
            <a:xfrm>
              <a:off x="7015449" y="2200668"/>
              <a:ext cx="2169108" cy="1202115"/>
              <a:chOff x="7038599" y="2200668"/>
              <a:chExt cx="2169108" cy="1202115"/>
            </a:xfrm>
          </p:grpSpPr>
          <p:sp>
            <p:nvSpPr>
              <p:cNvPr id="25" name="Freeform 24">
                <a:extLst>
                  <a:ext uri="{FF2B5EF4-FFF2-40B4-BE49-F238E27FC236}">
                    <a16:creationId xmlns:a16="http://schemas.microsoft.com/office/drawing/2014/main" id="{1FB3E9CB-FBDF-3647-9F55-57B80F501477}"/>
                  </a:ext>
                </a:extLst>
              </p:cNvPr>
              <p:cNvSpPr/>
              <p:nvPr/>
            </p:nvSpPr>
            <p:spPr>
              <a:xfrm rot="16200000">
                <a:off x="7990343" y="1810015"/>
                <a:ext cx="387199" cy="2047529"/>
              </a:xfrm>
              <a:custGeom>
                <a:avLst/>
                <a:gdLst>
                  <a:gd name="connsiteX0" fmla="*/ 129324 w 129324"/>
                  <a:gd name="connsiteY0" fmla="*/ 886691 h 886691"/>
                  <a:gd name="connsiteX1" fmla="*/ 15 w 129324"/>
                  <a:gd name="connsiteY1" fmla="*/ 628073 h 886691"/>
                  <a:gd name="connsiteX2" fmla="*/ 120088 w 129324"/>
                  <a:gd name="connsiteY2" fmla="*/ 434109 h 886691"/>
                  <a:gd name="connsiteX3" fmla="*/ 55433 w 129324"/>
                  <a:gd name="connsiteY3" fmla="*/ 184727 h 886691"/>
                  <a:gd name="connsiteX4" fmla="*/ 55433 w 129324"/>
                  <a:gd name="connsiteY4" fmla="*/ 0 h 88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324" h="886691">
                    <a:moveTo>
                      <a:pt x="129324" y="886691"/>
                    </a:moveTo>
                    <a:cubicBezTo>
                      <a:pt x="65439" y="795097"/>
                      <a:pt x="1554" y="703503"/>
                      <a:pt x="15" y="628073"/>
                    </a:cubicBezTo>
                    <a:cubicBezTo>
                      <a:pt x="-1524" y="552643"/>
                      <a:pt x="110852" y="508000"/>
                      <a:pt x="120088" y="434109"/>
                    </a:cubicBezTo>
                    <a:cubicBezTo>
                      <a:pt x="129324" y="360218"/>
                      <a:pt x="66209" y="257078"/>
                      <a:pt x="55433" y="184727"/>
                    </a:cubicBezTo>
                    <a:cubicBezTo>
                      <a:pt x="44657" y="112375"/>
                      <a:pt x="50045" y="56187"/>
                      <a:pt x="55433" y="0"/>
                    </a:cubicBezTo>
                  </a:path>
                </a:pathLst>
              </a:custGeom>
              <a:ln w="28575">
                <a:solidFill>
                  <a:srgbClr val="FFC000"/>
                </a:solidFill>
                <a:headEnd type="none" w="med" len="med"/>
                <a:tailEnd type="arrow"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1800"/>
              </a:p>
            </p:txBody>
          </p:sp>
          <p:sp>
            <p:nvSpPr>
              <p:cNvPr id="30" name="Freeform 29">
                <a:extLst>
                  <a:ext uri="{FF2B5EF4-FFF2-40B4-BE49-F238E27FC236}">
                    <a16:creationId xmlns:a16="http://schemas.microsoft.com/office/drawing/2014/main" id="{4F6C273E-8800-C048-A036-35326FBBD95C}"/>
                  </a:ext>
                </a:extLst>
              </p:cNvPr>
              <p:cNvSpPr/>
              <p:nvPr/>
            </p:nvSpPr>
            <p:spPr>
              <a:xfrm rot="16200000">
                <a:off x="7871439" y="2185419"/>
                <a:ext cx="387199" cy="2047529"/>
              </a:xfrm>
              <a:custGeom>
                <a:avLst/>
                <a:gdLst>
                  <a:gd name="connsiteX0" fmla="*/ 129324 w 129324"/>
                  <a:gd name="connsiteY0" fmla="*/ 886691 h 886691"/>
                  <a:gd name="connsiteX1" fmla="*/ 15 w 129324"/>
                  <a:gd name="connsiteY1" fmla="*/ 628073 h 886691"/>
                  <a:gd name="connsiteX2" fmla="*/ 120088 w 129324"/>
                  <a:gd name="connsiteY2" fmla="*/ 434109 h 886691"/>
                  <a:gd name="connsiteX3" fmla="*/ 55433 w 129324"/>
                  <a:gd name="connsiteY3" fmla="*/ 184727 h 886691"/>
                  <a:gd name="connsiteX4" fmla="*/ 55433 w 129324"/>
                  <a:gd name="connsiteY4" fmla="*/ 0 h 88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324" h="886691">
                    <a:moveTo>
                      <a:pt x="129324" y="886691"/>
                    </a:moveTo>
                    <a:cubicBezTo>
                      <a:pt x="65439" y="795097"/>
                      <a:pt x="1554" y="703503"/>
                      <a:pt x="15" y="628073"/>
                    </a:cubicBezTo>
                    <a:cubicBezTo>
                      <a:pt x="-1524" y="552643"/>
                      <a:pt x="110852" y="508000"/>
                      <a:pt x="120088" y="434109"/>
                    </a:cubicBezTo>
                    <a:cubicBezTo>
                      <a:pt x="129324" y="360218"/>
                      <a:pt x="66209" y="257078"/>
                      <a:pt x="55433" y="184727"/>
                    </a:cubicBezTo>
                    <a:cubicBezTo>
                      <a:pt x="44657" y="112375"/>
                      <a:pt x="50045" y="56187"/>
                      <a:pt x="55433" y="0"/>
                    </a:cubicBezTo>
                  </a:path>
                </a:pathLst>
              </a:custGeom>
              <a:ln w="28575">
                <a:solidFill>
                  <a:srgbClr val="FFC000"/>
                </a:solidFill>
                <a:headEnd type="none" w="med" len="med"/>
                <a:tailEnd type="arrow"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1800"/>
              </a:p>
            </p:txBody>
          </p:sp>
          <p:sp>
            <p:nvSpPr>
              <p:cNvPr id="31" name="Freeform 30">
                <a:extLst>
                  <a:ext uri="{FF2B5EF4-FFF2-40B4-BE49-F238E27FC236}">
                    <a16:creationId xmlns:a16="http://schemas.microsoft.com/office/drawing/2014/main" id="{16629449-BAAC-4846-8079-05E1127EED0B}"/>
                  </a:ext>
                </a:extLst>
              </p:cNvPr>
              <p:cNvSpPr/>
              <p:nvPr/>
            </p:nvSpPr>
            <p:spPr>
              <a:xfrm rot="16200000">
                <a:off x="7868764" y="1370503"/>
                <a:ext cx="387199" cy="2047529"/>
              </a:xfrm>
              <a:custGeom>
                <a:avLst/>
                <a:gdLst>
                  <a:gd name="connsiteX0" fmla="*/ 129324 w 129324"/>
                  <a:gd name="connsiteY0" fmla="*/ 886691 h 886691"/>
                  <a:gd name="connsiteX1" fmla="*/ 15 w 129324"/>
                  <a:gd name="connsiteY1" fmla="*/ 628073 h 886691"/>
                  <a:gd name="connsiteX2" fmla="*/ 120088 w 129324"/>
                  <a:gd name="connsiteY2" fmla="*/ 434109 h 886691"/>
                  <a:gd name="connsiteX3" fmla="*/ 55433 w 129324"/>
                  <a:gd name="connsiteY3" fmla="*/ 184727 h 886691"/>
                  <a:gd name="connsiteX4" fmla="*/ 55433 w 129324"/>
                  <a:gd name="connsiteY4" fmla="*/ 0 h 88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324" h="886691">
                    <a:moveTo>
                      <a:pt x="129324" y="886691"/>
                    </a:moveTo>
                    <a:cubicBezTo>
                      <a:pt x="65439" y="795097"/>
                      <a:pt x="1554" y="703503"/>
                      <a:pt x="15" y="628073"/>
                    </a:cubicBezTo>
                    <a:cubicBezTo>
                      <a:pt x="-1524" y="552643"/>
                      <a:pt x="110852" y="508000"/>
                      <a:pt x="120088" y="434109"/>
                    </a:cubicBezTo>
                    <a:cubicBezTo>
                      <a:pt x="129324" y="360218"/>
                      <a:pt x="66209" y="257078"/>
                      <a:pt x="55433" y="184727"/>
                    </a:cubicBezTo>
                    <a:cubicBezTo>
                      <a:pt x="44657" y="112375"/>
                      <a:pt x="50045" y="56187"/>
                      <a:pt x="55433" y="0"/>
                    </a:cubicBezTo>
                  </a:path>
                </a:pathLst>
              </a:custGeom>
              <a:ln w="28575">
                <a:solidFill>
                  <a:srgbClr val="FFC000"/>
                </a:solidFill>
                <a:headEnd type="none" w="med" len="med"/>
                <a:tailEnd type="arrow"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1800"/>
              </a:p>
            </p:txBody>
          </p:sp>
        </p:grpSp>
        <p:grpSp>
          <p:nvGrpSpPr>
            <p:cNvPr id="4" name="Group 3">
              <a:extLst>
                <a:ext uri="{FF2B5EF4-FFF2-40B4-BE49-F238E27FC236}">
                  <a16:creationId xmlns:a16="http://schemas.microsoft.com/office/drawing/2014/main" id="{42DBAF37-187B-FEC2-635B-628D3F9C5BEA}"/>
                </a:ext>
              </a:extLst>
            </p:cNvPr>
            <p:cNvGrpSpPr/>
            <p:nvPr/>
          </p:nvGrpSpPr>
          <p:grpSpPr>
            <a:xfrm>
              <a:off x="6231924" y="1829521"/>
              <a:ext cx="954495" cy="2022949"/>
              <a:chOff x="5598466" y="1864245"/>
              <a:chExt cx="647465" cy="1591604"/>
            </a:xfrm>
          </p:grpSpPr>
          <p:sp>
            <p:nvSpPr>
              <p:cNvPr id="16" name="Oval 15">
                <a:extLst>
                  <a:ext uri="{FF2B5EF4-FFF2-40B4-BE49-F238E27FC236}">
                    <a16:creationId xmlns:a16="http://schemas.microsoft.com/office/drawing/2014/main" id="{21706091-594C-0F4C-8B9B-773CF63881E8}"/>
                  </a:ext>
                </a:extLst>
              </p:cNvPr>
              <p:cNvSpPr/>
              <p:nvPr/>
            </p:nvSpPr>
            <p:spPr>
              <a:xfrm>
                <a:off x="5598466" y="1864245"/>
                <a:ext cx="647465" cy="1591604"/>
              </a:xfrm>
              <a:prstGeom prst="ellipse">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Oval 16">
                <a:extLst>
                  <a:ext uri="{FF2B5EF4-FFF2-40B4-BE49-F238E27FC236}">
                    <a16:creationId xmlns:a16="http://schemas.microsoft.com/office/drawing/2014/main" id="{E5FFF9C4-536A-BF4F-AA0E-CB4F196514E8}"/>
                  </a:ext>
                </a:extLst>
              </p:cNvPr>
              <p:cNvSpPr/>
              <p:nvPr/>
            </p:nvSpPr>
            <p:spPr>
              <a:xfrm>
                <a:off x="5763930" y="2005806"/>
                <a:ext cx="136688" cy="221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Oval 17">
                <a:extLst>
                  <a:ext uri="{FF2B5EF4-FFF2-40B4-BE49-F238E27FC236}">
                    <a16:creationId xmlns:a16="http://schemas.microsoft.com/office/drawing/2014/main" id="{97721BA0-CCAB-F74D-B4B9-2360E8074F15}"/>
                  </a:ext>
                </a:extLst>
              </p:cNvPr>
              <p:cNvSpPr/>
              <p:nvPr/>
            </p:nvSpPr>
            <p:spPr>
              <a:xfrm>
                <a:off x="5992942" y="2172873"/>
                <a:ext cx="136688" cy="221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Oval 18">
                <a:extLst>
                  <a:ext uri="{FF2B5EF4-FFF2-40B4-BE49-F238E27FC236}">
                    <a16:creationId xmlns:a16="http://schemas.microsoft.com/office/drawing/2014/main" id="{04F670AE-33F2-C54E-A4CA-A97B66779412}"/>
                  </a:ext>
                </a:extLst>
              </p:cNvPr>
              <p:cNvSpPr/>
              <p:nvPr/>
            </p:nvSpPr>
            <p:spPr>
              <a:xfrm>
                <a:off x="5627242" y="2438140"/>
                <a:ext cx="122299" cy="221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Oval 19">
                <a:extLst>
                  <a:ext uri="{FF2B5EF4-FFF2-40B4-BE49-F238E27FC236}">
                    <a16:creationId xmlns:a16="http://schemas.microsoft.com/office/drawing/2014/main" id="{D46AB919-3B09-AD4A-9E9B-365BAF493538}"/>
                  </a:ext>
                </a:extLst>
              </p:cNvPr>
              <p:cNvSpPr/>
              <p:nvPr/>
            </p:nvSpPr>
            <p:spPr>
              <a:xfrm>
                <a:off x="5790310" y="2660047"/>
                <a:ext cx="136688" cy="221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Oval 20">
                <a:extLst>
                  <a:ext uri="{FF2B5EF4-FFF2-40B4-BE49-F238E27FC236}">
                    <a16:creationId xmlns:a16="http://schemas.microsoft.com/office/drawing/2014/main" id="{2ADE5F9F-F8FC-ED43-A116-D5A791CBB72E}"/>
                  </a:ext>
                </a:extLst>
              </p:cNvPr>
              <p:cNvSpPr/>
              <p:nvPr/>
            </p:nvSpPr>
            <p:spPr>
              <a:xfrm>
                <a:off x="6050498" y="2524224"/>
                <a:ext cx="136688" cy="221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Oval 21">
                <a:extLst>
                  <a:ext uri="{FF2B5EF4-FFF2-40B4-BE49-F238E27FC236}">
                    <a16:creationId xmlns:a16="http://schemas.microsoft.com/office/drawing/2014/main" id="{7853B03F-1EE9-6C49-AE97-183F3F9FE7F3}"/>
                  </a:ext>
                </a:extLst>
              </p:cNvPr>
              <p:cNvSpPr/>
              <p:nvPr/>
            </p:nvSpPr>
            <p:spPr>
              <a:xfrm>
                <a:off x="5695586" y="2981427"/>
                <a:ext cx="136688" cy="221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Oval 22">
                <a:extLst>
                  <a:ext uri="{FF2B5EF4-FFF2-40B4-BE49-F238E27FC236}">
                    <a16:creationId xmlns:a16="http://schemas.microsoft.com/office/drawing/2014/main" id="{5C4C1E3E-C170-6945-B243-A53BF9A866AB}"/>
                  </a:ext>
                </a:extLst>
              </p:cNvPr>
              <p:cNvSpPr/>
              <p:nvPr/>
            </p:nvSpPr>
            <p:spPr>
              <a:xfrm>
                <a:off x="6037305" y="2909905"/>
                <a:ext cx="136688" cy="221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5" name="Group 14">
              <a:extLst>
                <a:ext uri="{FF2B5EF4-FFF2-40B4-BE49-F238E27FC236}">
                  <a16:creationId xmlns:a16="http://schemas.microsoft.com/office/drawing/2014/main" id="{3D8CD265-BC12-5358-A65F-36CBF04B8658}"/>
                </a:ext>
              </a:extLst>
            </p:cNvPr>
            <p:cNvGrpSpPr/>
            <p:nvPr/>
          </p:nvGrpSpPr>
          <p:grpSpPr>
            <a:xfrm>
              <a:off x="5483760" y="2209691"/>
              <a:ext cx="986502" cy="1225865"/>
              <a:chOff x="5483760" y="2209691"/>
              <a:chExt cx="986502" cy="1225865"/>
            </a:xfrm>
          </p:grpSpPr>
          <p:sp>
            <p:nvSpPr>
              <p:cNvPr id="26" name="Freeform 25">
                <a:extLst>
                  <a:ext uri="{FF2B5EF4-FFF2-40B4-BE49-F238E27FC236}">
                    <a16:creationId xmlns:a16="http://schemas.microsoft.com/office/drawing/2014/main" id="{B70DCB71-F4CE-A243-8338-B005E62F369E}"/>
                  </a:ext>
                </a:extLst>
              </p:cNvPr>
              <p:cNvSpPr/>
              <p:nvPr/>
            </p:nvSpPr>
            <p:spPr>
              <a:xfrm rot="15506501">
                <a:off x="6002067" y="2087863"/>
                <a:ext cx="91465" cy="844924"/>
              </a:xfrm>
              <a:custGeom>
                <a:avLst/>
                <a:gdLst>
                  <a:gd name="connsiteX0" fmla="*/ 129324 w 129324"/>
                  <a:gd name="connsiteY0" fmla="*/ 886691 h 886691"/>
                  <a:gd name="connsiteX1" fmla="*/ 15 w 129324"/>
                  <a:gd name="connsiteY1" fmla="*/ 628073 h 886691"/>
                  <a:gd name="connsiteX2" fmla="*/ 120088 w 129324"/>
                  <a:gd name="connsiteY2" fmla="*/ 434109 h 886691"/>
                  <a:gd name="connsiteX3" fmla="*/ 55433 w 129324"/>
                  <a:gd name="connsiteY3" fmla="*/ 184727 h 886691"/>
                  <a:gd name="connsiteX4" fmla="*/ 55433 w 129324"/>
                  <a:gd name="connsiteY4" fmla="*/ 0 h 88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324" h="886691">
                    <a:moveTo>
                      <a:pt x="129324" y="886691"/>
                    </a:moveTo>
                    <a:cubicBezTo>
                      <a:pt x="65439" y="795097"/>
                      <a:pt x="1554" y="703503"/>
                      <a:pt x="15" y="628073"/>
                    </a:cubicBezTo>
                    <a:cubicBezTo>
                      <a:pt x="-1524" y="552643"/>
                      <a:pt x="110852" y="508000"/>
                      <a:pt x="120088" y="434109"/>
                    </a:cubicBezTo>
                    <a:cubicBezTo>
                      <a:pt x="129324" y="360218"/>
                      <a:pt x="66209" y="257078"/>
                      <a:pt x="55433" y="184727"/>
                    </a:cubicBezTo>
                    <a:cubicBezTo>
                      <a:pt x="44657" y="112375"/>
                      <a:pt x="50045" y="56187"/>
                      <a:pt x="55433" y="0"/>
                    </a:cubicBezTo>
                  </a:path>
                </a:pathLst>
              </a:custGeom>
              <a:ln w="28575">
                <a:solidFill>
                  <a:srgbClr val="FFC000"/>
                </a:solidFill>
                <a:headEnd type="none" w="med" len="med"/>
                <a:tailEnd type="arrow"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1800"/>
              </a:p>
            </p:txBody>
          </p:sp>
          <p:sp>
            <p:nvSpPr>
              <p:cNvPr id="27" name="Freeform 26">
                <a:extLst>
                  <a:ext uri="{FF2B5EF4-FFF2-40B4-BE49-F238E27FC236}">
                    <a16:creationId xmlns:a16="http://schemas.microsoft.com/office/drawing/2014/main" id="{8BF94E2F-9826-4C4F-A148-927BD906165C}"/>
                  </a:ext>
                </a:extLst>
              </p:cNvPr>
              <p:cNvSpPr/>
              <p:nvPr/>
            </p:nvSpPr>
            <p:spPr>
              <a:xfrm rot="16800000">
                <a:off x="5998106" y="2691928"/>
                <a:ext cx="91465" cy="844924"/>
              </a:xfrm>
              <a:custGeom>
                <a:avLst/>
                <a:gdLst>
                  <a:gd name="connsiteX0" fmla="*/ 129324 w 129324"/>
                  <a:gd name="connsiteY0" fmla="*/ 886691 h 886691"/>
                  <a:gd name="connsiteX1" fmla="*/ 15 w 129324"/>
                  <a:gd name="connsiteY1" fmla="*/ 628073 h 886691"/>
                  <a:gd name="connsiteX2" fmla="*/ 120088 w 129324"/>
                  <a:gd name="connsiteY2" fmla="*/ 434109 h 886691"/>
                  <a:gd name="connsiteX3" fmla="*/ 55433 w 129324"/>
                  <a:gd name="connsiteY3" fmla="*/ 184727 h 886691"/>
                  <a:gd name="connsiteX4" fmla="*/ 55433 w 129324"/>
                  <a:gd name="connsiteY4" fmla="*/ 0 h 88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324" h="886691">
                    <a:moveTo>
                      <a:pt x="129324" y="886691"/>
                    </a:moveTo>
                    <a:cubicBezTo>
                      <a:pt x="65439" y="795097"/>
                      <a:pt x="1554" y="703503"/>
                      <a:pt x="15" y="628073"/>
                    </a:cubicBezTo>
                    <a:cubicBezTo>
                      <a:pt x="-1524" y="552643"/>
                      <a:pt x="110852" y="508000"/>
                      <a:pt x="120088" y="434109"/>
                    </a:cubicBezTo>
                    <a:cubicBezTo>
                      <a:pt x="129324" y="360218"/>
                      <a:pt x="66209" y="257078"/>
                      <a:pt x="55433" y="184727"/>
                    </a:cubicBezTo>
                    <a:cubicBezTo>
                      <a:pt x="44657" y="112375"/>
                      <a:pt x="50045" y="56187"/>
                      <a:pt x="55433" y="0"/>
                    </a:cubicBezTo>
                  </a:path>
                </a:pathLst>
              </a:custGeom>
              <a:ln w="28575">
                <a:solidFill>
                  <a:srgbClr val="FFC000"/>
                </a:solidFill>
                <a:headEnd type="none" w="med" len="med"/>
                <a:tailEnd type="arrow"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1800"/>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64C152C-C059-814D-A343-49AC34173850}"/>
                      </a:ext>
                    </a:extLst>
                  </p:cNvPr>
                  <p:cNvSpPr txBox="1"/>
                  <p:nvPr/>
                </p:nvSpPr>
                <p:spPr>
                  <a:xfrm>
                    <a:off x="5526124" y="2209691"/>
                    <a:ext cx="394413" cy="3344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𝜙</m:t>
                              </m:r>
                            </m:e>
                            <m:sub>
                              <m:r>
                                <a:rPr lang="en-US" sz="1800" i="1">
                                  <a:latin typeface="Cambria Math" panose="02040503050406030204" pitchFamily="18" charset="0"/>
                                </a:rPr>
                                <m:t>2</m:t>
                              </m:r>
                            </m:sub>
                          </m:sSub>
                        </m:oMath>
                      </m:oMathPara>
                    </a14:m>
                    <a:endParaRPr lang="en-US" sz="1800" dirty="0"/>
                  </a:p>
                </p:txBody>
              </p:sp>
            </mc:Choice>
            <mc:Fallback xmlns="">
              <p:sp>
                <p:nvSpPr>
                  <p:cNvPr id="28" name="TextBox 27">
                    <a:extLst>
                      <a:ext uri="{FF2B5EF4-FFF2-40B4-BE49-F238E27FC236}">
                        <a16:creationId xmlns:a16="http://schemas.microsoft.com/office/drawing/2014/main" id="{264C152C-C059-814D-A343-49AC34173850}"/>
                      </a:ext>
                    </a:extLst>
                  </p:cNvPr>
                  <p:cNvSpPr txBox="1">
                    <a:spLocks noRot="1" noChangeAspect="1" noMove="1" noResize="1" noEditPoints="1" noAdjustHandles="1" noChangeArrowheads="1" noChangeShapeType="1" noTextEdit="1"/>
                  </p:cNvSpPr>
                  <p:nvPr/>
                </p:nvSpPr>
                <p:spPr>
                  <a:xfrm>
                    <a:off x="5526124" y="2209691"/>
                    <a:ext cx="394413" cy="334408"/>
                  </a:xfrm>
                  <a:prstGeom prst="rect">
                    <a:avLst/>
                  </a:prstGeom>
                  <a:blipFill>
                    <a:blip r:embed="rId5"/>
                    <a:stretch>
                      <a:fillRect l="-9091"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22F8884-02B8-3149-9762-CECA3713895A}"/>
                      </a:ext>
                    </a:extLst>
                  </p:cNvPr>
                  <p:cNvSpPr txBox="1"/>
                  <p:nvPr/>
                </p:nvSpPr>
                <p:spPr>
                  <a:xfrm>
                    <a:off x="5483760" y="3101148"/>
                    <a:ext cx="387898" cy="3344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𝜙</m:t>
                              </m:r>
                            </m:e>
                            <m:sub>
                              <m:r>
                                <a:rPr lang="en-US" sz="1800" i="1">
                                  <a:latin typeface="Cambria Math" panose="02040503050406030204" pitchFamily="18" charset="0"/>
                                </a:rPr>
                                <m:t>1</m:t>
                              </m:r>
                            </m:sub>
                          </m:sSub>
                        </m:oMath>
                      </m:oMathPara>
                    </a14:m>
                    <a:endParaRPr lang="en-US" sz="1800" dirty="0"/>
                  </a:p>
                </p:txBody>
              </p:sp>
            </mc:Choice>
            <mc:Fallback xmlns="">
              <p:sp>
                <p:nvSpPr>
                  <p:cNvPr id="29" name="TextBox 28">
                    <a:extLst>
                      <a:ext uri="{FF2B5EF4-FFF2-40B4-BE49-F238E27FC236}">
                        <a16:creationId xmlns:a16="http://schemas.microsoft.com/office/drawing/2014/main" id="{522F8884-02B8-3149-9762-CECA3713895A}"/>
                      </a:ext>
                    </a:extLst>
                  </p:cNvPr>
                  <p:cNvSpPr txBox="1">
                    <a:spLocks noRot="1" noChangeAspect="1" noMove="1" noResize="1" noEditPoints="1" noAdjustHandles="1" noChangeArrowheads="1" noChangeShapeType="1" noTextEdit="1"/>
                  </p:cNvSpPr>
                  <p:nvPr/>
                </p:nvSpPr>
                <p:spPr>
                  <a:xfrm>
                    <a:off x="5483760" y="3101148"/>
                    <a:ext cx="387898" cy="334408"/>
                  </a:xfrm>
                  <a:prstGeom prst="rect">
                    <a:avLst/>
                  </a:prstGeom>
                  <a:blipFill>
                    <a:blip r:embed="rId6"/>
                    <a:stretch>
                      <a:fillRect l="-9375" b="-7143"/>
                    </a:stretch>
                  </a:blipFill>
                </p:spPr>
                <p:txBody>
                  <a:bodyPr/>
                  <a:lstStyle/>
                  <a:p>
                    <a:r>
                      <a:rPr lang="en-US">
                        <a:noFill/>
                      </a:rPr>
                      <a:t> </a:t>
                    </a:r>
                  </a:p>
                </p:txBody>
              </p:sp>
            </mc:Fallback>
          </mc:AlternateContent>
        </p:grpSp>
      </p:grpSp>
    </p:spTree>
    <p:extLst>
      <p:ext uri="{BB962C8B-B14F-4D97-AF65-F5344CB8AC3E}">
        <p14:creationId xmlns:p14="http://schemas.microsoft.com/office/powerpoint/2010/main" val="3032249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0925175-4B4D-A641-99FD-5E6B67709E0A}"/>
              </a:ext>
            </a:extLst>
          </p:cNvPr>
          <p:cNvSpPr txBox="1"/>
          <p:nvPr/>
        </p:nvSpPr>
        <p:spPr>
          <a:xfrm>
            <a:off x="95851" y="195742"/>
            <a:ext cx="4013164" cy="779316"/>
          </a:xfrm>
          <a:prstGeom prst="rect">
            <a:avLst/>
          </a:prstGeom>
          <a:noFill/>
        </p:spPr>
        <p:txBody>
          <a:bodyPr wrap="square" rtlCol="0">
            <a:spAutoFit/>
          </a:bodyPr>
          <a:lstStyle/>
          <a:p>
            <a:pPr algn="ctr"/>
            <a:r>
              <a:rPr lang="en-US" b="1" i="1" dirty="0">
                <a:solidFill>
                  <a:srgbClr val="FFC000"/>
                </a:solidFill>
                <a:effectLst>
                  <a:outerShdw blurRad="38100" dist="38100" dir="2700000" algn="tl">
                    <a:srgbClr val="000000">
                      <a:alpha val="43137"/>
                    </a:srgbClr>
                  </a:outerShdw>
                </a:effectLst>
              </a:rPr>
              <a:t>Diffractive scintillation (</a:t>
            </a:r>
            <a:r>
              <a:rPr lang="en-US" b="1" i="1" dirty="0" err="1">
                <a:solidFill>
                  <a:srgbClr val="FFC000"/>
                </a:solidFill>
                <a:effectLst>
                  <a:outerShdw blurRad="38100" dist="38100" dir="2700000" algn="tl">
                    <a:srgbClr val="000000">
                      <a:alpha val="43137"/>
                    </a:srgbClr>
                  </a:outerShdw>
                </a:effectLst>
              </a:rPr>
              <a:t>Kolmogoroff</a:t>
            </a:r>
            <a:r>
              <a:rPr lang="en-US" b="1" i="1" dirty="0">
                <a:solidFill>
                  <a:srgbClr val="FFC000"/>
                </a:solidFill>
                <a:effectLst>
                  <a:outerShdw blurRad="38100" dist="38100" dir="2700000" algn="tl">
                    <a:srgbClr val="000000">
                      <a:alpha val="43137"/>
                    </a:srgbClr>
                  </a:outerShdw>
                </a:effectLst>
              </a:rPr>
              <a:t> turbulence)</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9CF0A5D-0790-E54D-834F-40D5F5491D1C}"/>
                  </a:ext>
                </a:extLst>
              </p:cNvPr>
              <p:cNvSpPr txBox="1"/>
              <p:nvPr/>
            </p:nvSpPr>
            <p:spPr>
              <a:xfrm>
                <a:off x="243068" y="3880419"/>
                <a:ext cx="9143999" cy="2344168"/>
              </a:xfrm>
              <a:prstGeom prst="rect">
                <a:avLst/>
              </a:prstGeom>
              <a:noFill/>
            </p:spPr>
            <p:txBody>
              <a:bodyPr wrap="square" rtlCol="0">
                <a:spAutoFit/>
              </a:bodyPr>
              <a:lstStyle/>
              <a:p>
                <a:r>
                  <a:rPr lang="en-US" sz="1800" b="1" dirty="0">
                    <a:solidFill>
                      <a:srgbClr val="73F646"/>
                    </a:solidFill>
                  </a:rPr>
                  <a:t>Critical eddy size is defined to be such that:  </a:t>
                </a:r>
                <a14:m>
                  <m:oMath xmlns:m="http://schemas.openxmlformats.org/officeDocument/2006/math">
                    <m:r>
                      <a:rPr lang="en-US" sz="1800" b="1" i="1" smtClean="0">
                        <a:solidFill>
                          <a:srgbClr val="73F646"/>
                        </a:solidFill>
                        <a:latin typeface="Cambria Math" panose="02040503050406030204" pitchFamily="18" charset="0"/>
                        <a:ea typeface="Cambria Math" panose="02040503050406030204" pitchFamily="18" charset="0"/>
                      </a:rPr>
                      <m:t>∆</m:t>
                    </m:r>
                    <m:r>
                      <a:rPr lang="en-US" sz="1800" b="1" i="1" smtClean="0">
                        <a:solidFill>
                          <a:srgbClr val="73F646"/>
                        </a:solidFill>
                        <a:latin typeface="Cambria Math" panose="02040503050406030204" pitchFamily="18" charset="0"/>
                        <a:ea typeface="Cambria Math" panose="02040503050406030204" pitchFamily="18" charset="0"/>
                      </a:rPr>
                      <m:t>𝝓</m:t>
                    </m:r>
                    <m:r>
                      <a:rPr lang="en-US" sz="1800" b="1" i="1" smtClean="0">
                        <a:solidFill>
                          <a:srgbClr val="73F646"/>
                        </a:solidFill>
                        <a:latin typeface="Cambria Math" panose="02040503050406030204" pitchFamily="18" charset="0"/>
                        <a:ea typeface="Cambria Math" panose="02040503050406030204" pitchFamily="18" charset="0"/>
                      </a:rPr>
                      <m:t>(</m:t>
                    </m:r>
                    <m:sSub>
                      <m:sSubPr>
                        <m:ctrlPr>
                          <a:rPr lang="en-US" sz="1800" b="1" i="1" smtClean="0">
                            <a:solidFill>
                              <a:srgbClr val="73F646"/>
                            </a:solidFill>
                            <a:latin typeface="Cambria Math" panose="02040503050406030204" pitchFamily="18" charset="0"/>
                            <a:ea typeface="Cambria Math" panose="02040503050406030204" pitchFamily="18" charset="0"/>
                          </a:rPr>
                        </m:ctrlPr>
                      </m:sSubPr>
                      <m:e>
                        <m:r>
                          <a:rPr lang="en-US" sz="1800" b="1" i="1" dirty="0" smtClean="0">
                            <a:solidFill>
                              <a:srgbClr val="73F646"/>
                            </a:solidFill>
                            <a:latin typeface="Cambria Math" panose="02040503050406030204" pitchFamily="18" charset="0"/>
                            <a:ea typeface="Cambria Math" panose="02040503050406030204" pitchFamily="18" charset="0"/>
                          </a:rPr>
                          <m:t>𝒍</m:t>
                        </m:r>
                      </m:e>
                      <m:sub>
                        <m:r>
                          <a:rPr lang="en-US" sz="1800" b="1" i="1" smtClean="0">
                            <a:solidFill>
                              <a:srgbClr val="73F646"/>
                            </a:solidFill>
                            <a:latin typeface="Cambria Math" panose="02040503050406030204" pitchFamily="18" charset="0"/>
                            <a:ea typeface="Cambria Math" panose="02040503050406030204" pitchFamily="18" charset="0"/>
                          </a:rPr>
                          <m:t>𝝓</m:t>
                        </m:r>
                      </m:sub>
                    </m:sSub>
                    <m:r>
                      <a:rPr lang="en-US" sz="1800" b="1" i="1" smtClean="0">
                        <a:solidFill>
                          <a:srgbClr val="73F646"/>
                        </a:solidFill>
                        <a:latin typeface="Cambria Math" panose="02040503050406030204" pitchFamily="18" charset="0"/>
                        <a:ea typeface="Cambria Math" panose="02040503050406030204" pitchFamily="18" charset="0"/>
                      </a:rPr>
                      <m:t>)=</m:t>
                    </m:r>
                    <m:r>
                      <a:rPr lang="en-US" sz="1800" b="1" i="1" smtClean="0">
                        <a:solidFill>
                          <a:srgbClr val="73F646"/>
                        </a:solidFill>
                        <a:latin typeface="Cambria Math" panose="02040503050406030204" pitchFamily="18" charset="0"/>
                        <a:ea typeface="Cambria Math" panose="02040503050406030204" pitchFamily="18" charset="0"/>
                      </a:rPr>
                      <m:t>𝟏</m:t>
                    </m:r>
                  </m:oMath>
                </a14:m>
                <a:r>
                  <a:rPr lang="en-US" sz="1800" b="1" dirty="0">
                    <a:solidFill>
                      <a:srgbClr val="73F646"/>
                    </a:solidFill>
                  </a:rPr>
                  <a:t>       </a:t>
                </a:r>
                <a14:m>
                  <m:oMath xmlns:m="http://schemas.openxmlformats.org/officeDocument/2006/math">
                    <m:sSub>
                      <m:sSubPr>
                        <m:ctrlPr>
                          <a:rPr lang="en-US" sz="1800" b="1" i="1">
                            <a:solidFill>
                              <a:srgbClr val="FFC000"/>
                            </a:solidFill>
                            <a:latin typeface="Cambria Math" panose="02040503050406030204" pitchFamily="18" charset="0"/>
                            <a:ea typeface="Cambria Math" panose="02040503050406030204" pitchFamily="18" charset="0"/>
                          </a:rPr>
                        </m:ctrlPr>
                      </m:sSubPr>
                      <m:e>
                        <m:r>
                          <a:rPr lang="en-US" sz="1800" b="1" i="1" dirty="0" smtClean="0">
                            <a:solidFill>
                              <a:srgbClr val="FFC000"/>
                            </a:solidFill>
                            <a:latin typeface="Cambria Math" panose="02040503050406030204" pitchFamily="18" charset="0"/>
                            <a:ea typeface="Cambria Math" panose="02040503050406030204" pitchFamily="18" charset="0"/>
                          </a:rPr>
                          <m:t>𝒍</m:t>
                        </m:r>
                      </m:e>
                      <m:sub>
                        <m:r>
                          <a:rPr lang="en-US" sz="1800" b="1" i="1" smtClean="0">
                            <a:solidFill>
                              <a:srgbClr val="FFC000"/>
                            </a:solidFill>
                            <a:latin typeface="Cambria Math" panose="02040503050406030204" pitchFamily="18" charset="0"/>
                            <a:ea typeface="Cambria Math" panose="02040503050406030204" pitchFamily="18" charset="0"/>
                          </a:rPr>
                          <m:t>𝝓</m:t>
                        </m:r>
                      </m:sub>
                    </m:sSub>
                  </m:oMath>
                </a14:m>
                <a:r>
                  <a:rPr lang="en-US" sz="1800" b="1" dirty="0">
                    <a:solidFill>
                      <a:srgbClr val="FFC000"/>
                    </a:solidFill>
                  </a:rPr>
                  <a:t>: diffraction length</a:t>
                </a:r>
                <a:endParaRPr lang="en-US" sz="1800" b="1" dirty="0"/>
              </a:p>
              <a:p>
                <a:pPr marL="257175" indent="-257175">
                  <a:buFont typeface="Arial" panose="020B0604020202020204" pitchFamily="34" charset="0"/>
                  <a:buChar char="•"/>
                </a:pPr>
                <a:endParaRPr lang="en-US" sz="1800" b="1" dirty="0"/>
              </a:p>
              <a:p>
                <a:r>
                  <a:rPr lang="en-US" sz="1800" b="1" dirty="0"/>
                  <a:t>Change of phase implies wave deflection </a:t>
                </a:r>
                <a14:m>
                  <m:oMath xmlns:m="http://schemas.openxmlformats.org/officeDocument/2006/math">
                    <m:r>
                      <a:rPr lang="en-US" sz="1800" b="1" i="1" smtClean="0">
                        <a:solidFill>
                          <a:srgbClr val="FFC000"/>
                        </a:solidFill>
                        <a:latin typeface="Cambria Math" panose="02040503050406030204" pitchFamily="18" charset="0"/>
                        <a:ea typeface="Cambria Math" panose="02040503050406030204" pitchFamily="18" charset="0"/>
                      </a:rPr>
                      <m:t>𝜹𝜽</m:t>
                    </m:r>
                    <m:r>
                      <a:rPr lang="en-US" sz="1800" b="1" i="1" smtClean="0">
                        <a:latin typeface="Cambria Math" panose="02040503050406030204" pitchFamily="18" charset="0"/>
                        <a:ea typeface="Cambria Math" panose="02040503050406030204" pitchFamily="18" charset="0"/>
                      </a:rPr>
                      <m:t>~</m:t>
                    </m:r>
                    <m:f>
                      <m:fPr>
                        <m:ctrlPr>
                          <a:rPr lang="en-US" sz="1800" b="1" i="1">
                            <a:latin typeface="Cambria Math" panose="02040503050406030204" pitchFamily="18" charset="0"/>
                            <a:ea typeface="Cambria Math" panose="02040503050406030204" pitchFamily="18" charset="0"/>
                          </a:rPr>
                        </m:ctrlPr>
                      </m:fPr>
                      <m:num>
                        <m:sSub>
                          <m:sSubPr>
                            <m:ctrlPr>
                              <a:rPr lang="en-US" sz="1800" b="1" i="1">
                                <a:latin typeface="Cambria Math" panose="02040503050406030204" pitchFamily="18" charset="0"/>
                                <a:ea typeface="Cambria Math" panose="02040503050406030204" pitchFamily="18" charset="0"/>
                              </a:rPr>
                            </m:ctrlPr>
                          </m:sSubPr>
                          <m:e>
                            <m:r>
                              <a:rPr lang="en-US" sz="1800" b="1" i="1" smtClean="0">
                                <a:latin typeface="Cambria Math" panose="02040503050406030204" pitchFamily="18" charset="0"/>
                                <a:ea typeface="Cambria Math" panose="02040503050406030204" pitchFamily="18" charset="0"/>
                              </a:rPr>
                              <m:t>𝜵</m:t>
                            </m:r>
                          </m:e>
                          <m:sub>
                            <m:r>
                              <a:rPr lang="en-US" sz="1800" b="1" i="1" smtClean="0">
                                <a:latin typeface="Cambria Math" panose="02040503050406030204" pitchFamily="18" charset="0"/>
                                <a:ea typeface="Cambria Math" panose="02040503050406030204" pitchFamily="18" charset="0"/>
                              </a:rPr>
                              <m:t>⊥</m:t>
                            </m:r>
                          </m:sub>
                        </m:sSub>
                        <m:r>
                          <a:rPr lang="en-US" sz="1800" b="1"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ea typeface="Cambria Math" panose="02040503050406030204" pitchFamily="18" charset="0"/>
                          </a:rPr>
                          <m:t>𝝓</m:t>
                        </m:r>
                      </m:num>
                      <m:den>
                        <m:r>
                          <a:rPr lang="en-US" sz="1800" b="1" i="1" smtClean="0">
                            <a:latin typeface="Cambria Math" panose="02040503050406030204" pitchFamily="18" charset="0"/>
                            <a:ea typeface="Cambria Math" panose="02040503050406030204" pitchFamily="18" charset="0"/>
                          </a:rPr>
                          <m:t>𝒌</m:t>
                        </m:r>
                      </m:den>
                    </m:f>
                    <m:r>
                      <a:rPr lang="en-US" sz="1800" b="1" i="1" smtClean="0">
                        <a:latin typeface="Cambria Math" panose="02040503050406030204" pitchFamily="18" charset="0"/>
                        <a:ea typeface="Cambria Math" panose="02040503050406030204" pitchFamily="18" charset="0"/>
                      </a:rPr>
                      <m:t>~</m:t>
                    </m:r>
                    <m:f>
                      <m:fPr>
                        <m:ctrlPr>
                          <a:rPr lang="en-US" sz="1800" b="1" i="1">
                            <a:latin typeface="Cambria Math" panose="02040503050406030204" pitchFamily="18" charset="0"/>
                            <a:ea typeface="Cambria Math" panose="02040503050406030204" pitchFamily="18" charset="0"/>
                          </a:rPr>
                        </m:ctrlPr>
                      </m:fPr>
                      <m:num>
                        <m:r>
                          <a:rPr lang="en-US" sz="1800" b="1" i="1" smtClean="0">
                            <a:latin typeface="Cambria Math" panose="02040503050406030204" pitchFamily="18" charset="0"/>
                            <a:ea typeface="Cambria Math" panose="02040503050406030204" pitchFamily="18" charset="0"/>
                          </a:rPr>
                          <m:t>𝝀</m:t>
                        </m:r>
                      </m:num>
                      <m:den>
                        <m:r>
                          <a:rPr lang="en-US" sz="1800" b="1" i="1" smtClean="0">
                            <a:latin typeface="Cambria Math" panose="02040503050406030204" pitchFamily="18" charset="0"/>
                            <a:ea typeface="Cambria Math" panose="02040503050406030204" pitchFamily="18" charset="0"/>
                          </a:rPr>
                          <m:t>𝝅</m:t>
                        </m:r>
                        <m:r>
                          <a:rPr lang="en-US" sz="1800" b="1" i="1" smtClean="0">
                            <a:latin typeface="Cambria Math" panose="02040503050406030204" pitchFamily="18" charset="0"/>
                            <a:ea typeface="Cambria Math" panose="02040503050406030204" pitchFamily="18" charset="0"/>
                          </a:rPr>
                          <m:t> </m:t>
                        </m:r>
                        <m:sSub>
                          <m:sSubPr>
                            <m:ctrlPr>
                              <a:rPr lang="en-US" sz="1800" b="1" i="1" smtClean="0">
                                <a:solidFill>
                                  <a:schemeClr val="bg1"/>
                                </a:solidFill>
                                <a:latin typeface="Cambria Math" panose="02040503050406030204" pitchFamily="18" charset="0"/>
                                <a:ea typeface="Cambria Math" panose="02040503050406030204" pitchFamily="18" charset="0"/>
                              </a:rPr>
                            </m:ctrlPr>
                          </m:sSubPr>
                          <m:e>
                            <m:r>
                              <a:rPr lang="en-US" sz="1800" b="1" i="1" dirty="0" smtClean="0">
                                <a:solidFill>
                                  <a:schemeClr val="bg1"/>
                                </a:solidFill>
                                <a:latin typeface="Cambria Math" panose="02040503050406030204" pitchFamily="18" charset="0"/>
                                <a:ea typeface="Cambria Math" panose="02040503050406030204" pitchFamily="18" charset="0"/>
                              </a:rPr>
                              <m:t>𝒍</m:t>
                            </m:r>
                          </m:e>
                          <m:sub>
                            <m:r>
                              <a:rPr lang="en-US" sz="1800" b="1" i="1" smtClean="0">
                                <a:solidFill>
                                  <a:schemeClr val="bg1"/>
                                </a:solidFill>
                                <a:latin typeface="Cambria Math" panose="02040503050406030204" pitchFamily="18" charset="0"/>
                                <a:ea typeface="Cambria Math" panose="02040503050406030204" pitchFamily="18" charset="0"/>
                              </a:rPr>
                              <m:t>𝝓</m:t>
                            </m:r>
                          </m:sub>
                        </m:sSub>
                      </m:den>
                    </m:f>
                    <m:r>
                      <a:rPr lang="en-US" sz="1800" b="1"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ea typeface="Cambria Math" panose="02040503050406030204" pitchFamily="18" charset="0"/>
                      </a:rPr>
                      <m:t>𝟏</m:t>
                    </m:r>
                  </m:oMath>
                </a14:m>
                <a:endParaRPr lang="en-US" sz="1800" b="1" dirty="0"/>
              </a:p>
              <a:p>
                <a:pPr marL="257175" indent="-257175">
                  <a:buFont typeface="Arial" panose="020B0604020202020204" pitchFamily="34" charset="0"/>
                  <a:buChar char="•"/>
                </a:pPr>
                <a:endParaRPr lang="en-US" sz="1800" b="1" dirty="0"/>
              </a:p>
              <a:p>
                <a:r>
                  <a:rPr lang="en-US" sz="1800" b="1" dirty="0">
                    <a:solidFill>
                      <a:srgbClr val="73F646"/>
                    </a:solidFill>
                  </a:rPr>
                  <a:t>The observed size of the screen (refractive radius) is </a:t>
                </a:r>
                <a14:m>
                  <m:oMath xmlns:m="http://schemas.openxmlformats.org/officeDocument/2006/math">
                    <m:sSub>
                      <m:sSubPr>
                        <m:ctrlPr>
                          <a:rPr lang="en-US" sz="1800" b="1" i="1">
                            <a:solidFill>
                              <a:srgbClr val="73F646"/>
                            </a:solidFill>
                            <a:latin typeface="Cambria Math" panose="02040503050406030204" pitchFamily="18" charset="0"/>
                          </a:rPr>
                        </m:ctrlPr>
                      </m:sSubPr>
                      <m:e>
                        <m:r>
                          <a:rPr lang="en-US" sz="1800" b="1" i="1" smtClean="0">
                            <a:solidFill>
                              <a:srgbClr val="73F646"/>
                            </a:solidFill>
                            <a:latin typeface="Cambria Math" panose="02040503050406030204" pitchFamily="18" charset="0"/>
                          </a:rPr>
                          <m:t>𝑹</m:t>
                        </m:r>
                      </m:e>
                      <m:sub>
                        <m:r>
                          <a:rPr lang="en-US" sz="1800" b="1" i="1" smtClean="0">
                            <a:solidFill>
                              <a:srgbClr val="73F646"/>
                            </a:solidFill>
                            <a:latin typeface="Cambria Math" panose="02040503050406030204" pitchFamily="18" charset="0"/>
                          </a:rPr>
                          <m:t>𝒔𝒄</m:t>
                        </m:r>
                      </m:sub>
                    </m:sSub>
                    <m:r>
                      <a:rPr lang="en-US" sz="1800" b="1" i="1" smtClean="0">
                        <a:solidFill>
                          <a:srgbClr val="73F646"/>
                        </a:solidFill>
                        <a:latin typeface="Cambria Math" panose="02040503050406030204" pitchFamily="18" charset="0"/>
                        <a:ea typeface="Cambria Math" panose="02040503050406030204" pitchFamily="18" charset="0"/>
                      </a:rPr>
                      <m:t>~</m:t>
                    </m:r>
                    <m:r>
                      <a:rPr lang="en-US" sz="1800" b="1" i="1" smtClean="0">
                        <a:solidFill>
                          <a:srgbClr val="73F646"/>
                        </a:solidFill>
                        <a:latin typeface="Cambria Math" panose="02040503050406030204" pitchFamily="18" charset="0"/>
                        <a:ea typeface="Cambria Math" panose="02040503050406030204" pitchFamily="18" charset="0"/>
                      </a:rPr>
                      <m:t>𝒅</m:t>
                    </m:r>
                    <m:r>
                      <a:rPr lang="en-US" sz="1800" b="1" i="1" smtClean="0">
                        <a:solidFill>
                          <a:srgbClr val="73F646"/>
                        </a:solidFill>
                        <a:latin typeface="Cambria Math" panose="02040503050406030204" pitchFamily="18" charset="0"/>
                        <a:ea typeface="Cambria Math" panose="02040503050406030204" pitchFamily="18" charset="0"/>
                      </a:rPr>
                      <m:t>𝜹𝜽</m:t>
                    </m:r>
                    <m:r>
                      <a:rPr lang="en-US" sz="1800" b="1" i="1" smtClean="0">
                        <a:solidFill>
                          <a:srgbClr val="73F646"/>
                        </a:solidFill>
                        <a:latin typeface="Cambria Math" panose="02040503050406030204" pitchFamily="18" charset="0"/>
                        <a:ea typeface="Cambria Math" panose="02040503050406030204" pitchFamily="18" charset="0"/>
                      </a:rPr>
                      <m:t>~</m:t>
                    </m:r>
                    <m:f>
                      <m:fPr>
                        <m:ctrlPr>
                          <a:rPr lang="en-US" sz="1800" b="1" i="1">
                            <a:solidFill>
                              <a:srgbClr val="73F646"/>
                            </a:solidFill>
                            <a:latin typeface="Cambria Math" panose="02040503050406030204" pitchFamily="18" charset="0"/>
                            <a:ea typeface="Cambria Math" panose="02040503050406030204" pitchFamily="18" charset="0"/>
                          </a:rPr>
                        </m:ctrlPr>
                      </m:fPr>
                      <m:num>
                        <m:sSubSup>
                          <m:sSubSupPr>
                            <m:ctrlPr>
                              <a:rPr lang="en-US" sz="1800" b="1" i="1">
                                <a:solidFill>
                                  <a:srgbClr val="73F646"/>
                                </a:solidFill>
                                <a:latin typeface="Cambria Math" panose="02040503050406030204" pitchFamily="18" charset="0"/>
                                <a:ea typeface="Cambria Math" panose="02040503050406030204" pitchFamily="18" charset="0"/>
                              </a:rPr>
                            </m:ctrlPr>
                          </m:sSubSupPr>
                          <m:e>
                            <m:r>
                              <a:rPr lang="en-US" sz="1800" b="1" i="1" smtClean="0">
                                <a:solidFill>
                                  <a:srgbClr val="73F646"/>
                                </a:solidFill>
                                <a:latin typeface="Cambria Math" panose="02040503050406030204" pitchFamily="18" charset="0"/>
                                <a:ea typeface="Cambria Math" panose="02040503050406030204" pitchFamily="18" charset="0"/>
                              </a:rPr>
                              <m:t>𝑹</m:t>
                            </m:r>
                          </m:e>
                          <m:sub>
                            <m:r>
                              <a:rPr lang="en-US" sz="1800" b="1" i="1" smtClean="0">
                                <a:solidFill>
                                  <a:srgbClr val="73F646"/>
                                </a:solidFill>
                                <a:latin typeface="Cambria Math" panose="02040503050406030204" pitchFamily="18" charset="0"/>
                                <a:ea typeface="Cambria Math" panose="02040503050406030204" pitchFamily="18" charset="0"/>
                              </a:rPr>
                              <m:t>𝑭</m:t>
                            </m:r>
                          </m:sub>
                          <m:sup>
                            <m:r>
                              <a:rPr lang="en-US" sz="1800" b="1" i="1" smtClean="0">
                                <a:solidFill>
                                  <a:srgbClr val="73F646"/>
                                </a:solidFill>
                                <a:latin typeface="Cambria Math" panose="02040503050406030204" pitchFamily="18" charset="0"/>
                                <a:ea typeface="Cambria Math" panose="02040503050406030204" pitchFamily="18" charset="0"/>
                              </a:rPr>
                              <m:t>𝟐</m:t>
                            </m:r>
                          </m:sup>
                        </m:sSubSup>
                      </m:num>
                      <m:den>
                        <m:r>
                          <a:rPr lang="en-US" sz="1800" b="1" i="1" smtClean="0">
                            <a:solidFill>
                              <a:srgbClr val="73F646"/>
                            </a:solidFill>
                            <a:latin typeface="Cambria Math" panose="02040503050406030204" pitchFamily="18" charset="0"/>
                            <a:ea typeface="Cambria Math" panose="02040503050406030204" pitchFamily="18" charset="0"/>
                          </a:rPr>
                          <m:t>𝝅</m:t>
                        </m:r>
                        <m:sSub>
                          <m:sSubPr>
                            <m:ctrlPr>
                              <a:rPr lang="en-US" sz="1800" b="1" i="1" smtClean="0">
                                <a:solidFill>
                                  <a:srgbClr val="73F646"/>
                                </a:solidFill>
                                <a:latin typeface="Cambria Math" panose="02040503050406030204" pitchFamily="18" charset="0"/>
                                <a:ea typeface="Cambria Math" panose="02040503050406030204" pitchFamily="18" charset="0"/>
                              </a:rPr>
                            </m:ctrlPr>
                          </m:sSubPr>
                          <m:e>
                            <m:r>
                              <a:rPr lang="en-US" sz="1800" b="1" i="1" dirty="0" smtClean="0">
                                <a:solidFill>
                                  <a:srgbClr val="73F646"/>
                                </a:solidFill>
                                <a:latin typeface="Cambria Math" panose="02040503050406030204" pitchFamily="18" charset="0"/>
                                <a:ea typeface="Cambria Math" panose="02040503050406030204" pitchFamily="18" charset="0"/>
                              </a:rPr>
                              <m:t>𝒍</m:t>
                            </m:r>
                          </m:e>
                          <m:sub>
                            <m:r>
                              <a:rPr lang="en-US" sz="1800" b="1" i="1" smtClean="0">
                                <a:solidFill>
                                  <a:srgbClr val="73F646"/>
                                </a:solidFill>
                                <a:latin typeface="Cambria Math" panose="02040503050406030204" pitchFamily="18" charset="0"/>
                                <a:ea typeface="Cambria Math" panose="02040503050406030204" pitchFamily="18" charset="0"/>
                              </a:rPr>
                              <m:t>𝝓</m:t>
                            </m:r>
                          </m:sub>
                        </m:sSub>
                      </m:den>
                    </m:f>
                  </m:oMath>
                </a14:m>
                <a:endParaRPr lang="en-US" sz="1800" b="1" dirty="0"/>
              </a:p>
              <a:p>
                <a:pPr marL="257175" indent="-257175">
                  <a:buFont typeface="Arial" panose="020B0604020202020204" pitchFamily="34" charset="0"/>
                  <a:buChar char="•"/>
                </a:pPr>
                <a:endParaRPr lang="en-US" sz="1800" b="1" dirty="0"/>
              </a:p>
              <a:p>
                <a:r>
                  <a:rPr lang="en-US" sz="1800" b="1" dirty="0"/>
                  <a:t>Strong scattering and multi-path propagation when </a:t>
                </a:r>
                <a14:m>
                  <m:oMath xmlns:m="http://schemas.openxmlformats.org/officeDocument/2006/math">
                    <m:sSub>
                      <m:sSubPr>
                        <m:ctrlPr>
                          <a:rPr lang="en-US" sz="1800" b="1" i="1">
                            <a:latin typeface="Cambria Math" panose="02040503050406030204" pitchFamily="18" charset="0"/>
                          </a:rPr>
                        </m:ctrlPr>
                      </m:sSubPr>
                      <m:e>
                        <m:r>
                          <a:rPr lang="en-US" sz="1800" b="1" i="1" smtClean="0">
                            <a:latin typeface="Cambria Math" panose="02040503050406030204" pitchFamily="18" charset="0"/>
                          </a:rPr>
                          <m:t>𝑹</m:t>
                        </m:r>
                      </m:e>
                      <m:sub>
                        <m:r>
                          <a:rPr lang="en-US" sz="1800" b="1" i="1" smtClean="0">
                            <a:latin typeface="Cambria Math" panose="02040503050406030204" pitchFamily="18" charset="0"/>
                          </a:rPr>
                          <m:t>𝑭</m:t>
                        </m:r>
                      </m:sub>
                    </m:sSub>
                    <m:r>
                      <a:rPr lang="en-US" sz="1800" b="1" i="1" smtClean="0">
                        <a:latin typeface="Cambria Math" panose="02040503050406030204" pitchFamily="18" charset="0"/>
                      </a:rPr>
                      <m:t>≫</m:t>
                    </m:r>
                    <m:sSub>
                      <m:sSubPr>
                        <m:ctrlPr>
                          <a:rPr lang="en-US" sz="1800" b="1" i="1" smtClean="0">
                            <a:solidFill>
                              <a:schemeClr val="bg1"/>
                            </a:solidFill>
                            <a:latin typeface="Cambria Math" panose="02040503050406030204" pitchFamily="18" charset="0"/>
                            <a:ea typeface="Cambria Math" panose="02040503050406030204" pitchFamily="18" charset="0"/>
                          </a:rPr>
                        </m:ctrlPr>
                      </m:sSubPr>
                      <m:e>
                        <m:r>
                          <a:rPr lang="en-US" sz="1800" b="1" i="1" dirty="0" smtClean="0">
                            <a:solidFill>
                              <a:schemeClr val="bg1"/>
                            </a:solidFill>
                            <a:latin typeface="Cambria Math" panose="02040503050406030204" pitchFamily="18" charset="0"/>
                            <a:ea typeface="Cambria Math" panose="02040503050406030204" pitchFamily="18" charset="0"/>
                          </a:rPr>
                          <m:t>𝒍</m:t>
                        </m:r>
                      </m:e>
                      <m:sub>
                        <m:r>
                          <a:rPr lang="en-US" sz="1800" b="1" i="1" smtClean="0">
                            <a:solidFill>
                              <a:schemeClr val="bg1"/>
                            </a:solidFill>
                            <a:latin typeface="Cambria Math" panose="02040503050406030204" pitchFamily="18" charset="0"/>
                            <a:ea typeface="Cambria Math" panose="02040503050406030204" pitchFamily="18" charset="0"/>
                          </a:rPr>
                          <m:t>𝝓</m:t>
                        </m:r>
                      </m:sub>
                    </m:sSub>
                  </m:oMath>
                </a14:m>
                <a:r>
                  <a:rPr lang="en-US" sz="1800" b="1" dirty="0">
                    <a:solidFill>
                      <a:schemeClr val="bg1"/>
                    </a:solidFill>
                  </a:rPr>
                  <a:t> </a:t>
                </a:r>
                <a:r>
                  <a:rPr lang="en-US" sz="1800" b="1" dirty="0"/>
                  <a:t>(or </a:t>
                </a:r>
                <a14:m>
                  <m:oMath xmlns:m="http://schemas.openxmlformats.org/officeDocument/2006/math">
                    <m:sSub>
                      <m:sSubPr>
                        <m:ctrlPr>
                          <a:rPr lang="en-US" sz="1800" b="1" i="1">
                            <a:solidFill>
                              <a:srgbClr val="FFFF00"/>
                            </a:solidFill>
                            <a:latin typeface="Cambria Math" panose="02040503050406030204" pitchFamily="18" charset="0"/>
                          </a:rPr>
                        </m:ctrlPr>
                      </m:sSubPr>
                      <m:e>
                        <m:r>
                          <a:rPr lang="en-US" sz="1800" b="1" i="1" smtClean="0">
                            <a:solidFill>
                              <a:srgbClr val="FFFF00"/>
                            </a:solidFill>
                            <a:latin typeface="Cambria Math" panose="02040503050406030204" pitchFamily="18" charset="0"/>
                          </a:rPr>
                          <m:t>𝑹</m:t>
                        </m:r>
                      </m:e>
                      <m:sub>
                        <m:r>
                          <a:rPr lang="en-US" sz="1800" b="1" i="1" smtClean="0">
                            <a:solidFill>
                              <a:srgbClr val="FFFF00"/>
                            </a:solidFill>
                            <a:latin typeface="Cambria Math" panose="02040503050406030204" pitchFamily="18" charset="0"/>
                          </a:rPr>
                          <m:t>𝒔𝒄</m:t>
                        </m:r>
                      </m:sub>
                    </m:sSub>
                    <m:r>
                      <a:rPr lang="en-US" sz="1800" b="1" smtClean="0">
                        <a:latin typeface="Cambria Math" panose="02040503050406030204" pitchFamily="18" charset="0"/>
                      </a:rPr>
                      <m:t>≫</m:t>
                    </m:r>
                    <m:sSub>
                      <m:sSubPr>
                        <m:ctrlPr>
                          <a:rPr lang="en-US" sz="1800" b="1" i="1">
                            <a:latin typeface="Cambria Math" panose="02040503050406030204" pitchFamily="18" charset="0"/>
                          </a:rPr>
                        </m:ctrlPr>
                      </m:sSubPr>
                      <m:e>
                        <m:r>
                          <a:rPr lang="en-US" sz="1800" b="1" i="1" smtClean="0">
                            <a:latin typeface="Cambria Math" panose="02040503050406030204" pitchFamily="18" charset="0"/>
                          </a:rPr>
                          <m:t>𝑹</m:t>
                        </m:r>
                      </m:e>
                      <m:sub>
                        <m:r>
                          <a:rPr lang="en-US" sz="1800" b="1" i="1" smtClean="0">
                            <a:latin typeface="Cambria Math" panose="02040503050406030204" pitchFamily="18" charset="0"/>
                          </a:rPr>
                          <m:t>𝑭</m:t>
                        </m:r>
                      </m:sub>
                    </m:sSub>
                    <m:r>
                      <a:rPr lang="en-US" sz="1800" b="1" i="1" smtClean="0">
                        <a:latin typeface="Cambria Math" panose="02040503050406030204" pitchFamily="18" charset="0"/>
                      </a:rPr>
                      <m:t>≫</m:t>
                    </m:r>
                    <m:sSub>
                      <m:sSubPr>
                        <m:ctrlPr>
                          <a:rPr lang="en-US" sz="1800" b="1" i="1" smtClean="0">
                            <a:solidFill>
                              <a:schemeClr val="bg1"/>
                            </a:solidFill>
                            <a:latin typeface="Cambria Math" panose="02040503050406030204" pitchFamily="18" charset="0"/>
                            <a:ea typeface="Cambria Math" panose="02040503050406030204" pitchFamily="18" charset="0"/>
                          </a:rPr>
                        </m:ctrlPr>
                      </m:sSubPr>
                      <m:e>
                        <m:r>
                          <a:rPr lang="en-US" sz="1800" b="1" i="1" dirty="0" smtClean="0">
                            <a:solidFill>
                              <a:schemeClr val="bg1"/>
                            </a:solidFill>
                            <a:latin typeface="Cambria Math" panose="02040503050406030204" pitchFamily="18" charset="0"/>
                            <a:ea typeface="Cambria Math" panose="02040503050406030204" pitchFamily="18" charset="0"/>
                          </a:rPr>
                          <m:t>𝒍</m:t>
                        </m:r>
                      </m:e>
                      <m:sub>
                        <m:r>
                          <a:rPr lang="en-US" sz="1800" b="1" i="1" smtClean="0">
                            <a:solidFill>
                              <a:schemeClr val="bg1"/>
                            </a:solidFill>
                            <a:latin typeface="Cambria Math" panose="02040503050406030204" pitchFamily="18" charset="0"/>
                            <a:ea typeface="Cambria Math" panose="02040503050406030204" pitchFamily="18" charset="0"/>
                          </a:rPr>
                          <m:t>𝝓</m:t>
                        </m:r>
                      </m:sub>
                    </m:sSub>
                  </m:oMath>
                </a14:m>
                <a:r>
                  <a:rPr lang="en-US" sz="1800" b="1" dirty="0">
                    <a:solidFill>
                      <a:schemeClr val="bg1"/>
                    </a:solidFill>
                  </a:rPr>
                  <a:t> </a:t>
                </a:r>
                <a:r>
                  <a:rPr lang="en-US" sz="1800" b="1" dirty="0"/>
                  <a:t>)</a:t>
                </a:r>
              </a:p>
            </p:txBody>
          </p:sp>
        </mc:Choice>
        <mc:Fallback xmlns="">
          <p:sp>
            <p:nvSpPr>
              <p:cNvPr id="7" name="TextBox 6">
                <a:extLst>
                  <a:ext uri="{FF2B5EF4-FFF2-40B4-BE49-F238E27FC236}">
                    <a16:creationId xmlns:a16="http://schemas.microsoft.com/office/drawing/2014/main" id="{09CF0A5D-0790-E54D-834F-40D5F5491D1C}"/>
                  </a:ext>
                </a:extLst>
              </p:cNvPr>
              <p:cNvSpPr txBox="1">
                <a:spLocks noRot="1" noChangeAspect="1" noMove="1" noResize="1" noEditPoints="1" noAdjustHandles="1" noChangeArrowheads="1" noChangeShapeType="1" noTextEdit="1"/>
              </p:cNvSpPr>
              <p:nvPr/>
            </p:nvSpPr>
            <p:spPr>
              <a:xfrm>
                <a:off x="243068" y="3880419"/>
                <a:ext cx="9143999" cy="2344168"/>
              </a:xfrm>
              <a:prstGeom prst="rect">
                <a:avLst/>
              </a:prstGeom>
              <a:blipFill>
                <a:blip r:embed="rId2"/>
                <a:stretch>
                  <a:fillRect l="-693" t="-1613" b="-1613"/>
                </a:stretch>
              </a:blipFill>
            </p:spPr>
            <p:txBody>
              <a:bodyPr/>
              <a:lstStyle/>
              <a:p>
                <a:r>
                  <a:rPr lang="en-US">
                    <a:noFill/>
                  </a:rPr>
                  <a:t> </a:t>
                </a:r>
              </a:p>
            </p:txBody>
          </p:sp>
        </mc:Fallback>
      </mc:AlternateContent>
      <p:pic>
        <p:nvPicPr>
          <p:cNvPr id="31" name="Picture 30">
            <a:extLst>
              <a:ext uri="{FF2B5EF4-FFF2-40B4-BE49-F238E27FC236}">
                <a16:creationId xmlns:a16="http://schemas.microsoft.com/office/drawing/2014/main" id="{78CD4CC4-D9F1-24C1-D7C8-370955C52FFB}"/>
              </a:ext>
            </a:extLst>
          </p:cNvPr>
          <p:cNvPicPr>
            <a:picLocks noChangeAspect="1"/>
          </p:cNvPicPr>
          <p:nvPr/>
        </p:nvPicPr>
        <p:blipFill>
          <a:blip r:embed="rId3"/>
          <a:stretch>
            <a:fillRect/>
          </a:stretch>
        </p:blipFill>
        <p:spPr>
          <a:xfrm>
            <a:off x="4282634" y="-1"/>
            <a:ext cx="4930815" cy="3611301"/>
          </a:xfrm>
          <a:prstGeom prst="rect">
            <a:avLst/>
          </a:prstGeom>
        </p:spPr>
      </p:pic>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875E4C57-F34C-4085-3C95-582B35F9A8CE}"/>
                  </a:ext>
                </a:extLst>
              </p:cNvPr>
              <p:cNvSpPr txBox="1"/>
              <p:nvPr/>
            </p:nvSpPr>
            <p:spPr>
              <a:xfrm>
                <a:off x="95851" y="1102006"/>
                <a:ext cx="2384371" cy="61664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1" i="1">
                          <a:latin typeface="Cambria Math" panose="02040503050406030204" pitchFamily="18" charset="0"/>
                          <a:ea typeface="Cambria Math" panose="02040503050406030204" pitchFamily="18" charset="0"/>
                        </a:rPr>
                        <m:t>𝜹</m:t>
                      </m:r>
                      <m:r>
                        <a:rPr lang="en-US" sz="2000" b="1" i="1">
                          <a:latin typeface="Cambria Math" panose="02040503050406030204" pitchFamily="18" charset="0"/>
                          <a:ea typeface="Cambria Math" panose="02040503050406030204" pitchFamily="18" charset="0"/>
                        </a:rPr>
                        <m:t>𝒏</m:t>
                      </m:r>
                      <m:r>
                        <a:rPr lang="en-US" sz="2000" b="1" i="1">
                          <a:latin typeface="Cambria Math" panose="02040503050406030204" pitchFamily="18" charset="0"/>
                          <a:ea typeface="Cambria Math" panose="02040503050406030204" pitchFamily="18" charset="0"/>
                        </a:rPr>
                        <m:t>=</m:t>
                      </m:r>
                      <m:r>
                        <a:rPr lang="en-US" sz="2000" b="1" i="1">
                          <a:latin typeface="Cambria Math" panose="02040503050406030204" pitchFamily="18" charset="0"/>
                          <a:ea typeface="Cambria Math" panose="02040503050406030204" pitchFamily="18" charset="0"/>
                        </a:rPr>
                        <m:t>𝒏</m:t>
                      </m:r>
                      <m:sSup>
                        <m:sSupPr>
                          <m:ctrlPr>
                            <a:rPr lang="en-US" sz="2000" b="1" i="1">
                              <a:latin typeface="Cambria Math" panose="02040503050406030204" pitchFamily="18" charset="0"/>
                              <a:ea typeface="Cambria Math" panose="02040503050406030204" pitchFamily="18" charset="0"/>
                            </a:rPr>
                          </m:ctrlPr>
                        </m:sSupPr>
                        <m:e>
                          <m:d>
                            <m:dPr>
                              <m:ctrlPr>
                                <a:rPr lang="en-US" sz="2000" b="1" i="1">
                                  <a:latin typeface="Cambria Math" panose="02040503050406030204" pitchFamily="18" charset="0"/>
                                  <a:ea typeface="Cambria Math" panose="02040503050406030204" pitchFamily="18" charset="0"/>
                                </a:rPr>
                              </m:ctrlPr>
                            </m:dPr>
                            <m:e>
                              <m:f>
                                <m:fPr>
                                  <m:type m:val="skw"/>
                                  <m:ctrlPr>
                                    <a:rPr lang="en-US" sz="2000" b="1" i="1">
                                      <a:latin typeface="Cambria Math" panose="02040503050406030204" pitchFamily="18" charset="0"/>
                                      <a:ea typeface="Cambria Math" panose="02040503050406030204" pitchFamily="18" charset="0"/>
                                    </a:rPr>
                                  </m:ctrlPr>
                                </m:fPr>
                                <m:num>
                                  <m:r>
                                    <a:rPr lang="en-US" sz="2000" b="1" i="1">
                                      <a:latin typeface="Cambria Math" panose="02040503050406030204" pitchFamily="18" charset="0"/>
                                      <a:ea typeface="Cambria Math" panose="02040503050406030204" pitchFamily="18" charset="0"/>
                                    </a:rPr>
                                    <m:t>𝒍</m:t>
                                  </m:r>
                                </m:num>
                                <m:den>
                                  <m:sSub>
                                    <m:sSubPr>
                                      <m:ctrlPr>
                                        <a:rPr lang="en-US" sz="2000" b="1" i="1">
                                          <a:latin typeface="Cambria Math" panose="02040503050406030204" pitchFamily="18" charset="0"/>
                                          <a:ea typeface="Cambria Math" panose="02040503050406030204" pitchFamily="18" charset="0"/>
                                        </a:rPr>
                                      </m:ctrlPr>
                                    </m:sSubPr>
                                    <m:e>
                                      <m:r>
                                        <a:rPr lang="en-US" sz="2000" b="1" i="1">
                                          <a:latin typeface="Cambria Math" panose="02040503050406030204" pitchFamily="18" charset="0"/>
                                          <a:ea typeface="Cambria Math" panose="02040503050406030204" pitchFamily="18" charset="0"/>
                                        </a:rPr>
                                        <m:t>𝒍</m:t>
                                      </m:r>
                                    </m:e>
                                    <m:sub>
                                      <m:r>
                                        <a:rPr lang="en-US" sz="2000" b="1" i="1">
                                          <a:latin typeface="Cambria Math" panose="02040503050406030204" pitchFamily="18" charset="0"/>
                                          <a:ea typeface="Cambria Math" panose="02040503050406030204" pitchFamily="18" charset="0"/>
                                        </a:rPr>
                                        <m:t>𝒎𝒂𝒙</m:t>
                                      </m:r>
                                    </m:sub>
                                  </m:sSub>
                                </m:den>
                              </m:f>
                            </m:e>
                          </m:d>
                        </m:e>
                        <m:sup>
                          <m:r>
                            <a:rPr lang="en-US" sz="2000" b="1" i="1">
                              <a:latin typeface="Cambria Math" panose="02040503050406030204" pitchFamily="18" charset="0"/>
                              <a:ea typeface="Cambria Math" panose="02040503050406030204" pitchFamily="18" charset="0"/>
                            </a:rPr>
                            <m:t>𝟏</m:t>
                          </m:r>
                          <m:r>
                            <a:rPr lang="en-US" sz="2000" b="1" i="1">
                              <a:latin typeface="Cambria Math" panose="02040503050406030204" pitchFamily="18" charset="0"/>
                              <a:ea typeface="Cambria Math" panose="02040503050406030204" pitchFamily="18" charset="0"/>
                            </a:rPr>
                            <m:t>/</m:t>
                          </m:r>
                          <m:r>
                            <a:rPr lang="en-US" sz="2000" b="1" i="1">
                              <a:latin typeface="Cambria Math" panose="02040503050406030204" pitchFamily="18" charset="0"/>
                              <a:ea typeface="Cambria Math" panose="02040503050406030204" pitchFamily="18" charset="0"/>
                            </a:rPr>
                            <m:t>𝟑</m:t>
                          </m:r>
                        </m:sup>
                      </m:sSup>
                    </m:oMath>
                  </m:oMathPara>
                </a14:m>
                <a:endParaRPr lang="en-US" sz="2000" b="1" dirty="0"/>
              </a:p>
            </p:txBody>
          </p:sp>
        </mc:Choice>
        <mc:Fallback xmlns="">
          <p:sp>
            <p:nvSpPr>
              <p:cNvPr id="32" name="TextBox 31">
                <a:extLst>
                  <a:ext uri="{FF2B5EF4-FFF2-40B4-BE49-F238E27FC236}">
                    <a16:creationId xmlns:a16="http://schemas.microsoft.com/office/drawing/2014/main" id="{875E4C57-F34C-4085-3C95-582B35F9A8CE}"/>
                  </a:ext>
                </a:extLst>
              </p:cNvPr>
              <p:cNvSpPr txBox="1">
                <a:spLocks noRot="1" noChangeAspect="1" noMove="1" noResize="1" noEditPoints="1" noAdjustHandles="1" noChangeArrowheads="1" noChangeShapeType="1" noTextEdit="1"/>
              </p:cNvSpPr>
              <p:nvPr/>
            </p:nvSpPr>
            <p:spPr>
              <a:xfrm>
                <a:off x="95851" y="1102006"/>
                <a:ext cx="2384371" cy="616644"/>
              </a:xfrm>
              <a:prstGeom prst="rect">
                <a:avLst/>
              </a:prstGeom>
              <a:blipFill>
                <a:blip r:embed="rId4"/>
                <a:stretch>
                  <a:fillRect t="-80000" b="-14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D01A6964-B133-AA18-9993-50DEA355562D}"/>
                  </a:ext>
                </a:extLst>
              </p:cNvPr>
              <p:cNvSpPr txBox="1"/>
              <p:nvPr/>
            </p:nvSpPr>
            <p:spPr>
              <a:xfrm>
                <a:off x="92600" y="1825435"/>
                <a:ext cx="5173884" cy="843372"/>
              </a:xfrm>
              <a:prstGeom prst="rect">
                <a:avLst/>
              </a:prstGeom>
              <a:noFill/>
            </p:spPr>
            <p:txBody>
              <a:bodyPr wrap="square" rtlCol="0">
                <a:spAutoFit/>
              </a:bodyPr>
              <a:lstStyle/>
              <a:p>
                <a:r>
                  <a:rPr lang="en-US" sz="1800" b="1" dirty="0">
                    <a:solidFill>
                      <a:srgbClr val="FFC000"/>
                    </a:solidFill>
                  </a:rPr>
                  <a:t>Phase change across turbulent eddy of size </a:t>
                </a:r>
                <a14:m>
                  <m:oMath xmlns:m="http://schemas.openxmlformats.org/officeDocument/2006/math">
                    <m:r>
                      <a:rPr lang="en-US" sz="1800" b="1" i="1">
                        <a:solidFill>
                          <a:srgbClr val="FFC000"/>
                        </a:solidFill>
                        <a:latin typeface="Cambria Math" panose="02040503050406030204" pitchFamily="18" charset="0"/>
                      </a:rPr>
                      <m:t>𝒍</m:t>
                    </m:r>
                  </m:oMath>
                </a14:m>
                <a:r>
                  <a:rPr lang="en-US" sz="1800" b="1" dirty="0">
                    <a:solidFill>
                      <a:srgbClr val="FFC000"/>
                    </a:solidFill>
                  </a:rPr>
                  <a:t>:    	</a:t>
                </a:r>
                <a14:m>
                  <m:oMath xmlns:m="http://schemas.openxmlformats.org/officeDocument/2006/math">
                    <m:r>
                      <a:rPr lang="en-US" sz="1800" b="1" i="1">
                        <a:solidFill>
                          <a:srgbClr val="FFC000"/>
                        </a:solidFill>
                        <a:latin typeface="Cambria Math" panose="02040503050406030204" pitchFamily="18" charset="0"/>
                        <a:ea typeface="Cambria Math" panose="02040503050406030204" pitchFamily="18" charset="0"/>
                      </a:rPr>
                      <m:t>𝜹𝝓</m:t>
                    </m:r>
                    <m:r>
                      <a:rPr lang="en-US" sz="1800" b="1" i="1">
                        <a:solidFill>
                          <a:srgbClr val="FFC000"/>
                        </a:solidFill>
                        <a:latin typeface="Cambria Math" panose="02040503050406030204" pitchFamily="18" charset="0"/>
                        <a:ea typeface="Cambria Math" panose="02040503050406030204" pitchFamily="18" charset="0"/>
                      </a:rPr>
                      <m:t>(</m:t>
                    </m:r>
                    <m:r>
                      <a:rPr lang="en-US" sz="1800" b="1" i="1">
                        <a:solidFill>
                          <a:srgbClr val="FFC000"/>
                        </a:solidFill>
                        <a:latin typeface="Cambria Math" panose="02040503050406030204" pitchFamily="18" charset="0"/>
                      </a:rPr>
                      <m:t>𝒍</m:t>
                    </m:r>
                    <m:r>
                      <a:rPr lang="en-US" sz="1800" b="1" i="1">
                        <a:solidFill>
                          <a:srgbClr val="FFC000"/>
                        </a:solidFill>
                        <a:latin typeface="Cambria Math" panose="02040503050406030204" pitchFamily="18" charset="0"/>
                        <a:ea typeface="Cambria Math" panose="02040503050406030204" pitchFamily="18" charset="0"/>
                      </a:rPr>
                      <m:t>)=</m:t>
                    </m:r>
                    <m:f>
                      <m:fPr>
                        <m:ctrlPr>
                          <a:rPr lang="en-US" sz="1800" b="1" i="1">
                            <a:solidFill>
                              <a:srgbClr val="FFC000"/>
                            </a:solidFill>
                            <a:latin typeface="Cambria Math" panose="02040503050406030204" pitchFamily="18" charset="0"/>
                            <a:ea typeface="Cambria Math" panose="02040503050406030204" pitchFamily="18" charset="0"/>
                          </a:rPr>
                        </m:ctrlPr>
                      </m:fPr>
                      <m:num>
                        <m:r>
                          <a:rPr lang="en-US" sz="1800" b="1" i="1">
                            <a:solidFill>
                              <a:srgbClr val="FFC000"/>
                            </a:solidFill>
                            <a:latin typeface="Cambria Math" panose="02040503050406030204" pitchFamily="18" charset="0"/>
                            <a:ea typeface="Cambria Math" panose="02040503050406030204" pitchFamily="18" charset="0"/>
                          </a:rPr>
                          <m:t>𝒌𝒍</m:t>
                        </m:r>
                        <m:sSubSup>
                          <m:sSubSupPr>
                            <m:ctrlPr>
                              <a:rPr lang="en-US" sz="1800" b="1" i="1">
                                <a:solidFill>
                                  <a:srgbClr val="FFC000"/>
                                </a:solidFill>
                                <a:latin typeface="Cambria Math" panose="02040503050406030204" pitchFamily="18" charset="0"/>
                                <a:ea typeface="Cambria Math" panose="02040503050406030204" pitchFamily="18" charset="0"/>
                              </a:rPr>
                            </m:ctrlPr>
                          </m:sSubSupPr>
                          <m:e>
                            <m:r>
                              <a:rPr lang="en-US" sz="1800" b="1" i="1">
                                <a:solidFill>
                                  <a:srgbClr val="FFC000"/>
                                </a:solidFill>
                                <a:latin typeface="Cambria Math" panose="02040503050406030204" pitchFamily="18" charset="0"/>
                                <a:ea typeface="Cambria Math" panose="02040503050406030204" pitchFamily="18" charset="0"/>
                              </a:rPr>
                              <m:t>𝝎</m:t>
                            </m:r>
                          </m:e>
                          <m:sub>
                            <m:r>
                              <a:rPr lang="en-US" sz="1800" b="1" i="1">
                                <a:solidFill>
                                  <a:srgbClr val="FFC000"/>
                                </a:solidFill>
                                <a:latin typeface="Cambria Math" panose="02040503050406030204" pitchFamily="18" charset="0"/>
                                <a:ea typeface="Cambria Math" panose="02040503050406030204" pitchFamily="18" charset="0"/>
                              </a:rPr>
                              <m:t>𝒑</m:t>
                            </m:r>
                          </m:sub>
                          <m:sup>
                            <m:r>
                              <a:rPr lang="en-US" sz="1800" b="1" i="1">
                                <a:solidFill>
                                  <a:srgbClr val="FFC000"/>
                                </a:solidFill>
                                <a:latin typeface="Cambria Math" panose="02040503050406030204" pitchFamily="18" charset="0"/>
                                <a:ea typeface="Cambria Math" panose="02040503050406030204" pitchFamily="18" charset="0"/>
                              </a:rPr>
                              <m:t>𝟐</m:t>
                            </m:r>
                          </m:sup>
                        </m:sSubSup>
                      </m:num>
                      <m:den>
                        <m:r>
                          <a:rPr lang="en-US" sz="1800" b="1" i="1">
                            <a:solidFill>
                              <a:srgbClr val="FFC000"/>
                            </a:solidFill>
                            <a:latin typeface="Cambria Math" panose="02040503050406030204" pitchFamily="18" charset="0"/>
                            <a:ea typeface="Cambria Math" panose="02040503050406030204" pitchFamily="18" charset="0"/>
                          </a:rPr>
                          <m:t>𝝎</m:t>
                        </m:r>
                      </m:den>
                    </m:f>
                    <m:r>
                      <a:rPr lang="en-US" sz="1800" b="1" i="1">
                        <a:solidFill>
                          <a:srgbClr val="FFC000"/>
                        </a:solidFill>
                        <a:latin typeface="Cambria Math" panose="02040503050406030204" pitchFamily="18" charset="0"/>
                        <a:ea typeface="Cambria Math" panose="02040503050406030204" pitchFamily="18" charset="0"/>
                      </a:rPr>
                      <m:t>~</m:t>
                    </m:r>
                    <m:sSub>
                      <m:sSubPr>
                        <m:ctrlPr>
                          <a:rPr lang="en-US" sz="1800" b="1" i="1">
                            <a:solidFill>
                              <a:srgbClr val="FFC000"/>
                            </a:solidFill>
                            <a:latin typeface="Cambria Math" panose="02040503050406030204" pitchFamily="18" charset="0"/>
                            <a:ea typeface="Cambria Math" panose="02040503050406030204" pitchFamily="18" charset="0"/>
                          </a:rPr>
                        </m:ctrlPr>
                      </m:sSubPr>
                      <m:e>
                        <m:r>
                          <a:rPr lang="en-US" sz="1800" b="1" i="1">
                            <a:solidFill>
                              <a:srgbClr val="FFC000"/>
                            </a:solidFill>
                            <a:latin typeface="Cambria Math" panose="02040503050406030204" pitchFamily="18" charset="0"/>
                            <a:ea typeface="Cambria Math" panose="02040503050406030204" pitchFamily="18" charset="0"/>
                          </a:rPr>
                          <m:t>𝝓</m:t>
                        </m:r>
                      </m:e>
                      <m:sub>
                        <m:r>
                          <a:rPr lang="en-US" sz="1800" b="1" i="1">
                            <a:solidFill>
                              <a:srgbClr val="FFC000"/>
                            </a:solidFill>
                            <a:latin typeface="Cambria Math" panose="02040503050406030204" pitchFamily="18" charset="0"/>
                            <a:ea typeface="Cambria Math" panose="02040503050406030204" pitchFamily="18" charset="0"/>
                          </a:rPr>
                          <m:t>𝟎</m:t>
                        </m:r>
                      </m:sub>
                    </m:sSub>
                    <m:sSup>
                      <m:sSupPr>
                        <m:ctrlPr>
                          <a:rPr lang="en-US" sz="1800" b="1" i="1">
                            <a:solidFill>
                              <a:srgbClr val="FFC000"/>
                            </a:solidFill>
                            <a:latin typeface="Cambria Math" panose="02040503050406030204" pitchFamily="18" charset="0"/>
                            <a:ea typeface="Cambria Math" panose="02040503050406030204" pitchFamily="18" charset="0"/>
                          </a:rPr>
                        </m:ctrlPr>
                      </m:sSupPr>
                      <m:e>
                        <m:d>
                          <m:dPr>
                            <m:ctrlPr>
                              <a:rPr lang="en-US" sz="1800" b="1" i="1">
                                <a:solidFill>
                                  <a:srgbClr val="FFC000"/>
                                </a:solidFill>
                                <a:latin typeface="Cambria Math" panose="02040503050406030204" pitchFamily="18" charset="0"/>
                                <a:ea typeface="Cambria Math" panose="02040503050406030204" pitchFamily="18" charset="0"/>
                              </a:rPr>
                            </m:ctrlPr>
                          </m:dPr>
                          <m:e>
                            <m:f>
                              <m:fPr>
                                <m:ctrlPr>
                                  <a:rPr lang="en-US" sz="1800" b="1" i="1">
                                    <a:solidFill>
                                      <a:srgbClr val="FFC000"/>
                                    </a:solidFill>
                                    <a:latin typeface="Cambria Math" panose="02040503050406030204" pitchFamily="18" charset="0"/>
                                    <a:ea typeface="Cambria Math" panose="02040503050406030204" pitchFamily="18" charset="0"/>
                                  </a:rPr>
                                </m:ctrlPr>
                              </m:fPr>
                              <m:num>
                                <m:r>
                                  <a:rPr lang="en-US" sz="1800" b="1" i="1">
                                    <a:solidFill>
                                      <a:srgbClr val="FFC000"/>
                                    </a:solidFill>
                                    <a:latin typeface="Cambria Math" panose="02040503050406030204" pitchFamily="18" charset="0"/>
                                    <a:ea typeface="Cambria Math" panose="02040503050406030204" pitchFamily="18" charset="0"/>
                                  </a:rPr>
                                  <m:t>𝒍</m:t>
                                </m:r>
                              </m:num>
                              <m:den>
                                <m:r>
                                  <a:rPr lang="en-US" sz="1800" b="1" i="1">
                                    <a:solidFill>
                                      <a:srgbClr val="FFC000"/>
                                    </a:solidFill>
                                    <a:latin typeface="Cambria Math" panose="02040503050406030204" pitchFamily="18" charset="0"/>
                                    <a:ea typeface="Cambria Math" panose="02040503050406030204" pitchFamily="18" charset="0"/>
                                  </a:rPr>
                                  <m:t>𝑳</m:t>
                                </m:r>
                              </m:den>
                            </m:f>
                          </m:e>
                        </m:d>
                      </m:e>
                      <m:sup/>
                    </m:sSup>
                    <m:sSup>
                      <m:sSupPr>
                        <m:ctrlPr>
                          <a:rPr lang="en-US" sz="1800" b="1" i="1">
                            <a:solidFill>
                              <a:srgbClr val="FFC000"/>
                            </a:solidFill>
                            <a:latin typeface="Cambria Math" panose="02040503050406030204" pitchFamily="18" charset="0"/>
                            <a:ea typeface="Cambria Math" panose="02040503050406030204" pitchFamily="18" charset="0"/>
                          </a:rPr>
                        </m:ctrlPr>
                      </m:sSupPr>
                      <m:e>
                        <m:d>
                          <m:dPr>
                            <m:ctrlPr>
                              <a:rPr lang="en-US" sz="1800" b="1" i="1">
                                <a:solidFill>
                                  <a:srgbClr val="FFC000"/>
                                </a:solidFill>
                                <a:latin typeface="Cambria Math" panose="02040503050406030204" pitchFamily="18" charset="0"/>
                                <a:ea typeface="Cambria Math" panose="02040503050406030204" pitchFamily="18" charset="0"/>
                              </a:rPr>
                            </m:ctrlPr>
                          </m:dPr>
                          <m:e>
                            <m:f>
                              <m:fPr>
                                <m:ctrlPr>
                                  <a:rPr lang="en-US" sz="1800" b="1" i="1">
                                    <a:solidFill>
                                      <a:srgbClr val="FFC000"/>
                                    </a:solidFill>
                                    <a:latin typeface="Cambria Math" panose="02040503050406030204" pitchFamily="18" charset="0"/>
                                    <a:ea typeface="Cambria Math" panose="02040503050406030204" pitchFamily="18" charset="0"/>
                                  </a:rPr>
                                </m:ctrlPr>
                              </m:fPr>
                              <m:num>
                                <m:r>
                                  <a:rPr lang="en-US" sz="1800" b="1" i="1">
                                    <a:solidFill>
                                      <a:srgbClr val="FFC000"/>
                                    </a:solidFill>
                                    <a:latin typeface="Cambria Math" panose="02040503050406030204" pitchFamily="18" charset="0"/>
                                    <a:ea typeface="Cambria Math" panose="02040503050406030204" pitchFamily="18" charset="0"/>
                                  </a:rPr>
                                  <m:t>𝒍</m:t>
                                </m:r>
                              </m:num>
                              <m:den>
                                <m:sSub>
                                  <m:sSubPr>
                                    <m:ctrlPr>
                                      <a:rPr lang="en-US" sz="1800" b="1" i="1">
                                        <a:solidFill>
                                          <a:srgbClr val="FFC000"/>
                                        </a:solidFill>
                                        <a:latin typeface="Cambria Math" panose="02040503050406030204" pitchFamily="18" charset="0"/>
                                        <a:ea typeface="Cambria Math" panose="02040503050406030204" pitchFamily="18" charset="0"/>
                                      </a:rPr>
                                    </m:ctrlPr>
                                  </m:sSubPr>
                                  <m:e>
                                    <m:r>
                                      <a:rPr lang="en-US" sz="1800" b="1" i="1">
                                        <a:solidFill>
                                          <a:srgbClr val="FFC000"/>
                                        </a:solidFill>
                                        <a:latin typeface="Cambria Math" panose="02040503050406030204" pitchFamily="18" charset="0"/>
                                        <a:ea typeface="Cambria Math" panose="02040503050406030204" pitchFamily="18" charset="0"/>
                                      </a:rPr>
                                      <m:t>𝒍</m:t>
                                    </m:r>
                                  </m:e>
                                  <m:sub>
                                    <m:r>
                                      <a:rPr lang="en-US" sz="1800" b="1" i="1">
                                        <a:solidFill>
                                          <a:srgbClr val="FFC000"/>
                                        </a:solidFill>
                                        <a:latin typeface="Cambria Math" panose="02040503050406030204" pitchFamily="18" charset="0"/>
                                        <a:ea typeface="Cambria Math" panose="02040503050406030204" pitchFamily="18" charset="0"/>
                                      </a:rPr>
                                      <m:t>𝒎𝒂𝒙</m:t>
                                    </m:r>
                                  </m:sub>
                                </m:sSub>
                              </m:den>
                            </m:f>
                          </m:e>
                        </m:d>
                      </m:e>
                      <m:sup>
                        <m:r>
                          <a:rPr lang="en-US" sz="1800" b="1" i="1">
                            <a:solidFill>
                              <a:srgbClr val="FFC000"/>
                            </a:solidFill>
                            <a:latin typeface="Cambria Math" panose="02040503050406030204" pitchFamily="18" charset="0"/>
                            <a:ea typeface="Cambria Math" panose="02040503050406030204" pitchFamily="18" charset="0"/>
                          </a:rPr>
                          <m:t>𝟏</m:t>
                        </m:r>
                        <m:r>
                          <a:rPr lang="en-US" sz="1800" b="1" i="1">
                            <a:solidFill>
                              <a:srgbClr val="FFC000"/>
                            </a:solidFill>
                            <a:latin typeface="Cambria Math" panose="02040503050406030204" pitchFamily="18" charset="0"/>
                            <a:ea typeface="Cambria Math" panose="02040503050406030204" pitchFamily="18" charset="0"/>
                          </a:rPr>
                          <m:t>/</m:t>
                        </m:r>
                        <m:r>
                          <a:rPr lang="en-US" sz="1800" b="1" i="1">
                            <a:solidFill>
                              <a:srgbClr val="FFC000"/>
                            </a:solidFill>
                            <a:latin typeface="Cambria Math" panose="02040503050406030204" pitchFamily="18" charset="0"/>
                            <a:ea typeface="Cambria Math" panose="02040503050406030204" pitchFamily="18" charset="0"/>
                          </a:rPr>
                          <m:t>𝟑</m:t>
                        </m:r>
                      </m:sup>
                    </m:sSup>
                  </m:oMath>
                </a14:m>
                <a:endParaRPr lang="en-US" sz="1800" b="1" dirty="0">
                  <a:solidFill>
                    <a:srgbClr val="FFC000"/>
                  </a:solidFill>
                </a:endParaRPr>
              </a:p>
            </p:txBody>
          </p:sp>
        </mc:Choice>
        <mc:Fallback xmlns="">
          <p:sp>
            <p:nvSpPr>
              <p:cNvPr id="33" name="TextBox 32">
                <a:extLst>
                  <a:ext uri="{FF2B5EF4-FFF2-40B4-BE49-F238E27FC236}">
                    <a16:creationId xmlns:a16="http://schemas.microsoft.com/office/drawing/2014/main" id="{D01A6964-B133-AA18-9993-50DEA355562D}"/>
                  </a:ext>
                </a:extLst>
              </p:cNvPr>
              <p:cNvSpPr txBox="1">
                <a:spLocks noRot="1" noChangeAspect="1" noMove="1" noResize="1" noEditPoints="1" noAdjustHandles="1" noChangeArrowheads="1" noChangeShapeType="1" noTextEdit="1"/>
              </p:cNvSpPr>
              <p:nvPr/>
            </p:nvSpPr>
            <p:spPr>
              <a:xfrm>
                <a:off x="92600" y="1825435"/>
                <a:ext cx="5173884" cy="843372"/>
              </a:xfrm>
              <a:prstGeom prst="rect">
                <a:avLst/>
              </a:prstGeom>
              <a:blipFill>
                <a:blip r:embed="rId5"/>
                <a:stretch>
                  <a:fillRect l="-980" t="-44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55F021DC-7568-4EED-8349-0CB6A68DDCBA}"/>
                  </a:ext>
                </a:extLst>
              </p:cNvPr>
              <p:cNvSpPr txBox="1"/>
              <p:nvPr/>
            </p:nvSpPr>
            <p:spPr>
              <a:xfrm>
                <a:off x="14826" y="2807706"/>
                <a:ext cx="4395434" cy="805157"/>
              </a:xfrm>
              <a:prstGeom prst="rect">
                <a:avLst/>
              </a:prstGeom>
              <a:noFill/>
            </p:spPr>
            <p:txBody>
              <a:bodyPr wrap="none" rtlCol="0">
                <a:spAutoFit/>
              </a:bodyPr>
              <a:lstStyle/>
              <a:p>
                <a:r>
                  <a:rPr lang="en-US" sz="1800" b="1" dirty="0"/>
                  <a:t>Accumulated phase change through screen</a:t>
                </a:r>
              </a:p>
              <a:p>
                <a:r>
                  <a:rPr lang="en-US" sz="1800" b="1" dirty="0"/>
                  <a:t>   of width L:     </a:t>
                </a:r>
                <a14:m>
                  <m:oMath xmlns:m="http://schemas.openxmlformats.org/officeDocument/2006/math">
                    <m:r>
                      <a:rPr lang="en-US" sz="1800" b="1" i="1">
                        <a:latin typeface="Cambria Math" panose="02040503050406030204" pitchFamily="18" charset="0"/>
                        <a:ea typeface="Cambria Math" panose="02040503050406030204" pitchFamily="18" charset="0"/>
                      </a:rPr>
                      <m:t>∆</m:t>
                    </m:r>
                    <m:r>
                      <a:rPr lang="en-US" sz="1800" b="1" i="1">
                        <a:latin typeface="Cambria Math" panose="02040503050406030204" pitchFamily="18" charset="0"/>
                        <a:ea typeface="Cambria Math" panose="02040503050406030204" pitchFamily="18" charset="0"/>
                      </a:rPr>
                      <m:t>𝝓</m:t>
                    </m:r>
                    <m:r>
                      <a:rPr lang="en-US" sz="1800" b="1" i="1">
                        <a:latin typeface="Cambria Math" panose="02040503050406030204" pitchFamily="18" charset="0"/>
                        <a:ea typeface="Cambria Math" panose="02040503050406030204" pitchFamily="18" charset="0"/>
                      </a:rPr>
                      <m:t>=</m:t>
                    </m:r>
                    <m:sSup>
                      <m:sSupPr>
                        <m:ctrlPr>
                          <a:rPr lang="en-US" sz="1800" b="1" i="1">
                            <a:latin typeface="Cambria Math" panose="02040503050406030204" pitchFamily="18" charset="0"/>
                            <a:ea typeface="Cambria Math" panose="02040503050406030204" pitchFamily="18" charset="0"/>
                          </a:rPr>
                        </m:ctrlPr>
                      </m:sSupPr>
                      <m:e>
                        <m:d>
                          <m:dPr>
                            <m:ctrlPr>
                              <a:rPr lang="en-US" sz="1800" b="1" i="1">
                                <a:latin typeface="Cambria Math" panose="02040503050406030204" pitchFamily="18" charset="0"/>
                                <a:ea typeface="Cambria Math" panose="02040503050406030204" pitchFamily="18" charset="0"/>
                              </a:rPr>
                            </m:ctrlPr>
                          </m:dPr>
                          <m:e>
                            <m:f>
                              <m:fPr>
                                <m:ctrlPr>
                                  <a:rPr lang="en-US" sz="1800" b="1" i="1">
                                    <a:latin typeface="Cambria Math" panose="02040503050406030204" pitchFamily="18" charset="0"/>
                                    <a:ea typeface="Cambria Math" panose="02040503050406030204" pitchFamily="18" charset="0"/>
                                  </a:rPr>
                                </m:ctrlPr>
                              </m:fPr>
                              <m:num>
                                <m:r>
                                  <a:rPr lang="en-US" sz="1800" b="1" i="1">
                                    <a:latin typeface="Cambria Math" panose="02040503050406030204" pitchFamily="18" charset="0"/>
                                    <a:ea typeface="Cambria Math" panose="02040503050406030204" pitchFamily="18" charset="0"/>
                                  </a:rPr>
                                  <m:t>𝑳</m:t>
                                </m:r>
                              </m:num>
                              <m:den>
                                <m:r>
                                  <a:rPr lang="en-US" sz="1800" b="1" i="1">
                                    <a:latin typeface="Cambria Math" panose="02040503050406030204" pitchFamily="18" charset="0"/>
                                    <a:ea typeface="Cambria Math" panose="02040503050406030204" pitchFamily="18" charset="0"/>
                                  </a:rPr>
                                  <m:t>𝒍</m:t>
                                </m:r>
                              </m:den>
                            </m:f>
                          </m:e>
                        </m:d>
                      </m:e>
                      <m:sup>
                        <m:r>
                          <a:rPr lang="en-US" sz="1800" b="1" i="1">
                            <a:latin typeface="Cambria Math" panose="02040503050406030204" pitchFamily="18" charset="0"/>
                            <a:ea typeface="Cambria Math" panose="02040503050406030204" pitchFamily="18" charset="0"/>
                          </a:rPr>
                          <m:t>𝟏</m:t>
                        </m:r>
                        <m:r>
                          <a:rPr lang="en-US" sz="1800" b="1" i="1">
                            <a:latin typeface="Cambria Math" panose="02040503050406030204" pitchFamily="18" charset="0"/>
                            <a:ea typeface="Cambria Math" panose="02040503050406030204" pitchFamily="18" charset="0"/>
                          </a:rPr>
                          <m:t>/</m:t>
                        </m:r>
                        <m:r>
                          <a:rPr lang="en-US" sz="1800" b="1" i="1">
                            <a:latin typeface="Cambria Math" panose="02040503050406030204" pitchFamily="18" charset="0"/>
                            <a:ea typeface="Cambria Math" panose="02040503050406030204" pitchFamily="18" charset="0"/>
                          </a:rPr>
                          <m:t>𝟐</m:t>
                        </m:r>
                      </m:sup>
                    </m:sSup>
                    <m:r>
                      <a:rPr lang="en-US" sz="1800" b="1" i="1">
                        <a:latin typeface="Cambria Math" panose="02040503050406030204" pitchFamily="18" charset="0"/>
                        <a:ea typeface="Cambria Math" panose="02040503050406030204" pitchFamily="18" charset="0"/>
                      </a:rPr>
                      <m:t>𝜹𝝓</m:t>
                    </m:r>
                    <m:r>
                      <a:rPr lang="en-US" sz="1800" b="1" i="1">
                        <a:latin typeface="Cambria Math" panose="02040503050406030204" pitchFamily="18" charset="0"/>
                        <a:ea typeface="Cambria Math" panose="02040503050406030204" pitchFamily="18" charset="0"/>
                      </a:rPr>
                      <m:t>∝</m:t>
                    </m:r>
                    <m:sSup>
                      <m:sSupPr>
                        <m:ctrlPr>
                          <a:rPr lang="en-US" sz="1800" b="1" i="1">
                            <a:latin typeface="Cambria Math" panose="02040503050406030204" pitchFamily="18" charset="0"/>
                            <a:ea typeface="Cambria Math" panose="02040503050406030204" pitchFamily="18" charset="0"/>
                          </a:rPr>
                        </m:ctrlPr>
                      </m:sSupPr>
                      <m:e>
                        <m:r>
                          <a:rPr lang="en-US" sz="1800" b="1" i="1">
                            <a:latin typeface="Cambria Math" panose="02040503050406030204" pitchFamily="18" charset="0"/>
                            <a:ea typeface="Cambria Math" panose="02040503050406030204" pitchFamily="18" charset="0"/>
                          </a:rPr>
                          <m:t>𝒍</m:t>
                        </m:r>
                      </m:e>
                      <m:sup>
                        <m:r>
                          <a:rPr lang="en-US" sz="1800" b="1" i="1">
                            <a:latin typeface="Cambria Math" panose="02040503050406030204" pitchFamily="18" charset="0"/>
                            <a:ea typeface="Cambria Math" panose="02040503050406030204" pitchFamily="18" charset="0"/>
                          </a:rPr>
                          <m:t>𝟓</m:t>
                        </m:r>
                        <m:r>
                          <a:rPr lang="en-US" sz="1800" b="1" i="1">
                            <a:latin typeface="Cambria Math" panose="02040503050406030204" pitchFamily="18" charset="0"/>
                            <a:ea typeface="Cambria Math" panose="02040503050406030204" pitchFamily="18" charset="0"/>
                          </a:rPr>
                          <m:t>/</m:t>
                        </m:r>
                        <m:r>
                          <a:rPr lang="en-US" sz="1800" b="1" i="1">
                            <a:latin typeface="Cambria Math" panose="02040503050406030204" pitchFamily="18" charset="0"/>
                            <a:ea typeface="Cambria Math" panose="02040503050406030204" pitchFamily="18" charset="0"/>
                          </a:rPr>
                          <m:t>𝟔</m:t>
                        </m:r>
                      </m:sup>
                    </m:sSup>
                  </m:oMath>
                </a14:m>
                <a:endParaRPr lang="en-US" sz="1800" b="1" dirty="0"/>
              </a:p>
            </p:txBody>
          </p:sp>
        </mc:Choice>
        <mc:Fallback xmlns="">
          <p:sp>
            <p:nvSpPr>
              <p:cNvPr id="34" name="TextBox 33">
                <a:extLst>
                  <a:ext uri="{FF2B5EF4-FFF2-40B4-BE49-F238E27FC236}">
                    <a16:creationId xmlns:a16="http://schemas.microsoft.com/office/drawing/2014/main" id="{55F021DC-7568-4EED-8349-0CB6A68DDCBA}"/>
                  </a:ext>
                </a:extLst>
              </p:cNvPr>
              <p:cNvSpPr txBox="1">
                <a:spLocks noRot="1" noChangeAspect="1" noMove="1" noResize="1" noEditPoints="1" noAdjustHandles="1" noChangeArrowheads="1" noChangeShapeType="1" noTextEdit="1"/>
              </p:cNvSpPr>
              <p:nvPr/>
            </p:nvSpPr>
            <p:spPr>
              <a:xfrm>
                <a:off x="14826" y="2807706"/>
                <a:ext cx="4395434" cy="805157"/>
              </a:xfrm>
              <a:prstGeom prst="rect">
                <a:avLst/>
              </a:prstGeom>
              <a:blipFill>
                <a:blip r:embed="rId6"/>
                <a:stretch>
                  <a:fillRect l="-862" t="-6250" b="-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6DB07669-B684-79DA-2D5A-A73B4592BFA0}"/>
                  </a:ext>
                </a:extLst>
              </p:cNvPr>
              <p:cNvSpPr txBox="1"/>
              <p:nvPr/>
            </p:nvSpPr>
            <p:spPr>
              <a:xfrm>
                <a:off x="1088021" y="6279875"/>
                <a:ext cx="3872150" cy="408189"/>
              </a:xfrm>
              <a:prstGeom prst="rect">
                <a:avLst/>
              </a:prstGeom>
              <a:noFill/>
            </p:spPr>
            <p:txBody>
              <a:bodyPr wrap="none" rtlCol="0">
                <a:spAutoFit/>
              </a:bodyPr>
              <a:lstStyle/>
              <a:p>
                <a:r>
                  <a:rPr lang="en-US" sz="2000" b="1" dirty="0">
                    <a:solidFill>
                      <a:srgbClr val="73F646"/>
                    </a:solidFill>
                  </a:rPr>
                  <a:t>Where R</a:t>
                </a:r>
                <a:r>
                  <a:rPr lang="en-US" sz="2000" b="1" baseline="-25000" dirty="0">
                    <a:solidFill>
                      <a:srgbClr val="73F646"/>
                    </a:solidFill>
                  </a:rPr>
                  <a:t>F</a:t>
                </a:r>
                <a:r>
                  <a:rPr lang="en-US" sz="2000" b="1" dirty="0">
                    <a:solidFill>
                      <a:srgbClr val="73F646"/>
                    </a:solidFill>
                  </a:rPr>
                  <a:t> ~ </a:t>
                </a:r>
                <a14:m>
                  <m:oMath xmlns:m="http://schemas.openxmlformats.org/officeDocument/2006/math">
                    <m:rad>
                      <m:radPr>
                        <m:degHide m:val="on"/>
                        <m:ctrlPr>
                          <a:rPr lang="en-US" sz="2000" b="1" i="1" smtClean="0">
                            <a:solidFill>
                              <a:srgbClr val="73F646"/>
                            </a:solidFill>
                            <a:latin typeface="Cambria Math" panose="02040503050406030204" pitchFamily="18" charset="0"/>
                          </a:rPr>
                        </m:ctrlPr>
                      </m:radPr>
                      <m:deg/>
                      <m:e>
                        <m:r>
                          <m:rPr>
                            <m:nor/>
                          </m:rPr>
                          <a:rPr lang="en-US" sz="2000" b="1" dirty="0">
                            <a:solidFill>
                              <a:srgbClr val="73F646"/>
                            </a:solidFill>
                          </a:rPr>
                          <m:t>d</m:t>
                        </m:r>
                        <m:r>
                          <m:rPr>
                            <m:nor/>
                          </m:rPr>
                          <a:rPr lang="en-US" sz="2000" b="1" dirty="0">
                            <a:solidFill>
                              <a:srgbClr val="73F646"/>
                            </a:solidFill>
                          </a:rPr>
                          <m:t> </m:t>
                        </m:r>
                        <m:r>
                          <a:rPr lang="en-US" sz="2000" b="1" i="1">
                            <a:solidFill>
                              <a:srgbClr val="73F646"/>
                            </a:solidFill>
                            <a:latin typeface="Cambria Math" panose="02040503050406030204" pitchFamily="18" charset="0"/>
                            <a:ea typeface="Cambria Math" panose="02040503050406030204" pitchFamily="18" charset="0"/>
                          </a:rPr>
                          <m:t>𝝀</m:t>
                        </m:r>
                      </m:e>
                    </m:rad>
                  </m:oMath>
                </a14:m>
                <a:r>
                  <a:rPr lang="en-US" sz="2000" b="1" dirty="0">
                    <a:solidFill>
                      <a:srgbClr val="73F646"/>
                    </a:solidFill>
                  </a:rPr>
                  <a:t>   is Fresnel scale</a:t>
                </a:r>
              </a:p>
            </p:txBody>
          </p:sp>
        </mc:Choice>
        <mc:Fallback xmlns="">
          <p:sp>
            <p:nvSpPr>
              <p:cNvPr id="35" name="TextBox 34">
                <a:extLst>
                  <a:ext uri="{FF2B5EF4-FFF2-40B4-BE49-F238E27FC236}">
                    <a16:creationId xmlns:a16="http://schemas.microsoft.com/office/drawing/2014/main" id="{6DB07669-B684-79DA-2D5A-A73B4592BFA0}"/>
                  </a:ext>
                </a:extLst>
              </p:cNvPr>
              <p:cNvSpPr txBox="1">
                <a:spLocks noRot="1" noChangeAspect="1" noMove="1" noResize="1" noEditPoints="1" noAdjustHandles="1" noChangeArrowheads="1" noChangeShapeType="1" noTextEdit="1"/>
              </p:cNvSpPr>
              <p:nvPr/>
            </p:nvSpPr>
            <p:spPr>
              <a:xfrm>
                <a:off x="1088021" y="6279875"/>
                <a:ext cx="3872150" cy="408189"/>
              </a:xfrm>
              <a:prstGeom prst="rect">
                <a:avLst/>
              </a:prstGeom>
              <a:blipFill>
                <a:blip r:embed="rId7"/>
                <a:stretch>
                  <a:fillRect l="-1634" t="-6061" r="-654" b="-27273"/>
                </a:stretch>
              </a:blipFill>
            </p:spPr>
            <p:txBody>
              <a:bodyPr/>
              <a:lstStyle/>
              <a:p>
                <a:r>
                  <a:rPr lang="en-US">
                    <a:noFill/>
                  </a:rPr>
                  <a:t> </a:t>
                </a:r>
              </a:p>
            </p:txBody>
          </p:sp>
        </mc:Fallback>
      </mc:AlternateContent>
    </p:spTree>
    <p:extLst>
      <p:ext uri="{BB962C8B-B14F-4D97-AF65-F5344CB8AC3E}">
        <p14:creationId xmlns:p14="http://schemas.microsoft.com/office/powerpoint/2010/main" val="234713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AF39EB0-18C3-040B-246B-296396283A15}"/>
                  </a:ext>
                </a:extLst>
              </p:cNvPr>
              <p:cNvSpPr txBox="1"/>
              <p:nvPr/>
            </p:nvSpPr>
            <p:spPr>
              <a:xfrm>
                <a:off x="509286" y="1238491"/>
                <a:ext cx="5001113" cy="385042"/>
              </a:xfrm>
              <a:prstGeom prst="rect">
                <a:avLst/>
              </a:prstGeom>
              <a:noFill/>
            </p:spPr>
            <p:txBody>
              <a:bodyPr wrap="none" rtlCol="0">
                <a:spAutoFit/>
              </a:bodyPr>
              <a:lstStyle/>
              <a:p>
                <a:r>
                  <a:rPr lang="en-US" sz="2000" b="1" dirty="0"/>
                  <a:t>The diffraction time scale is: </a:t>
                </a:r>
                <a:r>
                  <a:rPr lang="en-US" sz="2000" b="1" dirty="0" err="1"/>
                  <a:t>t</a:t>
                </a:r>
                <a:r>
                  <a:rPr lang="en-US" sz="2000" b="1" baseline="-25000" dirty="0" err="1"/>
                  <a:t>ds</a:t>
                </a:r>
                <a:r>
                  <a:rPr lang="en-US" sz="2000" b="1" dirty="0"/>
                  <a:t> ~  </a:t>
                </a:r>
                <a14:m>
                  <m:oMath xmlns:m="http://schemas.openxmlformats.org/officeDocument/2006/math">
                    <m:sSubSup>
                      <m:sSubSupPr>
                        <m:ctrlPr>
                          <a:rPr lang="en-US" sz="2000" b="1" i="1" smtClean="0">
                            <a:latin typeface="Cambria Math" panose="02040503050406030204" pitchFamily="18" charset="0"/>
                          </a:rPr>
                        </m:ctrlPr>
                      </m:sSubSupPr>
                      <m:e>
                        <m:r>
                          <a:rPr lang="en-US" sz="2000" b="1" i="1" smtClean="0">
                            <a:latin typeface="Cambria Math" panose="02040503050406030204" pitchFamily="18" charset="0"/>
                          </a:rPr>
                          <m:t>𝑹</m:t>
                        </m:r>
                      </m:e>
                      <m:sub>
                        <m:r>
                          <a:rPr lang="en-US" sz="2000" b="1" i="1" smtClean="0">
                            <a:latin typeface="Cambria Math" panose="02040503050406030204" pitchFamily="18" charset="0"/>
                          </a:rPr>
                          <m:t>𝒔𝒄</m:t>
                        </m:r>
                      </m:sub>
                      <m:sup>
                        <m:r>
                          <a:rPr lang="en-US" sz="2000" b="1" i="1" smtClean="0">
                            <a:latin typeface="Cambria Math" panose="02040503050406030204" pitchFamily="18" charset="0"/>
                          </a:rPr>
                          <m:t>𝟐</m:t>
                        </m:r>
                      </m:sup>
                    </m:sSubSup>
                  </m:oMath>
                </a14:m>
                <a:r>
                  <a:rPr lang="en-US" sz="2000" b="1" dirty="0"/>
                  <a:t>/(2dc) </a:t>
                </a:r>
              </a:p>
            </p:txBody>
          </p:sp>
        </mc:Choice>
        <mc:Fallback xmlns="">
          <p:sp>
            <p:nvSpPr>
              <p:cNvPr id="4" name="TextBox 3">
                <a:extLst>
                  <a:ext uri="{FF2B5EF4-FFF2-40B4-BE49-F238E27FC236}">
                    <a16:creationId xmlns:a16="http://schemas.microsoft.com/office/drawing/2014/main" id="{0AF39EB0-18C3-040B-246B-296396283A15}"/>
                  </a:ext>
                </a:extLst>
              </p:cNvPr>
              <p:cNvSpPr txBox="1">
                <a:spLocks noRot="1" noChangeAspect="1" noMove="1" noResize="1" noEditPoints="1" noAdjustHandles="1" noChangeArrowheads="1" noChangeShapeType="1" noTextEdit="1"/>
              </p:cNvSpPr>
              <p:nvPr/>
            </p:nvSpPr>
            <p:spPr>
              <a:xfrm>
                <a:off x="509286" y="1238491"/>
                <a:ext cx="5001113" cy="385042"/>
              </a:xfrm>
              <a:prstGeom prst="rect">
                <a:avLst/>
              </a:prstGeom>
              <a:blipFill>
                <a:blip r:embed="rId2"/>
                <a:stretch>
                  <a:fillRect l="-1269" t="-9677" r="-508" b="-290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C466011-BB0F-5039-5A38-D4441CA7172F}"/>
                  </a:ext>
                </a:extLst>
              </p:cNvPr>
              <p:cNvSpPr txBox="1"/>
              <p:nvPr/>
            </p:nvSpPr>
            <p:spPr>
              <a:xfrm>
                <a:off x="509286" y="1713052"/>
                <a:ext cx="8390823" cy="384272"/>
              </a:xfrm>
              <a:prstGeom prst="rect">
                <a:avLst/>
              </a:prstGeom>
              <a:noFill/>
            </p:spPr>
            <p:txBody>
              <a:bodyPr wrap="none" rtlCol="0">
                <a:spAutoFit/>
              </a:bodyPr>
              <a:lstStyle/>
              <a:p>
                <a:r>
                  <a:rPr lang="en-US" sz="2000" b="1" dirty="0"/>
                  <a:t>It follows from the expression for </a:t>
                </a:r>
                <a:r>
                  <a:rPr lang="en-US" sz="2000" b="1" dirty="0" err="1"/>
                  <a:t>R</a:t>
                </a:r>
                <a:r>
                  <a:rPr lang="en-US" sz="2000" b="1" baseline="-25000" dirty="0" err="1"/>
                  <a:t>sc</a:t>
                </a:r>
                <a:r>
                  <a:rPr lang="en-US" sz="2000" b="1" dirty="0"/>
                  <a:t> from the previous slide that  </a:t>
                </a:r>
                <a:r>
                  <a:rPr lang="en-US" sz="2000" b="1" dirty="0" err="1"/>
                  <a:t>t</a:t>
                </a:r>
                <a:r>
                  <a:rPr lang="en-US" sz="2000" b="1" baseline="-25000" dirty="0" err="1"/>
                  <a:t>ds</a:t>
                </a:r>
                <a:r>
                  <a:rPr lang="en-US" sz="2000" b="1" baseline="-25000" dirty="0"/>
                  <a:t>  </a:t>
                </a:r>
                <a14:m>
                  <m:oMath xmlns:m="http://schemas.openxmlformats.org/officeDocument/2006/math">
                    <m:r>
                      <a:rPr lang="en-US" sz="2000" b="1" i="1" smtClean="0">
                        <a:latin typeface="Cambria Math" panose="02040503050406030204" pitchFamily="18" charset="0"/>
                        <a:ea typeface="Cambria Math" panose="02040503050406030204" pitchFamily="18" charset="0"/>
                      </a:rPr>
                      <m:t>∝</m:t>
                    </m:r>
                  </m:oMath>
                </a14:m>
                <a:r>
                  <a:rPr lang="en-US" sz="2000" b="1" dirty="0"/>
                  <a:t> </a:t>
                </a:r>
                <a14:m>
                  <m:oMath xmlns:m="http://schemas.openxmlformats.org/officeDocument/2006/math">
                    <m:sSup>
                      <m:sSupPr>
                        <m:ctrlPr>
                          <a:rPr lang="en-US" sz="2000" b="1" i="1" dirty="0" smtClean="0">
                            <a:latin typeface="Cambria Math" panose="02040503050406030204" pitchFamily="18" charset="0"/>
                          </a:rPr>
                        </m:ctrlPr>
                      </m:sSupPr>
                      <m:e>
                        <m:r>
                          <a:rPr lang="en-US" sz="2000" b="1" i="1" dirty="0" smtClean="0">
                            <a:latin typeface="Cambria Math" panose="02040503050406030204" pitchFamily="18" charset="0"/>
                            <a:ea typeface="Cambria Math" panose="02040503050406030204" pitchFamily="18" charset="0"/>
                          </a:rPr>
                          <m:t>𝝀</m:t>
                        </m:r>
                      </m:e>
                      <m:sup>
                        <m:r>
                          <a:rPr lang="en-US" sz="2000" b="1" i="1" dirty="0" smtClean="0">
                            <a:latin typeface="Cambria Math" panose="02040503050406030204" pitchFamily="18" charset="0"/>
                          </a:rPr>
                          <m:t>𝟒</m:t>
                        </m:r>
                        <m:r>
                          <a:rPr lang="en-US" sz="2000" b="1" i="1" dirty="0" smtClean="0">
                            <a:latin typeface="Cambria Math" panose="02040503050406030204" pitchFamily="18" charset="0"/>
                          </a:rPr>
                          <m:t>.</m:t>
                        </m:r>
                        <m:r>
                          <a:rPr lang="en-US" sz="2000" b="1" i="1" dirty="0" smtClean="0">
                            <a:latin typeface="Cambria Math" panose="02040503050406030204" pitchFamily="18" charset="0"/>
                          </a:rPr>
                          <m:t>𝟒</m:t>
                        </m:r>
                      </m:sup>
                    </m:sSup>
                  </m:oMath>
                </a14:m>
                <a:endParaRPr lang="en-US" sz="2000" b="1" dirty="0"/>
              </a:p>
            </p:txBody>
          </p:sp>
        </mc:Choice>
        <mc:Fallback xmlns="">
          <p:sp>
            <p:nvSpPr>
              <p:cNvPr id="5" name="TextBox 4">
                <a:extLst>
                  <a:ext uri="{FF2B5EF4-FFF2-40B4-BE49-F238E27FC236}">
                    <a16:creationId xmlns:a16="http://schemas.microsoft.com/office/drawing/2014/main" id="{6C466011-BB0F-5039-5A38-D4441CA7172F}"/>
                  </a:ext>
                </a:extLst>
              </p:cNvPr>
              <p:cNvSpPr txBox="1">
                <a:spLocks noRot="1" noChangeAspect="1" noMove="1" noResize="1" noEditPoints="1" noAdjustHandles="1" noChangeArrowheads="1" noChangeShapeType="1" noTextEdit="1"/>
              </p:cNvSpPr>
              <p:nvPr/>
            </p:nvSpPr>
            <p:spPr>
              <a:xfrm>
                <a:off x="509286" y="1713052"/>
                <a:ext cx="8390823" cy="384272"/>
              </a:xfrm>
              <a:prstGeom prst="rect">
                <a:avLst/>
              </a:prstGeom>
              <a:blipFill>
                <a:blip r:embed="rId3"/>
                <a:stretch>
                  <a:fillRect l="-756" t="-9375" b="-25000"/>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6A14C497-BFB9-38BB-BC5E-680B4F943B2D}"/>
              </a:ext>
            </a:extLst>
          </p:cNvPr>
          <p:cNvPicPr>
            <a:picLocks noChangeAspect="1"/>
          </p:cNvPicPr>
          <p:nvPr/>
        </p:nvPicPr>
        <p:blipFill>
          <a:blip r:embed="rId4"/>
          <a:stretch>
            <a:fillRect/>
          </a:stretch>
        </p:blipFill>
        <p:spPr>
          <a:xfrm>
            <a:off x="6004" y="2904198"/>
            <a:ext cx="9137995" cy="3160745"/>
          </a:xfrm>
          <a:prstGeom prst="rect">
            <a:avLst/>
          </a:prstGeom>
        </p:spPr>
      </p:pic>
      <p:sp>
        <p:nvSpPr>
          <p:cNvPr id="7" name="TextBox 6">
            <a:extLst>
              <a:ext uri="{FF2B5EF4-FFF2-40B4-BE49-F238E27FC236}">
                <a16:creationId xmlns:a16="http://schemas.microsoft.com/office/drawing/2014/main" id="{9A8AF037-F400-D573-1ACE-7A14D9F50076}"/>
              </a:ext>
            </a:extLst>
          </p:cNvPr>
          <p:cNvSpPr txBox="1"/>
          <p:nvPr/>
        </p:nvSpPr>
        <p:spPr>
          <a:xfrm>
            <a:off x="3500815" y="6151459"/>
            <a:ext cx="1924566" cy="349968"/>
          </a:xfrm>
          <a:prstGeom prst="rect">
            <a:avLst/>
          </a:prstGeom>
          <a:noFill/>
        </p:spPr>
        <p:txBody>
          <a:bodyPr wrap="none" rtlCol="0">
            <a:spAutoFit/>
          </a:bodyPr>
          <a:lstStyle/>
          <a:p>
            <a:r>
              <a:rPr lang="en-US" sz="1800" b="1" dirty="0"/>
              <a:t>Petroff et al. 2021</a:t>
            </a:r>
          </a:p>
        </p:txBody>
      </p:sp>
      <p:sp>
        <p:nvSpPr>
          <p:cNvPr id="8" name="TextBox 7">
            <a:extLst>
              <a:ext uri="{FF2B5EF4-FFF2-40B4-BE49-F238E27FC236}">
                <a16:creationId xmlns:a16="http://schemas.microsoft.com/office/drawing/2014/main" id="{E3808F75-FEF2-B46E-EF7B-0C25CEC44120}"/>
              </a:ext>
            </a:extLst>
          </p:cNvPr>
          <p:cNvSpPr txBox="1"/>
          <p:nvPr/>
        </p:nvSpPr>
        <p:spPr>
          <a:xfrm>
            <a:off x="1226020" y="2244562"/>
            <a:ext cx="6129178" cy="378565"/>
          </a:xfrm>
          <a:prstGeom prst="rect">
            <a:avLst/>
          </a:prstGeom>
          <a:noFill/>
        </p:spPr>
        <p:txBody>
          <a:bodyPr wrap="none" rtlCol="0">
            <a:spAutoFit/>
          </a:bodyPr>
          <a:lstStyle/>
          <a:p>
            <a:r>
              <a:rPr lang="en-US" sz="2000" b="1" dirty="0"/>
              <a:t>Some examples of scatter-broadening are shown below</a:t>
            </a:r>
          </a:p>
        </p:txBody>
      </p:sp>
    </p:spTree>
    <p:extLst>
      <p:ext uri="{BB962C8B-B14F-4D97-AF65-F5344CB8AC3E}">
        <p14:creationId xmlns:p14="http://schemas.microsoft.com/office/powerpoint/2010/main" val="2957909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BB61EB6-E2FD-4749-B7E2-E12202EB8998}"/>
              </a:ext>
            </a:extLst>
          </p:cNvPr>
          <p:cNvSpPr txBox="1"/>
          <p:nvPr/>
        </p:nvSpPr>
        <p:spPr>
          <a:xfrm>
            <a:off x="1092333" y="572123"/>
            <a:ext cx="6997983" cy="493084"/>
          </a:xfrm>
          <a:prstGeom prst="rect">
            <a:avLst/>
          </a:prstGeom>
          <a:noFill/>
        </p:spPr>
        <p:txBody>
          <a:bodyPr wrap="square" rtlCol="0">
            <a:spAutoFit/>
          </a:bodyPr>
          <a:lstStyle/>
          <a:p>
            <a:pPr algn="ctr"/>
            <a:r>
              <a:rPr lang="en-US" sz="2800" b="1" i="1" dirty="0">
                <a:solidFill>
                  <a:srgbClr val="FFC000"/>
                </a:solidFill>
                <a:effectLst>
                  <a:outerShdw blurRad="38100" dist="38100" dir="2700000" algn="tl">
                    <a:srgbClr val="000000">
                      <a:alpha val="43137"/>
                    </a:srgbClr>
                  </a:outerShdw>
                </a:effectLst>
              </a:rPr>
              <a:t>EM propagation through magnetized plasma</a:t>
            </a:r>
          </a:p>
        </p:txBody>
      </p:sp>
      <p:sp>
        <p:nvSpPr>
          <p:cNvPr id="7" name="TextBox 6">
            <a:extLst>
              <a:ext uri="{FF2B5EF4-FFF2-40B4-BE49-F238E27FC236}">
                <a16:creationId xmlns:a16="http://schemas.microsoft.com/office/drawing/2014/main" id="{26DF2AD0-3D7B-674D-8FC2-EDAF9E93E2FE}"/>
              </a:ext>
            </a:extLst>
          </p:cNvPr>
          <p:cNvSpPr txBox="1"/>
          <p:nvPr/>
        </p:nvSpPr>
        <p:spPr>
          <a:xfrm>
            <a:off x="129577" y="1525809"/>
            <a:ext cx="7928657" cy="349968"/>
          </a:xfrm>
          <a:prstGeom prst="rect">
            <a:avLst/>
          </a:prstGeom>
          <a:noFill/>
        </p:spPr>
        <p:txBody>
          <a:bodyPr wrap="square" rtlCol="0">
            <a:spAutoFit/>
          </a:bodyPr>
          <a:lstStyle/>
          <a:p>
            <a:r>
              <a:rPr lang="en-US" sz="1800" b="1" dirty="0"/>
              <a:t>Left and right circular polarizations propagate with different speeds in plasma</a:t>
            </a:r>
          </a:p>
        </p:txBody>
      </p:sp>
      <p:pic>
        <p:nvPicPr>
          <p:cNvPr id="8" name="Picture 7" descr="Text&#10;&#10;Description automatically generated with medium confidence">
            <a:extLst>
              <a:ext uri="{FF2B5EF4-FFF2-40B4-BE49-F238E27FC236}">
                <a16:creationId xmlns:a16="http://schemas.microsoft.com/office/drawing/2014/main" id="{2642FE8F-C83C-8D4F-9593-27E8E82E97E3}"/>
              </a:ext>
            </a:extLst>
          </p:cNvPr>
          <p:cNvPicPr>
            <a:picLocks noChangeAspect="1"/>
          </p:cNvPicPr>
          <p:nvPr/>
        </p:nvPicPr>
        <p:blipFill>
          <a:blip r:embed="rId2"/>
          <a:stretch>
            <a:fillRect/>
          </a:stretch>
        </p:blipFill>
        <p:spPr>
          <a:xfrm>
            <a:off x="1294196" y="2148868"/>
            <a:ext cx="2651282" cy="914235"/>
          </a:xfrm>
          <a:prstGeom prst="rect">
            <a:avLst/>
          </a:prstGeom>
        </p:spPr>
      </p:pic>
      <p:cxnSp>
        <p:nvCxnSpPr>
          <p:cNvPr id="9" name="Straight Arrow Connector 8">
            <a:extLst>
              <a:ext uri="{FF2B5EF4-FFF2-40B4-BE49-F238E27FC236}">
                <a16:creationId xmlns:a16="http://schemas.microsoft.com/office/drawing/2014/main" id="{1D573784-5235-764F-BBCC-29D0970161BC}"/>
              </a:ext>
            </a:extLst>
          </p:cNvPr>
          <p:cNvCxnSpPr>
            <a:cxnSpLocks/>
          </p:cNvCxnSpPr>
          <p:nvPr/>
        </p:nvCxnSpPr>
        <p:spPr>
          <a:xfrm flipH="1">
            <a:off x="1972493" y="2491769"/>
            <a:ext cx="564716" cy="856253"/>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8FDCBB6-C1A5-D140-B965-B1EFE04D5722}"/>
              </a:ext>
            </a:extLst>
          </p:cNvPr>
          <p:cNvCxnSpPr>
            <a:cxnSpLocks/>
          </p:cNvCxnSpPr>
          <p:nvPr/>
        </p:nvCxnSpPr>
        <p:spPr>
          <a:xfrm>
            <a:off x="3810222" y="2488196"/>
            <a:ext cx="677229" cy="88601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descr="Diagram&#10;&#10;Description automatically generated with medium confidence">
            <a:extLst>
              <a:ext uri="{FF2B5EF4-FFF2-40B4-BE49-F238E27FC236}">
                <a16:creationId xmlns:a16="http://schemas.microsoft.com/office/drawing/2014/main" id="{C3143D18-8142-B341-9CC0-F24B57375A3D}"/>
              </a:ext>
            </a:extLst>
          </p:cNvPr>
          <p:cNvPicPr>
            <a:picLocks noChangeAspect="1"/>
          </p:cNvPicPr>
          <p:nvPr/>
        </p:nvPicPr>
        <p:blipFill>
          <a:blip r:embed="rId3"/>
          <a:stretch>
            <a:fillRect/>
          </a:stretch>
        </p:blipFill>
        <p:spPr>
          <a:xfrm>
            <a:off x="1125126" y="3374214"/>
            <a:ext cx="1238250" cy="676275"/>
          </a:xfrm>
          <a:prstGeom prst="rect">
            <a:avLst/>
          </a:prstGeom>
        </p:spPr>
      </p:pic>
      <p:pic>
        <p:nvPicPr>
          <p:cNvPr id="12" name="Picture 11" descr="Text&#10;&#10;Description automatically generated">
            <a:extLst>
              <a:ext uri="{FF2B5EF4-FFF2-40B4-BE49-F238E27FC236}">
                <a16:creationId xmlns:a16="http://schemas.microsoft.com/office/drawing/2014/main" id="{ED6698E7-AC37-4445-A53D-0F276234E2C2}"/>
              </a:ext>
            </a:extLst>
          </p:cNvPr>
          <p:cNvPicPr>
            <a:picLocks noChangeAspect="1"/>
          </p:cNvPicPr>
          <p:nvPr/>
        </p:nvPicPr>
        <p:blipFill>
          <a:blip r:embed="rId4"/>
          <a:stretch>
            <a:fillRect/>
          </a:stretch>
        </p:blipFill>
        <p:spPr>
          <a:xfrm>
            <a:off x="4165026" y="3456367"/>
            <a:ext cx="904875" cy="533400"/>
          </a:xfrm>
          <a:prstGeom prst="rect">
            <a:avLst/>
          </a:prstGeom>
        </p:spPr>
      </p:pic>
      <p:sp>
        <p:nvSpPr>
          <p:cNvPr id="13" name="TextBox 12">
            <a:extLst>
              <a:ext uri="{FF2B5EF4-FFF2-40B4-BE49-F238E27FC236}">
                <a16:creationId xmlns:a16="http://schemas.microsoft.com/office/drawing/2014/main" id="{31FED6D0-9F2D-874E-A1E3-878B91B50A06}"/>
              </a:ext>
            </a:extLst>
          </p:cNvPr>
          <p:cNvSpPr txBox="1"/>
          <p:nvPr/>
        </p:nvSpPr>
        <p:spPr>
          <a:xfrm>
            <a:off x="1125126" y="4076681"/>
            <a:ext cx="1238250" cy="493084"/>
          </a:xfrm>
          <a:prstGeom prst="rect">
            <a:avLst/>
          </a:prstGeom>
          <a:noFill/>
        </p:spPr>
        <p:txBody>
          <a:bodyPr wrap="square" rtlCol="0">
            <a:spAutoFit/>
          </a:bodyPr>
          <a:lstStyle/>
          <a:p>
            <a:pPr algn="ctr"/>
            <a:r>
              <a:rPr lang="en-US" sz="1400" b="1" dirty="0">
                <a:solidFill>
                  <a:schemeClr val="accent5">
                    <a:lumMod val="40000"/>
                    <a:lumOff val="60000"/>
                  </a:schemeClr>
                </a:solidFill>
              </a:rPr>
              <a:t>Plasma frequency</a:t>
            </a:r>
          </a:p>
        </p:txBody>
      </p:sp>
      <p:sp>
        <p:nvSpPr>
          <p:cNvPr id="14" name="TextBox 13">
            <a:extLst>
              <a:ext uri="{FF2B5EF4-FFF2-40B4-BE49-F238E27FC236}">
                <a16:creationId xmlns:a16="http://schemas.microsoft.com/office/drawing/2014/main" id="{5A48A7F1-AF7F-EB40-A62F-362545140B9E}"/>
              </a:ext>
            </a:extLst>
          </p:cNvPr>
          <p:cNvSpPr txBox="1"/>
          <p:nvPr/>
        </p:nvSpPr>
        <p:spPr>
          <a:xfrm>
            <a:off x="3982983" y="3997273"/>
            <a:ext cx="1238250" cy="493084"/>
          </a:xfrm>
          <a:prstGeom prst="rect">
            <a:avLst/>
          </a:prstGeom>
          <a:noFill/>
        </p:spPr>
        <p:txBody>
          <a:bodyPr wrap="square" rtlCol="0">
            <a:spAutoFit/>
          </a:bodyPr>
          <a:lstStyle/>
          <a:p>
            <a:pPr algn="ctr"/>
            <a:r>
              <a:rPr lang="en-US" sz="1400" b="1" dirty="0">
                <a:solidFill>
                  <a:srgbClr val="92D050"/>
                </a:solidFill>
              </a:rPr>
              <a:t>Cyclotron frequency</a:t>
            </a:r>
          </a:p>
        </p:txBody>
      </p:sp>
      <p:sp>
        <p:nvSpPr>
          <p:cNvPr id="15" name="TextBox 14">
            <a:extLst>
              <a:ext uri="{FF2B5EF4-FFF2-40B4-BE49-F238E27FC236}">
                <a16:creationId xmlns:a16="http://schemas.microsoft.com/office/drawing/2014/main" id="{5DA829B4-A9F2-494A-BF1D-E26DBB45A514}"/>
              </a:ext>
            </a:extLst>
          </p:cNvPr>
          <p:cNvSpPr txBox="1"/>
          <p:nvPr/>
        </p:nvSpPr>
        <p:spPr>
          <a:xfrm>
            <a:off x="11186" y="5760626"/>
            <a:ext cx="1961307" cy="349968"/>
          </a:xfrm>
          <a:prstGeom prst="rect">
            <a:avLst/>
          </a:prstGeom>
          <a:noFill/>
        </p:spPr>
        <p:txBody>
          <a:bodyPr wrap="square" rtlCol="0">
            <a:spAutoFit/>
          </a:bodyPr>
          <a:lstStyle/>
          <a:p>
            <a:r>
              <a:rPr lang="en-US" sz="1800" b="1" dirty="0">
                <a:solidFill>
                  <a:srgbClr val="92D050"/>
                </a:solidFill>
              </a:rPr>
              <a:t>Faraday rotation</a:t>
            </a:r>
          </a:p>
        </p:txBody>
      </p:sp>
      <p:pic>
        <p:nvPicPr>
          <p:cNvPr id="16" name="Picture 15" descr="Text&#10;&#10;Description automatically generated with low confidence">
            <a:extLst>
              <a:ext uri="{FF2B5EF4-FFF2-40B4-BE49-F238E27FC236}">
                <a16:creationId xmlns:a16="http://schemas.microsoft.com/office/drawing/2014/main" id="{6ADF2196-4014-D649-9DA7-FE1DD9509402}"/>
              </a:ext>
            </a:extLst>
          </p:cNvPr>
          <p:cNvPicPr>
            <a:picLocks noChangeAspect="1"/>
          </p:cNvPicPr>
          <p:nvPr/>
        </p:nvPicPr>
        <p:blipFill>
          <a:blip r:embed="rId5"/>
          <a:stretch>
            <a:fillRect/>
          </a:stretch>
        </p:blipFill>
        <p:spPr>
          <a:xfrm>
            <a:off x="6957177" y="2872164"/>
            <a:ext cx="1143000" cy="571500"/>
          </a:xfrm>
          <a:prstGeom prst="rect">
            <a:avLst/>
          </a:prstGeom>
        </p:spPr>
      </p:pic>
      <p:pic>
        <p:nvPicPr>
          <p:cNvPr id="17" name="Picture 16" descr="Text&#10;&#10;Description automatically generated">
            <a:extLst>
              <a:ext uri="{FF2B5EF4-FFF2-40B4-BE49-F238E27FC236}">
                <a16:creationId xmlns:a16="http://schemas.microsoft.com/office/drawing/2014/main" id="{EC3334C6-9186-A943-9A76-1A7A56CD6414}"/>
              </a:ext>
            </a:extLst>
          </p:cNvPr>
          <p:cNvPicPr>
            <a:picLocks noChangeAspect="1"/>
          </p:cNvPicPr>
          <p:nvPr/>
        </p:nvPicPr>
        <p:blipFill>
          <a:blip r:embed="rId6"/>
          <a:stretch>
            <a:fillRect/>
          </a:stretch>
        </p:blipFill>
        <p:spPr>
          <a:xfrm>
            <a:off x="791389" y="6110594"/>
            <a:ext cx="4124325" cy="542925"/>
          </a:xfrm>
          <a:prstGeom prst="rect">
            <a:avLst/>
          </a:prstGeom>
        </p:spPr>
      </p:pic>
      <p:sp>
        <p:nvSpPr>
          <p:cNvPr id="2" name="TextBox 1">
            <a:extLst>
              <a:ext uri="{FF2B5EF4-FFF2-40B4-BE49-F238E27FC236}">
                <a16:creationId xmlns:a16="http://schemas.microsoft.com/office/drawing/2014/main" id="{1C5D2E57-7415-E3AE-5CAF-91AFAB09CABE}"/>
              </a:ext>
            </a:extLst>
          </p:cNvPr>
          <p:cNvSpPr txBox="1"/>
          <p:nvPr/>
        </p:nvSpPr>
        <p:spPr>
          <a:xfrm>
            <a:off x="5887997" y="2187037"/>
            <a:ext cx="2882097" cy="865237"/>
          </a:xfrm>
          <a:prstGeom prst="rect">
            <a:avLst/>
          </a:prstGeom>
          <a:noFill/>
        </p:spPr>
        <p:txBody>
          <a:bodyPr wrap="square" rtlCol="0">
            <a:spAutoFit/>
          </a:bodyPr>
          <a:lstStyle/>
          <a:p>
            <a:r>
              <a:rPr lang="en-US" sz="1800" b="1" dirty="0">
                <a:solidFill>
                  <a:srgbClr val="C8CCAB"/>
                </a:solidFill>
              </a:rPr>
              <a:t>Excess phase accumulates along line of sight through plasma</a:t>
            </a:r>
          </a:p>
        </p:txBody>
      </p:sp>
      <p:grpSp>
        <p:nvGrpSpPr>
          <p:cNvPr id="5" name="Group 4">
            <a:extLst>
              <a:ext uri="{FF2B5EF4-FFF2-40B4-BE49-F238E27FC236}">
                <a16:creationId xmlns:a16="http://schemas.microsoft.com/office/drawing/2014/main" id="{0B9EC76B-62F2-3C38-843F-9C674CFE67EC}"/>
              </a:ext>
            </a:extLst>
          </p:cNvPr>
          <p:cNvGrpSpPr/>
          <p:nvPr/>
        </p:nvGrpSpPr>
        <p:grpSpPr>
          <a:xfrm>
            <a:off x="5221233" y="3909896"/>
            <a:ext cx="3927832" cy="2958960"/>
            <a:chOff x="5221233" y="3909896"/>
            <a:chExt cx="3927832" cy="2958960"/>
          </a:xfrm>
        </p:grpSpPr>
        <p:pic>
          <p:nvPicPr>
            <p:cNvPr id="18" name="Graphic 17">
              <a:extLst>
                <a:ext uri="{FF2B5EF4-FFF2-40B4-BE49-F238E27FC236}">
                  <a16:creationId xmlns:a16="http://schemas.microsoft.com/office/drawing/2014/main" id="{2865D212-A0AE-35D7-85AA-3F9A422C08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21233" y="3958191"/>
              <a:ext cx="3927832" cy="2910665"/>
            </a:xfrm>
            <a:prstGeom prst="rect">
              <a:avLst/>
            </a:prstGeom>
          </p:spPr>
        </p:pic>
        <p:sp>
          <p:nvSpPr>
            <p:cNvPr id="4" name="Rectangle 3">
              <a:extLst>
                <a:ext uri="{FF2B5EF4-FFF2-40B4-BE49-F238E27FC236}">
                  <a16:creationId xmlns:a16="http://schemas.microsoft.com/office/drawing/2014/main" id="{4057AFBD-AA05-BE38-A15C-203CCFAD9F5F}"/>
                </a:ext>
              </a:extLst>
            </p:cNvPr>
            <p:cNvSpPr/>
            <p:nvPr/>
          </p:nvSpPr>
          <p:spPr bwMode="auto">
            <a:xfrm>
              <a:off x="8657864" y="3968898"/>
              <a:ext cx="146955" cy="22079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93000"/>
                </a:lnSpc>
                <a:spcBef>
                  <a:spcPct val="0"/>
                </a:spcBef>
                <a:spcAft>
                  <a:spcPct val="0"/>
                </a:spcAft>
                <a:buClr>
                  <a:srgbClr val="FFFFFF"/>
                </a:buClr>
                <a:buSzPct val="100000"/>
                <a:buFont typeface="Times New Roman" charset="0"/>
                <a:buNone/>
                <a:tabLst/>
              </a:pPr>
              <a:endParaRPr kumimoji="0" lang="en-US" sz="2400" b="0" i="0" u="none" strike="noStrike" cap="none" normalizeH="0" baseline="0">
                <a:ln>
                  <a:noFill/>
                </a:ln>
                <a:solidFill>
                  <a:schemeClr val="bg1"/>
                </a:solidFill>
                <a:effectLst/>
                <a:latin typeface="Times New Roman"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EBEC42D-D998-6FDB-0DC9-30AE4840399D}"/>
                    </a:ext>
                  </a:extLst>
                </p:cNvPr>
                <p:cNvSpPr txBox="1"/>
                <p:nvPr/>
              </p:nvSpPr>
              <p:spPr>
                <a:xfrm>
                  <a:off x="8576838" y="3909896"/>
                  <a:ext cx="216403" cy="29270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1" i="1" smtClean="0">
                            <a:solidFill>
                              <a:schemeClr val="tx1"/>
                            </a:solidFill>
                            <a:latin typeface="Cambria Math" panose="02040503050406030204" pitchFamily="18" charset="0"/>
                            <a:ea typeface="Cambria Math" panose="02040503050406030204" pitchFamily="18" charset="0"/>
                          </a:rPr>
                          <m:t>𝝌</m:t>
                        </m:r>
                      </m:oMath>
                    </m:oMathPara>
                  </a14:m>
                  <a:endParaRPr lang="en-US" sz="1400" b="1" dirty="0">
                    <a:solidFill>
                      <a:schemeClr val="tx1"/>
                    </a:solidFill>
                  </a:endParaRPr>
                </a:p>
              </p:txBody>
            </p:sp>
          </mc:Choice>
          <mc:Fallback xmlns="">
            <p:sp>
              <p:nvSpPr>
                <p:cNvPr id="3" name="TextBox 2">
                  <a:extLst>
                    <a:ext uri="{FF2B5EF4-FFF2-40B4-BE49-F238E27FC236}">
                      <a16:creationId xmlns:a16="http://schemas.microsoft.com/office/drawing/2014/main" id="{4EBEC42D-D998-6FDB-0DC9-30AE4840399D}"/>
                    </a:ext>
                  </a:extLst>
                </p:cNvPr>
                <p:cNvSpPr txBox="1">
                  <a:spLocks noRot="1" noChangeAspect="1" noMove="1" noResize="1" noEditPoints="1" noAdjustHandles="1" noChangeArrowheads="1" noChangeShapeType="1" noTextEdit="1"/>
                </p:cNvSpPr>
                <p:nvPr/>
              </p:nvSpPr>
              <p:spPr>
                <a:xfrm>
                  <a:off x="8576838" y="3909896"/>
                  <a:ext cx="216403" cy="292709"/>
                </a:xfrm>
                <a:prstGeom prst="rect">
                  <a:avLst/>
                </a:prstGeom>
                <a:blipFill>
                  <a:blip r:embed="rId9"/>
                  <a:stretch>
                    <a:fillRect r="-22222" b="-4167"/>
                  </a:stretch>
                </a:blipFill>
              </p:spPr>
              <p:txBody>
                <a:bodyPr/>
                <a:lstStyle/>
                <a:p>
                  <a:r>
                    <a:rPr lang="en-US">
                      <a:noFill/>
                    </a:rPr>
                    <a:t> </a:t>
                  </a:r>
                </a:p>
              </p:txBody>
            </p:sp>
          </mc:Fallback>
        </mc:AlternateContent>
      </p:grpSp>
    </p:spTree>
    <p:extLst>
      <p:ext uri="{BB962C8B-B14F-4D97-AF65-F5344CB8AC3E}">
        <p14:creationId xmlns:p14="http://schemas.microsoft.com/office/powerpoint/2010/main" val="1726382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144DB270-647D-C24A-B169-EF21D98A8DD4}"/>
              </a:ext>
            </a:extLst>
          </p:cNvPr>
          <p:cNvSpPr txBox="1"/>
          <p:nvPr/>
        </p:nvSpPr>
        <p:spPr>
          <a:xfrm>
            <a:off x="723419" y="737312"/>
            <a:ext cx="7535118" cy="435825"/>
          </a:xfrm>
          <a:prstGeom prst="rect">
            <a:avLst/>
          </a:prstGeom>
          <a:noFill/>
        </p:spPr>
        <p:txBody>
          <a:bodyPr wrap="square" rtlCol="0">
            <a:spAutoFit/>
          </a:bodyPr>
          <a:lstStyle/>
          <a:p>
            <a:pPr algn="ctr"/>
            <a:r>
              <a:rPr lang="en-US" b="1" i="1" u="sng" dirty="0">
                <a:effectLst>
                  <a:outerShdw blurRad="38100" dist="38100" dir="2700000" algn="tl">
                    <a:srgbClr val="000000">
                      <a:alpha val="43137"/>
                    </a:srgbClr>
                  </a:outerShdw>
                </a:effectLst>
              </a:rPr>
              <a:t>Depolarization due to finite spectral resolution</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EDEFCAF-A867-1849-A657-5B360C71B6E4}"/>
                  </a:ext>
                </a:extLst>
              </p:cNvPr>
              <p:cNvSpPr txBox="1"/>
              <p:nvPr/>
            </p:nvSpPr>
            <p:spPr>
              <a:xfrm>
                <a:off x="405115" y="1698972"/>
                <a:ext cx="8565265" cy="2389244"/>
              </a:xfrm>
              <a:prstGeom prst="rect">
                <a:avLst/>
              </a:prstGeom>
              <a:noFill/>
            </p:spPr>
            <p:txBody>
              <a:bodyPr wrap="square" rtlCol="0">
                <a:spAutoFit/>
              </a:bodyPr>
              <a:lstStyle/>
              <a:p>
                <a:r>
                  <a:rPr lang="en-US" sz="1800" b="1" dirty="0">
                    <a:solidFill>
                      <a:srgbClr val="FFFF00"/>
                    </a:solidFill>
                  </a:rPr>
                  <a:t>Smoothly varying PA – Faraday depolarization</a:t>
                </a:r>
              </a:p>
              <a:p>
                <a:endParaRPr lang="en-US" sz="1800" b="1" dirty="0">
                  <a:solidFill>
                    <a:srgbClr val="FFFF00"/>
                  </a:solidFill>
                </a:endParaRPr>
              </a:p>
              <a:p>
                <a:pPr marL="257175" indent="-257175">
                  <a:buFont typeface="Arial" panose="020B0604020202020204" pitchFamily="34" charset="0"/>
                  <a:buChar char="•"/>
                </a:pPr>
                <a:r>
                  <a:rPr lang="en-US" sz="1800" b="1" dirty="0"/>
                  <a:t>Consider Faraday Rotation: </a:t>
                </a:r>
                <a14:m>
                  <m:oMath xmlns:m="http://schemas.openxmlformats.org/officeDocument/2006/math">
                    <m:r>
                      <a:rPr lang="en-US" sz="1800" b="1" i="1" smtClean="0">
                        <a:latin typeface="Cambria Math" panose="02040503050406030204" pitchFamily="18" charset="0"/>
                        <a:ea typeface="Cambria Math" panose="02040503050406030204" pitchFamily="18" charset="0"/>
                      </a:rPr>
                      <m:t>𝝌</m:t>
                    </m:r>
                    <m:r>
                      <a:rPr lang="en-US" sz="1800" b="1"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ea typeface="Cambria Math" panose="02040503050406030204" pitchFamily="18" charset="0"/>
                      </a:rPr>
                      <m:t>𝑹𝑴</m:t>
                    </m:r>
                    <m:r>
                      <a:rPr lang="en-US" sz="1800" b="1" i="1" smtClean="0">
                        <a:latin typeface="Cambria Math" panose="02040503050406030204" pitchFamily="18" charset="0"/>
                        <a:ea typeface="Cambria Math" panose="02040503050406030204" pitchFamily="18" charset="0"/>
                      </a:rPr>
                      <m:t> </m:t>
                    </m:r>
                    <m:sSup>
                      <m:sSupPr>
                        <m:ctrlPr>
                          <a:rPr lang="en-US" sz="1800" b="1" i="1">
                            <a:latin typeface="Cambria Math" panose="02040503050406030204" pitchFamily="18" charset="0"/>
                            <a:ea typeface="Cambria Math" panose="02040503050406030204" pitchFamily="18" charset="0"/>
                          </a:rPr>
                        </m:ctrlPr>
                      </m:sSupPr>
                      <m:e>
                        <m:r>
                          <a:rPr lang="en-US" sz="1800" b="1" i="1" smtClean="0">
                            <a:latin typeface="Cambria Math" panose="02040503050406030204" pitchFamily="18" charset="0"/>
                            <a:ea typeface="Cambria Math" panose="02040503050406030204" pitchFamily="18" charset="0"/>
                          </a:rPr>
                          <m:t>𝝀</m:t>
                        </m:r>
                      </m:e>
                      <m:sup>
                        <m:r>
                          <a:rPr lang="en-US" sz="1800" b="1" i="1" smtClean="0">
                            <a:latin typeface="Cambria Math" panose="02040503050406030204" pitchFamily="18" charset="0"/>
                            <a:ea typeface="Cambria Math" panose="02040503050406030204" pitchFamily="18" charset="0"/>
                          </a:rPr>
                          <m:t>𝟐</m:t>
                        </m:r>
                      </m:sup>
                    </m:sSup>
                  </m:oMath>
                </a14:m>
                <a:endParaRPr lang="en-US" sz="1800" b="1" dirty="0"/>
              </a:p>
              <a:p>
                <a:pPr marL="257175" indent="-257175">
                  <a:buFont typeface="Arial" panose="020B0604020202020204" pitchFamily="34" charset="0"/>
                  <a:buChar char="•"/>
                </a:pPr>
                <a14:m>
                  <m:oMath xmlns:m="http://schemas.openxmlformats.org/officeDocument/2006/math">
                    <m:r>
                      <a:rPr lang="el-GR" sz="1800" b="1" i="1" smtClean="0">
                        <a:latin typeface="Cambria Math" panose="02040503050406030204" pitchFamily="18" charset="0"/>
                        <a:ea typeface="Cambria Math" panose="02040503050406030204" pitchFamily="18" charset="0"/>
                      </a:rPr>
                      <m:t>𝜟𝝌</m:t>
                    </m:r>
                    <m:r>
                      <a:rPr lang="en-US" sz="1800" b="1"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ea typeface="Cambria Math" panose="02040503050406030204" pitchFamily="18" charset="0"/>
                      </a:rPr>
                      <m:t>𝟏</m:t>
                    </m:r>
                  </m:oMath>
                </a14:m>
                <a:r>
                  <a:rPr lang="en-US" sz="1800" b="1" dirty="0"/>
                  <a:t> over frequency scale </a:t>
                </a:r>
                <a14:m>
                  <m:oMath xmlns:m="http://schemas.openxmlformats.org/officeDocument/2006/math">
                    <m:sSub>
                      <m:sSubPr>
                        <m:ctrlPr>
                          <a:rPr lang="en-US" sz="1800" b="1" i="1">
                            <a:latin typeface="Cambria Math" panose="02040503050406030204" pitchFamily="18" charset="0"/>
                          </a:rPr>
                        </m:ctrlPr>
                      </m:sSubPr>
                      <m:e>
                        <m:r>
                          <a:rPr lang="en-US" sz="1800" b="1" i="1" smtClean="0">
                            <a:latin typeface="Cambria Math" panose="02040503050406030204" pitchFamily="18" charset="0"/>
                            <a:ea typeface="Cambria Math" panose="02040503050406030204" pitchFamily="18" charset="0"/>
                          </a:rPr>
                          <m:t>𝝂</m:t>
                        </m:r>
                      </m:e>
                      <m:sub>
                        <m:r>
                          <a:rPr lang="en-US" sz="1800" b="1" i="1" smtClean="0">
                            <a:latin typeface="Cambria Math" panose="02040503050406030204" pitchFamily="18" charset="0"/>
                          </a:rPr>
                          <m:t>𝑹𝑴</m:t>
                        </m:r>
                      </m:sub>
                    </m:sSub>
                    <m:r>
                      <a:rPr lang="en-US" sz="1800" b="1" i="1" smtClean="0">
                        <a:latin typeface="Cambria Math" panose="02040503050406030204" pitchFamily="18" charset="0"/>
                      </a:rPr>
                      <m:t>=</m:t>
                    </m:r>
                    <m:f>
                      <m:fPr>
                        <m:ctrlPr>
                          <a:rPr lang="en-US" sz="1800" b="1" i="1">
                            <a:latin typeface="Cambria Math" panose="02040503050406030204" pitchFamily="18" charset="0"/>
                          </a:rPr>
                        </m:ctrlPr>
                      </m:fPr>
                      <m:num>
                        <m:sSup>
                          <m:sSupPr>
                            <m:ctrlPr>
                              <a:rPr lang="en-US" sz="1800" b="1" i="1">
                                <a:latin typeface="Cambria Math" panose="02040503050406030204" pitchFamily="18" charset="0"/>
                              </a:rPr>
                            </m:ctrlPr>
                          </m:sSupPr>
                          <m:e>
                            <m:r>
                              <a:rPr lang="en-US" sz="1800" b="1" i="1" smtClean="0">
                                <a:latin typeface="Cambria Math" panose="02040503050406030204" pitchFamily="18" charset="0"/>
                                <a:ea typeface="Cambria Math" panose="02040503050406030204" pitchFamily="18" charset="0"/>
                              </a:rPr>
                              <m:t>𝝂</m:t>
                            </m:r>
                          </m:e>
                          <m:sup>
                            <m:r>
                              <a:rPr lang="en-US" sz="1800" b="1" i="1" smtClean="0">
                                <a:latin typeface="Cambria Math" panose="02040503050406030204" pitchFamily="18" charset="0"/>
                              </a:rPr>
                              <m:t>𝟑</m:t>
                            </m:r>
                          </m:sup>
                        </m:sSup>
                      </m:num>
                      <m:den>
                        <m:r>
                          <a:rPr lang="en-US" sz="1800" b="1" i="1" smtClean="0">
                            <a:latin typeface="Cambria Math" panose="02040503050406030204" pitchFamily="18" charset="0"/>
                          </a:rPr>
                          <m:t>𝟐</m:t>
                        </m:r>
                        <m:r>
                          <a:rPr lang="en-US" sz="1800" b="1" i="1" smtClean="0">
                            <a:latin typeface="Cambria Math" panose="02040503050406030204" pitchFamily="18" charset="0"/>
                          </a:rPr>
                          <m:t>𝑹𝑴</m:t>
                        </m:r>
                        <m:r>
                          <a:rPr lang="en-US" sz="1800" b="1" i="1" smtClean="0">
                            <a:latin typeface="Cambria Math" panose="02040503050406030204" pitchFamily="18" charset="0"/>
                          </a:rPr>
                          <m:t> </m:t>
                        </m:r>
                        <m:sSup>
                          <m:sSupPr>
                            <m:ctrlPr>
                              <a:rPr lang="en-US" sz="1800" b="1" i="1">
                                <a:latin typeface="Cambria Math" panose="02040503050406030204" pitchFamily="18" charset="0"/>
                              </a:rPr>
                            </m:ctrlPr>
                          </m:sSupPr>
                          <m:e>
                            <m:r>
                              <a:rPr lang="en-US" sz="1800" b="1" i="1" smtClean="0">
                                <a:latin typeface="Cambria Math" panose="02040503050406030204" pitchFamily="18" charset="0"/>
                              </a:rPr>
                              <m:t>𝒄</m:t>
                            </m:r>
                          </m:e>
                          <m:sup>
                            <m:r>
                              <a:rPr lang="en-US" sz="1800" b="1" i="1" smtClean="0">
                                <a:latin typeface="Cambria Math" panose="02040503050406030204" pitchFamily="18" charset="0"/>
                              </a:rPr>
                              <m:t>𝟐</m:t>
                            </m:r>
                          </m:sup>
                        </m:sSup>
                      </m:den>
                    </m:f>
                  </m:oMath>
                </a14:m>
                <a:endParaRPr lang="en-US" sz="1800" b="1" dirty="0"/>
              </a:p>
              <a:p>
                <a:pPr marL="257175" indent="-257175">
                  <a:buFont typeface="Arial" panose="020B0604020202020204" pitchFamily="34" charset="0"/>
                  <a:buChar char="•"/>
                </a:pPr>
                <a:r>
                  <a:rPr lang="en-US" sz="1800" b="1" dirty="0"/>
                  <a:t>Stokes parameters no longer increase with increasing bandwidth of observations. </a:t>
                </a:r>
              </a:p>
              <a:p>
                <a:pPr marL="257175" indent="-257175">
                  <a:buFont typeface="Arial" panose="020B0604020202020204" pitchFamily="34" charset="0"/>
                  <a:buChar char="•"/>
                </a:pPr>
                <a:r>
                  <a:rPr lang="en-US" sz="1800" b="1" dirty="0"/>
                  <a:t>In fact, for </a:t>
                </a:r>
                <a14:m>
                  <m:oMath xmlns:m="http://schemas.openxmlformats.org/officeDocument/2006/math">
                    <m:sSub>
                      <m:sSubPr>
                        <m:ctrlPr>
                          <a:rPr lang="en-US" sz="1800" b="1" i="1">
                            <a:latin typeface="Cambria Math" panose="02040503050406030204" pitchFamily="18" charset="0"/>
                          </a:rPr>
                        </m:ctrlPr>
                      </m:sSubPr>
                      <m:e>
                        <m:r>
                          <a:rPr lang="en-US" sz="1800" b="1" i="1" smtClean="0">
                            <a:latin typeface="Cambria Math" panose="02040503050406030204" pitchFamily="18" charset="0"/>
                          </a:rPr>
                          <m:t>𝑵</m:t>
                        </m:r>
                      </m:e>
                      <m:sub>
                        <m:r>
                          <a:rPr lang="en-US" sz="1800" b="1" i="1" smtClean="0">
                            <a:latin typeface="Cambria Math" panose="02040503050406030204" pitchFamily="18" charset="0"/>
                          </a:rPr>
                          <m:t>𝑹𝑴</m:t>
                        </m:r>
                      </m:sub>
                    </m:sSub>
                    <m:r>
                      <a:rPr lang="en-US" sz="1800" b="1" i="1" smtClean="0">
                        <a:latin typeface="Cambria Math" panose="02040503050406030204" pitchFamily="18" charset="0"/>
                      </a:rPr>
                      <m:t>=</m:t>
                    </m:r>
                    <m:f>
                      <m:fPr>
                        <m:ctrlPr>
                          <a:rPr lang="en-US" sz="1800" b="1" i="1">
                            <a:latin typeface="Cambria Math" panose="02040503050406030204" pitchFamily="18" charset="0"/>
                          </a:rPr>
                        </m:ctrlPr>
                      </m:fPr>
                      <m:num>
                        <m:sSub>
                          <m:sSubPr>
                            <m:ctrlPr>
                              <a:rPr lang="en-US" sz="1800" b="1" i="1">
                                <a:latin typeface="Cambria Math" panose="02040503050406030204" pitchFamily="18" charset="0"/>
                                <a:ea typeface="Cambria Math" panose="02040503050406030204" pitchFamily="18" charset="0"/>
                              </a:rPr>
                            </m:ctrlPr>
                          </m:sSubPr>
                          <m:e>
                            <m:r>
                              <a:rPr lang="en-US" sz="1800" b="1" i="1" smtClean="0">
                                <a:latin typeface="Cambria Math" panose="02040503050406030204" pitchFamily="18" charset="0"/>
                                <a:ea typeface="Cambria Math" panose="02040503050406030204" pitchFamily="18" charset="0"/>
                              </a:rPr>
                              <m:t>𝝂</m:t>
                            </m:r>
                          </m:e>
                          <m:sub>
                            <m:r>
                              <a:rPr lang="en-US" sz="1800" b="1" i="1" smtClean="0">
                                <a:latin typeface="Cambria Math" panose="02040503050406030204" pitchFamily="18" charset="0"/>
                                <a:ea typeface="Cambria Math" panose="02040503050406030204" pitchFamily="18" charset="0"/>
                              </a:rPr>
                              <m:t>𝒓𝒆𝒔</m:t>
                            </m:r>
                          </m:sub>
                        </m:sSub>
                      </m:num>
                      <m:den>
                        <m:sSub>
                          <m:sSubPr>
                            <m:ctrlPr>
                              <a:rPr lang="en-US" sz="1800" b="1" i="1">
                                <a:latin typeface="Cambria Math" panose="02040503050406030204" pitchFamily="18" charset="0"/>
                                <a:ea typeface="Cambria Math" panose="02040503050406030204" pitchFamily="18" charset="0"/>
                              </a:rPr>
                            </m:ctrlPr>
                          </m:sSubPr>
                          <m:e>
                            <m:r>
                              <a:rPr lang="en-US" sz="1800" b="1" i="1" smtClean="0">
                                <a:latin typeface="Cambria Math" panose="02040503050406030204" pitchFamily="18" charset="0"/>
                                <a:ea typeface="Cambria Math" panose="02040503050406030204" pitchFamily="18" charset="0"/>
                              </a:rPr>
                              <m:t>𝝂</m:t>
                            </m:r>
                          </m:e>
                          <m:sub>
                            <m:r>
                              <a:rPr lang="en-US" sz="1800" b="1" i="1" smtClean="0">
                                <a:latin typeface="Cambria Math" panose="02040503050406030204" pitchFamily="18" charset="0"/>
                                <a:ea typeface="Cambria Math" panose="02040503050406030204" pitchFamily="18" charset="0"/>
                              </a:rPr>
                              <m:t>𝑹𝑴</m:t>
                            </m:r>
                          </m:sub>
                        </m:sSub>
                      </m:den>
                    </m:f>
                    <m:r>
                      <a:rPr lang="en-US" sz="1800" b="1"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ea typeface="Cambria Math" panose="02040503050406030204" pitchFamily="18" charset="0"/>
                      </a:rPr>
                      <m:t>𝟏</m:t>
                    </m:r>
                  </m:oMath>
                </a14:m>
                <a:r>
                  <a:rPr lang="en-US" sz="1800" b="1" dirty="0"/>
                  <a:t>, almost exact cancellation leading to </a:t>
                </a:r>
                <a14:m>
                  <m:oMath xmlns:m="http://schemas.openxmlformats.org/officeDocument/2006/math">
                    <m:sSub>
                      <m:sSubPr>
                        <m:ctrlPr>
                          <a:rPr lang="en-US" sz="1800" b="1" i="1">
                            <a:latin typeface="Cambria Math" panose="02040503050406030204" pitchFamily="18" charset="0"/>
                          </a:rPr>
                        </m:ctrlPr>
                      </m:sSubPr>
                      <m:e>
                        <m:r>
                          <a:rPr lang="el-GR" sz="1800" b="1" i="1" smtClean="0">
                            <a:latin typeface="Cambria Math" panose="02040503050406030204" pitchFamily="18" charset="0"/>
                            <a:ea typeface="Cambria Math" panose="02040503050406030204" pitchFamily="18" charset="0"/>
                          </a:rPr>
                          <m:t>𝜫</m:t>
                        </m:r>
                      </m:e>
                      <m:sub>
                        <m:r>
                          <a:rPr lang="en-US" sz="1800" b="1" i="1" smtClean="0">
                            <a:latin typeface="Cambria Math" panose="02040503050406030204" pitchFamily="18" charset="0"/>
                          </a:rPr>
                          <m:t>𝒍𝒊𝒏</m:t>
                        </m:r>
                        <m:r>
                          <a:rPr lang="en-US" sz="1800" b="1" i="1" smtClean="0">
                            <a:latin typeface="Cambria Math" panose="02040503050406030204" pitchFamily="18" charset="0"/>
                          </a:rPr>
                          <m:t>,</m:t>
                        </m:r>
                        <m:r>
                          <a:rPr lang="en-US" sz="1800" b="1" i="1" smtClean="0">
                            <a:latin typeface="Cambria Math" panose="02040503050406030204" pitchFamily="18" charset="0"/>
                            <a:ea typeface="Cambria Math" panose="02040503050406030204" pitchFamily="18" charset="0"/>
                          </a:rPr>
                          <m:t>𝝂</m:t>
                        </m:r>
                      </m:sub>
                    </m:sSub>
                    <m:r>
                      <a:rPr lang="en-US" sz="1800" b="1" i="1" smtClean="0">
                        <a:latin typeface="Cambria Math" panose="02040503050406030204" pitchFamily="18" charset="0"/>
                        <a:ea typeface="Cambria Math" panose="02040503050406030204" pitchFamily="18" charset="0"/>
                      </a:rPr>
                      <m:t>≈</m:t>
                    </m:r>
                    <m:sSup>
                      <m:sSupPr>
                        <m:ctrlPr>
                          <a:rPr lang="en-US" sz="1800" b="1" i="1">
                            <a:latin typeface="Cambria Math" panose="02040503050406030204" pitchFamily="18" charset="0"/>
                            <a:ea typeface="Cambria Math" panose="02040503050406030204" pitchFamily="18" charset="0"/>
                          </a:rPr>
                        </m:ctrlPr>
                      </m:sSupPr>
                      <m:e>
                        <m:sSub>
                          <m:sSubPr>
                            <m:ctrlPr>
                              <a:rPr lang="en-US" sz="1800" b="1" i="1">
                                <a:latin typeface="Cambria Math" panose="02040503050406030204" pitchFamily="18" charset="0"/>
                              </a:rPr>
                            </m:ctrlPr>
                          </m:sSubPr>
                          <m:e>
                            <m:r>
                              <a:rPr lang="en-US" sz="1800" b="1" i="1" smtClean="0">
                                <a:latin typeface="Cambria Math" panose="02040503050406030204" pitchFamily="18" charset="0"/>
                              </a:rPr>
                              <m:t>𝑵</m:t>
                            </m:r>
                          </m:e>
                          <m:sub>
                            <m:r>
                              <a:rPr lang="en-US" sz="1800" b="1" i="1" smtClean="0">
                                <a:latin typeface="Cambria Math" panose="02040503050406030204" pitchFamily="18" charset="0"/>
                              </a:rPr>
                              <m:t>𝑹𝑴</m:t>
                            </m:r>
                          </m:sub>
                        </m:sSub>
                      </m:e>
                      <m:sup>
                        <m:r>
                          <a:rPr lang="en-US" sz="1800" b="1"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ea typeface="Cambria Math" panose="02040503050406030204" pitchFamily="18" charset="0"/>
                          </a:rPr>
                          <m:t>𝟏</m:t>
                        </m:r>
                      </m:sup>
                    </m:sSup>
                  </m:oMath>
                </a14:m>
                <a:endParaRPr lang="en-US" sz="1800" b="1" dirty="0"/>
              </a:p>
              <a:p>
                <a:pPr marL="257175" indent="-257175">
                  <a:buFont typeface="Arial" panose="020B0604020202020204" pitchFamily="34" charset="0"/>
                  <a:buChar char="•"/>
                </a:pPr>
                <a:r>
                  <a:rPr lang="en-US" sz="1800" b="1" dirty="0"/>
                  <a:t>So in general: </a:t>
                </a:r>
                <a14:m>
                  <m:oMath xmlns:m="http://schemas.openxmlformats.org/officeDocument/2006/math">
                    <m:sSub>
                      <m:sSubPr>
                        <m:ctrlPr>
                          <a:rPr lang="en-US" sz="1800" b="1" i="1">
                            <a:latin typeface="Cambria Math" panose="02040503050406030204" pitchFamily="18" charset="0"/>
                          </a:rPr>
                        </m:ctrlPr>
                      </m:sSubPr>
                      <m:e>
                        <m:r>
                          <a:rPr lang="el-GR" sz="1800" b="1" i="1" smtClean="0">
                            <a:latin typeface="Cambria Math" panose="02040503050406030204" pitchFamily="18" charset="0"/>
                            <a:ea typeface="Cambria Math" panose="02040503050406030204" pitchFamily="18" charset="0"/>
                          </a:rPr>
                          <m:t>𝜫</m:t>
                        </m:r>
                      </m:e>
                      <m:sub>
                        <m:r>
                          <a:rPr lang="en-US" sz="1800" b="1" i="1" smtClean="0">
                            <a:latin typeface="Cambria Math" panose="02040503050406030204" pitchFamily="18" charset="0"/>
                          </a:rPr>
                          <m:t>𝒍𝒊𝒏</m:t>
                        </m:r>
                        <m:r>
                          <a:rPr lang="en-US" sz="1800" b="1" i="1" smtClean="0">
                            <a:latin typeface="Cambria Math" panose="02040503050406030204" pitchFamily="18" charset="0"/>
                          </a:rPr>
                          <m:t>,</m:t>
                        </m:r>
                        <m:r>
                          <a:rPr lang="en-US" sz="1800" b="1" i="1" smtClean="0">
                            <a:latin typeface="Cambria Math" panose="02040503050406030204" pitchFamily="18" charset="0"/>
                            <a:ea typeface="Cambria Math" panose="02040503050406030204" pitchFamily="18" charset="0"/>
                          </a:rPr>
                          <m:t>𝝂</m:t>
                        </m:r>
                      </m:sub>
                    </m:sSub>
                    <m:r>
                      <a:rPr lang="en-US" sz="1800" b="1" i="1" smtClean="0">
                        <a:latin typeface="Cambria Math" panose="02040503050406030204" pitchFamily="18" charset="0"/>
                        <a:ea typeface="Cambria Math" panose="02040503050406030204" pitchFamily="18" charset="0"/>
                      </a:rPr>
                      <m:t>≈</m:t>
                    </m:r>
                    <m:sSup>
                      <m:sSupPr>
                        <m:ctrlPr>
                          <a:rPr lang="en-US" sz="1800" b="1" i="1">
                            <a:latin typeface="Cambria Math" panose="02040503050406030204" pitchFamily="18" charset="0"/>
                            <a:ea typeface="Cambria Math" panose="02040503050406030204" pitchFamily="18" charset="0"/>
                          </a:rPr>
                        </m:ctrlPr>
                      </m:sSupPr>
                      <m:e>
                        <m:d>
                          <m:dPr>
                            <m:ctrlPr>
                              <a:rPr lang="en-US" sz="1800" b="1" i="1">
                                <a:latin typeface="Cambria Math" panose="02040503050406030204" pitchFamily="18" charset="0"/>
                                <a:ea typeface="Cambria Math" panose="02040503050406030204" pitchFamily="18" charset="0"/>
                              </a:rPr>
                            </m:ctrlPr>
                          </m:dPr>
                          <m:e>
                            <m:r>
                              <m:rPr>
                                <m:nor/>
                              </m:rPr>
                              <a:rPr lang="en-US" sz="1800" b="1" dirty="0"/>
                              <m:t>1+ </m:t>
                            </m:r>
                            <m:f>
                              <m:fPr>
                                <m:ctrlPr>
                                  <a:rPr lang="en-US" sz="1800" b="1" i="1">
                                    <a:latin typeface="Cambria Math" panose="02040503050406030204" pitchFamily="18" charset="0"/>
                                  </a:rPr>
                                </m:ctrlPr>
                              </m:fPr>
                              <m:num>
                                <m:sSub>
                                  <m:sSubPr>
                                    <m:ctrlPr>
                                      <a:rPr lang="en-US" sz="1800" b="1" i="1">
                                        <a:latin typeface="Cambria Math" panose="02040503050406030204" pitchFamily="18" charset="0"/>
                                        <a:ea typeface="Cambria Math" panose="02040503050406030204" pitchFamily="18" charset="0"/>
                                      </a:rPr>
                                    </m:ctrlPr>
                                  </m:sSubPr>
                                  <m:e>
                                    <m:r>
                                      <a:rPr lang="en-US" sz="1800" b="1" i="1" smtClean="0">
                                        <a:latin typeface="Cambria Math" panose="02040503050406030204" pitchFamily="18" charset="0"/>
                                        <a:ea typeface="Cambria Math" panose="02040503050406030204" pitchFamily="18" charset="0"/>
                                      </a:rPr>
                                      <m:t>𝝂</m:t>
                                    </m:r>
                                  </m:e>
                                  <m:sub>
                                    <m:r>
                                      <a:rPr lang="en-US" sz="1800" b="1" i="1" smtClean="0">
                                        <a:latin typeface="Cambria Math" panose="02040503050406030204" pitchFamily="18" charset="0"/>
                                        <a:ea typeface="Cambria Math" panose="02040503050406030204" pitchFamily="18" charset="0"/>
                                      </a:rPr>
                                      <m:t>𝒓𝒆𝒔</m:t>
                                    </m:r>
                                  </m:sub>
                                </m:sSub>
                              </m:num>
                              <m:den>
                                <m:sSub>
                                  <m:sSubPr>
                                    <m:ctrlPr>
                                      <a:rPr lang="en-US" sz="1800" b="1" i="1">
                                        <a:latin typeface="Cambria Math" panose="02040503050406030204" pitchFamily="18" charset="0"/>
                                        <a:ea typeface="Cambria Math" panose="02040503050406030204" pitchFamily="18" charset="0"/>
                                      </a:rPr>
                                    </m:ctrlPr>
                                  </m:sSubPr>
                                  <m:e>
                                    <m:r>
                                      <a:rPr lang="en-US" sz="1800" b="1" i="1" smtClean="0">
                                        <a:latin typeface="Cambria Math" panose="02040503050406030204" pitchFamily="18" charset="0"/>
                                        <a:ea typeface="Cambria Math" panose="02040503050406030204" pitchFamily="18" charset="0"/>
                                      </a:rPr>
                                      <m:t>𝝂</m:t>
                                    </m:r>
                                  </m:e>
                                  <m:sub>
                                    <m:r>
                                      <a:rPr lang="en-US" sz="1800" b="1" i="1" smtClean="0">
                                        <a:latin typeface="Cambria Math" panose="02040503050406030204" pitchFamily="18" charset="0"/>
                                        <a:ea typeface="Cambria Math" panose="02040503050406030204" pitchFamily="18" charset="0"/>
                                      </a:rPr>
                                      <m:t>𝑹𝑴</m:t>
                                    </m:r>
                                  </m:sub>
                                </m:sSub>
                              </m:den>
                            </m:f>
                          </m:e>
                        </m:d>
                      </m:e>
                      <m:sup>
                        <m:r>
                          <a:rPr lang="en-US" sz="1800" b="1"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ea typeface="Cambria Math" panose="02040503050406030204" pitchFamily="18" charset="0"/>
                          </a:rPr>
                          <m:t>𝟏</m:t>
                        </m:r>
                      </m:sup>
                    </m:sSup>
                  </m:oMath>
                </a14:m>
                <a:endParaRPr lang="en-US" sz="1800" b="1" dirty="0">
                  <a:ea typeface="Cambria Math" panose="02040503050406030204" pitchFamily="18" charset="0"/>
                </a:endParaRPr>
              </a:p>
            </p:txBody>
          </p:sp>
        </mc:Choice>
        <mc:Fallback xmlns="">
          <p:sp>
            <p:nvSpPr>
              <p:cNvPr id="19" name="TextBox 18">
                <a:extLst>
                  <a:ext uri="{FF2B5EF4-FFF2-40B4-BE49-F238E27FC236}">
                    <a16:creationId xmlns:a16="http://schemas.microsoft.com/office/drawing/2014/main" id="{DEDEFCAF-A867-1849-A657-5B360C71B6E4}"/>
                  </a:ext>
                </a:extLst>
              </p:cNvPr>
              <p:cNvSpPr txBox="1">
                <a:spLocks noRot="1" noChangeAspect="1" noMove="1" noResize="1" noEditPoints="1" noAdjustHandles="1" noChangeArrowheads="1" noChangeShapeType="1" noTextEdit="1"/>
              </p:cNvSpPr>
              <p:nvPr/>
            </p:nvSpPr>
            <p:spPr>
              <a:xfrm>
                <a:off x="405115" y="1698972"/>
                <a:ext cx="8565265" cy="2389244"/>
              </a:xfrm>
              <a:prstGeom prst="rect">
                <a:avLst/>
              </a:prstGeom>
              <a:blipFill>
                <a:blip r:embed="rId2"/>
                <a:stretch>
                  <a:fillRect l="-592" t="-1579"/>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D5C167C0-8304-EE4B-BE04-0B913BB8D1F5}"/>
              </a:ext>
            </a:extLst>
          </p:cNvPr>
          <p:cNvSpPr txBox="1"/>
          <p:nvPr/>
        </p:nvSpPr>
        <p:spPr>
          <a:xfrm>
            <a:off x="1504706" y="6049749"/>
            <a:ext cx="4571999" cy="349968"/>
          </a:xfrm>
          <a:prstGeom prst="rect">
            <a:avLst/>
          </a:prstGeom>
          <a:noFill/>
        </p:spPr>
        <p:txBody>
          <a:bodyPr wrap="square" rtlCol="0">
            <a:spAutoFit/>
          </a:bodyPr>
          <a:lstStyle/>
          <a:p>
            <a:r>
              <a:rPr lang="en-US" sz="1800" b="1" dirty="0"/>
              <a:t>Creates no circular polarization</a:t>
            </a:r>
            <a:endParaRPr lang="en-US" sz="1800" b="1" dirty="0">
              <a:ea typeface="Cambria Math" panose="02040503050406030204" pitchFamily="18" charset="0"/>
            </a:endParaRPr>
          </a:p>
        </p:txBody>
      </p:sp>
      <p:sp>
        <p:nvSpPr>
          <p:cNvPr id="23" name="TextBox 22">
            <a:extLst>
              <a:ext uri="{FF2B5EF4-FFF2-40B4-BE49-F238E27FC236}">
                <a16:creationId xmlns:a16="http://schemas.microsoft.com/office/drawing/2014/main" id="{ABF2E473-D3E0-C744-A654-2FC25CE7EC62}"/>
              </a:ext>
            </a:extLst>
          </p:cNvPr>
          <p:cNvSpPr txBox="1"/>
          <p:nvPr/>
        </p:nvSpPr>
        <p:spPr>
          <a:xfrm>
            <a:off x="1504706" y="4794851"/>
            <a:ext cx="4571999" cy="1122871"/>
          </a:xfrm>
          <a:prstGeom prst="rect">
            <a:avLst/>
          </a:prstGeom>
          <a:noFill/>
        </p:spPr>
        <p:txBody>
          <a:bodyPr wrap="square" rtlCol="0">
            <a:spAutoFit/>
          </a:bodyPr>
          <a:lstStyle/>
          <a:p>
            <a:r>
              <a:rPr lang="en-US" sz="1800" b="1" dirty="0"/>
              <a:t>Known frequency dependence</a:t>
            </a:r>
          </a:p>
          <a:p>
            <a:endParaRPr lang="en-US" sz="1800" b="1" dirty="0"/>
          </a:p>
          <a:p>
            <a:r>
              <a:rPr lang="en-US" sz="1800" b="1" dirty="0">
                <a:ea typeface="Cambria Math" panose="02040503050406030204" pitchFamily="18" charset="0"/>
              </a:rPr>
              <a:t>Can be removed with intra-channel or high frequency data</a:t>
            </a:r>
          </a:p>
        </p:txBody>
      </p:sp>
    </p:spTree>
    <p:extLst>
      <p:ext uri="{BB962C8B-B14F-4D97-AF65-F5344CB8AC3E}">
        <p14:creationId xmlns:p14="http://schemas.microsoft.com/office/powerpoint/2010/main" val="364640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DejaVu LGC Sans"/>
        <a:cs typeface="DejaVu LGC Sans"/>
      </a:majorFont>
      <a:minorFont>
        <a:latin typeface="Times New Roman"/>
        <a:ea typeface="DejaVu LGC Sans"/>
        <a:cs typeface="DejaVu LGC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93000"/>
          </a:lnSpc>
          <a:spcBef>
            <a:spcPct val="0"/>
          </a:spcBef>
          <a:spcAft>
            <a:spcPct val="0"/>
          </a:spcAft>
          <a:buClr>
            <a:srgbClr val="FFFFFF"/>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93000"/>
          </a:lnSpc>
          <a:spcBef>
            <a:spcPct val="0"/>
          </a:spcBef>
          <a:spcAft>
            <a:spcPct val="0"/>
          </a:spcAft>
          <a:buClr>
            <a:srgbClr val="FFFFFF"/>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61949</TotalTime>
  <Words>2471</Words>
  <Application>Microsoft Macintosh PowerPoint</Application>
  <PresentationFormat>On-screen Show (4:3)</PresentationFormat>
  <Paragraphs>504</Paragraphs>
  <Slides>34</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Kumar, Pawan</dc:creator>
  <cp:lastModifiedBy>Kumar, Pawan</cp:lastModifiedBy>
  <cp:revision>543</cp:revision>
  <dcterms:created xsi:type="dcterms:W3CDTF">2020-11-06T06:35:15Z</dcterms:created>
  <dcterms:modified xsi:type="dcterms:W3CDTF">2022-06-07T03:30:35Z</dcterms:modified>
</cp:coreProperties>
</file>