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1" r:id="rId2"/>
    <p:sldId id="322" r:id="rId3"/>
    <p:sldId id="303" r:id="rId4"/>
    <p:sldId id="324" r:id="rId5"/>
    <p:sldId id="323" r:id="rId6"/>
    <p:sldId id="305" r:id="rId7"/>
    <p:sldId id="277" r:id="rId8"/>
    <p:sldId id="278" r:id="rId9"/>
    <p:sldId id="285" r:id="rId10"/>
    <p:sldId id="262" r:id="rId11"/>
    <p:sldId id="308" r:id="rId12"/>
    <p:sldId id="328" r:id="rId13"/>
    <p:sldId id="311" r:id="rId14"/>
    <p:sldId id="263" r:id="rId15"/>
    <p:sldId id="284" r:id="rId16"/>
    <p:sldId id="307" r:id="rId17"/>
    <p:sldId id="330" r:id="rId18"/>
    <p:sldId id="265" r:id="rId19"/>
    <p:sldId id="266" r:id="rId20"/>
    <p:sldId id="268" r:id="rId21"/>
    <p:sldId id="269" r:id="rId22"/>
    <p:sldId id="272" r:id="rId23"/>
    <p:sldId id="298" r:id="rId24"/>
    <p:sldId id="275" r:id="rId25"/>
    <p:sldId id="319" r:id="rId26"/>
    <p:sldId id="320" r:id="rId27"/>
    <p:sldId id="304" r:id="rId28"/>
    <p:sldId id="276" r:id="rId29"/>
    <p:sldId id="312" r:id="rId30"/>
    <p:sldId id="318" r:id="rId31"/>
    <p:sldId id="329" r:id="rId32"/>
    <p:sldId id="317" r:id="rId33"/>
    <p:sldId id="314" r:id="rId34"/>
    <p:sldId id="327" r:id="rId35"/>
    <p:sldId id="326" r:id="rId36"/>
    <p:sldId id="315" r:id="rId37"/>
    <p:sldId id="325" r:id="rId38"/>
  </p:sldIdLst>
  <p:sldSz cx="9144000" cy="6858000" type="screen4x3"/>
  <p:notesSz cx="987425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73FE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 autoAdjust="0"/>
    <p:restoredTop sz="94660"/>
  </p:normalViewPr>
  <p:slideViewPr>
    <p:cSldViewPr>
      <p:cViewPr varScale="1">
        <p:scale>
          <a:sx n="127" d="100"/>
          <a:sy n="127" d="100"/>
        </p:scale>
        <p:origin x="1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ACA358A-8BA7-BF45-9B09-F18E3AA15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DC60874-AE9D-D04F-9E26-5AE185A0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877DBC17-1615-0647-B48E-93B112B76C30}" type="datetimeFigureOut">
              <a:rPr lang="ja-JP" altLang="en-US"/>
              <a:pPr>
                <a:defRPr/>
              </a:pPr>
              <a:t>2022/6/6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7979F1D-7577-C94F-9438-66DD622973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2783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3D8DA5-7E7C-9F41-8310-9F46920CBD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513513"/>
            <a:ext cx="42799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16A8B142-8148-6B42-8CF8-46AE2D21DF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F147EFF-2968-7045-B403-D3472762D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7EE267-A84A-9E4C-93EB-3A2C75D2FC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7765538-2416-B144-BEBC-1A66832FE3AF}" type="datetimeFigureOut">
              <a:rPr lang="ja-JP" altLang="en-US"/>
              <a:pPr>
                <a:defRPr/>
              </a:pPr>
              <a:t>2022/6/6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36955D2-5D37-1541-BC38-8047EB684F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394075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A088D751-7D02-8046-80A3-62589362F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300413"/>
            <a:ext cx="7899400" cy="2700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BEC16F-A45B-D44E-A0E4-1A661BBD60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783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F35F5F-B102-6043-98E7-3C6B80BC8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2763" y="6513513"/>
            <a:ext cx="42799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5DB492FD-DE25-AD45-A598-1A4A654658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游ゴシック" panose="020B0400000000000000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游ゴシック" panose="020B0400000000000000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游ゴシック" panose="020B0400000000000000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游ゴシック" panose="020B0400000000000000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游ゴシック" panose="020B0400000000000000" pitchFamily="34" charset="-128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4B7646-EFA8-8F4A-92E0-1039CC0F9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FE557-048C-584E-9BEB-0771D632A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FF6BF9-BB20-6342-8ED7-72F094B6C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6502-6474-2A48-928F-49FB75051C3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55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0992BC-0275-6940-9BE5-BC2CB3438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976AD8-0446-5841-B0A1-2E6DBBD55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7FAF2C-AF36-D34D-86AB-80EA76DFA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36D3F-D18C-CC4C-9D3A-C8F132562C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874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8A29AD-4E02-CA42-AF0D-435C12A43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746F0-0682-7040-A956-276303702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B78FCE-9AD3-D946-A8A6-9F6DEDCC6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0DE0-773E-6C4C-A38A-C9D8B64F14B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541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4E4642-64EB-DE41-B499-78F970A04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6BEBEA-8AD2-E042-8D9C-4C3C4D561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1263BE-BCAE-6A46-9D25-0F29F1A2A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577C-FA83-1046-AA13-ED00E8F51C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458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F3052C-77F6-4C41-A4EA-69AB99C5FC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CD88A-97A1-5747-B794-D52BC0500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683E3-1F04-0145-AF3C-0E7A32A8F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8395-D37D-CA44-BB1B-BAD24B8B18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481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7BEC1-0F7B-9F40-92EB-7F1A7F4F5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BB073-B99C-754D-B61E-A68A7C3F3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49C0A-CAA4-9B43-A04F-BE1308F39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73A-DFCA-9740-AF4A-E275C90188C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87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24AEC6-BBBB-1B40-817D-6C87C84C8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3C001B-EB33-7541-B0F3-72032CC15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C368BD-119D-4445-BD10-9C02D8C9E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A1B4-A41E-DE43-ABA8-B37AB83C03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635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EF7725-57B0-5E42-A814-EA37DE939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CB2943-6D08-5140-9172-4B0E88372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61204F-4F37-0149-A9C8-7375E255F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ED4E-7BDC-CC40-9378-54FC72B69B6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795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C4651F-B384-5D48-BF7A-BEBFA2E78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D3EFD6-A891-484B-9A8C-0196870FC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F86051-B39B-8E43-AFE2-D9605344C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FEFE-0B88-3347-834C-20490A140EB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50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F321D-6072-594B-8ADC-CBA53B808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1D54A-623A-274A-9FCF-08DBFCBBB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61AA0-8D78-6B40-ABD3-8BAEA8B4F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9A19B-B93A-0A43-83E0-739AC521AC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859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CD850-81D6-F245-8DC2-C51147AAA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01E6B-B760-CD48-9475-22FEBDEE2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B58935-00DF-954A-95CE-7299256CD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F15CD-FFD8-434B-AACA-C1BE0682D2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0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99DC7E-DDAB-CF4E-94FC-E5D9EC03C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5252A2-18E0-3E40-93C3-D6B6F8885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B1FF07-C48B-D74E-8570-C8D8958F81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0BE45C-518A-E84F-9D25-F8D606020C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CE4A8F-76BD-AC46-8287-BCB6C0F6C3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F56766D5-1626-2F46-B5E1-8A8E8A8B82D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9.png"/><Relationship Id="rId4" Type="http://schemas.openxmlformats.org/officeDocument/2006/relationships/image" Target="NULL"/><Relationship Id="rId9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C37FA5B-26A3-7749-8169-5537D8711FC8}"/>
              </a:ext>
            </a:extLst>
          </p:cNvPr>
          <p:cNvSpPr/>
          <p:nvPr/>
        </p:nvSpPr>
        <p:spPr>
          <a:xfrm>
            <a:off x="107504" y="1427627"/>
            <a:ext cx="89289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ja-JP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modelling </a:t>
            </a:r>
          </a:p>
          <a:p>
            <a:pPr algn="ctr"/>
            <a:r>
              <a:rPr lang="en" altLang="ja-JP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/>
            <a:r>
              <a:rPr lang="en" altLang="ja-JP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cosmological dispersion measure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8660E5-84AD-6C45-9CFB-29D6B5593218}"/>
              </a:ext>
            </a:extLst>
          </p:cNvPr>
          <p:cNvSpPr txBox="1"/>
          <p:nvPr/>
        </p:nvSpPr>
        <p:spPr>
          <a:xfrm>
            <a:off x="2094124" y="3903194"/>
            <a:ext cx="493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Ryuichi Takahashi </a:t>
            </a:r>
            <a:r>
              <a:rPr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Hirosaki U</a:t>
            </a:r>
            <a:r>
              <a:rPr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C1FF44-A15D-8246-AC31-35A328FFE2C8}"/>
              </a:ext>
            </a:extLst>
          </p:cNvPr>
          <p:cNvSpPr txBox="1"/>
          <p:nvPr/>
        </p:nvSpPr>
        <p:spPr>
          <a:xfrm>
            <a:off x="2483768" y="4426414"/>
            <a:ext cx="4680520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Kunihito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Ioka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Kyoto U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E92DE3-BC98-AF47-9870-2392FE7050ED}"/>
              </a:ext>
            </a:extLst>
          </p:cNvPr>
          <p:cNvSpPr txBox="1"/>
          <p:nvPr/>
        </p:nvSpPr>
        <p:spPr>
          <a:xfrm>
            <a:off x="3131840" y="5199540"/>
            <a:ext cx="487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A. Mori &amp; K.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Funahashi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Hirosaki U</a:t>
            </a:r>
            <a:r>
              <a:rPr kumimoji="1"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0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96B9A7-A026-9A40-82CA-A69D832A7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2" y="935431"/>
            <a:ext cx="8191326" cy="573392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D2A67B-EC62-CA4B-8C00-57BD36E9BFDE}"/>
              </a:ext>
            </a:extLst>
          </p:cNvPr>
          <p:cNvSpPr txBox="1"/>
          <p:nvPr/>
        </p:nvSpPr>
        <p:spPr>
          <a:xfrm>
            <a:off x="5436096" y="635249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redshift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B5D5E9-9CF1-D644-92DD-652EC110DCD8}"/>
              </a:ext>
            </a:extLst>
          </p:cNvPr>
          <p:cNvSpPr txBox="1"/>
          <p:nvPr/>
        </p:nvSpPr>
        <p:spPr>
          <a:xfrm>
            <a:off x="2617081" y="97468"/>
            <a:ext cx="37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free-electron fraction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0FE136-C1BF-F04C-A8F2-747CF9DD20F8}"/>
              </a:ext>
            </a:extLst>
          </p:cNvPr>
          <p:cNvSpPr txBox="1"/>
          <p:nvPr/>
        </p:nvSpPr>
        <p:spPr>
          <a:xfrm>
            <a:off x="4211960" y="620688"/>
            <a:ext cx="495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=(# of free electrons)/(total # of electrons) 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C17B0B-3519-AD40-BB7A-039B689BF7C7}"/>
              </a:ext>
            </a:extLst>
          </p:cNvPr>
          <p:cNvSpPr txBox="1"/>
          <p:nvPr/>
        </p:nvSpPr>
        <p:spPr>
          <a:xfrm>
            <a:off x="2267744" y="2905780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~ 0.95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at z&lt;1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DE1F15-6194-7842-9F89-2D1D90586ABA}"/>
              </a:ext>
            </a:extLst>
          </p:cNvPr>
          <p:cNvSpPr txBox="1"/>
          <p:nvPr/>
        </p:nvSpPr>
        <p:spPr>
          <a:xfrm>
            <a:off x="5868144" y="4581128"/>
            <a:ext cx="324640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hydrogen reionization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68917C-90F9-8F41-A18B-EED501E2001C}"/>
              </a:ext>
            </a:extLst>
          </p:cNvPr>
          <p:cNvSpPr txBox="1"/>
          <p:nvPr/>
        </p:nvSpPr>
        <p:spPr>
          <a:xfrm>
            <a:off x="7142769" y="1732746"/>
            <a:ext cx="14237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000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res.</a:t>
            </a:r>
            <a:r>
              <a:rPr kumimoji="1" lang="ja-JP" altLang="en-US" sz="200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ED7FF2-18F9-1A49-B5BF-DF40953E0AA5}"/>
              </a:ext>
            </a:extLst>
          </p:cNvPr>
          <p:cNvSpPr txBox="1"/>
          <p:nvPr/>
        </p:nvSpPr>
        <p:spPr>
          <a:xfrm>
            <a:off x="7142769" y="2361482"/>
            <a:ext cx="13244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00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000" dirty="0">
                <a:solidFill>
                  <a:srgbClr val="00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res.</a:t>
            </a:r>
            <a:r>
              <a:rPr kumimoji="1" lang="ja-JP" altLang="en-US" sz="2000">
                <a:solidFill>
                  <a:srgbClr val="00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7787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96B9A7-A026-9A40-82CA-A69D832A7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2" y="935431"/>
            <a:ext cx="8191326" cy="573392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D2A67B-EC62-CA4B-8C00-57BD36E9BFDE}"/>
              </a:ext>
            </a:extLst>
          </p:cNvPr>
          <p:cNvSpPr txBox="1"/>
          <p:nvPr/>
        </p:nvSpPr>
        <p:spPr>
          <a:xfrm>
            <a:off x="5436096" y="635249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redshift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B5D5E9-9CF1-D644-92DD-652EC110DCD8}"/>
              </a:ext>
            </a:extLst>
          </p:cNvPr>
          <p:cNvSpPr txBox="1"/>
          <p:nvPr/>
        </p:nvSpPr>
        <p:spPr>
          <a:xfrm>
            <a:off x="2617081" y="97468"/>
            <a:ext cx="37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free-electron fraction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0FE136-C1BF-F04C-A8F2-747CF9DD20F8}"/>
              </a:ext>
            </a:extLst>
          </p:cNvPr>
          <p:cNvSpPr txBox="1"/>
          <p:nvPr/>
        </p:nvSpPr>
        <p:spPr>
          <a:xfrm>
            <a:off x="4211960" y="620688"/>
            <a:ext cx="495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=(# of free electrons)/(total # of electrons) 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C17B0B-3519-AD40-BB7A-039B689BF7C7}"/>
              </a:ext>
            </a:extLst>
          </p:cNvPr>
          <p:cNvSpPr txBox="1"/>
          <p:nvPr/>
        </p:nvSpPr>
        <p:spPr>
          <a:xfrm>
            <a:off x="2267744" y="2905780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~ 0.95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at z&lt;1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DE1F15-6194-7842-9F89-2D1D90586ABA}"/>
              </a:ext>
            </a:extLst>
          </p:cNvPr>
          <p:cNvSpPr txBox="1"/>
          <p:nvPr/>
        </p:nvSpPr>
        <p:spPr>
          <a:xfrm>
            <a:off x="5868144" y="4581128"/>
            <a:ext cx="324640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hydrogen reionization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68917C-90F9-8F41-A18B-EED501E2001C}"/>
              </a:ext>
            </a:extLst>
          </p:cNvPr>
          <p:cNvSpPr txBox="1"/>
          <p:nvPr/>
        </p:nvSpPr>
        <p:spPr>
          <a:xfrm>
            <a:off x="7142769" y="1732746"/>
            <a:ext cx="14237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000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res.</a:t>
            </a:r>
            <a:r>
              <a:rPr kumimoji="1" lang="ja-JP" altLang="en-US" sz="200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ED7FF2-18F9-1A49-B5BF-DF40953E0AA5}"/>
              </a:ext>
            </a:extLst>
          </p:cNvPr>
          <p:cNvSpPr txBox="1"/>
          <p:nvPr/>
        </p:nvSpPr>
        <p:spPr>
          <a:xfrm>
            <a:off x="7142769" y="2361482"/>
            <a:ext cx="13244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00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000" dirty="0">
                <a:solidFill>
                  <a:srgbClr val="00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res.</a:t>
            </a:r>
            <a:r>
              <a:rPr kumimoji="1" lang="ja-JP" altLang="en-US" sz="2000">
                <a:solidFill>
                  <a:srgbClr val="00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18BCB9-DF30-4E4A-B512-AB4F8DF5E1B5}"/>
              </a:ext>
            </a:extLst>
          </p:cNvPr>
          <p:cNvSpPr txBox="1"/>
          <p:nvPr/>
        </p:nvSpPr>
        <p:spPr>
          <a:xfrm>
            <a:off x="251520" y="790633"/>
            <a:ext cx="2576346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electros are </a:t>
            </a:r>
          </a:p>
          <a:p>
            <a:r>
              <a:rPr kumimoji="1" lang="en-US" altLang="ja-JP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captured by stars</a:t>
            </a:r>
          </a:p>
          <a:p>
            <a:r>
              <a:rPr lang="ja-JP" altLang="en-US" sz="2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 in atoms</a:t>
            </a:r>
            <a:r>
              <a:rPr lang="ja-JP" altLang="en-US" sz="2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ja-JP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z</a:t>
            </a:r>
            <a:r>
              <a:rPr kumimoji="1" lang="en-US" altLang="ja-JP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200" b="1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7AD70C14-97BC-A331-0423-B568C12B037D}"/>
              </a:ext>
            </a:extLst>
          </p:cNvPr>
          <p:cNvSpPr/>
          <p:nvPr/>
        </p:nvSpPr>
        <p:spPr>
          <a:xfrm rot="20464218">
            <a:off x="1993694" y="1831862"/>
            <a:ext cx="2664296" cy="95544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27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FD308A9-2D31-96C4-FFBA-5BFB5113F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6900"/>
            <a:ext cx="8150545" cy="50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1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0523FE-3A09-5241-C520-34F83A73877F}"/>
              </a:ext>
            </a:extLst>
          </p:cNvPr>
          <p:cNvSpPr txBox="1"/>
          <p:nvPr/>
        </p:nvSpPr>
        <p:spPr>
          <a:xfrm>
            <a:off x="204273" y="150605"/>
            <a:ext cx="8956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constraint on the free-electron fraction</a:t>
            </a:r>
            <a:endParaRPr kumimoji="1" lang="ja-JP" altLang="en-US" sz="2600" b="1" u="sng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769E330-6AA8-6A9B-8876-6DF2F5A1889E}"/>
                  </a:ext>
                </a:extLst>
              </p:cNvPr>
              <p:cNvSpPr txBox="1"/>
              <p:nvPr/>
            </p:nvSpPr>
            <p:spPr>
              <a:xfrm>
                <a:off x="1259632" y="1404176"/>
                <a:ext cx="3957109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IGM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IGM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769E330-6AA8-6A9B-8876-6DF2F5A18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404176"/>
                <a:ext cx="3957109" cy="658514"/>
              </a:xfrm>
              <a:prstGeom prst="rect">
                <a:avLst/>
              </a:prstGeom>
              <a:blipFill>
                <a:blip r:embed="rId2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D9C0A-C4E3-3557-2B7B-815CE06EE631}"/>
              </a:ext>
            </a:extLst>
          </p:cNvPr>
          <p:cNvSpPr txBox="1"/>
          <p:nvPr/>
        </p:nvSpPr>
        <p:spPr>
          <a:xfrm>
            <a:off x="543300" y="733444"/>
            <a:ext cx="769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the DM-z relation with host-galaxy identified FRBs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5A4F5A-3B7A-A934-4172-F0001FB38706}"/>
              </a:ext>
            </a:extLst>
          </p:cNvPr>
          <p:cNvSpPr txBox="1"/>
          <p:nvPr/>
        </p:nvSpPr>
        <p:spPr>
          <a:xfrm>
            <a:off x="323528" y="2420888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Li+ 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used 5 FRBs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8371104-A79D-9A15-5830-64A28939852C}"/>
                  </a:ext>
                </a:extLst>
              </p:cNvPr>
              <p:cNvSpPr/>
              <p:nvPr/>
            </p:nvSpPr>
            <p:spPr>
              <a:xfrm>
                <a:off x="1018878" y="2957561"/>
                <a:ext cx="2644570" cy="492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IGM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0.84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−0.22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+0.16</m:t>
                          </m:r>
                        </m:sup>
                      </m:sSubSup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8371104-A79D-9A15-5830-64A289398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78" y="2957561"/>
                <a:ext cx="2644570" cy="492251"/>
              </a:xfrm>
              <a:prstGeom prst="rect">
                <a:avLst/>
              </a:prstGeom>
              <a:blipFill>
                <a:blip r:embed="rId3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05372D-A456-18CC-FA9C-1334001643B2}"/>
              </a:ext>
            </a:extLst>
          </p:cNvPr>
          <p:cNvSpPr txBox="1"/>
          <p:nvPr/>
        </p:nvSpPr>
        <p:spPr>
          <a:xfrm>
            <a:off x="327147" y="3789040"/>
            <a:ext cx="412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Lin+ 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used 17 FRBs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D36C9DB-C4EE-48C5-F576-E6374DCB0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4" y="4288708"/>
            <a:ext cx="7007733" cy="1696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F3F6D9-6802-38A7-08C9-82328578764E}"/>
                  </a:ext>
                </a:extLst>
              </p:cNvPr>
              <p:cNvSpPr txBox="1"/>
              <p:nvPr/>
            </p:nvSpPr>
            <p:spPr>
              <a:xfrm>
                <a:off x="389666" y="6128616"/>
                <a:ext cx="8614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IGM</m:t>
                        </m:r>
                      </m:sub>
                    </m:sSub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</m:t>
                    </m:r>
                  </m:oMath>
                </a14:m>
                <a:r>
                  <a:rPr kumimoji="1"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its redshift dependence 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α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not been detected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F3F6D9-6802-38A7-08C9-823285787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66" y="6128616"/>
                <a:ext cx="8614218" cy="461665"/>
              </a:xfrm>
              <a:prstGeom prst="rect">
                <a:avLst/>
              </a:prstGeom>
              <a:blipFill>
                <a:blip r:embed="rId5"/>
                <a:stretch>
                  <a:fillRect t="-10811" r="-147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627C25-67C4-4EA6-CDAF-380EF79CE2DA}"/>
              </a:ext>
            </a:extLst>
          </p:cNvPr>
          <p:cNvSpPr txBox="1"/>
          <p:nvPr/>
        </p:nvSpPr>
        <p:spPr>
          <a:xfrm>
            <a:off x="4932040" y="3888376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cosmological parameters are fixed 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2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C9B4066-4BF3-9A42-BE27-8584F688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4" y="764704"/>
            <a:ext cx="8458200" cy="59207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0C6A22-407C-324C-8864-4A0D5130FEDF}"/>
              </a:ext>
            </a:extLst>
          </p:cNvPr>
          <p:cNvSpPr txBox="1"/>
          <p:nvPr/>
        </p:nvSpPr>
        <p:spPr>
          <a:xfrm>
            <a:off x="2123728" y="116632"/>
            <a:ext cx="510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fee-electron power spectrum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D9D6C969-3632-9440-A5D3-10E1E9014FA4}"/>
              </a:ext>
            </a:extLst>
          </p:cNvPr>
          <p:cNvSpPr/>
          <p:nvPr/>
        </p:nvSpPr>
        <p:spPr>
          <a:xfrm>
            <a:off x="5076056" y="3423280"/>
            <a:ext cx="177280" cy="79208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B29DBB-A0FD-2544-AF3A-7C34A13D4460}"/>
              </a:ext>
            </a:extLst>
          </p:cNvPr>
          <p:cNvSpPr txBox="1"/>
          <p:nvPr/>
        </p:nvSpPr>
        <p:spPr>
          <a:xfrm>
            <a:off x="5253336" y="361926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free electrons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4BB275-BEB0-2B44-B58B-62079926DB01}"/>
              </a:ext>
            </a:extLst>
          </p:cNvPr>
          <p:cNvSpPr txBox="1"/>
          <p:nvPr/>
        </p:nvSpPr>
        <p:spPr>
          <a:xfrm>
            <a:off x="3275856" y="1052736"/>
            <a:ext cx="20185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matter P(k)</a:t>
            </a:r>
            <a:endParaRPr kumimoji="1" lang="ja-JP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A6C095-153B-AD49-B4E1-05B95A5EEB08}"/>
              </a:ext>
            </a:extLst>
          </p:cNvPr>
          <p:cNvSpPr txBox="1"/>
          <p:nvPr/>
        </p:nvSpPr>
        <p:spPr>
          <a:xfrm rot="16200000">
            <a:off x="-547802" y="502762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ratio to </a:t>
            </a:r>
          </a:p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dark matter P(k)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CEDDEC-B65D-B54F-B967-F8053492E168}"/>
              </a:ext>
            </a:extLst>
          </p:cNvPr>
          <p:cNvSpPr/>
          <p:nvPr/>
        </p:nvSpPr>
        <p:spPr>
          <a:xfrm>
            <a:off x="5796136" y="4173662"/>
            <a:ext cx="241765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dark matter only </a:t>
            </a:r>
            <a:endParaRPr lang="ja-JP" altLang="en-US" sz="20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D2E5B0-F874-C049-A241-416CDA049858}"/>
              </a:ext>
            </a:extLst>
          </p:cNvPr>
          <p:cNvSpPr txBox="1"/>
          <p:nvPr/>
        </p:nvSpPr>
        <p:spPr>
          <a:xfrm>
            <a:off x="2251879" y="167119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halofit</a:t>
            </a:r>
            <a:endParaRPr kumimoji="1" lang="ja-JP" alt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EB1580-9BB9-3B41-ABC9-5DD1AF8F2425}"/>
              </a:ext>
            </a:extLst>
          </p:cNvPr>
          <p:cNvSpPr txBox="1"/>
          <p:nvPr/>
        </p:nvSpPr>
        <p:spPr>
          <a:xfrm rot="16200000">
            <a:off x="689118" y="605877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kumimoji="1"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A5C19E-F62B-AA4A-8E84-8563B1708965}"/>
              </a:ext>
            </a:extLst>
          </p:cNvPr>
          <p:cNvSpPr txBox="1"/>
          <p:nvPr/>
        </p:nvSpPr>
        <p:spPr>
          <a:xfrm>
            <a:off x="2251879" y="2060848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 curve</a:t>
            </a:r>
            <a:endParaRPr kumimoji="1" lang="ja-JP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872576-099E-814A-B457-B2B460304ACD}"/>
              </a:ext>
            </a:extLst>
          </p:cNvPr>
          <p:cNvSpPr txBox="1"/>
          <p:nvPr/>
        </p:nvSpPr>
        <p:spPr>
          <a:xfrm>
            <a:off x="5934656" y="6362476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wavevector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3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C9B4066-4BF3-9A42-BE27-8584F688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4" y="764704"/>
            <a:ext cx="8458200" cy="59207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0C6A22-407C-324C-8864-4A0D5130FEDF}"/>
              </a:ext>
            </a:extLst>
          </p:cNvPr>
          <p:cNvSpPr txBox="1"/>
          <p:nvPr/>
        </p:nvSpPr>
        <p:spPr>
          <a:xfrm>
            <a:off x="2123728" y="116632"/>
            <a:ext cx="510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fee-electron power spectrum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D9D6C969-3632-9440-A5D3-10E1E9014FA4}"/>
              </a:ext>
            </a:extLst>
          </p:cNvPr>
          <p:cNvSpPr/>
          <p:nvPr/>
        </p:nvSpPr>
        <p:spPr>
          <a:xfrm>
            <a:off x="5076056" y="3423280"/>
            <a:ext cx="177280" cy="79208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B29DBB-A0FD-2544-AF3A-7C34A13D4460}"/>
              </a:ext>
            </a:extLst>
          </p:cNvPr>
          <p:cNvSpPr txBox="1"/>
          <p:nvPr/>
        </p:nvSpPr>
        <p:spPr>
          <a:xfrm>
            <a:off x="5253336" y="361926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free electrons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4BB275-BEB0-2B44-B58B-62079926DB01}"/>
              </a:ext>
            </a:extLst>
          </p:cNvPr>
          <p:cNvSpPr txBox="1"/>
          <p:nvPr/>
        </p:nvSpPr>
        <p:spPr>
          <a:xfrm>
            <a:off x="3275856" y="1052736"/>
            <a:ext cx="20185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matter P(k)</a:t>
            </a:r>
            <a:endParaRPr kumimoji="1" lang="ja-JP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A6C095-153B-AD49-B4E1-05B95A5EEB08}"/>
              </a:ext>
            </a:extLst>
          </p:cNvPr>
          <p:cNvSpPr txBox="1"/>
          <p:nvPr/>
        </p:nvSpPr>
        <p:spPr>
          <a:xfrm rot="16200000">
            <a:off x="-547802" y="502762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ratio to </a:t>
            </a:r>
          </a:p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dark matter P(k)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2633B6-26DF-FD45-A46F-15DA5579D343}"/>
              </a:ext>
            </a:extLst>
          </p:cNvPr>
          <p:cNvSpPr txBox="1"/>
          <p:nvPr/>
        </p:nvSpPr>
        <p:spPr>
          <a:xfrm>
            <a:off x="6643346" y="1683658"/>
            <a:ext cx="2577116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 damped</a:t>
            </a:r>
          </a:p>
          <a:p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due to stellar &amp; </a:t>
            </a:r>
          </a:p>
          <a:p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AGN feedbacks </a:t>
            </a:r>
            <a:r>
              <a:rPr kumimoji="1"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CEDDEC-B65D-B54F-B967-F8053492E168}"/>
              </a:ext>
            </a:extLst>
          </p:cNvPr>
          <p:cNvSpPr/>
          <p:nvPr/>
        </p:nvSpPr>
        <p:spPr>
          <a:xfrm>
            <a:off x="5796136" y="4173662"/>
            <a:ext cx="241765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dark matter only </a:t>
            </a:r>
            <a:endParaRPr lang="ja-JP" altLang="en-US" sz="20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D2E5B0-F874-C049-A241-416CDA049858}"/>
              </a:ext>
            </a:extLst>
          </p:cNvPr>
          <p:cNvSpPr txBox="1"/>
          <p:nvPr/>
        </p:nvSpPr>
        <p:spPr>
          <a:xfrm>
            <a:off x="2251879" y="167119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halofit</a:t>
            </a:r>
            <a:endParaRPr kumimoji="1" lang="ja-JP" alt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EB1580-9BB9-3B41-ABC9-5DD1AF8F2425}"/>
              </a:ext>
            </a:extLst>
          </p:cNvPr>
          <p:cNvSpPr txBox="1"/>
          <p:nvPr/>
        </p:nvSpPr>
        <p:spPr>
          <a:xfrm rot="16200000">
            <a:off x="689118" y="605877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kumimoji="1"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DAC3B9C-3FEA-7745-86F2-28F286DB41D6}"/>
              </a:ext>
            </a:extLst>
          </p:cNvPr>
          <p:cNvCxnSpPr>
            <a:cxnSpLocks/>
          </p:cNvCxnSpPr>
          <p:nvPr/>
        </p:nvCxnSpPr>
        <p:spPr>
          <a:xfrm>
            <a:off x="6516216" y="1552238"/>
            <a:ext cx="0" cy="970275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A5C19E-F62B-AA4A-8E84-8563B1708965}"/>
              </a:ext>
            </a:extLst>
          </p:cNvPr>
          <p:cNvSpPr txBox="1"/>
          <p:nvPr/>
        </p:nvSpPr>
        <p:spPr>
          <a:xfrm>
            <a:off x="2251879" y="2060848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 curve</a:t>
            </a:r>
            <a:endParaRPr kumimoji="1" lang="ja-JP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108FBC-24CB-D149-A553-794B8CB19450}"/>
              </a:ext>
            </a:extLst>
          </p:cNvPr>
          <p:cNvSpPr txBox="1"/>
          <p:nvPr/>
        </p:nvSpPr>
        <p:spPr>
          <a:xfrm>
            <a:off x="1259632" y="1723453"/>
            <a:ext cx="2791149" cy="76944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electrons trace</a:t>
            </a:r>
          </a:p>
          <a:p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matter</a:t>
            </a:r>
            <a:endParaRPr kumimoji="1" lang="ja-JP" alt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9E668A-60E5-FE4D-8688-2E8C594A147B}"/>
              </a:ext>
            </a:extLst>
          </p:cNvPr>
          <p:cNvSpPr txBox="1"/>
          <p:nvPr/>
        </p:nvSpPr>
        <p:spPr>
          <a:xfrm>
            <a:off x="5934656" y="6362476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wavevector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8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C9B4066-4BF3-9A42-BE27-8584F688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4" y="764704"/>
            <a:ext cx="8458200" cy="59207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0C6A22-407C-324C-8864-4A0D5130FEDF}"/>
              </a:ext>
            </a:extLst>
          </p:cNvPr>
          <p:cNvSpPr txBox="1"/>
          <p:nvPr/>
        </p:nvSpPr>
        <p:spPr>
          <a:xfrm>
            <a:off x="2123728" y="116632"/>
            <a:ext cx="510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fee-electron power spectrum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D9D6C969-3632-9440-A5D3-10E1E9014FA4}"/>
              </a:ext>
            </a:extLst>
          </p:cNvPr>
          <p:cNvSpPr/>
          <p:nvPr/>
        </p:nvSpPr>
        <p:spPr>
          <a:xfrm>
            <a:off x="5076056" y="3423280"/>
            <a:ext cx="177280" cy="79208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B29DBB-A0FD-2544-AF3A-7C34A13D4460}"/>
              </a:ext>
            </a:extLst>
          </p:cNvPr>
          <p:cNvSpPr txBox="1"/>
          <p:nvPr/>
        </p:nvSpPr>
        <p:spPr>
          <a:xfrm>
            <a:off x="5253336" y="361926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free electrons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4BB275-BEB0-2B44-B58B-62079926DB01}"/>
              </a:ext>
            </a:extLst>
          </p:cNvPr>
          <p:cNvSpPr txBox="1"/>
          <p:nvPr/>
        </p:nvSpPr>
        <p:spPr>
          <a:xfrm>
            <a:off x="3275856" y="1052736"/>
            <a:ext cx="20185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matter P(k)</a:t>
            </a:r>
            <a:endParaRPr kumimoji="1" lang="ja-JP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A6C095-153B-AD49-B4E1-05B95A5EEB08}"/>
              </a:ext>
            </a:extLst>
          </p:cNvPr>
          <p:cNvSpPr txBox="1"/>
          <p:nvPr/>
        </p:nvSpPr>
        <p:spPr>
          <a:xfrm rot="16200000">
            <a:off x="-547802" y="502762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ratio to </a:t>
            </a:r>
          </a:p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dark matter P(k)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CEDDEC-B65D-B54F-B967-F8053492E168}"/>
              </a:ext>
            </a:extLst>
          </p:cNvPr>
          <p:cNvSpPr/>
          <p:nvPr/>
        </p:nvSpPr>
        <p:spPr>
          <a:xfrm>
            <a:off x="5796136" y="4173662"/>
            <a:ext cx="241765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dark matter only </a:t>
            </a:r>
            <a:endParaRPr lang="ja-JP" altLang="en-US" sz="20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D2E5B0-F874-C049-A241-416CDA049858}"/>
              </a:ext>
            </a:extLst>
          </p:cNvPr>
          <p:cNvSpPr txBox="1"/>
          <p:nvPr/>
        </p:nvSpPr>
        <p:spPr>
          <a:xfrm>
            <a:off x="2251879" y="167119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halofit</a:t>
            </a:r>
            <a:endParaRPr kumimoji="1" lang="ja-JP" alt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EB1580-9BB9-3B41-ABC9-5DD1AF8F2425}"/>
              </a:ext>
            </a:extLst>
          </p:cNvPr>
          <p:cNvSpPr txBox="1"/>
          <p:nvPr/>
        </p:nvSpPr>
        <p:spPr>
          <a:xfrm rot="16200000">
            <a:off x="689118" y="605877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kumimoji="1"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A5C19E-F62B-AA4A-8E84-8563B1708965}"/>
              </a:ext>
            </a:extLst>
          </p:cNvPr>
          <p:cNvSpPr txBox="1"/>
          <p:nvPr/>
        </p:nvSpPr>
        <p:spPr>
          <a:xfrm>
            <a:off x="2251879" y="2060848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 curve</a:t>
            </a:r>
            <a:endParaRPr kumimoji="1" lang="ja-JP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872576-099E-814A-B457-B2B460304ACD}"/>
              </a:ext>
            </a:extLst>
          </p:cNvPr>
          <p:cNvSpPr txBox="1"/>
          <p:nvPr/>
        </p:nvSpPr>
        <p:spPr>
          <a:xfrm>
            <a:off x="5934656" y="6362476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wavevector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24185A-10A0-C240-9F84-22481C5D8E09}"/>
              </a:ext>
            </a:extLst>
          </p:cNvPr>
          <p:cNvSpPr txBox="1"/>
          <p:nvPr/>
        </p:nvSpPr>
        <p:spPr>
          <a:xfrm>
            <a:off x="170793" y="3951869"/>
            <a:ext cx="8865702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 analytical model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fitting functions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free-electron abundance &amp; power spectrum</a:t>
            </a:r>
            <a:endParaRPr kumimoji="1" lang="ja-JP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6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02EAA41-FA5C-8B87-6278-250F75690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4780012" cy="9334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94ED4CD-084B-94DD-981D-ED5BF2AF9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8" y="699751"/>
            <a:ext cx="8105514" cy="108012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0A9A78-F6DC-9783-DFDA-FF1E2C55FFFB}"/>
              </a:ext>
            </a:extLst>
          </p:cNvPr>
          <p:cNvSpPr txBox="1"/>
          <p:nvPr/>
        </p:nvSpPr>
        <p:spPr>
          <a:xfrm>
            <a:off x="323528" y="260648"/>
            <a:ext cx="352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correlation functio</a:t>
            </a:r>
            <a:r>
              <a:rPr lang="en-US" altLang="ja-JP" dirty="0"/>
              <a:t>n of DM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0E0C62-0697-F07D-E872-E316CDCBC3F1}"/>
              </a:ext>
            </a:extLst>
          </p:cNvPr>
          <p:cNvSpPr txBox="1"/>
          <p:nvPr/>
        </p:nvSpPr>
        <p:spPr>
          <a:xfrm>
            <a:off x="2256534" y="2218974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with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9846CE-67D0-C46E-EE00-60261600AFC9}"/>
              </a:ext>
            </a:extLst>
          </p:cNvPr>
          <p:cNvSpPr txBox="1"/>
          <p:nvPr/>
        </p:nvSpPr>
        <p:spPr>
          <a:xfrm>
            <a:off x="406491" y="4177362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variance of DM </a:t>
            </a:r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96B7DC4-9B37-D870-CDBE-D9C447ED2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24951"/>
            <a:ext cx="6552728" cy="16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2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4F66157-FC2B-F841-9181-409086A0B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" y="1290756"/>
            <a:ext cx="8964488" cy="228226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F17432-80F9-3649-908C-A1DCD912E806}"/>
              </a:ext>
            </a:extLst>
          </p:cNvPr>
          <p:cNvSpPr txBox="1"/>
          <p:nvPr/>
        </p:nvSpPr>
        <p:spPr>
          <a:xfrm>
            <a:off x="323528" y="260648"/>
            <a:ext cx="529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m</a:t>
            </a:r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ock sky maps of DM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A4F1F9-66F4-C94D-A9F8-BAB7AA4F5DC4}"/>
              </a:ext>
            </a:extLst>
          </p:cNvPr>
          <p:cNvSpPr txBox="1"/>
          <p:nvPr/>
        </p:nvSpPr>
        <p:spPr>
          <a:xfrm>
            <a:off x="406521" y="3903439"/>
            <a:ext cx="670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1. place simulation boxes along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he line of sight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F387A3-4493-3944-B6AF-46A1A2F211FF}"/>
              </a:ext>
            </a:extLst>
          </p:cNvPr>
          <p:cNvSpPr txBox="1"/>
          <p:nvPr/>
        </p:nvSpPr>
        <p:spPr>
          <a:xfrm>
            <a:off x="406521" y="4505854"/>
            <a:ext cx="7109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2. emit 5400</a:t>
            </a:r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light rays in a field of view 6x6 deg</a:t>
            </a:r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C40DB8-4DDF-984F-961C-A18A49416DAF}"/>
              </a:ext>
            </a:extLst>
          </p:cNvPr>
          <p:cNvSpPr txBox="1"/>
          <p:nvPr/>
        </p:nvSpPr>
        <p:spPr>
          <a:xfrm>
            <a:off x="2278729" y="4973106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(angular resolution = 4arcsec = 6deg/5400)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CA38AE-EA46-FE4F-998C-F2B2F68CD6CA}"/>
              </a:ext>
            </a:extLst>
          </p:cNvPr>
          <p:cNvSpPr txBox="1"/>
          <p:nvPr/>
        </p:nvSpPr>
        <p:spPr>
          <a:xfrm>
            <a:off x="437413" y="5559623"/>
            <a:ext cx="852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calculate free-electron column density along each ray path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51CA81-7041-8A43-B647-C98C794A6FC8}"/>
              </a:ext>
            </a:extLst>
          </p:cNvPr>
          <p:cNvSpPr txBox="1"/>
          <p:nvPr/>
        </p:nvSpPr>
        <p:spPr>
          <a:xfrm>
            <a:off x="3563888" y="832470"/>
            <a:ext cx="55563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based on a s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tandard ray-tracing technique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7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D15939A-FAA3-7142-9FBD-1171DA75F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25626"/>
            <a:ext cx="5943600" cy="39547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3F66C6F-3441-4A41-A31B-2F5F0A4E3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756" y="1652422"/>
            <a:ext cx="4457700" cy="37490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90C78D-0042-B34E-AB5A-3A262AA83F66}"/>
              </a:ext>
            </a:extLst>
          </p:cNvPr>
          <p:cNvSpPr txBox="1"/>
          <p:nvPr/>
        </p:nvSpPr>
        <p:spPr>
          <a:xfrm>
            <a:off x="1194420" y="4995694"/>
            <a:ext cx="32403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+mj-lt"/>
                <a:cs typeface="Arial" panose="020B0604020202020204" pitchFamily="34" charset="0"/>
              </a:rPr>
              <a:t>0            2             4             6  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D3FE7D-2E88-DD4C-B263-3EE96315BA94}"/>
              </a:ext>
            </a:extLst>
          </p:cNvPr>
          <p:cNvSpPr txBox="1"/>
          <p:nvPr/>
        </p:nvSpPr>
        <p:spPr>
          <a:xfrm>
            <a:off x="2332368" y="5405154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j-lt"/>
                <a:cs typeface="Arial" panose="020B0604020202020204" pitchFamily="34" charset="0"/>
              </a:rPr>
              <a:t>[deg]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31B28E-16F0-BC4F-BA6E-7C91AC9BA8ED}"/>
              </a:ext>
            </a:extLst>
          </p:cNvPr>
          <p:cNvSpPr txBox="1"/>
          <p:nvPr/>
        </p:nvSpPr>
        <p:spPr>
          <a:xfrm>
            <a:off x="867086" y="47642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j-lt"/>
                <a:cs typeface="Arial" panose="020B0604020202020204" pitchFamily="34" charset="0"/>
              </a:rPr>
              <a:t>0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FC5F95-27D4-7F47-B30F-E45188528499}"/>
              </a:ext>
            </a:extLst>
          </p:cNvPr>
          <p:cNvSpPr txBox="1"/>
          <p:nvPr/>
        </p:nvSpPr>
        <p:spPr>
          <a:xfrm>
            <a:off x="867086" y="390017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j-lt"/>
                <a:cs typeface="Arial" panose="020B0604020202020204" pitchFamily="34" charset="0"/>
              </a:rPr>
              <a:t>2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1712BFF-7180-A240-8131-7E235C5A3E53}"/>
              </a:ext>
            </a:extLst>
          </p:cNvPr>
          <p:cNvSpPr txBox="1"/>
          <p:nvPr/>
        </p:nvSpPr>
        <p:spPr>
          <a:xfrm>
            <a:off x="867086" y="29640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j-lt"/>
                <a:cs typeface="Arial" panose="020B0604020202020204" pitchFamily="34" charset="0"/>
              </a:rPr>
              <a:t>4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F312BA-987E-EE49-99D4-208790C0BE8C}"/>
              </a:ext>
            </a:extLst>
          </p:cNvPr>
          <p:cNvSpPr txBox="1"/>
          <p:nvPr/>
        </p:nvSpPr>
        <p:spPr>
          <a:xfrm>
            <a:off x="867086" y="206803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j-lt"/>
                <a:cs typeface="Arial" panose="020B0604020202020204" pitchFamily="34" charset="0"/>
              </a:rPr>
              <a:t>6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7E44AE-AC36-F347-9D6F-4926B20F6EFB}"/>
              </a:ext>
            </a:extLst>
          </p:cNvPr>
          <p:cNvSpPr txBox="1"/>
          <p:nvPr/>
        </p:nvSpPr>
        <p:spPr>
          <a:xfrm>
            <a:off x="5111966" y="4987995"/>
            <a:ext cx="3198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j-lt"/>
                <a:cs typeface="Arial" panose="020B0604020202020204" pitchFamily="34" charset="0"/>
              </a:rPr>
              <a:t>1                                           2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29A3C8A-953D-E94B-802C-9C225CDC88F8}"/>
              </a:ext>
            </a:extLst>
          </p:cNvPr>
          <p:cNvSpPr>
            <a:spLocks noChangeAspect="1"/>
          </p:cNvSpPr>
          <p:nvPr/>
        </p:nvSpPr>
        <p:spPr>
          <a:xfrm>
            <a:off x="1774770" y="2716111"/>
            <a:ext cx="445770" cy="445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368D7BB-8018-CF4B-88CC-D9DBB3F4E4C8}"/>
              </a:ext>
            </a:extLst>
          </p:cNvPr>
          <p:cNvCxnSpPr>
            <a:cxnSpLocks/>
          </p:cNvCxnSpPr>
          <p:nvPr/>
        </p:nvCxnSpPr>
        <p:spPr>
          <a:xfrm flipV="1">
            <a:off x="2220540" y="2247990"/>
            <a:ext cx="2973622" cy="48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B253FF-EDA4-0A4A-B72C-6E9F930B8929}"/>
              </a:ext>
            </a:extLst>
          </p:cNvPr>
          <p:cNvSpPr txBox="1"/>
          <p:nvPr/>
        </p:nvSpPr>
        <p:spPr>
          <a:xfrm>
            <a:off x="4784632" y="2068038"/>
            <a:ext cx="3129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+mj-lt"/>
                <a:cs typeface="Arial" panose="020B0604020202020204" pitchFamily="34" charset="0"/>
              </a:rPr>
              <a:t>5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28A5600-689A-A746-A023-D1538B254802}"/>
              </a:ext>
            </a:extLst>
          </p:cNvPr>
          <p:cNvCxnSpPr>
            <a:cxnSpLocks/>
          </p:cNvCxnSpPr>
          <p:nvPr/>
        </p:nvCxnSpPr>
        <p:spPr>
          <a:xfrm>
            <a:off x="2220540" y="3161262"/>
            <a:ext cx="2973622" cy="17620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938D82C-58E0-9F4A-AAB7-21C07B7A06B5}"/>
              </a:ext>
            </a:extLst>
          </p:cNvPr>
          <p:cNvSpPr txBox="1"/>
          <p:nvPr/>
        </p:nvSpPr>
        <p:spPr>
          <a:xfrm>
            <a:off x="4788024" y="4660326"/>
            <a:ext cx="3129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j-lt"/>
                <a:cs typeface="Arial" panose="020B0604020202020204" pitchFamily="34" charset="0"/>
              </a:rPr>
              <a:t>4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091305-F3FF-1945-9110-07928BC4595D}"/>
              </a:ext>
            </a:extLst>
          </p:cNvPr>
          <p:cNvSpPr txBox="1"/>
          <p:nvPr/>
        </p:nvSpPr>
        <p:spPr>
          <a:xfrm>
            <a:off x="1403648" y="1780006"/>
            <a:ext cx="2646878" cy="2558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lang="en-US" altLang="ja-JP" sz="1600" dirty="0"/>
              <a:t> 1000         2000         3000     </a:t>
            </a:r>
            <a:endParaRPr kumimoji="1" lang="ja-JP" altLang="en-US" sz="160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CAD0774-27AE-404A-9603-2932390D7EE6}"/>
              </a:ext>
            </a:extLst>
          </p:cNvPr>
          <p:cNvSpPr txBox="1"/>
          <p:nvPr/>
        </p:nvSpPr>
        <p:spPr>
          <a:xfrm>
            <a:off x="2152241" y="1052736"/>
            <a:ext cx="6238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419B15E-69A1-D444-AED1-1CDA8E882EC0}"/>
              </a:ext>
            </a:extLst>
          </p:cNvPr>
          <p:cNvSpPr txBox="1"/>
          <p:nvPr/>
        </p:nvSpPr>
        <p:spPr>
          <a:xfrm>
            <a:off x="4267441" y="1657801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+mj-lt"/>
              </a:rPr>
              <a:t>[pc cm</a:t>
            </a:r>
            <a:r>
              <a:rPr kumimoji="1" lang="en-US" altLang="ja-JP" sz="1800" baseline="30000" dirty="0">
                <a:latin typeface="+mj-lt"/>
              </a:rPr>
              <a:t>-3</a:t>
            </a:r>
            <a:r>
              <a:rPr kumimoji="1" lang="en-US" altLang="ja-JP" sz="1800" dirty="0">
                <a:latin typeface="+mj-lt"/>
              </a:rPr>
              <a:t>]</a:t>
            </a:r>
            <a:endParaRPr kumimoji="1" lang="ja-JP" altLang="en-US" sz="1800">
              <a:latin typeface="+mj-lt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438DA90-31C2-6245-A641-19DB86D164DC}"/>
              </a:ext>
            </a:extLst>
          </p:cNvPr>
          <p:cNvSpPr txBox="1"/>
          <p:nvPr/>
        </p:nvSpPr>
        <p:spPr>
          <a:xfrm>
            <a:off x="6334255" y="5405154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j-lt"/>
                <a:cs typeface="Arial" panose="020B0604020202020204" pitchFamily="34" charset="0"/>
              </a:rPr>
              <a:t>[deg]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71B240-E433-0942-971E-5FE824EBE9C5}"/>
              </a:ext>
            </a:extLst>
          </p:cNvPr>
          <p:cNvSpPr txBox="1"/>
          <p:nvPr/>
        </p:nvSpPr>
        <p:spPr>
          <a:xfrm>
            <a:off x="142208" y="3348213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j-lt"/>
                <a:cs typeface="Arial" panose="020B0604020202020204" pitchFamily="34" charset="0"/>
              </a:rPr>
              <a:t>[deg]</a:t>
            </a:r>
            <a:endParaRPr kumimoji="1" lang="ja-JP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59264E-0C46-EB48-992E-AEBDCA72266F}"/>
              </a:ext>
            </a:extLst>
          </p:cNvPr>
          <p:cNvSpPr txBox="1"/>
          <p:nvPr/>
        </p:nvSpPr>
        <p:spPr>
          <a:xfrm>
            <a:off x="2468738" y="169476"/>
            <a:ext cx="482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Contour map of DM at </a:t>
            </a:r>
            <a:r>
              <a:rPr kumimoji="1" lang="en-US" altLang="ja-JP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en-US" altLang="ja-JP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endParaRPr kumimoji="1" lang="ja-JP" altLang="en-US" sz="28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8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1FFE9F4-B106-704F-4AA3-AA40F07CF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4" y="1340768"/>
            <a:ext cx="8797312" cy="37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0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54FA0E-A441-9644-A0AC-D83C7A51F829}"/>
              </a:ext>
            </a:extLst>
          </p:cNvPr>
          <p:cNvSpPr txBox="1"/>
          <p:nvPr/>
        </p:nvSpPr>
        <p:spPr>
          <a:xfrm>
            <a:off x="5846631" y="6310481"/>
            <a:ext cx="2037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source redshift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AD2416E-62C4-FB4B-87EE-B7609D08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43832" cy="612068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4A8EF2-C75F-A24D-B0CC-50019782CB0B}"/>
              </a:ext>
            </a:extLst>
          </p:cNvPr>
          <p:cNvSpPr txBox="1"/>
          <p:nvPr/>
        </p:nvSpPr>
        <p:spPr>
          <a:xfrm>
            <a:off x="2760068" y="219810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&amp; variance of DM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10F042-30DE-2747-9329-CF7E6703EE56}"/>
              </a:ext>
            </a:extLst>
          </p:cNvPr>
          <p:cNvSpPr txBox="1"/>
          <p:nvPr/>
        </p:nvSpPr>
        <p:spPr>
          <a:xfrm>
            <a:off x="6456233" y="3933056"/>
            <a:ext cx="26917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our analytical-model 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3A73549-D116-4E40-B92A-2BA23BCB4F1C}"/>
              </a:ext>
            </a:extLst>
          </p:cNvPr>
          <p:cNvCxnSpPr>
            <a:cxnSpLocks/>
          </p:cNvCxnSpPr>
          <p:nvPr/>
        </p:nvCxnSpPr>
        <p:spPr>
          <a:xfrm flipH="1">
            <a:off x="6228184" y="4221088"/>
            <a:ext cx="372065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8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CC27F6-A0CB-EC4D-B294-726DADA75906}"/>
              </a:ext>
            </a:extLst>
          </p:cNvPr>
          <p:cNvSpPr txBox="1"/>
          <p:nvPr/>
        </p:nvSpPr>
        <p:spPr>
          <a:xfrm>
            <a:off x="1974173" y="188640"/>
            <a:ext cx="5195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distribution of DM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B413BBB-14CD-0D48-85C2-07A4A0F1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5" y="548680"/>
            <a:ext cx="8836413" cy="618548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1E6446-FB25-F942-93AE-3E7325498B69}"/>
              </a:ext>
            </a:extLst>
          </p:cNvPr>
          <p:cNvSpPr txBox="1"/>
          <p:nvPr/>
        </p:nvSpPr>
        <p:spPr>
          <a:xfrm rot="16200000">
            <a:off x="3228092" y="455688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mean DM</a:t>
            </a:r>
            <a:endParaRPr kumimoji="1" lang="ja-JP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E5F91A-6C06-4644-A929-CCB75B370421}"/>
              </a:ext>
            </a:extLst>
          </p:cNvPr>
          <p:cNvSpPr txBox="1"/>
          <p:nvPr/>
        </p:nvSpPr>
        <p:spPr>
          <a:xfrm>
            <a:off x="5480256" y="4449162"/>
            <a:ext cx="29081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highly positive skew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8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AAF5E61-3447-D94A-801F-C5E03296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860"/>
            <a:ext cx="8419284" cy="58935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2F1AB9-BBBD-8940-A7A9-7C8E9DDA7A9D}"/>
              </a:ext>
            </a:extLst>
          </p:cNvPr>
          <p:cNvSpPr txBox="1"/>
          <p:nvPr/>
        </p:nvSpPr>
        <p:spPr>
          <a:xfrm>
            <a:off x="179512" y="260648"/>
            <a:ext cx="91198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5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distribution of </a:t>
            </a:r>
            <a:r>
              <a:rPr lang="en-US" altLang="ja-JP" sz="255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redshift for a given DM</a:t>
            </a:r>
            <a:endParaRPr kumimoji="1" lang="ja-JP" altLang="en-US" sz="255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D9A999-6CFD-DC4D-A262-F4993A2D5F18}"/>
              </a:ext>
            </a:extLst>
          </p:cNvPr>
          <p:cNvSpPr txBox="1"/>
          <p:nvPr/>
        </p:nvSpPr>
        <p:spPr>
          <a:xfrm>
            <a:off x="5076056" y="6353621"/>
            <a:ext cx="2037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source redshift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DF7CA3-57CC-AC49-B964-5A465BC7186F}"/>
              </a:ext>
            </a:extLst>
          </p:cNvPr>
          <p:cNvSpPr txBox="1"/>
          <p:nvPr/>
        </p:nvSpPr>
        <p:spPr>
          <a:xfrm>
            <a:off x="3678967" y="480398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~20% error</a:t>
            </a:r>
            <a:endParaRPr kumimoji="1" lang="ja-JP" altLang="en-US" b="1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385BD75-AF9B-A34B-BECF-C612F02801DC}"/>
              </a:ext>
            </a:extLst>
          </p:cNvPr>
          <p:cNvCxnSpPr>
            <a:cxnSpLocks/>
          </p:cNvCxnSpPr>
          <p:nvPr/>
        </p:nvCxnSpPr>
        <p:spPr>
          <a:xfrm>
            <a:off x="3563888" y="4639344"/>
            <a:ext cx="2016224" cy="0"/>
          </a:xfrm>
          <a:prstGeom prst="straightConnector1">
            <a:avLst/>
          </a:prstGeom>
          <a:ln w="825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285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3A4D0E-541C-2A46-AC6D-F2B92D904C99}"/>
              </a:ext>
            </a:extLst>
          </p:cNvPr>
          <p:cNvSpPr txBox="1"/>
          <p:nvPr/>
        </p:nvSpPr>
        <p:spPr>
          <a:xfrm>
            <a:off x="755576" y="211354"/>
            <a:ext cx="777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two-point correlation function of DM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マイル 1">
            <a:extLst>
              <a:ext uri="{FF2B5EF4-FFF2-40B4-BE49-F238E27FC236}">
                <a16:creationId xmlns:a16="http://schemas.microsoft.com/office/drawing/2014/main" id="{2815FA8E-53EB-E840-83B5-E9449CF6CB81}"/>
              </a:ext>
            </a:extLst>
          </p:cNvPr>
          <p:cNvSpPr>
            <a:spLocks noChangeAspect="1"/>
          </p:cNvSpPr>
          <p:nvPr/>
        </p:nvSpPr>
        <p:spPr>
          <a:xfrm>
            <a:off x="1355197" y="2257007"/>
            <a:ext cx="536387" cy="536387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8CC235F-BCEF-C044-92EB-801713DA69DF}"/>
                  </a:ext>
                </a:extLst>
              </p:cNvPr>
              <p:cNvSpPr txBox="1"/>
              <p:nvPr/>
            </p:nvSpPr>
            <p:spPr>
              <a:xfrm>
                <a:off x="1907704" y="4128890"/>
                <a:ext cx="5307222" cy="524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DM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DM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DM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8CC235F-BCEF-C044-92EB-801713DA6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128890"/>
                <a:ext cx="5307222" cy="524246"/>
              </a:xfrm>
              <a:prstGeom prst="rect">
                <a:avLst/>
              </a:prstGeom>
              <a:blipFill>
                <a:blip r:embed="rId2"/>
                <a:stretch>
                  <a:fillRect l="-1914" t="-28571" b="-2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42F158B-84AE-2B40-B037-99270B15FF14}"/>
                  </a:ext>
                </a:extLst>
              </p:cNvPr>
              <p:cNvSpPr txBox="1"/>
              <p:nvPr/>
            </p:nvSpPr>
            <p:spPr>
              <a:xfrm>
                <a:off x="3803469" y="2096303"/>
                <a:ext cx="2128724" cy="524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42F158B-84AE-2B40-B037-99270B15F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469" y="2096303"/>
                <a:ext cx="2128724" cy="524246"/>
              </a:xfrm>
              <a:prstGeom prst="rect">
                <a:avLst/>
              </a:prstGeom>
              <a:blipFill>
                <a:blip r:embed="rId3"/>
                <a:stretch>
                  <a:fillRect l="-3571" t="-31707" b="-7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星 4 12">
            <a:extLst>
              <a:ext uri="{FF2B5EF4-FFF2-40B4-BE49-F238E27FC236}">
                <a16:creationId xmlns:a16="http://schemas.microsoft.com/office/drawing/2014/main" id="{BC60F412-2A1C-564A-89DE-91E7A0032A7B}"/>
              </a:ext>
            </a:extLst>
          </p:cNvPr>
          <p:cNvSpPr>
            <a:spLocks noChangeAspect="1"/>
          </p:cNvSpPr>
          <p:nvPr/>
        </p:nvSpPr>
        <p:spPr>
          <a:xfrm>
            <a:off x="5747685" y="1027484"/>
            <a:ext cx="685800" cy="685800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星 4 13">
            <a:extLst>
              <a:ext uri="{FF2B5EF4-FFF2-40B4-BE49-F238E27FC236}">
                <a16:creationId xmlns:a16="http://schemas.microsoft.com/office/drawing/2014/main" id="{C295144D-FE45-1E43-A2FB-C15DB481FABD}"/>
              </a:ext>
            </a:extLst>
          </p:cNvPr>
          <p:cNvSpPr>
            <a:spLocks noChangeAspect="1"/>
          </p:cNvSpPr>
          <p:nvPr/>
        </p:nvSpPr>
        <p:spPr>
          <a:xfrm>
            <a:off x="7126560" y="3031232"/>
            <a:ext cx="685800" cy="685800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0B2062C-E0B7-C14E-BDEC-E103C59CD7D5}"/>
              </a:ext>
            </a:extLst>
          </p:cNvPr>
          <p:cNvCxnSpPr>
            <a:cxnSpLocks/>
          </p:cNvCxnSpPr>
          <p:nvPr/>
        </p:nvCxnSpPr>
        <p:spPr>
          <a:xfrm flipH="1">
            <a:off x="2143330" y="1447056"/>
            <a:ext cx="3460339" cy="1008112"/>
          </a:xfrm>
          <a:prstGeom prst="line">
            <a:avLst/>
          </a:prstGeom>
          <a:ln w="50800">
            <a:solidFill>
              <a:srgbClr val="FFC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8990681-6B69-414A-9154-E629F19A0071}"/>
              </a:ext>
            </a:extLst>
          </p:cNvPr>
          <p:cNvCxnSpPr>
            <a:cxnSpLocks/>
          </p:cNvCxnSpPr>
          <p:nvPr/>
        </p:nvCxnSpPr>
        <p:spPr>
          <a:xfrm flipH="1" flipV="1">
            <a:off x="2143330" y="2541520"/>
            <a:ext cx="4781482" cy="711696"/>
          </a:xfrm>
          <a:prstGeom prst="line">
            <a:avLst/>
          </a:prstGeom>
          <a:ln w="50800">
            <a:solidFill>
              <a:srgbClr val="FFC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445DAAE-F333-C841-8BC2-5FE90EC3A7BF}"/>
                  </a:ext>
                </a:extLst>
              </p:cNvPr>
              <p:cNvSpPr txBox="1"/>
              <p:nvPr/>
            </p:nvSpPr>
            <p:spPr>
              <a:xfrm>
                <a:off x="3040447" y="1234494"/>
                <a:ext cx="1299587" cy="489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445DAAE-F333-C841-8BC2-5FE90EC3A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447" y="1234494"/>
                <a:ext cx="1299587" cy="489686"/>
              </a:xfrm>
              <a:prstGeom prst="rect">
                <a:avLst/>
              </a:prstGeom>
              <a:blipFill>
                <a:blip r:embed="rId4"/>
                <a:stretch>
                  <a:fillRect l="-4902" t="-34211" r="-7843" b="-34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円弧 22">
            <a:extLst>
              <a:ext uri="{FF2B5EF4-FFF2-40B4-BE49-F238E27FC236}">
                <a16:creationId xmlns:a16="http://schemas.microsoft.com/office/drawing/2014/main" id="{0649CAB2-635A-E343-B575-1CB58A899519}"/>
              </a:ext>
            </a:extLst>
          </p:cNvPr>
          <p:cNvSpPr/>
          <p:nvPr/>
        </p:nvSpPr>
        <p:spPr>
          <a:xfrm rot="2639558">
            <a:off x="2360336" y="1989907"/>
            <a:ext cx="914400" cy="914400"/>
          </a:xfrm>
          <a:prstGeom prst="arc">
            <a:avLst>
              <a:gd name="adj1" fmla="val 16866401"/>
              <a:gd name="adj2" fmla="val 2075852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1026418-452F-4C44-B620-1952B0409590}"/>
                  </a:ext>
                </a:extLst>
              </p:cNvPr>
              <p:cNvSpPr txBox="1"/>
              <p:nvPr/>
            </p:nvSpPr>
            <p:spPr>
              <a:xfrm>
                <a:off x="2752113" y="4760361"/>
                <a:ext cx="4052135" cy="97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2400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1" lang="en-US" altLang="ja-JP" sz="2800" b="0" i="0" smtClean="0">
                                      <a:latin typeface="Cambria Math" panose="02040503050406030204" pitchFamily="18" charset="0"/>
                                    </a:rPr>
                                    <m:t>deg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pc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1026418-452F-4C44-B620-1952B0409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113" y="4760361"/>
                <a:ext cx="4052135" cy="972895"/>
              </a:xfrm>
              <a:prstGeom prst="rect">
                <a:avLst/>
              </a:prstGeom>
              <a:blipFill>
                <a:blip r:embed="rId5"/>
                <a:stretch>
                  <a:fillRect l="-313" r="-313" b="-155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3398BE6-009A-0448-A366-F8359876A92F}"/>
                  </a:ext>
                </a:extLst>
              </p:cNvPr>
              <p:cNvSpPr txBox="1"/>
              <p:nvPr/>
            </p:nvSpPr>
            <p:spPr>
              <a:xfrm>
                <a:off x="1384348" y="6184981"/>
                <a:ext cx="6584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will be detected using thousands of FRBs 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3398BE6-009A-0448-A366-F8359876A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48" y="6184981"/>
                <a:ext cx="6584688" cy="461665"/>
              </a:xfrm>
              <a:prstGeom prst="rect">
                <a:avLst/>
              </a:prstGeom>
              <a:blipFill>
                <a:blip r:embed="rId6"/>
                <a:stretch>
                  <a:fillRect l="-578" t="-13889" r="-57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5A30F83-215F-144B-96D2-49E5AA2F1E29}"/>
                  </a:ext>
                </a:extLst>
              </p:cNvPr>
              <p:cNvSpPr txBox="1"/>
              <p:nvPr/>
            </p:nvSpPr>
            <p:spPr>
              <a:xfrm>
                <a:off x="3065967" y="2965836"/>
                <a:ext cx="1275029" cy="489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5A30F83-215F-144B-96D2-49E5AA2F1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67" y="2965836"/>
                <a:ext cx="1275029" cy="489686"/>
              </a:xfrm>
              <a:prstGeom prst="rect">
                <a:avLst/>
              </a:prstGeom>
              <a:blipFill>
                <a:blip r:embed="rId7"/>
                <a:stretch>
                  <a:fillRect l="-6000" t="-33333" r="-9000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8C954B3-1781-234D-BA55-372392CBB940}"/>
                  </a:ext>
                </a:extLst>
              </p:cNvPr>
              <p:cNvSpPr txBox="1"/>
              <p:nvPr/>
            </p:nvSpPr>
            <p:spPr>
              <a:xfrm>
                <a:off x="6905717" y="5085184"/>
                <a:ext cx="1914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≳1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8C954B3-1781-234D-BA55-372392CBB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717" y="5085184"/>
                <a:ext cx="1914755" cy="461665"/>
              </a:xfrm>
              <a:prstGeom prst="rect">
                <a:avLst/>
              </a:prstGeom>
              <a:blipFill>
                <a:blip r:embed="rId8"/>
                <a:stretch>
                  <a:fillRect l="-4636" t="-11111" r="-1325" b="-30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4365A-19ED-4C40-9248-1156B7E7691A}"/>
              </a:ext>
            </a:extLst>
          </p:cNvPr>
          <p:cNvSpPr txBox="1"/>
          <p:nvPr/>
        </p:nvSpPr>
        <p:spPr>
          <a:xfrm>
            <a:off x="6458941" y="1513229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FRB1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B3C2314-10F9-E04A-9537-369F2BE557AA}"/>
              </a:ext>
            </a:extLst>
          </p:cNvPr>
          <p:cNvSpPr txBox="1"/>
          <p:nvPr/>
        </p:nvSpPr>
        <p:spPr>
          <a:xfrm>
            <a:off x="7609308" y="2520589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FRB2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E800013-F35E-9D43-9427-F3D3532BFE08}"/>
                  </a:ext>
                </a:extLst>
              </p:cNvPr>
              <p:cNvSpPr txBox="1"/>
              <p:nvPr/>
            </p:nvSpPr>
            <p:spPr>
              <a:xfrm>
                <a:off x="7214926" y="5563251"/>
                <a:ext cx="14233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&amp;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E800013-F35E-9D43-9427-F3D3532BF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926" y="5563251"/>
                <a:ext cx="1423338" cy="369332"/>
              </a:xfrm>
              <a:prstGeom prst="rect">
                <a:avLst/>
              </a:prstGeom>
              <a:blipFill>
                <a:blip r:embed="rId9"/>
                <a:stretch>
                  <a:fillRect l="-4425" t="-6667" r="-3540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18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3A4D0E-541C-2A46-AC6D-F2B92D904C99}"/>
              </a:ext>
            </a:extLst>
          </p:cNvPr>
          <p:cNvSpPr txBox="1"/>
          <p:nvPr/>
        </p:nvSpPr>
        <p:spPr>
          <a:xfrm>
            <a:off x="395536" y="188640"/>
            <a:ext cx="85266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correlation function for full-sky measurement</a:t>
            </a:r>
            <a:endParaRPr kumimoji="1" lang="ja-JP" altLang="en-US" sz="25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58AF31-C1F8-6842-AF6E-286B6E01B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764704"/>
            <a:ext cx="8427247" cy="589907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716C52-EBAB-E240-9FB5-17489A76B2A9}"/>
              </a:ext>
            </a:extLst>
          </p:cNvPr>
          <p:cNvSpPr txBox="1"/>
          <p:nvPr/>
        </p:nvSpPr>
        <p:spPr>
          <a:xfrm>
            <a:off x="6444208" y="1268760"/>
            <a:ext cx="2715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shaded region:</a:t>
            </a:r>
          </a:p>
          <a:p>
            <a:r>
              <a:rPr kumimoji="1" lang="en-US" altLang="ja-JP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1σ error for full-sky</a:t>
            </a:r>
            <a:endParaRPr kumimoji="1" lang="ja-JP" altLang="en-US" sz="2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2DA0A3-0221-DD44-992F-F8B7FAE1DAA8}"/>
              </a:ext>
            </a:extLst>
          </p:cNvPr>
          <p:cNvSpPr txBox="1"/>
          <p:nvPr/>
        </p:nvSpPr>
        <p:spPr>
          <a:xfrm>
            <a:off x="6629101" y="2084653"/>
            <a:ext cx="20473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 by</a:t>
            </a:r>
          </a:p>
          <a:p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survey area &amp; </a:t>
            </a:r>
          </a:p>
          <a:p>
            <a:r>
              <a:rPr kumimoji="1" lang="en-US" altLang="ja-JP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shot noise</a:t>
            </a:r>
            <a:endParaRPr kumimoji="1" lang="ja-JP" altLang="en-US" sz="2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16C0664-75ED-844B-814D-F60A7904B27F}"/>
                  </a:ext>
                </a:extLst>
              </p:cNvPr>
              <p:cNvSpPr txBox="1"/>
              <p:nvPr/>
            </p:nvSpPr>
            <p:spPr>
              <a:xfrm>
                <a:off x="6516216" y="5030504"/>
                <a:ext cx="2699792" cy="662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ja-JP" dirty="0">
                    <a:solidFill>
                      <a:srgbClr val="FFC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ja-JP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2400</m:t>
                    </m:r>
                    <m:sSup>
                      <m:sSupPr>
                        <m:ctrlPr>
                          <a:rPr kumimoji="1" lang="en-US" altLang="ja-JP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kumimoji="1" lang="en-US" altLang="ja-JP" b="0" i="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deg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ja-JP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ja-JP" altLang="en-US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16C0664-75ED-844B-814D-F60A7904B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30504"/>
                <a:ext cx="2699792" cy="662682"/>
              </a:xfrm>
              <a:prstGeom prst="rect">
                <a:avLst/>
              </a:prstGeom>
              <a:blipFill>
                <a:blip r:embed="rId3"/>
                <a:stretch>
                  <a:fillRect l="-5164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7FEB2A-EA6E-D14B-9733-83D7D5F17C64}"/>
              </a:ext>
            </a:extLst>
          </p:cNvPr>
          <p:cNvSpPr txBox="1"/>
          <p:nvPr/>
        </p:nvSpPr>
        <p:spPr>
          <a:xfrm>
            <a:off x="7308304" y="5693186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(pc</a:t>
            </a:r>
            <a:r>
              <a:rPr kumimoji="1" lang="en-US" altLang="ja-JP" sz="20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/cm</a:t>
            </a:r>
            <a:r>
              <a:rPr kumimoji="1" lang="en-US" altLang="ja-JP" sz="20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1"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0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5C25A1-87E1-384E-8CC8-F5F33F9F4425}"/>
              </a:ext>
            </a:extLst>
          </p:cNvPr>
          <p:cNvSpPr txBox="1"/>
          <p:nvPr/>
        </p:nvSpPr>
        <p:spPr>
          <a:xfrm>
            <a:off x="6442982" y="4541058"/>
            <a:ext cx="2585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power-law fit</a:t>
            </a:r>
            <a:endParaRPr kumimoji="1" lang="ja-JP" altLang="en-US" sz="22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8339F1D-9FE6-4948-B902-114F429B255D}"/>
                  </a:ext>
                </a:extLst>
              </p:cNvPr>
              <p:cNvSpPr txBox="1"/>
              <p:nvPr/>
            </p:nvSpPr>
            <p:spPr>
              <a:xfrm>
                <a:off x="6516216" y="3429000"/>
                <a:ext cx="2451377" cy="327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host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pc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8339F1D-9FE6-4948-B902-114F429B2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429000"/>
                <a:ext cx="2451377" cy="327397"/>
              </a:xfrm>
              <a:prstGeom prst="rect">
                <a:avLst/>
              </a:prstGeom>
              <a:blipFill>
                <a:blip r:embed="rId4"/>
                <a:stretch>
                  <a:fillRect l="-1031" t="-7692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96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419FB5F-4CD6-0976-9B13-8BA8085F2414}"/>
                  </a:ext>
                </a:extLst>
              </p:cNvPr>
              <p:cNvSpPr txBox="1"/>
              <p:nvPr/>
            </p:nvSpPr>
            <p:spPr>
              <a:xfrm>
                <a:off x="539552" y="404664"/>
                <a:ext cx="7416824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6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ja-JP" sz="2600" dirty="0">
                    <a:solidFill>
                      <a:schemeClr val="accent2"/>
                    </a:solidFill>
                  </a:rPr>
                  <a:t>) </a:t>
                </a:r>
                <a:r>
                  <a:rPr kumimoji="1" lang="en-US" altLang="ja-JP" sz="26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measured from public CHIME/FRB catalog</a:t>
                </a:r>
                <a:endParaRPr kumimoji="1" lang="ja-JP" altLang="en-US" sz="2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419FB5F-4CD6-0976-9B13-8BA8085F2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4664"/>
                <a:ext cx="7416824" cy="400110"/>
              </a:xfrm>
              <a:prstGeom prst="rect">
                <a:avLst/>
              </a:prstGeom>
              <a:blipFill>
                <a:blip r:embed="rId2"/>
                <a:stretch>
                  <a:fillRect l="-2051" t="-21212" r="-1026" b="-4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2E023D-4871-F709-2602-A7DBEDFC2C6B}"/>
              </a:ext>
            </a:extLst>
          </p:cNvPr>
          <p:cNvSpPr txBox="1"/>
          <p:nvPr/>
        </p:nvSpPr>
        <p:spPr>
          <a:xfrm>
            <a:off x="4788024" y="804774"/>
            <a:ext cx="3499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Xu, Weinberg, Zhang 2021</a:t>
            </a:r>
            <a:r>
              <a:rPr kumimoji="1" lang="ja-JP" alt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106BAAE-E6B0-DA87-CFE4-18E5FB40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71395"/>
            <a:ext cx="6696744" cy="545249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308A4E-D450-7142-9800-5CCE64577259}"/>
              </a:ext>
            </a:extLst>
          </p:cNvPr>
          <p:cNvSpPr txBox="1"/>
          <p:nvPr/>
        </p:nvSpPr>
        <p:spPr>
          <a:xfrm>
            <a:off x="4067944" y="5228848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73F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fitting formula</a:t>
            </a:r>
            <a:endParaRPr kumimoji="1" lang="ja-JP" altLang="en-US">
              <a:solidFill>
                <a:srgbClr val="73FE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D59277-55D0-E371-33E7-60BADA212CAB}"/>
              </a:ext>
            </a:extLst>
          </p:cNvPr>
          <p:cNvSpPr txBox="1"/>
          <p:nvPr/>
        </p:nvSpPr>
        <p:spPr>
          <a:xfrm>
            <a:off x="4067944" y="4365104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kumimoji="1" lang="ja-JP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73B536-1020-5CCB-1A13-B53D90161112}"/>
              </a:ext>
            </a:extLst>
          </p:cNvPr>
          <p:cNvSpPr txBox="1"/>
          <p:nvPr/>
        </p:nvSpPr>
        <p:spPr>
          <a:xfrm>
            <a:off x="4487972" y="4767183"/>
            <a:ext cx="433003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210 FRBs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DM&lt;500 pc/cm</a:t>
            </a:r>
            <a:r>
              <a:rPr lang="en-US" altLang="ja-JP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2000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52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E814DBB-6C6D-965A-E5D3-233C46FA516C}"/>
                  </a:ext>
                </a:extLst>
              </p:cNvPr>
              <p:cNvSpPr txBox="1"/>
              <p:nvPr/>
            </p:nvSpPr>
            <p:spPr>
              <a:xfrm>
                <a:off x="881261" y="3281792"/>
                <a:ext cx="4395242" cy="939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kumimoji="1"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sky</m:t>
                          </m:r>
                        </m:sub>
                      </m:sSub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2ℓ+1</m:t>
                          </m:r>
                        </m:den>
                      </m:f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host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E814DBB-6C6D-965A-E5D3-233C46FA5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1" y="3281792"/>
                <a:ext cx="4395242" cy="939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6E78C35-E88E-47FC-6EC3-724C267DAF83}"/>
                  </a:ext>
                </a:extLst>
              </p:cNvPr>
              <p:cNvSpPr txBox="1"/>
              <p:nvPr/>
            </p:nvSpPr>
            <p:spPr>
              <a:xfrm>
                <a:off x="943875" y="1520066"/>
                <a:ext cx="2729402" cy="1044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l-GR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6E78C35-E88E-47FC-6EC3-724C267DA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75" y="1520066"/>
                <a:ext cx="2729402" cy="1044838"/>
              </a:xfrm>
              <a:prstGeom prst="rect">
                <a:avLst/>
              </a:prstGeom>
              <a:blipFill>
                <a:blip r:embed="rId3"/>
                <a:stretch>
                  <a:fillRect t="-115476" b="-16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D8FA501-004A-E8EA-2C47-BFE09FE3DF22}"/>
                  </a:ext>
                </a:extLst>
              </p:cNvPr>
              <p:cNvSpPr txBox="1"/>
              <p:nvPr/>
            </p:nvSpPr>
            <p:spPr>
              <a:xfrm>
                <a:off x="234926" y="227936"/>
                <a:ext cx="80316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u="sng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Signal-to-noise ratio </a:t>
                </a:r>
                <a:r>
                  <a:rPr kumimoji="1" lang="ja-JP" altLang="en-US" sz="2800" b="1" u="sng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（</a:t>
                </a:r>
                <a:r>
                  <a:rPr kumimoji="1" lang="en-US" altLang="ja-JP" sz="2800" b="1" u="sng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S/N</a:t>
                </a:r>
                <a:r>
                  <a:rPr kumimoji="1" lang="ja-JP" altLang="en-US" sz="2800" b="1" u="sng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）</a:t>
                </a:r>
                <a:r>
                  <a:rPr kumimoji="1" lang="en-US" altLang="ja-JP" sz="2800" b="1" u="sng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u="sng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u="sng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800" i="1" u="sng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ja-JP" sz="2800" u="sng" dirty="0">
                    <a:solidFill>
                      <a:schemeClr val="accent2"/>
                    </a:solidFill>
                  </a:rPr>
                  <a:t> </a:t>
                </a:r>
                <a:r>
                  <a:rPr kumimoji="1" lang="en-US" altLang="ja-JP" sz="2800" b="1" u="sng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measurement</a:t>
                </a:r>
                <a:endParaRPr kumimoji="1" lang="ja-JP" altLang="en-US" sz="2800" b="1" u="sng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D8FA501-004A-E8EA-2C47-BFE09FE3D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26" y="227936"/>
                <a:ext cx="8031622" cy="523220"/>
              </a:xfrm>
              <a:prstGeom prst="rect">
                <a:avLst/>
              </a:prstGeom>
              <a:blipFill>
                <a:blip r:embed="rId4"/>
                <a:stretch>
                  <a:fillRect l="-1580" t="-13953" r="-632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908601-1C71-FB63-2575-6381A75B31B2}"/>
              </a:ext>
            </a:extLst>
          </p:cNvPr>
          <p:cNvSpPr txBox="1"/>
          <p:nvPr/>
        </p:nvSpPr>
        <p:spPr>
          <a:xfrm>
            <a:off x="426490" y="2833168"/>
            <a:ext cx="3764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Gaussian standard deviation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8040D53-0F93-4B85-D649-F647EDB887D4}"/>
                  </a:ext>
                </a:extLst>
              </p:cNvPr>
              <p:cNvSpPr txBox="1"/>
              <p:nvPr/>
            </p:nvSpPr>
            <p:spPr>
              <a:xfrm>
                <a:off x="429238" y="980728"/>
                <a:ext cx="3417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S/N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=2−200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8040D53-0F93-4B85-D649-F647EDB88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38" y="980728"/>
                <a:ext cx="3417474" cy="461665"/>
              </a:xfrm>
              <a:prstGeom prst="rect">
                <a:avLst/>
              </a:prstGeom>
              <a:blipFill>
                <a:blip r:embed="rId5"/>
                <a:stretch>
                  <a:fillRect l="-2593" t="-10811" b="-27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ABFE293-ED9E-C2AA-6E13-0A3F37252DE6}"/>
                  </a:ext>
                </a:extLst>
              </p:cNvPr>
              <p:cNvSpPr txBox="1"/>
              <p:nvPr/>
            </p:nvSpPr>
            <p:spPr>
              <a:xfrm>
                <a:off x="5436096" y="2962140"/>
                <a:ext cx="3442737" cy="3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 panose="02040503050406030204" pitchFamily="18" charset="0"/>
                          </a:rPr>
                          <m:t>sky</m:t>
                        </m:r>
                      </m:sub>
                    </m:sSub>
                  </m:oMath>
                </a14:m>
                <a:r>
                  <a:rPr kumimoji="1" lang="en-US" altLang="ja-JP" sz="1800" dirty="0"/>
                  <a:t> </a:t>
                </a:r>
                <a:r>
                  <a:rPr kumimoji="1" lang="en-US" altLang="ja-JP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sky fraction of survey area</a:t>
                </a:r>
                <a:endParaRPr kumimoji="1" lang="ja-JP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ABFE293-ED9E-C2AA-6E13-0A3F37252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962140"/>
                <a:ext cx="3442737" cy="394852"/>
              </a:xfrm>
              <a:prstGeom prst="rect">
                <a:avLst/>
              </a:prstGeom>
              <a:blipFill>
                <a:blip r:embed="rId6"/>
                <a:stretch>
                  <a:fillRect l="-735" t="-12500" r="-368" b="-156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5B16DA-E872-6274-D5A8-886C831C303B}"/>
                  </a:ext>
                </a:extLst>
              </p:cNvPr>
              <p:cNvSpPr txBox="1"/>
              <p:nvPr/>
            </p:nvSpPr>
            <p:spPr>
              <a:xfrm>
                <a:off x="1085725" y="4725144"/>
                <a:ext cx="6972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S/N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host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pc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ja-JP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altLang="ja-JP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source redshift   </a:t>
                </a:r>
                <a:endParaRPr kumimoji="1" lang="ja-JP" altLang="en-US" sz="2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5B16DA-E872-6274-D5A8-886C831C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25" y="4725144"/>
                <a:ext cx="6972550" cy="461665"/>
              </a:xfrm>
              <a:prstGeom prst="rect">
                <a:avLst/>
              </a:prstGeom>
              <a:blipFill>
                <a:blip r:embed="rId7"/>
                <a:stretch>
                  <a:fillRect l="-909" t="-127027" b="-1945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0575C7D-421C-C6D9-876E-048E7A9EB924}"/>
                  </a:ext>
                </a:extLst>
              </p:cNvPr>
              <p:cNvSpPr/>
              <p:nvPr/>
            </p:nvSpPr>
            <p:spPr>
              <a:xfrm>
                <a:off x="5436096" y="3387897"/>
                <a:ext cx="3685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800" b="0" i="0" smtClean="0">
                            <a:latin typeface="Cambria Math" panose="02040503050406030204" pitchFamily="18" charset="0"/>
                          </a:rPr>
                          <m:t>host</m:t>
                        </m:r>
                      </m:sub>
                    </m:sSub>
                  </m:oMath>
                </a14:m>
                <a:r>
                  <a:rPr lang="en-US" altLang="ja-JP" sz="1800" dirty="0"/>
                  <a:t> </a:t>
                </a:r>
                <a:r>
                  <a:rPr lang="en-US" altLang="ja-JP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DM variance in host galaxy </a:t>
                </a:r>
                <a:endParaRPr lang="ja-JP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0575C7D-421C-C6D9-876E-048E7A9EB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387897"/>
                <a:ext cx="3685817" cy="369332"/>
              </a:xfrm>
              <a:prstGeom prst="rect">
                <a:avLst/>
              </a:prstGeom>
              <a:blipFill>
                <a:blip r:embed="rId8"/>
                <a:stretch>
                  <a:fillRect t="-10000" r="-344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34F747D-F4CB-F89F-66DF-22E2616C8902}"/>
                  </a:ext>
                </a:extLst>
              </p:cNvPr>
              <p:cNvSpPr/>
              <p:nvPr/>
            </p:nvSpPr>
            <p:spPr>
              <a:xfrm>
                <a:off x="5436096" y="3814012"/>
                <a:ext cx="2258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ja-JP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: number of FRBs </a:t>
                </a:r>
                <a:endParaRPr lang="ja-JP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34F747D-F4CB-F89F-66DF-22E2616C8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814012"/>
                <a:ext cx="2258119" cy="369332"/>
              </a:xfrm>
              <a:prstGeom prst="rect">
                <a:avLst/>
              </a:prstGeom>
              <a:blipFill>
                <a:blip r:embed="rId9"/>
                <a:stretch>
                  <a:fillRect t="-6667" r="-1685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B835D1-5E19-A9C5-7EB9-33A53D34ED74}"/>
              </a:ext>
            </a:extLst>
          </p:cNvPr>
          <p:cNvSpPr txBox="1"/>
          <p:nvPr/>
        </p:nvSpPr>
        <p:spPr>
          <a:xfrm>
            <a:off x="1124112" y="5305174"/>
            <a:ext cx="6391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2.3                 100                         500                0.4</a:t>
            </a:r>
            <a:r>
              <a:rPr lang="en-US" altLang="ja-JP" sz="2200" dirty="0"/>
              <a:t> </a:t>
            </a:r>
          </a:p>
          <a:p>
            <a:r>
              <a:rPr lang="en-US" altLang="ja-JP" sz="2200" dirty="0"/>
              <a:t>2.5                 100                         500                0.7        </a:t>
            </a:r>
          </a:p>
          <a:p>
            <a:r>
              <a:rPr lang="en-US" altLang="ja-JP" sz="2200" dirty="0"/>
              <a:t>6.9                  50                          500                0.4     </a:t>
            </a:r>
          </a:p>
          <a:p>
            <a:r>
              <a:rPr lang="en-US" altLang="ja-JP" sz="2200" dirty="0"/>
              <a:t>7.7                  50                          500                0.7     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EBF6A85-99AC-DF30-5986-E3802BCC16E4}"/>
              </a:ext>
            </a:extLst>
          </p:cNvPr>
          <p:cNvCxnSpPr/>
          <p:nvPr/>
        </p:nvCxnSpPr>
        <p:spPr>
          <a:xfrm>
            <a:off x="683568" y="5229200"/>
            <a:ext cx="75608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25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AE1145-00D2-C041-BB17-4072E223D014}"/>
              </a:ext>
            </a:extLst>
          </p:cNvPr>
          <p:cNvSpPr txBox="1"/>
          <p:nvPr/>
        </p:nvSpPr>
        <p:spPr>
          <a:xfrm>
            <a:off x="251520" y="18864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>
                <a:latin typeface="Arial" panose="020B0604020202020204" pitchFamily="34" charset="0"/>
                <a:cs typeface="Arial" panose="020B0604020202020204" pitchFamily="34" charset="0"/>
              </a:rPr>
              <a:t>Numerical code written in C</a:t>
            </a:r>
            <a:endParaRPr kumimoji="1" lang="ja-JP" altLang="en-US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31B264-8402-8B4C-9C69-D69CF51566F3}"/>
              </a:ext>
            </a:extLst>
          </p:cNvPr>
          <p:cNvSpPr txBox="1"/>
          <p:nvPr/>
        </p:nvSpPr>
        <p:spPr>
          <a:xfrm>
            <a:off x="537667" y="620688"/>
            <a:ext cx="83423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computes</a:t>
            </a:r>
          </a:p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free-electron statistics 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its abundance &amp; power spectru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the DM statistics 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its variance, angular power spectrum </a:t>
            </a:r>
          </a:p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&amp; angular correlation function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84FF86A-56B8-E846-A10B-04206159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" y="2190348"/>
            <a:ext cx="10642834" cy="462302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C7CCBD-1026-C74D-A6EF-E47F13783D83}"/>
              </a:ext>
            </a:extLst>
          </p:cNvPr>
          <p:cNvSpPr txBox="1"/>
          <p:nvPr/>
        </p:nvSpPr>
        <p:spPr>
          <a:xfrm>
            <a:off x="5148064" y="333235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freely available </a:t>
            </a:r>
            <a:endParaRPr kumimoji="1" lang="ja-JP" altLang="en-US" sz="22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AE3CCF7B-45CE-E04E-8E92-E487ABEE03AB}"/>
              </a:ext>
            </a:extLst>
          </p:cNvPr>
          <p:cNvSpPr/>
          <p:nvPr/>
        </p:nvSpPr>
        <p:spPr>
          <a:xfrm>
            <a:off x="6177880" y="5877272"/>
            <a:ext cx="91440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746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6E7A53-B19D-3C4A-A1A9-C34CB3B4451F}"/>
              </a:ext>
            </a:extLst>
          </p:cNvPr>
          <p:cNvSpPr txBox="1"/>
          <p:nvPr/>
        </p:nvSpPr>
        <p:spPr>
          <a:xfrm>
            <a:off x="395536" y="25193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kumimoji="1" lang="ja-JP" altLang="en-US" sz="32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E058B6-4DE9-EC43-9815-A4A4A6EF1388}"/>
              </a:ext>
            </a:extLst>
          </p:cNvPr>
          <p:cNvSpPr txBox="1"/>
          <p:nvPr/>
        </p:nvSpPr>
        <p:spPr>
          <a:xfrm>
            <a:off x="251520" y="1016947"/>
            <a:ext cx="8243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provided an analytical two-point statistical model 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of DM calibrated with IllustrisTNG300 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325C66-B2AC-994E-84AA-590F98E23FD9}"/>
              </a:ext>
            </a:extLst>
          </p:cNvPr>
          <p:cNvSpPr txBox="1"/>
          <p:nvPr/>
        </p:nvSpPr>
        <p:spPr>
          <a:xfrm>
            <a:off x="267504" y="2679303"/>
            <a:ext cx="770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validated it against mock DM measurements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2465AAA-F5FE-C440-B189-3EC89F33A81E}"/>
                  </a:ext>
                </a:extLst>
              </p:cNvPr>
              <p:cNvSpPr txBox="1"/>
              <p:nvPr/>
            </p:nvSpPr>
            <p:spPr>
              <a:xfrm>
                <a:off x="269039" y="3430488"/>
                <a:ext cx="8135369" cy="862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・</a:t>
                </a:r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Angular correlation function of DM will be measured </a:t>
                </a:r>
              </a:p>
              <a:p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when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≳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FRBs are available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2465AAA-F5FE-C440-B189-3EC89F33A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9" y="3430488"/>
                <a:ext cx="8135369" cy="862608"/>
              </a:xfrm>
              <a:prstGeom prst="rect">
                <a:avLst/>
              </a:prstGeom>
              <a:blipFill>
                <a:blip r:embed="rId2"/>
                <a:stretch>
                  <a:fillRect l="-1248" t="-7353" r="-156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D00D7F-0D0F-6F48-AD0E-F365DFDDED89}"/>
              </a:ext>
            </a:extLst>
          </p:cNvPr>
          <p:cNvSpPr txBox="1"/>
          <p:nvPr/>
        </p:nvSpPr>
        <p:spPr>
          <a:xfrm>
            <a:off x="1101656" y="1890516"/>
            <a:ext cx="792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free-electron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power spectrum 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8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>
            <a:extLst>
              <a:ext uri="{FF2B5EF4-FFF2-40B4-BE49-F238E27FC236}">
                <a16:creationId xmlns:a16="http://schemas.microsoft.com/office/drawing/2014/main" id="{A010B01C-5926-9108-E4A5-4806CE22BDDC}"/>
              </a:ext>
            </a:extLst>
          </p:cNvPr>
          <p:cNvSpPr/>
          <p:nvPr/>
        </p:nvSpPr>
        <p:spPr>
          <a:xfrm>
            <a:off x="4526073" y="38554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AF0E0B-3AE4-C2ED-3E78-0F362CD87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88640"/>
            <a:ext cx="8604448" cy="2568275"/>
          </a:xfrm>
          <a:prstGeom prst="rect">
            <a:avLst/>
          </a:prstGeom>
        </p:spPr>
      </p:pic>
      <p:sp>
        <p:nvSpPr>
          <p:cNvPr id="6" name="スマイル 5">
            <a:extLst>
              <a:ext uri="{FF2B5EF4-FFF2-40B4-BE49-F238E27FC236}">
                <a16:creationId xmlns:a16="http://schemas.microsoft.com/office/drawing/2014/main" id="{10B6BAF5-A7F3-0E00-A6E0-7F82FF31DF8B}"/>
              </a:ext>
            </a:extLst>
          </p:cNvPr>
          <p:cNvSpPr>
            <a:spLocks noChangeAspect="1"/>
          </p:cNvSpPr>
          <p:nvPr/>
        </p:nvSpPr>
        <p:spPr>
          <a:xfrm>
            <a:off x="1342466" y="4044447"/>
            <a:ext cx="536387" cy="536387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 4 8">
            <a:extLst>
              <a:ext uri="{FF2B5EF4-FFF2-40B4-BE49-F238E27FC236}">
                <a16:creationId xmlns:a16="http://schemas.microsoft.com/office/drawing/2014/main" id="{291B070E-DCFB-8BCA-651E-32358658B455}"/>
              </a:ext>
            </a:extLst>
          </p:cNvPr>
          <p:cNvSpPr>
            <a:spLocks noChangeAspect="1"/>
          </p:cNvSpPr>
          <p:nvPr/>
        </p:nvSpPr>
        <p:spPr>
          <a:xfrm>
            <a:off x="7113130" y="2852936"/>
            <a:ext cx="685800" cy="685800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3770141-B522-4AC6-E6C5-A255870169B0}"/>
              </a:ext>
            </a:extLst>
          </p:cNvPr>
          <p:cNvCxnSpPr>
            <a:cxnSpLocks/>
          </p:cNvCxnSpPr>
          <p:nvPr/>
        </p:nvCxnSpPr>
        <p:spPr>
          <a:xfrm flipH="1">
            <a:off x="2130599" y="3266777"/>
            <a:ext cx="4735899" cy="975831"/>
          </a:xfrm>
          <a:prstGeom prst="line">
            <a:avLst/>
          </a:prstGeom>
          <a:ln w="50800">
            <a:solidFill>
              <a:srgbClr val="FFC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27D05F4-30C0-E7BF-25D9-F5B50B2CF731}"/>
              </a:ext>
            </a:extLst>
          </p:cNvPr>
          <p:cNvCxnSpPr>
            <a:cxnSpLocks/>
          </p:cNvCxnSpPr>
          <p:nvPr/>
        </p:nvCxnSpPr>
        <p:spPr>
          <a:xfrm flipH="1">
            <a:off x="2130599" y="4328960"/>
            <a:ext cx="2740259" cy="0"/>
          </a:xfrm>
          <a:prstGeom prst="line">
            <a:avLst/>
          </a:prstGeom>
          <a:ln w="50800">
            <a:solidFill>
              <a:srgbClr val="FFC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>
            <a:extLst>
              <a:ext uri="{FF2B5EF4-FFF2-40B4-BE49-F238E27FC236}">
                <a16:creationId xmlns:a16="http://schemas.microsoft.com/office/drawing/2014/main" id="{6ACF89FD-AC0F-2BAB-3A0C-5A3DB4A9BF97}"/>
              </a:ext>
            </a:extLst>
          </p:cNvPr>
          <p:cNvSpPr/>
          <p:nvPr/>
        </p:nvSpPr>
        <p:spPr>
          <a:xfrm rot="2639558">
            <a:off x="2347605" y="3777347"/>
            <a:ext cx="914400" cy="914400"/>
          </a:xfrm>
          <a:prstGeom prst="arc">
            <a:avLst>
              <a:gd name="adj1" fmla="val 17401506"/>
              <a:gd name="adj2" fmla="val 1964032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975D8D-4C94-5E90-75FF-551D9AD948E7}"/>
              </a:ext>
            </a:extLst>
          </p:cNvPr>
          <p:cNvSpPr txBox="1"/>
          <p:nvPr/>
        </p:nvSpPr>
        <p:spPr>
          <a:xfrm>
            <a:off x="7136978" y="3692435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FRB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E0FF0DB-012D-2D55-6398-41949024F941}"/>
              </a:ext>
            </a:extLst>
          </p:cNvPr>
          <p:cNvSpPr txBox="1"/>
          <p:nvPr/>
        </p:nvSpPr>
        <p:spPr>
          <a:xfrm>
            <a:off x="4098503" y="486894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foreground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halo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E936067-206E-8E11-B299-FF3F998C807D}"/>
                  </a:ext>
                </a:extLst>
              </p:cNvPr>
              <p:cNvSpPr txBox="1"/>
              <p:nvPr/>
            </p:nvSpPr>
            <p:spPr>
              <a:xfrm>
                <a:off x="3573475" y="3943308"/>
                <a:ext cx="23750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2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2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E936067-206E-8E11-B299-FF3F998C8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475" y="3943308"/>
                <a:ext cx="237501" cy="338554"/>
              </a:xfrm>
              <a:prstGeom prst="rect">
                <a:avLst/>
              </a:prstGeom>
              <a:blipFill>
                <a:blip r:embed="rId3"/>
                <a:stretch>
                  <a:fillRect l="-26316" r="-26316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ACE1900-9B5D-9630-604A-2430B0A545B1}"/>
                  </a:ext>
                </a:extLst>
              </p:cNvPr>
              <p:cNvSpPr txBox="1"/>
              <p:nvPr/>
            </p:nvSpPr>
            <p:spPr>
              <a:xfrm>
                <a:off x="3332479" y="3242757"/>
                <a:ext cx="9569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DM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ACE1900-9B5D-9630-604A-2430B0A54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479" y="3242757"/>
                <a:ext cx="956993" cy="369332"/>
              </a:xfrm>
              <a:prstGeom prst="rect">
                <a:avLst/>
              </a:prstGeom>
              <a:blipFill>
                <a:blip r:embed="rId4"/>
                <a:stretch>
                  <a:fillRect l="-6579" r="-10526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D499A18-D9C0-AD6E-5BAD-492BB5E72325}"/>
              </a:ext>
            </a:extLst>
          </p:cNvPr>
          <p:cNvSpPr txBox="1"/>
          <p:nvPr/>
        </p:nvSpPr>
        <p:spPr>
          <a:xfrm>
            <a:off x="899592" y="5753059"/>
            <a:ext cx="7617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constraints on free-electron density profile of halo 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&amp; cosmological parameters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0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8967B9-E889-9545-82A1-39F6891F0130}"/>
              </a:ext>
            </a:extLst>
          </p:cNvPr>
          <p:cNvSpPr txBox="1"/>
          <p:nvPr/>
        </p:nvSpPr>
        <p:spPr>
          <a:xfrm>
            <a:off x="251520" y="169476"/>
            <a:ext cx="7058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Cosmological dispersion measure</a:t>
            </a:r>
            <a:r>
              <a:rPr lang="ja-JP" altLang="en-US" sz="28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（</a:t>
            </a:r>
            <a:r>
              <a:rPr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ja-JP" altLang="en-US" sz="28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スマイル 5">
            <a:extLst>
              <a:ext uri="{FF2B5EF4-FFF2-40B4-BE49-F238E27FC236}">
                <a16:creationId xmlns:a16="http://schemas.microsoft.com/office/drawing/2014/main" id="{DA76A3B0-8019-E845-851A-DEA5038B0752}"/>
              </a:ext>
            </a:extLst>
          </p:cNvPr>
          <p:cNvSpPr>
            <a:spLocks noChangeAspect="1"/>
          </p:cNvSpPr>
          <p:nvPr/>
        </p:nvSpPr>
        <p:spPr>
          <a:xfrm>
            <a:off x="681454" y="4071746"/>
            <a:ext cx="453599" cy="453599"/>
          </a:xfrm>
          <a:prstGeom prst="smileyFac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BF8C653F-60AF-E640-BBEC-D44E9F2CDE40}"/>
              </a:ext>
            </a:extLst>
          </p:cNvPr>
          <p:cNvSpPr/>
          <p:nvPr/>
        </p:nvSpPr>
        <p:spPr>
          <a:xfrm rot="1364901">
            <a:off x="3225902" y="3211922"/>
            <a:ext cx="2587055" cy="2143225"/>
          </a:xfrm>
          <a:prstGeom prst="cloud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 4 7">
            <a:extLst>
              <a:ext uri="{FF2B5EF4-FFF2-40B4-BE49-F238E27FC236}">
                <a16:creationId xmlns:a16="http://schemas.microsoft.com/office/drawing/2014/main" id="{0AC27D51-A838-E84D-AD0D-BABF4A7D6CE2}"/>
              </a:ext>
            </a:extLst>
          </p:cNvPr>
          <p:cNvSpPr>
            <a:spLocks noChangeAspect="1"/>
          </p:cNvSpPr>
          <p:nvPr/>
        </p:nvSpPr>
        <p:spPr>
          <a:xfrm>
            <a:off x="7596336" y="3933977"/>
            <a:ext cx="685800" cy="685800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AE8B13-24EB-144F-9DB4-7010A704F04D}"/>
              </a:ext>
            </a:extLst>
          </p:cNvPr>
          <p:cNvSpPr txBox="1"/>
          <p:nvPr/>
        </p:nvSpPr>
        <p:spPr>
          <a:xfrm>
            <a:off x="7503696" y="32529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FRB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9E3423-6BE1-ED4F-83DB-B9D1C21316E3}"/>
              </a:ext>
            </a:extLst>
          </p:cNvPr>
          <p:cNvSpPr txBox="1"/>
          <p:nvPr/>
        </p:nvSpPr>
        <p:spPr>
          <a:xfrm>
            <a:off x="1668444" y="2564904"/>
            <a:ext cx="58352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ionized gas in IGM &amp; intervening galaxies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084D26-24A7-064F-B7FB-6D9C94916252}"/>
              </a:ext>
            </a:extLst>
          </p:cNvPr>
          <p:cNvSpPr txBox="1"/>
          <p:nvPr/>
        </p:nvSpPr>
        <p:spPr>
          <a:xfrm>
            <a:off x="1600736" y="4424336"/>
            <a:ext cx="162897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signal</a:t>
            </a:r>
            <a:endParaRPr kumimoji="1" lang="ja-JP" altLang="en-US" sz="22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6632E3-EAFC-314B-92D5-D521D46BA953}"/>
              </a:ext>
            </a:extLst>
          </p:cNvPr>
          <p:cNvSpPr txBox="1"/>
          <p:nvPr/>
        </p:nvSpPr>
        <p:spPr>
          <a:xfrm>
            <a:off x="173917" y="3252857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observer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A87494B-EFCF-E243-9D6B-01BCCCDFC7A7}"/>
              </a:ext>
            </a:extLst>
          </p:cNvPr>
          <p:cNvCxnSpPr>
            <a:cxnSpLocks/>
          </p:cNvCxnSpPr>
          <p:nvPr/>
        </p:nvCxnSpPr>
        <p:spPr>
          <a:xfrm flipH="1">
            <a:off x="1258523" y="4276877"/>
            <a:ext cx="6123348" cy="0"/>
          </a:xfrm>
          <a:prstGeom prst="line">
            <a:avLst/>
          </a:prstGeom>
          <a:ln w="50800">
            <a:solidFill>
              <a:srgbClr val="FFC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8C54C83-59EE-3443-A7B0-56C532328E60}"/>
              </a:ext>
            </a:extLst>
          </p:cNvPr>
          <p:cNvSpPr txBox="1"/>
          <p:nvPr/>
        </p:nvSpPr>
        <p:spPr>
          <a:xfrm>
            <a:off x="1154072" y="5783257"/>
            <a:ext cx="67497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excluding the Milky Way &amp; host-galaxy contributions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3A2BA8-3DD6-E647-A684-A81439E0A464}"/>
              </a:ext>
            </a:extLst>
          </p:cNvPr>
          <p:cNvSpPr/>
          <p:nvPr/>
        </p:nvSpPr>
        <p:spPr>
          <a:xfrm>
            <a:off x="5580112" y="652626"/>
            <a:ext cx="3486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altLang="ja-JP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Ioka</a:t>
            </a:r>
            <a:r>
              <a:rPr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2003; Inoue 2004</a:t>
            </a:r>
            <a:r>
              <a:rPr lang="ja-JP" alt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772176-F780-F138-CE26-F9BAE89A128E}"/>
                  </a:ext>
                </a:extLst>
              </p:cNvPr>
              <p:cNvSpPr txBox="1"/>
              <p:nvPr/>
            </p:nvSpPr>
            <p:spPr>
              <a:xfrm>
                <a:off x="1043608" y="1218827"/>
                <a:ext cx="2838740" cy="11300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DM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 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772176-F780-F138-CE26-F9BAE89A1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218827"/>
                <a:ext cx="2838740" cy="1130053"/>
              </a:xfrm>
              <a:prstGeom prst="rect">
                <a:avLst/>
              </a:prstGeom>
              <a:blipFill>
                <a:blip r:embed="rId2"/>
                <a:stretch>
                  <a:fillRect l="-8482" t="-157303" b="-2168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37FD6F-8858-9C5D-AD72-8B63FE7A184C}"/>
              </a:ext>
            </a:extLst>
          </p:cNvPr>
          <p:cNvSpPr txBox="1"/>
          <p:nvPr/>
        </p:nvSpPr>
        <p:spPr>
          <a:xfrm>
            <a:off x="3597555" y="1506859"/>
            <a:ext cx="4533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column density of free electrons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54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69639D6-926A-D72F-9595-89165128A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4" y="1772816"/>
            <a:ext cx="7668671" cy="463638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EA9BF2-AEE5-1DB6-584E-2783BB71851E}"/>
              </a:ext>
            </a:extLst>
          </p:cNvPr>
          <p:cNvSpPr txBox="1"/>
          <p:nvPr/>
        </p:nvSpPr>
        <p:spPr>
          <a:xfrm>
            <a:off x="107504" y="463221"/>
            <a:ext cx="9220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correlation of nearby galaxies (&lt;40Mpc) and DMs from CHIME catalog  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182CE3-24C0-0B0D-EA42-C3166FEF0B14}"/>
              </a:ext>
            </a:extLst>
          </p:cNvPr>
          <p:cNvSpPr txBox="1"/>
          <p:nvPr/>
        </p:nvSpPr>
        <p:spPr>
          <a:xfrm>
            <a:off x="4427984" y="2132856"/>
            <a:ext cx="341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Connor &amp; Ravi, </a:t>
            </a:r>
            <a:r>
              <a:rPr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2107.13692</a:t>
            </a:r>
            <a:r>
              <a:rPr kumimoji="1"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21103A1-5553-D44B-FA8E-843D0B73A096}"/>
                  </a:ext>
                </a:extLst>
              </p:cNvPr>
              <p:cNvSpPr txBox="1"/>
              <p:nvPr/>
            </p:nvSpPr>
            <p:spPr>
              <a:xfrm>
                <a:off x="107504" y="1038704"/>
                <a:ext cx="64531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24 events intersect the galaxies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&lt;250</m:t>
                    </m:r>
                  </m:oMath>
                </a14:m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kpc</a:t>
                </a:r>
                <a:endParaRPr kumimoji="1" lang="ja-JP" alt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21103A1-5553-D44B-FA8E-843D0B73A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38704"/>
                <a:ext cx="6453177" cy="430887"/>
              </a:xfrm>
              <a:prstGeom prst="rect">
                <a:avLst/>
              </a:prstGeom>
              <a:blipFill>
                <a:blip r:embed="rId3"/>
                <a:stretch>
                  <a:fillRect l="-1179" t="-8571" r="-196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793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563788A-AF0C-1BC7-5281-6059FEF35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13" y="422736"/>
            <a:ext cx="6700774" cy="63906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EF3E01-4032-8073-C35C-64A24E6D304A}"/>
              </a:ext>
            </a:extLst>
          </p:cNvPr>
          <p:cNvSpPr txBox="1"/>
          <p:nvPr/>
        </p:nvSpPr>
        <p:spPr>
          <a:xfrm>
            <a:off x="3967795" y="121602"/>
            <a:ext cx="341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Connor &amp; Ravi, </a:t>
            </a:r>
            <a:r>
              <a:rPr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2107.13692</a:t>
            </a:r>
            <a:r>
              <a:rPr kumimoji="1"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C89C7D-0801-9E96-0D2F-774724A28B19}"/>
              </a:ext>
            </a:extLst>
          </p:cNvPr>
          <p:cNvSpPr txBox="1"/>
          <p:nvPr/>
        </p:nvSpPr>
        <p:spPr>
          <a:xfrm>
            <a:off x="4499992" y="620688"/>
            <a:ext cx="288732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preferred mass range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4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>
            <a:extLst>
              <a:ext uri="{FF2B5EF4-FFF2-40B4-BE49-F238E27FC236}">
                <a16:creationId xmlns:a16="http://schemas.microsoft.com/office/drawing/2014/main" id="{0FA489F0-13D7-849C-5109-755DAE246CBD}"/>
              </a:ext>
            </a:extLst>
          </p:cNvPr>
          <p:cNvSpPr>
            <a:spLocks noChangeAspect="1"/>
          </p:cNvSpPr>
          <p:nvPr/>
        </p:nvSpPr>
        <p:spPr>
          <a:xfrm>
            <a:off x="5115532" y="1669393"/>
            <a:ext cx="467727" cy="468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C20ECFA1-D758-A242-A96F-0DB990C9882C}"/>
              </a:ext>
            </a:extLst>
          </p:cNvPr>
          <p:cNvSpPr/>
          <p:nvPr/>
        </p:nvSpPr>
        <p:spPr>
          <a:xfrm>
            <a:off x="3788712" y="1787529"/>
            <a:ext cx="582519" cy="583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943D2408-1B02-2432-9559-62CB6E651115}"/>
              </a:ext>
            </a:extLst>
          </p:cNvPr>
          <p:cNvSpPr/>
          <p:nvPr/>
        </p:nvSpPr>
        <p:spPr>
          <a:xfrm>
            <a:off x="4371231" y="23432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57B6D308-C150-C0E7-C59F-1AA710293294}"/>
              </a:ext>
            </a:extLst>
          </p:cNvPr>
          <p:cNvSpPr>
            <a:spLocks noChangeAspect="1"/>
          </p:cNvSpPr>
          <p:nvPr/>
        </p:nvSpPr>
        <p:spPr>
          <a:xfrm>
            <a:off x="1187624" y="2532279"/>
            <a:ext cx="536387" cy="536387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4 5">
            <a:extLst>
              <a:ext uri="{FF2B5EF4-FFF2-40B4-BE49-F238E27FC236}">
                <a16:creationId xmlns:a16="http://schemas.microsoft.com/office/drawing/2014/main" id="{3A61DA53-1110-3C82-AA07-90DEB374D30F}"/>
              </a:ext>
            </a:extLst>
          </p:cNvPr>
          <p:cNvSpPr>
            <a:spLocks noChangeAspect="1"/>
          </p:cNvSpPr>
          <p:nvPr/>
        </p:nvSpPr>
        <p:spPr>
          <a:xfrm>
            <a:off x="6958288" y="1340768"/>
            <a:ext cx="685800" cy="685800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7C78239-EEDD-63AF-EA43-7FD56329B55E}"/>
              </a:ext>
            </a:extLst>
          </p:cNvPr>
          <p:cNvCxnSpPr>
            <a:cxnSpLocks/>
          </p:cNvCxnSpPr>
          <p:nvPr/>
        </p:nvCxnSpPr>
        <p:spPr>
          <a:xfrm flipH="1">
            <a:off x="1975757" y="1754609"/>
            <a:ext cx="4735899" cy="975831"/>
          </a:xfrm>
          <a:prstGeom prst="line">
            <a:avLst/>
          </a:prstGeom>
          <a:ln w="50800">
            <a:solidFill>
              <a:srgbClr val="FFC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C71F3C6-73A7-F231-1F5F-05549E6B67D3}"/>
              </a:ext>
            </a:extLst>
          </p:cNvPr>
          <p:cNvCxnSpPr>
            <a:cxnSpLocks/>
          </p:cNvCxnSpPr>
          <p:nvPr/>
        </p:nvCxnSpPr>
        <p:spPr>
          <a:xfrm flipH="1">
            <a:off x="1975757" y="2816792"/>
            <a:ext cx="2740259" cy="0"/>
          </a:xfrm>
          <a:prstGeom prst="line">
            <a:avLst/>
          </a:prstGeom>
          <a:ln w="50800">
            <a:solidFill>
              <a:srgbClr val="FFC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弧 8">
            <a:extLst>
              <a:ext uri="{FF2B5EF4-FFF2-40B4-BE49-F238E27FC236}">
                <a16:creationId xmlns:a16="http://schemas.microsoft.com/office/drawing/2014/main" id="{E76B1438-4312-C0DF-4310-5A7B4A8AAB29}"/>
              </a:ext>
            </a:extLst>
          </p:cNvPr>
          <p:cNvSpPr/>
          <p:nvPr/>
        </p:nvSpPr>
        <p:spPr>
          <a:xfrm rot="2639558">
            <a:off x="2192763" y="2265179"/>
            <a:ext cx="914400" cy="914400"/>
          </a:xfrm>
          <a:prstGeom prst="arc">
            <a:avLst>
              <a:gd name="adj1" fmla="val 17401506"/>
              <a:gd name="adj2" fmla="val 1964032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78617C-D204-0600-9064-58ADB37276ED}"/>
              </a:ext>
            </a:extLst>
          </p:cNvPr>
          <p:cNvSpPr txBox="1"/>
          <p:nvPr/>
        </p:nvSpPr>
        <p:spPr>
          <a:xfrm>
            <a:off x="6982136" y="218026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FRB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A47BE7-7904-1C29-182A-49F2BC568C88}"/>
              </a:ext>
            </a:extLst>
          </p:cNvPr>
          <p:cNvSpPr txBox="1"/>
          <p:nvPr/>
        </p:nvSpPr>
        <p:spPr>
          <a:xfrm>
            <a:off x="4173581" y="3297743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target halo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01EA75F-9B00-1B90-2826-3642B4398758}"/>
                  </a:ext>
                </a:extLst>
              </p:cNvPr>
              <p:cNvSpPr txBox="1"/>
              <p:nvPr/>
            </p:nvSpPr>
            <p:spPr>
              <a:xfrm>
                <a:off x="3418633" y="2431140"/>
                <a:ext cx="23750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2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20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01EA75F-9B00-1B90-2826-3642B4398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633" y="2431140"/>
                <a:ext cx="237501" cy="338554"/>
              </a:xfrm>
              <a:prstGeom prst="rect">
                <a:avLst/>
              </a:prstGeom>
              <a:blipFill>
                <a:blip r:embed="rId2"/>
                <a:stretch>
                  <a:fillRect l="-26316" r="-26316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79E64C-E63E-F72C-5C90-108A30E74915}"/>
                  </a:ext>
                </a:extLst>
              </p:cNvPr>
              <p:cNvSpPr txBox="1"/>
              <p:nvPr/>
            </p:nvSpPr>
            <p:spPr>
              <a:xfrm>
                <a:off x="2244980" y="1953002"/>
                <a:ext cx="9569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DM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79E64C-E63E-F72C-5C90-108A30E74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980" y="1953002"/>
                <a:ext cx="956993" cy="369332"/>
              </a:xfrm>
              <a:prstGeom prst="rect">
                <a:avLst/>
              </a:prstGeom>
              <a:blipFill>
                <a:blip r:embed="rId3"/>
                <a:stretch>
                  <a:fillRect l="-6494" r="-10390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乗算記号 13">
            <a:extLst>
              <a:ext uri="{FF2B5EF4-FFF2-40B4-BE49-F238E27FC236}">
                <a16:creationId xmlns:a16="http://schemas.microsoft.com/office/drawing/2014/main" id="{B7704C48-6CED-9291-5E09-C150324255DE}"/>
              </a:ext>
            </a:extLst>
          </p:cNvPr>
          <p:cNvSpPr>
            <a:spLocks noChangeAspect="1"/>
          </p:cNvSpPr>
          <p:nvPr/>
        </p:nvSpPr>
        <p:spPr>
          <a:xfrm>
            <a:off x="4716019" y="2708920"/>
            <a:ext cx="223175" cy="223175"/>
          </a:xfrm>
          <a:prstGeom prst="mathMultiply">
            <a:avLst>
              <a:gd name="adj1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017882-5B33-2E39-231B-C03A53CC1377}"/>
              </a:ext>
            </a:extLst>
          </p:cNvPr>
          <p:cNvSpPr txBox="1"/>
          <p:nvPr/>
        </p:nvSpPr>
        <p:spPr>
          <a:xfrm>
            <a:off x="4871048" y="274338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kumimoji="1" lang="ja-JP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A69AE4-A44B-9062-A146-053791782CEB}"/>
                  </a:ext>
                </a:extLst>
              </p:cNvPr>
              <p:cNvSpPr txBox="1"/>
              <p:nvPr/>
            </p:nvSpPr>
            <p:spPr>
              <a:xfrm>
                <a:off x="251520" y="3789040"/>
                <a:ext cx="5176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target halo radius  </a:t>
                </a:r>
                <a:r>
                  <a:rPr kumimoji="1" lang="ja-JP" altLang="en-US" sz="2200">
                    <a:latin typeface="Arial" panose="020B0604020202020204" pitchFamily="34" charset="0"/>
                    <a:cs typeface="Arial" panose="020B0604020202020204" pitchFamily="34" charset="0"/>
                  </a:rPr>
                  <a:t>（</a:t>
                </a:r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1-halo term</a:t>
                </a:r>
                <a:r>
                  <a:rPr kumimoji="1" lang="ja-JP" altLang="en-US" sz="2200">
                    <a:latin typeface="Arial" panose="020B0604020202020204" pitchFamily="34" charset="0"/>
                    <a:cs typeface="Arial" panose="020B0604020202020204" pitchFamily="34" charset="0"/>
                  </a:rPr>
                  <a:t>）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A69AE4-A44B-9062-A146-053791782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89040"/>
                <a:ext cx="5176353" cy="461665"/>
              </a:xfrm>
              <a:prstGeom prst="rect">
                <a:avLst/>
              </a:prstGeom>
              <a:blipFill>
                <a:blip r:embed="rId4"/>
                <a:stretch>
                  <a:fillRect l="-244" t="-10811" b="-27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519E568-6B64-A095-CB27-DDFAE15F63C3}"/>
                  </a:ext>
                </a:extLst>
              </p:cNvPr>
              <p:cNvSpPr txBox="1"/>
              <p:nvPr/>
            </p:nvSpPr>
            <p:spPr>
              <a:xfrm>
                <a:off x="251520" y="5419726"/>
                <a:ext cx="5134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target halo radius  </a:t>
                </a:r>
                <a:r>
                  <a:rPr lang="ja-JP" altLang="en-US" sz="2200">
                    <a:latin typeface="Arial" panose="020B0604020202020204" pitchFamily="34" charset="0"/>
                    <a:cs typeface="Arial" panose="020B0604020202020204" pitchFamily="34" charset="0"/>
                  </a:rPr>
                  <a:t>（</a:t>
                </a:r>
                <a:r>
                  <a:rPr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2-halo term</a:t>
                </a:r>
                <a:r>
                  <a:rPr lang="ja-JP" altLang="en-US" sz="2200">
                    <a:latin typeface="Arial" panose="020B0604020202020204" pitchFamily="34" charset="0"/>
                    <a:cs typeface="Arial" panose="020B0604020202020204" pitchFamily="34" charset="0"/>
                  </a:rPr>
                  <a:t>）</a:t>
                </a:r>
                <a:endParaRPr kumimoji="1" lang="ja-JP" alt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519E568-6B64-A095-CB27-DDFAE15F6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19726"/>
                <a:ext cx="5134675" cy="461665"/>
              </a:xfrm>
              <a:prstGeom prst="rect">
                <a:avLst/>
              </a:prstGeom>
              <a:blipFill>
                <a:blip r:embed="rId5"/>
                <a:stretch>
                  <a:fillRect l="-246" t="-10526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AD57FCD-735B-479D-D15E-CC9132199F77}"/>
                  </a:ext>
                </a:extLst>
              </p:cNvPr>
              <p:cNvSpPr txBox="1"/>
              <p:nvPr/>
            </p:nvSpPr>
            <p:spPr>
              <a:xfrm>
                <a:off x="1019347" y="4325153"/>
                <a:ext cx="728994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200">
                            <a:latin typeface="Cambria Math" panose="02040503050406030204" pitchFamily="18" charset="0"/>
                          </a:rPr>
                          <m:t>halo</m:t>
                        </m:r>
                        <m:r>
                          <a:rPr lang="en-US" altLang="ja-JP" sz="2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 sz="2200">
                            <a:latin typeface="Cambria Math" panose="02040503050406030204" pitchFamily="18" charset="0"/>
                          </a:rPr>
                          <m:t>DM</m:t>
                        </m:r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sensitive to its free-electron density profile  </a:t>
                </a:r>
                <a:endParaRPr kumimoji="1" lang="ja-JP" alt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AD57FCD-735B-479D-D15E-CC9132199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47" y="4325153"/>
                <a:ext cx="7289944" cy="430887"/>
              </a:xfrm>
              <a:prstGeom prst="rect">
                <a:avLst/>
              </a:prstGeom>
              <a:blipFill>
                <a:blip r:embed="rId6"/>
                <a:stretch>
                  <a:fillRect t="-8571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29D5159-1721-3E68-BCF3-757D350AA462}"/>
                  </a:ext>
                </a:extLst>
              </p:cNvPr>
              <p:cNvSpPr txBox="1"/>
              <p:nvPr/>
            </p:nvSpPr>
            <p:spPr>
              <a:xfrm>
                <a:off x="189376" y="236957"/>
                <a:ext cx="8932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the cross correlation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halo</m:t>
                        </m:r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DM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kumimoji="1" lang="en-US" altLang="ja-JP" dirty="0"/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modelled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using 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halo model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29D5159-1721-3E68-BCF3-757D350A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" y="236957"/>
                <a:ext cx="8932638" cy="461665"/>
              </a:xfrm>
              <a:prstGeom prst="rect">
                <a:avLst/>
              </a:prstGeom>
              <a:blipFill>
                <a:blip r:embed="rId7"/>
                <a:stretch>
                  <a:fillRect l="-993" t="-10526" r="-142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B19664F-2D38-2866-0AE1-285BEB21BB71}"/>
              </a:ext>
            </a:extLst>
          </p:cNvPr>
          <p:cNvSpPr/>
          <p:nvPr/>
        </p:nvSpPr>
        <p:spPr>
          <a:xfrm>
            <a:off x="7003949" y="599395"/>
            <a:ext cx="1816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Arico</a:t>
            </a:r>
            <a:r>
              <a:rPr lang="en-US" altLang="ja-JP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+ 2020</a:t>
            </a:r>
            <a:r>
              <a:rPr lang="ja-JP" alt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5D97C1E-453E-983E-1A5B-393F13CE1C68}"/>
                  </a:ext>
                </a:extLst>
              </p:cNvPr>
              <p:cNvSpPr txBox="1"/>
              <p:nvPr/>
            </p:nvSpPr>
            <p:spPr>
              <a:xfrm>
                <a:off x="1019347" y="5887230"/>
                <a:ext cx="49655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200">
                            <a:latin typeface="Cambria Math" panose="02040503050406030204" pitchFamily="18" charset="0"/>
                          </a:rPr>
                          <m:t>halo</m:t>
                        </m:r>
                        <m:r>
                          <a:rPr lang="en-US" altLang="ja-JP" sz="2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 sz="2200">
                            <a:latin typeface="Cambria Math" panose="02040503050406030204" pitchFamily="18" charset="0"/>
                          </a:rPr>
                          <m:t>DM</m:t>
                        </m:r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sensitive to halo clustering</a:t>
                </a:r>
                <a:endParaRPr kumimoji="1" lang="ja-JP" alt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5D97C1E-453E-983E-1A5B-393F13CE1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47" y="5887230"/>
                <a:ext cx="4965590" cy="430887"/>
              </a:xfrm>
              <a:prstGeom prst="rect">
                <a:avLst/>
              </a:prstGeom>
              <a:blipFill>
                <a:blip r:embed="rId8"/>
                <a:stretch>
                  <a:fillRect t="-8571" r="-510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A88D0F3-0599-3F06-7F3E-D8DCDE9A48EC}"/>
              </a:ext>
            </a:extLst>
          </p:cNvPr>
          <p:cNvSpPr txBox="1"/>
          <p:nvPr/>
        </p:nvSpPr>
        <p:spPr>
          <a:xfrm>
            <a:off x="3253148" y="6310481"/>
            <a:ext cx="3623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i.e., halo power spectrum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39E329A-B36F-1B22-C1B2-1B137648E5AB}"/>
              </a:ext>
            </a:extLst>
          </p:cNvPr>
          <p:cNvSpPr txBox="1"/>
          <p:nvPr/>
        </p:nvSpPr>
        <p:spPr>
          <a:xfrm>
            <a:off x="3201973" y="4727272"/>
            <a:ext cx="5396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i.e., </a:t>
            </a:r>
            <a:r>
              <a:rPr lang="en-US" altLang="ja-JP" sz="2200" dirty="0" err="1">
                <a:latin typeface="Arial" panose="020B0604020202020204" pitchFamily="34" charset="0"/>
                <a:cs typeface="Arial" panose="020B0604020202020204" pitchFamily="34" charset="0"/>
              </a:rPr>
              <a:t>gastrophysics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, feedback process</a:t>
            </a:r>
            <a:r>
              <a:rPr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84F9355-00EB-3E67-A370-B73D64981C32}"/>
              </a:ext>
            </a:extLst>
          </p:cNvPr>
          <p:cNvSpPr txBox="1"/>
          <p:nvPr/>
        </p:nvSpPr>
        <p:spPr>
          <a:xfrm>
            <a:off x="3745491" y="1192407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nearby halos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38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6A4F423-349D-AEB3-210A-6A32D2EE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900168" cy="4803297"/>
          </a:xfrm>
          <a:prstGeom prst="rect">
            <a:avLst/>
          </a:prstGeom>
        </p:spPr>
      </p:pic>
      <p:sp>
        <p:nvSpPr>
          <p:cNvPr id="17" name="円/楕円 16">
            <a:extLst>
              <a:ext uri="{FF2B5EF4-FFF2-40B4-BE49-F238E27FC236}">
                <a16:creationId xmlns:a16="http://schemas.microsoft.com/office/drawing/2014/main" id="{65A16B01-9928-C271-B6CB-F8AD761FCF58}"/>
              </a:ext>
            </a:extLst>
          </p:cNvPr>
          <p:cNvSpPr/>
          <p:nvPr/>
        </p:nvSpPr>
        <p:spPr>
          <a:xfrm rot="20953415">
            <a:off x="5367211" y="1075549"/>
            <a:ext cx="2304256" cy="151216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18E9D9C-B786-856A-B7E8-B24A3B84A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712016"/>
            <a:ext cx="5632704" cy="68275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67BB84-0C4D-3EDC-5037-805EA56BED64}"/>
              </a:ext>
            </a:extLst>
          </p:cNvPr>
          <p:cNvSpPr txBox="1"/>
          <p:nvPr/>
        </p:nvSpPr>
        <p:spPr>
          <a:xfrm rot="16200000">
            <a:off x="-1043994" y="3227868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cross power spectru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F182FE-C434-A67D-DC73-AEC48FBE7F99}"/>
              </a:ext>
            </a:extLst>
          </p:cNvPr>
          <p:cNvSpPr txBox="1"/>
          <p:nvPr/>
        </p:nvSpPr>
        <p:spPr>
          <a:xfrm>
            <a:off x="2699792" y="1660291"/>
            <a:ext cx="1502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FRB at z=1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AA7CAC-2CCA-901C-A064-BBBCEC1698E2}"/>
                  </a:ext>
                </a:extLst>
              </p:cNvPr>
              <p:cNvSpPr txBox="1"/>
              <p:nvPr/>
            </p:nvSpPr>
            <p:spPr>
              <a:xfrm>
                <a:off x="5724128" y="5949280"/>
                <a:ext cx="22794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2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200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den>
                          </m:f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sz="220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AA7CAC-2CCA-901C-A064-BBBCEC169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949280"/>
                <a:ext cx="2279470" cy="430887"/>
              </a:xfrm>
              <a:prstGeom prst="rect">
                <a:avLst/>
              </a:prstGeom>
              <a:blipFill>
                <a:blip r:embed="rId4"/>
                <a:stretch>
                  <a:fillRect t="-120000" b="-18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82B83C-3E15-F15B-FC97-E2876B5519D4}"/>
              </a:ext>
            </a:extLst>
          </p:cNvPr>
          <p:cNvSpPr txBox="1"/>
          <p:nvPr/>
        </p:nvSpPr>
        <p:spPr>
          <a:xfrm>
            <a:off x="5809711" y="2706855"/>
            <a:ext cx="30107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profile</a:t>
            </a:r>
          </a:p>
          <a:p>
            <a:r>
              <a:rPr kumimoji="1" lang="en-US" altLang="ja-JP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target halo</a:t>
            </a:r>
            <a:endParaRPr kumimoji="1" lang="ja-JP" altLang="en-US" sz="22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F7A579-1F33-80A7-FCC1-2379FCDFA50C}"/>
              </a:ext>
            </a:extLst>
          </p:cNvPr>
          <p:cNvSpPr txBox="1"/>
          <p:nvPr/>
        </p:nvSpPr>
        <p:spPr>
          <a:xfrm>
            <a:off x="5763225" y="2276872"/>
            <a:ext cx="202491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small scale </a:t>
            </a:r>
            <a:endParaRPr kumimoji="1" lang="ja-JP" altLang="en-US" sz="22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222329-CAAB-B463-E682-C972BFDF155F}"/>
              </a:ext>
            </a:extLst>
          </p:cNvPr>
          <p:cNvSpPr txBox="1"/>
          <p:nvPr/>
        </p:nvSpPr>
        <p:spPr>
          <a:xfrm>
            <a:off x="1835696" y="3791362"/>
            <a:ext cx="199445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large scale </a:t>
            </a:r>
            <a:endParaRPr kumimoji="1" lang="ja-JP" altLang="en-US" sz="2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100869-0D89-079D-DEC4-81E891E17DB0}"/>
              </a:ext>
            </a:extLst>
          </p:cNvPr>
          <p:cNvSpPr txBox="1"/>
          <p:nvPr/>
        </p:nvSpPr>
        <p:spPr>
          <a:xfrm>
            <a:off x="2195736" y="4222249"/>
            <a:ext cx="159210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∝ </a:t>
            </a:r>
            <a:r>
              <a:rPr lang="en-US" altLang="ja-JP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P(k)</a:t>
            </a:r>
            <a:endParaRPr kumimoji="1" lang="ja-JP" altLang="en-US" sz="2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CDCA990F-2EAC-B309-66C4-98EACA1D7741}"/>
              </a:ext>
            </a:extLst>
          </p:cNvPr>
          <p:cNvSpPr/>
          <p:nvPr/>
        </p:nvSpPr>
        <p:spPr>
          <a:xfrm rot="20953415">
            <a:off x="2146693" y="2138877"/>
            <a:ext cx="2304256" cy="1512168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D97586-B768-6EA5-2FEC-89AB10816BE8}"/>
              </a:ext>
            </a:extLst>
          </p:cNvPr>
          <p:cNvSpPr txBox="1"/>
          <p:nvPr/>
        </p:nvSpPr>
        <p:spPr>
          <a:xfrm>
            <a:off x="5894466" y="4901098"/>
            <a:ext cx="24609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mock DM maps)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24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6A4F423-349D-AEB3-210A-6A32D2EE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900168" cy="48032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18E9D9C-B786-856A-B7E8-B24A3B84A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712016"/>
            <a:ext cx="5632704" cy="68275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67BB84-0C4D-3EDC-5037-805EA56BED64}"/>
              </a:ext>
            </a:extLst>
          </p:cNvPr>
          <p:cNvSpPr txBox="1"/>
          <p:nvPr/>
        </p:nvSpPr>
        <p:spPr>
          <a:xfrm rot="16200000">
            <a:off x="-1043994" y="3227868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cross power spectru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F182FE-C434-A67D-DC73-AEC48FBE7F99}"/>
              </a:ext>
            </a:extLst>
          </p:cNvPr>
          <p:cNvSpPr txBox="1"/>
          <p:nvPr/>
        </p:nvSpPr>
        <p:spPr>
          <a:xfrm>
            <a:off x="2699792" y="1660291"/>
            <a:ext cx="1502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FRB at z=1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AA7CAC-2CCA-901C-A064-BBBCEC1698E2}"/>
                  </a:ext>
                </a:extLst>
              </p:cNvPr>
              <p:cNvSpPr txBox="1"/>
              <p:nvPr/>
            </p:nvSpPr>
            <p:spPr>
              <a:xfrm>
                <a:off x="5724128" y="5949280"/>
                <a:ext cx="22794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2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200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1" lang="en-US" altLang="ja-JP" sz="22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den>
                          </m:f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sz="220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AA7CAC-2CCA-901C-A064-BBBCEC169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949280"/>
                <a:ext cx="2279470" cy="430887"/>
              </a:xfrm>
              <a:prstGeom prst="rect">
                <a:avLst/>
              </a:prstGeom>
              <a:blipFill>
                <a:blip r:embed="rId4"/>
                <a:stretch>
                  <a:fillRect t="-120000" b="-18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3100869-0D89-079D-DEC4-81E891E17DB0}"/>
                  </a:ext>
                </a:extLst>
              </p:cNvPr>
              <p:cNvSpPr txBox="1"/>
              <p:nvPr/>
            </p:nvSpPr>
            <p:spPr>
              <a:xfrm>
                <a:off x="7248233" y="3126435"/>
                <a:ext cx="139108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200">
                    <a:solidFill>
                      <a:srgbClr val="9437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∝</a:t>
                </a:r>
                <a:r>
                  <a:rPr lang="en-US" altLang="ja-JP" sz="2200" dirty="0">
                    <a:solidFill>
                      <a:srgbClr val="9437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rgbClr val="9437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ja-JP" sz="2200" b="0" i="1" smtClean="0">
                        <a:solidFill>
                          <a:srgbClr val="9437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altLang="ja-JP" sz="2200" b="0" i="1" smtClean="0">
                        <a:solidFill>
                          <a:srgbClr val="9437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ja-JP" sz="22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2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ja-JP" altLang="en-US" sz="22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ja-JP" altLang="en-US" sz="22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3100869-0D89-079D-DEC4-81E891E17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233" y="3126435"/>
                <a:ext cx="1391086" cy="430887"/>
              </a:xfrm>
              <a:prstGeom prst="rect">
                <a:avLst/>
              </a:prstGeom>
              <a:blipFill>
                <a:blip r:embed="rId5"/>
                <a:stretch>
                  <a:fillRect l="-5405" t="-11429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/楕円 15">
            <a:extLst>
              <a:ext uri="{FF2B5EF4-FFF2-40B4-BE49-F238E27FC236}">
                <a16:creationId xmlns:a16="http://schemas.microsoft.com/office/drawing/2014/main" id="{CDCA990F-2EAC-B309-66C4-98EACA1D7741}"/>
              </a:ext>
            </a:extLst>
          </p:cNvPr>
          <p:cNvSpPr/>
          <p:nvPr/>
        </p:nvSpPr>
        <p:spPr>
          <a:xfrm rot="20586622">
            <a:off x="2229425" y="1654658"/>
            <a:ext cx="5284350" cy="1512168"/>
          </a:xfrm>
          <a:prstGeom prst="ellipse">
            <a:avLst/>
          </a:prstGeom>
          <a:noFill/>
          <a:ln w="3175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222329-CAAB-B463-E682-C972BFDF155F}"/>
              </a:ext>
            </a:extLst>
          </p:cNvPr>
          <p:cNvSpPr txBox="1"/>
          <p:nvPr/>
        </p:nvSpPr>
        <p:spPr>
          <a:xfrm>
            <a:off x="4984648" y="2708920"/>
            <a:ext cx="328808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over-all amplitude </a:t>
            </a:r>
            <a:r>
              <a:rPr lang="ja-JP" altLang="en-US" sz="220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∝</a:t>
            </a:r>
            <a:r>
              <a:rPr lang="en-US" altLang="ja-JP" sz="2200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</a:t>
            </a:r>
            <a:r>
              <a:rPr kumimoji="1" lang="en-US" altLang="ja-JP" sz="2200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200">
              <a:solidFill>
                <a:srgbClr val="943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2B0609-3EC0-DD11-B9A6-769D414F5738}"/>
              </a:ext>
            </a:extLst>
          </p:cNvPr>
          <p:cNvSpPr txBox="1"/>
          <p:nvPr/>
        </p:nvSpPr>
        <p:spPr>
          <a:xfrm>
            <a:off x="5894466" y="4901098"/>
            <a:ext cx="24609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mock DM maps)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86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83E363-38AC-FDA0-5574-0326F533F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627"/>
            <a:ext cx="7324217" cy="624674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3DF54B9-57FC-E2A3-99D6-EE71F64FE581}"/>
              </a:ext>
            </a:extLst>
          </p:cNvPr>
          <p:cNvSpPr/>
          <p:nvPr/>
        </p:nvSpPr>
        <p:spPr>
          <a:xfrm>
            <a:off x="5641751" y="4581128"/>
            <a:ext cx="3610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1800" i="1" dirty="0">
                <a:latin typeface="+mj-lt"/>
                <a:cs typeface="Arial" panose="020B0604020202020204" pitchFamily="34" charset="0"/>
              </a:rPr>
              <a:t>M</a:t>
            </a:r>
            <a:r>
              <a:rPr lang="en" altLang="ja-JP" sz="1600" i="1" dirty="0">
                <a:latin typeface="+mj-lt"/>
                <a:cs typeface="Arial" panose="020B0604020202020204" pitchFamily="34" charset="0"/>
              </a:rPr>
              <a:t>c</a:t>
            </a:r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: halo mass for which 50% of </a:t>
            </a:r>
          </a:p>
          <a:p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       gas in hot &amp; bound state 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1C5DFD-97F9-3B6F-CFDF-589ED933CF55}"/>
              </a:ext>
            </a:extLst>
          </p:cNvPr>
          <p:cNvSpPr/>
          <p:nvPr/>
        </p:nvSpPr>
        <p:spPr>
          <a:xfrm>
            <a:off x="5655770" y="3789040"/>
            <a:ext cx="2808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err="1">
                <a:latin typeface="+mj-lt"/>
                <a:cs typeface="Arial" panose="020B0604020202020204" pitchFamily="34" charset="0"/>
              </a:rPr>
              <a:t>η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distance scale of gas </a:t>
            </a:r>
          </a:p>
          <a:p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     expelled by feedback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FF0FCC-09BB-D55E-5E73-46CB42C40601}"/>
              </a:ext>
            </a:extLst>
          </p:cNvPr>
          <p:cNvSpPr txBox="1"/>
          <p:nvPr/>
        </p:nvSpPr>
        <p:spPr>
          <a:xfrm>
            <a:off x="179512" y="44624"/>
            <a:ext cx="9198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 on astrophysical parameters from fisher analysis</a:t>
            </a:r>
            <a:endParaRPr kumimoji="1" lang="ja-JP" altLang="en-US" b="1" u="sng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913176-55FB-0BB1-4135-450B4F1840C9}"/>
              </a:ext>
            </a:extLst>
          </p:cNvPr>
          <p:cNvSpPr/>
          <p:nvPr/>
        </p:nvSpPr>
        <p:spPr>
          <a:xfrm>
            <a:off x="5652120" y="5342439"/>
            <a:ext cx="3170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Times" pitchFamily="2" charset="0"/>
              </a:rPr>
              <a:t>β </a:t>
            </a:r>
            <a:r>
              <a:rPr lang="ja-JP" altLang="en-US" sz="180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mass dependence of gas </a:t>
            </a:r>
          </a:p>
          <a:p>
            <a:r>
              <a:rPr lang="ja-JP" altLang="en-US" sz="18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depletion by feedback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6CCA475-9036-B542-0E4A-60F062A842A6}"/>
                  </a:ext>
                </a:extLst>
              </p:cNvPr>
              <p:cNvSpPr txBox="1"/>
              <p:nvPr/>
            </p:nvSpPr>
            <p:spPr>
              <a:xfrm>
                <a:off x="2391293" y="836712"/>
                <a:ext cx="3404843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7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kumimoji="1" lang="en-US" altLang="ja-JP" sz="17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kumimoji="1" lang="en-US" altLang="ja-JP" sz="17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sSup>
                        <m:sSupPr>
                          <m:ctrlP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kumimoji="1" lang="en-US" altLang="ja-JP" sz="17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kumimoji="1" lang="ja-JP" altLang="en-US" sz="170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6CCA475-9036-B542-0E4A-60F062A84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93" y="836712"/>
                <a:ext cx="3404843" cy="370551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703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83E363-38AC-FDA0-5574-0326F533F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627"/>
            <a:ext cx="7324217" cy="624674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3DF54B9-57FC-E2A3-99D6-EE71F64FE581}"/>
              </a:ext>
            </a:extLst>
          </p:cNvPr>
          <p:cNvSpPr/>
          <p:nvPr/>
        </p:nvSpPr>
        <p:spPr>
          <a:xfrm>
            <a:off x="5641751" y="4581128"/>
            <a:ext cx="3610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1800" i="1" dirty="0">
                <a:latin typeface="+mj-lt"/>
                <a:cs typeface="Arial" panose="020B0604020202020204" pitchFamily="34" charset="0"/>
              </a:rPr>
              <a:t>M</a:t>
            </a:r>
            <a:r>
              <a:rPr lang="en" altLang="ja-JP" sz="1600" i="1" dirty="0">
                <a:latin typeface="+mj-lt"/>
                <a:cs typeface="Arial" panose="020B0604020202020204" pitchFamily="34" charset="0"/>
              </a:rPr>
              <a:t>c</a:t>
            </a:r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: halo mass for which 50% of </a:t>
            </a:r>
          </a:p>
          <a:p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       gas in hot &amp; bound state 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1C5DFD-97F9-3B6F-CFDF-589ED933CF55}"/>
              </a:ext>
            </a:extLst>
          </p:cNvPr>
          <p:cNvSpPr/>
          <p:nvPr/>
        </p:nvSpPr>
        <p:spPr>
          <a:xfrm>
            <a:off x="5655770" y="3789040"/>
            <a:ext cx="2808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err="1">
                <a:latin typeface="+mj-lt"/>
                <a:cs typeface="Arial" panose="020B0604020202020204" pitchFamily="34" charset="0"/>
              </a:rPr>
              <a:t>η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distance scale of gas </a:t>
            </a:r>
          </a:p>
          <a:p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     expelled by feedback 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913176-55FB-0BB1-4135-450B4F1840C9}"/>
              </a:ext>
            </a:extLst>
          </p:cNvPr>
          <p:cNvSpPr/>
          <p:nvPr/>
        </p:nvSpPr>
        <p:spPr>
          <a:xfrm>
            <a:off x="5652120" y="5342439"/>
            <a:ext cx="3170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Times" pitchFamily="2" charset="0"/>
              </a:rPr>
              <a:t>β </a:t>
            </a:r>
            <a:r>
              <a:rPr lang="ja-JP" altLang="en-US" sz="180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mass dependence of gas </a:t>
            </a:r>
          </a:p>
          <a:p>
            <a:r>
              <a:rPr lang="ja-JP" altLang="en-US" sz="18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depletion by feedback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6CCA475-9036-B542-0E4A-60F062A842A6}"/>
                  </a:ext>
                </a:extLst>
              </p:cNvPr>
              <p:cNvSpPr txBox="1"/>
              <p:nvPr/>
            </p:nvSpPr>
            <p:spPr>
              <a:xfrm>
                <a:off x="2391293" y="836712"/>
                <a:ext cx="3404843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7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kumimoji="1" lang="en-US" altLang="ja-JP" sz="17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kumimoji="1" lang="en-US" altLang="ja-JP" sz="17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sSup>
                        <m:sSupPr>
                          <m:ctrlP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kumimoji="1" lang="en-US" altLang="ja-JP" sz="17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kumimoji="1" lang="ja-JP" altLang="en-US" sz="170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6CCA475-9036-B542-0E4A-60F062A84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93" y="836712"/>
                <a:ext cx="3404843" cy="370551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E8E38EB-6747-208E-08CC-4C63D71E90C1}"/>
                  </a:ext>
                </a:extLst>
              </p:cNvPr>
              <p:cNvSpPr txBox="1"/>
              <p:nvPr/>
            </p:nvSpPr>
            <p:spPr>
              <a:xfrm>
                <a:off x="449968" y="5342439"/>
                <a:ext cx="8372164" cy="835613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98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halo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DM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can distinguish different hydro sim predictions </a:t>
                </a:r>
              </a:p>
              <a:p>
                <a:pPr>
                  <a:lnSpc>
                    <a:spcPts val="2980"/>
                  </a:lnSpc>
                </a:pP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kumimoji="1" lang="en-US" altLang="ja-JP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TNG300, Horizon-AGN, EAGLE </a:t>
                </a:r>
                <a:endParaRPr kumimoji="1" lang="ja-JP" altLang="en-US" sz="2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E8E38EB-6747-208E-08CC-4C63D71E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68" y="5342439"/>
                <a:ext cx="8372164" cy="835613"/>
              </a:xfrm>
              <a:prstGeom prst="rect">
                <a:avLst/>
              </a:prstGeom>
              <a:blipFill>
                <a:blip r:embed="rId4"/>
                <a:stretch>
                  <a:fillRect l="-1057" t="-4348" b="-13043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343850-CF89-2E04-CE74-55CB7DC189C3}"/>
              </a:ext>
            </a:extLst>
          </p:cNvPr>
          <p:cNvSpPr txBox="1"/>
          <p:nvPr/>
        </p:nvSpPr>
        <p:spPr>
          <a:xfrm>
            <a:off x="179512" y="44624"/>
            <a:ext cx="9198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 on astrophysical parameters from fisher analysis</a:t>
            </a:r>
            <a:endParaRPr kumimoji="1" lang="ja-JP" altLang="en-US" b="1" u="sng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01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6E7A53-B19D-3C4A-A1A9-C34CB3B4451F}"/>
              </a:ext>
            </a:extLst>
          </p:cNvPr>
          <p:cNvSpPr txBox="1"/>
          <p:nvPr/>
        </p:nvSpPr>
        <p:spPr>
          <a:xfrm>
            <a:off x="395536" y="251937"/>
            <a:ext cx="6170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altLang="ja-JP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Shirasaki</a:t>
            </a:r>
            <a:r>
              <a:rPr lang="en-US" altLang="ja-JP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ja-JP" altLang="en-US" sz="32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ja-JP" altLang="en-US" sz="32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ja-JP" altLang="en-US" sz="32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E058B6-4DE9-EC43-9815-A4A4A6EF1388}"/>
              </a:ext>
            </a:extLst>
          </p:cNvPr>
          <p:cNvSpPr txBox="1"/>
          <p:nvPr/>
        </p:nvSpPr>
        <p:spPr>
          <a:xfrm>
            <a:off x="187704" y="1016947"/>
            <a:ext cx="8781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They studied a cross-correlation of foreground halos and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DMs using a halo model.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325C66-B2AC-994E-84AA-590F98E23FD9}"/>
              </a:ext>
            </a:extLst>
          </p:cNvPr>
          <p:cNvSpPr txBox="1"/>
          <p:nvPr/>
        </p:nvSpPr>
        <p:spPr>
          <a:xfrm>
            <a:off x="179512" y="2025059"/>
            <a:ext cx="810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They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validated it against TNG mock measurements.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45A0A58-C0F1-7324-4CE8-88DC41B1B171}"/>
                  </a:ext>
                </a:extLst>
              </p:cNvPr>
              <p:cNvSpPr txBox="1"/>
              <p:nvPr/>
            </p:nvSpPr>
            <p:spPr>
              <a:xfrm>
                <a:off x="187704" y="2708920"/>
                <a:ext cx="8609857" cy="1599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・</a:t>
                </a:r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For massive halos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≳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correlation signal is</a:t>
                </a:r>
              </a:p>
              <a:p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less sensitive to </a:t>
                </a:r>
                <a:r>
                  <a:rPr lang="en-US" altLang="ja-JP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gastrophysics</a:t>
                </a:r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But for less massive halos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≲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signal is </a:t>
                </a:r>
              </a:p>
              <a:p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sensitive to baryon physics 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≲10</m:t>
                    </m:r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arcmin.  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45A0A58-C0F1-7324-4CE8-88DC41B1B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4" y="2708920"/>
                <a:ext cx="8609857" cy="1599412"/>
              </a:xfrm>
              <a:prstGeom prst="rect">
                <a:avLst/>
              </a:prstGeom>
              <a:blipFill>
                <a:blip r:embed="rId2"/>
                <a:stretch>
                  <a:fillRect l="-1031" t="-3937" r="-147" b="-7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31985A-255B-90FD-86B7-2F789FAF2F8B}"/>
              </a:ext>
            </a:extLst>
          </p:cNvPr>
          <p:cNvSpPr txBox="1"/>
          <p:nvPr/>
        </p:nvSpPr>
        <p:spPr>
          <a:xfrm>
            <a:off x="1259632" y="4612998"/>
            <a:ext cx="7261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combined analysis of different halo masses can </a:t>
            </a: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provide constraints on both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gastrophysics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cosmological parameters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右矢印 2">
            <a:extLst>
              <a:ext uri="{FF2B5EF4-FFF2-40B4-BE49-F238E27FC236}">
                <a16:creationId xmlns:a16="http://schemas.microsoft.com/office/drawing/2014/main" id="{8C3A6ABD-D22B-F9EE-F9F2-2A641A88274B}"/>
              </a:ext>
            </a:extLst>
          </p:cNvPr>
          <p:cNvSpPr/>
          <p:nvPr/>
        </p:nvSpPr>
        <p:spPr>
          <a:xfrm>
            <a:off x="539552" y="4627103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91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B5B21-8EE4-C372-D14F-D70B544EBB70}"/>
              </a:ext>
            </a:extLst>
          </p:cNvPr>
          <p:cNvSpPr txBox="1"/>
          <p:nvPr/>
        </p:nvSpPr>
        <p:spPr>
          <a:xfrm>
            <a:off x="251520" y="260648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 statistics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963634-2D76-9746-0338-C5D071085075}"/>
              </a:ext>
            </a:extLst>
          </p:cNvPr>
          <p:cNvSpPr txBox="1"/>
          <p:nvPr/>
        </p:nvSpPr>
        <p:spPr>
          <a:xfrm>
            <a:off x="1000334" y="5127908"/>
            <a:ext cx="641874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DM statistics: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mean &amp; variance, </a:t>
            </a:r>
          </a:p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 probability distribution function,  </a:t>
            </a:r>
          </a:p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 angular correlation function &amp; power spectrum  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BF1DC3-9833-D27C-1D91-CC393855F081}"/>
              </a:ext>
            </a:extLst>
          </p:cNvPr>
          <p:cNvSpPr txBox="1"/>
          <p:nvPr/>
        </p:nvSpPr>
        <p:spPr>
          <a:xfrm>
            <a:off x="741464" y="3990881"/>
            <a:ext cx="7818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DM has an 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ngular anisotropy due to </a:t>
            </a:r>
          </a:p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the inhomogeneous free-electron distribution 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19BDA8E9-79D9-0184-270D-C87F7D5158AC}"/>
              </a:ext>
            </a:extLst>
          </p:cNvPr>
          <p:cNvSpPr>
            <a:spLocks noChangeAspect="1"/>
          </p:cNvSpPr>
          <p:nvPr/>
        </p:nvSpPr>
        <p:spPr>
          <a:xfrm>
            <a:off x="1000334" y="2975401"/>
            <a:ext cx="453599" cy="453599"/>
          </a:xfrm>
          <a:prstGeom prst="smileyFac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366EA2BB-9743-850C-25FC-A848434EE2D8}"/>
              </a:ext>
            </a:extLst>
          </p:cNvPr>
          <p:cNvSpPr/>
          <p:nvPr/>
        </p:nvSpPr>
        <p:spPr>
          <a:xfrm rot="1364901">
            <a:off x="2143265" y="1398076"/>
            <a:ext cx="1628228" cy="1173469"/>
          </a:xfrm>
          <a:prstGeom prst="cloud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70A48E83-E30B-2D24-2837-B01BBC7A9953}"/>
              </a:ext>
            </a:extLst>
          </p:cNvPr>
          <p:cNvSpPr/>
          <p:nvPr/>
        </p:nvSpPr>
        <p:spPr>
          <a:xfrm rot="1364901">
            <a:off x="4331757" y="1849303"/>
            <a:ext cx="2201638" cy="1807385"/>
          </a:xfrm>
          <a:prstGeom prst="cloud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4 9">
            <a:extLst>
              <a:ext uri="{FF2B5EF4-FFF2-40B4-BE49-F238E27FC236}">
                <a16:creationId xmlns:a16="http://schemas.microsoft.com/office/drawing/2014/main" id="{C1170076-E691-DF78-D32A-C368578A97B9}"/>
              </a:ext>
            </a:extLst>
          </p:cNvPr>
          <p:cNvSpPr>
            <a:spLocks noChangeAspect="1"/>
          </p:cNvSpPr>
          <p:nvPr/>
        </p:nvSpPr>
        <p:spPr>
          <a:xfrm>
            <a:off x="5292080" y="349379"/>
            <a:ext cx="685800" cy="685800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星 4 10">
            <a:extLst>
              <a:ext uri="{FF2B5EF4-FFF2-40B4-BE49-F238E27FC236}">
                <a16:creationId xmlns:a16="http://schemas.microsoft.com/office/drawing/2014/main" id="{FFF2231A-0084-C85A-85AD-F161B39EC9F5}"/>
              </a:ext>
            </a:extLst>
          </p:cNvPr>
          <p:cNvSpPr>
            <a:spLocks noChangeAspect="1"/>
          </p:cNvSpPr>
          <p:nvPr/>
        </p:nvSpPr>
        <p:spPr>
          <a:xfrm>
            <a:off x="7280007" y="1299010"/>
            <a:ext cx="685800" cy="685800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 4 11">
            <a:extLst>
              <a:ext uri="{FF2B5EF4-FFF2-40B4-BE49-F238E27FC236}">
                <a16:creationId xmlns:a16="http://schemas.microsoft.com/office/drawing/2014/main" id="{942E5BC7-57D5-6C54-42B0-CB100317FC5F}"/>
              </a:ext>
            </a:extLst>
          </p:cNvPr>
          <p:cNvSpPr>
            <a:spLocks noChangeAspect="1"/>
          </p:cNvSpPr>
          <p:nvPr/>
        </p:nvSpPr>
        <p:spPr>
          <a:xfrm>
            <a:off x="7437791" y="2950861"/>
            <a:ext cx="685800" cy="685800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B4BEB81-D4AE-FFC8-1C55-87A9ABA82D15}"/>
              </a:ext>
            </a:extLst>
          </p:cNvPr>
          <p:cNvCxnSpPr>
            <a:cxnSpLocks/>
          </p:cNvCxnSpPr>
          <p:nvPr/>
        </p:nvCxnSpPr>
        <p:spPr>
          <a:xfrm flipH="1" flipV="1">
            <a:off x="1619672" y="3212976"/>
            <a:ext cx="5660335" cy="72008"/>
          </a:xfrm>
          <a:prstGeom prst="line">
            <a:avLst/>
          </a:prstGeom>
          <a:ln w="50800">
            <a:solidFill>
              <a:srgbClr val="FFC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0A050D9-6C6C-CA5D-9B7A-C1A45FE7428B}"/>
              </a:ext>
            </a:extLst>
          </p:cNvPr>
          <p:cNvCxnSpPr>
            <a:cxnSpLocks/>
          </p:cNvCxnSpPr>
          <p:nvPr/>
        </p:nvCxnSpPr>
        <p:spPr>
          <a:xfrm flipH="1">
            <a:off x="1619672" y="1772816"/>
            <a:ext cx="5472608" cy="1298022"/>
          </a:xfrm>
          <a:prstGeom prst="line">
            <a:avLst/>
          </a:prstGeom>
          <a:ln w="50800">
            <a:solidFill>
              <a:srgbClr val="FFC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48D7D38-AEF4-BD3C-26B9-003D6AE37B4E}"/>
              </a:ext>
            </a:extLst>
          </p:cNvPr>
          <p:cNvCxnSpPr>
            <a:cxnSpLocks/>
          </p:cNvCxnSpPr>
          <p:nvPr/>
        </p:nvCxnSpPr>
        <p:spPr>
          <a:xfrm flipH="1">
            <a:off x="1547664" y="908720"/>
            <a:ext cx="3744416" cy="2042141"/>
          </a:xfrm>
          <a:prstGeom prst="line">
            <a:avLst/>
          </a:prstGeom>
          <a:ln w="50800">
            <a:solidFill>
              <a:srgbClr val="FFC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9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8967B9-E889-9545-82A1-39F6891F0130}"/>
              </a:ext>
            </a:extLst>
          </p:cNvPr>
          <p:cNvSpPr txBox="1"/>
          <p:nvPr/>
        </p:nvSpPr>
        <p:spPr>
          <a:xfrm>
            <a:off x="251520" y="241484"/>
            <a:ext cx="8137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Cosmological applications of the DM statistics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A98B73-E10A-6BBC-F7CF-E265D77A758D}"/>
              </a:ext>
            </a:extLst>
          </p:cNvPr>
          <p:cNvSpPr txBox="1"/>
          <p:nvPr/>
        </p:nvSpPr>
        <p:spPr>
          <a:xfrm>
            <a:off x="683568" y="1343377"/>
            <a:ext cx="5468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can used for the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DM-redshift relation 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which probes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409A97-2088-C084-A708-53579998B862}"/>
              </a:ext>
            </a:extLst>
          </p:cNvPr>
          <p:cNvSpPr txBox="1"/>
          <p:nvPr/>
        </p:nvSpPr>
        <p:spPr>
          <a:xfrm>
            <a:off x="1115616" y="2208927"/>
            <a:ext cx="7891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missing baryons    </a:t>
            </a:r>
            <a:r>
              <a:rPr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lang="en-US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Macquart</a:t>
            </a:r>
            <a:r>
              <a:rPr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+ 2020</a:t>
            </a:r>
            <a:r>
              <a:rPr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20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reionization process   </a:t>
            </a:r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kumimoji="1" lang="en-US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Ioka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2003; Inoue 2004</a:t>
            </a:r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en-US" altLang="ja-JP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cosmological parameters including dark energy  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Gao+ 2014; Zhou+ 2014; Kumar &amp; Linder 2019</a:t>
            </a:r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en-US" altLang="ja-JP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1BC58A-6B51-6622-67F7-6E7166372BA2}"/>
              </a:ext>
            </a:extLst>
          </p:cNvPr>
          <p:cNvSpPr txBox="1"/>
          <p:nvPr/>
        </p:nvSpPr>
        <p:spPr>
          <a:xfrm>
            <a:off x="323528" y="863840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mean &amp; variance of DM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AC4FF1-2F1A-B74E-E6AB-EB917982D69C}"/>
              </a:ext>
            </a:extLst>
          </p:cNvPr>
          <p:cNvSpPr txBox="1"/>
          <p:nvPr/>
        </p:nvSpPr>
        <p:spPr>
          <a:xfrm>
            <a:off x="323528" y="4306451"/>
            <a:ext cx="8217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angular correlation function &amp; power spectrum</a:t>
            </a: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of DM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1B1BA10-C61E-D16F-9876-63EC6E5CDE92}"/>
              </a:ext>
            </a:extLst>
          </p:cNvPr>
          <p:cNvSpPr txBox="1"/>
          <p:nvPr/>
        </p:nvSpPr>
        <p:spPr>
          <a:xfrm>
            <a:off x="755576" y="4791192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can probe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82ADC2F-0117-2983-7DEF-442165B66DFF}"/>
              </a:ext>
            </a:extLst>
          </p:cNvPr>
          <p:cNvSpPr txBox="1"/>
          <p:nvPr/>
        </p:nvSpPr>
        <p:spPr>
          <a:xfrm>
            <a:off x="1172349" y="5314563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free-electron clustering 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Masui &amp; </a:t>
            </a:r>
            <a:r>
              <a:rPr kumimoji="1" lang="en-US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Sigurdson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2015; </a:t>
            </a:r>
            <a:r>
              <a:rPr kumimoji="1" lang="en-US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Shirasaki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+ 2017</a:t>
            </a:r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en-US" altLang="ja-JP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primordial non-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Gaussianity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imprinted at largest scales         </a:t>
            </a:r>
          </a:p>
          <a:p>
            <a:r>
              <a:rPr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Reischke</a:t>
            </a:r>
            <a:r>
              <a:rPr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+ 2020</a:t>
            </a:r>
            <a:r>
              <a:rPr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18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左中かっこ 18">
            <a:extLst>
              <a:ext uri="{FF2B5EF4-FFF2-40B4-BE49-F238E27FC236}">
                <a16:creationId xmlns:a16="http://schemas.microsoft.com/office/drawing/2014/main" id="{8132A233-7EB6-83F1-B8CC-8B0A69C995A3}"/>
              </a:ext>
            </a:extLst>
          </p:cNvPr>
          <p:cNvSpPr/>
          <p:nvPr/>
        </p:nvSpPr>
        <p:spPr>
          <a:xfrm>
            <a:off x="827584" y="2322639"/>
            <a:ext cx="144016" cy="10384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1CA65403-2603-1119-C636-71494F060903}"/>
              </a:ext>
            </a:extLst>
          </p:cNvPr>
          <p:cNvSpPr/>
          <p:nvPr/>
        </p:nvSpPr>
        <p:spPr>
          <a:xfrm>
            <a:off x="884317" y="5425036"/>
            <a:ext cx="144016" cy="70166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74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6D8E8B-3F70-ED4D-A5BF-6D61FC1807E0}"/>
              </a:ext>
            </a:extLst>
          </p:cNvPr>
          <p:cNvSpPr txBox="1"/>
          <p:nvPr/>
        </p:nvSpPr>
        <p:spPr>
          <a:xfrm>
            <a:off x="283584" y="724332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analytical approach</a:t>
            </a:r>
            <a:endParaRPr kumimoji="1" lang="ja-JP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08F94F-AC5D-8448-B90D-E38EB609B59A}"/>
              </a:ext>
            </a:extLst>
          </p:cNvPr>
          <p:cNvSpPr/>
          <p:nvPr/>
        </p:nvSpPr>
        <p:spPr>
          <a:xfrm>
            <a:off x="1403648" y="1624184"/>
            <a:ext cx="7227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lang="en-US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McQuinn</a:t>
            </a:r>
            <a:r>
              <a:rPr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2014; </a:t>
            </a:r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Masui &amp; </a:t>
            </a:r>
            <a:r>
              <a:rPr lang="en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Sigurdson</a:t>
            </a:r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2015; </a:t>
            </a:r>
            <a:r>
              <a:rPr lang="en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Shirasaki</a:t>
            </a:r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+ 2017; </a:t>
            </a:r>
          </a:p>
          <a:p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Madhavacheril</a:t>
            </a:r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+ 2019;  Dai &amp; Xia 2020</a:t>
            </a:r>
            <a:r>
              <a:rPr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58643D2-3F5F-5042-ACF8-57F693AAE0C5}"/>
              </a:ext>
            </a:extLst>
          </p:cNvPr>
          <p:cNvSpPr txBox="1"/>
          <p:nvPr/>
        </p:nvSpPr>
        <p:spPr>
          <a:xfrm>
            <a:off x="251520" y="169476"/>
            <a:ext cx="8117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Previous theoretical woks on the DM statistics</a:t>
            </a:r>
            <a:endParaRPr kumimoji="1" lang="ja-JP" altLang="en-US" sz="28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E34F9E-0A5A-4B40-A25D-88ED9C233C35}"/>
              </a:ext>
            </a:extLst>
          </p:cNvPr>
          <p:cNvSpPr txBox="1"/>
          <p:nvPr/>
        </p:nvSpPr>
        <p:spPr>
          <a:xfrm>
            <a:off x="683568" y="1224919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halo model</a:t>
            </a:r>
            <a:r>
              <a:rPr kumimoji="1"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26EF81-60D3-D24B-B5FB-3AB2F0204BA1}"/>
              </a:ext>
            </a:extLst>
          </p:cNvPr>
          <p:cNvSpPr txBox="1"/>
          <p:nvPr/>
        </p:nvSpPr>
        <p:spPr>
          <a:xfrm>
            <a:off x="1177292" y="2375339"/>
            <a:ext cx="45817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free electrons are confined in halos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CF39D4-A658-22C7-0DEA-7F790C3B917D}"/>
              </a:ext>
            </a:extLst>
          </p:cNvPr>
          <p:cNvSpPr txBox="1"/>
          <p:nvPr/>
        </p:nvSpPr>
        <p:spPr>
          <a:xfrm>
            <a:off x="683568" y="3327375"/>
            <a:ext cx="416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linear</a:t>
            </a:r>
            <a:r>
              <a:rPr kumimoji="1"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perturbation theory</a:t>
            </a:r>
            <a:endParaRPr kumimoji="1" lang="ja-JP" altLang="en-US" b="1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A5BE33-9759-E53D-2001-9DA66C920E01}"/>
              </a:ext>
            </a:extLst>
          </p:cNvPr>
          <p:cNvSpPr txBox="1"/>
          <p:nvPr/>
        </p:nvSpPr>
        <p:spPr>
          <a:xfrm>
            <a:off x="1177292" y="4205944"/>
            <a:ext cx="78165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assuming free electrons exactly trace underlying dark matter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C1428F5-3FD1-C4D5-8A9A-16008FC0E6DE}"/>
              </a:ext>
            </a:extLst>
          </p:cNvPr>
          <p:cNvSpPr/>
          <p:nvPr/>
        </p:nvSpPr>
        <p:spPr>
          <a:xfrm>
            <a:off x="1331640" y="37170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Masui &amp; </a:t>
            </a:r>
            <a:r>
              <a:rPr lang="en-US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Sigurdson</a:t>
            </a:r>
            <a:r>
              <a:rPr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2015; </a:t>
            </a:r>
            <a:r>
              <a:rPr lang="en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Shirasaki</a:t>
            </a:r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+ 2017; </a:t>
            </a:r>
            <a:r>
              <a:rPr lang="en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Rafiei-Ravandi</a:t>
            </a:r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+ 2020</a:t>
            </a:r>
            <a:r>
              <a:rPr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45150D-669E-FB57-C403-46B07F968783}"/>
              </a:ext>
            </a:extLst>
          </p:cNvPr>
          <p:cNvSpPr txBox="1"/>
          <p:nvPr/>
        </p:nvSpPr>
        <p:spPr>
          <a:xfrm>
            <a:off x="1177292" y="2771811"/>
            <a:ext cx="48173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explore the non-linear clustering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B9625DA-8ED2-F301-2E1C-44613C4A1C22}"/>
              </a:ext>
            </a:extLst>
          </p:cNvPr>
          <p:cNvSpPr txBox="1"/>
          <p:nvPr/>
        </p:nvSpPr>
        <p:spPr>
          <a:xfrm>
            <a:off x="1083296" y="5323307"/>
            <a:ext cx="808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e..g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Dolag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+ 2015; Zhu+ 2018; Pol+ 2019; </a:t>
            </a:r>
            <a:r>
              <a:rPr lang="en" altLang="ja-JP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Jaroszynski</a:t>
            </a:r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2019; Batten+ 2020; </a:t>
            </a:r>
          </a:p>
          <a:p>
            <a:r>
              <a:rPr lang="en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Zhang+ 2021</a:t>
            </a:r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2AE1C9-37A0-B575-B426-32999413940D}"/>
              </a:ext>
            </a:extLst>
          </p:cNvPr>
          <p:cNvSpPr txBox="1"/>
          <p:nvPr/>
        </p:nvSpPr>
        <p:spPr>
          <a:xfrm>
            <a:off x="1207706" y="6000319"/>
            <a:ext cx="6418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the most reliable tool to investigate the non-linear </a:t>
            </a:r>
          </a:p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free-electron distribution in the universe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CB4836-67DC-5732-2997-870E96138F27}"/>
              </a:ext>
            </a:extLst>
          </p:cNvPr>
          <p:cNvSpPr txBox="1"/>
          <p:nvPr/>
        </p:nvSpPr>
        <p:spPr>
          <a:xfrm>
            <a:off x="283584" y="4849996"/>
            <a:ext cx="666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hydrodynamic simulation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  <a:endParaRPr kumimoji="1" lang="ja-JP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9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9904D1-D004-934D-8AF9-1301A58C6859}"/>
              </a:ext>
            </a:extLst>
          </p:cNvPr>
          <p:cNvSpPr txBox="1"/>
          <p:nvPr/>
        </p:nvSpPr>
        <p:spPr>
          <a:xfrm>
            <a:off x="285860" y="313492"/>
            <a:ext cx="469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purpose of </a:t>
            </a:r>
            <a:r>
              <a:rPr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1" lang="en-US" altLang="ja-JP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  <a:endParaRPr kumimoji="1" lang="ja-JP" altLang="en-US"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4548EF-F69E-C045-B1D8-7F0A02E4796D}"/>
              </a:ext>
            </a:extLst>
          </p:cNvPr>
          <p:cNvSpPr txBox="1"/>
          <p:nvPr/>
        </p:nvSpPr>
        <p:spPr>
          <a:xfrm>
            <a:off x="324754" y="1052736"/>
            <a:ext cx="8553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1) model the two-point statistics of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kumimoji="1"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  using the hydrodynamic simulations, IllustrisTNG300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D52D4B-CB96-024D-BF08-69B0430F3406}"/>
              </a:ext>
            </a:extLst>
          </p:cNvPr>
          <p:cNvSpPr txBox="1"/>
          <p:nvPr/>
        </p:nvSpPr>
        <p:spPr>
          <a:xfrm>
            <a:off x="324754" y="5406315"/>
            <a:ext cx="6930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2) validate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our analytical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against mock DM measurements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D9E26F-8F2F-2448-81B8-10DD56E84B3D}"/>
              </a:ext>
            </a:extLst>
          </p:cNvPr>
          <p:cNvSpPr txBox="1"/>
          <p:nvPr/>
        </p:nvSpPr>
        <p:spPr>
          <a:xfrm>
            <a:off x="683568" y="2132856"/>
            <a:ext cx="7382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first measure the free-electron abundance 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power spectrum of its spatial fluctuations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C8BAFE-211A-F545-97C5-568C794861F2}"/>
              </a:ext>
            </a:extLst>
          </p:cNvPr>
          <p:cNvSpPr txBox="1"/>
          <p:nvPr/>
        </p:nvSpPr>
        <p:spPr>
          <a:xfrm>
            <a:off x="700738" y="3001714"/>
            <a:ext cx="7245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because the DM statistics are fully determined 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by the free-electron statistics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B5322E-1FF1-1C4F-AF87-96D2B0AE1F68}"/>
              </a:ext>
            </a:extLst>
          </p:cNvPr>
          <p:cNvSpPr txBox="1"/>
          <p:nvPr/>
        </p:nvSpPr>
        <p:spPr>
          <a:xfrm>
            <a:off x="-104861" y="4221088"/>
            <a:ext cx="8637301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40"/>
              </a:lnSpc>
            </a:pP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then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provide an analytical model of the DM statistics </a:t>
            </a:r>
          </a:p>
          <a:p>
            <a:pPr>
              <a:lnSpc>
                <a:spcPts val="284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using fitting functions of the free-electron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2948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4C0EDF-DE41-A940-AFE2-6EDF98A65BC1}"/>
              </a:ext>
            </a:extLst>
          </p:cNvPr>
          <p:cNvSpPr txBox="1"/>
          <p:nvPr/>
        </p:nvSpPr>
        <p:spPr>
          <a:xfrm>
            <a:off x="323126" y="312228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IllustrisTNG300</a:t>
            </a:r>
            <a:endParaRPr kumimoji="1" lang="ja-JP" altLang="en-US" sz="28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D80BBB-9D1A-0043-A301-2D8E5A931AE1}"/>
              </a:ext>
            </a:extLst>
          </p:cNvPr>
          <p:cNvSpPr txBox="1"/>
          <p:nvPr/>
        </p:nvSpPr>
        <p:spPr>
          <a:xfrm>
            <a:off x="470975" y="890766"/>
            <a:ext cx="6277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the state-of-the-art hydrodynamic simulations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A48D20-2470-4A45-80CB-E43F8970387E}"/>
              </a:ext>
            </a:extLst>
          </p:cNvPr>
          <p:cNvSpPr txBox="1"/>
          <p:nvPr/>
        </p:nvSpPr>
        <p:spPr>
          <a:xfrm>
            <a:off x="467544" y="1340768"/>
            <a:ext cx="7451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follow gravitational evolution &amp; astrophysical processes 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3AF5CF-28CC-B24A-B595-EBF7F43A257C}"/>
              </a:ext>
            </a:extLst>
          </p:cNvPr>
          <p:cNvSpPr txBox="1"/>
          <p:nvPr/>
        </p:nvSpPr>
        <p:spPr>
          <a:xfrm>
            <a:off x="2552678" y="1772816"/>
            <a:ext cx="623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star formation, gas cooling, stellar &amp; AGN feedback</a:t>
            </a:r>
            <a:r>
              <a:rPr kumimoji="1"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6AA803-4E5F-EC44-85CC-933C0387B0F1}"/>
              </a:ext>
            </a:extLst>
          </p:cNvPr>
          <p:cNvSpPr txBox="1"/>
          <p:nvPr/>
        </p:nvSpPr>
        <p:spPr>
          <a:xfrm>
            <a:off x="467544" y="2204864"/>
            <a:ext cx="6062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simulation data is publicly available at z=0-12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FEF29BD-5B26-CF40-97E6-8DDDEEAD0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7" y="3356992"/>
            <a:ext cx="8731205" cy="255570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6BC84B-B580-7749-98A9-B531AC2B233A}"/>
              </a:ext>
            </a:extLst>
          </p:cNvPr>
          <p:cNvSpPr txBox="1"/>
          <p:nvPr/>
        </p:nvSpPr>
        <p:spPr>
          <a:xfrm>
            <a:off x="2210102" y="5912698"/>
            <a:ext cx="4378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box size L=205Mpc/h (~300Mpc)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C9802E-BB10-E348-ADEE-E93EA853741C}"/>
              </a:ext>
            </a:extLst>
          </p:cNvPr>
          <p:cNvSpPr txBox="1"/>
          <p:nvPr/>
        </p:nvSpPr>
        <p:spPr>
          <a:xfrm>
            <a:off x="5301068" y="4094618"/>
            <a:ext cx="3254417" cy="10926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2580"/>
              </a:lnSpc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580"/>
              </a:lnSpc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hydro. runs                  </a:t>
            </a:r>
          </a:p>
          <a:p>
            <a:pPr>
              <a:lnSpc>
                <a:spcPts val="2580"/>
              </a:lnSpc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21C66B-754C-3A43-95FA-CDF7C80D37C1}"/>
              </a:ext>
            </a:extLst>
          </p:cNvPr>
          <p:cNvSpPr txBox="1"/>
          <p:nvPr/>
        </p:nvSpPr>
        <p:spPr>
          <a:xfrm>
            <a:off x="4860032" y="5278103"/>
            <a:ext cx="39982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dark-matter-only run       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0642D5E6-4B92-DD45-A369-05D3559EA564}"/>
              </a:ext>
            </a:extLst>
          </p:cNvPr>
          <p:cNvSpPr/>
          <p:nvPr/>
        </p:nvSpPr>
        <p:spPr>
          <a:xfrm>
            <a:off x="4932040" y="4160579"/>
            <a:ext cx="288032" cy="914400"/>
          </a:xfrm>
          <a:prstGeom prst="rightBrace">
            <a:avLst>
              <a:gd name="adj1" fmla="val 8333"/>
              <a:gd name="adj2" fmla="val 5125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A209B5-35EA-494C-A87E-55EB1DF3012A}"/>
              </a:ext>
            </a:extLst>
          </p:cNvPr>
          <p:cNvSpPr txBox="1"/>
          <p:nvPr/>
        </p:nvSpPr>
        <p:spPr>
          <a:xfrm>
            <a:off x="3144732" y="400432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Nelson+ 2018</a:t>
            </a:r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38B26D-7E20-D14A-9C2E-67BBB7A4B2B1}"/>
              </a:ext>
            </a:extLst>
          </p:cNvPr>
          <p:cNvSpPr txBox="1"/>
          <p:nvPr/>
        </p:nvSpPr>
        <p:spPr>
          <a:xfrm>
            <a:off x="467544" y="2636912"/>
            <a:ext cx="7255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</a:t>
            </a:r>
            <a:r>
              <a:rPr kumimoji="1"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fee-electron distribution in the universe </a:t>
            </a:r>
            <a:endParaRPr kumimoji="1" lang="ja-JP" alt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6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4C0EDF-DE41-A940-AFE2-6EDF98A65BC1}"/>
              </a:ext>
            </a:extLst>
          </p:cNvPr>
          <p:cNvSpPr txBox="1"/>
          <p:nvPr/>
        </p:nvSpPr>
        <p:spPr>
          <a:xfrm>
            <a:off x="323126" y="312228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IllustrisTNG300</a:t>
            </a:r>
            <a:endParaRPr kumimoji="1" lang="ja-JP" altLang="en-US" sz="28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D80BBB-9D1A-0043-A301-2D8E5A931AE1}"/>
              </a:ext>
            </a:extLst>
          </p:cNvPr>
          <p:cNvSpPr txBox="1"/>
          <p:nvPr/>
        </p:nvSpPr>
        <p:spPr>
          <a:xfrm>
            <a:off x="470975" y="890766"/>
            <a:ext cx="6277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the state-of-the-art hydrodynamic simulations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A48D20-2470-4A45-80CB-E43F8970387E}"/>
              </a:ext>
            </a:extLst>
          </p:cNvPr>
          <p:cNvSpPr txBox="1"/>
          <p:nvPr/>
        </p:nvSpPr>
        <p:spPr>
          <a:xfrm>
            <a:off x="467544" y="1340768"/>
            <a:ext cx="7451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follow gravitational evolution &amp; astrophysical processes 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3AF5CF-28CC-B24A-B595-EBF7F43A257C}"/>
              </a:ext>
            </a:extLst>
          </p:cNvPr>
          <p:cNvSpPr txBox="1"/>
          <p:nvPr/>
        </p:nvSpPr>
        <p:spPr>
          <a:xfrm>
            <a:off x="2552678" y="1772816"/>
            <a:ext cx="623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star formation, gas cooling, stellar &amp; AGN feedback</a:t>
            </a:r>
            <a:r>
              <a:rPr kumimoji="1"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FEF29BD-5B26-CF40-97E6-8DDDEEAD0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7" y="3356992"/>
            <a:ext cx="8731205" cy="255570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6BC84B-B580-7749-98A9-B531AC2B233A}"/>
              </a:ext>
            </a:extLst>
          </p:cNvPr>
          <p:cNvSpPr txBox="1"/>
          <p:nvPr/>
        </p:nvSpPr>
        <p:spPr>
          <a:xfrm>
            <a:off x="2210102" y="5912698"/>
            <a:ext cx="4378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box size L=205Mpc/h (~300Mpc) 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A209B5-35EA-494C-A87E-55EB1DF3012A}"/>
              </a:ext>
            </a:extLst>
          </p:cNvPr>
          <p:cNvSpPr txBox="1"/>
          <p:nvPr/>
        </p:nvSpPr>
        <p:spPr>
          <a:xfrm>
            <a:off x="3144732" y="400432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Nelson+ 2018</a:t>
            </a:r>
            <a:r>
              <a:rPr kumimoji="1" lang="ja-JP" altLang="en-US"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3D4907-B7A4-914A-A5BF-19F1BB5097EC}"/>
              </a:ext>
            </a:extLst>
          </p:cNvPr>
          <p:cNvSpPr txBox="1"/>
          <p:nvPr/>
        </p:nvSpPr>
        <p:spPr>
          <a:xfrm>
            <a:off x="467544" y="2204864"/>
            <a:ext cx="6062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simulation data is publicly available at z=0-12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42F773-C7DE-DA45-90B9-771CFB535FEF}"/>
              </a:ext>
            </a:extLst>
          </p:cNvPr>
          <p:cNvSpPr txBox="1"/>
          <p:nvPr/>
        </p:nvSpPr>
        <p:spPr>
          <a:xfrm>
            <a:off x="467544" y="2636912"/>
            <a:ext cx="7255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</a:t>
            </a:r>
            <a:r>
              <a:rPr kumimoji="1" lang="en-US" altLang="ja-JP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fee-electron distribution in the universe </a:t>
            </a:r>
            <a:endParaRPr kumimoji="1" lang="ja-JP" alt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2427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35288</TotalTime>
  <Words>1620</Words>
  <Application>Microsoft Macintosh PowerPoint</Application>
  <PresentationFormat>画面に合わせる (4:3)</PresentationFormat>
  <Paragraphs>299</Paragraphs>
  <Slides>37</Slides>
  <Notes>0</Notes>
  <HiddenSlides>6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3" baseType="lpstr">
      <vt:lpstr>游ゴシック</vt:lpstr>
      <vt:lpstr>Arial</vt:lpstr>
      <vt:lpstr>Cambria Math</vt:lpstr>
      <vt:lpstr>Times</vt:lpstr>
      <vt:lpstr>Times New Roman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高橋　龍一</cp:lastModifiedBy>
  <cp:revision>660</cp:revision>
  <cp:lastPrinted>2022-06-04T09:45:57Z</cp:lastPrinted>
  <dcterms:created xsi:type="dcterms:W3CDTF">1601-01-01T00:00:00Z</dcterms:created>
  <dcterms:modified xsi:type="dcterms:W3CDTF">2022-06-06T06:19:26Z</dcterms:modified>
</cp:coreProperties>
</file>