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0" y="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4278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86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072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54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1320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761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8531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59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704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691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570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3A8-EEF4-4683-A9C5-F0BA005FBE2F}" type="datetimeFigureOut">
              <a:rPr lang="zh-CN" altLang="en-US" smtClean="0"/>
              <a:pPr/>
              <a:t>2016/12/15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82586-D87D-4ADF-AC25-5B87180DDE2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792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411" y="-2"/>
            <a:ext cx="3305693" cy="1291286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0" r="20601" b="38557"/>
          <a:stretch/>
        </p:blipFill>
        <p:spPr>
          <a:xfrm>
            <a:off x="4135388" y="1316596"/>
            <a:ext cx="2722612" cy="1332148"/>
          </a:xfrm>
          <a:prstGeom prst="rect">
            <a:avLst/>
          </a:prstGeom>
        </p:spPr>
      </p:pic>
      <p:sp>
        <p:nvSpPr>
          <p:cNvPr id="21" name="流程图: 文档 20"/>
          <p:cNvSpPr/>
          <p:nvPr/>
        </p:nvSpPr>
        <p:spPr>
          <a:xfrm rot="16200000">
            <a:off x="1209092" y="-1231911"/>
            <a:ext cx="2648745" cy="5112568"/>
          </a:xfrm>
          <a:prstGeom prst="flowChartDocument">
            <a:avLst/>
          </a:prstGeom>
          <a:solidFill>
            <a:srgbClr val="9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-492656" y="86868"/>
            <a:ext cx="533159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FFFFFF"/>
                </a:solidFill>
                <a:latin typeface="+mj-lt"/>
              </a:rPr>
              <a:t>International School </a:t>
            </a:r>
            <a:r>
              <a:rPr lang="en-US" altLang="zh-CN" sz="2000" b="1" dirty="0" smtClean="0">
                <a:solidFill>
                  <a:srgbClr val="FFFFFF"/>
                </a:solidFill>
                <a:latin typeface="+mj-lt"/>
              </a:rPr>
              <a:t>on Topological</a:t>
            </a:r>
          </a:p>
          <a:p>
            <a:pPr algn="ctr"/>
            <a:r>
              <a:rPr lang="en-US" altLang="zh-CN" sz="2000" b="1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altLang="zh-CN" sz="2000" b="1" dirty="0">
                <a:solidFill>
                  <a:srgbClr val="FFFFFF"/>
                </a:solidFill>
                <a:latin typeface="+mj-lt"/>
              </a:rPr>
              <a:t>Science and Topological </a:t>
            </a:r>
            <a:r>
              <a:rPr lang="en-US" altLang="zh-CN" sz="2000" b="1" dirty="0" smtClean="0">
                <a:solidFill>
                  <a:srgbClr val="FFFFFF"/>
                </a:solidFill>
                <a:latin typeface="+mj-lt"/>
              </a:rPr>
              <a:t>Matters</a:t>
            </a:r>
            <a:endParaRPr lang="en-US" altLang="zh-CN" sz="2000" b="1" i="1" dirty="0" smtClean="0">
              <a:solidFill>
                <a:srgbClr val="FFFFFF"/>
              </a:solidFill>
              <a:latin typeface="+mj-lt"/>
            </a:endParaRPr>
          </a:p>
          <a:p>
            <a:pPr algn="ctr"/>
            <a:endParaRPr lang="en-US" altLang="zh-CN" sz="1400" i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/>
            <a:r>
              <a:rPr lang="en-US" altLang="zh-CN" sz="1400" i="1" dirty="0" smtClean="0">
                <a:solidFill>
                  <a:srgbClr val="FFFFFF"/>
                </a:solidFill>
                <a:latin typeface="Calibri" pitchFamily="34" charset="0"/>
              </a:rPr>
              <a:t>Kyoto </a:t>
            </a:r>
            <a:r>
              <a:rPr lang="en-US" altLang="zh-CN" sz="1400" dirty="0">
                <a:solidFill>
                  <a:srgbClr val="FFFFFF"/>
                </a:solidFill>
                <a:latin typeface="Calibri" pitchFamily="34" charset="0"/>
              </a:rPr>
              <a:t>University &amp; Peking University </a:t>
            </a:r>
          </a:p>
          <a:p>
            <a:pPr algn="ctr"/>
            <a:r>
              <a:rPr lang="en-US" altLang="zh-CN" sz="1400" i="1" dirty="0">
                <a:solidFill>
                  <a:srgbClr val="FFFFFF"/>
                </a:solidFill>
                <a:latin typeface="Calibri" pitchFamily="34" charset="0"/>
              </a:rPr>
              <a:t>Feb. 13-18, 2017, Kyoto (Japan)</a:t>
            </a:r>
            <a:endParaRPr lang="zh-CN" altLang="zh-CN" sz="1400" i="1" dirty="0">
              <a:solidFill>
                <a:srgbClr val="FFFFFF"/>
              </a:solidFill>
              <a:latin typeface="Calibri" pitchFamily="34" charset="0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202485"/>
              </p:ext>
            </p:extLst>
          </p:nvPr>
        </p:nvGraphicFramePr>
        <p:xfrm>
          <a:off x="12104" y="2626797"/>
          <a:ext cx="3600400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7545"/>
                <a:gridCol w="2232855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altLang="zh-CN" sz="18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Organiziners</a:t>
                      </a:r>
                      <a:endParaRPr lang="en-US" altLang="zh-CN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Guo-qing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Zheng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Okayama University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Ippei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Danshita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YITP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Keisuke Totsuka</a:t>
                      </a:r>
                      <a:endParaRPr lang="zh-CN" altLang="en-US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YITP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Ryuichi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Shindou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Masatoshi Sato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YITP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Jian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Wei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Yuan 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 Zhang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72537"/>
              </p:ext>
            </p:extLst>
          </p:nvPr>
        </p:nvGraphicFramePr>
        <p:xfrm>
          <a:off x="3563025" y="2704528"/>
          <a:ext cx="3178343" cy="6447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6548"/>
                <a:gridCol w="1701795"/>
              </a:tblGrid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Yoshiteru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n-US" altLang="zh-CN" sz="1200" dirty="0" err="1" smtClean="0"/>
                        <a:t>Maeno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Masatoshi Sato 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Kyoto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Jian</a:t>
                      </a:r>
                      <a:r>
                        <a:rPr lang="en-US" altLang="zh-CN" sz="1200" dirty="0" smtClean="0"/>
                        <a:t> Wang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Jian</a:t>
                      </a:r>
                      <a:r>
                        <a:rPr lang="en-US" altLang="zh-CN" sz="1200" dirty="0" smtClean="0"/>
                        <a:t> Wei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Rui-Rui</a:t>
                      </a:r>
                      <a:r>
                        <a:rPr lang="en-US" altLang="zh-CN" sz="1200" dirty="0" smtClean="0"/>
                        <a:t> Du </a:t>
                      </a:r>
                      <a:endParaRPr lang="zh-CN" altLang="en-US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Masashi </a:t>
                      </a:r>
                      <a:r>
                        <a:rPr lang="en-US" altLang="zh-CN" sz="1200" dirty="0" err="1" smtClean="0"/>
                        <a:t>Shiraishi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Jian-Hao</a:t>
                      </a:r>
                      <a:r>
                        <a:rPr lang="en-US" altLang="zh-CN" sz="1200" dirty="0" smtClean="0"/>
                        <a:t> Chen 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Shuang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n-US" altLang="zh-CN" sz="1200" dirty="0" err="1" smtClean="0"/>
                        <a:t>Jia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Yuji Matsuda 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Fa</a:t>
                      </a:r>
                      <a:r>
                        <a:rPr lang="en-US" altLang="zh-CN" sz="1200" dirty="0" smtClean="0"/>
                        <a:t> Wang 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Yuan Li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NangLin</a:t>
                      </a:r>
                      <a:r>
                        <a:rPr lang="en-US" altLang="zh-CN" sz="1200" dirty="0" smtClean="0"/>
                        <a:t> Wang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Zhang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Teruo</a:t>
                      </a:r>
                      <a:r>
                        <a:rPr lang="en-US" altLang="zh-CN" sz="1200" dirty="0" smtClean="0"/>
                        <a:t> Ono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 Han </a:t>
                      </a:r>
                      <a:endParaRPr lang="zh-CN" altLang="zh-CN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Jia</a:t>
                      </a:r>
                      <a:r>
                        <a:rPr lang="en-US" altLang="zh-CN" sz="1200" dirty="0" smtClean="0"/>
                        <a:t> Li 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XinCheng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n-US" altLang="zh-CN" sz="1200" dirty="0" err="1" smtClean="0"/>
                        <a:t>Xie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Norio Kawakami 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Junren</a:t>
                      </a:r>
                      <a:r>
                        <a:rPr lang="en-US" altLang="zh-CN" sz="1200" dirty="0" smtClean="0"/>
                        <a:t> Shi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PKU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Yutaka Sasaki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Kyoto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Guo</a:t>
                      </a:r>
                      <a:r>
                        <a:rPr lang="en-US" altLang="zh-CN" sz="1200" dirty="0" smtClean="0"/>
                        <a:t>-Qing </a:t>
                      </a:r>
                      <a:r>
                        <a:rPr lang="en-US" altLang="zh-CN" sz="1200" dirty="0" err="1" smtClean="0"/>
                        <a:t>Zheng</a:t>
                      </a:r>
                      <a:r>
                        <a:rPr lang="en-US" altLang="zh-CN" sz="1200" dirty="0" smtClean="0"/>
                        <a:t> 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Okayama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30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Ji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n-US" altLang="zh-CN" sz="1200" dirty="0" err="1" smtClean="0"/>
                        <a:t>Feng</a:t>
                      </a:r>
                      <a:endParaRPr lang="zh-CN" altLang="en-US" sz="12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PKU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973093"/>
              </p:ext>
            </p:extLst>
          </p:nvPr>
        </p:nvGraphicFramePr>
        <p:xfrm>
          <a:off x="22312" y="5313040"/>
          <a:ext cx="3339752" cy="151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857"/>
                <a:gridCol w="1898895"/>
              </a:tblGrid>
              <a:tr h="288000">
                <a:tc gridSpan="2">
                  <a:txBody>
                    <a:bodyPr/>
                    <a:lstStyle/>
                    <a:p>
                      <a:r>
                        <a:rPr lang="en-US" altLang="zh-C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Invited Lecturers</a:t>
                      </a:r>
                      <a:endParaRPr lang="en-US" altLang="zh-CN" sz="1800" b="1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Haruki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Watanabe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Tokyo University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Xiong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-Jun Liu 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  <a:endParaRPr lang="zh-CN" altLang="en-US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Ryuichi</a:t>
                      </a: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Shindou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Peking University</a:t>
                      </a:r>
                      <a:endParaRPr lang="zh-CN" altLang="en-US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00">
                <a:tc>
                  <a:txBody>
                    <a:bodyPr/>
                    <a:lstStyle/>
                    <a:p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Keisuke Totsuka</a:t>
                      </a:r>
                      <a:endParaRPr lang="zh-CN" altLang="zh-CN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YITP, Kyoto University</a:t>
                      </a:r>
                      <a:endParaRPr lang="zh-CN" altLang="en-US" sz="1200" dirty="0" smtClean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8" name="矩形 17"/>
          <p:cNvSpPr/>
          <p:nvPr/>
        </p:nvSpPr>
        <p:spPr>
          <a:xfrm>
            <a:off x="0" y="5211692"/>
            <a:ext cx="3384376" cy="45719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2824538" y="1417947"/>
            <a:ext cx="1254062" cy="1185980"/>
            <a:chOff x="-4635896" y="2342581"/>
            <a:chExt cx="3533775" cy="3533775"/>
          </a:xfrm>
        </p:grpSpPr>
        <p:sp>
          <p:nvSpPr>
            <p:cNvPr id="8" name="椭圆 7"/>
            <p:cNvSpPr/>
            <p:nvPr/>
          </p:nvSpPr>
          <p:spPr>
            <a:xfrm>
              <a:off x="-4563888" y="2412000"/>
              <a:ext cx="3384376" cy="338437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4635896" y="2342581"/>
              <a:ext cx="3533775" cy="3533775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33521"/>
            <a:ext cx="6885384" cy="272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7434" y="9152115"/>
            <a:ext cx="685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err="1" smtClean="0"/>
              <a:t>Venue:</a:t>
            </a:r>
            <a:r>
              <a:rPr lang="en-US" altLang="zh-CN" sz="1200" b="1" dirty="0" err="1" smtClean="0">
                <a:solidFill>
                  <a:srgbClr val="000000"/>
                </a:solidFill>
                <a:latin typeface="Roboto Slab"/>
              </a:rPr>
              <a:t>Panasonic</a:t>
            </a:r>
            <a:r>
              <a:rPr lang="en-US" altLang="zh-CN" sz="1200" b="1" dirty="0" smtClean="0">
                <a:solidFill>
                  <a:srgbClr val="000000"/>
                </a:solidFill>
                <a:latin typeface="Roboto Slab"/>
              </a:rPr>
              <a:t> </a:t>
            </a:r>
            <a:r>
              <a:rPr lang="en-US" altLang="zh-CN" sz="1200" b="1" dirty="0">
                <a:solidFill>
                  <a:srgbClr val="000000"/>
                </a:solidFill>
                <a:latin typeface="Roboto Slab"/>
              </a:rPr>
              <a:t>Auditorium, Yukawa Hall, Yukawa Institute for Theoretical Physics, Kyoto University, Kyoto, Japan</a:t>
            </a:r>
            <a:endParaRPr lang="en-US" altLang="zh-CN" sz="1200" b="1" i="0" dirty="0">
              <a:solidFill>
                <a:srgbClr val="000000"/>
              </a:solidFill>
              <a:effectLst/>
              <a:latin typeface="Roboto Slab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5152" y="9633520"/>
            <a:ext cx="4274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1" dirty="0">
                <a:solidFill>
                  <a:schemeClr val="bg1"/>
                </a:solidFill>
              </a:rPr>
              <a:t>http://www2.yukawa.kyoto-u.ac.jp/~iststm/index.php</a:t>
            </a:r>
            <a:endParaRPr lang="zh-CN" altLang="en-US" sz="1400" b="1" dirty="0">
              <a:solidFill>
                <a:schemeClr val="bg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293" y="1447640"/>
            <a:ext cx="1149410" cy="1129445"/>
          </a:xfrm>
          <a:prstGeom prst="rect">
            <a:avLst/>
          </a:prstGeom>
        </p:spPr>
      </p:pic>
      <p:sp>
        <p:nvSpPr>
          <p:cNvPr id="20" name="矩形 19"/>
          <p:cNvSpPr/>
          <p:nvPr/>
        </p:nvSpPr>
        <p:spPr>
          <a:xfrm>
            <a:off x="-30887" y="6825208"/>
            <a:ext cx="3384376" cy="45719"/>
          </a:xfrm>
          <a:prstGeom prst="rect">
            <a:avLst/>
          </a:prstGeom>
          <a:gradFill flip="none"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6" name="表格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805038"/>
              </p:ext>
            </p:extLst>
          </p:nvPr>
        </p:nvGraphicFramePr>
        <p:xfrm>
          <a:off x="25" y="6877376"/>
          <a:ext cx="3600400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7545"/>
                <a:gridCol w="2232855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1" dirty="0" smtClean="0"/>
                        <a:t>Invited Speakers</a:t>
                      </a:r>
                      <a:r>
                        <a:rPr lang="en-US" altLang="zh-CN" sz="1800" dirty="0" smtClean="0"/>
                        <a:t> (Partial List) </a:t>
                      </a:r>
                      <a:endParaRPr lang="zh-CN" altLang="en-US" sz="18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latin typeface="+mj-lt"/>
                        </a:rPr>
                        <a:t>Yukio Tanaka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latin typeface="+mj-lt"/>
                        </a:rPr>
                        <a:t>Nagoya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latin typeface="+mj-lt"/>
                        </a:rPr>
                        <a:t>Hiroshi </a:t>
                      </a:r>
                      <a:r>
                        <a:rPr lang="en-US" altLang="zh-CN" sz="1200" dirty="0" err="1" smtClean="0">
                          <a:latin typeface="+mj-lt"/>
                        </a:rPr>
                        <a:t>Okuyama</a:t>
                      </a:r>
                      <a:r>
                        <a:rPr lang="en-US" altLang="zh-CN" sz="1200" dirty="0" smtClean="0">
                          <a:latin typeface="+mj-lt"/>
                        </a:rPr>
                        <a:t> 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j-lt"/>
                        </a:rPr>
                        <a:t>Kyoto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j-lt"/>
                        </a:rPr>
                        <a:t>XinZheng</a:t>
                      </a:r>
                      <a:r>
                        <a:rPr lang="en-US" altLang="zh-CN" sz="1200" dirty="0" smtClean="0">
                          <a:latin typeface="+mj-lt"/>
                        </a:rPr>
                        <a:t> Li </a:t>
                      </a:r>
                      <a:endParaRPr lang="zh-CN" altLang="en-US" sz="12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j-lt"/>
                        </a:rPr>
                        <a:t>PKU</a:t>
                      </a:r>
                      <a:endParaRPr lang="en-US" altLang="zh-CN" sz="1200" dirty="0" smtClean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latin typeface="+mj-lt"/>
                        </a:rPr>
                        <a:t>Koji </a:t>
                      </a:r>
                      <a:r>
                        <a:rPr lang="en-US" altLang="zh-CN" sz="1200" dirty="0" err="1" smtClean="0">
                          <a:latin typeface="+mj-lt"/>
                        </a:rPr>
                        <a:t>Muraki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>
                          <a:latin typeface="+mj-lt"/>
                        </a:rPr>
                        <a:t>NTT</a:t>
                      </a:r>
                      <a:endParaRPr lang="zh-CN" altLang="en-US" sz="1200" dirty="0"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Chi Zhang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PKU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Yoichi </a:t>
                      </a:r>
                      <a:r>
                        <a:rPr lang="en-US" altLang="zh-CN" sz="1200" b="0" i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Yanase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Kyoto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Dong Sun 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0" i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PKU</a:t>
                      </a:r>
                      <a:endParaRPr lang="en-US" altLang="zh-CN" sz="1200" b="0" i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0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</TotalTime>
  <Words>190</Words>
  <Application>Microsoft Office PowerPoint</Application>
  <PresentationFormat>A4 纸张(210x297 毫米)</PresentationFormat>
  <Paragraphs>92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Users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2013CB934600</dc:creator>
  <cp:lastModifiedBy>2345</cp:lastModifiedBy>
  <cp:revision>49</cp:revision>
  <dcterms:created xsi:type="dcterms:W3CDTF">2015-09-29T08:35:27Z</dcterms:created>
  <dcterms:modified xsi:type="dcterms:W3CDTF">2016-12-15T07:04:12Z</dcterms:modified>
</cp:coreProperties>
</file>