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256" r:id="rId2"/>
    <p:sldId id="261" r:id="rId3"/>
    <p:sldId id="258" r:id="rId4"/>
    <p:sldId id="260" r:id="rId5"/>
    <p:sldId id="343" r:id="rId6"/>
    <p:sldId id="295" r:id="rId7"/>
    <p:sldId id="337" r:id="rId8"/>
    <p:sldId id="351" r:id="rId9"/>
    <p:sldId id="354" r:id="rId10"/>
    <p:sldId id="263" r:id="rId11"/>
    <p:sldId id="264" r:id="rId12"/>
    <p:sldId id="268" r:id="rId13"/>
    <p:sldId id="266" r:id="rId14"/>
    <p:sldId id="272" r:id="rId15"/>
    <p:sldId id="348" r:id="rId16"/>
    <p:sldId id="350" r:id="rId17"/>
    <p:sldId id="338" r:id="rId18"/>
    <p:sldId id="273" r:id="rId19"/>
    <p:sldId id="335" r:id="rId20"/>
    <p:sldId id="331" r:id="rId21"/>
    <p:sldId id="274" r:id="rId22"/>
    <p:sldId id="349" r:id="rId23"/>
    <p:sldId id="360" r:id="rId24"/>
    <p:sldId id="341" r:id="rId25"/>
    <p:sldId id="339" r:id="rId26"/>
    <p:sldId id="345" r:id="rId27"/>
    <p:sldId id="346" r:id="rId28"/>
    <p:sldId id="279" r:id="rId29"/>
    <p:sldId id="280" r:id="rId30"/>
    <p:sldId id="269" r:id="rId31"/>
    <p:sldId id="270" r:id="rId32"/>
    <p:sldId id="344" r:id="rId33"/>
    <p:sldId id="347" r:id="rId34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6FF47"/>
    <a:srgbClr val="11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55"/>
    <p:restoredTop sz="94612"/>
  </p:normalViewPr>
  <p:slideViewPr>
    <p:cSldViewPr snapToGrid="0">
      <p:cViewPr varScale="1">
        <p:scale>
          <a:sx n="114" d="100"/>
          <a:sy n="114" d="100"/>
        </p:scale>
        <p:origin x="232" y="176"/>
      </p:cViewPr>
      <p:guideLst/>
    </p:cSldViewPr>
  </p:slideViewPr>
  <p:outlineViewPr>
    <p:cViewPr>
      <p:scale>
        <a:sx n="33" d="100"/>
        <a:sy n="33" d="100"/>
      </p:scale>
      <p:origin x="0" y="-2726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0BEA4-C76F-8B4E-A868-4D5490908F1F}" type="datetimeFigureOut">
              <a:rPr kumimoji="1" lang="ja-JP" altLang="en-US" smtClean="0"/>
              <a:t>2025/10/3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BA85CC-13CD-9041-A986-9787E6FC5CE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773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BA85CC-13CD-9041-A986-9787E6FC5CEE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534740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77A2C5-A9BF-27E8-0F2F-D2D5899750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DEBD227-509F-7991-2B4B-C8EFB2097B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E098B29-D3BB-A58D-8696-8F78D8B4D8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1462901-7EF8-C601-7CE1-629DD101C4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BA85CC-13CD-9041-A986-9787E6FC5CEE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33680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C00F7E-3F3A-9855-477D-23659842B7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E76AE8B-9D95-7195-9AF0-AD3CF052D7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7547936-0D7B-C4CA-DD18-B46E142D39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5450CA1-D6C1-4C88-EC03-C46A9EBDD6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BA85CC-13CD-9041-A986-9787E6FC5CEE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20098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F36700-D757-DE4E-943E-D8BFF77DA396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1382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7832C79-850A-845C-469C-D572203E50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958692E9-D771-3CB4-E2D5-679C835D25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22D75AF-1081-A89C-D3E4-0243DFDFF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61517-C032-9149-90F6-19500F2C7BFD}" type="datetimeFigureOut">
              <a:rPr kumimoji="1" lang="ja-JP" altLang="en-US" smtClean="0"/>
              <a:t>2025/10/3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74462C3-D193-6B1E-B7EF-41C3EB50C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DE88BE5-36C3-6895-8002-D648A3228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20555-F88C-2B46-AE0C-DEDFEB191F5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8756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D8A3480-F9CE-04EA-7B8D-0FA1927D0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5DC251DC-E863-9596-1F3F-B9DC3A5E7B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825CE02-DAEA-06F3-1B41-4A1D718A6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61517-C032-9149-90F6-19500F2C7BFD}" type="datetimeFigureOut">
              <a:rPr kumimoji="1" lang="ja-JP" altLang="en-US" smtClean="0"/>
              <a:t>2025/10/3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9DF78CB-7DB8-6E24-F555-40F638AD1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E32D9B8-DC87-C97A-D30A-9B459A62A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20555-F88C-2B46-AE0C-DEDFEB191F5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48151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11F4173C-A31A-A9BE-31C4-BE457E98EC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76728EC2-A2E3-6748-AD8E-7EB60219A7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DB8F795-3339-5D79-3341-33ACD4EA3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61517-C032-9149-90F6-19500F2C7BFD}" type="datetimeFigureOut">
              <a:rPr kumimoji="1" lang="ja-JP" altLang="en-US" smtClean="0"/>
              <a:t>2025/10/3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559545D-6982-B3F1-394E-1D696A74A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E690E26-7CB7-1ED3-E3B5-17C1FB646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20555-F88C-2B46-AE0C-DEDFEB191F5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68045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A33D7FE-ECFE-1A22-3490-992E666EA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C6C1404-1994-4AF2-D9DA-6496DEFA66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 dirty="0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 dirty="0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 dirty="0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 dirty="0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D6E7E11-0DF2-1D09-5146-65093DEC5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61517-C032-9149-90F6-19500F2C7BFD}" type="datetimeFigureOut">
              <a:rPr kumimoji="1" lang="ja-JP" altLang="en-US" smtClean="0"/>
              <a:t>2025/10/3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19E6FA1-85F6-DDE0-6EEA-31D20ABE4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3122602-39BE-1C12-AC8B-704BAA038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20555-F88C-2B46-AE0C-DEDFEB191F5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0624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635FDE6-CDA7-3236-A739-1136257AB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47DAD0D-4331-FE95-1538-91FA2C94AC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89F6932-A5D0-1795-5630-66D73863C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61517-C032-9149-90F6-19500F2C7BFD}" type="datetimeFigureOut">
              <a:rPr kumimoji="1" lang="ja-JP" altLang="en-US" smtClean="0"/>
              <a:t>2025/10/3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2B3A298-770E-8477-CC0B-DCF8C071F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609ADF6-71EB-02A7-4574-52758CD8A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20555-F88C-2B46-AE0C-DEDFEB191F5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50873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97FEFFE-27C5-16A9-F744-3F8098C1D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4D0028B-D452-2C2F-9B1F-05362A760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A7BE26AB-212D-4F91-CC99-7F2AAAEE65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E571A347-75B6-037B-0EE4-AE374E457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61517-C032-9149-90F6-19500F2C7BFD}" type="datetimeFigureOut">
              <a:rPr kumimoji="1" lang="ja-JP" altLang="en-US" smtClean="0"/>
              <a:t>2025/10/3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1D2F925F-6CCB-2B0B-6710-42678CB51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7ED5FBF-02D9-6B57-4ED7-2640D9FA8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20555-F88C-2B46-AE0C-DEDFEB191F5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26452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9443A61-AC17-5F76-BC8E-B9C6D1C48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E9B8902-37D5-09E1-191E-36F1AE3BE4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694A4A32-F210-EDE0-7692-EC7065F9F2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DA99930F-1872-54C8-B070-F1FB752E95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D1705144-FC8D-D321-1E40-1AE38FDE46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0FC9A8C2-AB3E-C523-3A3C-B184A75CD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61517-C032-9149-90F6-19500F2C7BFD}" type="datetimeFigureOut">
              <a:rPr kumimoji="1" lang="ja-JP" altLang="en-US" smtClean="0"/>
              <a:t>2025/10/3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BB2A40EE-F94D-4876-70E8-C01969909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E2751E6F-CD8B-2762-9A5B-986C79AF7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20555-F88C-2B46-AE0C-DEDFEB191F5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15786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C0C34E6-5402-0EE9-9FE8-479F53161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1E0D5AC6-5165-CFC7-BCF7-C36270565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61517-C032-9149-90F6-19500F2C7BFD}" type="datetimeFigureOut">
              <a:rPr kumimoji="1" lang="ja-JP" altLang="en-US" smtClean="0"/>
              <a:t>2025/10/3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0AEF102C-72EF-1711-F15D-4FF81B34A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179F5D9A-7FB7-75D3-7D08-53203ED70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20555-F88C-2B46-AE0C-DEDFEB191F5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35532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27855D84-66C0-ADD6-C9CD-1D0F11FA1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61517-C032-9149-90F6-19500F2C7BFD}" type="datetimeFigureOut">
              <a:rPr kumimoji="1" lang="ja-JP" altLang="en-US" smtClean="0"/>
              <a:t>2025/10/3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4B9F704E-F62E-D38B-546A-40DEE75C1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C8BF078-7A3C-05E0-F290-6BD83B31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20555-F88C-2B46-AE0C-DEDFEB191F5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82373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9FC75A6-ADD2-FB20-A684-EB51E82FB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8A86688-D110-EE2E-920E-12A89BF2E1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BA30E91-F000-1145-0001-9ED06595F4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A1094DA-4EC2-00B3-FB9B-749CC2F1A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61517-C032-9149-90F6-19500F2C7BFD}" type="datetimeFigureOut">
              <a:rPr kumimoji="1" lang="ja-JP" altLang="en-US" smtClean="0"/>
              <a:t>2025/10/3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3956A6F5-6B34-C69D-83E2-F79D7646B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360C04E-FBFA-0923-B6B1-DF0F9879D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20555-F88C-2B46-AE0C-DEDFEB191F5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52067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407E905-DA7B-2C28-DE5A-16A504138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7C1195E5-2947-442B-2BE8-30ADB05B01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11AAA6BB-32C6-8DB6-9489-8E49865C2E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21320AB-9ADA-6A96-9E22-E4E408146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61517-C032-9149-90F6-19500F2C7BFD}" type="datetimeFigureOut">
              <a:rPr kumimoji="1" lang="ja-JP" altLang="en-US" smtClean="0"/>
              <a:t>2025/10/3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BA1A2E31-BED6-0888-4B37-E744F4937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764FE06-FA6D-9F8D-E493-7C1EE78CC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20555-F88C-2B46-AE0C-DEDFEB191F5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76122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6FC699D8-7CB5-D6EC-32D6-FA71728C0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11CDF15-1494-F292-5178-F4E2F70DE9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 dirty="0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 dirty="0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 dirty="0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 dirty="0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1582558-54A5-5D37-B5A1-6268DC382B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5461517-C032-9149-90F6-19500F2C7BFD}" type="datetimeFigureOut">
              <a:rPr kumimoji="1" lang="ja-JP" altLang="en-US" smtClean="0"/>
              <a:t>2025/10/3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7FFCE1B-F6D7-FD88-185E-043EC48F76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23A6D8E-AD65-B25C-C5B3-6AE0F742F7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CB20555-F88C-2B46-AE0C-DEDFEB191F5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29829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DTsuna/CHIPS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7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41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91C0F45-A53D-EB36-3CB7-8E7C0E4F80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76453" y="2419816"/>
            <a:ext cx="9839093" cy="1873598"/>
          </a:xfrm>
        </p:spPr>
        <p:txBody>
          <a:bodyPr>
            <a:normAutofit/>
          </a:bodyPr>
          <a:lstStyle/>
          <a:p>
            <a:r>
              <a:rPr kumimoji="1" lang="en-US" altLang="ja-JP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Supernova dust production in confined circumstellar material</a:t>
            </a:r>
            <a:endParaRPr kumimoji="1" lang="ja-JP" altLang="en-US" sz="4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CC4F612D-08D6-C4AE-E9ED-61CB9CDA7C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4233" y="4623135"/>
            <a:ext cx="10043532" cy="2234865"/>
          </a:xfrm>
        </p:spPr>
        <p:txBody>
          <a:bodyPr>
            <a:normAutofit/>
          </a:bodyPr>
          <a:lstStyle/>
          <a:p>
            <a:r>
              <a:rPr kumimoji="1" lang="en-US" altLang="ja-JP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Yuki Takei</a:t>
            </a:r>
          </a:p>
          <a:p>
            <a:r>
              <a:rPr kumimoji="1" lang="en-US" altLang="ja-JP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Yukawa Institute for Theoretical Physics (YITP)</a:t>
            </a:r>
          </a:p>
          <a:p>
            <a:r>
              <a:rPr lang="en-US" altLang="ja-JP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Collaborators: Kunihito Ioka (YITP), Masaru Shibata (AEI/YITP)</a:t>
            </a:r>
          </a:p>
        </p:txBody>
      </p:sp>
      <p:pic>
        <p:nvPicPr>
          <p:cNvPr id="4" name="Content Placeholder 4" descr="Logo&#10;&#10;Description automatically generated">
            <a:extLst>
              <a:ext uri="{FF2B5EF4-FFF2-40B4-BE49-F238E27FC236}">
                <a16:creationId xmlns:a16="http://schemas.microsoft.com/office/drawing/2014/main" id="{1B7730F6-0006-9462-DD57-3F5887F98D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7249" y="405066"/>
            <a:ext cx="3045915" cy="1394256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6729E936-AB98-7126-B3CB-D4D8AB1F1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63" y="405066"/>
            <a:ext cx="3009186" cy="139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2829BCD-C72D-9609-4BE4-DC9093B6AD03}"/>
              </a:ext>
            </a:extLst>
          </p:cNvPr>
          <p:cNvSpPr txBox="1"/>
          <p:nvPr/>
        </p:nvSpPr>
        <p:spPr>
          <a:xfrm>
            <a:off x="9188661" y="594362"/>
            <a:ext cx="26452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2025/10/01</a:t>
            </a:r>
          </a:p>
          <a:p>
            <a:pPr algn="r"/>
            <a:r>
              <a:rPr lang="en-US" altLang="ja-JP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Keihan</a:t>
            </a:r>
            <a:r>
              <a:rPr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workshop</a:t>
            </a:r>
          </a:p>
          <a:p>
            <a:pPr algn="r"/>
            <a:r>
              <a:rPr kumimoji="1"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@</a:t>
            </a:r>
            <a:r>
              <a:rPr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Panasonic auditorium</a:t>
            </a:r>
            <a:endParaRPr kumimoji="1" lang="ja-JP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8948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8CA21D-94A2-C30F-BABF-DE84899F0F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BCEC519-A5EE-60B1-091C-49FB4B7B8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Dust formed in SNe IIn/Ibn</a:t>
            </a:r>
            <a:endParaRPr kumimoji="1" lang="ja-JP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CBF8B4A-0D88-DF6F-FEFA-E2C53844F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 excess is observed in some SNe IIn/Ibn</a:t>
            </a:r>
          </a:p>
          <a:p>
            <a:pPr lvl="1">
              <a:buFont typeface="Wingdings" pitchFamily="2" charset="2"/>
              <a:buChar char="Ø"/>
            </a:pP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 excess indicates newly formed dust</a:t>
            </a:r>
            <a:endParaRPr kumimoji="1" lang="en-US" altLang="ja-JP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図 4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332629EC-4E1B-9BB3-D232-67F657038B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9335" y="2352176"/>
            <a:ext cx="4327347" cy="4073792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750DAF4-BBD2-273A-812A-AF15D6341C53}"/>
              </a:ext>
            </a:extLst>
          </p:cNvPr>
          <p:cNvSpPr txBox="1"/>
          <p:nvPr/>
        </p:nvSpPr>
        <p:spPr>
          <a:xfrm>
            <a:off x="8463408" y="2111755"/>
            <a:ext cx="2828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Mattila+08, SN 2006jc (Ibn)</a:t>
            </a:r>
            <a:endParaRPr kumimoji="1" lang="ja-JP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図 6" descr="グラフ, 散布図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09FB5AF9-BC17-CED1-ADCB-10783A2A3D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203" y="3032647"/>
            <a:ext cx="5091797" cy="3825353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2D588DE-B7A0-656D-EB05-95DA3A879638}"/>
              </a:ext>
            </a:extLst>
          </p:cNvPr>
          <p:cNvSpPr txBox="1"/>
          <p:nvPr/>
        </p:nvSpPr>
        <p:spPr>
          <a:xfrm>
            <a:off x="4234235" y="2922661"/>
            <a:ext cx="2474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Fox+09, SN 2005ip (IIn)</a:t>
            </a:r>
            <a:endParaRPr kumimoji="1" lang="ja-JP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2190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CE17E2-E86D-35A9-E45B-FB33AB8B00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DC66482-B358-AEEE-76E4-538C60028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Dust formed in SNe IIn/Ibn</a:t>
            </a:r>
            <a:endParaRPr kumimoji="1" lang="ja-JP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D1B58B0-4DC6-8134-0E18-EE8025F885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 excess is observed in some SNe IIn/Ibn</a:t>
            </a:r>
          </a:p>
          <a:p>
            <a:pPr lvl="1">
              <a:buFont typeface="Wingdings" pitchFamily="2" charset="2"/>
              <a:buChar char="Ø"/>
            </a:pP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 excess indicates newly formed dust</a:t>
            </a:r>
            <a:endParaRPr kumimoji="1" lang="en-US" altLang="ja-JP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図 4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14310CDE-7987-597B-7954-8B6F0D41CC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9335" y="2352176"/>
            <a:ext cx="4327347" cy="4073792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C2CD9AA-FD75-7D69-F9BC-9EB9359FE64A}"/>
              </a:ext>
            </a:extLst>
          </p:cNvPr>
          <p:cNvSpPr txBox="1"/>
          <p:nvPr/>
        </p:nvSpPr>
        <p:spPr>
          <a:xfrm>
            <a:off x="8463408" y="2111755"/>
            <a:ext cx="2828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Mattila+08, SN 2006jc (Ibn)</a:t>
            </a:r>
            <a:endParaRPr kumimoji="1" lang="ja-JP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図 6" descr="グラフ, 散布図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11EFC30C-4FAB-5A5C-FB08-FF92145252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203" y="3032647"/>
            <a:ext cx="5091797" cy="3825353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ED984A1-C60D-5961-B6A6-D78F53982012}"/>
              </a:ext>
            </a:extLst>
          </p:cNvPr>
          <p:cNvSpPr txBox="1"/>
          <p:nvPr/>
        </p:nvSpPr>
        <p:spPr>
          <a:xfrm>
            <a:off x="4234235" y="2922661"/>
            <a:ext cx="2474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Fox+09, SN 2005ip (IIn)</a:t>
            </a:r>
            <a:endParaRPr kumimoji="1" lang="ja-JP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27141AFF-F3B0-FD0F-E666-3F995DE1995B}"/>
              </a:ext>
            </a:extLst>
          </p:cNvPr>
          <p:cNvSpPr/>
          <p:nvPr/>
        </p:nvSpPr>
        <p:spPr>
          <a:xfrm>
            <a:off x="512169" y="2954797"/>
            <a:ext cx="6289153" cy="382535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Does the presence of CSM make dust formation</a:t>
            </a:r>
          </a:p>
          <a:p>
            <a:pPr algn="ctr"/>
            <a:r>
              <a:rPr lang="en-US" altLang="ja-JP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 likely?</a:t>
            </a:r>
            <a:endParaRPr kumimoji="1" lang="ja-JP" altLang="en-US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7297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3BC04AE-30C1-FB77-1253-E70122578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Comparison of observed dust</a:t>
            </a:r>
            <a:endParaRPr kumimoji="1" lang="ja-JP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1C043AA-6F22-7013-51B5-0937939A60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Compared with other SNe (such as Type IIP), the observed dust mass is larger 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(e.g., Fox+11; Szalai+13)</a:t>
            </a:r>
            <a:endParaRPr kumimoji="1" lang="ja-JP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図 4" descr="グラフ, 散布図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4097A500-FF49-00C9-5B98-7A0C6B0EA8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264" y="2680970"/>
            <a:ext cx="6929120" cy="4177030"/>
          </a:xfrm>
          <a:prstGeom prst="rect">
            <a:avLst/>
          </a:prstGeom>
        </p:spPr>
      </p:pic>
      <p:pic>
        <p:nvPicPr>
          <p:cNvPr id="7" name="図 6" descr="テキスト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59AA666E-E8BE-8ED8-69D9-2C6C13EE5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3363" y="2806109"/>
            <a:ext cx="1879600" cy="9906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68C30FF-E6BF-EC5A-AC62-1D733A6E8569}"/>
              </a:ext>
            </a:extLst>
          </p:cNvPr>
          <p:cNvSpPr txBox="1"/>
          <p:nvPr/>
        </p:nvSpPr>
        <p:spPr>
          <a:xfrm>
            <a:off x="6730410" y="5992297"/>
            <a:ext cx="1486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Tinyanont+16</a:t>
            </a:r>
            <a:endParaRPr kumimoji="1" lang="ja-JP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92AD894F-9633-C744-BD39-4BEB856D7E8E}"/>
                  </a:ext>
                </a:extLst>
              </p:cNvPr>
              <p:cNvSpPr txBox="1"/>
              <p:nvPr/>
            </p:nvSpPr>
            <p:spPr>
              <a:xfrm rot="16200000">
                <a:off x="1155850" y="4374555"/>
                <a:ext cx="1713161" cy="38145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Dust mass</a:t>
                </a:r>
                <a:r>
                  <a:rPr kumimoji="1" lang="en-US" altLang="ja-JP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r>
                  <a:rPr kumimoji="1" lang="en-US" altLang="ja-JP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kumimoji="1" lang="ja-JP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92AD894F-9633-C744-BD39-4BEB856D7E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1155850" y="4374555"/>
                <a:ext cx="1713161" cy="381451"/>
              </a:xfrm>
              <a:prstGeom prst="rect">
                <a:avLst/>
              </a:prstGeom>
              <a:blipFill>
                <a:blip r:embed="rId4"/>
                <a:stretch>
                  <a:fillRect l="-6452" t="-1471" r="-19355" b="-367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184456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5D5D51A-3D77-1CD4-5BC2-0380BC5B8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Dust formation site in SNe</a:t>
            </a:r>
            <a:endParaRPr kumimoji="1" lang="ja-JP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8F32C86-1B6B-808F-45FA-32FA21E1E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402572" cy="4786472"/>
          </a:xfrm>
        </p:spPr>
        <p:txBody>
          <a:bodyPr>
            <a:normAutofit/>
          </a:bodyPr>
          <a:lstStyle/>
          <a:p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(A) Pre-existing dust in the stellar wind (e.g., Bode &amp; Evans 80)</a:t>
            </a:r>
          </a:p>
          <a:p>
            <a:endParaRPr kumimoji="1" lang="en-US" altLang="ja-JP" dirty="0"/>
          </a:p>
          <a:p>
            <a:r>
              <a:rPr lang="en-US" altLang="ja-JP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(B) Dust formation in cold dense shell (</a:t>
            </a:r>
            <a:r>
              <a:rPr lang="en-US" altLang="ja-JP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CDS</a:t>
            </a:r>
            <a:r>
              <a:rPr lang="en-US" altLang="ja-JP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formed in the shocked region between SN and CSM (e.g., Pozzo+04)</a:t>
            </a:r>
          </a:p>
          <a:p>
            <a:endParaRPr kumimoji="1" lang="en-US" altLang="ja-JP" dirty="0"/>
          </a:p>
          <a:p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(C) Dust formation in 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SN ejecta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(e.g., 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Todini &amp; Ferrara 2000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1" lang="ja-JP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コンテンツ プレースホルダー 4" descr="ダイアグラム&#10;&#10;自動的に生成された説明">
            <a:extLst>
              <a:ext uri="{FF2B5EF4-FFF2-40B4-BE49-F238E27FC236}">
                <a16:creationId xmlns:a16="http://schemas.microsoft.com/office/drawing/2014/main" id="{52FAC507-4AB9-FFF2-139D-294EEE2CF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7327" y="1608058"/>
            <a:ext cx="5039174" cy="4786472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F5A4FAD-095C-55C8-EEDD-DC576C05ADC4}"/>
              </a:ext>
            </a:extLst>
          </p:cNvPr>
          <p:cNvSpPr txBox="1"/>
          <p:nvPr/>
        </p:nvSpPr>
        <p:spPr>
          <a:xfrm>
            <a:off x="10646715" y="3059668"/>
            <a:ext cx="1250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Sarangi+18</a:t>
            </a:r>
            <a:endParaRPr kumimoji="1" lang="ja-JP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円/楕円 5">
            <a:extLst>
              <a:ext uri="{FF2B5EF4-FFF2-40B4-BE49-F238E27FC236}">
                <a16:creationId xmlns:a16="http://schemas.microsoft.com/office/drawing/2014/main" id="{2E765984-94B1-815B-2C5D-C1B8B8BB766C}"/>
              </a:ext>
            </a:extLst>
          </p:cNvPr>
          <p:cNvSpPr/>
          <p:nvPr/>
        </p:nvSpPr>
        <p:spPr>
          <a:xfrm>
            <a:off x="1111827" y="3616036"/>
            <a:ext cx="1007918" cy="467591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3146B8E-5539-EECF-05A7-282E0FD85580}"/>
              </a:ext>
            </a:extLst>
          </p:cNvPr>
          <p:cNvSpPr txBox="1"/>
          <p:nvPr/>
        </p:nvSpPr>
        <p:spPr>
          <a:xfrm>
            <a:off x="15499" y="4218564"/>
            <a:ext cx="2421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Very important!!</a:t>
            </a:r>
            <a:endParaRPr kumimoji="1" lang="ja-JP" altLang="en-US" sz="2400" b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2774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A6D39C-F65E-81BE-4089-8282F6F9F5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0DD6BA6-2F25-41FA-9056-5C6BA8C76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“Confined” CSM</a:t>
            </a:r>
            <a:endParaRPr kumimoji="1" lang="ja-JP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D12CC6CA-2BF2-A8E3-4EE0-8D230D5624A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ja-JP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It has been revealed that many SN II progenitors are surrounded by compact CSM with a radius of </a:t>
                </a:r>
                <a14:m>
                  <m:oMath xmlns:m="http://schemas.openxmlformats.org/officeDocument/2006/math">
                    <m:r>
                      <a:rPr lang="en-US" altLang="ja-JP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≲</m:t>
                    </m:r>
                  </m:oMath>
                </a14:m>
                <a:r>
                  <a:rPr lang="en-US" altLang="ja-JP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  <a:r>
                  <a:rPr lang="en-US" altLang="ja-JP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15 </a:t>
                </a:r>
                <a:r>
                  <a:rPr lang="en-US" altLang="ja-JP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cm  </a:t>
                </a:r>
                <a:r>
                  <a:rPr kumimoji="1" lang="en-US" altLang="ja-JP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(e.g., Förster+18; Bruch+23)</a:t>
                </a:r>
              </a:p>
              <a:p>
                <a:pPr lvl="1">
                  <a:buFont typeface="Wingdings" pitchFamily="2" charset="2"/>
                  <a:buChar char="Ø"/>
                </a:pPr>
                <a:r>
                  <a:rPr lang="en-US" altLang="ja-JP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More than ~40% of SNe II?? CSM is more universal than previously thought</a:t>
                </a:r>
                <a:endParaRPr kumimoji="1" lang="ja-JP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D12CC6CA-2BF2-A8E3-4EE0-8D230D5624A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326" r="-84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円/楕円 3">
            <a:extLst>
              <a:ext uri="{FF2B5EF4-FFF2-40B4-BE49-F238E27FC236}">
                <a16:creationId xmlns:a16="http://schemas.microsoft.com/office/drawing/2014/main" id="{345B6590-524C-DD88-1241-58A3A0A7391A}"/>
              </a:ext>
            </a:extLst>
          </p:cNvPr>
          <p:cNvSpPr/>
          <p:nvPr/>
        </p:nvSpPr>
        <p:spPr>
          <a:xfrm>
            <a:off x="8564801" y="3268609"/>
            <a:ext cx="3157594" cy="315759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75CFD0C-FF5F-4981-9571-694A15A65E6E}"/>
              </a:ext>
            </a:extLst>
          </p:cNvPr>
          <p:cNvSpPr txBox="1"/>
          <p:nvPr/>
        </p:nvSpPr>
        <p:spPr>
          <a:xfrm>
            <a:off x="9200070" y="5826215"/>
            <a:ext cx="18870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kumimoji="1"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SN explosion</a:t>
            </a:r>
            <a:endParaRPr kumimoji="1" lang="ja-JP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爆発 1 5">
            <a:extLst>
              <a:ext uri="{FF2B5EF4-FFF2-40B4-BE49-F238E27FC236}">
                <a16:creationId xmlns:a16="http://schemas.microsoft.com/office/drawing/2014/main" id="{80C3496A-9BD2-EECD-18C0-3E6FF32D005F}"/>
              </a:ext>
            </a:extLst>
          </p:cNvPr>
          <p:cNvSpPr/>
          <p:nvPr/>
        </p:nvSpPr>
        <p:spPr>
          <a:xfrm>
            <a:off x="9129497" y="3857391"/>
            <a:ext cx="1980029" cy="1980029"/>
          </a:xfrm>
          <a:prstGeom prst="irregularSeal1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円/楕円 6">
            <a:extLst>
              <a:ext uri="{FF2B5EF4-FFF2-40B4-BE49-F238E27FC236}">
                <a16:creationId xmlns:a16="http://schemas.microsoft.com/office/drawing/2014/main" id="{93EC8F28-2F93-8539-3D49-9414D880B238}"/>
              </a:ext>
            </a:extLst>
          </p:cNvPr>
          <p:cNvSpPr/>
          <p:nvPr/>
        </p:nvSpPr>
        <p:spPr>
          <a:xfrm>
            <a:off x="3128990" y="3268609"/>
            <a:ext cx="3157594" cy="315759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円/楕円 7">
            <a:extLst>
              <a:ext uri="{FF2B5EF4-FFF2-40B4-BE49-F238E27FC236}">
                <a16:creationId xmlns:a16="http://schemas.microsoft.com/office/drawing/2014/main" id="{8CE361B8-F311-E833-4947-F1545CED5A34}"/>
              </a:ext>
            </a:extLst>
          </p:cNvPr>
          <p:cNvSpPr/>
          <p:nvPr/>
        </p:nvSpPr>
        <p:spPr>
          <a:xfrm>
            <a:off x="3914256" y="4058678"/>
            <a:ext cx="1635139" cy="163513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E0C5EF25-2235-7E53-03C1-271E03C43973}"/>
              </a:ext>
            </a:extLst>
          </p:cNvPr>
          <p:cNvCxnSpPr>
            <a:cxnSpLocks/>
          </p:cNvCxnSpPr>
          <p:nvPr/>
        </p:nvCxnSpPr>
        <p:spPr>
          <a:xfrm>
            <a:off x="6018220" y="5743417"/>
            <a:ext cx="426395" cy="42357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9F4C01D-5442-1239-6B35-EBD22D90B461}"/>
              </a:ext>
            </a:extLst>
          </p:cNvPr>
          <p:cNvSpPr txBox="1"/>
          <p:nvPr/>
        </p:nvSpPr>
        <p:spPr>
          <a:xfrm>
            <a:off x="5146328" y="6252509"/>
            <a:ext cx="1681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Dense CSM</a:t>
            </a:r>
          </a:p>
        </p:txBody>
      </p:sp>
      <p:sp>
        <p:nvSpPr>
          <p:cNvPr id="11" name="右矢印 10">
            <a:extLst>
              <a:ext uri="{FF2B5EF4-FFF2-40B4-BE49-F238E27FC236}">
                <a16:creationId xmlns:a16="http://schemas.microsoft.com/office/drawing/2014/main" id="{FAB638F6-15A9-3FE3-C0A1-EFB56EABA030}"/>
              </a:ext>
            </a:extLst>
          </p:cNvPr>
          <p:cNvSpPr/>
          <p:nvPr/>
        </p:nvSpPr>
        <p:spPr>
          <a:xfrm>
            <a:off x="7071850" y="3868594"/>
            <a:ext cx="894181" cy="1957621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D93C46B-08C1-738A-956B-723F01C0D7FA}"/>
              </a:ext>
            </a:extLst>
          </p:cNvPr>
          <p:cNvSpPr txBox="1"/>
          <p:nvPr/>
        </p:nvSpPr>
        <p:spPr>
          <a:xfrm>
            <a:off x="195235" y="3665022"/>
            <a:ext cx="1285929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600" b="1" dirty="0">
                <a:solidFill>
                  <a:srgbClr val="FF0000"/>
                </a:solidFill>
              </a:rPr>
              <a:t>?</a:t>
            </a:r>
            <a:endParaRPr kumimoji="1" lang="ja-JP" altLang="en-US" sz="16600" b="1">
              <a:solidFill>
                <a:srgbClr val="FF0000"/>
              </a:solidFill>
            </a:endParaRPr>
          </a:p>
        </p:txBody>
      </p:sp>
      <p:sp>
        <p:nvSpPr>
          <p:cNvPr id="13" name="右矢印 12">
            <a:extLst>
              <a:ext uri="{FF2B5EF4-FFF2-40B4-BE49-F238E27FC236}">
                <a16:creationId xmlns:a16="http://schemas.microsoft.com/office/drawing/2014/main" id="{F041CC85-0317-DF05-3B53-4CF70FF89315}"/>
              </a:ext>
            </a:extLst>
          </p:cNvPr>
          <p:cNvSpPr/>
          <p:nvPr/>
        </p:nvSpPr>
        <p:spPr>
          <a:xfrm>
            <a:off x="1753609" y="4035362"/>
            <a:ext cx="1077218" cy="162408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689603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グラフ&#10;&#10;AI 生成コンテンツは誤りを含む可能性があります。">
            <a:extLst>
              <a:ext uri="{FF2B5EF4-FFF2-40B4-BE49-F238E27FC236}">
                <a16:creationId xmlns:a16="http://schemas.microsoft.com/office/drawing/2014/main" id="{254BB44D-EF9E-687F-6A68-988489913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481" y="3325451"/>
            <a:ext cx="5839519" cy="3532549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7EA9C1F-5697-142E-5E6B-5EAA6FFB3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/>
              <a:t>Confirmation of confined CSM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110C0E1-F397-E773-06B0-DBF3E5236D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360459" cy="4351338"/>
          </a:xfrm>
        </p:spPr>
        <p:txBody>
          <a:bodyPr/>
          <a:lstStyle/>
          <a:p>
            <a:r>
              <a:rPr kumimoji="1" lang="en-US" altLang="ja-JP" b="1" u="sng" dirty="0">
                <a:latin typeface="+mj-lt"/>
              </a:rPr>
              <a:t>Early-time</a:t>
            </a:r>
            <a:r>
              <a:rPr kumimoji="1" lang="en-US" altLang="ja-JP" dirty="0">
                <a:latin typeface="+mj-lt"/>
              </a:rPr>
              <a:t> photometry/spectroscopy are utilized to identify the presence of the confined CSM (Yaron+17; Morozova+18)</a:t>
            </a:r>
            <a:endParaRPr kumimoji="1" lang="ja-JP" altLang="en-US">
              <a:latin typeface="+mj-lt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E763373-38DC-A395-9BC3-BC62397CD375}"/>
              </a:ext>
            </a:extLst>
          </p:cNvPr>
          <p:cNvSpPr txBox="1"/>
          <p:nvPr/>
        </p:nvSpPr>
        <p:spPr>
          <a:xfrm>
            <a:off x="3673782" y="3332203"/>
            <a:ext cx="2973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+mj-lt"/>
              </a:rPr>
              <a:t>The first 2 days of iPTF13dqy</a:t>
            </a:r>
            <a:endParaRPr kumimoji="1" lang="ja-JP" altLang="en-US">
              <a:latin typeface="+mj-lt"/>
            </a:endParaRPr>
          </a:p>
        </p:txBody>
      </p:sp>
      <p:pic>
        <p:nvPicPr>
          <p:cNvPr id="8" name="図 7" descr="グラフ&#10;&#10;AI 生成コンテンツは誤りを含む可能性があります。">
            <a:extLst>
              <a:ext uri="{FF2B5EF4-FFF2-40B4-BE49-F238E27FC236}">
                <a16:creationId xmlns:a16="http://schemas.microsoft.com/office/drawing/2014/main" id="{EDF9C5EA-201D-0BB7-05DC-8B35ECB88D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3346" y="2354973"/>
            <a:ext cx="5308654" cy="4503027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E9CE754-1DB1-6221-7CC9-B0960F6D72C6}"/>
              </a:ext>
            </a:extLst>
          </p:cNvPr>
          <p:cNvSpPr txBox="1"/>
          <p:nvPr/>
        </p:nvSpPr>
        <p:spPr>
          <a:xfrm>
            <a:off x="8208384" y="2050250"/>
            <a:ext cx="3672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+mj-lt"/>
              </a:rPr>
              <a:t>Between 8 and 57</a:t>
            </a:r>
            <a:r>
              <a:rPr kumimoji="1" lang="en-US" altLang="ja-JP" dirty="0">
                <a:latin typeface="+mj-lt"/>
              </a:rPr>
              <a:t> days of iPTF13dqy</a:t>
            </a:r>
            <a:endParaRPr kumimoji="1" lang="ja-JP" altLang="en-US">
              <a:latin typeface="+mj-lt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0342E0B-D2B6-088F-67AF-0F95B15C860B}"/>
              </a:ext>
            </a:extLst>
          </p:cNvPr>
          <p:cNvSpPr txBox="1"/>
          <p:nvPr/>
        </p:nvSpPr>
        <p:spPr>
          <a:xfrm>
            <a:off x="5993791" y="6127234"/>
            <a:ext cx="1099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Yaron+17</a:t>
            </a:r>
            <a:endParaRPr kumimoji="1" lang="ja-JP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7BBDB16-FF51-3676-069B-5A9FD781AD46}"/>
              </a:ext>
            </a:extLst>
          </p:cNvPr>
          <p:cNvSpPr txBox="1"/>
          <p:nvPr/>
        </p:nvSpPr>
        <p:spPr>
          <a:xfrm>
            <a:off x="4741381" y="3816628"/>
            <a:ext cx="1460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arrow lines!</a:t>
            </a:r>
            <a:endParaRPr kumimoji="1" lang="ja-JP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C2530612-F09D-AC52-F680-D89E3403F45C}"/>
              </a:ext>
            </a:extLst>
          </p:cNvPr>
          <p:cNvCxnSpPr/>
          <p:nvPr/>
        </p:nvCxnSpPr>
        <p:spPr>
          <a:xfrm flipH="1">
            <a:off x="4109987" y="4001294"/>
            <a:ext cx="616017" cy="156820"/>
          </a:xfrm>
          <a:prstGeom prst="straightConnector1">
            <a:avLst/>
          </a:prstGeom>
          <a:ln w="31750"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32E2526B-6717-348F-5901-1ED4F4054B26}"/>
              </a:ext>
            </a:extLst>
          </p:cNvPr>
          <p:cNvSpPr txBox="1"/>
          <p:nvPr/>
        </p:nvSpPr>
        <p:spPr>
          <a:xfrm>
            <a:off x="9535092" y="2579598"/>
            <a:ext cx="17417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Broad P-Cygni</a:t>
            </a:r>
          </a:p>
          <a:p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Normal Type IIP</a:t>
            </a:r>
            <a:endParaRPr kumimoji="1" lang="ja-JP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F927612B-5A61-47BA-94BA-ADB62B47E6CC}"/>
              </a:ext>
            </a:extLst>
          </p:cNvPr>
          <p:cNvCxnSpPr>
            <a:cxnSpLocks/>
          </p:cNvCxnSpPr>
          <p:nvPr/>
        </p:nvCxnSpPr>
        <p:spPr>
          <a:xfrm flipH="1">
            <a:off x="9306025" y="3083867"/>
            <a:ext cx="229067" cy="906772"/>
          </a:xfrm>
          <a:prstGeom prst="straightConnector1">
            <a:avLst/>
          </a:prstGeom>
          <a:ln w="31750"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26866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CE7425-B8F7-21D2-EA3E-B123CC7BC1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C6EE3A3-A563-28E4-8FD5-2C90BC50D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/>
              <a:t>Confirmation of confined CSM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0B82AD2-2468-82AA-0374-5BDB0B4E0B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kumimoji="1" lang="en-US" altLang="ja-JP" b="1" u="sng" dirty="0">
                <a:latin typeface="+mj-lt"/>
              </a:rPr>
              <a:t>Early-time</a:t>
            </a:r>
            <a:r>
              <a:rPr kumimoji="1" lang="en-US" altLang="ja-JP" dirty="0">
                <a:latin typeface="+mj-lt"/>
              </a:rPr>
              <a:t> photometry/spectroscopy are utilized to identify the presence of the confined CSM (Yaron+17; Morozova+18)</a:t>
            </a:r>
            <a:endParaRPr kumimoji="1" lang="ja-JP" altLang="en-US">
              <a:latin typeface="+mj-lt"/>
            </a:endParaRPr>
          </a:p>
        </p:txBody>
      </p:sp>
      <p:pic>
        <p:nvPicPr>
          <p:cNvPr id="4" name="図 3" descr="ダイアグラム&#10;&#10;自動的に生成された説明">
            <a:extLst>
              <a:ext uri="{FF2B5EF4-FFF2-40B4-BE49-F238E27FC236}">
                <a16:creationId xmlns:a16="http://schemas.microsoft.com/office/drawing/2014/main" id="{E2EDBE7A-5965-AC9A-6E69-2732BD092A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728" y="3026383"/>
            <a:ext cx="5982645" cy="3316695"/>
          </a:xfrm>
          <a:prstGeom prst="rect">
            <a:avLst/>
          </a:prstGeom>
        </p:spPr>
      </p:pic>
      <p:pic>
        <p:nvPicPr>
          <p:cNvPr id="7" name="図 6" descr="ダイアグラム&#10;&#10;自動的に生成された説明">
            <a:extLst>
              <a:ext uri="{FF2B5EF4-FFF2-40B4-BE49-F238E27FC236}">
                <a16:creationId xmlns:a16="http://schemas.microsoft.com/office/drawing/2014/main" id="{4542EE78-4E9B-6DE6-351C-60BD90A22D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1115" y="3131967"/>
            <a:ext cx="5951157" cy="3726033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3CF1880A-53D1-4254-0FE8-134D63DBC3C1}"/>
              </a:ext>
            </a:extLst>
          </p:cNvPr>
          <p:cNvSpPr txBox="1"/>
          <p:nvPr/>
        </p:nvSpPr>
        <p:spPr>
          <a:xfrm>
            <a:off x="1343004" y="6488668"/>
            <a:ext cx="1494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Morozova+17</a:t>
            </a:r>
            <a:endParaRPr kumimoji="1" lang="ja-JP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9ED043EC-5335-71CC-497B-9416E750F568}"/>
              </a:ext>
            </a:extLst>
          </p:cNvPr>
          <p:cNvCxnSpPr/>
          <p:nvPr/>
        </p:nvCxnSpPr>
        <p:spPr>
          <a:xfrm flipV="1">
            <a:off x="1284514" y="3131967"/>
            <a:ext cx="464457" cy="1389233"/>
          </a:xfrm>
          <a:prstGeom prst="straightConnector1">
            <a:avLst/>
          </a:prstGeom>
          <a:ln w="31750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8D0AC2BD-D8E0-3D57-ACE2-6C355B005C43}"/>
              </a:ext>
            </a:extLst>
          </p:cNvPr>
          <p:cNvCxnSpPr>
            <a:cxnSpLocks/>
          </p:cNvCxnSpPr>
          <p:nvPr/>
        </p:nvCxnSpPr>
        <p:spPr>
          <a:xfrm flipV="1">
            <a:off x="7448248" y="3572933"/>
            <a:ext cx="679752" cy="1245300"/>
          </a:xfrm>
          <a:prstGeom prst="straightConnector1">
            <a:avLst/>
          </a:prstGeom>
          <a:ln w="31750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81167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13E3D25C-6C5C-5EFA-2DE1-C9E68DD0AD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6749" y="3429000"/>
            <a:ext cx="5138501" cy="342900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F91D0AED-77B6-EA71-1F1D-5F1FE45CD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/>
              <a:t>New dust formation site in confined CSM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05F47E3-EB7D-B317-8F68-8698E3327C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Inspired by the dust formation in SNe IIn, we model the interaction between SN ejecta and confined CSM, and dust formation</a:t>
            </a:r>
            <a:endParaRPr lang="en-US" altLang="ja-JP" dirty="0"/>
          </a:p>
          <a:p>
            <a:r>
              <a:rPr lang="en-US" altLang="ja-JP" dirty="0"/>
              <a:t>We do not solve the dust formation itself, but evaluate the density of the CDS at the temperature below which atoms can condense into dust</a:t>
            </a:r>
            <a:endParaRPr kumimoji="1" lang="en-US" altLang="ja-JP" dirty="0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2E369CA-B655-282F-0FD9-4D94708F9386}"/>
              </a:ext>
            </a:extLst>
          </p:cNvPr>
          <p:cNvSpPr/>
          <p:nvPr/>
        </p:nvSpPr>
        <p:spPr>
          <a:xfrm>
            <a:off x="6532873" y="5040568"/>
            <a:ext cx="1398344" cy="311077"/>
          </a:xfrm>
          <a:prstGeom prst="rect">
            <a:avLst/>
          </a:prstGeom>
          <a:noFill/>
          <a:ln w="444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8FD5A4D-90DE-0C42-E32E-52A5E9FB13A5}"/>
              </a:ext>
            </a:extLst>
          </p:cNvPr>
          <p:cNvSpPr txBox="1"/>
          <p:nvPr/>
        </p:nvSpPr>
        <p:spPr>
          <a:xfrm>
            <a:off x="7546335" y="5896401"/>
            <a:ext cx="4403193" cy="83099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latin typeface="+mj-lt"/>
              </a:rPr>
              <a:t>We need ejecta and CSM profiles!</a:t>
            </a:r>
          </a:p>
          <a:p>
            <a:r>
              <a:rPr kumimoji="1" lang="en-US" altLang="ja-JP" sz="2400" dirty="0">
                <a:latin typeface="+mj-lt"/>
              </a:rPr>
              <a:t>We simulate CSM formation…</a:t>
            </a:r>
            <a:endParaRPr kumimoji="1" lang="ja-JP" altLang="en-US" sz="24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001489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0E8D80-1F8D-0B9D-FFDB-8A2DDD981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CHIPS project</a:t>
            </a:r>
            <a:endParaRPr kumimoji="1" lang="ja-JP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ontent Placeholder 4" descr="Logo&#10;&#10;Description automatically generated">
            <a:extLst>
              <a:ext uri="{FF2B5EF4-FFF2-40B4-BE49-F238E27FC236}">
                <a16:creationId xmlns:a16="http://schemas.microsoft.com/office/drawing/2014/main" id="{2226A3FD-8F4F-758A-38AD-31A8AA89D3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625" y="1688125"/>
            <a:ext cx="6200038" cy="2838043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326E1092-9A59-9495-25D9-8EF98B37F94E}"/>
              </a:ext>
            </a:extLst>
          </p:cNvPr>
          <p:cNvSpPr txBox="1"/>
          <p:nvPr/>
        </p:nvSpPr>
        <p:spPr>
          <a:xfrm>
            <a:off x="6499193" y="3851384"/>
            <a:ext cx="55769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YT, </a:t>
            </a:r>
            <a:r>
              <a:rPr kumimoji="1" lang="en-US" altLang="ja-JP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Tsuna</a:t>
            </a:r>
            <a:r>
              <a:rPr kumimoji="1"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1" lang="en-US" altLang="ja-JP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Kuriyama</a:t>
            </a:r>
            <a:r>
              <a:rPr kumimoji="1"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Ko, </a:t>
            </a:r>
            <a:r>
              <a:rPr kumimoji="1" lang="en-US" altLang="ja-JP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Shigeyama</a:t>
            </a:r>
            <a:r>
              <a:rPr kumimoji="1"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</a:p>
          <a:p>
            <a:r>
              <a:rPr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YT, </a:t>
            </a:r>
            <a:r>
              <a:rPr lang="en-US" altLang="ja-JP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Tsuna</a:t>
            </a:r>
            <a:r>
              <a:rPr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Ko, </a:t>
            </a:r>
            <a:r>
              <a:rPr lang="en-US" altLang="ja-JP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Shigeyama</a:t>
            </a:r>
            <a:r>
              <a:rPr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  <a:p>
            <a:r>
              <a:rPr kumimoji="1"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https://github.com/DTsuna/CHIPS</a:t>
            </a:r>
            <a:endParaRPr kumimoji="1" lang="en-US" altLang="ja-JP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073A3BF7-BAED-00D0-9D91-E857A932E3FC}"/>
              </a:ext>
            </a:extLst>
          </p:cNvPr>
          <p:cNvSpPr txBox="1"/>
          <p:nvPr/>
        </p:nvSpPr>
        <p:spPr>
          <a:xfrm>
            <a:off x="1277725" y="5577259"/>
            <a:ext cx="963654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Open-source code aimed to unveil the</a:t>
            </a:r>
          </a:p>
          <a:p>
            <a:pPr algn="ctr"/>
            <a:r>
              <a:rPr kumimoji="1" lang="en-US" altLang="ja-JP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Complete History of Interaction-Powered Supernovae</a:t>
            </a:r>
            <a:endParaRPr kumimoji="1" lang="en-US" altLang="ja-JP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8770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4117427-3531-6A48-92E9-083E79FFF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ja-JP" dirty="0"/>
              <a:t>Parameters</a:t>
            </a:r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B2998289-E9E1-8A41-AC9D-58290F09027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909898"/>
                <a:ext cx="10515600" cy="4351338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b="0" i="0" smtClean="0">
                            <a:latin typeface="Cambria Math" panose="02040503050406030204" pitchFamily="18" charset="0"/>
                          </a:rPr>
                          <m:t>ZAMS</m:t>
                        </m:r>
                      </m:sub>
                    </m:sSub>
                  </m:oMath>
                </a14:m>
                <a:r>
                  <a:rPr lang="en-US" altLang="ja-JP" dirty="0"/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 dirty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ja-JP" i="1" dirty="0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r>
                  <a:rPr lang="en-US" altLang="ja-JP" dirty="0"/>
                  <a:t>): Initial mass (we have sample models of 13, 14, …, 26 solar masses)</a:t>
                </a:r>
                <a:r>
                  <a:rPr lang="en-US" altLang="ja-JP" sz="2400" dirty="0"/>
                  <a:t> </a:t>
                </a:r>
                <a:endParaRPr kumimoji="1" lang="en-US" altLang="ja-JP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m:rPr>
                            <m:nor/>
                          </m:rP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inj</m:t>
                        </m:r>
                      </m:sub>
                    </m:sSub>
                  </m:oMath>
                </a14:m>
                <a:r>
                  <a:rPr kumimoji="1" lang="en-US" altLang="ja-JP" dirty="0"/>
                  <a:t>: Energy injected at the base of the stellar envelope, scaled with the envelope’s binding energy (order of 0.1-1)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m:rPr>
                            <m:nor/>
                          </m:rP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inj</m:t>
                        </m:r>
                      </m:sub>
                    </m:sSub>
                  </m:oMath>
                </a14:m>
                <a:r>
                  <a:rPr kumimoji="1" lang="en-US" altLang="ja-JP" dirty="0"/>
                  <a:t> (</a:t>
                </a:r>
                <a:r>
                  <a:rPr kumimoji="1" lang="en-US" altLang="ja-JP" dirty="0" err="1"/>
                  <a:t>yr</a:t>
                </a:r>
                <a:r>
                  <a:rPr kumimoji="1" lang="en-US" altLang="ja-JP" dirty="0"/>
                  <a:t>): Time from </a:t>
                </a:r>
                <a:r>
                  <a:rPr lang="en-US" altLang="ja-JP" dirty="0"/>
                  <a:t>energy injection</a:t>
                </a:r>
                <a:r>
                  <a:rPr kumimoji="1" lang="en-US" altLang="ja-JP" dirty="0"/>
                  <a:t> to core-collapse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nor/>
                          </m:rPr>
                          <a:rPr lang="en-US" altLang="ja-JP" b="0" i="0" smtClean="0">
                            <a:latin typeface="Cambria Math" panose="02040503050406030204" pitchFamily="18" charset="0"/>
                          </a:rPr>
                          <m:t>ej</m:t>
                        </m:r>
                      </m:sub>
                    </m:sSub>
                  </m:oMath>
                </a14:m>
                <a:r>
                  <a:rPr lang="en-US" altLang="ja-JP" dirty="0"/>
                  <a:t> (erg): Explosion energy of supernova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b="0" i="0" smtClean="0">
                            <a:latin typeface="Cambria Math" panose="02040503050406030204" pitchFamily="18" charset="0"/>
                          </a:rPr>
                          <m:t>Ni</m:t>
                        </m:r>
                      </m:sub>
                    </m:sSub>
                  </m:oMath>
                </a14:m>
                <a:r>
                  <a:rPr lang="en-US" altLang="ja-JP" dirty="0"/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dirty="0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ja-JP" b="0" i="1" dirty="0" smtClean="0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r>
                  <a:rPr lang="en-US" altLang="ja-JP" dirty="0"/>
                  <a:t>): Nickel mass (newly implemented in ver. 2.0)</a:t>
                </a:r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B2998289-E9E1-8A41-AC9D-58290F09027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909898"/>
                <a:ext cx="10515600" cy="4351338"/>
              </a:xfrm>
              <a:blipFill>
                <a:blip r:embed="rId2"/>
                <a:stretch>
                  <a:fillRect l="-1086" t="-204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Content Placeholder 4" descr="Logo&#10;&#10;Description automatically generated">
            <a:extLst>
              <a:ext uri="{FF2B5EF4-FFF2-40B4-BE49-F238E27FC236}">
                <a16:creationId xmlns:a16="http://schemas.microsoft.com/office/drawing/2014/main" id="{C13429C8-4C81-4C44-AFA8-CAC43EAC0A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6460" y="125809"/>
            <a:ext cx="3743509" cy="1713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4102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6A446B-1F40-744A-E320-0CA70FDA82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ダイアグラム&#10;&#10;自動的に生成された説明">
            <a:extLst>
              <a:ext uri="{FF2B5EF4-FFF2-40B4-BE49-F238E27FC236}">
                <a16:creationId xmlns:a16="http://schemas.microsoft.com/office/drawing/2014/main" id="{D9C10D2A-1BF8-03A7-6C9B-477A1C0F8E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1042" y="2515660"/>
            <a:ext cx="6631442" cy="425826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A5713FFE-A5E7-3ED4-3A5E-8229EA5F0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SN classification</a:t>
            </a:r>
            <a:endParaRPr kumimoji="1" lang="ja-JP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47CF214-FEFC-BEA4-96EB-8B9DA3EFFB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SNe are classified based on e.g., chemical abundance and/or light curve shape</a:t>
            </a:r>
            <a:endParaRPr kumimoji="1" lang="ja-JP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16BB870-9EF1-0D53-AD7D-EF49124ADC46}"/>
              </a:ext>
            </a:extLst>
          </p:cNvPr>
          <p:cNvSpPr txBox="1"/>
          <p:nvPr/>
        </p:nvSpPr>
        <p:spPr>
          <a:xfrm>
            <a:off x="5835251" y="2975588"/>
            <a:ext cx="1276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Módolo+15</a:t>
            </a:r>
            <a:endParaRPr kumimoji="1" lang="ja-JP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フリーフォーム 5">
            <a:extLst>
              <a:ext uri="{FF2B5EF4-FFF2-40B4-BE49-F238E27FC236}">
                <a16:creationId xmlns:a16="http://schemas.microsoft.com/office/drawing/2014/main" id="{CF4FD5D1-F005-9017-F584-885540638C21}"/>
              </a:ext>
            </a:extLst>
          </p:cNvPr>
          <p:cNvSpPr/>
          <p:nvPr/>
        </p:nvSpPr>
        <p:spPr>
          <a:xfrm>
            <a:off x="3711388" y="4464424"/>
            <a:ext cx="2303930" cy="1783976"/>
          </a:xfrm>
          <a:custGeom>
            <a:avLst/>
            <a:gdLst>
              <a:gd name="connsiteX0" fmla="*/ 1488141 w 2303930"/>
              <a:gd name="connsiteY0" fmla="*/ 1721223 h 1783976"/>
              <a:gd name="connsiteX1" fmla="*/ 1694330 w 2303930"/>
              <a:gd name="connsiteY1" fmla="*/ 1721223 h 1783976"/>
              <a:gd name="connsiteX2" fmla="*/ 2017059 w 2303930"/>
              <a:gd name="connsiteY2" fmla="*/ 1703294 h 1783976"/>
              <a:gd name="connsiteX3" fmla="*/ 2070847 w 2303930"/>
              <a:gd name="connsiteY3" fmla="*/ 1685364 h 1783976"/>
              <a:gd name="connsiteX4" fmla="*/ 2133600 w 2303930"/>
              <a:gd name="connsiteY4" fmla="*/ 1658470 h 1783976"/>
              <a:gd name="connsiteX5" fmla="*/ 2169459 w 2303930"/>
              <a:gd name="connsiteY5" fmla="*/ 1631576 h 1783976"/>
              <a:gd name="connsiteX6" fmla="*/ 2205318 w 2303930"/>
              <a:gd name="connsiteY6" fmla="*/ 1613647 h 1783976"/>
              <a:gd name="connsiteX7" fmla="*/ 2250141 w 2303930"/>
              <a:gd name="connsiteY7" fmla="*/ 1559858 h 1783976"/>
              <a:gd name="connsiteX8" fmla="*/ 2268071 w 2303930"/>
              <a:gd name="connsiteY8" fmla="*/ 1524000 h 1783976"/>
              <a:gd name="connsiteX9" fmla="*/ 2277036 w 2303930"/>
              <a:gd name="connsiteY9" fmla="*/ 1479176 h 1783976"/>
              <a:gd name="connsiteX10" fmla="*/ 2303930 w 2303930"/>
              <a:gd name="connsiteY10" fmla="*/ 1246094 h 1783976"/>
              <a:gd name="connsiteX11" fmla="*/ 2294965 w 2303930"/>
              <a:gd name="connsiteY11" fmla="*/ 1210235 h 1783976"/>
              <a:gd name="connsiteX12" fmla="*/ 2268071 w 2303930"/>
              <a:gd name="connsiteY12" fmla="*/ 1192305 h 1783976"/>
              <a:gd name="connsiteX13" fmla="*/ 2223247 w 2303930"/>
              <a:gd name="connsiteY13" fmla="*/ 1147482 h 1783976"/>
              <a:gd name="connsiteX14" fmla="*/ 2187388 w 2303930"/>
              <a:gd name="connsiteY14" fmla="*/ 1102658 h 1783976"/>
              <a:gd name="connsiteX15" fmla="*/ 2106706 w 2303930"/>
              <a:gd name="connsiteY15" fmla="*/ 1013011 h 1783976"/>
              <a:gd name="connsiteX16" fmla="*/ 2070847 w 2303930"/>
              <a:gd name="connsiteY16" fmla="*/ 977152 h 1783976"/>
              <a:gd name="connsiteX17" fmla="*/ 2043953 w 2303930"/>
              <a:gd name="connsiteY17" fmla="*/ 959223 h 1783976"/>
              <a:gd name="connsiteX18" fmla="*/ 2017059 w 2303930"/>
              <a:gd name="connsiteY18" fmla="*/ 932329 h 1783976"/>
              <a:gd name="connsiteX19" fmla="*/ 1981200 w 2303930"/>
              <a:gd name="connsiteY19" fmla="*/ 905435 h 1783976"/>
              <a:gd name="connsiteX20" fmla="*/ 1954306 w 2303930"/>
              <a:gd name="connsiteY20" fmla="*/ 887505 h 1783976"/>
              <a:gd name="connsiteX21" fmla="*/ 1900518 w 2303930"/>
              <a:gd name="connsiteY21" fmla="*/ 833717 h 1783976"/>
              <a:gd name="connsiteX22" fmla="*/ 1864659 w 2303930"/>
              <a:gd name="connsiteY22" fmla="*/ 797858 h 1783976"/>
              <a:gd name="connsiteX23" fmla="*/ 1783977 w 2303930"/>
              <a:gd name="connsiteY23" fmla="*/ 753035 h 1783976"/>
              <a:gd name="connsiteX24" fmla="*/ 1739153 w 2303930"/>
              <a:gd name="connsiteY24" fmla="*/ 726141 h 1783976"/>
              <a:gd name="connsiteX25" fmla="*/ 1721224 w 2303930"/>
              <a:gd name="connsiteY25" fmla="*/ 699247 h 1783976"/>
              <a:gd name="connsiteX26" fmla="*/ 1694330 w 2303930"/>
              <a:gd name="connsiteY26" fmla="*/ 681317 h 1783976"/>
              <a:gd name="connsiteX27" fmla="*/ 1667436 w 2303930"/>
              <a:gd name="connsiteY27" fmla="*/ 654423 h 1783976"/>
              <a:gd name="connsiteX28" fmla="*/ 1631577 w 2303930"/>
              <a:gd name="connsiteY28" fmla="*/ 627529 h 1783976"/>
              <a:gd name="connsiteX29" fmla="*/ 1541930 w 2303930"/>
              <a:gd name="connsiteY29" fmla="*/ 528917 h 1783976"/>
              <a:gd name="connsiteX30" fmla="*/ 1470212 w 2303930"/>
              <a:gd name="connsiteY30" fmla="*/ 448235 h 1783976"/>
              <a:gd name="connsiteX31" fmla="*/ 1407459 w 2303930"/>
              <a:gd name="connsiteY31" fmla="*/ 313764 h 1783976"/>
              <a:gd name="connsiteX32" fmla="*/ 1389530 w 2303930"/>
              <a:gd name="connsiteY32" fmla="*/ 242047 h 1783976"/>
              <a:gd name="connsiteX33" fmla="*/ 1371600 w 2303930"/>
              <a:gd name="connsiteY33" fmla="*/ 188258 h 1783976"/>
              <a:gd name="connsiteX34" fmla="*/ 1362636 w 2303930"/>
              <a:gd name="connsiteY34" fmla="*/ 152400 h 1783976"/>
              <a:gd name="connsiteX35" fmla="*/ 1281953 w 2303930"/>
              <a:gd name="connsiteY35" fmla="*/ 35858 h 1783976"/>
              <a:gd name="connsiteX36" fmla="*/ 1129553 w 2303930"/>
              <a:gd name="connsiteY36" fmla="*/ 17929 h 1783976"/>
              <a:gd name="connsiteX37" fmla="*/ 968188 w 2303930"/>
              <a:gd name="connsiteY37" fmla="*/ 0 h 1783976"/>
              <a:gd name="connsiteX38" fmla="*/ 654424 w 2303930"/>
              <a:gd name="connsiteY38" fmla="*/ 8964 h 1783976"/>
              <a:gd name="connsiteX39" fmla="*/ 636494 w 2303930"/>
              <a:gd name="connsiteY39" fmla="*/ 35858 h 1783976"/>
              <a:gd name="connsiteX40" fmla="*/ 609600 w 2303930"/>
              <a:gd name="connsiteY40" fmla="*/ 98611 h 1783976"/>
              <a:gd name="connsiteX41" fmla="*/ 591671 w 2303930"/>
              <a:gd name="connsiteY41" fmla="*/ 125505 h 1783976"/>
              <a:gd name="connsiteX42" fmla="*/ 582706 w 2303930"/>
              <a:gd name="connsiteY42" fmla="*/ 170329 h 1783976"/>
              <a:gd name="connsiteX43" fmla="*/ 546847 w 2303930"/>
              <a:gd name="connsiteY43" fmla="*/ 233082 h 1783976"/>
              <a:gd name="connsiteX44" fmla="*/ 528918 w 2303930"/>
              <a:gd name="connsiteY44" fmla="*/ 286870 h 1783976"/>
              <a:gd name="connsiteX45" fmla="*/ 510988 w 2303930"/>
              <a:gd name="connsiteY45" fmla="*/ 358588 h 1783976"/>
              <a:gd name="connsiteX46" fmla="*/ 493059 w 2303930"/>
              <a:gd name="connsiteY46" fmla="*/ 394447 h 1783976"/>
              <a:gd name="connsiteX47" fmla="*/ 484094 w 2303930"/>
              <a:gd name="connsiteY47" fmla="*/ 421341 h 1783976"/>
              <a:gd name="connsiteX48" fmla="*/ 475130 w 2303930"/>
              <a:gd name="connsiteY48" fmla="*/ 457200 h 1783976"/>
              <a:gd name="connsiteX49" fmla="*/ 421341 w 2303930"/>
              <a:gd name="connsiteY49" fmla="*/ 555811 h 1783976"/>
              <a:gd name="connsiteX50" fmla="*/ 358588 w 2303930"/>
              <a:gd name="connsiteY50" fmla="*/ 636494 h 1783976"/>
              <a:gd name="connsiteX51" fmla="*/ 322730 w 2303930"/>
              <a:gd name="connsiteY51" fmla="*/ 681317 h 1783976"/>
              <a:gd name="connsiteX52" fmla="*/ 304800 w 2303930"/>
              <a:gd name="connsiteY52" fmla="*/ 699247 h 1783976"/>
              <a:gd name="connsiteX53" fmla="*/ 286871 w 2303930"/>
              <a:gd name="connsiteY53" fmla="*/ 726141 h 1783976"/>
              <a:gd name="connsiteX54" fmla="*/ 259977 w 2303930"/>
              <a:gd name="connsiteY54" fmla="*/ 744070 h 1783976"/>
              <a:gd name="connsiteX55" fmla="*/ 215153 w 2303930"/>
              <a:gd name="connsiteY55" fmla="*/ 788894 h 1783976"/>
              <a:gd name="connsiteX56" fmla="*/ 152400 w 2303930"/>
              <a:gd name="connsiteY56" fmla="*/ 824752 h 1783976"/>
              <a:gd name="connsiteX57" fmla="*/ 80683 w 2303930"/>
              <a:gd name="connsiteY57" fmla="*/ 887505 h 1783976"/>
              <a:gd name="connsiteX58" fmla="*/ 53788 w 2303930"/>
              <a:gd name="connsiteY58" fmla="*/ 914400 h 1783976"/>
              <a:gd name="connsiteX59" fmla="*/ 0 w 2303930"/>
              <a:gd name="connsiteY59" fmla="*/ 959223 h 1783976"/>
              <a:gd name="connsiteX60" fmla="*/ 8965 w 2303930"/>
              <a:gd name="connsiteY60" fmla="*/ 1550894 h 1783976"/>
              <a:gd name="connsiteX61" fmla="*/ 26894 w 2303930"/>
              <a:gd name="connsiteY61" fmla="*/ 1586752 h 1783976"/>
              <a:gd name="connsiteX62" fmla="*/ 71718 w 2303930"/>
              <a:gd name="connsiteY62" fmla="*/ 1631576 h 1783976"/>
              <a:gd name="connsiteX63" fmla="*/ 107577 w 2303930"/>
              <a:gd name="connsiteY63" fmla="*/ 1667435 h 1783976"/>
              <a:gd name="connsiteX64" fmla="*/ 143436 w 2303930"/>
              <a:gd name="connsiteY64" fmla="*/ 1703294 h 1783976"/>
              <a:gd name="connsiteX65" fmla="*/ 179294 w 2303930"/>
              <a:gd name="connsiteY65" fmla="*/ 1721223 h 1783976"/>
              <a:gd name="connsiteX66" fmla="*/ 242047 w 2303930"/>
              <a:gd name="connsiteY66" fmla="*/ 1739152 h 1783976"/>
              <a:gd name="connsiteX67" fmla="*/ 331694 w 2303930"/>
              <a:gd name="connsiteY67" fmla="*/ 1766047 h 1783976"/>
              <a:gd name="connsiteX68" fmla="*/ 385483 w 2303930"/>
              <a:gd name="connsiteY68" fmla="*/ 1783976 h 1783976"/>
              <a:gd name="connsiteX69" fmla="*/ 627530 w 2303930"/>
              <a:gd name="connsiteY69" fmla="*/ 1775011 h 1783976"/>
              <a:gd name="connsiteX70" fmla="*/ 690283 w 2303930"/>
              <a:gd name="connsiteY70" fmla="*/ 1757082 h 1783976"/>
              <a:gd name="connsiteX71" fmla="*/ 753036 w 2303930"/>
              <a:gd name="connsiteY71" fmla="*/ 1748117 h 1783976"/>
              <a:gd name="connsiteX72" fmla="*/ 806824 w 2303930"/>
              <a:gd name="connsiteY72" fmla="*/ 1730188 h 1783976"/>
              <a:gd name="connsiteX73" fmla="*/ 914400 w 2303930"/>
              <a:gd name="connsiteY73" fmla="*/ 1703294 h 1783976"/>
              <a:gd name="connsiteX74" fmla="*/ 995083 w 2303930"/>
              <a:gd name="connsiteY74" fmla="*/ 1685364 h 1783976"/>
              <a:gd name="connsiteX75" fmla="*/ 1174377 w 2303930"/>
              <a:gd name="connsiteY75" fmla="*/ 1667435 h 1783976"/>
              <a:gd name="connsiteX76" fmla="*/ 1398494 w 2303930"/>
              <a:gd name="connsiteY76" fmla="*/ 1676400 h 1783976"/>
              <a:gd name="connsiteX77" fmla="*/ 1425388 w 2303930"/>
              <a:gd name="connsiteY77" fmla="*/ 1685364 h 1783976"/>
              <a:gd name="connsiteX78" fmla="*/ 1452283 w 2303930"/>
              <a:gd name="connsiteY78" fmla="*/ 1730188 h 1783976"/>
              <a:gd name="connsiteX79" fmla="*/ 1488141 w 2303930"/>
              <a:gd name="connsiteY79" fmla="*/ 1721223 h 1783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303930" h="1783976">
                <a:moveTo>
                  <a:pt x="1488141" y="1721223"/>
                </a:moveTo>
                <a:cubicBezTo>
                  <a:pt x="1528482" y="1719729"/>
                  <a:pt x="1519142" y="1729983"/>
                  <a:pt x="1694330" y="1721223"/>
                </a:cubicBezTo>
                <a:cubicBezTo>
                  <a:pt x="2008227" y="1705528"/>
                  <a:pt x="1806474" y="1720841"/>
                  <a:pt x="2017059" y="1703294"/>
                </a:cubicBezTo>
                <a:cubicBezTo>
                  <a:pt x="2034988" y="1697317"/>
                  <a:pt x="2053943" y="1693816"/>
                  <a:pt x="2070847" y="1685364"/>
                </a:cubicBezTo>
                <a:cubicBezTo>
                  <a:pt x="2115158" y="1663209"/>
                  <a:pt x="2094028" y="1671661"/>
                  <a:pt x="2133600" y="1658470"/>
                </a:cubicBezTo>
                <a:cubicBezTo>
                  <a:pt x="2145553" y="1649505"/>
                  <a:pt x="2156789" y="1639495"/>
                  <a:pt x="2169459" y="1631576"/>
                </a:cubicBezTo>
                <a:cubicBezTo>
                  <a:pt x="2180792" y="1624493"/>
                  <a:pt x="2194443" y="1621415"/>
                  <a:pt x="2205318" y="1613647"/>
                </a:cubicBezTo>
                <a:cubicBezTo>
                  <a:pt x="2223220" y="1600860"/>
                  <a:pt x="2239295" y="1578837"/>
                  <a:pt x="2250141" y="1559858"/>
                </a:cubicBezTo>
                <a:cubicBezTo>
                  <a:pt x="2256771" y="1548255"/>
                  <a:pt x="2262094" y="1535953"/>
                  <a:pt x="2268071" y="1524000"/>
                </a:cubicBezTo>
                <a:cubicBezTo>
                  <a:pt x="2271059" y="1509059"/>
                  <a:pt x="2274881" y="1494260"/>
                  <a:pt x="2277036" y="1479176"/>
                </a:cubicBezTo>
                <a:cubicBezTo>
                  <a:pt x="2291470" y="1378137"/>
                  <a:pt x="2294670" y="1338688"/>
                  <a:pt x="2303930" y="1246094"/>
                </a:cubicBezTo>
                <a:cubicBezTo>
                  <a:pt x="2300942" y="1234141"/>
                  <a:pt x="2301799" y="1220487"/>
                  <a:pt x="2294965" y="1210235"/>
                </a:cubicBezTo>
                <a:cubicBezTo>
                  <a:pt x="2288989" y="1201270"/>
                  <a:pt x="2275690" y="1199924"/>
                  <a:pt x="2268071" y="1192305"/>
                </a:cubicBezTo>
                <a:cubicBezTo>
                  <a:pt x="2208310" y="1132544"/>
                  <a:pt x="2294960" y="1195290"/>
                  <a:pt x="2223247" y="1147482"/>
                </a:cubicBezTo>
                <a:cubicBezTo>
                  <a:pt x="2178924" y="1080996"/>
                  <a:pt x="2229965" y="1153749"/>
                  <a:pt x="2187388" y="1102658"/>
                </a:cubicBezTo>
                <a:cubicBezTo>
                  <a:pt x="2117207" y="1018442"/>
                  <a:pt x="2218701" y="1125008"/>
                  <a:pt x="2106706" y="1013011"/>
                </a:cubicBezTo>
                <a:cubicBezTo>
                  <a:pt x="2094753" y="1001058"/>
                  <a:pt x="2084912" y="986529"/>
                  <a:pt x="2070847" y="977152"/>
                </a:cubicBezTo>
                <a:cubicBezTo>
                  <a:pt x="2061882" y="971176"/>
                  <a:pt x="2052230" y="966120"/>
                  <a:pt x="2043953" y="959223"/>
                </a:cubicBezTo>
                <a:cubicBezTo>
                  <a:pt x="2034213" y="951107"/>
                  <a:pt x="2026685" y="940580"/>
                  <a:pt x="2017059" y="932329"/>
                </a:cubicBezTo>
                <a:cubicBezTo>
                  <a:pt x="2005715" y="922605"/>
                  <a:pt x="1993358" y="914119"/>
                  <a:pt x="1981200" y="905435"/>
                </a:cubicBezTo>
                <a:cubicBezTo>
                  <a:pt x="1972433" y="899173"/>
                  <a:pt x="1962359" y="894663"/>
                  <a:pt x="1954306" y="887505"/>
                </a:cubicBezTo>
                <a:cubicBezTo>
                  <a:pt x="1935355" y="870659"/>
                  <a:pt x="1918447" y="851646"/>
                  <a:pt x="1900518" y="833717"/>
                </a:cubicBezTo>
                <a:cubicBezTo>
                  <a:pt x="1888565" y="821764"/>
                  <a:pt x="1879779" y="805418"/>
                  <a:pt x="1864659" y="797858"/>
                </a:cubicBezTo>
                <a:cubicBezTo>
                  <a:pt x="1836236" y="783647"/>
                  <a:pt x="1810244" y="771798"/>
                  <a:pt x="1783977" y="753035"/>
                </a:cubicBezTo>
                <a:cubicBezTo>
                  <a:pt x="1740908" y="722271"/>
                  <a:pt x="1794700" y="744655"/>
                  <a:pt x="1739153" y="726141"/>
                </a:cubicBezTo>
                <a:cubicBezTo>
                  <a:pt x="1733177" y="717176"/>
                  <a:pt x="1728842" y="706866"/>
                  <a:pt x="1721224" y="699247"/>
                </a:cubicBezTo>
                <a:cubicBezTo>
                  <a:pt x="1713605" y="691628"/>
                  <a:pt x="1702607" y="688215"/>
                  <a:pt x="1694330" y="681317"/>
                </a:cubicBezTo>
                <a:cubicBezTo>
                  <a:pt x="1684591" y="673201"/>
                  <a:pt x="1677062" y="662674"/>
                  <a:pt x="1667436" y="654423"/>
                </a:cubicBezTo>
                <a:cubicBezTo>
                  <a:pt x="1656092" y="644699"/>
                  <a:pt x="1642633" y="637580"/>
                  <a:pt x="1631577" y="627529"/>
                </a:cubicBezTo>
                <a:cubicBezTo>
                  <a:pt x="1514750" y="521323"/>
                  <a:pt x="1608548" y="605053"/>
                  <a:pt x="1541930" y="528917"/>
                </a:cubicBezTo>
                <a:cubicBezTo>
                  <a:pt x="1511693" y="494361"/>
                  <a:pt x="1494953" y="489469"/>
                  <a:pt x="1470212" y="448235"/>
                </a:cubicBezTo>
                <a:cubicBezTo>
                  <a:pt x="1458974" y="429505"/>
                  <a:pt x="1418152" y="348517"/>
                  <a:pt x="1407459" y="313764"/>
                </a:cubicBezTo>
                <a:cubicBezTo>
                  <a:pt x="1400212" y="290212"/>
                  <a:pt x="1397322" y="265424"/>
                  <a:pt x="1389530" y="242047"/>
                </a:cubicBezTo>
                <a:cubicBezTo>
                  <a:pt x="1383553" y="224117"/>
                  <a:pt x="1376184" y="206593"/>
                  <a:pt x="1371600" y="188258"/>
                </a:cubicBezTo>
                <a:cubicBezTo>
                  <a:pt x="1368612" y="176305"/>
                  <a:pt x="1367375" y="163773"/>
                  <a:pt x="1362636" y="152400"/>
                </a:cubicBezTo>
                <a:cubicBezTo>
                  <a:pt x="1353875" y="131373"/>
                  <a:pt x="1316783" y="44565"/>
                  <a:pt x="1281953" y="35858"/>
                </a:cubicBezTo>
                <a:cubicBezTo>
                  <a:pt x="1205788" y="16818"/>
                  <a:pt x="1266308" y="29821"/>
                  <a:pt x="1129553" y="17929"/>
                </a:cubicBezTo>
                <a:cubicBezTo>
                  <a:pt x="1054904" y="11438"/>
                  <a:pt x="1038443" y="8781"/>
                  <a:pt x="968188" y="0"/>
                </a:cubicBezTo>
                <a:cubicBezTo>
                  <a:pt x="863600" y="2988"/>
                  <a:pt x="758449" y="-2282"/>
                  <a:pt x="654424" y="8964"/>
                </a:cubicBezTo>
                <a:cubicBezTo>
                  <a:pt x="643712" y="10122"/>
                  <a:pt x="641840" y="26503"/>
                  <a:pt x="636494" y="35858"/>
                </a:cubicBezTo>
                <a:cubicBezTo>
                  <a:pt x="561889" y="166416"/>
                  <a:pt x="659879" y="-1947"/>
                  <a:pt x="609600" y="98611"/>
                </a:cubicBezTo>
                <a:cubicBezTo>
                  <a:pt x="604782" y="108248"/>
                  <a:pt x="597647" y="116540"/>
                  <a:pt x="591671" y="125505"/>
                </a:cubicBezTo>
                <a:cubicBezTo>
                  <a:pt x="588683" y="140446"/>
                  <a:pt x="587524" y="155874"/>
                  <a:pt x="582706" y="170329"/>
                </a:cubicBezTo>
                <a:cubicBezTo>
                  <a:pt x="575122" y="193080"/>
                  <a:pt x="559965" y="213406"/>
                  <a:pt x="546847" y="233082"/>
                </a:cubicBezTo>
                <a:cubicBezTo>
                  <a:pt x="540871" y="251011"/>
                  <a:pt x="533502" y="268535"/>
                  <a:pt x="528918" y="286870"/>
                </a:cubicBezTo>
                <a:cubicBezTo>
                  <a:pt x="522941" y="310776"/>
                  <a:pt x="522008" y="336548"/>
                  <a:pt x="510988" y="358588"/>
                </a:cubicBezTo>
                <a:cubicBezTo>
                  <a:pt x="505012" y="370541"/>
                  <a:pt x="498323" y="382164"/>
                  <a:pt x="493059" y="394447"/>
                </a:cubicBezTo>
                <a:cubicBezTo>
                  <a:pt x="489337" y="403133"/>
                  <a:pt x="486690" y="412255"/>
                  <a:pt x="484094" y="421341"/>
                </a:cubicBezTo>
                <a:cubicBezTo>
                  <a:pt x="480709" y="433188"/>
                  <a:pt x="479869" y="445827"/>
                  <a:pt x="475130" y="457200"/>
                </a:cubicBezTo>
                <a:cubicBezTo>
                  <a:pt x="452532" y="511436"/>
                  <a:pt x="446809" y="517611"/>
                  <a:pt x="421341" y="555811"/>
                </a:cubicBezTo>
                <a:cubicBezTo>
                  <a:pt x="401140" y="616419"/>
                  <a:pt x="427697" y="550107"/>
                  <a:pt x="358588" y="636494"/>
                </a:cubicBezTo>
                <a:cubicBezTo>
                  <a:pt x="346635" y="651435"/>
                  <a:pt x="335182" y="666790"/>
                  <a:pt x="322730" y="681317"/>
                </a:cubicBezTo>
                <a:cubicBezTo>
                  <a:pt x="317229" y="687734"/>
                  <a:pt x="310080" y="692647"/>
                  <a:pt x="304800" y="699247"/>
                </a:cubicBezTo>
                <a:cubicBezTo>
                  <a:pt x="298069" y="707660"/>
                  <a:pt x="294489" y="718523"/>
                  <a:pt x="286871" y="726141"/>
                </a:cubicBezTo>
                <a:cubicBezTo>
                  <a:pt x="279253" y="733759"/>
                  <a:pt x="268085" y="736975"/>
                  <a:pt x="259977" y="744070"/>
                </a:cubicBezTo>
                <a:cubicBezTo>
                  <a:pt x="244075" y="757984"/>
                  <a:pt x="232735" y="777173"/>
                  <a:pt x="215153" y="788894"/>
                </a:cubicBezTo>
                <a:cubicBezTo>
                  <a:pt x="177140" y="814236"/>
                  <a:pt x="197896" y="802005"/>
                  <a:pt x="152400" y="824752"/>
                </a:cubicBezTo>
                <a:cubicBezTo>
                  <a:pt x="101603" y="900951"/>
                  <a:pt x="185266" y="782922"/>
                  <a:pt x="80683" y="887505"/>
                </a:cubicBezTo>
                <a:cubicBezTo>
                  <a:pt x="71718" y="896470"/>
                  <a:pt x="63414" y="906149"/>
                  <a:pt x="53788" y="914400"/>
                </a:cubicBezTo>
                <a:cubicBezTo>
                  <a:pt x="-20811" y="978342"/>
                  <a:pt x="46586" y="912640"/>
                  <a:pt x="0" y="959223"/>
                </a:cubicBezTo>
                <a:cubicBezTo>
                  <a:pt x="2988" y="1156447"/>
                  <a:pt x="519" y="1353829"/>
                  <a:pt x="8965" y="1550894"/>
                </a:cubicBezTo>
                <a:cubicBezTo>
                  <a:pt x="9537" y="1564245"/>
                  <a:pt x="18690" y="1576204"/>
                  <a:pt x="26894" y="1586752"/>
                </a:cubicBezTo>
                <a:cubicBezTo>
                  <a:pt x="39867" y="1603431"/>
                  <a:pt x="56777" y="1616635"/>
                  <a:pt x="71718" y="1631576"/>
                </a:cubicBezTo>
                <a:lnTo>
                  <a:pt x="107577" y="1667435"/>
                </a:lnTo>
                <a:cubicBezTo>
                  <a:pt x="119530" y="1679388"/>
                  <a:pt x="128317" y="1695734"/>
                  <a:pt x="143436" y="1703294"/>
                </a:cubicBezTo>
                <a:cubicBezTo>
                  <a:pt x="155389" y="1709270"/>
                  <a:pt x="167011" y="1715959"/>
                  <a:pt x="179294" y="1721223"/>
                </a:cubicBezTo>
                <a:cubicBezTo>
                  <a:pt x="209521" y="1734178"/>
                  <a:pt x="207915" y="1727775"/>
                  <a:pt x="242047" y="1739152"/>
                </a:cubicBezTo>
                <a:cubicBezTo>
                  <a:pt x="442699" y="1806035"/>
                  <a:pt x="136942" y="1712933"/>
                  <a:pt x="331694" y="1766047"/>
                </a:cubicBezTo>
                <a:cubicBezTo>
                  <a:pt x="349928" y="1771020"/>
                  <a:pt x="385483" y="1783976"/>
                  <a:pt x="385483" y="1783976"/>
                </a:cubicBezTo>
                <a:cubicBezTo>
                  <a:pt x="466165" y="1780988"/>
                  <a:pt x="547105" y="1782107"/>
                  <a:pt x="627530" y="1775011"/>
                </a:cubicBezTo>
                <a:cubicBezTo>
                  <a:pt x="649200" y="1773099"/>
                  <a:pt x="669011" y="1761640"/>
                  <a:pt x="690283" y="1757082"/>
                </a:cubicBezTo>
                <a:cubicBezTo>
                  <a:pt x="710944" y="1752655"/>
                  <a:pt x="732118" y="1751105"/>
                  <a:pt x="753036" y="1748117"/>
                </a:cubicBezTo>
                <a:cubicBezTo>
                  <a:pt x="770965" y="1742141"/>
                  <a:pt x="788652" y="1735380"/>
                  <a:pt x="806824" y="1730188"/>
                </a:cubicBezTo>
                <a:cubicBezTo>
                  <a:pt x="806911" y="1730163"/>
                  <a:pt x="896427" y="1707787"/>
                  <a:pt x="914400" y="1703294"/>
                </a:cubicBezTo>
                <a:cubicBezTo>
                  <a:pt x="940503" y="1696768"/>
                  <a:pt x="968524" y="1689158"/>
                  <a:pt x="995083" y="1685364"/>
                </a:cubicBezTo>
                <a:cubicBezTo>
                  <a:pt x="1039198" y="1679062"/>
                  <a:pt x="1133434" y="1671157"/>
                  <a:pt x="1174377" y="1667435"/>
                </a:cubicBezTo>
                <a:cubicBezTo>
                  <a:pt x="1249083" y="1670423"/>
                  <a:pt x="1323919" y="1671073"/>
                  <a:pt x="1398494" y="1676400"/>
                </a:cubicBezTo>
                <a:cubicBezTo>
                  <a:pt x="1407920" y="1677073"/>
                  <a:pt x="1418706" y="1678682"/>
                  <a:pt x="1425388" y="1685364"/>
                </a:cubicBezTo>
                <a:cubicBezTo>
                  <a:pt x="1467698" y="1727673"/>
                  <a:pt x="1400236" y="1698960"/>
                  <a:pt x="1452283" y="1730188"/>
                </a:cubicBezTo>
                <a:cubicBezTo>
                  <a:pt x="1460386" y="1735050"/>
                  <a:pt x="1447800" y="1722717"/>
                  <a:pt x="1488141" y="1721223"/>
                </a:cubicBezTo>
                <a:close/>
              </a:path>
            </a:pathLst>
          </a:cu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D6E84A2-0CEC-21AA-817A-C787F2DC9121}"/>
              </a:ext>
            </a:extLst>
          </p:cNvPr>
          <p:cNvSpPr txBox="1"/>
          <p:nvPr/>
        </p:nvSpPr>
        <p:spPr>
          <a:xfrm>
            <a:off x="417323" y="5150853"/>
            <a:ext cx="29578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Strong mass-loss</a:t>
            </a:r>
          </a:p>
          <a:p>
            <a:r>
              <a:rPr lang="en-US" altLang="ja-JP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expel the outer envelope</a:t>
            </a:r>
            <a:endParaRPr kumimoji="1" lang="ja-JP" altLang="en-US" sz="2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フリーフォーム 7">
            <a:extLst>
              <a:ext uri="{FF2B5EF4-FFF2-40B4-BE49-F238E27FC236}">
                <a16:creationId xmlns:a16="http://schemas.microsoft.com/office/drawing/2014/main" id="{812BB7AA-B373-7DC5-3A18-6E12B6BD123D}"/>
              </a:ext>
            </a:extLst>
          </p:cNvPr>
          <p:cNvSpPr/>
          <p:nvPr/>
        </p:nvSpPr>
        <p:spPr>
          <a:xfrm>
            <a:off x="5387788" y="3514165"/>
            <a:ext cx="4210900" cy="2779059"/>
          </a:xfrm>
          <a:custGeom>
            <a:avLst/>
            <a:gdLst>
              <a:gd name="connsiteX0" fmla="*/ 2572871 w 4210900"/>
              <a:gd name="connsiteY0" fmla="*/ 2716306 h 2779059"/>
              <a:gd name="connsiteX1" fmla="*/ 2312894 w 4210900"/>
              <a:gd name="connsiteY1" fmla="*/ 2734235 h 2779059"/>
              <a:gd name="connsiteX2" fmla="*/ 2250141 w 4210900"/>
              <a:gd name="connsiteY2" fmla="*/ 2743200 h 2779059"/>
              <a:gd name="connsiteX3" fmla="*/ 2196353 w 4210900"/>
              <a:gd name="connsiteY3" fmla="*/ 2752164 h 2779059"/>
              <a:gd name="connsiteX4" fmla="*/ 2070847 w 4210900"/>
              <a:gd name="connsiteY4" fmla="*/ 2770094 h 2779059"/>
              <a:gd name="connsiteX5" fmla="*/ 1631577 w 4210900"/>
              <a:gd name="connsiteY5" fmla="*/ 2779059 h 2779059"/>
              <a:gd name="connsiteX6" fmla="*/ 1075765 w 4210900"/>
              <a:gd name="connsiteY6" fmla="*/ 2770094 h 2779059"/>
              <a:gd name="connsiteX7" fmla="*/ 1013012 w 4210900"/>
              <a:gd name="connsiteY7" fmla="*/ 2698376 h 2779059"/>
              <a:gd name="connsiteX8" fmla="*/ 986118 w 4210900"/>
              <a:gd name="connsiteY8" fmla="*/ 2671482 h 2779059"/>
              <a:gd name="connsiteX9" fmla="*/ 959224 w 4210900"/>
              <a:gd name="connsiteY9" fmla="*/ 2599764 h 2779059"/>
              <a:gd name="connsiteX10" fmla="*/ 950259 w 4210900"/>
              <a:gd name="connsiteY10" fmla="*/ 2563906 h 2779059"/>
              <a:gd name="connsiteX11" fmla="*/ 941294 w 4210900"/>
              <a:gd name="connsiteY11" fmla="*/ 2537011 h 2779059"/>
              <a:gd name="connsiteX12" fmla="*/ 932330 w 4210900"/>
              <a:gd name="connsiteY12" fmla="*/ 2492188 h 2779059"/>
              <a:gd name="connsiteX13" fmla="*/ 923365 w 4210900"/>
              <a:gd name="connsiteY13" fmla="*/ 2456329 h 2779059"/>
              <a:gd name="connsiteX14" fmla="*/ 905436 w 4210900"/>
              <a:gd name="connsiteY14" fmla="*/ 2375647 h 2779059"/>
              <a:gd name="connsiteX15" fmla="*/ 887506 w 4210900"/>
              <a:gd name="connsiteY15" fmla="*/ 2133600 h 2779059"/>
              <a:gd name="connsiteX16" fmla="*/ 869577 w 4210900"/>
              <a:gd name="connsiteY16" fmla="*/ 2008094 h 2779059"/>
              <a:gd name="connsiteX17" fmla="*/ 860612 w 4210900"/>
              <a:gd name="connsiteY17" fmla="*/ 1972235 h 2779059"/>
              <a:gd name="connsiteX18" fmla="*/ 833718 w 4210900"/>
              <a:gd name="connsiteY18" fmla="*/ 1900517 h 2779059"/>
              <a:gd name="connsiteX19" fmla="*/ 815788 w 4210900"/>
              <a:gd name="connsiteY19" fmla="*/ 1864659 h 2779059"/>
              <a:gd name="connsiteX20" fmla="*/ 788894 w 4210900"/>
              <a:gd name="connsiteY20" fmla="*/ 1810870 h 2779059"/>
              <a:gd name="connsiteX21" fmla="*/ 726141 w 4210900"/>
              <a:gd name="connsiteY21" fmla="*/ 1757082 h 2779059"/>
              <a:gd name="connsiteX22" fmla="*/ 663388 w 4210900"/>
              <a:gd name="connsiteY22" fmla="*/ 1712259 h 2779059"/>
              <a:gd name="connsiteX23" fmla="*/ 645459 w 4210900"/>
              <a:gd name="connsiteY23" fmla="*/ 1694329 h 2779059"/>
              <a:gd name="connsiteX24" fmla="*/ 564777 w 4210900"/>
              <a:gd name="connsiteY24" fmla="*/ 1640541 h 2779059"/>
              <a:gd name="connsiteX25" fmla="*/ 537883 w 4210900"/>
              <a:gd name="connsiteY25" fmla="*/ 1631576 h 2779059"/>
              <a:gd name="connsiteX26" fmla="*/ 510988 w 4210900"/>
              <a:gd name="connsiteY26" fmla="*/ 1613647 h 2779059"/>
              <a:gd name="connsiteX27" fmla="*/ 457200 w 4210900"/>
              <a:gd name="connsiteY27" fmla="*/ 1595717 h 2779059"/>
              <a:gd name="connsiteX28" fmla="*/ 358588 w 4210900"/>
              <a:gd name="connsiteY28" fmla="*/ 1559859 h 2779059"/>
              <a:gd name="connsiteX29" fmla="*/ 286871 w 4210900"/>
              <a:gd name="connsiteY29" fmla="*/ 1524000 h 2779059"/>
              <a:gd name="connsiteX30" fmla="*/ 233083 w 4210900"/>
              <a:gd name="connsiteY30" fmla="*/ 1488141 h 2779059"/>
              <a:gd name="connsiteX31" fmla="*/ 197224 w 4210900"/>
              <a:gd name="connsiteY31" fmla="*/ 1461247 h 2779059"/>
              <a:gd name="connsiteX32" fmla="*/ 143436 w 4210900"/>
              <a:gd name="connsiteY32" fmla="*/ 1425388 h 2779059"/>
              <a:gd name="connsiteX33" fmla="*/ 98612 w 4210900"/>
              <a:gd name="connsiteY33" fmla="*/ 1389529 h 2779059"/>
              <a:gd name="connsiteX34" fmla="*/ 80683 w 4210900"/>
              <a:gd name="connsiteY34" fmla="*/ 1362635 h 2779059"/>
              <a:gd name="connsiteX35" fmla="*/ 17930 w 4210900"/>
              <a:gd name="connsiteY35" fmla="*/ 1290917 h 2779059"/>
              <a:gd name="connsiteX36" fmla="*/ 0 w 4210900"/>
              <a:gd name="connsiteY36" fmla="*/ 1228164 h 2779059"/>
              <a:gd name="connsiteX37" fmla="*/ 8965 w 4210900"/>
              <a:gd name="connsiteY37" fmla="*/ 1066800 h 2779059"/>
              <a:gd name="connsiteX38" fmla="*/ 17930 w 4210900"/>
              <a:gd name="connsiteY38" fmla="*/ 1013011 h 2779059"/>
              <a:gd name="connsiteX39" fmla="*/ 35859 w 4210900"/>
              <a:gd name="connsiteY39" fmla="*/ 986117 h 2779059"/>
              <a:gd name="connsiteX40" fmla="*/ 62753 w 4210900"/>
              <a:gd name="connsiteY40" fmla="*/ 896470 h 2779059"/>
              <a:gd name="connsiteX41" fmla="*/ 116541 w 4210900"/>
              <a:gd name="connsiteY41" fmla="*/ 788894 h 2779059"/>
              <a:gd name="connsiteX42" fmla="*/ 179294 w 4210900"/>
              <a:gd name="connsiteY42" fmla="*/ 645459 h 2779059"/>
              <a:gd name="connsiteX43" fmla="*/ 224118 w 4210900"/>
              <a:gd name="connsiteY43" fmla="*/ 582706 h 2779059"/>
              <a:gd name="connsiteX44" fmla="*/ 259977 w 4210900"/>
              <a:gd name="connsiteY44" fmla="*/ 519953 h 2779059"/>
              <a:gd name="connsiteX45" fmla="*/ 277906 w 4210900"/>
              <a:gd name="connsiteY45" fmla="*/ 484094 h 2779059"/>
              <a:gd name="connsiteX46" fmla="*/ 313765 w 4210900"/>
              <a:gd name="connsiteY46" fmla="*/ 430306 h 2779059"/>
              <a:gd name="connsiteX47" fmla="*/ 349624 w 4210900"/>
              <a:gd name="connsiteY47" fmla="*/ 394447 h 2779059"/>
              <a:gd name="connsiteX48" fmla="*/ 367553 w 4210900"/>
              <a:gd name="connsiteY48" fmla="*/ 376517 h 2779059"/>
              <a:gd name="connsiteX49" fmla="*/ 385483 w 4210900"/>
              <a:gd name="connsiteY49" fmla="*/ 349623 h 2779059"/>
              <a:gd name="connsiteX50" fmla="*/ 457200 w 4210900"/>
              <a:gd name="connsiteY50" fmla="*/ 304800 h 2779059"/>
              <a:gd name="connsiteX51" fmla="*/ 502024 w 4210900"/>
              <a:gd name="connsiteY51" fmla="*/ 268941 h 2779059"/>
              <a:gd name="connsiteX52" fmla="*/ 528918 w 4210900"/>
              <a:gd name="connsiteY52" fmla="*/ 242047 h 2779059"/>
              <a:gd name="connsiteX53" fmla="*/ 555812 w 4210900"/>
              <a:gd name="connsiteY53" fmla="*/ 224117 h 2779059"/>
              <a:gd name="connsiteX54" fmla="*/ 591671 w 4210900"/>
              <a:gd name="connsiteY54" fmla="*/ 197223 h 2779059"/>
              <a:gd name="connsiteX55" fmla="*/ 717177 w 4210900"/>
              <a:gd name="connsiteY55" fmla="*/ 125506 h 2779059"/>
              <a:gd name="connsiteX56" fmla="*/ 744071 w 4210900"/>
              <a:gd name="connsiteY56" fmla="*/ 116541 h 2779059"/>
              <a:gd name="connsiteX57" fmla="*/ 806824 w 4210900"/>
              <a:gd name="connsiteY57" fmla="*/ 98611 h 2779059"/>
              <a:gd name="connsiteX58" fmla="*/ 833718 w 4210900"/>
              <a:gd name="connsiteY58" fmla="*/ 80682 h 2779059"/>
              <a:gd name="connsiteX59" fmla="*/ 932330 w 4210900"/>
              <a:gd name="connsiteY59" fmla="*/ 44823 h 2779059"/>
              <a:gd name="connsiteX60" fmla="*/ 968188 w 4210900"/>
              <a:gd name="connsiteY60" fmla="*/ 35859 h 2779059"/>
              <a:gd name="connsiteX61" fmla="*/ 995083 w 4210900"/>
              <a:gd name="connsiteY61" fmla="*/ 26894 h 2779059"/>
              <a:gd name="connsiteX62" fmla="*/ 1102659 w 4210900"/>
              <a:gd name="connsiteY62" fmla="*/ 8964 h 2779059"/>
              <a:gd name="connsiteX63" fmla="*/ 1174377 w 4210900"/>
              <a:gd name="connsiteY63" fmla="*/ 0 h 2779059"/>
              <a:gd name="connsiteX64" fmla="*/ 2653553 w 4210900"/>
              <a:gd name="connsiteY64" fmla="*/ 8964 h 2779059"/>
              <a:gd name="connsiteX65" fmla="*/ 2743200 w 4210900"/>
              <a:gd name="connsiteY65" fmla="*/ 35859 h 2779059"/>
              <a:gd name="connsiteX66" fmla="*/ 2814918 w 4210900"/>
              <a:gd name="connsiteY66" fmla="*/ 53788 h 2779059"/>
              <a:gd name="connsiteX67" fmla="*/ 2841812 w 4210900"/>
              <a:gd name="connsiteY67" fmla="*/ 71717 h 2779059"/>
              <a:gd name="connsiteX68" fmla="*/ 2868706 w 4210900"/>
              <a:gd name="connsiteY68" fmla="*/ 80682 h 2779059"/>
              <a:gd name="connsiteX69" fmla="*/ 2904565 w 4210900"/>
              <a:gd name="connsiteY69" fmla="*/ 116541 h 2779059"/>
              <a:gd name="connsiteX70" fmla="*/ 2949388 w 4210900"/>
              <a:gd name="connsiteY70" fmla="*/ 161364 h 2779059"/>
              <a:gd name="connsiteX71" fmla="*/ 2994212 w 4210900"/>
              <a:gd name="connsiteY71" fmla="*/ 224117 h 2779059"/>
              <a:gd name="connsiteX72" fmla="*/ 3056965 w 4210900"/>
              <a:gd name="connsiteY72" fmla="*/ 286870 h 2779059"/>
              <a:gd name="connsiteX73" fmla="*/ 3092824 w 4210900"/>
              <a:gd name="connsiteY73" fmla="*/ 322729 h 2779059"/>
              <a:gd name="connsiteX74" fmla="*/ 3164541 w 4210900"/>
              <a:gd name="connsiteY74" fmla="*/ 376517 h 2779059"/>
              <a:gd name="connsiteX75" fmla="*/ 3182471 w 4210900"/>
              <a:gd name="connsiteY75" fmla="*/ 394447 h 2779059"/>
              <a:gd name="connsiteX76" fmla="*/ 3209365 w 4210900"/>
              <a:gd name="connsiteY76" fmla="*/ 412376 h 2779059"/>
              <a:gd name="connsiteX77" fmla="*/ 3227294 w 4210900"/>
              <a:gd name="connsiteY77" fmla="*/ 430306 h 2779059"/>
              <a:gd name="connsiteX78" fmla="*/ 3290047 w 4210900"/>
              <a:gd name="connsiteY78" fmla="*/ 475129 h 2779059"/>
              <a:gd name="connsiteX79" fmla="*/ 3316941 w 4210900"/>
              <a:gd name="connsiteY79" fmla="*/ 484094 h 2779059"/>
              <a:gd name="connsiteX80" fmla="*/ 3370730 w 4210900"/>
              <a:gd name="connsiteY80" fmla="*/ 519953 h 2779059"/>
              <a:gd name="connsiteX81" fmla="*/ 3424518 w 4210900"/>
              <a:gd name="connsiteY81" fmla="*/ 555811 h 2779059"/>
              <a:gd name="connsiteX82" fmla="*/ 3469341 w 4210900"/>
              <a:gd name="connsiteY82" fmla="*/ 573741 h 2779059"/>
              <a:gd name="connsiteX83" fmla="*/ 3505200 w 4210900"/>
              <a:gd name="connsiteY83" fmla="*/ 591670 h 2779059"/>
              <a:gd name="connsiteX84" fmla="*/ 3594847 w 4210900"/>
              <a:gd name="connsiteY84" fmla="*/ 627529 h 2779059"/>
              <a:gd name="connsiteX85" fmla="*/ 3639671 w 4210900"/>
              <a:gd name="connsiteY85" fmla="*/ 645459 h 2779059"/>
              <a:gd name="connsiteX86" fmla="*/ 3684494 w 4210900"/>
              <a:gd name="connsiteY86" fmla="*/ 663388 h 2779059"/>
              <a:gd name="connsiteX87" fmla="*/ 3720353 w 4210900"/>
              <a:gd name="connsiteY87" fmla="*/ 681317 h 2779059"/>
              <a:gd name="connsiteX88" fmla="*/ 3747247 w 4210900"/>
              <a:gd name="connsiteY88" fmla="*/ 699247 h 2779059"/>
              <a:gd name="connsiteX89" fmla="*/ 3783106 w 4210900"/>
              <a:gd name="connsiteY89" fmla="*/ 708211 h 2779059"/>
              <a:gd name="connsiteX90" fmla="*/ 3872753 w 4210900"/>
              <a:gd name="connsiteY90" fmla="*/ 753035 h 2779059"/>
              <a:gd name="connsiteX91" fmla="*/ 3908612 w 4210900"/>
              <a:gd name="connsiteY91" fmla="*/ 779929 h 2779059"/>
              <a:gd name="connsiteX92" fmla="*/ 3944471 w 4210900"/>
              <a:gd name="connsiteY92" fmla="*/ 797859 h 2779059"/>
              <a:gd name="connsiteX93" fmla="*/ 3971365 w 4210900"/>
              <a:gd name="connsiteY93" fmla="*/ 815788 h 2779059"/>
              <a:gd name="connsiteX94" fmla="*/ 4007224 w 4210900"/>
              <a:gd name="connsiteY94" fmla="*/ 833717 h 2779059"/>
              <a:gd name="connsiteX95" fmla="*/ 4061012 w 4210900"/>
              <a:gd name="connsiteY95" fmla="*/ 878541 h 2779059"/>
              <a:gd name="connsiteX96" fmla="*/ 4105836 w 4210900"/>
              <a:gd name="connsiteY96" fmla="*/ 914400 h 2779059"/>
              <a:gd name="connsiteX97" fmla="*/ 4114800 w 4210900"/>
              <a:gd name="connsiteY97" fmla="*/ 941294 h 2779059"/>
              <a:gd name="connsiteX98" fmla="*/ 4150659 w 4210900"/>
              <a:gd name="connsiteY98" fmla="*/ 995082 h 2779059"/>
              <a:gd name="connsiteX99" fmla="*/ 4159624 w 4210900"/>
              <a:gd name="connsiteY99" fmla="*/ 1021976 h 2779059"/>
              <a:gd name="connsiteX100" fmla="*/ 4177553 w 4210900"/>
              <a:gd name="connsiteY100" fmla="*/ 1093694 h 2779059"/>
              <a:gd name="connsiteX101" fmla="*/ 4195483 w 4210900"/>
              <a:gd name="connsiteY101" fmla="*/ 1129553 h 2779059"/>
              <a:gd name="connsiteX102" fmla="*/ 4186518 w 4210900"/>
              <a:gd name="connsiteY102" fmla="*/ 1550894 h 2779059"/>
              <a:gd name="connsiteX103" fmla="*/ 4114800 w 4210900"/>
              <a:gd name="connsiteY103" fmla="*/ 1712259 h 2779059"/>
              <a:gd name="connsiteX104" fmla="*/ 4096871 w 4210900"/>
              <a:gd name="connsiteY104" fmla="*/ 1757082 h 2779059"/>
              <a:gd name="connsiteX105" fmla="*/ 4007224 w 4210900"/>
              <a:gd name="connsiteY105" fmla="*/ 1864659 h 2779059"/>
              <a:gd name="connsiteX106" fmla="*/ 3971365 w 4210900"/>
              <a:gd name="connsiteY106" fmla="*/ 1909482 h 2779059"/>
              <a:gd name="connsiteX107" fmla="*/ 3845859 w 4210900"/>
              <a:gd name="connsiteY107" fmla="*/ 2017059 h 2779059"/>
              <a:gd name="connsiteX108" fmla="*/ 3720353 w 4210900"/>
              <a:gd name="connsiteY108" fmla="*/ 2133600 h 2779059"/>
              <a:gd name="connsiteX109" fmla="*/ 3675530 w 4210900"/>
              <a:gd name="connsiteY109" fmla="*/ 2151529 h 2779059"/>
              <a:gd name="connsiteX110" fmla="*/ 3585883 w 4210900"/>
              <a:gd name="connsiteY110" fmla="*/ 2205317 h 2779059"/>
              <a:gd name="connsiteX111" fmla="*/ 3523130 w 4210900"/>
              <a:gd name="connsiteY111" fmla="*/ 2241176 h 2779059"/>
              <a:gd name="connsiteX112" fmla="*/ 3460377 w 4210900"/>
              <a:gd name="connsiteY112" fmla="*/ 2277035 h 2779059"/>
              <a:gd name="connsiteX113" fmla="*/ 3388659 w 4210900"/>
              <a:gd name="connsiteY113" fmla="*/ 2303929 h 2779059"/>
              <a:gd name="connsiteX114" fmla="*/ 3334871 w 4210900"/>
              <a:gd name="connsiteY114" fmla="*/ 2339788 h 2779059"/>
              <a:gd name="connsiteX115" fmla="*/ 3272118 w 4210900"/>
              <a:gd name="connsiteY115" fmla="*/ 2357717 h 2779059"/>
              <a:gd name="connsiteX116" fmla="*/ 3164541 w 4210900"/>
              <a:gd name="connsiteY116" fmla="*/ 2393576 h 2779059"/>
              <a:gd name="connsiteX117" fmla="*/ 3021106 w 4210900"/>
              <a:gd name="connsiteY117" fmla="*/ 2447364 h 2779059"/>
              <a:gd name="connsiteX118" fmla="*/ 2940424 w 4210900"/>
              <a:gd name="connsiteY118" fmla="*/ 2474259 h 2779059"/>
              <a:gd name="connsiteX119" fmla="*/ 2913530 w 4210900"/>
              <a:gd name="connsiteY119" fmla="*/ 2492188 h 2779059"/>
              <a:gd name="connsiteX120" fmla="*/ 2877671 w 4210900"/>
              <a:gd name="connsiteY120" fmla="*/ 2501153 h 2779059"/>
              <a:gd name="connsiteX121" fmla="*/ 2832847 w 4210900"/>
              <a:gd name="connsiteY121" fmla="*/ 2519082 h 2779059"/>
              <a:gd name="connsiteX122" fmla="*/ 2805953 w 4210900"/>
              <a:gd name="connsiteY122" fmla="*/ 2528047 h 2779059"/>
              <a:gd name="connsiteX123" fmla="*/ 2734236 w 4210900"/>
              <a:gd name="connsiteY123" fmla="*/ 2554941 h 2779059"/>
              <a:gd name="connsiteX124" fmla="*/ 2707341 w 4210900"/>
              <a:gd name="connsiteY124" fmla="*/ 2572870 h 2779059"/>
              <a:gd name="connsiteX125" fmla="*/ 2653553 w 4210900"/>
              <a:gd name="connsiteY125" fmla="*/ 2590800 h 2779059"/>
              <a:gd name="connsiteX126" fmla="*/ 2626659 w 4210900"/>
              <a:gd name="connsiteY126" fmla="*/ 2608729 h 2779059"/>
              <a:gd name="connsiteX127" fmla="*/ 2590800 w 4210900"/>
              <a:gd name="connsiteY127" fmla="*/ 2653553 h 2779059"/>
              <a:gd name="connsiteX128" fmla="*/ 2572871 w 4210900"/>
              <a:gd name="connsiteY128" fmla="*/ 2680447 h 2779059"/>
              <a:gd name="connsiteX129" fmla="*/ 2554941 w 4210900"/>
              <a:gd name="connsiteY129" fmla="*/ 2698376 h 2779059"/>
              <a:gd name="connsiteX130" fmla="*/ 2537012 w 4210900"/>
              <a:gd name="connsiteY130" fmla="*/ 2725270 h 2779059"/>
              <a:gd name="connsiteX131" fmla="*/ 2572871 w 4210900"/>
              <a:gd name="connsiteY131" fmla="*/ 2716306 h 2779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4210900" h="2779059">
                <a:moveTo>
                  <a:pt x="2572871" y="2716306"/>
                </a:moveTo>
                <a:cubicBezTo>
                  <a:pt x="2535518" y="2717800"/>
                  <a:pt x="2600710" y="2714385"/>
                  <a:pt x="2312894" y="2734235"/>
                </a:cubicBezTo>
                <a:cubicBezTo>
                  <a:pt x="2291814" y="2735689"/>
                  <a:pt x="2271025" y="2739987"/>
                  <a:pt x="2250141" y="2743200"/>
                </a:cubicBezTo>
                <a:cubicBezTo>
                  <a:pt x="2232176" y="2745964"/>
                  <a:pt x="2214236" y="2748913"/>
                  <a:pt x="2196353" y="2752164"/>
                </a:cubicBezTo>
                <a:cubicBezTo>
                  <a:pt x="2144249" y="2761637"/>
                  <a:pt x="2132481" y="2767969"/>
                  <a:pt x="2070847" y="2770094"/>
                </a:cubicBezTo>
                <a:cubicBezTo>
                  <a:pt x="1924480" y="2775141"/>
                  <a:pt x="1778000" y="2776071"/>
                  <a:pt x="1631577" y="2779059"/>
                </a:cubicBezTo>
                <a:lnTo>
                  <a:pt x="1075765" y="2770094"/>
                </a:lnTo>
                <a:cubicBezTo>
                  <a:pt x="1062270" y="2769072"/>
                  <a:pt x="1020943" y="2707629"/>
                  <a:pt x="1013012" y="2698376"/>
                </a:cubicBezTo>
                <a:cubicBezTo>
                  <a:pt x="1004761" y="2688750"/>
                  <a:pt x="995083" y="2680447"/>
                  <a:pt x="986118" y="2671482"/>
                </a:cubicBezTo>
                <a:cubicBezTo>
                  <a:pt x="976635" y="2647775"/>
                  <a:pt x="966255" y="2624373"/>
                  <a:pt x="959224" y="2599764"/>
                </a:cubicBezTo>
                <a:cubicBezTo>
                  <a:pt x="955839" y="2587917"/>
                  <a:pt x="953644" y="2575752"/>
                  <a:pt x="950259" y="2563906"/>
                </a:cubicBezTo>
                <a:cubicBezTo>
                  <a:pt x="947663" y="2554820"/>
                  <a:pt x="943586" y="2546179"/>
                  <a:pt x="941294" y="2537011"/>
                </a:cubicBezTo>
                <a:cubicBezTo>
                  <a:pt x="937599" y="2522229"/>
                  <a:pt x="935635" y="2507062"/>
                  <a:pt x="932330" y="2492188"/>
                </a:cubicBezTo>
                <a:cubicBezTo>
                  <a:pt x="929657" y="2480160"/>
                  <a:pt x="926038" y="2468356"/>
                  <a:pt x="923365" y="2456329"/>
                </a:cubicBezTo>
                <a:cubicBezTo>
                  <a:pt x="900592" y="2353854"/>
                  <a:pt x="927307" y="2463137"/>
                  <a:pt x="905436" y="2375647"/>
                </a:cubicBezTo>
                <a:cubicBezTo>
                  <a:pt x="898800" y="2256210"/>
                  <a:pt x="900496" y="2233193"/>
                  <a:pt x="887506" y="2133600"/>
                </a:cubicBezTo>
                <a:cubicBezTo>
                  <a:pt x="882040" y="2091695"/>
                  <a:pt x="879827" y="2049092"/>
                  <a:pt x="869577" y="2008094"/>
                </a:cubicBezTo>
                <a:cubicBezTo>
                  <a:pt x="866589" y="1996141"/>
                  <a:pt x="863997" y="1984082"/>
                  <a:pt x="860612" y="1972235"/>
                </a:cubicBezTo>
                <a:cubicBezTo>
                  <a:pt x="854699" y="1951540"/>
                  <a:pt x="841293" y="1917560"/>
                  <a:pt x="833718" y="1900517"/>
                </a:cubicBezTo>
                <a:cubicBezTo>
                  <a:pt x="828290" y="1888305"/>
                  <a:pt x="821052" y="1876942"/>
                  <a:pt x="815788" y="1864659"/>
                </a:cubicBezTo>
                <a:cubicBezTo>
                  <a:pt x="801516" y="1831357"/>
                  <a:pt x="814234" y="1841277"/>
                  <a:pt x="788894" y="1810870"/>
                </a:cubicBezTo>
                <a:cubicBezTo>
                  <a:pt x="761086" y="1777501"/>
                  <a:pt x="760768" y="1786762"/>
                  <a:pt x="726141" y="1757082"/>
                </a:cubicBezTo>
                <a:cubicBezTo>
                  <a:pt x="675260" y="1713470"/>
                  <a:pt x="725911" y="1743519"/>
                  <a:pt x="663388" y="1712259"/>
                </a:cubicBezTo>
                <a:cubicBezTo>
                  <a:pt x="657412" y="1706282"/>
                  <a:pt x="651952" y="1699740"/>
                  <a:pt x="645459" y="1694329"/>
                </a:cubicBezTo>
                <a:cubicBezTo>
                  <a:pt x="622939" y="1675562"/>
                  <a:pt x="590601" y="1653453"/>
                  <a:pt x="564777" y="1640541"/>
                </a:cubicBezTo>
                <a:cubicBezTo>
                  <a:pt x="556325" y="1636315"/>
                  <a:pt x="546335" y="1635802"/>
                  <a:pt x="537883" y="1631576"/>
                </a:cubicBezTo>
                <a:cubicBezTo>
                  <a:pt x="528246" y="1626758"/>
                  <a:pt x="520834" y="1618023"/>
                  <a:pt x="510988" y="1613647"/>
                </a:cubicBezTo>
                <a:cubicBezTo>
                  <a:pt x="493718" y="1605971"/>
                  <a:pt x="473406" y="1605441"/>
                  <a:pt x="457200" y="1595717"/>
                </a:cubicBezTo>
                <a:cubicBezTo>
                  <a:pt x="396790" y="1559471"/>
                  <a:pt x="429564" y="1571687"/>
                  <a:pt x="358588" y="1559859"/>
                </a:cubicBezTo>
                <a:cubicBezTo>
                  <a:pt x="334682" y="1547906"/>
                  <a:pt x="309109" y="1538826"/>
                  <a:pt x="286871" y="1524000"/>
                </a:cubicBezTo>
                <a:lnTo>
                  <a:pt x="233083" y="1488141"/>
                </a:lnTo>
                <a:cubicBezTo>
                  <a:pt x="220651" y="1479853"/>
                  <a:pt x="209464" y="1469815"/>
                  <a:pt x="197224" y="1461247"/>
                </a:cubicBezTo>
                <a:cubicBezTo>
                  <a:pt x="179571" y="1448890"/>
                  <a:pt x="158673" y="1440625"/>
                  <a:pt x="143436" y="1425388"/>
                </a:cubicBezTo>
                <a:cubicBezTo>
                  <a:pt x="117887" y="1399841"/>
                  <a:pt x="132538" y="1412147"/>
                  <a:pt x="98612" y="1389529"/>
                </a:cubicBezTo>
                <a:cubicBezTo>
                  <a:pt x="92636" y="1380564"/>
                  <a:pt x="87778" y="1370743"/>
                  <a:pt x="80683" y="1362635"/>
                </a:cubicBezTo>
                <a:cubicBezTo>
                  <a:pt x="53418" y="1331475"/>
                  <a:pt x="34742" y="1324541"/>
                  <a:pt x="17930" y="1290917"/>
                </a:cubicBezTo>
                <a:cubicBezTo>
                  <a:pt x="11499" y="1278055"/>
                  <a:pt x="2873" y="1239655"/>
                  <a:pt x="0" y="1228164"/>
                </a:cubicBezTo>
                <a:cubicBezTo>
                  <a:pt x="2988" y="1174376"/>
                  <a:pt x="4491" y="1120485"/>
                  <a:pt x="8965" y="1066800"/>
                </a:cubicBezTo>
                <a:cubicBezTo>
                  <a:pt x="10475" y="1048686"/>
                  <a:pt x="12182" y="1030255"/>
                  <a:pt x="17930" y="1013011"/>
                </a:cubicBezTo>
                <a:cubicBezTo>
                  <a:pt x="21337" y="1002790"/>
                  <a:pt x="29883" y="995082"/>
                  <a:pt x="35859" y="986117"/>
                </a:cubicBezTo>
                <a:cubicBezTo>
                  <a:pt x="45066" y="940083"/>
                  <a:pt x="42243" y="940055"/>
                  <a:pt x="62753" y="896470"/>
                </a:cubicBezTo>
                <a:cubicBezTo>
                  <a:pt x="79824" y="860195"/>
                  <a:pt x="102464" y="826432"/>
                  <a:pt x="116541" y="788894"/>
                </a:cubicBezTo>
                <a:cubicBezTo>
                  <a:pt x="137765" y="732299"/>
                  <a:pt x="147779" y="697984"/>
                  <a:pt x="179294" y="645459"/>
                </a:cubicBezTo>
                <a:cubicBezTo>
                  <a:pt x="192520" y="623416"/>
                  <a:pt x="210217" y="604329"/>
                  <a:pt x="224118" y="582706"/>
                </a:cubicBezTo>
                <a:cubicBezTo>
                  <a:pt x="237146" y="562440"/>
                  <a:pt x="248441" y="541103"/>
                  <a:pt x="259977" y="519953"/>
                </a:cubicBezTo>
                <a:cubicBezTo>
                  <a:pt x="266376" y="508221"/>
                  <a:pt x="271030" y="495553"/>
                  <a:pt x="277906" y="484094"/>
                </a:cubicBezTo>
                <a:cubicBezTo>
                  <a:pt x="288993" y="465616"/>
                  <a:pt x="298528" y="445543"/>
                  <a:pt x="313765" y="430306"/>
                </a:cubicBezTo>
                <a:lnTo>
                  <a:pt x="349624" y="394447"/>
                </a:lnTo>
                <a:cubicBezTo>
                  <a:pt x="355600" y="388470"/>
                  <a:pt x="362865" y="383549"/>
                  <a:pt x="367553" y="376517"/>
                </a:cubicBezTo>
                <a:cubicBezTo>
                  <a:pt x="373530" y="367552"/>
                  <a:pt x="377864" y="357242"/>
                  <a:pt x="385483" y="349623"/>
                </a:cubicBezTo>
                <a:cubicBezTo>
                  <a:pt x="408759" y="326347"/>
                  <a:pt x="428793" y="319003"/>
                  <a:pt x="457200" y="304800"/>
                </a:cubicBezTo>
                <a:cubicBezTo>
                  <a:pt x="509364" y="252636"/>
                  <a:pt x="434170" y="325485"/>
                  <a:pt x="502024" y="268941"/>
                </a:cubicBezTo>
                <a:cubicBezTo>
                  <a:pt x="511764" y="260825"/>
                  <a:pt x="519179" y="250163"/>
                  <a:pt x="528918" y="242047"/>
                </a:cubicBezTo>
                <a:cubicBezTo>
                  <a:pt x="537195" y="235149"/>
                  <a:pt x="547045" y="230379"/>
                  <a:pt x="555812" y="224117"/>
                </a:cubicBezTo>
                <a:cubicBezTo>
                  <a:pt x="567970" y="215433"/>
                  <a:pt x="579431" y="205791"/>
                  <a:pt x="591671" y="197223"/>
                </a:cubicBezTo>
                <a:cubicBezTo>
                  <a:pt x="627446" y="172181"/>
                  <a:pt x="676112" y="139195"/>
                  <a:pt x="717177" y="125506"/>
                </a:cubicBezTo>
                <a:cubicBezTo>
                  <a:pt x="726142" y="122518"/>
                  <a:pt x="734985" y="119137"/>
                  <a:pt x="744071" y="116541"/>
                </a:cubicBezTo>
                <a:cubicBezTo>
                  <a:pt x="757477" y="112711"/>
                  <a:pt x="792493" y="105777"/>
                  <a:pt x="806824" y="98611"/>
                </a:cubicBezTo>
                <a:cubicBezTo>
                  <a:pt x="816461" y="93793"/>
                  <a:pt x="824081" y="85500"/>
                  <a:pt x="833718" y="80682"/>
                </a:cubicBezTo>
                <a:cubicBezTo>
                  <a:pt x="851539" y="71772"/>
                  <a:pt x="915598" y="49006"/>
                  <a:pt x="932330" y="44823"/>
                </a:cubicBezTo>
                <a:cubicBezTo>
                  <a:pt x="944283" y="41835"/>
                  <a:pt x="956342" y="39244"/>
                  <a:pt x="968188" y="35859"/>
                </a:cubicBezTo>
                <a:cubicBezTo>
                  <a:pt x="977274" y="33263"/>
                  <a:pt x="985915" y="29186"/>
                  <a:pt x="995083" y="26894"/>
                </a:cubicBezTo>
                <a:cubicBezTo>
                  <a:pt x="1027954" y="18676"/>
                  <a:pt x="1070130" y="13301"/>
                  <a:pt x="1102659" y="8964"/>
                </a:cubicBezTo>
                <a:lnTo>
                  <a:pt x="1174377" y="0"/>
                </a:lnTo>
                <a:lnTo>
                  <a:pt x="2653553" y="8964"/>
                </a:lnTo>
                <a:cubicBezTo>
                  <a:pt x="2724989" y="9799"/>
                  <a:pt x="2687800" y="17392"/>
                  <a:pt x="2743200" y="35859"/>
                </a:cubicBezTo>
                <a:cubicBezTo>
                  <a:pt x="2766577" y="43651"/>
                  <a:pt x="2814918" y="53788"/>
                  <a:pt x="2814918" y="53788"/>
                </a:cubicBezTo>
                <a:cubicBezTo>
                  <a:pt x="2823883" y="59764"/>
                  <a:pt x="2832175" y="66899"/>
                  <a:pt x="2841812" y="71717"/>
                </a:cubicBezTo>
                <a:cubicBezTo>
                  <a:pt x="2850264" y="75943"/>
                  <a:pt x="2861017" y="75189"/>
                  <a:pt x="2868706" y="80682"/>
                </a:cubicBezTo>
                <a:cubicBezTo>
                  <a:pt x="2882461" y="90507"/>
                  <a:pt x="2892612" y="104588"/>
                  <a:pt x="2904565" y="116541"/>
                </a:cubicBezTo>
                <a:cubicBezTo>
                  <a:pt x="2919506" y="131482"/>
                  <a:pt x="2937667" y="143783"/>
                  <a:pt x="2949388" y="161364"/>
                </a:cubicBezTo>
                <a:cubicBezTo>
                  <a:pt x="2962777" y="181447"/>
                  <a:pt x="2978643" y="206324"/>
                  <a:pt x="2994212" y="224117"/>
                </a:cubicBezTo>
                <a:lnTo>
                  <a:pt x="3056965" y="286870"/>
                </a:lnTo>
                <a:lnTo>
                  <a:pt x="3092824" y="322729"/>
                </a:lnTo>
                <a:cubicBezTo>
                  <a:pt x="3126643" y="345276"/>
                  <a:pt x="3127279" y="344579"/>
                  <a:pt x="3164541" y="376517"/>
                </a:cubicBezTo>
                <a:cubicBezTo>
                  <a:pt x="3170958" y="382018"/>
                  <a:pt x="3175871" y="389167"/>
                  <a:pt x="3182471" y="394447"/>
                </a:cubicBezTo>
                <a:cubicBezTo>
                  <a:pt x="3190884" y="401178"/>
                  <a:pt x="3200952" y="405645"/>
                  <a:pt x="3209365" y="412376"/>
                </a:cubicBezTo>
                <a:cubicBezTo>
                  <a:pt x="3215965" y="417656"/>
                  <a:pt x="3220801" y="424895"/>
                  <a:pt x="3227294" y="430306"/>
                </a:cubicBezTo>
                <a:cubicBezTo>
                  <a:pt x="3233386" y="435382"/>
                  <a:pt x="3278402" y="469306"/>
                  <a:pt x="3290047" y="475129"/>
                </a:cubicBezTo>
                <a:cubicBezTo>
                  <a:pt x="3298499" y="479355"/>
                  <a:pt x="3307976" y="481106"/>
                  <a:pt x="3316941" y="484094"/>
                </a:cubicBezTo>
                <a:cubicBezTo>
                  <a:pt x="3351186" y="518337"/>
                  <a:pt x="3316457" y="487389"/>
                  <a:pt x="3370730" y="519953"/>
                </a:cubicBezTo>
                <a:cubicBezTo>
                  <a:pt x="3389207" y="531039"/>
                  <a:pt x="3404511" y="547808"/>
                  <a:pt x="3424518" y="555811"/>
                </a:cubicBezTo>
                <a:cubicBezTo>
                  <a:pt x="3439459" y="561788"/>
                  <a:pt x="3454636" y="567205"/>
                  <a:pt x="3469341" y="573741"/>
                </a:cubicBezTo>
                <a:cubicBezTo>
                  <a:pt x="3481553" y="579169"/>
                  <a:pt x="3492917" y="586406"/>
                  <a:pt x="3505200" y="591670"/>
                </a:cubicBezTo>
                <a:cubicBezTo>
                  <a:pt x="3534782" y="604348"/>
                  <a:pt x="3564965" y="615576"/>
                  <a:pt x="3594847" y="627529"/>
                </a:cubicBezTo>
                <a:lnTo>
                  <a:pt x="3639671" y="645459"/>
                </a:lnTo>
                <a:cubicBezTo>
                  <a:pt x="3654612" y="651435"/>
                  <a:pt x="3670101" y="656192"/>
                  <a:pt x="3684494" y="663388"/>
                </a:cubicBezTo>
                <a:cubicBezTo>
                  <a:pt x="3696447" y="669364"/>
                  <a:pt x="3708750" y="674687"/>
                  <a:pt x="3720353" y="681317"/>
                </a:cubicBezTo>
                <a:cubicBezTo>
                  <a:pt x="3729708" y="686663"/>
                  <a:pt x="3737344" y="695003"/>
                  <a:pt x="3747247" y="699247"/>
                </a:cubicBezTo>
                <a:cubicBezTo>
                  <a:pt x="3758572" y="704100"/>
                  <a:pt x="3771153" y="705223"/>
                  <a:pt x="3783106" y="708211"/>
                </a:cubicBezTo>
                <a:cubicBezTo>
                  <a:pt x="3847146" y="750904"/>
                  <a:pt x="3815989" y="738844"/>
                  <a:pt x="3872753" y="753035"/>
                </a:cubicBezTo>
                <a:cubicBezTo>
                  <a:pt x="3884706" y="762000"/>
                  <a:pt x="3895942" y="772010"/>
                  <a:pt x="3908612" y="779929"/>
                </a:cubicBezTo>
                <a:cubicBezTo>
                  <a:pt x="3919945" y="787012"/>
                  <a:pt x="3932868" y="791229"/>
                  <a:pt x="3944471" y="797859"/>
                </a:cubicBezTo>
                <a:cubicBezTo>
                  <a:pt x="3953826" y="803204"/>
                  <a:pt x="3962010" y="810443"/>
                  <a:pt x="3971365" y="815788"/>
                </a:cubicBezTo>
                <a:cubicBezTo>
                  <a:pt x="3982968" y="822418"/>
                  <a:pt x="3995621" y="827087"/>
                  <a:pt x="4007224" y="833717"/>
                </a:cubicBezTo>
                <a:cubicBezTo>
                  <a:pt x="4049714" y="857997"/>
                  <a:pt x="4020561" y="844832"/>
                  <a:pt x="4061012" y="878541"/>
                </a:cubicBezTo>
                <a:cubicBezTo>
                  <a:pt x="4128866" y="935085"/>
                  <a:pt x="4053672" y="862236"/>
                  <a:pt x="4105836" y="914400"/>
                </a:cubicBezTo>
                <a:cubicBezTo>
                  <a:pt x="4108824" y="923365"/>
                  <a:pt x="4110211" y="933034"/>
                  <a:pt x="4114800" y="941294"/>
                </a:cubicBezTo>
                <a:cubicBezTo>
                  <a:pt x="4125265" y="960131"/>
                  <a:pt x="4143845" y="974639"/>
                  <a:pt x="4150659" y="995082"/>
                </a:cubicBezTo>
                <a:cubicBezTo>
                  <a:pt x="4153647" y="1004047"/>
                  <a:pt x="4157138" y="1012859"/>
                  <a:pt x="4159624" y="1021976"/>
                </a:cubicBezTo>
                <a:cubicBezTo>
                  <a:pt x="4166108" y="1045749"/>
                  <a:pt x="4166533" y="1071654"/>
                  <a:pt x="4177553" y="1093694"/>
                </a:cubicBezTo>
                <a:lnTo>
                  <a:pt x="4195483" y="1129553"/>
                </a:lnTo>
                <a:cubicBezTo>
                  <a:pt x="4219831" y="1300001"/>
                  <a:pt x="4214225" y="1232266"/>
                  <a:pt x="4186518" y="1550894"/>
                </a:cubicBezTo>
                <a:cubicBezTo>
                  <a:pt x="4183188" y="1589190"/>
                  <a:pt x="4119173" y="1701325"/>
                  <a:pt x="4114800" y="1712259"/>
                </a:cubicBezTo>
                <a:cubicBezTo>
                  <a:pt x="4108824" y="1727200"/>
                  <a:pt x="4105305" y="1743377"/>
                  <a:pt x="4096871" y="1757082"/>
                </a:cubicBezTo>
                <a:cubicBezTo>
                  <a:pt x="4045049" y="1841293"/>
                  <a:pt x="4057363" y="1808253"/>
                  <a:pt x="4007224" y="1864659"/>
                </a:cubicBezTo>
                <a:cubicBezTo>
                  <a:pt x="3994512" y="1878960"/>
                  <a:pt x="3985276" y="1896344"/>
                  <a:pt x="3971365" y="1909482"/>
                </a:cubicBezTo>
                <a:cubicBezTo>
                  <a:pt x="3931306" y="1947315"/>
                  <a:pt x="3884821" y="1978097"/>
                  <a:pt x="3845859" y="2017059"/>
                </a:cubicBezTo>
                <a:cubicBezTo>
                  <a:pt x="3831853" y="2031065"/>
                  <a:pt x="3759541" y="2111829"/>
                  <a:pt x="3720353" y="2133600"/>
                </a:cubicBezTo>
                <a:cubicBezTo>
                  <a:pt x="3706286" y="2141415"/>
                  <a:pt x="3689729" y="2143956"/>
                  <a:pt x="3675530" y="2151529"/>
                </a:cubicBezTo>
                <a:cubicBezTo>
                  <a:pt x="3644781" y="2167928"/>
                  <a:pt x="3615920" y="2187648"/>
                  <a:pt x="3585883" y="2205317"/>
                </a:cubicBezTo>
                <a:cubicBezTo>
                  <a:pt x="3565117" y="2217532"/>
                  <a:pt x="3544048" y="2229223"/>
                  <a:pt x="3523130" y="2241176"/>
                </a:cubicBezTo>
                <a:cubicBezTo>
                  <a:pt x="3502212" y="2253129"/>
                  <a:pt x="3482935" y="2268576"/>
                  <a:pt x="3460377" y="2277035"/>
                </a:cubicBezTo>
                <a:cubicBezTo>
                  <a:pt x="3436471" y="2286000"/>
                  <a:pt x="3411495" y="2292511"/>
                  <a:pt x="3388659" y="2303929"/>
                </a:cubicBezTo>
                <a:cubicBezTo>
                  <a:pt x="3369385" y="2313566"/>
                  <a:pt x="3354436" y="2330758"/>
                  <a:pt x="3334871" y="2339788"/>
                </a:cubicBezTo>
                <a:cubicBezTo>
                  <a:pt x="3315119" y="2348904"/>
                  <a:pt x="3292863" y="2351166"/>
                  <a:pt x="3272118" y="2357717"/>
                </a:cubicBezTo>
                <a:cubicBezTo>
                  <a:pt x="3236074" y="2369099"/>
                  <a:pt x="3199636" y="2379538"/>
                  <a:pt x="3164541" y="2393576"/>
                </a:cubicBezTo>
                <a:cubicBezTo>
                  <a:pt x="2937634" y="2484339"/>
                  <a:pt x="3175724" y="2391139"/>
                  <a:pt x="3021106" y="2447364"/>
                </a:cubicBezTo>
                <a:cubicBezTo>
                  <a:pt x="2946832" y="2474373"/>
                  <a:pt x="3005685" y="2457943"/>
                  <a:pt x="2940424" y="2474259"/>
                </a:cubicBezTo>
                <a:cubicBezTo>
                  <a:pt x="2931459" y="2480235"/>
                  <a:pt x="2923433" y="2487944"/>
                  <a:pt x="2913530" y="2492188"/>
                </a:cubicBezTo>
                <a:cubicBezTo>
                  <a:pt x="2902205" y="2497041"/>
                  <a:pt x="2889360" y="2497257"/>
                  <a:pt x="2877671" y="2501153"/>
                </a:cubicBezTo>
                <a:cubicBezTo>
                  <a:pt x="2862405" y="2506242"/>
                  <a:pt x="2847915" y="2513432"/>
                  <a:pt x="2832847" y="2519082"/>
                </a:cubicBezTo>
                <a:cubicBezTo>
                  <a:pt x="2823999" y="2522400"/>
                  <a:pt x="2814639" y="2524325"/>
                  <a:pt x="2805953" y="2528047"/>
                </a:cubicBezTo>
                <a:cubicBezTo>
                  <a:pt x="2740324" y="2556174"/>
                  <a:pt x="2800345" y="2538413"/>
                  <a:pt x="2734236" y="2554941"/>
                </a:cubicBezTo>
                <a:cubicBezTo>
                  <a:pt x="2725271" y="2560917"/>
                  <a:pt x="2717187" y="2568494"/>
                  <a:pt x="2707341" y="2572870"/>
                </a:cubicBezTo>
                <a:cubicBezTo>
                  <a:pt x="2690071" y="2580546"/>
                  <a:pt x="2669278" y="2580317"/>
                  <a:pt x="2653553" y="2590800"/>
                </a:cubicBezTo>
                <a:lnTo>
                  <a:pt x="2626659" y="2608729"/>
                </a:lnTo>
                <a:cubicBezTo>
                  <a:pt x="2571477" y="2691504"/>
                  <a:pt x="2641895" y="2589683"/>
                  <a:pt x="2590800" y="2653553"/>
                </a:cubicBezTo>
                <a:cubicBezTo>
                  <a:pt x="2584069" y="2661966"/>
                  <a:pt x="2579602" y="2672034"/>
                  <a:pt x="2572871" y="2680447"/>
                </a:cubicBezTo>
                <a:cubicBezTo>
                  <a:pt x="2567591" y="2687047"/>
                  <a:pt x="2560221" y="2691776"/>
                  <a:pt x="2554941" y="2698376"/>
                </a:cubicBezTo>
                <a:cubicBezTo>
                  <a:pt x="2548210" y="2706789"/>
                  <a:pt x="2544630" y="2717651"/>
                  <a:pt x="2537012" y="2725270"/>
                </a:cubicBezTo>
                <a:cubicBezTo>
                  <a:pt x="2532288" y="2729995"/>
                  <a:pt x="2610224" y="2714812"/>
                  <a:pt x="2572871" y="2716306"/>
                </a:cubicBezTo>
                <a:close/>
              </a:path>
            </a:pathLst>
          </a:custGeom>
          <a:noFill/>
          <a:ln w="31750">
            <a:solidFill>
              <a:srgbClr val="11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323129C-F9B2-1151-CACE-BAF90845C20E}"/>
              </a:ext>
            </a:extLst>
          </p:cNvPr>
          <p:cNvSpPr txBox="1"/>
          <p:nvPr/>
        </p:nvSpPr>
        <p:spPr>
          <a:xfrm>
            <a:off x="9489051" y="5171746"/>
            <a:ext cx="21679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11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Weak mass-loss (?)</a:t>
            </a:r>
            <a:endParaRPr kumimoji="1" lang="ja-JP" altLang="en-US" sz="2000">
              <a:solidFill>
                <a:srgbClr val="11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3175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ダイアグラム&#10;&#10;自動的に生成された説明">
            <a:extLst>
              <a:ext uri="{FF2B5EF4-FFF2-40B4-BE49-F238E27FC236}">
                <a16:creationId xmlns:a16="http://schemas.microsoft.com/office/drawing/2014/main" id="{60EF8037-43CC-C3D5-24B3-B624F9798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2" y="2078703"/>
            <a:ext cx="11083636" cy="423114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DC321CEA-FFB9-0C1E-80B6-7FADB18BF344}"/>
                  </a:ext>
                </a:extLst>
              </p:cNvPr>
              <p:cNvSpPr txBox="1"/>
              <p:nvPr/>
            </p:nvSpPr>
            <p:spPr>
              <a:xfrm>
                <a:off x="2069432" y="3922294"/>
                <a:ext cx="2629310" cy="8652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Inject</a:t>
                </a:r>
                <a:endParaRPr kumimoji="1" lang="en-US" altLang="ja-JP" sz="24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sz="2400" b="0" i="0" smtClean="0">
                              <a:latin typeface="Cambria Math" panose="02040503050406030204" pitchFamily="18" charset="0"/>
                            </a:rPr>
                            <m:t>inj</m:t>
                          </m:r>
                        </m:sub>
                      </m:sSub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sz="2400" b="0" i="0" smtClean="0">
                              <a:latin typeface="Cambria Math" panose="02040503050406030204" pitchFamily="18" charset="0"/>
                            </a:rPr>
                            <m:t>inj</m:t>
                          </m:r>
                        </m:sub>
                      </m:sSub>
                      <m:sSub>
                        <m:sSub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sz="2400" b="0" i="0" smtClean="0">
                              <a:latin typeface="Cambria Math" panose="02040503050406030204" pitchFamily="18" charset="0"/>
                            </a:rPr>
                            <m:t>bind</m:t>
                          </m:r>
                        </m:sub>
                      </m:sSub>
                    </m:oMath>
                  </m:oMathPara>
                </a14:m>
                <a:endParaRPr kumimoji="1" lang="ja-JP" altLang="en-US"/>
              </a:p>
            </p:txBody>
          </p:sp>
        </mc:Choice>
        <mc:Fallback xmlns="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DC321CEA-FFB9-0C1E-80B6-7FADB18BF3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9432" y="3922294"/>
                <a:ext cx="2629310" cy="865237"/>
              </a:xfrm>
              <a:prstGeom prst="rect">
                <a:avLst/>
              </a:prstGeom>
              <a:blipFill>
                <a:blip r:embed="rId3"/>
                <a:stretch>
                  <a:fillRect l="-3349" t="-5797" b="-724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EDE0D105-E218-E6D4-1092-C55270DDB3BD}"/>
                  </a:ext>
                </a:extLst>
              </p:cNvPr>
              <p:cNvSpPr txBox="1"/>
              <p:nvPr/>
            </p:nvSpPr>
            <p:spPr>
              <a:xfrm>
                <a:off x="3967653" y="6064137"/>
                <a:ext cx="1861663" cy="4959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4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After</a:t>
                </a:r>
                <a:r>
                  <a:rPr kumimoji="1" lang="en-US" altLang="ja-JP" sz="2400" b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sz="2400" b="0" i="0" smtClean="0">
                            <a:latin typeface="Cambria Math" panose="02040503050406030204" pitchFamily="18" charset="0"/>
                          </a:rPr>
                          <m:t>inj</m:t>
                        </m:r>
                      </m:sub>
                    </m:sSub>
                  </m:oMath>
                </a14:m>
                <a:r>
                  <a:rPr kumimoji="1" lang="en-US" altLang="ja-JP" sz="2400" b="0" dirty="0">
                    <a:latin typeface="Cambria Math" panose="02040503050406030204" pitchFamily="18" charset="0"/>
                  </a:rPr>
                  <a:t> </a:t>
                </a:r>
                <a:r>
                  <a:rPr kumimoji="1" lang="en-US" altLang="ja-JP" sz="24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kumimoji="1" lang="en-US" altLang="ja-JP" sz="2400" b="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yr</a:t>
                </a:r>
                <a:r>
                  <a:rPr kumimoji="1" lang="en-US" altLang="ja-JP" sz="24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EDE0D105-E218-E6D4-1092-C55270DDB3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7653" y="6064137"/>
                <a:ext cx="1861663" cy="495905"/>
              </a:xfrm>
              <a:prstGeom prst="rect">
                <a:avLst/>
              </a:prstGeom>
              <a:blipFill>
                <a:blip r:embed="rId4"/>
                <a:stretch>
                  <a:fillRect l="-5442" t="-10000" r="-4762" b="-20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7C9D6E68-8BAF-A10B-197F-A7B964A5467A}"/>
                  </a:ext>
                </a:extLst>
              </p:cNvPr>
              <p:cNvSpPr txBox="1"/>
              <p:nvPr/>
            </p:nvSpPr>
            <p:spPr>
              <a:xfrm>
                <a:off x="6013341" y="4783042"/>
                <a:ext cx="3174202" cy="4914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Explosion energy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sz="2400" b="0" i="0" smtClean="0">
                            <a:latin typeface="Cambria Math" panose="02040503050406030204" pitchFamily="18" charset="0"/>
                          </a:rPr>
                          <m:t>ej</m:t>
                        </m:r>
                      </m:sub>
                    </m:sSub>
                  </m:oMath>
                </a14:m>
                <a:endParaRPr kumimoji="1" lang="ja-JP" altLang="en-US" sz="2400"/>
              </a:p>
            </p:txBody>
          </p:sp>
        </mc:Choice>
        <mc:Fallback xmlns="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7C9D6E68-8BAF-A10B-197F-A7B964A546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3341" y="4783042"/>
                <a:ext cx="3174202" cy="491417"/>
              </a:xfrm>
              <a:prstGeom prst="rect">
                <a:avLst/>
              </a:prstGeom>
              <a:blipFill>
                <a:blip r:embed="rId5"/>
                <a:stretch>
                  <a:fillRect l="-2789" t="-10000" b="-20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タイトル 1">
            <a:extLst>
              <a:ext uri="{FF2B5EF4-FFF2-40B4-BE49-F238E27FC236}">
                <a16:creationId xmlns:a16="http://schemas.microsoft.com/office/drawing/2014/main" id="{9483A397-DEB0-5C3E-2CA5-A337FFE0B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kumimoji="1" lang="en-US" altLang="ja-JP" dirty="0"/>
              <a:t>Parameters</a:t>
            </a:r>
            <a:endParaRPr kumimoji="1" lang="ja-JP" altLang="en-US"/>
          </a:p>
        </p:txBody>
      </p:sp>
      <p:pic>
        <p:nvPicPr>
          <p:cNvPr id="9" name="Content Placeholder 4" descr="Logo&#10;&#10;Description automatically generated">
            <a:extLst>
              <a:ext uri="{FF2B5EF4-FFF2-40B4-BE49-F238E27FC236}">
                <a16:creationId xmlns:a16="http://schemas.microsoft.com/office/drawing/2014/main" id="{8B7E9BF6-613A-0A95-AFB5-2AB8B77278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6460" y="125809"/>
            <a:ext cx="3743509" cy="1713578"/>
          </a:xfrm>
          <a:prstGeom prst="rect">
            <a:avLst/>
          </a:prstGeom>
        </p:spPr>
      </p:pic>
      <p:sp>
        <p:nvSpPr>
          <p:cNvPr id="2" name="左矢印 1">
            <a:extLst>
              <a:ext uri="{FF2B5EF4-FFF2-40B4-BE49-F238E27FC236}">
                <a16:creationId xmlns:a16="http://schemas.microsoft.com/office/drawing/2014/main" id="{8CF5B24C-3A33-D657-9EC2-79D7BC029EB2}"/>
              </a:ext>
            </a:extLst>
          </p:cNvPr>
          <p:cNvSpPr/>
          <p:nvPr/>
        </p:nvSpPr>
        <p:spPr>
          <a:xfrm>
            <a:off x="838200" y="1288736"/>
            <a:ext cx="1231232" cy="902525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F3FF051-18B9-3B0F-BD50-1B679CAE4C1D}"/>
              </a:ext>
            </a:extLst>
          </p:cNvPr>
          <p:cNvSpPr txBox="1"/>
          <p:nvPr/>
        </p:nvSpPr>
        <p:spPr>
          <a:xfrm>
            <a:off x="-56278" y="678372"/>
            <a:ext cx="21771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Simulated with</a:t>
            </a:r>
          </a:p>
          <a:p>
            <a:r>
              <a:rPr kumimoji="1" lang="en-US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MESA</a:t>
            </a:r>
            <a:endParaRPr kumimoji="1" lang="ja-JP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10D6B59E-8082-0E2C-183B-DBAE3E501558}"/>
              </a:ext>
            </a:extLst>
          </p:cNvPr>
          <p:cNvCxnSpPr/>
          <p:nvPr/>
        </p:nvCxnSpPr>
        <p:spPr>
          <a:xfrm>
            <a:off x="2388622" y="440633"/>
            <a:ext cx="0" cy="3240718"/>
          </a:xfrm>
          <a:prstGeom prst="line">
            <a:avLst/>
          </a:prstGeom>
          <a:ln w="50800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左矢印 11">
            <a:extLst>
              <a:ext uri="{FF2B5EF4-FFF2-40B4-BE49-F238E27FC236}">
                <a16:creationId xmlns:a16="http://schemas.microsoft.com/office/drawing/2014/main" id="{2CAF7EE2-718E-0B47-6A7B-24653323CA08}"/>
              </a:ext>
            </a:extLst>
          </p:cNvPr>
          <p:cNvSpPr/>
          <p:nvPr/>
        </p:nvSpPr>
        <p:spPr>
          <a:xfrm rot="10800000">
            <a:off x="2790482" y="1288736"/>
            <a:ext cx="1231232" cy="902525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1BB87A9-7D57-E8C7-9C5E-B1F47D815D8B}"/>
              </a:ext>
            </a:extLst>
          </p:cNvPr>
          <p:cNvSpPr txBox="1"/>
          <p:nvPr/>
        </p:nvSpPr>
        <p:spPr>
          <a:xfrm>
            <a:off x="2672640" y="827071"/>
            <a:ext cx="1160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CHIPS</a:t>
            </a:r>
            <a:endParaRPr kumimoji="1" lang="ja-JP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7731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D90995B-2BD1-C856-7F53-483D8AEED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Evolution of temperature/density of CDS</a:t>
            </a:r>
            <a:endParaRPr kumimoji="1" lang="ja-JP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375F2BA-F67C-46B8-DDAE-3908A6BED2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During the interaction between the ejecta and the CSM, </a:t>
            </a:r>
            <a:r>
              <a:rPr lang="en-US" altLang="ja-JP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ja-JP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CDS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rapidly drops to ~10</a:t>
            </a:r>
            <a:r>
              <a:rPr lang="en-US" altLang="ja-JP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K, following the cooling function</a:t>
            </a:r>
          </a:p>
          <a:p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diabatic cooling starts 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after the shock passes through the CSM</a:t>
            </a:r>
            <a:endParaRPr kumimoji="1" lang="ja-JP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円/楕円 3">
            <a:extLst>
              <a:ext uri="{FF2B5EF4-FFF2-40B4-BE49-F238E27FC236}">
                <a16:creationId xmlns:a16="http://schemas.microsoft.com/office/drawing/2014/main" id="{F8B0146B-88B3-CE7B-B196-69584BE228BE}"/>
              </a:ext>
            </a:extLst>
          </p:cNvPr>
          <p:cNvSpPr/>
          <p:nvPr/>
        </p:nvSpPr>
        <p:spPr>
          <a:xfrm>
            <a:off x="23012" y="3441079"/>
            <a:ext cx="3157594" cy="315759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円/楕円 5">
            <a:extLst>
              <a:ext uri="{FF2B5EF4-FFF2-40B4-BE49-F238E27FC236}">
                <a16:creationId xmlns:a16="http://schemas.microsoft.com/office/drawing/2014/main" id="{6BBCC999-1E86-17FF-FFBC-1E9CD1C0A7D5}"/>
              </a:ext>
            </a:extLst>
          </p:cNvPr>
          <p:cNvSpPr/>
          <p:nvPr/>
        </p:nvSpPr>
        <p:spPr>
          <a:xfrm>
            <a:off x="527875" y="3950745"/>
            <a:ext cx="2195943" cy="219594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円/楕円 4">
            <a:extLst>
              <a:ext uri="{FF2B5EF4-FFF2-40B4-BE49-F238E27FC236}">
                <a16:creationId xmlns:a16="http://schemas.microsoft.com/office/drawing/2014/main" id="{9F41107A-1597-AC94-0AA7-C607B5FE6EA7}"/>
              </a:ext>
            </a:extLst>
          </p:cNvPr>
          <p:cNvSpPr/>
          <p:nvPr/>
        </p:nvSpPr>
        <p:spPr>
          <a:xfrm>
            <a:off x="808278" y="4231148"/>
            <a:ext cx="1635139" cy="163513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ejecta</a:t>
            </a:r>
            <a:endParaRPr kumimoji="1" lang="ja-JP" altLang="en-US" sz="1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48C74523-D6E1-4F7A-0B5C-2086CBDC2AF5}"/>
              </a:ext>
            </a:extLst>
          </p:cNvPr>
          <p:cNvCxnSpPr/>
          <p:nvPr/>
        </p:nvCxnSpPr>
        <p:spPr>
          <a:xfrm>
            <a:off x="2281810" y="5637022"/>
            <a:ext cx="753035" cy="71717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5BCDF63-A9E8-E835-C732-7AC0ADC97D8E}"/>
              </a:ext>
            </a:extLst>
          </p:cNvPr>
          <p:cNvSpPr txBox="1"/>
          <p:nvPr/>
        </p:nvSpPr>
        <p:spPr>
          <a:xfrm>
            <a:off x="2633758" y="6414007"/>
            <a:ext cx="6848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CDS</a:t>
            </a:r>
            <a:endParaRPr kumimoji="1" lang="ja-JP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2D43B07-96B3-66BB-F6E7-721E26915C2D}"/>
              </a:ext>
            </a:extLst>
          </p:cNvPr>
          <p:cNvSpPr txBox="1"/>
          <p:nvPr/>
        </p:nvSpPr>
        <p:spPr>
          <a:xfrm>
            <a:off x="1238568" y="6187313"/>
            <a:ext cx="7264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CSM</a:t>
            </a:r>
            <a:endParaRPr kumimoji="1" lang="ja-JP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円/楕円 18">
            <a:extLst>
              <a:ext uri="{FF2B5EF4-FFF2-40B4-BE49-F238E27FC236}">
                <a16:creationId xmlns:a16="http://schemas.microsoft.com/office/drawing/2014/main" id="{94CD2778-0D40-136A-BC77-59047AD9AD4D}"/>
              </a:ext>
            </a:extLst>
          </p:cNvPr>
          <p:cNvSpPr/>
          <p:nvPr/>
        </p:nvSpPr>
        <p:spPr>
          <a:xfrm>
            <a:off x="4577070" y="3296740"/>
            <a:ext cx="3617455" cy="349387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円/楕円 19">
            <a:extLst>
              <a:ext uri="{FF2B5EF4-FFF2-40B4-BE49-F238E27FC236}">
                <a16:creationId xmlns:a16="http://schemas.microsoft.com/office/drawing/2014/main" id="{D341EB8D-9EDF-2391-2866-1DCB44DA8A0E}"/>
              </a:ext>
            </a:extLst>
          </p:cNvPr>
          <p:cNvSpPr/>
          <p:nvPr/>
        </p:nvSpPr>
        <p:spPr>
          <a:xfrm>
            <a:off x="4842056" y="3499938"/>
            <a:ext cx="3087485" cy="308748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ejecta</a:t>
            </a:r>
            <a:endParaRPr kumimoji="1" lang="en-US" altLang="ja-JP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5D0566D3-85C3-2257-8C0F-659EC91BF432}"/>
              </a:ext>
            </a:extLst>
          </p:cNvPr>
          <p:cNvCxnSpPr/>
          <p:nvPr/>
        </p:nvCxnSpPr>
        <p:spPr>
          <a:xfrm>
            <a:off x="7950503" y="5625744"/>
            <a:ext cx="753035" cy="71717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526821C8-9A87-74A9-082D-B7E1170FFDC0}"/>
              </a:ext>
            </a:extLst>
          </p:cNvPr>
          <p:cNvSpPr txBox="1"/>
          <p:nvPr/>
        </p:nvSpPr>
        <p:spPr>
          <a:xfrm>
            <a:off x="8692633" y="6402757"/>
            <a:ext cx="6848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CDS</a:t>
            </a:r>
            <a:endParaRPr kumimoji="1" lang="ja-JP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右矢印 23">
            <a:extLst>
              <a:ext uri="{FF2B5EF4-FFF2-40B4-BE49-F238E27FC236}">
                <a16:creationId xmlns:a16="http://schemas.microsoft.com/office/drawing/2014/main" id="{A2C9DF7C-D9AF-58B8-6E6A-77FAFEB0FD2D}"/>
              </a:ext>
            </a:extLst>
          </p:cNvPr>
          <p:cNvSpPr/>
          <p:nvPr/>
        </p:nvSpPr>
        <p:spPr>
          <a:xfrm>
            <a:off x="3378340" y="4207831"/>
            <a:ext cx="1077218" cy="162408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右矢印 26">
            <a:extLst>
              <a:ext uri="{FF2B5EF4-FFF2-40B4-BE49-F238E27FC236}">
                <a16:creationId xmlns:a16="http://schemas.microsoft.com/office/drawing/2014/main" id="{0880A7D9-B133-E5BB-045C-EC27C7697EE2}"/>
              </a:ext>
            </a:extLst>
          </p:cNvPr>
          <p:cNvSpPr/>
          <p:nvPr/>
        </p:nvSpPr>
        <p:spPr>
          <a:xfrm>
            <a:off x="7179860" y="4658394"/>
            <a:ext cx="555695" cy="781405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右矢印 27">
            <a:extLst>
              <a:ext uri="{FF2B5EF4-FFF2-40B4-BE49-F238E27FC236}">
                <a16:creationId xmlns:a16="http://schemas.microsoft.com/office/drawing/2014/main" id="{2F3D66B1-E5AB-683D-4046-98776F8E9848}"/>
              </a:ext>
            </a:extLst>
          </p:cNvPr>
          <p:cNvSpPr/>
          <p:nvPr/>
        </p:nvSpPr>
        <p:spPr>
          <a:xfrm rot="10800000">
            <a:off x="5061622" y="4658394"/>
            <a:ext cx="555695" cy="781405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右矢印 28">
            <a:extLst>
              <a:ext uri="{FF2B5EF4-FFF2-40B4-BE49-F238E27FC236}">
                <a16:creationId xmlns:a16="http://schemas.microsoft.com/office/drawing/2014/main" id="{919A5008-7DD3-BB03-7FEB-520241B7A3BF}"/>
              </a:ext>
            </a:extLst>
          </p:cNvPr>
          <p:cNvSpPr/>
          <p:nvPr/>
        </p:nvSpPr>
        <p:spPr>
          <a:xfrm rot="16200000">
            <a:off x="6107949" y="3562598"/>
            <a:ext cx="555695" cy="781405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右矢印 6">
            <a:extLst>
              <a:ext uri="{FF2B5EF4-FFF2-40B4-BE49-F238E27FC236}">
                <a16:creationId xmlns:a16="http://schemas.microsoft.com/office/drawing/2014/main" id="{357436A6-E41C-8171-6ED2-76491BA5CAB8}"/>
              </a:ext>
            </a:extLst>
          </p:cNvPr>
          <p:cNvSpPr/>
          <p:nvPr/>
        </p:nvSpPr>
        <p:spPr>
          <a:xfrm rot="16200000">
            <a:off x="1398740" y="4381027"/>
            <a:ext cx="406139" cy="377644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右矢印 10">
            <a:extLst>
              <a:ext uri="{FF2B5EF4-FFF2-40B4-BE49-F238E27FC236}">
                <a16:creationId xmlns:a16="http://schemas.microsoft.com/office/drawing/2014/main" id="{576E9F97-9930-84D1-82BD-BA19F9C26D09}"/>
              </a:ext>
            </a:extLst>
          </p:cNvPr>
          <p:cNvSpPr/>
          <p:nvPr/>
        </p:nvSpPr>
        <p:spPr>
          <a:xfrm rot="5400000">
            <a:off x="1398807" y="5368628"/>
            <a:ext cx="406139" cy="377644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D6EFF33-C871-5A54-D860-B8695D50F7F5}"/>
              </a:ext>
            </a:extLst>
          </p:cNvPr>
          <p:cNvCxnSpPr/>
          <p:nvPr/>
        </p:nvCxnSpPr>
        <p:spPr>
          <a:xfrm>
            <a:off x="9262753" y="6040890"/>
            <a:ext cx="2766951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3485248D-F4D8-E3CE-5A10-2F3B67BA6502}"/>
              </a:ext>
            </a:extLst>
          </p:cNvPr>
          <p:cNvCxnSpPr>
            <a:cxnSpLocks/>
          </p:cNvCxnSpPr>
          <p:nvPr/>
        </p:nvCxnSpPr>
        <p:spPr>
          <a:xfrm flipV="1">
            <a:off x="9262753" y="3545541"/>
            <a:ext cx="0" cy="249534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8EEBCCC-639C-6D06-3398-B1A379C857ED}"/>
              </a:ext>
            </a:extLst>
          </p:cNvPr>
          <p:cNvSpPr txBox="1"/>
          <p:nvPr/>
        </p:nvSpPr>
        <p:spPr>
          <a:xfrm>
            <a:off x="11469466" y="6086937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radius</a:t>
            </a:r>
            <a:endParaRPr kumimoji="1" lang="ja-JP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7453A4A1-49ED-A8BF-4604-3DA3505BFAFB}"/>
              </a:ext>
            </a:extLst>
          </p:cNvPr>
          <p:cNvSpPr txBox="1"/>
          <p:nvPr/>
        </p:nvSpPr>
        <p:spPr>
          <a:xfrm rot="16200000">
            <a:off x="8648747" y="3337216"/>
            <a:ext cx="623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1" lang="en-US" altLang="ja-JP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CDS</a:t>
            </a:r>
            <a:endParaRPr kumimoji="1" lang="ja-JP" altLang="en-US" baseline="-25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32521435-75D7-244A-FCD0-B2246102FC19}"/>
              </a:ext>
            </a:extLst>
          </p:cNvPr>
          <p:cNvCxnSpPr>
            <a:cxnSpLocks/>
          </p:cNvCxnSpPr>
          <p:nvPr/>
        </p:nvCxnSpPr>
        <p:spPr>
          <a:xfrm>
            <a:off x="9347563" y="4143366"/>
            <a:ext cx="65803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フリーフォーム 25">
            <a:extLst>
              <a:ext uri="{FF2B5EF4-FFF2-40B4-BE49-F238E27FC236}">
                <a16:creationId xmlns:a16="http://schemas.microsoft.com/office/drawing/2014/main" id="{3C6CFCF8-1889-5D13-9AF3-51680DC943E8}"/>
              </a:ext>
            </a:extLst>
          </p:cNvPr>
          <p:cNvSpPr/>
          <p:nvPr/>
        </p:nvSpPr>
        <p:spPr>
          <a:xfrm>
            <a:off x="10004612" y="4128247"/>
            <a:ext cx="1896035" cy="1775012"/>
          </a:xfrm>
          <a:custGeom>
            <a:avLst/>
            <a:gdLst>
              <a:gd name="connsiteX0" fmla="*/ 0 w 1896035"/>
              <a:gd name="connsiteY0" fmla="*/ 0 h 1775012"/>
              <a:gd name="connsiteX1" fmla="*/ 537882 w 1896035"/>
              <a:gd name="connsiteY1" fmla="*/ 1102659 h 1775012"/>
              <a:gd name="connsiteX2" fmla="*/ 1896035 w 1896035"/>
              <a:gd name="connsiteY2" fmla="*/ 1775012 h 1775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96035" h="1775012">
                <a:moveTo>
                  <a:pt x="0" y="0"/>
                </a:moveTo>
                <a:cubicBezTo>
                  <a:pt x="110938" y="403412"/>
                  <a:pt x="221876" y="806824"/>
                  <a:pt x="537882" y="1102659"/>
                </a:cubicBezTo>
                <a:cubicBezTo>
                  <a:pt x="853888" y="1398494"/>
                  <a:pt x="1374961" y="1586753"/>
                  <a:pt x="1896035" y="1775012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0" name="直線コネクタ 29">
            <a:extLst>
              <a:ext uri="{FF2B5EF4-FFF2-40B4-BE49-F238E27FC236}">
                <a16:creationId xmlns:a16="http://schemas.microsoft.com/office/drawing/2014/main" id="{B4A03898-F7F2-53E5-8DB9-AA68EE8ACE51}"/>
              </a:ext>
            </a:extLst>
          </p:cNvPr>
          <p:cNvCxnSpPr>
            <a:cxnSpLocks/>
          </p:cNvCxnSpPr>
          <p:nvPr/>
        </p:nvCxnSpPr>
        <p:spPr>
          <a:xfrm flipV="1">
            <a:off x="10004612" y="3620819"/>
            <a:ext cx="870207" cy="52254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07C3CFBC-493F-37DE-27CB-762130C30270}"/>
              </a:ext>
            </a:extLst>
          </p:cNvPr>
          <p:cNvSpPr txBox="1"/>
          <p:nvPr/>
        </p:nvSpPr>
        <p:spPr>
          <a:xfrm>
            <a:off x="10036352" y="3192074"/>
            <a:ext cx="18325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Adiabatic cooling</a:t>
            </a:r>
          </a:p>
          <a:p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starts</a:t>
            </a:r>
            <a:endParaRPr kumimoji="1" lang="ja-JP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D2B4B8F3-7592-147D-3310-FF4A49E2308B}"/>
              </a:ext>
            </a:extLst>
          </p:cNvPr>
          <p:cNvSpPr txBox="1"/>
          <p:nvPr/>
        </p:nvSpPr>
        <p:spPr>
          <a:xfrm>
            <a:off x="8436886" y="3979884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10000</a:t>
            </a:r>
            <a:endParaRPr kumimoji="1" lang="ja-JP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3E0AAB78-EAB7-CEBE-5C2C-9768CF02E363}"/>
              </a:ext>
            </a:extLst>
          </p:cNvPr>
          <p:cNvSpPr txBox="1"/>
          <p:nvPr/>
        </p:nvSpPr>
        <p:spPr>
          <a:xfrm>
            <a:off x="8439971" y="5487326"/>
            <a:ext cx="771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~2000</a:t>
            </a:r>
            <a:endParaRPr kumimoji="1" lang="ja-JP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id="{ABC0682F-53F9-3699-1D05-9A909987F33F}"/>
              </a:ext>
            </a:extLst>
          </p:cNvPr>
          <p:cNvCxnSpPr>
            <a:cxnSpLocks/>
          </p:cNvCxnSpPr>
          <p:nvPr/>
        </p:nvCxnSpPr>
        <p:spPr>
          <a:xfrm>
            <a:off x="9347563" y="5672346"/>
            <a:ext cx="2532355" cy="0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4094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A40D8E2-A90F-3FD0-8566-0CF794871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ja-JP" dirty="0"/>
              <a:t>Location and mass of CDS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3C73E95-C8A4-B78C-A966-E6E514F688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55197" cy="4351338"/>
          </a:xfrm>
        </p:spPr>
        <p:txBody>
          <a:bodyPr/>
          <a:lstStyle/>
          <a:p>
            <a:r>
              <a:rPr lang="en-US" altLang="ja-JP" dirty="0"/>
              <a:t>Determine the position by thin-shell approximation (e.g., Moriya+13)</a:t>
            </a:r>
          </a:p>
          <a:p>
            <a:endParaRPr kumimoji="1" lang="en-US" altLang="ja-JP" dirty="0"/>
          </a:p>
          <a:p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r>
              <a:rPr kumimoji="1" lang="en-US" altLang="ja-JP" dirty="0"/>
              <a:t>We consider that the shock-heated shell settles into the CDS on the cooling timescale </a:t>
            </a:r>
            <a:r>
              <a:rPr kumimoji="1" lang="en-US" altLang="ja-JP" i="1" dirty="0" err="1"/>
              <a:t>τ</a:t>
            </a:r>
            <a:r>
              <a:rPr kumimoji="1" lang="en-US" altLang="ja-JP" baseline="-25000" dirty="0" err="1"/>
              <a:t>cool</a:t>
            </a:r>
            <a:endParaRPr kumimoji="1" lang="ja-JP" altLang="en-US" baseline="-25000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DAB06D17-7B22-3E26-4437-459B527F26CD}"/>
              </a:ext>
            </a:extLst>
          </p:cNvPr>
          <p:cNvGrpSpPr/>
          <p:nvPr/>
        </p:nvGrpSpPr>
        <p:grpSpPr>
          <a:xfrm>
            <a:off x="6961595" y="2786858"/>
            <a:ext cx="4853636" cy="3185762"/>
            <a:chOff x="3200261" y="3373661"/>
            <a:chExt cx="5863425" cy="3473651"/>
          </a:xfrm>
        </p:grpSpPr>
        <p:cxnSp>
          <p:nvCxnSpPr>
            <p:cNvPr id="9" name="直線矢印コネクタ 8">
              <a:extLst>
                <a:ext uri="{FF2B5EF4-FFF2-40B4-BE49-F238E27FC236}">
                  <a16:creationId xmlns:a16="http://schemas.microsoft.com/office/drawing/2014/main" id="{55F424E9-7786-2ED5-757F-86FA12095EFB}"/>
                </a:ext>
              </a:extLst>
            </p:cNvPr>
            <p:cNvCxnSpPr>
              <a:cxnSpLocks/>
            </p:cNvCxnSpPr>
            <p:nvPr/>
          </p:nvCxnSpPr>
          <p:spPr>
            <a:xfrm>
              <a:off x="3716240" y="6451642"/>
              <a:ext cx="5038347" cy="0"/>
            </a:xfrm>
            <a:prstGeom prst="straightConnector1">
              <a:avLst/>
            </a:prstGeom>
            <a:ln w="25400"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38B65D93-CABE-6D1A-A026-C051C1D138DA}"/>
                </a:ext>
              </a:extLst>
            </p:cNvPr>
            <p:cNvSpPr txBox="1"/>
            <p:nvPr/>
          </p:nvSpPr>
          <p:spPr>
            <a:xfrm>
              <a:off x="8158951" y="6354950"/>
              <a:ext cx="904735" cy="4027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radius</a:t>
              </a:r>
              <a:endPara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1" name="直線コネクタ 10">
              <a:extLst>
                <a:ext uri="{FF2B5EF4-FFF2-40B4-BE49-F238E27FC236}">
                  <a16:creationId xmlns:a16="http://schemas.microsoft.com/office/drawing/2014/main" id="{5E48909F-136A-E104-468A-9AB5A11BD43E}"/>
                </a:ext>
              </a:extLst>
            </p:cNvPr>
            <p:cNvCxnSpPr/>
            <p:nvPr/>
          </p:nvCxnSpPr>
          <p:spPr>
            <a:xfrm>
              <a:off x="5300667" y="5072068"/>
              <a:ext cx="54292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コネクタ 11">
              <a:extLst>
                <a:ext uri="{FF2B5EF4-FFF2-40B4-BE49-F238E27FC236}">
                  <a16:creationId xmlns:a16="http://schemas.microsoft.com/office/drawing/2014/main" id="{863A3888-7F4C-1416-0830-47C9CA56B59D}"/>
                </a:ext>
              </a:extLst>
            </p:cNvPr>
            <p:cNvCxnSpPr>
              <a:cxnSpLocks/>
            </p:cNvCxnSpPr>
            <p:nvPr/>
          </p:nvCxnSpPr>
          <p:spPr>
            <a:xfrm>
              <a:off x="5843592" y="4158462"/>
              <a:ext cx="0" cy="229318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コネクタ 12">
              <a:extLst>
                <a:ext uri="{FF2B5EF4-FFF2-40B4-BE49-F238E27FC236}">
                  <a16:creationId xmlns:a16="http://schemas.microsoft.com/office/drawing/2014/main" id="{FB382EBF-2713-415D-E2AE-30A4CDB6D7C0}"/>
                </a:ext>
              </a:extLst>
            </p:cNvPr>
            <p:cNvCxnSpPr>
              <a:cxnSpLocks/>
            </p:cNvCxnSpPr>
            <p:nvPr/>
          </p:nvCxnSpPr>
          <p:spPr>
            <a:xfrm>
              <a:off x="5295901" y="5067303"/>
              <a:ext cx="0" cy="137957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コネクタ 13">
              <a:extLst>
                <a:ext uri="{FF2B5EF4-FFF2-40B4-BE49-F238E27FC236}">
                  <a16:creationId xmlns:a16="http://schemas.microsoft.com/office/drawing/2014/main" id="{F279531A-D5B5-B7E5-FFD2-84C65753DC37}"/>
                </a:ext>
              </a:extLst>
            </p:cNvPr>
            <p:cNvCxnSpPr/>
            <p:nvPr/>
          </p:nvCxnSpPr>
          <p:spPr>
            <a:xfrm>
              <a:off x="5843592" y="4158462"/>
              <a:ext cx="54292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A3193FD5-55C7-D6C1-6BFA-7D027328DBAD}"/>
                </a:ext>
              </a:extLst>
            </p:cNvPr>
            <p:cNvSpPr txBox="1"/>
            <p:nvPr/>
          </p:nvSpPr>
          <p:spPr>
            <a:xfrm>
              <a:off x="5054489" y="6444602"/>
              <a:ext cx="563909" cy="4027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RS</a:t>
              </a:r>
              <a:endParaRPr kumimoji="1" lang="ja-JP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6" name="直線コネクタ 15">
              <a:extLst>
                <a:ext uri="{FF2B5EF4-FFF2-40B4-BE49-F238E27FC236}">
                  <a16:creationId xmlns:a16="http://schemas.microsoft.com/office/drawing/2014/main" id="{D9A12651-51A3-3B76-814F-AAA88B71915B}"/>
                </a:ext>
              </a:extLst>
            </p:cNvPr>
            <p:cNvCxnSpPr>
              <a:cxnSpLocks/>
            </p:cNvCxnSpPr>
            <p:nvPr/>
          </p:nvCxnSpPr>
          <p:spPr>
            <a:xfrm>
              <a:off x="4023098" y="4614868"/>
              <a:ext cx="1272803" cy="69018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54DE6D99-283E-06EF-3A6F-A1D91765A1FA}"/>
                </a:ext>
              </a:extLst>
            </p:cNvPr>
            <p:cNvSpPr txBox="1"/>
            <p:nvPr/>
          </p:nvSpPr>
          <p:spPr>
            <a:xfrm>
              <a:off x="3716240" y="5422563"/>
              <a:ext cx="873750" cy="4027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ejecta</a:t>
              </a:r>
              <a:endParaRPr kumimoji="1" lang="ja-JP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8" name="直線コネクタ 17">
              <a:extLst>
                <a:ext uri="{FF2B5EF4-FFF2-40B4-BE49-F238E27FC236}">
                  <a16:creationId xmlns:a16="http://schemas.microsoft.com/office/drawing/2014/main" id="{CB94C3DB-5C89-2AA9-89AB-F2AD67A11219}"/>
                </a:ext>
              </a:extLst>
            </p:cNvPr>
            <p:cNvCxnSpPr>
              <a:cxnSpLocks/>
            </p:cNvCxnSpPr>
            <p:nvPr/>
          </p:nvCxnSpPr>
          <p:spPr>
            <a:xfrm>
              <a:off x="6386517" y="4158462"/>
              <a:ext cx="0" cy="229318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コネクタ 18">
              <a:extLst>
                <a:ext uri="{FF2B5EF4-FFF2-40B4-BE49-F238E27FC236}">
                  <a16:creationId xmlns:a16="http://schemas.microsoft.com/office/drawing/2014/main" id="{039304CC-55BE-9D7F-D763-73102ADD077E}"/>
                </a:ext>
              </a:extLst>
            </p:cNvPr>
            <p:cNvCxnSpPr/>
            <p:nvPr/>
          </p:nvCxnSpPr>
          <p:spPr>
            <a:xfrm>
              <a:off x="6386517" y="4439450"/>
              <a:ext cx="54292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コネクタ 19">
              <a:extLst>
                <a:ext uri="{FF2B5EF4-FFF2-40B4-BE49-F238E27FC236}">
                  <a16:creationId xmlns:a16="http://schemas.microsoft.com/office/drawing/2014/main" id="{6717338A-ECAE-9252-9700-852E09450555}"/>
                </a:ext>
              </a:extLst>
            </p:cNvPr>
            <p:cNvCxnSpPr>
              <a:cxnSpLocks/>
            </p:cNvCxnSpPr>
            <p:nvPr/>
          </p:nvCxnSpPr>
          <p:spPr>
            <a:xfrm>
              <a:off x="6929442" y="4439450"/>
              <a:ext cx="0" cy="200742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7F82A661-A85B-F0B3-641D-BBA0D5A38F81}"/>
                </a:ext>
              </a:extLst>
            </p:cNvPr>
            <p:cNvSpPr txBox="1"/>
            <p:nvPr/>
          </p:nvSpPr>
          <p:spPr>
            <a:xfrm>
              <a:off x="6101020" y="6444604"/>
              <a:ext cx="610386" cy="4027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CD</a:t>
              </a:r>
              <a:endParaRPr kumimoji="1" lang="ja-JP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2" name="直線コネクタ 21">
              <a:extLst>
                <a:ext uri="{FF2B5EF4-FFF2-40B4-BE49-F238E27FC236}">
                  <a16:creationId xmlns:a16="http://schemas.microsoft.com/office/drawing/2014/main" id="{44A8F631-D9F8-8233-C6E6-4BDB8B60A807}"/>
                </a:ext>
              </a:extLst>
            </p:cNvPr>
            <p:cNvCxnSpPr/>
            <p:nvPr/>
          </p:nvCxnSpPr>
          <p:spPr>
            <a:xfrm>
              <a:off x="6924683" y="5395920"/>
              <a:ext cx="54292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コネクタ 22">
              <a:extLst>
                <a:ext uri="{FF2B5EF4-FFF2-40B4-BE49-F238E27FC236}">
                  <a16:creationId xmlns:a16="http://schemas.microsoft.com/office/drawing/2014/main" id="{5FEB50AE-EBD2-5138-C215-A15A06E1397C}"/>
                </a:ext>
              </a:extLst>
            </p:cNvPr>
            <p:cNvCxnSpPr>
              <a:cxnSpLocks/>
            </p:cNvCxnSpPr>
            <p:nvPr/>
          </p:nvCxnSpPr>
          <p:spPr>
            <a:xfrm>
              <a:off x="7462853" y="5395920"/>
              <a:ext cx="0" cy="104618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コネクタ 23">
              <a:extLst>
                <a:ext uri="{FF2B5EF4-FFF2-40B4-BE49-F238E27FC236}">
                  <a16:creationId xmlns:a16="http://schemas.microsoft.com/office/drawing/2014/main" id="{1B1955AB-497B-9661-D550-E3B6F37E17E7}"/>
                </a:ext>
              </a:extLst>
            </p:cNvPr>
            <p:cNvCxnSpPr>
              <a:cxnSpLocks/>
            </p:cNvCxnSpPr>
            <p:nvPr/>
          </p:nvCxnSpPr>
          <p:spPr>
            <a:xfrm>
              <a:off x="7461775" y="5782593"/>
              <a:ext cx="930256" cy="26043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892D2F78-E16D-A9C7-8A2A-EA653A972BBC}"/>
                </a:ext>
              </a:extLst>
            </p:cNvPr>
            <p:cNvSpPr txBox="1"/>
            <p:nvPr/>
          </p:nvSpPr>
          <p:spPr>
            <a:xfrm>
              <a:off x="7600952" y="6057903"/>
              <a:ext cx="811782" cy="4027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CSM</a:t>
              </a:r>
              <a:endParaRPr kumimoji="1" lang="ja-JP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6" name="直線矢印コネクタ 25">
              <a:extLst>
                <a:ext uri="{FF2B5EF4-FFF2-40B4-BE49-F238E27FC236}">
                  <a16:creationId xmlns:a16="http://schemas.microsoft.com/office/drawing/2014/main" id="{FBD2EF72-45D3-06D3-240A-12F8E3DDAE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97191" y="3600456"/>
              <a:ext cx="0" cy="2860711"/>
            </a:xfrm>
            <a:prstGeom prst="straightConnector1">
              <a:avLst/>
            </a:prstGeom>
            <a:ln w="25400"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392CF9FE-7B65-B4A7-9429-DEDB9E3500AB}"/>
                </a:ext>
              </a:extLst>
            </p:cNvPr>
            <p:cNvSpPr txBox="1"/>
            <p:nvPr/>
          </p:nvSpPr>
          <p:spPr>
            <a:xfrm rot="16200000">
              <a:off x="2959114" y="3614808"/>
              <a:ext cx="928464" cy="4461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density</a:t>
              </a:r>
              <a:endParaRPr kumimoji="1" lang="ja-JP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正方形/長方形 27">
              <a:extLst>
                <a:ext uri="{FF2B5EF4-FFF2-40B4-BE49-F238E27FC236}">
                  <a16:creationId xmlns:a16="http://schemas.microsoft.com/office/drawing/2014/main" id="{677B31F4-7CF3-AC95-5311-9D600F58ED7A}"/>
                </a:ext>
              </a:extLst>
            </p:cNvPr>
            <p:cNvSpPr/>
            <p:nvPr/>
          </p:nvSpPr>
          <p:spPr>
            <a:xfrm>
              <a:off x="5843591" y="4153561"/>
              <a:ext cx="542925" cy="2293180"/>
            </a:xfrm>
            <a:prstGeom prst="rect">
              <a:avLst/>
            </a:prstGeom>
            <a:pattFill prst="pct10">
              <a:fgClr>
                <a:schemeClr val="accent1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正方形/長方形 28">
              <a:extLst>
                <a:ext uri="{FF2B5EF4-FFF2-40B4-BE49-F238E27FC236}">
                  <a16:creationId xmlns:a16="http://schemas.microsoft.com/office/drawing/2014/main" id="{E8122F36-6CB2-AB4D-693C-A23C86ADB719}"/>
                </a:ext>
              </a:extLst>
            </p:cNvPr>
            <p:cNvSpPr/>
            <p:nvPr/>
          </p:nvSpPr>
          <p:spPr>
            <a:xfrm>
              <a:off x="6386516" y="4439450"/>
              <a:ext cx="542238" cy="2002658"/>
            </a:xfrm>
            <a:prstGeom prst="rect">
              <a:avLst/>
            </a:prstGeom>
            <a:pattFill prst="pct10">
              <a:fgClr>
                <a:schemeClr val="accent1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31" name="直線矢印コネクタ 30">
            <a:extLst>
              <a:ext uri="{FF2B5EF4-FFF2-40B4-BE49-F238E27FC236}">
                <a16:creationId xmlns:a16="http://schemas.microsoft.com/office/drawing/2014/main" id="{D4FE59FB-098C-4854-A025-2ACB4AEB620F}"/>
              </a:ext>
            </a:extLst>
          </p:cNvPr>
          <p:cNvCxnSpPr/>
          <p:nvPr/>
        </p:nvCxnSpPr>
        <p:spPr>
          <a:xfrm>
            <a:off x="8896165" y="3212613"/>
            <a:ext cx="0" cy="1341070"/>
          </a:xfrm>
          <a:prstGeom prst="straightConnector1">
            <a:avLst/>
          </a:prstGeom>
          <a:ln w="31750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DD36B04F-C5B1-A1E9-F4EA-812030632ACB}"/>
              </a:ext>
            </a:extLst>
          </p:cNvPr>
          <p:cNvSpPr txBox="1"/>
          <p:nvPr/>
        </p:nvSpPr>
        <p:spPr>
          <a:xfrm>
            <a:off x="8630707" y="2842688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hot</a:t>
            </a:r>
            <a:endParaRPr kumimoji="1" lang="ja-JP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3" name="直線矢印コネクタ 32">
            <a:extLst>
              <a:ext uri="{FF2B5EF4-FFF2-40B4-BE49-F238E27FC236}">
                <a16:creationId xmlns:a16="http://schemas.microsoft.com/office/drawing/2014/main" id="{D5F91C77-C397-6FE7-6162-A661071141E7}"/>
              </a:ext>
            </a:extLst>
          </p:cNvPr>
          <p:cNvCxnSpPr/>
          <p:nvPr/>
        </p:nvCxnSpPr>
        <p:spPr>
          <a:xfrm>
            <a:off x="9378985" y="2258397"/>
            <a:ext cx="0" cy="1341070"/>
          </a:xfrm>
          <a:prstGeom prst="straightConnector1">
            <a:avLst/>
          </a:prstGeom>
          <a:ln w="31750">
            <a:solidFill>
              <a:srgbClr val="0070C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CDA2F2D9-2E64-35EF-8B56-BD0F5D6DB7F5}"/>
              </a:ext>
            </a:extLst>
          </p:cNvPr>
          <p:cNvSpPr txBox="1"/>
          <p:nvPr/>
        </p:nvSpPr>
        <p:spPr>
          <a:xfrm>
            <a:off x="9050847" y="1871209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CDS</a:t>
            </a:r>
            <a:endParaRPr kumimoji="1" lang="ja-JP" altLang="en-US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左中かっこ 34">
            <a:extLst>
              <a:ext uri="{FF2B5EF4-FFF2-40B4-BE49-F238E27FC236}">
                <a16:creationId xmlns:a16="http://schemas.microsoft.com/office/drawing/2014/main" id="{995C4560-FA08-FCEE-A93E-A27AE3FC7370}"/>
              </a:ext>
            </a:extLst>
          </p:cNvPr>
          <p:cNvSpPr/>
          <p:nvPr/>
        </p:nvSpPr>
        <p:spPr>
          <a:xfrm rot="16200000">
            <a:off x="9415503" y="5142462"/>
            <a:ext cx="354519" cy="1792870"/>
          </a:xfrm>
          <a:prstGeom prst="leftBrace">
            <a:avLst>
              <a:gd name="adj1" fmla="val 40574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テキスト ボックス 35">
                <a:extLst>
                  <a:ext uri="{FF2B5EF4-FFF2-40B4-BE49-F238E27FC236}">
                    <a16:creationId xmlns:a16="http://schemas.microsoft.com/office/drawing/2014/main" id="{E7AD96A2-BCB1-8E5A-AAE4-5F7F5C37CB94}"/>
                  </a:ext>
                </a:extLst>
              </p:cNvPr>
              <p:cNvSpPr txBox="1"/>
              <p:nvPr/>
            </p:nvSpPr>
            <p:spPr>
              <a:xfrm>
                <a:off x="8832782" y="6271400"/>
                <a:ext cx="6338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sh</m:t>
                          </m:r>
                        </m:sub>
                      </m:sSub>
                    </m:oMath>
                  </m:oMathPara>
                </a14:m>
                <a:endParaRPr kumimoji="1" lang="ja-JP" altLang="en-US"/>
              </a:p>
            </p:txBody>
          </p:sp>
        </mc:Choice>
        <mc:Fallback xmlns="">
          <p:sp>
            <p:nvSpPr>
              <p:cNvPr id="36" name="テキスト ボックス 35">
                <a:extLst>
                  <a:ext uri="{FF2B5EF4-FFF2-40B4-BE49-F238E27FC236}">
                    <a16:creationId xmlns:a16="http://schemas.microsoft.com/office/drawing/2014/main" id="{E7AD96A2-BCB1-8E5A-AAE4-5F7F5C37CB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2782" y="6271400"/>
                <a:ext cx="633827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7" name="図 36" descr="テキスト, 手紙&#10;&#10;AI 生成コンテンツは誤りを含む可能性があります。">
            <a:extLst>
              <a:ext uri="{FF2B5EF4-FFF2-40B4-BE49-F238E27FC236}">
                <a16:creationId xmlns:a16="http://schemas.microsoft.com/office/drawing/2014/main" id="{2A8843B3-216A-3910-0DB2-1ADF8DC093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5783" y="2766142"/>
            <a:ext cx="5604794" cy="1154545"/>
          </a:xfrm>
          <a:prstGeom prst="rect">
            <a:avLst/>
          </a:prstGeom>
        </p:spPr>
      </p:pic>
      <p:pic>
        <p:nvPicPr>
          <p:cNvPr id="39" name="図 38" descr="テキスト, 手紙&#10;&#10;AI 生成コンテンツは誤りを含む可能性があります。">
            <a:extLst>
              <a:ext uri="{FF2B5EF4-FFF2-40B4-BE49-F238E27FC236}">
                <a16:creationId xmlns:a16="http://schemas.microsoft.com/office/drawing/2014/main" id="{58247042-B22C-A07F-35CA-C0849CCD5A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49834" y="5528170"/>
            <a:ext cx="2655455" cy="1112562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2F04E87-5B30-C43D-4139-F3EB38D6ED96}"/>
              </a:ext>
            </a:extLst>
          </p:cNvPr>
          <p:cNvSpPr txBox="1"/>
          <p:nvPr/>
        </p:nvSpPr>
        <p:spPr>
          <a:xfrm>
            <a:off x="10213746" y="558962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FS</a:t>
            </a:r>
            <a:endParaRPr kumimoji="1" lang="ja-JP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直線矢印コネクタ 4">
            <a:extLst>
              <a:ext uri="{FF2B5EF4-FFF2-40B4-BE49-F238E27FC236}">
                <a16:creationId xmlns:a16="http://schemas.microsoft.com/office/drawing/2014/main" id="{1B97D99F-4BA9-CB17-E211-7503D5D5E041}"/>
              </a:ext>
            </a:extLst>
          </p:cNvPr>
          <p:cNvCxnSpPr/>
          <p:nvPr/>
        </p:nvCxnSpPr>
        <p:spPr>
          <a:xfrm>
            <a:off x="10213746" y="3502122"/>
            <a:ext cx="0" cy="1341070"/>
          </a:xfrm>
          <a:prstGeom prst="straightConnector1">
            <a:avLst/>
          </a:prstGeom>
          <a:ln w="31750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E30FBDB-F2C1-BAE8-171D-39446A967532}"/>
              </a:ext>
            </a:extLst>
          </p:cNvPr>
          <p:cNvSpPr txBox="1"/>
          <p:nvPr/>
        </p:nvSpPr>
        <p:spPr>
          <a:xfrm>
            <a:off x="9996024" y="3084372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hot</a:t>
            </a:r>
            <a:endParaRPr kumimoji="1" lang="ja-JP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8587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0E8D80-1F8D-0B9D-FFDB-8A2DDD981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/>
              <a:t>Simulation: Mass Eruption</a:t>
            </a:r>
            <a:endParaRPr kumimoji="1" lang="ja-JP" altLang="en-US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471DA0D8-2569-4EC7-43FF-E7068BEC9E0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42472" y="1358156"/>
            <a:ext cx="5322455" cy="3994727"/>
          </a:xfrm>
          <a:prstGeom prst="rect">
            <a:avLst/>
          </a:prstGeom>
        </p:spPr>
      </p:pic>
      <p:pic>
        <p:nvPicPr>
          <p:cNvPr id="12" name="図 11" descr="グラフ, 折れ線グラフ&#10;&#10;自動的に生成された説明">
            <a:extLst>
              <a:ext uri="{FF2B5EF4-FFF2-40B4-BE49-F238E27FC236}">
                <a16:creationId xmlns:a16="http://schemas.microsoft.com/office/drawing/2014/main" id="{932C2C65-DCB9-5437-233D-D45C0E52EA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456869"/>
            <a:ext cx="5562600" cy="3797300"/>
          </a:xfrm>
          <a:prstGeom prst="rect">
            <a:avLst/>
          </a:prstGeom>
        </p:spPr>
      </p:pic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056C0F66-FA57-576E-A082-B9DDB304839B}"/>
              </a:ext>
            </a:extLst>
          </p:cNvPr>
          <p:cNvCxnSpPr/>
          <p:nvPr/>
        </p:nvCxnSpPr>
        <p:spPr>
          <a:xfrm>
            <a:off x="7071360" y="2785698"/>
            <a:ext cx="2821577" cy="818605"/>
          </a:xfrm>
          <a:prstGeom prst="line">
            <a:avLst/>
          </a:prstGeom>
          <a:ln w="317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0A303A6E-BDE2-6575-1042-45B357AED030}"/>
                  </a:ext>
                </a:extLst>
              </p:cNvPr>
              <p:cNvSpPr txBox="1"/>
              <p:nvPr/>
            </p:nvSpPr>
            <p:spPr>
              <a:xfrm>
                <a:off x="7454538" y="3169314"/>
                <a:ext cx="1155701" cy="3724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−1.5</m:t>
                          </m:r>
                        </m:sup>
                      </m:sSup>
                    </m:oMath>
                  </m:oMathPara>
                </a14:m>
                <a:endParaRPr kumimoji="1" lang="ja-JP" altLang="en-US"/>
              </a:p>
            </p:txBody>
          </p:sp>
        </mc:Choice>
        <mc:Fallback xmlns="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0A303A6E-BDE2-6575-1042-45B357AED0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4538" y="3169314"/>
                <a:ext cx="1155701" cy="372410"/>
              </a:xfrm>
              <a:prstGeom prst="rect">
                <a:avLst/>
              </a:prstGeom>
              <a:blipFill>
                <a:blip r:embed="rId4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8B1CB521-22C4-2B21-24A3-1F501190F3F6}"/>
                  </a:ext>
                </a:extLst>
              </p:cNvPr>
              <p:cNvSpPr txBox="1"/>
              <p:nvPr/>
            </p:nvSpPr>
            <p:spPr>
              <a:xfrm>
                <a:off x="1119116" y="5312979"/>
                <a:ext cx="10234683" cy="1222451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kumimoji="1" lang="en-US" altLang="ja-JP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Partial </a:t>
                </a:r>
                <a:r>
                  <a:rPr lang="en-US" altLang="ja-JP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ejection of the envelope results in the fallback of the inner CSM, which makes </a:t>
                </a:r>
                <a:r>
                  <a:rPr lang="en-US" altLang="ja-JP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inner profile of </a:t>
                </a:r>
                <a14:m>
                  <m:oMath xmlns:m="http://schemas.openxmlformats.org/officeDocument/2006/math">
                    <m:r>
                      <a:rPr lang="en-US" altLang="ja-JP" sz="2400" b="1" i="1" smtClean="0">
                        <a:latin typeface="Cambria Math" panose="02040503050406030204" pitchFamily="18" charset="0"/>
                      </a:rPr>
                      <m:t>𝝆</m:t>
                    </m:r>
                    <m:r>
                      <a:rPr lang="en-US" altLang="ja-JP" sz="2400" b="1" i="1" smtClean="0">
                        <a:latin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US" altLang="ja-JP" sz="24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1" i="1" smtClean="0"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  <m:sup>
                        <m:r>
                          <a:rPr lang="en-US" altLang="ja-JP" sz="24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ja-JP" sz="24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altLang="ja-JP" sz="2400" b="1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ja-JP" sz="24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sup>
                    </m:sSup>
                  </m:oMath>
                </a14:m>
                <a:r>
                  <a:rPr kumimoji="1" lang="en-US" altLang="ja-JP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ja-JP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(shallower profile compared to stellar wind, </a:t>
                </a:r>
                <a14:m>
                  <m:oMath xmlns:m="http://schemas.openxmlformats.org/officeDocument/2006/math">
                    <m:r>
                      <a:rPr lang="en-US" altLang="ja-JP" sz="2400" b="1" i="1" smtClean="0">
                        <a:latin typeface="Cambria Math" panose="02040503050406030204" pitchFamily="18" charset="0"/>
                      </a:rPr>
                      <m:t>𝝆</m:t>
                    </m:r>
                    <m:r>
                      <a:rPr lang="en-US" altLang="ja-JP" sz="2400" b="1" i="1" smtClean="0">
                        <a:latin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US" altLang="ja-JP" sz="24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1" i="1" smtClean="0"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  <m:sup>
                        <m:r>
                          <a:rPr lang="en-US" altLang="ja-JP" sz="24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ja-JP" sz="24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altLang="ja-JP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kumimoji="1" lang="en-US" altLang="ja-JP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kumimoji="1" lang="en-US" altLang="ja-JP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Kuriyama</a:t>
                </a:r>
                <a:r>
                  <a:rPr kumimoji="1" lang="en-US" altLang="ja-JP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&amp; </a:t>
                </a:r>
                <a:r>
                  <a:rPr kumimoji="1" lang="en-US" altLang="ja-JP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Shigeyama</a:t>
                </a:r>
                <a:r>
                  <a:rPr kumimoji="1" lang="en-US" altLang="ja-JP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20; Tsuna, YT+21)</a:t>
                </a:r>
                <a:endParaRPr kumimoji="1" lang="ja-JP" alt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8B1CB521-22C4-2B21-24A3-1F501190F3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9116" y="5312979"/>
                <a:ext cx="10234683" cy="1222451"/>
              </a:xfrm>
              <a:prstGeom prst="rect">
                <a:avLst/>
              </a:prstGeom>
              <a:blipFill>
                <a:blip r:embed="rId5"/>
                <a:stretch>
                  <a:fillRect l="-741" t="-3030" r="-741" b="-10101"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円/楕円 2">
            <a:extLst>
              <a:ext uri="{FF2B5EF4-FFF2-40B4-BE49-F238E27FC236}">
                <a16:creationId xmlns:a16="http://schemas.microsoft.com/office/drawing/2014/main" id="{ED0319BA-5F53-2410-3333-9746ACEC59CA}"/>
              </a:ext>
            </a:extLst>
          </p:cNvPr>
          <p:cNvSpPr/>
          <p:nvPr/>
        </p:nvSpPr>
        <p:spPr>
          <a:xfrm>
            <a:off x="3431958" y="4299288"/>
            <a:ext cx="578552" cy="578552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" name="直線矢印コネクタ 3">
            <a:extLst>
              <a:ext uri="{FF2B5EF4-FFF2-40B4-BE49-F238E27FC236}">
                <a16:creationId xmlns:a16="http://schemas.microsoft.com/office/drawing/2014/main" id="{2123C10C-6D53-A07B-0999-E237BDA6E9FA}"/>
              </a:ext>
            </a:extLst>
          </p:cNvPr>
          <p:cNvCxnSpPr>
            <a:cxnSpLocks/>
          </p:cNvCxnSpPr>
          <p:nvPr/>
        </p:nvCxnSpPr>
        <p:spPr>
          <a:xfrm flipH="1" flipV="1">
            <a:off x="4010510" y="4666949"/>
            <a:ext cx="931985" cy="448412"/>
          </a:xfrm>
          <a:prstGeom prst="straightConnector1">
            <a:avLst/>
          </a:prstGeom>
          <a:ln w="31750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09103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D1DA5E8-69B9-9069-D3B9-7F73AC782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ja-JP" dirty="0"/>
              <a:t>The </a:t>
            </a:r>
            <a:r>
              <a:rPr lang="en-US" altLang="ja-JP" dirty="0"/>
              <a:t>evolution of velocity and mass of </a:t>
            </a:r>
            <a:r>
              <a:rPr kumimoji="1" lang="en-US" altLang="ja-JP" dirty="0"/>
              <a:t>CDS</a:t>
            </a:r>
            <a:endParaRPr kumimoji="1" lang="ja-JP" altLang="en-US"/>
          </a:p>
        </p:txBody>
      </p:sp>
      <p:pic>
        <p:nvPicPr>
          <p:cNvPr id="5" name="コンテンツ プレースホルダー 4" descr="グラフ, 折れ線グラフ&#10;&#10;AI 生成コンテンツは誤りを含む可能性があります。">
            <a:extLst>
              <a:ext uri="{FF2B5EF4-FFF2-40B4-BE49-F238E27FC236}">
                <a16:creationId xmlns:a16="http://schemas.microsoft.com/office/drawing/2014/main" id="{FF7F62F5-F031-A0E8-7E92-C9709C2AA9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962855"/>
            <a:ext cx="10515600" cy="4076877"/>
          </a:xfrm>
        </p:spPr>
      </p:pic>
    </p:spTree>
    <p:extLst>
      <p:ext uri="{BB962C8B-B14F-4D97-AF65-F5344CB8AC3E}">
        <p14:creationId xmlns:p14="http://schemas.microsoft.com/office/powerpoint/2010/main" val="11070030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28F72E-ABFB-5081-261F-D24269DE84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9F5D276-EF31-A388-E15E-238DE09B2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ja-JP" dirty="0">
                <a:ea typeface="YuKyokasho Yoko Medium" panose="02000500000000000000" pitchFamily="2" charset="-128"/>
              </a:rPr>
              <a:t>Density/temperature evolution</a:t>
            </a:r>
            <a:endParaRPr kumimoji="1" lang="ja-JP" altLang="en-US">
              <a:ea typeface="YuKyokasho Yoko Medium" panose="02000500000000000000" pitchFamily="2" charset="-128"/>
            </a:endParaRPr>
          </a:p>
        </p:txBody>
      </p:sp>
      <p:pic>
        <p:nvPicPr>
          <p:cNvPr id="10" name="コンテンツ プレースホルダー 9" descr="グラフ&#10;&#10;AI 生成コンテンツは誤りを含む可能性があります。">
            <a:extLst>
              <a:ext uri="{FF2B5EF4-FFF2-40B4-BE49-F238E27FC236}">
                <a16:creationId xmlns:a16="http://schemas.microsoft.com/office/drawing/2014/main" id="{A724BC49-7EDD-281E-9AAC-6294672524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965379"/>
            <a:ext cx="10515600" cy="4071830"/>
          </a:xfrm>
        </p:spPr>
      </p:pic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9830DF6B-3E91-337B-01A3-CD6FADADC8DC}"/>
              </a:ext>
            </a:extLst>
          </p:cNvPr>
          <p:cNvCxnSpPr>
            <a:cxnSpLocks/>
          </p:cNvCxnSpPr>
          <p:nvPr/>
        </p:nvCxnSpPr>
        <p:spPr>
          <a:xfrm>
            <a:off x="2097741" y="4760260"/>
            <a:ext cx="229823" cy="127694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E1055D46-BD84-D2E2-F708-8FD12198C2EB}"/>
              </a:ext>
            </a:extLst>
          </p:cNvPr>
          <p:cNvSpPr txBox="1"/>
          <p:nvPr/>
        </p:nvSpPr>
        <p:spPr>
          <a:xfrm>
            <a:off x="2238634" y="6027003"/>
            <a:ext cx="99533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latin typeface="+mj-lt"/>
                <a:ea typeface="YuKyokasho Yoko Medium" panose="02000500000000000000" pitchFamily="2" charset="-128"/>
              </a:rPr>
              <a:t>The line where the expansion timescale equals to the atomic collision timescale</a:t>
            </a:r>
            <a:endParaRPr kumimoji="1" lang="en-US" altLang="ja-JP" sz="2400" dirty="0">
              <a:latin typeface="Times New Roman" panose="02020603050405020304" pitchFamily="18" charset="0"/>
              <a:ea typeface="YuKyokasho Yoko Medium" panose="02000500000000000000" pitchFamily="2" charset="-128"/>
              <a:cs typeface="Times New Roman" panose="02020603050405020304" pitchFamily="18" charset="0"/>
            </a:endParaRPr>
          </a:p>
          <a:p>
            <a:r>
              <a:rPr kumimoji="1" lang="ja-JP" altLang="en-US" sz="2400">
                <a:latin typeface="Times New Roman" panose="02020603050405020304" pitchFamily="18" charset="0"/>
                <a:ea typeface="YuKyokasho Yoko Medium" panose="02000500000000000000" pitchFamily="2" charset="-128"/>
                <a:cs typeface="Times New Roman" panose="02020603050405020304" pitchFamily="18" charset="0"/>
              </a:rPr>
              <a:t>→</a:t>
            </a:r>
            <a:r>
              <a:rPr lang="en-US" altLang="ja-JP" sz="2400" dirty="0">
                <a:latin typeface="Times New Roman" panose="02020603050405020304" pitchFamily="18" charset="0"/>
                <a:ea typeface="YuKyokasho Yoko Medium" panose="02000500000000000000" pitchFamily="2" charset="-128"/>
                <a:cs typeface="Times New Roman" panose="02020603050405020304" pitchFamily="18" charset="0"/>
              </a:rPr>
              <a:t>If collisions occur on a short timescale, dust formation becomes possible</a:t>
            </a:r>
            <a:endParaRPr kumimoji="1" lang="ja-JP" altLang="en-US" sz="2400">
              <a:latin typeface="Times New Roman" panose="02020603050405020304" pitchFamily="18" charset="0"/>
              <a:ea typeface="YuKyokasho Yoko Medium" panose="02000500000000000000" pitchFamily="2" charset="-128"/>
              <a:cs typeface="Times New Roman" panose="02020603050405020304" pitchFamily="18" charset="0"/>
            </a:endParaRPr>
          </a:p>
        </p:txBody>
      </p: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6C36F079-CBB7-67F8-3742-4A068C5F9727}"/>
              </a:ext>
            </a:extLst>
          </p:cNvPr>
          <p:cNvCxnSpPr>
            <a:cxnSpLocks/>
          </p:cNvCxnSpPr>
          <p:nvPr/>
        </p:nvCxnSpPr>
        <p:spPr>
          <a:xfrm flipV="1">
            <a:off x="2662517" y="1832879"/>
            <a:ext cx="412377" cy="17350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078A1E3-F8C1-0ADA-B6F7-ED9CFDF8FB3E}"/>
              </a:ext>
            </a:extLst>
          </p:cNvPr>
          <p:cNvSpPr txBox="1"/>
          <p:nvPr/>
        </p:nvSpPr>
        <p:spPr>
          <a:xfrm>
            <a:off x="3074894" y="1565460"/>
            <a:ext cx="74863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latin typeface="Times New Roman" panose="02020603050405020304" pitchFamily="18" charset="0"/>
                <a:ea typeface="YuKyokasho Yoko Medium" panose="02000500000000000000" pitchFamily="2" charset="-128"/>
                <a:cs typeface="Times New Roman" panose="02020603050405020304" pitchFamily="18" charset="0"/>
              </a:rPr>
              <a:t>Assume that atoms condense into dust instantaneously here</a:t>
            </a:r>
            <a:endParaRPr kumimoji="1" lang="ja-JP" altLang="en-US" sz="2400">
              <a:latin typeface="Times New Roman" panose="02020603050405020304" pitchFamily="18" charset="0"/>
              <a:ea typeface="YuKyokasho Yoko Medium" panose="02000500000000000000" pitchFamily="2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3184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9638D61-9CA7-C8B0-84BC-DCCA1852A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ja-JP" dirty="0"/>
              <a:t>Expected dust mass</a:t>
            </a:r>
            <a:endParaRPr kumimoji="1" lang="ja-JP" altLang="en-US"/>
          </a:p>
        </p:txBody>
      </p:sp>
      <p:pic>
        <p:nvPicPr>
          <p:cNvPr id="5" name="コンテンツ プレースホルダー 4" descr="グラフ, 折れ線グラフ&#10;&#10;AI 生成コンテンツは誤りを含む可能性があります。">
            <a:extLst>
              <a:ext uri="{FF2B5EF4-FFF2-40B4-BE49-F238E27FC236}">
                <a16:creationId xmlns:a16="http://schemas.microsoft.com/office/drawing/2014/main" id="{EAC4010B-802E-6445-BFFD-C668ED3965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953028"/>
            <a:ext cx="10515600" cy="4096532"/>
          </a:xfrm>
        </p:spPr>
      </p:pic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0C451921-30F2-4F2A-CDA7-65C798334140}"/>
              </a:ext>
            </a:extLst>
          </p:cNvPr>
          <p:cNvCxnSpPr>
            <a:cxnSpLocks/>
          </p:cNvCxnSpPr>
          <p:nvPr/>
        </p:nvCxnSpPr>
        <p:spPr>
          <a:xfrm flipV="1">
            <a:off x="2483427" y="2501153"/>
            <a:ext cx="0" cy="2476092"/>
          </a:xfrm>
          <a:prstGeom prst="straightConnector1">
            <a:avLst/>
          </a:prstGeom>
          <a:ln w="31750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BA7120F-8D39-70FE-13E6-874D35846D19}"/>
              </a:ext>
            </a:extLst>
          </p:cNvPr>
          <p:cNvSpPr txBox="1"/>
          <p:nvPr/>
        </p:nvSpPr>
        <p:spPr>
          <a:xfrm>
            <a:off x="1358153" y="1645953"/>
            <a:ext cx="60041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Larger CSM mass results in larger dust mass (larger </a:t>
            </a:r>
            <a:r>
              <a:rPr lang="en-US" altLang="ja-JP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ja-JP" sz="2000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inj</a:t>
            </a:r>
            <a:r>
              <a:rPr lang="en-US" altLang="ja-JP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1" lang="ja-JP" altLang="en-US" sz="2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D3BBF8A1-8949-A1BB-6B71-1EC96ABE1DC7}"/>
              </a:ext>
            </a:extLst>
          </p:cNvPr>
          <p:cNvCxnSpPr>
            <a:cxnSpLocks/>
          </p:cNvCxnSpPr>
          <p:nvPr/>
        </p:nvCxnSpPr>
        <p:spPr>
          <a:xfrm>
            <a:off x="2286204" y="6215291"/>
            <a:ext cx="3384027" cy="0"/>
          </a:xfrm>
          <a:prstGeom prst="straightConnector1">
            <a:avLst/>
          </a:prstGeom>
          <a:ln w="31750">
            <a:solidFill>
              <a:srgbClr val="1100FF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C794C3F-BADA-A3BE-F3D5-BE177C2EDCA3}"/>
              </a:ext>
            </a:extLst>
          </p:cNvPr>
          <p:cNvSpPr txBox="1"/>
          <p:nvPr/>
        </p:nvSpPr>
        <p:spPr>
          <a:xfrm>
            <a:off x="172207" y="6347570"/>
            <a:ext cx="105308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rgbClr val="1100FF"/>
                </a:solidFill>
                <a:latin typeface="+mj-lt"/>
              </a:rPr>
              <a:t>Longer </a:t>
            </a:r>
            <a:r>
              <a:rPr lang="en-US" altLang="ja-JP" sz="2000" i="1" dirty="0" err="1">
                <a:solidFill>
                  <a:srgbClr val="1100FF"/>
                </a:solidFill>
                <a:latin typeface="+mj-lt"/>
              </a:rPr>
              <a:t>t</a:t>
            </a:r>
            <a:r>
              <a:rPr lang="en-US" altLang="ja-JP" sz="2000" baseline="-25000" dirty="0" err="1">
                <a:solidFill>
                  <a:srgbClr val="1100FF"/>
                </a:solidFill>
                <a:latin typeface="+mj-lt"/>
              </a:rPr>
              <a:t>inj</a:t>
            </a:r>
            <a:r>
              <a:rPr lang="en-US" altLang="ja-JP" sz="2000" dirty="0">
                <a:solidFill>
                  <a:srgbClr val="1100FF"/>
                </a:solidFill>
                <a:latin typeface="+mj-lt"/>
              </a:rPr>
              <a:t> </a:t>
            </a:r>
            <a:r>
              <a:rPr lang="ja-JP" altLang="en-US" sz="2000">
                <a:solidFill>
                  <a:srgbClr val="1100FF"/>
                </a:solidFill>
                <a:latin typeface="+mj-lt"/>
              </a:rPr>
              <a:t>→</a:t>
            </a:r>
            <a:r>
              <a:rPr lang="en-US" altLang="ja-JP" sz="2000" dirty="0">
                <a:solidFill>
                  <a:srgbClr val="1100FF"/>
                </a:solidFill>
                <a:latin typeface="+mj-lt"/>
              </a:rPr>
              <a:t> The reverse shock cannot sweep up larger ejecta mass before the interaction terminates</a:t>
            </a:r>
            <a:endParaRPr kumimoji="1" lang="ja-JP" altLang="en-US" sz="2000">
              <a:solidFill>
                <a:srgbClr val="1100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847385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B3169D-3091-2990-A91A-AC697C73B8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CF31099-8F06-7F25-668A-AE7EB1023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/>
              <a:t>Light curves of dust emission</a:t>
            </a:r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7EE6AF70-2B6B-B735-F64F-F0473FCA0E4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ja-JP" dirty="0"/>
                  <a:t>Dust emission at IR bands</a:t>
                </a:r>
                <a:endParaRPr kumimoji="1" lang="en-US" altLang="ja-JP" dirty="0"/>
              </a:p>
              <a:p>
                <a:r>
                  <a:rPr kumimoji="1" lang="en-US" altLang="ja-JP" b="0" dirty="0"/>
                  <a:t>Assuming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dust</m:t>
                        </m:r>
                      </m:sub>
                    </m:sSub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CDS</m:t>
                        </m:r>
                      </m:sub>
                    </m:sSub>
                  </m:oMath>
                </a14:m>
                <a:r>
                  <a:rPr kumimoji="1" lang="en-US" altLang="ja-JP" dirty="0"/>
                  <a:t>, we calculate the dust light curves</a:t>
                </a:r>
                <a:endParaRPr kumimoji="1" lang="ja-JP" altLang="en-US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7EE6AF70-2B6B-B735-F64F-F0473FCA0E4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32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図 8" descr="グラフ, 折れ線グラフ&#10;&#10;AI 生成コンテンツは誤りを含む可能性があります。">
            <a:extLst>
              <a:ext uri="{FF2B5EF4-FFF2-40B4-BE49-F238E27FC236}">
                <a16:creationId xmlns:a16="http://schemas.microsoft.com/office/drawing/2014/main" id="{AB61E78F-C029-9814-D109-A7FDF1F6CC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468" y="2905677"/>
            <a:ext cx="10345064" cy="3690514"/>
          </a:xfrm>
          <a:prstGeom prst="rect">
            <a:avLst/>
          </a:prstGeom>
        </p:spPr>
      </p:pic>
      <p:sp>
        <p:nvSpPr>
          <p:cNvPr id="4" name="円/楕円 3">
            <a:extLst>
              <a:ext uri="{FF2B5EF4-FFF2-40B4-BE49-F238E27FC236}">
                <a16:creationId xmlns:a16="http://schemas.microsoft.com/office/drawing/2014/main" id="{7AD5E589-DDA8-86DC-1CC2-7FB66777782E}"/>
              </a:ext>
            </a:extLst>
          </p:cNvPr>
          <p:cNvSpPr/>
          <p:nvPr/>
        </p:nvSpPr>
        <p:spPr>
          <a:xfrm>
            <a:off x="7888942" y="5477435"/>
            <a:ext cx="1371600" cy="403412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8ED3DA5-DD18-76EB-D571-9F97D22F9D35}"/>
              </a:ext>
            </a:extLst>
          </p:cNvPr>
          <p:cNvSpPr txBox="1"/>
          <p:nvPr/>
        </p:nvSpPr>
        <p:spPr>
          <a:xfrm>
            <a:off x="5744964" y="4475744"/>
            <a:ext cx="5973110" cy="461665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Emissivity is much lower at longer wavelength</a:t>
            </a:r>
            <a:endParaRPr kumimoji="1" lang="ja-JP" altLang="en-US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0C03369E-D2F9-9AC9-589B-C045C884CB38}"/>
              </a:ext>
            </a:extLst>
          </p:cNvPr>
          <p:cNvCxnSpPr/>
          <p:nvPr/>
        </p:nvCxnSpPr>
        <p:spPr>
          <a:xfrm>
            <a:off x="7413812" y="4937409"/>
            <a:ext cx="555812" cy="620709"/>
          </a:xfrm>
          <a:prstGeom prst="straightConnector1">
            <a:avLst/>
          </a:prstGeom>
          <a:ln w="31750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72826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AFE97AD-6D4D-2901-9859-D7C40245C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ja-JP" dirty="0">
                <a:ea typeface="YuKyokasho Yoko Medium" panose="02000500000000000000" pitchFamily="2" charset="-128"/>
              </a:rPr>
              <a:t>Comparison with observation: SN 1998S</a:t>
            </a:r>
            <a:endParaRPr kumimoji="1" lang="ja-JP" altLang="en-US">
              <a:ea typeface="YuKyokasho Yoko Medium" panose="02000500000000000000" pitchFamily="2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35ECB2CA-BB0C-A2F2-6831-22766F4A7B8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6046250" cy="5032375"/>
              </a:xfrm>
            </p:spPr>
            <p:txBody>
              <a:bodyPr/>
              <a:lstStyle/>
              <a:p>
                <a:r>
                  <a:rPr kumimoji="1" lang="en-US" altLang="ja-JP" dirty="0">
                    <a:ea typeface="YuKyokasho Yoko Medium" panose="02000500000000000000" pitchFamily="2" charset="-128"/>
                  </a:rPr>
                  <a:t>Type IIn SN (Li+98)</a:t>
                </a:r>
              </a:p>
              <a:p>
                <a:endParaRPr kumimoji="1" lang="en-US" altLang="ja-JP" dirty="0">
                  <a:latin typeface="YuKyokasho Yoko Medium" panose="02000500000000000000" pitchFamily="2" charset="-128"/>
                  <a:ea typeface="YuKyokasho Yoko Medium" panose="02000500000000000000" pitchFamily="2" charset="-128"/>
                </a:endParaRPr>
              </a:p>
              <a:p>
                <a:r>
                  <a:rPr lang="en-US" altLang="ja-JP" dirty="0">
                    <a:ea typeface="YuKyokasho Yoko Medium" panose="02000500000000000000" pitchFamily="2" charset="-128"/>
                  </a:rPr>
                  <a:t>At least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r>
                  <a:rPr kumimoji="1" lang="en-US" altLang="ja-JP" dirty="0">
                    <a:ea typeface="YuKyokasho Yoko Medium" panose="02000500000000000000" pitchFamily="2" charset="-128"/>
                  </a:rPr>
                  <a:t> of dust (Pozzo+04)</a:t>
                </a:r>
              </a:p>
              <a:p>
                <a:endParaRPr kumimoji="1" lang="en-US" altLang="ja-JP" dirty="0">
                  <a:latin typeface="YuKyokasho Yoko Medium" panose="02000500000000000000" pitchFamily="2" charset="-128"/>
                  <a:ea typeface="YuKyokasho Yoko Medium" panose="02000500000000000000" pitchFamily="2" charset="-128"/>
                </a:endParaRPr>
              </a:p>
              <a:p>
                <a:r>
                  <a:rPr lang="en-US" altLang="ja-JP" dirty="0">
                    <a:ea typeface="YuKyokasho Yoko Medium" panose="02000500000000000000" pitchFamily="2" charset="-128"/>
                  </a:rPr>
                  <a:t>Successfully reproduce optical light curve with CHIPS</a:t>
                </a:r>
              </a:p>
              <a:p>
                <a:pPr lvl="1">
                  <a:buFont typeface="Wingdings" pitchFamily="2" charset="2"/>
                  <a:buChar char="Ø"/>
                </a:pPr>
                <a:r>
                  <a:rPr lang="en-US" altLang="ja-JP" dirty="0">
                    <a:ea typeface="YuKyokasho Yoko Medium" panose="02000500000000000000" pitchFamily="2" charset="-128"/>
                  </a:rPr>
                  <a:t>Check if our model of dust emission can explain the observed IR light curve</a:t>
                </a:r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35ECB2CA-BB0C-A2F2-6831-22766F4A7B8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6046250" cy="5032375"/>
              </a:xfrm>
              <a:blipFill>
                <a:blip r:embed="rId2"/>
                <a:stretch>
                  <a:fillRect l="-1891" t="-201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図 3" descr="ダイアグラ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447E8691-36B7-8EB7-7E48-E33F6848C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4754" y="1405384"/>
            <a:ext cx="5378450" cy="532257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6008BCE-74E7-EB89-4AA6-AD08D9ECF96C}"/>
              </a:ext>
            </a:extLst>
          </p:cNvPr>
          <p:cNvSpPr txBox="1"/>
          <p:nvPr/>
        </p:nvSpPr>
        <p:spPr>
          <a:xfrm>
            <a:off x="10122373" y="2361615"/>
            <a:ext cx="1109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Times New Roman" panose="02020603050405020304" pitchFamily="18" charset="0"/>
                <a:ea typeface="YuKyokasho Yoko Medium" panose="02000500000000000000" pitchFamily="2" charset="-128"/>
                <a:cs typeface="Times New Roman" panose="02020603050405020304" pitchFamily="18" charset="0"/>
              </a:rPr>
              <a:t>Pozzo+04</a:t>
            </a:r>
            <a:endParaRPr kumimoji="1" lang="ja-JP" altLang="en-US">
              <a:latin typeface="Times New Roman" panose="02020603050405020304" pitchFamily="18" charset="0"/>
              <a:ea typeface="YuKyokasho Yoko Medium" panose="02000500000000000000" pitchFamily="2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6410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91BA15-58F3-C179-D2C5-D18E1618A3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79EF5CE-B711-57A8-3D8F-2C19DF5C7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ja-JP" dirty="0">
                <a:ea typeface="YuKyokasho Yoko Medium" panose="02000500000000000000" pitchFamily="2" charset="-128"/>
              </a:rPr>
              <a:t>Comparison with observation: SN 1998S</a:t>
            </a:r>
            <a:endParaRPr kumimoji="1" lang="ja-JP" altLang="en-US">
              <a:ea typeface="YuKyokasho Yoko Medium" panose="02000500000000000000" pitchFamily="2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E4EDCF2-001C-0F87-071C-9061B8257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kumimoji="1" lang="en-US" altLang="ja-JP" dirty="0">
                <a:ea typeface="YuKyokasho Yoko Medium" panose="02000500000000000000" pitchFamily="2" charset="-128"/>
              </a:rPr>
              <a:t>Explore parameter space around the values obtained from fitting the optical light curve</a:t>
            </a:r>
          </a:p>
          <a:p>
            <a:r>
              <a:rPr kumimoji="1" lang="en-US" altLang="ja-JP" dirty="0">
                <a:ea typeface="YuKyokasho Yoko Medium" panose="02000500000000000000" pitchFamily="2" charset="-128"/>
              </a:rPr>
              <a:t>Left: Black body approximation, Right: 1.5-4.8μm luminosity</a:t>
            </a:r>
            <a:endParaRPr kumimoji="1" lang="ja-JP" altLang="en-US">
              <a:ea typeface="YuKyokasho Yoko Medium" panose="02000500000000000000" pitchFamily="2" charset="-128"/>
            </a:endParaRPr>
          </a:p>
        </p:txBody>
      </p:sp>
      <p:pic>
        <p:nvPicPr>
          <p:cNvPr id="7" name="図 6" descr="グラフ&#10;&#10;AI 生成コンテンツは誤りを含む可能性があります。">
            <a:extLst>
              <a:ext uri="{FF2B5EF4-FFF2-40B4-BE49-F238E27FC236}">
                <a16:creationId xmlns:a16="http://schemas.microsoft.com/office/drawing/2014/main" id="{71DA6931-698C-F06D-6762-F66CB3D6AB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1180" y="3372410"/>
            <a:ext cx="8549640" cy="334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4098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375242-8EF3-A9F8-1096-6AB9C823B8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グラフ, 折れ線グラフ&#10;&#10;自動的に生成された説明">
            <a:extLst>
              <a:ext uri="{FF2B5EF4-FFF2-40B4-BE49-F238E27FC236}">
                <a16:creationId xmlns:a16="http://schemas.microsoft.com/office/drawing/2014/main" id="{A43B14CE-1ADE-BB00-013F-95FC2E8021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000" y="2476500"/>
            <a:ext cx="5842000" cy="438150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B7CD5EA2-F856-70D8-4313-FF16C1A2E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Circumstellar material (CSM)</a:t>
            </a:r>
            <a:endParaRPr kumimoji="1" lang="ja-JP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92DADB8-8808-810E-491C-9CA2412B11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SNe IIn 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show narrow hydrogen emission lines in their spectrum</a:t>
            </a:r>
          </a:p>
          <a:p>
            <a:pPr lvl="1">
              <a:buFont typeface="Wingdings" pitchFamily="2" charset="2"/>
              <a:buChar char="Ø"/>
            </a:pP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Indicate the presence of the slowly-moving dense gas around the progenitor</a:t>
            </a:r>
          </a:p>
          <a:p>
            <a:pPr lvl="1">
              <a:buFont typeface="Wingdings" pitchFamily="2" charset="2"/>
              <a:buChar char="Ø"/>
            </a:pP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Called CSM</a:t>
            </a:r>
            <a:endParaRPr kumimoji="1" lang="ja-JP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65D3271-2F12-24A1-243E-CC3EE493765C}"/>
              </a:ext>
            </a:extLst>
          </p:cNvPr>
          <p:cNvSpPr txBox="1"/>
          <p:nvPr/>
        </p:nvSpPr>
        <p:spPr>
          <a:xfrm>
            <a:off x="7310637" y="4694259"/>
            <a:ext cx="5052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kumimoji="1" lang="ja-JP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9C61FF8-9AF5-FDE8-335A-BD1522AC0107}"/>
              </a:ext>
            </a:extLst>
          </p:cNvPr>
          <p:cNvSpPr txBox="1"/>
          <p:nvPr/>
        </p:nvSpPr>
        <p:spPr>
          <a:xfrm>
            <a:off x="5147640" y="4667250"/>
            <a:ext cx="5004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Hβ</a:t>
            </a:r>
            <a:endParaRPr kumimoji="1" lang="ja-JP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0ECFD9A-D2AE-74BD-E05B-5150CEDE47A6}"/>
              </a:ext>
            </a:extLst>
          </p:cNvPr>
          <p:cNvSpPr txBox="1"/>
          <p:nvPr/>
        </p:nvSpPr>
        <p:spPr>
          <a:xfrm>
            <a:off x="4144303" y="4667250"/>
            <a:ext cx="4844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Hγ</a:t>
            </a:r>
            <a:endParaRPr kumimoji="1" lang="ja-JP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A218100-3BC2-A7CA-5A62-321BA77DC162}"/>
              </a:ext>
            </a:extLst>
          </p:cNvPr>
          <p:cNvSpPr txBox="1"/>
          <p:nvPr/>
        </p:nvSpPr>
        <p:spPr>
          <a:xfrm>
            <a:off x="3841682" y="5718235"/>
            <a:ext cx="4908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Hδ</a:t>
            </a:r>
            <a:endParaRPr kumimoji="1" lang="ja-JP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4989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30B9BC-969B-B823-C433-F09096AFAA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1DBAFC9-9A74-6D46-44B4-EF5067124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Implications for </a:t>
            </a:r>
            <a:r>
              <a:rPr lang="en-US" altLang="ja-JP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kilonova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surveys</a:t>
            </a:r>
            <a:endParaRPr kumimoji="1" lang="ja-JP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50D9324-3EA8-B651-2F43-3FCAC7439C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l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ight curve of a </a:t>
            </a:r>
            <a:r>
              <a:rPr kumimoji="1" lang="en-US" altLang="ja-JP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kilonova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(KN)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exhibits a rapid rise within a timescale of a few days (e.g., Kasen+13, 17)</a:t>
            </a:r>
            <a:endParaRPr kumimoji="1" lang="ja-JP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図 5" descr="グラフ&#10;&#10;AI 生成コンテンツは誤りを含む可能性があります。">
            <a:extLst>
              <a:ext uri="{FF2B5EF4-FFF2-40B4-BE49-F238E27FC236}">
                <a16:creationId xmlns:a16="http://schemas.microsoft.com/office/drawing/2014/main" id="{B551F5C9-53E8-941F-766B-4151BF7E36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4253" y="2674791"/>
            <a:ext cx="5473700" cy="3975100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EED443C-7980-6926-78FD-EC123CBEA904}"/>
              </a:ext>
            </a:extLst>
          </p:cNvPr>
          <p:cNvSpPr txBox="1"/>
          <p:nvPr/>
        </p:nvSpPr>
        <p:spPr>
          <a:xfrm>
            <a:off x="1293562" y="3135602"/>
            <a:ext cx="43036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Dust emission light curves can mimic early KNe due to light-travel-time effects</a:t>
            </a:r>
            <a:endParaRPr kumimoji="1" lang="ja-JP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93512BA2-D643-78AB-5732-96FBBDD0022A}"/>
              </a:ext>
            </a:extLst>
          </p:cNvPr>
          <p:cNvCxnSpPr>
            <a:cxnSpLocks/>
          </p:cNvCxnSpPr>
          <p:nvPr/>
        </p:nvCxnSpPr>
        <p:spPr>
          <a:xfrm>
            <a:off x="4424218" y="4877641"/>
            <a:ext cx="3999346" cy="109995"/>
          </a:xfrm>
          <a:prstGeom prst="straightConnector1">
            <a:avLst/>
          </a:prstGeom>
          <a:ln w="31750">
            <a:solidFill>
              <a:srgbClr val="FF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図 13">
            <a:extLst>
              <a:ext uri="{FF2B5EF4-FFF2-40B4-BE49-F238E27FC236}">
                <a16:creationId xmlns:a16="http://schemas.microsoft.com/office/drawing/2014/main" id="{15039BFC-19E8-42DD-3E3A-BD66453383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3142" y="4591390"/>
            <a:ext cx="1344512" cy="572502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EB8648A-B355-4B7D-8954-637EB9274FD3}"/>
              </a:ext>
            </a:extLst>
          </p:cNvPr>
          <p:cNvSpPr txBox="1"/>
          <p:nvPr/>
        </p:nvSpPr>
        <p:spPr>
          <a:xfrm>
            <a:off x="1293562" y="5430798"/>
            <a:ext cx="4303675" cy="830997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altLang="ja-JP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Rise phase alone is insufficient; decay must also be examined.</a:t>
            </a:r>
            <a:endParaRPr kumimoji="1" lang="ja-JP" alt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9608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55967A-D268-727D-9050-10883D0A60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517BE6-AD09-2A09-3A6C-0C31E25A5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/>
              <a:t>M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olecular formation</a:t>
            </a:r>
            <a:endParaRPr kumimoji="1" lang="ja-JP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A17D260-33DD-C9EB-01E1-B8130F4F51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assume that all metals condense into dust</a:t>
            </a:r>
          </a:p>
          <a:p>
            <a:pPr lvl="1">
              <a:buFont typeface="Wingdings" pitchFamily="2" charset="2"/>
              <a:buChar char="Ø"/>
            </a:pP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Molecules like CO can form even above ~2000 K</a:t>
            </a:r>
          </a:p>
          <a:p>
            <a:pPr lvl="1">
              <a:buFont typeface="Wingdings" pitchFamily="2" charset="2"/>
              <a:buChar char="Ø"/>
            </a:pP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Detailed dust/molecule modeling is needed to estimate their contribution to the galactic dust budget</a:t>
            </a:r>
            <a:endParaRPr kumimoji="1" lang="ja-JP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図 4" descr="テーブル&#10;&#10;AI 生成コンテンツは誤りを含む可能性があります。">
            <a:extLst>
              <a:ext uri="{FF2B5EF4-FFF2-40B4-BE49-F238E27FC236}">
                <a16:creationId xmlns:a16="http://schemas.microsoft.com/office/drawing/2014/main" id="{404E915F-0877-39A8-9753-60610E9FEF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1772" y="3341587"/>
            <a:ext cx="5612028" cy="3025762"/>
          </a:xfrm>
          <a:prstGeom prst="rect">
            <a:avLst/>
          </a:prstGeom>
        </p:spPr>
      </p:pic>
      <p:pic>
        <p:nvPicPr>
          <p:cNvPr id="8" name="図 7" descr="グラフ&#10;&#10;AI 生成コンテンツは誤りを含む可能性があります。">
            <a:extLst>
              <a:ext uri="{FF2B5EF4-FFF2-40B4-BE49-F238E27FC236}">
                <a16:creationId xmlns:a16="http://schemas.microsoft.com/office/drawing/2014/main" id="{E7AEB0E0-A03E-51A6-2168-4BF0A8DED8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743" y="3401355"/>
            <a:ext cx="4693920" cy="3422650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3616BD4-29E4-EBCC-3E43-2E7A81EBDA37}"/>
              </a:ext>
            </a:extLst>
          </p:cNvPr>
          <p:cNvSpPr txBox="1"/>
          <p:nvPr/>
        </p:nvSpPr>
        <p:spPr>
          <a:xfrm>
            <a:off x="5227782" y="6363855"/>
            <a:ext cx="1500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Ono+24</a:t>
            </a:r>
            <a:endParaRPr kumimoji="1" lang="ja-JP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810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 descr="グラフ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4D3A280F-A2E8-B5B1-8DEF-82851D5CFE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7883" y="2522828"/>
            <a:ext cx="4034118" cy="4335172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FE85AC62-3243-6384-CE40-50036A6A0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ja-JP" dirty="0"/>
              <a:t>Dust survival against destruction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053EEC7-950B-0D48-071F-5C74115BEF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>
                <a:latin typeface="+mj-lt"/>
              </a:rPr>
              <a:t>Dust formed in the ejecta is partially or completely destroyed by the reverse shock after the ejecta sweeps up interstellar medium (Nozawa+07)</a:t>
            </a:r>
          </a:p>
          <a:p>
            <a:r>
              <a:rPr kumimoji="1" lang="en-US" altLang="ja-JP" dirty="0">
                <a:latin typeface="+mj-lt"/>
              </a:rPr>
              <a:t>Larger grain can survive after the destruction</a:t>
            </a:r>
          </a:p>
          <a:p>
            <a:r>
              <a:rPr kumimoji="1" lang="en-US" altLang="ja-JP" dirty="0">
                <a:latin typeface="+mj-lt"/>
              </a:rPr>
              <a:t>The density of atoms is important for dust growth</a:t>
            </a:r>
          </a:p>
          <a:p>
            <a:r>
              <a:rPr lang="en-US" altLang="ja-JP" dirty="0">
                <a:latin typeface="+mj-lt"/>
              </a:rPr>
              <a:t>The high density of CDS can grow up the dust??</a:t>
            </a:r>
            <a:endParaRPr kumimoji="1" lang="ja-JP" altLang="en-US">
              <a:latin typeface="+mj-lt"/>
            </a:endParaRP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EA7D99ED-CAF1-6530-A065-EA39DD459E0F}"/>
              </a:ext>
            </a:extLst>
          </p:cNvPr>
          <p:cNvGrpSpPr/>
          <p:nvPr/>
        </p:nvGrpSpPr>
        <p:grpSpPr>
          <a:xfrm rot="10800000">
            <a:off x="3373445" y="4900488"/>
            <a:ext cx="2242941" cy="1576039"/>
            <a:chOff x="2827142" y="5003180"/>
            <a:chExt cx="2242941" cy="1576039"/>
          </a:xfrm>
        </p:grpSpPr>
        <p:sp>
          <p:nvSpPr>
            <p:cNvPr id="5" name="フリーフォーム 4">
              <a:extLst>
                <a:ext uri="{FF2B5EF4-FFF2-40B4-BE49-F238E27FC236}">
                  <a16:creationId xmlns:a16="http://schemas.microsoft.com/office/drawing/2014/main" id="{7BB45CAB-B6D1-6F0B-7D8B-A5E94A1A0357}"/>
                </a:ext>
              </a:extLst>
            </p:cNvPr>
            <p:cNvSpPr/>
            <p:nvPr/>
          </p:nvSpPr>
          <p:spPr>
            <a:xfrm>
              <a:off x="3374210" y="5003180"/>
              <a:ext cx="179306" cy="1576039"/>
            </a:xfrm>
            <a:custGeom>
              <a:avLst/>
              <a:gdLst>
                <a:gd name="connsiteX0" fmla="*/ 179306 w 179306"/>
                <a:gd name="connsiteY0" fmla="*/ 0 h 1576039"/>
                <a:gd name="connsiteX1" fmla="*/ 45492 w 179306"/>
                <a:gd name="connsiteY1" fmla="*/ 394010 h 1576039"/>
                <a:gd name="connsiteX2" fmla="*/ 157004 w 179306"/>
                <a:gd name="connsiteY2" fmla="*/ 758283 h 1576039"/>
                <a:gd name="connsiteX3" fmla="*/ 887 w 179306"/>
                <a:gd name="connsiteY3" fmla="*/ 1174595 h 1576039"/>
                <a:gd name="connsiteX4" fmla="*/ 104965 w 179306"/>
                <a:gd name="connsiteY4" fmla="*/ 1576039 h 1576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306" h="1576039">
                  <a:moveTo>
                    <a:pt x="179306" y="0"/>
                  </a:moveTo>
                  <a:cubicBezTo>
                    <a:pt x="114257" y="133815"/>
                    <a:pt x="49209" y="267630"/>
                    <a:pt x="45492" y="394010"/>
                  </a:cubicBezTo>
                  <a:cubicBezTo>
                    <a:pt x="41775" y="520390"/>
                    <a:pt x="164438" y="628185"/>
                    <a:pt x="157004" y="758283"/>
                  </a:cubicBezTo>
                  <a:cubicBezTo>
                    <a:pt x="149570" y="888381"/>
                    <a:pt x="9560" y="1038302"/>
                    <a:pt x="887" y="1174595"/>
                  </a:cubicBezTo>
                  <a:cubicBezTo>
                    <a:pt x="-7786" y="1310888"/>
                    <a:pt x="48589" y="1443463"/>
                    <a:pt x="104965" y="1576039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" name="フリーフォーム 5">
              <a:extLst>
                <a:ext uri="{FF2B5EF4-FFF2-40B4-BE49-F238E27FC236}">
                  <a16:creationId xmlns:a16="http://schemas.microsoft.com/office/drawing/2014/main" id="{38B21A46-20A1-B994-A862-D365381254E5}"/>
                </a:ext>
              </a:extLst>
            </p:cNvPr>
            <p:cNvSpPr/>
            <p:nvPr/>
          </p:nvSpPr>
          <p:spPr>
            <a:xfrm>
              <a:off x="3527817" y="5003180"/>
              <a:ext cx="179306" cy="1576039"/>
            </a:xfrm>
            <a:custGeom>
              <a:avLst/>
              <a:gdLst>
                <a:gd name="connsiteX0" fmla="*/ 179306 w 179306"/>
                <a:gd name="connsiteY0" fmla="*/ 0 h 1576039"/>
                <a:gd name="connsiteX1" fmla="*/ 45492 w 179306"/>
                <a:gd name="connsiteY1" fmla="*/ 394010 h 1576039"/>
                <a:gd name="connsiteX2" fmla="*/ 157004 w 179306"/>
                <a:gd name="connsiteY2" fmla="*/ 758283 h 1576039"/>
                <a:gd name="connsiteX3" fmla="*/ 887 w 179306"/>
                <a:gd name="connsiteY3" fmla="*/ 1174595 h 1576039"/>
                <a:gd name="connsiteX4" fmla="*/ 104965 w 179306"/>
                <a:gd name="connsiteY4" fmla="*/ 1576039 h 1576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306" h="1576039">
                  <a:moveTo>
                    <a:pt x="179306" y="0"/>
                  </a:moveTo>
                  <a:cubicBezTo>
                    <a:pt x="114257" y="133815"/>
                    <a:pt x="49209" y="267630"/>
                    <a:pt x="45492" y="394010"/>
                  </a:cubicBezTo>
                  <a:cubicBezTo>
                    <a:pt x="41775" y="520390"/>
                    <a:pt x="164438" y="628185"/>
                    <a:pt x="157004" y="758283"/>
                  </a:cubicBezTo>
                  <a:cubicBezTo>
                    <a:pt x="149570" y="888381"/>
                    <a:pt x="9560" y="1038302"/>
                    <a:pt x="887" y="1174595"/>
                  </a:cubicBezTo>
                  <a:cubicBezTo>
                    <a:pt x="-7786" y="1310888"/>
                    <a:pt x="48589" y="1443463"/>
                    <a:pt x="104965" y="1576039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円/楕円 6">
              <a:extLst>
                <a:ext uri="{FF2B5EF4-FFF2-40B4-BE49-F238E27FC236}">
                  <a16:creationId xmlns:a16="http://schemas.microsoft.com/office/drawing/2014/main" id="{1B7DF3B7-C074-7D6B-10A1-44B398711A44}"/>
                </a:ext>
              </a:extLst>
            </p:cNvPr>
            <p:cNvSpPr/>
            <p:nvPr/>
          </p:nvSpPr>
          <p:spPr>
            <a:xfrm>
              <a:off x="4571994" y="5166731"/>
              <a:ext cx="289932" cy="289932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円/楕円 7">
              <a:extLst>
                <a:ext uri="{FF2B5EF4-FFF2-40B4-BE49-F238E27FC236}">
                  <a16:creationId xmlns:a16="http://schemas.microsoft.com/office/drawing/2014/main" id="{6B64C6E0-69D2-E2BA-26F4-B4FE63B44F2B}"/>
                </a:ext>
              </a:extLst>
            </p:cNvPr>
            <p:cNvSpPr/>
            <p:nvPr/>
          </p:nvSpPr>
          <p:spPr>
            <a:xfrm>
              <a:off x="4780151" y="5671847"/>
              <a:ext cx="289932" cy="289932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円/楕円 8">
              <a:extLst>
                <a:ext uri="{FF2B5EF4-FFF2-40B4-BE49-F238E27FC236}">
                  <a16:creationId xmlns:a16="http://schemas.microsoft.com/office/drawing/2014/main" id="{98C26251-BEB0-20A4-84BC-7D8DB40139A8}"/>
                </a:ext>
              </a:extLst>
            </p:cNvPr>
            <p:cNvSpPr/>
            <p:nvPr/>
          </p:nvSpPr>
          <p:spPr>
            <a:xfrm>
              <a:off x="4579429" y="6171716"/>
              <a:ext cx="289932" cy="289932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0" name="直線矢印コネクタ 9">
              <a:extLst>
                <a:ext uri="{FF2B5EF4-FFF2-40B4-BE49-F238E27FC236}">
                  <a16:creationId xmlns:a16="http://schemas.microsoft.com/office/drawing/2014/main" id="{31E9CEA5-D89E-9A96-5B06-649714FCC00F}"/>
                </a:ext>
              </a:extLst>
            </p:cNvPr>
            <p:cNvCxnSpPr/>
            <p:nvPr/>
          </p:nvCxnSpPr>
          <p:spPr>
            <a:xfrm flipH="1">
              <a:off x="3707123" y="5311697"/>
              <a:ext cx="83048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矢印コネクタ 10">
              <a:extLst>
                <a:ext uri="{FF2B5EF4-FFF2-40B4-BE49-F238E27FC236}">
                  <a16:creationId xmlns:a16="http://schemas.microsoft.com/office/drawing/2014/main" id="{DAF49230-1778-E2FF-9B83-C4A61F9D9BE8}"/>
                </a:ext>
              </a:extLst>
            </p:cNvPr>
            <p:cNvCxnSpPr/>
            <p:nvPr/>
          </p:nvCxnSpPr>
          <p:spPr>
            <a:xfrm flipH="1">
              <a:off x="3886473" y="5798633"/>
              <a:ext cx="83048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矢印コネクタ 11">
              <a:extLst>
                <a:ext uri="{FF2B5EF4-FFF2-40B4-BE49-F238E27FC236}">
                  <a16:creationId xmlns:a16="http://schemas.microsoft.com/office/drawing/2014/main" id="{B0F0C8BE-FE93-DEAB-0069-A703D759E74C}"/>
                </a:ext>
              </a:extLst>
            </p:cNvPr>
            <p:cNvCxnSpPr/>
            <p:nvPr/>
          </p:nvCxnSpPr>
          <p:spPr>
            <a:xfrm flipH="1">
              <a:off x="3707122" y="6316682"/>
              <a:ext cx="83048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円/楕円 12">
              <a:extLst>
                <a:ext uri="{FF2B5EF4-FFF2-40B4-BE49-F238E27FC236}">
                  <a16:creationId xmlns:a16="http://schemas.microsoft.com/office/drawing/2014/main" id="{33CC86FF-F9E9-7AEF-FB8F-05C1C4A75233}"/>
                </a:ext>
              </a:extLst>
            </p:cNvPr>
            <p:cNvSpPr/>
            <p:nvPr/>
          </p:nvSpPr>
          <p:spPr>
            <a:xfrm>
              <a:off x="2845725" y="6289848"/>
              <a:ext cx="113059" cy="11305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円/楕円 13">
              <a:extLst>
                <a:ext uri="{FF2B5EF4-FFF2-40B4-BE49-F238E27FC236}">
                  <a16:creationId xmlns:a16="http://schemas.microsoft.com/office/drawing/2014/main" id="{FE203C3E-DC8A-BD8C-923B-B1E255A51306}"/>
                </a:ext>
              </a:extLst>
            </p:cNvPr>
            <p:cNvSpPr/>
            <p:nvPr/>
          </p:nvSpPr>
          <p:spPr>
            <a:xfrm>
              <a:off x="2916351" y="5750873"/>
              <a:ext cx="113059" cy="11305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円/楕円 14">
              <a:extLst>
                <a:ext uri="{FF2B5EF4-FFF2-40B4-BE49-F238E27FC236}">
                  <a16:creationId xmlns:a16="http://schemas.microsoft.com/office/drawing/2014/main" id="{A17204F9-E2EF-E56E-F8A0-B2417D70F138}"/>
                </a:ext>
              </a:extLst>
            </p:cNvPr>
            <p:cNvSpPr/>
            <p:nvPr/>
          </p:nvSpPr>
          <p:spPr>
            <a:xfrm>
              <a:off x="2827142" y="5245352"/>
              <a:ext cx="113059" cy="11305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6" name="右矢印 15">
            <a:extLst>
              <a:ext uri="{FF2B5EF4-FFF2-40B4-BE49-F238E27FC236}">
                <a16:creationId xmlns:a16="http://schemas.microsoft.com/office/drawing/2014/main" id="{6C329EE7-0302-3E18-89EF-B51D63BD5567}"/>
              </a:ext>
            </a:extLst>
          </p:cNvPr>
          <p:cNvSpPr/>
          <p:nvPr/>
        </p:nvSpPr>
        <p:spPr>
          <a:xfrm rot="10800000">
            <a:off x="4533262" y="6447354"/>
            <a:ext cx="610487" cy="30239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9C146D48-1AFD-875D-5EEF-7B595A1DBBDC}"/>
              </a:ext>
            </a:extLst>
          </p:cNvPr>
          <p:cNvSpPr txBox="1"/>
          <p:nvPr/>
        </p:nvSpPr>
        <p:spPr>
          <a:xfrm>
            <a:off x="5143749" y="6413884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+mj-lt"/>
              </a:rPr>
              <a:t>shock</a:t>
            </a:r>
            <a:endParaRPr kumimoji="1" lang="ja-JP" altLang="en-US">
              <a:latin typeface="+mj-lt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182641C2-BBAA-BAC8-5161-6BE9D075F81A}"/>
              </a:ext>
            </a:extLst>
          </p:cNvPr>
          <p:cNvSpPr txBox="1"/>
          <p:nvPr/>
        </p:nvSpPr>
        <p:spPr>
          <a:xfrm>
            <a:off x="10702820" y="5886263"/>
            <a:ext cx="1301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Nozawa+07</a:t>
            </a:r>
            <a:endParaRPr kumimoji="1" lang="ja-JP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899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4E6181E-DD08-B603-6578-498992338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ja-JP" dirty="0"/>
              <a:t>Summary</a:t>
            </a:r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6E4E7104-E773-70FA-5E3F-DDCFCC481C1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kumimoji="1" lang="en-US" altLang="ja-JP" dirty="0"/>
                  <a:t>Ma</a:t>
                </a:r>
                <a:r>
                  <a:rPr lang="en-US" altLang="ja-JP" dirty="0"/>
                  <a:t>ny SN II progenitors have confined CSM, which has been revealed by recent observations</a:t>
                </a:r>
              </a:p>
              <a:p>
                <a:r>
                  <a:rPr lang="en-US" altLang="ja-JP" dirty="0"/>
                  <a:t>Interaction of the SN ejecta with CSM can promote the dust formation</a:t>
                </a:r>
              </a:p>
              <a:p>
                <a:r>
                  <a:rPr lang="en-US" altLang="ja-JP" dirty="0"/>
                  <a:t>A new model that describes the temporal evolution of the density and temperature in the CDS is proposed</a:t>
                </a:r>
              </a:p>
              <a:p>
                <a:r>
                  <a:rPr lang="en-US" altLang="ja-JP" dirty="0"/>
                  <a:t>Up to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∼0.1</m:t>
                    </m:r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r>
                  <a:rPr lang="en-US" altLang="ja-JP" dirty="0"/>
                  <a:t> of dust can be newly formed in the CDS formed between the SN ejecta and confined CSM</a:t>
                </a:r>
              </a:p>
              <a:p>
                <a:r>
                  <a:rPr lang="en-US" altLang="ja-JP" dirty="0"/>
                  <a:t>We need detailed molecular and dust formation modeling to accurately estimate the possible contribution to the galactic dust reservoir</a:t>
                </a:r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6E4E7104-E773-70FA-5E3F-DDCFCC481C1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326" r="-156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724885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C8545C-30CA-3F6F-DA7A-A0C67E0BFB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037B54A-B63C-337D-0DF2-77F8B1083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SNe IIn?</a:t>
            </a:r>
            <a:endParaRPr kumimoji="1" lang="ja-JP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8CC147D-94C9-0565-D987-402277CDCD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4010" y="1431567"/>
            <a:ext cx="4887950" cy="5081966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34B859D-EBF5-6F6E-AF8C-DFFFFA3D9AC7}"/>
              </a:ext>
            </a:extLst>
          </p:cNvPr>
          <p:cNvSpPr txBox="1"/>
          <p:nvPr/>
        </p:nvSpPr>
        <p:spPr>
          <a:xfrm>
            <a:off x="10168619" y="4915913"/>
            <a:ext cx="1421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Smith 2014</a:t>
            </a:r>
            <a:endParaRPr kumimoji="1" lang="ja-JP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図 7">
            <a:extLst>
              <a:ext uri="{FF2B5EF4-FFF2-40B4-BE49-F238E27FC236}">
                <a16:creationId xmlns:a16="http://schemas.microsoft.com/office/drawing/2014/main" id="{6FFBC0F2-1DC2-E019-E907-3C2AAE9269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9758" y="2586413"/>
            <a:ext cx="492435" cy="2127322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F3F69028-1FE3-9223-BD6F-77C8F77EED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5299" y="6254216"/>
            <a:ext cx="1421369" cy="348089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74CA78D9-A0F2-D4B6-F658-B3CEA8A22549}"/>
              </a:ext>
            </a:extLst>
          </p:cNvPr>
          <p:cNvSpPr/>
          <p:nvPr/>
        </p:nvSpPr>
        <p:spPr>
          <a:xfrm>
            <a:off x="7804153" y="1690688"/>
            <a:ext cx="4163653" cy="1738312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accent1">
                <a:lumMod val="60000"/>
                <a:lumOff val="40000"/>
                <a:alpha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Right Brace 10">
            <a:extLst>
              <a:ext uri="{FF2B5EF4-FFF2-40B4-BE49-F238E27FC236}">
                <a16:creationId xmlns:a16="http://schemas.microsoft.com/office/drawing/2014/main" id="{2FDA17F6-52AA-648B-585B-6418816A3BDD}"/>
              </a:ext>
            </a:extLst>
          </p:cNvPr>
          <p:cNvSpPr/>
          <p:nvPr/>
        </p:nvSpPr>
        <p:spPr>
          <a:xfrm>
            <a:off x="7821998" y="1807107"/>
            <a:ext cx="492435" cy="1558613"/>
          </a:xfrm>
          <a:prstGeom prst="righ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JP" dirty="0"/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6D02A739-69C1-2D21-4FBF-6C00FBE33CB1}"/>
              </a:ext>
            </a:extLst>
          </p:cNvPr>
          <p:cNvSpPr txBox="1"/>
          <p:nvPr/>
        </p:nvSpPr>
        <p:spPr>
          <a:xfrm>
            <a:off x="8210283" y="2326243"/>
            <a:ext cx="17187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320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Type IIn</a:t>
            </a:r>
            <a:endParaRPr lang="en-JP" sz="32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角丸四角形 15">
            <a:extLst>
              <a:ext uri="{FF2B5EF4-FFF2-40B4-BE49-F238E27FC236}">
                <a16:creationId xmlns:a16="http://schemas.microsoft.com/office/drawing/2014/main" id="{878ECAA2-013E-B4CF-C312-CE17CA95C3EB}"/>
              </a:ext>
            </a:extLst>
          </p:cNvPr>
          <p:cNvSpPr/>
          <p:nvPr/>
        </p:nvSpPr>
        <p:spPr>
          <a:xfrm>
            <a:off x="929426" y="1953381"/>
            <a:ext cx="5602941" cy="1193203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>
                <a:latin typeface="+mj-lt"/>
              </a:rPr>
              <a:t>Conventional stellar evolution theory:</a:t>
            </a:r>
          </a:p>
          <a:p>
            <a:pPr algn="ctr"/>
            <a:r>
              <a:rPr lang="en-US" altLang="ja-JP" sz="2400" dirty="0">
                <a:latin typeface="+mj-lt"/>
              </a:rPr>
              <a:t>Hydrostatic equilibrium</a:t>
            </a:r>
            <a:endParaRPr kumimoji="1" lang="ja-JP" altLang="en-US" sz="2400">
              <a:latin typeface="+mj-lt"/>
            </a:endParaRPr>
          </a:p>
        </p:txBody>
      </p:sp>
      <p:sp>
        <p:nvSpPr>
          <p:cNvPr id="19" name="下矢印 18">
            <a:extLst>
              <a:ext uri="{FF2B5EF4-FFF2-40B4-BE49-F238E27FC236}">
                <a16:creationId xmlns:a16="http://schemas.microsoft.com/office/drawing/2014/main" id="{4786B798-93C4-0815-8381-3DC2A97C15A8}"/>
              </a:ext>
            </a:extLst>
          </p:cNvPr>
          <p:cNvSpPr/>
          <p:nvPr/>
        </p:nvSpPr>
        <p:spPr>
          <a:xfrm>
            <a:off x="2576783" y="3429000"/>
            <a:ext cx="2308226" cy="986118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角丸四角形 19">
            <a:extLst>
              <a:ext uri="{FF2B5EF4-FFF2-40B4-BE49-F238E27FC236}">
                <a16:creationId xmlns:a16="http://schemas.microsoft.com/office/drawing/2014/main" id="{9DB4FBD8-E76A-4E05-AFF1-8CA2A32D4196}"/>
              </a:ext>
            </a:extLst>
          </p:cNvPr>
          <p:cNvSpPr/>
          <p:nvPr/>
        </p:nvSpPr>
        <p:spPr>
          <a:xfrm>
            <a:off x="929425" y="4697534"/>
            <a:ext cx="5602941" cy="1193203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>
                <a:latin typeface="+mj-lt"/>
              </a:rPr>
              <a:t>Observations of SNe IIn have revealed</a:t>
            </a:r>
          </a:p>
          <a:p>
            <a:pPr algn="ctr"/>
            <a:r>
              <a:rPr kumimoji="1" lang="en-US" altLang="ja-JP" sz="2400" dirty="0">
                <a:latin typeface="+mj-lt"/>
              </a:rPr>
              <a:t>the d</a:t>
            </a:r>
            <a:r>
              <a:rPr lang="en-US" altLang="ja-JP" sz="2400" dirty="0">
                <a:latin typeface="+mj-lt"/>
              </a:rPr>
              <a:t>ynamical evolution stage</a:t>
            </a:r>
            <a:endParaRPr kumimoji="1" lang="ja-JP" altLang="en-US" sz="2400">
              <a:latin typeface="+mj-lt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BA18C2B7-77E5-7348-ADD1-4DDBA8B4D6C0}"/>
              </a:ext>
            </a:extLst>
          </p:cNvPr>
          <p:cNvSpPr txBox="1"/>
          <p:nvPr/>
        </p:nvSpPr>
        <p:spPr>
          <a:xfrm>
            <a:off x="8436840" y="1005153"/>
            <a:ext cx="30212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11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IIn: strong mass-loss!</a:t>
            </a:r>
            <a:endParaRPr kumimoji="1" lang="ja-JP" altLang="en-US" sz="2400" b="1">
              <a:solidFill>
                <a:srgbClr val="11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76458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DD1F91-62A9-95C1-0316-1E9DEAF372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83FE30A-31F8-5D64-EEA7-C54429A6C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SNe IIn?</a:t>
            </a:r>
            <a:endParaRPr kumimoji="1" lang="ja-JP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4CDC080-12ED-39AB-95E2-D555F3EB08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4010" y="1431567"/>
            <a:ext cx="4887950" cy="5081966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438CE88-CBAA-8EC6-F3AB-D0530F5F91D9}"/>
              </a:ext>
            </a:extLst>
          </p:cNvPr>
          <p:cNvSpPr txBox="1"/>
          <p:nvPr/>
        </p:nvSpPr>
        <p:spPr>
          <a:xfrm>
            <a:off x="10168619" y="4915913"/>
            <a:ext cx="1421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Smith 2014</a:t>
            </a:r>
            <a:endParaRPr kumimoji="1" lang="ja-JP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図 7">
            <a:extLst>
              <a:ext uri="{FF2B5EF4-FFF2-40B4-BE49-F238E27FC236}">
                <a16:creationId xmlns:a16="http://schemas.microsoft.com/office/drawing/2014/main" id="{DDF4EEC5-884F-E5FB-8E63-BF6BA4D62C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9758" y="2586413"/>
            <a:ext cx="492435" cy="2127322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F3DE32C7-AF35-71BA-38B5-FD389F989F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5299" y="6254216"/>
            <a:ext cx="1421369" cy="348089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694DB87-EA18-2B2C-1A14-2D10690D5C10}"/>
              </a:ext>
            </a:extLst>
          </p:cNvPr>
          <p:cNvSpPr/>
          <p:nvPr/>
        </p:nvSpPr>
        <p:spPr>
          <a:xfrm>
            <a:off x="7804153" y="1690688"/>
            <a:ext cx="4163653" cy="1738312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accent1">
                <a:lumMod val="60000"/>
                <a:lumOff val="40000"/>
                <a:alpha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Right Brace 10">
            <a:extLst>
              <a:ext uri="{FF2B5EF4-FFF2-40B4-BE49-F238E27FC236}">
                <a16:creationId xmlns:a16="http://schemas.microsoft.com/office/drawing/2014/main" id="{7B5DF840-57BA-20A9-80AA-DBA190BDB60B}"/>
              </a:ext>
            </a:extLst>
          </p:cNvPr>
          <p:cNvSpPr/>
          <p:nvPr/>
        </p:nvSpPr>
        <p:spPr>
          <a:xfrm>
            <a:off x="7821998" y="1807107"/>
            <a:ext cx="492435" cy="1558613"/>
          </a:xfrm>
          <a:prstGeom prst="righ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JP" dirty="0"/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CE9954AB-96F0-46E6-CEC7-8DF1B1F1380A}"/>
              </a:ext>
            </a:extLst>
          </p:cNvPr>
          <p:cNvSpPr txBox="1"/>
          <p:nvPr/>
        </p:nvSpPr>
        <p:spPr>
          <a:xfrm>
            <a:off x="8210283" y="2326243"/>
            <a:ext cx="17187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320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Type IIn</a:t>
            </a:r>
            <a:endParaRPr lang="en-JP" sz="32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下矢印 18">
            <a:extLst>
              <a:ext uri="{FF2B5EF4-FFF2-40B4-BE49-F238E27FC236}">
                <a16:creationId xmlns:a16="http://schemas.microsoft.com/office/drawing/2014/main" id="{706916F4-87BE-8C7D-9C32-7746E078CA79}"/>
              </a:ext>
            </a:extLst>
          </p:cNvPr>
          <p:cNvSpPr/>
          <p:nvPr/>
        </p:nvSpPr>
        <p:spPr>
          <a:xfrm>
            <a:off x="2576783" y="3429000"/>
            <a:ext cx="2308226" cy="986118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角丸四角形 2">
            <a:extLst>
              <a:ext uri="{FF2B5EF4-FFF2-40B4-BE49-F238E27FC236}">
                <a16:creationId xmlns:a16="http://schemas.microsoft.com/office/drawing/2014/main" id="{28470D47-D65C-3543-C302-B956EA870E54}"/>
              </a:ext>
            </a:extLst>
          </p:cNvPr>
          <p:cNvSpPr/>
          <p:nvPr/>
        </p:nvSpPr>
        <p:spPr>
          <a:xfrm>
            <a:off x="692813" y="1955147"/>
            <a:ext cx="6075165" cy="393559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CSM studies can reveal the final stages of massive star evolution!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CD484A5-58BD-44BB-2248-BDE014943CB1}"/>
              </a:ext>
            </a:extLst>
          </p:cNvPr>
          <p:cNvSpPr txBox="1"/>
          <p:nvPr/>
        </p:nvSpPr>
        <p:spPr>
          <a:xfrm>
            <a:off x="8436840" y="1005153"/>
            <a:ext cx="30212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11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IIn: strong mass-loss!</a:t>
            </a:r>
            <a:endParaRPr kumimoji="1" lang="ja-JP" altLang="en-US" sz="2400" b="1">
              <a:solidFill>
                <a:srgbClr val="11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10785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0E8D80-1F8D-0B9D-FFDB-8A2DDD981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/>
              <a:t>Mass eruption prior to SN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927C963-CFCD-3A91-5A37-BCAA7756D4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In some cases, outburst(s) are observed a few months – years before the SN explosion</a:t>
            </a:r>
            <a:r>
              <a:rPr kumimoji="1" lang="en-US" altLang="ja-JP" dirty="0"/>
              <a:t> (e.g., Pastorello+07; Mauerhan+13)</a:t>
            </a:r>
            <a:endParaRPr kumimoji="1" lang="ja-JP" altLang="en-US"/>
          </a:p>
        </p:txBody>
      </p:sp>
      <p:pic>
        <p:nvPicPr>
          <p:cNvPr id="12" name="図 11" descr="グラフ, 折れ線グラフ&#10;&#10;自動的に生成された説明">
            <a:extLst>
              <a:ext uri="{FF2B5EF4-FFF2-40B4-BE49-F238E27FC236}">
                <a16:creationId xmlns:a16="http://schemas.microsoft.com/office/drawing/2014/main" id="{ADFAAF3D-1E5A-A96F-0346-C8EA6BF28E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8895" y="3184385"/>
            <a:ext cx="6882066" cy="3673615"/>
          </a:xfrm>
          <a:prstGeom prst="rect">
            <a:avLst/>
          </a:prstGeom>
        </p:spPr>
      </p:pic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03E4C72-B8A1-BB0F-7E15-662BFDF77C63}"/>
              </a:ext>
            </a:extLst>
          </p:cNvPr>
          <p:cNvCxnSpPr/>
          <p:nvPr/>
        </p:nvCxnSpPr>
        <p:spPr>
          <a:xfrm>
            <a:off x="9831209" y="3755159"/>
            <a:ext cx="0" cy="87830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8F291CD5-422F-8D42-97A4-7CC7801CC55B}"/>
              </a:ext>
            </a:extLst>
          </p:cNvPr>
          <p:cNvCxnSpPr/>
          <p:nvPr/>
        </p:nvCxnSpPr>
        <p:spPr>
          <a:xfrm>
            <a:off x="10876186" y="3973166"/>
            <a:ext cx="0" cy="87830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A8149E84-E445-EEC3-11A2-3E33369165DB}"/>
              </a:ext>
            </a:extLst>
          </p:cNvPr>
          <p:cNvSpPr txBox="1"/>
          <p:nvPr/>
        </p:nvSpPr>
        <p:spPr>
          <a:xfrm>
            <a:off x="9692240" y="3536366"/>
            <a:ext cx="1468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Pastorello+19</a:t>
            </a:r>
            <a:endParaRPr kumimoji="1" lang="ja-JP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円/楕円 3">
            <a:extLst>
              <a:ext uri="{FF2B5EF4-FFF2-40B4-BE49-F238E27FC236}">
                <a16:creationId xmlns:a16="http://schemas.microsoft.com/office/drawing/2014/main" id="{19597B73-87D3-5A57-DC6B-427FDA100B13}"/>
              </a:ext>
            </a:extLst>
          </p:cNvPr>
          <p:cNvSpPr/>
          <p:nvPr/>
        </p:nvSpPr>
        <p:spPr>
          <a:xfrm>
            <a:off x="3080100" y="3486191"/>
            <a:ext cx="2186740" cy="218674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円/楕円 4">
            <a:extLst>
              <a:ext uri="{FF2B5EF4-FFF2-40B4-BE49-F238E27FC236}">
                <a16:creationId xmlns:a16="http://schemas.microsoft.com/office/drawing/2014/main" id="{A6464B4C-A1A1-224A-9103-2E11902CC27F}"/>
              </a:ext>
            </a:extLst>
          </p:cNvPr>
          <p:cNvSpPr/>
          <p:nvPr/>
        </p:nvSpPr>
        <p:spPr>
          <a:xfrm>
            <a:off x="508103" y="3965951"/>
            <a:ext cx="1227221" cy="122722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A8CAAEBA-0279-C3B5-7171-A19F88F5467D}"/>
              </a:ext>
            </a:extLst>
          </p:cNvPr>
          <p:cNvCxnSpPr>
            <a:cxnSpLocks/>
          </p:cNvCxnSpPr>
          <p:nvPr/>
        </p:nvCxnSpPr>
        <p:spPr>
          <a:xfrm flipV="1">
            <a:off x="1579627" y="3612151"/>
            <a:ext cx="540000" cy="54000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C2E8D50E-2E14-887C-1CEF-DEB95B067954}"/>
              </a:ext>
            </a:extLst>
          </p:cNvPr>
          <p:cNvCxnSpPr>
            <a:cxnSpLocks/>
          </p:cNvCxnSpPr>
          <p:nvPr/>
        </p:nvCxnSpPr>
        <p:spPr>
          <a:xfrm rot="5400000" flipV="1">
            <a:off x="1580025" y="4995838"/>
            <a:ext cx="540000" cy="54000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2A05677D-2E92-2D6B-60AB-7432FF7D2A58}"/>
              </a:ext>
            </a:extLst>
          </p:cNvPr>
          <p:cNvCxnSpPr>
            <a:cxnSpLocks/>
          </p:cNvCxnSpPr>
          <p:nvPr/>
        </p:nvCxnSpPr>
        <p:spPr>
          <a:xfrm rot="-5400000" flipV="1">
            <a:off x="96695" y="3626439"/>
            <a:ext cx="540000" cy="54000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C301112D-67E0-6886-4D6D-E0DE644CBE6F}"/>
              </a:ext>
            </a:extLst>
          </p:cNvPr>
          <p:cNvCxnSpPr>
            <a:cxnSpLocks/>
          </p:cNvCxnSpPr>
          <p:nvPr/>
        </p:nvCxnSpPr>
        <p:spPr>
          <a:xfrm rot="-10800000" flipV="1">
            <a:off x="96695" y="4983925"/>
            <a:ext cx="540000" cy="54000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C732A3E-FF01-4D27-CAD2-2E1633AB6749}"/>
              </a:ext>
            </a:extLst>
          </p:cNvPr>
          <p:cNvSpPr txBox="1"/>
          <p:nvPr/>
        </p:nvSpPr>
        <p:spPr>
          <a:xfrm>
            <a:off x="243107" y="5593913"/>
            <a:ext cx="17572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b="1" dirty="0">
                <a:latin typeface="+mj-lt"/>
              </a:rPr>
              <a:t>Mass eruption</a:t>
            </a:r>
            <a:endParaRPr kumimoji="1" lang="ja-JP" altLang="en-US" sz="2000" b="1">
              <a:latin typeface="+mj-lt"/>
            </a:endParaRPr>
          </a:p>
        </p:txBody>
      </p:sp>
      <p:sp>
        <p:nvSpPr>
          <p:cNvPr id="11" name="円/楕円 10">
            <a:extLst>
              <a:ext uri="{FF2B5EF4-FFF2-40B4-BE49-F238E27FC236}">
                <a16:creationId xmlns:a16="http://schemas.microsoft.com/office/drawing/2014/main" id="{59AC79F0-1C51-4DEC-6FF1-37B945EEFC52}"/>
              </a:ext>
            </a:extLst>
          </p:cNvPr>
          <p:cNvSpPr/>
          <p:nvPr/>
        </p:nvSpPr>
        <p:spPr>
          <a:xfrm>
            <a:off x="3559860" y="3965951"/>
            <a:ext cx="1227221" cy="122722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右矢印 15">
            <a:extLst>
              <a:ext uri="{FF2B5EF4-FFF2-40B4-BE49-F238E27FC236}">
                <a16:creationId xmlns:a16="http://schemas.microsoft.com/office/drawing/2014/main" id="{E2F687D1-FDD4-43AE-0C2A-C4EDCACDF1FF}"/>
              </a:ext>
            </a:extLst>
          </p:cNvPr>
          <p:cNvSpPr/>
          <p:nvPr/>
        </p:nvSpPr>
        <p:spPr>
          <a:xfrm>
            <a:off x="2019542" y="4194987"/>
            <a:ext cx="894181" cy="800851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684EB7F0-3443-1752-EA97-1B214D4E5C9E}"/>
              </a:ext>
            </a:extLst>
          </p:cNvPr>
          <p:cNvCxnSpPr/>
          <p:nvPr/>
        </p:nvCxnSpPr>
        <p:spPr>
          <a:xfrm flipH="1">
            <a:off x="4480625" y="3213677"/>
            <a:ext cx="326602" cy="31626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ED74CB6F-8A65-CC37-84C9-6A4FD4AE987D}"/>
              </a:ext>
            </a:extLst>
          </p:cNvPr>
          <p:cNvSpPr txBox="1"/>
          <p:nvPr/>
        </p:nvSpPr>
        <p:spPr>
          <a:xfrm>
            <a:off x="3990336" y="2844345"/>
            <a:ext cx="14750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Dense </a:t>
            </a:r>
            <a:r>
              <a:rPr kumimoji="1" lang="en-US" altLang="ja-JP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CSM</a:t>
            </a:r>
            <a:endParaRPr kumimoji="1" lang="ja-JP" altLang="en-US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6011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F3EF56F-E201-F600-065E-E189D8EA5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ja-JP" dirty="0"/>
              <a:t>SN 2009ip</a:t>
            </a:r>
            <a:r>
              <a:rPr lang="en-US" altLang="ja-JP" dirty="0"/>
              <a:t> (Type IIn)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A8C9196-AE25-516C-6759-C9EA476988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Observed in 2009, </a:t>
            </a:r>
            <a:r>
              <a:rPr lang="en-US" altLang="ja-JP" dirty="0"/>
              <a:t>but not the terminal explosion (which occurred in 2012)</a:t>
            </a:r>
            <a:endParaRPr kumimoji="1" lang="en-US" altLang="ja-JP" dirty="0"/>
          </a:p>
          <a:p>
            <a:r>
              <a:rPr lang="en-US" altLang="ja-JP" dirty="0"/>
              <a:t>Progenitor: Luminous blue variable? (Smith+10; Smith+22)</a:t>
            </a:r>
            <a:endParaRPr kumimoji="1" lang="ja-JP" altLang="en-US"/>
          </a:p>
        </p:txBody>
      </p:sp>
      <p:pic>
        <p:nvPicPr>
          <p:cNvPr id="5" name="図 4" descr="グラフ&#10;&#10;自動的に生成された説明">
            <a:extLst>
              <a:ext uri="{FF2B5EF4-FFF2-40B4-BE49-F238E27FC236}">
                <a16:creationId xmlns:a16="http://schemas.microsoft.com/office/drawing/2014/main" id="{426B2E78-DC28-908F-15D5-CADB98A1D2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984" y="3466956"/>
            <a:ext cx="6423471" cy="3391044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35A52E1-8466-DC1F-9FC0-8F65DA894D30}"/>
              </a:ext>
            </a:extLst>
          </p:cNvPr>
          <p:cNvSpPr txBox="1"/>
          <p:nvPr/>
        </p:nvSpPr>
        <p:spPr>
          <a:xfrm>
            <a:off x="3184186" y="4521200"/>
            <a:ext cx="1096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Smith+22</a:t>
            </a:r>
            <a:endParaRPr kumimoji="1" lang="ja-JP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図 7" descr="グラフ, 散布図&#10;&#10;自動的に生成された説明">
            <a:extLst>
              <a:ext uri="{FF2B5EF4-FFF2-40B4-BE49-F238E27FC236}">
                <a16:creationId xmlns:a16="http://schemas.microsoft.com/office/drawing/2014/main" id="{81BBB7BE-4C25-6B43-4819-C5D79C9D87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8480" y="3268752"/>
            <a:ext cx="4171536" cy="3438166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46CCD7B-A75E-3D05-255C-5F1F124A86EA}"/>
              </a:ext>
            </a:extLst>
          </p:cNvPr>
          <p:cNvSpPr txBox="1"/>
          <p:nvPr/>
        </p:nvSpPr>
        <p:spPr>
          <a:xfrm>
            <a:off x="10093234" y="3466956"/>
            <a:ext cx="1349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+mj-lt"/>
              </a:rPr>
              <a:t>Margutti+14</a:t>
            </a:r>
            <a:endParaRPr kumimoji="1" lang="ja-JP" altLang="en-U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803574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F475311-F7C7-841B-4684-9CC97E3A9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ja-JP" dirty="0"/>
              <a:t>(Massive-low mass) star as a dust supplier</a:t>
            </a:r>
            <a:endParaRPr kumimoji="1" lang="ja-JP" altLang="en-US"/>
          </a:p>
        </p:txBody>
      </p:sp>
      <p:pic>
        <p:nvPicPr>
          <p:cNvPr id="5" name="コンテンツ プレースホルダー 4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16D7CAAE-D7AF-D721-5187-CCA5D9CE1C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3478" y="1530299"/>
            <a:ext cx="8045043" cy="5327701"/>
          </a:xfr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8CD8520-03A4-25AF-8BF5-BD0368F5F324}"/>
              </a:ext>
            </a:extLst>
          </p:cNvPr>
          <p:cNvSpPr txBox="1"/>
          <p:nvPr/>
        </p:nvSpPr>
        <p:spPr>
          <a:xfrm>
            <a:off x="3449782" y="1506022"/>
            <a:ext cx="4993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>
                <a:solidFill>
                  <a:schemeClr val="bg1"/>
                </a:solidFill>
                <a:latin typeface="+mj-lt"/>
              </a:rPr>
              <a:t>irfu.cea.fr</a:t>
            </a:r>
            <a:r>
              <a:rPr lang="en-US" altLang="ja-JP" dirty="0">
                <a:solidFill>
                  <a:schemeClr val="bg1"/>
                </a:solidFill>
                <a:latin typeface="+mj-lt"/>
              </a:rPr>
              <a:t>/</a:t>
            </a:r>
            <a:r>
              <a:rPr lang="en-US" altLang="ja-JP" dirty="0" err="1">
                <a:solidFill>
                  <a:schemeClr val="bg1"/>
                </a:solidFill>
                <a:latin typeface="+mj-lt"/>
              </a:rPr>
              <a:t>Pisp</a:t>
            </a:r>
            <a:r>
              <a:rPr lang="en-US" altLang="ja-JP" dirty="0">
                <a:solidFill>
                  <a:schemeClr val="bg1"/>
                </a:solidFill>
                <a:latin typeface="+mj-lt"/>
              </a:rPr>
              <a:t>/</a:t>
            </a:r>
            <a:r>
              <a:rPr lang="en-US" altLang="ja-JP" dirty="0" err="1">
                <a:solidFill>
                  <a:schemeClr val="bg1"/>
                </a:solidFill>
                <a:latin typeface="+mj-lt"/>
              </a:rPr>
              <a:t>frederic.galliano</a:t>
            </a:r>
            <a:r>
              <a:rPr lang="en-US" altLang="ja-JP" dirty="0">
                <a:solidFill>
                  <a:schemeClr val="bg1"/>
                </a:solidFill>
                <a:latin typeface="+mj-lt"/>
              </a:rPr>
              <a:t>/HDR/hdrch6.html</a:t>
            </a:r>
            <a:endParaRPr kumimoji="1" lang="ja-JP" altLang="en-US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456854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A2EF9DBC-E5B3-02C9-29E1-49AF77507D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7088" y="1165138"/>
            <a:ext cx="4507026" cy="5667768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7C652143-DD0F-37DE-444A-0C1E9B956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/>
              <a:t>D</a:t>
            </a:r>
            <a:r>
              <a:rPr kumimoji="1" lang="en-US" altLang="ja-JP" dirty="0"/>
              <a:t>etecting dust in SNe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ECDAC16-0C18-D42C-851D-4B905E38C3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42294" cy="4351338"/>
          </a:xfrm>
        </p:spPr>
        <p:txBody>
          <a:bodyPr/>
          <a:lstStyle/>
          <a:p>
            <a:r>
              <a:rPr lang="en-US" altLang="ja-JP" dirty="0"/>
              <a:t>Basically infrared (IR) bands are used to confirm the dust formation</a:t>
            </a:r>
          </a:p>
          <a:p>
            <a:endParaRPr kumimoji="1" lang="en-US" altLang="ja-JP" dirty="0"/>
          </a:p>
          <a:p>
            <a:r>
              <a:rPr lang="en-US" altLang="ja-JP" dirty="0"/>
              <a:t>Infrared (IR) excess is a sign of the new dust formation</a:t>
            </a:r>
          </a:p>
          <a:p>
            <a:pPr lvl="1">
              <a:buFont typeface="Wingdings" pitchFamily="2" charset="2"/>
              <a:buChar char="Ø"/>
            </a:pPr>
            <a:r>
              <a:rPr kumimoji="1" lang="en-US" altLang="ja-JP" dirty="0"/>
              <a:t>Dust component (IR bands) + SN component (optical bands)</a:t>
            </a:r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1C3C725-8DCA-94BB-CF12-406192E3091A}"/>
              </a:ext>
            </a:extLst>
          </p:cNvPr>
          <p:cNvSpPr txBox="1"/>
          <p:nvPr/>
        </p:nvSpPr>
        <p:spPr>
          <a:xfrm>
            <a:off x="8850344" y="843240"/>
            <a:ext cx="2436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+mj-lt"/>
              </a:rPr>
              <a:t>Fransson+14, SN 2010jl</a:t>
            </a:r>
            <a:endParaRPr kumimoji="1" lang="ja-JP" altLang="en-U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840054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14265</TotalTime>
  <Words>1458</Words>
  <Application>Microsoft Macintosh PowerPoint</Application>
  <PresentationFormat>ワイド画面</PresentationFormat>
  <Paragraphs>201</Paragraphs>
  <Slides>33</Slides>
  <Notes>4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33</vt:i4>
      </vt:variant>
    </vt:vector>
  </HeadingPairs>
  <TitlesOfParts>
    <vt:vector size="40" baseType="lpstr">
      <vt:lpstr>YuKyokasho Yoko Medium</vt:lpstr>
      <vt:lpstr>游ゴシック</vt:lpstr>
      <vt:lpstr>Arial</vt:lpstr>
      <vt:lpstr>Cambria Math</vt:lpstr>
      <vt:lpstr>Times New Roman</vt:lpstr>
      <vt:lpstr>Wingdings</vt:lpstr>
      <vt:lpstr>Office テーマ</vt:lpstr>
      <vt:lpstr>Supernova dust production in confined circumstellar material</vt:lpstr>
      <vt:lpstr>SN classification</vt:lpstr>
      <vt:lpstr>Circumstellar material (CSM)</vt:lpstr>
      <vt:lpstr>Why SNe IIn?</vt:lpstr>
      <vt:lpstr>Why SNe IIn?</vt:lpstr>
      <vt:lpstr>Mass eruption prior to SN</vt:lpstr>
      <vt:lpstr>SN 2009ip (Type IIn)</vt:lpstr>
      <vt:lpstr>(Massive-low mass) star as a dust supplier</vt:lpstr>
      <vt:lpstr>Detecting dust in SNe</vt:lpstr>
      <vt:lpstr>Dust formed in SNe IIn/Ibn</vt:lpstr>
      <vt:lpstr>Dust formed in SNe IIn/Ibn</vt:lpstr>
      <vt:lpstr>Comparison of observed dust</vt:lpstr>
      <vt:lpstr>Dust formation site in SNe</vt:lpstr>
      <vt:lpstr>“Confined” CSM</vt:lpstr>
      <vt:lpstr>Confirmation of confined CSM</vt:lpstr>
      <vt:lpstr>Confirmation of confined CSM</vt:lpstr>
      <vt:lpstr>New dust formation site in confined CSM</vt:lpstr>
      <vt:lpstr>CHIPS project</vt:lpstr>
      <vt:lpstr>Parameters</vt:lpstr>
      <vt:lpstr>Parameters</vt:lpstr>
      <vt:lpstr>Evolution of temperature/density of CDS</vt:lpstr>
      <vt:lpstr>Location and mass of CDS</vt:lpstr>
      <vt:lpstr>Simulation: Mass Eruption</vt:lpstr>
      <vt:lpstr>The evolution of velocity and mass of CDS</vt:lpstr>
      <vt:lpstr>Density/temperature evolution</vt:lpstr>
      <vt:lpstr>Expected dust mass</vt:lpstr>
      <vt:lpstr>Light curves of dust emission</vt:lpstr>
      <vt:lpstr>Comparison with observation: SN 1998S</vt:lpstr>
      <vt:lpstr>Comparison with observation: SN 1998S</vt:lpstr>
      <vt:lpstr>Implications for kilonova surveys</vt:lpstr>
      <vt:lpstr>Molecular formation</vt:lpstr>
      <vt:lpstr>Dust survival against destruction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takei.yuki.7c@ms.c.kyoto-u.ac.jp</dc:creator>
  <cp:lastModifiedBy>takei.yuki.7c@ms.c.kyoto-u.ac.jp</cp:lastModifiedBy>
  <cp:revision>172</cp:revision>
  <dcterms:created xsi:type="dcterms:W3CDTF">2025-09-17T06:30:37Z</dcterms:created>
  <dcterms:modified xsi:type="dcterms:W3CDTF">2025-10-03T07:59:47Z</dcterms:modified>
</cp:coreProperties>
</file>