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78" r:id="rId8"/>
    <p:sldId id="263" r:id="rId9"/>
    <p:sldId id="282" r:id="rId10"/>
    <p:sldId id="264" r:id="rId11"/>
    <p:sldId id="265" r:id="rId12"/>
    <p:sldId id="266" r:id="rId13"/>
    <p:sldId id="277" r:id="rId14"/>
    <p:sldId id="268" r:id="rId15"/>
    <p:sldId id="269" r:id="rId16"/>
    <p:sldId id="270" r:id="rId17"/>
    <p:sldId id="276" r:id="rId18"/>
    <p:sldId id="280" r:id="rId19"/>
    <p:sldId id="272" r:id="rId20"/>
    <p:sldId id="273" r:id="rId21"/>
    <p:sldId id="274" r:id="rId22"/>
    <p:sldId id="275" r:id="rId23"/>
    <p:sldId id="279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2064F-2167-41D9-B0E8-C313B20D9996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16A49-92A5-4B66-ADE4-2B3444BD7A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85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16A49-92A5-4B66-ADE4-2B3444BD7AA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13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D82659-D631-F466-17D9-A107119B7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FD4634-2F80-E545-8AB3-493C1A114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940613A-32EE-EDA4-F08A-00778E38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83BE-8C65-42C8-8698-ECFC563EF89E}" type="datetime1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2917D53-F401-C0C6-5A75-A508AF4D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8628731-68FD-D1F9-77CC-F62F883E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279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57631E-BC11-53D8-58E5-73A0EA11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BACDC60-5C8A-BC1C-DAF0-1F9E8E4C5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C081AF-929D-4CB9-BF64-7394F0D4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C2D6-5DF0-460B-8404-D8AC6B6CC271}" type="datetime1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FF76B5-FC81-B860-367A-49C050B7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EF244D-F57F-119A-C235-71C4A4D6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58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662FC6C-1A41-D5CE-98F2-877DD5DB3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390438-56FC-5F19-01C5-DDC2F1205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2FD208-DFED-1554-6FDE-FFCE8D62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1D4E-26ED-464A-8CAF-9F43C762B9AA}" type="datetime1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2BCE9A-67F5-F15E-7494-9C3155E0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B48DF9-A80C-5D02-53B3-F6767637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86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D5914-95D8-F606-8869-B4E5362D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57EEB9-A00E-B297-7F43-1029913C5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A152C-8FD6-5AEB-1101-BCD82EE8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B7E6-1073-4581-AC1C-6A132316D214}" type="datetime1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BCAC04-9C1E-EA2D-141D-D36C803D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77606B-36C8-33C7-3984-187A6088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666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FBE7F-D8D7-ED3C-6AFE-03084D1D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C39C8F-79F6-7BFE-97A9-DB9FAB3D3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EDC260-2C99-89F0-ECE5-316CBCB7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977E-FD95-46F4-BAFD-F65CC8A70C7C}" type="datetime1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049984-D138-B5D0-7F92-70519074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9F96DC-5941-BDCD-172B-0D4F1223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00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82312A-001A-43DE-5775-444BC24E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564278-93E1-4AA2-2941-BF8C0BA5D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788CBB-E555-909F-1B51-E18501D2D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320232-51BD-699D-F24F-A1AA0C85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5698-AB1A-41DC-8D85-03CBD17F70BA}" type="datetime1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7757EE-3F68-58F8-0C10-1E345CEE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6F000B-294F-4AF8-96A3-5B48BA99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C37CDA-0A5D-BF06-C84E-801062F9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71FCB1-C5AD-4F36-F9A0-D569D8D60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8967BB-5C52-C6D4-A0C5-420517A4A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2C4BC9A-DE93-FEFE-B514-13C6B2AA2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6008751-2B00-9F38-62E4-BDD7698E7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5898A9A-B952-E901-C778-D102AED3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48A8-5110-4A7A-BED8-23A57E35A025}" type="datetime1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8B47E62-A77F-F62B-A80C-855237CE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9F23047-6B42-82C9-7205-7D305957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66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ABF9CE-5EAC-2F47-2653-B80DA909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3C6A5D2-EAB7-62DC-0086-82FF330B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D734-C4B6-47B1-BD78-67A5AD3CEB63}" type="datetime1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1E288EE-0E2D-D240-F56B-B3257EC0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37AB5E-1E99-664C-0C77-8E74AC7A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49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7539560-FC36-7731-F8D4-0B78C866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FA43-750A-4751-8B24-13EDC4C82964}" type="datetime1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5DFE41E-1D48-1317-740A-16E49B36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6E31C2-B6AB-64F6-04F3-FAD66E79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19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A1AB30-A160-E436-088D-0B4111CA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59A279-95E6-4A0E-014B-7F5E937D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1FDB15-D362-40B7-2A4A-0449823DA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C39E-C997-5068-C11C-C9238E48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E2C-00E9-4356-BD02-336203BD740C}" type="datetime1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55B9A7-BE1E-39CA-0F8C-D208449D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DF2881-B4C4-5C9A-C174-091DF92E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49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55009B-88BB-8B2D-3CC0-61E436CC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4EFBBAD-4EC0-A49F-C555-4CDAE7D97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7F96A4-4C2B-63BC-CBE1-317CC11FB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EE7FB0-B34D-A80B-8BC3-A63064FA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3D0F-F023-4FD9-88DE-B83B77AC2412}" type="datetime1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80888F-20F8-2CEE-A0AB-F242FBC16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F36A66-3489-7223-9188-9B8372A6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39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D7C58F-D69B-0F9C-2F6D-9A5FBBD1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2B3ADE-42A2-D69D-ABC1-32316804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B6D950-2CDC-76EF-8F10-49EEA7309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BF38-181F-411A-AB0D-F93083A351DD}" type="datetime1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04CCD6-862B-E161-3C9B-68ECF0B4A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626E71-3BEE-93A4-42AF-2D6FEB494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52DB5-EDA3-46AF-BC45-3B829E3453CC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354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12" Type="http://schemas.openxmlformats.org/officeDocument/2006/relationships/image" Target="../media/image6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11" Type="http://schemas.openxmlformats.org/officeDocument/2006/relationships/image" Target="../media/image60.png"/><Relationship Id="rId5" Type="http://schemas.openxmlformats.org/officeDocument/2006/relationships/image" Target="../media/image460.png"/><Relationship Id="rId10" Type="http://schemas.openxmlformats.org/officeDocument/2006/relationships/image" Target="../media/image510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30.png"/><Relationship Id="rId7" Type="http://schemas.openxmlformats.org/officeDocument/2006/relationships/image" Target="../media/image570.png"/><Relationship Id="rId12" Type="http://schemas.openxmlformats.org/officeDocument/2006/relationships/image" Target="../media/image2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0.png"/><Relationship Id="rId11" Type="http://schemas.openxmlformats.org/officeDocument/2006/relationships/image" Target="../media/image3.jpg"/><Relationship Id="rId5" Type="http://schemas.openxmlformats.org/officeDocument/2006/relationships/image" Target="../media/image550.png"/><Relationship Id="rId10" Type="http://schemas.openxmlformats.org/officeDocument/2006/relationships/image" Target="../media/image60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0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0.png"/><Relationship Id="rId11" Type="http://schemas.openxmlformats.org/officeDocument/2006/relationships/image" Target="../media/image91.png"/><Relationship Id="rId5" Type="http://schemas.openxmlformats.org/officeDocument/2006/relationships/image" Target="../media/image850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0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30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13.png"/><Relationship Id="rId7" Type="http://schemas.openxmlformats.org/officeDocument/2006/relationships/image" Target="../media/image6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310.png"/><Relationship Id="rId10" Type="http://schemas.openxmlformats.org/officeDocument/2006/relationships/image" Target="../media/image1210.png"/><Relationship Id="rId4" Type="http://schemas.openxmlformats.org/officeDocument/2006/relationships/image" Target="../media/image210.png"/><Relationship Id="rId9" Type="http://schemas.openxmlformats.org/officeDocument/2006/relationships/image" Target="../media/image11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8.png"/><Relationship Id="rId7" Type="http://schemas.openxmlformats.org/officeDocument/2006/relationships/image" Target="../media/image2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B2025-130B-DE84-1423-E0078D250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849"/>
            <a:ext cx="9144000" cy="1626125"/>
          </a:xfrm>
        </p:spPr>
        <p:txBody>
          <a:bodyPr>
            <a:normAutofit/>
          </a:bodyPr>
          <a:lstStyle/>
          <a:p>
            <a:r>
              <a:rPr lang="en-US" altLang="ja-JP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Equivariant Parameter Family of Many-Body Gapped Systems</a:t>
            </a:r>
            <a:endParaRPr kumimoji="1" lang="ja-JP" altLang="en-US" sz="48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BECA5A8-77E2-9430-C5E6-49CBB3579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3472"/>
            <a:ext cx="9144000" cy="1102936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 Shiozaki (YITP, </a:t>
            </a:r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kumimoji="1"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yoto)</a:t>
            </a:r>
          </a:p>
          <a:p>
            <a:r>
              <a:rPr kumimoji="1" lang="en-US" altLang="ja-JP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2025/10/8@MPI Stuttgart</a:t>
            </a:r>
            <a:endParaRPr kumimoji="1" lang="en-US" altLang="ja-JP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kumimoji="1" lang="en-US" altLang="ja-JP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65CFDD-B9EC-3532-9264-4330D5A8786D}"/>
              </a:ext>
            </a:extLst>
          </p:cNvPr>
          <p:cNvSpPr txBox="1"/>
          <p:nvPr/>
        </p:nvSpPr>
        <p:spPr>
          <a:xfrm>
            <a:off x="389249" y="5612674"/>
            <a:ext cx="114135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</a:t>
            </a:r>
          </a:p>
          <a:p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KS, Niclas </a:t>
            </a:r>
            <a:r>
              <a:rPr lang="en-US" altLang="ja-JP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Heinsdorf</a:t>
            </a: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(MPI Stuttgart &amp; UCB  Vancouver), Shuhei Ohyama (Vienna), 2305.08109.</a:t>
            </a:r>
          </a:p>
          <a:p>
            <a:pPr algn="l"/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KS, 2507.19932. 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4ACE6DB-A16D-210C-F13A-31E8EC3B3A38}"/>
              </a:ext>
            </a:extLst>
          </p:cNvPr>
          <p:cNvGrpSpPr/>
          <p:nvPr/>
        </p:nvGrpSpPr>
        <p:grpSpPr>
          <a:xfrm>
            <a:off x="2642753" y="1928815"/>
            <a:ext cx="6094428" cy="1018391"/>
            <a:chOff x="2663073" y="2142241"/>
            <a:chExt cx="6094428" cy="1018391"/>
          </a:xfrm>
        </p:grpSpPr>
        <p:sp>
          <p:nvSpPr>
            <p:cNvPr id="4" name="左中かっこ 3">
              <a:extLst>
                <a:ext uri="{FF2B5EF4-FFF2-40B4-BE49-F238E27FC236}">
                  <a16:creationId xmlns:a16="http://schemas.microsoft.com/office/drawing/2014/main" id="{930C77A6-5C69-9218-6066-7053669B94D6}"/>
                </a:ext>
              </a:extLst>
            </p:cNvPr>
            <p:cNvSpPr/>
            <p:nvPr/>
          </p:nvSpPr>
          <p:spPr>
            <a:xfrm rot="5400000">
              <a:off x="5481688" y="855482"/>
              <a:ext cx="457199" cy="3030718"/>
            </a:xfrm>
            <a:prstGeom prst="leftBrace">
              <a:avLst>
                <a:gd name="adj1" fmla="val 2689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A41F570-6098-25D6-09D4-1F4A28AC022C}"/>
                </a:ext>
              </a:extLst>
            </p:cNvPr>
            <p:cNvSpPr txBox="1"/>
            <p:nvPr/>
          </p:nvSpPr>
          <p:spPr>
            <a:xfrm>
              <a:off x="2663073" y="2514301"/>
              <a:ext cx="60944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3600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invertible 1D</a:t>
              </a:r>
              <a:endParaRPr lang="ja-JP" altLang="en-US" sz="3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3EAD08-7D8A-C1C9-7163-D9660327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504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0D1B4-729A-9E01-2145-012D85B2E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A308AD-4A9D-89CA-9708-3F83CF076200}"/>
                  </a:ext>
                </a:extLst>
              </p:cNvPr>
              <p:cNvSpPr txBox="1"/>
              <p:nvPr/>
            </p:nvSpPr>
            <p:spPr>
              <a:xfrm>
                <a:off x="160255" y="94268"/>
                <a:ext cx="103587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𝐺</m:t>
                    </m:r>
                  </m:oMath>
                </a14:m>
                <a:r>
                  <a:rPr kumimoji="1" lang="en-US" altLang="ja-JP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-equivariant invertible family and a </a:t>
                </a:r>
                <a:r>
                  <a:rPr lang="en-US" altLang="ja-JP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  <a:r>
                  <a:rPr kumimoji="1" lang="en-US" altLang="ja-JP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onjecture</a:t>
                </a:r>
                <a:endParaRPr kumimoji="1" lang="ja-JP" altLang="en-US" sz="3600" dirty="0">
                  <a:latin typeface="Open Sans" panose="020B0606030504020204" pitchFamily="34" charset="0"/>
                  <a:ea typeface="メイリオ" panose="020B0604030504040204" pitchFamily="50" charset="-128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A308AD-4A9D-89CA-9708-3F83CF076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5" y="94268"/>
                <a:ext cx="10358733" cy="646331"/>
              </a:xfrm>
              <a:prstGeom prst="rect">
                <a:avLst/>
              </a:prstGeom>
              <a:blipFill>
                <a:blip r:embed="rId2"/>
                <a:stretch>
                  <a:fillRect t="-14151" r="-765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11C4B8F-C41B-C87A-D720-1ACBDF9BDECB}"/>
              </a:ext>
            </a:extLst>
          </p:cNvPr>
          <p:cNvCxnSpPr>
            <a:cxnSpLocks/>
          </p:cNvCxnSpPr>
          <p:nvPr/>
        </p:nvCxnSpPr>
        <p:spPr>
          <a:xfrm>
            <a:off x="4502870" y="6415480"/>
            <a:ext cx="3205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1FD9E643-BEC7-5D1C-3656-FA277B128C38}"/>
              </a:ext>
            </a:extLst>
          </p:cNvPr>
          <p:cNvCxnSpPr>
            <a:cxnSpLocks/>
          </p:cNvCxnSpPr>
          <p:nvPr/>
        </p:nvCxnSpPr>
        <p:spPr>
          <a:xfrm flipV="1">
            <a:off x="4608596" y="3679656"/>
            <a:ext cx="0" cy="279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5F7F714-9D55-F7E8-F994-6410652BE719}"/>
                  </a:ext>
                </a:extLst>
              </p:cNvPr>
              <p:cNvSpPr txBox="1"/>
              <p:nvPr/>
            </p:nvSpPr>
            <p:spPr>
              <a:xfrm>
                <a:off x="7420116" y="6441345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5F7F714-9D55-F7E8-F994-6410652BE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116" y="6441345"/>
                <a:ext cx="196784" cy="276999"/>
              </a:xfrm>
              <a:prstGeom prst="rect">
                <a:avLst/>
              </a:prstGeom>
              <a:blipFill>
                <a:blip r:embed="rId3"/>
                <a:stretch>
                  <a:fillRect l="-28125" r="-250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6B7C05B-649A-1591-D7BA-340ECA280955}"/>
                  </a:ext>
                </a:extLst>
              </p:cNvPr>
              <p:cNvSpPr txBox="1"/>
              <p:nvPr/>
            </p:nvSpPr>
            <p:spPr>
              <a:xfrm>
                <a:off x="4245445" y="3991765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6B7C05B-649A-1591-D7BA-340ECA280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45" y="3991765"/>
                <a:ext cx="197746" cy="276999"/>
              </a:xfrm>
              <a:prstGeom prst="rect">
                <a:avLst/>
              </a:prstGeom>
              <a:blipFill>
                <a:blip r:embed="rId4"/>
                <a:stretch>
                  <a:fillRect l="-27273" r="-18182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D1A331-1639-0E0E-7673-80A4A42F06F9}"/>
                  </a:ext>
                </a:extLst>
              </p:cNvPr>
              <p:cNvSpPr txBox="1"/>
              <p:nvPr/>
            </p:nvSpPr>
            <p:spPr>
              <a:xfrm>
                <a:off x="4807671" y="4754220"/>
                <a:ext cx="674544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D1A331-1639-0E0E-7673-80A4A42F0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671" y="4754220"/>
                <a:ext cx="674544" cy="281937"/>
              </a:xfrm>
              <a:prstGeom prst="rect">
                <a:avLst/>
              </a:prstGeom>
              <a:blipFill>
                <a:blip r:embed="rId5"/>
                <a:stretch>
                  <a:fillRect l="-3636" t="-2174" r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A13AAB5-C52E-85D1-F821-1CCF0DA0EAB6}"/>
                  </a:ext>
                </a:extLst>
              </p:cNvPr>
              <p:cNvSpPr txBox="1"/>
              <p:nvPr/>
            </p:nvSpPr>
            <p:spPr>
              <a:xfrm>
                <a:off x="5729157" y="5203992"/>
                <a:ext cx="449995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A13AAB5-C52E-85D1-F821-1CCF0DA0E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157" y="5203992"/>
                <a:ext cx="449995" cy="281937"/>
              </a:xfrm>
              <a:prstGeom prst="rect">
                <a:avLst/>
              </a:prstGeom>
              <a:blipFill>
                <a:blip r:embed="rId6"/>
                <a:stretch>
                  <a:fillRect l="-5405" t="-2174" r="-13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A238F59-73D5-3ADE-A55A-1AE969D97F0E}"/>
                  </a:ext>
                </a:extLst>
              </p:cNvPr>
              <p:cNvSpPr txBox="1"/>
              <p:nvPr/>
            </p:nvSpPr>
            <p:spPr>
              <a:xfrm>
                <a:off x="6550027" y="6126762"/>
                <a:ext cx="674544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+1,0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A238F59-73D5-3ADE-A55A-1AE969D97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027" y="6126762"/>
                <a:ext cx="674544" cy="281937"/>
              </a:xfrm>
              <a:prstGeom prst="rect">
                <a:avLst/>
              </a:prstGeom>
              <a:blipFill>
                <a:blip r:embed="rId7"/>
                <a:stretch>
                  <a:fillRect l="-3604" t="-2174" r="-18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26C1C82-0AF1-F141-3AAC-CA083BE73939}"/>
              </a:ext>
            </a:extLst>
          </p:cNvPr>
          <p:cNvCxnSpPr/>
          <p:nvPr/>
        </p:nvCxnSpPr>
        <p:spPr>
          <a:xfrm flipV="1">
            <a:off x="5125701" y="4430172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3C1A6CC6-EFC3-9773-9405-23BE2C3FF7CD}"/>
                  </a:ext>
                </a:extLst>
              </p:cNvPr>
              <p:cNvSpPr txBox="1"/>
              <p:nvPr/>
            </p:nvSpPr>
            <p:spPr>
              <a:xfrm>
                <a:off x="4845379" y="4180919"/>
                <a:ext cx="548292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3C1A6CC6-EFC3-9773-9405-23BE2C3F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379" y="4180919"/>
                <a:ext cx="548292" cy="281937"/>
              </a:xfrm>
              <a:prstGeom prst="rect">
                <a:avLst/>
              </a:prstGeom>
              <a:blipFill>
                <a:blip r:embed="rId8"/>
                <a:stretch>
                  <a:fillRect l="-13333" t="-2174" r="-2222" b="-347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12F8C50-674D-772B-E6E0-84A0D2912197}"/>
              </a:ext>
            </a:extLst>
          </p:cNvPr>
          <p:cNvSpPr txBox="1"/>
          <p:nvPr/>
        </p:nvSpPr>
        <p:spPr>
          <a:xfrm rot="2721247">
            <a:off x="6163291" y="5667674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/>
              <a:t>…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6A8B572-56D6-405D-4F6A-32AA12FEA550}"/>
                  </a:ext>
                </a:extLst>
              </p:cNvPr>
              <p:cNvSpPr txBox="1"/>
              <p:nvPr/>
            </p:nvSpPr>
            <p:spPr>
              <a:xfrm>
                <a:off x="219293" y="959710"/>
                <a:ext cx="11244366" cy="2488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ja-JP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-equivariant family of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𝑑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-dim inve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rtible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over the parameter space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𝑀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defines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000" b="0" i="0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d</m:t>
                        </m:r>
                        <m:r>
                          <a:rPr lang="en-US" altLang="ja-JP" sz="2000" b="0" i="0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-chain of the group and </a:t>
                </a:r>
                <a:r>
                  <a:rPr lang="en-US" altLang="ja-JP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simplical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double complex (see App. A in </a:t>
                </a:r>
                <a:r>
                  <a:rPr lang="en-US" altLang="ja-JP" dirty="0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[KS, 2507.19932]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𝑎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0,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𝑑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,⋯,</m:t>
                          </m:r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𝑑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+1,0</m:t>
                              </m:r>
                            </m:sup>
                          </m:sSup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∈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 ⊕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𝑝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+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𝑞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=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𝑑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+1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group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𝑝</m:t>
                          </m:r>
                        </m:sup>
                      </m:sSubSup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𝐺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simplicial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𝑞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𝑀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ℝ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/2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𝜋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ℤ</m:t>
                              </m:r>
                            </m:e>
                          </m:d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</a:t>
                </a:r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ith the cocycle-like condition: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𝐷𝑎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≡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𝑓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mod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 2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𝜋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 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𝐷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𝛿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𝑝</m:t>
                          </m:r>
                        </m:sup>
                      </m:sSup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 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en-US" altLang="ja-JP" sz="2000" b="0" i="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.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Here,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𝑓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𝑍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𝑑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+2</m:t>
                        </m:r>
                      </m:sup>
                    </m:sSup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𝑀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,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the higher Berry curvature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6A8B572-56D6-405D-4F6A-32AA12FEA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93" y="959710"/>
                <a:ext cx="11244366" cy="2488758"/>
              </a:xfrm>
              <a:prstGeom prst="rect">
                <a:avLst/>
              </a:prstGeom>
              <a:blipFill>
                <a:blip r:embed="rId9"/>
                <a:stretch>
                  <a:fillRect l="-596" t="-1222" b="-34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DD1A24D-A13B-F6FA-7DC1-1DAD6E11D38D}"/>
              </a:ext>
            </a:extLst>
          </p:cNvPr>
          <p:cNvSpPr/>
          <p:nvPr/>
        </p:nvSpPr>
        <p:spPr>
          <a:xfrm>
            <a:off x="4741658" y="4671093"/>
            <a:ext cx="765157" cy="463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6E34AEA-22CC-72C1-6FD5-E83004C3D5BB}"/>
              </a:ext>
            </a:extLst>
          </p:cNvPr>
          <p:cNvSpPr txBox="1"/>
          <p:nvPr/>
        </p:nvSpPr>
        <p:spPr>
          <a:xfrm>
            <a:off x="3119806" y="4698630"/>
            <a:ext cx="174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Higher Berry connection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83A2BCC-FC70-AEC6-EDA2-D662BE57C301}"/>
              </a:ext>
            </a:extLst>
          </p:cNvPr>
          <p:cNvSpPr/>
          <p:nvPr/>
        </p:nvSpPr>
        <p:spPr>
          <a:xfrm>
            <a:off x="4741661" y="4057260"/>
            <a:ext cx="765157" cy="4632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72F1282-D344-DD55-0B2E-91F72768C4A0}"/>
              </a:ext>
            </a:extLst>
          </p:cNvPr>
          <p:cNvSpPr txBox="1"/>
          <p:nvPr/>
        </p:nvSpPr>
        <p:spPr>
          <a:xfrm>
            <a:off x="5315169" y="3679656"/>
            <a:ext cx="168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accent1"/>
                </a:solidFill>
              </a:rPr>
              <a:t>Higher Berry curvature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9D891F5-D44A-9F24-C929-83DA5731D9E9}"/>
              </a:ext>
            </a:extLst>
          </p:cNvPr>
          <p:cNvSpPr txBox="1"/>
          <p:nvPr/>
        </p:nvSpPr>
        <p:spPr>
          <a:xfrm>
            <a:off x="3422053" y="3603868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simplicial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A7E277-4CD5-3127-2AC6-6E4AF061D12B}"/>
              </a:ext>
            </a:extLst>
          </p:cNvPr>
          <p:cNvSpPr txBox="1"/>
          <p:nvPr/>
        </p:nvSpPr>
        <p:spPr>
          <a:xfrm>
            <a:off x="7704540" y="638855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group</a:t>
            </a:r>
            <a:endParaRPr kumimoji="1" lang="ja-JP" altLang="en-US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729C84CC-9376-2928-DF42-9E9ECAA59DFC}"/>
              </a:ext>
            </a:extLst>
          </p:cNvPr>
          <p:cNvCxnSpPr/>
          <p:nvPr/>
        </p:nvCxnSpPr>
        <p:spPr>
          <a:xfrm flipV="1">
            <a:off x="5871826" y="4947286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316C9A8-5C2D-1C8B-9376-B522F72014B3}"/>
              </a:ext>
            </a:extLst>
          </p:cNvPr>
          <p:cNvCxnSpPr>
            <a:cxnSpLocks/>
          </p:cNvCxnSpPr>
          <p:nvPr/>
        </p:nvCxnSpPr>
        <p:spPr>
          <a:xfrm rot="5400000" flipV="1">
            <a:off x="5643852" y="4747054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C00605C-4FEE-E73B-277E-5F11C695B06A}"/>
              </a:ext>
            </a:extLst>
          </p:cNvPr>
          <p:cNvCxnSpPr/>
          <p:nvPr/>
        </p:nvCxnSpPr>
        <p:spPr>
          <a:xfrm flipV="1">
            <a:off x="6839515" y="5838211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2E8EC842-5A5C-9A8D-1476-CA43034FF633}"/>
              </a:ext>
            </a:extLst>
          </p:cNvPr>
          <p:cNvCxnSpPr>
            <a:cxnSpLocks/>
          </p:cNvCxnSpPr>
          <p:nvPr/>
        </p:nvCxnSpPr>
        <p:spPr>
          <a:xfrm rot="5400000" flipV="1">
            <a:off x="6307047" y="5189088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FDA8E8A-053D-E7DC-773C-C25731DF257A}"/>
              </a:ext>
            </a:extLst>
          </p:cNvPr>
          <p:cNvCxnSpPr>
            <a:cxnSpLocks/>
          </p:cNvCxnSpPr>
          <p:nvPr/>
        </p:nvCxnSpPr>
        <p:spPr>
          <a:xfrm rot="5400000" flipV="1">
            <a:off x="7272713" y="6120327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4A36F4A-703B-0D88-88E6-7E8FCCBEBAC8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224530B-260A-1330-C314-98A29C15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248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612CD-FFD7-9CD4-868F-D10EAE3A2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935AF7-3C4A-A879-FA9A-BB480967A590}"/>
              </a:ext>
            </a:extLst>
          </p:cNvPr>
          <p:cNvSpPr txBox="1"/>
          <p:nvPr/>
        </p:nvSpPr>
        <p:spPr>
          <a:xfrm>
            <a:off x="160255" y="94268"/>
            <a:ext cx="5213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result </a:t>
            </a:r>
            <a:r>
              <a:rPr lang="en-US" altLang="ja-JP" sz="24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[KS, 2507.19932]</a:t>
            </a:r>
            <a:r>
              <a:rPr lang="en-US" altLang="ja-JP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2835130-9560-A20B-0B1F-167DA4891CAC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F212A00-98EF-06A3-3377-9516CA51B73C}"/>
                  </a:ext>
                </a:extLst>
              </p:cNvPr>
              <p:cNvSpPr txBox="1"/>
              <p:nvPr/>
            </p:nvSpPr>
            <p:spPr>
              <a:xfrm>
                <a:off x="160255" y="1050938"/>
                <a:ext cx="11244366" cy="2323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Well known for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𝑑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=0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the family of quantum mechanical systems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∼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band theory. 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main result is for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𝑑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=1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the parameter family of 1-dimensional spin systems. 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Using the matrix product state (MPS) representation, we explicitly construct the 2-cochain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𝑎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0,2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1,1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0,2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 and derive the cocycle conditions of them. </a:t>
                </a:r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As a corollary, the fixed-point formula for the Haldane chain phase with TRS is given. 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F212A00-98EF-06A3-3377-9516CA51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5" y="1050938"/>
                <a:ext cx="11244366" cy="2323713"/>
              </a:xfrm>
              <a:prstGeom prst="rect">
                <a:avLst/>
              </a:prstGeom>
              <a:blipFill>
                <a:blip r:embed="rId3"/>
                <a:stretch>
                  <a:fillRect l="-488" t="-1309" b="-36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804BC0BC-9CDC-4CD8-51BA-3E9ED0912357}"/>
                  </a:ext>
                </a:extLst>
              </p:cNvPr>
              <p:cNvSpPr txBox="1"/>
              <p:nvPr/>
            </p:nvSpPr>
            <p:spPr>
              <a:xfrm>
                <a:off x="3773268" y="3362007"/>
                <a:ext cx="4511940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SPT</m:t>
                          </m:r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invariant</m:t>
                          </m:r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SPT</m:t>
                          </m:r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nvaraint</m:t>
                          </m:r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at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804BC0BC-9CDC-4CD8-51BA-3E9ED0912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268" y="3362007"/>
                <a:ext cx="4511940" cy="768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7C04179-BE74-CE4A-1FF7-970799051EEE}"/>
              </a:ext>
            </a:extLst>
          </p:cNvPr>
          <p:cNvCxnSpPr/>
          <p:nvPr/>
        </p:nvCxnSpPr>
        <p:spPr>
          <a:xfrm>
            <a:off x="2090071" y="6004873"/>
            <a:ext cx="7494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48BE2B7-234A-C399-A6EF-8AE96A53C019}"/>
              </a:ext>
            </a:extLst>
          </p:cNvPr>
          <p:cNvCxnSpPr>
            <a:cxnSpLocks/>
          </p:cNvCxnSpPr>
          <p:nvPr/>
        </p:nvCxnSpPr>
        <p:spPr>
          <a:xfrm flipH="1" flipV="1">
            <a:off x="5623594" y="4507366"/>
            <a:ext cx="1393" cy="170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円弧 10">
            <a:extLst>
              <a:ext uri="{FF2B5EF4-FFF2-40B4-BE49-F238E27FC236}">
                <a16:creationId xmlns:a16="http://schemas.microsoft.com/office/drawing/2014/main" id="{02FBB0F0-35E1-C33A-71BA-E622AEDDBA59}"/>
              </a:ext>
            </a:extLst>
          </p:cNvPr>
          <p:cNvSpPr/>
          <p:nvPr/>
        </p:nvSpPr>
        <p:spPr>
          <a:xfrm>
            <a:off x="8754853" y="5717754"/>
            <a:ext cx="265307" cy="530281"/>
          </a:xfrm>
          <a:prstGeom prst="arc">
            <a:avLst>
              <a:gd name="adj1" fmla="val 2309457"/>
              <a:gd name="adj2" fmla="val 19173177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365F8A7-5458-B66C-65A6-9A81470221CF}"/>
                  </a:ext>
                </a:extLst>
              </p:cNvPr>
              <p:cNvSpPr txBox="1"/>
              <p:nvPr/>
            </p:nvSpPr>
            <p:spPr>
              <a:xfrm>
                <a:off x="9020160" y="5451016"/>
                <a:ext cx="2086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365F8A7-5458-B66C-65A6-9A8147022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160" y="5451016"/>
                <a:ext cx="208647" cy="276999"/>
              </a:xfrm>
              <a:prstGeom prst="rect">
                <a:avLst/>
              </a:prstGeom>
              <a:blipFill>
                <a:blip r:embed="rId5"/>
                <a:stretch>
                  <a:fillRect l="-26471" r="-20588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DE61ABE-F04D-BA9E-4B78-271C38707DA0}"/>
                  </a:ext>
                </a:extLst>
              </p:cNvPr>
              <p:cNvSpPr txBox="1"/>
              <p:nvPr/>
            </p:nvSpPr>
            <p:spPr>
              <a:xfrm>
                <a:off x="9642316" y="6068874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DE61ABE-F04D-BA9E-4B78-271C38707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316" y="6068874"/>
                <a:ext cx="232756" cy="276999"/>
              </a:xfrm>
              <a:prstGeom prst="rect">
                <a:avLst/>
              </a:prstGeom>
              <a:blipFill>
                <a:blip r:embed="rId6"/>
                <a:stretch>
                  <a:fillRect l="-23684" r="-15789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B56C5AA-83E8-2B05-892C-1E54CCDD52B8}"/>
                  </a:ext>
                </a:extLst>
              </p:cNvPr>
              <p:cNvSpPr txBox="1"/>
              <p:nvPr/>
            </p:nvSpPr>
            <p:spPr>
              <a:xfrm>
                <a:off x="5835891" y="4291190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B56C5AA-83E8-2B05-892C-1E54CCDD5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891" y="4291190"/>
                <a:ext cx="211596" cy="276999"/>
              </a:xfrm>
              <a:prstGeom prst="rect">
                <a:avLst/>
              </a:prstGeom>
              <a:blipFill>
                <a:blip r:embed="rId7"/>
                <a:stretch>
                  <a:fillRect l="-25714" t="-2222" r="-25714" b="-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星: 5 pt 15">
            <a:extLst>
              <a:ext uri="{FF2B5EF4-FFF2-40B4-BE49-F238E27FC236}">
                <a16:creationId xmlns:a16="http://schemas.microsoft.com/office/drawing/2014/main" id="{71284B6E-002A-63A6-4337-3598831C469E}"/>
              </a:ext>
            </a:extLst>
          </p:cNvPr>
          <p:cNvSpPr/>
          <p:nvPr/>
        </p:nvSpPr>
        <p:spPr>
          <a:xfrm>
            <a:off x="5403730" y="5801369"/>
            <a:ext cx="442514" cy="335374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D0167B-AD65-4719-B289-EEFAA59CB435}"/>
              </a:ext>
            </a:extLst>
          </p:cNvPr>
          <p:cNvSpPr txBox="1"/>
          <p:nvPr/>
        </p:nvSpPr>
        <p:spPr>
          <a:xfrm>
            <a:off x="2448900" y="6097066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Haldane phase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A1001B4-D0E3-8F03-A80A-02F8D756C1E2}"/>
              </a:ext>
            </a:extLst>
          </p:cNvPr>
          <p:cNvSpPr txBox="1"/>
          <p:nvPr/>
        </p:nvSpPr>
        <p:spPr>
          <a:xfrm>
            <a:off x="7073525" y="6107327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Trivial phase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83062E5-F4FB-7151-5582-4DDC5C849C05}"/>
                  </a:ext>
                </a:extLst>
              </p:cNvPr>
              <p:cNvSpPr txBox="1"/>
              <p:nvPr/>
            </p:nvSpPr>
            <p:spPr>
              <a:xfrm>
                <a:off x="5518148" y="6181916"/>
                <a:ext cx="312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83062E5-F4FB-7151-5582-4DDC5C849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148" y="6181916"/>
                <a:ext cx="312330" cy="276999"/>
              </a:xfrm>
              <a:prstGeom prst="rect">
                <a:avLst/>
              </a:prstGeom>
              <a:blipFill>
                <a:blip r:embed="rId8"/>
                <a:stretch>
                  <a:fillRect l="-15686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791D6FB-4B9C-8FA7-ACDC-82D8E9307261}"/>
              </a:ext>
            </a:extLst>
          </p:cNvPr>
          <p:cNvGrpSpPr/>
          <p:nvPr/>
        </p:nvGrpSpPr>
        <p:grpSpPr>
          <a:xfrm>
            <a:off x="480345" y="5563103"/>
            <a:ext cx="3587372" cy="371873"/>
            <a:chOff x="3146902" y="2912070"/>
            <a:chExt cx="8531520" cy="848961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C780F993-B055-6087-2698-AB1F87DC0709}"/>
                </a:ext>
              </a:extLst>
            </p:cNvPr>
            <p:cNvSpPr/>
            <p:nvPr/>
          </p:nvSpPr>
          <p:spPr>
            <a:xfrm>
              <a:off x="3146902" y="2912618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FEC5F4D9-21BE-E642-3F79-14FC0B0C3E68}"/>
                </a:ext>
              </a:extLst>
            </p:cNvPr>
            <p:cNvSpPr/>
            <p:nvPr/>
          </p:nvSpPr>
          <p:spPr>
            <a:xfrm>
              <a:off x="3664335" y="3252248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C2310C1F-A853-B1F9-0A06-308D0253AE22}"/>
                </a:ext>
              </a:extLst>
            </p:cNvPr>
            <p:cNvSpPr/>
            <p:nvPr/>
          </p:nvSpPr>
          <p:spPr>
            <a:xfrm>
              <a:off x="3294857" y="3252247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1D42D05A-B28D-171D-0B2C-659EE6685575}"/>
                </a:ext>
              </a:extLst>
            </p:cNvPr>
            <p:cNvSpPr/>
            <p:nvPr/>
          </p:nvSpPr>
          <p:spPr>
            <a:xfrm>
              <a:off x="4239102" y="2912618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7ACF4846-4409-015E-279F-6A3B0D9D9A50}"/>
                </a:ext>
              </a:extLst>
            </p:cNvPr>
            <p:cNvSpPr/>
            <p:nvPr/>
          </p:nvSpPr>
          <p:spPr>
            <a:xfrm>
              <a:off x="4756535" y="3252248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EE231B9F-108C-BB0C-1C4C-E6E4A1AF4D79}"/>
                </a:ext>
              </a:extLst>
            </p:cNvPr>
            <p:cNvSpPr/>
            <p:nvPr/>
          </p:nvSpPr>
          <p:spPr>
            <a:xfrm>
              <a:off x="4387057" y="3252247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83666EF3-1E2C-C9A7-8437-34ECD3A82514}"/>
                </a:ext>
              </a:extLst>
            </p:cNvPr>
            <p:cNvCxnSpPr>
              <a:stCxn id="22" idx="6"/>
              <a:endCxn id="30" idx="2"/>
            </p:cNvCxnSpPr>
            <p:nvPr/>
          </p:nvCxnSpPr>
          <p:spPr>
            <a:xfrm flipV="1">
              <a:off x="3870619" y="3336826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E28742A0-39A9-548D-ACE6-AEC5DD0C9035}"/>
                </a:ext>
              </a:extLst>
            </p:cNvPr>
            <p:cNvSpPr/>
            <p:nvPr/>
          </p:nvSpPr>
          <p:spPr>
            <a:xfrm>
              <a:off x="5331302" y="2912070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9990AABC-BE09-10D8-B4A3-8A1A704EA188}"/>
                </a:ext>
              </a:extLst>
            </p:cNvPr>
            <p:cNvSpPr/>
            <p:nvPr/>
          </p:nvSpPr>
          <p:spPr>
            <a:xfrm>
              <a:off x="5848735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280CA775-5344-101E-770E-5663309C7CAD}"/>
                </a:ext>
              </a:extLst>
            </p:cNvPr>
            <p:cNvSpPr/>
            <p:nvPr/>
          </p:nvSpPr>
          <p:spPr>
            <a:xfrm>
              <a:off x="5479257" y="3251699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40CE71FB-5F74-5805-32EF-C1A7624A883D}"/>
                </a:ext>
              </a:extLst>
            </p:cNvPr>
            <p:cNvCxnSpPr>
              <a:endCxn id="34" idx="2"/>
            </p:cNvCxnSpPr>
            <p:nvPr/>
          </p:nvCxnSpPr>
          <p:spPr>
            <a:xfrm flipV="1">
              <a:off x="4962819" y="3336278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466AF6C4-76CF-9A7F-66E4-54F815B04738}"/>
                </a:ext>
              </a:extLst>
            </p:cNvPr>
            <p:cNvSpPr/>
            <p:nvPr/>
          </p:nvSpPr>
          <p:spPr>
            <a:xfrm>
              <a:off x="6423502" y="2912070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0677649B-E08E-FA8D-EEE5-530053853994}"/>
                </a:ext>
              </a:extLst>
            </p:cNvPr>
            <p:cNvSpPr/>
            <p:nvPr/>
          </p:nvSpPr>
          <p:spPr>
            <a:xfrm>
              <a:off x="6940935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61219547-7126-1EEB-53A2-AF137239F8EB}"/>
                </a:ext>
              </a:extLst>
            </p:cNvPr>
            <p:cNvSpPr/>
            <p:nvPr/>
          </p:nvSpPr>
          <p:spPr>
            <a:xfrm>
              <a:off x="6571457" y="3251699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B96FF522-3714-556B-0809-84A6CF803D90}"/>
                </a:ext>
              </a:extLst>
            </p:cNvPr>
            <p:cNvCxnSpPr>
              <a:endCxn id="42" idx="2"/>
            </p:cNvCxnSpPr>
            <p:nvPr/>
          </p:nvCxnSpPr>
          <p:spPr>
            <a:xfrm flipV="1">
              <a:off x="6055019" y="3336278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927E24D7-2D2D-0188-15EC-300E4CEF2478}"/>
                </a:ext>
              </a:extLst>
            </p:cNvPr>
            <p:cNvSpPr/>
            <p:nvPr/>
          </p:nvSpPr>
          <p:spPr>
            <a:xfrm>
              <a:off x="7515702" y="2912070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F8BAD6C9-71F2-D841-9469-F11F07A14199}"/>
                </a:ext>
              </a:extLst>
            </p:cNvPr>
            <p:cNvSpPr/>
            <p:nvPr/>
          </p:nvSpPr>
          <p:spPr>
            <a:xfrm>
              <a:off x="8033135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236ACD19-248B-506B-81CA-B409A97733D7}"/>
                </a:ext>
              </a:extLst>
            </p:cNvPr>
            <p:cNvSpPr/>
            <p:nvPr/>
          </p:nvSpPr>
          <p:spPr>
            <a:xfrm>
              <a:off x="7663657" y="3251699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3DD6A6D-5462-F40A-BA92-8447445EA58A}"/>
                </a:ext>
              </a:extLst>
            </p:cNvPr>
            <p:cNvCxnSpPr>
              <a:endCxn id="46" idx="2"/>
            </p:cNvCxnSpPr>
            <p:nvPr/>
          </p:nvCxnSpPr>
          <p:spPr>
            <a:xfrm flipV="1">
              <a:off x="7147219" y="3336278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76ADA719-82EB-4FAE-D7F6-9E21F001A299}"/>
                </a:ext>
              </a:extLst>
            </p:cNvPr>
            <p:cNvSpPr/>
            <p:nvPr/>
          </p:nvSpPr>
          <p:spPr>
            <a:xfrm>
              <a:off x="8607902" y="2912071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AAD16A99-A7B2-2322-8DD0-D68C4C9CAC8B}"/>
                </a:ext>
              </a:extLst>
            </p:cNvPr>
            <p:cNvSpPr/>
            <p:nvPr/>
          </p:nvSpPr>
          <p:spPr>
            <a:xfrm>
              <a:off x="9125335" y="3251701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88EEDC03-7F95-7B50-167A-68EB5D4B9EE2}"/>
                </a:ext>
              </a:extLst>
            </p:cNvPr>
            <p:cNvSpPr/>
            <p:nvPr/>
          </p:nvSpPr>
          <p:spPr>
            <a:xfrm>
              <a:off x="8755857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9BAB4E7B-3A51-6A61-40AC-48A8A97D3AB6}"/>
                </a:ext>
              </a:extLst>
            </p:cNvPr>
            <p:cNvCxnSpPr>
              <a:endCxn id="50" idx="2"/>
            </p:cNvCxnSpPr>
            <p:nvPr/>
          </p:nvCxnSpPr>
          <p:spPr>
            <a:xfrm flipV="1">
              <a:off x="8239419" y="3336279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C8E656D5-C579-806E-969A-6A42B372FCE8}"/>
                </a:ext>
              </a:extLst>
            </p:cNvPr>
            <p:cNvSpPr/>
            <p:nvPr/>
          </p:nvSpPr>
          <p:spPr>
            <a:xfrm>
              <a:off x="9700102" y="2912070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CB80A47F-68BF-0468-D8B0-DFE9B2F6CD96}"/>
                </a:ext>
              </a:extLst>
            </p:cNvPr>
            <p:cNvSpPr/>
            <p:nvPr/>
          </p:nvSpPr>
          <p:spPr>
            <a:xfrm>
              <a:off x="10217535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279559E8-9226-DBCB-D522-AD394524316F}"/>
                </a:ext>
              </a:extLst>
            </p:cNvPr>
            <p:cNvSpPr/>
            <p:nvPr/>
          </p:nvSpPr>
          <p:spPr>
            <a:xfrm>
              <a:off x="9848057" y="3251699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1C47A994-7828-0090-653C-09ADCD279816}"/>
                </a:ext>
              </a:extLst>
            </p:cNvPr>
            <p:cNvCxnSpPr>
              <a:endCxn id="54" idx="2"/>
            </p:cNvCxnSpPr>
            <p:nvPr/>
          </p:nvCxnSpPr>
          <p:spPr>
            <a:xfrm flipV="1">
              <a:off x="9331619" y="3336278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87EFA5BD-5DFF-9233-1276-1A25AB539944}"/>
                </a:ext>
              </a:extLst>
            </p:cNvPr>
            <p:cNvSpPr/>
            <p:nvPr/>
          </p:nvSpPr>
          <p:spPr>
            <a:xfrm>
              <a:off x="10792302" y="2912071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57A09CB9-57DA-7255-1D7C-39B0BAFAEABA}"/>
                </a:ext>
              </a:extLst>
            </p:cNvPr>
            <p:cNvSpPr/>
            <p:nvPr/>
          </p:nvSpPr>
          <p:spPr>
            <a:xfrm>
              <a:off x="11309735" y="3251701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E94E0458-856C-8363-0808-1587BB92AAA0}"/>
                </a:ext>
              </a:extLst>
            </p:cNvPr>
            <p:cNvSpPr/>
            <p:nvPr/>
          </p:nvSpPr>
          <p:spPr>
            <a:xfrm>
              <a:off x="10940257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B60F978A-7720-E699-82B3-06052139B8B2}"/>
                </a:ext>
              </a:extLst>
            </p:cNvPr>
            <p:cNvCxnSpPr>
              <a:endCxn id="58" idx="2"/>
            </p:cNvCxnSpPr>
            <p:nvPr/>
          </p:nvCxnSpPr>
          <p:spPr>
            <a:xfrm flipV="1">
              <a:off x="10423819" y="3336279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FD5ADFB5-95A8-E963-61B6-23CD51FB064E}"/>
                </a:ext>
              </a:extLst>
            </p:cNvPr>
            <p:cNvCxnSpPr/>
            <p:nvPr/>
          </p:nvCxnSpPr>
          <p:spPr>
            <a:xfrm flipV="1">
              <a:off x="11272028" y="2944233"/>
              <a:ext cx="368687" cy="66807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0C0C59AF-557F-AE9B-2C0E-73B7E50EB73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94660" y="3059068"/>
              <a:ext cx="368687" cy="66807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2" name="図 61" descr="\documentclass{article}&#10;\usepackage{amsmath,amssymb,amsfonts,bm,braket,array,amscd,mathrsfs,accents,color}&#10;\pagestyle{empty}&#10;\def\re{{\rm Re\,}}&#10;\def\im{{\rm Im\,}}&#10;\def\pf{{\rm Pf\,}}&#10;\def\mod{{\rm\ mod\ }}&#10;\def\Tr{{\rm Tr }}&#10;\def\tr{{\rm tr\,}}&#10;\def\ch{{\rm ch \, }}&#10;\def\sgn{{\rm sgn\,}}&#10;\def\dim{{\rm dim\,}}&#10;\def\p{\partial}&#10;\def\lto{\longrightarrow}&#10;\def\wt{\widetilde}&#10;\def\wh{\widehat}&#10;\def\ker{{\rm Ker\,}}&#10;\def\coker{{\rm Coker\,}}&#10;&#10;\def\Hom{{\rm Hom}}&#10;\def\Map{{\rm Map}}&#10;\def\End{{\rm End}}&#10;\def\Tor{{\rm Tor}}&#10;&#10;\def\spin{{\rm Spin}}&#10;\def\pin{{\rm Pin}}&#10;&#10;\def\ua{\uparrow}&#10;\def\da{\downarrow}&#10;%\def\ra{\rightarrow}&#10;%\def\la{\leftarrow}&#10;&#10;&#10;\newcommand{\s}{\sigma}&#10;\newcommand{\g}{\gamma}&#10;\newcommand{\la}{\lambda}&#10;\newcommand{\G}{\Gamma}&#10;&#10;\newcommand{\C}{\mathbb{C}}&#10;\newcommand{\N}{\mathbb{N}}&#10;\newcommand{\Q}{\mathbb{Q}}&#10;\newcommand{\R}{\mathbb{R}}&#10;\newcommand{\Z}{\mathbb{Z}}&#10;\newcommand{\T}{\mathbb{T}}&#10;&#10;\newcommand{\cT}{\mathcal{T}}&#10;\newcommand{\cU}{\mathcal{U}}&#10;\newcommand{\cQ}{\mathcal{Q}}&#10;&#10;\newcommand{\sT}{\sf T}&#10;&#10;\newcommand{\bx}{{\bm{x}}}&#10;\newcommand{\bk}{{\bm{k}}}&#10;\newcommand{\br}{{\bm{r}}}&#10;\newcommand{\bs}{{\bm{s}}}&#10;\newcommand{\bp}{{\bm{p}}}&#10;\newcommand{\ba}{{\bm{a}}}&#10;\newcommand{\bt}{{\bm{t}}}&#10;\newcommand{\bR}{{\bm{R}}}&#10;\newcommand{\bG}{{\bm{G}}}&#10;\def\widebar{\accentset{{\cc@style\underline{\mskip10mu}}}} %widebar&#10;\def\wideubar{\underaccent{{\cc@style\underline{\mskip10mu}}}} %wideubar&#10;\begin{document}&#10;\begin{align*}&#10;\Ket{D \to \infty}&#10;=\ket{000\cdots }&#10;\end{align*}&#10;\end{document}" title="IguanaTex Bitmap Display">
            <a:extLst>
              <a:ext uri="{FF2B5EF4-FFF2-40B4-BE49-F238E27FC236}">
                <a16:creationId xmlns:a16="http://schemas.microsoft.com/office/drawing/2014/main" id="{36B4BC98-5B60-B0FE-68F6-8C57CADA49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89" y="5663560"/>
            <a:ext cx="2347686" cy="270261"/>
          </a:xfrm>
          <a:prstGeom prst="rect">
            <a:avLst/>
          </a:prstGeom>
        </p:spPr>
      </p:pic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D83F023D-20E3-C9F1-4ADB-78F02F25DC5A}"/>
              </a:ext>
            </a:extLst>
          </p:cNvPr>
          <p:cNvGrpSpPr/>
          <p:nvPr/>
        </p:nvGrpSpPr>
        <p:grpSpPr>
          <a:xfrm>
            <a:off x="4224774" y="4357664"/>
            <a:ext cx="6160835" cy="2055773"/>
            <a:chOff x="4158788" y="4037153"/>
            <a:chExt cx="6160835" cy="2055773"/>
          </a:xfrm>
        </p:grpSpPr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67CA6877-F2A1-CB39-13CF-94409EE6FE5E}"/>
                </a:ext>
              </a:extLst>
            </p:cNvPr>
            <p:cNvGrpSpPr/>
            <p:nvPr/>
          </p:nvGrpSpPr>
          <p:grpSpPr>
            <a:xfrm>
              <a:off x="5936698" y="4037153"/>
              <a:ext cx="4382925" cy="1443705"/>
              <a:chOff x="5936698" y="4037153"/>
              <a:chExt cx="4382925" cy="1443705"/>
            </a:xfrm>
          </p:grpSpPr>
          <p:cxnSp>
            <p:nvCxnSpPr>
              <p:cNvPr id="69" name="コネクタ: 曲線 68">
                <a:extLst>
                  <a:ext uri="{FF2B5EF4-FFF2-40B4-BE49-F238E27FC236}">
                    <a16:creationId xmlns:a16="http://schemas.microsoft.com/office/drawing/2014/main" id="{7FB3DC6C-EED7-6EF1-3DFC-23D6B72270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6698" y="4805864"/>
                <a:ext cx="983866" cy="674994"/>
              </a:xfrm>
              <a:prstGeom prst="curvedConnector3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9B46996-CADA-06C7-FC8C-95EEC1F985B2}"/>
                  </a:ext>
                </a:extLst>
              </p:cNvPr>
              <p:cNvSpPr txBox="1"/>
              <p:nvPr/>
            </p:nvSpPr>
            <p:spPr>
              <a:xfrm>
                <a:off x="6950881" y="4037153"/>
                <a:ext cx="33687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  <a:r>
                  <a:rPr kumimoji="1" lang="en-US" altLang="ja-JP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odimension-4 defect</a:t>
                </a:r>
                <a:r>
                  <a:rPr lang="en-US" altLang="ja-JP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endParaRPr kumimoji="1" lang="en-US" altLang="ja-JP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kumimoji="1" lang="en-US" altLang="ja-JP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source of the 3-form higher Berry curvature</a:t>
                </a:r>
                <a:endParaRPr kumimoji="1" lang="ja-JP" altLang="en-US" b="1" dirty="0">
                  <a:solidFill>
                    <a:srgbClr val="C00000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5" name="矢印: 下 64">
              <a:extLst>
                <a:ext uri="{FF2B5EF4-FFF2-40B4-BE49-F238E27FC236}">
                  <a16:creationId xmlns:a16="http://schemas.microsoft.com/office/drawing/2014/main" id="{F3A2A5C9-BCF9-A449-8D3D-B86ADF24C86C}"/>
                </a:ext>
              </a:extLst>
            </p:cNvPr>
            <p:cNvSpPr/>
            <p:nvPr/>
          </p:nvSpPr>
          <p:spPr>
            <a:xfrm rot="7977038">
              <a:off x="4621255" y="4262772"/>
              <a:ext cx="421802" cy="1346735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矢印: 下 65">
              <a:extLst>
                <a:ext uri="{FF2B5EF4-FFF2-40B4-BE49-F238E27FC236}">
                  <a16:creationId xmlns:a16="http://schemas.microsoft.com/office/drawing/2014/main" id="{CED4F481-8514-B117-AB3E-D1DB423BBA41}"/>
                </a:ext>
              </a:extLst>
            </p:cNvPr>
            <p:cNvSpPr/>
            <p:nvPr/>
          </p:nvSpPr>
          <p:spPr>
            <a:xfrm rot="12485668">
              <a:off x="5714629" y="4538434"/>
              <a:ext cx="421802" cy="928894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矢印: 下 66">
              <a:extLst>
                <a:ext uri="{FF2B5EF4-FFF2-40B4-BE49-F238E27FC236}">
                  <a16:creationId xmlns:a16="http://schemas.microsoft.com/office/drawing/2014/main" id="{BEB84FC8-9BC7-FA3D-C922-89594141B3CA}"/>
                </a:ext>
              </a:extLst>
            </p:cNvPr>
            <p:cNvSpPr/>
            <p:nvPr/>
          </p:nvSpPr>
          <p:spPr>
            <a:xfrm rot="17625371">
              <a:off x="6040898" y="5396957"/>
              <a:ext cx="421802" cy="928894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矢印: 下 67">
              <a:extLst>
                <a:ext uri="{FF2B5EF4-FFF2-40B4-BE49-F238E27FC236}">
                  <a16:creationId xmlns:a16="http://schemas.microsoft.com/office/drawing/2014/main" id="{0068A94F-2CC9-A28B-CAE5-D20A70A1C2DC}"/>
                </a:ext>
              </a:extLst>
            </p:cNvPr>
            <p:cNvSpPr/>
            <p:nvPr/>
          </p:nvSpPr>
          <p:spPr>
            <a:xfrm rot="3705122">
              <a:off x="4582773" y="5351550"/>
              <a:ext cx="421802" cy="1060950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F45598E1-53AB-6F4A-5C42-E522D5DF8471}"/>
              </a:ext>
            </a:extLst>
          </p:cNvPr>
          <p:cNvGrpSpPr/>
          <p:nvPr/>
        </p:nvGrpSpPr>
        <p:grpSpPr>
          <a:xfrm>
            <a:off x="4563504" y="3891280"/>
            <a:ext cx="2141579" cy="2954189"/>
            <a:chOff x="4563504" y="3891280"/>
            <a:chExt cx="2141579" cy="2954189"/>
          </a:xfrm>
        </p:grpSpPr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3B50678A-882A-9C2A-2595-175BCC5DD6E5}"/>
                </a:ext>
              </a:extLst>
            </p:cNvPr>
            <p:cNvSpPr/>
            <p:nvPr/>
          </p:nvSpPr>
          <p:spPr>
            <a:xfrm>
              <a:off x="4563504" y="4725209"/>
              <a:ext cx="2141579" cy="21202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517FC6BF-87C0-A380-0620-37995954A05D}"/>
                    </a:ext>
                  </a:extLst>
                </p:cNvPr>
                <p:cNvSpPr txBox="1"/>
                <p:nvPr/>
              </p:nvSpPr>
              <p:spPr>
                <a:xfrm>
                  <a:off x="6359892" y="4740454"/>
                  <a:ext cx="34278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517FC6BF-87C0-A380-0620-37995954A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9892" y="4740454"/>
                  <a:ext cx="342786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4035" t="-2000" b="-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直線矢印コネクタ 109">
              <a:extLst>
                <a:ext uri="{FF2B5EF4-FFF2-40B4-BE49-F238E27FC236}">
                  <a16:creationId xmlns:a16="http://schemas.microsoft.com/office/drawing/2014/main" id="{0C7411DE-99F7-5221-66DB-1B2A7594FB1D}"/>
                </a:ext>
              </a:extLst>
            </p:cNvPr>
            <p:cNvCxnSpPr/>
            <p:nvPr/>
          </p:nvCxnSpPr>
          <p:spPr>
            <a:xfrm flipH="1" flipV="1">
              <a:off x="4859660" y="3891280"/>
              <a:ext cx="281300" cy="7521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1275C49D-B2A5-C79C-72BB-39686BF48B4B}"/>
              </a:ext>
            </a:extLst>
          </p:cNvPr>
          <p:cNvSpPr txBox="1"/>
          <p:nvPr/>
        </p:nvSpPr>
        <p:spPr>
          <a:xfrm>
            <a:off x="2521645" y="4138034"/>
            <a:ext cx="2846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Topological invariant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BE90D49-862F-F1AA-3150-9CE19ED7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49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01DB7-F9FA-D2D1-E39D-4A7CEF689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3B6D12-64AA-D00F-B1A2-D741DB92353A}"/>
              </a:ext>
            </a:extLst>
          </p:cNvPr>
          <p:cNvSpPr txBox="1"/>
          <p:nvPr/>
        </p:nvSpPr>
        <p:spPr>
          <a:xfrm>
            <a:off x="160255" y="94268"/>
            <a:ext cx="6066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Sketch of construction (0/7)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B3A2FE0-C164-CD53-DAB4-2151E3B1439C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E440F03-31D0-CD3C-BABB-C86B572A15D4}"/>
                  </a:ext>
                </a:extLst>
              </p:cNvPr>
              <p:cNvSpPr txBox="1"/>
              <p:nvPr/>
            </p:nvSpPr>
            <p:spPr>
              <a:xfrm>
                <a:off x="142815" y="995610"/>
                <a:ext cx="11244366" cy="4494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This is the MPS analog of symmetry constraint in </a:t>
                </a:r>
                <a:r>
                  <a:rPr lang="en-US" altLang="ja-JP" sz="2000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band theory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𝑑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=0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case. 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When Bloch Hamiltonian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has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d>
                      <m:dPr>
                        <m:ctrlPr>
                          <a:rPr lang="en-US" altLang="ja-JP" sz="200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𝑘</m:t>
                        </m:r>
                      </m:e>
                    </m:d>
                    <m:sSubSup>
                      <m:sSubSupPr>
                        <m:ctrlPr>
                          <a:rPr lang="en-US" altLang="ja-JP" sz="200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−1</m:t>
                        </m:r>
                      </m:sup>
                    </m:sSubSup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d>
                      <m:dPr>
                        <m:ctrlPr>
                          <a:rPr lang="en-US" altLang="ja-JP" sz="200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𝑔𝑘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</m:t>
                    </m:r>
                  </m:oMath>
                </a14:m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then nondegenerate Bloch state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)⟩</m:t>
                    </m:r>
                  </m:oMath>
                </a14:m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has symmetry constraint: there exists a U(1) phase (“sewing matrix”)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r>
                          <a:rPr lang="en-US" altLang="ja-JP" sz="2000" b="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𝑘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ja-JP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s.t.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𝑔𝑘</m:t>
                              </m:r>
                            </m:e>
                          </m:d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(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𝑘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)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.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Then, the Berry curvature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along the small face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ja-JP" sz="2000" b="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𝐺</m:t>
                    </m:r>
                  </m:oMath>
                </a14:m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-symmetric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)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 the discrete Berry connection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 smtClean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 smtClean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𝑖𝑎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and 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U(1) phase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𝑘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sup>
                    </m:sSup>
                    <m:r>
                      <a:rPr lang="en-US" altLang="ja-JP" sz="2000" i="1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satisfies the “cocycle condition”</a:t>
                </a: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𝑎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𝑎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≡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.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Such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𝐺</m:t>
                    </m:r>
                  </m:oMath>
                </a14:m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-symmetric structure of the Berry connection 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leads the fixed-point formula of Chern number. </a:t>
                </a:r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E440F03-31D0-CD3C-BABB-C86B572A1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5" y="995610"/>
                <a:ext cx="11244366" cy="4494500"/>
              </a:xfrm>
              <a:prstGeom prst="rect">
                <a:avLst/>
              </a:prstGeom>
              <a:blipFill>
                <a:blip r:embed="rId2"/>
                <a:stretch>
                  <a:fillRect l="-488" t="-678" r="-1030" b="-13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6E455BB-7918-B506-B097-E0E62FCFF356}"/>
              </a:ext>
            </a:extLst>
          </p:cNvPr>
          <p:cNvGrpSpPr/>
          <p:nvPr/>
        </p:nvGrpSpPr>
        <p:grpSpPr>
          <a:xfrm>
            <a:off x="6058293" y="5293525"/>
            <a:ext cx="3108960" cy="1469837"/>
            <a:chOff x="4216400" y="5216523"/>
            <a:chExt cx="3108960" cy="1469837"/>
          </a:xfrm>
        </p:grpSpPr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AD57D63C-B3CD-C636-FE04-12EF360F2DDC}"/>
                </a:ext>
              </a:extLst>
            </p:cNvPr>
            <p:cNvSpPr/>
            <p:nvPr/>
          </p:nvSpPr>
          <p:spPr>
            <a:xfrm>
              <a:off x="4858619" y="5216523"/>
              <a:ext cx="1812758" cy="146983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D1016F5B-A5C0-5EC3-2E43-9248D1193388}"/>
                </a:ext>
              </a:extLst>
            </p:cNvPr>
            <p:cNvSpPr/>
            <p:nvPr/>
          </p:nvSpPr>
          <p:spPr>
            <a:xfrm>
              <a:off x="4858619" y="5666323"/>
              <a:ext cx="1812758" cy="52280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" name="直線矢印コネクタ 3">
              <a:extLst>
                <a:ext uri="{FF2B5EF4-FFF2-40B4-BE49-F238E27FC236}">
                  <a16:creationId xmlns:a16="http://schemas.microsoft.com/office/drawing/2014/main" id="{579634C6-EC61-C75E-23FA-7BB060136C0E}"/>
                </a:ext>
              </a:extLst>
            </p:cNvPr>
            <p:cNvCxnSpPr>
              <a:cxnSpLocks/>
            </p:cNvCxnSpPr>
            <p:nvPr/>
          </p:nvCxnSpPr>
          <p:spPr>
            <a:xfrm>
              <a:off x="4216400" y="5938520"/>
              <a:ext cx="31089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円弧 7">
              <a:extLst>
                <a:ext uri="{FF2B5EF4-FFF2-40B4-BE49-F238E27FC236}">
                  <a16:creationId xmlns:a16="http://schemas.microsoft.com/office/drawing/2014/main" id="{EA9DE0FB-2130-0266-55F1-11F420B260C4}"/>
                </a:ext>
              </a:extLst>
            </p:cNvPr>
            <p:cNvSpPr/>
            <p:nvPr/>
          </p:nvSpPr>
          <p:spPr>
            <a:xfrm>
              <a:off x="6998080" y="5735321"/>
              <a:ext cx="208647" cy="451123"/>
            </a:xfrm>
            <a:prstGeom prst="arc">
              <a:avLst>
                <a:gd name="adj1" fmla="val 2309457"/>
                <a:gd name="adj2" fmla="val 19173177"/>
              </a:avLst>
            </a:prstGeom>
            <a:ln w="952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3F3061ED-A4CA-DCB5-1F5E-0D665FDB242F}"/>
                    </a:ext>
                  </a:extLst>
                </p:cNvPr>
                <p:cNvSpPr txBox="1"/>
                <p:nvPr/>
              </p:nvSpPr>
              <p:spPr>
                <a:xfrm>
                  <a:off x="6998080" y="5410918"/>
                  <a:ext cx="3114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3F3061ED-A4CA-DCB5-1F5E-0D665FDB2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080" y="5410918"/>
                  <a:ext cx="311496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3725" b="-869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D00BB6D6-E019-E85F-000D-DB2BCA2D14D9}"/>
                </a:ext>
              </a:extLst>
            </p:cNvPr>
            <p:cNvSpPr/>
            <p:nvPr/>
          </p:nvSpPr>
          <p:spPr>
            <a:xfrm>
              <a:off x="4792631" y="5874518"/>
              <a:ext cx="131975" cy="1280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CDB812C4-BF5B-550C-1D4C-78A880EA4E5A}"/>
                </a:ext>
              </a:extLst>
            </p:cNvPr>
            <p:cNvSpPr/>
            <p:nvPr/>
          </p:nvSpPr>
          <p:spPr>
            <a:xfrm>
              <a:off x="6603798" y="5874517"/>
              <a:ext cx="131975" cy="1280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1BCEDD3-1F03-98CD-8C70-5058DB5AED49}"/>
              </a:ext>
            </a:extLst>
          </p:cNvPr>
          <p:cNvCxnSpPr>
            <a:cxnSpLocks/>
          </p:cNvCxnSpPr>
          <p:nvPr/>
        </p:nvCxnSpPr>
        <p:spPr>
          <a:xfrm>
            <a:off x="2586666" y="6116197"/>
            <a:ext cx="1897471" cy="26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EF7385B-A3B4-B5EB-7398-B670F4E3ECAC}"/>
              </a:ext>
            </a:extLst>
          </p:cNvPr>
          <p:cNvCxnSpPr>
            <a:cxnSpLocks/>
          </p:cNvCxnSpPr>
          <p:nvPr/>
        </p:nvCxnSpPr>
        <p:spPr>
          <a:xfrm flipV="1">
            <a:off x="2586666" y="5572415"/>
            <a:ext cx="1385138" cy="543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E39DDD5-D674-47F0-0B32-85DC20818604}"/>
              </a:ext>
            </a:extLst>
          </p:cNvPr>
          <p:cNvCxnSpPr>
            <a:cxnSpLocks/>
          </p:cNvCxnSpPr>
          <p:nvPr/>
        </p:nvCxnSpPr>
        <p:spPr>
          <a:xfrm flipH="1" flipV="1">
            <a:off x="3956731" y="5572415"/>
            <a:ext cx="527406" cy="80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667CA6E-17AE-0597-075D-70A3DED7F453}"/>
                  </a:ext>
                </a:extLst>
              </p:cNvPr>
              <p:cNvSpPr txBox="1"/>
              <p:nvPr/>
            </p:nvSpPr>
            <p:spPr>
              <a:xfrm>
                <a:off x="2940594" y="5835939"/>
                <a:ext cx="1394763" cy="380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667CA6E-17AE-0597-075D-70A3DED7F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594" y="5835939"/>
                <a:ext cx="1394763" cy="380129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楕円 30">
            <a:extLst>
              <a:ext uri="{FF2B5EF4-FFF2-40B4-BE49-F238E27FC236}">
                <a16:creationId xmlns:a16="http://schemas.microsoft.com/office/drawing/2014/main" id="{649F9B43-F905-D403-C2FE-F7E0DE6BFF29}"/>
              </a:ext>
            </a:extLst>
          </p:cNvPr>
          <p:cNvSpPr/>
          <p:nvPr/>
        </p:nvSpPr>
        <p:spPr>
          <a:xfrm>
            <a:off x="2520678" y="6057154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3B1CEE6C-1B61-7BE9-D2CF-9E621E0757E7}"/>
              </a:ext>
            </a:extLst>
          </p:cNvPr>
          <p:cNvSpPr/>
          <p:nvPr/>
        </p:nvSpPr>
        <p:spPr>
          <a:xfrm>
            <a:off x="4418149" y="6313161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26F243CC-59F1-70DB-B063-701DCA8820D1}"/>
              </a:ext>
            </a:extLst>
          </p:cNvPr>
          <p:cNvSpPr/>
          <p:nvPr/>
        </p:nvSpPr>
        <p:spPr>
          <a:xfrm>
            <a:off x="3890743" y="5513372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スライド番号プレースホルダー 34">
            <a:extLst>
              <a:ext uri="{FF2B5EF4-FFF2-40B4-BE49-F238E27FC236}">
                <a16:creationId xmlns:a16="http://schemas.microsoft.com/office/drawing/2014/main" id="{676F040E-02A3-A0B1-1324-2FF4CDBB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829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01DB7-F9FA-D2D1-E39D-4A7CEF689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3B6D12-64AA-D00F-B1A2-D741DB92353A}"/>
              </a:ext>
            </a:extLst>
          </p:cNvPr>
          <p:cNvSpPr txBox="1"/>
          <p:nvPr/>
        </p:nvSpPr>
        <p:spPr>
          <a:xfrm>
            <a:off x="160255" y="94268"/>
            <a:ext cx="6066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Sketch of construction (1/7)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B3A2FE0-C164-CD53-DAB4-2151E3B1439C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E440F03-31D0-CD3C-BABB-C86B572A15D4}"/>
                  </a:ext>
                </a:extLst>
              </p:cNvPr>
              <p:cNvSpPr txBox="1"/>
              <p:nvPr/>
            </p:nvSpPr>
            <p:spPr>
              <a:xfrm>
                <a:off x="142816" y="995610"/>
                <a:ext cx="7600148" cy="4931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Assume translational invariance (should be a technical assumption)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translational and invertible state in 1D quantum spin system is well-approximated with a so-called normal MPS with a fixed bond dimension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𝐷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𝜓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,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𝐿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Tr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⋯</m:t>
                              </m:r>
                              <m:sSup>
                                <m:sSup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⟩ </m:t>
                          </m:r>
                        </m:e>
                      </m:nary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   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𝑖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ja-JP" sz="2000" b="0" i="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Ma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𝐷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×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ℂ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 MPS is said to be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normal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if the transfer matrix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ja-JP" sz="2000" b="0" i="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Ma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𝐷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×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ℂ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ja-JP" sz="20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Ma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𝐷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×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ℂ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  </m:t>
                      </m:r>
                      <m:sSubSup>
                        <m:sSub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naryPr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𝑖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 </m:t>
                          </m:r>
                        </m:e>
                      </m:nary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 h</a:t>
                </a:r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as a unique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of </a:t>
                </a:r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maximum modulus. 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E440F03-31D0-CD3C-BABB-C86B572A1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6" y="995610"/>
                <a:ext cx="7600148" cy="4931350"/>
              </a:xfrm>
              <a:prstGeom prst="rect">
                <a:avLst/>
              </a:prstGeom>
              <a:blipFill>
                <a:blip r:embed="rId2"/>
                <a:stretch>
                  <a:fillRect l="-722" t="-618" b="-12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767963B-35D9-F6A4-8272-9331C9BB0D8D}"/>
              </a:ext>
            </a:extLst>
          </p:cNvPr>
          <p:cNvGrpSpPr/>
          <p:nvPr/>
        </p:nvGrpSpPr>
        <p:grpSpPr>
          <a:xfrm>
            <a:off x="7534437" y="4609707"/>
            <a:ext cx="4793981" cy="2248293"/>
            <a:chOff x="6911628" y="4581426"/>
            <a:chExt cx="4793981" cy="2248293"/>
          </a:xfrm>
        </p:grpSpPr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BD21691F-323A-F345-5AA1-1C88F59B9232}"/>
                </a:ext>
              </a:extLst>
            </p:cNvPr>
            <p:cNvCxnSpPr/>
            <p:nvPr/>
          </p:nvCxnSpPr>
          <p:spPr>
            <a:xfrm>
              <a:off x="6911628" y="5778631"/>
              <a:ext cx="35633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D5483E7F-62E0-A7CC-ECD2-571FDE186D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9026" y="4581426"/>
              <a:ext cx="0" cy="2248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9A0CD118-DA33-1B6D-61A0-4375CC98813A}"/>
                </a:ext>
              </a:extLst>
            </p:cNvPr>
            <p:cNvSpPr/>
            <p:nvPr/>
          </p:nvSpPr>
          <p:spPr>
            <a:xfrm>
              <a:off x="7703480" y="4925507"/>
              <a:ext cx="1791091" cy="170624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5EF337D0-6D93-D646-AAED-5D986800A2D2}"/>
                </a:ext>
              </a:extLst>
            </p:cNvPr>
            <p:cNvSpPr/>
            <p:nvPr/>
          </p:nvSpPr>
          <p:spPr>
            <a:xfrm>
              <a:off x="8174820" y="5344998"/>
              <a:ext cx="122544" cy="1225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9E2D0199-B5AD-CE88-4869-63173F332E28}"/>
                </a:ext>
              </a:extLst>
            </p:cNvPr>
            <p:cNvSpPr/>
            <p:nvPr/>
          </p:nvSpPr>
          <p:spPr>
            <a:xfrm>
              <a:off x="8174820" y="6028444"/>
              <a:ext cx="122544" cy="1225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D479A937-1D41-F986-64F4-DAEEFA1645EA}"/>
                </a:ext>
              </a:extLst>
            </p:cNvPr>
            <p:cNvSpPr/>
            <p:nvPr/>
          </p:nvSpPr>
          <p:spPr>
            <a:xfrm>
              <a:off x="8325651" y="5717356"/>
              <a:ext cx="122544" cy="1225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49090DF3-8F4F-A5C1-0F6D-3078EC4EAF0C}"/>
                </a:ext>
              </a:extLst>
            </p:cNvPr>
            <p:cNvSpPr/>
            <p:nvPr/>
          </p:nvSpPr>
          <p:spPr>
            <a:xfrm>
              <a:off x="8985527" y="5500541"/>
              <a:ext cx="122544" cy="1225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BCABBE38-3947-0208-92C8-416DAC5D5719}"/>
                </a:ext>
              </a:extLst>
            </p:cNvPr>
            <p:cNvSpPr/>
            <p:nvPr/>
          </p:nvSpPr>
          <p:spPr>
            <a:xfrm>
              <a:off x="8985527" y="5934174"/>
              <a:ext cx="122544" cy="1225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9B482C19-BED7-4DE2-5F9D-60E42CAAB8CA}"/>
                </a:ext>
              </a:extLst>
            </p:cNvPr>
            <p:cNvSpPr/>
            <p:nvPr/>
          </p:nvSpPr>
          <p:spPr>
            <a:xfrm>
              <a:off x="9433299" y="5717356"/>
              <a:ext cx="122544" cy="1225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C34ED12A-3F84-207F-8389-FE5DC1D33E97}"/>
                </a:ext>
              </a:extLst>
            </p:cNvPr>
            <p:cNvSpPr/>
            <p:nvPr/>
          </p:nvSpPr>
          <p:spPr>
            <a:xfrm>
              <a:off x="8570750" y="5656082"/>
              <a:ext cx="122544" cy="1225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1E396562-6BD0-5ABF-87F7-D7E3EBA59406}"/>
                </a:ext>
              </a:extLst>
            </p:cNvPr>
            <p:cNvSpPr/>
            <p:nvPr/>
          </p:nvSpPr>
          <p:spPr>
            <a:xfrm>
              <a:off x="8570750" y="5739842"/>
              <a:ext cx="122544" cy="1225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4CD9D03B-C7B9-1226-7DFD-D1C5BE230146}"/>
                </a:ext>
              </a:extLst>
            </p:cNvPr>
            <p:cNvSpPr/>
            <p:nvPr/>
          </p:nvSpPr>
          <p:spPr>
            <a:xfrm>
              <a:off x="8448195" y="5572324"/>
              <a:ext cx="122544" cy="1225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B3FBCCD8-2025-99A1-1E68-7CD5D6EACD49}"/>
                </a:ext>
              </a:extLst>
            </p:cNvPr>
            <p:cNvSpPr/>
            <p:nvPr/>
          </p:nvSpPr>
          <p:spPr>
            <a:xfrm>
              <a:off x="8443487" y="5881091"/>
              <a:ext cx="122544" cy="1225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CBCB4C00-B7F0-BB83-D940-41FAC8639762}"/>
                    </a:ext>
                  </a:extLst>
                </p:cNvPr>
                <p:cNvSpPr txBox="1"/>
                <p:nvPr/>
              </p:nvSpPr>
              <p:spPr>
                <a:xfrm>
                  <a:off x="9285337" y="5360650"/>
                  <a:ext cx="91651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800" b="0" i="0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max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CBCB4C00-B7F0-BB83-D940-41FAC8639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5337" y="5360650"/>
                  <a:ext cx="91651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0E1B5CA4-D13C-BD5C-C540-19F77089FA11}"/>
                </a:ext>
              </a:extLst>
            </p:cNvPr>
            <p:cNvCxnSpPr>
              <a:cxnSpLocks/>
            </p:cNvCxnSpPr>
            <p:nvPr/>
          </p:nvCxnSpPr>
          <p:spPr>
            <a:xfrm>
              <a:off x="9743595" y="4710643"/>
              <a:ext cx="0" cy="3386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66D668EB-4C2C-3A6F-99FD-6BAF70BCF797}"/>
                </a:ext>
              </a:extLst>
            </p:cNvPr>
            <p:cNvCxnSpPr>
              <a:cxnSpLocks/>
            </p:cNvCxnSpPr>
            <p:nvPr/>
          </p:nvCxnSpPr>
          <p:spPr>
            <a:xfrm>
              <a:off x="9743595" y="5046664"/>
              <a:ext cx="4424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819DAC50-BAB3-B928-8364-F75D4E46EB0C}"/>
                    </a:ext>
                  </a:extLst>
                </p:cNvPr>
                <p:cNvSpPr txBox="1"/>
                <p:nvPr/>
              </p:nvSpPr>
              <p:spPr>
                <a:xfrm>
                  <a:off x="9741980" y="4635884"/>
                  <a:ext cx="1963629" cy="3782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Spectrum of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</m:sup>
                      </m:sSubSup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819DAC50-BAB3-B928-8364-F75D4E46E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980" y="4635884"/>
                  <a:ext cx="1963629" cy="378245"/>
                </a:xfrm>
                <a:prstGeom prst="rect">
                  <a:avLst/>
                </a:prstGeom>
                <a:blipFill>
                  <a:blip r:embed="rId4"/>
                  <a:stretch>
                    <a:fillRect l="-2484" t="-6452" b="-2419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AC17E248-7021-AF91-DF53-2CA1654CD328}"/>
              </a:ext>
            </a:extLst>
          </p:cNvPr>
          <p:cNvGrpSpPr/>
          <p:nvPr/>
        </p:nvGrpSpPr>
        <p:grpSpPr>
          <a:xfrm>
            <a:off x="8646664" y="1356127"/>
            <a:ext cx="2711003" cy="928462"/>
            <a:chOff x="9045336" y="2085421"/>
            <a:chExt cx="2711003" cy="928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3F13F199-AF56-C3D7-8801-4952B253BC0F}"/>
                    </a:ext>
                  </a:extLst>
                </p:cNvPr>
                <p:cNvSpPr txBox="1"/>
                <p:nvPr/>
              </p:nvSpPr>
              <p:spPr>
                <a:xfrm>
                  <a:off x="9191609" y="2546668"/>
                  <a:ext cx="44577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3F13F199-AF56-C3D7-8801-4952B253B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1609" y="2546668"/>
                  <a:ext cx="44577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E30A6209-5524-9C65-4192-EE2C91A3EF5C}"/>
                    </a:ext>
                  </a:extLst>
                </p:cNvPr>
                <p:cNvSpPr txBox="1"/>
                <p:nvPr/>
              </p:nvSpPr>
              <p:spPr>
                <a:xfrm>
                  <a:off x="9826480" y="2546668"/>
                  <a:ext cx="44577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E30A6209-5524-9C65-4192-EE2C91A3EF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6480" y="2546668"/>
                  <a:ext cx="44577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07F73D14-5392-50A7-A91A-F0688EF7CF21}"/>
                </a:ext>
              </a:extLst>
            </p:cNvPr>
            <p:cNvCxnSpPr>
              <a:stCxn id="3" idx="3"/>
              <a:endCxn id="4" idx="1"/>
            </p:cNvCxnSpPr>
            <p:nvPr/>
          </p:nvCxnSpPr>
          <p:spPr>
            <a:xfrm>
              <a:off x="9637379" y="2731334"/>
              <a:ext cx="1891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6371D183-E524-7347-0F67-B27E6CC5F918}"/>
                    </a:ext>
                  </a:extLst>
                </p:cNvPr>
                <p:cNvSpPr txBox="1"/>
                <p:nvPr/>
              </p:nvSpPr>
              <p:spPr>
                <a:xfrm>
                  <a:off x="11164296" y="2546668"/>
                  <a:ext cx="44577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6371D183-E524-7347-0F67-B27E6CC5F9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4296" y="2546668"/>
                  <a:ext cx="44577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7FB1F5CD-CAB2-71FD-0F02-C5B3E5FDDE06}"/>
                </a:ext>
              </a:extLst>
            </p:cNvPr>
            <p:cNvCxnSpPr>
              <a:endCxn id="9" idx="1"/>
            </p:cNvCxnSpPr>
            <p:nvPr/>
          </p:nvCxnSpPr>
          <p:spPr>
            <a:xfrm flipV="1">
              <a:off x="10975195" y="2731334"/>
              <a:ext cx="189101" cy="44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6056FD33-4962-7FC0-973B-80BFBAD08369}"/>
                </a:ext>
              </a:extLst>
            </p:cNvPr>
            <p:cNvCxnSpPr/>
            <p:nvPr/>
          </p:nvCxnSpPr>
          <p:spPr>
            <a:xfrm>
              <a:off x="10272250" y="2735791"/>
              <a:ext cx="1891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9FCA5CA-89AD-C058-11F3-BF1E583350B9}"/>
                    </a:ext>
                  </a:extLst>
                </p:cNvPr>
                <p:cNvSpPr txBox="1"/>
                <p:nvPr/>
              </p:nvSpPr>
              <p:spPr>
                <a:xfrm flipH="1">
                  <a:off x="10419764" y="2542087"/>
                  <a:ext cx="612814" cy="3782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⋯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9FCA5CA-89AD-C058-11F3-BF1E583350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9764" y="2542087"/>
                  <a:ext cx="612814" cy="3782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8332A95C-7E4E-CD8A-E066-199DE8FD01EF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9045336" y="2731334"/>
              <a:ext cx="146273" cy="44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69DE5951-A71F-6856-F2C0-16650CEACA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10066" y="2731209"/>
              <a:ext cx="1462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659DEBC6-9FB7-269E-FAD8-80D0B3E4F8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45336" y="3002523"/>
              <a:ext cx="2707828" cy="11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6877DDA1-3C85-CB19-07C5-A787D4D8CF69}"/>
                </a:ext>
              </a:extLst>
            </p:cNvPr>
            <p:cNvCxnSpPr>
              <a:cxnSpLocks/>
            </p:cNvCxnSpPr>
            <p:nvPr/>
          </p:nvCxnSpPr>
          <p:spPr>
            <a:xfrm>
              <a:off x="9045336" y="2731209"/>
              <a:ext cx="0" cy="2826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0A046146-DBC8-7595-082C-C9D8AF2A3DD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164" y="2726199"/>
              <a:ext cx="0" cy="2826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85407D5C-354C-B9C1-A8BD-E426F0071418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9414494" y="2363433"/>
              <a:ext cx="0" cy="18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0D478858-130F-0578-8C62-DC933AF376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9365" y="2363433"/>
              <a:ext cx="0" cy="18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BE34FB59-DDB8-1679-D524-68157601D7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87181" y="2358852"/>
              <a:ext cx="0" cy="18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CB45DBB4-940C-9864-B7C8-3057E34001C1}"/>
                    </a:ext>
                  </a:extLst>
                </p:cNvPr>
                <p:cNvSpPr txBox="1"/>
                <p:nvPr/>
              </p:nvSpPr>
              <p:spPr>
                <a:xfrm>
                  <a:off x="9212860" y="2090083"/>
                  <a:ext cx="44577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CB45DBB4-940C-9864-B7C8-3057E34001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860" y="2090083"/>
                  <a:ext cx="445770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C04689C5-2DA6-A242-0305-D984DC918DA2}"/>
                    </a:ext>
                  </a:extLst>
                </p:cNvPr>
                <p:cNvSpPr txBox="1"/>
                <p:nvPr/>
              </p:nvSpPr>
              <p:spPr>
                <a:xfrm>
                  <a:off x="9837700" y="2095163"/>
                  <a:ext cx="44577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C04689C5-2DA6-A242-0305-D984DC918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7700" y="2095163"/>
                  <a:ext cx="445770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4E58169C-714C-55C5-3B24-0F9153609A84}"/>
                    </a:ext>
                  </a:extLst>
                </p:cNvPr>
                <p:cNvSpPr txBox="1"/>
                <p:nvPr/>
              </p:nvSpPr>
              <p:spPr>
                <a:xfrm>
                  <a:off x="11179016" y="2085421"/>
                  <a:ext cx="44577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4E58169C-714C-55C5-3B24-0F9153609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9016" y="2085421"/>
                  <a:ext cx="445770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30A36FFE-E179-C36D-6C82-796881F26EFD}"/>
              </a:ext>
            </a:extLst>
          </p:cNvPr>
          <p:cNvGrpSpPr/>
          <p:nvPr/>
        </p:nvGrpSpPr>
        <p:grpSpPr>
          <a:xfrm>
            <a:off x="10236150" y="3143632"/>
            <a:ext cx="745299" cy="915003"/>
            <a:chOff x="5396866" y="5302121"/>
            <a:chExt cx="745299" cy="9150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371A6045-FA09-EE8D-CC8D-FBD0EEE760E7}"/>
                    </a:ext>
                  </a:extLst>
                </p:cNvPr>
                <p:cNvSpPr txBox="1"/>
                <p:nvPr/>
              </p:nvSpPr>
              <p:spPr>
                <a:xfrm>
                  <a:off x="5545775" y="5847792"/>
                  <a:ext cx="44577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371A6045-FA09-EE8D-CC8D-FBD0EEE76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5775" y="5847792"/>
                  <a:ext cx="44577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FC110FE-9D43-7748-B514-2E9D82677A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4427" y="5668005"/>
              <a:ext cx="0" cy="183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C0681075-3C82-BC11-B9A5-19F547AE5341}"/>
                    </a:ext>
                  </a:extLst>
                </p:cNvPr>
                <p:cNvSpPr txBox="1"/>
                <p:nvPr/>
              </p:nvSpPr>
              <p:spPr>
                <a:xfrm>
                  <a:off x="5550519" y="5302121"/>
                  <a:ext cx="44577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18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C0681075-3C82-BC11-B9A5-19F547AE53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0519" y="5302121"/>
                  <a:ext cx="44577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918DF3C0-9B03-BD5E-2B19-EA70DD804C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1104" y="5490129"/>
              <a:ext cx="1462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F6F012F6-4D5F-B3EC-4EDF-7226D76092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5892" y="5488010"/>
              <a:ext cx="1462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567BD459-B2FB-F1FE-7D32-736E099106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3772" y="6031995"/>
              <a:ext cx="1462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4DDBF2D4-0F62-3BA3-C1B7-3399A97B92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6866" y="6042576"/>
              <a:ext cx="1462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8B59B723-A154-78F8-A166-BADB4D22BDB4}"/>
              </a:ext>
            </a:extLst>
          </p:cNvPr>
          <p:cNvGrpSpPr/>
          <p:nvPr/>
        </p:nvGrpSpPr>
        <p:grpSpPr>
          <a:xfrm>
            <a:off x="10971638" y="3132556"/>
            <a:ext cx="445770" cy="915004"/>
            <a:chOff x="8843411" y="3124382"/>
            <a:chExt cx="445770" cy="915004"/>
          </a:xfrm>
        </p:grpSpPr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6465C2ED-D738-5416-CA1C-D339842EBB39}"/>
                </a:ext>
              </a:extLst>
            </p:cNvPr>
            <p:cNvSpPr/>
            <p:nvPr/>
          </p:nvSpPr>
          <p:spPr>
            <a:xfrm>
              <a:off x="8859098" y="3124382"/>
              <a:ext cx="422862" cy="91500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8794822C-7158-9B98-DF1B-9B06CCA5860A}"/>
                    </a:ext>
                  </a:extLst>
                </p:cNvPr>
                <p:cNvSpPr txBox="1"/>
                <p:nvPr/>
              </p:nvSpPr>
              <p:spPr>
                <a:xfrm>
                  <a:off x="8843411" y="3397622"/>
                  <a:ext cx="44577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𝑋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8794822C-7158-9B98-DF1B-9B06CCA586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3411" y="3397622"/>
                  <a:ext cx="44577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10EEA5B2-46AD-F8A1-5A00-88B2A99634C7}"/>
              </a:ext>
            </a:extLst>
          </p:cNvPr>
          <p:cNvGrpSpPr/>
          <p:nvPr/>
        </p:nvGrpSpPr>
        <p:grpSpPr>
          <a:xfrm>
            <a:off x="8474135" y="3137636"/>
            <a:ext cx="583066" cy="915004"/>
            <a:chOff x="9439028" y="3185853"/>
            <a:chExt cx="583066" cy="915004"/>
          </a:xfrm>
        </p:grpSpPr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B6113BA2-BF60-E6F3-E7EF-027BD1C3DF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1148" y="3367620"/>
              <a:ext cx="1462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5E660778-485E-9539-B426-CB87965984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39028" y="3911605"/>
              <a:ext cx="1462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9670D597-04B3-092C-8287-EB4758626A9E}"/>
                </a:ext>
              </a:extLst>
            </p:cNvPr>
            <p:cNvGrpSpPr/>
            <p:nvPr/>
          </p:nvGrpSpPr>
          <p:grpSpPr>
            <a:xfrm>
              <a:off x="9576324" y="3185853"/>
              <a:ext cx="445770" cy="915004"/>
              <a:chOff x="8843411" y="3124382"/>
              <a:chExt cx="445770" cy="915004"/>
            </a:xfrm>
          </p:grpSpPr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E550F0B5-4A0A-7687-DBF5-F68E607F5103}"/>
                  </a:ext>
                </a:extLst>
              </p:cNvPr>
              <p:cNvSpPr/>
              <p:nvPr/>
            </p:nvSpPr>
            <p:spPr>
              <a:xfrm>
                <a:off x="8859098" y="3124382"/>
                <a:ext cx="422862" cy="9150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テキスト ボックス 72">
                    <a:extLst>
                      <a:ext uri="{FF2B5EF4-FFF2-40B4-BE49-F238E27FC236}">
                        <a16:creationId xmlns:a16="http://schemas.microsoft.com/office/drawing/2014/main" id="{414F9BAB-3376-2FCD-678B-C5A837B44DE4}"/>
                      </a:ext>
                    </a:extLst>
                  </p:cNvPr>
                  <p:cNvSpPr txBox="1"/>
                  <p:nvPr/>
                </p:nvSpPr>
                <p:spPr>
                  <a:xfrm>
                    <a:off x="8843411" y="3397622"/>
                    <a:ext cx="44577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𝑋</m:t>
                          </m:r>
                        </m:oMath>
                      </m:oMathPara>
                    </a14:m>
                    <a:endParaRPr lang="ja-JP" altLang="en-US" dirty="0"/>
                  </a:p>
                </p:txBody>
              </p:sp>
            </mc:Choice>
            <mc:Fallback xmlns="">
              <p:sp>
                <p:nvSpPr>
                  <p:cNvPr id="73" name="テキスト ボックス 72">
                    <a:extLst>
                      <a:ext uri="{FF2B5EF4-FFF2-40B4-BE49-F238E27FC236}">
                        <a16:creationId xmlns:a16="http://schemas.microsoft.com/office/drawing/2014/main" id="{414F9BAB-3376-2FCD-678B-C5A837B44D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3411" y="3397622"/>
                    <a:ext cx="44577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9B91FCEF-BD58-4A50-D22F-D002F85D93C1}"/>
              </a:ext>
            </a:extLst>
          </p:cNvPr>
          <p:cNvCxnSpPr/>
          <p:nvPr/>
        </p:nvCxnSpPr>
        <p:spPr>
          <a:xfrm>
            <a:off x="9362828" y="3601133"/>
            <a:ext cx="62365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7003E2FF-0EBF-7220-06BD-20CBEE76B416}"/>
                  </a:ext>
                </a:extLst>
              </p:cNvPr>
              <p:cNvSpPr txBox="1"/>
              <p:nvPr/>
            </p:nvSpPr>
            <p:spPr>
              <a:xfrm>
                <a:off x="9416152" y="3222642"/>
                <a:ext cx="445770" cy="376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7003E2FF-0EBF-7220-06BD-20CBEE76B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152" y="3222642"/>
                <a:ext cx="445770" cy="3761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FDFDB59-8D32-A6C2-7E9D-F20D2840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083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ECF4C-F2E6-A739-99B9-202A298B4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5D0117-55B3-9343-BA97-9149F9CC96BF}"/>
              </a:ext>
            </a:extLst>
          </p:cNvPr>
          <p:cNvSpPr txBox="1"/>
          <p:nvPr/>
        </p:nvSpPr>
        <p:spPr>
          <a:xfrm>
            <a:off x="160255" y="94268"/>
            <a:ext cx="6066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Sketch of construction (2/7)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AA8AD55-7C0D-E497-063E-40EE051DFD68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FAB75A1-7EA9-63A0-ECB3-3CC77F0AE265}"/>
                  </a:ext>
                </a:extLst>
              </p:cNvPr>
              <p:cNvSpPr txBox="1"/>
              <p:nvPr/>
            </p:nvSpPr>
            <p:spPr>
              <a:xfrm>
                <a:off x="142815" y="995610"/>
                <a:ext cx="11244366" cy="29004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Consider two distinct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𝜓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𝜓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ja-JP" sz="2000" b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that are physically “close” to each other. 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be corresponding MPSs. 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mixed transfer matrix of them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)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)</m:t>
                          </m:r>
                        </m:sup>
                      </m:sSubSup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ja-JP" sz="20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Ma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𝐷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)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×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𝐷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ℂ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ja-JP" sz="20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Ma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𝐷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)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×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𝐷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ℂ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 </m:t>
                      </m:r>
                      <m:sSubSup>
                        <m:sSubSup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)</m:t>
                          </m:r>
                        </m:sub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  <a:ea typeface="Open Sans" panose="020B0606030504020204" pitchFamily="34" charset="0"/>
                                          <a:cs typeface="Open Sans" panose="020B0606030504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 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</m:oMath>
                  </m:oMathPara>
                </a14:m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has also unique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of maximum modulus.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Then, the eigenvector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𝑋</m:t>
                    </m:r>
                    <m:r>
                      <a:rPr lang="en-US" altLang="ja-JP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well-defined: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𝐴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sub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𝐴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𝑋</m:t>
                        </m:r>
                        <m: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max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altLang="ja-JP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𝑋</m:t>
                    </m:r>
                    <m:r>
                      <a:rPr lang="en-US" altLang="ja-JP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FAB75A1-7EA9-63A0-ECB3-3CC77F0AE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5" y="995610"/>
                <a:ext cx="11244366" cy="2900474"/>
              </a:xfrm>
              <a:prstGeom prst="rect">
                <a:avLst/>
              </a:prstGeom>
              <a:blipFill>
                <a:blip r:embed="rId2"/>
                <a:stretch>
                  <a:fillRect l="-488" t="-1050" b="-8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CA8269A-FE31-278E-40D5-5D8BEABD8896}"/>
              </a:ext>
            </a:extLst>
          </p:cNvPr>
          <p:cNvGrpSpPr/>
          <p:nvPr/>
        </p:nvGrpSpPr>
        <p:grpSpPr>
          <a:xfrm>
            <a:off x="764294" y="4362072"/>
            <a:ext cx="5143375" cy="2248293"/>
            <a:chOff x="3751868" y="4581426"/>
            <a:chExt cx="5143375" cy="2248293"/>
          </a:xfrm>
        </p:grpSpPr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B0C33773-10CD-7AEC-CFD7-E239BB9FB46F}"/>
                </a:ext>
              </a:extLst>
            </p:cNvPr>
            <p:cNvCxnSpPr/>
            <p:nvPr/>
          </p:nvCxnSpPr>
          <p:spPr>
            <a:xfrm>
              <a:off x="3751868" y="5778631"/>
              <a:ext cx="35633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0E3E50C6-D4F4-219F-B8F7-7DB7055D6B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9266" y="4581426"/>
              <a:ext cx="0" cy="2248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8065B37B-6DAB-B69F-DA76-7EAAA6A98964}"/>
                </a:ext>
              </a:extLst>
            </p:cNvPr>
            <p:cNvSpPr/>
            <p:nvPr/>
          </p:nvSpPr>
          <p:spPr>
            <a:xfrm>
              <a:off x="4543720" y="4925507"/>
              <a:ext cx="1791091" cy="170624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46ED204E-A37B-E69E-F138-A75D42AFE98F}"/>
                </a:ext>
              </a:extLst>
            </p:cNvPr>
            <p:cNvGrpSpPr/>
            <p:nvPr/>
          </p:nvGrpSpPr>
          <p:grpSpPr>
            <a:xfrm rot="-2700000">
              <a:off x="4904727" y="5196830"/>
              <a:ext cx="1381023" cy="805994"/>
              <a:chOff x="5015060" y="5344998"/>
              <a:chExt cx="1381023" cy="805994"/>
            </a:xfrm>
          </p:grpSpPr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F2F83410-F999-A2CC-8FEB-91139FACC738}"/>
                  </a:ext>
                </a:extLst>
              </p:cNvPr>
              <p:cNvSpPr/>
              <p:nvPr/>
            </p:nvSpPr>
            <p:spPr>
              <a:xfrm>
                <a:off x="5015060" y="5344998"/>
                <a:ext cx="122544" cy="12254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0AD0C0AB-EA6A-BF3D-2EDB-7F440941A2E9}"/>
                  </a:ext>
                </a:extLst>
              </p:cNvPr>
              <p:cNvSpPr/>
              <p:nvPr/>
            </p:nvSpPr>
            <p:spPr>
              <a:xfrm>
                <a:off x="5015060" y="6028444"/>
                <a:ext cx="122544" cy="12254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12B3FA67-A6A3-863C-D9E5-1494E9E50603}"/>
                  </a:ext>
                </a:extLst>
              </p:cNvPr>
              <p:cNvSpPr/>
              <p:nvPr/>
            </p:nvSpPr>
            <p:spPr>
              <a:xfrm>
                <a:off x="5165891" y="5717356"/>
                <a:ext cx="122544" cy="12254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52B744CE-AFA4-F4B1-3A36-4869C6BE24BC}"/>
                  </a:ext>
                </a:extLst>
              </p:cNvPr>
              <p:cNvSpPr/>
              <p:nvPr/>
            </p:nvSpPr>
            <p:spPr>
              <a:xfrm>
                <a:off x="5825767" y="5500541"/>
                <a:ext cx="122544" cy="12254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FE092F54-F56D-8AED-3ADF-E707AA3A6977}"/>
                  </a:ext>
                </a:extLst>
              </p:cNvPr>
              <p:cNvSpPr/>
              <p:nvPr/>
            </p:nvSpPr>
            <p:spPr>
              <a:xfrm>
                <a:off x="5825767" y="5934174"/>
                <a:ext cx="122544" cy="12254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9F966B50-F15D-7EC5-B200-73D61AF9ACFC}"/>
                  </a:ext>
                </a:extLst>
              </p:cNvPr>
              <p:cNvSpPr/>
              <p:nvPr/>
            </p:nvSpPr>
            <p:spPr>
              <a:xfrm>
                <a:off x="6273539" y="5717356"/>
                <a:ext cx="122544" cy="12254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9EF6660C-8AE5-EB43-37FE-FF823B28140C}"/>
                  </a:ext>
                </a:extLst>
              </p:cNvPr>
              <p:cNvSpPr/>
              <p:nvPr/>
            </p:nvSpPr>
            <p:spPr>
              <a:xfrm>
                <a:off x="5410990" y="5656082"/>
                <a:ext cx="122544" cy="12254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892E8CEF-3A92-8E4B-9C0A-D8C7534E89C5}"/>
                  </a:ext>
                </a:extLst>
              </p:cNvPr>
              <p:cNvSpPr/>
              <p:nvPr/>
            </p:nvSpPr>
            <p:spPr>
              <a:xfrm>
                <a:off x="5410990" y="5739842"/>
                <a:ext cx="122544" cy="12254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64682732-1A04-CD4C-9FE5-87935BC9058E}"/>
                  </a:ext>
                </a:extLst>
              </p:cNvPr>
              <p:cNvSpPr/>
              <p:nvPr/>
            </p:nvSpPr>
            <p:spPr>
              <a:xfrm>
                <a:off x="5288435" y="5572324"/>
                <a:ext cx="122544" cy="12254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A829CA06-54A1-276E-57E7-C85C04C5D20B}"/>
                  </a:ext>
                </a:extLst>
              </p:cNvPr>
              <p:cNvSpPr/>
              <p:nvPr/>
            </p:nvSpPr>
            <p:spPr>
              <a:xfrm>
                <a:off x="5283727" y="5881091"/>
                <a:ext cx="122544" cy="12254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46418058-AF65-71A8-6CEC-46F9669496B1}"/>
                    </a:ext>
                  </a:extLst>
                </p:cNvPr>
                <p:cNvSpPr txBox="1"/>
                <p:nvPr/>
              </p:nvSpPr>
              <p:spPr>
                <a:xfrm>
                  <a:off x="5779786" y="4772679"/>
                  <a:ext cx="91651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800" b="0" i="0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max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46418058-AF65-71A8-6CEC-46F966949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9786" y="4772679"/>
                  <a:ext cx="91651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CAF6F0BA-B625-000A-4DE5-11FAC5B9396D}"/>
                </a:ext>
              </a:extLst>
            </p:cNvPr>
            <p:cNvCxnSpPr>
              <a:cxnSpLocks/>
            </p:cNvCxnSpPr>
            <p:nvPr/>
          </p:nvCxnSpPr>
          <p:spPr>
            <a:xfrm>
              <a:off x="6583835" y="4710643"/>
              <a:ext cx="0" cy="3386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148E85A0-8E57-272F-BC0B-9BBA7D62B124}"/>
                </a:ext>
              </a:extLst>
            </p:cNvPr>
            <p:cNvCxnSpPr>
              <a:cxnSpLocks/>
            </p:cNvCxnSpPr>
            <p:nvPr/>
          </p:nvCxnSpPr>
          <p:spPr>
            <a:xfrm>
              <a:off x="6583835" y="5046664"/>
              <a:ext cx="4424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BD0C078E-5C0C-78AE-D870-2A722B37E735}"/>
                    </a:ext>
                  </a:extLst>
                </p:cNvPr>
                <p:cNvSpPr txBox="1"/>
                <p:nvPr/>
              </p:nvSpPr>
              <p:spPr>
                <a:xfrm>
                  <a:off x="6599037" y="4614625"/>
                  <a:ext cx="2296206" cy="48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Spectrum of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)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)</m:t>
                          </m:r>
                        </m:sup>
                      </m:sSubSup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BD0C078E-5C0C-78AE-D870-2A722B37E7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037" y="4614625"/>
                  <a:ext cx="2296206" cy="484107"/>
                </a:xfrm>
                <a:prstGeom prst="rect">
                  <a:avLst/>
                </a:prstGeom>
                <a:blipFill>
                  <a:blip r:embed="rId4"/>
                  <a:stretch>
                    <a:fillRect l="-2122" b="-88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楕円 3">
            <a:extLst>
              <a:ext uri="{FF2B5EF4-FFF2-40B4-BE49-F238E27FC236}">
                <a16:creationId xmlns:a16="http://schemas.microsoft.com/office/drawing/2014/main" id="{4FBFF39D-D51D-DB60-A9B1-CBE29C6AEE2C}"/>
              </a:ext>
            </a:extLst>
          </p:cNvPr>
          <p:cNvSpPr/>
          <p:nvPr/>
        </p:nvSpPr>
        <p:spPr>
          <a:xfrm>
            <a:off x="6417133" y="5003373"/>
            <a:ext cx="4641939" cy="15742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3AB2846-6110-890D-965C-5F3BF64454A7}"/>
                  </a:ext>
                </a:extLst>
              </p:cNvPr>
              <p:cNvSpPr txBox="1"/>
              <p:nvPr/>
            </p:nvSpPr>
            <p:spPr>
              <a:xfrm>
                <a:off x="10569138" y="5607390"/>
                <a:ext cx="2980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3AB2846-6110-890D-965C-5F3BF6445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138" y="5607390"/>
                <a:ext cx="298030" cy="307777"/>
              </a:xfrm>
              <a:prstGeom prst="rect">
                <a:avLst/>
              </a:prstGeom>
              <a:blipFill>
                <a:blip r:embed="rId5"/>
                <a:stretch>
                  <a:fillRect l="-18367" r="-14286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68EF15F-CB3B-5581-9078-B8EC996EFD5C}"/>
                  </a:ext>
                </a:extLst>
              </p:cNvPr>
              <p:cNvSpPr txBox="1"/>
              <p:nvPr/>
            </p:nvSpPr>
            <p:spPr>
              <a:xfrm>
                <a:off x="8041310" y="5563407"/>
                <a:ext cx="320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68EF15F-CB3B-5581-9078-B8EC996EF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310" y="5563407"/>
                <a:ext cx="320024" cy="307777"/>
              </a:xfrm>
              <a:prstGeom prst="rect">
                <a:avLst/>
              </a:prstGeom>
              <a:blipFill>
                <a:blip r:embed="rId6"/>
                <a:stretch>
                  <a:fillRect l="-16981" r="-377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>
            <a:extLst>
              <a:ext uri="{FF2B5EF4-FFF2-40B4-BE49-F238E27FC236}">
                <a16:creationId xmlns:a16="http://schemas.microsoft.com/office/drawing/2014/main" id="{385203FF-6924-6EC4-4B3F-8B66FB2C0C01}"/>
              </a:ext>
            </a:extLst>
          </p:cNvPr>
          <p:cNvSpPr/>
          <p:nvPr/>
        </p:nvSpPr>
        <p:spPr>
          <a:xfrm>
            <a:off x="8405205" y="5706948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191CA10-B7D9-5F6B-3201-AC106A82CC72}"/>
                  </a:ext>
                </a:extLst>
              </p:cNvPr>
              <p:cNvSpPr txBox="1"/>
              <p:nvPr/>
            </p:nvSpPr>
            <p:spPr>
              <a:xfrm>
                <a:off x="9153909" y="5796023"/>
                <a:ext cx="3140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191CA10-B7D9-5F6B-3201-AC106A82C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909" y="5796023"/>
                <a:ext cx="314060" cy="307777"/>
              </a:xfrm>
              <a:prstGeom prst="rect">
                <a:avLst/>
              </a:prstGeom>
              <a:blipFill>
                <a:blip r:embed="rId7"/>
                <a:stretch>
                  <a:fillRect l="-17647" r="-588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楕円 12">
            <a:extLst>
              <a:ext uri="{FF2B5EF4-FFF2-40B4-BE49-F238E27FC236}">
                <a16:creationId xmlns:a16="http://schemas.microsoft.com/office/drawing/2014/main" id="{2F4D05E0-4F6E-783B-F7E8-B063F5624E7A}"/>
              </a:ext>
            </a:extLst>
          </p:cNvPr>
          <p:cNvSpPr/>
          <p:nvPr/>
        </p:nvSpPr>
        <p:spPr>
          <a:xfrm>
            <a:off x="8957616" y="5885911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456D892-8053-5A6D-2D85-E3D0E5F1E97D}"/>
              </a:ext>
            </a:extLst>
          </p:cNvPr>
          <p:cNvCxnSpPr>
            <a:cxnSpLocks/>
          </p:cNvCxnSpPr>
          <p:nvPr/>
        </p:nvCxnSpPr>
        <p:spPr>
          <a:xfrm flipH="1" flipV="1">
            <a:off x="8461567" y="4181708"/>
            <a:ext cx="5692" cy="156994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6199275-3D45-ECC7-CB49-585C79B17E2C}"/>
              </a:ext>
            </a:extLst>
          </p:cNvPr>
          <p:cNvCxnSpPr>
            <a:cxnSpLocks/>
          </p:cNvCxnSpPr>
          <p:nvPr/>
        </p:nvCxnSpPr>
        <p:spPr>
          <a:xfrm flipV="1">
            <a:off x="9035028" y="4355166"/>
            <a:ext cx="229058" cy="15973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EF916F4-DE77-9D11-8DFE-B7FB215BBC0D}"/>
                  </a:ext>
                </a:extLst>
              </p:cNvPr>
              <p:cNvSpPr txBox="1"/>
              <p:nvPr/>
            </p:nvSpPr>
            <p:spPr>
              <a:xfrm>
                <a:off x="7709181" y="4127056"/>
                <a:ext cx="773802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(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EF916F4-DE77-9D11-8DFE-B7FB215BB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181" y="4127056"/>
                <a:ext cx="773802" cy="317779"/>
              </a:xfrm>
              <a:prstGeom prst="rect">
                <a:avLst/>
              </a:prstGeom>
              <a:blipFill>
                <a:blip r:embed="rId8"/>
                <a:stretch>
                  <a:fillRect l="-7087" t="-1923" r="-11024" b="-3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92CF543-E10B-D4FD-5476-3127842D8047}"/>
                  </a:ext>
                </a:extLst>
              </p:cNvPr>
              <p:cNvSpPr txBox="1"/>
              <p:nvPr/>
            </p:nvSpPr>
            <p:spPr>
              <a:xfrm>
                <a:off x="9246621" y="4264898"/>
                <a:ext cx="767839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(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92CF543-E10B-D4FD-5476-3127842D8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621" y="4264898"/>
                <a:ext cx="767839" cy="317779"/>
              </a:xfrm>
              <a:prstGeom prst="rect">
                <a:avLst/>
              </a:prstGeom>
              <a:blipFill>
                <a:blip r:embed="rId9"/>
                <a:stretch>
                  <a:fillRect l="-7143" t="-1923" r="-11111" b="-3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244F98D1-866E-339B-36E1-2289B0C9212C}"/>
              </a:ext>
            </a:extLst>
          </p:cNvPr>
          <p:cNvCxnSpPr>
            <a:cxnSpLocks/>
          </p:cNvCxnSpPr>
          <p:nvPr/>
        </p:nvCxnSpPr>
        <p:spPr>
          <a:xfrm>
            <a:off x="8552420" y="5791270"/>
            <a:ext cx="395381" cy="1149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76CED2B-A9EE-270C-F299-3DA191B1A380}"/>
                  </a:ext>
                </a:extLst>
              </p:cNvPr>
              <p:cNvSpPr txBox="1"/>
              <p:nvPr/>
            </p:nvSpPr>
            <p:spPr>
              <a:xfrm>
                <a:off x="7934052" y="5923442"/>
                <a:ext cx="13547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𝑋</m:t>
                      </m:r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76CED2B-A9EE-270C-F299-3DA191B1A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052" y="5923442"/>
                <a:ext cx="1354756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ECD0178-F443-AACD-054B-749E51455A12}"/>
              </a:ext>
            </a:extLst>
          </p:cNvPr>
          <p:cNvGrpSpPr/>
          <p:nvPr/>
        </p:nvGrpSpPr>
        <p:grpSpPr>
          <a:xfrm>
            <a:off x="10817681" y="2070895"/>
            <a:ext cx="940031" cy="853448"/>
            <a:chOff x="5396866" y="5302121"/>
            <a:chExt cx="940031" cy="853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68639B84-B071-A916-7328-D3D7841433FC}"/>
                    </a:ext>
                  </a:extLst>
                </p:cNvPr>
                <p:cNvSpPr txBox="1"/>
                <p:nvPr/>
              </p:nvSpPr>
              <p:spPr>
                <a:xfrm>
                  <a:off x="5545775" y="5847792"/>
                  <a:ext cx="632654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𝐴</m:t>
                        </m:r>
                        <m:r>
                          <a:rPr lang="en-US" altLang="ja-JP" sz="1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1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68639B84-B071-A916-7328-D3D784143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5775" y="5847792"/>
                  <a:ext cx="632654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377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DED23146-5F4F-C2D7-1551-6DB0148833AF}"/>
                </a:ext>
              </a:extLst>
            </p:cNvPr>
            <p:cNvCxnSpPr>
              <a:cxnSpLocks/>
              <a:stCxn id="25" idx="0"/>
              <a:endCxn id="37" idx="2"/>
            </p:cNvCxnSpPr>
            <p:nvPr/>
          </p:nvCxnSpPr>
          <p:spPr>
            <a:xfrm flipV="1">
              <a:off x="5862102" y="5609898"/>
              <a:ext cx="4744" cy="237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80576BF9-23E1-86D7-B049-C552F2276881}"/>
                    </a:ext>
                  </a:extLst>
                </p:cNvPr>
                <p:cNvSpPr txBox="1"/>
                <p:nvPr/>
              </p:nvSpPr>
              <p:spPr>
                <a:xfrm>
                  <a:off x="5550518" y="5302121"/>
                  <a:ext cx="632655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1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𝐴</m:t>
                            </m:r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sz="1400" b="0" i="1" smtClean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400" b="0" i="1" smtClean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1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80576BF9-23E1-86D7-B049-C552F2276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0518" y="5302121"/>
                  <a:ext cx="632655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7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783351EF-DA70-2F0B-B57F-166DA7F82F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1104" y="5490129"/>
              <a:ext cx="1462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AC62602A-0938-0171-F368-487842D7E4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0624" y="5488010"/>
              <a:ext cx="1462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C667AC5A-6092-9A9F-D0ED-28E13DD932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71571" y="6031995"/>
              <a:ext cx="1462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62AF0815-E3B4-D0EB-610F-60B6C2453C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6866" y="6042576"/>
              <a:ext cx="1462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スライド番号プレースホルダー 42">
            <a:extLst>
              <a:ext uri="{FF2B5EF4-FFF2-40B4-BE49-F238E27FC236}">
                <a16:creationId xmlns:a16="http://schemas.microsoft.com/office/drawing/2014/main" id="{448C9586-12D7-0963-1F42-471C3FE2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319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10FE7-E21B-F5E4-0B72-26A4B88E7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D841F8-C217-393A-151E-1446915C49ED}"/>
              </a:ext>
            </a:extLst>
          </p:cNvPr>
          <p:cNvSpPr txBox="1"/>
          <p:nvPr/>
        </p:nvSpPr>
        <p:spPr>
          <a:xfrm>
            <a:off x="160255" y="94268"/>
            <a:ext cx="6066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Sketch of construction (3/7)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E9EE3E-8D57-F284-7F3A-02BC8BAC545A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346641D-1103-DD38-6289-D3DD19E817E2}"/>
                  </a:ext>
                </a:extLst>
              </p:cNvPr>
              <p:cNvSpPr txBox="1"/>
              <p:nvPr/>
            </p:nvSpPr>
            <p:spPr>
              <a:xfrm>
                <a:off x="142815" y="995610"/>
                <a:ext cx="9840171" cy="3481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 a small triangle 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in the parameter space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𝑀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the discrete higher Berry connection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0,2</m:t>
                        </m:r>
                      </m:sup>
                    </m:sSup>
                    <m:d>
                      <m:dPr>
                        <m:ctrlP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defined as the weighted Wilson loop of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𝑋</m:t>
                    </m:r>
                    <m:d>
                      <m:dPr>
                        <m:ctrlPr>
                          <a:rPr lang="en-US" altLang="ja-JP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altLang="ja-JP" dirty="0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[KS-</a:t>
                </a:r>
                <a:r>
                  <a:rPr lang="en-US" altLang="ja-JP" dirty="0" err="1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Heinsdorf</a:t>
                </a:r>
                <a:r>
                  <a:rPr lang="en-US" altLang="ja-JP" dirty="0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-Ohyama, 2305.08109]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0,2</m:t>
                        </m:r>
                      </m:sup>
                    </m:sSup>
                    <m:d>
                      <m:dPr>
                        <m:ctrlPr>
                          <a:rPr lang="en-US" altLang="ja-JP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Arg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Λ</m:t>
                            </m:r>
                            <m:sSup>
                              <m:sSup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  <a:ea typeface="Open Sans" panose="020B0606030504020204" pitchFamily="34" charset="0"/>
                                            <a:cs typeface="Open Sans" panose="020B0606030504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  <a:ea typeface="Open Sans" panose="020B0606030504020204" pitchFamily="34" charset="0"/>
                                            <a:cs typeface="Open Sans" panose="020B0606030504020204" pitchFamily="34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  <a:ea typeface="Open Sans" panose="020B0606030504020204" pitchFamily="34" charset="0"/>
                                            <a:cs typeface="Open Sans" panose="020B0606030504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ja-JP" sz="2000" b="0" i="1" smtClean="0"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ja-JP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altLang="ja-JP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Λ</m:t>
                            </m:r>
                            <m:sSup>
                              <m:sSup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latin typeface="Cambria Math" panose="02040503050406030204" pitchFamily="18" charset="0"/>
                                            <a:ea typeface="Open Sans" panose="020B0606030504020204" pitchFamily="34" charset="0"/>
                                            <a:cs typeface="Open Sans" panose="020B0606030504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latin typeface="Cambria Math" panose="02040503050406030204" pitchFamily="18" charset="0"/>
                                            <a:ea typeface="Open Sans" panose="020B0606030504020204" pitchFamily="34" charset="0"/>
                                            <a:cs typeface="Open Sans" panose="020B0606030504020204" pitchFamily="34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  <a:ea typeface="Open Sans" panose="020B0606030504020204" pitchFamily="34" charset="0"/>
                                            <a:cs typeface="Open Sans" panose="020B060603050402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ja-JP" sz="2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Λ</m:t>
                            </m:r>
                            <m:sSup>
                              <m:sSup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latin typeface="Cambria Math" panose="02040503050406030204" pitchFamily="18" charset="0"/>
                                            <a:ea typeface="Open Sans" panose="020B0606030504020204" pitchFamily="34" charset="0"/>
                                            <a:cs typeface="Open Sans" panose="020B0606030504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latin typeface="Cambria Math" panose="02040503050406030204" pitchFamily="18" charset="0"/>
                                            <a:ea typeface="Open Sans" panose="020B0606030504020204" pitchFamily="34" charset="0"/>
                                            <a:cs typeface="Open Sans" panose="020B0606030504020204" pitchFamily="34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ja-JP" sz="2000" b="0" i="1" smtClean="0">
                                            <a:latin typeface="Cambria Math" panose="02040503050406030204" pitchFamily="18" charset="0"/>
                                            <a:ea typeface="Open Sans" panose="020B0606030504020204" pitchFamily="34" charset="0"/>
                                            <a:cs typeface="Open Sans" panose="020B0606030504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ja-JP" sz="2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Open Sans" panose="020B0606030504020204" pitchFamily="34" charset="0"/>
                                        <a:cs typeface="Open Sans" panose="020B0606030504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∈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ℝ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/2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𝜋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ℤ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  <a:p>
                <a:pPr lvl="1">
                  <a:spcAft>
                    <a:spcPts val="600"/>
                  </a:spcAft>
                </a:pP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Λ</m:t>
                    </m:r>
                    <m:r>
                      <a:rPr lang="en-US" altLang="ja-JP" sz="2000" b="0" i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ja-JP" sz="2000" b="0" i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denotes the diagonal matrix consisting of Schmidt eigenvalues of MPS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; it serves to truncate unimportant components in the bond Hilbert space. 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346641D-1103-DD38-6289-D3DD19E81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5" y="995610"/>
                <a:ext cx="9840171" cy="3481594"/>
              </a:xfrm>
              <a:prstGeom prst="rect">
                <a:avLst/>
              </a:prstGeom>
              <a:blipFill>
                <a:blip r:embed="rId2"/>
                <a:stretch>
                  <a:fillRect l="-557" t="-876" r="-991" b="-22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楕円 3">
            <a:extLst>
              <a:ext uri="{FF2B5EF4-FFF2-40B4-BE49-F238E27FC236}">
                <a16:creationId xmlns:a16="http://schemas.microsoft.com/office/drawing/2014/main" id="{9563F14D-EA12-18D7-0777-1512EC70B92F}"/>
              </a:ext>
            </a:extLst>
          </p:cNvPr>
          <p:cNvSpPr/>
          <p:nvPr/>
        </p:nvSpPr>
        <p:spPr>
          <a:xfrm>
            <a:off x="3664652" y="4373033"/>
            <a:ext cx="5046844" cy="19725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51B2C8F-389C-E14F-9DD0-C3B7E4537C04}"/>
                  </a:ext>
                </a:extLst>
              </p:cNvPr>
              <p:cNvSpPr txBox="1"/>
              <p:nvPr/>
            </p:nvSpPr>
            <p:spPr>
              <a:xfrm>
                <a:off x="8185268" y="5205422"/>
                <a:ext cx="2980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51B2C8F-389C-E14F-9DD0-C3B7E4537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268" y="5205422"/>
                <a:ext cx="298030" cy="307777"/>
              </a:xfrm>
              <a:prstGeom prst="rect">
                <a:avLst/>
              </a:prstGeom>
              <a:blipFill>
                <a:blip r:embed="rId3"/>
                <a:stretch>
                  <a:fillRect l="-18367" r="-14286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3B6574-6C5F-DA6B-30E0-14A9EACBE33D}"/>
                  </a:ext>
                </a:extLst>
              </p:cNvPr>
              <p:cNvSpPr txBox="1"/>
              <p:nvPr/>
            </p:nvSpPr>
            <p:spPr>
              <a:xfrm>
                <a:off x="4885036" y="5546489"/>
                <a:ext cx="320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C3B6574-6C5F-DA6B-30E0-14A9EACBE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036" y="5546489"/>
                <a:ext cx="320024" cy="307777"/>
              </a:xfrm>
              <a:prstGeom prst="rect">
                <a:avLst/>
              </a:prstGeom>
              <a:blipFill>
                <a:blip r:embed="rId4"/>
                <a:stretch>
                  <a:fillRect l="-16981" r="-377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4CAAACD-033B-BC71-378E-3C30BD245484}"/>
                  </a:ext>
                </a:extLst>
              </p:cNvPr>
              <p:cNvSpPr txBox="1"/>
              <p:nvPr/>
            </p:nvSpPr>
            <p:spPr>
              <a:xfrm>
                <a:off x="6816312" y="5651871"/>
                <a:ext cx="3140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4CAAACD-033B-BC71-378E-3C30BD245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312" y="5651871"/>
                <a:ext cx="314060" cy="307777"/>
              </a:xfrm>
              <a:prstGeom prst="rect">
                <a:avLst/>
              </a:prstGeom>
              <a:blipFill>
                <a:blip r:embed="rId5"/>
                <a:stretch>
                  <a:fillRect l="-17308" r="-3846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B54AC82-8B32-940B-0E74-B4419D60863F}"/>
                  </a:ext>
                </a:extLst>
              </p:cNvPr>
              <p:cNvSpPr txBox="1"/>
              <p:nvPr/>
            </p:nvSpPr>
            <p:spPr>
              <a:xfrm>
                <a:off x="5380915" y="5678603"/>
                <a:ext cx="13547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𝑋</m:t>
                      </m:r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B54AC82-8B32-940B-0E74-B4419D608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15" y="5678603"/>
                <a:ext cx="1354756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A84B4E1-6A43-D449-7380-ABBC33418B27}"/>
                  </a:ext>
                </a:extLst>
              </p:cNvPr>
              <p:cNvSpPr txBox="1"/>
              <p:nvPr/>
            </p:nvSpPr>
            <p:spPr>
              <a:xfrm>
                <a:off x="6565934" y="4587521"/>
                <a:ext cx="3200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A84B4E1-6A43-D449-7380-ABBC33418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934" y="4587521"/>
                <a:ext cx="320023" cy="307777"/>
              </a:xfrm>
              <a:prstGeom prst="rect">
                <a:avLst/>
              </a:prstGeom>
              <a:blipFill>
                <a:blip r:embed="rId7"/>
                <a:stretch>
                  <a:fillRect l="-16981" r="-377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443170E-CF17-01D3-7330-E1182D6BCDE3}"/>
                  </a:ext>
                </a:extLst>
              </p:cNvPr>
              <p:cNvSpPr txBox="1"/>
              <p:nvPr/>
            </p:nvSpPr>
            <p:spPr>
              <a:xfrm>
                <a:off x="6490367" y="5087519"/>
                <a:ext cx="13547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𝑋</m:t>
                      </m:r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443170E-CF17-01D3-7330-E1182D6BC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367" y="5087519"/>
                <a:ext cx="135475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8F6DEC3-BF1B-69E1-2F22-6334918241DF}"/>
                  </a:ext>
                </a:extLst>
              </p:cNvPr>
              <p:cNvSpPr txBox="1"/>
              <p:nvPr/>
            </p:nvSpPr>
            <p:spPr>
              <a:xfrm>
                <a:off x="4895514" y="4867780"/>
                <a:ext cx="13547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𝑋</m:t>
                      </m:r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8F6DEC3-BF1B-69E1-2F22-633491824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514" y="4867780"/>
                <a:ext cx="135475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7DA88F11-192A-9B43-AE21-51807BD8D228}"/>
              </a:ext>
            </a:extLst>
          </p:cNvPr>
          <p:cNvSpPr/>
          <p:nvPr/>
        </p:nvSpPr>
        <p:spPr>
          <a:xfrm>
            <a:off x="5307066" y="4882025"/>
            <a:ext cx="1459685" cy="765382"/>
          </a:xfrm>
          <a:prstGeom prst="triangle">
            <a:avLst>
              <a:gd name="adj" fmla="val 83579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5C281E82-30A5-7757-9CBE-D42A30AAE231}"/>
                  </a:ext>
                </a:extLst>
              </p:cNvPr>
              <p:cNvSpPr txBox="1"/>
              <p:nvPr/>
            </p:nvSpPr>
            <p:spPr>
              <a:xfrm>
                <a:off x="5412316" y="5309271"/>
                <a:ext cx="15515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0,2</m:t>
                          </m:r>
                        </m:sup>
                      </m:sSup>
                      <m:d>
                        <m:dPr>
                          <m:ctrlPr>
                            <a:rPr lang="en-US" altLang="ja-JP" sz="1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1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1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1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1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1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5C281E82-30A5-7757-9CBE-D42A30AAE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316" y="5309271"/>
                <a:ext cx="155151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楕円 56">
            <a:extLst>
              <a:ext uri="{FF2B5EF4-FFF2-40B4-BE49-F238E27FC236}">
                <a16:creationId xmlns:a16="http://schemas.microsoft.com/office/drawing/2014/main" id="{F33CCF6C-5776-3465-462F-B986DE3172F5}"/>
              </a:ext>
            </a:extLst>
          </p:cNvPr>
          <p:cNvSpPr/>
          <p:nvPr/>
        </p:nvSpPr>
        <p:spPr>
          <a:xfrm>
            <a:off x="5229840" y="5583406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B5C5FE0-C7BC-061A-8A07-980B02538137}"/>
              </a:ext>
            </a:extLst>
          </p:cNvPr>
          <p:cNvSpPr/>
          <p:nvPr/>
        </p:nvSpPr>
        <p:spPr>
          <a:xfrm>
            <a:off x="6684650" y="5587870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0621117-F878-19AB-D3AE-1F2D643C7539}"/>
              </a:ext>
            </a:extLst>
          </p:cNvPr>
          <p:cNvSpPr/>
          <p:nvPr/>
        </p:nvSpPr>
        <p:spPr>
          <a:xfrm>
            <a:off x="6461333" y="4818088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3A5D3C8-A948-D83B-D811-06ECA553C0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16874" r="25948" b="18023"/>
          <a:stretch>
            <a:fillRect/>
          </a:stretch>
        </p:blipFill>
        <p:spPr>
          <a:xfrm>
            <a:off x="10597048" y="1152237"/>
            <a:ext cx="1294023" cy="1682893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A0869C58-B4CD-0908-FD2E-680992F73F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26577" y="3131296"/>
            <a:ext cx="1364494" cy="145622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19F1D20-B6FF-0904-E718-9419379C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496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B5490-9A61-8274-73F1-3C7D75EC6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8F863C-E820-99B9-D4FA-5C1D69428018}"/>
              </a:ext>
            </a:extLst>
          </p:cNvPr>
          <p:cNvSpPr txBox="1"/>
          <p:nvPr/>
        </p:nvSpPr>
        <p:spPr>
          <a:xfrm>
            <a:off x="160255" y="94268"/>
            <a:ext cx="6066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Sketch of construction (4/7)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6286B08-C652-BF5D-916F-408F0AAAB203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13B1BE7-7181-8062-3A1D-ACD184973EF6}"/>
                  </a:ext>
                </a:extLst>
              </p:cNvPr>
              <p:cNvSpPr txBox="1"/>
              <p:nvPr/>
            </p:nvSpPr>
            <p:spPr>
              <a:xfrm>
                <a:off x="142815" y="995610"/>
                <a:ext cx="11244366" cy="2477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On each tetrahedron 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the higher Berry curvature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𝑓</m:t>
                    </m:r>
                    <m:r>
                      <a:rPr lang="en-US" altLang="ja-JP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defined as the sum of the discrete higher Berry connections from the boundary faces:  </a:t>
                </a:r>
              </a:p>
              <a:p>
                <a:pPr lvl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≔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0,2</m:t>
                          </m:r>
                        </m:sup>
                      </m:sSup>
                      <m:d>
                        <m:dPr>
                          <m:ctrlP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0,2</m:t>
                          </m:r>
                        </m:sup>
                      </m:sSup>
                      <m:d>
                        <m:dPr>
                          <m:ctrlP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0,2</m:t>
                          </m:r>
                        </m:sup>
                      </m:sSup>
                      <m:d>
                        <m:dPr>
                          <m:ctrlP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0,2</m:t>
                          </m:r>
                        </m:sup>
                      </m:sSup>
                      <m:d>
                        <m:dPr>
                          <m:ctrlPr>
                            <a:rPr lang="en-US" altLang="ja-JP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2000" dirty="0">
                  <a:solidFill>
                    <a:srgbClr val="00B0F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sum of the higher Berry curvature over a 3-dimsional parameter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X</m:t>
                        </m:r>
                      </m:e>
                      <m:sub>
                        <m:r>
                          <a:rPr lang="en-US" altLang="ja-JP" sz="2000" b="0" i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is a topological invariant, a higher analog of the Fukui-</a:t>
                </a:r>
                <a:r>
                  <a:rPr lang="en-US" altLang="ja-JP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Hatsugai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-Suzuki formula of the Chern number.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13B1BE7-7181-8062-3A1D-ACD184973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5" y="995610"/>
                <a:ext cx="11244366" cy="2477601"/>
              </a:xfrm>
              <a:prstGeom prst="rect">
                <a:avLst/>
              </a:prstGeom>
              <a:blipFill>
                <a:blip r:embed="rId2"/>
                <a:stretch>
                  <a:fillRect l="-488" t="-1229" b="-34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ED6C75C-137D-4200-789D-52525E8F1851}"/>
                  </a:ext>
                </a:extLst>
              </p:cNvPr>
              <p:cNvSpPr txBox="1"/>
              <p:nvPr/>
            </p:nvSpPr>
            <p:spPr>
              <a:xfrm>
                <a:off x="5955142" y="5168471"/>
                <a:ext cx="3472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ED6C75C-137D-4200-789D-52525E8F1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142" y="5168471"/>
                <a:ext cx="347211" cy="307777"/>
              </a:xfrm>
              <a:prstGeom prst="rect">
                <a:avLst/>
              </a:prstGeom>
              <a:blipFill>
                <a:blip r:embed="rId3"/>
                <a:stretch>
                  <a:fillRect l="-15789" r="-175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楕円 59">
            <a:extLst>
              <a:ext uri="{FF2B5EF4-FFF2-40B4-BE49-F238E27FC236}">
                <a16:creationId xmlns:a16="http://schemas.microsoft.com/office/drawing/2014/main" id="{6080FACB-A4AF-A64B-8BD6-AD11000493B3}"/>
              </a:ext>
            </a:extLst>
          </p:cNvPr>
          <p:cNvSpPr/>
          <p:nvPr/>
        </p:nvSpPr>
        <p:spPr>
          <a:xfrm>
            <a:off x="160255" y="3723586"/>
            <a:ext cx="6410227" cy="309442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DFAB41C-1B09-92E4-512C-C546F785E051}"/>
              </a:ext>
            </a:extLst>
          </p:cNvPr>
          <p:cNvGrpSpPr/>
          <p:nvPr/>
        </p:nvGrpSpPr>
        <p:grpSpPr>
          <a:xfrm>
            <a:off x="1793651" y="3947445"/>
            <a:ext cx="3454387" cy="2718988"/>
            <a:chOff x="1982663" y="3424048"/>
            <a:chExt cx="3454387" cy="27189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2321F8B5-C741-AC38-E481-C8CA9B021E66}"/>
                    </a:ext>
                  </a:extLst>
                </p:cNvPr>
                <p:cNvSpPr txBox="1"/>
                <p:nvPr/>
              </p:nvSpPr>
              <p:spPr>
                <a:xfrm>
                  <a:off x="1982663" y="5643616"/>
                  <a:ext cx="3200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2321F8B5-C741-AC38-E481-C8CA9B021E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663" y="5643616"/>
                  <a:ext cx="320024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6981" r="-3774" b="-1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E358DE7F-A798-4338-9D40-158DDA7CFBF4}"/>
                    </a:ext>
                  </a:extLst>
                </p:cNvPr>
                <p:cNvSpPr txBox="1"/>
                <p:nvPr/>
              </p:nvSpPr>
              <p:spPr>
                <a:xfrm>
                  <a:off x="4346534" y="5835259"/>
                  <a:ext cx="31406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E358DE7F-A798-4338-9D40-158DDA7CFB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534" y="5835259"/>
                  <a:ext cx="314060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7308" r="-3846" b="-137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89DF2A17-661D-AB44-DC4D-565B9D7A1647}"/>
                    </a:ext>
                  </a:extLst>
                </p:cNvPr>
                <p:cNvSpPr txBox="1"/>
                <p:nvPr/>
              </p:nvSpPr>
              <p:spPr>
                <a:xfrm>
                  <a:off x="2782919" y="5785105"/>
                  <a:ext cx="1354756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𝑋</m:t>
                        </m:r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1000" dirty="0"/>
                </a:p>
              </p:txBody>
            </p:sp>
          </mc:Choice>
          <mc:Fallback xmlns=""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89DF2A17-661D-AB44-DC4D-565B9D7A16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919" y="5785105"/>
                  <a:ext cx="1354756" cy="246221"/>
                </a:xfrm>
                <a:prstGeom prst="rect">
                  <a:avLst/>
                </a:prstGeom>
                <a:blipFill>
                  <a:blip r:embed="rId6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4A919B9F-7754-ED89-68FE-14265A003E13}"/>
                    </a:ext>
                  </a:extLst>
                </p:cNvPr>
                <p:cNvSpPr txBox="1"/>
                <p:nvPr/>
              </p:nvSpPr>
              <p:spPr>
                <a:xfrm>
                  <a:off x="4847758" y="4776196"/>
                  <a:ext cx="32002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4A919B9F-7754-ED89-68FE-14265A003E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7758" y="4776196"/>
                  <a:ext cx="32002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6981" r="-3774" b="-137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03E49C0C-9DDF-A292-86FA-D813343E6442}"/>
                    </a:ext>
                  </a:extLst>
                </p:cNvPr>
                <p:cNvSpPr txBox="1"/>
                <p:nvPr/>
              </p:nvSpPr>
              <p:spPr>
                <a:xfrm>
                  <a:off x="4082294" y="5343367"/>
                  <a:ext cx="1354756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𝑋</m:t>
                        </m:r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1000" dirty="0"/>
                </a:p>
              </p:txBody>
            </p:sp>
          </mc:Choice>
          <mc:Fallback xmlns=""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03E49C0C-9DDF-A292-86FA-D813343E64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294" y="5343367"/>
                  <a:ext cx="1354756" cy="246221"/>
                </a:xfrm>
                <a:prstGeom prst="rect">
                  <a:avLst/>
                </a:prstGeom>
                <a:blipFill>
                  <a:blip r:embed="rId8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CF4786B0-CA66-2C43-CC87-7DED870A090E}"/>
                    </a:ext>
                  </a:extLst>
                </p:cNvPr>
                <p:cNvSpPr txBox="1"/>
                <p:nvPr/>
              </p:nvSpPr>
              <p:spPr>
                <a:xfrm>
                  <a:off x="2684194" y="5226447"/>
                  <a:ext cx="1354756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𝑋</m:t>
                        </m:r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1000" dirty="0"/>
                </a:p>
              </p:txBody>
            </p:sp>
          </mc:Choice>
          <mc:Fallback xmlns="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CF4786B0-CA66-2C43-CC87-7DED870A09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194" y="5226447"/>
                  <a:ext cx="1354756" cy="246221"/>
                </a:xfrm>
                <a:prstGeom prst="rect">
                  <a:avLst/>
                </a:prstGeom>
                <a:blipFill>
                  <a:blip r:embed="rId9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458C5725-CECB-341A-2C6F-F1AB8779DFEF}"/>
                    </a:ext>
                  </a:extLst>
                </p:cNvPr>
                <p:cNvSpPr txBox="1"/>
                <p:nvPr/>
              </p:nvSpPr>
              <p:spPr>
                <a:xfrm>
                  <a:off x="3139977" y="5387175"/>
                  <a:ext cx="1551517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11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11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11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0,2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11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1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1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11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1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11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1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sz="1100" dirty="0"/>
                </a:p>
              </p:txBody>
            </p:sp>
          </mc:Choice>
          <mc:Fallback xmlns="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458C5725-CECB-341A-2C6F-F1AB8779D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977" y="5387175"/>
                  <a:ext cx="1551517" cy="2616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F5E59AD6-86E8-B083-2FB1-19A40C976B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2000" y="3754065"/>
              <a:ext cx="926577" cy="193003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F3840D25-C629-736E-E080-A462D785A2A8}"/>
                    </a:ext>
                  </a:extLst>
                </p:cNvPr>
                <p:cNvSpPr txBox="1"/>
                <p:nvPr/>
              </p:nvSpPr>
              <p:spPr>
                <a:xfrm>
                  <a:off x="2774559" y="4774320"/>
                  <a:ext cx="175549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F3840D25-C629-736E-E080-A462D785A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4559" y="4774320"/>
                  <a:ext cx="175549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7CA8B49C-17F7-4323-D076-2F788A5054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5020" y="5692254"/>
              <a:ext cx="1961080" cy="14424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7178B395-8BA3-BDBE-0D45-7D2575E27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8545" y="4930085"/>
              <a:ext cx="414680" cy="90641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28706A25-D961-7767-4316-6A46FE9E07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2000" y="4930085"/>
              <a:ext cx="2284245" cy="76216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9201EA41-AB3D-8641-3D68-CE56E5E645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42519" y="3786182"/>
              <a:ext cx="1400706" cy="114390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39EEE239-0EB1-1306-7C09-A2A39E4BAEDE}"/>
                </a:ext>
              </a:extLst>
            </p:cNvPr>
            <p:cNvSpPr/>
            <p:nvPr/>
          </p:nvSpPr>
          <p:spPr>
            <a:xfrm>
              <a:off x="2355312" y="5628253"/>
              <a:ext cx="131975" cy="1280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37532A83-DF7D-0853-9240-4B790F39981B}"/>
                </a:ext>
              </a:extLst>
            </p:cNvPr>
            <p:cNvSpPr/>
            <p:nvPr/>
          </p:nvSpPr>
          <p:spPr>
            <a:xfrm>
              <a:off x="4697505" y="4871159"/>
              <a:ext cx="131975" cy="1280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AEA04906-B436-9C9C-81B2-F093C6995BB1}"/>
                </a:ext>
              </a:extLst>
            </p:cNvPr>
            <p:cNvSpPr/>
            <p:nvPr/>
          </p:nvSpPr>
          <p:spPr>
            <a:xfrm>
              <a:off x="4273164" y="5789257"/>
              <a:ext cx="131975" cy="1280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EEC60766-0061-5325-5401-2FD2D14339DF}"/>
                </a:ext>
              </a:extLst>
            </p:cNvPr>
            <p:cNvSpPr/>
            <p:nvPr/>
          </p:nvSpPr>
          <p:spPr>
            <a:xfrm>
              <a:off x="3286692" y="3722180"/>
              <a:ext cx="131975" cy="1280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9161E05F-8FD0-7854-A94D-987663C96AAA}"/>
                    </a:ext>
                  </a:extLst>
                </p:cNvPr>
                <p:cNvSpPr txBox="1"/>
                <p:nvPr/>
              </p:nvSpPr>
              <p:spPr>
                <a:xfrm>
                  <a:off x="3208565" y="3424048"/>
                  <a:ext cx="32002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9161E05F-8FD0-7854-A94D-987663C96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565" y="3424048"/>
                  <a:ext cx="320023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6981" r="-3774" b="-1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95AFF72D-5CA3-5B0E-F552-69D8DB5A8AFB}"/>
                    </a:ext>
                  </a:extLst>
                </p:cNvPr>
                <p:cNvSpPr txBox="1"/>
                <p:nvPr/>
              </p:nvSpPr>
              <p:spPr>
                <a:xfrm>
                  <a:off x="2043824" y="4435772"/>
                  <a:ext cx="1354756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𝑋</m:t>
                        </m:r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1000" dirty="0"/>
                </a:p>
              </p:txBody>
            </p:sp>
          </mc:Choice>
          <mc:Fallback xmlns="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95AFF72D-5CA3-5B0E-F552-69D8DB5A8A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824" y="4435772"/>
                  <a:ext cx="1354756" cy="246221"/>
                </a:xfrm>
                <a:prstGeom prst="rect">
                  <a:avLst/>
                </a:prstGeom>
                <a:blipFill>
                  <a:blip r:embed="rId13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EE7C1FB4-B1A2-211C-D7B9-760C8936DF8B}"/>
                    </a:ext>
                  </a:extLst>
                </p:cNvPr>
                <p:cNvSpPr txBox="1"/>
                <p:nvPr/>
              </p:nvSpPr>
              <p:spPr>
                <a:xfrm>
                  <a:off x="3582011" y="4219962"/>
                  <a:ext cx="1354756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𝑋</m:t>
                        </m:r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1000" dirty="0"/>
                </a:p>
              </p:txBody>
            </p:sp>
          </mc:Choice>
          <mc:Fallback xmlns="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EE7C1FB4-B1A2-211C-D7B9-760C8936DF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2011" y="4219962"/>
                  <a:ext cx="1354756" cy="246221"/>
                </a:xfrm>
                <a:prstGeom prst="rect">
                  <a:avLst/>
                </a:prstGeom>
                <a:blipFill>
                  <a:blip r:embed="rId14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00EC5E3F-FFA8-D553-CB03-E2BDA3B21F94}"/>
                    </a:ext>
                  </a:extLst>
                </p:cNvPr>
                <p:cNvSpPr txBox="1"/>
                <p:nvPr/>
              </p:nvSpPr>
              <p:spPr>
                <a:xfrm>
                  <a:off x="2395952" y="5021271"/>
                  <a:ext cx="1551517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11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11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11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0,2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11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sz="1100" dirty="0"/>
                </a:p>
              </p:txBody>
            </p:sp>
          </mc:Choice>
          <mc:Fallback xmlns="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00EC5E3F-FFA8-D553-CB03-E2BDA3B21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5952" y="5021271"/>
                  <a:ext cx="1551517" cy="2616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B405926D-2039-1796-A568-7AE3176A978C}"/>
                    </a:ext>
                  </a:extLst>
                </p:cNvPr>
                <p:cNvSpPr txBox="1"/>
                <p:nvPr/>
              </p:nvSpPr>
              <p:spPr>
                <a:xfrm>
                  <a:off x="2777028" y="4492200"/>
                  <a:ext cx="1551517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11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11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11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0,2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11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1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1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sz="1100" dirty="0"/>
                </a:p>
              </p:txBody>
            </p:sp>
          </mc:Choice>
          <mc:Fallback xmlns="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B405926D-2039-1796-A568-7AE3176A97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7028" y="4492200"/>
                  <a:ext cx="1551517" cy="2616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FC1E49E8-993C-C0F7-A6E9-C075D7107743}"/>
                    </a:ext>
                  </a:extLst>
                </p:cNvPr>
                <p:cNvSpPr txBox="1"/>
                <p:nvPr/>
              </p:nvSpPr>
              <p:spPr>
                <a:xfrm>
                  <a:off x="3424404" y="4699175"/>
                  <a:ext cx="1551517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11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11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11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0,2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sz="11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1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1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11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Open Sans" panose="020B0606030504020204" pitchFamily="34" charset="0"/>
                                    <a:cs typeface="Open Sans" panose="020B0606030504020204" pitchFamily="34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sz="1100" dirty="0"/>
                </a:p>
              </p:txBody>
            </p:sp>
          </mc:Choice>
          <mc:Fallback xmlns="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FC1E49E8-993C-C0F7-A6E9-C075D71077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404" y="4699175"/>
                  <a:ext cx="1551517" cy="2616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16B502CF-C81B-E1E5-1C0C-2DBC5D4EF7F9}"/>
                </a:ext>
              </a:extLst>
            </p:cNvPr>
            <p:cNvCxnSpPr>
              <a:cxnSpLocks/>
              <a:stCxn id="37" idx="1"/>
              <a:endCxn id="39" idx="4"/>
            </p:cNvCxnSpPr>
            <p:nvPr/>
          </p:nvCxnSpPr>
          <p:spPr>
            <a:xfrm flipH="1" flipV="1">
              <a:off x="3352680" y="3850183"/>
              <a:ext cx="939811" cy="195782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92EB6826-D7FB-3F1D-9244-52E65A009A8C}"/>
                    </a:ext>
                  </a:extLst>
                </p:cNvPr>
                <p:cNvSpPr txBox="1"/>
                <p:nvPr/>
              </p:nvSpPr>
              <p:spPr>
                <a:xfrm>
                  <a:off x="2914340" y="4241133"/>
                  <a:ext cx="1354756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𝑋</m:t>
                        </m:r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sz="1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1000" dirty="0"/>
                </a:p>
              </p:txBody>
            </p:sp>
          </mc:Choice>
          <mc:Fallback xmlns=""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92EB6826-D7FB-3F1D-9244-52E65A009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340" y="4241133"/>
                  <a:ext cx="1354756" cy="246221"/>
                </a:xfrm>
                <a:prstGeom prst="rect">
                  <a:avLst/>
                </a:prstGeom>
                <a:blipFill>
                  <a:blip r:embed="rId18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EF6E1905-B8A2-17E0-0A03-EDBFAE19ED55}"/>
                  </a:ext>
                </a:extLst>
              </p:cNvPr>
              <p:cNvSpPr txBox="1"/>
              <p:nvPr/>
            </p:nvSpPr>
            <p:spPr>
              <a:xfrm>
                <a:off x="7278726" y="4591262"/>
                <a:ext cx="4832790" cy="884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𝜈</m:t>
                      </m:r>
                      <m:d>
                        <m:d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≔</m:t>
                      </m:r>
                      <m:f>
                        <m:f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fPr>
                        <m:num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1800" b="0" i="0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ja-JP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    ∈ </m:t>
                      </m:r>
                      <m:r>
                        <a:rPr lang="en-US" altLang="ja-JP" sz="18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ℤ</m:t>
                      </m:r>
                    </m:oMath>
                  </m:oMathPara>
                </a14:m>
                <a:endParaRPr lang="en-US" altLang="ja-JP" sz="1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EF6E1905-B8A2-17E0-0A03-EDBFAE19E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726" y="4591262"/>
                <a:ext cx="4832790" cy="8849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矢印: 右 63">
            <a:extLst>
              <a:ext uri="{FF2B5EF4-FFF2-40B4-BE49-F238E27FC236}">
                <a16:creationId xmlns:a16="http://schemas.microsoft.com/office/drawing/2014/main" id="{FE58B04D-A221-3479-7A57-64C6B8216BB9}"/>
              </a:ext>
            </a:extLst>
          </p:cNvPr>
          <p:cNvSpPr/>
          <p:nvPr/>
        </p:nvSpPr>
        <p:spPr>
          <a:xfrm>
            <a:off x="6733823" y="4742726"/>
            <a:ext cx="829559" cy="42420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D4EFAA3-EE99-B3B9-59B7-D16C1248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3049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3D90-136E-2087-8DA3-C02F7AEE3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FFB642-EBB5-FDA0-0010-E38867BC1DF7}"/>
              </a:ext>
            </a:extLst>
          </p:cNvPr>
          <p:cNvSpPr txBox="1"/>
          <p:nvPr/>
        </p:nvSpPr>
        <p:spPr>
          <a:xfrm>
            <a:off x="160255" y="94268"/>
            <a:ext cx="953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DMRG calculation of higher Berry curvature</a:t>
            </a:r>
            <a:endParaRPr kumimoji="1" lang="ja-JP" altLang="en-US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6FFEB9E-9B7A-4B67-F2FF-582EC8758068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図 78">
            <a:extLst>
              <a:ext uri="{FF2B5EF4-FFF2-40B4-BE49-F238E27FC236}">
                <a16:creationId xmlns:a16="http://schemas.microsoft.com/office/drawing/2014/main" id="{63587C45-01E6-D3E3-F6F7-A0285F01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46" y="1835732"/>
            <a:ext cx="10728907" cy="5234024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0468026-98CD-4250-7EED-7962E6369B68}"/>
              </a:ext>
            </a:extLst>
          </p:cNvPr>
          <p:cNvSpPr txBox="1"/>
          <p:nvPr/>
        </p:nvSpPr>
        <p:spPr>
          <a:xfrm>
            <a:off x="142815" y="957110"/>
            <a:ext cx="1124436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formula is straightforwardly implemented in DMRG calculation! </a:t>
            </a:r>
            <a:r>
              <a:rPr lang="en-US" altLang="ja-JP" sz="20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[KS-</a:t>
            </a:r>
            <a:r>
              <a:rPr lang="en-US" altLang="ja-JP" sz="2000" dirty="0" err="1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Heinsdorf</a:t>
            </a:r>
            <a:r>
              <a:rPr lang="en-US" altLang="ja-JP" sz="20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-Ohyama, 2305.08109]</a:t>
            </a:r>
            <a:endParaRPr lang="en-US" altLang="ja-JP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Ex: Spin 1/2 AF Heisenberg + staggered AF + staggered magnetic field 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95C09D9-7007-BF87-0CBF-F47175C6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755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BED9B-7B48-0D45-338B-E1EC17F6E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C3DA2B-8B04-55E5-516D-465F1F561306}"/>
              </a:ext>
            </a:extLst>
          </p:cNvPr>
          <p:cNvSpPr txBox="1"/>
          <p:nvPr/>
        </p:nvSpPr>
        <p:spPr>
          <a:xfrm>
            <a:off x="160255" y="94268"/>
            <a:ext cx="10101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definitions of 1D higher Berry curvature</a:t>
            </a:r>
            <a:endParaRPr kumimoji="1" lang="ja-JP" altLang="en-US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EB761BD-D484-572D-1217-4261CDE2311F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54A755F-F60C-6D96-0F7D-AAAF61F6DE36}"/>
              </a:ext>
            </a:extLst>
          </p:cNvPr>
          <p:cNvSpPr txBox="1"/>
          <p:nvPr/>
        </p:nvSpPr>
        <p:spPr>
          <a:xfrm>
            <a:off x="142815" y="957110"/>
            <a:ext cx="1124436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Original proposal in </a:t>
            </a:r>
            <a:r>
              <a:rPr lang="en-US" altLang="ja-JP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[Kapustin-</a:t>
            </a:r>
            <a:r>
              <a:rPr lang="en-US" altLang="ja-JP" dirty="0" err="1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Spodyneiko</a:t>
            </a:r>
            <a:r>
              <a:rPr lang="en-US" altLang="ja-JP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2001.03454]</a:t>
            </a:r>
            <a:r>
              <a:rPr lang="en-US" altLang="ja-JP" sz="20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Correlation functions of local Hamiltonian terms &amp; coarse geometry technology 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local Hamiltonian terms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ja-JP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Schmidt decomposition formula </a:t>
            </a:r>
            <a:r>
              <a:rPr lang="en-US" altLang="ja-JP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[Sommer-Wen-Vishwanath 2405.05316, cf. Ohyama-Ryu 2405.05327]</a:t>
            </a: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ja-JP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ja-JP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EA8BCC-508B-FB71-924F-C2FE42504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96" y="3524521"/>
            <a:ext cx="3081155" cy="39815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037FB3-79C6-3796-E672-5DF43557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086" y="3434085"/>
            <a:ext cx="3556226" cy="713857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B6C416BD-0621-314D-C551-EC49274F86BE}"/>
              </a:ext>
            </a:extLst>
          </p:cNvPr>
          <p:cNvSpPr/>
          <p:nvPr/>
        </p:nvSpPr>
        <p:spPr>
          <a:xfrm>
            <a:off x="4863431" y="3524521"/>
            <a:ext cx="690880" cy="39815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633725-93B4-4E12-239F-F6D044DB15D5}"/>
              </a:ext>
            </a:extLst>
          </p:cNvPr>
          <p:cNvSpPr txBox="1"/>
          <p:nvPr/>
        </p:nvSpPr>
        <p:spPr>
          <a:xfrm>
            <a:off x="9099105" y="4147941"/>
            <a:ext cx="2499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Berry curvature of each Schmidt state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99E038-DE1A-0FE3-0404-EA10A080C2E9}"/>
              </a:ext>
            </a:extLst>
          </p:cNvPr>
          <p:cNvSpPr txBox="1"/>
          <p:nvPr/>
        </p:nvSpPr>
        <p:spPr>
          <a:xfrm>
            <a:off x="6457704" y="4168262"/>
            <a:ext cx="2499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Schmidt eigenvalue contribution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72C25B20-F0E1-ED33-162D-4B94546E03C7}"/>
              </a:ext>
            </a:extLst>
          </p:cNvPr>
          <p:cNvCxnSpPr/>
          <p:nvPr/>
        </p:nvCxnSpPr>
        <p:spPr>
          <a:xfrm flipV="1">
            <a:off x="8094199" y="3922673"/>
            <a:ext cx="177912" cy="290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5B8BC3A-E012-2ADC-7086-C42D3F777CAF}"/>
              </a:ext>
            </a:extLst>
          </p:cNvPr>
          <p:cNvCxnSpPr>
            <a:cxnSpLocks/>
          </p:cNvCxnSpPr>
          <p:nvPr/>
        </p:nvCxnSpPr>
        <p:spPr>
          <a:xfrm flipH="1" flipV="1">
            <a:off x="9254244" y="3922673"/>
            <a:ext cx="295234" cy="303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1F6A0DD-44B9-56A7-3906-EEA1DB9DEF0D}"/>
              </a:ext>
            </a:extLst>
          </p:cNvPr>
          <p:cNvCxnSpPr>
            <a:cxnSpLocks/>
          </p:cNvCxnSpPr>
          <p:nvPr/>
        </p:nvCxnSpPr>
        <p:spPr>
          <a:xfrm>
            <a:off x="2318217" y="5695393"/>
            <a:ext cx="3429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4515E8B-2B70-A1F1-F0BB-9BC269956B37}"/>
              </a:ext>
            </a:extLst>
          </p:cNvPr>
          <p:cNvCxnSpPr>
            <a:cxnSpLocks/>
          </p:cNvCxnSpPr>
          <p:nvPr/>
        </p:nvCxnSpPr>
        <p:spPr>
          <a:xfrm>
            <a:off x="6308579" y="5695393"/>
            <a:ext cx="3429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688D026-95DE-9CD7-EA16-DA48A34A8DEE}"/>
              </a:ext>
            </a:extLst>
          </p:cNvPr>
          <p:cNvSpPr txBox="1"/>
          <p:nvPr/>
        </p:nvSpPr>
        <p:spPr>
          <a:xfrm>
            <a:off x="3867149" y="5819979"/>
            <a:ext cx="62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endParaRPr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DF3DE6-17A8-5353-3E5F-2796046969D4}"/>
              </a:ext>
            </a:extLst>
          </p:cNvPr>
          <p:cNvSpPr txBox="1"/>
          <p:nvPr/>
        </p:nvSpPr>
        <p:spPr>
          <a:xfrm>
            <a:off x="7851896" y="5819979"/>
            <a:ext cx="62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70AE968-7169-7754-C2E1-A78322174931}"/>
                  </a:ext>
                </a:extLst>
              </p:cNvPr>
              <p:cNvSpPr txBox="1"/>
              <p:nvPr/>
            </p:nvSpPr>
            <p:spPr>
              <a:xfrm>
                <a:off x="3788832" y="5176822"/>
                <a:ext cx="608628" cy="304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70AE968-7169-7754-C2E1-A7832217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832" y="5176822"/>
                <a:ext cx="608628" cy="304186"/>
              </a:xfrm>
              <a:prstGeom prst="rect">
                <a:avLst/>
              </a:prstGeom>
              <a:blipFill>
                <a:blip r:embed="rId5"/>
                <a:stretch>
                  <a:fillRect r="-6061" b="-2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F3BA7E0-60F0-6F93-131C-255B7C5C193E}"/>
                  </a:ext>
                </a:extLst>
              </p:cNvPr>
              <p:cNvSpPr txBox="1"/>
              <p:nvPr/>
            </p:nvSpPr>
            <p:spPr>
              <a:xfrm>
                <a:off x="7709761" y="5176822"/>
                <a:ext cx="613053" cy="304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F3BA7E0-60F0-6F93-131C-255B7C5C1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761" y="5176822"/>
                <a:ext cx="613053" cy="304186"/>
              </a:xfrm>
              <a:prstGeom prst="rect">
                <a:avLst/>
              </a:prstGeom>
              <a:blipFill>
                <a:blip r:embed="rId6"/>
                <a:stretch>
                  <a:fillRect r="-6000" b="-2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4AE3809-4324-720A-6565-2B085B232650}"/>
              </a:ext>
            </a:extLst>
          </p:cNvPr>
          <p:cNvSpPr/>
          <p:nvPr/>
        </p:nvSpPr>
        <p:spPr>
          <a:xfrm>
            <a:off x="5745163" y="5573713"/>
            <a:ext cx="571500" cy="222493"/>
          </a:xfrm>
          <a:custGeom>
            <a:avLst/>
            <a:gdLst>
              <a:gd name="connsiteX0" fmla="*/ 0 w 571500"/>
              <a:gd name="connsiteY0" fmla="*/ 112712 h 222493"/>
              <a:gd name="connsiteX1" fmla="*/ 90487 w 571500"/>
              <a:gd name="connsiteY1" fmla="*/ 9525 h 222493"/>
              <a:gd name="connsiteX2" fmla="*/ 230187 w 571500"/>
              <a:gd name="connsiteY2" fmla="*/ 219075 h 222493"/>
              <a:gd name="connsiteX3" fmla="*/ 346075 w 571500"/>
              <a:gd name="connsiteY3" fmla="*/ 0 h 222493"/>
              <a:gd name="connsiteX4" fmla="*/ 473075 w 571500"/>
              <a:gd name="connsiteY4" fmla="*/ 220662 h 222493"/>
              <a:gd name="connsiteX5" fmla="*/ 571500 w 571500"/>
              <a:gd name="connsiteY5" fmla="*/ 111125 h 222493"/>
              <a:gd name="connsiteX6" fmla="*/ 571500 w 571500"/>
              <a:gd name="connsiteY6" fmla="*/ 111125 h 22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222493">
                <a:moveTo>
                  <a:pt x="0" y="112712"/>
                </a:moveTo>
                <a:cubicBezTo>
                  <a:pt x="26061" y="52255"/>
                  <a:pt x="52123" y="-8202"/>
                  <a:pt x="90487" y="9525"/>
                </a:cubicBezTo>
                <a:cubicBezTo>
                  <a:pt x="128851" y="27252"/>
                  <a:pt x="187589" y="220662"/>
                  <a:pt x="230187" y="219075"/>
                </a:cubicBezTo>
                <a:cubicBezTo>
                  <a:pt x="272785" y="217488"/>
                  <a:pt x="305594" y="-264"/>
                  <a:pt x="346075" y="0"/>
                </a:cubicBezTo>
                <a:cubicBezTo>
                  <a:pt x="386556" y="264"/>
                  <a:pt x="435504" y="202141"/>
                  <a:pt x="473075" y="220662"/>
                </a:cubicBezTo>
                <a:cubicBezTo>
                  <a:pt x="510646" y="239183"/>
                  <a:pt x="571500" y="111125"/>
                  <a:pt x="571500" y="111125"/>
                </a:cubicBezTo>
                <a:lnTo>
                  <a:pt x="571500" y="111125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C748B4DE-1B29-1A31-ADB8-9A3CB34F63AB}"/>
                  </a:ext>
                </a:extLst>
              </p:cNvPr>
              <p:cNvSpPr txBox="1"/>
              <p:nvPr/>
            </p:nvSpPr>
            <p:spPr>
              <a:xfrm>
                <a:off x="5884558" y="5176822"/>
                <a:ext cx="2927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C748B4DE-1B29-1A31-ADB8-9A3CB34F6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558" y="5176822"/>
                <a:ext cx="292709" cy="276999"/>
              </a:xfrm>
              <a:prstGeom prst="rect">
                <a:avLst/>
              </a:prstGeom>
              <a:blipFill>
                <a:blip r:embed="rId7"/>
                <a:stretch>
                  <a:fillRect l="-8333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3BA4AFB8-F6B5-0F02-7575-21EC280B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769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F0B55-0718-52E7-5C48-248314E2A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BB45F8-2538-47E6-CE3D-61648A2FD9A6}"/>
              </a:ext>
            </a:extLst>
          </p:cNvPr>
          <p:cNvSpPr txBox="1"/>
          <p:nvPr/>
        </p:nvSpPr>
        <p:spPr>
          <a:xfrm>
            <a:off x="160255" y="94268"/>
            <a:ext cx="6066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Sketch of construction (5/7)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DF8A901-35D9-2514-E0FF-D1EBA6B5A416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00E417D-AA50-EDE3-2605-025905F02F16}"/>
                  </a:ext>
                </a:extLst>
              </p:cNvPr>
              <p:cNvSpPr txBox="1"/>
              <p:nvPr/>
            </p:nvSpPr>
            <p:spPr>
              <a:xfrm>
                <a:off x="142815" y="995610"/>
                <a:ext cx="11244366" cy="2702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-equivariant structure is from the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-equivariance of MPS. 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</m:d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∼|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𝜓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⟩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implies that there exist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(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𝐷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𝜆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))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such that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naryPr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[</m:t>
                                  </m:r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𝑗</m:t>
                          </m:r>
                        </m:sup>
                      </m:sSup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</m:sSub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.</m:t>
                      </m:r>
                    </m:oMath>
                  </m:oMathPara>
                </a14:m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𝑔h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gives the (2,0) </a:t>
                </a:r>
                <a:r>
                  <a:rPr lang="en-US" altLang="ja-JP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cochain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</m:t>
                        </m:r>
                        <m:r>
                          <a:rPr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h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2,0</m:t>
                        </m:r>
                      </m:sup>
                    </m:sSubSup>
                    <m:r>
                      <a:rPr lang="en-US" altLang="ja-JP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𝜆</m:t>
                    </m:r>
                    <m:r>
                      <a:rPr lang="en-US" altLang="ja-JP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𝑔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,</m:t>
                              </m:r>
                              <m:r>
                                <a:rPr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2,0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(</m:t>
                          </m:r>
                          <m:r>
                            <a:rPr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  <m:r>
                            <a:rPr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)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𝑔h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   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𝑔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h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∈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𝐺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   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𝜆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∈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𝑀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. </m:t>
                      </m:r>
                    </m:oMath>
                  </m:oMathPara>
                </a14:m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00E417D-AA50-EDE3-2605-025905F02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5" y="995610"/>
                <a:ext cx="11244366" cy="2702919"/>
              </a:xfrm>
              <a:prstGeom prst="rect">
                <a:avLst/>
              </a:prstGeom>
              <a:blipFill>
                <a:blip r:embed="rId2"/>
                <a:stretch>
                  <a:fillRect l="-488" t="-11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>
            <a:extLst>
              <a:ext uri="{FF2B5EF4-FFF2-40B4-BE49-F238E27FC236}">
                <a16:creationId xmlns:a16="http://schemas.microsoft.com/office/drawing/2014/main" id="{5FD59583-F783-9BBF-C2E8-25D9D02D52E3}"/>
              </a:ext>
            </a:extLst>
          </p:cNvPr>
          <p:cNvSpPr/>
          <p:nvPr/>
        </p:nvSpPr>
        <p:spPr>
          <a:xfrm>
            <a:off x="1604022" y="5226676"/>
            <a:ext cx="8752762" cy="157427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D3C59CE-141C-D821-D7B3-D6EDF189F961}"/>
                  </a:ext>
                </a:extLst>
              </p:cNvPr>
              <p:cNvSpPr txBox="1"/>
              <p:nvPr/>
            </p:nvSpPr>
            <p:spPr>
              <a:xfrm>
                <a:off x="9702918" y="5897544"/>
                <a:ext cx="2980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D3C59CE-141C-D821-D7B3-D6EDF189F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918" y="5897544"/>
                <a:ext cx="298030" cy="307777"/>
              </a:xfrm>
              <a:prstGeom prst="rect">
                <a:avLst/>
              </a:prstGeom>
              <a:blipFill>
                <a:blip r:embed="rId3"/>
                <a:stretch>
                  <a:fillRect l="-18367" r="-14286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ABEAE2C-0D4F-6CFA-28C4-4CAFEA83B06F}"/>
                  </a:ext>
                </a:extLst>
              </p:cNvPr>
              <p:cNvSpPr txBox="1"/>
              <p:nvPr/>
            </p:nvSpPr>
            <p:spPr>
              <a:xfrm>
                <a:off x="3291241" y="5910964"/>
                <a:ext cx="2047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𝜆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ABEAE2C-0D4F-6CFA-28C4-4CAFEA83B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41" y="5910964"/>
                <a:ext cx="204736" cy="307777"/>
              </a:xfrm>
              <a:prstGeom prst="rect">
                <a:avLst/>
              </a:prstGeom>
              <a:blipFill>
                <a:blip r:embed="rId4"/>
                <a:stretch>
                  <a:fillRect l="-27273" r="-30303"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846F0AF-A816-DCE4-50AB-3A88BAEA9B28}"/>
                  </a:ext>
                </a:extLst>
              </p:cNvPr>
              <p:cNvSpPr txBox="1"/>
              <p:nvPr/>
            </p:nvSpPr>
            <p:spPr>
              <a:xfrm>
                <a:off x="5221292" y="6428639"/>
                <a:ext cx="3474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h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𝜆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846F0AF-A816-DCE4-50AB-3A88BAEA9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292" y="6428639"/>
                <a:ext cx="347403" cy="307777"/>
              </a:xfrm>
              <a:prstGeom prst="rect">
                <a:avLst/>
              </a:prstGeom>
              <a:blipFill>
                <a:blip r:embed="rId5"/>
                <a:stretch>
                  <a:fillRect l="-16071" r="-17857"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9E7F67B-90CD-88F4-A0D9-E0FB6EA8DC3B}"/>
              </a:ext>
            </a:extLst>
          </p:cNvPr>
          <p:cNvCxnSpPr>
            <a:cxnSpLocks/>
          </p:cNvCxnSpPr>
          <p:nvPr/>
        </p:nvCxnSpPr>
        <p:spPr>
          <a:xfrm flipH="1" flipV="1">
            <a:off x="3666489" y="4264110"/>
            <a:ext cx="58147" cy="16708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14658A2-657A-2643-13F5-648F3D268F5C}"/>
              </a:ext>
            </a:extLst>
          </p:cNvPr>
          <p:cNvCxnSpPr>
            <a:cxnSpLocks/>
          </p:cNvCxnSpPr>
          <p:nvPr/>
        </p:nvCxnSpPr>
        <p:spPr>
          <a:xfrm flipV="1">
            <a:off x="5344442" y="5192246"/>
            <a:ext cx="8355" cy="11365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9DD2ED0-A4A0-40FF-DFD9-BD1F2810BF4A}"/>
                  </a:ext>
                </a:extLst>
              </p:cNvPr>
              <p:cNvSpPr txBox="1"/>
              <p:nvPr/>
            </p:nvSpPr>
            <p:spPr>
              <a:xfrm>
                <a:off x="3409096" y="3866535"/>
                <a:ext cx="658514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𝑖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𝜆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9DD2ED0-A4A0-40FF-DFD9-BD1F2810B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96" y="3866535"/>
                <a:ext cx="658514" cy="317779"/>
              </a:xfrm>
              <a:prstGeom prst="rect">
                <a:avLst/>
              </a:prstGeom>
              <a:blipFill>
                <a:blip r:embed="rId6"/>
                <a:stretch>
                  <a:fillRect l="-7407" r="-12963" b="-3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50C54D8-29C3-45F1-1F35-9341C2C2771A}"/>
                  </a:ext>
                </a:extLst>
              </p:cNvPr>
              <p:cNvSpPr txBox="1"/>
              <p:nvPr/>
            </p:nvSpPr>
            <p:spPr>
              <a:xfrm>
                <a:off x="4997810" y="4862185"/>
                <a:ext cx="802464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h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50C54D8-29C3-45F1-1F35-9341C2C27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810" y="4862185"/>
                <a:ext cx="802464" cy="317779"/>
              </a:xfrm>
              <a:prstGeom prst="rect">
                <a:avLst/>
              </a:prstGeom>
              <a:blipFill>
                <a:blip r:embed="rId7"/>
                <a:stretch>
                  <a:fillRect l="-6870" t="-1923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>
            <a:extLst>
              <a:ext uri="{FF2B5EF4-FFF2-40B4-BE49-F238E27FC236}">
                <a16:creationId xmlns:a16="http://schemas.microsoft.com/office/drawing/2014/main" id="{E4E2F680-ED41-5B66-3172-4EB723F8BE4E}"/>
              </a:ext>
            </a:extLst>
          </p:cNvPr>
          <p:cNvSpPr/>
          <p:nvPr/>
        </p:nvSpPr>
        <p:spPr>
          <a:xfrm>
            <a:off x="3661683" y="5833543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860A136F-16EA-F100-BA44-8B78EA847576}"/>
              </a:ext>
            </a:extLst>
          </p:cNvPr>
          <p:cNvSpPr/>
          <p:nvPr/>
        </p:nvSpPr>
        <p:spPr>
          <a:xfrm>
            <a:off x="3793657" y="6002067"/>
            <a:ext cx="1443567" cy="345017"/>
          </a:xfrm>
          <a:custGeom>
            <a:avLst/>
            <a:gdLst>
              <a:gd name="connsiteX0" fmla="*/ 0 w 1600200"/>
              <a:gd name="connsiteY0" fmla="*/ 0 h 170467"/>
              <a:gd name="connsiteX1" fmla="*/ 692150 w 1600200"/>
              <a:gd name="connsiteY1" fmla="*/ 165100 h 170467"/>
              <a:gd name="connsiteX2" fmla="*/ 1600200 w 1600200"/>
              <a:gd name="connsiteY2" fmla="*/ 133350 h 170467"/>
              <a:gd name="connsiteX3" fmla="*/ 1600200 w 1600200"/>
              <a:gd name="connsiteY3" fmla="*/ 133350 h 170467"/>
              <a:gd name="connsiteX0" fmla="*/ 0 w 1600200"/>
              <a:gd name="connsiteY0" fmla="*/ 0 h 353484"/>
              <a:gd name="connsiteX1" fmla="*/ 692150 w 1600200"/>
              <a:gd name="connsiteY1" fmla="*/ 165100 h 353484"/>
              <a:gd name="connsiteX2" fmla="*/ 1600200 w 1600200"/>
              <a:gd name="connsiteY2" fmla="*/ 133350 h 353484"/>
              <a:gd name="connsiteX3" fmla="*/ 1515534 w 1600200"/>
              <a:gd name="connsiteY3" fmla="*/ 353484 h 353484"/>
              <a:gd name="connsiteX0" fmla="*/ 0 w 1600200"/>
              <a:gd name="connsiteY0" fmla="*/ 0 h 170467"/>
              <a:gd name="connsiteX1" fmla="*/ 692150 w 1600200"/>
              <a:gd name="connsiteY1" fmla="*/ 165100 h 170467"/>
              <a:gd name="connsiteX2" fmla="*/ 1600200 w 1600200"/>
              <a:gd name="connsiteY2" fmla="*/ 133350 h 170467"/>
              <a:gd name="connsiteX0" fmla="*/ 0 w 1443567"/>
              <a:gd name="connsiteY0" fmla="*/ 0 h 345017"/>
              <a:gd name="connsiteX1" fmla="*/ 692150 w 1443567"/>
              <a:gd name="connsiteY1" fmla="*/ 165100 h 345017"/>
              <a:gd name="connsiteX2" fmla="*/ 1443567 w 1443567"/>
              <a:gd name="connsiteY2" fmla="*/ 345017 h 345017"/>
              <a:gd name="connsiteX0" fmla="*/ 0 w 1443567"/>
              <a:gd name="connsiteY0" fmla="*/ 0 h 423333"/>
              <a:gd name="connsiteX1" fmla="*/ 624417 w 1443567"/>
              <a:gd name="connsiteY1" fmla="*/ 423333 h 423333"/>
              <a:gd name="connsiteX2" fmla="*/ 1443567 w 1443567"/>
              <a:gd name="connsiteY2" fmla="*/ 345017 h 423333"/>
              <a:gd name="connsiteX0" fmla="*/ 0 w 1443567"/>
              <a:gd name="connsiteY0" fmla="*/ 0 h 345017"/>
              <a:gd name="connsiteX1" fmla="*/ 628650 w 1443567"/>
              <a:gd name="connsiteY1" fmla="*/ 283633 h 345017"/>
              <a:gd name="connsiteX2" fmla="*/ 1443567 w 1443567"/>
              <a:gd name="connsiteY2" fmla="*/ 345017 h 345017"/>
              <a:gd name="connsiteX0" fmla="*/ 0 w 1443567"/>
              <a:gd name="connsiteY0" fmla="*/ 0 h 360425"/>
              <a:gd name="connsiteX1" fmla="*/ 628650 w 1443567"/>
              <a:gd name="connsiteY1" fmla="*/ 283633 h 360425"/>
              <a:gd name="connsiteX2" fmla="*/ 1443567 w 1443567"/>
              <a:gd name="connsiteY2" fmla="*/ 345017 h 360425"/>
              <a:gd name="connsiteX0" fmla="*/ 0 w 1443567"/>
              <a:gd name="connsiteY0" fmla="*/ 0 h 360425"/>
              <a:gd name="connsiteX1" fmla="*/ 628650 w 1443567"/>
              <a:gd name="connsiteY1" fmla="*/ 283633 h 360425"/>
              <a:gd name="connsiteX2" fmla="*/ 1443567 w 1443567"/>
              <a:gd name="connsiteY2" fmla="*/ 345017 h 360425"/>
              <a:gd name="connsiteX0" fmla="*/ 0 w 1443567"/>
              <a:gd name="connsiteY0" fmla="*/ 0 h 453645"/>
              <a:gd name="connsiteX1" fmla="*/ 628650 w 1443567"/>
              <a:gd name="connsiteY1" fmla="*/ 283633 h 453645"/>
              <a:gd name="connsiteX2" fmla="*/ 841843 w 1443567"/>
              <a:gd name="connsiteY2" fmla="*/ 453053 h 453645"/>
              <a:gd name="connsiteX3" fmla="*/ 1443567 w 1443567"/>
              <a:gd name="connsiteY3" fmla="*/ 345017 h 453645"/>
              <a:gd name="connsiteX0" fmla="*/ 0 w 1443567"/>
              <a:gd name="connsiteY0" fmla="*/ 0 h 345017"/>
              <a:gd name="connsiteX1" fmla="*/ 628650 w 1443567"/>
              <a:gd name="connsiteY1" fmla="*/ 283633 h 345017"/>
              <a:gd name="connsiteX2" fmla="*/ 1443567 w 1443567"/>
              <a:gd name="connsiteY2" fmla="*/ 345017 h 34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3567" h="345017">
                <a:moveTo>
                  <a:pt x="0" y="0"/>
                </a:moveTo>
                <a:cubicBezTo>
                  <a:pt x="187325" y="177271"/>
                  <a:pt x="388056" y="226130"/>
                  <a:pt x="628650" y="283633"/>
                </a:cubicBezTo>
                <a:cubicBezTo>
                  <a:pt x="869244" y="341136"/>
                  <a:pt x="1273793" y="332229"/>
                  <a:pt x="1443567" y="34501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4679969-3A72-9364-D682-328D87EFC580}"/>
                  </a:ext>
                </a:extLst>
              </p:cNvPr>
              <p:cNvSpPr txBox="1"/>
              <p:nvPr/>
            </p:nvSpPr>
            <p:spPr>
              <a:xfrm>
                <a:off x="4270314" y="6296340"/>
                <a:ext cx="214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h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4679969-3A72-9364-D682-328D87EF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314" y="6296340"/>
                <a:ext cx="214354" cy="307777"/>
              </a:xfrm>
              <a:prstGeom prst="rect">
                <a:avLst/>
              </a:prstGeom>
              <a:blipFill>
                <a:blip r:embed="rId8"/>
                <a:stretch>
                  <a:fillRect l="-25714" r="-25714"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4CF56926-1CF6-20A8-A264-7A17D389F070}"/>
              </a:ext>
            </a:extLst>
          </p:cNvPr>
          <p:cNvSpPr/>
          <p:nvPr/>
        </p:nvSpPr>
        <p:spPr>
          <a:xfrm>
            <a:off x="3727670" y="4507900"/>
            <a:ext cx="1460900" cy="368300"/>
          </a:xfrm>
          <a:custGeom>
            <a:avLst/>
            <a:gdLst>
              <a:gd name="connsiteX0" fmla="*/ 0 w 1739900"/>
              <a:gd name="connsiteY0" fmla="*/ 40503 h 180203"/>
              <a:gd name="connsiteX1" fmla="*/ 831850 w 1739900"/>
              <a:gd name="connsiteY1" fmla="*/ 8753 h 180203"/>
              <a:gd name="connsiteX2" fmla="*/ 1739900 w 1739900"/>
              <a:gd name="connsiteY2" fmla="*/ 180203 h 180203"/>
              <a:gd name="connsiteX3" fmla="*/ 1739900 w 1739900"/>
              <a:gd name="connsiteY3" fmla="*/ 180203 h 180203"/>
              <a:gd name="connsiteX0" fmla="*/ 0 w 1739900"/>
              <a:gd name="connsiteY0" fmla="*/ 1840 h 289788"/>
              <a:gd name="connsiteX1" fmla="*/ 768350 w 1739900"/>
              <a:gd name="connsiteY1" fmla="*/ 287590 h 289788"/>
              <a:gd name="connsiteX2" fmla="*/ 1739900 w 1739900"/>
              <a:gd name="connsiteY2" fmla="*/ 141540 h 289788"/>
              <a:gd name="connsiteX3" fmla="*/ 1739900 w 1739900"/>
              <a:gd name="connsiteY3" fmla="*/ 141540 h 289788"/>
              <a:gd name="connsiteX0" fmla="*/ 0 w 1739900"/>
              <a:gd name="connsiteY0" fmla="*/ 0 h 287948"/>
              <a:gd name="connsiteX1" fmla="*/ 768350 w 1739900"/>
              <a:gd name="connsiteY1" fmla="*/ 285750 h 287948"/>
              <a:gd name="connsiteX2" fmla="*/ 1739900 w 1739900"/>
              <a:gd name="connsiteY2" fmla="*/ 139700 h 287948"/>
              <a:gd name="connsiteX3" fmla="*/ 1739900 w 1739900"/>
              <a:gd name="connsiteY3" fmla="*/ 139700 h 287948"/>
              <a:gd name="connsiteX0" fmla="*/ 0 w 1835647"/>
              <a:gd name="connsiteY0" fmla="*/ 0 h 368300"/>
              <a:gd name="connsiteX1" fmla="*/ 768350 w 1835647"/>
              <a:gd name="connsiteY1" fmla="*/ 285750 h 368300"/>
              <a:gd name="connsiteX2" fmla="*/ 1739900 w 1835647"/>
              <a:gd name="connsiteY2" fmla="*/ 139700 h 368300"/>
              <a:gd name="connsiteX3" fmla="*/ 1835647 w 1835647"/>
              <a:gd name="connsiteY3" fmla="*/ 368300 h 368300"/>
              <a:gd name="connsiteX0" fmla="*/ 0 w 1835647"/>
              <a:gd name="connsiteY0" fmla="*/ 0 h 368300"/>
              <a:gd name="connsiteX1" fmla="*/ 768350 w 1835647"/>
              <a:gd name="connsiteY1" fmla="*/ 285750 h 368300"/>
              <a:gd name="connsiteX2" fmla="*/ 1835647 w 1835647"/>
              <a:gd name="connsiteY2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5647" h="368300">
                <a:moveTo>
                  <a:pt x="0" y="0"/>
                </a:moveTo>
                <a:cubicBezTo>
                  <a:pt x="220133" y="220133"/>
                  <a:pt x="462409" y="224367"/>
                  <a:pt x="768350" y="285750"/>
                </a:cubicBezTo>
                <a:cubicBezTo>
                  <a:pt x="1074291" y="347133"/>
                  <a:pt x="1613294" y="351102"/>
                  <a:pt x="1835647" y="3683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29EBA64-AD3C-CB00-592C-F87E90DEE19B}"/>
                  </a:ext>
                </a:extLst>
              </p:cNvPr>
              <p:cNvSpPr txBox="1"/>
              <p:nvPr/>
            </p:nvSpPr>
            <p:spPr>
              <a:xfrm>
                <a:off x="4152822" y="4793577"/>
                <a:ext cx="6749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h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𝜆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29EBA64-AD3C-CB00-592C-F87E90DEE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22" y="4793577"/>
                <a:ext cx="674992" cy="307777"/>
              </a:xfrm>
              <a:prstGeom prst="rect">
                <a:avLst/>
              </a:prstGeom>
              <a:blipFill>
                <a:blip r:embed="rId9"/>
                <a:stretch>
                  <a:fillRect l="-7207" t="-1961" r="-1261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楕円 12">
            <a:extLst>
              <a:ext uri="{FF2B5EF4-FFF2-40B4-BE49-F238E27FC236}">
                <a16:creationId xmlns:a16="http://schemas.microsoft.com/office/drawing/2014/main" id="{18843098-2CF7-532E-5108-DA9DF8772C66}"/>
              </a:ext>
            </a:extLst>
          </p:cNvPr>
          <p:cNvSpPr/>
          <p:nvPr/>
        </p:nvSpPr>
        <p:spPr>
          <a:xfrm>
            <a:off x="5270232" y="6296340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B272B8A-0EB5-83A0-4A90-2E3FFE29004A}"/>
              </a:ext>
            </a:extLst>
          </p:cNvPr>
          <p:cNvSpPr/>
          <p:nvPr/>
        </p:nvSpPr>
        <p:spPr>
          <a:xfrm>
            <a:off x="5410199" y="6105869"/>
            <a:ext cx="1964267" cy="302675"/>
          </a:xfrm>
          <a:custGeom>
            <a:avLst/>
            <a:gdLst>
              <a:gd name="connsiteX0" fmla="*/ 0 w 2057400"/>
              <a:gd name="connsiteY0" fmla="*/ 533400 h 533400"/>
              <a:gd name="connsiteX1" fmla="*/ 1689100 w 2057400"/>
              <a:gd name="connsiteY1" fmla="*/ 342900 h 533400"/>
              <a:gd name="connsiteX2" fmla="*/ 2057400 w 2057400"/>
              <a:gd name="connsiteY2" fmla="*/ 0 h 533400"/>
              <a:gd name="connsiteX3" fmla="*/ 2057400 w 2057400"/>
              <a:gd name="connsiteY3" fmla="*/ 0 h 533400"/>
              <a:gd name="connsiteX0" fmla="*/ 0 w 2057400"/>
              <a:gd name="connsiteY0" fmla="*/ 533400 h 533400"/>
              <a:gd name="connsiteX1" fmla="*/ 1689100 w 2057400"/>
              <a:gd name="connsiteY1" fmla="*/ 342900 h 533400"/>
              <a:gd name="connsiteX2" fmla="*/ 2057400 w 2057400"/>
              <a:gd name="connsiteY2" fmla="*/ 0 h 533400"/>
              <a:gd name="connsiteX3" fmla="*/ 1964267 w 2057400"/>
              <a:gd name="connsiteY3" fmla="*/ 275166 h 533400"/>
              <a:gd name="connsiteX0" fmla="*/ 0 w 1964267"/>
              <a:gd name="connsiteY0" fmla="*/ 258234 h 258234"/>
              <a:gd name="connsiteX1" fmla="*/ 1689100 w 1964267"/>
              <a:gd name="connsiteY1" fmla="*/ 67734 h 258234"/>
              <a:gd name="connsiteX2" fmla="*/ 1964267 w 1964267"/>
              <a:gd name="connsiteY2" fmla="*/ 0 h 258234"/>
              <a:gd name="connsiteX0" fmla="*/ 0 w 1964267"/>
              <a:gd name="connsiteY0" fmla="*/ 258234 h 258234"/>
              <a:gd name="connsiteX1" fmla="*/ 1206500 w 1964267"/>
              <a:gd name="connsiteY1" fmla="*/ 232834 h 258234"/>
              <a:gd name="connsiteX2" fmla="*/ 1964267 w 1964267"/>
              <a:gd name="connsiteY2" fmla="*/ 0 h 258234"/>
              <a:gd name="connsiteX0" fmla="*/ 0 w 1964267"/>
              <a:gd name="connsiteY0" fmla="*/ 258234 h 302675"/>
              <a:gd name="connsiteX1" fmla="*/ 1206500 w 1964267"/>
              <a:gd name="connsiteY1" fmla="*/ 232834 h 302675"/>
              <a:gd name="connsiteX2" fmla="*/ 1964267 w 1964267"/>
              <a:gd name="connsiteY2" fmla="*/ 0 h 30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4267" h="302675">
                <a:moveTo>
                  <a:pt x="0" y="258234"/>
                </a:moveTo>
                <a:cubicBezTo>
                  <a:pt x="668867" y="351367"/>
                  <a:pt x="879122" y="275873"/>
                  <a:pt x="1206500" y="232834"/>
                </a:cubicBezTo>
                <a:cubicBezTo>
                  <a:pt x="1533878" y="189795"/>
                  <a:pt x="1906941" y="14111"/>
                  <a:pt x="1964267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FCC6E67C-E192-C281-219D-F6CA80AF11F0}"/>
                  </a:ext>
                </a:extLst>
              </p:cNvPr>
              <p:cNvSpPr txBox="1"/>
              <p:nvPr/>
            </p:nvSpPr>
            <p:spPr>
              <a:xfrm>
                <a:off x="7602542" y="5842059"/>
                <a:ext cx="5044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𝑔h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𝜆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FCC6E67C-E192-C281-219D-F6CA80AF1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542" y="5842059"/>
                <a:ext cx="504497" cy="307777"/>
              </a:xfrm>
              <a:prstGeom prst="rect">
                <a:avLst/>
              </a:prstGeom>
              <a:blipFill>
                <a:blip r:embed="rId10"/>
                <a:stretch>
                  <a:fillRect l="-15663" r="-16867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16F534C-5E07-759C-F6CD-0BDB4CB5C68A}"/>
              </a:ext>
            </a:extLst>
          </p:cNvPr>
          <p:cNvCxnSpPr>
            <a:cxnSpLocks/>
          </p:cNvCxnSpPr>
          <p:nvPr/>
        </p:nvCxnSpPr>
        <p:spPr>
          <a:xfrm flipV="1">
            <a:off x="7485871" y="4040538"/>
            <a:ext cx="150424" cy="19832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楕円 31">
            <a:extLst>
              <a:ext uri="{FF2B5EF4-FFF2-40B4-BE49-F238E27FC236}">
                <a16:creationId xmlns:a16="http://schemas.microsoft.com/office/drawing/2014/main" id="{55F4F57F-393E-4BD0-1648-D35347ADC3FC}"/>
              </a:ext>
            </a:extLst>
          </p:cNvPr>
          <p:cNvSpPr/>
          <p:nvPr/>
        </p:nvSpPr>
        <p:spPr>
          <a:xfrm>
            <a:off x="7401383" y="5959790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33530CC-5CA3-7A86-4B6C-68497E968A98}"/>
                  </a:ext>
                </a:extLst>
              </p:cNvPr>
              <p:cNvSpPr txBox="1"/>
              <p:nvPr/>
            </p:nvSpPr>
            <p:spPr>
              <a:xfrm>
                <a:off x="7729962" y="4047241"/>
                <a:ext cx="959558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𝑔h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33530CC-5CA3-7A86-4B6C-68497E968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62" y="4047241"/>
                <a:ext cx="959558" cy="317779"/>
              </a:xfrm>
              <a:prstGeom prst="rect">
                <a:avLst/>
              </a:prstGeom>
              <a:blipFill>
                <a:blip r:embed="rId11"/>
                <a:stretch>
                  <a:fillRect l="-5096" t="-1923" b="-32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9DB14489-58F1-CE9C-710A-CEED869C733D}"/>
              </a:ext>
            </a:extLst>
          </p:cNvPr>
          <p:cNvSpPr/>
          <p:nvPr/>
        </p:nvSpPr>
        <p:spPr>
          <a:xfrm>
            <a:off x="5664200" y="4471803"/>
            <a:ext cx="1854200" cy="471341"/>
          </a:xfrm>
          <a:custGeom>
            <a:avLst/>
            <a:gdLst>
              <a:gd name="connsiteX0" fmla="*/ 0 w 1955800"/>
              <a:gd name="connsiteY0" fmla="*/ 260350 h 317060"/>
              <a:gd name="connsiteX1" fmla="*/ 1225550 w 1955800"/>
              <a:gd name="connsiteY1" fmla="*/ 298450 h 317060"/>
              <a:gd name="connsiteX2" fmla="*/ 1955800 w 1955800"/>
              <a:gd name="connsiteY2" fmla="*/ 0 h 317060"/>
              <a:gd name="connsiteX3" fmla="*/ 1955800 w 1955800"/>
              <a:gd name="connsiteY3" fmla="*/ 0 h 317060"/>
              <a:gd name="connsiteX0" fmla="*/ 0 w 1854200"/>
              <a:gd name="connsiteY0" fmla="*/ 463550 h 471341"/>
              <a:gd name="connsiteX1" fmla="*/ 1123950 w 1854200"/>
              <a:gd name="connsiteY1" fmla="*/ 298450 h 471341"/>
              <a:gd name="connsiteX2" fmla="*/ 1854200 w 1854200"/>
              <a:gd name="connsiteY2" fmla="*/ 0 h 471341"/>
              <a:gd name="connsiteX3" fmla="*/ 1854200 w 1854200"/>
              <a:gd name="connsiteY3" fmla="*/ 0 h 47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471341">
                <a:moveTo>
                  <a:pt x="0" y="463550"/>
                </a:moveTo>
                <a:cubicBezTo>
                  <a:pt x="449791" y="504296"/>
                  <a:pt x="814917" y="375708"/>
                  <a:pt x="1123950" y="298450"/>
                </a:cubicBezTo>
                <a:cubicBezTo>
                  <a:pt x="1432983" y="221192"/>
                  <a:pt x="1854200" y="0"/>
                  <a:pt x="1854200" y="0"/>
                </a:cubicBezTo>
                <a:lnTo>
                  <a:pt x="185420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0E86B79A-0A8A-A21C-D1F4-A8889F2E4633}"/>
              </a:ext>
            </a:extLst>
          </p:cNvPr>
          <p:cNvSpPr/>
          <p:nvPr/>
        </p:nvSpPr>
        <p:spPr>
          <a:xfrm>
            <a:off x="3797300" y="4109613"/>
            <a:ext cx="3689350" cy="203440"/>
          </a:xfrm>
          <a:custGeom>
            <a:avLst/>
            <a:gdLst>
              <a:gd name="connsiteX0" fmla="*/ 0 w 3689350"/>
              <a:gd name="connsiteY0" fmla="*/ 203440 h 203440"/>
              <a:gd name="connsiteX1" fmla="*/ 1873250 w 3689350"/>
              <a:gd name="connsiteY1" fmla="*/ 240 h 203440"/>
              <a:gd name="connsiteX2" fmla="*/ 3689350 w 3689350"/>
              <a:gd name="connsiteY2" fmla="*/ 158990 h 203440"/>
              <a:gd name="connsiteX3" fmla="*/ 3689350 w 3689350"/>
              <a:gd name="connsiteY3" fmla="*/ 158990 h 2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350" h="203440">
                <a:moveTo>
                  <a:pt x="0" y="203440"/>
                </a:moveTo>
                <a:cubicBezTo>
                  <a:pt x="629179" y="105544"/>
                  <a:pt x="1258358" y="7648"/>
                  <a:pt x="1873250" y="240"/>
                </a:cubicBezTo>
                <a:cubicBezTo>
                  <a:pt x="2488142" y="-7168"/>
                  <a:pt x="3689350" y="158990"/>
                  <a:pt x="3689350" y="158990"/>
                </a:cubicBezTo>
                <a:lnTo>
                  <a:pt x="3689350" y="15899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CEC88F4-47A6-9714-CCC5-E1635AE20113}"/>
                  </a:ext>
                </a:extLst>
              </p:cNvPr>
              <p:cNvSpPr txBox="1"/>
              <p:nvPr/>
            </p:nvSpPr>
            <p:spPr>
              <a:xfrm>
                <a:off x="6311989" y="4884469"/>
                <a:ext cx="785536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h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𝜆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CEC88F4-47A6-9714-CCC5-E1635AE20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89" y="4884469"/>
                <a:ext cx="785536" cy="332720"/>
              </a:xfrm>
              <a:prstGeom prst="rect">
                <a:avLst/>
              </a:prstGeom>
              <a:blipFill>
                <a:blip r:embed="rId12"/>
                <a:stretch>
                  <a:fillRect l="-6202" r="-10078" b="-2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4B86E0A-E957-68F3-C2B7-996032DFB6C5}"/>
                  </a:ext>
                </a:extLst>
              </p:cNvPr>
              <p:cNvSpPr txBox="1"/>
              <p:nvPr/>
            </p:nvSpPr>
            <p:spPr>
              <a:xfrm>
                <a:off x="5255161" y="3766539"/>
                <a:ext cx="787459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𝑔h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𝜆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4B86E0A-E957-68F3-C2B7-996032DFB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61" y="3766539"/>
                <a:ext cx="787459" cy="332720"/>
              </a:xfrm>
              <a:prstGeom prst="rect">
                <a:avLst/>
              </a:prstGeom>
              <a:blipFill>
                <a:blip r:embed="rId13"/>
                <a:stretch>
                  <a:fillRect l="-6202" r="-10853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916B1C1-FCFB-C0FA-5A4C-6E1463347DCF}"/>
              </a:ext>
            </a:extLst>
          </p:cNvPr>
          <p:cNvSpPr/>
          <p:nvPr/>
        </p:nvSpPr>
        <p:spPr>
          <a:xfrm>
            <a:off x="3844008" y="5637213"/>
            <a:ext cx="3511550" cy="318142"/>
          </a:xfrm>
          <a:custGeom>
            <a:avLst/>
            <a:gdLst>
              <a:gd name="connsiteX0" fmla="*/ 0 w 3689350"/>
              <a:gd name="connsiteY0" fmla="*/ 203440 h 203440"/>
              <a:gd name="connsiteX1" fmla="*/ 1873250 w 3689350"/>
              <a:gd name="connsiteY1" fmla="*/ 240 h 203440"/>
              <a:gd name="connsiteX2" fmla="*/ 3689350 w 3689350"/>
              <a:gd name="connsiteY2" fmla="*/ 158990 h 203440"/>
              <a:gd name="connsiteX3" fmla="*/ 3689350 w 3689350"/>
              <a:gd name="connsiteY3" fmla="*/ 158990 h 203440"/>
              <a:gd name="connsiteX0" fmla="*/ 0 w 3689350"/>
              <a:gd name="connsiteY0" fmla="*/ 203440 h 316470"/>
              <a:gd name="connsiteX1" fmla="*/ 1873250 w 3689350"/>
              <a:gd name="connsiteY1" fmla="*/ 240 h 316470"/>
              <a:gd name="connsiteX2" fmla="*/ 3689350 w 3689350"/>
              <a:gd name="connsiteY2" fmla="*/ 158990 h 316470"/>
              <a:gd name="connsiteX3" fmla="*/ 3511550 w 3689350"/>
              <a:gd name="connsiteY3" fmla="*/ 316470 h 316470"/>
              <a:gd name="connsiteX0" fmla="*/ 0 w 3511550"/>
              <a:gd name="connsiteY0" fmla="*/ 205112 h 318142"/>
              <a:gd name="connsiteX1" fmla="*/ 1873250 w 3511550"/>
              <a:gd name="connsiteY1" fmla="*/ 1912 h 318142"/>
              <a:gd name="connsiteX2" fmla="*/ 3511550 w 3511550"/>
              <a:gd name="connsiteY2" fmla="*/ 318142 h 31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1550" h="318142">
                <a:moveTo>
                  <a:pt x="0" y="205112"/>
                </a:moveTo>
                <a:cubicBezTo>
                  <a:pt x="629179" y="107216"/>
                  <a:pt x="1287992" y="-16926"/>
                  <a:pt x="1873250" y="1912"/>
                </a:cubicBezTo>
                <a:cubicBezTo>
                  <a:pt x="2458508" y="20750"/>
                  <a:pt x="3170238" y="252261"/>
                  <a:pt x="3511550" y="31814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68EE6563-B2C9-5B68-DC10-D0D9DE939978}"/>
                  </a:ext>
                </a:extLst>
              </p:cNvPr>
              <p:cNvSpPr txBox="1"/>
              <p:nvPr/>
            </p:nvSpPr>
            <p:spPr>
              <a:xfrm>
                <a:off x="6514029" y="6352184"/>
                <a:ext cx="2287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68EE6563-B2C9-5B68-DC10-D0D9DE939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29" y="6352184"/>
                <a:ext cx="228781" cy="307777"/>
              </a:xfrm>
              <a:prstGeom prst="rect">
                <a:avLst/>
              </a:prstGeom>
              <a:blipFill>
                <a:blip r:embed="rId14"/>
                <a:stretch>
                  <a:fillRect l="-24324" r="-27027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0D307A6D-055C-6496-D5C5-E231B4255192}"/>
                  </a:ext>
                </a:extLst>
              </p:cNvPr>
              <p:cNvSpPr txBox="1"/>
              <p:nvPr/>
            </p:nvSpPr>
            <p:spPr>
              <a:xfrm>
                <a:off x="5679926" y="5664182"/>
                <a:ext cx="3714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𝑔h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0D307A6D-055C-6496-D5C5-E231B4255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926" y="5664182"/>
                <a:ext cx="371448" cy="307777"/>
              </a:xfrm>
              <a:prstGeom prst="rect">
                <a:avLst/>
              </a:prstGeom>
              <a:blipFill>
                <a:blip r:embed="rId15"/>
                <a:stretch>
                  <a:fillRect l="-22951" r="-21311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円弧 7">
            <a:extLst>
              <a:ext uri="{FF2B5EF4-FFF2-40B4-BE49-F238E27FC236}">
                <a16:creationId xmlns:a16="http://schemas.microsoft.com/office/drawing/2014/main" id="{F3DC9042-A414-9520-C5E8-21198F680363}"/>
              </a:ext>
            </a:extLst>
          </p:cNvPr>
          <p:cNvSpPr/>
          <p:nvPr/>
        </p:nvSpPr>
        <p:spPr>
          <a:xfrm>
            <a:off x="4197028" y="4242961"/>
            <a:ext cx="2805509" cy="444673"/>
          </a:xfrm>
          <a:prstGeom prst="arc">
            <a:avLst>
              <a:gd name="adj1" fmla="val 2239365"/>
              <a:gd name="adj2" fmla="val 288328"/>
            </a:avLst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90AB796-9545-5C4D-A761-33C03AA8ADDC}"/>
                  </a:ext>
                </a:extLst>
              </p:cNvPr>
              <p:cNvSpPr txBox="1"/>
              <p:nvPr/>
            </p:nvSpPr>
            <p:spPr>
              <a:xfrm>
                <a:off x="4997810" y="4232387"/>
                <a:ext cx="1201165" cy="440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SupPr>
                        <m:e>
                          <m:r>
                            <a:rPr lang="en-US" altLang="ja-JP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  <m:r>
                            <a:rPr lang="en-US" altLang="ja-JP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,</m:t>
                          </m:r>
                          <m:r>
                            <a:rPr lang="en-US" altLang="ja-JP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</m:t>
                          </m:r>
                        </m:sub>
                        <m:sup>
                          <m:r>
                            <a:rPr lang="en-US" altLang="ja-JP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2,0</m:t>
                          </m:r>
                        </m:sup>
                      </m:sSubSup>
                      <m:r>
                        <a:rPr lang="en-US" altLang="ja-JP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en-US" altLang="ja-JP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𝜆</m:t>
                      </m:r>
                      <m:r>
                        <a:rPr lang="en-US" altLang="ja-JP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90AB796-9545-5C4D-A761-33C03AA8A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810" y="4232387"/>
                <a:ext cx="1201165" cy="440442"/>
              </a:xfrm>
              <a:prstGeom prst="rect">
                <a:avLst/>
              </a:prstGeom>
              <a:blipFill>
                <a:blip r:embed="rId16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B620D6-7F3C-88AA-AFA5-6D64E987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180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9BADA-1D05-FD85-24BA-9E71D537B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F06B2F-FF8D-A544-BAED-101F88F37208}"/>
              </a:ext>
            </a:extLst>
          </p:cNvPr>
          <p:cNvSpPr txBox="1"/>
          <p:nvPr/>
        </p:nvSpPr>
        <p:spPr>
          <a:xfrm>
            <a:off x="160255" y="94268"/>
            <a:ext cx="342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 repulsion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8BC7906-EF62-80E7-0EBB-81ED14BD0981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3FB4553-6424-F895-F9DE-B09D09512B71}"/>
              </a:ext>
            </a:extLst>
          </p:cNvPr>
          <p:cNvCxnSpPr/>
          <p:nvPr/>
        </p:nvCxnSpPr>
        <p:spPr>
          <a:xfrm>
            <a:off x="2024085" y="3930977"/>
            <a:ext cx="7494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8F3884E-C3B4-F1DE-152E-05D5F69B8A0B}"/>
              </a:ext>
            </a:extLst>
          </p:cNvPr>
          <p:cNvSpPr txBox="1"/>
          <p:nvPr/>
        </p:nvSpPr>
        <p:spPr>
          <a:xfrm>
            <a:off x="9063872" y="4217652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Parameter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AC184E5-A1E6-9A00-A932-C61871470D8C}"/>
              </a:ext>
            </a:extLst>
          </p:cNvPr>
          <p:cNvCxnSpPr>
            <a:cxnSpLocks/>
          </p:cNvCxnSpPr>
          <p:nvPr/>
        </p:nvCxnSpPr>
        <p:spPr>
          <a:xfrm flipV="1">
            <a:off x="2518528" y="1376314"/>
            <a:ext cx="0" cy="2696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58AA866-C9DC-A64B-2A78-544DF398202A}"/>
                  </a:ext>
                </a:extLst>
              </p:cNvPr>
              <p:cNvSpPr txBox="1"/>
              <p:nvPr/>
            </p:nvSpPr>
            <p:spPr>
              <a:xfrm>
                <a:off x="2024085" y="1285544"/>
                <a:ext cx="219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58AA866-C9DC-A64B-2A78-544DF3982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85" y="1285544"/>
                <a:ext cx="219034" cy="276999"/>
              </a:xfrm>
              <a:prstGeom prst="rect">
                <a:avLst/>
              </a:prstGeom>
              <a:blipFill>
                <a:blip r:embed="rId2"/>
                <a:stretch>
                  <a:fillRect l="-22222" r="-19444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DB50023-9745-AA65-4D19-B93B771EFFCC}"/>
              </a:ext>
            </a:extLst>
          </p:cNvPr>
          <p:cNvSpPr txBox="1"/>
          <p:nvPr/>
        </p:nvSpPr>
        <p:spPr>
          <a:xfrm>
            <a:off x="284970" y="4922626"/>
            <a:ext cx="7976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Degeneracy of energy eigenvalues does not occur in general. </a:t>
            </a:r>
            <a:endParaRPr kumimoji="1" lang="ja-JP" altLang="en-US" sz="2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6E30E266-A990-BA23-005A-8D7EC3CB626E}"/>
              </a:ext>
            </a:extLst>
          </p:cNvPr>
          <p:cNvSpPr/>
          <p:nvPr/>
        </p:nvSpPr>
        <p:spPr>
          <a:xfrm>
            <a:off x="3110846" y="1562542"/>
            <a:ext cx="4251489" cy="863555"/>
          </a:xfrm>
          <a:custGeom>
            <a:avLst/>
            <a:gdLst>
              <a:gd name="connsiteX0" fmla="*/ 0 w 6052008"/>
              <a:gd name="connsiteY0" fmla="*/ 0 h 1197210"/>
              <a:gd name="connsiteX1" fmla="*/ 2941163 w 6052008"/>
              <a:gd name="connsiteY1" fmla="*/ 1197204 h 1197210"/>
              <a:gd name="connsiteX2" fmla="*/ 6052008 w 6052008"/>
              <a:gd name="connsiteY2" fmla="*/ 18853 h 1197210"/>
              <a:gd name="connsiteX3" fmla="*/ 6052008 w 6052008"/>
              <a:gd name="connsiteY3" fmla="*/ 18853 h 119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2008" h="1197210">
                <a:moveTo>
                  <a:pt x="0" y="0"/>
                </a:moveTo>
                <a:cubicBezTo>
                  <a:pt x="966247" y="597031"/>
                  <a:pt x="1932495" y="1194062"/>
                  <a:pt x="2941163" y="1197204"/>
                </a:cubicBezTo>
                <a:cubicBezTo>
                  <a:pt x="3949831" y="1200346"/>
                  <a:pt x="6052008" y="18853"/>
                  <a:pt x="6052008" y="18853"/>
                </a:cubicBezTo>
                <a:lnTo>
                  <a:pt x="6052008" y="18853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F964CCC9-2F4C-49F6-69E8-C6692565A785}"/>
              </a:ext>
            </a:extLst>
          </p:cNvPr>
          <p:cNvSpPr/>
          <p:nvPr/>
        </p:nvSpPr>
        <p:spPr>
          <a:xfrm flipV="1">
            <a:off x="3110846" y="2784302"/>
            <a:ext cx="4251489" cy="675335"/>
          </a:xfrm>
          <a:custGeom>
            <a:avLst/>
            <a:gdLst>
              <a:gd name="connsiteX0" fmla="*/ 0 w 6052008"/>
              <a:gd name="connsiteY0" fmla="*/ 0 h 1197210"/>
              <a:gd name="connsiteX1" fmla="*/ 2941163 w 6052008"/>
              <a:gd name="connsiteY1" fmla="*/ 1197204 h 1197210"/>
              <a:gd name="connsiteX2" fmla="*/ 6052008 w 6052008"/>
              <a:gd name="connsiteY2" fmla="*/ 18853 h 1197210"/>
              <a:gd name="connsiteX3" fmla="*/ 6052008 w 6052008"/>
              <a:gd name="connsiteY3" fmla="*/ 18853 h 119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2008" h="1197210">
                <a:moveTo>
                  <a:pt x="0" y="0"/>
                </a:moveTo>
                <a:cubicBezTo>
                  <a:pt x="966247" y="597031"/>
                  <a:pt x="1932495" y="1194062"/>
                  <a:pt x="2941163" y="1197204"/>
                </a:cubicBezTo>
                <a:cubicBezTo>
                  <a:pt x="3949831" y="1200346"/>
                  <a:pt x="6052008" y="18853"/>
                  <a:pt x="6052008" y="18853"/>
                </a:cubicBezTo>
                <a:lnTo>
                  <a:pt x="6052008" y="18853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7EF2730-E272-1A29-8A81-6C5F44CA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8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EF0C6-9690-ACC0-C3AA-3978D1CAD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39A36C-3528-B89B-ABC6-09BE2C2FBD84}"/>
              </a:ext>
            </a:extLst>
          </p:cNvPr>
          <p:cNvSpPr txBox="1"/>
          <p:nvPr/>
        </p:nvSpPr>
        <p:spPr>
          <a:xfrm>
            <a:off x="160255" y="94268"/>
            <a:ext cx="6066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Sketch of construction (6/7)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460FE2D-EBD1-85A2-1996-12412E2F1A66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24CC7FE-CC93-D711-2909-29A3C0B40343}"/>
                  </a:ext>
                </a:extLst>
              </p:cNvPr>
              <p:cNvSpPr txBox="1"/>
              <p:nvPr/>
            </p:nvSpPr>
            <p:spPr>
              <a:xfrm>
                <a:off x="142815" y="995610"/>
                <a:ext cx="11244366" cy="1037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-equivariance of the mixed transfer matrix leads the (1,1)-</a:t>
                </a:r>
                <a:r>
                  <a:rPr lang="en-US" altLang="ja-JP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cochain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1,1</m:t>
                        </m:r>
                      </m:sup>
                    </m:sSubSup>
                    <m:d>
                      <m:dPr>
                        <m:ctrlPr>
                          <a:rPr lang="en-US" altLang="ja-JP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: </m:t>
                    </m:r>
                  </m:oMath>
                </a14:m>
                <a:endParaRPr lang="en-US" altLang="ja-JP" sz="2000" b="0" i="1" dirty="0">
                  <a:latin typeface="Cambria Math" panose="02040503050406030204" pitchFamily="18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</m:sSub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†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en-US" altLang="ja-JP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1,1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Open Sans" panose="020B0606030504020204" pitchFamily="34" charset="0"/>
                                      <a:cs typeface="Open Sans" panose="020B0606030504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𝑋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𝑔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𝑔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24CC7FE-CC93-D711-2909-29A3C0B40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5" y="995610"/>
                <a:ext cx="11244366" cy="1037720"/>
              </a:xfrm>
              <a:prstGeom prst="rect">
                <a:avLst/>
              </a:prstGeom>
              <a:blipFill>
                <a:blip r:embed="rId2"/>
                <a:stretch>
                  <a:fillRect l="-4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>
            <a:extLst>
              <a:ext uri="{FF2B5EF4-FFF2-40B4-BE49-F238E27FC236}">
                <a16:creationId xmlns:a16="http://schemas.microsoft.com/office/drawing/2014/main" id="{9A5BD001-B9F7-100B-F09E-ABC267016199}"/>
              </a:ext>
            </a:extLst>
          </p:cNvPr>
          <p:cNvSpPr/>
          <p:nvPr/>
        </p:nvSpPr>
        <p:spPr>
          <a:xfrm>
            <a:off x="1604022" y="4397118"/>
            <a:ext cx="8752762" cy="157427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C8BC096-D1C0-8FB9-0682-2B48A48C8F08}"/>
                  </a:ext>
                </a:extLst>
              </p:cNvPr>
              <p:cNvSpPr txBox="1"/>
              <p:nvPr/>
            </p:nvSpPr>
            <p:spPr>
              <a:xfrm>
                <a:off x="9702918" y="5067986"/>
                <a:ext cx="2980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C8BC096-D1C0-8FB9-0682-2B48A48C8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918" y="5067986"/>
                <a:ext cx="298030" cy="307777"/>
              </a:xfrm>
              <a:prstGeom prst="rect">
                <a:avLst/>
              </a:prstGeom>
              <a:blipFill>
                <a:blip r:embed="rId3"/>
                <a:stretch>
                  <a:fillRect l="-18367" r="-14286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6B0E244-BF2E-40DB-62E4-130C0ADD48CE}"/>
                  </a:ext>
                </a:extLst>
              </p:cNvPr>
              <p:cNvSpPr txBox="1"/>
              <p:nvPr/>
            </p:nvSpPr>
            <p:spPr>
              <a:xfrm>
                <a:off x="3368086" y="4834624"/>
                <a:ext cx="320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6B0E244-BF2E-40DB-62E4-130C0ADD4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086" y="4834624"/>
                <a:ext cx="320024" cy="307777"/>
              </a:xfrm>
              <a:prstGeom prst="rect">
                <a:avLst/>
              </a:prstGeom>
              <a:blipFill>
                <a:blip r:embed="rId4"/>
                <a:stretch>
                  <a:fillRect l="-17308" r="-5769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83D6167-8FBD-C998-AECA-CF0B7DFD50C6}"/>
              </a:ext>
            </a:extLst>
          </p:cNvPr>
          <p:cNvCxnSpPr>
            <a:cxnSpLocks/>
          </p:cNvCxnSpPr>
          <p:nvPr/>
        </p:nvCxnSpPr>
        <p:spPr>
          <a:xfrm flipH="1" flipV="1">
            <a:off x="3666489" y="3434552"/>
            <a:ext cx="58147" cy="16708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665846E-E95A-B6E8-B72F-E7DB98F55563}"/>
              </a:ext>
            </a:extLst>
          </p:cNvPr>
          <p:cNvCxnSpPr>
            <a:cxnSpLocks/>
          </p:cNvCxnSpPr>
          <p:nvPr/>
        </p:nvCxnSpPr>
        <p:spPr>
          <a:xfrm flipV="1">
            <a:off x="4016376" y="3507751"/>
            <a:ext cx="81016" cy="18390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B9AD354-8D22-CCC8-605B-A90A9EA03B6A}"/>
                  </a:ext>
                </a:extLst>
              </p:cNvPr>
              <p:cNvSpPr txBox="1"/>
              <p:nvPr/>
            </p:nvSpPr>
            <p:spPr>
              <a:xfrm>
                <a:off x="3409096" y="3036977"/>
                <a:ext cx="773802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𝑖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B9AD354-8D22-CCC8-605B-A90A9EA03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96" y="3036977"/>
                <a:ext cx="773802" cy="317779"/>
              </a:xfrm>
              <a:prstGeom prst="rect">
                <a:avLst/>
              </a:prstGeom>
              <a:blipFill>
                <a:blip r:embed="rId5"/>
                <a:stretch>
                  <a:fillRect l="-6299" t="-1923" r="-11024" b="-3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7511212-7949-74CF-8295-2CAB40310F9D}"/>
                  </a:ext>
                </a:extLst>
              </p:cNvPr>
              <p:cNvSpPr txBox="1"/>
              <p:nvPr/>
            </p:nvSpPr>
            <p:spPr>
              <a:xfrm>
                <a:off x="4119537" y="3471455"/>
                <a:ext cx="769121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7511212-7949-74CF-8295-2CAB4031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537" y="3471455"/>
                <a:ext cx="769121" cy="317779"/>
              </a:xfrm>
              <a:prstGeom prst="rect">
                <a:avLst/>
              </a:prstGeom>
              <a:blipFill>
                <a:blip r:embed="rId6"/>
                <a:stretch>
                  <a:fillRect l="-7143" b="-13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>
            <a:extLst>
              <a:ext uri="{FF2B5EF4-FFF2-40B4-BE49-F238E27FC236}">
                <a16:creationId xmlns:a16="http://schemas.microsoft.com/office/drawing/2014/main" id="{52EF34CB-C42D-9FCD-5DE0-C3BE5E69F02C}"/>
              </a:ext>
            </a:extLst>
          </p:cNvPr>
          <p:cNvSpPr/>
          <p:nvPr/>
        </p:nvSpPr>
        <p:spPr>
          <a:xfrm>
            <a:off x="3661683" y="5003985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79311D04-0106-0F37-7BD6-0D5363CC0AA5}"/>
                  </a:ext>
                </a:extLst>
              </p:cNvPr>
              <p:cNvSpPr txBox="1"/>
              <p:nvPr/>
            </p:nvSpPr>
            <p:spPr>
              <a:xfrm>
                <a:off x="2335954" y="3771732"/>
                <a:ext cx="6749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h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𝜆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79311D04-0106-0F37-7BD6-0D5363CC0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54" y="3771732"/>
                <a:ext cx="674992" cy="307777"/>
              </a:xfrm>
              <a:prstGeom prst="rect">
                <a:avLst/>
              </a:prstGeom>
              <a:blipFill>
                <a:blip r:embed="rId7"/>
                <a:stretch>
                  <a:fillRect l="-7207" t="-4000" r="-12613" b="-3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236D2B4-19BE-85E7-FEC1-AF9B27860DFE}"/>
                  </a:ext>
                </a:extLst>
              </p:cNvPr>
              <p:cNvSpPr txBox="1"/>
              <p:nvPr/>
            </p:nvSpPr>
            <p:spPr>
              <a:xfrm>
                <a:off x="7724982" y="5511894"/>
                <a:ext cx="4755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𝑔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236D2B4-19BE-85E7-FEC1-AF9B27860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982" y="5511894"/>
                <a:ext cx="475515" cy="307777"/>
              </a:xfrm>
              <a:prstGeom prst="rect">
                <a:avLst/>
              </a:prstGeom>
              <a:blipFill>
                <a:blip r:embed="rId8"/>
                <a:stretch>
                  <a:fillRect l="-11538" r="-2564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6ABA094-8024-7DBA-ECC1-356918146910}"/>
              </a:ext>
            </a:extLst>
          </p:cNvPr>
          <p:cNvCxnSpPr>
            <a:cxnSpLocks/>
          </p:cNvCxnSpPr>
          <p:nvPr/>
        </p:nvCxnSpPr>
        <p:spPr>
          <a:xfrm flipV="1">
            <a:off x="7485871" y="3210980"/>
            <a:ext cx="150424" cy="19832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楕円 31">
            <a:extLst>
              <a:ext uri="{FF2B5EF4-FFF2-40B4-BE49-F238E27FC236}">
                <a16:creationId xmlns:a16="http://schemas.microsoft.com/office/drawing/2014/main" id="{31C8EE34-ECF1-78B1-5FFF-254D9585E143}"/>
              </a:ext>
            </a:extLst>
          </p:cNvPr>
          <p:cNvSpPr/>
          <p:nvPr/>
        </p:nvSpPr>
        <p:spPr>
          <a:xfrm>
            <a:off x="7401383" y="5130232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4170CA9-050C-5329-985C-AAC37D5FCE8C}"/>
                  </a:ext>
                </a:extLst>
              </p:cNvPr>
              <p:cNvSpPr txBox="1"/>
              <p:nvPr/>
            </p:nvSpPr>
            <p:spPr>
              <a:xfrm>
                <a:off x="8165207" y="3521951"/>
                <a:ext cx="930576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4170CA9-050C-5329-985C-AAC37D5FC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207" y="3521951"/>
                <a:ext cx="930576" cy="317779"/>
              </a:xfrm>
              <a:prstGeom prst="rect">
                <a:avLst/>
              </a:prstGeom>
              <a:blipFill>
                <a:blip r:embed="rId9"/>
                <a:stretch>
                  <a:fillRect l="-5229" t="-1923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BF20F13-C778-A14A-42C7-1A674FFFCF78}"/>
              </a:ext>
            </a:extLst>
          </p:cNvPr>
          <p:cNvSpPr/>
          <p:nvPr/>
        </p:nvSpPr>
        <p:spPr>
          <a:xfrm>
            <a:off x="3797300" y="3280055"/>
            <a:ext cx="3689350" cy="203440"/>
          </a:xfrm>
          <a:custGeom>
            <a:avLst/>
            <a:gdLst>
              <a:gd name="connsiteX0" fmla="*/ 0 w 3689350"/>
              <a:gd name="connsiteY0" fmla="*/ 203440 h 203440"/>
              <a:gd name="connsiteX1" fmla="*/ 1873250 w 3689350"/>
              <a:gd name="connsiteY1" fmla="*/ 240 h 203440"/>
              <a:gd name="connsiteX2" fmla="*/ 3689350 w 3689350"/>
              <a:gd name="connsiteY2" fmla="*/ 158990 h 203440"/>
              <a:gd name="connsiteX3" fmla="*/ 3689350 w 3689350"/>
              <a:gd name="connsiteY3" fmla="*/ 158990 h 2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350" h="203440">
                <a:moveTo>
                  <a:pt x="0" y="203440"/>
                </a:moveTo>
                <a:cubicBezTo>
                  <a:pt x="629179" y="105544"/>
                  <a:pt x="1258358" y="7648"/>
                  <a:pt x="1873250" y="240"/>
                </a:cubicBezTo>
                <a:cubicBezTo>
                  <a:pt x="2488142" y="-7168"/>
                  <a:pt x="3689350" y="158990"/>
                  <a:pt x="3689350" y="158990"/>
                </a:cubicBezTo>
                <a:lnTo>
                  <a:pt x="3689350" y="15899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28062420-3F7C-9E43-7D84-906B8F40486D}"/>
                  </a:ext>
                </a:extLst>
              </p:cNvPr>
              <p:cNvSpPr txBox="1"/>
              <p:nvPr/>
            </p:nvSpPr>
            <p:spPr>
              <a:xfrm>
                <a:off x="5846441" y="3925019"/>
                <a:ext cx="752194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28062420-3F7C-9E43-7D84-906B8F404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441" y="3925019"/>
                <a:ext cx="752194" cy="332720"/>
              </a:xfrm>
              <a:prstGeom prst="rect">
                <a:avLst/>
              </a:prstGeom>
              <a:blipFill>
                <a:blip r:embed="rId10"/>
                <a:stretch>
                  <a:fillRect l="-6504" r="-11382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5F363AB-B214-6D11-12E6-1989CC390C7D}"/>
                  </a:ext>
                </a:extLst>
              </p:cNvPr>
              <p:cNvSpPr txBox="1"/>
              <p:nvPr/>
            </p:nvSpPr>
            <p:spPr>
              <a:xfrm>
                <a:off x="5255161" y="2936981"/>
                <a:ext cx="758156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D5F363AB-B214-6D11-12E6-1989CC390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61" y="2936981"/>
                <a:ext cx="758156" cy="332720"/>
              </a:xfrm>
              <a:prstGeom prst="rect">
                <a:avLst/>
              </a:prstGeom>
              <a:blipFill>
                <a:blip r:embed="rId11"/>
                <a:stretch>
                  <a:fillRect l="-6452" r="-11290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4E52366F-4468-D1DD-599E-294E38CF6911}"/>
              </a:ext>
            </a:extLst>
          </p:cNvPr>
          <p:cNvSpPr/>
          <p:nvPr/>
        </p:nvSpPr>
        <p:spPr>
          <a:xfrm>
            <a:off x="3844008" y="4807655"/>
            <a:ext cx="3511550" cy="318142"/>
          </a:xfrm>
          <a:custGeom>
            <a:avLst/>
            <a:gdLst>
              <a:gd name="connsiteX0" fmla="*/ 0 w 3689350"/>
              <a:gd name="connsiteY0" fmla="*/ 203440 h 203440"/>
              <a:gd name="connsiteX1" fmla="*/ 1873250 w 3689350"/>
              <a:gd name="connsiteY1" fmla="*/ 240 h 203440"/>
              <a:gd name="connsiteX2" fmla="*/ 3689350 w 3689350"/>
              <a:gd name="connsiteY2" fmla="*/ 158990 h 203440"/>
              <a:gd name="connsiteX3" fmla="*/ 3689350 w 3689350"/>
              <a:gd name="connsiteY3" fmla="*/ 158990 h 203440"/>
              <a:gd name="connsiteX0" fmla="*/ 0 w 3689350"/>
              <a:gd name="connsiteY0" fmla="*/ 203440 h 316470"/>
              <a:gd name="connsiteX1" fmla="*/ 1873250 w 3689350"/>
              <a:gd name="connsiteY1" fmla="*/ 240 h 316470"/>
              <a:gd name="connsiteX2" fmla="*/ 3689350 w 3689350"/>
              <a:gd name="connsiteY2" fmla="*/ 158990 h 316470"/>
              <a:gd name="connsiteX3" fmla="*/ 3511550 w 3689350"/>
              <a:gd name="connsiteY3" fmla="*/ 316470 h 316470"/>
              <a:gd name="connsiteX0" fmla="*/ 0 w 3511550"/>
              <a:gd name="connsiteY0" fmla="*/ 205112 h 318142"/>
              <a:gd name="connsiteX1" fmla="*/ 1873250 w 3511550"/>
              <a:gd name="connsiteY1" fmla="*/ 1912 h 318142"/>
              <a:gd name="connsiteX2" fmla="*/ 3511550 w 3511550"/>
              <a:gd name="connsiteY2" fmla="*/ 318142 h 31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1550" h="318142">
                <a:moveTo>
                  <a:pt x="0" y="205112"/>
                </a:moveTo>
                <a:cubicBezTo>
                  <a:pt x="629179" y="107216"/>
                  <a:pt x="1287992" y="-16926"/>
                  <a:pt x="1873250" y="1912"/>
                </a:cubicBezTo>
                <a:cubicBezTo>
                  <a:pt x="2458508" y="20750"/>
                  <a:pt x="3170238" y="252261"/>
                  <a:pt x="3511550" y="31814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C2FDC2F2-3B0F-02C9-D1B5-0026C5243F81}"/>
                  </a:ext>
                </a:extLst>
              </p:cNvPr>
              <p:cNvSpPr txBox="1"/>
              <p:nvPr/>
            </p:nvSpPr>
            <p:spPr>
              <a:xfrm>
                <a:off x="5497693" y="4450859"/>
                <a:ext cx="2287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C2FDC2F2-3B0F-02C9-D1B5-0026C5243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693" y="4450859"/>
                <a:ext cx="228781" cy="307777"/>
              </a:xfrm>
              <a:prstGeom prst="rect">
                <a:avLst/>
              </a:prstGeom>
              <a:blipFill>
                <a:blip r:embed="rId12"/>
                <a:stretch>
                  <a:fillRect l="-24324" r="-27027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A4CFA6C-CFA2-C98B-966C-508CC13F35D8}"/>
                  </a:ext>
                </a:extLst>
              </p:cNvPr>
              <p:cNvSpPr txBox="1"/>
              <p:nvPr/>
            </p:nvSpPr>
            <p:spPr>
              <a:xfrm>
                <a:off x="7046449" y="4714765"/>
                <a:ext cx="4814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𝑔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A4CFA6C-CFA2-C98B-966C-508CC13F3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449" y="4714765"/>
                <a:ext cx="481477" cy="307777"/>
              </a:xfrm>
              <a:prstGeom prst="rect">
                <a:avLst/>
              </a:prstGeom>
              <a:blipFill>
                <a:blip r:embed="rId13"/>
                <a:stretch>
                  <a:fillRect l="-11392" r="-2532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1B83154-393D-8286-ED8D-4A73FD0D8AAD}"/>
                  </a:ext>
                </a:extLst>
              </p:cNvPr>
              <p:cNvSpPr txBox="1"/>
              <p:nvPr/>
            </p:nvSpPr>
            <p:spPr>
              <a:xfrm>
                <a:off x="3774331" y="5463674"/>
                <a:ext cx="3140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1B83154-393D-8286-ED8D-4A73FD0D8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331" y="5463674"/>
                <a:ext cx="314060" cy="307777"/>
              </a:xfrm>
              <a:prstGeom prst="rect">
                <a:avLst/>
              </a:prstGeom>
              <a:blipFill>
                <a:blip r:embed="rId14"/>
                <a:stretch>
                  <a:fillRect l="-17308" r="-3846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24855E4-1E09-876A-0D58-BE18BFD3E460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774331" y="5113242"/>
            <a:ext cx="200983" cy="2570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E3CEDC6-C18F-F3BA-12DA-36DBC36A7DB0}"/>
                  </a:ext>
                </a:extLst>
              </p:cNvPr>
              <p:cNvSpPr txBox="1"/>
              <p:nvPr/>
            </p:nvSpPr>
            <p:spPr>
              <a:xfrm>
                <a:off x="2656814" y="5192592"/>
                <a:ext cx="13547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𝑋</m:t>
                      </m:r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E3CEDC6-C18F-F3BA-12DA-36DBC36A7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814" y="5192592"/>
                <a:ext cx="1354756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楕円 8">
            <a:extLst>
              <a:ext uri="{FF2B5EF4-FFF2-40B4-BE49-F238E27FC236}">
                <a16:creationId xmlns:a16="http://schemas.microsoft.com/office/drawing/2014/main" id="{7AE43E8A-1959-16E5-34E1-460246A61F3E}"/>
              </a:ext>
            </a:extLst>
          </p:cNvPr>
          <p:cNvSpPr/>
          <p:nvPr/>
        </p:nvSpPr>
        <p:spPr>
          <a:xfrm>
            <a:off x="3955987" y="5351518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EF36E6F-8016-16A7-4557-9C715DB482FC}"/>
              </a:ext>
            </a:extLst>
          </p:cNvPr>
          <p:cNvCxnSpPr>
            <a:cxnSpLocks/>
          </p:cNvCxnSpPr>
          <p:nvPr/>
        </p:nvCxnSpPr>
        <p:spPr>
          <a:xfrm flipV="1">
            <a:off x="7679833" y="3562316"/>
            <a:ext cx="423778" cy="19996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422D2E6D-77FA-E9B6-C96A-FC96E8E06D8F}"/>
              </a:ext>
            </a:extLst>
          </p:cNvPr>
          <p:cNvSpPr/>
          <p:nvPr/>
        </p:nvSpPr>
        <p:spPr>
          <a:xfrm>
            <a:off x="7609720" y="5504692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753C8D7-8E78-4D54-6128-66B0874A3076}"/>
                  </a:ext>
                </a:extLst>
              </p:cNvPr>
              <p:cNvSpPr txBox="1"/>
              <p:nvPr/>
            </p:nvSpPr>
            <p:spPr>
              <a:xfrm>
                <a:off x="7355558" y="2985767"/>
                <a:ext cx="936538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753C8D7-8E78-4D54-6128-66B0874A3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558" y="2985767"/>
                <a:ext cx="936538" cy="317779"/>
              </a:xfrm>
              <a:prstGeom prst="rect">
                <a:avLst/>
              </a:prstGeom>
              <a:blipFill>
                <a:blip r:embed="rId16"/>
                <a:stretch>
                  <a:fillRect l="-5882" t="-1923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761A57B-A8BC-1198-097D-9D638077E4B0}"/>
              </a:ext>
            </a:extLst>
          </p:cNvPr>
          <p:cNvCxnSpPr>
            <a:cxnSpLocks/>
          </p:cNvCxnSpPr>
          <p:nvPr/>
        </p:nvCxnSpPr>
        <p:spPr>
          <a:xfrm>
            <a:off x="7498156" y="5245839"/>
            <a:ext cx="163582" cy="2690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70839ED-D398-1E67-7ED3-8D48ADC27DDE}"/>
                  </a:ext>
                </a:extLst>
              </p:cNvPr>
              <p:cNvSpPr txBox="1"/>
              <p:nvPr/>
            </p:nvSpPr>
            <p:spPr>
              <a:xfrm>
                <a:off x="7692487" y="5180752"/>
                <a:ext cx="13547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𝑋</m:t>
                      </m:r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𝑔</m:t>
                      </m:r>
                      <m:sSub>
                        <m:sSubPr>
                          <m:ctrlP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𝑔</m:t>
                      </m:r>
                      <m:sSub>
                        <m:sSubPr>
                          <m:ctrlP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70839ED-D398-1E67-7ED3-8D48ADC27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487" y="5180752"/>
                <a:ext cx="1354756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0BF47EBF-924D-AC57-C867-A637CF313C65}"/>
              </a:ext>
            </a:extLst>
          </p:cNvPr>
          <p:cNvSpPr/>
          <p:nvPr/>
        </p:nvSpPr>
        <p:spPr>
          <a:xfrm flipV="1">
            <a:off x="4860082" y="3776830"/>
            <a:ext cx="3234528" cy="147004"/>
          </a:xfrm>
          <a:custGeom>
            <a:avLst/>
            <a:gdLst>
              <a:gd name="connsiteX0" fmla="*/ 0 w 3689350"/>
              <a:gd name="connsiteY0" fmla="*/ 203440 h 203440"/>
              <a:gd name="connsiteX1" fmla="*/ 1873250 w 3689350"/>
              <a:gd name="connsiteY1" fmla="*/ 240 h 203440"/>
              <a:gd name="connsiteX2" fmla="*/ 3689350 w 3689350"/>
              <a:gd name="connsiteY2" fmla="*/ 158990 h 203440"/>
              <a:gd name="connsiteX3" fmla="*/ 3689350 w 3689350"/>
              <a:gd name="connsiteY3" fmla="*/ 158990 h 20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350" h="203440">
                <a:moveTo>
                  <a:pt x="0" y="203440"/>
                </a:moveTo>
                <a:cubicBezTo>
                  <a:pt x="629179" y="105544"/>
                  <a:pt x="1258358" y="7648"/>
                  <a:pt x="1873250" y="240"/>
                </a:cubicBezTo>
                <a:cubicBezTo>
                  <a:pt x="2488142" y="-7168"/>
                  <a:pt x="3689350" y="158990"/>
                  <a:pt x="3689350" y="158990"/>
                </a:cubicBezTo>
                <a:lnTo>
                  <a:pt x="3689350" y="15899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B4AF0A1-31E5-1842-AC1F-AFFDDA4EBB14}"/>
              </a:ext>
            </a:extLst>
          </p:cNvPr>
          <p:cNvSpPr/>
          <p:nvPr/>
        </p:nvSpPr>
        <p:spPr>
          <a:xfrm rot="232947" flipV="1">
            <a:off x="4090666" y="5467567"/>
            <a:ext cx="3511550" cy="318142"/>
          </a:xfrm>
          <a:custGeom>
            <a:avLst/>
            <a:gdLst>
              <a:gd name="connsiteX0" fmla="*/ 0 w 3689350"/>
              <a:gd name="connsiteY0" fmla="*/ 203440 h 203440"/>
              <a:gd name="connsiteX1" fmla="*/ 1873250 w 3689350"/>
              <a:gd name="connsiteY1" fmla="*/ 240 h 203440"/>
              <a:gd name="connsiteX2" fmla="*/ 3689350 w 3689350"/>
              <a:gd name="connsiteY2" fmla="*/ 158990 h 203440"/>
              <a:gd name="connsiteX3" fmla="*/ 3689350 w 3689350"/>
              <a:gd name="connsiteY3" fmla="*/ 158990 h 203440"/>
              <a:gd name="connsiteX0" fmla="*/ 0 w 3689350"/>
              <a:gd name="connsiteY0" fmla="*/ 203440 h 316470"/>
              <a:gd name="connsiteX1" fmla="*/ 1873250 w 3689350"/>
              <a:gd name="connsiteY1" fmla="*/ 240 h 316470"/>
              <a:gd name="connsiteX2" fmla="*/ 3689350 w 3689350"/>
              <a:gd name="connsiteY2" fmla="*/ 158990 h 316470"/>
              <a:gd name="connsiteX3" fmla="*/ 3511550 w 3689350"/>
              <a:gd name="connsiteY3" fmla="*/ 316470 h 316470"/>
              <a:gd name="connsiteX0" fmla="*/ 0 w 3511550"/>
              <a:gd name="connsiteY0" fmla="*/ 205112 h 318142"/>
              <a:gd name="connsiteX1" fmla="*/ 1873250 w 3511550"/>
              <a:gd name="connsiteY1" fmla="*/ 1912 h 318142"/>
              <a:gd name="connsiteX2" fmla="*/ 3511550 w 3511550"/>
              <a:gd name="connsiteY2" fmla="*/ 318142 h 31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1550" h="318142">
                <a:moveTo>
                  <a:pt x="0" y="205112"/>
                </a:moveTo>
                <a:cubicBezTo>
                  <a:pt x="629179" y="107216"/>
                  <a:pt x="1287992" y="-16926"/>
                  <a:pt x="1873250" y="1912"/>
                </a:cubicBezTo>
                <a:cubicBezTo>
                  <a:pt x="2458508" y="20750"/>
                  <a:pt x="3170238" y="252261"/>
                  <a:pt x="3511550" y="31814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00865CC-87C8-AA59-BF12-2D83C9D0F291}"/>
                  </a:ext>
                </a:extLst>
              </p:cNvPr>
              <p:cNvSpPr txBox="1"/>
              <p:nvPr/>
            </p:nvSpPr>
            <p:spPr>
              <a:xfrm>
                <a:off x="5829512" y="5466071"/>
                <a:ext cx="2287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00865CC-87C8-AA59-BF12-2D83C9D0F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512" y="5466071"/>
                <a:ext cx="228781" cy="307777"/>
              </a:xfrm>
              <a:prstGeom prst="rect">
                <a:avLst/>
              </a:prstGeom>
              <a:blipFill>
                <a:blip r:embed="rId18"/>
                <a:stretch>
                  <a:fillRect l="-23684" r="-23684" b="-2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弧 38">
            <a:extLst>
              <a:ext uri="{FF2B5EF4-FFF2-40B4-BE49-F238E27FC236}">
                <a16:creationId xmlns:a16="http://schemas.microsoft.com/office/drawing/2014/main" id="{65AD1E1A-D2D5-38E7-7289-882143C3AD47}"/>
              </a:ext>
            </a:extLst>
          </p:cNvPr>
          <p:cNvSpPr/>
          <p:nvPr/>
        </p:nvSpPr>
        <p:spPr>
          <a:xfrm>
            <a:off x="4774545" y="3377391"/>
            <a:ext cx="2805509" cy="424717"/>
          </a:xfrm>
          <a:prstGeom prst="arc">
            <a:avLst>
              <a:gd name="adj1" fmla="val 2239365"/>
              <a:gd name="adj2" fmla="val 288328"/>
            </a:avLst>
          </a:prstGeom>
          <a:ln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99DE8B51-1070-DED4-8F6D-E85CE590F9E8}"/>
                  </a:ext>
                </a:extLst>
              </p:cNvPr>
              <p:cNvSpPr txBox="1"/>
              <p:nvPr/>
            </p:nvSpPr>
            <p:spPr>
              <a:xfrm>
                <a:off x="5575327" y="3346861"/>
                <a:ext cx="1201165" cy="425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1,1</m:t>
                          </m:r>
                        </m:sup>
                      </m:sSubSup>
                      <m:d>
                        <m:dPr>
                          <m:ctrlP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Open Sans" panose="020B0606030504020204" pitchFamily="34" charset="0"/>
                                  <a:cs typeface="Open Sans" panose="020B0606030504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99DE8B51-1070-DED4-8F6D-E85CE590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27" y="3346861"/>
                <a:ext cx="1201165" cy="425694"/>
              </a:xfrm>
              <a:prstGeom prst="rect">
                <a:avLst/>
              </a:prstGeom>
              <a:blipFill>
                <a:blip r:embed="rId19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4D030916-52C5-0BE1-C3B6-8C1B7501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0725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FEC2D-4A8B-5C08-8FEB-115AA5769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70FD85-7C5C-093C-9A06-54DB99CBF10D}"/>
              </a:ext>
            </a:extLst>
          </p:cNvPr>
          <p:cNvSpPr txBox="1"/>
          <p:nvPr/>
        </p:nvSpPr>
        <p:spPr>
          <a:xfrm>
            <a:off x="160255" y="94268"/>
            <a:ext cx="6066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Sketch of construction (7/7)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535494C-0C54-4AF7-7972-7AD352BCDF3B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7E162E-E45D-873F-DDC5-3C494586493C}"/>
                  </a:ext>
                </a:extLst>
              </p:cNvPr>
              <p:cNvSpPr txBox="1"/>
              <p:nvPr/>
            </p:nvSpPr>
            <p:spPr>
              <a:xfrm>
                <a:off x="142815" y="995610"/>
                <a:ext cx="5912942" cy="2323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cocycle conditions of them are straightforwardly derived. It looks like: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𝑑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0,2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≡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𝑓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altLang="ja-JP" sz="2000" b="0" i="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mod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2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𝜋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), 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𝛿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0,2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𝑑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1,1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=0, 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𝛿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1,1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𝑑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2,0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=0, 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𝛿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2,0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=0. </m:t>
                      </m:r>
                    </m:oMath>
                  </m:oMathPara>
                </a14:m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87E162E-E45D-873F-DDC5-3C4945864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5" y="995610"/>
                <a:ext cx="5912942" cy="2323713"/>
              </a:xfrm>
              <a:prstGeom prst="rect">
                <a:avLst/>
              </a:prstGeom>
              <a:blipFill>
                <a:blip r:embed="rId2"/>
                <a:stretch>
                  <a:fillRect l="-928" t="-13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C58E31E6-D320-676C-089E-693A7828BDE8}"/>
              </a:ext>
            </a:extLst>
          </p:cNvPr>
          <p:cNvCxnSpPr>
            <a:cxnSpLocks/>
          </p:cNvCxnSpPr>
          <p:nvPr/>
        </p:nvCxnSpPr>
        <p:spPr>
          <a:xfrm>
            <a:off x="7804330" y="3807222"/>
            <a:ext cx="3205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A0021A4E-6151-FFBA-35B1-8E38E15F4078}"/>
              </a:ext>
            </a:extLst>
          </p:cNvPr>
          <p:cNvCxnSpPr>
            <a:cxnSpLocks/>
          </p:cNvCxnSpPr>
          <p:nvPr/>
        </p:nvCxnSpPr>
        <p:spPr>
          <a:xfrm flipV="1">
            <a:off x="7910056" y="1071398"/>
            <a:ext cx="0" cy="279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9455EE9-0D89-9B58-F181-E7A9E8994765}"/>
                  </a:ext>
                </a:extLst>
              </p:cNvPr>
              <p:cNvSpPr txBox="1"/>
              <p:nvPr/>
            </p:nvSpPr>
            <p:spPr>
              <a:xfrm>
                <a:off x="10721576" y="3833087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9455EE9-0D89-9B58-F181-E7A9E8994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576" y="3833087"/>
                <a:ext cx="196784" cy="276999"/>
              </a:xfrm>
              <a:prstGeom prst="rect">
                <a:avLst/>
              </a:prstGeom>
              <a:blipFill>
                <a:blip r:embed="rId3"/>
                <a:stretch>
                  <a:fillRect l="-28125" r="-250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6B32A6C-EE93-6FAC-0370-082D5B778D9D}"/>
                  </a:ext>
                </a:extLst>
              </p:cNvPr>
              <p:cNvSpPr txBox="1"/>
              <p:nvPr/>
            </p:nvSpPr>
            <p:spPr>
              <a:xfrm>
                <a:off x="7546905" y="1383507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6B32A6C-EE93-6FAC-0370-082D5B778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905" y="1383507"/>
                <a:ext cx="197746" cy="276999"/>
              </a:xfrm>
              <a:prstGeom prst="rect">
                <a:avLst/>
              </a:prstGeom>
              <a:blipFill>
                <a:blip r:embed="rId4"/>
                <a:stretch>
                  <a:fillRect l="-28125" r="-21875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0BA630D-2392-0D87-E9CC-CF4F2F2607E9}"/>
                  </a:ext>
                </a:extLst>
              </p:cNvPr>
              <p:cNvSpPr txBox="1"/>
              <p:nvPr/>
            </p:nvSpPr>
            <p:spPr>
              <a:xfrm>
                <a:off x="8205700" y="2182904"/>
                <a:ext cx="439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0BA630D-2392-0D87-E9CC-CF4F2F260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700" y="2182904"/>
                <a:ext cx="439992" cy="276999"/>
              </a:xfrm>
              <a:prstGeom prst="rect">
                <a:avLst/>
              </a:prstGeom>
              <a:blipFill>
                <a:blip r:embed="rId5"/>
                <a:stretch>
                  <a:fillRect l="-5556" t="-2174" r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9077E0-5A9A-31DD-9938-9C35A7A2B08D}"/>
                  </a:ext>
                </a:extLst>
              </p:cNvPr>
              <p:cNvSpPr txBox="1"/>
              <p:nvPr/>
            </p:nvSpPr>
            <p:spPr>
              <a:xfrm>
                <a:off x="9066458" y="2860364"/>
                <a:ext cx="435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9077E0-5A9A-31DD-9938-9C35A7A2B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458" y="2860364"/>
                <a:ext cx="435056" cy="276999"/>
              </a:xfrm>
              <a:prstGeom prst="rect">
                <a:avLst/>
              </a:prstGeom>
              <a:blipFill>
                <a:blip r:embed="rId6"/>
                <a:stretch>
                  <a:fillRect l="-5556" t="-2174" r="-2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D42943D-CA73-943F-5105-6F1FDC13521F}"/>
                  </a:ext>
                </a:extLst>
              </p:cNvPr>
              <p:cNvSpPr txBox="1"/>
              <p:nvPr/>
            </p:nvSpPr>
            <p:spPr>
              <a:xfrm>
                <a:off x="9805767" y="3456348"/>
                <a:ext cx="439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D42943D-CA73-943F-5105-6F1FDC135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767" y="3456348"/>
                <a:ext cx="439992" cy="276999"/>
              </a:xfrm>
              <a:prstGeom prst="rect">
                <a:avLst/>
              </a:prstGeom>
              <a:blipFill>
                <a:blip r:embed="rId7"/>
                <a:stretch>
                  <a:fillRect l="-5556" t="-2222" r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4C78639-D30F-4335-75A7-51B0DCB8A442}"/>
              </a:ext>
            </a:extLst>
          </p:cNvPr>
          <p:cNvCxnSpPr/>
          <p:nvPr/>
        </p:nvCxnSpPr>
        <p:spPr>
          <a:xfrm flipV="1">
            <a:off x="8427161" y="1821914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BD7731C-2063-B199-A997-96FB46BF691B}"/>
                  </a:ext>
                </a:extLst>
              </p:cNvPr>
              <p:cNvSpPr txBox="1"/>
              <p:nvPr/>
            </p:nvSpPr>
            <p:spPr>
              <a:xfrm>
                <a:off x="8289165" y="1503956"/>
                <a:ext cx="199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BD7731C-2063-B199-A997-96FB46BF6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165" y="1503956"/>
                <a:ext cx="199092" cy="276999"/>
              </a:xfrm>
              <a:prstGeom prst="rect">
                <a:avLst/>
              </a:prstGeom>
              <a:blipFill>
                <a:blip r:embed="rId8"/>
                <a:stretch>
                  <a:fillRect l="-40625" t="-4444" r="-37500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1DD5D31-6DF0-8915-EE01-AEBA2316796E}"/>
              </a:ext>
            </a:extLst>
          </p:cNvPr>
          <p:cNvSpPr/>
          <p:nvPr/>
        </p:nvSpPr>
        <p:spPr>
          <a:xfrm>
            <a:off x="8043118" y="2062835"/>
            <a:ext cx="765157" cy="463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1C856E-D555-3990-CC71-43C213142E19}"/>
              </a:ext>
            </a:extLst>
          </p:cNvPr>
          <p:cNvSpPr txBox="1"/>
          <p:nvPr/>
        </p:nvSpPr>
        <p:spPr>
          <a:xfrm>
            <a:off x="6421266" y="2090372"/>
            <a:ext cx="174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Higher Berry connection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AAD82FC-9384-93DC-4672-929438B85D1C}"/>
              </a:ext>
            </a:extLst>
          </p:cNvPr>
          <p:cNvSpPr/>
          <p:nvPr/>
        </p:nvSpPr>
        <p:spPr>
          <a:xfrm>
            <a:off x="8043121" y="1449002"/>
            <a:ext cx="765157" cy="4632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9A636B4-CA0D-FA69-30BC-CE5974328AD3}"/>
              </a:ext>
            </a:extLst>
          </p:cNvPr>
          <p:cNvSpPr txBox="1"/>
          <p:nvPr/>
        </p:nvSpPr>
        <p:spPr>
          <a:xfrm>
            <a:off x="8616629" y="1071398"/>
            <a:ext cx="168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accent1"/>
                </a:solidFill>
              </a:rPr>
              <a:t>Higher Berry curvature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4C9026-555F-95F3-7F83-4269C57A9E51}"/>
              </a:ext>
            </a:extLst>
          </p:cNvPr>
          <p:cNvSpPr txBox="1"/>
          <p:nvPr/>
        </p:nvSpPr>
        <p:spPr>
          <a:xfrm>
            <a:off x="6723513" y="99561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simplicial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845539-B03F-EFFB-5007-B47211415C0E}"/>
              </a:ext>
            </a:extLst>
          </p:cNvPr>
          <p:cNvSpPr txBox="1"/>
          <p:nvPr/>
        </p:nvSpPr>
        <p:spPr>
          <a:xfrm>
            <a:off x="11006000" y="378029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group</a:t>
            </a:r>
            <a:endParaRPr kumimoji="1" lang="ja-JP" altLang="en-US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FD72082-72CF-B639-7FAD-F668497F34C5}"/>
              </a:ext>
            </a:extLst>
          </p:cNvPr>
          <p:cNvCxnSpPr/>
          <p:nvPr/>
        </p:nvCxnSpPr>
        <p:spPr>
          <a:xfrm flipV="1">
            <a:off x="9240500" y="2433427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DA9D692-1323-3E09-7AD7-DF09A6FFB9B4}"/>
              </a:ext>
            </a:extLst>
          </p:cNvPr>
          <p:cNvCxnSpPr>
            <a:cxnSpLocks/>
          </p:cNvCxnSpPr>
          <p:nvPr/>
        </p:nvCxnSpPr>
        <p:spPr>
          <a:xfrm rot="5400000" flipV="1">
            <a:off x="8945312" y="2138796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22D77A5-2817-2BCD-D1FD-F8A8B0CC2383}"/>
              </a:ext>
            </a:extLst>
          </p:cNvPr>
          <p:cNvCxnSpPr/>
          <p:nvPr/>
        </p:nvCxnSpPr>
        <p:spPr>
          <a:xfrm flipV="1">
            <a:off x="9978415" y="3125380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B7804FBE-806B-6708-F373-6336D61C798F}"/>
              </a:ext>
            </a:extLst>
          </p:cNvPr>
          <p:cNvCxnSpPr>
            <a:cxnSpLocks/>
          </p:cNvCxnSpPr>
          <p:nvPr/>
        </p:nvCxnSpPr>
        <p:spPr>
          <a:xfrm rot="5400000" flipV="1">
            <a:off x="9694823" y="2839910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79CD689-357C-ECE0-8987-0AA7CAC786E1}"/>
              </a:ext>
            </a:extLst>
          </p:cNvPr>
          <p:cNvCxnSpPr>
            <a:cxnSpLocks/>
          </p:cNvCxnSpPr>
          <p:nvPr/>
        </p:nvCxnSpPr>
        <p:spPr>
          <a:xfrm rot="5400000" flipV="1">
            <a:off x="10393162" y="3466774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BED2269-6B10-00D5-2E2C-8A8B769E28A7}"/>
                  </a:ext>
                </a:extLst>
              </p:cNvPr>
              <p:cNvSpPr txBox="1"/>
              <p:nvPr/>
            </p:nvSpPr>
            <p:spPr>
              <a:xfrm>
                <a:off x="160255" y="3485376"/>
                <a:ext cx="5912942" cy="263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Remark: there is gauge ambiguity of </a:t>
                </a:r>
                <a:r>
                  <a:rPr lang="en-US" altLang="ja-JP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cochains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0,2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↦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0,2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𝑑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0,1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1,1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↦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1,1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𝛿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0,1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−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𝑑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1,0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2,0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↦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2,0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𝛿</m:t>
                      </m:r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1,0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. 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Physical observables should be designed as it is gauge invariant. 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BED2269-6B10-00D5-2E2C-8A8B769E2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5" y="3485376"/>
                <a:ext cx="5912942" cy="2631490"/>
              </a:xfrm>
              <a:prstGeom prst="rect">
                <a:avLst/>
              </a:prstGeom>
              <a:blipFill>
                <a:blip r:embed="rId9"/>
                <a:stretch>
                  <a:fillRect l="-928" t="-1392" r="-1856" b="-34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5ECE291-2F9C-7827-993D-4CB85B42BFA4}"/>
              </a:ext>
            </a:extLst>
          </p:cNvPr>
          <p:cNvCxnSpPr>
            <a:cxnSpLocks/>
          </p:cNvCxnSpPr>
          <p:nvPr/>
        </p:nvCxnSpPr>
        <p:spPr>
          <a:xfrm>
            <a:off x="7801516" y="6553259"/>
            <a:ext cx="3205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137FFC3-EB59-4BB7-D3C5-90076DA870FF}"/>
              </a:ext>
            </a:extLst>
          </p:cNvPr>
          <p:cNvCxnSpPr>
            <a:cxnSpLocks/>
          </p:cNvCxnSpPr>
          <p:nvPr/>
        </p:nvCxnSpPr>
        <p:spPr>
          <a:xfrm flipV="1">
            <a:off x="7907242" y="4195842"/>
            <a:ext cx="2814" cy="2414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D3FFB6F-3604-9891-9E4E-812D567EA906}"/>
                  </a:ext>
                </a:extLst>
              </p:cNvPr>
              <p:cNvSpPr txBox="1"/>
              <p:nvPr/>
            </p:nvSpPr>
            <p:spPr>
              <a:xfrm>
                <a:off x="10718762" y="6579124"/>
                <a:ext cx="196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D3FFB6F-3604-9891-9E4E-812D567EA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762" y="6579124"/>
                <a:ext cx="196784" cy="276999"/>
              </a:xfrm>
              <a:prstGeom prst="rect">
                <a:avLst/>
              </a:prstGeom>
              <a:blipFill>
                <a:blip r:embed="rId10"/>
                <a:stretch>
                  <a:fillRect l="-27273" r="-21212" b="-2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8620FE5-6B57-B243-4A21-1893C899F577}"/>
                  </a:ext>
                </a:extLst>
              </p:cNvPr>
              <p:cNvSpPr txBox="1"/>
              <p:nvPr/>
            </p:nvSpPr>
            <p:spPr>
              <a:xfrm>
                <a:off x="7522295" y="4335194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8620FE5-6B57-B243-4A21-1893C899F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295" y="4335194"/>
                <a:ext cx="197746" cy="276999"/>
              </a:xfrm>
              <a:prstGeom prst="rect">
                <a:avLst/>
              </a:prstGeom>
              <a:blipFill>
                <a:blip r:embed="rId11"/>
                <a:stretch>
                  <a:fillRect l="-28125" r="-21875" b="-2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878DEC2-F80B-D366-C6CE-BB557E664736}"/>
                  </a:ext>
                </a:extLst>
              </p:cNvPr>
              <p:cNvSpPr txBox="1"/>
              <p:nvPr/>
            </p:nvSpPr>
            <p:spPr>
              <a:xfrm>
                <a:off x="8202886" y="4928941"/>
                <a:ext cx="439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878DEC2-F80B-D366-C6CE-BB557E664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886" y="4928941"/>
                <a:ext cx="439992" cy="276999"/>
              </a:xfrm>
              <a:prstGeom prst="rect">
                <a:avLst/>
              </a:prstGeom>
              <a:blipFill>
                <a:blip r:embed="rId12"/>
                <a:stretch>
                  <a:fillRect l="-5556" t="-2222" r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FBBAED3-B10A-2925-4341-FAE9D99DBA09}"/>
                  </a:ext>
                </a:extLst>
              </p:cNvPr>
              <p:cNvSpPr txBox="1"/>
              <p:nvPr/>
            </p:nvSpPr>
            <p:spPr>
              <a:xfrm>
                <a:off x="9063644" y="5606401"/>
                <a:ext cx="435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FBBAED3-B10A-2925-4341-FAE9D99DB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644" y="5606401"/>
                <a:ext cx="435056" cy="276999"/>
              </a:xfrm>
              <a:prstGeom prst="rect">
                <a:avLst/>
              </a:prstGeom>
              <a:blipFill>
                <a:blip r:embed="rId13"/>
                <a:stretch>
                  <a:fillRect l="-5634" t="-2222" r="-42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54B334E-BB8B-AB1F-8245-DB8FC69618DA}"/>
                  </a:ext>
                </a:extLst>
              </p:cNvPr>
              <p:cNvSpPr txBox="1"/>
              <p:nvPr/>
            </p:nvSpPr>
            <p:spPr>
              <a:xfrm>
                <a:off x="9802953" y="6202385"/>
                <a:ext cx="439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54B334E-BB8B-AB1F-8245-DB8FC6961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953" y="6202385"/>
                <a:ext cx="439992" cy="276999"/>
              </a:xfrm>
              <a:prstGeom prst="rect">
                <a:avLst/>
              </a:prstGeom>
              <a:blipFill>
                <a:blip r:embed="rId14"/>
                <a:stretch>
                  <a:fillRect l="-5556" r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ABAC034-6B31-EF43-14DF-B35C1808C36E}"/>
              </a:ext>
            </a:extLst>
          </p:cNvPr>
          <p:cNvSpPr txBox="1"/>
          <p:nvPr/>
        </p:nvSpPr>
        <p:spPr>
          <a:xfrm>
            <a:off x="6667836" y="4011176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simplicial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D1EAE49-0FFA-C3BA-C3F8-2095002257DD}"/>
              </a:ext>
            </a:extLst>
          </p:cNvPr>
          <p:cNvSpPr txBox="1"/>
          <p:nvPr/>
        </p:nvSpPr>
        <p:spPr>
          <a:xfrm>
            <a:off x="11003186" y="652632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group</a:t>
            </a:r>
            <a:endParaRPr kumimoji="1" lang="ja-JP" altLang="en-US" dirty="0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09A5AA43-A6AA-8BA0-BB27-2FD69E892289}"/>
              </a:ext>
            </a:extLst>
          </p:cNvPr>
          <p:cNvCxnSpPr/>
          <p:nvPr/>
        </p:nvCxnSpPr>
        <p:spPr>
          <a:xfrm flipV="1">
            <a:off x="8299499" y="5255938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434A72A-904B-976D-9BFB-DE30E14046A4}"/>
              </a:ext>
            </a:extLst>
          </p:cNvPr>
          <p:cNvCxnSpPr>
            <a:cxnSpLocks/>
          </p:cNvCxnSpPr>
          <p:nvPr/>
        </p:nvCxnSpPr>
        <p:spPr>
          <a:xfrm rot="5400000" flipV="1">
            <a:off x="8854657" y="5614430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5BBC5D7C-6B4E-0551-2888-3A846C124E56}"/>
              </a:ext>
            </a:extLst>
          </p:cNvPr>
          <p:cNvCxnSpPr/>
          <p:nvPr/>
        </p:nvCxnSpPr>
        <p:spPr>
          <a:xfrm flipV="1">
            <a:off x="9154149" y="5883400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F99D5209-75E1-C909-67BC-9BCB23DD8A2D}"/>
              </a:ext>
            </a:extLst>
          </p:cNvPr>
          <p:cNvCxnSpPr>
            <a:cxnSpLocks/>
          </p:cNvCxnSpPr>
          <p:nvPr/>
        </p:nvCxnSpPr>
        <p:spPr>
          <a:xfrm rot="5400000" flipV="1">
            <a:off x="9599969" y="6195932"/>
            <a:ext cx="0" cy="294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02A4A643-B2FB-BAE4-1AFC-1494A0A4B052}"/>
                  </a:ext>
                </a:extLst>
              </p:cNvPr>
              <p:cNvSpPr txBox="1"/>
              <p:nvPr/>
            </p:nvSpPr>
            <p:spPr>
              <a:xfrm>
                <a:off x="7980353" y="5585818"/>
                <a:ext cx="8157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02A4A643-B2FB-BAE4-1AFC-1494A0A4B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353" y="5585818"/>
                <a:ext cx="815741" cy="369332"/>
              </a:xfrm>
              <a:prstGeom prst="rect">
                <a:avLst/>
              </a:prstGeom>
              <a:blipFill>
                <a:blip r:embed="rId1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775D315A-2D9D-B270-D3DA-8D02486F8EB9}"/>
                  </a:ext>
                </a:extLst>
              </p:cNvPr>
              <p:cNvSpPr txBox="1"/>
              <p:nvPr/>
            </p:nvSpPr>
            <p:spPr>
              <a:xfrm>
                <a:off x="8816349" y="6143919"/>
                <a:ext cx="8157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775D315A-2D9D-B270-D3DA-8D02486F8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349" y="6143919"/>
                <a:ext cx="815741" cy="369332"/>
              </a:xfrm>
              <a:prstGeom prst="rect">
                <a:avLst/>
              </a:prstGeom>
              <a:blipFill>
                <a:blip r:embed="rId1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D9005AE-EE86-8056-4F6F-854A5E80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7124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5CC6-0B82-3BCD-1BD6-8F7311B27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C53A104-3815-3B16-6313-0FC8175DB582}"/>
              </a:ext>
            </a:extLst>
          </p:cNvPr>
          <p:cNvSpPr txBox="1"/>
          <p:nvPr/>
        </p:nvSpPr>
        <p:spPr>
          <a:xfrm>
            <a:off x="160255" y="94268"/>
            <a:ext cx="12050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Fixed point formula for spin chain with TR-equivariance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EB016BC-E19A-FD4F-D8DA-6C49ED70DB3C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0999C0-6E7E-4932-665D-68D649B6CC6D}"/>
              </a:ext>
            </a:extLst>
          </p:cNvPr>
          <p:cNvSpPr txBox="1"/>
          <p:nvPr/>
        </p:nvSpPr>
        <p:spPr>
          <a:xfrm>
            <a:off x="142815" y="995610"/>
            <a:ext cx="11244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One-line proof (see </a:t>
            </a:r>
            <a:r>
              <a:rPr lang="en-US" altLang="ja-JP" sz="16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[KS, 2507.19932]</a:t>
            </a:r>
            <a:r>
              <a:rPr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the detail</a:t>
            </a: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9E85EC-5FB4-F43C-15E9-BA44D1973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11" y="1530287"/>
            <a:ext cx="10193173" cy="1543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B832FE3-6052-C6E9-4A85-7ED87155E85D}"/>
                  </a:ext>
                </a:extLst>
              </p:cNvPr>
              <p:cNvSpPr txBox="1"/>
              <p:nvPr/>
            </p:nvSpPr>
            <p:spPr>
              <a:xfrm>
                <a:off x="3773268" y="3362007"/>
                <a:ext cx="4511940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SPT</m:t>
                          </m:r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invariant</m:t>
                          </m:r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SPT</m:t>
                          </m:r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nvaraint</m:t>
                          </m:r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at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B832FE3-6052-C6E9-4A85-7ED87155E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268" y="3362007"/>
                <a:ext cx="4511940" cy="768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D55DAFB-ECBF-C61C-6658-F887EE98F66D}"/>
              </a:ext>
            </a:extLst>
          </p:cNvPr>
          <p:cNvCxnSpPr/>
          <p:nvPr/>
        </p:nvCxnSpPr>
        <p:spPr>
          <a:xfrm>
            <a:off x="2090071" y="6004873"/>
            <a:ext cx="7494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032139A-82E2-111B-7B11-BB0EB903CA9C}"/>
              </a:ext>
            </a:extLst>
          </p:cNvPr>
          <p:cNvCxnSpPr>
            <a:cxnSpLocks/>
          </p:cNvCxnSpPr>
          <p:nvPr/>
        </p:nvCxnSpPr>
        <p:spPr>
          <a:xfrm flipH="1" flipV="1">
            <a:off x="5623594" y="4507366"/>
            <a:ext cx="1393" cy="170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円弧 6">
            <a:extLst>
              <a:ext uri="{FF2B5EF4-FFF2-40B4-BE49-F238E27FC236}">
                <a16:creationId xmlns:a16="http://schemas.microsoft.com/office/drawing/2014/main" id="{BDA3CD99-5842-B1A9-03B0-AE30519AA442}"/>
              </a:ext>
            </a:extLst>
          </p:cNvPr>
          <p:cNvSpPr/>
          <p:nvPr/>
        </p:nvSpPr>
        <p:spPr>
          <a:xfrm>
            <a:off x="8754853" y="5717754"/>
            <a:ext cx="265307" cy="530281"/>
          </a:xfrm>
          <a:prstGeom prst="arc">
            <a:avLst>
              <a:gd name="adj1" fmla="val 2309457"/>
              <a:gd name="adj2" fmla="val 19173177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91846C3-C5FE-DDE8-2403-A6AA52594DC4}"/>
                  </a:ext>
                </a:extLst>
              </p:cNvPr>
              <p:cNvSpPr txBox="1"/>
              <p:nvPr/>
            </p:nvSpPr>
            <p:spPr>
              <a:xfrm>
                <a:off x="9020160" y="5451016"/>
                <a:ext cx="2086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91846C3-C5FE-DDE8-2403-A6AA52594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160" y="5451016"/>
                <a:ext cx="208647" cy="276999"/>
              </a:xfrm>
              <a:prstGeom prst="rect">
                <a:avLst/>
              </a:prstGeom>
              <a:blipFill>
                <a:blip r:embed="rId5"/>
                <a:stretch>
                  <a:fillRect l="-26471" r="-20588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C6FDD9A-84ED-829C-3939-D196E88DF883}"/>
                  </a:ext>
                </a:extLst>
              </p:cNvPr>
              <p:cNvSpPr txBox="1"/>
              <p:nvPr/>
            </p:nvSpPr>
            <p:spPr>
              <a:xfrm>
                <a:off x="9642316" y="6068874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C6FDD9A-84ED-829C-3939-D196E88DF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316" y="6068874"/>
                <a:ext cx="232756" cy="276999"/>
              </a:xfrm>
              <a:prstGeom prst="rect">
                <a:avLst/>
              </a:prstGeom>
              <a:blipFill>
                <a:blip r:embed="rId6"/>
                <a:stretch>
                  <a:fillRect l="-23684" r="-15789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E84D5AA-AEB6-F3FF-6500-DAFAB3266A9E}"/>
                  </a:ext>
                </a:extLst>
              </p:cNvPr>
              <p:cNvSpPr txBox="1"/>
              <p:nvPr/>
            </p:nvSpPr>
            <p:spPr>
              <a:xfrm>
                <a:off x="5835891" y="4291190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E84D5AA-AEB6-F3FF-6500-DAFAB3266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891" y="4291190"/>
                <a:ext cx="211596" cy="276999"/>
              </a:xfrm>
              <a:prstGeom prst="rect">
                <a:avLst/>
              </a:prstGeom>
              <a:blipFill>
                <a:blip r:embed="rId7"/>
                <a:stretch>
                  <a:fillRect l="-25714" t="-2222" r="-25714" b="-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星: 5 pt 12">
            <a:extLst>
              <a:ext uri="{FF2B5EF4-FFF2-40B4-BE49-F238E27FC236}">
                <a16:creationId xmlns:a16="http://schemas.microsoft.com/office/drawing/2014/main" id="{0ED028C5-604D-B9EB-279E-B9296BC5EA9B}"/>
              </a:ext>
            </a:extLst>
          </p:cNvPr>
          <p:cNvSpPr/>
          <p:nvPr/>
        </p:nvSpPr>
        <p:spPr>
          <a:xfrm>
            <a:off x="5403730" y="5801369"/>
            <a:ext cx="442514" cy="335374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3E430F-55EF-82B1-0E9B-CCA6A3F10EA3}"/>
              </a:ext>
            </a:extLst>
          </p:cNvPr>
          <p:cNvSpPr txBox="1"/>
          <p:nvPr/>
        </p:nvSpPr>
        <p:spPr>
          <a:xfrm>
            <a:off x="2448900" y="6097066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Haldane phase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8EFAD9B-B2CE-70B2-C96E-5A587B8AA418}"/>
              </a:ext>
            </a:extLst>
          </p:cNvPr>
          <p:cNvSpPr txBox="1"/>
          <p:nvPr/>
        </p:nvSpPr>
        <p:spPr>
          <a:xfrm>
            <a:off x="7073525" y="6107327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Trivial phase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C7EE0A6-BB18-B9B0-8C4C-34217B87E133}"/>
                  </a:ext>
                </a:extLst>
              </p:cNvPr>
              <p:cNvSpPr txBox="1"/>
              <p:nvPr/>
            </p:nvSpPr>
            <p:spPr>
              <a:xfrm>
                <a:off x="5518148" y="6181916"/>
                <a:ext cx="312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C7EE0A6-BB18-B9B0-8C4C-34217B87E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148" y="6181916"/>
                <a:ext cx="312330" cy="276999"/>
              </a:xfrm>
              <a:prstGeom prst="rect">
                <a:avLst/>
              </a:prstGeom>
              <a:blipFill>
                <a:blip r:embed="rId8"/>
                <a:stretch>
                  <a:fillRect l="-15686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11596C3-4AFD-8787-721B-8DC0250A8451}"/>
              </a:ext>
            </a:extLst>
          </p:cNvPr>
          <p:cNvGrpSpPr/>
          <p:nvPr/>
        </p:nvGrpSpPr>
        <p:grpSpPr>
          <a:xfrm>
            <a:off x="480345" y="5563103"/>
            <a:ext cx="3587372" cy="371873"/>
            <a:chOff x="3146902" y="2912070"/>
            <a:chExt cx="8531520" cy="848961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8B538E34-F123-881B-3E2B-091FE572A5B5}"/>
                </a:ext>
              </a:extLst>
            </p:cNvPr>
            <p:cNvSpPr/>
            <p:nvPr/>
          </p:nvSpPr>
          <p:spPr>
            <a:xfrm>
              <a:off x="3146902" y="2912618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BABBD4E7-95B7-BD8E-A8E4-50FF44C1A3A9}"/>
                </a:ext>
              </a:extLst>
            </p:cNvPr>
            <p:cNvSpPr/>
            <p:nvPr/>
          </p:nvSpPr>
          <p:spPr>
            <a:xfrm>
              <a:off x="3664335" y="3252248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977D3AC4-F9B0-C363-0171-43C3BF78F4BD}"/>
                </a:ext>
              </a:extLst>
            </p:cNvPr>
            <p:cNvSpPr/>
            <p:nvPr/>
          </p:nvSpPr>
          <p:spPr>
            <a:xfrm>
              <a:off x="3294857" y="3252247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50F37A80-C398-7AA0-A721-E4B59E33DF92}"/>
                </a:ext>
              </a:extLst>
            </p:cNvPr>
            <p:cNvSpPr/>
            <p:nvPr/>
          </p:nvSpPr>
          <p:spPr>
            <a:xfrm>
              <a:off x="4239102" y="2912618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88D3AF31-DF46-3D13-C5D9-893989714A04}"/>
                </a:ext>
              </a:extLst>
            </p:cNvPr>
            <p:cNvSpPr/>
            <p:nvPr/>
          </p:nvSpPr>
          <p:spPr>
            <a:xfrm>
              <a:off x="4756535" y="3252248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0E2B305C-191C-0B4B-A53A-84011F6D9392}"/>
                </a:ext>
              </a:extLst>
            </p:cNvPr>
            <p:cNvSpPr/>
            <p:nvPr/>
          </p:nvSpPr>
          <p:spPr>
            <a:xfrm>
              <a:off x="4387057" y="3252247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81144B8-95C8-1A80-3CBE-774C1D294F9A}"/>
                </a:ext>
              </a:extLst>
            </p:cNvPr>
            <p:cNvCxnSpPr>
              <a:stCxn id="19" idx="6"/>
              <a:endCxn id="24" idx="2"/>
            </p:cNvCxnSpPr>
            <p:nvPr/>
          </p:nvCxnSpPr>
          <p:spPr>
            <a:xfrm flipV="1">
              <a:off x="3870619" y="3336826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DDF02398-911A-C6B4-0DA0-7E4941AEBFC6}"/>
                </a:ext>
              </a:extLst>
            </p:cNvPr>
            <p:cNvSpPr/>
            <p:nvPr/>
          </p:nvSpPr>
          <p:spPr>
            <a:xfrm>
              <a:off x="5331302" y="2912070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E6CAF752-A4E5-111A-D6B4-311B859889C4}"/>
                </a:ext>
              </a:extLst>
            </p:cNvPr>
            <p:cNvSpPr/>
            <p:nvPr/>
          </p:nvSpPr>
          <p:spPr>
            <a:xfrm>
              <a:off x="5848735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076BACA7-EA6C-879A-C03C-43C87A139F0B}"/>
                </a:ext>
              </a:extLst>
            </p:cNvPr>
            <p:cNvSpPr/>
            <p:nvPr/>
          </p:nvSpPr>
          <p:spPr>
            <a:xfrm>
              <a:off x="5479257" y="3251699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8E435A7-BDD5-4F77-F30C-72A64D080DA2}"/>
                </a:ext>
              </a:extLst>
            </p:cNvPr>
            <p:cNvCxnSpPr>
              <a:endCxn id="28" idx="2"/>
            </p:cNvCxnSpPr>
            <p:nvPr/>
          </p:nvCxnSpPr>
          <p:spPr>
            <a:xfrm flipV="1">
              <a:off x="4962819" y="3336278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2B997799-B519-D5B2-FF3E-A18B5BDE02F4}"/>
                </a:ext>
              </a:extLst>
            </p:cNvPr>
            <p:cNvSpPr/>
            <p:nvPr/>
          </p:nvSpPr>
          <p:spPr>
            <a:xfrm>
              <a:off x="6423502" y="2912070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6AD80A61-2DAA-F293-DAAE-F54D3F71581D}"/>
                </a:ext>
              </a:extLst>
            </p:cNvPr>
            <p:cNvSpPr/>
            <p:nvPr/>
          </p:nvSpPr>
          <p:spPr>
            <a:xfrm>
              <a:off x="6940935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4B116DC1-FC58-82F6-874C-93EB1E029707}"/>
                </a:ext>
              </a:extLst>
            </p:cNvPr>
            <p:cNvSpPr/>
            <p:nvPr/>
          </p:nvSpPr>
          <p:spPr>
            <a:xfrm>
              <a:off x="6571457" y="3251699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5BF5E28B-20F6-1123-30B2-8CB7585F15F5}"/>
                </a:ext>
              </a:extLst>
            </p:cNvPr>
            <p:cNvCxnSpPr>
              <a:endCxn id="32" idx="2"/>
            </p:cNvCxnSpPr>
            <p:nvPr/>
          </p:nvCxnSpPr>
          <p:spPr>
            <a:xfrm flipV="1">
              <a:off x="6055019" y="3336278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4B0029B8-DB37-DCF9-6565-4CDA72C29B5C}"/>
                </a:ext>
              </a:extLst>
            </p:cNvPr>
            <p:cNvSpPr/>
            <p:nvPr/>
          </p:nvSpPr>
          <p:spPr>
            <a:xfrm>
              <a:off x="7515702" y="2912070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733B6684-6302-969C-2829-A2038D3D998E}"/>
                </a:ext>
              </a:extLst>
            </p:cNvPr>
            <p:cNvSpPr/>
            <p:nvPr/>
          </p:nvSpPr>
          <p:spPr>
            <a:xfrm>
              <a:off x="8033135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6968C8AC-1C28-1DE5-C3B2-644E1FEDAB0B}"/>
                </a:ext>
              </a:extLst>
            </p:cNvPr>
            <p:cNvSpPr/>
            <p:nvPr/>
          </p:nvSpPr>
          <p:spPr>
            <a:xfrm>
              <a:off x="7663657" y="3251699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52CA4475-E22F-90B6-DB19-8D5C36EC0570}"/>
                </a:ext>
              </a:extLst>
            </p:cNvPr>
            <p:cNvCxnSpPr>
              <a:endCxn id="36" idx="2"/>
            </p:cNvCxnSpPr>
            <p:nvPr/>
          </p:nvCxnSpPr>
          <p:spPr>
            <a:xfrm flipV="1">
              <a:off x="7147219" y="3336278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85A25961-521E-DA5D-AD09-B316A7566A6F}"/>
                </a:ext>
              </a:extLst>
            </p:cNvPr>
            <p:cNvSpPr/>
            <p:nvPr/>
          </p:nvSpPr>
          <p:spPr>
            <a:xfrm>
              <a:off x="8607902" y="2912071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2E82723D-6FF5-13D0-70B8-B8758060E590}"/>
                </a:ext>
              </a:extLst>
            </p:cNvPr>
            <p:cNvSpPr/>
            <p:nvPr/>
          </p:nvSpPr>
          <p:spPr>
            <a:xfrm>
              <a:off x="9125335" y="3251701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6552AAC3-E31C-1F06-64B6-2C5291A08331}"/>
                </a:ext>
              </a:extLst>
            </p:cNvPr>
            <p:cNvSpPr/>
            <p:nvPr/>
          </p:nvSpPr>
          <p:spPr>
            <a:xfrm>
              <a:off x="8755857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149E3791-C5BF-9B77-A975-AD0053D52846}"/>
                </a:ext>
              </a:extLst>
            </p:cNvPr>
            <p:cNvCxnSpPr>
              <a:endCxn id="40" idx="2"/>
            </p:cNvCxnSpPr>
            <p:nvPr/>
          </p:nvCxnSpPr>
          <p:spPr>
            <a:xfrm flipV="1">
              <a:off x="8239419" y="3336279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E8110F49-E7A2-B0CD-319A-4921965534EA}"/>
                </a:ext>
              </a:extLst>
            </p:cNvPr>
            <p:cNvSpPr/>
            <p:nvPr/>
          </p:nvSpPr>
          <p:spPr>
            <a:xfrm>
              <a:off x="9700102" y="2912070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B914E4FC-817E-B753-CBBA-57B91A4C25BC}"/>
                </a:ext>
              </a:extLst>
            </p:cNvPr>
            <p:cNvSpPr/>
            <p:nvPr/>
          </p:nvSpPr>
          <p:spPr>
            <a:xfrm>
              <a:off x="10217535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2C5E44F2-8D5D-A188-C74C-CB578778CE00}"/>
                </a:ext>
              </a:extLst>
            </p:cNvPr>
            <p:cNvSpPr/>
            <p:nvPr/>
          </p:nvSpPr>
          <p:spPr>
            <a:xfrm>
              <a:off x="9848057" y="3251699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CC665F8C-7E47-10C0-1DEA-2424B3C64087}"/>
                </a:ext>
              </a:extLst>
            </p:cNvPr>
            <p:cNvCxnSpPr>
              <a:endCxn id="44" idx="2"/>
            </p:cNvCxnSpPr>
            <p:nvPr/>
          </p:nvCxnSpPr>
          <p:spPr>
            <a:xfrm flipV="1">
              <a:off x="9331619" y="3336278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7691B2D1-FEB2-C72C-D119-D586AB9BC78B}"/>
                </a:ext>
              </a:extLst>
            </p:cNvPr>
            <p:cNvSpPr/>
            <p:nvPr/>
          </p:nvSpPr>
          <p:spPr>
            <a:xfrm>
              <a:off x="10792302" y="2912071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68EC702B-15AB-2FA6-8310-F33A60BD3543}"/>
                </a:ext>
              </a:extLst>
            </p:cNvPr>
            <p:cNvSpPr/>
            <p:nvPr/>
          </p:nvSpPr>
          <p:spPr>
            <a:xfrm>
              <a:off x="11309735" y="3251701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20B6038A-BC20-FCA5-A817-646762EA7035}"/>
                </a:ext>
              </a:extLst>
            </p:cNvPr>
            <p:cNvSpPr/>
            <p:nvPr/>
          </p:nvSpPr>
          <p:spPr>
            <a:xfrm>
              <a:off x="10940257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E9BAAC2D-D195-964F-5886-FD18662E968E}"/>
                </a:ext>
              </a:extLst>
            </p:cNvPr>
            <p:cNvCxnSpPr>
              <a:endCxn id="48" idx="2"/>
            </p:cNvCxnSpPr>
            <p:nvPr/>
          </p:nvCxnSpPr>
          <p:spPr>
            <a:xfrm flipV="1">
              <a:off x="10423819" y="3336279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6D8DBEA6-43B6-9743-F9F1-2B6BBB16FD23}"/>
                </a:ext>
              </a:extLst>
            </p:cNvPr>
            <p:cNvCxnSpPr/>
            <p:nvPr/>
          </p:nvCxnSpPr>
          <p:spPr>
            <a:xfrm flipV="1">
              <a:off x="11272028" y="2944233"/>
              <a:ext cx="368687" cy="66807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510474D-E791-12EE-8EBB-5621FAC8C81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94660" y="3059068"/>
              <a:ext cx="368687" cy="66807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2" name="図 51" descr="\documentclass{article}&#10;\usepackage{amsmath,amssymb,amsfonts,bm,braket,array,amscd,mathrsfs,accents,color}&#10;\pagestyle{empty}&#10;\def\re{{\rm Re\,}}&#10;\def\im{{\rm Im\,}}&#10;\def\pf{{\rm Pf\,}}&#10;\def\mod{{\rm\ mod\ }}&#10;\def\Tr{{\rm Tr }}&#10;\def\tr{{\rm tr\,}}&#10;\def\ch{{\rm ch \, }}&#10;\def\sgn{{\rm sgn\,}}&#10;\def\dim{{\rm dim\,}}&#10;\def\p{\partial}&#10;\def\lto{\longrightarrow}&#10;\def\wt{\widetilde}&#10;\def\wh{\widehat}&#10;\def\ker{{\rm Ker\,}}&#10;\def\coker{{\rm Coker\,}}&#10;&#10;\def\Hom{{\rm Hom}}&#10;\def\Map{{\rm Map}}&#10;\def\End{{\rm End}}&#10;\def\Tor{{\rm Tor}}&#10;&#10;\def\spin{{\rm Spin}}&#10;\def\pin{{\rm Pin}}&#10;&#10;\def\ua{\uparrow}&#10;\def\da{\downarrow}&#10;%\def\ra{\rightarrow}&#10;%\def\la{\leftarrow}&#10;&#10;&#10;\newcommand{\s}{\sigma}&#10;\newcommand{\g}{\gamma}&#10;\newcommand{\la}{\lambda}&#10;\newcommand{\G}{\Gamma}&#10;&#10;\newcommand{\C}{\mathbb{C}}&#10;\newcommand{\N}{\mathbb{N}}&#10;\newcommand{\Q}{\mathbb{Q}}&#10;\newcommand{\R}{\mathbb{R}}&#10;\newcommand{\Z}{\mathbb{Z}}&#10;\newcommand{\T}{\mathbb{T}}&#10;&#10;\newcommand{\cT}{\mathcal{T}}&#10;\newcommand{\cU}{\mathcal{U}}&#10;\newcommand{\cQ}{\mathcal{Q}}&#10;&#10;\newcommand{\sT}{\sf T}&#10;&#10;\newcommand{\bx}{{\bm{x}}}&#10;\newcommand{\bk}{{\bm{k}}}&#10;\newcommand{\br}{{\bm{r}}}&#10;\newcommand{\bs}{{\bm{s}}}&#10;\newcommand{\bp}{{\bm{p}}}&#10;\newcommand{\ba}{{\bm{a}}}&#10;\newcommand{\bt}{{\bm{t}}}&#10;\newcommand{\bR}{{\bm{R}}}&#10;\newcommand{\bG}{{\bm{G}}}&#10;\def\widebar{\accentset{{\cc@style\underline{\mskip10mu}}}} %widebar&#10;\def\wideubar{\underaccent{{\cc@style\underline{\mskip10mu}}}} %wideubar&#10;\begin{document}&#10;\begin{align*}&#10;\Ket{D \to \infty}&#10;=\ket{000\cdots }&#10;\end{align*}&#10;\end{document}" title="IguanaTex Bitmap Display">
            <a:extLst>
              <a:ext uri="{FF2B5EF4-FFF2-40B4-BE49-F238E27FC236}">
                <a16:creationId xmlns:a16="http://schemas.microsoft.com/office/drawing/2014/main" id="{E95E8D8B-1E6F-EB45-8A87-EBCFE3858A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89" y="5663560"/>
            <a:ext cx="2347686" cy="270261"/>
          </a:xfrm>
          <a:prstGeom prst="rect">
            <a:avLst/>
          </a:prstGeom>
        </p:spPr>
      </p:pic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B22FD002-09AB-6D20-4ADF-BE44D8341D0B}"/>
              </a:ext>
            </a:extLst>
          </p:cNvPr>
          <p:cNvGrpSpPr/>
          <p:nvPr/>
        </p:nvGrpSpPr>
        <p:grpSpPr>
          <a:xfrm>
            <a:off x="4224774" y="4357664"/>
            <a:ext cx="6160835" cy="2055773"/>
            <a:chOff x="4158788" y="4037153"/>
            <a:chExt cx="6160835" cy="2055773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D6C5CA19-E2F3-35A8-4666-61791DEA7EB9}"/>
                </a:ext>
              </a:extLst>
            </p:cNvPr>
            <p:cNvGrpSpPr/>
            <p:nvPr/>
          </p:nvGrpSpPr>
          <p:grpSpPr>
            <a:xfrm>
              <a:off x="5936698" y="4037153"/>
              <a:ext cx="4382925" cy="1443705"/>
              <a:chOff x="5936698" y="4037153"/>
              <a:chExt cx="4382925" cy="1443705"/>
            </a:xfrm>
          </p:grpSpPr>
          <p:cxnSp>
            <p:nvCxnSpPr>
              <p:cNvPr id="59" name="コネクタ: 曲線 58">
                <a:extLst>
                  <a:ext uri="{FF2B5EF4-FFF2-40B4-BE49-F238E27FC236}">
                    <a16:creationId xmlns:a16="http://schemas.microsoft.com/office/drawing/2014/main" id="{551ACBCC-637A-DE8D-9233-6EA8871461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6698" y="4805864"/>
                <a:ext cx="983866" cy="674994"/>
              </a:xfrm>
              <a:prstGeom prst="curvedConnector3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E59D6B3-09EC-24F6-F002-F74E5DFF452F}"/>
                  </a:ext>
                </a:extLst>
              </p:cNvPr>
              <p:cNvSpPr txBox="1"/>
              <p:nvPr/>
            </p:nvSpPr>
            <p:spPr>
              <a:xfrm>
                <a:off x="6950881" y="4037153"/>
                <a:ext cx="33687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  <a:r>
                  <a:rPr kumimoji="1" lang="en-US" altLang="ja-JP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odimension-4 defect</a:t>
                </a:r>
                <a:r>
                  <a:rPr lang="en-US" altLang="ja-JP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endParaRPr kumimoji="1" lang="en-US" altLang="ja-JP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kumimoji="1" lang="en-US" altLang="ja-JP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source of the 3-form higher Berry curvature</a:t>
                </a:r>
                <a:endParaRPr kumimoji="1" lang="ja-JP" altLang="en-US" b="1" dirty="0">
                  <a:solidFill>
                    <a:srgbClr val="C00000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55" name="矢印: 下 54">
              <a:extLst>
                <a:ext uri="{FF2B5EF4-FFF2-40B4-BE49-F238E27FC236}">
                  <a16:creationId xmlns:a16="http://schemas.microsoft.com/office/drawing/2014/main" id="{457D2005-6EDF-90F3-629B-E04944515BD9}"/>
                </a:ext>
              </a:extLst>
            </p:cNvPr>
            <p:cNvSpPr/>
            <p:nvPr/>
          </p:nvSpPr>
          <p:spPr>
            <a:xfrm rot="7977038">
              <a:off x="4621255" y="4262772"/>
              <a:ext cx="421802" cy="1346735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矢印: 下 55">
              <a:extLst>
                <a:ext uri="{FF2B5EF4-FFF2-40B4-BE49-F238E27FC236}">
                  <a16:creationId xmlns:a16="http://schemas.microsoft.com/office/drawing/2014/main" id="{B1360D96-90E1-A240-371C-3A7DCC0159C9}"/>
                </a:ext>
              </a:extLst>
            </p:cNvPr>
            <p:cNvSpPr/>
            <p:nvPr/>
          </p:nvSpPr>
          <p:spPr>
            <a:xfrm rot="12485668">
              <a:off x="5714629" y="4538434"/>
              <a:ext cx="421802" cy="928894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矢印: 下 56">
              <a:extLst>
                <a:ext uri="{FF2B5EF4-FFF2-40B4-BE49-F238E27FC236}">
                  <a16:creationId xmlns:a16="http://schemas.microsoft.com/office/drawing/2014/main" id="{1C566398-E574-B0C6-0501-B33A88128F39}"/>
                </a:ext>
              </a:extLst>
            </p:cNvPr>
            <p:cNvSpPr/>
            <p:nvPr/>
          </p:nvSpPr>
          <p:spPr>
            <a:xfrm rot="17625371">
              <a:off x="6040898" y="5396957"/>
              <a:ext cx="421802" cy="928894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矢印: 下 57">
              <a:extLst>
                <a:ext uri="{FF2B5EF4-FFF2-40B4-BE49-F238E27FC236}">
                  <a16:creationId xmlns:a16="http://schemas.microsoft.com/office/drawing/2014/main" id="{EBDE25BC-CD04-2F25-2A00-75906CF55CCB}"/>
                </a:ext>
              </a:extLst>
            </p:cNvPr>
            <p:cNvSpPr/>
            <p:nvPr/>
          </p:nvSpPr>
          <p:spPr>
            <a:xfrm rot="3705122">
              <a:off x="4582773" y="5351550"/>
              <a:ext cx="421802" cy="1060950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E0722B57-A02F-4D16-4009-772B462425B3}"/>
              </a:ext>
            </a:extLst>
          </p:cNvPr>
          <p:cNvGrpSpPr/>
          <p:nvPr/>
        </p:nvGrpSpPr>
        <p:grpSpPr>
          <a:xfrm>
            <a:off x="4563504" y="3891280"/>
            <a:ext cx="2141579" cy="2954189"/>
            <a:chOff x="4563504" y="3891280"/>
            <a:chExt cx="2141579" cy="2954189"/>
          </a:xfrm>
        </p:grpSpPr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26B23A37-1B8B-B130-BA08-A0EB8BA68AF5}"/>
                </a:ext>
              </a:extLst>
            </p:cNvPr>
            <p:cNvSpPr/>
            <p:nvPr/>
          </p:nvSpPr>
          <p:spPr>
            <a:xfrm>
              <a:off x="4563504" y="4725209"/>
              <a:ext cx="2141579" cy="21202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54C4C3BF-8193-9D66-9080-426A74C2B1CF}"/>
                    </a:ext>
                  </a:extLst>
                </p:cNvPr>
                <p:cNvSpPr txBox="1"/>
                <p:nvPr/>
              </p:nvSpPr>
              <p:spPr>
                <a:xfrm>
                  <a:off x="6359892" y="4740454"/>
                  <a:ext cx="34278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63" name="テキスト ボックス 62">
                  <a:extLst>
                    <a:ext uri="{FF2B5EF4-FFF2-40B4-BE49-F238E27FC236}">
                      <a16:creationId xmlns:a16="http://schemas.microsoft.com/office/drawing/2014/main" id="{54C4C3BF-8193-9D66-9080-426A74C2B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9892" y="4740454"/>
                  <a:ext cx="342786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4035" t="-2000" b="-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直線矢印コネクタ 63">
              <a:extLst>
                <a:ext uri="{FF2B5EF4-FFF2-40B4-BE49-F238E27FC236}">
                  <a16:creationId xmlns:a16="http://schemas.microsoft.com/office/drawing/2014/main" id="{6EFCC98B-8DF0-F40A-0185-74BA7928B001}"/>
                </a:ext>
              </a:extLst>
            </p:cNvPr>
            <p:cNvCxnSpPr/>
            <p:nvPr/>
          </p:nvCxnSpPr>
          <p:spPr>
            <a:xfrm flipH="1" flipV="1">
              <a:off x="4859660" y="3891280"/>
              <a:ext cx="281300" cy="7521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8676A88-2C63-E6A1-6C27-A789C8A30656}"/>
              </a:ext>
            </a:extLst>
          </p:cNvPr>
          <p:cNvSpPr txBox="1"/>
          <p:nvPr/>
        </p:nvSpPr>
        <p:spPr>
          <a:xfrm>
            <a:off x="2521645" y="4138034"/>
            <a:ext cx="2846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Topological invariant</a:t>
            </a:r>
            <a:endParaRPr lang="ja-JP" altLang="en-US" dirty="0"/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CA513734-844F-D1A6-56A8-99AA44F675D6}"/>
              </a:ext>
            </a:extLst>
          </p:cNvPr>
          <p:cNvSpPr/>
          <p:nvPr/>
        </p:nvSpPr>
        <p:spPr>
          <a:xfrm>
            <a:off x="1915654" y="3402459"/>
            <a:ext cx="1142155" cy="5486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DF07AE0-C024-990C-A0F2-951925C4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029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975D3-C61E-D70E-4276-148D36B01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64CD14-0603-6190-899D-20027AF5EA87}"/>
              </a:ext>
            </a:extLst>
          </p:cNvPr>
          <p:cNvSpPr txBox="1"/>
          <p:nvPr/>
        </p:nvSpPr>
        <p:spPr>
          <a:xfrm>
            <a:off x="160255" y="94268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</a:t>
            </a:r>
            <a:r>
              <a:rPr lang="en-US" altLang="ja-JP" sz="20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[KS, 2507.19932]</a:t>
            </a:r>
            <a:endParaRPr kumimoji="1" lang="ja-JP" altLang="en-US" sz="3600" dirty="0">
              <a:solidFill>
                <a:schemeClr val="accent6"/>
              </a:solidFill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DD3D785-899D-38B7-7EA4-9D3E881726A4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871ADCB-2B63-2B2E-BD5B-24CB0123A05A}"/>
                  </a:ext>
                </a:extLst>
              </p:cNvPr>
              <p:cNvSpPr txBox="1"/>
              <p:nvPr/>
            </p:nvSpPr>
            <p:spPr>
              <a:xfrm>
                <a:off x="160254" y="1066730"/>
                <a:ext cx="11415861" cy="5863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Recently, the geometry of the parameter family of many-body gapped states has become quantitatively accessible.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 particular, for 1D, the 3-form higher Berry curvature is already computable with DMRG. 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As in band theory, we can introduce a group action on the parameter family of 1D invertible states. 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Fixed-point formulas: relationship between the higher Berry curvature topological invariant and SPT invariants at fixed points. 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There are many future directions: 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Higher (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𝑑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≥2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space dimensions 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Ground state degeneracy and SSB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Noninvertible symmetry &amp; equivariance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Such an equivariant viewpoint may provide a nonperturbative constraint on the phase structure.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871ADCB-2B63-2B2E-BD5B-24CB0123A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4" y="1066730"/>
                <a:ext cx="11415861" cy="5863144"/>
              </a:xfrm>
              <a:prstGeom prst="rect">
                <a:avLst/>
              </a:prstGeom>
              <a:blipFill>
                <a:blip r:embed="rId2"/>
                <a:stretch>
                  <a:fillRect l="-481" t="-624" r="-3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86918F7-75C6-4F85-1B11-EFF05463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294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10226-5714-79C5-1846-B35367424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9C2851-B2C8-9E1B-01F4-3A63FF2A106C}"/>
              </a:ext>
            </a:extLst>
          </p:cNvPr>
          <p:cNvSpPr txBox="1"/>
          <p:nvPr/>
        </p:nvSpPr>
        <p:spPr>
          <a:xfrm>
            <a:off x="160255" y="94268"/>
            <a:ext cx="329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 crossing 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4CD0423-BBAC-C1AD-2ACC-5A219728CE85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6167647-C2D9-2F13-325B-851711E24628}"/>
              </a:ext>
            </a:extLst>
          </p:cNvPr>
          <p:cNvCxnSpPr>
            <a:cxnSpLocks/>
          </p:cNvCxnSpPr>
          <p:nvPr/>
        </p:nvCxnSpPr>
        <p:spPr>
          <a:xfrm>
            <a:off x="3063713" y="1687398"/>
            <a:ext cx="4251489" cy="16214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3CE6699-47CA-2BFB-5929-A19E82C0E5AB}"/>
              </a:ext>
            </a:extLst>
          </p:cNvPr>
          <p:cNvCxnSpPr>
            <a:cxnSpLocks/>
          </p:cNvCxnSpPr>
          <p:nvPr/>
        </p:nvCxnSpPr>
        <p:spPr>
          <a:xfrm flipV="1">
            <a:off x="3110847" y="1649691"/>
            <a:ext cx="4185501" cy="169646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60367B-243A-0C14-7751-25606024814F}"/>
              </a:ext>
            </a:extLst>
          </p:cNvPr>
          <p:cNvSpPr txBox="1"/>
          <p:nvPr/>
        </p:nvSpPr>
        <p:spPr>
          <a:xfrm>
            <a:off x="369119" y="4841353"/>
            <a:ext cx="11449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symmetry exists and two level</a:t>
            </a: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belong to different irreps, their crossing point is protected.</a:t>
            </a:r>
            <a:endParaRPr kumimoji="1" lang="ja-JP" altLang="en-US" sz="2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CB22E9B-9DEB-8DC8-BA13-F5C1A16C263C}"/>
              </a:ext>
            </a:extLst>
          </p:cNvPr>
          <p:cNvCxnSpPr/>
          <p:nvPr/>
        </p:nvCxnSpPr>
        <p:spPr>
          <a:xfrm>
            <a:off x="2024085" y="3930977"/>
            <a:ext cx="7494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67024C-424C-A5DB-E138-B5C099642F2A}"/>
              </a:ext>
            </a:extLst>
          </p:cNvPr>
          <p:cNvSpPr txBox="1"/>
          <p:nvPr/>
        </p:nvSpPr>
        <p:spPr>
          <a:xfrm>
            <a:off x="9063872" y="4217652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Parameter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976100E-1B17-9D91-1294-F2CECFC083F4}"/>
              </a:ext>
            </a:extLst>
          </p:cNvPr>
          <p:cNvCxnSpPr>
            <a:cxnSpLocks/>
          </p:cNvCxnSpPr>
          <p:nvPr/>
        </p:nvCxnSpPr>
        <p:spPr>
          <a:xfrm flipV="1">
            <a:off x="2518528" y="1376314"/>
            <a:ext cx="0" cy="2696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5488789-8A8B-F1B2-41E6-7023BB1DB79E}"/>
                  </a:ext>
                </a:extLst>
              </p:cNvPr>
              <p:cNvSpPr txBox="1"/>
              <p:nvPr/>
            </p:nvSpPr>
            <p:spPr>
              <a:xfrm>
                <a:off x="2024085" y="1285544"/>
                <a:ext cx="219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5488789-8A8B-F1B2-41E6-7023BB1DB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85" y="1285544"/>
                <a:ext cx="219034" cy="276999"/>
              </a:xfrm>
              <a:prstGeom prst="rect">
                <a:avLst/>
              </a:prstGeom>
              <a:blipFill>
                <a:blip r:embed="rId4"/>
                <a:stretch>
                  <a:fillRect l="-22222" r="-19444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5606D3-7784-850D-9C02-25FF631CC0DA}"/>
                  </a:ext>
                </a:extLst>
              </p:cNvPr>
              <p:cNvSpPr txBox="1"/>
              <p:nvPr/>
            </p:nvSpPr>
            <p:spPr>
              <a:xfrm>
                <a:off x="3574557" y="3241010"/>
                <a:ext cx="827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5606D3-7784-850D-9C02-25FF631CC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57" y="3241010"/>
                <a:ext cx="827855" cy="276999"/>
              </a:xfrm>
              <a:prstGeom prst="rect">
                <a:avLst/>
              </a:prstGeom>
              <a:blipFill>
                <a:blip r:embed="rId5"/>
                <a:stretch>
                  <a:fillRect l="-8824" t="-4444" r="-9559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2EE07A7-32EA-CFE1-D72F-7C37AA86D2BE}"/>
                  </a:ext>
                </a:extLst>
              </p:cNvPr>
              <p:cNvSpPr txBox="1"/>
              <p:nvPr/>
            </p:nvSpPr>
            <p:spPr>
              <a:xfrm>
                <a:off x="3574557" y="1548898"/>
                <a:ext cx="8188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2EE07A7-32EA-CFE1-D72F-7C37AA86D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57" y="1548898"/>
                <a:ext cx="818814" cy="276999"/>
              </a:xfrm>
              <a:prstGeom prst="rect">
                <a:avLst/>
              </a:prstGeom>
              <a:blipFill>
                <a:blip r:embed="rId6"/>
                <a:stretch>
                  <a:fillRect l="-8889" t="-2174" r="-8889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下 10">
            <a:extLst>
              <a:ext uri="{FF2B5EF4-FFF2-40B4-BE49-F238E27FC236}">
                <a16:creationId xmlns:a16="http://schemas.microsoft.com/office/drawing/2014/main" id="{B6EB0E9F-8CDE-022A-B9A8-8BC76BF3CE7B}"/>
              </a:ext>
            </a:extLst>
          </p:cNvPr>
          <p:cNvSpPr/>
          <p:nvPr/>
        </p:nvSpPr>
        <p:spPr>
          <a:xfrm>
            <a:off x="3110847" y="1529848"/>
            <a:ext cx="273703" cy="546598"/>
          </a:xfrm>
          <a:prstGeom prst="downArrow">
            <a:avLst>
              <a:gd name="adj1" fmla="val 26799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C40C9974-BDC5-7DD7-EB22-8D2987B6D3AA}"/>
              </a:ext>
            </a:extLst>
          </p:cNvPr>
          <p:cNvSpPr/>
          <p:nvPr/>
        </p:nvSpPr>
        <p:spPr>
          <a:xfrm flipV="1">
            <a:off x="3110847" y="2957112"/>
            <a:ext cx="273703" cy="546598"/>
          </a:xfrm>
          <a:prstGeom prst="downArrow">
            <a:avLst>
              <a:gd name="adj1" fmla="val 26799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4CC719D-CC66-0E96-2BDC-7F807652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490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C15BF-C57D-4467-4813-814A86B3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DBF93A-663D-32C8-9A47-C9846F9AB426}"/>
              </a:ext>
            </a:extLst>
          </p:cNvPr>
          <p:cNvSpPr txBox="1"/>
          <p:nvPr/>
        </p:nvSpPr>
        <p:spPr>
          <a:xfrm>
            <a:off x="160255" y="94268"/>
            <a:ext cx="684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 crossing is the Weyl point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FD371E-5A8C-0333-AC1C-0C9C227E9A52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B8CE2CB-5DEF-3D09-69AE-8ECD4D8C3145}"/>
              </a:ext>
            </a:extLst>
          </p:cNvPr>
          <p:cNvCxnSpPr>
            <a:cxnSpLocks/>
          </p:cNvCxnSpPr>
          <p:nvPr/>
        </p:nvCxnSpPr>
        <p:spPr>
          <a:xfrm>
            <a:off x="3063713" y="1687398"/>
            <a:ext cx="4251489" cy="16214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14785FD-B889-EC07-B153-E58757DBD44A}"/>
              </a:ext>
            </a:extLst>
          </p:cNvPr>
          <p:cNvCxnSpPr>
            <a:cxnSpLocks/>
          </p:cNvCxnSpPr>
          <p:nvPr/>
        </p:nvCxnSpPr>
        <p:spPr>
          <a:xfrm flipV="1">
            <a:off x="3110847" y="1649691"/>
            <a:ext cx="4185501" cy="169646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4D52A1A-808C-89FD-1F10-5DFE10333A04}"/>
              </a:ext>
            </a:extLst>
          </p:cNvPr>
          <p:cNvSpPr txBox="1"/>
          <p:nvPr/>
        </p:nvSpPr>
        <p:spPr>
          <a:xfrm>
            <a:off x="160255" y="4726616"/>
            <a:ext cx="108502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 a protected level crossing corresponds to a </a:t>
            </a:r>
            <a:r>
              <a:rPr lang="en-US" altLang="ja-JP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Weyl point</a:t>
            </a: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altLang="ja-JP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source of the </a:t>
            </a:r>
            <a:r>
              <a:rPr lang="en-US" altLang="ja-JP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2-form Berry curvature</a:t>
            </a: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when viewed in a three-dimensional parameter space.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because of the fixed-point formula for the rotation symmetry: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C993CC3-9BC0-5E8C-E547-85C58A5A06A6}"/>
                  </a:ext>
                </a:extLst>
              </p:cNvPr>
              <p:cNvSpPr txBox="1"/>
              <p:nvPr/>
            </p:nvSpPr>
            <p:spPr>
              <a:xfrm>
                <a:off x="2990342" y="2964011"/>
                <a:ext cx="367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1" lang="ja-JP" altLang="en-US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C993CC3-9BC0-5E8C-E547-85C58A5A0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342" y="2964011"/>
                <a:ext cx="367088" cy="276999"/>
              </a:xfrm>
              <a:prstGeom prst="rect">
                <a:avLst/>
              </a:prstGeom>
              <a:blipFill>
                <a:blip r:embed="rId2"/>
                <a:stretch>
                  <a:fillRect l="-11667" r="-13333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46A0CDA-31BB-3E6B-D299-5BA8E46CCEE3}"/>
                  </a:ext>
                </a:extLst>
              </p:cNvPr>
              <p:cNvSpPr txBox="1"/>
              <p:nvPr/>
            </p:nvSpPr>
            <p:spPr>
              <a:xfrm>
                <a:off x="3110847" y="1376314"/>
                <a:ext cx="367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kumimoji="1" lang="ja-JP" altLang="en-US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46A0CDA-31BB-3E6B-D299-5BA8E46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47" y="1376314"/>
                <a:ext cx="367088" cy="276999"/>
              </a:xfrm>
              <a:prstGeom prst="rect">
                <a:avLst/>
              </a:prstGeom>
              <a:blipFill>
                <a:blip r:embed="rId3"/>
                <a:stretch>
                  <a:fillRect r="-13115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186F052-A37B-7C18-9C5C-D4F4DB3DBF47}"/>
              </a:ext>
            </a:extLst>
          </p:cNvPr>
          <p:cNvCxnSpPr/>
          <p:nvPr/>
        </p:nvCxnSpPr>
        <p:spPr>
          <a:xfrm>
            <a:off x="2024085" y="3930977"/>
            <a:ext cx="7494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BF8775-C3B4-5C3C-F3CD-E08A1E948822}"/>
              </a:ext>
            </a:extLst>
          </p:cNvPr>
          <p:cNvSpPr txBox="1"/>
          <p:nvPr/>
        </p:nvSpPr>
        <p:spPr>
          <a:xfrm>
            <a:off x="9063872" y="4217652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Parameter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2AD0D2B-36E6-93E9-78F5-CF33161B84FE}"/>
              </a:ext>
            </a:extLst>
          </p:cNvPr>
          <p:cNvCxnSpPr>
            <a:cxnSpLocks/>
          </p:cNvCxnSpPr>
          <p:nvPr/>
        </p:nvCxnSpPr>
        <p:spPr>
          <a:xfrm flipV="1">
            <a:off x="2518528" y="1376314"/>
            <a:ext cx="0" cy="2696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D3A6947-C44E-E3CA-53B8-0D2B2B1973C9}"/>
                  </a:ext>
                </a:extLst>
              </p:cNvPr>
              <p:cNvSpPr txBox="1"/>
              <p:nvPr/>
            </p:nvSpPr>
            <p:spPr>
              <a:xfrm>
                <a:off x="2024085" y="1285544"/>
                <a:ext cx="219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D3A6947-C44E-E3CA-53B8-0D2B2B197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85" y="1285544"/>
                <a:ext cx="219034" cy="276999"/>
              </a:xfrm>
              <a:prstGeom prst="rect">
                <a:avLst/>
              </a:prstGeom>
              <a:blipFill>
                <a:blip r:embed="rId4"/>
                <a:stretch>
                  <a:fillRect l="-22222" r="-19444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793E064-3CF4-FF8C-DC48-24302319A75E}"/>
              </a:ext>
            </a:extLst>
          </p:cNvPr>
          <p:cNvCxnSpPr>
            <a:cxnSpLocks/>
          </p:cNvCxnSpPr>
          <p:nvPr/>
        </p:nvCxnSpPr>
        <p:spPr>
          <a:xfrm flipH="1">
            <a:off x="1611984" y="3761294"/>
            <a:ext cx="1168923" cy="825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楕円 16">
            <a:extLst>
              <a:ext uri="{FF2B5EF4-FFF2-40B4-BE49-F238E27FC236}">
                <a16:creationId xmlns:a16="http://schemas.microsoft.com/office/drawing/2014/main" id="{4D4CC2A7-967D-9DA7-98EC-BE4BBE90EBEE}"/>
              </a:ext>
            </a:extLst>
          </p:cNvPr>
          <p:cNvSpPr/>
          <p:nvPr/>
        </p:nvSpPr>
        <p:spPr>
          <a:xfrm>
            <a:off x="4449452" y="2045439"/>
            <a:ext cx="1385740" cy="2828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05EECF2-3923-C1AD-535D-31C11F4672BD}"/>
              </a:ext>
            </a:extLst>
          </p:cNvPr>
          <p:cNvSpPr/>
          <p:nvPr/>
        </p:nvSpPr>
        <p:spPr>
          <a:xfrm>
            <a:off x="4510727" y="2654909"/>
            <a:ext cx="1385740" cy="2828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891724B-FF1A-4D53-518E-0559FBF6C1CC}"/>
              </a:ext>
            </a:extLst>
          </p:cNvPr>
          <p:cNvSpPr txBox="1"/>
          <p:nvPr/>
        </p:nvSpPr>
        <p:spPr>
          <a:xfrm>
            <a:off x="5613662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C115408-9816-6B7D-D349-51792E7BA5B6}"/>
                  </a:ext>
                </a:extLst>
              </p:cNvPr>
              <p:cNvSpPr txBox="1"/>
              <p:nvPr/>
            </p:nvSpPr>
            <p:spPr>
              <a:xfrm>
                <a:off x="7708768" y="1993829"/>
                <a:ext cx="3770584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𝛿𝜆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𝛿𝜆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𝛿𝜆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C115408-9816-6B7D-D349-51792E7BA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768" y="1993829"/>
                <a:ext cx="3770584" cy="398507"/>
              </a:xfrm>
              <a:prstGeom prst="rect">
                <a:avLst/>
              </a:prstGeom>
              <a:blipFill>
                <a:blip r:embed="rId5"/>
                <a:stretch>
                  <a:fillRect l="-1294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2B62A47-FE7E-2834-E536-281C914384AA}"/>
                  </a:ext>
                </a:extLst>
              </p:cNvPr>
              <p:cNvSpPr txBox="1"/>
              <p:nvPr/>
            </p:nvSpPr>
            <p:spPr>
              <a:xfrm>
                <a:off x="3323627" y="5842345"/>
                <a:ext cx="3759940" cy="76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)|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)⟩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4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2B62A47-FE7E-2834-E536-281C91438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627" y="5842345"/>
                <a:ext cx="3759940" cy="7659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B5BCEB6-D066-8F27-D1D8-8E56E13E8BD9}"/>
              </a:ext>
            </a:extLst>
          </p:cNvPr>
          <p:cNvCxnSpPr/>
          <p:nvPr/>
        </p:nvCxnSpPr>
        <p:spPr>
          <a:xfrm flipH="1">
            <a:off x="5613662" y="2422688"/>
            <a:ext cx="1984342" cy="84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C78367B-B602-8E56-87E8-E072997FD29D}"/>
                  </a:ext>
                </a:extLst>
              </p:cNvPr>
              <p:cNvSpPr txBox="1"/>
              <p:nvPr/>
            </p:nvSpPr>
            <p:spPr>
              <a:xfrm>
                <a:off x="3989853" y="4055575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C78367B-B602-8E56-87E8-E072997FD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853" y="4055575"/>
                <a:ext cx="309315" cy="276999"/>
              </a:xfrm>
              <a:prstGeom prst="rect">
                <a:avLst/>
              </a:prstGeom>
              <a:blipFill>
                <a:blip r:embed="rId7"/>
                <a:stretch>
                  <a:fillRect l="-18000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楕円 26">
            <a:extLst>
              <a:ext uri="{FF2B5EF4-FFF2-40B4-BE49-F238E27FC236}">
                <a16:creationId xmlns:a16="http://schemas.microsoft.com/office/drawing/2014/main" id="{056E490A-BFE6-A318-16A4-98FE871F540E}"/>
              </a:ext>
            </a:extLst>
          </p:cNvPr>
          <p:cNvSpPr/>
          <p:nvPr/>
        </p:nvSpPr>
        <p:spPr>
          <a:xfrm>
            <a:off x="4040826" y="3866975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FE0A6E94-0143-F1F9-EB14-BA52B578007C}"/>
              </a:ext>
            </a:extLst>
          </p:cNvPr>
          <p:cNvSpPr/>
          <p:nvPr/>
        </p:nvSpPr>
        <p:spPr>
          <a:xfrm>
            <a:off x="6137764" y="3856559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1782F70-4A7B-72D3-4F56-0AD843CDFE3B}"/>
                  </a:ext>
                </a:extLst>
              </p:cNvPr>
              <p:cNvSpPr txBox="1"/>
              <p:nvPr/>
            </p:nvSpPr>
            <p:spPr>
              <a:xfrm>
                <a:off x="6066028" y="4055575"/>
                <a:ext cx="3077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1782F70-4A7B-72D3-4F56-0AD843CDF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28" y="4055575"/>
                <a:ext cx="307713" cy="276999"/>
              </a:xfrm>
              <a:prstGeom prst="rect">
                <a:avLst/>
              </a:prstGeom>
              <a:blipFill>
                <a:blip r:embed="rId8"/>
                <a:stretch>
                  <a:fillRect l="-17647" r="-3922"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A80266A0-EAA1-23DD-E45D-A5233B0457F9}"/>
              </a:ext>
            </a:extLst>
          </p:cNvPr>
          <p:cNvSpPr/>
          <p:nvPr/>
        </p:nvSpPr>
        <p:spPr>
          <a:xfrm>
            <a:off x="8525238" y="3643858"/>
            <a:ext cx="265307" cy="530281"/>
          </a:xfrm>
          <a:prstGeom prst="arc">
            <a:avLst>
              <a:gd name="adj1" fmla="val 2309457"/>
              <a:gd name="adj2" fmla="val 19173177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B2583DA-CBD3-9980-529D-1E9DF2C087B1}"/>
                  </a:ext>
                </a:extLst>
              </p:cNvPr>
              <p:cNvSpPr txBox="1"/>
              <p:nvPr/>
            </p:nvSpPr>
            <p:spPr>
              <a:xfrm>
                <a:off x="8790545" y="3377120"/>
                <a:ext cx="297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B2583DA-CBD3-9980-529D-1E9DF2C08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545" y="3377120"/>
                <a:ext cx="297389" cy="276999"/>
              </a:xfrm>
              <a:prstGeom prst="rect">
                <a:avLst/>
              </a:prstGeom>
              <a:blipFill>
                <a:blip r:embed="rId9"/>
                <a:stretch>
                  <a:fillRect l="-14286" r="-6122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742B8D8-CCF8-882D-0361-6C0AB29C4229}"/>
              </a:ext>
            </a:extLst>
          </p:cNvPr>
          <p:cNvSpPr txBox="1"/>
          <p:nvPr/>
        </p:nvSpPr>
        <p:spPr>
          <a:xfrm>
            <a:off x="296484" y="4254578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Parameter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A57A3E-7B72-7608-408E-8BF78D9CBE6B}"/>
              </a:ext>
            </a:extLst>
          </p:cNvPr>
          <p:cNvGrpSpPr/>
          <p:nvPr/>
        </p:nvGrpSpPr>
        <p:grpSpPr>
          <a:xfrm>
            <a:off x="4166350" y="1239324"/>
            <a:ext cx="8285425" cy="1780372"/>
            <a:chOff x="4166350" y="1239324"/>
            <a:chExt cx="8285425" cy="1780372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5CFD9EC-635B-26E4-C442-3B490997B994}"/>
                </a:ext>
              </a:extLst>
            </p:cNvPr>
            <p:cNvSpPr txBox="1"/>
            <p:nvPr/>
          </p:nvSpPr>
          <p:spPr>
            <a:xfrm>
              <a:off x="7749863" y="2456009"/>
              <a:ext cx="4701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= The source of the </a:t>
              </a:r>
              <a:r>
                <a:rPr kumimoji="1" lang="en-US" altLang="ja-JP" sz="20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Berry curvature</a:t>
              </a:r>
              <a:endParaRPr kumimoji="1" lang="ja-JP" altLang="en-US" sz="20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矢印: 下 8">
              <a:extLst>
                <a:ext uri="{FF2B5EF4-FFF2-40B4-BE49-F238E27FC236}">
                  <a16:creationId xmlns:a16="http://schemas.microsoft.com/office/drawing/2014/main" id="{37F32F41-0FF3-5FFD-125C-4CBA5B605FA7}"/>
                </a:ext>
              </a:extLst>
            </p:cNvPr>
            <p:cNvSpPr/>
            <p:nvPr/>
          </p:nvSpPr>
          <p:spPr>
            <a:xfrm rot="8937126">
              <a:off x="4640246" y="1239324"/>
              <a:ext cx="421802" cy="1346735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矢印: 下 10">
              <a:extLst>
                <a:ext uri="{FF2B5EF4-FFF2-40B4-BE49-F238E27FC236}">
                  <a16:creationId xmlns:a16="http://schemas.microsoft.com/office/drawing/2014/main" id="{D6B643BE-3883-BA97-A750-7E9B13724C2E}"/>
                </a:ext>
              </a:extLst>
            </p:cNvPr>
            <p:cNvSpPr/>
            <p:nvPr/>
          </p:nvSpPr>
          <p:spPr>
            <a:xfrm rot="16837860">
              <a:off x="5547695" y="2138699"/>
              <a:ext cx="421802" cy="1013133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矢印: 下 12">
              <a:extLst>
                <a:ext uri="{FF2B5EF4-FFF2-40B4-BE49-F238E27FC236}">
                  <a16:creationId xmlns:a16="http://schemas.microsoft.com/office/drawing/2014/main" id="{6AEB15ED-809A-78C8-AE3A-3D0D05F9CF54}"/>
                </a:ext>
              </a:extLst>
            </p:cNvPr>
            <p:cNvSpPr/>
            <p:nvPr/>
          </p:nvSpPr>
          <p:spPr>
            <a:xfrm rot="3705122">
              <a:off x="4485924" y="2278320"/>
              <a:ext cx="421802" cy="1060950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90C17C98-0012-6A51-220A-ADE243FF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49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2E518-8CED-EA26-E6E1-8736070C7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A3C0E51-A26A-5B22-E6F9-181DA2E76539}"/>
                  </a:ext>
                </a:extLst>
              </p:cNvPr>
              <p:cNvSpPr txBox="1"/>
              <p:nvPr/>
            </p:nvSpPr>
            <p:spPr>
              <a:xfrm>
                <a:off x="160255" y="94268"/>
                <a:ext cx="117686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Generalization to </a:t>
                </a:r>
                <a14:m>
                  <m:oMath xmlns:m="http://schemas.openxmlformats.org/officeDocument/2006/math">
                    <m:r>
                      <a:rPr kumimoji="1" lang="en-US" altLang="ja-JP" sz="36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𝑑</m:t>
                    </m:r>
                  </m:oMath>
                </a14:m>
                <a:r>
                  <a:rPr kumimoji="1" lang="en-US" altLang="ja-JP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</a:t>
                </a:r>
                <a:r>
                  <a:rPr lang="en-US" altLang="ja-JP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dim </a:t>
                </a:r>
                <a:r>
                  <a:rPr kumimoji="1" lang="en-US" altLang="ja-JP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quantum many-body systems</a:t>
                </a:r>
                <a:endParaRPr kumimoji="1" lang="ja-JP" altLang="en-US" sz="3600" dirty="0">
                  <a:latin typeface="Open Sans" panose="020B0606030504020204" pitchFamily="34" charset="0"/>
                  <a:ea typeface="メイリオ" panose="020B0604030504040204" pitchFamily="50" charset="-128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A3C0E51-A26A-5B22-E6F9-181DA2E76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5" y="94268"/>
                <a:ext cx="11768606" cy="646331"/>
              </a:xfrm>
              <a:prstGeom prst="rect">
                <a:avLst/>
              </a:prstGeom>
              <a:blipFill>
                <a:blip r:embed="rId2"/>
                <a:stretch>
                  <a:fillRect l="-1554" t="-14151" r="-673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F11DB54-E3CB-07E5-F318-8B6F1A063BD7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CBAD24E-CA04-8B4E-E93A-C082C43A4189}"/>
              </a:ext>
            </a:extLst>
          </p:cNvPr>
          <p:cNvCxnSpPr>
            <a:cxnSpLocks/>
          </p:cNvCxnSpPr>
          <p:nvPr/>
        </p:nvCxnSpPr>
        <p:spPr>
          <a:xfrm>
            <a:off x="3063713" y="1687398"/>
            <a:ext cx="4251489" cy="16214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1F10C7A-7A20-1F88-E849-CBCE95C93CA5}"/>
              </a:ext>
            </a:extLst>
          </p:cNvPr>
          <p:cNvCxnSpPr>
            <a:cxnSpLocks/>
          </p:cNvCxnSpPr>
          <p:nvPr/>
        </p:nvCxnSpPr>
        <p:spPr>
          <a:xfrm flipV="1">
            <a:off x="3110847" y="1649691"/>
            <a:ext cx="4185501" cy="169646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1A5FC03-50D0-101E-50ED-15AF0619CAC6}"/>
                  </a:ext>
                </a:extLst>
              </p:cNvPr>
              <p:cNvSpPr txBox="1"/>
              <p:nvPr/>
            </p:nvSpPr>
            <p:spPr>
              <a:xfrm>
                <a:off x="169683" y="5095250"/>
                <a:ext cx="115489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𝑑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-space dimensions, SPT phase transition is the source of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𝑑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-form higher Berry curvature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!  </a:t>
                </a:r>
                <a:r>
                  <a:rPr lang="en-US" altLang="ja-JP" sz="1600" dirty="0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[</a:t>
                </a:r>
                <a:r>
                  <a:rPr lang="fi-FI" altLang="ja-JP" sz="1600" dirty="0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HsinKapustinThorngren, </a:t>
                </a:r>
                <a:r>
                  <a:rPr lang="en-US" altLang="ja-JP" sz="1600" dirty="0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2004.10758, …]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1A5FC03-50D0-101E-50ED-15AF0619C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3" y="5095250"/>
                <a:ext cx="11548958" cy="707886"/>
              </a:xfrm>
              <a:prstGeom prst="rect">
                <a:avLst/>
              </a:prstGeom>
              <a:blipFill>
                <a:blip r:embed="rId3"/>
                <a:stretch>
                  <a:fillRect l="-475" t="-5172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56B9F34-84A4-7FED-D39B-177D73C8B76D}"/>
                  </a:ext>
                </a:extLst>
              </p:cNvPr>
              <p:cNvSpPr txBox="1"/>
              <p:nvPr/>
            </p:nvSpPr>
            <p:spPr>
              <a:xfrm>
                <a:off x="2990342" y="2964011"/>
                <a:ext cx="367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1" lang="ja-JP" altLang="en-US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56B9F34-84A4-7FED-D39B-177D73C8B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342" y="2964011"/>
                <a:ext cx="367088" cy="276999"/>
              </a:xfrm>
              <a:prstGeom prst="rect">
                <a:avLst/>
              </a:prstGeom>
              <a:blipFill>
                <a:blip r:embed="rId4"/>
                <a:stretch>
                  <a:fillRect l="-11667" r="-13333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DADA4DB-C76F-133C-C7B0-1B6A52EC622E}"/>
                  </a:ext>
                </a:extLst>
              </p:cNvPr>
              <p:cNvSpPr txBox="1"/>
              <p:nvPr/>
            </p:nvSpPr>
            <p:spPr>
              <a:xfrm>
                <a:off x="3110847" y="1376314"/>
                <a:ext cx="367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kumimoji="1" lang="ja-JP" altLang="en-US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DADA4DB-C76F-133C-C7B0-1B6A52EC6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47" y="1376314"/>
                <a:ext cx="367088" cy="276999"/>
              </a:xfrm>
              <a:prstGeom prst="rect">
                <a:avLst/>
              </a:prstGeom>
              <a:blipFill>
                <a:blip r:embed="rId5"/>
                <a:stretch>
                  <a:fillRect r="-13115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C64FF86F-8EC9-EEFA-35D9-00ECF09B5EF9}"/>
              </a:ext>
            </a:extLst>
          </p:cNvPr>
          <p:cNvCxnSpPr/>
          <p:nvPr/>
        </p:nvCxnSpPr>
        <p:spPr>
          <a:xfrm>
            <a:off x="2024085" y="3930977"/>
            <a:ext cx="7494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D46288-CACB-7667-FCF2-B2B1F5338F84}"/>
              </a:ext>
            </a:extLst>
          </p:cNvPr>
          <p:cNvSpPr txBox="1"/>
          <p:nvPr/>
        </p:nvSpPr>
        <p:spPr>
          <a:xfrm>
            <a:off x="9063872" y="4217652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Parameter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2DF5C0C-468F-13B7-AFAC-FD0EE2D63753}"/>
              </a:ext>
            </a:extLst>
          </p:cNvPr>
          <p:cNvCxnSpPr>
            <a:cxnSpLocks/>
          </p:cNvCxnSpPr>
          <p:nvPr/>
        </p:nvCxnSpPr>
        <p:spPr>
          <a:xfrm flipV="1">
            <a:off x="2518528" y="1376314"/>
            <a:ext cx="0" cy="2696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FA0BCB3-F63D-F352-3BEF-03FF306E1448}"/>
                  </a:ext>
                </a:extLst>
              </p:cNvPr>
              <p:cNvSpPr txBox="1"/>
              <p:nvPr/>
            </p:nvSpPr>
            <p:spPr>
              <a:xfrm>
                <a:off x="2024085" y="1285544"/>
                <a:ext cx="219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FA0BCB3-F63D-F352-3BEF-03FF306E1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85" y="1285544"/>
                <a:ext cx="219034" cy="276999"/>
              </a:xfrm>
              <a:prstGeom prst="rect">
                <a:avLst/>
              </a:prstGeom>
              <a:blipFill>
                <a:blip r:embed="rId6"/>
                <a:stretch>
                  <a:fillRect l="-22222" r="-19444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E966826-E22A-4C03-03FF-0F00914649AE}"/>
              </a:ext>
            </a:extLst>
          </p:cNvPr>
          <p:cNvCxnSpPr>
            <a:cxnSpLocks/>
          </p:cNvCxnSpPr>
          <p:nvPr/>
        </p:nvCxnSpPr>
        <p:spPr>
          <a:xfrm flipH="1">
            <a:off x="1611984" y="3761294"/>
            <a:ext cx="1168923" cy="825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楕円 16">
            <a:extLst>
              <a:ext uri="{FF2B5EF4-FFF2-40B4-BE49-F238E27FC236}">
                <a16:creationId xmlns:a16="http://schemas.microsoft.com/office/drawing/2014/main" id="{91D4308B-B3FA-C377-7702-D4451898461D}"/>
              </a:ext>
            </a:extLst>
          </p:cNvPr>
          <p:cNvSpPr/>
          <p:nvPr/>
        </p:nvSpPr>
        <p:spPr>
          <a:xfrm>
            <a:off x="4449452" y="2045439"/>
            <a:ext cx="1385740" cy="2828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D8B24BB-CDB2-32C1-1892-EE4F3E5C55C6}"/>
              </a:ext>
            </a:extLst>
          </p:cNvPr>
          <p:cNvSpPr/>
          <p:nvPr/>
        </p:nvSpPr>
        <p:spPr>
          <a:xfrm>
            <a:off x="4510727" y="2654909"/>
            <a:ext cx="1385740" cy="28280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802051-5838-365F-F40D-4AF349766B5D}"/>
              </a:ext>
            </a:extLst>
          </p:cNvPr>
          <p:cNvSpPr txBox="1"/>
          <p:nvPr/>
        </p:nvSpPr>
        <p:spPr>
          <a:xfrm>
            <a:off x="5613662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00831C9-60F4-1358-4DB2-61E6BF42067C}"/>
                  </a:ext>
                </a:extLst>
              </p:cNvPr>
              <p:cNvSpPr txBox="1"/>
              <p:nvPr/>
            </p:nvSpPr>
            <p:spPr>
              <a:xfrm>
                <a:off x="3989853" y="4055575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00831C9-60F4-1358-4DB2-61E6BF420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853" y="4055575"/>
                <a:ext cx="309315" cy="276999"/>
              </a:xfrm>
              <a:prstGeom prst="rect">
                <a:avLst/>
              </a:prstGeom>
              <a:blipFill>
                <a:blip r:embed="rId7"/>
                <a:stretch>
                  <a:fillRect l="-18000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楕円 26">
            <a:extLst>
              <a:ext uri="{FF2B5EF4-FFF2-40B4-BE49-F238E27FC236}">
                <a16:creationId xmlns:a16="http://schemas.microsoft.com/office/drawing/2014/main" id="{1CDF94A5-4BC1-2747-A109-748B1451B63D}"/>
              </a:ext>
            </a:extLst>
          </p:cNvPr>
          <p:cNvSpPr/>
          <p:nvPr/>
        </p:nvSpPr>
        <p:spPr>
          <a:xfrm>
            <a:off x="4040826" y="3866975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08215B56-D939-1202-DF24-952AD6B92950}"/>
              </a:ext>
            </a:extLst>
          </p:cNvPr>
          <p:cNvSpPr/>
          <p:nvPr/>
        </p:nvSpPr>
        <p:spPr>
          <a:xfrm>
            <a:off x="6137764" y="3856559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4B14D00-FD0E-83C8-9BD3-4728E40245CA}"/>
                  </a:ext>
                </a:extLst>
              </p:cNvPr>
              <p:cNvSpPr txBox="1"/>
              <p:nvPr/>
            </p:nvSpPr>
            <p:spPr>
              <a:xfrm>
                <a:off x="6066028" y="4055575"/>
                <a:ext cx="3077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4B14D00-FD0E-83C8-9BD3-4728E4024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28" y="4055575"/>
                <a:ext cx="307713" cy="276999"/>
              </a:xfrm>
              <a:prstGeom prst="rect">
                <a:avLst/>
              </a:prstGeom>
              <a:blipFill>
                <a:blip r:embed="rId8"/>
                <a:stretch>
                  <a:fillRect l="-17647" r="-3922"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5C3BF6C7-E443-5E38-B26D-EDE420B365C9}"/>
              </a:ext>
            </a:extLst>
          </p:cNvPr>
          <p:cNvSpPr/>
          <p:nvPr/>
        </p:nvSpPr>
        <p:spPr>
          <a:xfrm>
            <a:off x="8525238" y="3643858"/>
            <a:ext cx="265307" cy="530281"/>
          </a:xfrm>
          <a:prstGeom prst="arc">
            <a:avLst>
              <a:gd name="adj1" fmla="val 2309457"/>
              <a:gd name="adj2" fmla="val 19173177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8D8586F-7A62-8D0E-469F-9A7A3B853B9D}"/>
                  </a:ext>
                </a:extLst>
              </p:cNvPr>
              <p:cNvSpPr txBox="1"/>
              <p:nvPr/>
            </p:nvSpPr>
            <p:spPr>
              <a:xfrm>
                <a:off x="8790545" y="3377120"/>
                <a:ext cx="2107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ja-JP" altLang="en-US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8D8586F-7A62-8D0E-469F-9A7A3B853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545" y="3377120"/>
                <a:ext cx="210763" cy="276999"/>
              </a:xfrm>
              <a:prstGeom prst="rect">
                <a:avLst/>
              </a:prstGeom>
              <a:blipFill>
                <a:blip r:embed="rId9"/>
                <a:stretch>
                  <a:fillRect l="-25714" r="-200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043826-D589-88BC-439E-AF93852E64BD}"/>
              </a:ext>
            </a:extLst>
          </p:cNvPr>
          <p:cNvSpPr txBox="1"/>
          <p:nvPr/>
        </p:nvSpPr>
        <p:spPr>
          <a:xfrm>
            <a:off x="296484" y="4254578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Parameter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3B1F7D8-77C1-A4D1-F003-E4224BCCB4B7}"/>
                  </a:ext>
                </a:extLst>
              </p:cNvPr>
              <p:cNvSpPr txBox="1"/>
              <p:nvPr/>
            </p:nvSpPr>
            <p:spPr>
              <a:xfrm>
                <a:off x="3697527" y="5824944"/>
                <a:ext cx="4737002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SPT</m:t>
                          </m:r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Invaraint</m:t>
                          </m:r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at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SPT</m:t>
                          </m:r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Invaraint</m:t>
                          </m:r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at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3B1F7D8-77C1-A4D1-F003-E4224BCCB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527" y="5824944"/>
                <a:ext cx="4737002" cy="768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504BF74F-BCEB-AC4E-DC8C-B70EF27A5DB8}"/>
              </a:ext>
            </a:extLst>
          </p:cNvPr>
          <p:cNvGrpSpPr/>
          <p:nvPr/>
        </p:nvGrpSpPr>
        <p:grpSpPr>
          <a:xfrm>
            <a:off x="3964186" y="1239324"/>
            <a:ext cx="7964675" cy="2503237"/>
            <a:chOff x="3964186" y="1239324"/>
            <a:chExt cx="7964675" cy="2503237"/>
          </a:xfrm>
        </p:grpSpPr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FC4005E9-5BE2-A548-5124-5FD079564378}"/>
                </a:ext>
              </a:extLst>
            </p:cNvPr>
            <p:cNvCxnSpPr/>
            <p:nvPr/>
          </p:nvCxnSpPr>
          <p:spPr>
            <a:xfrm flipH="1">
              <a:off x="5613662" y="2422688"/>
              <a:ext cx="1984342" cy="848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56AAE568-D3C0-589E-305C-64CEB3173AF9}"/>
                    </a:ext>
                  </a:extLst>
                </p:cNvPr>
                <p:cNvSpPr txBox="1"/>
                <p:nvPr/>
              </p:nvSpPr>
              <p:spPr>
                <a:xfrm>
                  <a:off x="7686233" y="2045439"/>
                  <a:ext cx="424262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The source of the </a:t>
                  </a:r>
                  <a14:m>
                    <m:oMath xmlns:m="http://schemas.openxmlformats.org/officeDocument/2006/math"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𝑑</m:t>
                      </m:r>
                      <m:r>
                        <a:rPr kumimoji="1" lang="en-US" altLang="ja-JP" sz="2000" i="1" dirty="0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+2)</m:t>
                      </m:r>
                    </m:oMath>
                  </a14:m>
                  <a:r>
                    <a:rPr kumimoji="1" lang="en-US" altLang="ja-JP" sz="20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-form </a:t>
                  </a:r>
                  <a:r>
                    <a:rPr kumimoji="1" lang="en-US" altLang="ja-JP" sz="2000" b="1" dirty="0">
                      <a:solidFill>
                        <a:srgbClr val="FF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higher</a:t>
                  </a:r>
                  <a:r>
                    <a:rPr kumimoji="1" lang="en-US" altLang="ja-JP" sz="2000" dirty="0">
                      <a:solidFill>
                        <a:srgbClr val="FF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 Berry curvature</a:t>
                  </a:r>
                </a:p>
                <a:p>
                  <a:r>
                    <a:rPr lang="ja-JP" altLang="en-US" sz="2000" dirty="0">
                      <a:latin typeface="Open Sans" panose="020B0606030504020204" pitchFamily="34" charset="0"/>
                      <a:cs typeface="Open Sans" panose="020B0606030504020204" pitchFamily="34" charset="0"/>
                    </a:rPr>
                    <a:t>→ </a:t>
                  </a:r>
                  <a14:m>
                    <m:oMath xmlns:m="http://schemas.openxmlformats.org/officeDocument/2006/math">
                      <m:r>
                        <a:rPr lang="en-US" altLang="ja-JP" sz="2000" i="1" dirty="0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(</m:t>
                      </m:r>
                      <m:r>
                        <a:rPr lang="en-US" altLang="ja-JP" sz="2000" i="1" dirty="0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𝑑</m:t>
                      </m:r>
                      <m:r>
                        <a:rPr lang="en-US" altLang="ja-JP" sz="2000" i="1" dirty="0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+3)</m:t>
                      </m:r>
                    </m:oMath>
                  </a14:m>
                  <a:r>
                    <a:rPr lang="en-US" altLang="ja-JP" sz="2000" dirty="0">
                      <a:latin typeface="Open Sans" panose="020B0606030504020204" pitchFamily="34" charset="0"/>
                      <a:cs typeface="Open Sans" panose="020B0606030504020204" pitchFamily="34" charset="0"/>
                    </a:rPr>
                    <a:t> “independent” relevant operators</a:t>
                  </a:r>
                  <a:endParaRPr kumimoji="1" lang="ja-JP" altLang="en-US" sz="2000" dirty="0">
                    <a:latin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56AAE568-D3C0-589E-305C-64CEB3173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6233" y="2045439"/>
                  <a:ext cx="4242628" cy="1323439"/>
                </a:xfrm>
                <a:prstGeom prst="rect">
                  <a:avLst/>
                </a:prstGeom>
                <a:blipFill>
                  <a:blip r:embed="rId11"/>
                  <a:stretch>
                    <a:fillRect l="-1580" t="-2765" b="-73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矢印: 下 15">
              <a:extLst>
                <a:ext uri="{FF2B5EF4-FFF2-40B4-BE49-F238E27FC236}">
                  <a16:creationId xmlns:a16="http://schemas.microsoft.com/office/drawing/2014/main" id="{A1A2F79D-BBB5-E970-0AFF-24F32605A7A9}"/>
                </a:ext>
              </a:extLst>
            </p:cNvPr>
            <p:cNvSpPr/>
            <p:nvPr/>
          </p:nvSpPr>
          <p:spPr>
            <a:xfrm rot="8937126">
              <a:off x="4640246" y="1239324"/>
              <a:ext cx="421802" cy="1346735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矢印: 下 20">
              <a:extLst>
                <a:ext uri="{FF2B5EF4-FFF2-40B4-BE49-F238E27FC236}">
                  <a16:creationId xmlns:a16="http://schemas.microsoft.com/office/drawing/2014/main" id="{ED563088-2B94-B334-70C1-06A1AF72A94C}"/>
                </a:ext>
              </a:extLst>
            </p:cNvPr>
            <p:cNvSpPr/>
            <p:nvPr/>
          </p:nvSpPr>
          <p:spPr>
            <a:xfrm rot="3705122">
              <a:off x="4485924" y="2278320"/>
              <a:ext cx="421802" cy="1060950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矢印: 下 21">
              <a:extLst>
                <a:ext uri="{FF2B5EF4-FFF2-40B4-BE49-F238E27FC236}">
                  <a16:creationId xmlns:a16="http://schemas.microsoft.com/office/drawing/2014/main" id="{2FC2F7E0-52FD-DC8D-0FAA-7830090749EA}"/>
                </a:ext>
              </a:extLst>
            </p:cNvPr>
            <p:cNvSpPr/>
            <p:nvPr/>
          </p:nvSpPr>
          <p:spPr>
            <a:xfrm rot="534810">
              <a:off x="4931421" y="2681611"/>
              <a:ext cx="421802" cy="1060950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矢印: 下 22">
              <a:extLst>
                <a:ext uri="{FF2B5EF4-FFF2-40B4-BE49-F238E27FC236}">
                  <a16:creationId xmlns:a16="http://schemas.microsoft.com/office/drawing/2014/main" id="{F36AF63D-FF8F-F318-4A88-19EC2EC0787B}"/>
                </a:ext>
              </a:extLst>
            </p:cNvPr>
            <p:cNvSpPr/>
            <p:nvPr/>
          </p:nvSpPr>
          <p:spPr>
            <a:xfrm rot="14118872">
              <a:off x="5514235" y="1675952"/>
              <a:ext cx="421802" cy="1060950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矢印: 下 31">
              <a:extLst>
                <a:ext uri="{FF2B5EF4-FFF2-40B4-BE49-F238E27FC236}">
                  <a16:creationId xmlns:a16="http://schemas.microsoft.com/office/drawing/2014/main" id="{A1F4008E-B711-5C48-2FB0-B0A4FA615337}"/>
                </a:ext>
              </a:extLst>
            </p:cNvPr>
            <p:cNvSpPr/>
            <p:nvPr/>
          </p:nvSpPr>
          <p:spPr>
            <a:xfrm rot="6562939">
              <a:off x="4283760" y="1759931"/>
              <a:ext cx="421802" cy="1060950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矢印: 下 32">
              <a:extLst>
                <a:ext uri="{FF2B5EF4-FFF2-40B4-BE49-F238E27FC236}">
                  <a16:creationId xmlns:a16="http://schemas.microsoft.com/office/drawing/2014/main" id="{369D6229-8CA7-36C5-F4C4-821B7FDB6CF6}"/>
                </a:ext>
              </a:extLst>
            </p:cNvPr>
            <p:cNvSpPr/>
            <p:nvPr/>
          </p:nvSpPr>
          <p:spPr>
            <a:xfrm rot="18257076">
              <a:off x="5551486" y="2389411"/>
              <a:ext cx="421802" cy="1060950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271C0AA2-DA19-68FE-F519-BE1D2CCB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836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AF970-2BCA-3EA0-3717-320F78F2C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4D7117-ABF7-D5F0-C729-4F6BF47075A7}"/>
              </a:ext>
            </a:extLst>
          </p:cNvPr>
          <p:cNvSpPr txBox="1"/>
          <p:nvPr/>
        </p:nvSpPr>
        <p:spPr>
          <a:xfrm>
            <a:off x="160255" y="94268"/>
            <a:ext cx="771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1D spin systems </a:t>
            </a:r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TRS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9FF9395-A685-3FB2-2AE0-EB9194EF2D4D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73DC9A3-269D-09E0-14F6-60672220154D}"/>
                  </a:ext>
                </a:extLst>
              </p:cNvPr>
              <p:cNvSpPr txBox="1"/>
              <p:nvPr/>
            </p:nvSpPr>
            <p:spPr>
              <a:xfrm>
                <a:off x="169683" y="1158697"/>
                <a:ext cx="11548958" cy="2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1D AF spin chain with staggard dimer and magnetic field terms: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This Hamiltonian is not time-reversal symmetric but is time-reversal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equivariant: 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endParaRPr lang="en-US" altLang="ja-JP" sz="20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endParaRPr lang="en-US" altLang="ja-JP" sz="20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𝒉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𝟎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line is time-reversal symmetric, where invertible phases are classified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73DC9A3-269D-09E0-14F6-606722201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3" y="1158697"/>
                <a:ext cx="11548958" cy="2708434"/>
              </a:xfrm>
              <a:prstGeom prst="rect">
                <a:avLst/>
              </a:prstGeom>
              <a:blipFill>
                <a:blip r:embed="rId3"/>
                <a:stretch>
                  <a:fillRect l="-475" t="-1126" b="-31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6B2DC19-D4F4-88D7-99A7-AB154E0D9A9C}"/>
                  </a:ext>
                </a:extLst>
              </p:cNvPr>
              <p:cNvSpPr txBox="1"/>
              <p:nvPr/>
            </p:nvSpPr>
            <p:spPr>
              <a:xfrm>
                <a:off x="2979408" y="1545077"/>
                <a:ext cx="6012159" cy="78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b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6B2DC19-D4F4-88D7-99A7-AB154E0D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408" y="1545077"/>
                <a:ext cx="6012159" cy="781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38E9ACB-8F04-3A8B-EA7E-E168C7FADDC7}"/>
                  </a:ext>
                </a:extLst>
              </p:cNvPr>
              <p:cNvSpPr txBox="1"/>
              <p:nvPr/>
            </p:nvSpPr>
            <p:spPr>
              <a:xfrm>
                <a:off x="4113110" y="2925651"/>
                <a:ext cx="29904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38E9ACB-8F04-3A8B-EA7E-E168C7FAD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10" y="2925651"/>
                <a:ext cx="2990434" cy="307777"/>
              </a:xfrm>
              <a:prstGeom prst="rect">
                <a:avLst/>
              </a:prstGeom>
              <a:blipFill>
                <a:blip r:embed="rId5"/>
                <a:stretch>
                  <a:fillRect l="-1429" t="-2000" r="-2653" b="-3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BBA9A04-39C0-0909-E24D-AA7CE79E3728}"/>
              </a:ext>
            </a:extLst>
          </p:cNvPr>
          <p:cNvCxnSpPr/>
          <p:nvPr/>
        </p:nvCxnSpPr>
        <p:spPr>
          <a:xfrm>
            <a:off x="2024085" y="5684362"/>
            <a:ext cx="7494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0D21844B-DBDB-1B85-718A-D4D5291C2957}"/>
              </a:ext>
            </a:extLst>
          </p:cNvPr>
          <p:cNvCxnSpPr>
            <a:cxnSpLocks/>
          </p:cNvCxnSpPr>
          <p:nvPr/>
        </p:nvCxnSpPr>
        <p:spPr>
          <a:xfrm flipH="1" flipV="1">
            <a:off x="5557608" y="4186855"/>
            <a:ext cx="1393" cy="170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円弧 39">
            <a:extLst>
              <a:ext uri="{FF2B5EF4-FFF2-40B4-BE49-F238E27FC236}">
                <a16:creationId xmlns:a16="http://schemas.microsoft.com/office/drawing/2014/main" id="{AB68FA9B-4880-A247-FB12-DA7590F6ADC2}"/>
              </a:ext>
            </a:extLst>
          </p:cNvPr>
          <p:cNvSpPr/>
          <p:nvPr/>
        </p:nvSpPr>
        <p:spPr>
          <a:xfrm>
            <a:off x="8688867" y="5397243"/>
            <a:ext cx="265307" cy="530281"/>
          </a:xfrm>
          <a:prstGeom prst="arc">
            <a:avLst>
              <a:gd name="adj1" fmla="val 2309457"/>
              <a:gd name="adj2" fmla="val 19173177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0CA891D-5980-5C1E-5106-CB8FB2DE3E80}"/>
                  </a:ext>
                </a:extLst>
              </p:cNvPr>
              <p:cNvSpPr txBox="1"/>
              <p:nvPr/>
            </p:nvSpPr>
            <p:spPr>
              <a:xfrm>
                <a:off x="8954174" y="5130505"/>
                <a:ext cx="2086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0CA891D-5980-5C1E-5106-CB8FB2DE3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174" y="5130505"/>
                <a:ext cx="208647" cy="276999"/>
              </a:xfrm>
              <a:prstGeom prst="rect">
                <a:avLst/>
              </a:prstGeom>
              <a:blipFill>
                <a:blip r:embed="rId6"/>
                <a:stretch>
                  <a:fillRect l="-26471" r="-20588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F0854D0-3AFA-7978-07EE-97819ED2116D}"/>
                  </a:ext>
                </a:extLst>
              </p:cNvPr>
              <p:cNvSpPr txBox="1"/>
              <p:nvPr/>
            </p:nvSpPr>
            <p:spPr>
              <a:xfrm>
                <a:off x="9576330" y="5748363"/>
                <a:ext cx="232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F0854D0-3AFA-7978-07EE-97819ED21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330" y="5748363"/>
                <a:ext cx="232756" cy="276999"/>
              </a:xfrm>
              <a:prstGeom prst="rect">
                <a:avLst/>
              </a:prstGeom>
              <a:blipFill>
                <a:blip r:embed="rId7"/>
                <a:stretch>
                  <a:fillRect l="-23684" r="-15789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740D0EC-5C4C-52CA-B315-97615ACFF520}"/>
                  </a:ext>
                </a:extLst>
              </p:cNvPr>
              <p:cNvSpPr txBox="1"/>
              <p:nvPr/>
            </p:nvSpPr>
            <p:spPr>
              <a:xfrm>
                <a:off x="5769905" y="3970679"/>
                <a:ext cx="211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740D0EC-5C4C-52CA-B315-97615ACFF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905" y="3970679"/>
                <a:ext cx="211596" cy="276999"/>
              </a:xfrm>
              <a:prstGeom prst="rect">
                <a:avLst/>
              </a:prstGeom>
              <a:blipFill>
                <a:blip r:embed="rId8"/>
                <a:stretch>
                  <a:fillRect l="-29412" r="-26471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星: 5 pt 45">
            <a:extLst>
              <a:ext uri="{FF2B5EF4-FFF2-40B4-BE49-F238E27FC236}">
                <a16:creationId xmlns:a16="http://schemas.microsoft.com/office/drawing/2014/main" id="{D2829E8C-B028-7297-0D3B-43DB338882C1}"/>
              </a:ext>
            </a:extLst>
          </p:cNvPr>
          <p:cNvSpPr/>
          <p:nvPr/>
        </p:nvSpPr>
        <p:spPr>
          <a:xfrm>
            <a:off x="5337744" y="5480858"/>
            <a:ext cx="442514" cy="335374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315E84D-3623-924F-B81E-5F8F848E314A}"/>
              </a:ext>
            </a:extLst>
          </p:cNvPr>
          <p:cNvSpPr txBox="1"/>
          <p:nvPr/>
        </p:nvSpPr>
        <p:spPr>
          <a:xfrm>
            <a:off x="2382914" y="5776555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Haldane phase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ABEF8A7-737F-BD28-D861-C18A62D9E52E}"/>
              </a:ext>
            </a:extLst>
          </p:cNvPr>
          <p:cNvSpPr txBox="1"/>
          <p:nvPr/>
        </p:nvSpPr>
        <p:spPr>
          <a:xfrm>
            <a:off x="7007539" y="5786816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Trivial phase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92CF9352-4241-E732-56B0-1DE17B970A31}"/>
                  </a:ext>
                </a:extLst>
              </p:cNvPr>
              <p:cNvSpPr txBox="1"/>
              <p:nvPr/>
            </p:nvSpPr>
            <p:spPr>
              <a:xfrm>
                <a:off x="5452162" y="5861405"/>
                <a:ext cx="312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92CF9352-4241-E732-56B0-1DE17B970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62" y="5861405"/>
                <a:ext cx="312330" cy="276999"/>
              </a:xfrm>
              <a:prstGeom prst="rect">
                <a:avLst/>
              </a:prstGeom>
              <a:blipFill>
                <a:blip r:embed="rId9"/>
                <a:stretch>
                  <a:fillRect l="-15385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E6C1BE-3BBA-6703-6B2D-7B6B78EB3FFC}"/>
              </a:ext>
            </a:extLst>
          </p:cNvPr>
          <p:cNvGrpSpPr/>
          <p:nvPr/>
        </p:nvGrpSpPr>
        <p:grpSpPr>
          <a:xfrm>
            <a:off x="414359" y="5242592"/>
            <a:ext cx="3587372" cy="371873"/>
            <a:chOff x="3146902" y="2912070"/>
            <a:chExt cx="8531520" cy="848961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488D2E6A-5C3A-B0AB-BC17-49A327EC4184}"/>
                </a:ext>
              </a:extLst>
            </p:cNvPr>
            <p:cNvSpPr/>
            <p:nvPr/>
          </p:nvSpPr>
          <p:spPr>
            <a:xfrm>
              <a:off x="3146902" y="2912618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7921FC2A-A486-2840-CF40-0B5973CB4AA2}"/>
                </a:ext>
              </a:extLst>
            </p:cNvPr>
            <p:cNvSpPr/>
            <p:nvPr/>
          </p:nvSpPr>
          <p:spPr>
            <a:xfrm>
              <a:off x="3664335" y="3252248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444C1C30-7C3D-775A-53D8-1D66AAE9A696}"/>
                </a:ext>
              </a:extLst>
            </p:cNvPr>
            <p:cNvSpPr/>
            <p:nvPr/>
          </p:nvSpPr>
          <p:spPr>
            <a:xfrm>
              <a:off x="3294857" y="3252247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A8135B02-2C88-68FB-C4AC-5E92FCB98939}"/>
                </a:ext>
              </a:extLst>
            </p:cNvPr>
            <p:cNvSpPr/>
            <p:nvPr/>
          </p:nvSpPr>
          <p:spPr>
            <a:xfrm>
              <a:off x="4239102" y="2912618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4323F2D7-A73F-E036-CFAA-47B7A3F885D5}"/>
                </a:ext>
              </a:extLst>
            </p:cNvPr>
            <p:cNvSpPr/>
            <p:nvPr/>
          </p:nvSpPr>
          <p:spPr>
            <a:xfrm>
              <a:off x="4756535" y="3252248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6C72B4E1-08EC-ED65-FACF-9B70731CBEED}"/>
                </a:ext>
              </a:extLst>
            </p:cNvPr>
            <p:cNvSpPr/>
            <p:nvPr/>
          </p:nvSpPr>
          <p:spPr>
            <a:xfrm>
              <a:off x="4387057" y="3252247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DB398159-6388-4C5F-FAC0-34119D593469}"/>
                </a:ext>
              </a:extLst>
            </p:cNvPr>
            <p:cNvCxnSpPr>
              <a:stCxn id="4" idx="6"/>
              <a:endCxn id="8" idx="2"/>
            </p:cNvCxnSpPr>
            <p:nvPr/>
          </p:nvCxnSpPr>
          <p:spPr>
            <a:xfrm flipV="1">
              <a:off x="3870619" y="3336826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9EF3982A-3085-556A-D240-12D43E26D2D3}"/>
                </a:ext>
              </a:extLst>
            </p:cNvPr>
            <p:cNvSpPr/>
            <p:nvPr/>
          </p:nvSpPr>
          <p:spPr>
            <a:xfrm>
              <a:off x="5331302" y="2912070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5A6B35E6-B705-170F-5867-0F9A9A45A7C1}"/>
                </a:ext>
              </a:extLst>
            </p:cNvPr>
            <p:cNvSpPr/>
            <p:nvPr/>
          </p:nvSpPr>
          <p:spPr>
            <a:xfrm>
              <a:off x="5848735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058067FE-B92B-2336-20F8-9FD5FF277952}"/>
                </a:ext>
              </a:extLst>
            </p:cNvPr>
            <p:cNvSpPr/>
            <p:nvPr/>
          </p:nvSpPr>
          <p:spPr>
            <a:xfrm>
              <a:off x="5479257" y="3251699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26F694AD-2555-816F-DC79-C275E1E95A6C}"/>
                </a:ext>
              </a:extLst>
            </p:cNvPr>
            <p:cNvCxnSpPr>
              <a:endCxn id="14" idx="2"/>
            </p:cNvCxnSpPr>
            <p:nvPr/>
          </p:nvCxnSpPr>
          <p:spPr>
            <a:xfrm flipV="1">
              <a:off x="4962819" y="3336278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6ABEADE5-3F39-FAF9-2A94-5E775CFAB1BD}"/>
                </a:ext>
              </a:extLst>
            </p:cNvPr>
            <p:cNvSpPr/>
            <p:nvPr/>
          </p:nvSpPr>
          <p:spPr>
            <a:xfrm>
              <a:off x="6423502" y="2912070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E8C0C769-245C-775B-955F-6B90708C40C4}"/>
                </a:ext>
              </a:extLst>
            </p:cNvPr>
            <p:cNvSpPr/>
            <p:nvPr/>
          </p:nvSpPr>
          <p:spPr>
            <a:xfrm>
              <a:off x="6940935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DC89F5FA-8714-1623-44D5-69BD2759EEE2}"/>
                </a:ext>
              </a:extLst>
            </p:cNvPr>
            <p:cNvSpPr/>
            <p:nvPr/>
          </p:nvSpPr>
          <p:spPr>
            <a:xfrm>
              <a:off x="6571457" y="3251699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8CFABDAF-25E2-382E-4F66-976AE6C446FA}"/>
                </a:ext>
              </a:extLst>
            </p:cNvPr>
            <p:cNvCxnSpPr>
              <a:endCxn id="18" idx="2"/>
            </p:cNvCxnSpPr>
            <p:nvPr/>
          </p:nvCxnSpPr>
          <p:spPr>
            <a:xfrm flipV="1">
              <a:off x="6055019" y="3336278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13006C72-597C-A5EB-37BB-C66DD280571C}"/>
                </a:ext>
              </a:extLst>
            </p:cNvPr>
            <p:cNvSpPr/>
            <p:nvPr/>
          </p:nvSpPr>
          <p:spPr>
            <a:xfrm>
              <a:off x="7515702" y="2912070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0D2D0379-C603-C4D8-3EF3-6728C050A666}"/>
                </a:ext>
              </a:extLst>
            </p:cNvPr>
            <p:cNvSpPr/>
            <p:nvPr/>
          </p:nvSpPr>
          <p:spPr>
            <a:xfrm>
              <a:off x="8033135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23DEAB9A-E5F3-3F8E-9B45-E4D5183BBDE1}"/>
                </a:ext>
              </a:extLst>
            </p:cNvPr>
            <p:cNvSpPr/>
            <p:nvPr/>
          </p:nvSpPr>
          <p:spPr>
            <a:xfrm>
              <a:off x="7663657" y="3251699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5C3F9F46-8FCC-8B88-7FC2-56BA1218F79A}"/>
                </a:ext>
              </a:extLst>
            </p:cNvPr>
            <p:cNvCxnSpPr>
              <a:endCxn id="24" idx="2"/>
            </p:cNvCxnSpPr>
            <p:nvPr/>
          </p:nvCxnSpPr>
          <p:spPr>
            <a:xfrm flipV="1">
              <a:off x="7147219" y="3336278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55A9B160-9C7D-361E-3087-697B3DF51A58}"/>
                </a:ext>
              </a:extLst>
            </p:cNvPr>
            <p:cNvSpPr/>
            <p:nvPr/>
          </p:nvSpPr>
          <p:spPr>
            <a:xfrm>
              <a:off x="8607902" y="2912071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605F6564-AEDD-D478-1CDA-7AA68732388A}"/>
                </a:ext>
              </a:extLst>
            </p:cNvPr>
            <p:cNvSpPr/>
            <p:nvPr/>
          </p:nvSpPr>
          <p:spPr>
            <a:xfrm>
              <a:off x="9125335" y="3251701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90B22A9D-5F0C-45CF-E7E7-C151AEEFA9EB}"/>
                </a:ext>
              </a:extLst>
            </p:cNvPr>
            <p:cNvSpPr/>
            <p:nvPr/>
          </p:nvSpPr>
          <p:spPr>
            <a:xfrm>
              <a:off x="8755857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A130A24B-A043-57F8-DBDB-C6E848C11719}"/>
                </a:ext>
              </a:extLst>
            </p:cNvPr>
            <p:cNvCxnSpPr>
              <a:endCxn id="28" idx="2"/>
            </p:cNvCxnSpPr>
            <p:nvPr/>
          </p:nvCxnSpPr>
          <p:spPr>
            <a:xfrm flipV="1">
              <a:off x="8239419" y="3336279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A5B6F324-8294-B5A0-1E76-A283EB41C857}"/>
                </a:ext>
              </a:extLst>
            </p:cNvPr>
            <p:cNvSpPr/>
            <p:nvPr/>
          </p:nvSpPr>
          <p:spPr>
            <a:xfrm>
              <a:off x="9700102" y="2912070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55189CDD-B914-782B-09AB-B43A8E021DD4}"/>
                </a:ext>
              </a:extLst>
            </p:cNvPr>
            <p:cNvSpPr/>
            <p:nvPr/>
          </p:nvSpPr>
          <p:spPr>
            <a:xfrm>
              <a:off x="10217535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98E52C29-E05E-E45F-D046-F2DD8041019C}"/>
                </a:ext>
              </a:extLst>
            </p:cNvPr>
            <p:cNvSpPr/>
            <p:nvPr/>
          </p:nvSpPr>
          <p:spPr>
            <a:xfrm>
              <a:off x="9848057" y="3251699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54610B7D-A2BF-FA83-6815-961A4D8E5251}"/>
                </a:ext>
              </a:extLst>
            </p:cNvPr>
            <p:cNvCxnSpPr>
              <a:endCxn id="35" idx="2"/>
            </p:cNvCxnSpPr>
            <p:nvPr/>
          </p:nvCxnSpPr>
          <p:spPr>
            <a:xfrm flipV="1">
              <a:off x="9331619" y="3336278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E1474A20-06C1-9C5A-8E88-CC30BD4A47F1}"/>
                </a:ext>
              </a:extLst>
            </p:cNvPr>
            <p:cNvSpPr/>
            <p:nvPr/>
          </p:nvSpPr>
          <p:spPr>
            <a:xfrm>
              <a:off x="10792302" y="2912071"/>
              <a:ext cx="886120" cy="84841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00C03144-07BB-E02C-BD55-DB5C86F6D484}"/>
                </a:ext>
              </a:extLst>
            </p:cNvPr>
            <p:cNvSpPr/>
            <p:nvPr/>
          </p:nvSpPr>
          <p:spPr>
            <a:xfrm>
              <a:off x="11309735" y="3251701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3FD1FDB9-A715-91C3-3E95-7936831AE24A}"/>
                </a:ext>
              </a:extLst>
            </p:cNvPr>
            <p:cNvSpPr/>
            <p:nvPr/>
          </p:nvSpPr>
          <p:spPr>
            <a:xfrm>
              <a:off x="10940257" y="3251700"/>
              <a:ext cx="206284" cy="16915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41957212-C6F3-4F6D-3960-0EA09FA055A7}"/>
                </a:ext>
              </a:extLst>
            </p:cNvPr>
            <p:cNvCxnSpPr>
              <a:endCxn id="39" idx="2"/>
            </p:cNvCxnSpPr>
            <p:nvPr/>
          </p:nvCxnSpPr>
          <p:spPr>
            <a:xfrm flipV="1">
              <a:off x="10423819" y="3336279"/>
              <a:ext cx="516438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2E476879-DA7C-A68B-2EBE-44E182CF0213}"/>
                </a:ext>
              </a:extLst>
            </p:cNvPr>
            <p:cNvCxnSpPr/>
            <p:nvPr/>
          </p:nvCxnSpPr>
          <p:spPr>
            <a:xfrm flipV="1">
              <a:off x="11272028" y="2944233"/>
              <a:ext cx="368687" cy="66807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B39C13D9-97B8-7649-AB15-71B10C7D3F6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94660" y="3059068"/>
              <a:ext cx="368687" cy="66807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8" name="図 47" descr="\documentclass{article}&#10;\usepackage{amsmath,amssymb,amsfonts,bm,braket,array,amscd,mathrsfs,accents,color}&#10;\pagestyle{empty}&#10;\def\re{{\rm Re\,}}&#10;\def\im{{\rm Im\,}}&#10;\def\pf{{\rm Pf\,}}&#10;\def\mod{{\rm\ mod\ }}&#10;\def\Tr{{\rm Tr }}&#10;\def\tr{{\rm tr\,}}&#10;\def\ch{{\rm ch \, }}&#10;\def\sgn{{\rm sgn\,}}&#10;\def\dim{{\rm dim\,}}&#10;\def\p{\partial}&#10;\def\lto{\longrightarrow}&#10;\def\wt{\widetilde}&#10;\def\wh{\widehat}&#10;\def\ker{{\rm Ker\,}}&#10;\def\coker{{\rm Coker\,}}&#10;&#10;\def\Hom{{\rm Hom}}&#10;\def\Map{{\rm Map}}&#10;\def\End{{\rm End}}&#10;\def\Tor{{\rm Tor}}&#10;&#10;\def\spin{{\rm Spin}}&#10;\def\pin{{\rm Pin}}&#10;&#10;\def\ua{\uparrow}&#10;\def\da{\downarrow}&#10;%\def\ra{\rightarrow}&#10;%\def\la{\leftarrow}&#10;&#10;&#10;\newcommand{\s}{\sigma}&#10;\newcommand{\g}{\gamma}&#10;\newcommand{\la}{\lambda}&#10;\newcommand{\G}{\Gamma}&#10;&#10;\newcommand{\C}{\mathbb{C}}&#10;\newcommand{\N}{\mathbb{N}}&#10;\newcommand{\Q}{\mathbb{Q}}&#10;\newcommand{\R}{\mathbb{R}}&#10;\newcommand{\Z}{\mathbb{Z}}&#10;\newcommand{\T}{\mathbb{T}}&#10;&#10;\newcommand{\cT}{\mathcal{T}}&#10;\newcommand{\cU}{\mathcal{U}}&#10;\newcommand{\cQ}{\mathcal{Q}}&#10;&#10;\newcommand{\sT}{\sf T}&#10;&#10;\newcommand{\bx}{{\bm{x}}}&#10;\newcommand{\bk}{{\bm{k}}}&#10;\newcommand{\br}{{\bm{r}}}&#10;\newcommand{\bs}{{\bm{s}}}&#10;\newcommand{\bp}{{\bm{p}}}&#10;\newcommand{\ba}{{\bm{a}}}&#10;\newcommand{\bt}{{\bm{t}}}&#10;\newcommand{\bR}{{\bm{R}}}&#10;\newcommand{\bG}{{\bm{G}}}&#10;\def\widebar{\accentset{{\cc@style\underline{\mskip10mu}}}} %widebar&#10;\def\wideubar{\underaccent{{\cc@style\underline{\mskip10mu}}}} %wideubar&#10;\begin{document}&#10;\begin{align*}&#10;\Ket{D \to \infty}&#10;=\ket{000\cdots }&#10;\end{align*}&#10;\end{document}" title="IguanaTex Bitmap Display">
            <a:extLst>
              <a:ext uri="{FF2B5EF4-FFF2-40B4-BE49-F238E27FC236}">
                <a16:creationId xmlns:a16="http://schemas.microsoft.com/office/drawing/2014/main" id="{F3B10398-AEA9-06FB-EF90-D389CF8519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803" y="5343049"/>
            <a:ext cx="2347686" cy="270261"/>
          </a:xfrm>
          <a:prstGeom prst="rect">
            <a:avLst/>
          </a:prstGeom>
        </p:spPr>
      </p:pic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93777044-8B67-AAAC-6BA0-43D1B52B0B5E}"/>
              </a:ext>
            </a:extLst>
          </p:cNvPr>
          <p:cNvGrpSpPr/>
          <p:nvPr/>
        </p:nvGrpSpPr>
        <p:grpSpPr>
          <a:xfrm>
            <a:off x="4158788" y="4037153"/>
            <a:ext cx="6160835" cy="2055773"/>
            <a:chOff x="4158788" y="4037153"/>
            <a:chExt cx="6160835" cy="2055773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EDA6E705-246E-7765-C395-DDCBD9BECE2C}"/>
                </a:ext>
              </a:extLst>
            </p:cNvPr>
            <p:cNvGrpSpPr/>
            <p:nvPr/>
          </p:nvGrpSpPr>
          <p:grpSpPr>
            <a:xfrm>
              <a:off x="5936698" y="4037153"/>
              <a:ext cx="4382925" cy="1443705"/>
              <a:chOff x="5936698" y="4037153"/>
              <a:chExt cx="4382925" cy="1443705"/>
            </a:xfrm>
          </p:grpSpPr>
          <p:cxnSp>
            <p:nvCxnSpPr>
              <p:cNvPr id="53" name="コネクタ: 曲線 52">
                <a:extLst>
                  <a:ext uri="{FF2B5EF4-FFF2-40B4-BE49-F238E27FC236}">
                    <a16:creationId xmlns:a16="http://schemas.microsoft.com/office/drawing/2014/main" id="{CE6D342F-6D05-9D47-4BA5-24ED53A4E8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6698" y="4805864"/>
                <a:ext cx="983866" cy="674994"/>
              </a:xfrm>
              <a:prstGeom prst="curvedConnector3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D7A21B5-C9E2-0C67-0249-E294E310E4D9}"/>
                  </a:ext>
                </a:extLst>
              </p:cNvPr>
              <p:cNvSpPr txBox="1"/>
              <p:nvPr/>
            </p:nvSpPr>
            <p:spPr>
              <a:xfrm>
                <a:off x="6950881" y="4037153"/>
                <a:ext cx="33687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  <a:r>
                  <a:rPr kumimoji="1" lang="en-US" altLang="ja-JP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odimension-4 defect</a:t>
                </a:r>
                <a:r>
                  <a:rPr lang="en-US" altLang="ja-JP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  <a:endParaRPr kumimoji="1" lang="en-US" altLang="ja-JP" b="1" dirty="0">
                  <a:solidFill>
                    <a:srgbClr val="C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kumimoji="1" lang="en-US" altLang="ja-JP" b="1" dirty="0">
                    <a:solidFill>
                      <a:srgbClr val="C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source of the 3-form higher Berry curvature</a:t>
                </a:r>
                <a:endParaRPr kumimoji="1" lang="ja-JP" altLang="en-US" b="1" dirty="0">
                  <a:solidFill>
                    <a:srgbClr val="C00000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58" name="矢印: 下 57">
              <a:extLst>
                <a:ext uri="{FF2B5EF4-FFF2-40B4-BE49-F238E27FC236}">
                  <a16:creationId xmlns:a16="http://schemas.microsoft.com/office/drawing/2014/main" id="{F846F35F-43B8-3804-C602-82053882665F}"/>
                </a:ext>
              </a:extLst>
            </p:cNvPr>
            <p:cNvSpPr/>
            <p:nvPr/>
          </p:nvSpPr>
          <p:spPr>
            <a:xfrm rot="7977038">
              <a:off x="4621255" y="4262772"/>
              <a:ext cx="421802" cy="1346735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矢印: 下 58">
              <a:extLst>
                <a:ext uri="{FF2B5EF4-FFF2-40B4-BE49-F238E27FC236}">
                  <a16:creationId xmlns:a16="http://schemas.microsoft.com/office/drawing/2014/main" id="{D5B01387-9AC9-A180-4549-7E9C909506CB}"/>
                </a:ext>
              </a:extLst>
            </p:cNvPr>
            <p:cNvSpPr/>
            <p:nvPr/>
          </p:nvSpPr>
          <p:spPr>
            <a:xfrm rot="12485668">
              <a:off x="5714629" y="4538434"/>
              <a:ext cx="421802" cy="928894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矢印: 下 59">
              <a:extLst>
                <a:ext uri="{FF2B5EF4-FFF2-40B4-BE49-F238E27FC236}">
                  <a16:creationId xmlns:a16="http://schemas.microsoft.com/office/drawing/2014/main" id="{C04286C0-572F-54FA-F621-605C46B49BE1}"/>
                </a:ext>
              </a:extLst>
            </p:cNvPr>
            <p:cNvSpPr/>
            <p:nvPr/>
          </p:nvSpPr>
          <p:spPr>
            <a:xfrm rot="17625371">
              <a:off x="6040898" y="5396957"/>
              <a:ext cx="421802" cy="928894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矢印: 下 60">
              <a:extLst>
                <a:ext uri="{FF2B5EF4-FFF2-40B4-BE49-F238E27FC236}">
                  <a16:creationId xmlns:a16="http://schemas.microsoft.com/office/drawing/2014/main" id="{F0EDF3FD-EA78-987E-BB62-7E96AAB36C49}"/>
                </a:ext>
              </a:extLst>
            </p:cNvPr>
            <p:cNvSpPr/>
            <p:nvPr/>
          </p:nvSpPr>
          <p:spPr>
            <a:xfrm rot="3705122">
              <a:off x="4582773" y="5351550"/>
              <a:ext cx="421802" cy="1060950"/>
            </a:xfrm>
            <a:prstGeom prst="downArrow">
              <a:avLst>
                <a:gd name="adj1" fmla="val 23181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1" name="スライド番号プレースホルダー 50">
            <a:extLst>
              <a:ext uri="{FF2B5EF4-FFF2-40B4-BE49-F238E27FC236}">
                <a16:creationId xmlns:a16="http://schemas.microsoft.com/office/drawing/2014/main" id="{4AB3918B-0B30-4021-AD0A-480F3686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906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4FDDB-7DA7-C963-FCA6-253372250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876F1FF-BA8A-5714-EFA1-1C7400A42BA3}"/>
                  </a:ext>
                </a:extLst>
              </p:cNvPr>
              <p:cNvSpPr txBox="1"/>
              <p:nvPr/>
            </p:nvSpPr>
            <p:spPr>
              <a:xfrm>
                <a:off x="160255" y="94268"/>
                <a:ext cx="11165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Example: 2D spin systems </a:t>
                </a:r>
                <a:r>
                  <a:rPr lang="en-US" altLang="ja-JP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altLang="ja-JP" sz="36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onsite symmetry</a:t>
                </a:r>
                <a:endParaRPr kumimoji="1" lang="ja-JP" altLang="en-US" sz="3600" dirty="0">
                  <a:latin typeface="Open Sans" panose="020B0606030504020204" pitchFamily="34" charset="0"/>
                  <a:ea typeface="メイリオ" panose="020B0604030504040204" pitchFamily="50" charset="-128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876F1FF-BA8A-5714-EFA1-1C7400A42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5" y="94268"/>
                <a:ext cx="11165301" cy="646331"/>
              </a:xfrm>
              <a:prstGeom prst="rect">
                <a:avLst/>
              </a:prstGeom>
              <a:blipFill>
                <a:blip r:embed="rId2"/>
                <a:stretch>
                  <a:fillRect l="-1638" t="-14151" r="-328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65644D7-B4E2-AC12-2B1A-BADC3C8CB69D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A03321F-A22C-6384-C0E6-1A053413327E}"/>
                  </a:ext>
                </a:extLst>
              </p:cNvPr>
              <p:cNvSpPr txBox="1"/>
              <p:nvPr/>
            </p:nvSpPr>
            <p:spPr>
              <a:xfrm>
                <a:off x="162219" y="980013"/>
                <a:ext cx="1154895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2D spin system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spin flip symmetry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(Deconfined) QCP between Levin-Gu and trivial phases is the source of 4-form higher Berry curvature. 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(No rigorous proof exists.)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A03321F-A22C-6384-C0E6-1A053413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19" y="980013"/>
                <a:ext cx="11548958" cy="1477328"/>
              </a:xfrm>
              <a:prstGeom prst="rect">
                <a:avLst/>
              </a:prstGeom>
              <a:blipFill>
                <a:blip r:embed="rId3"/>
                <a:stretch>
                  <a:fillRect l="-475" t="-2479" b="-66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98B7F71-B029-3709-F279-F57A2C6FC38E}"/>
              </a:ext>
            </a:extLst>
          </p:cNvPr>
          <p:cNvCxnSpPr/>
          <p:nvPr/>
        </p:nvCxnSpPr>
        <p:spPr>
          <a:xfrm>
            <a:off x="2024085" y="4637989"/>
            <a:ext cx="7494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AF3AD924-FD22-BD95-EC60-C0E774FC38E7}"/>
              </a:ext>
            </a:extLst>
          </p:cNvPr>
          <p:cNvCxnSpPr>
            <a:cxnSpLocks/>
          </p:cNvCxnSpPr>
          <p:nvPr/>
        </p:nvCxnSpPr>
        <p:spPr>
          <a:xfrm flipH="1" flipV="1">
            <a:off x="5557608" y="3140482"/>
            <a:ext cx="1393" cy="170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円弧 39">
            <a:extLst>
              <a:ext uri="{FF2B5EF4-FFF2-40B4-BE49-F238E27FC236}">
                <a16:creationId xmlns:a16="http://schemas.microsoft.com/office/drawing/2014/main" id="{93925AD9-CA9F-5F98-FD62-52F846A6F70D}"/>
              </a:ext>
            </a:extLst>
          </p:cNvPr>
          <p:cNvSpPr/>
          <p:nvPr/>
        </p:nvSpPr>
        <p:spPr>
          <a:xfrm>
            <a:off x="8688867" y="4350870"/>
            <a:ext cx="265307" cy="530281"/>
          </a:xfrm>
          <a:prstGeom prst="arc">
            <a:avLst>
              <a:gd name="adj1" fmla="val 2309457"/>
              <a:gd name="adj2" fmla="val 19173177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4D9749C-7414-C252-560F-E905B59CFE2F}"/>
                  </a:ext>
                </a:extLst>
              </p:cNvPr>
              <p:cNvSpPr txBox="1"/>
              <p:nvPr/>
            </p:nvSpPr>
            <p:spPr>
              <a:xfrm>
                <a:off x="8954174" y="4084132"/>
                <a:ext cx="302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4D9749C-7414-C252-560F-E905B59CF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174" y="4084132"/>
                <a:ext cx="302582" cy="276999"/>
              </a:xfrm>
              <a:prstGeom prst="rect">
                <a:avLst/>
              </a:prstGeom>
              <a:blipFill>
                <a:blip r:embed="rId4"/>
                <a:stretch>
                  <a:fillRect l="-16327" r="-6122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5B9244F-B396-6CE2-9303-835993294F76}"/>
                  </a:ext>
                </a:extLst>
              </p:cNvPr>
              <p:cNvSpPr txBox="1"/>
              <p:nvPr/>
            </p:nvSpPr>
            <p:spPr>
              <a:xfrm>
                <a:off x="9576330" y="4701990"/>
                <a:ext cx="28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5B9244F-B396-6CE2-9303-835993294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330" y="4701990"/>
                <a:ext cx="287963" cy="276999"/>
              </a:xfrm>
              <a:prstGeom prst="rect">
                <a:avLst/>
              </a:prstGeom>
              <a:blipFill>
                <a:blip r:embed="rId5"/>
                <a:stretch>
                  <a:fillRect l="-17021" r="-6383" b="-1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7D72AD6-8FDD-6727-B21F-28D634466A37}"/>
                  </a:ext>
                </a:extLst>
              </p:cNvPr>
              <p:cNvSpPr txBox="1"/>
              <p:nvPr/>
            </p:nvSpPr>
            <p:spPr>
              <a:xfrm>
                <a:off x="5706593" y="2923402"/>
                <a:ext cx="12356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7D72AD6-8FDD-6727-B21F-28D634466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593" y="2923402"/>
                <a:ext cx="1235659" cy="276999"/>
              </a:xfrm>
              <a:prstGeom prst="rect">
                <a:avLst/>
              </a:prstGeom>
              <a:blipFill>
                <a:blip r:embed="rId6"/>
                <a:stretch>
                  <a:fillRect l="-3941" r="-985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星: 5 pt 45">
            <a:extLst>
              <a:ext uri="{FF2B5EF4-FFF2-40B4-BE49-F238E27FC236}">
                <a16:creationId xmlns:a16="http://schemas.microsoft.com/office/drawing/2014/main" id="{ED7B5EE9-535F-188F-BECD-0FBB79FE58D4}"/>
              </a:ext>
            </a:extLst>
          </p:cNvPr>
          <p:cNvSpPr/>
          <p:nvPr/>
        </p:nvSpPr>
        <p:spPr>
          <a:xfrm>
            <a:off x="5337744" y="4434485"/>
            <a:ext cx="442514" cy="335374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23F337E-1375-27C2-AB58-096A6FDF7D92}"/>
              </a:ext>
            </a:extLst>
          </p:cNvPr>
          <p:cNvSpPr txBox="1"/>
          <p:nvPr/>
        </p:nvSpPr>
        <p:spPr>
          <a:xfrm>
            <a:off x="1788078" y="4773631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Levin-Gu phase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27DDF1B-5F69-0604-96FA-80A55C29D799}"/>
              </a:ext>
            </a:extLst>
          </p:cNvPr>
          <p:cNvSpPr txBox="1"/>
          <p:nvPr/>
        </p:nvSpPr>
        <p:spPr>
          <a:xfrm>
            <a:off x="7661934" y="4788677"/>
            <a:ext cx="194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Trivial phase</a:t>
            </a:r>
            <a:endParaRPr kumimoji="1" lang="ja-JP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3" name="コネクタ: 曲線 52">
            <a:extLst>
              <a:ext uri="{FF2B5EF4-FFF2-40B4-BE49-F238E27FC236}">
                <a16:creationId xmlns:a16="http://schemas.microsoft.com/office/drawing/2014/main" id="{5AB05D82-A1B2-47DA-DD9C-EA850BF9365C}"/>
              </a:ext>
            </a:extLst>
          </p:cNvPr>
          <p:cNvCxnSpPr>
            <a:cxnSpLocks/>
          </p:cNvCxnSpPr>
          <p:nvPr/>
        </p:nvCxnSpPr>
        <p:spPr>
          <a:xfrm flipV="1">
            <a:off x="5936698" y="3759491"/>
            <a:ext cx="983866" cy="674994"/>
          </a:xfrm>
          <a:prstGeom prst="curvedConnector3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1F49076-6965-68AF-3B2D-8E74E1C6C0F2}"/>
              </a:ext>
            </a:extLst>
          </p:cNvPr>
          <p:cNvSpPr txBox="1"/>
          <p:nvPr/>
        </p:nvSpPr>
        <p:spPr>
          <a:xfrm>
            <a:off x="6950881" y="2990780"/>
            <a:ext cx="336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Codimension-5 defect: </a:t>
            </a:r>
          </a:p>
          <a:p>
            <a:pPr algn="ctr"/>
            <a:r>
              <a:rPr kumimoji="1" lang="en-US" altLang="ja-JP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source of the 4-form higher Berry curvature</a:t>
            </a:r>
            <a:endParaRPr kumimoji="1" lang="ja-JP" altLang="en-US" b="1" dirty="0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矢印: 下 57">
            <a:extLst>
              <a:ext uri="{FF2B5EF4-FFF2-40B4-BE49-F238E27FC236}">
                <a16:creationId xmlns:a16="http://schemas.microsoft.com/office/drawing/2014/main" id="{359829DF-2000-23E2-A671-7B90980251EC}"/>
              </a:ext>
            </a:extLst>
          </p:cNvPr>
          <p:cNvSpPr/>
          <p:nvPr/>
        </p:nvSpPr>
        <p:spPr>
          <a:xfrm rot="7977038">
            <a:off x="4621255" y="3216399"/>
            <a:ext cx="421802" cy="1346735"/>
          </a:xfrm>
          <a:prstGeom prst="downArrow">
            <a:avLst>
              <a:gd name="adj1" fmla="val 23181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矢印: 下 58">
            <a:extLst>
              <a:ext uri="{FF2B5EF4-FFF2-40B4-BE49-F238E27FC236}">
                <a16:creationId xmlns:a16="http://schemas.microsoft.com/office/drawing/2014/main" id="{831B43FE-0BAF-7501-271F-6837162A66EA}"/>
              </a:ext>
            </a:extLst>
          </p:cNvPr>
          <p:cNvSpPr/>
          <p:nvPr/>
        </p:nvSpPr>
        <p:spPr>
          <a:xfrm rot="12485668">
            <a:off x="5714629" y="3492061"/>
            <a:ext cx="421802" cy="928894"/>
          </a:xfrm>
          <a:prstGeom prst="downArrow">
            <a:avLst>
              <a:gd name="adj1" fmla="val 23181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下 59">
            <a:extLst>
              <a:ext uri="{FF2B5EF4-FFF2-40B4-BE49-F238E27FC236}">
                <a16:creationId xmlns:a16="http://schemas.microsoft.com/office/drawing/2014/main" id="{72DB528C-2A0F-6F96-96C7-5D9659E7261D}"/>
              </a:ext>
            </a:extLst>
          </p:cNvPr>
          <p:cNvSpPr/>
          <p:nvPr/>
        </p:nvSpPr>
        <p:spPr>
          <a:xfrm rot="17625371">
            <a:off x="6040898" y="4350584"/>
            <a:ext cx="421802" cy="928894"/>
          </a:xfrm>
          <a:prstGeom prst="downArrow">
            <a:avLst>
              <a:gd name="adj1" fmla="val 23181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下 60">
            <a:extLst>
              <a:ext uri="{FF2B5EF4-FFF2-40B4-BE49-F238E27FC236}">
                <a16:creationId xmlns:a16="http://schemas.microsoft.com/office/drawing/2014/main" id="{82584F81-F204-0D76-7C0E-9AFFBA9424AB}"/>
              </a:ext>
            </a:extLst>
          </p:cNvPr>
          <p:cNvSpPr/>
          <p:nvPr/>
        </p:nvSpPr>
        <p:spPr>
          <a:xfrm rot="3705122">
            <a:off x="4582773" y="4305177"/>
            <a:ext cx="421802" cy="1060950"/>
          </a:xfrm>
          <a:prstGeom prst="downArrow">
            <a:avLst>
              <a:gd name="adj1" fmla="val 23181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矢印: 下 61">
            <a:extLst>
              <a:ext uri="{FF2B5EF4-FFF2-40B4-BE49-F238E27FC236}">
                <a16:creationId xmlns:a16="http://schemas.microsoft.com/office/drawing/2014/main" id="{3A5234FB-0C62-AFD9-E9BE-B1CFA14C2D51}"/>
              </a:ext>
            </a:extLst>
          </p:cNvPr>
          <p:cNvSpPr/>
          <p:nvPr/>
        </p:nvSpPr>
        <p:spPr>
          <a:xfrm rot="21159269">
            <a:off x="5438208" y="4958231"/>
            <a:ext cx="421802" cy="675555"/>
          </a:xfrm>
          <a:prstGeom prst="downArrow">
            <a:avLst>
              <a:gd name="adj1" fmla="val 23181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42C0853-1101-ACA9-967B-023421A9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889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707F7-125D-5E88-6784-9E2723898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492E41-4A82-B412-A93B-5CA84F11CC1B}"/>
              </a:ext>
            </a:extLst>
          </p:cNvPr>
          <p:cNvSpPr txBox="1"/>
          <p:nvPr/>
        </p:nvSpPr>
        <p:spPr>
          <a:xfrm>
            <a:off x="160255" y="94268"/>
            <a:ext cx="9325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Invertible </a:t>
            </a:r>
            <a:r>
              <a:rPr lang="en-US" altLang="ja-JP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and higher Berry curvature</a:t>
            </a:r>
            <a:endParaRPr kumimoji="1" lang="ja-JP" altLang="en-US" sz="3600" dirty="0">
              <a:latin typeface="Open Sans" panose="020B0606030504020204" pitchFamily="34" charset="0"/>
              <a:ea typeface="メイリオ" panose="020B0604030504040204" pitchFamily="50" charset="-128"/>
              <a:cs typeface="Open Sans" panose="020B0606030504020204" pitchFamily="34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7C0457F-6461-F89B-E02F-78BB5C6DFDD9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BD455BE-7D44-F16B-E0EF-0418862A9B5D}"/>
                  </a:ext>
                </a:extLst>
              </p:cNvPr>
              <p:cNvSpPr txBox="1"/>
              <p:nvPr/>
            </p:nvSpPr>
            <p:spPr>
              <a:xfrm>
                <a:off x="160256" y="967483"/>
                <a:ext cx="11046756" cy="632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pure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said to be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invertible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(or short-range entangled) if it can be realized as the unique gapped ground state of a Hamiltonian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composed of local terms.</a:t>
                </a:r>
              </a:p>
              <a:p>
                <a:pPr lvl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𝜓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GS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ja-JP" sz="2000" u="sng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Kitaev’s Ω-spectrum proposal </a:t>
                </a:r>
                <a:r>
                  <a:rPr lang="en-US" altLang="ja-JP" u="sng" dirty="0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[’11,’13,’15 talks]</a:t>
                </a:r>
                <a:endParaRPr lang="en-US" altLang="ja-JP" sz="2000" u="sng" dirty="0">
                  <a:solidFill>
                    <a:schemeClr val="accent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space of invertible states forms an Ω-spectrum of generalized </a:t>
                </a:r>
                <a:r>
                  <a:rPr lang="en-US" altLang="ja-JP" sz="20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cohomology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theory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altLang="ja-JP" sz="20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Ω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𝑑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homotopy</m:t>
                          </m:r>
                        </m:e>
                      </m:d>
                    </m:oMath>
                  </m:oMathPara>
                </a14:m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Invertible</m:t>
                          </m:r>
                          <m:r>
                            <a:rPr lang="en-US" altLang="ja-JP" sz="20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states</m:t>
                          </m:r>
                          <m:r>
                            <a:rPr lang="en-US" altLang="ja-JP" sz="20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in</m:t>
                          </m:r>
                          <m:r>
                            <a:rPr lang="en-US" altLang="ja-JP" sz="20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 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D</m:t>
                          </m:r>
                        </m:e>
                      </m:d>
                    </m:oMath>
                  </m:oMathPara>
                </a14:m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0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Ω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𝑋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 </m:t>
                      </m:r>
                      <m:r>
                        <m:rPr>
                          <m:lit/>
                        </m:rP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{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ℓ: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𝑋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|ℓ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0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=ℓ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=∗</m:t>
                      </m:r>
                      <m:r>
                        <m:rPr>
                          <m:lit/>
                        </m:rP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}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altLang="ja-JP" sz="20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based</m:t>
                      </m:r>
                      <m:r>
                        <a:rPr lang="en-US" altLang="ja-JP" sz="20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0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loop</m:t>
                      </m:r>
                      <m:r>
                        <a:rPr lang="en-US" altLang="ja-JP" sz="20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00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space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)</m:t>
                      </m:r>
                    </m:oMath>
                  </m:oMathPara>
                </a14:m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Rigorous proof </a:t>
                </a:r>
                <a:r>
                  <a:rPr lang="en-US" altLang="ja-JP" dirty="0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[Kubota, 2503.12618]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straightforward consequence is the existence of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higher Berry curvature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in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𝑑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-space dimensions, a parameter family of invertible states should carry a 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𝑑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+2)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-form curvature. 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0D (band theory) : 2-form curvature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1D (spin chain) : 3-form curvature</a:t>
                </a:r>
              </a:p>
              <a:p>
                <a:pPr marL="800100" lvl="1" indent="-342900"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2D : 4-form curvature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…</a:t>
                </a:r>
              </a:p>
              <a:p>
                <a:pPr lvl="1">
                  <a:spcAft>
                    <a:spcPts val="600"/>
                  </a:spcAft>
                </a:pP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BD455BE-7D44-F16B-E0EF-0418862A9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6" y="967483"/>
                <a:ext cx="11046756" cy="6324808"/>
              </a:xfrm>
              <a:prstGeom prst="rect">
                <a:avLst/>
              </a:prstGeom>
              <a:blipFill>
                <a:blip r:embed="rId2"/>
                <a:stretch>
                  <a:fillRect l="-552" t="-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B13774E-E9D3-3824-7695-5CC07F44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7190D64-A160-DBA3-4FCF-4289914B739B}"/>
              </a:ext>
            </a:extLst>
          </p:cNvPr>
          <p:cNvSpPr/>
          <p:nvPr/>
        </p:nvSpPr>
        <p:spPr>
          <a:xfrm>
            <a:off x="4100660" y="2790333"/>
            <a:ext cx="3120272" cy="395927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27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5F394-E020-EFE8-1C93-B87557F73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07C6C04-8C99-0F94-63F8-86A515E10612}"/>
                  </a:ext>
                </a:extLst>
              </p:cNvPr>
              <p:cNvSpPr txBox="1"/>
              <p:nvPr/>
            </p:nvSpPr>
            <p:spPr>
              <a:xfrm>
                <a:off x="160255" y="94268"/>
                <a:ext cx="34259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𝐺</m:t>
                    </m:r>
                  </m:oMath>
                </a14:m>
                <a:r>
                  <a:rPr kumimoji="1" lang="en-US" altLang="ja-JP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-equivariance</a:t>
                </a:r>
                <a:endParaRPr kumimoji="1" lang="ja-JP" altLang="en-US" sz="3600" dirty="0">
                  <a:latin typeface="Open Sans" panose="020B0606030504020204" pitchFamily="34" charset="0"/>
                  <a:ea typeface="メイリオ" panose="020B0604030504040204" pitchFamily="50" charset="-128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07C6C04-8C99-0F94-63F8-86A515E1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5" y="94268"/>
                <a:ext cx="3425938" cy="646331"/>
              </a:xfrm>
              <a:prstGeom prst="rect">
                <a:avLst/>
              </a:prstGeom>
              <a:blipFill>
                <a:blip r:embed="rId2"/>
                <a:stretch>
                  <a:fillRect t="-14151" r="-3915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6C0DD50-3092-50E3-C551-16AC27A80FF8}"/>
              </a:ext>
            </a:extLst>
          </p:cNvPr>
          <p:cNvCxnSpPr/>
          <p:nvPr/>
        </p:nvCxnSpPr>
        <p:spPr>
          <a:xfrm>
            <a:off x="-75414" y="829556"/>
            <a:ext cx="122674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C347A12-8734-6168-074A-77504D0602B1}"/>
                  </a:ext>
                </a:extLst>
              </p:cNvPr>
              <p:cNvSpPr txBox="1"/>
              <p:nvPr/>
            </p:nvSpPr>
            <p:spPr>
              <a:xfrm>
                <a:off x="160256" y="967483"/>
                <a:ext cx="11046756" cy="2610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be a group equipped with a group action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𝜆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↦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𝑔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𝜆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on the parameter space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𝑀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and a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on the Hilbert space. 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family of Hamiltonians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over the parameter space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𝜆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𝑀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said to be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-equivariant if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−1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=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 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𝜆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 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𝑔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∈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𝐺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. </m:t>
                      </m:r>
                    </m:oMath>
                  </m:oMathPara>
                </a14:m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altLang="ja-JP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ja-JP" altLang="en-US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→ </a:t>
                </a:r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family of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𝐺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-equivariant invertible states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{</m:t>
                    </m:r>
                    <m:r>
                      <a:rPr lang="en-US" altLang="ja-JP" sz="2000" b="0" i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𝜆</m:t>
                            </m:r>
                          </m:e>
                        </m:d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}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𝜆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∈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𝑀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altLang="ja-JP" sz="2000" b="0" i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.</m:t>
                    </m:r>
                  </m:oMath>
                </a14:m>
                <a:r>
                  <a:rPr lang="en-US" altLang="ja-JP" sz="2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endParaRPr lang="en-US" altLang="ja-JP" sz="2000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C347A12-8734-6168-074A-77504D060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6" y="967483"/>
                <a:ext cx="11046756" cy="2610010"/>
              </a:xfrm>
              <a:prstGeom prst="rect">
                <a:avLst/>
              </a:prstGeom>
              <a:blipFill>
                <a:blip r:embed="rId3"/>
                <a:stretch>
                  <a:fillRect l="-552" t="-1402" r="-607" b="-35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楕円 23">
            <a:extLst>
              <a:ext uri="{FF2B5EF4-FFF2-40B4-BE49-F238E27FC236}">
                <a16:creationId xmlns:a16="http://schemas.microsoft.com/office/drawing/2014/main" id="{C952C5AD-9966-A676-6EB6-421707542AE3}"/>
              </a:ext>
            </a:extLst>
          </p:cNvPr>
          <p:cNvSpPr/>
          <p:nvPr/>
        </p:nvSpPr>
        <p:spPr>
          <a:xfrm>
            <a:off x="1774596" y="5085120"/>
            <a:ext cx="8567394" cy="15742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A9C1606-28F2-D09F-FEB0-7CB5C0B350CE}"/>
                  </a:ext>
                </a:extLst>
              </p:cNvPr>
              <p:cNvSpPr txBox="1"/>
              <p:nvPr/>
            </p:nvSpPr>
            <p:spPr>
              <a:xfrm>
                <a:off x="9572920" y="5718369"/>
                <a:ext cx="2980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9542C6C-8EAA-541C-0420-BF1F2F672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920" y="5718369"/>
                <a:ext cx="298030" cy="307777"/>
              </a:xfrm>
              <a:prstGeom prst="rect">
                <a:avLst/>
              </a:prstGeom>
              <a:blipFill>
                <a:blip r:embed="rId4"/>
                <a:stretch>
                  <a:fillRect l="-16327" r="-16327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E7E266F-E06D-29B0-E26E-FAA9F7239A75}"/>
              </a:ext>
            </a:extLst>
          </p:cNvPr>
          <p:cNvCxnSpPr/>
          <p:nvPr/>
        </p:nvCxnSpPr>
        <p:spPr>
          <a:xfrm flipH="1" flipV="1">
            <a:off x="3751868" y="4263828"/>
            <a:ext cx="697584" cy="17319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CB854F1-209B-8BC2-74E3-B89CA2F45874}"/>
                  </a:ext>
                </a:extLst>
              </p:cNvPr>
              <p:cNvSpPr txBox="1"/>
              <p:nvPr/>
            </p:nvSpPr>
            <p:spPr>
              <a:xfrm>
                <a:off x="3930428" y="4225002"/>
                <a:ext cx="7046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4C5A326-75F1-70A4-4277-7899F64BF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28" y="4225002"/>
                <a:ext cx="704680" cy="276999"/>
              </a:xfrm>
              <a:prstGeom prst="rect">
                <a:avLst/>
              </a:prstGeom>
              <a:blipFill>
                <a:blip r:embed="rId5"/>
                <a:stretch>
                  <a:fillRect l="-10435" t="-2174" r="-12174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D7641EF-3FB1-D50A-C132-20D186AA3C7C}"/>
                  </a:ext>
                </a:extLst>
              </p:cNvPr>
              <p:cNvSpPr txBox="1"/>
              <p:nvPr/>
            </p:nvSpPr>
            <p:spPr>
              <a:xfrm>
                <a:off x="4352408" y="6105398"/>
                <a:ext cx="2047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𝜆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44044E1-ADFA-19B4-7B33-C1157735C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08" y="6105398"/>
                <a:ext cx="204736" cy="307777"/>
              </a:xfrm>
              <a:prstGeom prst="rect">
                <a:avLst/>
              </a:prstGeom>
              <a:blipFill>
                <a:blip r:embed="rId6"/>
                <a:stretch>
                  <a:fillRect l="-26471" r="-26471"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楕円 29">
            <a:extLst>
              <a:ext uri="{FF2B5EF4-FFF2-40B4-BE49-F238E27FC236}">
                <a16:creationId xmlns:a16="http://schemas.microsoft.com/office/drawing/2014/main" id="{6113045B-FF50-39AE-4EE1-60C439876870}"/>
              </a:ext>
            </a:extLst>
          </p:cNvPr>
          <p:cNvSpPr/>
          <p:nvPr/>
        </p:nvSpPr>
        <p:spPr>
          <a:xfrm>
            <a:off x="4378384" y="5906638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7386B5A1-3C51-2245-4323-45995B9617EB}"/>
              </a:ext>
            </a:extLst>
          </p:cNvPr>
          <p:cNvCxnSpPr>
            <a:cxnSpLocks/>
          </p:cNvCxnSpPr>
          <p:nvPr/>
        </p:nvCxnSpPr>
        <p:spPr>
          <a:xfrm flipV="1">
            <a:off x="6907151" y="4225002"/>
            <a:ext cx="458116" cy="17708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876E4EA9-4EB7-8CE9-97CE-2617AE963F60}"/>
                  </a:ext>
                </a:extLst>
              </p:cNvPr>
              <p:cNvSpPr txBox="1"/>
              <p:nvPr/>
            </p:nvSpPr>
            <p:spPr>
              <a:xfrm>
                <a:off x="6423372" y="4232824"/>
                <a:ext cx="8457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FD3056D-4899-313C-A588-24E1B5DF2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372" y="4232824"/>
                <a:ext cx="845744" cy="276999"/>
              </a:xfrm>
              <a:prstGeom prst="rect">
                <a:avLst/>
              </a:prstGeom>
              <a:blipFill>
                <a:blip r:embed="rId7"/>
                <a:stretch>
                  <a:fillRect l="-8696" t="-2174" r="-10145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A869DBF0-2EB0-5575-63E0-27F43EE11587}"/>
                  </a:ext>
                </a:extLst>
              </p:cNvPr>
              <p:cNvSpPr txBox="1"/>
              <p:nvPr/>
            </p:nvSpPr>
            <p:spPr>
              <a:xfrm>
                <a:off x="6726236" y="6105398"/>
                <a:ext cx="3618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𝑔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𝜆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CE1F2EF-D6A8-2DED-05C7-592327B3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236" y="6105398"/>
                <a:ext cx="361830" cy="307777"/>
              </a:xfrm>
              <a:prstGeom prst="rect">
                <a:avLst/>
              </a:prstGeom>
              <a:blipFill>
                <a:blip r:embed="rId8"/>
                <a:stretch>
                  <a:fillRect l="-21667" r="-23333" b="-3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楕円 34">
            <a:extLst>
              <a:ext uri="{FF2B5EF4-FFF2-40B4-BE49-F238E27FC236}">
                <a16:creationId xmlns:a16="http://schemas.microsoft.com/office/drawing/2014/main" id="{AF1613A8-572C-AEAA-4158-701CC8C9E6FE}"/>
              </a:ext>
            </a:extLst>
          </p:cNvPr>
          <p:cNvSpPr/>
          <p:nvPr/>
        </p:nvSpPr>
        <p:spPr>
          <a:xfrm>
            <a:off x="6846244" y="5962144"/>
            <a:ext cx="131975" cy="128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2ED717D2-596C-CAEA-580D-408832B39B56}"/>
              </a:ext>
            </a:extLst>
          </p:cNvPr>
          <p:cNvSpPr/>
          <p:nvPr/>
        </p:nvSpPr>
        <p:spPr>
          <a:xfrm>
            <a:off x="4577080" y="5996273"/>
            <a:ext cx="2174240" cy="148231"/>
          </a:xfrm>
          <a:custGeom>
            <a:avLst/>
            <a:gdLst>
              <a:gd name="connsiteX0" fmla="*/ 0 w 2174240"/>
              <a:gd name="connsiteY0" fmla="*/ 0 h 148231"/>
              <a:gd name="connsiteX1" fmla="*/ 1066800 w 2174240"/>
              <a:gd name="connsiteY1" fmla="*/ 147320 h 148231"/>
              <a:gd name="connsiteX2" fmla="*/ 2174240 w 2174240"/>
              <a:gd name="connsiteY2" fmla="*/ 66040 h 148231"/>
              <a:gd name="connsiteX3" fmla="*/ 2174240 w 2174240"/>
              <a:gd name="connsiteY3" fmla="*/ 66040 h 148231"/>
              <a:gd name="connsiteX4" fmla="*/ 2174240 w 2174240"/>
              <a:gd name="connsiteY4" fmla="*/ 66040 h 14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240" h="148231">
                <a:moveTo>
                  <a:pt x="0" y="0"/>
                </a:moveTo>
                <a:cubicBezTo>
                  <a:pt x="352213" y="68156"/>
                  <a:pt x="704427" y="136313"/>
                  <a:pt x="1066800" y="147320"/>
                </a:cubicBezTo>
                <a:cubicBezTo>
                  <a:pt x="1429173" y="158327"/>
                  <a:pt x="2174240" y="66040"/>
                  <a:pt x="2174240" y="66040"/>
                </a:cubicBezTo>
                <a:lnTo>
                  <a:pt x="2174240" y="66040"/>
                </a:lnTo>
                <a:lnTo>
                  <a:pt x="2174240" y="66040"/>
                </a:lnTo>
              </a:path>
            </a:pathLst>
          </a:custGeom>
          <a:noFill/>
          <a:ln w="6350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6CD1C04-D65A-9222-00DF-9C30E345EA05}"/>
                  </a:ext>
                </a:extLst>
              </p:cNvPr>
              <p:cNvSpPr txBox="1"/>
              <p:nvPr/>
            </p:nvSpPr>
            <p:spPr>
              <a:xfrm>
                <a:off x="5619559" y="6144504"/>
                <a:ext cx="2287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Open Sans" panose="020B0606030504020204" pitchFamily="34" charset="0"/>
                        </a:rPr>
                        <m:t>𝑔</m:t>
                      </m:r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86059F91-E1E2-FA10-FA3E-1A1F87618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559" y="6144504"/>
                <a:ext cx="228781" cy="307777"/>
              </a:xfrm>
              <a:prstGeom prst="rect">
                <a:avLst/>
              </a:prstGeom>
              <a:blipFill>
                <a:blip r:embed="rId9"/>
                <a:stretch>
                  <a:fillRect l="-24324" r="-27027" b="-2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B06883A-AF2D-3D4D-FFD2-53EB7D9D2ECD}"/>
                  </a:ext>
                </a:extLst>
              </p:cNvPr>
              <p:cNvSpPr txBox="1"/>
              <p:nvPr/>
            </p:nvSpPr>
            <p:spPr>
              <a:xfrm>
                <a:off x="5386618" y="4342823"/>
                <a:ext cx="354328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Open Sans" panose="020B0606030504020204" pitchFamily="34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FB56E0C-9F33-EC14-08B4-10D6A518C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618" y="4342823"/>
                <a:ext cx="354328" cy="332720"/>
              </a:xfrm>
              <a:prstGeom prst="rect">
                <a:avLst/>
              </a:prstGeom>
              <a:blipFill>
                <a:blip r:embed="rId10"/>
                <a:stretch>
                  <a:fillRect l="-15517" r="-5172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8BB3F15-E12B-7E4E-5E82-DF460D1BFE53}"/>
              </a:ext>
            </a:extLst>
          </p:cNvPr>
          <p:cNvSpPr/>
          <p:nvPr/>
        </p:nvSpPr>
        <p:spPr>
          <a:xfrm flipV="1">
            <a:off x="4661974" y="4283446"/>
            <a:ext cx="1728666" cy="122179"/>
          </a:xfrm>
          <a:custGeom>
            <a:avLst/>
            <a:gdLst>
              <a:gd name="connsiteX0" fmla="*/ 0 w 2174240"/>
              <a:gd name="connsiteY0" fmla="*/ 0 h 148231"/>
              <a:gd name="connsiteX1" fmla="*/ 1066800 w 2174240"/>
              <a:gd name="connsiteY1" fmla="*/ 147320 h 148231"/>
              <a:gd name="connsiteX2" fmla="*/ 2174240 w 2174240"/>
              <a:gd name="connsiteY2" fmla="*/ 66040 h 148231"/>
              <a:gd name="connsiteX3" fmla="*/ 2174240 w 2174240"/>
              <a:gd name="connsiteY3" fmla="*/ 66040 h 148231"/>
              <a:gd name="connsiteX4" fmla="*/ 2174240 w 2174240"/>
              <a:gd name="connsiteY4" fmla="*/ 66040 h 14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240" h="148231">
                <a:moveTo>
                  <a:pt x="0" y="0"/>
                </a:moveTo>
                <a:cubicBezTo>
                  <a:pt x="352213" y="68156"/>
                  <a:pt x="704427" y="136313"/>
                  <a:pt x="1066800" y="147320"/>
                </a:cubicBezTo>
                <a:cubicBezTo>
                  <a:pt x="1429173" y="158327"/>
                  <a:pt x="2174240" y="66040"/>
                  <a:pt x="2174240" y="66040"/>
                </a:cubicBezTo>
                <a:lnTo>
                  <a:pt x="2174240" y="66040"/>
                </a:lnTo>
                <a:lnTo>
                  <a:pt x="2174240" y="66040"/>
                </a:lnTo>
              </a:path>
            </a:pathLst>
          </a:custGeom>
          <a:noFill/>
          <a:ln w="6350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6FEBFC9-C0D0-83E7-53B6-EDDDABC1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2DB5-EDA3-46AF-BC45-3B829E3453CC}" type="slidenum">
              <a:rPr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4910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81.651"/>
  <p:tag name="LATEXADDIN" val="\documentclass{article}&#10;\usepackage{amsmath,amssymb,amsfonts,bm,braket,array,amscd,mathrsfs,accents,color}&#10;\pagestyle{empty}&#10;\def\re{{\rm Re\,}}&#10;\def\im{{\rm Im\,}}&#10;\def\pf{{\rm Pf\,}}&#10;\def\mod{{\rm\ mod\ }}&#10;\def\Tr{{\rm Tr }}&#10;\def\tr{{\rm tr\,}}&#10;\def\ch{{\rm ch \, }}&#10;\def\sgn{{\rm sgn\,}}&#10;\def\dim{{\rm dim\,}}&#10;\def\p{\partial}&#10;\def\lto{\longrightarrow}&#10;\def\wt{\widetilde}&#10;\def\wh{\widehat}&#10;\def\ker{{\rm Ker\,}}&#10;\def\coker{{\rm Coker\,}}&#10;&#10;\def\Hom{{\rm Hom}}&#10;\def\Map{{\rm Map}}&#10;\def\End{{\rm End}}&#10;\def\Tor{{\rm Tor}}&#10;&#10;\def\spin{{\rm Spin}}&#10;\def\pin{{\rm Pin}}&#10;&#10;\def\ua{\uparrow}&#10;\def\da{\downarrow}&#10;%\def\ra{\rightarrow}&#10;%\def\la{\leftarrow}&#10;&#10;&#10;\newcommand{\s}{\sigma}&#10;\newcommand{\g}{\gamma}&#10;\newcommand{\la}{\lambda}&#10;\newcommand{\G}{\Gamma}&#10;&#10;\newcommand{\C}{\mathbb{C}}&#10;\newcommand{\N}{\mathbb{N}}&#10;\newcommand{\Q}{\mathbb{Q}}&#10;\newcommand{\R}{\mathbb{R}}&#10;\newcommand{\Z}{\mathbb{Z}}&#10;\newcommand{\T}{\mathbb{T}}&#10;&#10;\newcommand{\cT}{\mathcal{T}}&#10;\newcommand{\cU}{\mathcal{U}}&#10;\newcommand{\cQ}{\mathcal{Q}}&#10;&#10;\newcommand{\sT}{\sf T}&#10;&#10;\newcommand{\bx}{{\bm{x}}}&#10;\newcommand{\bk}{{\bm{k}}}&#10;\newcommand{\br}{{\bm{r}}}&#10;\newcommand{\bs}{{\bm{s}}}&#10;\newcommand{\bp}{{\bm{p}}}&#10;\newcommand{\ba}{{\bm{a}}}&#10;\newcommand{\bt}{{\bm{t}}}&#10;\newcommand{\bR}{{\bm{R}}}&#10;\newcommand{\bG}{{\bm{G}}}&#10;\def\widebar{\accentset{{\cc@style\underline{\mskip10mu}}}} %widebar&#10;\def\wideubar{\underaccent{{\cc@style\underline{\mskip10mu}}}} %wideubar&#10;\begin{document}&#10;\begin{align*}&#10;\Ket{D \to \infty}&#10;=\ket{000\cdots }&#10;\end{align*}&#10;\end{document}"/>
  <p:tag name="IGUANATEXSIZE" val="18"/>
  <p:tag name="IGUANATEXCURSOR" val="148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81.651"/>
  <p:tag name="LATEXADDIN" val="\documentclass{article}&#10;\usepackage{amsmath,amssymb,amsfonts,bm,braket,array,amscd,mathrsfs,accents,color}&#10;\pagestyle{empty}&#10;\def\re{{\rm Re\,}}&#10;\def\im{{\rm Im\,}}&#10;\def\pf{{\rm Pf\,}}&#10;\def\mod{{\rm\ mod\ }}&#10;\def\Tr{{\rm Tr }}&#10;\def\tr{{\rm tr\,}}&#10;\def\ch{{\rm ch \, }}&#10;\def\sgn{{\rm sgn\,}}&#10;\def\dim{{\rm dim\,}}&#10;\def\p{\partial}&#10;\def\lto{\longrightarrow}&#10;\def\wt{\widetilde}&#10;\def\wh{\widehat}&#10;\def\ker{{\rm Ker\,}}&#10;\def\coker{{\rm Coker\,}}&#10;&#10;\def\Hom{{\rm Hom}}&#10;\def\Map{{\rm Map}}&#10;\def\End{{\rm End}}&#10;\def\Tor{{\rm Tor}}&#10;&#10;\def\spin{{\rm Spin}}&#10;\def\pin{{\rm Pin}}&#10;&#10;\def\ua{\uparrow}&#10;\def\da{\downarrow}&#10;%\def\ra{\rightarrow}&#10;%\def\la{\leftarrow}&#10;&#10;&#10;\newcommand{\s}{\sigma}&#10;\newcommand{\g}{\gamma}&#10;\newcommand{\la}{\lambda}&#10;\newcommand{\G}{\Gamma}&#10;&#10;\newcommand{\C}{\mathbb{C}}&#10;\newcommand{\N}{\mathbb{N}}&#10;\newcommand{\Q}{\mathbb{Q}}&#10;\newcommand{\R}{\mathbb{R}}&#10;\newcommand{\Z}{\mathbb{Z}}&#10;\newcommand{\T}{\mathbb{T}}&#10;&#10;\newcommand{\cT}{\mathcal{T}}&#10;\newcommand{\cU}{\mathcal{U}}&#10;\newcommand{\cQ}{\mathcal{Q}}&#10;&#10;\newcommand{\sT}{\sf T}&#10;&#10;\newcommand{\bx}{{\bm{x}}}&#10;\newcommand{\bk}{{\bm{k}}}&#10;\newcommand{\br}{{\bm{r}}}&#10;\newcommand{\bs}{{\bm{s}}}&#10;\newcommand{\bp}{{\bm{p}}}&#10;\newcommand{\ba}{{\bm{a}}}&#10;\newcommand{\bt}{{\bm{t}}}&#10;\newcommand{\bR}{{\bm{R}}}&#10;\newcommand{\bG}{{\bm{G}}}&#10;\def\widebar{\accentset{{\cc@style\underline{\mskip10mu}}}} %widebar&#10;\def\wideubar{\underaccent{{\cc@style\underline{\mskip10mu}}}} %wideubar&#10;\begin{document}&#10;\begin{align*}&#10;\Ket{D \to \infty}&#10;=\ket{000\cdots }&#10;\end{align*}&#10;\end{document}"/>
  <p:tag name="IGUANATEXSIZE" val="18"/>
  <p:tag name="IGUANATEXCURSOR" val="148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81.651"/>
  <p:tag name="LATEXADDIN" val="\documentclass{article}&#10;\usepackage{amsmath,amssymb,amsfonts,bm,braket,array,amscd,mathrsfs,accents,color}&#10;\pagestyle{empty}&#10;\def\re{{\rm Re\,}}&#10;\def\im{{\rm Im\,}}&#10;\def\pf{{\rm Pf\,}}&#10;\def\mod{{\rm\ mod\ }}&#10;\def\Tr{{\rm Tr }}&#10;\def\tr{{\rm tr\,}}&#10;\def\ch{{\rm ch \, }}&#10;\def\sgn{{\rm sgn\,}}&#10;\def\dim{{\rm dim\,}}&#10;\def\p{\partial}&#10;\def\lto{\longrightarrow}&#10;\def\wt{\widetilde}&#10;\def\wh{\widehat}&#10;\def\ker{{\rm Ker\,}}&#10;\def\coker{{\rm Coker\,}}&#10;&#10;\def\Hom{{\rm Hom}}&#10;\def\Map{{\rm Map}}&#10;\def\End{{\rm End}}&#10;\def\Tor{{\rm Tor}}&#10;&#10;\def\spin{{\rm Spin}}&#10;\def\pin{{\rm Pin}}&#10;&#10;\def\ua{\uparrow}&#10;\def\da{\downarrow}&#10;%\def\ra{\rightarrow}&#10;%\def\la{\leftarrow}&#10;&#10;&#10;\newcommand{\s}{\sigma}&#10;\newcommand{\g}{\gamma}&#10;\newcommand{\la}{\lambda}&#10;\newcommand{\G}{\Gamma}&#10;&#10;\newcommand{\C}{\mathbb{C}}&#10;\newcommand{\N}{\mathbb{N}}&#10;\newcommand{\Q}{\mathbb{Q}}&#10;\newcommand{\R}{\mathbb{R}}&#10;\newcommand{\Z}{\mathbb{Z}}&#10;\newcommand{\T}{\mathbb{T}}&#10;&#10;\newcommand{\cT}{\mathcal{T}}&#10;\newcommand{\cU}{\mathcal{U}}&#10;\newcommand{\cQ}{\mathcal{Q}}&#10;&#10;\newcommand{\sT}{\sf T}&#10;&#10;\newcommand{\bx}{{\bm{x}}}&#10;\newcommand{\bk}{{\bm{k}}}&#10;\newcommand{\br}{{\bm{r}}}&#10;\newcommand{\bs}{{\bm{s}}}&#10;\newcommand{\bp}{{\bm{p}}}&#10;\newcommand{\ba}{{\bm{a}}}&#10;\newcommand{\bt}{{\bm{t}}}&#10;\newcommand{\bR}{{\bm{R}}}&#10;\newcommand{\bG}{{\bm{G}}}&#10;\def\widebar{\accentset{{\cc@style\underline{\mskip10mu}}}} %widebar&#10;\def\wideubar{\underaccent{{\cc@style\underline{\mskip10mu}}}} %wideubar&#10;\begin{document}&#10;\begin{align*}&#10;\Ket{D \to \infty}&#10;=\ket{000\cdots }&#10;\end{align*}&#10;\end{document}"/>
  <p:tag name="IGUANATEXSIZE" val="18"/>
  <p:tag name="IGUANATEXCURSOR" val="1486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2044</TotalTime>
  <Words>2072</Words>
  <Application>Microsoft Office PowerPoint</Application>
  <PresentationFormat>ワイド画面</PresentationFormat>
  <Paragraphs>358</Paragraphs>
  <Slides>23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游ゴシック</vt:lpstr>
      <vt:lpstr>游ゴシック Light</vt:lpstr>
      <vt:lpstr>Arial</vt:lpstr>
      <vt:lpstr>Cambria Math</vt:lpstr>
      <vt:lpstr>Open Sans</vt:lpstr>
      <vt:lpstr>Wingdings</vt:lpstr>
      <vt:lpstr>Office テーマ</vt:lpstr>
      <vt:lpstr>Equivariant Parameter Family of Many-Body Gapped Systems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謙</dc:creator>
  <cp:lastModifiedBy>謙</cp:lastModifiedBy>
  <cp:revision>260</cp:revision>
  <dcterms:created xsi:type="dcterms:W3CDTF">2025-10-07T05:14:07Z</dcterms:created>
  <dcterms:modified xsi:type="dcterms:W3CDTF">2025-11-27T10:27:16Z</dcterms:modified>
</cp:coreProperties>
</file>