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6" r:id="rId2"/>
    <p:sldId id="258" r:id="rId3"/>
    <p:sldId id="259" r:id="rId4"/>
    <p:sldId id="260" r:id="rId5"/>
    <p:sldId id="261" r:id="rId6"/>
    <p:sldId id="262" r:id="rId7"/>
    <p:sldId id="298" r:id="rId8"/>
    <p:sldId id="263" r:id="rId9"/>
    <p:sldId id="303" r:id="rId10"/>
    <p:sldId id="299" r:id="rId11"/>
    <p:sldId id="302" r:id="rId12"/>
    <p:sldId id="301" r:id="rId13"/>
    <p:sldId id="328" r:id="rId14"/>
    <p:sldId id="297" r:id="rId15"/>
    <p:sldId id="305" r:id="rId16"/>
    <p:sldId id="306" r:id="rId17"/>
    <p:sldId id="307" r:id="rId18"/>
    <p:sldId id="308" r:id="rId19"/>
    <p:sldId id="309" r:id="rId20"/>
    <p:sldId id="330" r:id="rId21"/>
    <p:sldId id="310" r:id="rId22"/>
    <p:sldId id="311" r:id="rId23"/>
    <p:sldId id="312" r:id="rId24"/>
    <p:sldId id="313" r:id="rId25"/>
    <p:sldId id="315" r:id="rId26"/>
    <p:sldId id="316" r:id="rId27"/>
    <p:sldId id="314" r:id="rId28"/>
    <p:sldId id="317" r:id="rId29"/>
    <p:sldId id="268" r:id="rId30"/>
    <p:sldId id="329" r:id="rId31"/>
    <p:sldId id="318" r:id="rId32"/>
    <p:sldId id="319" r:id="rId33"/>
    <p:sldId id="320" r:id="rId34"/>
    <p:sldId id="321" r:id="rId35"/>
    <p:sldId id="322" r:id="rId36"/>
    <p:sldId id="323" r:id="rId37"/>
    <p:sldId id="270" r:id="rId38"/>
    <p:sldId id="324" r:id="rId39"/>
    <p:sldId id="325" r:id="rId40"/>
    <p:sldId id="326" r:id="rId41"/>
    <p:sldId id="273" r:id="rId42"/>
    <p:sldId id="327" r:id="rId4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2" autoAdjust="0"/>
    <p:restoredTop sz="94660"/>
  </p:normalViewPr>
  <p:slideViewPr>
    <p:cSldViewPr snapToGrid="0">
      <p:cViewPr varScale="1">
        <p:scale>
          <a:sx n="68" d="100"/>
          <a:sy n="68" d="100"/>
        </p:scale>
        <p:origin x="3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B88C5-BAA9-416D-BE3A-F10A49CEF0A6}" type="datetimeFigureOut">
              <a:rPr kumimoji="1" lang="ja-JP" altLang="en-US" smtClean="0"/>
              <a:t>2024/7/16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11CB9-E2CC-45AF-A3D2-18236396A491}" type="slidenum">
              <a:rPr kumimoji="1" lang="ja-JP" altLang="en-US" smtClean="0"/>
              <a:t>‹#›</a:t>
            </a:fld>
            <a:endParaRPr kumimoji="1" lang="ja-JP" altLang="en-US"/>
          </a:p>
        </p:txBody>
      </p:sp>
    </p:spTree>
    <p:extLst>
      <p:ext uri="{BB962C8B-B14F-4D97-AF65-F5344CB8AC3E}">
        <p14:creationId xmlns:p14="http://schemas.microsoft.com/office/powerpoint/2010/main" val="40868740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8811CB9-E2CC-45AF-A3D2-18236396A491}" type="slidenum">
              <a:rPr kumimoji="1" lang="ja-JP" altLang="en-US" smtClean="0"/>
              <a:t>21</a:t>
            </a:fld>
            <a:endParaRPr kumimoji="1" lang="ja-JP" altLang="en-US"/>
          </a:p>
        </p:txBody>
      </p:sp>
    </p:spTree>
    <p:extLst>
      <p:ext uri="{BB962C8B-B14F-4D97-AF65-F5344CB8AC3E}">
        <p14:creationId xmlns:p14="http://schemas.microsoft.com/office/powerpoint/2010/main" val="102815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C5A562-5323-E1B3-4415-841EA4B494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5410015-DD5D-946C-4AFE-BF8A8C7E98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6287C4A-C740-48F6-F8A2-AA643801B04D}"/>
              </a:ext>
            </a:extLst>
          </p:cNvPr>
          <p:cNvSpPr>
            <a:spLocks noGrp="1"/>
          </p:cNvSpPr>
          <p:nvPr>
            <p:ph type="dt" sz="half" idx="10"/>
          </p:nvPr>
        </p:nvSpPr>
        <p:spPr/>
        <p:txBody>
          <a:bodyPr/>
          <a:lstStyle/>
          <a:p>
            <a:fld id="{1417C032-0B36-4E93-85CB-EEDE981CCC05}" type="datetimeFigureOut">
              <a:rPr kumimoji="1" lang="ja-JP" altLang="en-US" smtClean="0"/>
              <a:t>2024/7/16</a:t>
            </a:fld>
            <a:endParaRPr kumimoji="1" lang="ja-JP" altLang="en-US"/>
          </a:p>
        </p:txBody>
      </p:sp>
      <p:sp>
        <p:nvSpPr>
          <p:cNvPr id="5" name="フッター プレースホルダー 4">
            <a:extLst>
              <a:ext uri="{FF2B5EF4-FFF2-40B4-BE49-F238E27FC236}">
                <a16:creationId xmlns:a16="http://schemas.microsoft.com/office/drawing/2014/main" id="{8983A2EF-2157-5033-D700-0C435B1BC8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8F8351-9D80-D629-5F03-4D596FD9F65D}"/>
              </a:ext>
            </a:extLst>
          </p:cNvPr>
          <p:cNvSpPr>
            <a:spLocks noGrp="1"/>
          </p:cNvSpPr>
          <p:nvPr>
            <p:ph type="sldNum" sz="quarter" idx="12"/>
          </p:nvPr>
        </p:nvSpPr>
        <p:spPr/>
        <p:txBody>
          <a:bodyPr/>
          <a:lstStyle/>
          <a:p>
            <a:fld id="{E3A9F274-D343-4BDF-A852-0C5A52FCBE16}" type="slidenum">
              <a:rPr kumimoji="1" lang="ja-JP" altLang="en-US" smtClean="0"/>
              <a:t>‹#›</a:t>
            </a:fld>
            <a:endParaRPr kumimoji="1" lang="ja-JP" altLang="en-US" dirty="0"/>
          </a:p>
        </p:txBody>
      </p:sp>
      <p:sp>
        <p:nvSpPr>
          <p:cNvPr id="7" name="テキスト ボックス 6">
            <a:extLst>
              <a:ext uri="{FF2B5EF4-FFF2-40B4-BE49-F238E27FC236}">
                <a16:creationId xmlns:a16="http://schemas.microsoft.com/office/drawing/2014/main" id="{66F4C152-EF86-2B8A-1802-02CD7CE63DA4}"/>
              </a:ext>
            </a:extLst>
          </p:cNvPr>
          <p:cNvSpPr txBox="1"/>
          <p:nvPr userDrawn="1"/>
        </p:nvSpPr>
        <p:spPr>
          <a:xfrm>
            <a:off x="11582412" y="6352143"/>
            <a:ext cx="457176" cy="369332"/>
          </a:xfrm>
          <a:prstGeom prst="rect">
            <a:avLst/>
          </a:prstGeom>
          <a:noFill/>
        </p:spPr>
        <p:txBody>
          <a:bodyPr wrap="none" rtlCol="0">
            <a:spAutoFit/>
          </a:bodyPr>
          <a:lstStyle/>
          <a:p>
            <a:fld id="{92283274-B7FB-460C-9AEE-912E7AF4346A}" type="slidenum">
              <a:rPr kumimoji="1" lang="ja-JP" altLang="en-US" smtClean="0"/>
              <a:t>‹#›</a:t>
            </a:fld>
            <a:endParaRPr kumimoji="1" lang="ja-JP" altLang="en-US" dirty="0"/>
          </a:p>
        </p:txBody>
      </p:sp>
    </p:spTree>
    <p:extLst>
      <p:ext uri="{BB962C8B-B14F-4D97-AF65-F5344CB8AC3E}">
        <p14:creationId xmlns:p14="http://schemas.microsoft.com/office/powerpoint/2010/main" val="352784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15F344-49E3-D277-942B-89EEF577498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DC97A3-B20C-7ED4-CCD1-2BCAFF01836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D076FB-80CE-4168-EB38-F187D8A35C05}"/>
              </a:ext>
            </a:extLst>
          </p:cNvPr>
          <p:cNvSpPr>
            <a:spLocks noGrp="1"/>
          </p:cNvSpPr>
          <p:nvPr>
            <p:ph type="dt" sz="half" idx="10"/>
          </p:nvPr>
        </p:nvSpPr>
        <p:spPr/>
        <p:txBody>
          <a:bodyPr/>
          <a:lstStyle/>
          <a:p>
            <a:fld id="{1417C032-0B36-4E93-85CB-EEDE981CCC05}" type="datetimeFigureOut">
              <a:rPr kumimoji="1" lang="ja-JP" altLang="en-US" smtClean="0"/>
              <a:t>2024/7/16</a:t>
            </a:fld>
            <a:endParaRPr kumimoji="1" lang="ja-JP" altLang="en-US"/>
          </a:p>
        </p:txBody>
      </p:sp>
      <p:sp>
        <p:nvSpPr>
          <p:cNvPr id="5" name="フッター プレースホルダー 4">
            <a:extLst>
              <a:ext uri="{FF2B5EF4-FFF2-40B4-BE49-F238E27FC236}">
                <a16:creationId xmlns:a16="http://schemas.microsoft.com/office/drawing/2014/main" id="{6B008B2B-C446-AC5C-5A54-8A3D10B7EB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E5EF02-469E-D9D3-C920-964B820A6766}"/>
              </a:ext>
            </a:extLst>
          </p:cNvPr>
          <p:cNvSpPr>
            <a:spLocks noGrp="1"/>
          </p:cNvSpPr>
          <p:nvPr>
            <p:ph type="sldNum" sz="quarter" idx="12"/>
          </p:nvPr>
        </p:nvSpPr>
        <p:spPr/>
        <p:txBody>
          <a:bodyPr/>
          <a:lstStyle/>
          <a:p>
            <a:fld id="{E3A9F274-D343-4BDF-A852-0C5A52FCBE16}" type="slidenum">
              <a:rPr kumimoji="1" lang="ja-JP" altLang="en-US" smtClean="0"/>
              <a:t>‹#›</a:t>
            </a:fld>
            <a:endParaRPr kumimoji="1" lang="ja-JP" altLang="en-US"/>
          </a:p>
        </p:txBody>
      </p:sp>
    </p:spTree>
    <p:extLst>
      <p:ext uri="{BB962C8B-B14F-4D97-AF65-F5344CB8AC3E}">
        <p14:creationId xmlns:p14="http://schemas.microsoft.com/office/powerpoint/2010/main" val="170128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6153869-1D3E-C389-A4DD-35C27048B2C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BCE6C5-BD19-4A20-9013-B38030792AE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63279E-8E1E-4068-6FBE-9A217DF42584}"/>
              </a:ext>
            </a:extLst>
          </p:cNvPr>
          <p:cNvSpPr>
            <a:spLocks noGrp="1"/>
          </p:cNvSpPr>
          <p:nvPr>
            <p:ph type="dt" sz="half" idx="10"/>
          </p:nvPr>
        </p:nvSpPr>
        <p:spPr/>
        <p:txBody>
          <a:bodyPr/>
          <a:lstStyle/>
          <a:p>
            <a:fld id="{1417C032-0B36-4E93-85CB-EEDE981CCC05}" type="datetimeFigureOut">
              <a:rPr kumimoji="1" lang="ja-JP" altLang="en-US" smtClean="0"/>
              <a:t>2024/7/16</a:t>
            </a:fld>
            <a:endParaRPr kumimoji="1" lang="ja-JP" altLang="en-US"/>
          </a:p>
        </p:txBody>
      </p:sp>
      <p:sp>
        <p:nvSpPr>
          <p:cNvPr id="5" name="フッター プレースホルダー 4">
            <a:extLst>
              <a:ext uri="{FF2B5EF4-FFF2-40B4-BE49-F238E27FC236}">
                <a16:creationId xmlns:a16="http://schemas.microsoft.com/office/drawing/2014/main" id="{9D2EB04E-9A91-8A1D-C0C4-5B062B5322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6A497C-E40A-0ED4-1079-8C72393750EE}"/>
              </a:ext>
            </a:extLst>
          </p:cNvPr>
          <p:cNvSpPr>
            <a:spLocks noGrp="1"/>
          </p:cNvSpPr>
          <p:nvPr>
            <p:ph type="sldNum" sz="quarter" idx="12"/>
          </p:nvPr>
        </p:nvSpPr>
        <p:spPr/>
        <p:txBody>
          <a:bodyPr/>
          <a:lstStyle/>
          <a:p>
            <a:fld id="{E3A9F274-D343-4BDF-A852-0C5A52FCBE16}" type="slidenum">
              <a:rPr kumimoji="1" lang="ja-JP" altLang="en-US" smtClean="0"/>
              <a:t>‹#›</a:t>
            </a:fld>
            <a:endParaRPr kumimoji="1" lang="ja-JP" altLang="en-US"/>
          </a:p>
        </p:txBody>
      </p:sp>
    </p:spTree>
    <p:extLst>
      <p:ext uri="{BB962C8B-B14F-4D97-AF65-F5344CB8AC3E}">
        <p14:creationId xmlns:p14="http://schemas.microsoft.com/office/powerpoint/2010/main" val="156651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C2495-5A05-ABE4-6AF7-2A057B421CE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7595D3-0DBD-8FE7-A9AF-6B34C8A42C1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77E7AB-03BB-EB62-1D14-73480BCC8C19}"/>
              </a:ext>
            </a:extLst>
          </p:cNvPr>
          <p:cNvSpPr>
            <a:spLocks noGrp="1"/>
          </p:cNvSpPr>
          <p:nvPr>
            <p:ph type="dt" sz="half" idx="10"/>
          </p:nvPr>
        </p:nvSpPr>
        <p:spPr/>
        <p:txBody>
          <a:bodyPr/>
          <a:lstStyle/>
          <a:p>
            <a:fld id="{1417C032-0B36-4E93-85CB-EEDE981CCC05}" type="datetimeFigureOut">
              <a:rPr kumimoji="1" lang="ja-JP" altLang="en-US" smtClean="0"/>
              <a:t>2024/7/16</a:t>
            </a:fld>
            <a:endParaRPr kumimoji="1" lang="ja-JP" altLang="en-US"/>
          </a:p>
        </p:txBody>
      </p:sp>
      <p:sp>
        <p:nvSpPr>
          <p:cNvPr id="5" name="フッター プレースホルダー 4">
            <a:extLst>
              <a:ext uri="{FF2B5EF4-FFF2-40B4-BE49-F238E27FC236}">
                <a16:creationId xmlns:a16="http://schemas.microsoft.com/office/drawing/2014/main" id="{FA5D9829-ABC4-227C-FAD7-636F52BD40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CC07CB-9777-EC63-83E6-6A2931B451F5}"/>
              </a:ext>
            </a:extLst>
          </p:cNvPr>
          <p:cNvSpPr>
            <a:spLocks noGrp="1"/>
          </p:cNvSpPr>
          <p:nvPr>
            <p:ph type="sldNum" sz="quarter" idx="12"/>
          </p:nvPr>
        </p:nvSpPr>
        <p:spPr/>
        <p:txBody>
          <a:bodyPr/>
          <a:lstStyle/>
          <a:p>
            <a:fld id="{E3A9F274-D343-4BDF-A852-0C5A52FCBE16}" type="slidenum">
              <a:rPr kumimoji="1" lang="ja-JP" altLang="en-US" smtClean="0"/>
              <a:t>‹#›</a:t>
            </a:fld>
            <a:endParaRPr kumimoji="1" lang="ja-JP" altLang="en-US"/>
          </a:p>
        </p:txBody>
      </p:sp>
    </p:spTree>
    <p:extLst>
      <p:ext uri="{BB962C8B-B14F-4D97-AF65-F5344CB8AC3E}">
        <p14:creationId xmlns:p14="http://schemas.microsoft.com/office/powerpoint/2010/main" val="254097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5D1C0-8F2F-BFDF-824A-6251771BB8A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FD3A6B-2E70-F11A-6BDB-674E2979DB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42E1865-50F3-B3C3-79A9-A38DF27828DE}"/>
              </a:ext>
            </a:extLst>
          </p:cNvPr>
          <p:cNvSpPr>
            <a:spLocks noGrp="1"/>
          </p:cNvSpPr>
          <p:nvPr>
            <p:ph type="dt" sz="half" idx="10"/>
          </p:nvPr>
        </p:nvSpPr>
        <p:spPr/>
        <p:txBody>
          <a:bodyPr/>
          <a:lstStyle/>
          <a:p>
            <a:fld id="{1417C032-0B36-4E93-85CB-EEDE981CCC05}" type="datetimeFigureOut">
              <a:rPr kumimoji="1" lang="ja-JP" altLang="en-US" smtClean="0"/>
              <a:t>2024/7/16</a:t>
            </a:fld>
            <a:endParaRPr kumimoji="1" lang="ja-JP" altLang="en-US"/>
          </a:p>
        </p:txBody>
      </p:sp>
      <p:sp>
        <p:nvSpPr>
          <p:cNvPr id="5" name="フッター プレースホルダー 4">
            <a:extLst>
              <a:ext uri="{FF2B5EF4-FFF2-40B4-BE49-F238E27FC236}">
                <a16:creationId xmlns:a16="http://schemas.microsoft.com/office/drawing/2014/main" id="{1D6C1ED5-ED0D-72D5-D6D0-47A969BC43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3942AC4-D3F3-05E7-6471-BCEF1995C251}"/>
              </a:ext>
            </a:extLst>
          </p:cNvPr>
          <p:cNvSpPr>
            <a:spLocks noGrp="1"/>
          </p:cNvSpPr>
          <p:nvPr>
            <p:ph type="sldNum" sz="quarter" idx="12"/>
          </p:nvPr>
        </p:nvSpPr>
        <p:spPr/>
        <p:txBody>
          <a:bodyPr/>
          <a:lstStyle/>
          <a:p>
            <a:fld id="{E3A9F274-D343-4BDF-A852-0C5A52FCBE16}" type="slidenum">
              <a:rPr kumimoji="1" lang="ja-JP" altLang="en-US" smtClean="0"/>
              <a:t>‹#›</a:t>
            </a:fld>
            <a:endParaRPr kumimoji="1" lang="ja-JP" altLang="en-US"/>
          </a:p>
        </p:txBody>
      </p:sp>
    </p:spTree>
    <p:extLst>
      <p:ext uri="{BB962C8B-B14F-4D97-AF65-F5344CB8AC3E}">
        <p14:creationId xmlns:p14="http://schemas.microsoft.com/office/powerpoint/2010/main" val="194621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95FA0-2A82-EB20-02EA-339AECCF030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9CAC05-8450-9CDB-7384-6BADF74B300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DC47DFF-5A30-A3E3-248F-F4E6D457A0A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87114D2-FDE4-52C4-ED12-A998834A8E96}"/>
              </a:ext>
            </a:extLst>
          </p:cNvPr>
          <p:cNvSpPr>
            <a:spLocks noGrp="1"/>
          </p:cNvSpPr>
          <p:nvPr>
            <p:ph type="dt" sz="half" idx="10"/>
          </p:nvPr>
        </p:nvSpPr>
        <p:spPr/>
        <p:txBody>
          <a:bodyPr/>
          <a:lstStyle/>
          <a:p>
            <a:fld id="{1417C032-0B36-4E93-85CB-EEDE981CCC05}" type="datetimeFigureOut">
              <a:rPr kumimoji="1" lang="ja-JP" altLang="en-US" smtClean="0"/>
              <a:t>2024/7/16</a:t>
            </a:fld>
            <a:endParaRPr kumimoji="1" lang="ja-JP" altLang="en-US"/>
          </a:p>
        </p:txBody>
      </p:sp>
      <p:sp>
        <p:nvSpPr>
          <p:cNvPr id="6" name="フッター プレースホルダー 5">
            <a:extLst>
              <a:ext uri="{FF2B5EF4-FFF2-40B4-BE49-F238E27FC236}">
                <a16:creationId xmlns:a16="http://schemas.microsoft.com/office/drawing/2014/main" id="{E76A1E6D-FB60-FCD1-AE5C-6CD49BE60E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36FFF8A-CC17-48AA-8B16-ADF95C67C6DD}"/>
              </a:ext>
            </a:extLst>
          </p:cNvPr>
          <p:cNvSpPr>
            <a:spLocks noGrp="1"/>
          </p:cNvSpPr>
          <p:nvPr>
            <p:ph type="sldNum" sz="quarter" idx="12"/>
          </p:nvPr>
        </p:nvSpPr>
        <p:spPr/>
        <p:txBody>
          <a:bodyPr/>
          <a:lstStyle/>
          <a:p>
            <a:fld id="{E3A9F274-D343-4BDF-A852-0C5A52FCBE16}" type="slidenum">
              <a:rPr kumimoji="1" lang="ja-JP" altLang="en-US" smtClean="0"/>
              <a:t>‹#›</a:t>
            </a:fld>
            <a:endParaRPr kumimoji="1" lang="ja-JP" altLang="en-US"/>
          </a:p>
        </p:txBody>
      </p:sp>
    </p:spTree>
    <p:extLst>
      <p:ext uri="{BB962C8B-B14F-4D97-AF65-F5344CB8AC3E}">
        <p14:creationId xmlns:p14="http://schemas.microsoft.com/office/powerpoint/2010/main" val="356631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1EE09C-759D-DF4F-DEA5-9D775E023D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2EC4EB-1BCE-4E97-0B34-CBBA1ADEF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41D9EA-624D-AEE8-EB39-9D049D0F8EA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AB3A5C3-8BB1-D18B-7816-B6389008D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ECCCF32-957E-8449-6D05-42498B5CFB5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405EF56-73E6-3E63-5A7A-6BA4AE8B7CAF}"/>
              </a:ext>
            </a:extLst>
          </p:cNvPr>
          <p:cNvSpPr>
            <a:spLocks noGrp="1"/>
          </p:cNvSpPr>
          <p:nvPr>
            <p:ph type="dt" sz="half" idx="10"/>
          </p:nvPr>
        </p:nvSpPr>
        <p:spPr/>
        <p:txBody>
          <a:bodyPr/>
          <a:lstStyle/>
          <a:p>
            <a:fld id="{1417C032-0B36-4E93-85CB-EEDE981CCC05}" type="datetimeFigureOut">
              <a:rPr kumimoji="1" lang="ja-JP" altLang="en-US" smtClean="0"/>
              <a:t>2024/7/16</a:t>
            </a:fld>
            <a:endParaRPr kumimoji="1" lang="ja-JP" altLang="en-US"/>
          </a:p>
        </p:txBody>
      </p:sp>
      <p:sp>
        <p:nvSpPr>
          <p:cNvPr id="8" name="フッター プレースホルダー 7">
            <a:extLst>
              <a:ext uri="{FF2B5EF4-FFF2-40B4-BE49-F238E27FC236}">
                <a16:creationId xmlns:a16="http://schemas.microsoft.com/office/drawing/2014/main" id="{A923FD55-BA2E-EE5D-EFA6-5C091F41A0E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05C7FF1-C577-B3E0-B49B-A8539E03A340}"/>
              </a:ext>
            </a:extLst>
          </p:cNvPr>
          <p:cNvSpPr>
            <a:spLocks noGrp="1"/>
          </p:cNvSpPr>
          <p:nvPr>
            <p:ph type="sldNum" sz="quarter" idx="12"/>
          </p:nvPr>
        </p:nvSpPr>
        <p:spPr/>
        <p:txBody>
          <a:bodyPr/>
          <a:lstStyle/>
          <a:p>
            <a:fld id="{E3A9F274-D343-4BDF-A852-0C5A52FCBE16}" type="slidenum">
              <a:rPr kumimoji="1" lang="ja-JP" altLang="en-US" smtClean="0"/>
              <a:t>‹#›</a:t>
            </a:fld>
            <a:endParaRPr kumimoji="1" lang="ja-JP" altLang="en-US"/>
          </a:p>
        </p:txBody>
      </p:sp>
    </p:spTree>
    <p:extLst>
      <p:ext uri="{BB962C8B-B14F-4D97-AF65-F5344CB8AC3E}">
        <p14:creationId xmlns:p14="http://schemas.microsoft.com/office/powerpoint/2010/main" val="179067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78187C-28D1-8E82-8CE2-C3FEB4E7008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760A19C-1C5A-44A0-A90C-117E06DC6682}"/>
              </a:ext>
            </a:extLst>
          </p:cNvPr>
          <p:cNvSpPr>
            <a:spLocks noGrp="1"/>
          </p:cNvSpPr>
          <p:nvPr>
            <p:ph type="dt" sz="half" idx="10"/>
          </p:nvPr>
        </p:nvSpPr>
        <p:spPr/>
        <p:txBody>
          <a:bodyPr/>
          <a:lstStyle/>
          <a:p>
            <a:fld id="{1417C032-0B36-4E93-85CB-EEDE981CCC05}" type="datetimeFigureOut">
              <a:rPr kumimoji="1" lang="ja-JP" altLang="en-US" smtClean="0"/>
              <a:t>2024/7/16</a:t>
            </a:fld>
            <a:endParaRPr kumimoji="1" lang="ja-JP" altLang="en-US"/>
          </a:p>
        </p:txBody>
      </p:sp>
      <p:sp>
        <p:nvSpPr>
          <p:cNvPr id="4" name="フッター プレースホルダー 3">
            <a:extLst>
              <a:ext uri="{FF2B5EF4-FFF2-40B4-BE49-F238E27FC236}">
                <a16:creationId xmlns:a16="http://schemas.microsoft.com/office/drawing/2014/main" id="{C8473639-8C1D-2ECB-3DC4-4206FE1E9CE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2B7567D-EC36-50A8-684A-F13F2702ECFE}"/>
              </a:ext>
            </a:extLst>
          </p:cNvPr>
          <p:cNvSpPr>
            <a:spLocks noGrp="1"/>
          </p:cNvSpPr>
          <p:nvPr>
            <p:ph type="sldNum" sz="quarter" idx="12"/>
          </p:nvPr>
        </p:nvSpPr>
        <p:spPr/>
        <p:txBody>
          <a:bodyPr/>
          <a:lstStyle/>
          <a:p>
            <a:fld id="{E3A9F274-D343-4BDF-A852-0C5A52FCBE16}" type="slidenum">
              <a:rPr kumimoji="1" lang="ja-JP" altLang="en-US" smtClean="0"/>
              <a:t>‹#›</a:t>
            </a:fld>
            <a:endParaRPr kumimoji="1" lang="ja-JP" altLang="en-US"/>
          </a:p>
        </p:txBody>
      </p:sp>
    </p:spTree>
    <p:extLst>
      <p:ext uri="{BB962C8B-B14F-4D97-AF65-F5344CB8AC3E}">
        <p14:creationId xmlns:p14="http://schemas.microsoft.com/office/powerpoint/2010/main" val="243591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581BA62-F4B9-FB96-C93B-C92CE047C6E5}"/>
              </a:ext>
            </a:extLst>
          </p:cNvPr>
          <p:cNvSpPr>
            <a:spLocks noGrp="1"/>
          </p:cNvSpPr>
          <p:nvPr>
            <p:ph type="dt" sz="half" idx="10"/>
          </p:nvPr>
        </p:nvSpPr>
        <p:spPr/>
        <p:txBody>
          <a:bodyPr/>
          <a:lstStyle/>
          <a:p>
            <a:fld id="{1417C032-0B36-4E93-85CB-EEDE981CCC05}" type="datetimeFigureOut">
              <a:rPr kumimoji="1" lang="ja-JP" altLang="en-US" smtClean="0"/>
              <a:t>2024/7/16</a:t>
            </a:fld>
            <a:endParaRPr kumimoji="1" lang="ja-JP" altLang="en-US"/>
          </a:p>
        </p:txBody>
      </p:sp>
      <p:sp>
        <p:nvSpPr>
          <p:cNvPr id="3" name="フッター プレースホルダー 2">
            <a:extLst>
              <a:ext uri="{FF2B5EF4-FFF2-40B4-BE49-F238E27FC236}">
                <a16:creationId xmlns:a16="http://schemas.microsoft.com/office/drawing/2014/main" id="{9D3B098A-3EBB-E67B-2B79-02EBB8F11CF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AA35CC-7FF4-1FFE-8985-747684D05796}"/>
              </a:ext>
            </a:extLst>
          </p:cNvPr>
          <p:cNvSpPr>
            <a:spLocks noGrp="1"/>
          </p:cNvSpPr>
          <p:nvPr>
            <p:ph type="sldNum" sz="quarter" idx="12"/>
          </p:nvPr>
        </p:nvSpPr>
        <p:spPr/>
        <p:txBody>
          <a:bodyPr/>
          <a:lstStyle/>
          <a:p>
            <a:fld id="{E3A9F274-D343-4BDF-A852-0C5A52FCBE16}" type="slidenum">
              <a:rPr kumimoji="1" lang="ja-JP" altLang="en-US" smtClean="0"/>
              <a:t>‹#›</a:t>
            </a:fld>
            <a:endParaRPr kumimoji="1" lang="ja-JP" altLang="en-US"/>
          </a:p>
        </p:txBody>
      </p:sp>
    </p:spTree>
    <p:extLst>
      <p:ext uri="{BB962C8B-B14F-4D97-AF65-F5344CB8AC3E}">
        <p14:creationId xmlns:p14="http://schemas.microsoft.com/office/powerpoint/2010/main" val="412209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CB4FE8-A01D-AEE9-EA05-632D1F8E6A6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B3F50A-4790-D8B3-5BAC-538689EEA2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EE0A92A-9C84-761C-08EB-6A20EFD49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116C462-7DB5-CF61-705E-F83CDCC7C6E0}"/>
              </a:ext>
            </a:extLst>
          </p:cNvPr>
          <p:cNvSpPr>
            <a:spLocks noGrp="1"/>
          </p:cNvSpPr>
          <p:nvPr>
            <p:ph type="dt" sz="half" idx="10"/>
          </p:nvPr>
        </p:nvSpPr>
        <p:spPr/>
        <p:txBody>
          <a:bodyPr/>
          <a:lstStyle/>
          <a:p>
            <a:fld id="{1417C032-0B36-4E93-85CB-EEDE981CCC05}" type="datetimeFigureOut">
              <a:rPr kumimoji="1" lang="ja-JP" altLang="en-US" smtClean="0"/>
              <a:t>2024/7/16</a:t>
            </a:fld>
            <a:endParaRPr kumimoji="1" lang="ja-JP" altLang="en-US"/>
          </a:p>
        </p:txBody>
      </p:sp>
      <p:sp>
        <p:nvSpPr>
          <p:cNvPr id="6" name="フッター プレースホルダー 5">
            <a:extLst>
              <a:ext uri="{FF2B5EF4-FFF2-40B4-BE49-F238E27FC236}">
                <a16:creationId xmlns:a16="http://schemas.microsoft.com/office/drawing/2014/main" id="{F633703C-F8E7-F382-825A-B646E21BD6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105364F-C03D-E893-6C0F-B4A86F780AAB}"/>
              </a:ext>
            </a:extLst>
          </p:cNvPr>
          <p:cNvSpPr>
            <a:spLocks noGrp="1"/>
          </p:cNvSpPr>
          <p:nvPr>
            <p:ph type="sldNum" sz="quarter" idx="12"/>
          </p:nvPr>
        </p:nvSpPr>
        <p:spPr/>
        <p:txBody>
          <a:bodyPr/>
          <a:lstStyle/>
          <a:p>
            <a:fld id="{E3A9F274-D343-4BDF-A852-0C5A52FCBE16}" type="slidenum">
              <a:rPr kumimoji="1" lang="ja-JP" altLang="en-US" smtClean="0"/>
              <a:t>‹#›</a:t>
            </a:fld>
            <a:endParaRPr kumimoji="1" lang="ja-JP" altLang="en-US"/>
          </a:p>
        </p:txBody>
      </p:sp>
    </p:spTree>
    <p:extLst>
      <p:ext uri="{BB962C8B-B14F-4D97-AF65-F5344CB8AC3E}">
        <p14:creationId xmlns:p14="http://schemas.microsoft.com/office/powerpoint/2010/main" val="271648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0BB8E8-796F-B0DE-124C-90CA9A2EE38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C911E70-532B-CE2D-B8C5-69EDA9E06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9632ABA-36E0-666C-539D-AFCD6F31F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4A56C4-0890-EEBB-207D-5B325817783A}"/>
              </a:ext>
            </a:extLst>
          </p:cNvPr>
          <p:cNvSpPr>
            <a:spLocks noGrp="1"/>
          </p:cNvSpPr>
          <p:nvPr>
            <p:ph type="dt" sz="half" idx="10"/>
          </p:nvPr>
        </p:nvSpPr>
        <p:spPr/>
        <p:txBody>
          <a:bodyPr/>
          <a:lstStyle/>
          <a:p>
            <a:fld id="{1417C032-0B36-4E93-85CB-EEDE981CCC05}" type="datetimeFigureOut">
              <a:rPr kumimoji="1" lang="ja-JP" altLang="en-US" smtClean="0"/>
              <a:t>2024/7/16</a:t>
            </a:fld>
            <a:endParaRPr kumimoji="1" lang="ja-JP" altLang="en-US"/>
          </a:p>
        </p:txBody>
      </p:sp>
      <p:sp>
        <p:nvSpPr>
          <p:cNvPr id="6" name="フッター プレースホルダー 5">
            <a:extLst>
              <a:ext uri="{FF2B5EF4-FFF2-40B4-BE49-F238E27FC236}">
                <a16:creationId xmlns:a16="http://schemas.microsoft.com/office/drawing/2014/main" id="{E64983A2-1F1C-D5BB-C025-B1B5D747EDD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C2F669-1994-7B64-CE5C-AA586B065BAD}"/>
              </a:ext>
            </a:extLst>
          </p:cNvPr>
          <p:cNvSpPr>
            <a:spLocks noGrp="1"/>
          </p:cNvSpPr>
          <p:nvPr>
            <p:ph type="sldNum" sz="quarter" idx="12"/>
          </p:nvPr>
        </p:nvSpPr>
        <p:spPr/>
        <p:txBody>
          <a:bodyPr/>
          <a:lstStyle/>
          <a:p>
            <a:fld id="{E3A9F274-D343-4BDF-A852-0C5A52FCBE16}" type="slidenum">
              <a:rPr kumimoji="1" lang="ja-JP" altLang="en-US" smtClean="0"/>
              <a:t>‹#›</a:t>
            </a:fld>
            <a:endParaRPr kumimoji="1" lang="ja-JP" altLang="en-US"/>
          </a:p>
        </p:txBody>
      </p:sp>
    </p:spTree>
    <p:extLst>
      <p:ext uri="{BB962C8B-B14F-4D97-AF65-F5344CB8AC3E}">
        <p14:creationId xmlns:p14="http://schemas.microsoft.com/office/powerpoint/2010/main" val="26034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3B1EC30-0F60-A5A6-7830-A64B2D2C50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26EEC5B-275E-19B5-2FEC-08DA7FCC0E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093697-AA03-924B-762D-76E04BCC50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7C032-0B36-4E93-85CB-EEDE981CCC05}" type="datetimeFigureOut">
              <a:rPr kumimoji="1" lang="ja-JP" altLang="en-US" smtClean="0"/>
              <a:t>2024/7/16</a:t>
            </a:fld>
            <a:endParaRPr kumimoji="1" lang="ja-JP" altLang="en-US"/>
          </a:p>
        </p:txBody>
      </p:sp>
      <p:sp>
        <p:nvSpPr>
          <p:cNvPr id="5" name="フッター プレースホルダー 4">
            <a:extLst>
              <a:ext uri="{FF2B5EF4-FFF2-40B4-BE49-F238E27FC236}">
                <a16:creationId xmlns:a16="http://schemas.microsoft.com/office/drawing/2014/main" id="{F2DA6115-D44C-3638-D6CD-BCFA8E88C7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9EAC4E2-F964-8895-3C81-D0178A70EC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9F274-D343-4BDF-A852-0C5A52FCBE16}" type="slidenum">
              <a:rPr kumimoji="1" lang="ja-JP" altLang="en-US" smtClean="0"/>
              <a:t>‹#›</a:t>
            </a:fld>
            <a:endParaRPr kumimoji="1" lang="ja-JP" altLang="en-US" dirty="0"/>
          </a:p>
        </p:txBody>
      </p:sp>
    </p:spTree>
    <p:extLst>
      <p:ext uri="{BB962C8B-B14F-4D97-AF65-F5344CB8AC3E}">
        <p14:creationId xmlns:p14="http://schemas.microsoft.com/office/powerpoint/2010/main" val="2384263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tags" Target="../tags/tag23.xml"/><Relationship Id="rId21" Type="http://schemas.openxmlformats.org/officeDocument/2006/relationships/image" Target="../media/image28.png"/><Relationship Id="rId7" Type="http://schemas.openxmlformats.org/officeDocument/2006/relationships/tags" Target="../tags/tag27.xml"/><Relationship Id="rId12" Type="http://schemas.openxmlformats.org/officeDocument/2006/relationships/image" Target="../media/image20.png"/><Relationship Id="rId17" Type="http://schemas.openxmlformats.org/officeDocument/2006/relationships/image" Target="../media/image24.png"/><Relationship Id="rId2" Type="http://schemas.openxmlformats.org/officeDocument/2006/relationships/tags" Target="../tags/tag2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1.xml"/><Relationship Id="rId5" Type="http://schemas.openxmlformats.org/officeDocument/2006/relationships/tags" Target="../tags/tag25.xml"/><Relationship Id="rId15" Type="http://schemas.openxmlformats.org/officeDocument/2006/relationships/image" Target="../media/image4.png"/><Relationship Id="rId10" Type="http://schemas.openxmlformats.org/officeDocument/2006/relationships/tags" Target="../tags/tag30.xml"/><Relationship Id="rId19" Type="http://schemas.openxmlformats.org/officeDocument/2006/relationships/image" Target="../media/image26.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22.png"/><Relationship Id="rId22"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image" Target="../media/image27.png"/><Relationship Id="rId3" Type="http://schemas.openxmlformats.org/officeDocument/2006/relationships/tags" Target="../tags/tag36.xml"/><Relationship Id="rId21" Type="http://schemas.openxmlformats.org/officeDocument/2006/relationships/image" Target="../media/image23.png"/><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image" Target="../media/image34.png"/><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slideLayout" Target="../slideLayouts/slideLayout1.xml"/><Relationship Id="rId29" Type="http://schemas.openxmlformats.org/officeDocument/2006/relationships/image" Target="../media/image350.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image" Target="../media/image33.png"/><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image" Target="../media/image31.png"/><Relationship Id="rId27"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 Type="http://schemas.openxmlformats.org/officeDocument/2006/relationships/tags" Target="../tags/tag55.xml"/><Relationship Id="rId21" Type="http://schemas.openxmlformats.org/officeDocument/2006/relationships/tags" Target="../tags/tag73.xml"/><Relationship Id="rId34" Type="http://schemas.openxmlformats.org/officeDocument/2006/relationships/image" Target="../media/image39.png"/><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image" Target="../media/image38.png"/><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29" Type="http://schemas.openxmlformats.org/officeDocument/2006/relationships/image" Target="../media/image37.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image" Target="../media/image34.png"/><Relationship Id="rId37" Type="http://schemas.openxmlformats.org/officeDocument/2006/relationships/image" Target="../media/image42.png"/><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slideLayout" Target="../slideLayouts/slideLayout1.xml"/><Relationship Id="rId36" Type="http://schemas.openxmlformats.org/officeDocument/2006/relationships/image" Target="../media/image41.png"/><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image" Target="../media/image31.png"/><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image" Target="../media/image23.png"/><Relationship Id="rId35"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tags" Target="../tags/tag82.xml"/><Relationship Id="rId7" Type="http://schemas.openxmlformats.org/officeDocument/2006/relationships/slideLayout" Target="../slideLayouts/slideLayout1.xml"/><Relationship Id="rId12" Type="http://schemas.openxmlformats.org/officeDocument/2006/relationships/image" Target="../media/image47.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46.png"/><Relationship Id="rId5" Type="http://schemas.openxmlformats.org/officeDocument/2006/relationships/tags" Target="../tags/tag84.xml"/><Relationship Id="rId10" Type="http://schemas.openxmlformats.org/officeDocument/2006/relationships/image" Target="../media/image45.png"/><Relationship Id="rId4" Type="http://schemas.openxmlformats.org/officeDocument/2006/relationships/tags" Target="../tags/tag83.xml"/><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tags" Target="../tags/tag88.xml"/><Relationship Id="rId7" Type="http://schemas.openxmlformats.org/officeDocument/2006/relationships/slideLayout" Target="../slideLayouts/slideLayout1.xml"/><Relationship Id="rId12" Type="http://schemas.openxmlformats.org/officeDocument/2006/relationships/image" Target="../media/image53.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52.png"/><Relationship Id="rId5" Type="http://schemas.openxmlformats.org/officeDocument/2006/relationships/tags" Target="../tags/tag90.xml"/><Relationship Id="rId10" Type="http://schemas.openxmlformats.org/officeDocument/2006/relationships/image" Target="../media/image51.png"/><Relationship Id="rId4" Type="http://schemas.openxmlformats.org/officeDocument/2006/relationships/tags" Target="../tags/tag89.xml"/><Relationship Id="rId9" Type="http://schemas.openxmlformats.org/officeDocument/2006/relationships/image" Target="../media/image50.pn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94.xml"/><Relationship Id="rId7" Type="http://schemas.openxmlformats.org/officeDocument/2006/relationships/image" Target="../media/image58.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47.png"/><Relationship Id="rId18" Type="http://schemas.openxmlformats.org/officeDocument/2006/relationships/image" Target="../media/image65.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46.png"/><Relationship Id="rId17" Type="http://schemas.openxmlformats.org/officeDocument/2006/relationships/image" Target="../media/image64.png"/><Relationship Id="rId2" Type="http://schemas.openxmlformats.org/officeDocument/2006/relationships/tags" Target="../tags/tag96.xml"/><Relationship Id="rId16" Type="http://schemas.openxmlformats.org/officeDocument/2006/relationships/image" Target="../media/image63.png"/><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60.png"/><Relationship Id="rId5" Type="http://schemas.openxmlformats.org/officeDocument/2006/relationships/tags" Target="../tags/tag99.xml"/><Relationship Id="rId15" Type="http://schemas.openxmlformats.org/officeDocument/2006/relationships/image" Target="../media/image62.png"/><Relationship Id="rId10" Type="http://schemas.openxmlformats.org/officeDocument/2006/relationships/notesSlide" Target="../notesSlides/notesSlide1.xml"/><Relationship Id="rId19" Type="http://schemas.openxmlformats.org/officeDocument/2006/relationships/image" Target="../media/image66.png"/><Relationship Id="rId4" Type="http://schemas.openxmlformats.org/officeDocument/2006/relationships/tags" Target="../tags/tag98.xml"/><Relationship Id="rId9" Type="http://schemas.openxmlformats.org/officeDocument/2006/relationships/slideLayout" Target="../slideLayouts/slideLayout1.xml"/><Relationship Id="rId1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00.png"/><Relationship Id="rId7" Type="http://schemas.openxmlformats.org/officeDocument/2006/relationships/image" Target="../media/image70.png"/><Relationship Id="rId2" Type="http://schemas.openxmlformats.org/officeDocument/2006/relationships/slideLayout" Target="../slideLayouts/slideLayout1.xml"/><Relationship Id="rId1" Type="http://schemas.openxmlformats.org/officeDocument/2006/relationships/tags" Target="../tags/tag103.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00.png"/><Relationship Id="rId3" Type="http://schemas.openxmlformats.org/officeDocument/2006/relationships/tags" Target="../tags/tag106.xml"/><Relationship Id="rId7" Type="http://schemas.openxmlformats.org/officeDocument/2006/relationships/slideLayout" Target="../slideLayouts/slideLayout1.xml"/><Relationship Id="rId2" Type="http://schemas.openxmlformats.org/officeDocument/2006/relationships/tags" Target="../tags/tag105.xml"/><Relationship Id="rId16" Type="http://schemas.openxmlformats.org/officeDocument/2006/relationships/image" Target="../media/image77.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74.png"/><Relationship Id="rId5" Type="http://schemas.openxmlformats.org/officeDocument/2006/relationships/tags" Target="../tags/tag108.xml"/><Relationship Id="rId15" Type="http://schemas.openxmlformats.org/officeDocument/2006/relationships/image" Target="../media/image76.png"/><Relationship Id="rId10" Type="http://schemas.openxmlformats.org/officeDocument/2006/relationships/image" Target="../media/image73.png"/><Relationship Id="rId4" Type="http://schemas.openxmlformats.org/officeDocument/2006/relationships/tags" Target="../tags/tag107.xml"/><Relationship Id="rId9" Type="http://schemas.openxmlformats.org/officeDocument/2006/relationships/image" Target="../media/image72.png"/><Relationship Id="rId1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110.xml"/><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tags" Target="../tags/tag113.xml"/><Relationship Id="rId7" Type="http://schemas.openxmlformats.org/officeDocument/2006/relationships/image" Target="../media/image82.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tags" Target="../tags/tag116.xml"/><Relationship Id="rId21" Type="http://schemas.openxmlformats.org/officeDocument/2006/relationships/image" Target="../media/image94.png"/><Relationship Id="rId7" Type="http://schemas.openxmlformats.org/officeDocument/2006/relationships/tags" Target="../tags/tag120.xml"/><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tags" Target="../tags/tag115.xml"/><Relationship Id="rId16" Type="http://schemas.openxmlformats.org/officeDocument/2006/relationships/image" Target="../media/image89.png"/><Relationship Id="rId20" Type="http://schemas.openxmlformats.org/officeDocument/2006/relationships/image" Target="../media/image93.png"/><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image" Target="../media/image84.png"/><Relationship Id="rId5" Type="http://schemas.openxmlformats.org/officeDocument/2006/relationships/tags" Target="../tags/tag118.xml"/><Relationship Id="rId15" Type="http://schemas.openxmlformats.org/officeDocument/2006/relationships/image" Target="../media/image88.png"/><Relationship Id="rId10" Type="http://schemas.openxmlformats.org/officeDocument/2006/relationships/slideLayout" Target="../slideLayouts/slideLayout1.xml"/><Relationship Id="rId19" Type="http://schemas.openxmlformats.org/officeDocument/2006/relationships/image" Target="../media/image92.png"/><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86.png"/><Relationship Id="rId5" Type="http://schemas.openxmlformats.org/officeDocument/2006/relationships/image" Target="../media/image96.png"/><Relationship Id="rId4"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tags" Target="../tags/tag128.xml"/><Relationship Id="rId7" Type="http://schemas.openxmlformats.org/officeDocument/2006/relationships/image" Target="../media/image98.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97.png"/><Relationship Id="rId5" Type="http://schemas.openxmlformats.org/officeDocument/2006/relationships/slideLayout" Target="../slideLayouts/slideLayout1.xml"/><Relationship Id="rId10" Type="http://schemas.openxmlformats.org/officeDocument/2006/relationships/image" Target="../media/image101.png"/><Relationship Id="rId4" Type="http://schemas.openxmlformats.org/officeDocument/2006/relationships/tags" Target="../tags/tag129.xml"/><Relationship Id="rId9" Type="http://schemas.openxmlformats.org/officeDocument/2006/relationships/image" Target="../media/image10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5.em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slideLayout" Target="../slideLayouts/slideLayout1.xml"/><Relationship Id="rId1" Type="http://schemas.openxmlformats.org/officeDocument/2006/relationships/tags" Target="../tags/tag134.xml"/><Relationship Id="rId4" Type="http://schemas.openxmlformats.org/officeDocument/2006/relationships/image" Target="../media/image110.png"/></Relationships>
</file>

<file path=ppt/slides/_rels/slide35.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13.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18.png"/><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image" Target="../media/image117.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image" Target="../media/image116.png"/><Relationship Id="rId5" Type="http://schemas.openxmlformats.org/officeDocument/2006/relationships/tags" Target="../tags/tag142.xml"/><Relationship Id="rId10" Type="http://schemas.openxmlformats.org/officeDocument/2006/relationships/image" Target="../media/image115.png"/><Relationship Id="rId4" Type="http://schemas.openxmlformats.org/officeDocument/2006/relationships/tags" Target="../tags/tag141.xml"/><Relationship Id="rId9" Type="http://schemas.openxmlformats.org/officeDocument/2006/relationships/image" Target="../media/image114.png"/><Relationship Id="rId14" Type="http://schemas.openxmlformats.org/officeDocument/2006/relationships/image" Target="../media/image11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em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124.png"/><Relationship Id="rId5" Type="http://schemas.openxmlformats.org/officeDocument/2006/relationships/image" Target="../media/image83.png"/><Relationship Id="rId4" Type="http://schemas.openxmlformats.org/officeDocument/2006/relationships/image" Target="../media/image123.png"/></Relationships>
</file>

<file path=ppt/slides/_rels/slide3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2.yukawa.kyoto-u.ac.jp/~ken.shiozaki/ahss/e2.html" TargetMode="External"/><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xml"/><Relationship Id="rId7" Type="http://schemas.openxmlformats.org/officeDocument/2006/relationships/image" Target="../media/image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slideLayout" Target="../slideLayouts/slideLayout1.xml"/><Relationship Id="rId10" Type="http://schemas.openxmlformats.org/officeDocument/2006/relationships/image" Target="../media/image12.png"/><Relationship Id="rId4" Type="http://schemas.openxmlformats.org/officeDocument/2006/relationships/tags" Target="../tags/tag14.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1A34059-071E-1283-74E8-B0FDAE454899}"/>
              </a:ext>
            </a:extLst>
          </p:cNvPr>
          <p:cNvSpPr>
            <a:spLocks noChangeArrowheads="1"/>
          </p:cNvSpPr>
          <p:nvPr/>
        </p:nvSpPr>
        <p:spPr bwMode="auto">
          <a:xfrm>
            <a:off x="1516990" y="701964"/>
            <a:ext cx="915802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4000" b="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トポロジカル絶縁体・超伝導体の分類に関する最近の発展について</a:t>
            </a:r>
            <a:br>
              <a:rPr kumimoji="0" lang="ja-JP" altLang="ja-JP" sz="4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br>
            <a:endParaRPr kumimoji="0" lang="en-US" altLang="ja-JP" sz="4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3200" dirty="0">
                <a:latin typeface="メイリオ" panose="020B0604030504040204" pitchFamily="50" charset="-128"/>
                <a:ea typeface="メイリオ" panose="020B0604030504040204" pitchFamily="50" charset="-128"/>
              </a:rPr>
              <a:t>塩崎謙</a:t>
            </a:r>
            <a:r>
              <a:rPr kumimoji="0" lang="en-US" altLang="ja-JP" sz="3200" dirty="0">
                <a:latin typeface="メイリオ" panose="020B0604030504040204" pitchFamily="50" charset="-128"/>
                <a:ea typeface="メイリオ" panose="020B0604030504040204" pitchFamily="50" charset="-128"/>
              </a:rPr>
              <a:t>	</a:t>
            </a:r>
            <a:r>
              <a:rPr kumimoji="0" lang="ja-JP" altLang="en-US" sz="3200" dirty="0">
                <a:latin typeface="メイリオ" panose="020B0604030504040204" pitchFamily="50" charset="-128"/>
                <a:ea typeface="メイリオ" panose="020B0604030504040204" pitchFamily="50" charset="-128"/>
              </a:rPr>
              <a:t>京都大学基礎物理学研究所</a:t>
            </a:r>
            <a:endParaRPr kumimoji="0" lang="en-US" altLang="ja-JP" sz="3200" dirty="0">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3200" dirty="0">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3200" dirty="0">
                <a:latin typeface="メイリオ" panose="020B0604030504040204" pitchFamily="50" charset="-128"/>
                <a:ea typeface="メイリオ" panose="020B0604030504040204" pitchFamily="50" charset="-128"/>
              </a:rPr>
              <a:t>2024</a:t>
            </a:r>
            <a:r>
              <a:rPr kumimoji="0" lang="ja-JP" altLang="en-US" sz="3200" dirty="0">
                <a:latin typeface="メイリオ" panose="020B0604030504040204" pitchFamily="50" charset="-128"/>
                <a:ea typeface="メイリオ" panose="020B0604030504040204" pitchFamily="50" charset="-128"/>
              </a:rPr>
              <a:t>年</a:t>
            </a:r>
            <a:r>
              <a:rPr kumimoji="0" lang="en-US" altLang="ja-JP" sz="3200" dirty="0">
                <a:latin typeface="メイリオ" panose="020B0604030504040204" pitchFamily="50" charset="-128"/>
                <a:ea typeface="メイリオ" panose="020B0604030504040204" pitchFamily="50" charset="-128"/>
              </a:rPr>
              <a:t>7</a:t>
            </a:r>
            <a:r>
              <a:rPr kumimoji="0" lang="ja-JP" altLang="en-US" sz="3200" dirty="0">
                <a:latin typeface="メイリオ" panose="020B0604030504040204" pitchFamily="50" charset="-128"/>
                <a:ea typeface="メイリオ" panose="020B0604030504040204" pitchFamily="50" charset="-128"/>
              </a:rPr>
              <a:t>月</a:t>
            </a:r>
            <a:r>
              <a:rPr kumimoji="0" lang="en-US" altLang="ja-JP" sz="3200" dirty="0">
                <a:latin typeface="メイリオ" panose="020B0604030504040204" pitchFamily="50" charset="-128"/>
                <a:ea typeface="メイリオ" panose="020B0604030504040204" pitchFamily="50" charset="-128"/>
              </a:rPr>
              <a:t>10</a:t>
            </a:r>
            <a:r>
              <a:rPr kumimoji="0" lang="ja-JP" altLang="en-US" sz="3200" dirty="0">
                <a:latin typeface="メイリオ" panose="020B0604030504040204" pitchFamily="50" charset="-128"/>
                <a:ea typeface="メイリオ" panose="020B0604030504040204" pitchFamily="50" charset="-128"/>
              </a:rPr>
              <a:t>日</a:t>
            </a:r>
            <a:r>
              <a:rPr kumimoji="0" lang="en-US" altLang="ja-JP" sz="3200" dirty="0">
                <a:latin typeface="メイリオ" panose="020B0604030504040204" pitchFamily="50" charset="-128"/>
                <a:ea typeface="メイリオ" panose="020B0604030504040204" pitchFamily="50" charset="-128"/>
              </a:rPr>
              <a:t>@</a:t>
            </a:r>
            <a:r>
              <a:rPr kumimoji="0" lang="ja-JP" altLang="en-US" sz="3200" dirty="0">
                <a:latin typeface="メイリオ" panose="020B0604030504040204" pitchFamily="50" charset="-128"/>
                <a:ea typeface="メイリオ" panose="020B0604030504040204" pitchFamily="50" charset="-128"/>
              </a:rPr>
              <a:t>名古屋大学多元数理</a:t>
            </a:r>
            <a:endParaRPr kumimoji="0" lang="en-US" altLang="ja-JP" sz="32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E9C272C5-55FC-295B-8440-344586B9216B}"/>
              </a:ext>
            </a:extLst>
          </p:cNvPr>
          <p:cNvSpPr txBox="1"/>
          <p:nvPr/>
        </p:nvSpPr>
        <p:spPr>
          <a:xfrm>
            <a:off x="464271" y="4952223"/>
            <a:ext cx="7548512" cy="1200329"/>
          </a:xfrm>
          <a:prstGeom prst="rect">
            <a:avLst/>
          </a:prstGeom>
          <a:noFill/>
        </p:spPr>
        <p:txBody>
          <a:bodyPr wrap="square">
            <a:spAutoFit/>
          </a:bodyPr>
          <a:lstStyle/>
          <a:p>
            <a:r>
              <a:rPr lang="en-US" altLang="ja-JP" b="0" i="0" dirty="0">
                <a:solidFill>
                  <a:srgbClr val="222222"/>
                </a:solidFill>
                <a:effectLst/>
                <a:highlight>
                  <a:srgbClr val="FFFFFF"/>
                </a:highlight>
                <a:latin typeface="メイリオ" panose="020B0604030504040204" pitchFamily="50" charset="-128"/>
                <a:ea typeface="メイリオ" panose="020B0604030504040204" pitchFamily="50" charset="-128"/>
              </a:rPr>
              <a:t>Based on </a:t>
            </a:r>
          </a:p>
          <a:p>
            <a:r>
              <a:rPr lang="en-US" altLang="ja-JP" b="0" i="0" dirty="0">
                <a:solidFill>
                  <a:srgbClr val="222222"/>
                </a:solidFill>
                <a:effectLst/>
                <a:highlight>
                  <a:srgbClr val="FFFFFF"/>
                </a:highlight>
                <a:latin typeface="メイリオ" panose="020B0604030504040204" pitchFamily="50" charset="-128"/>
                <a:ea typeface="メイリオ" panose="020B0604030504040204" pitchFamily="50" charset="-128"/>
              </a:rPr>
              <a:t>[1] KS, Masatoshi Sato, </a:t>
            </a:r>
            <a:r>
              <a:rPr lang="en-US" altLang="ja-JP" b="0" i="0" dirty="0" err="1">
                <a:solidFill>
                  <a:srgbClr val="222222"/>
                </a:solidFill>
                <a:effectLst/>
                <a:highlight>
                  <a:srgbClr val="FFFFFF"/>
                </a:highlight>
                <a:latin typeface="メイリオ" panose="020B0604030504040204" pitchFamily="50" charset="-128"/>
                <a:ea typeface="メイリオ" panose="020B0604030504040204" pitchFamily="50" charset="-128"/>
              </a:rPr>
              <a:t>Kiyonori</a:t>
            </a:r>
            <a:r>
              <a:rPr lang="en-US" altLang="ja-JP" b="0" i="0" dirty="0">
                <a:solidFill>
                  <a:srgbClr val="222222"/>
                </a:solidFill>
                <a:effectLst/>
                <a:highlight>
                  <a:srgbClr val="FFFFFF"/>
                </a:highlight>
                <a:latin typeface="メイリオ" panose="020B0604030504040204" pitchFamily="50" charset="-128"/>
                <a:ea typeface="メイリオ" panose="020B0604030504040204" pitchFamily="50" charset="-128"/>
              </a:rPr>
              <a:t> </a:t>
            </a:r>
            <a:r>
              <a:rPr lang="en-US" altLang="ja-JP" b="0" i="0" dirty="0" err="1">
                <a:solidFill>
                  <a:srgbClr val="222222"/>
                </a:solidFill>
                <a:effectLst/>
                <a:highlight>
                  <a:srgbClr val="FFFFFF"/>
                </a:highlight>
                <a:latin typeface="メイリオ" panose="020B0604030504040204" pitchFamily="50" charset="-128"/>
                <a:ea typeface="メイリオ" panose="020B0604030504040204" pitchFamily="50" charset="-128"/>
              </a:rPr>
              <a:t>Gomi</a:t>
            </a:r>
            <a:r>
              <a:rPr lang="en-US" altLang="ja-JP" b="0" i="0" dirty="0">
                <a:solidFill>
                  <a:srgbClr val="222222"/>
                </a:solidFill>
                <a:effectLst/>
                <a:highlight>
                  <a:srgbClr val="FFFFFF"/>
                </a:highlight>
                <a:latin typeface="メイリオ" panose="020B0604030504040204" pitchFamily="50" charset="-128"/>
                <a:ea typeface="メイリオ" panose="020B0604030504040204" pitchFamily="50" charset="-128"/>
              </a:rPr>
              <a:t>, arXiv:1802.06694.</a:t>
            </a:r>
            <a:br>
              <a:rPr lang="en-US" altLang="ja-JP" dirty="0">
                <a:latin typeface="メイリオ" panose="020B0604030504040204" pitchFamily="50" charset="-128"/>
                <a:ea typeface="メイリオ" panose="020B0604030504040204" pitchFamily="50" charset="-128"/>
              </a:rPr>
            </a:br>
            <a:r>
              <a:rPr lang="en-US" altLang="ja-JP" b="0" i="0" dirty="0">
                <a:solidFill>
                  <a:srgbClr val="222222"/>
                </a:solidFill>
                <a:effectLst/>
                <a:highlight>
                  <a:srgbClr val="FFFFFF"/>
                </a:highlight>
                <a:latin typeface="メイリオ" panose="020B0604030504040204" pitchFamily="50" charset="-128"/>
                <a:ea typeface="メイリオ" panose="020B0604030504040204" pitchFamily="50" charset="-128"/>
              </a:rPr>
              <a:t>[2] KS, Charles </a:t>
            </a:r>
            <a:r>
              <a:rPr lang="en-US" altLang="ja-JP" b="0" i="0" dirty="0" err="1">
                <a:solidFill>
                  <a:srgbClr val="222222"/>
                </a:solidFill>
                <a:effectLst/>
                <a:highlight>
                  <a:srgbClr val="FFFFFF"/>
                </a:highlight>
                <a:latin typeface="メイリオ" panose="020B0604030504040204" pitchFamily="50" charset="-128"/>
                <a:ea typeface="メイリオ" panose="020B0604030504040204" pitchFamily="50" charset="-128"/>
              </a:rPr>
              <a:t>Zhaoxi</a:t>
            </a:r>
            <a:r>
              <a:rPr lang="en-US" altLang="ja-JP" b="0" i="0" dirty="0">
                <a:solidFill>
                  <a:srgbClr val="222222"/>
                </a:solidFill>
                <a:effectLst/>
                <a:highlight>
                  <a:srgbClr val="FFFFFF"/>
                </a:highlight>
                <a:latin typeface="メイリオ" panose="020B0604030504040204" pitchFamily="50" charset="-128"/>
                <a:ea typeface="メイリオ" panose="020B0604030504040204" pitchFamily="50" charset="-128"/>
              </a:rPr>
              <a:t> Xiong, </a:t>
            </a:r>
            <a:r>
              <a:rPr lang="en-US" altLang="ja-JP" b="0" i="0" dirty="0" err="1">
                <a:solidFill>
                  <a:srgbClr val="222222"/>
                </a:solidFill>
                <a:effectLst/>
                <a:highlight>
                  <a:srgbClr val="FFFFFF"/>
                </a:highlight>
                <a:latin typeface="メイリオ" panose="020B0604030504040204" pitchFamily="50" charset="-128"/>
                <a:ea typeface="メイリオ" panose="020B0604030504040204" pitchFamily="50" charset="-128"/>
              </a:rPr>
              <a:t>Kiyonori</a:t>
            </a:r>
            <a:r>
              <a:rPr lang="en-US" altLang="ja-JP" b="0" i="0" dirty="0">
                <a:solidFill>
                  <a:srgbClr val="222222"/>
                </a:solidFill>
                <a:effectLst/>
                <a:highlight>
                  <a:srgbClr val="FFFFFF"/>
                </a:highlight>
                <a:latin typeface="メイリオ" panose="020B0604030504040204" pitchFamily="50" charset="-128"/>
                <a:ea typeface="メイリオ" panose="020B0604030504040204" pitchFamily="50" charset="-128"/>
              </a:rPr>
              <a:t> </a:t>
            </a:r>
            <a:r>
              <a:rPr lang="en-US" altLang="ja-JP" b="0" i="0" dirty="0" err="1">
                <a:solidFill>
                  <a:srgbClr val="222222"/>
                </a:solidFill>
                <a:effectLst/>
                <a:highlight>
                  <a:srgbClr val="FFFFFF"/>
                </a:highlight>
                <a:latin typeface="メイリオ" panose="020B0604030504040204" pitchFamily="50" charset="-128"/>
                <a:ea typeface="メイリオ" panose="020B0604030504040204" pitchFamily="50" charset="-128"/>
              </a:rPr>
              <a:t>Gomi</a:t>
            </a:r>
            <a:r>
              <a:rPr lang="en-US" altLang="ja-JP" b="0" i="0" dirty="0">
                <a:solidFill>
                  <a:srgbClr val="222222"/>
                </a:solidFill>
                <a:effectLst/>
                <a:highlight>
                  <a:srgbClr val="FFFFFF"/>
                </a:highlight>
                <a:latin typeface="メイリオ" panose="020B0604030504040204" pitchFamily="50" charset="-128"/>
                <a:ea typeface="メイリオ" panose="020B0604030504040204" pitchFamily="50" charset="-128"/>
              </a:rPr>
              <a:t>, arXiv:1810.00801.</a:t>
            </a:r>
            <a:br>
              <a:rPr lang="en-US" altLang="ja-JP" dirty="0">
                <a:latin typeface="メイリオ" panose="020B0604030504040204" pitchFamily="50" charset="-128"/>
                <a:ea typeface="メイリオ" panose="020B0604030504040204" pitchFamily="50" charset="-128"/>
              </a:rPr>
            </a:br>
            <a:r>
              <a:rPr lang="en-US" altLang="ja-JP" b="0" i="0" dirty="0">
                <a:solidFill>
                  <a:srgbClr val="222222"/>
                </a:solidFill>
                <a:effectLst/>
                <a:highlight>
                  <a:srgbClr val="FFFFFF"/>
                </a:highlight>
                <a:latin typeface="メイリオ" panose="020B0604030504040204" pitchFamily="50" charset="-128"/>
                <a:ea typeface="メイリオ" panose="020B0604030504040204" pitchFamily="50" charset="-128"/>
              </a:rPr>
              <a:t>[3] KS, </a:t>
            </a:r>
            <a:r>
              <a:rPr lang="en-US" altLang="ja-JP" b="0" i="0" dirty="0" err="1">
                <a:solidFill>
                  <a:srgbClr val="222222"/>
                </a:solidFill>
                <a:effectLst/>
                <a:highlight>
                  <a:srgbClr val="FFFFFF"/>
                </a:highlight>
                <a:latin typeface="メイリオ" panose="020B0604030504040204" pitchFamily="50" charset="-128"/>
                <a:ea typeface="メイリオ" panose="020B0604030504040204" pitchFamily="50" charset="-128"/>
              </a:rPr>
              <a:t>Seishiro</a:t>
            </a:r>
            <a:r>
              <a:rPr lang="en-US" altLang="ja-JP" b="0" i="0" dirty="0">
                <a:solidFill>
                  <a:srgbClr val="222222"/>
                </a:solidFill>
                <a:effectLst/>
                <a:highlight>
                  <a:srgbClr val="FFFFFF"/>
                </a:highlight>
                <a:latin typeface="メイリオ" panose="020B0604030504040204" pitchFamily="50" charset="-128"/>
                <a:ea typeface="メイリオ" panose="020B0604030504040204" pitchFamily="50" charset="-128"/>
              </a:rPr>
              <a:t> Ono, arXiv:2304.01827.</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20446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70C3F763-0C01-80AA-86D7-53ABF7A40123}"/>
              </a:ext>
            </a:extLst>
          </p:cNvPr>
          <p:cNvSpPr txBox="1"/>
          <p:nvPr/>
        </p:nvSpPr>
        <p:spPr>
          <a:xfrm>
            <a:off x="110067" y="28334"/>
            <a:ext cx="10386177" cy="523220"/>
          </a:xfrm>
          <a:prstGeom prst="rect">
            <a:avLst/>
          </a:prstGeom>
          <a:noFill/>
        </p:spPr>
        <p:txBody>
          <a:bodyPr wrap="none" rtlCol="0">
            <a:spAutoFit/>
          </a:bodyPr>
          <a:lstStyle/>
          <a:p>
            <a:r>
              <a:rPr lang="ja-JP" altLang="en-US" sz="2800" dirty="0"/>
              <a:t>可逆相の性質（</a:t>
            </a:r>
            <a:r>
              <a:rPr lang="en-US" altLang="ja-JP" sz="2800" dirty="0"/>
              <a:t>2</a:t>
            </a:r>
            <a:r>
              <a:rPr lang="ja-JP" altLang="en-US" sz="2800" dirty="0"/>
              <a:t>）：可逆性と</a:t>
            </a:r>
            <a:r>
              <a:rPr lang="en-US" altLang="ja-JP" sz="2800" dirty="0"/>
              <a:t>Ω</a:t>
            </a:r>
            <a:r>
              <a:rPr lang="ja-JP" altLang="en-US" sz="2800" dirty="0"/>
              <a:t>スペクトル予想 </a:t>
            </a:r>
            <a:r>
              <a:rPr lang="en-US" altLang="ja-JP" dirty="0">
                <a:solidFill>
                  <a:schemeClr val="accent6"/>
                </a:solidFill>
              </a:rPr>
              <a:t>[</a:t>
            </a:r>
            <a:r>
              <a:rPr lang="en-US" altLang="ja-JP" dirty="0" err="1">
                <a:solidFill>
                  <a:schemeClr val="accent6"/>
                </a:solidFill>
              </a:rPr>
              <a:t>Kitaev</a:t>
            </a:r>
            <a:r>
              <a:rPr lang="en-US" altLang="ja-JP" dirty="0">
                <a:solidFill>
                  <a:schemeClr val="accent6"/>
                </a:solidFill>
              </a:rPr>
              <a:t>, 11,13 (video)]</a:t>
            </a:r>
            <a:endParaRPr lang="en-US" altLang="ja-JP" sz="2800" dirty="0">
              <a:solidFill>
                <a:schemeClr val="accent6"/>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192185A2-59CB-4298-16B4-31BEE6EBFE4A}"/>
                  </a:ext>
                </a:extLst>
              </p:cNvPr>
              <p:cNvSpPr txBox="1"/>
              <p:nvPr/>
            </p:nvSpPr>
            <p:spPr>
              <a:xfrm>
                <a:off x="373960" y="773357"/>
                <a:ext cx="11264969" cy="2585323"/>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可逆状態 </a:t>
                </a:r>
                <a14:m>
                  <m:oMath xmlns:m="http://schemas.openxmlformats.org/officeDocument/2006/math">
                    <m:r>
                      <a:rPr lang="en-US" altLang="ja-JP">
                        <a:latin typeface="Cambria Math" panose="02040503050406030204" pitchFamily="18" charset="0"/>
                      </a:rPr>
                      <m:t>|</m:t>
                    </m:r>
                    <m:r>
                      <a:rPr lang="en-US" altLang="ja-JP" b="0" i="1" smtClean="0">
                        <a:latin typeface="Cambria Math" panose="02040503050406030204" pitchFamily="18" charset="0"/>
                      </a:rPr>
                      <m:t>𝜒</m:t>
                    </m:r>
                    <m:r>
                      <a:rPr lang="en-US" altLang="ja-JP" b="0" i="1" smtClean="0">
                        <a:latin typeface="Cambria Math" panose="02040503050406030204" pitchFamily="18" charset="0"/>
                      </a:rPr>
                      <m:t>⟩</m:t>
                    </m:r>
                  </m:oMath>
                </a14:m>
                <a:r>
                  <a:rPr lang="ja-JP" altLang="en-US" dirty="0"/>
                  <a:t> は「逆元」を持つ：</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𝜒</m:t>
                        </m:r>
                      </m:e>
                    </m:d>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𝜒</m:t>
                            </m:r>
                          </m:e>
                        </m:acc>
                      </m:e>
                    </m:d>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e>
                    </m:d>
                    <m:r>
                      <a:rPr lang="en-US" altLang="ja-JP" b="0" i="1" smtClean="0">
                        <a:latin typeface="Cambria Math" panose="02040503050406030204" pitchFamily="18" charset="0"/>
                      </a:rPr>
                      <m:t>⊗|1⟩</m:t>
                    </m:r>
                  </m:oMath>
                </a14:m>
                <a:r>
                  <a:rPr lang="en-US" altLang="ja-JP" dirty="0"/>
                  <a:t>.  </a:t>
                </a:r>
                <a:r>
                  <a:rPr lang="ja-JP" altLang="en-US" dirty="0"/>
                  <a:t>（ </a:t>
                </a:r>
                <a14:m>
                  <m:oMath xmlns:m="http://schemas.openxmlformats.org/officeDocument/2006/math">
                    <m:d>
                      <m:dPr>
                        <m:begChr m:val="|"/>
                        <m:endChr m:val="⟩"/>
                        <m:ctrlPr>
                          <a:rPr lang="en-US" altLang="ja-JP" b="0" i="1" dirty="0" smtClean="0">
                            <a:latin typeface="Cambria Math" panose="02040503050406030204" pitchFamily="18" charset="0"/>
                          </a:rPr>
                        </m:ctrlPr>
                      </m:dPr>
                      <m:e>
                        <m:r>
                          <a:rPr lang="en-US" altLang="ja-JP" b="0" i="1" dirty="0" smtClean="0">
                            <a:latin typeface="Cambria Math" panose="02040503050406030204" pitchFamily="18" charset="0"/>
                          </a:rPr>
                          <m:t>1</m:t>
                        </m:r>
                      </m:e>
                    </m:d>
                    <m:r>
                      <a:rPr lang="ja-JP" altLang="en-US" i="1" dirty="0">
                        <a:latin typeface="Cambria Math" panose="02040503050406030204" pitchFamily="18" charset="0"/>
                      </a:rPr>
                      <m:t>：</m:t>
                    </m:r>
                  </m:oMath>
                </a14:m>
                <a:r>
                  <a:rPr lang="ja-JP" altLang="en-US" dirty="0"/>
                  <a:t>自明なテンソル積状態）</a:t>
                </a:r>
                <a:endParaRPr lang="en-US" altLang="ja-JP" dirty="0"/>
              </a:p>
              <a:p>
                <a:pPr marL="285750" indent="-285750">
                  <a:buFont typeface="Wingdings" panose="05000000000000000000" pitchFamily="2" charset="2"/>
                  <a:buChar char="l"/>
                </a:pPr>
                <a:r>
                  <a:rPr lang="ja-JP" altLang="en-US" dirty="0"/>
                  <a:t>空間</a:t>
                </a:r>
                <a:r>
                  <a:rPr lang="en-US" altLang="ja-JP" dirty="0"/>
                  <a:t>d</a:t>
                </a:r>
                <a:r>
                  <a:rPr lang="ja-JP" altLang="en-US" dirty="0"/>
                  <a:t>次元の「可逆状態の集合」を形式的に</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𝐹</m:t>
                        </m:r>
                      </m:e>
                      <m:sub>
                        <m:r>
                          <a:rPr lang="en-US" altLang="ja-JP" b="0" i="1" smtClean="0">
                            <a:latin typeface="Cambria Math" panose="02040503050406030204" pitchFamily="18" charset="0"/>
                          </a:rPr>
                          <m:t>𝑑</m:t>
                        </m:r>
                      </m:sub>
                    </m:sSub>
                  </m:oMath>
                </a14:m>
                <a:r>
                  <a:rPr lang="ja-JP" altLang="en-US" dirty="0"/>
                  <a:t>と書く．</a:t>
                </a:r>
                <a:endParaRPr lang="en-US" altLang="ja-JP" dirty="0"/>
              </a:p>
              <a:p>
                <a:pPr marL="285750" indent="-285750">
                  <a:buFont typeface="Wingdings" panose="05000000000000000000" pitchFamily="2" charset="2"/>
                  <a:buChar char="l"/>
                </a:pPr>
                <a:r>
                  <a:rPr lang="en-US" altLang="ja-JP" u="sng" dirty="0" err="1"/>
                  <a:t>Kitaev</a:t>
                </a:r>
                <a:r>
                  <a:rPr lang="ja-JP" altLang="en-US" u="sng" dirty="0"/>
                  <a:t>の</a:t>
                </a:r>
                <a:r>
                  <a:rPr lang="en-US" altLang="ja-JP" u="sng" dirty="0"/>
                  <a:t>Ω</a:t>
                </a:r>
                <a:r>
                  <a:rPr lang="ja-JP" altLang="en-US" u="sng" dirty="0"/>
                  <a:t>スペクトル予想</a:t>
                </a:r>
                <a:r>
                  <a:rPr lang="ja-JP" altLang="en-US" dirty="0"/>
                  <a:t>：空間の列 </a:t>
                </a:r>
                <a14:m>
                  <m:oMath xmlns:m="http://schemas.openxmlformats.org/officeDocument/2006/math">
                    <m:r>
                      <m:rPr>
                        <m:lit/>
                      </m:rP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𝐹</m:t>
                        </m:r>
                      </m:e>
                      <m:sub>
                        <m:r>
                          <a:rPr lang="en-US" altLang="ja-JP" b="0" i="1" smtClean="0">
                            <a:latin typeface="Cambria Math" panose="02040503050406030204" pitchFamily="18" charset="0"/>
                          </a:rPr>
                          <m:t>𝑑</m:t>
                        </m:r>
                      </m:sub>
                    </m:sSub>
                    <m:sSub>
                      <m:sSubPr>
                        <m:ctrlPr>
                          <a:rPr lang="en-US" altLang="ja-JP" b="0" i="1" smtClean="0">
                            <a:latin typeface="Cambria Math" panose="02040503050406030204" pitchFamily="18" charset="0"/>
                          </a:rPr>
                        </m:ctrlPr>
                      </m:sSubPr>
                      <m:e>
                        <m:r>
                          <m:rPr>
                            <m:lit/>
                          </m:rPr>
                          <a:rPr lang="en-US" altLang="ja-JP" b="0" i="1" smtClean="0">
                            <a:latin typeface="Cambria Math" panose="02040503050406030204" pitchFamily="18" charset="0"/>
                          </a:rPr>
                          <m:t>}</m:t>
                        </m:r>
                      </m:e>
                      <m:sub>
                        <m:r>
                          <a:rPr lang="en-US" altLang="ja-JP" b="0" i="1" smtClean="0">
                            <a:latin typeface="Cambria Math" panose="02040503050406030204" pitchFamily="18" charset="0"/>
                          </a:rPr>
                          <m:t>𝑑</m:t>
                        </m:r>
                        <m:r>
                          <a:rPr lang="en-US" altLang="ja-JP" b="0" i="1" smtClean="0">
                            <a:latin typeface="Cambria Math" panose="02040503050406030204" pitchFamily="18" charset="0"/>
                          </a:rPr>
                          <m:t>∈</m:t>
                        </m:r>
                        <m:r>
                          <a:rPr lang="en-US" altLang="ja-JP" b="0" i="1" smtClean="0">
                            <a:latin typeface="Cambria Math" panose="02040503050406030204" pitchFamily="18" charset="0"/>
                          </a:rPr>
                          <m:t>𝑍</m:t>
                        </m:r>
                      </m:sub>
                    </m:sSub>
                  </m:oMath>
                </a14:m>
                <a:r>
                  <a:rPr lang="ja-JP" altLang="en-US" dirty="0"/>
                  <a:t>は一般コホモロジー理論における，</a:t>
                </a:r>
                <a:r>
                  <a:rPr lang="en-US" altLang="ja-JP" dirty="0"/>
                  <a:t>Ω</a:t>
                </a:r>
                <a:r>
                  <a:rPr lang="ja-JP" altLang="en-US" dirty="0"/>
                  <a:t>スペクトルをなす．</a:t>
                </a: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r>
                  <a:rPr lang="ja-JP" altLang="en-US" dirty="0"/>
                  <a:t>空間</a:t>
                </a:r>
                <a:r>
                  <a:rPr lang="en-US" altLang="ja-JP" dirty="0"/>
                  <a:t>d</a:t>
                </a:r>
                <a:r>
                  <a:rPr lang="ja-JP" altLang="en-US" dirty="0"/>
                  <a:t>次元における可逆状態と，空間</a:t>
                </a:r>
                <a:r>
                  <a:rPr lang="en-US" altLang="ja-JP" dirty="0"/>
                  <a:t>(d+1)</a:t>
                </a:r>
                <a:r>
                  <a:rPr lang="ja-JP" altLang="en-US" dirty="0"/>
                  <a:t>次元系における可逆状態の断熱サイクルが「等価」．</a:t>
                </a: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r>
                  <a:rPr lang="ja-JP" altLang="en-US" dirty="0"/>
                  <a:t>マップ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𝐹</m:t>
                        </m:r>
                      </m:e>
                      <m:sub>
                        <m:r>
                          <a:rPr lang="en-US" altLang="ja-JP" b="0" i="1" smtClean="0">
                            <a:latin typeface="Cambria Math" panose="02040503050406030204" pitchFamily="18" charset="0"/>
                          </a:rPr>
                          <m:t>𝑑</m:t>
                        </m:r>
                      </m:sub>
                    </m:sSub>
                    <m:r>
                      <a:rPr lang="en-US" altLang="ja-JP" b="0" i="1" smtClean="0">
                        <a:latin typeface="Cambria Math" panose="02040503050406030204" pitchFamily="18" charset="0"/>
                      </a:rPr>
                      <m:t>→</m:t>
                    </m:r>
                    <m:r>
                      <m:rPr>
                        <m:sty m:val="p"/>
                      </m:rPr>
                      <a:rPr lang="en-US" altLang="ja-JP" b="0" i="0" smtClean="0">
                        <a:latin typeface="Cambria Math" panose="02040503050406030204" pitchFamily="18" charset="0"/>
                      </a:rPr>
                      <m:t>Ω</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𝐹</m:t>
                        </m:r>
                      </m:e>
                      <m:sub>
                        <m:r>
                          <a:rPr lang="en-US" altLang="ja-JP" b="0" i="1" smtClean="0">
                            <a:latin typeface="Cambria Math" panose="02040503050406030204" pitchFamily="18" charset="0"/>
                          </a:rPr>
                          <m:t>𝑑</m:t>
                        </m:r>
                        <m:r>
                          <a:rPr lang="en-US" altLang="ja-JP" b="0" i="1" smtClean="0">
                            <a:latin typeface="Cambria Math" panose="02040503050406030204" pitchFamily="18" charset="0"/>
                          </a:rPr>
                          <m:t>+1 </m:t>
                        </m:r>
                      </m:sub>
                    </m:sSub>
                  </m:oMath>
                </a14:m>
                <a:r>
                  <a:rPr lang="ja-JP" altLang="en-US" dirty="0"/>
                  <a:t> がカノニカルに構成される：</a:t>
                </a:r>
                <a:endParaRPr lang="en-US" altLang="ja-JP" dirty="0"/>
              </a:p>
            </p:txBody>
          </p:sp>
        </mc:Choice>
        <mc:Fallback xmlns="">
          <p:sp>
            <p:nvSpPr>
              <p:cNvPr id="8" name="テキスト ボックス 7">
                <a:extLst>
                  <a:ext uri="{FF2B5EF4-FFF2-40B4-BE49-F238E27FC236}">
                    <a16:creationId xmlns:a16="http://schemas.microsoft.com/office/drawing/2014/main" id="{192185A2-59CB-4298-16B4-31BEE6EBFE4A}"/>
                  </a:ext>
                </a:extLst>
              </p:cNvPr>
              <p:cNvSpPr txBox="1">
                <a:spLocks noRot="1" noChangeAspect="1" noMove="1" noResize="1" noEditPoints="1" noAdjustHandles="1" noChangeArrowheads="1" noChangeShapeType="1" noTextEdit="1"/>
              </p:cNvSpPr>
              <p:nvPr/>
            </p:nvSpPr>
            <p:spPr>
              <a:xfrm>
                <a:off x="373960" y="773357"/>
                <a:ext cx="11264969" cy="2585323"/>
              </a:xfrm>
              <a:prstGeom prst="rect">
                <a:avLst/>
              </a:prstGeom>
              <a:blipFill>
                <a:blip r:embed="rId4"/>
                <a:stretch>
                  <a:fillRect l="-325" t="-1179" b="-3066"/>
                </a:stretch>
              </a:blipFill>
            </p:spPr>
            <p:txBody>
              <a:bodyPr/>
              <a:lstStyle/>
              <a:p>
                <a:r>
                  <a:rPr lang="ja-JP" altLang="en-US">
                    <a:noFill/>
                  </a:rPr>
                  <a:t> </a:t>
                </a:r>
              </a:p>
            </p:txBody>
          </p:sp>
        </mc:Fallback>
      </mc:AlternateContent>
      <p:pic>
        <p:nvPicPr>
          <p:cNvPr id="18" name="図 1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F_d \sim \Omega F_{d+1}&#10;=&#10;\{\ell:S^1 \to F_{d+1}|\ell(0)=\ell(1)=\ket{1}_{d+1} \}&#10;\end{align*}&#10;\end{document}" title="IguanaTex Bitmap Display">
            <a:extLst>
              <a:ext uri="{FF2B5EF4-FFF2-40B4-BE49-F238E27FC236}">
                <a16:creationId xmlns:a16="http://schemas.microsoft.com/office/drawing/2014/main" id="{FC788569-4FCB-83FB-9758-A2F9E91748B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591451" y="1845054"/>
            <a:ext cx="6196107" cy="346067"/>
          </a:xfrm>
          <a:prstGeom prst="rect">
            <a:avLst/>
          </a:prstGeom>
        </p:spPr>
      </p:pic>
      <p:pic>
        <p:nvPicPr>
          <p:cNvPr id="22" name="図 21">
            <a:extLst>
              <a:ext uri="{FF2B5EF4-FFF2-40B4-BE49-F238E27FC236}">
                <a16:creationId xmlns:a16="http://schemas.microsoft.com/office/drawing/2014/main" id="{A81672C4-1C14-4D75-6BD9-422DD9C70713}"/>
              </a:ext>
            </a:extLst>
          </p:cNvPr>
          <p:cNvPicPr>
            <a:picLocks noChangeAspect="1"/>
          </p:cNvPicPr>
          <p:nvPr/>
        </p:nvPicPr>
        <p:blipFill>
          <a:blip r:embed="rId6"/>
          <a:stretch>
            <a:fillRect/>
          </a:stretch>
        </p:blipFill>
        <p:spPr>
          <a:xfrm>
            <a:off x="6797627" y="2827089"/>
            <a:ext cx="5340923" cy="3479357"/>
          </a:xfrm>
          <a:prstGeom prst="rect">
            <a:avLst/>
          </a:prstGeom>
        </p:spPr>
      </p:pic>
      <p:sp>
        <p:nvSpPr>
          <p:cNvPr id="26" name="テキスト ボックス 25">
            <a:extLst>
              <a:ext uri="{FF2B5EF4-FFF2-40B4-BE49-F238E27FC236}">
                <a16:creationId xmlns:a16="http://schemas.microsoft.com/office/drawing/2014/main" id="{D24F791A-1EF3-B953-5E5E-73DC0C5F106D}"/>
              </a:ext>
            </a:extLst>
          </p:cNvPr>
          <p:cNvSpPr txBox="1"/>
          <p:nvPr/>
        </p:nvSpPr>
        <p:spPr>
          <a:xfrm>
            <a:off x="373960" y="3650802"/>
            <a:ext cx="6092828" cy="2308324"/>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可逆相の物性のトポロジカルな側面は，何らかの一般（コ）ホモロジー理論によって記述される！</a:t>
            </a: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p:txBody>
      </p:sp>
      <p:pic>
        <p:nvPicPr>
          <p:cNvPr id="30" name="図 29"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h^n(X,Y) = [X/Y,F_n], \\&#10;&amp;h_n(X,Y) = {\rm colim}_{k\to \infty} [S^{n+k}, (X/Y)\wedge F_k]. &#10;\end{align*}&#10;\end{document}" title="IguanaTex Bitmap Display">
            <a:extLst>
              <a:ext uri="{FF2B5EF4-FFF2-40B4-BE49-F238E27FC236}">
                <a16:creationId xmlns:a16="http://schemas.microsoft.com/office/drawing/2014/main" id="{B6CDD6A2-F810-D44B-02DD-341A67A6EA3E}"/>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806572" y="4589255"/>
            <a:ext cx="5660216" cy="818680"/>
          </a:xfrm>
          <a:prstGeom prst="rect">
            <a:avLst/>
          </a:prstGeom>
        </p:spPr>
      </p:pic>
      <p:sp>
        <p:nvSpPr>
          <p:cNvPr id="39" name="テキスト ボックス 38">
            <a:extLst>
              <a:ext uri="{FF2B5EF4-FFF2-40B4-BE49-F238E27FC236}">
                <a16:creationId xmlns:a16="http://schemas.microsoft.com/office/drawing/2014/main" id="{1EAE977D-633E-F0B5-3910-5D7859A752A3}"/>
              </a:ext>
            </a:extLst>
          </p:cNvPr>
          <p:cNvSpPr txBox="1"/>
          <p:nvPr/>
        </p:nvSpPr>
        <p:spPr>
          <a:xfrm>
            <a:off x="373960" y="5789583"/>
            <a:ext cx="7092070" cy="923330"/>
          </a:xfrm>
          <a:prstGeom prst="rect">
            <a:avLst/>
          </a:prstGeom>
          <a:noFill/>
        </p:spPr>
        <p:txBody>
          <a:bodyPr wrap="square">
            <a:spAutoFit/>
          </a:bodyPr>
          <a:lstStyle/>
          <a:p>
            <a:pPr marL="285750" indent="-285750">
              <a:buFont typeface="Wingdings" panose="05000000000000000000" pitchFamily="2" charset="2"/>
              <a:buChar char="l"/>
            </a:pPr>
            <a:r>
              <a:rPr lang="ja-JP" altLang="en-US" dirty="0"/>
              <a:t>注）位相的場の理論の観点から提案されている具体的な一般コホモロジー理論は，コボルディズム群のアンダーソン双対．</a:t>
            </a:r>
            <a:r>
              <a:rPr lang="en-US" altLang="ja-JP" dirty="0">
                <a:solidFill>
                  <a:schemeClr val="accent6"/>
                </a:solidFill>
              </a:rPr>
              <a:t>[Kapustin 14, Freed=Hopkins 16]</a:t>
            </a:r>
          </a:p>
        </p:txBody>
      </p:sp>
    </p:spTree>
    <p:extLst>
      <p:ext uri="{BB962C8B-B14F-4D97-AF65-F5344CB8AC3E}">
        <p14:creationId xmlns:p14="http://schemas.microsoft.com/office/powerpoint/2010/main" val="1725532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70C3F763-0C01-80AA-86D7-53ABF7A40123}"/>
              </a:ext>
            </a:extLst>
          </p:cNvPr>
          <p:cNvSpPr txBox="1"/>
          <p:nvPr/>
        </p:nvSpPr>
        <p:spPr>
          <a:xfrm>
            <a:off x="110067" y="28334"/>
            <a:ext cx="8648521" cy="523220"/>
          </a:xfrm>
          <a:prstGeom prst="rect">
            <a:avLst/>
          </a:prstGeom>
          <a:noFill/>
        </p:spPr>
        <p:txBody>
          <a:bodyPr wrap="none" rtlCol="0">
            <a:spAutoFit/>
          </a:bodyPr>
          <a:lstStyle/>
          <a:p>
            <a:r>
              <a:rPr lang="ja-JP" altLang="en-US" sz="2800" dirty="0"/>
              <a:t>バルク境界対応 ＝ 一般ホモロジー理論の境界準同型</a:t>
            </a:r>
            <a:endParaRPr lang="en-US" altLang="ja-JP" sz="2800" dirty="0">
              <a:solidFill>
                <a:schemeClr val="accent6"/>
              </a:solidFill>
            </a:endParaRPr>
          </a:p>
        </p:txBody>
      </p:sp>
      <p:sp>
        <p:nvSpPr>
          <p:cNvPr id="8" name="テキスト ボックス 7">
            <a:extLst>
              <a:ext uri="{FF2B5EF4-FFF2-40B4-BE49-F238E27FC236}">
                <a16:creationId xmlns:a16="http://schemas.microsoft.com/office/drawing/2014/main" id="{192185A2-59CB-4298-16B4-31BEE6EBFE4A}"/>
              </a:ext>
            </a:extLst>
          </p:cNvPr>
          <p:cNvSpPr txBox="1"/>
          <p:nvPr/>
        </p:nvSpPr>
        <p:spPr>
          <a:xfrm>
            <a:off x="373960" y="773357"/>
            <a:ext cx="11277569" cy="2585323"/>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バルク境界対応：</a:t>
            </a:r>
            <a:endParaRPr lang="en-US" altLang="ja-JP" dirty="0"/>
          </a:p>
          <a:p>
            <a:endParaRPr lang="en-US" altLang="ja-JP" dirty="0"/>
          </a:p>
          <a:p>
            <a:r>
              <a:rPr lang="ja-JP" altLang="en-US" dirty="0"/>
              <a:t>バルクの空間</a:t>
            </a:r>
            <a:r>
              <a:rPr lang="en-US" altLang="ja-JP" dirty="0"/>
              <a:t>d</a:t>
            </a:r>
            <a:r>
              <a:rPr lang="ja-JP" altLang="en-US" dirty="0"/>
              <a:t>次元における可逆状態が非自明な可逆相に属するとき，境界の</a:t>
            </a:r>
            <a:r>
              <a:rPr lang="en-US" altLang="ja-JP" dirty="0"/>
              <a:t>(d-1)</a:t>
            </a:r>
            <a:r>
              <a:rPr lang="ja-JP" altLang="en-US" dirty="0"/>
              <a:t>次元系において，量子アノマリーによって保護された低エネルギー物理系が出現する．</a:t>
            </a:r>
            <a:endParaRPr lang="en-US" altLang="ja-JP" dirty="0"/>
          </a:p>
          <a:p>
            <a:r>
              <a:rPr lang="ja-JP" altLang="en-US" dirty="0"/>
              <a:t>注）量子アノマリー：大域的対称性をゲージ化した際に，ゲージ不変性が破れる現象．</a:t>
            </a:r>
            <a:endParaRPr lang="en-US" altLang="ja-JP" dirty="0"/>
          </a:p>
          <a:p>
            <a:endParaRPr lang="en-US" altLang="ja-JP" dirty="0"/>
          </a:p>
          <a:p>
            <a:pPr marL="285750" indent="-285750">
              <a:buFont typeface="Wingdings" panose="05000000000000000000" pitchFamily="2" charset="2"/>
              <a:buChar char="l"/>
            </a:pPr>
            <a:r>
              <a:rPr lang="ja-JP" altLang="en-US" dirty="0"/>
              <a:t>境界準同型として自然に解釈できる．</a:t>
            </a: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p:txBody>
      </p:sp>
      <p:sp>
        <p:nvSpPr>
          <p:cNvPr id="2" name="楕円 1">
            <a:extLst>
              <a:ext uri="{FF2B5EF4-FFF2-40B4-BE49-F238E27FC236}">
                <a16:creationId xmlns:a16="http://schemas.microsoft.com/office/drawing/2014/main" id="{40E2223B-8A1B-DAAA-E785-80071753FE0A}"/>
              </a:ext>
            </a:extLst>
          </p:cNvPr>
          <p:cNvSpPr/>
          <p:nvPr/>
        </p:nvSpPr>
        <p:spPr>
          <a:xfrm>
            <a:off x="1045850" y="3438526"/>
            <a:ext cx="4399699" cy="22103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2800" dirty="0"/>
              <a:t>d</a:t>
            </a:r>
            <a:r>
              <a:rPr kumimoji="1" lang="ja-JP" altLang="en-US" sz="2800" dirty="0"/>
              <a:t>次元可逆相</a:t>
            </a:r>
          </a:p>
        </p:txBody>
      </p:sp>
      <p:sp>
        <p:nvSpPr>
          <p:cNvPr id="5" name="フリーフォーム: 図形 4">
            <a:extLst>
              <a:ext uri="{FF2B5EF4-FFF2-40B4-BE49-F238E27FC236}">
                <a16:creationId xmlns:a16="http://schemas.microsoft.com/office/drawing/2014/main" id="{4ED56729-73D8-A509-85B0-B6020C4C270C}"/>
              </a:ext>
            </a:extLst>
          </p:cNvPr>
          <p:cNvSpPr/>
          <p:nvPr/>
        </p:nvSpPr>
        <p:spPr>
          <a:xfrm rot="21267116">
            <a:off x="2639766" y="5481920"/>
            <a:ext cx="2139885" cy="193900"/>
          </a:xfrm>
          <a:custGeom>
            <a:avLst/>
            <a:gdLst>
              <a:gd name="connsiteX0" fmla="*/ 0 w 3186259"/>
              <a:gd name="connsiteY0" fmla="*/ 9427 h 311096"/>
              <a:gd name="connsiteX1" fmla="*/ 1385740 w 3186259"/>
              <a:gd name="connsiteY1" fmla="*/ 311084 h 311096"/>
              <a:gd name="connsiteX2" fmla="*/ 3186259 w 3186259"/>
              <a:gd name="connsiteY2" fmla="*/ 0 h 311096"/>
              <a:gd name="connsiteX3" fmla="*/ 3186259 w 3186259"/>
              <a:gd name="connsiteY3" fmla="*/ 0 h 311096"/>
            </a:gdLst>
            <a:ahLst/>
            <a:cxnLst>
              <a:cxn ang="0">
                <a:pos x="connsiteX0" y="connsiteY0"/>
              </a:cxn>
              <a:cxn ang="0">
                <a:pos x="connsiteX1" y="connsiteY1"/>
              </a:cxn>
              <a:cxn ang="0">
                <a:pos x="connsiteX2" y="connsiteY2"/>
              </a:cxn>
              <a:cxn ang="0">
                <a:pos x="connsiteX3" y="connsiteY3"/>
              </a:cxn>
            </a:cxnLst>
            <a:rect l="l" t="t" r="r" b="b"/>
            <a:pathLst>
              <a:path w="3186259" h="311096">
                <a:moveTo>
                  <a:pt x="0" y="9427"/>
                </a:moveTo>
                <a:cubicBezTo>
                  <a:pt x="427348" y="161041"/>
                  <a:pt x="854697" y="312655"/>
                  <a:pt x="1385740" y="311084"/>
                </a:cubicBezTo>
                <a:cubicBezTo>
                  <a:pt x="1916783" y="309513"/>
                  <a:pt x="3186259" y="0"/>
                  <a:pt x="3186259" y="0"/>
                </a:cubicBezTo>
                <a:lnTo>
                  <a:pt x="3186259" y="0"/>
                </a:lnTo>
              </a:path>
            </a:pathLst>
          </a:custGeom>
          <a:ln w="57150">
            <a:solidFill>
              <a:srgbClr val="C0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C1A5F304-4A94-76AD-6644-6777CFE952B3}"/>
              </a:ext>
            </a:extLst>
          </p:cNvPr>
          <p:cNvSpPr/>
          <p:nvPr/>
        </p:nvSpPr>
        <p:spPr>
          <a:xfrm rot="608824" flipH="1">
            <a:off x="1819634" y="5533036"/>
            <a:ext cx="2045617" cy="193899"/>
          </a:xfrm>
          <a:custGeom>
            <a:avLst/>
            <a:gdLst>
              <a:gd name="connsiteX0" fmla="*/ 0 w 3186259"/>
              <a:gd name="connsiteY0" fmla="*/ 9427 h 311096"/>
              <a:gd name="connsiteX1" fmla="*/ 1385740 w 3186259"/>
              <a:gd name="connsiteY1" fmla="*/ 311084 h 311096"/>
              <a:gd name="connsiteX2" fmla="*/ 3186259 w 3186259"/>
              <a:gd name="connsiteY2" fmla="*/ 0 h 311096"/>
              <a:gd name="connsiteX3" fmla="*/ 3186259 w 3186259"/>
              <a:gd name="connsiteY3" fmla="*/ 0 h 311096"/>
            </a:gdLst>
            <a:ahLst/>
            <a:cxnLst>
              <a:cxn ang="0">
                <a:pos x="connsiteX0" y="connsiteY0"/>
              </a:cxn>
              <a:cxn ang="0">
                <a:pos x="connsiteX1" y="connsiteY1"/>
              </a:cxn>
              <a:cxn ang="0">
                <a:pos x="connsiteX2" y="connsiteY2"/>
              </a:cxn>
              <a:cxn ang="0">
                <a:pos x="connsiteX3" y="connsiteY3"/>
              </a:cxn>
            </a:cxnLst>
            <a:rect l="l" t="t" r="r" b="b"/>
            <a:pathLst>
              <a:path w="3186259" h="311096">
                <a:moveTo>
                  <a:pt x="0" y="9427"/>
                </a:moveTo>
                <a:cubicBezTo>
                  <a:pt x="427348" y="161041"/>
                  <a:pt x="854697" y="312655"/>
                  <a:pt x="1385740" y="311084"/>
                </a:cubicBezTo>
                <a:cubicBezTo>
                  <a:pt x="1916783" y="309513"/>
                  <a:pt x="3186259" y="0"/>
                  <a:pt x="3186259" y="0"/>
                </a:cubicBezTo>
                <a:lnTo>
                  <a:pt x="3186259" y="0"/>
                </a:lnTo>
              </a:path>
            </a:pathLst>
          </a:custGeom>
          <a:ln w="57150">
            <a:solidFill>
              <a:srgbClr val="C0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pic>
        <p:nvPicPr>
          <p:cNvPr id="12" name="図 11"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h_0(D^d,\p D^d) \qquad \xrightarrow{\p} \qquad h_{-1}(\p D^d)&#10;\end{align*}&#10;\end{document}" title="IguanaTex Bitmap Display">
            <a:extLst>
              <a:ext uri="{FF2B5EF4-FFF2-40B4-BE49-F238E27FC236}">
                <a16:creationId xmlns:a16="http://schemas.microsoft.com/office/drawing/2014/main" id="{1DAE5063-DB8F-1F0E-281B-5EF87E9F8CDC}"/>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110198" y="6129687"/>
            <a:ext cx="5586416" cy="478711"/>
          </a:xfrm>
          <a:prstGeom prst="rect">
            <a:avLst/>
          </a:prstGeom>
        </p:spPr>
      </p:pic>
      <p:sp>
        <p:nvSpPr>
          <p:cNvPr id="14" name="楕円 13">
            <a:extLst>
              <a:ext uri="{FF2B5EF4-FFF2-40B4-BE49-F238E27FC236}">
                <a16:creationId xmlns:a16="http://schemas.microsoft.com/office/drawing/2014/main" id="{434B47EE-5408-23D3-0DE1-B8A1F7C0E954}"/>
              </a:ext>
            </a:extLst>
          </p:cNvPr>
          <p:cNvSpPr/>
          <p:nvPr/>
        </p:nvSpPr>
        <p:spPr>
          <a:xfrm>
            <a:off x="6746453" y="3438526"/>
            <a:ext cx="4399699" cy="2210314"/>
          </a:xfrm>
          <a:prstGeom prst="ellipse">
            <a:avLst/>
          </a:prstGeom>
          <a:noFill/>
          <a:ln w="38100">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2800" dirty="0"/>
          </a:p>
        </p:txBody>
      </p:sp>
      <p:pic>
        <p:nvPicPr>
          <p:cNvPr id="16" name="図 15"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o&#10;\end{align*}&#10;\end{document}" title="IguanaTex Bitmap Display">
            <a:extLst>
              <a:ext uri="{FF2B5EF4-FFF2-40B4-BE49-F238E27FC236}">
                <a16:creationId xmlns:a16="http://schemas.microsoft.com/office/drawing/2014/main" id="{489AFC3C-2F6C-BB49-4352-3F81EDA6F3C4}"/>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903406" y="4433154"/>
            <a:ext cx="377855" cy="221058"/>
          </a:xfrm>
          <a:prstGeom prst="rect">
            <a:avLst/>
          </a:prstGeom>
        </p:spPr>
      </p:pic>
      <p:sp>
        <p:nvSpPr>
          <p:cNvPr id="17" name="フリーフォーム: 図形 16">
            <a:extLst>
              <a:ext uri="{FF2B5EF4-FFF2-40B4-BE49-F238E27FC236}">
                <a16:creationId xmlns:a16="http://schemas.microsoft.com/office/drawing/2014/main" id="{98B65FDA-5A08-807E-8C16-0D6B0DDC490C}"/>
              </a:ext>
            </a:extLst>
          </p:cNvPr>
          <p:cNvSpPr/>
          <p:nvPr/>
        </p:nvSpPr>
        <p:spPr>
          <a:xfrm rot="21267116">
            <a:off x="8330030" y="5431470"/>
            <a:ext cx="2139885" cy="193900"/>
          </a:xfrm>
          <a:custGeom>
            <a:avLst/>
            <a:gdLst>
              <a:gd name="connsiteX0" fmla="*/ 0 w 3186259"/>
              <a:gd name="connsiteY0" fmla="*/ 9427 h 311096"/>
              <a:gd name="connsiteX1" fmla="*/ 1385740 w 3186259"/>
              <a:gd name="connsiteY1" fmla="*/ 311084 h 311096"/>
              <a:gd name="connsiteX2" fmla="*/ 3186259 w 3186259"/>
              <a:gd name="connsiteY2" fmla="*/ 0 h 311096"/>
              <a:gd name="connsiteX3" fmla="*/ 3186259 w 3186259"/>
              <a:gd name="connsiteY3" fmla="*/ 0 h 311096"/>
            </a:gdLst>
            <a:ahLst/>
            <a:cxnLst>
              <a:cxn ang="0">
                <a:pos x="connsiteX0" y="connsiteY0"/>
              </a:cxn>
              <a:cxn ang="0">
                <a:pos x="connsiteX1" y="connsiteY1"/>
              </a:cxn>
              <a:cxn ang="0">
                <a:pos x="connsiteX2" y="connsiteY2"/>
              </a:cxn>
              <a:cxn ang="0">
                <a:pos x="connsiteX3" y="connsiteY3"/>
              </a:cxn>
            </a:cxnLst>
            <a:rect l="l" t="t" r="r" b="b"/>
            <a:pathLst>
              <a:path w="3186259" h="311096">
                <a:moveTo>
                  <a:pt x="0" y="9427"/>
                </a:moveTo>
                <a:cubicBezTo>
                  <a:pt x="427348" y="161041"/>
                  <a:pt x="854697" y="312655"/>
                  <a:pt x="1385740" y="311084"/>
                </a:cubicBezTo>
                <a:cubicBezTo>
                  <a:pt x="1916783" y="309513"/>
                  <a:pt x="3186259" y="0"/>
                  <a:pt x="3186259" y="0"/>
                </a:cubicBezTo>
                <a:lnTo>
                  <a:pt x="3186259" y="0"/>
                </a:lnTo>
              </a:path>
            </a:pathLst>
          </a:custGeom>
          <a:ln w="57150">
            <a:solidFill>
              <a:srgbClr val="C0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C5B8186A-ADA8-4715-8ADA-E7C8F6FDA3E4}"/>
              </a:ext>
            </a:extLst>
          </p:cNvPr>
          <p:cNvSpPr/>
          <p:nvPr/>
        </p:nvSpPr>
        <p:spPr>
          <a:xfrm rot="608824" flipH="1">
            <a:off x="7509898" y="5482586"/>
            <a:ext cx="2045617" cy="193899"/>
          </a:xfrm>
          <a:custGeom>
            <a:avLst/>
            <a:gdLst>
              <a:gd name="connsiteX0" fmla="*/ 0 w 3186259"/>
              <a:gd name="connsiteY0" fmla="*/ 9427 h 311096"/>
              <a:gd name="connsiteX1" fmla="*/ 1385740 w 3186259"/>
              <a:gd name="connsiteY1" fmla="*/ 311084 h 311096"/>
              <a:gd name="connsiteX2" fmla="*/ 3186259 w 3186259"/>
              <a:gd name="connsiteY2" fmla="*/ 0 h 311096"/>
              <a:gd name="connsiteX3" fmla="*/ 3186259 w 3186259"/>
              <a:gd name="connsiteY3" fmla="*/ 0 h 311096"/>
            </a:gdLst>
            <a:ahLst/>
            <a:cxnLst>
              <a:cxn ang="0">
                <a:pos x="connsiteX0" y="connsiteY0"/>
              </a:cxn>
              <a:cxn ang="0">
                <a:pos x="connsiteX1" y="connsiteY1"/>
              </a:cxn>
              <a:cxn ang="0">
                <a:pos x="connsiteX2" y="connsiteY2"/>
              </a:cxn>
              <a:cxn ang="0">
                <a:pos x="connsiteX3" y="connsiteY3"/>
              </a:cxn>
            </a:cxnLst>
            <a:rect l="l" t="t" r="r" b="b"/>
            <a:pathLst>
              <a:path w="3186259" h="311096">
                <a:moveTo>
                  <a:pt x="0" y="9427"/>
                </a:moveTo>
                <a:cubicBezTo>
                  <a:pt x="427348" y="161041"/>
                  <a:pt x="854697" y="312655"/>
                  <a:pt x="1385740" y="311084"/>
                </a:cubicBezTo>
                <a:cubicBezTo>
                  <a:pt x="1916783" y="309513"/>
                  <a:pt x="3186259" y="0"/>
                  <a:pt x="3186259" y="0"/>
                </a:cubicBezTo>
                <a:lnTo>
                  <a:pt x="3186259" y="0"/>
                </a:lnTo>
              </a:path>
            </a:pathLst>
          </a:custGeom>
          <a:ln w="57150">
            <a:solidFill>
              <a:srgbClr val="C0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C47DDA15-6707-DD35-5403-2397DA910EE3}"/>
              </a:ext>
            </a:extLst>
          </p:cNvPr>
          <p:cNvSpPr txBox="1"/>
          <p:nvPr/>
        </p:nvSpPr>
        <p:spPr>
          <a:xfrm>
            <a:off x="6012744" y="4359911"/>
            <a:ext cx="6113282" cy="461665"/>
          </a:xfrm>
          <a:prstGeom prst="rect">
            <a:avLst/>
          </a:prstGeom>
          <a:noFill/>
        </p:spPr>
        <p:txBody>
          <a:bodyPr wrap="square">
            <a:spAutoFit/>
          </a:bodyPr>
          <a:lstStyle/>
          <a:p>
            <a:pPr algn="ctr"/>
            <a:r>
              <a:rPr kumimoji="1" lang="en-US" altLang="ja-JP" sz="2400" dirty="0"/>
              <a:t>d-1</a:t>
            </a:r>
            <a:r>
              <a:rPr kumimoji="1" lang="ja-JP" altLang="en-US" sz="2400" dirty="0"/>
              <a:t>次元系 </a:t>
            </a:r>
            <a:r>
              <a:rPr kumimoji="1" lang="en-US" altLang="ja-JP" sz="2400" dirty="0"/>
              <a:t>w/ </a:t>
            </a:r>
            <a:r>
              <a:rPr kumimoji="1" lang="ja-JP" altLang="en-US" sz="2400" dirty="0"/>
              <a:t>量子アノマリー</a:t>
            </a:r>
          </a:p>
        </p:txBody>
      </p:sp>
    </p:spTree>
    <p:extLst>
      <p:ext uri="{BB962C8B-B14F-4D97-AF65-F5344CB8AC3E}">
        <p14:creationId xmlns:p14="http://schemas.microsoft.com/office/powerpoint/2010/main" val="378592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70C3F763-0C01-80AA-86D7-53ABF7A40123}"/>
              </a:ext>
            </a:extLst>
          </p:cNvPr>
          <p:cNvSpPr txBox="1"/>
          <p:nvPr/>
        </p:nvSpPr>
        <p:spPr>
          <a:xfrm>
            <a:off x="110067" y="28334"/>
            <a:ext cx="5929828" cy="523220"/>
          </a:xfrm>
          <a:prstGeom prst="rect">
            <a:avLst/>
          </a:prstGeom>
          <a:noFill/>
        </p:spPr>
        <p:txBody>
          <a:bodyPr wrap="none" rtlCol="0">
            <a:spAutoFit/>
          </a:bodyPr>
          <a:lstStyle/>
          <a:p>
            <a:r>
              <a:rPr lang="ja-JP" altLang="en-US" sz="2800" dirty="0"/>
              <a:t>トポロジカル相：物理としての意義</a:t>
            </a:r>
            <a:endParaRPr lang="en-US" altLang="ja-JP" sz="2800" dirty="0"/>
          </a:p>
        </p:txBody>
      </p:sp>
      <p:sp>
        <p:nvSpPr>
          <p:cNvPr id="8" name="テキスト ボックス 7">
            <a:extLst>
              <a:ext uri="{FF2B5EF4-FFF2-40B4-BE49-F238E27FC236}">
                <a16:creationId xmlns:a16="http://schemas.microsoft.com/office/drawing/2014/main" id="{192185A2-59CB-4298-16B4-31BEE6EBFE4A}"/>
              </a:ext>
            </a:extLst>
          </p:cNvPr>
          <p:cNvSpPr txBox="1"/>
          <p:nvPr/>
        </p:nvSpPr>
        <p:spPr>
          <a:xfrm>
            <a:off x="185425" y="688515"/>
            <a:ext cx="11645214" cy="5909310"/>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物性物理学：</a:t>
            </a:r>
            <a:endParaRPr lang="en-US" altLang="ja-JP" dirty="0"/>
          </a:p>
          <a:p>
            <a:pPr marL="285750" indent="-285750">
              <a:buFont typeface="Wingdings" panose="05000000000000000000" pitchFamily="2" charset="2"/>
              <a:buChar char="l"/>
            </a:pPr>
            <a:endParaRPr lang="en-US" altLang="ja-JP" dirty="0"/>
          </a:p>
          <a:p>
            <a:pPr marL="742950" lvl="1" indent="-285750">
              <a:buFont typeface="Wingdings" panose="05000000000000000000" pitchFamily="2" charset="2"/>
              <a:buChar char="Ø"/>
            </a:pPr>
            <a:r>
              <a:rPr lang="ja-JP" altLang="en-US" dirty="0"/>
              <a:t>物質の相構造のより深い理解に．量子エンタングルメントの観点の重要性．</a:t>
            </a:r>
            <a:endParaRPr lang="en-US" altLang="ja-JP" dirty="0"/>
          </a:p>
          <a:p>
            <a:pPr marL="742950" lvl="1" indent="-285750">
              <a:buFont typeface="Wingdings" panose="05000000000000000000" pitchFamily="2" charset="2"/>
              <a:buChar char="Ø"/>
            </a:pPr>
            <a:r>
              <a:rPr lang="ja-JP" altLang="en-US" dirty="0"/>
              <a:t>量子多体系の物理としては，より一般的な物理的状況である，有限温度系，量子開放系の研究が進みつつある．</a:t>
            </a:r>
            <a:endParaRPr lang="en-US" altLang="ja-JP" dirty="0"/>
          </a:p>
          <a:p>
            <a:pPr marL="742950" lvl="1" indent="-285750">
              <a:buFont typeface="Wingdings" panose="05000000000000000000" pitchFamily="2" charset="2"/>
              <a:buChar char="Ø"/>
            </a:pPr>
            <a:r>
              <a:rPr lang="ja-JP" altLang="en-US" dirty="0"/>
              <a:t>流体系，ばね振り子のような古典力学系への拡張．</a:t>
            </a:r>
            <a:endParaRPr lang="en-US" altLang="ja-JP" dirty="0"/>
          </a:p>
          <a:p>
            <a:pPr marL="742950" lvl="1" indent="-285750">
              <a:buFont typeface="Wingdings" panose="05000000000000000000" pitchFamily="2" charset="2"/>
              <a:buChar char="Ø"/>
            </a:pPr>
            <a:r>
              <a:rPr lang="ja-JP" altLang="en-US" dirty="0"/>
              <a:t>強固な表面ギャップレス状態を用いた材料提案．</a:t>
            </a:r>
            <a:endParaRPr lang="en-US" altLang="ja-JP" dirty="0"/>
          </a:p>
          <a:p>
            <a:pPr marL="742950" lvl="1" indent="-285750">
              <a:buFont typeface="Wingdings" panose="05000000000000000000" pitchFamily="2" charset="2"/>
              <a:buChar char="Ø"/>
            </a:pPr>
            <a:r>
              <a:rPr lang="ja-JP" altLang="en-US" dirty="0"/>
              <a:t>（例）３次元トポロジカル絶縁体表面＋</a:t>
            </a:r>
            <a:r>
              <a:rPr lang="en-US" altLang="ja-JP" dirty="0"/>
              <a:t>s</a:t>
            </a:r>
            <a:r>
              <a:rPr lang="ja-JP" altLang="en-US" dirty="0"/>
              <a:t>波超伝導体＋超伝導渦 </a:t>
            </a:r>
            <a:r>
              <a:rPr lang="en-US" altLang="ja-JP" dirty="0"/>
              <a:t>= Majorana</a:t>
            </a:r>
            <a:r>
              <a:rPr lang="ja-JP" altLang="en-US" dirty="0"/>
              <a:t>フェルミオンの実現 </a:t>
            </a:r>
            <a:r>
              <a:rPr lang="en-US" altLang="ja-JP" dirty="0">
                <a:solidFill>
                  <a:schemeClr val="accent6"/>
                </a:solidFill>
              </a:rPr>
              <a:t>[Fu=Kane 10]</a:t>
            </a:r>
            <a:r>
              <a:rPr lang="en-US" altLang="ja-JP" dirty="0"/>
              <a:t>  </a:t>
            </a:r>
            <a:r>
              <a:rPr lang="ja-JP" altLang="en-US" dirty="0"/>
              <a:t>→ </a:t>
            </a:r>
            <a:r>
              <a:rPr lang="en-US" altLang="ja-JP" dirty="0"/>
              <a:t>Q</a:t>
            </a:r>
            <a:r>
              <a:rPr lang="ja-JP" altLang="en-US" dirty="0"/>
              <a:t>ビットの実現提案として理論・実験（例えば，</a:t>
            </a:r>
            <a:r>
              <a:rPr lang="en-US" altLang="ja-JP" dirty="0" err="1"/>
              <a:t>FeSe</a:t>
            </a:r>
            <a:r>
              <a:rPr lang="ja-JP" altLang="en-US" dirty="0"/>
              <a:t>系）両面から活発に議論されている．</a:t>
            </a:r>
            <a:endParaRPr lang="en-US" altLang="ja-JP" dirty="0"/>
          </a:p>
          <a:p>
            <a:pPr marL="285750" indent="-285750">
              <a:buFont typeface="Wingdings" panose="05000000000000000000" pitchFamily="2" charset="2"/>
              <a:buChar char="l"/>
            </a:pPr>
            <a:endParaRPr lang="en-US" altLang="ja-JP" dirty="0"/>
          </a:p>
          <a:p>
            <a:endParaRPr lang="en-US" altLang="ja-JP" dirty="0"/>
          </a:p>
          <a:p>
            <a:endParaRPr lang="en-US" altLang="ja-JP" dirty="0">
              <a:solidFill>
                <a:srgbClr val="C00000"/>
              </a:solidFill>
            </a:endParaRPr>
          </a:p>
          <a:p>
            <a:endParaRPr lang="en-US" altLang="ja-JP" dirty="0">
              <a:solidFill>
                <a:srgbClr val="C00000"/>
              </a:solidFill>
            </a:endParaRPr>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r>
              <a:rPr lang="ja-JP" altLang="en-US" dirty="0"/>
              <a:t>素粒子物理学：</a:t>
            </a:r>
            <a:endParaRPr lang="en-US" altLang="ja-JP" dirty="0"/>
          </a:p>
          <a:p>
            <a:pPr marL="285750" indent="-285750">
              <a:buFont typeface="Wingdings" panose="05000000000000000000" pitchFamily="2" charset="2"/>
              <a:buChar char="l"/>
            </a:pPr>
            <a:endParaRPr lang="en-US" altLang="ja-JP" dirty="0"/>
          </a:p>
          <a:p>
            <a:pPr marL="742950" lvl="1" indent="-285750">
              <a:buFont typeface="Wingdings" panose="05000000000000000000" pitchFamily="2" charset="2"/>
              <a:buChar char="Ø"/>
            </a:pPr>
            <a:r>
              <a:rPr lang="ja-JP" altLang="en-US" dirty="0"/>
              <a:t>場の量子論における量子アノマリーは，現在では，次元がひとつ上の可逆相として理解される．</a:t>
            </a:r>
            <a:endParaRPr lang="en-US" altLang="ja-JP" dirty="0"/>
          </a:p>
          <a:p>
            <a:pPr marL="742950" lvl="1" indent="-285750">
              <a:buFont typeface="Wingdings" panose="05000000000000000000" pitchFamily="2" charset="2"/>
              <a:buChar char="Ø"/>
            </a:pPr>
            <a:r>
              <a:rPr lang="ja-JP" altLang="en-US" dirty="0"/>
              <a:t>アノマリーマッチング：量子アノマリーは繰り込み群で不変 → 理論に対する強力な非摂動論的制限．</a:t>
            </a:r>
            <a:endParaRPr lang="en-US" altLang="ja-JP" dirty="0"/>
          </a:p>
          <a:p>
            <a:pPr marL="742950" lvl="1" indent="-285750">
              <a:buFont typeface="Wingdings" panose="05000000000000000000" pitchFamily="2" charset="2"/>
              <a:buChar char="Ø"/>
            </a:pPr>
            <a:r>
              <a:rPr lang="ja-JP" altLang="en-US" dirty="0"/>
              <a:t>一般化対称性：対称性とは，ひとつ次元が上のトポロジカル相である，という観点．</a:t>
            </a:r>
            <a:r>
              <a:rPr lang="en-US" altLang="ja-JP" dirty="0"/>
              <a:t>Symmetry TFT</a:t>
            </a:r>
            <a:r>
              <a:rPr lang="ja-JP" altLang="en-US" dirty="0"/>
              <a:t>．</a:t>
            </a:r>
            <a:endParaRPr lang="en-US" altLang="ja-JP" dirty="0"/>
          </a:p>
        </p:txBody>
      </p:sp>
      <p:sp>
        <p:nvSpPr>
          <p:cNvPr id="2" name="直方体 1">
            <a:extLst>
              <a:ext uri="{FF2B5EF4-FFF2-40B4-BE49-F238E27FC236}">
                <a16:creationId xmlns:a16="http://schemas.microsoft.com/office/drawing/2014/main" id="{F48053AC-3EFE-CB4F-9652-08FE2E51C838}"/>
              </a:ext>
            </a:extLst>
          </p:cNvPr>
          <p:cNvSpPr/>
          <p:nvPr/>
        </p:nvSpPr>
        <p:spPr>
          <a:xfrm>
            <a:off x="3902696" y="3429000"/>
            <a:ext cx="3629319" cy="1470579"/>
          </a:xfrm>
          <a:prstGeom prst="cube">
            <a:avLst>
              <a:gd name="adj" fmla="val 66666"/>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3</a:t>
            </a:r>
            <a:r>
              <a:rPr kumimoji="1" lang="ja-JP" altLang="en-US" dirty="0"/>
              <a:t>次元</a:t>
            </a:r>
            <a:r>
              <a:rPr kumimoji="1" lang="en-US" altLang="ja-JP" dirty="0"/>
              <a:t>TI + s</a:t>
            </a:r>
            <a:r>
              <a:rPr kumimoji="1" lang="ja-JP" altLang="en-US" dirty="0"/>
              <a:t>波超伝導</a:t>
            </a:r>
          </a:p>
        </p:txBody>
      </p:sp>
      <p:sp>
        <p:nvSpPr>
          <p:cNvPr id="4" name="楕円 3">
            <a:extLst>
              <a:ext uri="{FF2B5EF4-FFF2-40B4-BE49-F238E27FC236}">
                <a16:creationId xmlns:a16="http://schemas.microsoft.com/office/drawing/2014/main" id="{F04C0D7B-291B-52A0-0227-BA4FB9EFCD6E}"/>
              </a:ext>
            </a:extLst>
          </p:cNvPr>
          <p:cNvSpPr/>
          <p:nvPr/>
        </p:nvSpPr>
        <p:spPr>
          <a:xfrm>
            <a:off x="5071621" y="3949831"/>
            <a:ext cx="235670" cy="122548"/>
          </a:xfrm>
          <a:prstGeom prst="ellipse">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41041935-96CE-56A5-57DE-E7F79CE64964}"/>
              </a:ext>
            </a:extLst>
          </p:cNvPr>
          <p:cNvCxnSpPr/>
          <p:nvPr/>
        </p:nvCxnSpPr>
        <p:spPr>
          <a:xfrm flipV="1">
            <a:off x="5190068" y="3564466"/>
            <a:ext cx="0" cy="956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楕円 8">
            <a:extLst>
              <a:ext uri="{FF2B5EF4-FFF2-40B4-BE49-F238E27FC236}">
                <a16:creationId xmlns:a16="http://schemas.microsoft.com/office/drawing/2014/main" id="{79CA092D-026E-D798-E2D7-A4349B003FCF}"/>
              </a:ext>
            </a:extLst>
          </p:cNvPr>
          <p:cNvSpPr/>
          <p:nvPr/>
        </p:nvSpPr>
        <p:spPr>
          <a:xfrm>
            <a:off x="6031430" y="3814365"/>
            <a:ext cx="235670" cy="122548"/>
          </a:xfrm>
          <a:prstGeom prst="ellipse">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D7DAC11F-C3BF-A94E-0E01-1D73DBE0D794}"/>
              </a:ext>
            </a:extLst>
          </p:cNvPr>
          <p:cNvCxnSpPr/>
          <p:nvPr/>
        </p:nvCxnSpPr>
        <p:spPr>
          <a:xfrm flipV="1">
            <a:off x="6149877" y="3429000"/>
            <a:ext cx="0" cy="956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図 11"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gamma&#10;\end{align*}&#10;\end{document}" title="IguanaTex Bitmap Display">
            <a:extLst>
              <a:ext uri="{FF2B5EF4-FFF2-40B4-BE49-F238E27FC236}">
                <a16:creationId xmlns:a16="http://schemas.microsoft.com/office/drawing/2014/main" id="{799307EC-1D97-7338-8C98-4C68944364E2}"/>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798785" y="3912735"/>
            <a:ext cx="160641" cy="196740"/>
          </a:xfrm>
          <a:prstGeom prst="rect">
            <a:avLst/>
          </a:prstGeom>
        </p:spPr>
      </p:pic>
      <p:pic>
        <p:nvPicPr>
          <p:cNvPr id="13" name="図 12"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gamma&#10;\end{align*}&#10;\end{document}" title="IguanaTex Bitmap Display">
            <a:extLst>
              <a:ext uri="{FF2B5EF4-FFF2-40B4-BE49-F238E27FC236}">
                <a16:creationId xmlns:a16="http://schemas.microsoft.com/office/drawing/2014/main" id="{FDFA506A-E660-B38A-0E39-66AD337A8E2F}"/>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6385547" y="3753091"/>
            <a:ext cx="160641" cy="196740"/>
          </a:xfrm>
          <a:prstGeom prst="rect">
            <a:avLst/>
          </a:prstGeom>
        </p:spPr>
      </p:pic>
    </p:spTree>
    <p:extLst>
      <p:ext uri="{BB962C8B-B14F-4D97-AF65-F5344CB8AC3E}">
        <p14:creationId xmlns:p14="http://schemas.microsoft.com/office/powerpoint/2010/main" val="405322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613668" y="980388"/>
            <a:ext cx="10964663" cy="2246769"/>
          </a:xfrm>
          <a:prstGeom prst="rect">
            <a:avLst/>
          </a:prstGeom>
          <a:noFill/>
        </p:spPr>
        <p:txBody>
          <a:bodyPr wrap="square" rtlCol="0">
            <a:spAutoFit/>
          </a:bodyPr>
          <a:lstStyle/>
          <a:p>
            <a:pPr marL="285750" indent="-285750">
              <a:buFont typeface="Wingdings" panose="05000000000000000000" pitchFamily="2" charset="2"/>
              <a:buChar char="l"/>
            </a:pPr>
            <a:r>
              <a:rPr lang="ja-JP" altLang="en-US" sz="2800" dirty="0">
                <a:solidFill>
                  <a:schemeClr val="bg2">
                    <a:lumMod val="90000"/>
                  </a:schemeClr>
                </a:solidFill>
              </a:rPr>
              <a:t>イントロ：トポロジカル相，可逆相とは（</a:t>
            </a:r>
            <a:r>
              <a:rPr lang="en-US" altLang="ja-JP" sz="2800" dirty="0">
                <a:solidFill>
                  <a:schemeClr val="bg2">
                    <a:lumMod val="90000"/>
                  </a:schemeClr>
                </a:solidFill>
              </a:rPr>
              <a:t>20</a:t>
            </a:r>
            <a:r>
              <a:rPr lang="ja-JP" altLang="en-US" sz="2800" dirty="0">
                <a:solidFill>
                  <a:schemeClr val="bg2">
                    <a:lumMod val="90000"/>
                  </a:schemeClr>
                </a:solidFill>
              </a:rPr>
              <a:t>分）</a:t>
            </a:r>
            <a:endParaRPr lang="en-US" altLang="ja-JP" sz="2800" dirty="0">
              <a:solidFill>
                <a:schemeClr val="bg2">
                  <a:lumMod val="90000"/>
                </a:schemeClr>
              </a:solidFill>
            </a:endParaRPr>
          </a:p>
          <a:p>
            <a:pPr marL="285750" indent="-285750">
              <a:buFont typeface="Wingdings" panose="05000000000000000000" pitchFamily="2" charset="2"/>
              <a:buChar char="l"/>
            </a:pPr>
            <a:endParaRPr kumimoji="1" lang="en-US" altLang="ja-JP" sz="2800" dirty="0"/>
          </a:p>
          <a:p>
            <a:pPr marL="285750" indent="-285750">
              <a:buFont typeface="Wingdings" panose="05000000000000000000" pitchFamily="2" charset="2"/>
              <a:buChar char="l"/>
            </a:pPr>
            <a:r>
              <a:rPr lang="ja-JP" altLang="en-US" sz="2800" dirty="0"/>
              <a:t>自由フェルミオンと</a:t>
            </a:r>
            <a:r>
              <a:rPr lang="en-US" altLang="ja-JP" sz="2800" dirty="0"/>
              <a:t>K</a:t>
            </a:r>
            <a:r>
              <a:rPr lang="ja-JP" altLang="en-US" sz="2800" dirty="0"/>
              <a:t>理論（</a:t>
            </a:r>
            <a:r>
              <a:rPr lang="en-US" altLang="ja-JP" sz="2800" dirty="0"/>
              <a:t>20</a:t>
            </a:r>
            <a:r>
              <a:rPr lang="ja-JP" altLang="en-US" sz="2800" dirty="0"/>
              <a:t>分）</a:t>
            </a:r>
            <a:endParaRPr lang="en-US" altLang="ja-JP" sz="2800" dirty="0"/>
          </a:p>
          <a:p>
            <a:pPr marL="285750" indent="-285750">
              <a:buFont typeface="Wingdings" panose="05000000000000000000" pitchFamily="2" charset="2"/>
              <a:buChar char="l"/>
            </a:pPr>
            <a:endParaRPr kumimoji="1" lang="en-US" altLang="ja-JP" sz="2800" dirty="0"/>
          </a:p>
          <a:p>
            <a:pPr marL="285750" indent="-285750">
              <a:buFont typeface="Wingdings" panose="05000000000000000000" pitchFamily="2" charset="2"/>
              <a:buChar char="l"/>
            </a:pPr>
            <a:r>
              <a:rPr lang="en-US" altLang="ja-JP" sz="2800" dirty="0" err="1">
                <a:solidFill>
                  <a:schemeClr val="bg2">
                    <a:lumMod val="90000"/>
                  </a:schemeClr>
                </a:solidFill>
              </a:rPr>
              <a:t>Atiyah-Hirzebruch</a:t>
            </a:r>
            <a:r>
              <a:rPr lang="ja-JP" altLang="en-US" sz="2800" dirty="0">
                <a:solidFill>
                  <a:schemeClr val="bg2">
                    <a:lumMod val="90000"/>
                  </a:schemeClr>
                </a:solidFill>
              </a:rPr>
              <a:t>スペクトル系列による分類計算（</a:t>
            </a:r>
            <a:r>
              <a:rPr lang="en-US" altLang="ja-JP" sz="2800" dirty="0">
                <a:solidFill>
                  <a:schemeClr val="bg2">
                    <a:lumMod val="90000"/>
                  </a:schemeClr>
                </a:solidFill>
              </a:rPr>
              <a:t>10</a:t>
            </a:r>
            <a:r>
              <a:rPr lang="ja-JP" altLang="en-US" sz="2800" dirty="0">
                <a:solidFill>
                  <a:schemeClr val="bg2">
                    <a:lumMod val="90000"/>
                  </a:schemeClr>
                </a:solidFill>
              </a:rPr>
              <a:t>分）</a:t>
            </a:r>
            <a:endParaRPr lang="en-US" altLang="ja-JP" sz="2800" dirty="0">
              <a:solidFill>
                <a:schemeClr val="bg2">
                  <a:lumMod val="90000"/>
                </a:schemeClr>
              </a:solidFill>
            </a:endParaRPr>
          </a:p>
        </p:txBody>
      </p:sp>
    </p:spTree>
    <p:extLst>
      <p:ext uri="{BB962C8B-B14F-4D97-AF65-F5344CB8AC3E}">
        <p14:creationId xmlns:p14="http://schemas.microsoft.com/office/powerpoint/2010/main" val="51714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251047" y="832432"/>
                <a:ext cx="7452051" cy="7294305"/>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自由フェルミオン：</a:t>
                </a:r>
                <a:r>
                  <a:rPr kumimoji="1" lang="ja-JP" altLang="en-US" dirty="0">
                    <a:latin typeface="+mn-ea"/>
                  </a:rPr>
                  <a:t>ハミルトニアンが２次形式で与えられるフェルミオン系のこと</a:t>
                </a:r>
                <a:r>
                  <a:rPr kumimoji="1" lang="en-US" altLang="ja-JP" dirty="0">
                    <a:latin typeface="+mn-ea"/>
                  </a:rPr>
                  <a:t> </a:t>
                </a:r>
                <a:r>
                  <a:rPr kumimoji="1" lang="ja-JP" altLang="en-US" dirty="0">
                    <a:latin typeface="+mn-ea"/>
                  </a:rPr>
                  <a:t>「一体問題」，「一粒子問題」</a:t>
                </a:r>
                <a:endParaRPr kumimoji="1"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基底状態は，エルミート行列を対角化し，負のエネルギー固有状態を詰めることによって得られる．「</a:t>
                </a:r>
                <a:r>
                  <a:rPr lang="en-US" altLang="ja-JP" dirty="0">
                    <a:latin typeface="+mn-ea"/>
                  </a:rPr>
                  <a:t>Fermi</a:t>
                </a:r>
                <a:r>
                  <a:rPr lang="ja-JP" altLang="en-US" dirty="0">
                    <a:latin typeface="+mn-ea"/>
                  </a:rPr>
                  <a:t>の海」</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ギャップ条件：</a:t>
                </a:r>
                <a14:m>
                  <m:oMath xmlns:m="http://schemas.openxmlformats.org/officeDocument/2006/math">
                    <m:r>
                      <a:rPr lang="en-US" altLang="ja-JP" b="0" i="1" smtClean="0">
                        <a:latin typeface="Cambria Math" panose="02040503050406030204" pitchFamily="18" charset="0"/>
                      </a:rPr>
                      <m:t>𝐸</m:t>
                    </m:r>
                    <m:r>
                      <a:rPr lang="en-US" altLang="ja-JP" b="0" i="1" smtClean="0">
                        <a:latin typeface="Cambria Math" panose="02040503050406030204" pitchFamily="18" charset="0"/>
                      </a:rPr>
                      <m:t>=0</m:t>
                    </m:r>
                    <m:r>
                      <a:rPr lang="ja-JP" altLang="en-US" i="1">
                        <a:latin typeface="Cambria Math" panose="02040503050406030204" pitchFamily="18" charset="0"/>
                      </a:rPr>
                      <m:t>近傍</m:t>
                    </m:r>
                  </m:oMath>
                </a14:m>
                <a:r>
                  <a:rPr lang="ja-JP" altLang="en-US" dirty="0">
                    <a:latin typeface="+mn-ea"/>
                  </a:rPr>
                  <a:t>に有限のエネルギーギャップが存在すること．</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可逆相の分類問題が，</a:t>
                </a:r>
                <a14:m>
                  <m:oMath xmlns:m="http://schemas.openxmlformats.org/officeDocument/2006/math">
                    <m:r>
                      <a:rPr lang="en-US" altLang="ja-JP" b="0" i="1" smtClean="0">
                        <a:latin typeface="Cambria Math" panose="02040503050406030204" pitchFamily="18" charset="0"/>
                      </a:rPr>
                      <m:t>𝐸</m:t>
                    </m:r>
                    <m:r>
                      <a:rPr lang="en-US" altLang="ja-JP" b="0" i="1" smtClean="0">
                        <a:latin typeface="Cambria Math" panose="02040503050406030204" pitchFamily="18" charset="0"/>
                      </a:rPr>
                      <m:t>=0</m:t>
                    </m:r>
                  </m:oMath>
                </a14:m>
                <a:r>
                  <a:rPr lang="ja-JP" altLang="en-US" dirty="0">
                    <a:latin typeface="+mn-ea"/>
                  </a:rPr>
                  <a:t>近傍にギャップを持つ，</a:t>
                </a:r>
                <a:r>
                  <a:rPr lang="en-US" altLang="ja-JP" dirty="0">
                    <a:latin typeface="+mn-ea"/>
                  </a:rPr>
                  <a:t>d</a:t>
                </a:r>
                <a:r>
                  <a:rPr lang="ja-JP" altLang="en-US" dirty="0">
                    <a:latin typeface="+mn-ea"/>
                  </a:rPr>
                  <a:t>次元空間の格子点（</a:t>
                </a:r>
                <a:r>
                  <a:rPr lang="en-US" altLang="ja-JP" dirty="0">
                    <a:latin typeface="+mn-ea"/>
                  </a:rPr>
                  <a:t>+</a:t>
                </a:r>
                <a:r>
                  <a:rPr lang="ja-JP" altLang="en-US" dirty="0">
                    <a:latin typeface="+mn-ea"/>
                  </a:rPr>
                  <a:t>内部自由度）を足に持つエルミート行列の分類問題に！</a:t>
                </a:r>
                <a:endParaRPr lang="en-US" altLang="ja-JP" dirty="0">
                  <a:latin typeface="+mn-ea"/>
                </a:endParaRPr>
              </a:p>
              <a:p>
                <a:r>
                  <a:rPr lang="en-US" altLang="ja-JP" dirty="0">
                    <a:latin typeface="+mn-ea"/>
                  </a:rPr>
                  <a:t>	</a:t>
                </a:r>
                <a:r>
                  <a:rPr lang="ja-JP" altLang="en-US" dirty="0">
                    <a:latin typeface="+mn-ea"/>
                  </a:rPr>
                  <a:t>→ </a:t>
                </a:r>
                <a:r>
                  <a:rPr lang="en-US" altLang="ja-JP" dirty="0">
                    <a:latin typeface="+mn-ea"/>
                  </a:rPr>
                  <a:t>K</a:t>
                </a:r>
                <a:r>
                  <a:rPr lang="ja-JP" altLang="en-US" dirty="0">
                    <a:latin typeface="+mn-ea"/>
                  </a:rPr>
                  <a:t>ホモロジー理論 </a:t>
                </a:r>
                <a:r>
                  <a:rPr lang="en-US" altLang="ja-JP" sz="1600" dirty="0">
                    <a:solidFill>
                      <a:schemeClr val="accent6"/>
                    </a:solidFill>
                    <a:latin typeface="+mn-ea"/>
                  </a:rPr>
                  <a:t>[</a:t>
                </a:r>
                <a:r>
                  <a:rPr lang="en-US" altLang="ja-JP" sz="1600" dirty="0" err="1">
                    <a:solidFill>
                      <a:schemeClr val="accent6"/>
                    </a:solidFill>
                    <a:latin typeface="+mn-ea"/>
                  </a:rPr>
                  <a:t>Kitaev</a:t>
                </a:r>
                <a:r>
                  <a:rPr lang="en-US" altLang="ja-JP" sz="1600" dirty="0">
                    <a:solidFill>
                      <a:schemeClr val="accent6"/>
                    </a:solidFill>
                    <a:latin typeface="+mn-ea"/>
                  </a:rPr>
                  <a:t> 09]</a:t>
                </a:r>
                <a:endParaRPr lang="en-US" altLang="ja-JP" dirty="0">
                  <a:solidFill>
                    <a:schemeClr val="accent6"/>
                  </a:solidFill>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251047" y="832432"/>
                <a:ext cx="7452051" cy="7294305"/>
              </a:xfrm>
              <a:prstGeom prst="rect">
                <a:avLst/>
              </a:prstGeom>
              <a:blipFill>
                <a:blip r:embed="rId12"/>
                <a:stretch>
                  <a:fillRect l="-491" t="-502" r="-654"/>
                </a:stretch>
              </a:blipFill>
            </p:spPr>
            <p:txBody>
              <a:bodyPr/>
              <a:lstStyle/>
              <a:p>
                <a:r>
                  <a:rPr lang="ja-JP" altLang="en-US">
                    <a:noFill/>
                  </a:rPr>
                  <a:t> </a:t>
                </a:r>
              </a:p>
            </p:txBody>
          </p:sp>
        </mc:Fallback>
      </mc:AlternateContent>
      <p:pic>
        <p:nvPicPr>
          <p:cNvPr id="71" name="図 70"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hat H = \sum_{x,y} \hat c^\dag_x {\cal H}_{x,y} \hat c_y, \quad {\cal H}^\dag = {\cal H}.&#10;\end{align*}&#10;\end{document}" title="IguanaTex Bitmap Display">
            <a:extLst>
              <a:ext uri="{FF2B5EF4-FFF2-40B4-BE49-F238E27FC236}">
                <a16:creationId xmlns:a16="http://schemas.microsoft.com/office/drawing/2014/main" id="{528B1567-ABCD-2FA5-6D2C-9B022B5CF01C}"/>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2124891" y="1650871"/>
            <a:ext cx="3549962" cy="622331"/>
          </a:xfrm>
          <a:prstGeom prst="rect">
            <a:avLst/>
          </a:prstGeom>
        </p:spPr>
      </p:pic>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9879628" cy="523220"/>
          </a:xfrm>
          <a:prstGeom prst="rect">
            <a:avLst/>
          </a:prstGeom>
          <a:noFill/>
        </p:spPr>
        <p:txBody>
          <a:bodyPr wrap="none" rtlCol="0">
            <a:spAutoFit/>
          </a:bodyPr>
          <a:lstStyle/>
          <a:p>
            <a:r>
              <a:rPr lang="ja-JP" altLang="en-US" sz="2800" dirty="0"/>
              <a:t>自由フェルミオンの可逆相：トポロジカル絶縁体・超伝導体</a:t>
            </a:r>
            <a:endParaRPr lang="en-US" altLang="ja-JP" sz="2800" dirty="0"/>
          </a:p>
        </p:txBody>
      </p:sp>
      <p:cxnSp>
        <p:nvCxnSpPr>
          <p:cNvPr id="11" name="直線コネクタ 10">
            <a:extLst>
              <a:ext uri="{FF2B5EF4-FFF2-40B4-BE49-F238E27FC236}">
                <a16:creationId xmlns:a16="http://schemas.microsoft.com/office/drawing/2014/main" id="{DB51C4AD-2F44-8057-C754-D527441292AD}"/>
              </a:ext>
            </a:extLst>
          </p:cNvPr>
          <p:cNvCxnSpPr>
            <a:cxnSpLocks/>
          </p:cNvCxnSpPr>
          <p:nvPr/>
        </p:nvCxnSpPr>
        <p:spPr>
          <a:xfrm>
            <a:off x="7948063" y="1248023"/>
            <a:ext cx="420188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211F3AEF-A88B-6F57-20C2-DB5AA8F09E14}"/>
              </a:ext>
            </a:extLst>
          </p:cNvPr>
          <p:cNvCxnSpPr>
            <a:cxnSpLocks/>
          </p:cNvCxnSpPr>
          <p:nvPr/>
        </p:nvCxnSpPr>
        <p:spPr>
          <a:xfrm>
            <a:off x="7948062" y="1746933"/>
            <a:ext cx="420188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8BA2438A-7351-478F-D5F3-13FE19E274B0}"/>
              </a:ext>
            </a:extLst>
          </p:cNvPr>
          <p:cNvCxnSpPr>
            <a:cxnSpLocks/>
          </p:cNvCxnSpPr>
          <p:nvPr/>
        </p:nvCxnSpPr>
        <p:spPr>
          <a:xfrm>
            <a:off x="7948061" y="2237820"/>
            <a:ext cx="420188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88F14598-D93E-E4FC-C3CA-D51FDE6D6C67}"/>
              </a:ext>
            </a:extLst>
          </p:cNvPr>
          <p:cNvCxnSpPr>
            <a:cxnSpLocks/>
          </p:cNvCxnSpPr>
          <p:nvPr/>
        </p:nvCxnSpPr>
        <p:spPr>
          <a:xfrm>
            <a:off x="7948060" y="2736730"/>
            <a:ext cx="420188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4BCD24A2-2654-54DF-D06E-31019088525E}"/>
              </a:ext>
            </a:extLst>
          </p:cNvPr>
          <p:cNvCxnSpPr>
            <a:cxnSpLocks/>
          </p:cNvCxnSpPr>
          <p:nvPr/>
        </p:nvCxnSpPr>
        <p:spPr>
          <a:xfrm flipV="1">
            <a:off x="8714796" y="757135"/>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B8300EBF-47C9-55A9-20FF-85920AAA0A66}"/>
              </a:ext>
            </a:extLst>
          </p:cNvPr>
          <p:cNvCxnSpPr>
            <a:cxnSpLocks/>
          </p:cNvCxnSpPr>
          <p:nvPr/>
        </p:nvCxnSpPr>
        <p:spPr>
          <a:xfrm flipV="1">
            <a:off x="9236076" y="757135"/>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06E6BC95-1614-15BF-F91C-3DF5889A6A0A}"/>
              </a:ext>
            </a:extLst>
          </p:cNvPr>
          <p:cNvCxnSpPr>
            <a:cxnSpLocks/>
          </p:cNvCxnSpPr>
          <p:nvPr/>
        </p:nvCxnSpPr>
        <p:spPr>
          <a:xfrm flipV="1">
            <a:off x="9781596" y="757135"/>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20605A48-7CB6-1D27-0285-797EDEA6DAA7}"/>
              </a:ext>
            </a:extLst>
          </p:cNvPr>
          <p:cNvCxnSpPr>
            <a:cxnSpLocks/>
          </p:cNvCxnSpPr>
          <p:nvPr/>
        </p:nvCxnSpPr>
        <p:spPr>
          <a:xfrm flipV="1">
            <a:off x="10302876" y="757135"/>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269E4DE3-ED14-8627-3F7D-45EE43DAAAD8}"/>
              </a:ext>
            </a:extLst>
          </p:cNvPr>
          <p:cNvCxnSpPr>
            <a:cxnSpLocks/>
          </p:cNvCxnSpPr>
          <p:nvPr/>
        </p:nvCxnSpPr>
        <p:spPr>
          <a:xfrm flipV="1">
            <a:off x="10831463" y="757135"/>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B532CFF8-A933-2286-9BAD-EEC35875B43E}"/>
              </a:ext>
            </a:extLst>
          </p:cNvPr>
          <p:cNvCxnSpPr>
            <a:cxnSpLocks/>
          </p:cNvCxnSpPr>
          <p:nvPr/>
        </p:nvCxnSpPr>
        <p:spPr>
          <a:xfrm flipV="1">
            <a:off x="11352743" y="757135"/>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9E04206B-7646-7470-F173-97D56C4CD5CA}"/>
              </a:ext>
            </a:extLst>
          </p:cNvPr>
          <p:cNvCxnSpPr>
            <a:cxnSpLocks/>
          </p:cNvCxnSpPr>
          <p:nvPr/>
        </p:nvCxnSpPr>
        <p:spPr>
          <a:xfrm flipV="1">
            <a:off x="11898263" y="757135"/>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3B5CE14C-05D0-F169-A96B-3C7B2A06130A}"/>
              </a:ext>
            </a:extLst>
          </p:cNvPr>
          <p:cNvCxnSpPr>
            <a:cxnSpLocks/>
          </p:cNvCxnSpPr>
          <p:nvPr/>
        </p:nvCxnSpPr>
        <p:spPr>
          <a:xfrm flipV="1">
            <a:off x="8177743" y="774069"/>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4" name="楕円 33">
            <a:extLst>
              <a:ext uri="{FF2B5EF4-FFF2-40B4-BE49-F238E27FC236}">
                <a16:creationId xmlns:a16="http://schemas.microsoft.com/office/drawing/2014/main" id="{20B25E9E-01E8-759F-99F2-79319ADFFA8A}"/>
              </a:ext>
            </a:extLst>
          </p:cNvPr>
          <p:cNvSpPr/>
          <p:nvPr/>
        </p:nvSpPr>
        <p:spPr>
          <a:xfrm>
            <a:off x="9128125" y="2129270"/>
            <a:ext cx="220833" cy="2203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5" name="直線矢印コネクタ 34">
            <a:extLst>
              <a:ext uri="{FF2B5EF4-FFF2-40B4-BE49-F238E27FC236}">
                <a16:creationId xmlns:a16="http://schemas.microsoft.com/office/drawing/2014/main" id="{A4B8FC5F-4B29-09D6-3390-C9AF0CEAD1EA}"/>
              </a:ext>
            </a:extLst>
          </p:cNvPr>
          <p:cNvCxnSpPr>
            <a:cxnSpLocks/>
          </p:cNvCxnSpPr>
          <p:nvPr/>
        </p:nvCxnSpPr>
        <p:spPr>
          <a:xfrm flipV="1">
            <a:off x="9164819" y="1989570"/>
            <a:ext cx="184139" cy="4191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楕円 35">
            <a:extLst>
              <a:ext uri="{FF2B5EF4-FFF2-40B4-BE49-F238E27FC236}">
                <a16:creationId xmlns:a16="http://schemas.microsoft.com/office/drawing/2014/main" id="{91954A27-738E-B0A2-1F14-3C6E4EE4C5DD}"/>
              </a:ext>
            </a:extLst>
          </p:cNvPr>
          <p:cNvSpPr/>
          <p:nvPr/>
        </p:nvSpPr>
        <p:spPr>
          <a:xfrm>
            <a:off x="9123085" y="1630360"/>
            <a:ext cx="220833" cy="2203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6619CD00-26D7-ECB8-C649-80C0BF89A9E5}"/>
              </a:ext>
            </a:extLst>
          </p:cNvPr>
          <p:cNvCxnSpPr>
            <a:cxnSpLocks/>
          </p:cNvCxnSpPr>
          <p:nvPr/>
        </p:nvCxnSpPr>
        <p:spPr>
          <a:xfrm flipV="1">
            <a:off x="9159779" y="1490660"/>
            <a:ext cx="184139" cy="4191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2" name="矢印: 左カーブ 41">
            <a:extLst>
              <a:ext uri="{FF2B5EF4-FFF2-40B4-BE49-F238E27FC236}">
                <a16:creationId xmlns:a16="http://schemas.microsoft.com/office/drawing/2014/main" id="{4B156A8B-9F47-9B95-52EF-A494363413FB}"/>
              </a:ext>
            </a:extLst>
          </p:cNvPr>
          <p:cNvSpPr/>
          <p:nvPr/>
        </p:nvSpPr>
        <p:spPr>
          <a:xfrm rot="10800000">
            <a:off x="8800287" y="1685084"/>
            <a:ext cx="266698" cy="58811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3" name="図 52"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cal H}_{x,y}&#10;\end{align*}&#10;\end{document}" title="IguanaTex Bitmap Display">
            <a:extLst>
              <a:ext uri="{FF2B5EF4-FFF2-40B4-BE49-F238E27FC236}">
                <a16:creationId xmlns:a16="http://schemas.microsoft.com/office/drawing/2014/main" id="{7C9B4AF0-AF47-1CEA-174D-F2A285D3FE18}"/>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8139998" y="1760963"/>
            <a:ext cx="652248" cy="332277"/>
          </a:xfrm>
          <a:prstGeom prst="rect">
            <a:avLst/>
          </a:prstGeom>
        </p:spPr>
      </p:pic>
      <p:sp>
        <p:nvSpPr>
          <p:cNvPr id="47" name="楕円 46">
            <a:extLst>
              <a:ext uri="{FF2B5EF4-FFF2-40B4-BE49-F238E27FC236}">
                <a16:creationId xmlns:a16="http://schemas.microsoft.com/office/drawing/2014/main" id="{6A932CEB-D5BB-05F3-646C-2A2E591F941F}"/>
              </a:ext>
            </a:extLst>
          </p:cNvPr>
          <p:cNvSpPr/>
          <p:nvPr/>
        </p:nvSpPr>
        <p:spPr>
          <a:xfrm>
            <a:off x="10655663" y="2094201"/>
            <a:ext cx="220833" cy="2203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8" name="直線矢印コネクタ 47">
            <a:extLst>
              <a:ext uri="{FF2B5EF4-FFF2-40B4-BE49-F238E27FC236}">
                <a16:creationId xmlns:a16="http://schemas.microsoft.com/office/drawing/2014/main" id="{27ECAAD6-E2ED-EDEE-72DA-D2C426BAAAED}"/>
              </a:ext>
            </a:extLst>
          </p:cNvPr>
          <p:cNvCxnSpPr>
            <a:cxnSpLocks/>
          </p:cNvCxnSpPr>
          <p:nvPr/>
        </p:nvCxnSpPr>
        <p:spPr>
          <a:xfrm flipV="1">
            <a:off x="10693763" y="1954501"/>
            <a:ext cx="182733" cy="4362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C1FE2F70-86BB-F980-446D-0B6E0D72CA7E}"/>
              </a:ext>
            </a:extLst>
          </p:cNvPr>
          <p:cNvSpPr/>
          <p:nvPr/>
        </p:nvSpPr>
        <p:spPr>
          <a:xfrm>
            <a:off x="10769963" y="2170401"/>
            <a:ext cx="220833" cy="2203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50" name="直線矢印コネクタ 49">
            <a:extLst>
              <a:ext uri="{FF2B5EF4-FFF2-40B4-BE49-F238E27FC236}">
                <a16:creationId xmlns:a16="http://schemas.microsoft.com/office/drawing/2014/main" id="{C14507B3-DD84-1753-3AD9-DA362336B539}"/>
              </a:ext>
            </a:extLst>
          </p:cNvPr>
          <p:cNvCxnSpPr>
            <a:cxnSpLocks/>
          </p:cNvCxnSpPr>
          <p:nvPr/>
        </p:nvCxnSpPr>
        <p:spPr>
          <a:xfrm flipH="1">
            <a:off x="10773138" y="2110220"/>
            <a:ext cx="188731" cy="4095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51" name="図 50"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U&#10;\end{align*}&#10;\end{document}" title="IguanaTex Bitmap Display">
            <a:extLst>
              <a:ext uri="{FF2B5EF4-FFF2-40B4-BE49-F238E27FC236}">
                <a16:creationId xmlns:a16="http://schemas.microsoft.com/office/drawing/2014/main" id="{B8C9F06D-63B3-6553-88E1-3BB0A21BC389}"/>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11002635" y="1846574"/>
            <a:ext cx="300335" cy="305557"/>
          </a:xfrm>
          <a:prstGeom prst="rect">
            <a:avLst/>
          </a:prstGeom>
        </p:spPr>
      </p:pic>
      <p:pic>
        <p:nvPicPr>
          <p:cNvPr id="61" name="図 60"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title="IguanaTex Bitmap Display">
            <a:extLst>
              <a:ext uri="{FF2B5EF4-FFF2-40B4-BE49-F238E27FC236}">
                <a16:creationId xmlns:a16="http://schemas.microsoft.com/office/drawing/2014/main" id="{A9402E16-5DE0-4BAD-B03E-48BC3BDD448A}"/>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9320047" y="2327873"/>
            <a:ext cx="170241" cy="153832"/>
          </a:xfrm>
          <a:prstGeom prst="rect">
            <a:avLst/>
          </a:prstGeom>
        </p:spPr>
      </p:pic>
      <p:pic>
        <p:nvPicPr>
          <p:cNvPr id="66" name="図 65"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y&#10;\end{align*}&#10;\end{document}" title="IguanaTex Bitmap Display">
            <a:extLst>
              <a:ext uri="{FF2B5EF4-FFF2-40B4-BE49-F238E27FC236}">
                <a16:creationId xmlns:a16="http://schemas.microsoft.com/office/drawing/2014/main" id="{52E8877E-9993-351B-D99C-4E069ED802B7}"/>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9351906" y="1773292"/>
            <a:ext cx="157934" cy="219467"/>
          </a:xfrm>
          <a:prstGeom prst="rect">
            <a:avLst/>
          </a:prstGeom>
        </p:spPr>
      </p:pic>
      <p:sp>
        <p:nvSpPr>
          <p:cNvPr id="67" name="乗算記号 66">
            <a:extLst>
              <a:ext uri="{FF2B5EF4-FFF2-40B4-BE49-F238E27FC236}">
                <a16:creationId xmlns:a16="http://schemas.microsoft.com/office/drawing/2014/main" id="{CF94A147-8778-0971-5E66-30257793CCC3}"/>
              </a:ext>
            </a:extLst>
          </p:cNvPr>
          <p:cNvSpPr/>
          <p:nvPr/>
        </p:nvSpPr>
        <p:spPr>
          <a:xfrm>
            <a:off x="10090349" y="1420009"/>
            <a:ext cx="1913048" cy="1953377"/>
          </a:xfrm>
          <a:prstGeom prst="mathMultiply">
            <a:avLst>
              <a:gd name="adj1" fmla="val 11521"/>
            </a:avLst>
          </a:prstGeom>
          <a:solidFill>
            <a:srgbClr val="FF0000">
              <a:alpha val="40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4" name="図 73"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cal H} u_n = E_n u_n \quad &#10;\Rightarrow \quad &#10;\hat H = \sum_{n} E_n \hat \chi^\dag_n \hat \chi_n, \quad &#10;\hat \chi^\dag_n = \sum_x \hat c_x [u_n]_x. &#10;\end{align*}&#10;\end{document}" title="IguanaTex Bitmap Display">
            <a:extLst>
              <a:ext uri="{FF2B5EF4-FFF2-40B4-BE49-F238E27FC236}">
                <a16:creationId xmlns:a16="http://schemas.microsoft.com/office/drawing/2014/main" id="{8DF58492-CC93-A2F6-871B-F8A4BEE945E3}"/>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726649" y="3429000"/>
            <a:ext cx="7108289" cy="585526"/>
          </a:xfrm>
          <a:prstGeom prst="rect">
            <a:avLst/>
          </a:prstGeom>
        </p:spPr>
      </p:pic>
      <p:pic>
        <p:nvPicPr>
          <p:cNvPr id="76" name="図 75"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ket{\rm GS}&#10;=&#10;\prod_{n: E_n&lt;0} \hat \chi^\dag_n \ket{0}. &#10;\end{align*}&#10;\end{document}" title="IguanaTex Bitmap Display">
            <a:extLst>
              <a:ext uri="{FF2B5EF4-FFF2-40B4-BE49-F238E27FC236}">
                <a16:creationId xmlns:a16="http://schemas.microsoft.com/office/drawing/2014/main" id="{1369C7C2-0041-8B89-1946-8DDC988060A9}"/>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3167314" y="4144199"/>
            <a:ext cx="2365652" cy="585526"/>
          </a:xfrm>
          <a:prstGeom prst="rect">
            <a:avLst/>
          </a:prstGeom>
        </p:spPr>
      </p:pic>
      <p:cxnSp>
        <p:nvCxnSpPr>
          <p:cNvPr id="78" name="直線矢印コネクタ 77">
            <a:extLst>
              <a:ext uri="{FF2B5EF4-FFF2-40B4-BE49-F238E27FC236}">
                <a16:creationId xmlns:a16="http://schemas.microsoft.com/office/drawing/2014/main" id="{4FBC4244-C5B7-893E-17AE-8CC0AF49DABC}"/>
              </a:ext>
            </a:extLst>
          </p:cNvPr>
          <p:cNvCxnSpPr>
            <a:cxnSpLocks/>
          </p:cNvCxnSpPr>
          <p:nvPr/>
        </p:nvCxnSpPr>
        <p:spPr>
          <a:xfrm flipV="1">
            <a:off x="9842320" y="3598686"/>
            <a:ext cx="0" cy="27077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2" name="直線矢印コネクタ 81">
            <a:extLst>
              <a:ext uri="{FF2B5EF4-FFF2-40B4-BE49-F238E27FC236}">
                <a16:creationId xmlns:a16="http://schemas.microsoft.com/office/drawing/2014/main" id="{F84D9203-5E01-D961-C079-C5E6D788F72C}"/>
              </a:ext>
            </a:extLst>
          </p:cNvPr>
          <p:cNvCxnSpPr>
            <a:cxnSpLocks/>
          </p:cNvCxnSpPr>
          <p:nvPr/>
        </p:nvCxnSpPr>
        <p:spPr>
          <a:xfrm flipH="1">
            <a:off x="9562851" y="4972488"/>
            <a:ext cx="552113" cy="0"/>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88" name="図 8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0&#10;\end{align*}&#10;\end{document}" title="IguanaTex Bitmap Display">
            <a:extLst>
              <a:ext uri="{FF2B5EF4-FFF2-40B4-BE49-F238E27FC236}">
                <a16:creationId xmlns:a16="http://schemas.microsoft.com/office/drawing/2014/main" id="{E8BEF39D-6303-C286-0634-8C891AD7E3E1}"/>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10218328" y="4861519"/>
            <a:ext cx="664015" cy="182094"/>
          </a:xfrm>
          <a:prstGeom prst="rect">
            <a:avLst/>
          </a:prstGeom>
        </p:spPr>
      </p:pic>
      <p:cxnSp>
        <p:nvCxnSpPr>
          <p:cNvPr id="97" name="直線コネクタ 96">
            <a:extLst>
              <a:ext uri="{FF2B5EF4-FFF2-40B4-BE49-F238E27FC236}">
                <a16:creationId xmlns:a16="http://schemas.microsoft.com/office/drawing/2014/main" id="{07D3CDBD-1AF3-E4DF-967E-3576586F8A1A}"/>
              </a:ext>
            </a:extLst>
          </p:cNvPr>
          <p:cNvCxnSpPr/>
          <p:nvPr/>
        </p:nvCxnSpPr>
        <p:spPr>
          <a:xfrm>
            <a:off x="9592583" y="589597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42CCF7F5-B6A1-C722-89DA-4AF1510BA32D}"/>
              </a:ext>
            </a:extLst>
          </p:cNvPr>
          <p:cNvCxnSpPr/>
          <p:nvPr/>
        </p:nvCxnSpPr>
        <p:spPr>
          <a:xfrm>
            <a:off x="9592583" y="576013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48DFD6E-4165-1EB5-1D54-5BDCD0600E36}"/>
              </a:ext>
            </a:extLst>
          </p:cNvPr>
          <p:cNvCxnSpPr/>
          <p:nvPr/>
        </p:nvCxnSpPr>
        <p:spPr>
          <a:xfrm>
            <a:off x="9592583" y="563424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BDCF0178-37C2-3099-460E-604AD91E105E}"/>
              </a:ext>
            </a:extLst>
          </p:cNvPr>
          <p:cNvCxnSpPr/>
          <p:nvPr/>
        </p:nvCxnSpPr>
        <p:spPr>
          <a:xfrm>
            <a:off x="9592583" y="569719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5F6AC11-11D3-D9FD-79F7-344E235CA2EB}"/>
              </a:ext>
            </a:extLst>
          </p:cNvPr>
          <p:cNvCxnSpPr/>
          <p:nvPr/>
        </p:nvCxnSpPr>
        <p:spPr>
          <a:xfrm>
            <a:off x="9592583" y="556135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FD722A02-7916-A57B-2CDE-A72C1D9B7BE0}"/>
              </a:ext>
            </a:extLst>
          </p:cNvPr>
          <p:cNvCxnSpPr/>
          <p:nvPr/>
        </p:nvCxnSpPr>
        <p:spPr>
          <a:xfrm>
            <a:off x="9592583" y="535594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A3C81C0-50D6-E5EA-005A-78DB311959F7}"/>
              </a:ext>
            </a:extLst>
          </p:cNvPr>
          <p:cNvCxnSpPr/>
          <p:nvPr/>
        </p:nvCxnSpPr>
        <p:spPr>
          <a:xfrm>
            <a:off x="9605837" y="580983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B729F094-69E6-AC7D-BC5D-A91EB7BBC6E2}"/>
              </a:ext>
            </a:extLst>
          </p:cNvPr>
          <p:cNvCxnSpPr/>
          <p:nvPr/>
        </p:nvCxnSpPr>
        <p:spPr>
          <a:xfrm>
            <a:off x="9605837" y="567399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F12D1227-A7B8-3CA7-F46E-F939829F0B60}"/>
              </a:ext>
            </a:extLst>
          </p:cNvPr>
          <p:cNvCxnSpPr/>
          <p:nvPr/>
        </p:nvCxnSpPr>
        <p:spPr>
          <a:xfrm>
            <a:off x="9605837" y="554810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939111B9-FFF5-6DF4-7903-6FC80F7DC779}"/>
              </a:ext>
            </a:extLst>
          </p:cNvPr>
          <p:cNvCxnSpPr/>
          <p:nvPr/>
        </p:nvCxnSpPr>
        <p:spPr>
          <a:xfrm>
            <a:off x="9605837" y="561105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E499F7AD-3656-A0E8-72F9-F2BE2341BF94}"/>
              </a:ext>
            </a:extLst>
          </p:cNvPr>
          <p:cNvCxnSpPr/>
          <p:nvPr/>
        </p:nvCxnSpPr>
        <p:spPr>
          <a:xfrm>
            <a:off x="9605837" y="539570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6BD1193B-E7D4-9A2D-7C50-6C63A3BB0CEF}"/>
              </a:ext>
            </a:extLst>
          </p:cNvPr>
          <p:cNvCxnSpPr/>
          <p:nvPr/>
        </p:nvCxnSpPr>
        <p:spPr>
          <a:xfrm>
            <a:off x="9605837" y="584959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8E3D132-7EC7-6330-D46D-0F1BC3A317C0}"/>
              </a:ext>
            </a:extLst>
          </p:cNvPr>
          <p:cNvCxnSpPr/>
          <p:nvPr/>
        </p:nvCxnSpPr>
        <p:spPr>
          <a:xfrm>
            <a:off x="9605837" y="571375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36DE6AEB-2E0B-9276-4EE2-69B61C1089B8}"/>
              </a:ext>
            </a:extLst>
          </p:cNvPr>
          <p:cNvCxnSpPr/>
          <p:nvPr/>
        </p:nvCxnSpPr>
        <p:spPr>
          <a:xfrm>
            <a:off x="9605837" y="558786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6B2EBE3B-7CC7-1DEA-F482-6603E3283EE1}"/>
              </a:ext>
            </a:extLst>
          </p:cNvPr>
          <p:cNvCxnSpPr/>
          <p:nvPr/>
        </p:nvCxnSpPr>
        <p:spPr>
          <a:xfrm>
            <a:off x="9605837" y="565081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09D04E0F-178F-CBE9-A368-9E70D6759019}"/>
              </a:ext>
            </a:extLst>
          </p:cNvPr>
          <p:cNvCxnSpPr/>
          <p:nvPr/>
        </p:nvCxnSpPr>
        <p:spPr>
          <a:xfrm>
            <a:off x="9605837" y="543546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4BB7EB62-5CD8-CCAC-8E18-32928A161251}"/>
              </a:ext>
            </a:extLst>
          </p:cNvPr>
          <p:cNvCxnSpPr/>
          <p:nvPr/>
        </p:nvCxnSpPr>
        <p:spPr>
          <a:xfrm>
            <a:off x="9619091" y="576345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B73C3400-5FE7-641E-D3B1-E10135E07D7A}"/>
              </a:ext>
            </a:extLst>
          </p:cNvPr>
          <p:cNvCxnSpPr/>
          <p:nvPr/>
        </p:nvCxnSpPr>
        <p:spPr>
          <a:xfrm>
            <a:off x="9619091" y="562761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BC400EA8-E776-9638-20F2-6327EFA3DD71}"/>
              </a:ext>
            </a:extLst>
          </p:cNvPr>
          <p:cNvCxnSpPr/>
          <p:nvPr/>
        </p:nvCxnSpPr>
        <p:spPr>
          <a:xfrm>
            <a:off x="9619091" y="542221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9A8C8189-7FA6-F578-D81D-17DE26A0A1FD}"/>
              </a:ext>
            </a:extLst>
          </p:cNvPr>
          <p:cNvCxnSpPr/>
          <p:nvPr/>
        </p:nvCxnSpPr>
        <p:spPr>
          <a:xfrm>
            <a:off x="9619091" y="556467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EA0B518E-333B-C8F0-22C6-F6DAFF0F005F}"/>
              </a:ext>
            </a:extLst>
          </p:cNvPr>
          <p:cNvCxnSpPr/>
          <p:nvPr/>
        </p:nvCxnSpPr>
        <p:spPr>
          <a:xfrm>
            <a:off x="9592584" y="604487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30CF4E28-6E93-D680-CFCB-EE8E80CE3653}"/>
              </a:ext>
            </a:extLst>
          </p:cNvPr>
          <p:cNvCxnSpPr/>
          <p:nvPr/>
        </p:nvCxnSpPr>
        <p:spPr>
          <a:xfrm>
            <a:off x="9592584" y="610782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CAB5DBAF-78AB-E2CF-30A7-125F757235DE}"/>
              </a:ext>
            </a:extLst>
          </p:cNvPr>
          <p:cNvCxnSpPr/>
          <p:nvPr/>
        </p:nvCxnSpPr>
        <p:spPr>
          <a:xfrm>
            <a:off x="9592584" y="597198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065BE60A-4805-74E6-037E-63F53B614784}"/>
              </a:ext>
            </a:extLst>
          </p:cNvPr>
          <p:cNvCxnSpPr/>
          <p:nvPr/>
        </p:nvCxnSpPr>
        <p:spPr>
          <a:xfrm>
            <a:off x="9605838" y="608463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E02FCC14-84FA-21A3-A00B-7A9C13FF61E4}"/>
              </a:ext>
            </a:extLst>
          </p:cNvPr>
          <p:cNvCxnSpPr/>
          <p:nvPr/>
        </p:nvCxnSpPr>
        <p:spPr>
          <a:xfrm>
            <a:off x="9605838" y="595873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463337DE-A047-DC84-410A-E7860BE1A814}"/>
              </a:ext>
            </a:extLst>
          </p:cNvPr>
          <p:cNvCxnSpPr/>
          <p:nvPr/>
        </p:nvCxnSpPr>
        <p:spPr>
          <a:xfrm>
            <a:off x="9605838" y="602168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61250441-B85E-9204-7B63-0F3DD22D7E91}"/>
              </a:ext>
            </a:extLst>
          </p:cNvPr>
          <p:cNvCxnSpPr/>
          <p:nvPr/>
        </p:nvCxnSpPr>
        <p:spPr>
          <a:xfrm>
            <a:off x="9605838" y="612438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FF98E17C-4702-3401-1FC1-36C92AF878F6}"/>
              </a:ext>
            </a:extLst>
          </p:cNvPr>
          <p:cNvCxnSpPr/>
          <p:nvPr/>
        </p:nvCxnSpPr>
        <p:spPr>
          <a:xfrm>
            <a:off x="9605838" y="599849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CFC19547-2554-1D09-8785-08E3890D8303}"/>
              </a:ext>
            </a:extLst>
          </p:cNvPr>
          <p:cNvCxnSpPr/>
          <p:nvPr/>
        </p:nvCxnSpPr>
        <p:spPr>
          <a:xfrm>
            <a:off x="9605838" y="606144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77F4431B-D525-D731-8AC4-E5A88D78615E}"/>
              </a:ext>
            </a:extLst>
          </p:cNvPr>
          <p:cNvCxnSpPr/>
          <p:nvPr/>
        </p:nvCxnSpPr>
        <p:spPr>
          <a:xfrm>
            <a:off x="9619092" y="603825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D434DA45-1F23-D434-48FB-282AC7D34864}"/>
              </a:ext>
            </a:extLst>
          </p:cNvPr>
          <p:cNvCxnSpPr/>
          <p:nvPr/>
        </p:nvCxnSpPr>
        <p:spPr>
          <a:xfrm>
            <a:off x="9619092" y="597530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8AD47304-3178-E617-173F-01B6EACE1689}"/>
              </a:ext>
            </a:extLst>
          </p:cNvPr>
          <p:cNvCxnSpPr/>
          <p:nvPr/>
        </p:nvCxnSpPr>
        <p:spPr>
          <a:xfrm>
            <a:off x="9595758" y="578802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9CE68F0A-EB23-5BBA-9CCB-AB76BEBE001A}"/>
              </a:ext>
            </a:extLst>
          </p:cNvPr>
          <p:cNvCxnSpPr/>
          <p:nvPr/>
        </p:nvCxnSpPr>
        <p:spPr>
          <a:xfrm>
            <a:off x="9595758" y="565218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2D8DFA5A-2BDB-F47F-674E-D3A56924464E}"/>
              </a:ext>
            </a:extLst>
          </p:cNvPr>
          <p:cNvCxnSpPr/>
          <p:nvPr/>
        </p:nvCxnSpPr>
        <p:spPr>
          <a:xfrm>
            <a:off x="9595758" y="552629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25A18311-637F-692A-AEEC-C03CB9765EA3}"/>
              </a:ext>
            </a:extLst>
          </p:cNvPr>
          <p:cNvCxnSpPr/>
          <p:nvPr/>
        </p:nvCxnSpPr>
        <p:spPr>
          <a:xfrm>
            <a:off x="9595758" y="558924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D0C1DB16-996C-8E5F-9DBB-A2D3B5217F97}"/>
              </a:ext>
            </a:extLst>
          </p:cNvPr>
          <p:cNvCxnSpPr/>
          <p:nvPr/>
        </p:nvCxnSpPr>
        <p:spPr>
          <a:xfrm>
            <a:off x="9595758" y="545340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9E7E687E-F257-4927-745B-E6A7C4DBD7C0}"/>
              </a:ext>
            </a:extLst>
          </p:cNvPr>
          <p:cNvCxnSpPr/>
          <p:nvPr/>
        </p:nvCxnSpPr>
        <p:spPr>
          <a:xfrm>
            <a:off x="9609012" y="570188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EFDDE9FF-AD66-D05A-C1E7-347907F2A45C}"/>
              </a:ext>
            </a:extLst>
          </p:cNvPr>
          <p:cNvCxnSpPr/>
          <p:nvPr/>
        </p:nvCxnSpPr>
        <p:spPr>
          <a:xfrm>
            <a:off x="9609012" y="556604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DD80571E-B579-D00D-7C4F-1FFD08F0C434}"/>
              </a:ext>
            </a:extLst>
          </p:cNvPr>
          <p:cNvCxnSpPr/>
          <p:nvPr/>
        </p:nvCxnSpPr>
        <p:spPr>
          <a:xfrm>
            <a:off x="9609012" y="544015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7AB6EAD9-FB52-28EA-0975-624F40CA59CE}"/>
              </a:ext>
            </a:extLst>
          </p:cNvPr>
          <p:cNvCxnSpPr/>
          <p:nvPr/>
        </p:nvCxnSpPr>
        <p:spPr>
          <a:xfrm>
            <a:off x="9609012" y="550310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717217C-2AFC-F70A-41C0-4E66E5D6F43B}"/>
              </a:ext>
            </a:extLst>
          </p:cNvPr>
          <p:cNvCxnSpPr/>
          <p:nvPr/>
        </p:nvCxnSpPr>
        <p:spPr>
          <a:xfrm>
            <a:off x="9609012" y="574164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1F26F37E-4108-48BD-C872-8C766CBBB435}"/>
              </a:ext>
            </a:extLst>
          </p:cNvPr>
          <p:cNvCxnSpPr/>
          <p:nvPr/>
        </p:nvCxnSpPr>
        <p:spPr>
          <a:xfrm>
            <a:off x="9609012" y="560580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453D5C40-9B57-A66D-9F9B-4AD8C2585883}"/>
              </a:ext>
            </a:extLst>
          </p:cNvPr>
          <p:cNvCxnSpPr/>
          <p:nvPr/>
        </p:nvCxnSpPr>
        <p:spPr>
          <a:xfrm>
            <a:off x="9609012" y="547991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0334AB90-76A1-6650-16D3-05D86E22FC22}"/>
              </a:ext>
            </a:extLst>
          </p:cNvPr>
          <p:cNvCxnSpPr/>
          <p:nvPr/>
        </p:nvCxnSpPr>
        <p:spPr>
          <a:xfrm>
            <a:off x="9609012" y="554286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40280271-FD79-359E-A2C6-DC2FEF4C75C6}"/>
              </a:ext>
            </a:extLst>
          </p:cNvPr>
          <p:cNvCxnSpPr/>
          <p:nvPr/>
        </p:nvCxnSpPr>
        <p:spPr>
          <a:xfrm>
            <a:off x="9622266" y="565550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09269076-4C49-3BC8-7AC4-CA92C7C12F7A}"/>
              </a:ext>
            </a:extLst>
          </p:cNvPr>
          <p:cNvCxnSpPr/>
          <p:nvPr/>
        </p:nvCxnSpPr>
        <p:spPr>
          <a:xfrm>
            <a:off x="9622266" y="551966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B97C4C0E-45B8-E42E-CBC9-408D779CD453}"/>
              </a:ext>
            </a:extLst>
          </p:cNvPr>
          <p:cNvCxnSpPr/>
          <p:nvPr/>
        </p:nvCxnSpPr>
        <p:spPr>
          <a:xfrm>
            <a:off x="9622266" y="545672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8D9A6CC9-5DB3-1487-9B17-C31622EB1D43}"/>
              </a:ext>
            </a:extLst>
          </p:cNvPr>
          <p:cNvCxnSpPr/>
          <p:nvPr/>
        </p:nvCxnSpPr>
        <p:spPr>
          <a:xfrm>
            <a:off x="9562900" y="435545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CD686A5D-6160-80A1-7E89-57DC72A4F759}"/>
              </a:ext>
            </a:extLst>
          </p:cNvPr>
          <p:cNvCxnSpPr/>
          <p:nvPr/>
        </p:nvCxnSpPr>
        <p:spPr>
          <a:xfrm>
            <a:off x="9562900" y="421961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44ACC895-D108-DE7E-C960-99BF04FD5843}"/>
              </a:ext>
            </a:extLst>
          </p:cNvPr>
          <p:cNvCxnSpPr/>
          <p:nvPr/>
        </p:nvCxnSpPr>
        <p:spPr>
          <a:xfrm>
            <a:off x="9562900" y="409372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C13D13D2-331F-CCB3-6EE2-C25269DA12B6}"/>
              </a:ext>
            </a:extLst>
          </p:cNvPr>
          <p:cNvCxnSpPr/>
          <p:nvPr/>
        </p:nvCxnSpPr>
        <p:spPr>
          <a:xfrm>
            <a:off x="9562900" y="415666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AB43C7BE-47D1-3A20-76C0-BD1F15580988}"/>
              </a:ext>
            </a:extLst>
          </p:cNvPr>
          <p:cNvCxnSpPr/>
          <p:nvPr/>
        </p:nvCxnSpPr>
        <p:spPr>
          <a:xfrm>
            <a:off x="9562900" y="402083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83F6EAC1-12CA-CD3A-C3E0-79F58217765A}"/>
              </a:ext>
            </a:extLst>
          </p:cNvPr>
          <p:cNvCxnSpPr/>
          <p:nvPr/>
        </p:nvCxnSpPr>
        <p:spPr>
          <a:xfrm>
            <a:off x="9562900" y="381542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F6324926-7291-99CF-DA07-61BDE18D338F}"/>
              </a:ext>
            </a:extLst>
          </p:cNvPr>
          <p:cNvCxnSpPr/>
          <p:nvPr/>
        </p:nvCxnSpPr>
        <p:spPr>
          <a:xfrm>
            <a:off x="9576154" y="426931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410D9518-342E-3EA6-05F0-2D2A9415A28A}"/>
              </a:ext>
            </a:extLst>
          </p:cNvPr>
          <p:cNvCxnSpPr/>
          <p:nvPr/>
        </p:nvCxnSpPr>
        <p:spPr>
          <a:xfrm>
            <a:off x="9576154" y="413347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A03E3DA3-8D11-DA0D-586E-A34712EC0FF9}"/>
              </a:ext>
            </a:extLst>
          </p:cNvPr>
          <p:cNvCxnSpPr/>
          <p:nvPr/>
        </p:nvCxnSpPr>
        <p:spPr>
          <a:xfrm>
            <a:off x="9576154" y="400758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2F5A1819-A9DA-1BE8-7A93-CB89EE2B7FE0}"/>
              </a:ext>
            </a:extLst>
          </p:cNvPr>
          <p:cNvCxnSpPr/>
          <p:nvPr/>
        </p:nvCxnSpPr>
        <p:spPr>
          <a:xfrm>
            <a:off x="9576154" y="407053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29E947BA-A45D-E89E-BE0F-49AD8BE438C5}"/>
              </a:ext>
            </a:extLst>
          </p:cNvPr>
          <p:cNvCxnSpPr/>
          <p:nvPr/>
        </p:nvCxnSpPr>
        <p:spPr>
          <a:xfrm>
            <a:off x="9576154" y="385518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E83F18F-EBE6-D7EF-2A9B-373C821A1E15}"/>
              </a:ext>
            </a:extLst>
          </p:cNvPr>
          <p:cNvCxnSpPr/>
          <p:nvPr/>
        </p:nvCxnSpPr>
        <p:spPr>
          <a:xfrm>
            <a:off x="9576154" y="430907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275EAACA-AA26-96DD-D4A7-0E5FE27B20D8}"/>
              </a:ext>
            </a:extLst>
          </p:cNvPr>
          <p:cNvCxnSpPr/>
          <p:nvPr/>
        </p:nvCxnSpPr>
        <p:spPr>
          <a:xfrm>
            <a:off x="9576154" y="417323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3554C09C-0EBC-7C55-D4E1-8A51BA21AB1A}"/>
              </a:ext>
            </a:extLst>
          </p:cNvPr>
          <p:cNvCxnSpPr/>
          <p:nvPr/>
        </p:nvCxnSpPr>
        <p:spPr>
          <a:xfrm>
            <a:off x="9576154" y="404734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1A497536-8469-1A75-DCA2-F348B7C85A13}"/>
              </a:ext>
            </a:extLst>
          </p:cNvPr>
          <p:cNvCxnSpPr/>
          <p:nvPr/>
        </p:nvCxnSpPr>
        <p:spPr>
          <a:xfrm>
            <a:off x="9576154" y="411028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3F9DA71B-013F-4A90-6446-36E252477588}"/>
              </a:ext>
            </a:extLst>
          </p:cNvPr>
          <p:cNvCxnSpPr/>
          <p:nvPr/>
        </p:nvCxnSpPr>
        <p:spPr>
          <a:xfrm>
            <a:off x="9576154" y="389494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3836FEFE-4C38-1E7E-EEEB-8EA63F9D7A1F}"/>
              </a:ext>
            </a:extLst>
          </p:cNvPr>
          <p:cNvCxnSpPr/>
          <p:nvPr/>
        </p:nvCxnSpPr>
        <p:spPr>
          <a:xfrm>
            <a:off x="9589408" y="422293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C6F53A56-59F7-2AC6-D054-B7E408569FB9}"/>
              </a:ext>
            </a:extLst>
          </p:cNvPr>
          <p:cNvCxnSpPr/>
          <p:nvPr/>
        </p:nvCxnSpPr>
        <p:spPr>
          <a:xfrm>
            <a:off x="9589408" y="408709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1221D2AE-C75A-C91D-A510-DEB73BD24F7D}"/>
              </a:ext>
            </a:extLst>
          </p:cNvPr>
          <p:cNvCxnSpPr/>
          <p:nvPr/>
        </p:nvCxnSpPr>
        <p:spPr>
          <a:xfrm>
            <a:off x="9589408" y="388169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627FDCF4-77BF-66B5-9599-3717C6594C27}"/>
              </a:ext>
            </a:extLst>
          </p:cNvPr>
          <p:cNvCxnSpPr/>
          <p:nvPr/>
        </p:nvCxnSpPr>
        <p:spPr>
          <a:xfrm>
            <a:off x="9589408" y="402415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DC09D19D-F48E-F033-2642-7674F5EE76EA}"/>
              </a:ext>
            </a:extLst>
          </p:cNvPr>
          <p:cNvCxnSpPr/>
          <p:nvPr/>
        </p:nvCxnSpPr>
        <p:spPr>
          <a:xfrm>
            <a:off x="9562901" y="450435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E6154CB8-4CC7-759D-97A7-005CD2F5FC25}"/>
              </a:ext>
            </a:extLst>
          </p:cNvPr>
          <p:cNvCxnSpPr/>
          <p:nvPr/>
        </p:nvCxnSpPr>
        <p:spPr>
          <a:xfrm>
            <a:off x="9562901" y="456730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23228B30-2D55-AE14-537D-0EA439558373}"/>
              </a:ext>
            </a:extLst>
          </p:cNvPr>
          <p:cNvCxnSpPr/>
          <p:nvPr/>
        </p:nvCxnSpPr>
        <p:spPr>
          <a:xfrm>
            <a:off x="9562901" y="443146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A6A866AC-A92E-3139-9E82-E96B46A9F9F4}"/>
              </a:ext>
            </a:extLst>
          </p:cNvPr>
          <p:cNvCxnSpPr/>
          <p:nvPr/>
        </p:nvCxnSpPr>
        <p:spPr>
          <a:xfrm>
            <a:off x="9576155" y="454410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線コネクタ 167">
            <a:extLst>
              <a:ext uri="{FF2B5EF4-FFF2-40B4-BE49-F238E27FC236}">
                <a16:creationId xmlns:a16="http://schemas.microsoft.com/office/drawing/2014/main" id="{57218876-451B-7111-3AA1-3CAD102983E5}"/>
              </a:ext>
            </a:extLst>
          </p:cNvPr>
          <p:cNvCxnSpPr/>
          <p:nvPr/>
        </p:nvCxnSpPr>
        <p:spPr>
          <a:xfrm>
            <a:off x="9576155" y="441821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E24F1B64-AB21-3017-585F-3F73197B11E3}"/>
              </a:ext>
            </a:extLst>
          </p:cNvPr>
          <p:cNvCxnSpPr/>
          <p:nvPr/>
        </p:nvCxnSpPr>
        <p:spPr>
          <a:xfrm>
            <a:off x="9576155" y="448116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1E63EE2D-AAE8-2EA8-E420-8D7D26C25809}"/>
              </a:ext>
            </a:extLst>
          </p:cNvPr>
          <p:cNvCxnSpPr/>
          <p:nvPr/>
        </p:nvCxnSpPr>
        <p:spPr>
          <a:xfrm>
            <a:off x="9576155" y="458386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20DFF4AF-8ECD-C9E3-97E2-178AE4E64245}"/>
              </a:ext>
            </a:extLst>
          </p:cNvPr>
          <p:cNvCxnSpPr/>
          <p:nvPr/>
        </p:nvCxnSpPr>
        <p:spPr>
          <a:xfrm>
            <a:off x="9576155" y="445797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80D60AE5-EBAA-20EF-FC1C-C77880E6C3DE}"/>
              </a:ext>
            </a:extLst>
          </p:cNvPr>
          <p:cNvCxnSpPr/>
          <p:nvPr/>
        </p:nvCxnSpPr>
        <p:spPr>
          <a:xfrm>
            <a:off x="9576155" y="452092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直線コネクタ 172">
            <a:extLst>
              <a:ext uri="{FF2B5EF4-FFF2-40B4-BE49-F238E27FC236}">
                <a16:creationId xmlns:a16="http://schemas.microsoft.com/office/drawing/2014/main" id="{CFA4BDB9-26D0-5A54-3076-6F6BC469080E}"/>
              </a:ext>
            </a:extLst>
          </p:cNvPr>
          <p:cNvCxnSpPr/>
          <p:nvPr/>
        </p:nvCxnSpPr>
        <p:spPr>
          <a:xfrm>
            <a:off x="9589409" y="449772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6835B687-BE1E-2B5B-CD77-482D30D5CD69}"/>
              </a:ext>
            </a:extLst>
          </p:cNvPr>
          <p:cNvCxnSpPr/>
          <p:nvPr/>
        </p:nvCxnSpPr>
        <p:spPr>
          <a:xfrm>
            <a:off x="9589409" y="443478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77A9BAF6-220B-92DB-8D5F-3DD5ACF7C6A8}"/>
              </a:ext>
            </a:extLst>
          </p:cNvPr>
          <p:cNvCxnSpPr/>
          <p:nvPr/>
        </p:nvCxnSpPr>
        <p:spPr>
          <a:xfrm>
            <a:off x="9566075" y="424750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4E0416F9-E112-6C85-CAED-99C79752424F}"/>
              </a:ext>
            </a:extLst>
          </p:cNvPr>
          <p:cNvCxnSpPr/>
          <p:nvPr/>
        </p:nvCxnSpPr>
        <p:spPr>
          <a:xfrm>
            <a:off x="9566075" y="411166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直線コネクタ 176">
            <a:extLst>
              <a:ext uri="{FF2B5EF4-FFF2-40B4-BE49-F238E27FC236}">
                <a16:creationId xmlns:a16="http://schemas.microsoft.com/office/drawing/2014/main" id="{92FC4578-94D2-97A0-CDE3-78D4C28C74DC}"/>
              </a:ext>
            </a:extLst>
          </p:cNvPr>
          <p:cNvCxnSpPr/>
          <p:nvPr/>
        </p:nvCxnSpPr>
        <p:spPr>
          <a:xfrm>
            <a:off x="9566075" y="398577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278A65F2-4B3C-F87E-83A7-D0FB7AAEE8CA}"/>
              </a:ext>
            </a:extLst>
          </p:cNvPr>
          <p:cNvCxnSpPr/>
          <p:nvPr/>
        </p:nvCxnSpPr>
        <p:spPr>
          <a:xfrm>
            <a:off x="9566075" y="404871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159D037A-D3F9-92F0-85F0-E583337FCC71}"/>
              </a:ext>
            </a:extLst>
          </p:cNvPr>
          <p:cNvCxnSpPr/>
          <p:nvPr/>
        </p:nvCxnSpPr>
        <p:spPr>
          <a:xfrm>
            <a:off x="9566075" y="391288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6F335E14-B7AF-2D85-0669-95E73C0D6038}"/>
              </a:ext>
            </a:extLst>
          </p:cNvPr>
          <p:cNvCxnSpPr/>
          <p:nvPr/>
        </p:nvCxnSpPr>
        <p:spPr>
          <a:xfrm>
            <a:off x="9579329" y="416136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id="{B21B3FB3-44E2-E165-CA91-75C68E68DB27}"/>
              </a:ext>
            </a:extLst>
          </p:cNvPr>
          <p:cNvCxnSpPr/>
          <p:nvPr/>
        </p:nvCxnSpPr>
        <p:spPr>
          <a:xfrm>
            <a:off x="9579329" y="402552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AF6C3596-240E-0240-6FDE-017352A3F6EC}"/>
              </a:ext>
            </a:extLst>
          </p:cNvPr>
          <p:cNvCxnSpPr/>
          <p:nvPr/>
        </p:nvCxnSpPr>
        <p:spPr>
          <a:xfrm>
            <a:off x="9579329" y="389963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576C7F12-FB38-DD27-F53F-920B3C284FA4}"/>
              </a:ext>
            </a:extLst>
          </p:cNvPr>
          <p:cNvCxnSpPr/>
          <p:nvPr/>
        </p:nvCxnSpPr>
        <p:spPr>
          <a:xfrm>
            <a:off x="9579329" y="396258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1F790025-4FA7-30A7-DA82-0F734EBC873C}"/>
              </a:ext>
            </a:extLst>
          </p:cNvPr>
          <p:cNvCxnSpPr/>
          <p:nvPr/>
        </p:nvCxnSpPr>
        <p:spPr>
          <a:xfrm>
            <a:off x="9579329" y="420112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直線コネクタ 184">
            <a:extLst>
              <a:ext uri="{FF2B5EF4-FFF2-40B4-BE49-F238E27FC236}">
                <a16:creationId xmlns:a16="http://schemas.microsoft.com/office/drawing/2014/main" id="{1943CE98-5831-672F-96E3-983F06498291}"/>
              </a:ext>
            </a:extLst>
          </p:cNvPr>
          <p:cNvCxnSpPr/>
          <p:nvPr/>
        </p:nvCxnSpPr>
        <p:spPr>
          <a:xfrm>
            <a:off x="9579329" y="406528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9702F51D-4C0C-CD5E-B506-4BCF2709B917}"/>
              </a:ext>
            </a:extLst>
          </p:cNvPr>
          <p:cNvCxnSpPr/>
          <p:nvPr/>
        </p:nvCxnSpPr>
        <p:spPr>
          <a:xfrm>
            <a:off x="9579329" y="393939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077E8D5F-D4D8-CFBD-639C-280D647DAF4F}"/>
              </a:ext>
            </a:extLst>
          </p:cNvPr>
          <p:cNvCxnSpPr/>
          <p:nvPr/>
        </p:nvCxnSpPr>
        <p:spPr>
          <a:xfrm>
            <a:off x="9579329" y="400233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42402426-20D0-12A6-5615-387F8FCCA1DE}"/>
              </a:ext>
            </a:extLst>
          </p:cNvPr>
          <p:cNvCxnSpPr/>
          <p:nvPr/>
        </p:nvCxnSpPr>
        <p:spPr>
          <a:xfrm>
            <a:off x="9592583" y="411498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161722FA-C8DB-9803-3472-E50EEC482EAD}"/>
              </a:ext>
            </a:extLst>
          </p:cNvPr>
          <p:cNvCxnSpPr/>
          <p:nvPr/>
        </p:nvCxnSpPr>
        <p:spPr>
          <a:xfrm>
            <a:off x="9592583" y="397914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0F1B6C87-938F-F975-7DD5-0543CA2F9690}"/>
              </a:ext>
            </a:extLst>
          </p:cNvPr>
          <p:cNvCxnSpPr/>
          <p:nvPr/>
        </p:nvCxnSpPr>
        <p:spPr>
          <a:xfrm>
            <a:off x="9592583" y="3916200"/>
            <a:ext cx="497874" cy="0"/>
          </a:xfrm>
          <a:prstGeom prst="line">
            <a:avLst/>
          </a:prstGeom>
        </p:spPr>
        <p:style>
          <a:lnRef idx="1">
            <a:schemeClr val="accent1"/>
          </a:lnRef>
          <a:fillRef idx="0">
            <a:schemeClr val="accent1"/>
          </a:fillRef>
          <a:effectRef idx="0">
            <a:schemeClr val="accent1"/>
          </a:effectRef>
          <a:fontRef idx="minor">
            <a:schemeClr val="tx1"/>
          </a:fontRef>
        </p:style>
      </p:cxnSp>
      <p:sp>
        <p:nvSpPr>
          <p:cNvPr id="191" name="左中かっこ 190">
            <a:extLst>
              <a:ext uri="{FF2B5EF4-FFF2-40B4-BE49-F238E27FC236}">
                <a16:creationId xmlns:a16="http://schemas.microsoft.com/office/drawing/2014/main" id="{7E8693E6-615B-D94C-4221-46FFA08E0F91}"/>
              </a:ext>
            </a:extLst>
          </p:cNvPr>
          <p:cNvSpPr/>
          <p:nvPr/>
        </p:nvSpPr>
        <p:spPr>
          <a:xfrm>
            <a:off x="9144165" y="5281360"/>
            <a:ext cx="350058" cy="949670"/>
          </a:xfrm>
          <a:prstGeom prst="leftBrace">
            <a:avLst>
              <a:gd name="adj1" fmla="val 3526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3" name="フリーフォーム: 図形 192">
            <a:extLst>
              <a:ext uri="{FF2B5EF4-FFF2-40B4-BE49-F238E27FC236}">
                <a16:creationId xmlns:a16="http://schemas.microsoft.com/office/drawing/2014/main" id="{0F0FC32C-ED9F-5CE1-9EB2-0CCFDB03BA08}"/>
              </a:ext>
            </a:extLst>
          </p:cNvPr>
          <p:cNvSpPr/>
          <p:nvPr/>
        </p:nvSpPr>
        <p:spPr>
          <a:xfrm>
            <a:off x="5831724" y="4280034"/>
            <a:ext cx="3261674" cy="1606439"/>
          </a:xfrm>
          <a:custGeom>
            <a:avLst/>
            <a:gdLst>
              <a:gd name="connsiteX0" fmla="*/ 3261674 w 3261674"/>
              <a:gd name="connsiteY0" fmla="*/ 1517715 h 1606439"/>
              <a:gd name="connsiteX1" fmla="*/ 2677212 w 3261674"/>
              <a:gd name="connsiteY1" fmla="*/ 1480008 h 1606439"/>
              <a:gd name="connsiteX2" fmla="*/ 2432115 w 3261674"/>
              <a:gd name="connsiteY2" fmla="*/ 301658 h 1606439"/>
              <a:gd name="connsiteX3" fmla="*/ 0 w 3261674"/>
              <a:gd name="connsiteY3" fmla="*/ 0 h 1606439"/>
              <a:gd name="connsiteX4" fmla="*/ 0 w 3261674"/>
              <a:gd name="connsiteY4" fmla="*/ 0 h 1606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674" h="1606439">
                <a:moveTo>
                  <a:pt x="3261674" y="1517715"/>
                </a:moveTo>
                <a:cubicBezTo>
                  <a:pt x="3038573" y="1600199"/>
                  <a:pt x="2815472" y="1682684"/>
                  <a:pt x="2677212" y="1480008"/>
                </a:cubicBezTo>
                <a:cubicBezTo>
                  <a:pt x="2538952" y="1277332"/>
                  <a:pt x="2878317" y="548326"/>
                  <a:pt x="2432115" y="301658"/>
                </a:cubicBezTo>
                <a:cubicBezTo>
                  <a:pt x="1985913" y="54990"/>
                  <a:pt x="0" y="0"/>
                  <a:pt x="0" y="0"/>
                </a:cubicBezTo>
                <a:lnTo>
                  <a:pt x="0" y="0"/>
                </a:lnTo>
              </a:path>
            </a:pathLst>
          </a:custGeom>
          <a:noFill/>
          <a:ln>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U \hat c^\dag_{x,\uparrow} \hat c_{x,\uparrow} \hat c^\dag_{x,\downarrow} \hat c_{x,\downarrow}.&#10;\end{align*}&#10;\end{document}" title="IguanaTex Bitmap Display">
            <a:extLst>
              <a:ext uri="{FF2B5EF4-FFF2-40B4-BE49-F238E27FC236}">
                <a16:creationId xmlns:a16="http://schemas.microsoft.com/office/drawing/2014/main" id="{CD8F325E-AC3D-0DD9-AAFB-647715A0FDB4}"/>
              </a:ext>
            </a:extLst>
          </p:cNvPr>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9910115" y="2467579"/>
            <a:ext cx="2161361" cy="420065"/>
          </a:xfrm>
          <a:prstGeom prst="rect">
            <a:avLst/>
          </a:prstGeom>
        </p:spPr>
      </p:pic>
      <p:pic>
        <p:nvPicPr>
          <p:cNvPr id="9" name="図 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10;\end{align*}&#10;\end{document}" title="IguanaTex Bitmap Display">
            <a:extLst>
              <a:ext uri="{FF2B5EF4-FFF2-40B4-BE49-F238E27FC236}">
                <a16:creationId xmlns:a16="http://schemas.microsoft.com/office/drawing/2014/main" id="{1CE30934-A182-AF52-35DC-E5F418463293}"/>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9910115" y="3449226"/>
            <a:ext cx="188373" cy="175815"/>
          </a:xfrm>
          <a:prstGeom prst="rect">
            <a:avLst/>
          </a:prstGeom>
        </p:spPr>
      </p:pic>
    </p:spTree>
    <p:extLst>
      <p:ext uri="{BB962C8B-B14F-4D97-AF65-F5344CB8AC3E}">
        <p14:creationId xmlns:p14="http://schemas.microsoft.com/office/powerpoint/2010/main" val="391902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5ED2CC62-5E55-234B-79B1-999CABA9E01F}"/>
              </a:ext>
            </a:extLst>
          </p:cNvPr>
          <p:cNvSpPr txBox="1"/>
          <p:nvPr/>
        </p:nvSpPr>
        <p:spPr>
          <a:xfrm>
            <a:off x="251047" y="832432"/>
            <a:ext cx="10504937" cy="3693319"/>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空間１次元の格子上，</a:t>
            </a:r>
            <a:r>
              <a:rPr lang="en-US" altLang="ja-JP" dirty="0">
                <a:latin typeface="+mn-ea"/>
              </a:rPr>
              <a:t>{A,B}</a:t>
            </a:r>
            <a:r>
              <a:rPr lang="ja-JP" altLang="en-US" dirty="0">
                <a:latin typeface="+mn-ea"/>
              </a:rPr>
              <a:t>の２種類の内部自由度が存在する系を考える．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en-US" altLang="ja-JP" dirty="0">
                <a:latin typeface="+mn-ea"/>
              </a:rPr>
              <a:t>A-A</a:t>
            </a:r>
            <a:r>
              <a:rPr lang="ja-JP" altLang="en-US" dirty="0">
                <a:latin typeface="+mn-ea"/>
              </a:rPr>
              <a:t>間，</a:t>
            </a:r>
            <a:r>
              <a:rPr lang="en-US" altLang="ja-JP" dirty="0">
                <a:latin typeface="+mn-ea"/>
              </a:rPr>
              <a:t>B-B</a:t>
            </a:r>
            <a:r>
              <a:rPr lang="ja-JP" altLang="en-US" dirty="0">
                <a:latin typeface="+mn-ea"/>
              </a:rPr>
              <a:t>間のホッピング項を許さない，という対称性（カイラル対称性）を課す．</a:t>
            </a:r>
            <a:endParaRPr lang="en-US" altLang="ja-JP" dirty="0">
              <a:latin typeface="+mn-ea"/>
            </a:endParaRPr>
          </a:p>
          <a:p>
            <a:r>
              <a:rPr lang="ja-JP" altLang="en-US" dirty="0">
                <a:latin typeface="+mn-ea"/>
              </a:rPr>
              <a:t>→</a:t>
            </a:r>
            <a:r>
              <a:rPr lang="en-US" altLang="ja-JP" dirty="0">
                <a:latin typeface="+mn-ea"/>
              </a:rPr>
              <a:t> </a:t>
            </a:r>
            <a:r>
              <a:rPr lang="ja-JP" altLang="en-US" dirty="0">
                <a:latin typeface="+mn-ea"/>
              </a:rPr>
              <a:t>残るホッピングは</a:t>
            </a:r>
            <a:r>
              <a:rPr lang="en-US" altLang="ja-JP" dirty="0">
                <a:latin typeface="+mn-ea"/>
              </a:rPr>
              <a:t>AB</a:t>
            </a:r>
            <a:r>
              <a:rPr lang="ja-JP" altLang="en-US" dirty="0">
                <a:latin typeface="+mn-ea"/>
              </a:rPr>
              <a:t>間のみ．</a:t>
            </a:r>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p:txBody>
      </p: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6638356" cy="523220"/>
          </a:xfrm>
          <a:prstGeom prst="rect">
            <a:avLst/>
          </a:prstGeom>
          <a:noFill/>
        </p:spPr>
        <p:txBody>
          <a:bodyPr wrap="none" rtlCol="0">
            <a:spAutoFit/>
          </a:bodyPr>
          <a:lstStyle/>
          <a:p>
            <a:r>
              <a:rPr lang="ja-JP" altLang="en-US" sz="2800" dirty="0"/>
              <a:t>例：</a:t>
            </a:r>
            <a:r>
              <a:rPr lang="en-US" altLang="ja-JP" sz="2800" dirty="0"/>
              <a:t>Su–Schrieffer–</a:t>
            </a:r>
            <a:r>
              <a:rPr lang="en-US" altLang="ja-JP" sz="2800" dirty="0" err="1"/>
              <a:t>Heeger</a:t>
            </a:r>
            <a:r>
              <a:rPr lang="en-US" altLang="ja-JP" sz="2800" dirty="0"/>
              <a:t> </a:t>
            </a:r>
            <a:r>
              <a:rPr lang="ja-JP" altLang="en-US" sz="2800" dirty="0"/>
              <a:t>模型（</a:t>
            </a:r>
            <a:r>
              <a:rPr lang="en-US" altLang="ja-JP" sz="2800" dirty="0"/>
              <a:t>1</a:t>
            </a:r>
            <a:r>
              <a:rPr lang="ja-JP" altLang="en-US" sz="2800" dirty="0"/>
              <a:t>）</a:t>
            </a:r>
            <a:r>
              <a:rPr lang="en-US" altLang="ja-JP" dirty="0">
                <a:solidFill>
                  <a:schemeClr val="accent6"/>
                </a:solidFill>
              </a:rPr>
              <a:t>[79]</a:t>
            </a:r>
            <a:endParaRPr lang="en-US" altLang="ja-JP" sz="2800" dirty="0">
              <a:solidFill>
                <a:schemeClr val="accent6"/>
              </a:solidFill>
            </a:endParaRPr>
          </a:p>
        </p:txBody>
      </p:sp>
      <p:sp>
        <p:nvSpPr>
          <p:cNvPr id="4" name="楕円 3">
            <a:extLst>
              <a:ext uri="{FF2B5EF4-FFF2-40B4-BE49-F238E27FC236}">
                <a16:creationId xmlns:a16="http://schemas.microsoft.com/office/drawing/2014/main" id="{8ED55D8C-4A96-3638-74EF-E9CD738AFDAB}"/>
              </a:ext>
            </a:extLst>
          </p:cNvPr>
          <p:cNvSpPr/>
          <p:nvPr/>
        </p:nvSpPr>
        <p:spPr>
          <a:xfrm>
            <a:off x="123866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6" name="楕円 5">
            <a:extLst>
              <a:ext uri="{FF2B5EF4-FFF2-40B4-BE49-F238E27FC236}">
                <a16:creationId xmlns:a16="http://schemas.microsoft.com/office/drawing/2014/main" id="{65E38091-021E-D462-D702-A05C058314C7}"/>
              </a:ext>
            </a:extLst>
          </p:cNvPr>
          <p:cNvSpPr/>
          <p:nvPr/>
        </p:nvSpPr>
        <p:spPr>
          <a:xfrm>
            <a:off x="123866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7" name="楕円 6">
            <a:extLst>
              <a:ext uri="{FF2B5EF4-FFF2-40B4-BE49-F238E27FC236}">
                <a16:creationId xmlns:a16="http://schemas.microsoft.com/office/drawing/2014/main" id="{A4AB16AD-4F57-F7E4-E348-C81F2A955B1C}"/>
              </a:ext>
            </a:extLst>
          </p:cNvPr>
          <p:cNvSpPr/>
          <p:nvPr/>
        </p:nvSpPr>
        <p:spPr>
          <a:xfrm>
            <a:off x="202606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8" name="楕円 7">
            <a:extLst>
              <a:ext uri="{FF2B5EF4-FFF2-40B4-BE49-F238E27FC236}">
                <a16:creationId xmlns:a16="http://schemas.microsoft.com/office/drawing/2014/main" id="{5DA33F43-C15C-1B49-3617-8B2E8DBD438C}"/>
              </a:ext>
            </a:extLst>
          </p:cNvPr>
          <p:cNvSpPr/>
          <p:nvPr/>
        </p:nvSpPr>
        <p:spPr>
          <a:xfrm>
            <a:off x="202606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9" name="楕円 8">
            <a:extLst>
              <a:ext uri="{FF2B5EF4-FFF2-40B4-BE49-F238E27FC236}">
                <a16:creationId xmlns:a16="http://schemas.microsoft.com/office/drawing/2014/main" id="{42F3AD43-D739-47B4-9264-00ED43F4AE20}"/>
              </a:ext>
            </a:extLst>
          </p:cNvPr>
          <p:cNvSpPr/>
          <p:nvPr/>
        </p:nvSpPr>
        <p:spPr>
          <a:xfrm>
            <a:off x="281346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0" name="楕円 9">
            <a:extLst>
              <a:ext uri="{FF2B5EF4-FFF2-40B4-BE49-F238E27FC236}">
                <a16:creationId xmlns:a16="http://schemas.microsoft.com/office/drawing/2014/main" id="{6F7674B5-0F78-8FFB-3A5C-81BDBA12F718}"/>
              </a:ext>
            </a:extLst>
          </p:cNvPr>
          <p:cNvSpPr/>
          <p:nvPr/>
        </p:nvSpPr>
        <p:spPr>
          <a:xfrm>
            <a:off x="281346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12" name="楕円 11">
            <a:extLst>
              <a:ext uri="{FF2B5EF4-FFF2-40B4-BE49-F238E27FC236}">
                <a16:creationId xmlns:a16="http://schemas.microsoft.com/office/drawing/2014/main" id="{51131847-9477-E312-9A67-FAD04C1ED18C}"/>
              </a:ext>
            </a:extLst>
          </p:cNvPr>
          <p:cNvSpPr/>
          <p:nvPr/>
        </p:nvSpPr>
        <p:spPr>
          <a:xfrm>
            <a:off x="356530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3" name="楕円 12">
            <a:extLst>
              <a:ext uri="{FF2B5EF4-FFF2-40B4-BE49-F238E27FC236}">
                <a16:creationId xmlns:a16="http://schemas.microsoft.com/office/drawing/2014/main" id="{D3622D27-0031-1F29-FFC3-9A934766A5C2}"/>
              </a:ext>
            </a:extLst>
          </p:cNvPr>
          <p:cNvSpPr/>
          <p:nvPr/>
        </p:nvSpPr>
        <p:spPr>
          <a:xfrm>
            <a:off x="356530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14" name="楕円 13">
            <a:extLst>
              <a:ext uri="{FF2B5EF4-FFF2-40B4-BE49-F238E27FC236}">
                <a16:creationId xmlns:a16="http://schemas.microsoft.com/office/drawing/2014/main" id="{1C0FD384-1F1B-F978-C6B9-1252ED222715}"/>
              </a:ext>
            </a:extLst>
          </p:cNvPr>
          <p:cNvSpPr/>
          <p:nvPr/>
        </p:nvSpPr>
        <p:spPr>
          <a:xfrm>
            <a:off x="435270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5" name="楕円 14">
            <a:extLst>
              <a:ext uri="{FF2B5EF4-FFF2-40B4-BE49-F238E27FC236}">
                <a16:creationId xmlns:a16="http://schemas.microsoft.com/office/drawing/2014/main" id="{5C1EE177-0543-C0C4-510F-7CB2CE776A27}"/>
              </a:ext>
            </a:extLst>
          </p:cNvPr>
          <p:cNvSpPr/>
          <p:nvPr/>
        </p:nvSpPr>
        <p:spPr>
          <a:xfrm>
            <a:off x="435270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17" name="楕円 16">
            <a:extLst>
              <a:ext uri="{FF2B5EF4-FFF2-40B4-BE49-F238E27FC236}">
                <a16:creationId xmlns:a16="http://schemas.microsoft.com/office/drawing/2014/main" id="{03D004C7-3975-0FCD-B0D7-E0809456F209}"/>
              </a:ext>
            </a:extLst>
          </p:cNvPr>
          <p:cNvSpPr/>
          <p:nvPr/>
        </p:nvSpPr>
        <p:spPr>
          <a:xfrm>
            <a:off x="514010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8" name="楕円 17">
            <a:extLst>
              <a:ext uri="{FF2B5EF4-FFF2-40B4-BE49-F238E27FC236}">
                <a16:creationId xmlns:a16="http://schemas.microsoft.com/office/drawing/2014/main" id="{A99B8161-2B5B-67A2-C1AF-D727E3F73C75}"/>
              </a:ext>
            </a:extLst>
          </p:cNvPr>
          <p:cNvSpPr/>
          <p:nvPr/>
        </p:nvSpPr>
        <p:spPr>
          <a:xfrm>
            <a:off x="514010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1" name="楕円 20">
            <a:extLst>
              <a:ext uri="{FF2B5EF4-FFF2-40B4-BE49-F238E27FC236}">
                <a16:creationId xmlns:a16="http://schemas.microsoft.com/office/drawing/2014/main" id="{7FF58F04-FEF8-C7D7-96DC-68A900AC5CCC}"/>
              </a:ext>
            </a:extLst>
          </p:cNvPr>
          <p:cNvSpPr/>
          <p:nvPr/>
        </p:nvSpPr>
        <p:spPr>
          <a:xfrm>
            <a:off x="590718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6" name="楕円 25">
            <a:extLst>
              <a:ext uri="{FF2B5EF4-FFF2-40B4-BE49-F238E27FC236}">
                <a16:creationId xmlns:a16="http://schemas.microsoft.com/office/drawing/2014/main" id="{762BE050-51C3-2803-FB77-516104D7482F}"/>
              </a:ext>
            </a:extLst>
          </p:cNvPr>
          <p:cNvSpPr/>
          <p:nvPr/>
        </p:nvSpPr>
        <p:spPr>
          <a:xfrm>
            <a:off x="590718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7" name="楕円 26">
            <a:extLst>
              <a:ext uri="{FF2B5EF4-FFF2-40B4-BE49-F238E27FC236}">
                <a16:creationId xmlns:a16="http://schemas.microsoft.com/office/drawing/2014/main" id="{78A61153-3312-AEE2-9C4D-D3DB1046779F}"/>
              </a:ext>
            </a:extLst>
          </p:cNvPr>
          <p:cNvSpPr/>
          <p:nvPr/>
        </p:nvSpPr>
        <p:spPr>
          <a:xfrm>
            <a:off x="669458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30" name="楕円 29">
            <a:extLst>
              <a:ext uri="{FF2B5EF4-FFF2-40B4-BE49-F238E27FC236}">
                <a16:creationId xmlns:a16="http://schemas.microsoft.com/office/drawing/2014/main" id="{0A91CFBB-D70D-F23E-8EF2-9B7264FB1D57}"/>
              </a:ext>
            </a:extLst>
          </p:cNvPr>
          <p:cNvSpPr/>
          <p:nvPr/>
        </p:nvSpPr>
        <p:spPr>
          <a:xfrm>
            <a:off x="669458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37" name="楕円 36">
            <a:extLst>
              <a:ext uri="{FF2B5EF4-FFF2-40B4-BE49-F238E27FC236}">
                <a16:creationId xmlns:a16="http://schemas.microsoft.com/office/drawing/2014/main" id="{6C9C6BB8-3747-2574-FCEE-E4367AF90014}"/>
              </a:ext>
            </a:extLst>
          </p:cNvPr>
          <p:cNvSpPr/>
          <p:nvPr/>
        </p:nvSpPr>
        <p:spPr>
          <a:xfrm>
            <a:off x="748198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39" name="楕円 38">
            <a:extLst>
              <a:ext uri="{FF2B5EF4-FFF2-40B4-BE49-F238E27FC236}">
                <a16:creationId xmlns:a16="http://schemas.microsoft.com/office/drawing/2014/main" id="{F05D2AA7-289F-210A-BAE8-79477AC430A1}"/>
              </a:ext>
            </a:extLst>
          </p:cNvPr>
          <p:cNvSpPr/>
          <p:nvPr/>
        </p:nvSpPr>
        <p:spPr>
          <a:xfrm>
            <a:off x="748198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40" name="楕円 39">
            <a:extLst>
              <a:ext uri="{FF2B5EF4-FFF2-40B4-BE49-F238E27FC236}">
                <a16:creationId xmlns:a16="http://schemas.microsoft.com/office/drawing/2014/main" id="{1BC2661E-A4CB-DE7C-C516-6D535A1EA2AE}"/>
              </a:ext>
            </a:extLst>
          </p:cNvPr>
          <p:cNvSpPr/>
          <p:nvPr/>
        </p:nvSpPr>
        <p:spPr>
          <a:xfrm>
            <a:off x="823382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41" name="楕円 40">
            <a:extLst>
              <a:ext uri="{FF2B5EF4-FFF2-40B4-BE49-F238E27FC236}">
                <a16:creationId xmlns:a16="http://schemas.microsoft.com/office/drawing/2014/main" id="{5D43079B-AA57-C841-69B6-6F372B6309A5}"/>
              </a:ext>
            </a:extLst>
          </p:cNvPr>
          <p:cNvSpPr/>
          <p:nvPr/>
        </p:nvSpPr>
        <p:spPr>
          <a:xfrm>
            <a:off x="823382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43" name="楕円 42">
            <a:extLst>
              <a:ext uri="{FF2B5EF4-FFF2-40B4-BE49-F238E27FC236}">
                <a16:creationId xmlns:a16="http://schemas.microsoft.com/office/drawing/2014/main" id="{8DCC2DF9-4D4C-A8D3-2C34-B67FBA78F56D}"/>
              </a:ext>
            </a:extLst>
          </p:cNvPr>
          <p:cNvSpPr/>
          <p:nvPr/>
        </p:nvSpPr>
        <p:spPr>
          <a:xfrm>
            <a:off x="902122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44" name="楕円 43">
            <a:extLst>
              <a:ext uri="{FF2B5EF4-FFF2-40B4-BE49-F238E27FC236}">
                <a16:creationId xmlns:a16="http://schemas.microsoft.com/office/drawing/2014/main" id="{9F321F59-7916-76C2-2D5A-48767DE9B4E6}"/>
              </a:ext>
            </a:extLst>
          </p:cNvPr>
          <p:cNvSpPr/>
          <p:nvPr/>
        </p:nvSpPr>
        <p:spPr>
          <a:xfrm>
            <a:off x="902122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45" name="楕円 44">
            <a:extLst>
              <a:ext uri="{FF2B5EF4-FFF2-40B4-BE49-F238E27FC236}">
                <a16:creationId xmlns:a16="http://schemas.microsoft.com/office/drawing/2014/main" id="{0E45A293-356C-8682-213A-D3DA9C3E0234}"/>
              </a:ext>
            </a:extLst>
          </p:cNvPr>
          <p:cNvSpPr/>
          <p:nvPr/>
        </p:nvSpPr>
        <p:spPr>
          <a:xfrm>
            <a:off x="980862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46" name="楕円 45">
            <a:extLst>
              <a:ext uri="{FF2B5EF4-FFF2-40B4-BE49-F238E27FC236}">
                <a16:creationId xmlns:a16="http://schemas.microsoft.com/office/drawing/2014/main" id="{495E6ADC-1B3A-7570-B486-46E665454264}"/>
              </a:ext>
            </a:extLst>
          </p:cNvPr>
          <p:cNvSpPr/>
          <p:nvPr/>
        </p:nvSpPr>
        <p:spPr>
          <a:xfrm>
            <a:off x="980862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cxnSp>
        <p:nvCxnSpPr>
          <p:cNvPr id="54" name="直線矢印コネクタ 53">
            <a:extLst>
              <a:ext uri="{FF2B5EF4-FFF2-40B4-BE49-F238E27FC236}">
                <a16:creationId xmlns:a16="http://schemas.microsoft.com/office/drawing/2014/main" id="{F0B2C6A4-EF19-AB9D-225D-355B24F519B8}"/>
              </a:ext>
            </a:extLst>
          </p:cNvPr>
          <p:cNvCxnSpPr/>
          <p:nvPr/>
        </p:nvCxnSpPr>
        <p:spPr>
          <a:xfrm>
            <a:off x="7298267" y="2667001"/>
            <a:ext cx="4292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5" name="図 54"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title="IguanaTex Bitmap Display">
            <a:extLst>
              <a:ext uri="{FF2B5EF4-FFF2-40B4-BE49-F238E27FC236}">
                <a16:creationId xmlns:a16="http://schemas.microsoft.com/office/drawing/2014/main" id="{A72281C5-D9A6-E254-D16E-1307FFD1AC4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1590867" y="2810431"/>
            <a:ext cx="170241" cy="153832"/>
          </a:xfrm>
          <a:prstGeom prst="rect">
            <a:avLst/>
          </a:prstGeom>
        </p:spPr>
      </p:pic>
      <p:pic>
        <p:nvPicPr>
          <p:cNvPr id="25" name="図 2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Gamma {\cal H} \Gamma^{-1} = -{\cal H}, \quad \Gamma = \begin{pmatrix}&#10;1\\&#10;&amp;-1&#10;\end{pmatrix}\quad \Rightarrow \quad &#10;{\cal H} = &#10;\begin{pmatrix}&#10;O&amp;V_{\rm AB}^\dag\\&#10;V_{\rm AB}&amp;O&#10;\end{pmatrix}.&#10;\end{align*}&#10;\end{document}" title="IguanaTex Bitmap Display">
            <a:extLst>
              <a:ext uri="{FF2B5EF4-FFF2-40B4-BE49-F238E27FC236}">
                <a16:creationId xmlns:a16="http://schemas.microsoft.com/office/drawing/2014/main" id="{DD6A9939-D788-EA3B-68F7-02F3D59C5FFE}"/>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171772" y="3774913"/>
            <a:ext cx="7281138" cy="692394"/>
          </a:xfrm>
          <a:prstGeom prst="rect">
            <a:avLst/>
          </a:prstGeom>
        </p:spPr>
      </p:pic>
      <p:sp>
        <p:nvSpPr>
          <p:cNvPr id="196" name="楕円 195">
            <a:extLst>
              <a:ext uri="{FF2B5EF4-FFF2-40B4-BE49-F238E27FC236}">
                <a16:creationId xmlns:a16="http://schemas.microsoft.com/office/drawing/2014/main" id="{9DDF621D-F573-5002-6A98-6275EAF6A6AE}"/>
              </a:ext>
            </a:extLst>
          </p:cNvPr>
          <p:cNvSpPr/>
          <p:nvPr/>
        </p:nvSpPr>
        <p:spPr>
          <a:xfrm>
            <a:off x="123866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97" name="楕円 196">
            <a:extLst>
              <a:ext uri="{FF2B5EF4-FFF2-40B4-BE49-F238E27FC236}">
                <a16:creationId xmlns:a16="http://schemas.microsoft.com/office/drawing/2014/main" id="{5271819B-B351-998E-E9F4-81C4686C7F74}"/>
              </a:ext>
            </a:extLst>
          </p:cNvPr>
          <p:cNvSpPr/>
          <p:nvPr/>
        </p:nvSpPr>
        <p:spPr>
          <a:xfrm>
            <a:off x="123866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198" name="楕円 197">
            <a:extLst>
              <a:ext uri="{FF2B5EF4-FFF2-40B4-BE49-F238E27FC236}">
                <a16:creationId xmlns:a16="http://schemas.microsoft.com/office/drawing/2014/main" id="{DC2E5164-F3C6-9D11-9B14-21BAF81DF235}"/>
              </a:ext>
            </a:extLst>
          </p:cNvPr>
          <p:cNvSpPr/>
          <p:nvPr/>
        </p:nvSpPr>
        <p:spPr>
          <a:xfrm>
            <a:off x="202606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99" name="楕円 198">
            <a:extLst>
              <a:ext uri="{FF2B5EF4-FFF2-40B4-BE49-F238E27FC236}">
                <a16:creationId xmlns:a16="http://schemas.microsoft.com/office/drawing/2014/main" id="{79422EF5-0FB8-4AA5-E75D-504479B829B4}"/>
              </a:ext>
            </a:extLst>
          </p:cNvPr>
          <p:cNvSpPr/>
          <p:nvPr/>
        </p:nvSpPr>
        <p:spPr>
          <a:xfrm>
            <a:off x="202606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00" name="楕円 199">
            <a:extLst>
              <a:ext uri="{FF2B5EF4-FFF2-40B4-BE49-F238E27FC236}">
                <a16:creationId xmlns:a16="http://schemas.microsoft.com/office/drawing/2014/main" id="{321AA750-BD53-BD11-F947-47769689A568}"/>
              </a:ext>
            </a:extLst>
          </p:cNvPr>
          <p:cNvSpPr/>
          <p:nvPr/>
        </p:nvSpPr>
        <p:spPr>
          <a:xfrm>
            <a:off x="281346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01" name="楕円 200">
            <a:extLst>
              <a:ext uri="{FF2B5EF4-FFF2-40B4-BE49-F238E27FC236}">
                <a16:creationId xmlns:a16="http://schemas.microsoft.com/office/drawing/2014/main" id="{C187CFB1-0211-D8C9-DB7A-B23A1AD12840}"/>
              </a:ext>
            </a:extLst>
          </p:cNvPr>
          <p:cNvSpPr/>
          <p:nvPr/>
        </p:nvSpPr>
        <p:spPr>
          <a:xfrm>
            <a:off x="281346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02" name="楕円 201">
            <a:extLst>
              <a:ext uri="{FF2B5EF4-FFF2-40B4-BE49-F238E27FC236}">
                <a16:creationId xmlns:a16="http://schemas.microsoft.com/office/drawing/2014/main" id="{AC352551-B2A6-CC67-F0CC-4617D81DD0D3}"/>
              </a:ext>
            </a:extLst>
          </p:cNvPr>
          <p:cNvSpPr/>
          <p:nvPr/>
        </p:nvSpPr>
        <p:spPr>
          <a:xfrm>
            <a:off x="356530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03" name="楕円 202">
            <a:extLst>
              <a:ext uri="{FF2B5EF4-FFF2-40B4-BE49-F238E27FC236}">
                <a16:creationId xmlns:a16="http://schemas.microsoft.com/office/drawing/2014/main" id="{A3DC5566-53C6-DBA9-10BC-33AFCA06F9B3}"/>
              </a:ext>
            </a:extLst>
          </p:cNvPr>
          <p:cNvSpPr/>
          <p:nvPr/>
        </p:nvSpPr>
        <p:spPr>
          <a:xfrm>
            <a:off x="356530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04" name="楕円 203">
            <a:extLst>
              <a:ext uri="{FF2B5EF4-FFF2-40B4-BE49-F238E27FC236}">
                <a16:creationId xmlns:a16="http://schemas.microsoft.com/office/drawing/2014/main" id="{0A5D1DD8-EBD2-8CA5-DF48-E10E3821AAA4}"/>
              </a:ext>
            </a:extLst>
          </p:cNvPr>
          <p:cNvSpPr/>
          <p:nvPr/>
        </p:nvSpPr>
        <p:spPr>
          <a:xfrm>
            <a:off x="435270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05" name="楕円 204">
            <a:extLst>
              <a:ext uri="{FF2B5EF4-FFF2-40B4-BE49-F238E27FC236}">
                <a16:creationId xmlns:a16="http://schemas.microsoft.com/office/drawing/2014/main" id="{025727F8-AD0E-E233-0771-ABF4CC9F8BF1}"/>
              </a:ext>
            </a:extLst>
          </p:cNvPr>
          <p:cNvSpPr/>
          <p:nvPr/>
        </p:nvSpPr>
        <p:spPr>
          <a:xfrm>
            <a:off x="435270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06" name="楕円 205">
            <a:extLst>
              <a:ext uri="{FF2B5EF4-FFF2-40B4-BE49-F238E27FC236}">
                <a16:creationId xmlns:a16="http://schemas.microsoft.com/office/drawing/2014/main" id="{844A9638-737C-A100-F812-A44DBDCD2407}"/>
              </a:ext>
            </a:extLst>
          </p:cNvPr>
          <p:cNvSpPr/>
          <p:nvPr/>
        </p:nvSpPr>
        <p:spPr>
          <a:xfrm>
            <a:off x="514010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07" name="楕円 206">
            <a:extLst>
              <a:ext uri="{FF2B5EF4-FFF2-40B4-BE49-F238E27FC236}">
                <a16:creationId xmlns:a16="http://schemas.microsoft.com/office/drawing/2014/main" id="{64E3D88D-3950-B5ED-1CA7-B628A88120E9}"/>
              </a:ext>
            </a:extLst>
          </p:cNvPr>
          <p:cNvSpPr/>
          <p:nvPr/>
        </p:nvSpPr>
        <p:spPr>
          <a:xfrm>
            <a:off x="514010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08" name="楕円 207">
            <a:extLst>
              <a:ext uri="{FF2B5EF4-FFF2-40B4-BE49-F238E27FC236}">
                <a16:creationId xmlns:a16="http://schemas.microsoft.com/office/drawing/2014/main" id="{B2BD91BD-49B1-00F1-1BBD-F247D9B16957}"/>
              </a:ext>
            </a:extLst>
          </p:cNvPr>
          <p:cNvSpPr/>
          <p:nvPr/>
        </p:nvSpPr>
        <p:spPr>
          <a:xfrm>
            <a:off x="590718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09" name="楕円 208">
            <a:extLst>
              <a:ext uri="{FF2B5EF4-FFF2-40B4-BE49-F238E27FC236}">
                <a16:creationId xmlns:a16="http://schemas.microsoft.com/office/drawing/2014/main" id="{635FF6EF-CAF3-8F71-C192-9CBAA28A8DFF}"/>
              </a:ext>
            </a:extLst>
          </p:cNvPr>
          <p:cNvSpPr/>
          <p:nvPr/>
        </p:nvSpPr>
        <p:spPr>
          <a:xfrm>
            <a:off x="590718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10" name="楕円 209">
            <a:extLst>
              <a:ext uri="{FF2B5EF4-FFF2-40B4-BE49-F238E27FC236}">
                <a16:creationId xmlns:a16="http://schemas.microsoft.com/office/drawing/2014/main" id="{CA41CD56-8365-F25E-7651-E2C179E2D6D9}"/>
              </a:ext>
            </a:extLst>
          </p:cNvPr>
          <p:cNvSpPr/>
          <p:nvPr/>
        </p:nvSpPr>
        <p:spPr>
          <a:xfrm>
            <a:off x="669458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11" name="楕円 210">
            <a:extLst>
              <a:ext uri="{FF2B5EF4-FFF2-40B4-BE49-F238E27FC236}">
                <a16:creationId xmlns:a16="http://schemas.microsoft.com/office/drawing/2014/main" id="{021AF989-A82B-45A0-E1B7-E8E36E8CBA95}"/>
              </a:ext>
            </a:extLst>
          </p:cNvPr>
          <p:cNvSpPr/>
          <p:nvPr/>
        </p:nvSpPr>
        <p:spPr>
          <a:xfrm>
            <a:off x="669458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12" name="楕円 211">
            <a:extLst>
              <a:ext uri="{FF2B5EF4-FFF2-40B4-BE49-F238E27FC236}">
                <a16:creationId xmlns:a16="http://schemas.microsoft.com/office/drawing/2014/main" id="{93AE1951-A57B-3200-78F4-AF37035A80C0}"/>
              </a:ext>
            </a:extLst>
          </p:cNvPr>
          <p:cNvSpPr/>
          <p:nvPr/>
        </p:nvSpPr>
        <p:spPr>
          <a:xfrm>
            <a:off x="748198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13" name="楕円 212">
            <a:extLst>
              <a:ext uri="{FF2B5EF4-FFF2-40B4-BE49-F238E27FC236}">
                <a16:creationId xmlns:a16="http://schemas.microsoft.com/office/drawing/2014/main" id="{BFE9559D-E39F-92ED-0FA3-2F3658E24CCC}"/>
              </a:ext>
            </a:extLst>
          </p:cNvPr>
          <p:cNvSpPr/>
          <p:nvPr/>
        </p:nvSpPr>
        <p:spPr>
          <a:xfrm>
            <a:off x="748198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14" name="楕円 213">
            <a:extLst>
              <a:ext uri="{FF2B5EF4-FFF2-40B4-BE49-F238E27FC236}">
                <a16:creationId xmlns:a16="http://schemas.microsoft.com/office/drawing/2014/main" id="{F58822BE-4763-86CE-7974-C133324AECD0}"/>
              </a:ext>
            </a:extLst>
          </p:cNvPr>
          <p:cNvSpPr/>
          <p:nvPr/>
        </p:nvSpPr>
        <p:spPr>
          <a:xfrm>
            <a:off x="823382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15" name="楕円 214">
            <a:extLst>
              <a:ext uri="{FF2B5EF4-FFF2-40B4-BE49-F238E27FC236}">
                <a16:creationId xmlns:a16="http://schemas.microsoft.com/office/drawing/2014/main" id="{F607CD48-11E7-17B7-B043-21960EDC7E01}"/>
              </a:ext>
            </a:extLst>
          </p:cNvPr>
          <p:cNvSpPr/>
          <p:nvPr/>
        </p:nvSpPr>
        <p:spPr>
          <a:xfrm>
            <a:off x="823382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16" name="楕円 215">
            <a:extLst>
              <a:ext uri="{FF2B5EF4-FFF2-40B4-BE49-F238E27FC236}">
                <a16:creationId xmlns:a16="http://schemas.microsoft.com/office/drawing/2014/main" id="{CF2802F5-FB9C-ACBC-D163-C01FD5E64401}"/>
              </a:ext>
            </a:extLst>
          </p:cNvPr>
          <p:cNvSpPr/>
          <p:nvPr/>
        </p:nvSpPr>
        <p:spPr>
          <a:xfrm>
            <a:off x="902122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17" name="楕円 216">
            <a:extLst>
              <a:ext uri="{FF2B5EF4-FFF2-40B4-BE49-F238E27FC236}">
                <a16:creationId xmlns:a16="http://schemas.microsoft.com/office/drawing/2014/main" id="{A8CCCB4B-2936-8218-EC79-E15FBE256B15}"/>
              </a:ext>
            </a:extLst>
          </p:cNvPr>
          <p:cNvSpPr/>
          <p:nvPr/>
        </p:nvSpPr>
        <p:spPr>
          <a:xfrm>
            <a:off x="902122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18" name="楕円 217">
            <a:extLst>
              <a:ext uri="{FF2B5EF4-FFF2-40B4-BE49-F238E27FC236}">
                <a16:creationId xmlns:a16="http://schemas.microsoft.com/office/drawing/2014/main" id="{A79916BF-81E3-4084-3500-53D5CDBAF382}"/>
              </a:ext>
            </a:extLst>
          </p:cNvPr>
          <p:cNvSpPr/>
          <p:nvPr/>
        </p:nvSpPr>
        <p:spPr>
          <a:xfrm>
            <a:off x="9808624" y="484433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19" name="楕円 218">
            <a:extLst>
              <a:ext uri="{FF2B5EF4-FFF2-40B4-BE49-F238E27FC236}">
                <a16:creationId xmlns:a16="http://schemas.microsoft.com/office/drawing/2014/main" id="{19F6473A-48D5-939C-E566-6FE1E1ADB83E}"/>
              </a:ext>
            </a:extLst>
          </p:cNvPr>
          <p:cNvSpPr/>
          <p:nvPr/>
        </p:nvSpPr>
        <p:spPr>
          <a:xfrm>
            <a:off x="9808624" y="5649173"/>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cxnSp>
        <p:nvCxnSpPr>
          <p:cNvPr id="220" name="直線矢印コネクタ 219">
            <a:extLst>
              <a:ext uri="{FF2B5EF4-FFF2-40B4-BE49-F238E27FC236}">
                <a16:creationId xmlns:a16="http://schemas.microsoft.com/office/drawing/2014/main" id="{83E9B316-E909-7D8B-8EBD-F1F7A77DA85C}"/>
              </a:ext>
            </a:extLst>
          </p:cNvPr>
          <p:cNvCxnSpPr/>
          <p:nvPr/>
        </p:nvCxnSpPr>
        <p:spPr>
          <a:xfrm>
            <a:off x="7298267" y="6096469"/>
            <a:ext cx="4292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21" name="図 220"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title="IguanaTex Bitmap Display">
            <a:extLst>
              <a:ext uri="{FF2B5EF4-FFF2-40B4-BE49-F238E27FC236}">
                <a16:creationId xmlns:a16="http://schemas.microsoft.com/office/drawing/2014/main" id="{79C389DF-07CC-F3F9-C0B0-9AD5A7EE8562}"/>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11590867" y="6239899"/>
            <a:ext cx="170241" cy="153832"/>
          </a:xfrm>
          <a:prstGeom prst="rect">
            <a:avLst/>
          </a:prstGeom>
        </p:spPr>
      </p:pic>
      <p:cxnSp>
        <p:nvCxnSpPr>
          <p:cNvPr id="223" name="直線コネクタ 222">
            <a:extLst>
              <a:ext uri="{FF2B5EF4-FFF2-40B4-BE49-F238E27FC236}">
                <a16:creationId xmlns:a16="http://schemas.microsoft.com/office/drawing/2014/main" id="{4EFAE105-A1FE-BDE0-5789-F8C622F61022}"/>
              </a:ext>
            </a:extLst>
          </p:cNvPr>
          <p:cNvCxnSpPr>
            <a:stCxn id="197" idx="7"/>
            <a:endCxn id="198" idx="3"/>
          </p:cNvCxnSpPr>
          <p:nvPr/>
        </p:nvCxnSpPr>
        <p:spPr>
          <a:xfrm flipV="1">
            <a:off x="1459087" y="5060341"/>
            <a:ext cx="604796" cy="62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0AB9CF62-D3BA-395B-E9DD-4AAAA6847DAA}"/>
              </a:ext>
            </a:extLst>
          </p:cNvPr>
          <p:cNvCxnSpPr>
            <a:cxnSpLocks/>
            <a:stCxn id="199" idx="7"/>
            <a:endCxn id="202" idx="3"/>
          </p:cNvCxnSpPr>
          <p:nvPr/>
        </p:nvCxnSpPr>
        <p:spPr>
          <a:xfrm flipV="1">
            <a:off x="2246487" y="5060341"/>
            <a:ext cx="1356636" cy="62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5C3FFFC0-A835-841E-8426-2D131D629915}"/>
              </a:ext>
            </a:extLst>
          </p:cNvPr>
          <p:cNvCxnSpPr>
            <a:cxnSpLocks/>
            <a:stCxn id="201" idx="0"/>
            <a:endCxn id="200" idx="4"/>
          </p:cNvCxnSpPr>
          <p:nvPr/>
        </p:nvCxnSpPr>
        <p:spPr>
          <a:xfrm flipV="1">
            <a:off x="2942585" y="5097402"/>
            <a:ext cx="0" cy="551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7B5E8629-853D-EFED-49E1-2DB62FB15A84}"/>
              </a:ext>
            </a:extLst>
          </p:cNvPr>
          <p:cNvCxnSpPr>
            <a:cxnSpLocks/>
            <a:stCxn id="205" idx="1"/>
            <a:endCxn id="200" idx="5"/>
          </p:cNvCxnSpPr>
          <p:nvPr/>
        </p:nvCxnSpPr>
        <p:spPr>
          <a:xfrm flipH="1" flipV="1">
            <a:off x="3033887" y="5060341"/>
            <a:ext cx="1356636" cy="62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ED58DCF1-E6BD-7390-07C1-09A840D03CA2}"/>
              </a:ext>
            </a:extLst>
          </p:cNvPr>
          <p:cNvCxnSpPr>
            <a:cxnSpLocks/>
            <a:stCxn id="209" idx="7"/>
            <a:endCxn id="210" idx="3"/>
          </p:cNvCxnSpPr>
          <p:nvPr/>
        </p:nvCxnSpPr>
        <p:spPr>
          <a:xfrm flipV="1">
            <a:off x="6127607" y="5060341"/>
            <a:ext cx="604796" cy="62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07D28193-137D-525B-A5EB-8F3C37F04C9C}"/>
              </a:ext>
            </a:extLst>
          </p:cNvPr>
          <p:cNvCxnSpPr>
            <a:cxnSpLocks/>
            <a:stCxn id="207" idx="0"/>
            <a:endCxn id="206" idx="5"/>
          </p:cNvCxnSpPr>
          <p:nvPr/>
        </p:nvCxnSpPr>
        <p:spPr>
          <a:xfrm flipV="1">
            <a:off x="5269225" y="5060341"/>
            <a:ext cx="91302" cy="588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033315CD-0E8C-0116-58C9-27AB75B689E6}"/>
              </a:ext>
            </a:extLst>
          </p:cNvPr>
          <p:cNvCxnSpPr>
            <a:cxnSpLocks/>
            <a:stCxn id="203" idx="7"/>
            <a:endCxn id="208" idx="3"/>
          </p:cNvCxnSpPr>
          <p:nvPr/>
        </p:nvCxnSpPr>
        <p:spPr>
          <a:xfrm flipV="1">
            <a:off x="3785727" y="5060341"/>
            <a:ext cx="2159276" cy="62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直線コネクタ 242">
            <a:extLst>
              <a:ext uri="{FF2B5EF4-FFF2-40B4-BE49-F238E27FC236}">
                <a16:creationId xmlns:a16="http://schemas.microsoft.com/office/drawing/2014/main" id="{4FAC2B1F-8CB6-463E-E226-4FE3F1B7A0B2}"/>
              </a:ext>
            </a:extLst>
          </p:cNvPr>
          <p:cNvCxnSpPr>
            <a:cxnSpLocks/>
            <a:stCxn id="204" idx="5"/>
            <a:endCxn id="211" idx="1"/>
          </p:cNvCxnSpPr>
          <p:nvPr/>
        </p:nvCxnSpPr>
        <p:spPr>
          <a:xfrm>
            <a:off x="4573127" y="5060341"/>
            <a:ext cx="2159276" cy="62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直線コネクタ 245">
            <a:extLst>
              <a:ext uri="{FF2B5EF4-FFF2-40B4-BE49-F238E27FC236}">
                <a16:creationId xmlns:a16="http://schemas.microsoft.com/office/drawing/2014/main" id="{4BB48D35-AF4E-4B4C-76B6-E330112EAD39}"/>
              </a:ext>
            </a:extLst>
          </p:cNvPr>
          <p:cNvCxnSpPr>
            <a:cxnSpLocks/>
            <a:stCxn id="213" idx="0"/>
            <a:endCxn id="214" idx="3"/>
          </p:cNvCxnSpPr>
          <p:nvPr/>
        </p:nvCxnSpPr>
        <p:spPr>
          <a:xfrm flipV="1">
            <a:off x="7611105" y="5060341"/>
            <a:ext cx="660538" cy="588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8977E14E-2DC8-C5C1-1477-E904A322ABBE}"/>
              </a:ext>
            </a:extLst>
          </p:cNvPr>
          <p:cNvCxnSpPr>
            <a:cxnSpLocks/>
            <a:stCxn id="211" idx="7"/>
            <a:endCxn id="212" idx="4"/>
          </p:cNvCxnSpPr>
          <p:nvPr/>
        </p:nvCxnSpPr>
        <p:spPr>
          <a:xfrm flipV="1">
            <a:off x="6915007" y="5097402"/>
            <a:ext cx="696098" cy="588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直線コネクタ 251">
            <a:extLst>
              <a:ext uri="{FF2B5EF4-FFF2-40B4-BE49-F238E27FC236}">
                <a16:creationId xmlns:a16="http://schemas.microsoft.com/office/drawing/2014/main" id="{542526BD-5C63-F382-F818-0610663DE897}"/>
              </a:ext>
            </a:extLst>
          </p:cNvPr>
          <p:cNvCxnSpPr>
            <a:cxnSpLocks/>
            <a:stCxn id="215" idx="7"/>
            <a:endCxn id="216" idx="3"/>
          </p:cNvCxnSpPr>
          <p:nvPr/>
        </p:nvCxnSpPr>
        <p:spPr>
          <a:xfrm flipV="1">
            <a:off x="8454247" y="5060341"/>
            <a:ext cx="604796" cy="62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直線コネクタ 254">
            <a:extLst>
              <a:ext uri="{FF2B5EF4-FFF2-40B4-BE49-F238E27FC236}">
                <a16:creationId xmlns:a16="http://schemas.microsoft.com/office/drawing/2014/main" id="{92C18C3A-A19C-B3B9-78F4-6470CD7967B9}"/>
              </a:ext>
            </a:extLst>
          </p:cNvPr>
          <p:cNvCxnSpPr>
            <a:cxnSpLocks/>
            <a:stCxn id="219" idx="0"/>
            <a:endCxn id="218" idx="4"/>
          </p:cNvCxnSpPr>
          <p:nvPr/>
        </p:nvCxnSpPr>
        <p:spPr>
          <a:xfrm flipV="1">
            <a:off x="9937745" y="5097402"/>
            <a:ext cx="0" cy="551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直線コネクタ 257">
            <a:extLst>
              <a:ext uri="{FF2B5EF4-FFF2-40B4-BE49-F238E27FC236}">
                <a16:creationId xmlns:a16="http://schemas.microsoft.com/office/drawing/2014/main" id="{30DA8B77-3E78-A61A-C0AB-91E271E67871}"/>
              </a:ext>
            </a:extLst>
          </p:cNvPr>
          <p:cNvCxnSpPr>
            <a:cxnSpLocks/>
            <a:stCxn id="217" idx="7"/>
            <a:endCxn id="214" idx="5"/>
          </p:cNvCxnSpPr>
          <p:nvPr/>
        </p:nvCxnSpPr>
        <p:spPr>
          <a:xfrm flipH="1" flipV="1">
            <a:off x="8454247" y="5060341"/>
            <a:ext cx="787400" cy="62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直線コネクタ 260">
            <a:extLst>
              <a:ext uri="{FF2B5EF4-FFF2-40B4-BE49-F238E27FC236}">
                <a16:creationId xmlns:a16="http://schemas.microsoft.com/office/drawing/2014/main" id="{C40DB5ED-627E-9760-4432-94C9BE8107B5}"/>
              </a:ext>
            </a:extLst>
          </p:cNvPr>
          <p:cNvCxnSpPr>
            <a:cxnSpLocks/>
            <a:stCxn id="199" idx="1"/>
            <a:endCxn id="196" idx="4"/>
          </p:cNvCxnSpPr>
          <p:nvPr/>
        </p:nvCxnSpPr>
        <p:spPr>
          <a:xfrm flipH="1" flipV="1">
            <a:off x="1367785" y="5097402"/>
            <a:ext cx="696098" cy="5888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53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6253635" cy="523220"/>
          </a:xfrm>
          <a:prstGeom prst="rect">
            <a:avLst/>
          </a:prstGeom>
          <a:noFill/>
        </p:spPr>
        <p:txBody>
          <a:bodyPr wrap="none" rtlCol="0">
            <a:spAutoFit/>
          </a:bodyPr>
          <a:lstStyle/>
          <a:p>
            <a:r>
              <a:rPr lang="ja-JP" altLang="en-US" sz="2800" dirty="0"/>
              <a:t>例：</a:t>
            </a:r>
            <a:r>
              <a:rPr lang="en-US" altLang="ja-JP" sz="2800" dirty="0"/>
              <a:t>Su–Schrieffer–</a:t>
            </a:r>
            <a:r>
              <a:rPr lang="en-US" altLang="ja-JP" sz="2800" dirty="0" err="1"/>
              <a:t>Heeger</a:t>
            </a:r>
            <a:r>
              <a:rPr lang="en-US" altLang="ja-JP" sz="2800" dirty="0"/>
              <a:t> </a:t>
            </a:r>
            <a:r>
              <a:rPr lang="ja-JP" altLang="en-US" sz="2800" dirty="0"/>
              <a:t>模型（</a:t>
            </a:r>
            <a:r>
              <a:rPr lang="en-US" altLang="ja-JP" sz="2800" dirty="0"/>
              <a:t>2</a:t>
            </a:r>
            <a:r>
              <a:rPr lang="ja-JP" altLang="en-US" sz="2800" dirty="0"/>
              <a:t>）</a:t>
            </a:r>
            <a:endParaRPr lang="en-US" altLang="ja-JP" sz="2800" dirty="0"/>
          </a:p>
        </p:txBody>
      </p:sp>
      <p:sp>
        <p:nvSpPr>
          <p:cNvPr id="7" name="楕円 6">
            <a:extLst>
              <a:ext uri="{FF2B5EF4-FFF2-40B4-BE49-F238E27FC236}">
                <a16:creationId xmlns:a16="http://schemas.microsoft.com/office/drawing/2014/main" id="{A4AB16AD-4F57-F7E4-E348-C81F2A955B1C}"/>
              </a:ext>
            </a:extLst>
          </p:cNvPr>
          <p:cNvSpPr/>
          <p:nvPr/>
        </p:nvSpPr>
        <p:spPr>
          <a:xfrm>
            <a:off x="202606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8" name="楕円 7">
            <a:extLst>
              <a:ext uri="{FF2B5EF4-FFF2-40B4-BE49-F238E27FC236}">
                <a16:creationId xmlns:a16="http://schemas.microsoft.com/office/drawing/2014/main" id="{5DA33F43-C15C-1B49-3617-8B2E8DBD438C}"/>
              </a:ext>
            </a:extLst>
          </p:cNvPr>
          <p:cNvSpPr/>
          <p:nvPr/>
        </p:nvSpPr>
        <p:spPr>
          <a:xfrm>
            <a:off x="202606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9" name="楕円 8">
            <a:extLst>
              <a:ext uri="{FF2B5EF4-FFF2-40B4-BE49-F238E27FC236}">
                <a16:creationId xmlns:a16="http://schemas.microsoft.com/office/drawing/2014/main" id="{42F3AD43-D739-47B4-9264-00ED43F4AE20}"/>
              </a:ext>
            </a:extLst>
          </p:cNvPr>
          <p:cNvSpPr/>
          <p:nvPr/>
        </p:nvSpPr>
        <p:spPr>
          <a:xfrm>
            <a:off x="281346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0" name="楕円 9">
            <a:extLst>
              <a:ext uri="{FF2B5EF4-FFF2-40B4-BE49-F238E27FC236}">
                <a16:creationId xmlns:a16="http://schemas.microsoft.com/office/drawing/2014/main" id="{6F7674B5-0F78-8FFB-3A5C-81BDBA12F718}"/>
              </a:ext>
            </a:extLst>
          </p:cNvPr>
          <p:cNvSpPr/>
          <p:nvPr/>
        </p:nvSpPr>
        <p:spPr>
          <a:xfrm>
            <a:off x="281346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12" name="楕円 11">
            <a:extLst>
              <a:ext uri="{FF2B5EF4-FFF2-40B4-BE49-F238E27FC236}">
                <a16:creationId xmlns:a16="http://schemas.microsoft.com/office/drawing/2014/main" id="{51131847-9477-E312-9A67-FAD04C1ED18C}"/>
              </a:ext>
            </a:extLst>
          </p:cNvPr>
          <p:cNvSpPr/>
          <p:nvPr/>
        </p:nvSpPr>
        <p:spPr>
          <a:xfrm>
            <a:off x="356530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3" name="楕円 12">
            <a:extLst>
              <a:ext uri="{FF2B5EF4-FFF2-40B4-BE49-F238E27FC236}">
                <a16:creationId xmlns:a16="http://schemas.microsoft.com/office/drawing/2014/main" id="{D3622D27-0031-1F29-FFC3-9A934766A5C2}"/>
              </a:ext>
            </a:extLst>
          </p:cNvPr>
          <p:cNvSpPr/>
          <p:nvPr/>
        </p:nvSpPr>
        <p:spPr>
          <a:xfrm>
            <a:off x="356530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14" name="楕円 13">
            <a:extLst>
              <a:ext uri="{FF2B5EF4-FFF2-40B4-BE49-F238E27FC236}">
                <a16:creationId xmlns:a16="http://schemas.microsoft.com/office/drawing/2014/main" id="{1C0FD384-1F1B-F978-C6B9-1252ED222715}"/>
              </a:ext>
            </a:extLst>
          </p:cNvPr>
          <p:cNvSpPr/>
          <p:nvPr/>
        </p:nvSpPr>
        <p:spPr>
          <a:xfrm>
            <a:off x="435270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5" name="楕円 14">
            <a:extLst>
              <a:ext uri="{FF2B5EF4-FFF2-40B4-BE49-F238E27FC236}">
                <a16:creationId xmlns:a16="http://schemas.microsoft.com/office/drawing/2014/main" id="{5C1EE177-0543-C0C4-510F-7CB2CE776A27}"/>
              </a:ext>
            </a:extLst>
          </p:cNvPr>
          <p:cNvSpPr/>
          <p:nvPr/>
        </p:nvSpPr>
        <p:spPr>
          <a:xfrm>
            <a:off x="435270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17" name="楕円 16">
            <a:extLst>
              <a:ext uri="{FF2B5EF4-FFF2-40B4-BE49-F238E27FC236}">
                <a16:creationId xmlns:a16="http://schemas.microsoft.com/office/drawing/2014/main" id="{03D004C7-3975-0FCD-B0D7-E0809456F209}"/>
              </a:ext>
            </a:extLst>
          </p:cNvPr>
          <p:cNvSpPr/>
          <p:nvPr/>
        </p:nvSpPr>
        <p:spPr>
          <a:xfrm>
            <a:off x="514010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8" name="楕円 17">
            <a:extLst>
              <a:ext uri="{FF2B5EF4-FFF2-40B4-BE49-F238E27FC236}">
                <a16:creationId xmlns:a16="http://schemas.microsoft.com/office/drawing/2014/main" id="{A99B8161-2B5B-67A2-C1AF-D727E3F73C75}"/>
              </a:ext>
            </a:extLst>
          </p:cNvPr>
          <p:cNvSpPr/>
          <p:nvPr/>
        </p:nvSpPr>
        <p:spPr>
          <a:xfrm>
            <a:off x="514010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1" name="楕円 20">
            <a:extLst>
              <a:ext uri="{FF2B5EF4-FFF2-40B4-BE49-F238E27FC236}">
                <a16:creationId xmlns:a16="http://schemas.microsoft.com/office/drawing/2014/main" id="{7FF58F04-FEF8-C7D7-96DC-68A900AC5CCC}"/>
              </a:ext>
            </a:extLst>
          </p:cNvPr>
          <p:cNvSpPr/>
          <p:nvPr/>
        </p:nvSpPr>
        <p:spPr>
          <a:xfrm>
            <a:off x="590718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6" name="楕円 25">
            <a:extLst>
              <a:ext uri="{FF2B5EF4-FFF2-40B4-BE49-F238E27FC236}">
                <a16:creationId xmlns:a16="http://schemas.microsoft.com/office/drawing/2014/main" id="{762BE050-51C3-2803-FB77-516104D7482F}"/>
              </a:ext>
            </a:extLst>
          </p:cNvPr>
          <p:cNvSpPr/>
          <p:nvPr/>
        </p:nvSpPr>
        <p:spPr>
          <a:xfrm>
            <a:off x="590718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7" name="楕円 26">
            <a:extLst>
              <a:ext uri="{FF2B5EF4-FFF2-40B4-BE49-F238E27FC236}">
                <a16:creationId xmlns:a16="http://schemas.microsoft.com/office/drawing/2014/main" id="{78A61153-3312-AEE2-9C4D-D3DB1046779F}"/>
              </a:ext>
            </a:extLst>
          </p:cNvPr>
          <p:cNvSpPr/>
          <p:nvPr/>
        </p:nvSpPr>
        <p:spPr>
          <a:xfrm>
            <a:off x="669458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30" name="楕円 29">
            <a:extLst>
              <a:ext uri="{FF2B5EF4-FFF2-40B4-BE49-F238E27FC236}">
                <a16:creationId xmlns:a16="http://schemas.microsoft.com/office/drawing/2014/main" id="{0A91CFBB-D70D-F23E-8EF2-9B7264FB1D57}"/>
              </a:ext>
            </a:extLst>
          </p:cNvPr>
          <p:cNvSpPr/>
          <p:nvPr/>
        </p:nvSpPr>
        <p:spPr>
          <a:xfrm>
            <a:off x="669458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37" name="楕円 36">
            <a:extLst>
              <a:ext uri="{FF2B5EF4-FFF2-40B4-BE49-F238E27FC236}">
                <a16:creationId xmlns:a16="http://schemas.microsoft.com/office/drawing/2014/main" id="{6C9C6BB8-3747-2574-FCEE-E4367AF90014}"/>
              </a:ext>
            </a:extLst>
          </p:cNvPr>
          <p:cNvSpPr/>
          <p:nvPr/>
        </p:nvSpPr>
        <p:spPr>
          <a:xfrm>
            <a:off x="748198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39" name="楕円 38">
            <a:extLst>
              <a:ext uri="{FF2B5EF4-FFF2-40B4-BE49-F238E27FC236}">
                <a16:creationId xmlns:a16="http://schemas.microsoft.com/office/drawing/2014/main" id="{F05D2AA7-289F-210A-BAE8-79477AC430A1}"/>
              </a:ext>
            </a:extLst>
          </p:cNvPr>
          <p:cNvSpPr/>
          <p:nvPr/>
        </p:nvSpPr>
        <p:spPr>
          <a:xfrm>
            <a:off x="748198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40" name="楕円 39">
            <a:extLst>
              <a:ext uri="{FF2B5EF4-FFF2-40B4-BE49-F238E27FC236}">
                <a16:creationId xmlns:a16="http://schemas.microsoft.com/office/drawing/2014/main" id="{1BC2661E-A4CB-DE7C-C516-6D535A1EA2AE}"/>
              </a:ext>
            </a:extLst>
          </p:cNvPr>
          <p:cNvSpPr/>
          <p:nvPr/>
        </p:nvSpPr>
        <p:spPr>
          <a:xfrm>
            <a:off x="823382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41" name="楕円 40">
            <a:extLst>
              <a:ext uri="{FF2B5EF4-FFF2-40B4-BE49-F238E27FC236}">
                <a16:creationId xmlns:a16="http://schemas.microsoft.com/office/drawing/2014/main" id="{5D43079B-AA57-C841-69B6-6F372B6309A5}"/>
              </a:ext>
            </a:extLst>
          </p:cNvPr>
          <p:cNvSpPr/>
          <p:nvPr/>
        </p:nvSpPr>
        <p:spPr>
          <a:xfrm>
            <a:off x="823382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43" name="楕円 42">
            <a:extLst>
              <a:ext uri="{FF2B5EF4-FFF2-40B4-BE49-F238E27FC236}">
                <a16:creationId xmlns:a16="http://schemas.microsoft.com/office/drawing/2014/main" id="{8DCC2DF9-4D4C-A8D3-2C34-B67FBA78F56D}"/>
              </a:ext>
            </a:extLst>
          </p:cNvPr>
          <p:cNvSpPr/>
          <p:nvPr/>
        </p:nvSpPr>
        <p:spPr>
          <a:xfrm>
            <a:off x="902122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44" name="楕円 43">
            <a:extLst>
              <a:ext uri="{FF2B5EF4-FFF2-40B4-BE49-F238E27FC236}">
                <a16:creationId xmlns:a16="http://schemas.microsoft.com/office/drawing/2014/main" id="{9F321F59-7916-76C2-2D5A-48767DE9B4E6}"/>
              </a:ext>
            </a:extLst>
          </p:cNvPr>
          <p:cNvSpPr/>
          <p:nvPr/>
        </p:nvSpPr>
        <p:spPr>
          <a:xfrm>
            <a:off x="902122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45" name="楕円 44">
            <a:extLst>
              <a:ext uri="{FF2B5EF4-FFF2-40B4-BE49-F238E27FC236}">
                <a16:creationId xmlns:a16="http://schemas.microsoft.com/office/drawing/2014/main" id="{0E45A293-356C-8682-213A-D3DA9C3E0234}"/>
              </a:ext>
            </a:extLst>
          </p:cNvPr>
          <p:cNvSpPr/>
          <p:nvPr/>
        </p:nvSpPr>
        <p:spPr>
          <a:xfrm>
            <a:off x="9808624" y="141486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46" name="楕円 45">
            <a:extLst>
              <a:ext uri="{FF2B5EF4-FFF2-40B4-BE49-F238E27FC236}">
                <a16:creationId xmlns:a16="http://schemas.microsoft.com/office/drawing/2014/main" id="{495E6ADC-1B3A-7570-B486-46E665454264}"/>
              </a:ext>
            </a:extLst>
          </p:cNvPr>
          <p:cNvSpPr/>
          <p:nvPr/>
        </p:nvSpPr>
        <p:spPr>
          <a:xfrm>
            <a:off x="9808624" y="2219705"/>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cxnSp>
        <p:nvCxnSpPr>
          <p:cNvPr id="54" name="直線矢印コネクタ 53">
            <a:extLst>
              <a:ext uri="{FF2B5EF4-FFF2-40B4-BE49-F238E27FC236}">
                <a16:creationId xmlns:a16="http://schemas.microsoft.com/office/drawing/2014/main" id="{F0B2C6A4-EF19-AB9D-225D-355B24F519B8}"/>
              </a:ext>
            </a:extLst>
          </p:cNvPr>
          <p:cNvCxnSpPr/>
          <p:nvPr/>
        </p:nvCxnSpPr>
        <p:spPr>
          <a:xfrm>
            <a:off x="7298267" y="2667001"/>
            <a:ext cx="4292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5" name="図 54"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title="IguanaTex Bitmap Display">
            <a:extLst>
              <a:ext uri="{FF2B5EF4-FFF2-40B4-BE49-F238E27FC236}">
                <a16:creationId xmlns:a16="http://schemas.microsoft.com/office/drawing/2014/main" id="{A72281C5-D9A6-E254-D16E-1307FFD1AC40}"/>
              </a:ext>
            </a:extLst>
          </p:cNvPr>
          <p:cNvPicPr>
            <a:picLocks noChangeAspect="1"/>
          </p:cNvPicPr>
          <p:nvPr>
            <p:custDataLst>
              <p:tags r:id="rId1"/>
            </p:custDataLst>
          </p:nvPr>
        </p:nvPicPr>
        <p:blipFill>
          <a:blip r:embed="rId21">
            <a:extLst>
              <a:ext uri="{28A0092B-C50C-407E-A947-70E740481C1C}">
                <a14:useLocalDpi xmlns:a14="http://schemas.microsoft.com/office/drawing/2010/main" val="0"/>
              </a:ext>
            </a:extLst>
          </a:blip>
          <a:stretch>
            <a:fillRect/>
          </a:stretch>
        </p:blipFill>
        <p:spPr>
          <a:xfrm>
            <a:off x="11590867" y="2810431"/>
            <a:ext cx="170241" cy="153832"/>
          </a:xfrm>
          <a:prstGeom prst="rect">
            <a:avLst/>
          </a:prstGeom>
        </p:spPr>
      </p:pic>
      <p:cxnSp>
        <p:nvCxnSpPr>
          <p:cNvPr id="5" name="直線コネクタ 4">
            <a:extLst>
              <a:ext uri="{FF2B5EF4-FFF2-40B4-BE49-F238E27FC236}">
                <a16:creationId xmlns:a16="http://schemas.microsoft.com/office/drawing/2014/main" id="{1BB411C8-DCB4-67D9-E136-DE55CA79BCE1}"/>
              </a:ext>
            </a:extLst>
          </p:cNvPr>
          <p:cNvCxnSpPr>
            <a:cxnSpLocks/>
            <a:endCxn id="7" idx="3"/>
          </p:cNvCxnSpPr>
          <p:nvPr/>
        </p:nvCxnSpPr>
        <p:spPr>
          <a:xfrm flipV="1">
            <a:off x="1459087" y="1630873"/>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5" name="図 2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80C605EC-7195-B8C0-0645-3A08CB33A12B}"/>
              </a:ext>
            </a:extLst>
          </p:cNvPr>
          <p:cNvPicPr>
            <a:picLocks noChangeAspect="1"/>
          </p:cNvPicPr>
          <p:nvPr>
            <p:custDataLst>
              <p:tags r:id="rId2"/>
            </p:custDataLst>
          </p:nvPr>
        </p:nvPicPr>
        <p:blipFill>
          <a:blip r:embed="rId22">
            <a:extLst>
              <a:ext uri="{28A0092B-C50C-407E-A947-70E740481C1C}">
                <a14:useLocalDpi xmlns:a14="http://schemas.microsoft.com/office/drawing/2010/main" val="0"/>
              </a:ext>
            </a:extLst>
          </a:blip>
          <a:stretch>
            <a:fillRect/>
          </a:stretch>
        </p:blipFill>
        <p:spPr>
          <a:xfrm>
            <a:off x="1628420" y="1809581"/>
            <a:ext cx="69961" cy="144038"/>
          </a:xfrm>
          <a:prstGeom prst="rect">
            <a:avLst/>
          </a:prstGeom>
        </p:spPr>
      </p:pic>
      <p:cxnSp>
        <p:nvCxnSpPr>
          <p:cNvPr id="28" name="直線コネクタ 27">
            <a:extLst>
              <a:ext uri="{FF2B5EF4-FFF2-40B4-BE49-F238E27FC236}">
                <a16:creationId xmlns:a16="http://schemas.microsoft.com/office/drawing/2014/main" id="{C4254A41-5A51-D21C-043C-B2D88713EDE5}"/>
              </a:ext>
            </a:extLst>
          </p:cNvPr>
          <p:cNvCxnSpPr>
            <a:cxnSpLocks/>
          </p:cNvCxnSpPr>
          <p:nvPr/>
        </p:nvCxnSpPr>
        <p:spPr>
          <a:xfrm flipV="1">
            <a:off x="2259316" y="1640058"/>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9" name="図 2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248A24A3-42EB-EE3F-FAA4-00828425112F}"/>
              </a:ext>
            </a:extLst>
          </p:cNvPr>
          <p:cNvPicPr>
            <a:picLocks noChangeAspect="1"/>
          </p:cNvPicPr>
          <p:nvPr>
            <p:custDataLst>
              <p:tags r:id="rId3"/>
            </p:custDataLst>
          </p:nvPr>
        </p:nvPicPr>
        <p:blipFill>
          <a:blip r:embed="rId22">
            <a:extLst>
              <a:ext uri="{28A0092B-C50C-407E-A947-70E740481C1C}">
                <a14:useLocalDpi xmlns:a14="http://schemas.microsoft.com/office/drawing/2010/main" val="0"/>
              </a:ext>
            </a:extLst>
          </a:blip>
          <a:stretch>
            <a:fillRect/>
          </a:stretch>
        </p:blipFill>
        <p:spPr>
          <a:xfrm>
            <a:off x="2428649" y="1818766"/>
            <a:ext cx="69961" cy="144038"/>
          </a:xfrm>
          <a:prstGeom prst="rect">
            <a:avLst/>
          </a:prstGeom>
        </p:spPr>
      </p:pic>
      <p:cxnSp>
        <p:nvCxnSpPr>
          <p:cNvPr id="31" name="直線コネクタ 30">
            <a:extLst>
              <a:ext uri="{FF2B5EF4-FFF2-40B4-BE49-F238E27FC236}">
                <a16:creationId xmlns:a16="http://schemas.microsoft.com/office/drawing/2014/main" id="{55CE0D82-C422-8D39-85EE-B64512C4A2F3}"/>
              </a:ext>
            </a:extLst>
          </p:cNvPr>
          <p:cNvCxnSpPr>
            <a:cxnSpLocks/>
          </p:cNvCxnSpPr>
          <p:nvPr/>
        </p:nvCxnSpPr>
        <p:spPr>
          <a:xfrm flipV="1">
            <a:off x="3033445" y="1630873"/>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5" name="図 22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9C1ADED1-2D4D-090F-55B1-6A87BE9BC7B2}"/>
              </a:ext>
            </a:extLst>
          </p:cNvPr>
          <p:cNvPicPr>
            <a:picLocks noChangeAspect="1"/>
          </p:cNvPicPr>
          <p:nvPr>
            <p:custDataLst>
              <p:tags r:id="rId4"/>
            </p:custDataLst>
          </p:nvPr>
        </p:nvPicPr>
        <p:blipFill>
          <a:blip r:embed="rId22">
            <a:extLst>
              <a:ext uri="{28A0092B-C50C-407E-A947-70E740481C1C}">
                <a14:useLocalDpi xmlns:a14="http://schemas.microsoft.com/office/drawing/2010/main" val="0"/>
              </a:ext>
            </a:extLst>
          </a:blip>
          <a:stretch>
            <a:fillRect/>
          </a:stretch>
        </p:blipFill>
        <p:spPr>
          <a:xfrm>
            <a:off x="3202778" y="1809581"/>
            <a:ext cx="69961" cy="144038"/>
          </a:xfrm>
          <a:prstGeom prst="rect">
            <a:avLst/>
          </a:prstGeom>
        </p:spPr>
      </p:pic>
      <p:cxnSp>
        <p:nvCxnSpPr>
          <p:cNvPr id="226" name="直線コネクタ 225">
            <a:extLst>
              <a:ext uri="{FF2B5EF4-FFF2-40B4-BE49-F238E27FC236}">
                <a16:creationId xmlns:a16="http://schemas.microsoft.com/office/drawing/2014/main" id="{761512B6-1B7B-89E5-BEF4-2430EB0FA1B8}"/>
              </a:ext>
            </a:extLst>
          </p:cNvPr>
          <p:cNvCxnSpPr>
            <a:cxnSpLocks/>
          </p:cNvCxnSpPr>
          <p:nvPr/>
        </p:nvCxnSpPr>
        <p:spPr>
          <a:xfrm flipV="1">
            <a:off x="3812116" y="1649857"/>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8" name="図 22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D719BE15-6AA9-E1D3-3ABD-F6EA7DF39E21}"/>
              </a:ext>
            </a:extLst>
          </p:cNvPr>
          <p:cNvPicPr>
            <a:picLocks noChangeAspect="1"/>
          </p:cNvPicPr>
          <p:nvPr>
            <p:custDataLst>
              <p:tags r:id="rId5"/>
            </p:custDataLst>
          </p:nvPr>
        </p:nvPicPr>
        <p:blipFill>
          <a:blip r:embed="rId22">
            <a:extLst>
              <a:ext uri="{28A0092B-C50C-407E-A947-70E740481C1C}">
                <a14:useLocalDpi xmlns:a14="http://schemas.microsoft.com/office/drawing/2010/main" val="0"/>
              </a:ext>
            </a:extLst>
          </a:blip>
          <a:stretch>
            <a:fillRect/>
          </a:stretch>
        </p:blipFill>
        <p:spPr>
          <a:xfrm>
            <a:off x="3981449" y="1828565"/>
            <a:ext cx="69961" cy="144038"/>
          </a:xfrm>
          <a:prstGeom prst="rect">
            <a:avLst/>
          </a:prstGeom>
        </p:spPr>
      </p:pic>
      <p:cxnSp>
        <p:nvCxnSpPr>
          <p:cNvPr id="229" name="直線コネクタ 228">
            <a:extLst>
              <a:ext uri="{FF2B5EF4-FFF2-40B4-BE49-F238E27FC236}">
                <a16:creationId xmlns:a16="http://schemas.microsoft.com/office/drawing/2014/main" id="{DA6AE8E9-DF64-FFF7-B268-0488ED8BB269}"/>
              </a:ext>
            </a:extLst>
          </p:cNvPr>
          <p:cNvCxnSpPr>
            <a:cxnSpLocks/>
          </p:cNvCxnSpPr>
          <p:nvPr/>
        </p:nvCxnSpPr>
        <p:spPr>
          <a:xfrm flipV="1">
            <a:off x="4612345" y="1659042"/>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1" name="図 230"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C04EE0F5-801A-BFFD-4567-72AB73FCE27F}"/>
              </a:ext>
            </a:extLst>
          </p:cNvPr>
          <p:cNvPicPr>
            <a:picLocks noChangeAspect="1"/>
          </p:cNvPicPr>
          <p:nvPr>
            <p:custDataLst>
              <p:tags r:id="rId6"/>
            </p:custDataLst>
          </p:nvPr>
        </p:nvPicPr>
        <p:blipFill>
          <a:blip r:embed="rId22">
            <a:extLst>
              <a:ext uri="{28A0092B-C50C-407E-A947-70E740481C1C}">
                <a14:useLocalDpi xmlns:a14="http://schemas.microsoft.com/office/drawing/2010/main" val="0"/>
              </a:ext>
            </a:extLst>
          </a:blip>
          <a:stretch>
            <a:fillRect/>
          </a:stretch>
        </p:blipFill>
        <p:spPr>
          <a:xfrm>
            <a:off x="4781678" y="1837750"/>
            <a:ext cx="69961" cy="144038"/>
          </a:xfrm>
          <a:prstGeom prst="rect">
            <a:avLst/>
          </a:prstGeom>
        </p:spPr>
      </p:pic>
      <p:cxnSp>
        <p:nvCxnSpPr>
          <p:cNvPr id="232" name="直線コネクタ 231">
            <a:extLst>
              <a:ext uri="{FF2B5EF4-FFF2-40B4-BE49-F238E27FC236}">
                <a16:creationId xmlns:a16="http://schemas.microsoft.com/office/drawing/2014/main" id="{3862A535-C945-DC34-8A51-79DD36EF52C3}"/>
              </a:ext>
            </a:extLst>
          </p:cNvPr>
          <p:cNvCxnSpPr>
            <a:cxnSpLocks/>
          </p:cNvCxnSpPr>
          <p:nvPr/>
        </p:nvCxnSpPr>
        <p:spPr>
          <a:xfrm flipV="1">
            <a:off x="5386474" y="1649857"/>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3" name="図 232"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AC079BFA-EFC5-BB0E-818C-0F196FD2CBF1}"/>
              </a:ext>
            </a:extLst>
          </p:cNvPr>
          <p:cNvPicPr>
            <a:picLocks noChangeAspect="1"/>
          </p:cNvPicPr>
          <p:nvPr>
            <p:custDataLst>
              <p:tags r:id="rId7"/>
            </p:custDataLst>
          </p:nvPr>
        </p:nvPicPr>
        <p:blipFill>
          <a:blip r:embed="rId22">
            <a:extLst>
              <a:ext uri="{28A0092B-C50C-407E-A947-70E740481C1C}">
                <a14:useLocalDpi xmlns:a14="http://schemas.microsoft.com/office/drawing/2010/main" val="0"/>
              </a:ext>
            </a:extLst>
          </a:blip>
          <a:stretch>
            <a:fillRect/>
          </a:stretch>
        </p:blipFill>
        <p:spPr>
          <a:xfrm>
            <a:off x="5555807" y="1828565"/>
            <a:ext cx="69961" cy="144038"/>
          </a:xfrm>
          <a:prstGeom prst="rect">
            <a:avLst/>
          </a:prstGeom>
        </p:spPr>
      </p:pic>
      <p:cxnSp>
        <p:nvCxnSpPr>
          <p:cNvPr id="235" name="直線コネクタ 234">
            <a:extLst>
              <a:ext uri="{FF2B5EF4-FFF2-40B4-BE49-F238E27FC236}">
                <a16:creationId xmlns:a16="http://schemas.microsoft.com/office/drawing/2014/main" id="{20C59CE0-A642-FC4A-075B-C85814F87F3F}"/>
              </a:ext>
            </a:extLst>
          </p:cNvPr>
          <p:cNvCxnSpPr>
            <a:cxnSpLocks/>
          </p:cNvCxnSpPr>
          <p:nvPr/>
        </p:nvCxnSpPr>
        <p:spPr>
          <a:xfrm flipV="1">
            <a:off x="6130308" y="1630873"/>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6" name="図 235"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D6F29068-2479-1EF2-51EB-03C725BEF64E}"/>
              </a:ext>
            </a:extLst>
          </p:cNvPr>
          <p:cNvPicPr>
            <a:picLocks noChangeAspect="1"/>
          </p:cNvPicPr>
          <p:nvPr>
            <p:custDataLst>
              <p:tags r:id="rId8"/>
            </p:custDataLst>
          </p:nvPr>
        </p:nvPicPr>
        <p:blipFill>
          <a:blip r:embed="rId22">
            <a:extLst>
              <a:ext uri="{28A0092B-C50C-407E-A947-70E740481C1C}">
                <a14:useLocalDpi xmlns:a14="http://schemas.microsoft.com/office/drawing/2010/main" val="0"/>
              </a:ext>
            </a:extLst>
          </a:blip>
          <a:stretch>
            <a:fillRect/>
          </a:stretch>
        </p:blipFill>
        <p:spPr>
          <a:xfrm>
            <a:off x="6299641" y="1809581"/>
            <a:ext cx="69961" cy="144038"/>
          </a:xfrm>
          <a:prstGeom prst="rect">
            <a:avLst/>
          </a:prstGeom>
        </p:spPr>
      </p:pic>
      <p:cxnSp>
        <p:nvCxnSpPr>
          <p:cNvPr id="238" name="直線コネクタ 237">
            <a:extLst>
              <a:ext uri="{FF2B5EF4-FFF2-40B4-BE49-F238E27FC236}">
                <a16:creationId xmlns:a16="http://schemas.microsoft.com/office/drawing/2014/main" id="{45FE2880-6012-B0EB-E4FE-B5CEDCDEE02C}"/>
              </a:ext>
            </a:extLst>
          </p:cNvPr>
          <p:cNvCxnSpPr>
            <a:cxnSpLocks/>
          </p:cNvCxnSpPr>
          <p:nvPr/>
        </p:nvCxnSpPr>
        <p:spPr>
          <a:xfrm flipV="1">
            <a:off x="6930537" y="1640058"/>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9" name="図 23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98CE78B9-FB8B-59B8-BF42-FA57CBBB8750}"/>
              </a:ext>
            </a:extLst>
          </p:cNvPr>
          <p:cNvPicPr>
            <a:picLocks noChangeAspect="1"/>
          </p:cNvPicPr>
          <p:nvPr>
            <p:custDataLst>
              <p:tags r:id="rId9"/>
            </p:custDataLst>
          </p:nvPr>
        </p:nvPicPr>
        <p:blipFill>
          <a:blip r:embed="rId22">
            <a:extLst>
              <a:ext uri="{28A0092B-C50C-407E-A947-70E740481C1C}">
                <a14:useLocalDpi xmlns:a14="http://schemas.microsoft.com/office/drawing/2010/main" val="0"/>
              </a:ext>
            </a:extLst>
          </a:blip>
          <a:stretch>
            <a:fillRect/>
          </a:stretch>
        </p:blipFill>
        <p:spPr>
          <a:xfrm>
            <a:off x="7099870" y="1818766"/>
            <a:ext cx="69961" cy="144038"/>
          </a:xfrm>
          <a:prstGeom prst="rect">
            <a:avLst/>
          </a:prstGeom>
        </p:spPr>
      </p:pic>
      <p:cxnSp>
        <p:nvCxnSpPr>
          <p:cNvPr id="241" name="直線コネクタ 240">
            <a:extLst>
              <a:ext uri="{FF2B5EF4-FFF2-40B4-BE49-F238E27FC236}">
                <a16:creationId xmlns:a16="http://schemas.microsoft.com/office/drawing/2014/main" id="{0CC13C65-B0FF-8095-A1FB-EDBAAACFC5D9}"/>
              </a:ext>
            </a:extLst>
          </p:cNvPr>
          <p:cNvCxnSpPr>
            <a:cxnSpLocks/>
          </p:cNvCxnSpPr>
          <p:nvPr/>
        </p:nvCxnSpPr>
        <p:spPr>
          <a:xfrm flipV="1">
            <a:off x="7704666" y="1630873"/>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2" name="図 241"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6BF99C3A-3CD2-E976-DE4C-2E32864AC113}"/>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7873999" y="1809581"/>
            <a:ext cx="69961" cy="144038"/>
          </a:xfrm>
          <a:prstGeom prst="rect">
            <a:avLst/>
          </a:prstGeom>
        </p:spPr>
      </p:pic>
      <p:cxnSp>
        <p:nvCxnSpPr>
          <p:cNvPr id="244" name="直線コネクタ 243">
            <a:extLst>
              <a:ext uri="{FF2B5EF4-FFF2-40B4-BE49-F238E27FC236}">
                <a16:creationId xmlns:a16="http://schemas.microsoft.com/office/drawing/2014/main" id="{E63CDFAA-C9CF-4F78-A34D-8B2672BF9FBA}"/>
              </a:ext>
            </a:extLst>
          </p:cNvPr>
          <p:cNvCxnSpPr>
            <a:cxnSpLocks/>
          </p:cNvCxnSpPr>
          <p:nvPr/>
        </p:nvCxnSpPr>
        <p:spPr>
          <a:xfrm flipV="1">
            <a:off x="8456898" y="1645051"/>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5" name="図 24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C87E135B-AD19-B048-96D4-1303C9D7E5FB}"/>
              </a:ext>
            </a:extLst>
          </p:cNvPr>
          <p:cNvPicPr>
            <a:picLocks noChangeAspect="1"/>
          </p:cNvPicPr>
          <p:nvPr>
            <p:custDataLst>
              <p:tags r:id="rId11"/>
            </p:custDataLst>
          </p:nvPr>
        </p:nvPicPr>
        <p:blipFill>
          <a:blip r:embed="rId22">
            <a:extLst>
              <a:ext uri="{28A0092B-C50C-407E-A947-70E740481C1C}">
                <a14:useLocalDpi xmlns:a14="http://schemas.microsoft.com/office/drawing/2010/main" val="0"/>
              </a:ext>
            </a:extLst>
          </a:blip>
          <a:stretch>
            <a:fillRect/>
          </a:stretch>
        </p:blipFill>
        <p:spPr>
          <a:xfrm>
            <a:off x="8626231" y="1823759"/>
            <a:ext cx="69961" cy="144038"/>
          </a:xfrm>
          <a:prstGeom prst="rect">
            <a:avLst/>
          </a:prstGeom>
        </p:spPr>
      </p:pic>
      <p:cxnSp>
        <p:nvCxnSpPr>
          <p:cNvPr id="247" name="直線コネクタ 246">
            <a:extLst>
              <a:ext uri="{FF2B5EF4-FFF2-40B4-BE49-F238E27FC236}">
                <a16:creationId xmlns:a16="http://schemas.microsoft.com/office/drawing/2014/main" id="{17668C06-F78D-3F2E-977B-6C84F79B968B}"/>
              </a:ext>
            </a:extLst>
          </p:cNvPr>
          <p:cNvCxnSpPr>
            <a:cxnSpLocks/>
          </p:cNvCxnSpPr>
          <p:nvPr/>
        </p:nvCxnSpPr>
        <p:spPr>
          <a:xfrm flipV="1">
            <a:off x="9257127" y="1654236"/>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8" name="図 24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74D058F3-42B8-7321-7439-FCB5C0104F91}"/>
              </a:ext>
            </a:extLst>
          </p:cNvPr>
          <p:cNvPicPr>
            <a:picLocks noChangeAspect="1"/>
          </p:cNvPicPr>
          <p:nvPr>
            <p:custDataLst>
              <p:tags r:id="rId12"/>
            </p:custDataLst>
          </p:nvPr>
        </p:nvPicPr>
        <p:blipFill>
          <a:blip r:embed="rId22">
            <a:extLst>
              <a:ext uri="{28A0092B-C50C-407E-A947-70E740481C1C}">
                <a14:useLocalDpi xmlns:a14="http://schemas.microsoft.com/office/drawing/2010/main" val="0"/>
              </a:ext>
            </a:extLst>
          </a:blip>
          <a:stretch>
            <a:fillRect/>
          </a:stretch>
        </p:blipFill>
        <p:spPr>
          <a:xfrm>
            <a:off x="9426460" y="1832944"/>
            <a:ext cx="69961" cy="144038"/>
          </a:xfrm>
          <a:prstGeom prst="rect">
            <a:avLst/>
          </a:prstGeom>
        </p:spPr>
      </p:pic>
      <p:pic>
        <p:nvPicPr>
          <p:cNvPr id="254" name="図 25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0&#10;\end{align*}&#10;\end{document}" title="IguanaTex Bitmap Display">
            <a:extLst>
              <a:ext uri="{FF2B5EF4-FFF2-40B4-BE49-F238E27FC236}">
                <a16:creationId xmlns:a16="http://schemas.microsoft.com/office/drawing/2014/main" id="{77577562-0239-BB70-3235-B11169108CD7}"/>
              </a:ext>
            </a:extLst>
          </p:cNvPr>
          <p:cNvPicPr>
            <a:picLocks noChangeAspect="1"/>
          </p:cNvPicPr>
          <p:nvPr>
            <p:custDataLst>
              <p:tags r:id="rId13"/>
            </p:custDataLst>
          </p:nvPr>
        </p:nvPicPr>
        <p:blipFill>
          <a:blip r:embed="rId23">
            <a:extLst>
              <a:ext uri="{28A0092B-C50C-407E-A947-70E740481C1C}">
                <a14:useLocalDpi xmlns:a14="http://schemas.microsoft.com/office/drawing/2010/main" val="0"/>
              </a:ext>
            </a:extLst>
          </a:blip>
          <a:stretch>
            <a:fillRect/>
          </a:stretch>
        </p:blipFill>
        <p:spPr>
          <a:xfrm>
            <a:off x="10230141" y="2275750"/>
            <a:ext cx="580268" cy="159128"/>
          </a:xfrm>
          <a:prstGeom prst="rect">
            <a:avLst/>
          </a:prstGeom>
        </p:spPr>
      </p:pic>
      <p:pic>
        <p:nvPicPr>
          <p:cNvPr id="34" name="図 3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 \begin{pmatrix}&#10;&amp;t\\&#10;t\\&#10;\end{pmatrix}&#10;\end{align*}&#10;\end{document}" title="IguanaTex Bitmap Display">
            <a:extLst>
              <a:ext uri="{FF2B5EF4-FFF2-40B4-BE49-F238E27FC236}">
                <a16:creationId xmlns:a16="http://schemas.microsoft.com/office/drawing/2014/main" id="{8E435BA8-AAD2-BCCB-D376-B77E281F0AD2}"/>
              </a:ext>
            </a:extLst>
          </p:cNvPr>
          <p:cNvPicPr>
            <a:picLocks noChangeAspect="1"/>
          </p:cNvPicPr>
          <p:nvPr>
            <p:custDataLst>
              <p:tags r:id="rId14"/>
            </p:custDataLst>
          </p:nvPr>
        </p:nvPicPr>
        <p:blipFill>
          <a:blip r:embed="rId24">
            <a:extLst>
              <a:ext uri="{28A0092B-C50C-407E-A947-70E740481C1C}">
                <a14:useLocalDpi xmlns:a14="http://schemas.microsoft.com/office/drawing/2010/main" val="0"/>
              </a:ext>
            </a:extLst>
          </a:blip>
          <a:stretch>
            <a:fillRect/>
          </a:stretch>
        </p:blipFill>
        <p:spPr>
          <a:xfrm>
            <a:off x="10695930" y="940780"/>
            <a:ext cx="1175625" cy="544601"/>
          </a:xfrm>
          <a:prstGeom prst="rect">
            <a:avLst/>
          </a:prstGeom>
        </p:spPr>
      </p:pic>
      <p:sp>
        <p:nvSpPr>
          <p:cNvPr id="35" name="フリーフォーム: 図形 34">
            <a:extLst>
              <a:ext uri="{FF2B5EF4-FFF2-40B4-BE49-F238E27FC236}">
                <a16:creationId xmlns:a16="http://schemas.microsoft.com/office/drawing/2014/main" id="{BB809759-9364-2704-BD64-CA44AF6EA1FD}"/>
              </a:ext>
            </a:extLst>
          </p:cNvPr>
          <p:cNvSpPr/>
          <p:nvPr/>
        </p:nvSpPr>
        <p:spPr>
          <a:xfrm>
            <a:off x="9437689" y="1166362"/>
            <a:ext cx="1205173" cy="558742"/>
          </a:xfrm>
          <a:custGeom>
            <a:avLst/>
            <a:gdLst>
              <a:gd name="connsiteX0" fmla="*/ 1205173 w 1205173"/>
              <a:gd name="connsiteY0" fmla="*/ 30841 h 558742"/>
              <a:gd name="connsiteX1" fmla="*/ 583004 w 1205173"/>
              <a:gd name="connsiteY1" fmla="*/ 30841 h 558742"/>
              <a:gd name="connsiteX2" fmla="*/ 64530 w 1205173"/>
              <a:gd name="connsiteY2" fmla="*/ 351353 h 558742"/>
              <a:gd name="connsiteX3" fmla="*/ 7969 w 1205173"/>
              <a:gd name="connsiteY3" fmla="*/ 558742 h 558742"/>
              <a:gd name="connsiteX4" fmla="*/ 7969 w 1205173"/>
              <a:gd name="connsiteY4" fmla="*/ 558742 h 558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73" h="558742">
                <a:moveTo>
                  <a:pt x="1205173" y="30841"/>
                </a:moveTo>
                <a:cubicBezTo>
                  <a:pt x="989142" y="4131"/>
                  <a:pt x="773111" y="-22578"/>
                  <a:pt x="583004" y="30841"/>
                </a:cubicBezTo>
                <a:cubicBezTo>
                  <a:pt x="392897" y="84260"/>
                  <a:pt x="160369" y="263370"/>
                  <a:pt x="64530" y="351353"/>
                </a:cubicBezTo>
                <a:cubicBezTo>
                  <a:pt x="-31309" y="439336"/>
                  <a:pt x="7969" y="558742"/>
                  <a:pt x="7969" y="558742"/>
                </a:cubicBezTo>
                <a:lnTo>
                  <a:pt x="7969" y="558742"/>
                </a:lnTo>
              </a:path>
            </a:pathLst>
          </a:custGeom>
          <a:noFill/>
          <a:ln>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dots&#10;\end{align*}&#10;\end{document}" title="IguanaTex Bitmap Display">
            <a:extLst>
              <a:ext uri="{FF2B5EF4-FFF2-40B4-BE49-F238E27FC236}">
                <a16:creationId xmlns:a16="http://schemas.microsoft.com/office/drawing/2014/main" id="{9DE933E9-935C-F332-918F-93C23B07EFDD}"/>
              </a:ext>
            </a:extLst>
          </p:cNvPr>
          <p:cNvPicPr>
            <a:picLocks noChangeAspect="1"/>
          </p:cNvPicPr>
          <p:nvPr>
            <p:custDataLst>
              <p:tags r:id="rId15"/>
            </p:custDataLst>
          </p:nvPr>
        </p:nvPicPr>
        <p:blipFill>
          <a:blip r:embed="rId25">
            <a:extLst>
              <a:ext uri="{28A0092B-C50C-407E-A947-70E740481C1C}">
                <a14:useLocalDpi xmlns:a14="http://schemas.microsoft.com/office/drawing/2010/main" val="0"/>
              </a:ext>
            </a:extLst>
          </a:blip>
          <a:stretch>
            <a:fillRect/>
          </a:stretch>
        </p:blipFill>
        <p:spPr>
          <a:xfrm>
            <a:off x="597819" y="1869614"/>
            <a:ext cx="604797" cy="61939"/>
          </a:xfrm>
          <a:prstGeom prst="rect">
            <a:avLst/>
          </a:prstGeom>
        </p:spPr>
      </p:pic>
      <p:cxnSp>
        <p:nvCxnSpPr>
          <p:cNvPr id="50" name="直線矢印コネクタ 49">
            <a:extLst>
              <a:ext uri="{FF2B5EF4-FFF2-40B4-BE49-F238E27FC236}">
                <a16:creationId xmlns:a16="http://schemas.microsoft.com/office/drawing/2014/main" id="{D527697C-4A71-D811-55AA-52230777F2E1}"/>
              </a:ext>
            </a:extLst>
          </p:cNvPr>
          <p:cNvCxnSpPr>
            <a:cxnSpLocks/>
          </p:cNvCxnSpPr>
          <p:nvPr/>
        </p:nvCxnSpPr>
        <p:spPr>
          <a:xfrm flipV="1">
            <a:off x="4022527" y="4440025"/>
            <a:ext cx="0" cy="214931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a:extLst>
              <a:ext uri="{FF2B5EF4-FFF2-40B4-BE49-F238E27FC236}">
                <a16:creationId xmlns:a16="http://schemas.microsoft.com/office/drawing/2014/main" id="{136F247E-59F5-4C6F-0A62-F077902E2BD8}"/>
              </a:ext>
            </a:extLst>
          </p:cNvPr>
          <p:cNvCxnSpPr>
            <a:cxnSpLocks/>
          </p:cNvCxnSpPr>
          <p:nvPr/>
        </p:nvCxnSpPr>
        <p:spPr>
          <a:xfrm flipH="1">
            <a:off x="3743058" y="5491979"/>
            <a:ext cx="552113" cy="0"/>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52" name="図 51"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0&#10;\end{align*}&#10;\end{document}" title="IguanaTex Bitmap Display">
            <a:extLst>
              <a:ext uri="{FF2B5EF4-FFF2-40B4-BE49-F238E27FC236}">
                <a16:creationId xmlns:a16="http://schemas.microsoft.com/office/drawing/2014/main" id="{8BB9BF76-2DAA-2083-53D4-AF04F2213CA0}"/>
              </a:ext>
            </a:extLst>
          </p:cNvPr>
          <p:cNvPicPr>
            <a:picLocks noChangeAspect="1"/>
          </p:cNvPicPr>
          <p:nvPr>
            <p:custDataLst>
              <p:tags r:id="rId16"/>
            </p:custDataLst>
          </p:nvPr>
        </p:nvPicPr>
        <p:blipFill>
          <a:blip r:embed="rId26">
            <a:extLst>
              <a:ext uri="{28A0092B-C50C-407E-A947-70E740481C1C}">
                <a14:useLocalDpi xmlns:a14="http://schemas.microsoft.com/office/drawing/2010/main" val="0"/>
              </a:ext>
            </a:extLst>
          </a:blip>
          <a:stretch>
            <a:fillRect/>
          </a:stretch>
        </p:blipFill>
        <p:spPr>
          <a:xfrm>
            <a:off x="2917339" y="5400932"/>
            <a:ext cx="664015" cy="182094"/>
          </a:xfrm>
          <a:prstGeom prst="rect">
            <a:avLst/>
          </a:prstGeom>
        </p:spPr>
      </p:pic>
      <p:cxnSp>
        <p:nvCxnSpPr>
          <p:cNvPr id="345" name="直線コネクタ 344">
            <a:extLst>
              <a:ext uri="{FF2B5EF4-FFF2-40B4-BE49-F238E27FC236}">
                <a16:creationId xmlns:a16="http://schemas.microsoft.com/office/drawing/2014/main" id="{92909D74-9037-5715-AF07-76E97CCE9E58}"/>
              </a:ext>
            </a:extLst>
          </p:cNvPr>
          <p:cNvCxnSpPr>
            <a:cxnSpLocks/>
          </p:cNvCxnSpPr>
          <p:nvPr/>
        </p:nvCxnSpPr>
        <p:spPr>
          <a:xfrm>
            <a:off x="3792771" y="6127422"/>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直線コネクタ 347">
            <a:extLst>
              <a:ext uri="{FF2B5EF4-FFF2-40B4-BE49-F238E27FC236}">
                <a16:creationId xmlns:a16="http://schemas.microsoft.com/office/drawing/2014/main" id="{37F03180-2E5C-A2C3-54EB-37B387BB214E}"/>
              </a:ext>
            </a:extLst>
          </p:cNvPr>
          <p:cNvCxnSpPr>
            <a:cxnSpLocks/>
          </p:cNvCxnSpPr>
          <p:nvPr/>
        </p:nvCxnSpPr>
        <p:spPr>
          <a:xfrm>
            <a:off x="3780616" y="4884656"/>
            <a:ext cx="471625" cy="0"/>
          </a:xfrm>
          <a:prstGeom prst="line">
            <a:avLst/>
          </a:prstGeom>
        </p:spPr>
        <p:style>
          <a:lnRef idx="1">
            <a:schemeClr val="accent1"/>
          </a:lnRef>
          <a:fillRef idx="0">
            <a:schemeClr val="accent1"/>
          </a:fillRef>
          <a:effectRef idx="0">
            <a:schemeClr val="accent1"/>
          </a:effectRef>
          <a:fontRef idx="minor">
            <a:schemeClr val="tx1"/>
          </a:fontRef>
        </p:style>
      </p:cxnSp>
      <p:pic>
        <p:nvPicPr>
          <p:cNvPr id="351" name="図 350"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41F7162A-6EFE-23B5-F933-D1751B28C171}"/>
              </a:ext>
            </a:extLst>
          </p:cNvPr>
          <p:cNvPicPr>
            <a:picLocks noChangeAspect="1"/>
          </p:cNvPicPr>
          <p:nvPr>
            <p:custDataLst>
              <p:tags r:id="rId17"/>
            </p:custDataLst>
          </p:nvPr>
        </p:nvPicPr>
        <p:blipFill>
          <a:blip r:embed="rId27">
            <a:extLst>
              <a:ext uri="{28A0092B-C50C-407E-A947-70E740481C1C}">
                <a14:useLocalDpi xmlns:a14="http://schemas.microsoft.com/office/drawing/2010/main" val="0"/>
              </a:ext>
            </a:extLst>
          </a:blip>
          <a:stretch>
            <a:fillRect/>
          </a:stretch>
        </p:blipFill>
        <p:spPr>
          <a:xfrm>
            <a:off x="4442471" y="4798346"/>
            <a:ext cx="69961" cy="144038"/>
          </a:xfrm>
          <a:prstGeom prst="rect">
            <a:avLst/>
          </a:prstGeom>
        </p:spPr>
      </p:pic>
      <p:pic>
        <p:nvPicPr>
          <p:cNvPr id="354" name="図 35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3C8E0510-D3B1-7B23-699C-89F374E8E848}"/>
              </a:ext>
            </a:extLst>
          </p:cNvPr>
          <p:cNvPicPr>
            <a:picLocks noChangeAspect="1"/>
          </p:cNvPicPr>
          <p:nvPr>
            <p:custDataLst>
              <p:tags r:id="rId18"/>
            </p:custDataLst>
          </p:nvPr>
        </p:nvPicPr>
        <p:blipFill>
          <a:blip r:embed="rId28">
            <a:extLst>
              <a:ext uri="{28A0092B-C50C-407E-A947-70E740481C1C}">
                <a14:useLocalDpi xmlns:a14="http://schemas.microsoft.com/office/drawing/2010/main" val="0"/>
              </a:ext>
            </a:extLst>
          </a:blip>
          <a:stretch>
            <a:fillRect/>
          </a:stretch>
        </p:blipFill>
        <p:spPr>
          <a:xfrm>
            <a:off x="4425231" y="6044422"/>
            <a:ext cx="233203" cy="144038"/>
          </a:xfrm>
          <a:prstGeom prst="rect">
            <a:avLst/>
          </a:prstGeom>
        </p:spPr>
      </p:pic>
      <p:sp>
        <p:nvSpPr>
          <p:cNvPr id="357" name="楕円 356">
            <a:extLst>
              <a:ext uri="{FF2B5EF4-FFF2-40B4-BE49-F238E27FC236}">
                <a16:creationId xmlns:a16="http://schemas.microsoft.com/office/drawing/2014/main" id="{98C18D7E-A3D2-0045-F236-F35CB98E51A2}"/>
              </a:ext>
            </a:extLst>
          </p:cNvPr>
          <p:cNvSpPr/>
          <p:nvPr/>
        </p:nvSpPr>
        <p:spPr>
          <a:xfrm>
            <a:off x="3894008" y="536699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194487" y="719308"/>
                <a:ext cx="10504937" cy="3693319"/>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非自明な模型として，近接サイトの</a:t>
                </a:r>
                <a:r>
                  <a:rPr lang="en-US" altLang="ja-JP" dirty="0">
                    <a:latin typeface="+mn-ea"/>
                  </a:rPr>
                  <a:t>AB</a:t>
                </a:r>
                <a:r>
                  <a:rPr lang="ja-JP" altLang="en-US" dirty="0">
                    <a:latin typeface="+mn-ea"/>
                  </a:rPr>
                  <a:t>間に同一のホッピング </a:t>
                </a:r>
                <a14:m>
                  <m:oMath xmlns:m="http://schemas.openxmlformats.org/officeDocument/2006/math">
                    <m:r>
                      <a:rPr lang="en-US" altLang="ja-JP" b="0" i="1" smtClean="0">
                        <a:latin typeface="Cambria Math" panose="02040503050406030204" pitchFamily="18" charset="0"/>
                      </a:rPr>
                      <m:t>𝑡</m:t>
                    </m:r>
                  </m:oMath>
                </a14:m>
                <a:r>
                  <a:rPr lang="ja-JP" altLang="en-US" dirty="0">
                    <a:latin typeface="+mn-ea"/>
                  </a:rPr>
                  <a:t> のみが存在する系を考える．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端のある系において，エネルギー固有値は，バルクの </a:t>
                </a:r>
                <a14:m>
                  <m:oMath xmlns:m="http://schemas.openxmlformats.org/officeDocument/2006/math">
                    <m:r>
                      <m:rPr>
                        <m:sty m:val="p"/>
                      </m:rPr>
                      <a:rPr lang="en-US" altLang="ja-JP" b="0" i="0" smtClean="0">
                        <a:latin typeface="Cambria Math" panose="02040503050406030204" pitchFamily="18" charset="0"/>
                      </a:rPr>
                      <m:t>E</m:t>
                    </m:r>
                    <m:r>
                      <a:rPr lang="en-US" altLang="ja-JP" b="0" i="0" smtClean="0">
                        <a:latin typeface="Cambria Math" panose="02040503050406030204" pitchFamily="18" charset="0"/>
                      </a:rPr>
                      <m:t>=</m:t>
                    </m:r>
                    <m:r>
                      <a:rPr lang="en-US" altLang="ja-JP" b="0" i="1" smtClean="0">
                        <a:latin typeface="Cambria Math" panose="02040503050406030204" pitchFamily="18" charset="0"/>
                      </a:rPr>
                      <m:t>±</m:t>
                    </m:r>
                    <m:r>
                      <a:rPr lang="en-US" altLang="ja-JP" b="0" i="1" smtClean="0">
                        <a:latin typeface="Cambria Math" panose="02040503050406030204" pitchFamily="18" charset="0"/>
                      </a:rPr>
                      <m:t>𝑡</m:t>
                    </m:r>
                  </m:oMath>
                </a14:m>
                <a:r>
                  <a:rPr lang="ja-JP" altLang="en-US" dirty="0">
                    <a:latin typeface="+mn-ea"/>
                  </a:rPr>
                  <a:t> と，端に局在する </a:t>
                </a:r>
                <a14:m>
                  <m:oMath xmlns:m="http://schemas.openxmlformats.org/officeDocument/2006/math">
                    <m:r>
                      <a:rPr lang="en-US" altLang="ja-JP" b="0" i="1" smtClean="0">
                        <a:latin typeface="Cambria Math" panose="02040503050406030204" pitchFamily="18" charset="0"/>
                      </a:rPr>
                      <m:t>𝐸</m:t>
                    </m:r>
                    <m:r>
                      <a:rPr lang="en-US" altLang="ja-JP" b="0" i="1" smtClean="0">
                        <a:latin typeface="Cambria Math" panose="02040503050406030204" pitchFamily="18" charset="0"/>
                      </a:rPr>
                      <m:t>=0</m:t>
                    </m:r>
                  </m:oMath>
                </a14:m>
                <a:r>
                  <a:rPr lang="ja-JP" altLang="en-US" dirty="0">
                    <a:latin typeface="+mn-ea"/>
                  </a:rPr>
                  <a:t> 状態．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端の</a:t>
                </a:r>
                <a:r>
                  <a:rPr lang="en-US" altLang="ja-JP" dirty="0">
                    <a:latin typeface="+mn-ea"/>
                  </a:rPr>
                  <a:t> </a:t>
                </a:r>
                <a14:m>
                  <m:oMath xmlns:m="http://schemas.openxmlformats.org/officeDocument/2006/math">
                    <m:r>
                      <a:rPr lang="en-US" altLang="ja-JP" b="0" i="1" smtClean="0">
                        <a:latin typeface="Cambria Math" panose="02040503050406030204" pitchFamily="18" charset="0"/>
                      </a:rPr>
                      <m:t>𝐸</m:t>
                    </m:r>
                    <m:r>
                      <a:rPr lang="en-US" altLang="ja-JP" b="0" i="1" smtClean="0">
                        <a:latin typeface="Cambria Math" panose="02040503050406030204" pitchFamily="18" charset="0"/>
                      </a:rPr>
                      <m:t>=0</m:t>
                    </m:r>
                  </m:oMath>
                </a14:m>
                <a:r>
                  <a:rPr lang="en-US" altLang="ja-JP" dirty="0">
                    <a:latin typeface="+mn-ea"/>
                  </a:rPr>
                  <a:t> </a:t>
                </a:r>
                <a:r>
                  <a:rPr lang="ja-JP" altLang="en-US" dirty="0">
                    <a:latin typeface="+mn-ea"/>
                  </a:rPr>
                  <a:t>状態は，カイラル演算子 </a:t>
                </a:r>
                <a14:m>
                  <m:oMath xmlns:m="http://schemas.openxmlformats.org/officeDocument/2006/math">
                    <m:r>
                      <m:rPr>
                        <m:sty m:val="p"/>
                      </m:rPr>
                      <a:rPr lang="en-US" altLang="ja-JP" b="0" i="0" smtClean="0">
                        <a:latin typeface="Cambria Math" panose="02040503050406030204" pitchFamily="18" charset="0"/>
                      </a:rPr>
                      <m:t>Γ</m:t>
                    </m:r>
                  </m:oMath>
                </a14:m>
                <a:r>
                  <a:rPr lang="ja-JP" altLang="en-US" dirty="0">
                    <a:latin typeface="+mn-ea"/>
                  </a:rPr>
                  <a:t> の </a:t>
                </a:r>
                <a14:m>
                  <m:oMath xmlns:m="http://schemas.openxmlformats.org/officeDocument/2006/math">
                    <m:r>
                      <m:rPr>
                        <m:sty m:val="p"/>
                      </m:rPr>
                      <a:rPr lang="en-US" altLang="ja-JP" b="0" i="0" smtClean="0">
                        <a:latin typeface="Cambria Math" panose="02040503050406030204" pitchFamily="18" charset="0"/>
                      </a:rPr>
                      <m:t>Γ</m:t>
                    </m:r>
                    <m:r>
                      <a:rPr lang="en-US" altLang="ja-JP" b="0" i="1" smtClean="0">
                        <a:latin typeface="Cambria Math" panose="02040503050406030204" pitchFamily="18" charset="0"/>
                      </a:rPr>
                      <m:t>=−1</m:t>
                    </m:r>
                  </m:oMath>
                </a14:m>
                <a:r>
                  <a:rPr lang="ja-JP" altLang="en-US" dirty="0">
                    <a:latin typeface="+mn-ea"/>
                  </a:rPr>
                  <a:t> なる固有値，つまり</a:t>
                </a:r>
                <a:r>
                  <a:rPr lang="en-US" altLang="ja-JP" dirty="0">
                    <a:latin typeface="+mn-ea"/>
                  </a:rPr>
                  <a:t>B</a:t>
                </a:r>
                <a:r>
                  <a:rPr lang="ja-JP" altLang="en-US" dirty="0">
                    <a:latin typeface="+mn-ea"/>
                  </a:rPr>
                  <a:t>自由度でのみ構成される．</a:t>
                </a:r>
                <a:r>
                  <a:rPr lang="en-US" altLang="ja-JP" dirty="0">
                    <a:latin typeface="+mn-ea"/>
                  </a:rPr>
                  <a:t>	</a:t>
                </a:r>
                <a:r>
                  <a:rPr lang="ja-JP" altLang="en-US" dirty="0">
                    <a:latin typeface="+mn-ea"/>
                  </a:rPr>
                  <a:t>→ カイラル対称性（</a:t>
                </a:r>
                <a:r>
                  <a:rPr lang="en-US" altLang="ja-JP" dirty="0">
                    <a:latin typeface="+mn-ea"/>
                  </a:rPr>
                  <a:t>AB</a:t>
                </a:r>
                <a:r>
                  <a:rPr lang="ja-JP" altLang="en-US" dirty="0">
                    <a:latin typeface="+mn-ea"/>
                  </a:rPr>
                  <a:t>間のホッピングを禁止）のため，端状態は摂動に対して安定．</a:t>
                </a:r>
                <a:endParaRPr lang="en-US" altLang="ja-JP" dirty="0">
                  <a:latin typeface="+mn-ea"/>
                </a:endParaRPr>
              </a:p>
              <a:p>
                <a:r>
                  <a:rPr lang="en-US" altLang="ja-JP" dirty="0">
                    <a:latin typeface="+mn-ea"/>
                  </a:rPr>
                  <a:t>		</a:t>
                </a:r>
                <a:r>
                  <a:rPr lang="ja-JP" altLang="en-US" dirty="0">
                    <a:latin typeface="+mn-ea"/>
                  </a:rPr>
                  <a:t>→トポロジカルに安定なゼロ状態の例．</a:t>
                </a:r>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194487" y="719308"/>
                <a:ext cx="10504937" cy="3693319"/>
              </a:xfrm>
              <a:prstGeom prst="rect">
                <a:avLst/>
              </a:prstGeom>
              <a:blipFill>
                <a:blip r:embed="rId29"/>
                <a:stretch>
                  <a:fillRect l="-406" t="-825" b="-1650"/>
                </a:stretch>
              </a:blipFill>
            </p:spPr>
            <p:txBody>
              <a:bodyPr/>
              <a:lstStyle/>
              <a:p>
                <a:r>
                  <a:rPr lang="ja-JP" altLang="en-US">
                    <a:noFill/>
                  </a:rPr>
                  <a:t> </a:t>
                </a:r>
              </a:p>
            </p:txBody>
          </p:sp>
        </mc:Fallback>
      </mc:AlternateContent>
      <p:grpSp>
        <p:nvGrpSpPr>
          <p:cNvPr id="457" name="グループ化 456">
            <a:extLst>
              <a:ext uri="{FF2B5EF4-FFF2-40B4-BE49-F238E27FC236}">
                <a16:creationId xmlns:a16="http://schemas.microsoft.com/office/drawing/2014/main" id="{2E91A7E6-6DE2-0A49-98FC-8D4D267B06F8}"/>
              </a:ext>
            </a:extLst>
          </p:cNvPr>
          <p:cNvGrpSpPr/>
          <p:nvPr/>
        </p:nvGrpSpPr>
        <p:grpSpPr>
          <a:xfrm>
            <a:off x="1517650" y="1630873"/>
            <a:ext cx="8420095" cy="4956913"/>
            <a:chOff x="1517650" y="1630873"/>
            <a:chExt cx="8420095" cy="4956913"/>
          </a:xfrm>
        </p:grpSpPr>
        <p:sp>
          <p:nvSpPr>
            <p:cNvPr id="358" name="矢印: 右 357">
              <a:extLst>
                <a:ext uri="{FF2B5EF4-FFF2-40B4-BE49-F238E27FC236}">
                  <a16:creationId xmlns:a16="http://schemas.microsoft.com/office/drawing/2014/main" id="{398A8161-DE2E-E6BE-425E-DEBC539BFCDD}"/>
                </a:ext>
              </a:extLst>
            </p:cNvPr>
            <p:cNvSpPr/>
            <p:nvPr/>
          </p:nvSpPr>
          <p:spPr>
            <a:xfrm>
              <a:off x="5217141" y="5050530"/>
              <a:ext cx="1517961" cy="92830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摂動</a:t>
              </a:r>
            </a:p>
          </p:txBody>
        </p:sp>
        <p:cxnSp>
          <p:nvCxnSpPr>
            <p:cNvPr id="375" name="直線矢印コネクタ 374">
              <a:extLst>
                <a:ext uri="{FF2B5EF4-FFF2-40B4-BE49-F238E27FC236}">
                  <a16:creationId xmlns:a16="http://schemas.microsoft.com/office/drawing/2014/main" id="{BCC5AF60-53C1-6561-CF03-C1514AFCFEEB}"/>
                </a:ext>
              </a:extLst>
            </p:cNvPr>
            <p:cNvCxnSpPr>
              <a:cxnSpLocks/>
            </p:cNvCxnSpPr>
            <p:nvPr/>
          </p:nvCxnSpPr>
          <p:spPr>
            <a:xfrm flipV="1">
              <a:off x="8327175" y="4438475"/>
              <a:ext cx="0" cy="214931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6" name="直線矢印コネクタ 375">
              <a:extLst>
                <a:ext uri="{FF2B5EF4-FFF2-40B4-BE49-F238E27FC236}">
                  <a16:creationId xmlns:a16="http://schemas.microsoft.com/office/drawing/2014/main" id="{D4BC4A8E-F0D0-36C4-E298-4B5AF50FDF7A}"/>
                </a:ext>
              </a:extLst>
            </p:cNvPr>
            <p:cNvCxnSpPr>
              <a:cxnSpLocks/>
            </p:cNvCxnSpPr>
            <p:nvPr/>
          </p:nvCxnSpPr>
          <p:spPr>
            <a:xfrm flipH="1">
              <a:off x="8047706" y="5490429"/>
              <a:ext cx="552113" cy="0"/>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77" name="図 376"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0&#10;\end{align*}&#10;\end{document}" title="IguanaTex Bitmap Display">
              <a:extLst>
                <a:ext uri="{FF2B5EF4-FFF2-40B4-BE49-F238E27FC236}">
                  <a16:creationId xmlns:a16="http://schemas.microsoft.com/office/drawing/2014/main" id="{E81C16FD-FD8A-0AF2-EE7D-DB7C6FB4972C}"/>
                </a:ext>
              </a:extLst>
            </p:cNvPr>
            <p:cNvPicPr>
              <a:picLocks noChangeAspect="1"/>
            </p:cNvPicPr>
            <p:nvPr>
              <p:custDataLst>
                <p:tags r:id="rId19"/>
              </p:custDataLst>
            </p:nvPr>
          </p:nvPicPr>
          <p:blipFill>
            <a:blip r:embed="rId26">
              <a:extLst>
                <a:ext uri="{28A0092B-C50C-407E-A947-70E740481C1C}">
                  <a14:useLocalDpi xmlns:a14="http://schemas.microsoft.com/office/drawing/2010/main" val="0"/>
                </a:ext>
              </a:extLst>
            </a:blip>
            <a:stretch>
              <a:fillRect/>
            </a:stretch>
          </p:blipFill>
          <p:spPr>
            <a:xfrm>
              <a:off x="7221987" y="5399382"/>
              <a:ext cx="664015" cy="182094"/>
            </a:xfrm>
            <a:prstGeom prst="rect">
              <a:avLst/>
            </a:prstGeom>
          </p:spPr>
        </p:pic>
        <p:cxnSp>
          <p:nvCxnSpPr>
            <p:cNvPr id="378" name="直線コネクタ 377">
              <a:extLst>
                <a:ext uri="{FF2B5EF4-FFF2-40B4-BE49-F238E27FC236}">
                  <a16:creationId xmlns:a16="http://schemas.microsoft.com/office/drawing/2014/main" id="{8EAAA16A-143D-947A-4B44-09222A721201}"/>
                </a:ext>
              </a:extLst>
            </p:cNvPr>
            <p:cNvCxnSpPr>
              <a:cxnSpLocks/>
            </p:cNvCxnSpPr>
            <p:nvPr/>
          </p:nvCxnSpPr>
          <p:spPr>
            <a:xfrm>
              <a:off x="8097419" y="6125872"/>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9" name="直線コネクタ 378">
              <a:extLst>
                <a:ext uri="{FF2B5EF4-FFF2-40B4-BE49-F238E27FC236}">
                  <a16:creationId xmlns:a16="http://schemas.microsoft.com/office/drawing/2014/main" id="{F83FD5EF-8FC8-0147-1F4C-34BD360398C8}"/>
                </a:ext>
              </a:extLst>
            </p:cNvPr>
            <p:cNvCxnSpPr>
              <a:cxnSpLocks/>
            </p:cNvCxnSpPr>
            <p:nvPr/>
          </p:nvCxnSpPr>
          <p:spPr>
            <a:xfrm>
              <a:off x="8085264" y="4883106"/>
              <a:ext cx="471625" cy="0"/>
            </a:xfrm>
            <a:prstGeom prst="line">
              <a:avLst/>
            </a:prstGeom>
          </p:spPr>
          <p:style>
            <a:lnRef idx="1">
              <a:schemeClr val="accent1"/>
            </a:lnRef>
            <a:fillRef idx="0">
              <a:schemeClr val="accent1"/>
            </a:fillRef>
            <a:effectRef idx="0">
              <a:schemeClr val="accent1"/>
            </a:effectRef>
            <a:fontRef idx="minor">
              <a:schemeClr val="tx1"/>
            </a:fontRef>
          </p:style>
        </p:cxnSp>
        <p:sp>
          <p:nvSpPr>
            <p:cNvPr id="382" name="楕円 381">
              <a:extLst>
                <a:ext uri="{FF2B5EF4-FFF2-40B4-BE49-F238E27FC236}">
                  <a16:creationId xmlns:a16="http://schemas.microsoft.com/office/drawing/2014/main" id="{56B2008E-E751-B66C-4967-7A6D8CBFE9C9}"/>
                </a:ext>
              </a:extLst>
            </p:cNvPr>
            <p:cNvSpPr/>
            <p:nvPr/>
          </p:nvSpPr>
          <p:spPr>
            <a:xfrm>
              <a:off x="8198656" y="5365446"/>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cxnSp>
          <p:nvCxnSpPr>
            <p:cNvPr id="383" name="直線コネクタ 382">
              <a:extLst>
                <a:ext uri="{FF2B5EF4-FFF2-40B4-BE49-F238E27FC236}">
                  <a16:creationId xmlns:a16="http://schemas.microsoft.com/office/drawing/2014/main" id="{D4A604E9-27E3-0B1C-3343-B94F9C7B11AF}"/>
                </a:ext>
              </a:extLst>
            </p:cNvPr>
            <p:cNvCxnSpPr>
              <a:cxnSpLocks/>
            </p:cNvCxnSpPr>
            <p:nvPr/>
          </p:nvCxnSpPr>
          <p:spPr>
            <a:xfrm>
              <a:off x="8085264" y="4914856"/>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4" name="直線コネクタ 383">
              <a:extLst>
                <a:ext uri="{FF2B5EF4-FFF2-40B4-BE49-F238E27FC236}">
                  <a16:creationId xmlns:a16="http://schemas.microsoft.com/office/drawing/2014/main" id="{6694F1F2-A1BF-5869-8406-2DA1D18900BE}"/>
                </a:ext>
              </a:extLst>
            </p:cNvPr>
            <p:cNvCxnSpPr>
              <a:cxnSpLocks/>
            </p:cNvCxnSpPr>
            <p:nvPr/>
          </p:nvCxnSpPr>
          <p:spPr>
            <a:xfrm>
              <a:off x="8084414" y="4857706"/>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5" name="直線コネクタ 384">
              <a:extLst>
                <a:ext uri="{FF2B5EF4-FFF2-40B4-BE49-F238E27FC236}">
                  <a16:creationId xmlns:a16="http://schemas.microsoft.com/office/drawing/2014/main" id="{ADAFBD9A-AC11-EA80-0CE7-74F92199297B}"/>
                </a:ext>
              </a:extLst>
            </p:cNvPr>
            <p:cNvCxnSpPr>
              <a:cxnSpLocks/>
            </p:cNvCxnSpPr>
            <p:nvPr/>
          </p:nvCxnSpPr>
          <p:spPr>
            <a:xfrm>
              <a:off x="8084414" y="4898937"/>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6" name="直線コネクタ 385">
              <a:extLst>
                <a:ext uri="{FF2B5EF4-FFF2-40B4-BE49-F238E27FC236}">
                  <a16:creationId xmlns:a16="http://schemas.microsoft.com/office/drawing/2014/main" id="{B66FCD9F-EF83-28FE-E8A7-4D35EEABF51A}"/>
                </a:ext>
              </a:extLst>
            </p:cNvPr>
            <p:cNvCxnSpPr>
              <a:cxnSpLocks/>
            </p:cNvCxnSpPr>
            <p:nvPr/>
          </p:nvCxnSpPr>
          <p:spPr>
            <a:xfrm>
              <a:off x="8097419" y="4936993"/>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7" name="直線コネクタ 386">
              <a:extLst>
                <a:ext uri="{FF2B5EF4-FFF2-40B4-BE49-F238E27FC236}">
                  <a16:creationId xmlns:a16="http://schemas.microsoft.com/office/drawing/2014/main" id="{BBA45296-66CB-1D7A-F7EA-9B5A08DF2E30}"/>
                </a:ext>
              </a:extLst>
            </p:cNvPr>
            <p:cNvCxnSpPr>
              <a:cxnSpLocks/>
            </p:cNvCxnSpPr>
            <p:nvPr/>
          </p:nvCxnSpPr>
          <p:spPr>
            <a:xfrm>
              <a:off x="8073649" y="4811002"/>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8" name="直線コネクタ 387">
              <a:extLst>
                <a:ext uri="{FF2B5EF4-FFF2-40B4-BE49-F238E27FC236}">
                  <a16:creationId xmlns:a16="http://schemas.microsoft.com/office/drawing/2014/main" id="{C3EFF858-36BA-C8CE-1BC4-64DDC85163B4}"/>
                </a:ext>
              </a:extLst>
            </p:cNvPr>
            <p:cNvCxnSpPr>
              <a:cxnSpLocks/>
            </p:cNvCxnSpPr>
            <p:nvPr/>
          </p:nvCxnSpPr>
          <p:spPr>
            <a:xfrm>
              <a:off x="8084414" y="4836358"/>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9" name="直線コネクタ 388">
              <a:extLst>
                <a:ext uri="{FF2B5EF4-FFF2-40B4-BE49-F238E27FC236}">
                  <a16:creationId xmlns:a16="http://schemas.microsoft.com/office/drawing/2014/main" id="{42B4B361-A09D-EB50-ACBF-31D9EE9131C2}"/>
                </a:ext>
              </a:extLst>
            </p:cNvPr>
            <p:cNvCxnSpPr>
              <a:cxnSpLocks/>
            </p:cNvCxnSpPr>
            <p:nvPr/>
          </p:nvCxnSpPr>
          <p:spPr>
            <a:xfrm>
              <a:off x="8091362" y="4963358"/>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0" name="直線コネクタ 389">
              <a:extLst>
                <a:ext uri="{FF2B5EF4-FFF2-40B4-BE49-F238E27FC236}">
                  <a16:creationId xmlns:a16="http://schemas.microsoft.com/office/drawing/2014/main" id="{0FA7FDA3-A1CB-EDAF-6636-AFC1CEF6882C}"/>
                </a:ext>
              </a:extLst>
            </p:cNvPr>
            <p:cNvCxnSpPr>
              <a:cxnSpLocks/>
            </p:cNvCxnSpPr>
            <p:nvPr/>
          </p:nvCxnSpPr>
          <p:spPr>
            <a:xfrm>
              <a:off x="8091362" y="4868941"/>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1" name="直線コネクタ 390">
              <a:extLst>
                <a:ext uri="{FF2B5EF4-FFF2-40B4-BE49-F238E27FC236}">
                  <a16:creationId xmlns:a16="http://schemas.microsoft.com/office/drawing/2014/main" id="{07BDF5FC-F049-399B-1E33-09C418619AD6}"/>
                </a:ext>
              </a:extLst>
            </p:cNvPr>
            <p:cNvCxnSpPr>
              <a:cxnSpLocks/>
            </p:cNvCxnSpPr>
            <p:nvPr/>
          </p:nvCxnSpPr>
          <p:spPr>
            <a:xfrm>
              <a:off x="8084414" y="4823658"/>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2" name="直線コネクタ 391">
              <a:extLst>
                <a:ext uri="{FF2B5EF4-FFF2-40B4-BE49-F238E27FC236}">
                  <a16:creationId xmlns:a16="http://schemas.microsoft.com/office/drawing/2014/main" id="{5F16AE49-BB05-A3E5-41F0-F991CEEFE065}"/>
                </a:ext>
              </a:extLst>
            </p:cNvPr>
            <p:cNvCxnSpPr>
              <a:cxnSpLocks/>
            </p:cNvCxnSpPr>
            <p:nvPr/>
          </p:nvCxnSpPr>
          <p:spPr>
            <a:xfrm>
              <a:off x="8079207" y="6134573"/>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3" name="直線コネクタ 392">
              <a:extLst>
                <a:ext uri="{FF2B5EF4-FFF2-40B4-BE49-F238E27FC236}">
                  <a16:creationId xmlns:a16="http://schemas.microsoft.com/office/drawing/2014/main" id="{D47A560C-348B-FF44-E6B1-9DF1DDAC8826}"/>
                </a:ext>
              </a:extLst>
            </p:cNvPr>
            <p:cNvCxnSpPr>
              <a:cxnSpLocks/>
            </p:cNvCxnSpPr>
            <p:nvPr/>
          </p:nvCxnSpPr>
          <p:spPr>
            <a:xfrm>
              <a:off x="8079207" y="6166323"/>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4" name="直線コネクタ 393">
              <a:extLst>
                <a:ext uri="{FF2B5EF4-FFF2-40B4-BE49-F238E27FC236}">
                  <a16:creationId xmlns:a16="http://schemas.microsoft.com/office/drawing/2014/main" id="{7397C418-A0E6-72A4-1589-037A999DDCC0}"/>
                </a:ext>
              </a:extLst>
            </p:cNvPr>
            <p:cNvCxnSpPr>
              <a:cxnSpLocks/>
            </p:cNvCxnSpPr>
            <p:nvPr/>
          </p:nvCxnSpPr>
          <p:spPr>
            <a:xfrm>
              <a:off x="8078357" y="6109173"/>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5" name="直線コネクタ 394">
              <a:extLst>
                <a:ext uri="{FF2B5EF4-FFF2-40B4-BE49-F238E27FC236}">
                  <a16:creationId xmlns:a16="http://schemas.microsoft.com/office/drawing/2014/main" id="{6D5C4244-0A6E-D49A-4F45-4BCCEF86170F}"/>
                </a:ext>
              </a:extLst>
            </p:cNvPr>
            <p:cNvCxnSpPr>
              <a:cxnSpLocks/>
            </p:cNvCxnSpPr>
            <p:nvPr/>
          </p:nvCxnSpPr>
          <p:spPr>
            <a:xfrm>
              <a:off x="8078357" y="6150404"/>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6" name="直線コネクタ 395">
              <a:extLst>
                <a:ext uri="{FF2B5EF4-FFF2-40B4-BE49-F238E27FC236}">
                  <a16:creationId xmlns:a16="http://schemas.microsoft.com/office/drawing/2014/main" id="{460B9795-8643-06E2-3E83-BE2192BAEA67}"/>
                </a:ext>
              </a:extLst>
            </p:cNvPr>
            <p:cNvCxnSpPr>
              <a:cxnSpLocks/>
            </p:cNvCxnSpPr>
            <p:nvPr/>
          </p:nvCxnSpPr>
          <p:spPr>
            <a:xfrm>
              <a:off x="8091362" y="6188460"/>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7" name="直線コネクタ 396">
              <a:extLst>
                <a:ext uri="{FF2B5EF4-FFF2-40B4-BE49-F238E27FC236}">
                  <a16:creationId xmlns:a16="http://schemas.microsoft.com/office/drawing/2014/main" id="{F37BCB56-813E-FE80-9D72-6D52A38BCD22}"/>
                </a:ext>
              </a:extLst>
            </p:cNvPr>
            <p:cNvCxnSpPr>
              <a:cxnSpLocks/>
            </p:cNvCxnSpPr>
            <p:nvPr/>
          </p:nvCxnSpPr>
          <p:spPr>
            <a:xfrm>
              <a:off x="8067592" y="6062469"/>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8" name="直線コネクタ 397">
              <a:extLst>
                <a:ext uri="{FF2B5EF4-FFF2-40B4-BE49-F238E27FC236}">
                  <a16:creationId xmlns:a16="http://schemas.microsoft.com/office/drawing/2014/main" id="{2FFC3840-FE81-6FAF-59E1-1605E395F9AC}"/>
                </a:ext>
              </a:extLst>
            </p:cNvPr>
            <p:cNvCxnSpPr>
              <a:cxnSpLocks/>
            </p:cNvCxnSpPr>
            <p:nvPr/>
          </p:nvCxnSpPr>
          <p:spPr>
            <a:xfrm>
              <a:off x="8078357" y="6087825"/>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9" name="直線コネクタ 398">
              <a:extLst>
                <a:ext uri="{FF2B5EF4-FFF2-40B4-BE49-F238E27FC236}">
                  <a16:creationId xmlns:a16="http://schemas.microsoft.com/office/drawing/2014/main" id="{CB12BB10-BC1F-07B7-840C-5F2D47EA8552}"/>
                </a:ext>
              </a:extLst>
            </p:cNvPr>
            <p:cNvCxnSpPr>
              <a:cxnSpLocks/>
            </p:cNvCxnSpPr>
            <p:nvPr/>
          </p:nvCxnSpPr>
          <p:spPr>
            <a:xfrm>
              <a:off x="8085305" y="6214825"/>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0" name="直線コネクタ 399">
              <a:extLst>
                <a:ext uri="{FF2B5EF4-FFF2-40B4-BE49-F238E27FC236}">
                  <a16:creationId xmlns:a16="http://schemas.microsoft.com/office/drawing/2014/main" id="{7FA97679-A060-90EE-A42B-39B680C4D7AE}"/>
                </a:ext>
              </a:extLst>
            </p:cNvPr>
            <p:cNvCxnSpPr>
              <a:cxnSpLocks/>
            </p:cNvCxnSpPr>
            <p:nvPr/>
          </p:nvCxnSpPr>
          <p:spPr>
            <a:xfrm>
              <a:off x="8085305" y="6120408"/>
              <a:ext cx="4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1" name="直線コネクタ 400">
              <a:extLst>
                <a:ext uri="{FF2B5EF4-FFF2-40B4-BE49-F238E27FC236}">
                  <a16:creationId xmlns:a16="http://schemas.microsoft.com/office/drawing/2014/main" id="{0C120B68-A818-326C-A2D9-C24E299934DD}"/>
                </a:ext>
              </a:extLst>
            </p:cNvPr>
            <p:cNvCxnSpPr>
              <a:cxnSpLocks/>
            </p:cNvCxnSpPr>
            <p:nvPr/>
          </p:nvCxnSpPr>
          <p:spPr>
            <a:xfrm>
              <a:off x="8078357" y="6075125"/>
              <a:ext cx="4716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5" name="グループ化 454">
              <a:extLst>
                <a:ext uri="{FF2B5EF4-FFF2-40B4-BE49-F238E27FC236}">
                  <a16:creationId xmlns:a16="http://schemas.microsoft.com/office/drawing/2014/main" id="{15B1F587-E3CA-1A49-663E-C75DA4B6A6FE}"/>
                </a:ext>
              </a:extLst>
            </p:cNvPr>
            <p:cNvGrpSpPr/>
            <p:nvPr/>
          </p:nvGrpSpPr>
          <p:grpSpPr>
            <a:xfrm>
              <a:off x="1517650" y="1630873"/>
              <a:ext cx="8420095" cy="715365"/>
              <a:chOff x="1517650" y="1630873"/>
              <a:chExt cx="8420095" cy="715365"/>
            </a:xfrm>
          </p:grpSpPr>
          <p:cxnSp>
            <p:nvCxnSpPr>
              <p:cNvPr id="405" name="直線コネクタ 404">
                <a:extLst>
                  <a:ext uri="{FF2B5EF4-FFF2-40B4-BE49-F238E27FC236}">
                    <a16:creationId xmlns:a16="http://schemas.microsoft.com/office/drawing/2014/main" id="{71CA4DE3-2AEB-180D-8698-854B3992DF7D}"/>
                  </a:ext>
                </a:extLst>
              </p:cNvPr>
              <p:cNvCxnSpPr>
                <a:stCxn id="46" idx="0"/>
                <a:endCxn id="45" idx="4"/>
              </p:cNvCxnSpPr>
              <p:nvPr/>
            </p:nvCxnSpPr>
            <p:spPr>
              <a:xfrm flipV="1">
                <a:off x="9937745" y="1667934"/>
                <a:ext cx="0" cy="551771"/>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06" name="直線コネクタ 405">
                <a:extLst>
                  <a:ext uri="{FF2B5EF4-FFF2-40B4-BE49-F238E27FC236}">
                    <a16:creationId xmlns:a16="http://schemas.microsoft.com/office/drawing/2014/main" id="{DF36DE8A-5175-CA21-A9D9-940527255D66}"/>
                  </a:ext>
                </a:extLst>
              </p:cNvPr>
              <p:cNvCxnSpPr>
                <a:cxnSpLocks/>
                <a:stCxn id="46" idx="1"/>
                <a:endCxn id="43" idx="4"/>
              </p:cNvCxnSpPr>
              <p:nvPr/>
            </p:nvCxnSpPr>
            <p:spPr>
              <a:xfrm flipH="1" flipV="1">
                <a:off x="9150345" y="1667934"/>
                <a:ext cx="696098" cy="588832"/>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09" name="直線コネクタ 408">
                <a:extLst>
                  <a:ext uri="{FF2B5EF4-FFF2-40B4-BE49-F238E27FC236}">
                    <a16:creationId xmlns:a16="http://schemas.microsoft.com/office/drawing/2014/main" id="{723F715F-243F-541D-B41C-BE3A2F4D7708}"/>
                  </a:ext>
                </a:extLst>
              </p:cNvPr>
              <p:cNvCxnSpPr>
                <a:cxnSpLocks/>
                <a:stCxn id="44" idx="0"/>
              </p:cNvCxnSpPr>
              <p:nvPr/>
            </p:nvCxnSpPr>
            <p:spPr>
              <a:xfrm flipV="1">
                <a:off x="9150345" y="1667934"/>
                <a:ext cx="8210" cy="551771"/>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12" name="直線コネクタ 411">
                <a:extLst>
                  <a:ext uri="{FF2B5EF4-FFF2-40B4-BE49-F238E27FC236}">
                    <a16:creationId xmlns:a16="http://schemas.microsoft.com/office/drawing/2014/main" id="{19971D03-105D-F064-0018-C62F4C325330}"/>
                  </a:ext>
                </a:extLst>
              </p:cNvPr>
              <p:cNvCxnSpPr>
                <a:cxnSpLocks/>
                <a:stCxn id="30" idx="6"/>
                <a:endCxn id="40" idx="5"/>
              </p:cNvCxnSpPr>
              <p:nvPr/>
            </p:nvCxnSpPr>
            <p:spPr>
              <a:xfrm flipV="1">
                <a:off x="6952826" y="1630873"/>
                <a:ext cx="1501421" cy="715365"/>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15" name="直線コネクタ 414">
                <a:extLst>
                  <a:ext uri="{FF2B5EF4-FFF2-40B4-BE49-F238E27FC236}">
                    <a16:creationId xmlns:a16="http://schemas.microsoft.com/office/drawing/2014/main" id="{A72C2CF2-83FE-DDAE-95A2-658ADC839EFB}"/>
                  </a:ext>
                </a:extLst>
              </p:cNvPr>
              <p:cNvCxnSpPr>
                <a:cxnSpLocks/>
                <a:stCxn id="41" idx="1"/>
                <a:endCxn id="27" idx="4"/>
              </p:cNvCxnSpPr>
              <p:nvPr/>
            </p:nvCxnSpPr>
            <p:spPr>
              <a:xfrm flipH="1" flipV="1">
                <a:off x="6823705" y="1667934"/>
                <a:ext cx="1447938" cy="588832"/>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18" name="直線コネクタ 417">
                <a:extLst>
                  <a:ext uri="{FF2B5EF4-FFF2-40B4-BE49-F238E27FC236}">
                    <a16:creationId xmlns:a16="http://schemas.microsoft.com/office/drawing/2014/main" id="{1DFF7AAB-A2DF-F518-E4CA-B3A236F2E29E}"/>
                  </a:ext>
                </a:extLst>
              </p:cNvPr>
              <p:cNvCxnSpPr>
                <a:cxnSpLocks/>
                <a:stCxn id="40" idx="4"/>
                <a:endCxn id="44" idx="1"/>
              </p:cNvCxnSpPr>
              <p:nvPr/>
            </p:nvCxnSpPr>
            <p:spPr>
              <a:xfrm>
                <a:off x="8362945" y="1667934"/>
                <a:ext cx="696098" cy="588832"/>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23" name="直線コネクタ 422">
                <a:extLst>
                  <a:ext uri="{FF2B5EF4-FFF2-40B4-BE49-F238E27FC236}">
                    <a16:creationId xmlns:a16="http://schemas.microsoft.com/office/drawing/2014/main" id="{9D7796D3-88CF-A1FC-15E7-D4903802A5E6}"/>
                  </a:ext>
                </a:extLst>
              </p:cNvPr>
              <p:cNvCxnSpPr>
                <a:cxnSpLocks/>
                <a:stCxn id="21" idx="5"/>
                <a:endCxn id="30" idx="0"/>
              </p:cNvCxnSpPr>
              <p:nvPr/>
            </p:nvCxnSpPr>
            <p:spPr>
              <a:xfrm>
                <a:off x="6127607" y="1630873"/>
                <a:ext cx="696098" cy="588832"/>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28" name="直線コネクタ 427">
                <a:extLst>
                  <a:ext uri="{FF2B5EF4-FFF2-40B4-BE49-F238E27FC236}">
                    <a16:creationId xmlns:a16="http://schemas.microsoft.com/office/drawing/2014/main" id="{915EC79F-A71B-186B-F713-E459B5760539}"/>
                  </a:ext>
                </a:extLst>
              </p:cNvPr>
              <p:cNvCxnSpPr>
                <a:cxnSpLocks/>
                <a:stCxn id="17" idx="4"/>
                <a:endCxn id="18" idx="0"/>
              </p:cNvCxnSpPr>
              <p:nvPr/>
            </p:nvCxnSpPr>
            <p:spPr>
              <a:xfrm>
                <a:off x="5269225" y="1667934"/>
                <a:ext cx="0" cy="551771"/>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32" name="直線コネクタ 431">
                <a:extLst>
                  <a:ext uri="{FF2B5EF4-FFF2-40B4-BE49-F238E27FC236}">
                    <a16:creationId xmlns:a16="http://schemas.microsoft.com/office/drawing/2014/main" id="{7F2FE115-C314-71D7-FF8D-588E7F76F924}"/>
                  </a:ext>
                </a:extLst>
              </p:cNvPr>
              <p:cNvCxnSpPr>
                <a:cxnSpLocks/>
                <a:stCxn id="21" idx="4"/>
                <a:endCxn id="26" idx="0"/>
              </p:cNvCxnSpPr>
              <p:nvPr/>
            </p:nvCxnSpPr>
            <p:spPr>
              <a:xfrm>
                <a:off x="6036305" y="1667934"/>
                <a:ext cx="0" cy="551771"/>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35" name="直線コネクタ 434">
                <a:extLst>
                  <a:ext uri="{FF2B5EF4-FFF2-40B4-BE49-F238E27FC236}">
                    <a16:creationId xmlns:a16="http://schemas.microsoft.com/office/drawing/2014/main" id="{AEAFE890-826B-6812-21B0-0D6B5319A500}"/>
                  </a:ext>
                </a:extLst>
              </p:cNvPr>
              <p:cNvCxnSpPr>
                <a:cxnSpLocks/>
                <a:stCxn id="14" idx="5"/>
                <a:endCxn id="18" idx="0"/>
              </p:cNvCxnSpPr>
              <p:nvPr/>
            </p:nvCxnSpPr>
            <p:spPr>
              <a:xfrm>
                <a:off x="4573127" y="1630873"/>
                <a:ext cx="696098" cy="588832"/>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38" name="直線コネクタ 437">
                <a:extLst>
                  <a:ext uri="{FF2B5EF4-FFF2-40B4-BE49-F238E27FC236}">
                    <a16:creationId xmlns:a16="http://schemas.microsoft.com/office/drawing/2014/main" id="{2C50BD46-BFF6-1656-40FD-980B96755D40}"/>
                  </a:ext>
                </a:extLst>
              </p:cNvPr>
              <p:cNvCxnSpPr>
                <a:cxnSpLocks/>
                <a:stCxn id="12" idx="4"/>
                <a:endCxn id="15" idx="1"/>
              </p:cNvCxnSpPr>
              <p:nvPr/>
            </p:nvCxnSpPr>
            <p:spPr>
              <a:xfrm>
                <a:off x="3694425" y="1667934"/>
                <a:ext cx="696098" cy="588832"/>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41" name="直線コネクタ 440">
                <a:extLst>
                  <a:ext uri="{FF2B5EF4-FFF2-40B4-BE49-F238E27FC236}">
                    <a16:creationId xmlns:a16="http://schemas.microsoft.com/office/drawing/2014/main" id="{4E242240-33F0-2A38-CF33-FD9995D6BC33}"/>
                  </a:ext>
                </a:extLst>
              </p:cNvPr>
              <p:cNvCxnSpPr>
                <a:cxnSpLocks/>
                <a:stCxn id="9" idx="4"/>
                <a:endCxn id="10" idx="0"/>
              </p:cNvCxnSpPr>
              <p:nvPr/>
            </p:nvCxnSpPr>
            <p:spPr>
              <a:xfrm>
                <a:off x="2942585" y="1667934"/>
                <a:ext cx="0" cy="551771"/>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44" name="直線コネクタ 443">
                <a:extLst>
                  <a:ext uri="{FF2B5EF4-FFF2-40B4-BE49-F238E27FC236}">
                    <a16:creationId xmlns:a16="http://schemas.microsoft.com/office/drawing/2014/main" id="{AB476082-80DA-50D1-0281-B3261AAF76A3}"/>
                  </a:ext>
                </a:extLst>
              </p:cNvPr>
              <p:cNvCxnSpPr>
                <a:cxnSpLocks/>
                <a:stCxn id="7" idx="5"/>
                <a:endCxn id="13" idx="1"/>
              </p:cNvCxnSpPr>
              <p:nvPr/>
            </p:nvCxnSpPr>
            <p:spPr>
              <a:xfrm>
                <a:off x="2246487" y="1630873"/>
                <a:ext cx="1356636" cy="625893"/>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47" name="直線コネクタ 446">
                <a:extLst>
                  <a:ext uri="{FF2B5EF4-FFF2-40B4-BE49-F238E27FC236}">
                    <a16:creationId xmlns:a16="http://schemas.microsoft.com/office/drawing/2014/main" id="{D86D9381-40AF-18C8-A075-342F7180323D}"/>
                  </a:ext>
                </a:extLst>
              </p:cNvPr>
              <p:cNvCxnSpPr>
                <a:cxnSpLocks/>
                <a:endCxn id="8" idx="1"/>
              </p:cNvCxnSpPr>
              <p:nvPr/>
            </p:nvCxnSpPr>
            <p:spPr>
              <a:xfrm>
                <a:off x="1517650" y="1630873"/>
                <a:ext cx="546233" cy="625893"/>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450" name="直線コネクタ 449">
                <a:extLst>
                  <a:ext uri="{FF2B5EF4-FFF2-40B4-BE49-F238E27FC236}">
                    <a16:creationId xmlns:a16="http://schemas.microsoft.com/office/drawing/2014/main" id="{EA599B11-D033-63C1-3B30-77E79D333212}"/>
                  </a:ext>
                </a:extLst>
              </p:cNvPr>
              <p:cNvCxnSpPr>
                <a:cxnSpLocks/>
                <a:stCxn id="7" idx="4"/>
                <a:endCxn id="8" idx="0"/>
              </p:cNvCxnSpPr>
              <p:nvPr/>
            </p:nvCxnSpPr>
            <p:spPr>
              <a:xfrm>
                <a:off x="2155185" y="1667934"/>
                <a:ext cx="0" cy="551771"/>
              </a:xfrm>
              <a:prstGeom prst="line">
                <a:avLst/>
              </a:prstGeom>
              <a:ln>
                <a:prstDash val="dash"/>
              </a:ln>
            </p:spPr>
            <p:style>
              <a:lnRef idx="1">
                <a:schemeClr val="accent5"/>
              </a:lnRef>
              <a:fillRef idx="0">
                <a:schemeClr val="accent5"/>
              </a:fillRef>
              <a:effectRef idx="0">
                <a:schemeClr val="accent5"/>
              </a:effectRef>
              <a:fontRef idx="minor">
                <a:schemeClr val="tx1"/>
              </a:fontRef>
            </p:style>
          </p:cxnSp>
        </p:grpSp>
      </p:grpSp>
    </p:spTree>
    <p:extLst>
      <p:ext uri="{BB962C8B-B14F-4D97-AF65-F5344CB8AC3E}">
        <p14:creationId xmlns:p14="http://schemas.microsoft.com/office/powerpoint/2010/main" val="45634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205592" y="763688"/>
                <a:ext cx="11555516" cy="5909310"/>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転移を記述する低エネルギーの有効模型は？</a:t>
                </a:r>
                <a:endParaRPr lang="en-US" altLang="ja-JP" dirty="0">
                  <a:latin typeface="+mn-ea"/>
                </a:endParaRPr>
              </a:p>
              <a:p>
                <a:r>
                  <a:rPr lang="en-US" altLang="ja-JP" dirty="0">
                    <a:latin typeface="+mn-ea"/>
                  </a:rPr>
                  <a:t>	</a:t>
                </a:r>
                <a:r>
                  <a:rPr lang="ja-JP" altLang="en-US" dirty="0">
                    <a:latin typeface="+mn-ea"/>
                  </a:rPr>
                  <a:t>→ 自明相と非自明相との転移を考える．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en-US" altLang="ja-JP" dirty="0">
                    <a:latin typeface="+mn-ea"/>
                  </a:rPr>
                  <a:t> </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𝑡</m:t>
                        </m:r>
                      </m:e>
                    </m:d>
                    <m:r>
                      <a:rPr lang="en-US" altLang="ja-JP" b="0" i="1" smtClean="0">
                        <a:latin typeface="Cambria Math" panose="02040503050406030204" pitchFamily="18" charset="0"/>
                      </a:rPr>
                      <m:t>&gt;</m:t>
                    </m:r>
                    <m:d>
                      <m:dPr>
                        <m:begChr m:val="|"/>
                        <m:endChr m:val="|"/>
                        <m:ctrlPr>
                          <a:rPr lang="en-US" altLang="ja-JP" b="0" i="1" smtClean="0">
                            <a:latin typeface="Cambria Math" panose="02040503050406030204" pitchFamily="18" charset="0"/>
                          </a:rPr>
                        </m:ctrlPr>
                      </m:dPr>
                      <m:e>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𝑡</m:t>
                            </m:r>
                          </m:e>
                          <m:sup>
                            <m:r>
                              <a:rPr lang="en-US" altLang="ja-JP" b="0" i="1" smtClean="0">
                                <a:latin typeface="Cambria Math" panose="02040503050406030204" pitchFamily="18" charset="0"/>
                              </a:rPr>
                              <m:t>′</m:t>
                            </m:r>
                          </m:sup>
                        </m:sSup>
                      </m:e>
                    </m:d>
                  </m:oMath>
                </a14:m>
                <a:r>
                  <a:rPr lang="en-US" altLang="ja-JP" dirty="0">
                    <a:latin typeface="+mn-ea"/>
                  </a:rPr>
                  <a:t> : </a:t>
                </a:r>
                <a:r>
                  <a:rPr lang="ja-JP" altLang="en-US" dirty="0">
                    <a:latin typeface="+mn-ea"/>
                  </a:rPr>
                  <a:t>非自明相（端ゼロ状態あり），</a:t>
                </a:r>
                <a:r>
                  <a:rPr lang="en-US" altLang="ja-JP" b="0" dirty="0"/>
                  <a:t> </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𝑡</m:t>
                        </m:r>
                      </m:e>
                    </m:d>
                    <m:r>
                      <a:rPr lang="en-US" altLang="ja-JP" b="0" i="1" smtClean="0">
                        <a:latin typeface="Cambria Math" panose="02040503050406030204" pitchFamily="18" charset="0"/>
                      </a:rPr>
                      <m:t>&lt;</m:t>
                    </m:r>
                    <m:d>
                      <m:dPr>
                        <m:begChr m:val="|"/>
                        <m:endChr m:val="|"/>
                        <m:ctrlPr>
                          <a:rPr lang="en-US" altLang="ja-JP" b="0" i="1" smtClean="0">
                            <a:latin typeface="Cambria Math" panose="02040503050406030204" pitchFamily="18" charset="0"/>
                          </a:rPr>
                        </m:ctrlPr>
                      </m:dPr>
                      <m:e>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𝑡</m:t>
                            </m:r>
                          </m:e>
                          <m:sup>
                            <m:r>
                              <a:rPr lang="en-US" altLang="ja-JP" b="0" i="1" smtClean="0">
                                <a:latin typeface="Cambria Math" panose="02040503050406030204" pitchFamily="18" charset="0"/>
                              </a:rPr>
                              <m:t>′</m:t>
                            </m:r>
                          </m:sup>
                        </m:sSup>
                      </m:e>
                    </m:d>
                  </m:oMath>
                </a14:m>
                <a:r>
                  <a:rPr lang="ja-JP" altLang="en-US" dirty="0">
                    <a:latin typeface="+mn-ea"/>
                  </a:rPr>
                  <a:t>：自明相（端ゼロ状態なし）</a:t>
                </a:r>
                <a:endParaRPr lang="en-US" altLang="ja-JP" dirty="0">
                  <a:latin typeface="+mn-ea"/>
                </a:endParaRPr>
              </a:p>
              <a:p>
                <a:pPr marL="285750" indent="-285750">
                  <a:buFont typeface="Wingdings" panose="05000000000000000000" pitchFamily="2" charset="2"/>
                  <a:buChar char="l"/>
                </a:pPr>
                <a:r>
                  <a:rPr lang="ja-JP" altLang="en-US" dirty="0">
                    <a:latin typeface="+mn-ea"/>
                  </a:rPr>
                  <a:t>模型は</a:t>
                </a:r>
                <a14:m>
                  <m:oMath xmlns:m="http://schemas.openxmlformats.org/officeDocument/2006/math">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𝑥</m:t>
                    </m:r>
                    <m:r>
                      <a:rPr lang="en-US" altLang="ja-JP" b="0" i="1" smtClean="0">
                        <a:latin typeface="Cambria Math" panose="02040503050406030204" pitchFamily="18" charset="0"/>
                      </a:rPr>
                      <m:t>+1</m:t>
                    </m:r>
                  </m:oMath>
                </a14:m>
                <a:r>
                  <a:rPr lang="ja-JP" altLang="en-US" dirty="0">
                    <a:latin typeface="+mn-ea"/>
                  </a:rPr>
                  <a:t>なる並進対称性がある．フーリエ変換をすると波数表示のハミルトニアンとして以下を得る．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転移点</a:t>
                </a:r>
                <a:r>
                  <a:rPr lang="en-US" altLang="ja-JP" dirty="0">
                    <a:latin typeface="+mn-ea"/>
                  </a:rPr>
                  <a:t> </a:t>
                </a:r>
                <a14:m>
                  <m:oMath xmlns:m="http://schemas.openxmlformats.org/officeDocument/2006/math">
                    <m:r>
                      <a:rPr lang="en-US" altLang="ja-JP" b="0" i="1" smtClean="0">
                        <a:latin typeface="Cambria Math" panose="02040503050406030204" pitchFamily="18" charset="0"/>
                      </a:rPr>
                      <m:t>𝑡</m:t>
                    </m:r>
                    <m:r>
                      <a:rPr lang="en-US" altLang="ja-JP" b="0" i="1" smtClean="0">
                        <a:latin typeface="Cambria Math" panose="02040503050406030204" pitchFamily="18" charset="0"/>
                      </a:rPr>
                      <m:t>=</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m:t>
                        </m:r>
                        <m:r>
                          <a:rPr lang="en-US" altLang="ja-JP" b="0" i="1" smtClean="0">
                            <a:latin typeface="Cambria Math" panose="02040503050406030204" pitchFamily="18" charset="0"/>
                          </a:rPr>
                          <m:t>𝑡</m:t>
                        </m:r>
                      </m:e>
                      <m:sup>
                        <m:r>
                          <a:rPr lang="en-US" altLang="ja-JP" b="0" i="1" smtClean="0">
                            <a:latin typeface="Cambria Math" panose="02040503050406030204" pitchFamily="18" charset="0"/>
                          </a:rPr>
                          <m:t>′</m:t>
                        </m:r>
                      </m:sup>
                    </m:sSup>
                  </m:oMath>
                </a14:m>
                <a:r>
                  <a:rPr lang="en-US" altLang="ja-JP" dirty="0">
                    <a:latin typeface="+mn-ea"/>
                  </a:rPr>
                  <a:t> </a:t>
                </a:r>
                <a:r>
                  <a:rPr lang="ja-JP" altLang="en-US" dirty="0">
                    <a:latin typeface="+mn-ea"/>
                  </a:rPr>
                  <a:t>では，</a:t>
                </a:r>
                <a14:m>
                  <m:oMath xmlns:m="http://schemas.openxmlformats.org/officeDocument/2006/math">
                    <m:r>
                      <a:rPr lang="en-US" altLang="ja-JP" b="0" i="1" smtClean="0">
                        <a:latin typeface="Cambria Math" panose="02040503050406030204" pitchFamily="18" charset="0"/>
                      </a:rPr>
                      <m:t>𝑘</m:t>
                    </m:r>
                    <m:r>
                      <a:rPr lang="en-US" altLang="ja-JP" b="0" i="1" smtClean="0">
                        <a:latin typeface="Cambria Math" panose="02040503050406030204" pitchFamily="18" charset="0"/>
                      </a:rPr>
                      <m:t>=0</m:t>
                    </m:r>
                  </m:oMath>
                </a14:m>
                <a:r>
                  <a:rPr lang="en-US" altLang="ja-JP" dirty="0">
                    <a:latin typeface="+mn-ea"/>
                  </a:rPr>
                  <a:t> </a:t>
                </a:r>
                <a:r>
                  <a:rPr lang="ja-JP" altLang="en-US" dirty="0">
                    <a:latin typeface="+mn-ea"/>
                  </a:rPr>
                  <a:t>においてギャップが閉じる．</a:t>
                </a:r>
                <a14:m>
                  <m:oMath xmlns:m="http://schemas.openxmlformats.org/officeDocument/2006/math">
                    <m:r>
                      <a:rPr lang="en-US" altLang="ja-JP" b="0" i="1" smtClean="0">
                        <a:latin typeface="Cambria Math" panose="02040503050406030204" pitchFamily="18" charset="0"/>
                      </a:rPr>
                      <m:t>𝑘</m:t>
                    </m:r>
                    <m:r>
                      <a:rPr lang="en-US" altLang="ja-JP" b="0" i="1" smtClean="0">
                        <a:latin typeface="Cambria Math" panose="02040503050406030204" pitchFamily="18" charset="0"/>
                      </a:rPr>
                      <m:t>=0</m:t>
                    </m:r>
                  </m:oMath>
                </a14:m>
                <a:r>
                  <a:rPr lang="en-US" altLang="ja-JP" dirty="0">
                    <a:latin typeface="+mn-ea"/>
                  </a:rPr>
                  <a:t> </a:t>
                </a:r>
                <a:r>
                  <a:rPr lang="ja-JP" altLang="en-US" dirty="0">
                    <a:latin typeface="+mn-ea"/>
                  </a:rPr>
                  <a:t>近傍で線形近似すると，</a:t>
                </a:r>
                <a:r>
                  <a:rPr lang="en-US" altLang="ja-JP" dirty="0">
                    <a:latin typeface="+mn-ea"/>
                  </a:rPr>
                  <a:t>Dirac</a:t>
                </a:r>
                <a:r>
                  <a:rPr lang="ja-JP" altLang="en-US" dirty="0">
                    <a:latin typeface="+mn-ea"/>
                  </a:rPr>
                  <a:t>ハミルトニアンを得る．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 </a:t>
                </a:r>
                <a:r>
                  <a:rPr lang="en-US" altLang="ja-JP" dirty="0">
                    <a:latin typeface="+mn-ea"/>
                  </a:rPr>
                  <a:t>Dirac</a:t>
                </a:r>
                <a:r>
                  <a:rPr lang="ja-JP" altLang="en-US" dirty="0">
                    <a:latin typeface="+mn-ea"/>
                  </a:rPr>
                  <a:t>ハミルトニアンの質量項の分類問題に．</a:t>
                </a:r>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205592" y="763688"/>
                <a:ext cx="11555516" cy="5909310"/>
              </a:xfrm>
              <a:prstGeom prst="rect">
                <a:avLst/>
              </a:prstGeom>
              <a:blipFill>
                <a:blip r:embed="rId29"/>
                <a:stretch>
                  <a:fillRect l="-369" t="-515" r="-2375" b="-619"/>
                </a:stretch>
              </a:blipFill>
            </p:spPr>
            <p:txBody>
              <a:bodyPr/>
              <a:lstStyle/>
              <a:p>
                <a:r>
                  <a:rPr lang="ja-JP" altLang="en-US">
                    <a:noFill/>
                  </a:rPr>
                  <a:t> </a:t>
                </a:r>
              </a:p>
            </p:txBody>
          </p:sp>
        </mc:Fallback>
      </mc:AlternateContent>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6253635" cy="523220"/>
          </a:xfrm>
          <a:prstGeom prst="rect">
            <a:avLst/>
          </a:prstGeom>
          <a:noFill/>
        </p:spPr>
        <p:txBody>
          <a:bodyPr wrap="none" rtlCol="0">
            <a:spAutoFit/>
          </a:bodyPr>
          <a:lstStyle/>
          <a:p>
            <a:r>
              <a:rPr lang="ja-JP" altLang="en-US" sz="2800" dirty="0"/>
              <a:t>例：</a:t>
            </a:r>
            <a:r>
              <a:rPr lang="en-US" altLang="ja-JP" sz="2800" dirty="0"/>
              <a:t>Su–Schrieffer–</a:t>
            </a:r>
            <a:r>
              <a:rPr lang="en-US" altLang="ja-JP" sz="2800" dirty="0" err="1"/>
              <a:t>Heeger</a:t>
            </a:r>
            <a:r>
              <a:rPr lang="en-US" altLang="ja-JP" sz="2800" dirty="0"/>
              <a:t> </a:t>
            </a:r>
            <a:r>
              <a:rPr lang="ja-JP" altLang="en-US" sz="2800" dirty="0"/>
              <a:t>模型（</a:t>
            </a:r>
            <a:r>
              <a:rPr lang="en-US" altLang="ja-JP" sz="2800" dirty="0"/>
              <a:t>3</a:t>
            </a:r>
            <a:r>
              <a:rPr lang="ja-JP" altLang="en-US" sz="2800" dirty="0"/>
              <a:t>）</a:t>
            </a:r>
            <a:endParaRPr lang="en-US" altLang="ja-JP" sz="2800" dirty="0"/>
          </a:p>
        </p:txBody>
      </p:sp>
      <p:sp>
        <p:nvSpPr>
          <p:cNvPr id="7" name="楕円 6">
            <a:extLst>
              <a:ext uri="{FF2B5EF4-FFF2-40B4-BE49-F238E27FC236}">
                <a16:creationId xmlns:a16="http://schemas.microsoft.com/office/drawing/2014/main" id="{A4AB16AD-4F57-F7E4-E348-C81F2A955B1C}"/>
              </a:ext>
            </a:extLst>
          </p:cNvPr>
          <p:cNvSpPr/>
          <p:nvPr/>
        </p:nvSpPr>
        <p:spPr>
          <a:xfrm>
            <a:off x="2026064" y="1499711"/>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8" name="楕円 7">
            <a:extLst>
              <a:ext uri="{FF2B5EF4-FFF2-40B4-BE49-F238E27FC236}">
                <a16:creationId xmlns:a16="http://schemas.microsoft.com/office/drawing/2014/main" id="{5DA33F43-C15C-1B49-3617-8B2E8DBD438C}"/>
              </a:ext>
            </a:extLst>
          </p:cNvPr>
          <p:cNvSpPr/>
          <p:nvPr/>
        </p:nvSpPr>
        <p:spPr>
          <a:xfrm>
            <a:off x="2026064" y="230454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9" name="楕円 8">
            <a:extLst>
              <a:ext uri="{FF2B5EF4-FFF2-40B4-BE49-F238E27FC236}">
                <a16:creationId xmlns:a16="http://schemas.microsoft.com/office/drawing/2014/main" id="{42F3AD43-D739-47B4-9264-00ED43F4AE20}"/>
              </a:ext>
            </a:extLst>
          </p:cNvPr>
          <p:cNvSpPr/>
          <p:nvPr/>
        </p:nvSpPr>
        <p:spPr>
          <a:xfrm>
            <a:off x="2813464" y="1499711"/>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0" name="楕円 9">
            <a:extLst>
              <a:ext uri="{FF2B5EF4-FFF2-40B4-BE49-F238E27FC236}">
                <a16:creationId xmlns:a16="http://schemas.microsoft.com/office/drawing/2014/main" id="{6F7674B5-0F78-8FFB-3A5C-81BDBA12F718}"/>
              </a:ext>
            </a:extLst>
          </p:cNvPr>
          <p:cNvSpPr/>
          <p:nvPr/>
        </p:nvSpPr>
        <p:spPr>
          <a:xfrm>
            <a:off x="2813464" y="230454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12" name="楕円 11">
            <a:extLst>
              <a:ext uri="{FF2B5EF4-FFF2-40B4-BE49-F238E27FC236}">
                <a16:creationId xmlns:a16="http://schemas.microsoft.com/office/drawing/2014/main" id="{51131847-9477-E312-9A67-FAD04C1ED18C}"/>
              </a:ext>
            </a:extLst>
          </p:cNvPr>
          <p:cNvSpPr/>
          <p:nvPr/>
        </p:nvSpPr>
        <p:spPr>
          <a:xfrm>
            <a:off x="3565304" y="1499711"/>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3" name="楕円 12">
            <a:extLst>
              <a:ext uri="{FF2B5EF4-FFF2-40B4-BE49-F238E27FC236}">
                <a16:creationId xmlns:a16="http://schemas.microsoft.com/office/drawing/2014/main" id="{D3622D27-0031-1F29-FFC3-9A934766A5C2}"/>
              </a:ext>
            </a:extLst>
          </p:cNvPr>
          <p:cNvSpPr/>
          <p:nvPr/>
        </p:nvSpPr>
        <p:spPr>
          <a:xfrm>
            <a:off x="3565304" y="230454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14" name="楕円 13">
            <a:extLst>
              <a:ext uri="{FF2B5EF4-FFF2-40B4-BE49-F238E27FC236}">
                <a16:creationId xmlns:a16="http://schemas.microsoft.com/office/drawing/2014/main" id="{1C0FD384-1F1B-F978-C6B9-1252ED222715}"/>
              </a:ext>
            </a:extLst>
          </p:cNvPr>
          <p:cNvSpPr/>
          <p:nvPr/>
        </p:nvSpPr>
        <p:spPr>
          <a:xfrm>
            <a:off x="4352704" y="1499711"/>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5" name="楕円 14">
            <a:extLst>
              <a:ext uri="{FF2B5EF4-FFF2-40B4-BE49-F238E27FC236}">
                <a16:creationId xmlns:a16="http://schemas.microsoft.com/office/drawing/2014/main" id="{5C1EE177-0543-C0C4-510F-7CB2CE776A27}"/>
              </a:ext>
            </a:extLst>
          </p:cNvPr>
          <p:cNvSpPr/>
          <p:nvPr/>
        </p:nvSpPr>
        <p:spPr>
          <a:xfrm>
            <a:off x="4352704" y="230454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17" name="楕円 16">
            <a:extLst>
              <a:ext uri="{FF2B5EF4-FFF2-40B4-BE49-F238E27FC236}">
                <a16:creationId xmlns:a16="http://schemas.microsoft.com/office/drawing/2014/main" id="{03D004C7-3975-0FCD-B0D7-E0809456F209}"/>
              </a:ext>
            </a:extLst>
          </p:cNvPr>
          <p:cNvSpPr/>
          <p:nvPr/>
        </p:nvSpPr>
        <p:spPr>
          <a:xfrm>
            <a:off x="5140104" y="1499711"/>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18" name="楕円 17">
            <a:extLst>
              <a:ext uri="{FF2B5EF4-FFF2-40B4-BE49-F238E27FC236}">
                <a16:creationId xmlns:a16="http://schemas.microsoft.com/office/drawing/2014/main" id="{A99B8161-2B5B-67A2-C1AF-D727E3F73C75}"/>
              </a:ext>
            </a:extLst>
          </p:cNvPr>
          <p:cNvSpPr/>
          <p:nvPr/>
        </p:nvSpPr>
        <p:spPr>
          <a:xfrm>
            <a:off x="5140104" y="230454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1" name="楕円 20">
            <a:extLst>
              <a:ext uri="{FF2B5EF4-FFF2-40B4-BE49-F238E27FC236}">
                <a16:creationId xmlns:a16="http://schemas.microsoft.com/office/drawing/2014/main" id="{7FF58F04-FEF8-C7D7-96DC-68A900AC5CCC}"/>
              </a:ext>
            </a:extLst>
          </p:cNvPr>
          <p:cNvSpPr/>
          <p:nvPr/>
        </p:nvSpPr>
        <p:spPr>
          <a:xfrm>
            <a:off x="5907184" y="1499711"/>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26" name="楕円 25">
            <a:extLst>
              <a:ext uri="{FF2B5EF4-FFF2-40B4-BE49-F238E27FC236}">
                <a16:creationId xmlns:a16="http://schemas.microsoft.com/office/drawing/2014/main" id="{762BE050-51C3-2803-FB77-516104D7482F}"/>
              </a:ext>
            </a:extLst>
          </p:cNvPr>
          <p:cNvSpPr/>
          <p:nvPr/>
        </p:nvSpPr>
        <p:spPr>
          <a:xfrm>
            <a:off x="5907184" y="230454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27" name="楕円 26">
            <a:extLst>
              <a:ext uri="{FF2B5EF4-FFF2-40B4-BE49-F238E27FC236}">
                <a16:creationId xmlns:a16="http://schemas.microsoft.com/office/drawing/2014/main" id="{78A61153-3312-AEE2-9C4D-D3DB1046779F}"/>
              </a:ext>
            </a:extLst>
          </p:cNvPr>
          <p:cNvSpPr/>
          <p:nvPr/>
        </p:nvSpPr>
        <p:spPr>
          <a:xfrm>
            <a:off x="6694584" y="1499711"/>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30" name="楕円 29">
            <a:extLst>
              <a:ext uri="{FF2B5EF4-FFF2-40B4-BE49-F238E27FC236}">
                <a16:creationId xmlns:a16="http://schemas.microsoft.com/office/drawing/2014/main" id="{0A91CFBB-D70D-F23E-8EF2-9B7264FB1D57}"/>
              </a:ext>
            </a:extLst>
          </p:cNvPr>
          <p:cNvSpPr/>
          <p:nvPr/>
        </p:nvSpPr>
        <p:spPr>
          <a:xfrm>
            <a:off x="6694584" y="230454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37" name="楕円 36">
            <a:extLst>
              <a:ext uri="{FF2B5EF4-FFF2-40B4-BE49-F238E27FC236}">
                <a16:creationId xmlns:a16="http://schemas.microsoft.com/office/drawing/2014/main" id="{6C9C6BB8-3747-2574-FCEE-E4367AF90014}"/>
              </a:ext>
            </a:extLst>
          </p:cNvPr>
          <p:cNvSpPr/>
          <p:nvPr/>
        </p:nvSpPr>
        <p:spPr>
          <a:xfrm>
            <a:off x="7481984" y="1499711"/>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39" name="楕円 38">
            <a:extLst>
              <a:ext uri="{FF2B5EF4-FFF2-40B4-BE49-F238E27FC236}">
                <a16:creationId xmlns:a16="http://schemas.microsoft.com/office/drawing/2014/main" id="{F05D2AA7-289F-210A-BAE8-79477AC430A1}"/>
              </a:ext>
            </a:extLst>
          </p:cNvPr>
          <p:cNvSpPr/>
          <p:nvPr/>
        </p:nvSpPr>
        <p:spPr>
          <a:xfrm>
            <a:off x="7481984" y="230454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40" name="楕円 39">
            <a:extLst>
              <a:ext uri="{FF2B5EF4-FFF2-40B4-BE49-F238E27FC236}">
                <a16:creationId xmlns:a16="http://schemas.microsoft.com/office/drawing/2014/main" id="{1BC2661E-A4CB-DE7C-C516-6D535A1EA2AE}"/>
              </a:ext>
            </a:extLst>
          </p:cNvPr>
          <p:cNvSpPr/>
          <p:nvPr/>
        </p:nvSpPr>
        <p:spPr>
          <a:xfrm>
            <a:off x="8233824" y="1499711"/>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41" name="楕円 40">
            <a:extLst>
              <a:ext uri="{FF2B5EF4-FFF2-40B4-BE49-F238E27FC236}">
                <a16:creationId xmlns:a16="http://schemas.microsoft.com/office/drawing/2014/main" id="{5D43079B-AA57-C841-69B6-6F372B6309A5}"/>
              </a:ext>
            </a:extLst>
          </p:cNvPr>
          <p:cNvSpPr/>
          <p:nvPr/>
        </p:nvSpPr>
        <p:spPr>
          <a:xfrm>
            <a:off x="8233824" y="230454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43" name="楕円 42">
            <a:extLst>
              <a:ext uri="{FF2B5EF4-FFF2-40B4-BE49-F238E27FC236}">
                <a16:creationId xmlns:a16="http://schemas.microsoft.com/office/drawing/2014/main" id="{8DCC2DF9-4D4C-A8D3-2C34-B67FBA78F56D}"/>
              </a:ext>
            </a:extLst>
          </p:cNvPr>
          <p:cNvSpPr/>
          <p:nvPr/>
        </p:nvSpPr>
        <p:spPr>
          <a:xfrm>
            <a:off x="9021224" y="1499711"/>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44" name="楕円 43">
            <a:extLst>
              <a:ext uri="{FF2B5EF4-FFF2-40B4-BE49-F238E27FC236}">
                <a16:creationId xmlns:a16="http://schemas.microsoft.com/office/drawing/2014/main" id="{9F321F59-7916-76C2-2D5A-48767DE9B4E6}"/>
              </a:ext>
            </a:extLst>
          </p:cNvPr>
          <p:cNvSpPr/>
          <p:nvPr/>
        </p:nvSpPr>
        <p:spPr>
          <a:xfrm>
            <a:off x="9021224" y="230454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sp>
        <p:nvSpPr>
          <p:cNvPr id="45" name="楕円 44">
            <a:extLst>
              <a:ext uri="{FF2B5EF4-FFF2-40B4-BE49-F238E27FC236}">
                <a16:creationId xmlns:a16="http://schemas.microsoft.com/office/drawing/2014/main" id="{0E45A293-356C-8682-213A-D3DA9C3E0234}"/>
              </a:ext>
            </a:extLst>
          </p:cNvPr>
          <p:cNvSpPr/>
          <p:nvPr/>
        </p:nvSpPr>
        <p:spPr>
          <a:xfrm>
            <a:off x="9808624" y="1499711"/>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en-US" altLang="ja-JP" dirty="0"/>
              <a:t>A</a:t>
            </a:r>
            <a:endParaRPr kumimoji="1" lang="ja-JP" altLang="en-US" dirty="0"/>
          </a:p>
        </p:txBody>
      </p:sp>
      <p:sp>
        <p:nvSpPr>
          <p:cNvPr id="46" name="楕円 45">
            <a:extLst>
              <a:ext uri="{FF2B5EF4-FFF2-40B4-BE49-F238E27FC236}">
                <a16:creationId xmlns:a16="http://schemas.microsoft.com/office/drawing/2014/main" id="{495E6ADC-1B3A-7570-B486-46E665454264}"/>
              </a:ext>
            </a:extLst>
          </p:cNvPr>
          <p:cNvSpPr/>
          <p:nvPr/>
        </p:nvSpPr>
        <p:spPr>
          <a:xfrm>
            <a:off x="9808624" y="2304548"/>
            <a:ext cx="258242" cy="2530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ja-JP" dirty="0"/>
              <a:t>B</a:t>
            </a:r>
          </a:p>
        </p:txBody>
      </p:sp>
      <p:cxnSp>
        <p:nvCxnSpPr>
          <p:cNvPr id="54" name="直線矢印コネクタ 53">
            <a:extLst>
              <a:ext uri="{FF2B5EF4-FFF2-40B4-BE49-F238E27FC236}">
                <a16:creationId xmlns:a16="http://schemas.microsoft.com/office/drawing/2014/main" id="{F0B2C6A4-EF19-AB9D-225D-355B24F519B8}"/>
              </a:ext>
            </a:extLst>
          </p:cNvPr>
          <p:cNvCxnSpPr/>
          <p:nvPr/>
        </p:nvCxnSpPr>
        <p:spPr>
          <a:xfrm>
            <a:off x="7298267" y="2751844"/>
            <a:ext cx="4292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5" name="図 54"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title="IguanaTex Bitmap Display">
            <a:extLst>
              <a:ext uri="{FF2B5EF4-FFF2-40B4-BE49-F238E27FC236}">
                <a16:creationId xmlns:a16="http://schemas.microsoft.com/office/drawing/2014/main" id="{A72281C5-D9A6-E254-D16E-1307FFD1AC40}"/>
              </a:ext>
            </a:extLst>
          </p:cNvPr>
          <p:cNvPicPr>
            <a:picLocks noChangeAspect="1"/>
          </p:cNvPicPr>
          <p:nvPr>
            <p:custDataLst>
              <p:tags r:id="rId1"/>
            </p:custDataLst>
          </p:nvPr>
        </p:nvPicPr>
        <p:blipFill>
          <a:blip r:embed="rId30">
            <a:extLst>
              <a:ext uri="{28A0092B-C50C-407E-A947-70E740481C1C}">
                <a14:useLocalDpi xmlns:a14="http://schemas.microsoft.com/office/drawing/2010/main" val="0"/>
              </a:ext>
            </a:extLst>
          </a:blip>
          <a:stretch>
            <a:fillRect/>
          </a:stretch>
        </p:blipFill>
        <p:spPr>
          <a:xfrm>
            <a:off x="11590867" y="2895274"/>
            <a:ext cx="170241" cy="153832"/>
          </a:xfrm>
          <a:prstGeom prst="rect">
            <a:avLst/>
          </a:prstGeom>
        </p:spPr>
      </p:pic>
      <p:grpSp>
        <p:nvGrpSpPr>
          <p:cNvPr id="16" name="グループ化 15">
            <a:extLst>
              <a:ext uri="{FF2B5EF4-FFF2-40B4-BE49-F238E27FC236}">
                <a16:creationId xmlns:a16="http://schemas.microsoft.com/office/drawing/2014/main" id="{5E3DF239-7DBF-11FC-FF26-5ED24225630E}"/>
              </a:ext>
            </a:extLst>
          </p:cNvPr>
          <p:cNvGrpSpPr/>
          <p:nvPr/>
        </p:nvGrpSpPr>
        <p:grpSpPr>
          <a:xfrm>
            <a:off x="1459087" y="1715716"/>
            <a:ext cx="8402836" cy="654062"/>
            <a:chOff x="1459087" y="1715716"/>
            <a:chExt cx="8402836" cy="654062"/>
          </a:xfrm>
        </p:grpSpPr>
        <p:cxnSp>
          <p:nvCxnSpPr>
            <p:cNvPr id="5" name="直線コネクタ 4">
              <a:extLst>
                <a:ext uri="{FF2B5EF4-FFF2-40B4-BE49-F238E27FC236}">
                  <a16:creationId xmlns:a16="http://schemas.microsoft.com/office/drawing/2014/main" id="{1BB411C8-DCB4-67D9-E136-DE55CA79BCE1}"/>
                </a:ext>
              </a:extLst>
            </p:cNvPr>
            <p:cNvCxnSpPr>
              <a:cxnSpLocks/>
              <a:endCxn id="7" idx="3"/>
            </p:cNvCxnSpPr>
            <p:nvPr/>
          </p:nvCxnSpPr>
          <p:spPr>
            <a:xfrm flipV="1">
              <a:off x="1459087" y="1715716"/>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5" name="図 2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80C605EC-7195-B8C0-0645-3A08CB33A12B}"/>
                </a:ext>
              </a:extLst>
            </p:cNvPr>
            <p:cNvPicPr>
              <a:picLocks noChangeAspect="1"/>
            </p:cNvPicPr>
            <p:nvPr>
              <p:custDataLst>
                <p:tags r:id="rId17"/>
              </p:custDataLst>
            </p:nvPr>
          </p:nvPicPr>
          <p:blipFill>
            <a:blip r:embed="rId31">
              <a:extLst>
                <a:ext uri="{28A0092B-C50C-407E-A947-70E740481C1C}">
                  <a14:useLocalDpi xmlns:a14="http://schemas.microsoft.com/office/drawing/2010/main" val="0"/>
                </a:ext>
              </a:extLst>
            </a:blip>
            <a:stretch>
              <a:fillRect/>
            </a:stretch>
          </p:blipFill>
          <p:spPr>
            <a:xfrm>
              <a:off x="1628420" y="1894424"/>
              <a:ext cx="69961" cy="144038"/>
            </a:xfrm>
            <a:prstGeom prst="rect">
              <a:avLst/>
            </a:prstGeom>
          </p:spPr>
        </p:pic>
        <p:cxnSp>
          <p:nvCxnSpPr>
            <p:cNvPr id="28" name="直線コネクタ 27">
              <a:extLst>
                <a:ext uri="{FF2B5EF4-FFF2-40B4-BE49-F238E27FC236}">
                  <a16:creationId xmlns:a16="http://schemas.microsoft.com/office/drawing/2014/main" id="{C4254A41-5A51-D21C-043C-B2D88713EDE5}"/>
                </a:ext>
              </a:extLst>
            </p:cNvPr>
            <p:cNvCxnSpPr>
              <a:cxnSpLocks/>
            </p:cNvCxnSpPr>
            <p:nvPr/>
          </p:nvCxnSpPr>
          <p:spPr>
            <a:xfrm flipV="1">
              <a:off x="2259316" y="1724901"/>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9" name="図 2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248A24A3-42EB-EE3F-FAA4-00828425112F}"/>
                </a:ext>
              </a:extLst>
            </p:cNvPr>
            <p:cNvPicPr>
              <a:picLocks noChangeAspect="1"/>
            </p:cNvPicPr>
            <p:nvPr>
              <p:custDataLst>
                <p:tags r:id="rId18"/>
              </p:custDataLst>
            </p:nvPr>
          </p:nvPicPr>
          <p:blipFill>
            <a:blip r:embed="rId31">
              <a:extLst>
                <a:ext uri="{28A0092B-C50C-407E-A947-70E740481C1C}">
                  <a14:useLocalDpi xmlns:a14="http://schemas.microsoft.com/office/drawing/2010/main" val="0"/>
                </a:ext>
              </a:extLst>
            </a:blip>
            <a:stretch>
              <a:fillRect/>
            </a:stretch>
          </p:blipFill>
          <p:spPr>
            <a:xfrm>
              <a:off x="2428649" y="1903609"/>
              <a:ext cx="69961" cy="144038"/>
            </a:xfrm>
            <a:prstGeom prst="rect">
              <a:avLst/>
            </a:prstGeom>
          </p:spPr>
        </p:pic>
        <p:cxnSp>
          <p:nvCxnSpPr>
            <p:cNvPr id="31" name="直線コネクタ 30">
              <a:extLst>
                <a:ext uri="{FF2B5EF4-FFF2-40B4-BE49-F238E27FC236}">
                  <a16:creationId xmlns:a16="http://schemas.microsoft.com/office/drawing/2014/main" id="{55CE0D82-C422-8D39-85EE-B64512C4A2F3}"/>
                </a:ext>
              </a:extLst>
            </p:cNvPr>
            <p:cNvCxnSpPr>
              <a:cxnSpLocks/>
            </p:cNvCxnSpPr>
            <p:nvPr/>
          </p:nvCxnSpPr>
          <p:spPr>
            <a:xfrm flipV="1">
              <a:off x="3033445" y="1715716"/>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5" name="図 22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9C1ADED1-2D4D-090F-55B1-6A87BE9BC7B2}"/>
                </a:ext>
              </a:extLst>
            </p:cNvPr>
            <p:cNvPicPr>
              <a:picLocks noChangeAspect="1"/>
            </p:cNvPicPr>
            <p:nvPr>
              <p:custDataLst>
                <p:tags r:id="rId19"/>
              </p:custDataLst>
            </p:nvPr>
          </p:nvPicPr>
          <p:blipFill>
            <a:blip r:embed="rId31">
              <a:extLst>
                <a:ext uri="{28A0092B-C50C-407E-A947-70E740481C1C}">
                  <a14:useLocalDpi xmlns:a14="http://schemas.microsoft.com/office/drawing/2010/main" val="0"/>
                </a:ext>
              </a:extLst>
            </a:blip>
            <a:stretch>
              <a:fillRect/>
            </a:stretch>
          </p:blipFill>
          <p:spPr>
            <a:xfrm>
              <a:off x="3202778" y="1894424"/>
              <a:ext cx="69961" cy="144038"/>
            </a:xfrm>
            <a:prstGeom prst="rect">
              <a:avLst/>
            </a:prstGeom>
          </p:spPr>
        </p:pic>
        <p:cxnSp>
          <p:nvCxnSpPr>
            <p:cNvPr id="226" name="直線コネクタ 225">
              <a:extLst>
                <a:ext uri="{FF2B5EF4-FFF2-40B4-BE49-F238E27FC236}">
                  <a16:creationId xmlns:a16="http://schemas.microsoft.com/office/drawing/2014/main" id="{761512B6-1B7B-89E5-BEF4-2430EB0FA1B8}"/>
                </a:ext>
              </a:extLst>
            </p:cNvPr>
            <p:cNvCxnSpPr>
              <a:cxnSpLocks/>
            </p:cNvCxnSpPr>
            <p:nvPr/>
          </p:nvCxnSpPr>
          <p:spPr>
            <a:xfrm flipV="1">
              <a:off x="3812116" y="1734700"/>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8" name="図 22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D719BE15-6AA9-E1D3-3ABD-F6EA7DF39E21}"/>
                </a:ext>
              </a:extLst>
            </p:cNvPr>
            <p:cNvPicPr>
              <a:picLocks noChangeAspect="1"/>
            </p:cNvPicPr>
            <p:nvPr>
              <p:custDataLst>
                <p:tags r:id="rId20"/>
              </p:custDataLst>
            </p:nvPr>
          </p:nvPicPr>
          <p:blipFill>
            <a:blip r:embed="rId31">
              <a:extLst>
                <a:ext uri="{28A0092B-C50C-407E-A947-70E740481C1C}">
                  <a14:useLocalDpi xmlns:a14="http://schemas.microsoft.com/office/drawing/2010/main" val="0"/>
                </a:ext>
              </a:extLst>
            </a:blip>
            <a:stretch>
              <a:fillRect/>
            </a:stretch>
          </p:blipFill>
          <p:spPr>
            <a:xfrm>
              <a:off x="3981449" y="1913408"/>
              <a:ext cx="69961" cy="144038"/>
            </a:xfrm>
            <a:prstGeom prst="rect">
              <a:avLst/>
            </a:prstGeom>
          </p:spPr>
        </p:pic>
        <p:cxnSp>
          <p:nvCxnSpPr>
            <p:cNvPr id="229" name="直線コネクタ 228">
              <a:extLst>
                <a:ext uri="{FF2B5EF4-FFF2-40B4-BE49-F238E27FC236}">
                  <a16:creationId xmlns:a16="http://schemas.microsoft.com/office/drawing/2014/main" id="{DA6AE8E9-DF64-FFF7-B268-0488ED8BB269}"/>
                </a:ext>
              </a:extLst>
            </p:cNvPr>
            <p:cNvCxnSpPr>
              <a:cxnSpLocks/>
            </p:cNvCxnSpPr>
            <p:nvPr/>
          </p:nvCxnSpPr>
          <p:spPr>
            <a:xfrm flipV="1">
              <a:off x="4612345" y="1743885"/>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1" name="図 230"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C04EE0F5-801A-BFFD-4567-72AB73FCE27F}"/>
                </a:ext>
              </a:extLst>
            </p:cNvPr>
            <p:cNvPicPr>
              <a:picLocks noChangeAspect="1"/>
            </p:cNvPicPr>
            <p:nvPr>
              <p:custDataLst>
                <p:tags r:id="rId21"/>
              </p:custDataLst>
            </p:nvPr>
          </p:nvPicPr>
          <p:blipFill>
            <a:blip r:embed="rId31">
              <a:extLst>
                <a:ext uri="{28A0092B-C50C-407E-A947-70E740481C1C}">
                  <a14:useLocalDpi xmlns:a14="http://schemas.microsoft.com/office/drawing/2010/main" val="0"/>
                </a:ext>
              </a:extLst>
            </a:blip>
            <a:stretch>
              <a:fillRect/>
            </a:stretch>
          </p:blipFill>
          <p:spPr>
            <a:xfrm>
              <a:off x="4781678" y="1922593"/>
              <a:ext cx="69961" cy="144038"/>
            </a:xfrm>
            <a:prstGeom prst="rect">
              <a:avLst/>
            </a:prstGeom>
          </p:spPr>
        </p:pic>
        <p:cxnSp>
          <p:nvCxnSpPr>
            <p:cNvPr id="232" name="直線コネクタ 231">
              <a:extLst>
                <a:ext uri="{FF2B5EF4-FFF2-40B4-BE49-F238E27FC236}">
                  <a16:creationId xmlns:a16="http://schemas.microsoft.com/office/drawing/2014/main" id="{3862A535-C945-DC34-8A51-79DD36EF52C3}"/>
                </a:ext>
              </a:extLst>
            </p:cNvPr>
            <p:cNvCxnSpPr>
              <a:cxnSpLocks/>
            </p:cNvCxnSpPr>
            <p:nvPr/>
          </p:nvCxnSpPr>
          <p:spPr>
            <a:xfrm flipV="1">
              <a:off x="5386474" y="1734700"/>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3" name="図 232"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AC079BFA-EFC5-BB0E-818C-0F196FD2CBF1}"/>
                </a:ext>
              </a:extLst>
            </p:cNvPr>
            <p:cNvPicPr>
              <a:picLocks noChangeAspect="1"/>
            </p:cNvPicPr>
            <p:nvPr>
              <p:custDataLst>
                <p:tags r:id="rId22"/>
              </p:custDataLst>
            </p:nvPr>
          </p:nvPicPr>
          <p:blipFill>
            <a:blip r:embed="rId31">
              <a:extLst>
                <a:ext uri="{28A0092B-C50C-407E-A947-70E740481C1C}">
                  <a14:useLocalDpi xmlns:a14="http://schemas.microsoft.com/office/drawing/2010/main" val="0"/>
                </a:ext>
              </a:extLst>
            </a:blip>
            <a:stretch>
              <a:fillRect/>
            </a:stretch>
          </p:blipFill>
          <p:spPr>
            <a:xfrm>
              <a:off x="5555807" y="1913408"/>
              <a:ext cx="69961" cy="144038"/>
            </a:xfrm>
            <a:prstGeom prst="rect">
              <a:avLst/>
            </a:prstGeom>
          </p:spPr>
        </p:pic>
        <p:cxnSp>
          <p:nvCxnSpPr>
            <p:cNvPr id="235" name="直線コネクタ 234">
              <a:extLst>
                <a:ext uri="{FF2B5EF4-FFF2-40B4-BE49-F238E27FC236}">
                  <a16:creationId xmlns:a16="http://schemas.microsoft.com/office/drawing/2014/main" id="{20C59CE0-A642-FC4A-075B-C85814F87F3F}"/>
                </a:ext>
              </a:extLst>
            </p:cNvPr>
            <p:cNvCxnSpPr>
              <a:cxnSpLocks/>
            </p:cNvCxnSpPr>
            <p:nvPr/>
          </p:nvCxnSpPr>
          <p:spPr>
            <a:xfrm flipV="1">
              <a:off x="6130308" y="1715716"/>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6" name="図 235"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D6F29068-2479-1EF2-51EB-03C725BEF64E}"/>
                </a:ext>
              </a:extLst>
            </p:cNvPr>
            <p:cNvPicPr>
              <a:picLocks noChangeAspect="1"/>
            </p:cNvPicPr>
            <p:nvPr>
              <p:custDataLst>
                <p:tags r:id="rId23"/>
              </p:custDataLst>
            </p:nvPr>
          </p:nvPicPr>
          <p:blipFill>
            <a:blip r:embed="rId31">
              <a:extLst>
                <a:ext uri="{28A0092B-C50C-407E-A947-70E740481C1C}">
                  <a14:useLocalDpi xmlns:a14="http://schemas.microsoft.com/office/drawing/2010/main" val="0"/>
                </a:ext>
              </a:extLst>
            </a:blip>
            <a:stretch>
              <a:fillRect/>
            </a:stretch>
          </p:blipFill>
          <p:spPr>
            <a:xfrm>
              <a:off x="6299641" y="1894424"/>
              <a:ext cx="69961" cy="144038"/>
            </a:xfrm>
            <a:prstGeom prst="rect">
              <a:avLst/>
            </a:prstGeom>
          </p:spPr>
        </p:pic>
        <p:cxnSp>
          <p:nvCxnSpPr>
            <p:cNvPr id="238" name="直線コネクタ 237">
              <a:extLst>
                <a:ext uri="{FF2B5EF4-FFF2-40B4-BE49-F238E27FC236}">
                  <a16:creationId xmlns:a16="http://schemas.microsoft.com/office/drawing/2014/main" id="{45FE2880-6012-B0EB-E4FE-B5CEDCDEE02C}"/>
                </a:ext>
              </a:extLst>
            </p:cNvPr>
            <p:cNvCxnSpPr>
              <a:cxnSpLocks/>
            </p:cNvCxnSpPr>
            <p:nvPr/>
          </p:nvCxnSpPr>
          <p:spPr>
            <a:xfrm flipV="1">
              <a:off x="6930537" y="1724901"/>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9" name="図 23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98CE78B9-FB8B-59B8-BF42-FA57CBBB8750}"/>
                </a:ext>
              </a:extLst>
            </p:cNvPr>
            <p:cNvPicPr>
              <a:picLocks noChangeAspect="1"/>
            </p:cNvPicPr>
            <p:nvPr>
              <p:custDataLst>
                <p:tags r:id="rId24"/>
              </p:custDataLst>
            </p:nvPr>
          </p:nvPicPr>
          <p:blipFill>
            <a:blip r:embed="rId31">
              <a:extLst>
                <a:ext uri="{28A0092B-C50C-407E-A947-70E740481C1C}">
                  <a14:useLocalDpi xmlns:a14="http://schemas.microsoft.com/office/drawing/2010/main" val="0"/>
                </a:ext>
              </a:extLst>
            </a:blip>
            <a:stretch>
              <a:fillRect/>
            </a:stretch>
          </p:blipFill>
          <p:spPr>
            <a:xfrm>
              <a:off x="7099870" y="1903609"/>
              <a:ext cx="69961" cy="144038"/>
            </a:xfrm>
            <a:prstGeom prst="rect">
              <a:avLst/>
            </a:prstGeom>
          </p:spPr>
        </p:pic>
        <p:cxnSp>
          <p:nvCxnSpPr>
            <p:cNvPr id="241" name="直線コネクタ 240">
              <a:extLst>
                <a:ext uri="{FF2B5EF4-FFF2-40B4-BE49-F238E27FC236}">
                  <a16:creationId xmlns:a16="http://schemas.microsoft.com/office/drawing/2014/main" id="{0CC13C65-B0FF-8095-A1FB-EDBAAACFC5D9}"/>
                </a:ext>
              </a:extLst>
            </p:cNvPr>
            <p:cNvCxnSpPr>
              <a:cxnSpLocks/>
            </p:cNvCxnSpPr>
            <p:nvPr/>
          </p:nvCxnSpPr>
          <p:spPr>
            <a:xfrm flipV="1">
              <a:off x="7704666" y="1715716"/>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2" name="図 241"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6BF99C3A-3CD2-E976-DE4C-2E32864AC113}"/>
                </a:ext>
              </a:extLst>
            </p:cNvPr>
            <p:cNvPicPr>
              <a:picLocks noChangeAspect="1"/>
            </p:cNvPicPr>
            <p:nvPr>
              <p:custDataLst>
                <p:tags r:id="rId25"/>
              </p:custDataLst>
            </p:nvPr>
          </p:nvPicPr>
          <p:blipFill>
            <a:blip r:embed="rId31">
              <a:extLst>
                <a:ext uri="{28A0092B-C50C-407E-A947-70E740481C1C}">
                  <a14:useLocalDpi xmlns:a14="http://schemas.microsoft.com/office/drawing/2010/main" val="0"/>
                </a:ext>
              </a:extLst>
            </a:blip>
            <a:stretch>
              <a:fillRect/>
            </a:stretch>
          </p:blipFill>
          <p:spPr>
            <a:xfrm>
              <a:off x="7873999" y="1894424"/>
              <a:ext cx="69961" cy="144038"/>
            </a:xfrm>
            <a:prstGeom prst="rect">
              <a:avLst/>
            </a:prstGeom>
          </p:spPr>
        </p:pic>
        <p:cxnSp>
          <p:nvCxnSpPr>
            <p:cNvPr id="244" name="直線コネクタ 243">
              <a:extLst>
                <a:ext uri="{FF2B5EF4-FFF2-40B4-BE49-F238E27FC236}">
                  <a16:creationId xmlns:a16="http://schemas.microsoft.com/office/drawing/2014/main" id="{E63CDFAA-C9CF-4F78-A34D-8B2672BF9FBA}"/>
                </a:ext>
              </a:extLst>
            </p:cNvPr>
            <p:cNvCxnSpPr>
              <a:cxnSpLocks/>
            </p:cNvCxnSpPr>
            <p:nvPr/>
          </p:nvCxnSpPr>
          <p:spPr>
            <a:xfrm flipV="1">
              <a:off x="8456898" y="1729894"/>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5" name="図 24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C87E135B-AD19-B048-96D4-1303C9D7E5FB}"/>
                </a:ext>
              </a:extLst>
            </p:cNvPr>
            <p:cNvPicPr>
              <a:picLocks noChangeAspect="1"/>
            </p:cNvPicPr>
            <p:nvPr>
              <p:custDataLst>
                <p:tags r:id="rId26"/>
              </p:custDataLst>
            </p:nvPr>
          </p:nvPicPr>
          <p:blipFill>
            <a:blip r:embed="rId31">
              <a:extLst>
                <a:ext uri="{28A0092B-C50C-407E-A947-70E740481C1C}">
                  <a14:useLocalDpi xmlns:a14="http://schemas.microsoft.com/office/drawing/2010/main" val="0"/>
                </a:ext>
              </a:extLst>
            </a:blip>
            <a:stretch>
              <a:fillRect/>
            </a:stretch>
          </p:blipFill>
          <p:spPr>
            <a:xfrm>
              <a:off x="8626231" y="1908602"/>
              <a:ext cx="69961" cy="144038"/>
            </a:xfrm>
            <a:prstGeom prst="rect">
              <a:avLst/>
            </a:prstGeom>
          </p:spPr>
        </p:pic>
        <p:cxnSp>
          <p:nvCxnSpPr>
            <p:cNvPr id="247" name="直線コネクタ 246">
              <a:extLst>
                <a:ext uri="{FF2B5EF4-FFF2-40B4-BE49-F238E27FC236}">
                  <a16:creationId xmlns:a16="http://schemas.microsoft.com/office/drawing/2014/main" id="{17668C06-F78D-3F2E-977B-6C84F79B968B}"/>
                </a:ext>
              </a:extLst>
            </p:cNvPr>
            <p:cNvCxnSpPr>
              <a:cxnSpLocks/>
            </p:cNvCxnSpPr>
            <p:nvPr/>
          </p:nvCxnSpPr>
          <p:spPr>
            <a:xfrm flipV="1">
              <a:off x="9257127" y="1739079"/>
              <a:ext cx="604796" cy="62589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8" name="図 24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74D058F3-42B8-7321-7439-FCB5C0104F91}"/>
                </a:ext>
              </a:extLst>
            </p:cNvPr>
            <p:cNvPicPr>
              <a:picLocks noChangeAspect="1"/>
            </p:cNvPicPr>
            <p:nvPr>
              <p:custDataLst>
                <p:tags r:id="rId27"/>
              </p:custDataLst>
            </p:nvPr>
          </p:nvPicPr>
          <p:blipFill>
            <a:blip r:embed="rId31">
              <a:extLst>
                <a:ext uri="{28A0092B-C50C-407E-A947-70E740481C1C}">
                  <a14:useLocalDpi xmlns:a14="http://schemas.microsoft.com/office/drawing/2010/main" val="0"/>
                </a:ext>
              </a:extLst>
            </a:blip>
            <a:stretch>
              <a:fillRect/>
            </a:stretch>
          </p:blipFill>
          <p:spPr>
            <a:xfrm>
              <a:off x="9426460" y="1917787"/>
              <a:ext cx="69961" cy="144038"/>
            </a:xfrm>
            <a:prstGeom prst="rect">
              <a:avLst/>
            </a:prstGeom>
          </p:spPr>
        </p:pic>
      </p:grpSp>
      <p:pic>
        <p:nvPicPr>
          <p:cNvPr id="49" name="図 4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dots&#10;\end{align*}&#10;\end{document}" title="IguanaTex Bitmap Display">
            <a:extLst>
              <a:ext uri="{FF2B5EF4-FFF2-40B4-BE49-F238E27FC236}">
                <a16:creationId xmlns:a16="http://schemas.microsoft.com/office/drawing/2014/main" id="{9DE933E9-935C-F332-918F-93C23B07EFDD}"/>
              </a:ext>
            </a:extLst>
          </p:cNvPr>
          <p:cNvPicPr>
            <a:picLocks noChangeAspect="1"/>
          </p:cNvPicPr>
          <p:nvPr>
            <p:custDataLst>
              <p:tags r:id="rId2"/>
            </p:custDataLst>
          </p:nvPr>
        </p:nvPicPr>
        <p:blipFill>
          <a:blip r:embed="rId32">
            <a:extLst>
              <a:ext uri="{28A0092B-C50C-407E-A947-70E740481C1C}">
                <a14:useLocalDpi xmlns:a14="http://schemas.microsoft.com/office/drawing/2010/main" val="0"/>
              </a:ext>
            </a:extLst>
          </a:blip>
          <a:stretch>
            <a:fillRect/>
          </a:stretch>
        </p:blipFill>
        <p:spPr>
          <a:xfrm>
            <a:off x="597819" y="1954457"/>
            <a:ext cx="604797" cy="61939"/>
          </a:xfrm>
          <a:prstGeom prst="rect">
            <a:avLst/>
          </a:prstGeom>
        </p:spPr>
      </p:pic>
      <p:pic>
        <p:nvPicPr>
          <p:cNvPr id="479" name="図 47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_k = \begin{pmatrix}&#10;0&amp;t'+te^{-ik}\\&#10;t'+t e^{ik}&amp;0\\&#10;\end{pmatrix}&#10;= (t'+t \cos k) \sigma_x + t \sigma_y \sin k, \quad \Gamma = \sigma_z.&#10;\end{align*}&#10;\end{document}" title="IguanaTex Bitmap Display">
            <a:extLst>
              <a:ext uri="{FF2B5EF4-FFF2-40B4-BE49-F238E27FC236}">
                <a16:creationId xmlns:a16="http://schemas.microsoft.com/office/drawing/2014/main" id="{5200F516-49D1-203F-CEFB-8DC7DA23BB26}"/>
              </a:ext>
            </a:extLst>
          </p:cNvPr>
          <p:cNvPicPr>
            <a:picLocks noChangeAspect="1"/>
          </p:cNvPicPr>
          <p:nvPr>
            <p:custDataLst>
              <p:tags r:id="rId3"/>
            </p:custDataLst>
          </p:nvPr>
        </p:nvPicPr>
        <p:blipFill>
          <a:blip r:embed="rId33">
            <a:extLst>
              <a:ext uri="{28A0092B-C50C-407E-A947-70E740481C1C}">
                <a14:useLocalDpi xmlns:a14="http://schemas.microsoft.com/office/drawing/2010/main" val="0"/>
              </a:ext>
            </a:extLst>
          </a:blip>
          <a:stretch>
            <a:fillRect/>
          </a:stretch>
        </p:blipFill>
        <p:spPr>
          <a:xfrm>
            <a:off x="2609117" y="4043377"/>
            <a:ext cx="6764306" cy="545972"/>
          </a:xfrm>
          <a:prstGeom prst="rect">
            <a:avLst/>
          </a:prstGeom>
        </p:spPr>
      </p:pic>
      <p:pic>
        <p:nvPicPr>
          <p:cNvPr id="224" name="図 22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_k = &#10;\pm \sqrt{(t'+t \cos k)^2+t^2 \sin^2 k}.&#10;\end{align*}&#10;\end{document}" title="IguanaTex Bitmap Display">
            <a:extLst>
              <a:ext uri="{FF2B5EF4-FFF2-40B4-BE49-F238E27FC236}">
                <a16:creationId xmlns:a16="http://schemas.microsoft.com/office/drawing/2014/main" id="{837E8CED-8194-A120-3655-78CB7D9F3595}"/>
              </a:ext>
            </a:extLst>
          </p:cNvPr>
          <p:cNvPicPr>
            <a:picLocks noChangeAspect="1"/>
          </p:cNvPicPr>
          <p:nvPr>
            <p:custDataLst>
              <p:tags r:id="rId4"/>
            </p:custDataLst>
          </p:nvPr>
        </p:nvPicPr>
        <p:blipFill>
          <a:blip r:embed="rId34">
            <a:extLst>
              <a:ext uri="{28A0092B-C50C-407E-A947-70E740481C1C}">
                <a14:useLocalDpi xmlns:a14="http://schemas.microsoft.com/office/drawing/2010/main" val="0"/>
              </a:ext>
            </a:extLst>
          </a:blip>
          <a:stretch>
            <a:fillRect/>
          </a:stretch>
        </p:blipFill>
        <p:spPr>
          <a:xfrm>
            <a:off x="2621088" y="4676896"/>
            <a:ext cx="3362262" cy="408793"/>
          </a:xfrm>
          <a:prstGeom prst="rect">
            <a:avLst/>
          </a:prstGeom>
        </p:spPr>
      </p:pic>
      <p:pic>
        <p:nvPicPr>
          <p:cNvPr id="476" name="図 475"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10;= &#10;-i t \sigma_y \p_x + \textcolor{red}{(t'-t) \sigma_x}, \quad \Gamma = \sigma_z.&#10;\end{align*}&#10;\end{document}" title="IguanaTex Bitmap Display">
            <a:extLst>
              <a:ext uri="{FF2B5EF4-FFF2-40B4-BE49-F238E27FC236}">
                <a16:creationId xmlns:a16="http://schemas.microsoft.com/office/drawing/2014/main" id="{D278310D-BCEF-9351-9353-692E64902430}"/>
              </a:ext>
            </a:extLst>
          </p:cNvPr>
          <p:cNvPicPr>
            <a:picLocks noChangeAspect="1"/>
          </p:cNvPicPr>
          <p:nvPr>
            <p:custDataLst>
              <p:tags r:id="rId5"/>
            </p:custDataLst>
          </p:nvPr>
        </p:nvPicPr>
        <p:blipFill>
          <a:blip r:embed="rId35">
            <a:extLst>
              <a:ext uri="{28A0092B-C50C-407E-A947-70E740481C1C}">
                <a14:useLocalDpi xmlns:a14="http://schemas.microsoft.com/office/drawing/2010/main" val="0"/>
              </a:ext>
            </a:extLst>
          </a:blip>
          <a:stretch>
            <a:fillRect/>
          </a:stretch>
        </p:blipFill>
        <p:spPr>
          <a:xfrm>
            <a:off x="2706830" y="5708164"/>
            <a:ext cx="4623138" cy="323370"/>
          </a:xfrm>
          <a:prstGeom prst="rect">
            <a:avLst/>
          </a:prstGeom>
        </p:spPr>
      </p:pic>
      <p:grpSp>
        <p:nvGrpSpPr>
          <p:cNvPr id="11" name="グループ化 10">
            <a:extLst>
              <a:ext uri="{FF2B5EF4-FFF2-40B4-BE49-F238E27FC236}">
                <a16:creationId xmlns:a16="http://schemas.microsoft.com/office/drawing/2014/main" id="{CAB07F07-7B19-511D-7A14-BEBA841F972E}"/>
              </a:ext>
            </a:extLst>
          </p:cNvPr>
          <p:cNvGrpSpPr/>
          <p:nvPr/>
        </p:nvGrpSpPr>
        <p:grpSpPr>
          <a:xfrm>
            <a:off x="1966106" y="1739046"/>
            <a:ext cx="7982451" cy="577139"/>
            <a:chOff x="1966106" y="1739046"/>
            <a:chExt cx="7982451" cy="577139"/>
          </a:xfrm>
        </p:grpSpPr>
        <p:cxnSp>
          <p:nvCxnSpPr>
            <p:cNvPr id="4" name="直線コネクタ 3">
              <a:extLst>
                <a:ext uri="{FF2B5EF4-FFF2-40B4-BE49-F238E27FC236}">
                  <a16:creationId xmlns:a16="http://schemas.microsoft.com/office/drawing/2014/main" id="{55124EC3-9B4B-8B4D-D2D8-47D6A8FA3E96}"/>
                </a:ext>
              </a:extLst>
            </p:cNvPr>
            <p:cNvCxnSpPr>
              <a:cxnSpLocks/>
              <a:stCxn id="8" idx="0"/>
              <a:endCxn id="7" idx="4"/>
            </p:cNvCxnSpPr>
            <p:nvPr/>
          </p:nvCxnSpPr>
          <p:spPr>
            <a:xfrm flipV="1">
              <a:off x="2155185" y="1752777"/>
              <a:ext cx="0" cy="55177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 name="図 19"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DAC061CD-252D-8DF1-F9C0-F880FA455777}"/>
                </a:ext>
              </a:extLst>
            </p:cNvPr>
            <p:cNvPicPr>
              <a:picLocks noChangeAspect="1"/>
            </p:cNvPicPr>
            <p:nvPr>
              <p:custDataLst>
                <p:tags r:id="rId6"/>
              </p:custDataLst>
            </p:nvPr>
          </p:nvPicPr>
          <p:blipFill>
            <a:blip r:embed="rId36">
              <a:extLst>
                <a:ext uri="{28A0092B-C50C-407E-A947-70E740481C1C}">
                  <a14:useLocalDpi xmlns:a14="http://schemas.microsoft.com/office/drawing/2010/main" val="0"/>
                </a:ext>
              </a:extLst>
            </a:blip>
            <a:stretch>
              <a:fillRect/>
            </a:stretch>
          </p:blipFill>
          <p:spPr>
            <a:xfrm>
              <a:off x="1966106" y="2037847"/>
              <a:ext cx="124832" cy="185192"/>
            </a:xfrm>
            <a:prstGeom prst="rect">
              <a:avLst/>
            </a:prstGeom>
          </p:spPr>
        </p:pic>
        <p:cxnSp>
          <p:nvCxnSpPr>
            <p:cNvPr id="23" name="直線コネクタ 22">
              <a:extLst>
                <a:ext uri="{FF2B5EF4-FFF2-40B4-BE49-F238E27FC236}">
                  <a16:creationId xmlns:a16="http://schemas.microsoft.com/office/drawing/2014/main" id="{85CD9595-F512-0E14-4D72-0E395DF12567}"/>
                </a:ext>
              </a:extLst>
            </p:cNvPr>
            <p:cNvCxnSpPr>
              <a:cxnSpLocks/>
            </p:cNvCxnSpPr>
            <p:nvPr/>
          </p:nvCxnSpPr>
          <p:spPr>
            <a:xfrm flipV="1">
              <a:off x="2943604" y="1746427"/>
              <a:ext cx="0" cy="55177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 name="図 2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C5C40872-6D56-C409-9923-079CDC5E9F58}"/>
                </a:ext>
              </a:extLst>
            </p:cNvPr>
            <p:cNvPicPr>
              <a:picLocks noChangeAspect="1"/>
            </p:cNvPicPr>
            <p:nvPr>
              <p:custDataLst>
                <p:tags r:id="rId7"/>
              </p:custDataLst>
            </p:nvPr>
          </p:nvPicPr>
          <p:blipFill>
            <a:blip r:embed="rId36">
              <a:extLst>
                <a:ext uri="{28A0092B-C50C-407E-A947-70E740481C1C}">
                  <a14:useLocalDpi xmlns:a14="http://schemas.microsoft.com/office/drawing/2010/main" val="0"/>
                </a:ext>
              </a:extLst>
            </a:blip>
            <a:stretch>
              <a:fillRect/>
            </a:stretch>
          </p:blipFill>
          <p:spPr>
            <a:xfrm>
              <a:off x="2754525" y="2031497"/>
              <a:ext cx="124832" cy="185192"/>
            </a:xfrm>
            <a:prstGeom prst="rect">
              <a:avLst/>
            </a:prstGeom>
          </p:spPr>
        </p:pic>
        <p:cxnSp>
          <p:nvCxnSpPr>
            <p:cNvPr id="448" name="直線コネクタ 447">
              <a:extLst>
                <a:ext uri="{FF2B5EF4-FFF2-40B4-BE49-F238E27FC236}">
                  <a16:creationId xmlns:a16="http://schemas.microsoft.com/office/drawing/2014/main" id="{85D511FB-C74E-779E-3CA9-3A174A554D77}"/>
                </a:ext>
              </a:extLst>
            </p:cNvPr>
            <p:cNvCxnSpPr>
              <a:cxnSpLocks/>
            </p:cNvCxnSpPr>
            <p:nvPr/>
          </p:nvCxnSpPr>
          <p:spPr>
            <a:xfrm flipV="1">
              <a:off x="3691967" y="1746427"/>
              <a:ext cx="0" cy="55177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49" name="図 44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1C77185E-C4B0-D48E-B289-A061E4E1E2E2}"/>
                </a:ext>
              </a:extLst>
            </p:cNvPr>
            <p:cNvPicPr>
              <a:picLocks noChangeAspect="1"/>
            </p:cNvPicPr>
            <p:nvPr>
              <p:custDataLst>
                <p:tags r:id="rId8"/>
              </p:custDataLst>
            </p:nvPr>
          </p:nvPicPr>
          <p:blipFill>
            <a:blip r:embed="rId36">
              <a:extLst>
                <a:ext uri="{28A0092B-C50C-407E-A947-70E740481C1C}">
                  <a14:useLocalDpi xmlns:a14="http://schemas.microsoft.com/office/drawing/2010/main" val="0"/>
                </a:ext>
              </a:extLst>
            </a:blip>
            <a:stretch>
              <a:fillRect/>
            </a:stretch>
          </p:blipFill>
          <p:spPr>
            <a:xfrm>
              <a:off x="3502888" y="2031497"/>
              <a:ext cx="124832" cy="185192"/>
            </a:xfrm>
            <a:prstGeom prst="rect">
              <a:avLst/>
            </a:prstGeom>
          </p:spPr>
        </p:pic>
        <p:cxnSp>
          <p:nvCxnSpPr>
            <p:cNvPr id="451" name="直線コネクタ 450">
              <a:extLst>
                <a:ext uri="{FF2B5EF4-FFF2-40B4-BE49-F238E27FC236}">
                  <a16:creationId xmlns:a16="http://schemas.microsoft.com/office/drawing/2014/main" id="{4657BE5A-A616-E8D7-E6E5-6D3F8344A9FE}"/>
                </a:ext>
              </a:extLst>
            </p:cNvPr>
            <p:cNvCxnSpPr>
              <a:cxnSpLocks/>
            </p:cNvCxnSpPr>
            <p:nvPr/>
          </p:nvCxnSpPr>
          <p:spPr>
            <a:xfrm flipV="1">
              <a:off x="4486859" y="1746427"/>
              <a:ext cx="0" cy="55177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52" name="図 451"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4CA7F541-622A-B229-4D5E-AA75AB9B05DF}"/>
                </a:ext>
              </a:extLst>
            </p:cNvPr>
            <p:cNvPicPr>
              <a:picLocks noChangeAspect="1"/>
            </p:cNvPicPr>
            <p:nvPr>
              <p:custDataLst>
                <p:tags r:id="rId9"/>
              </p:custDataLst>
            </p:nvPr>
          </p:nvPicPr>
          <p:blipFill>
            <a:blip r:embed="rId36">
              <a:extLst>
                <a:ext uri="{28A0092B-C50C-407E-A947-70E740481C1C}">
                  <a14:useLocalDpi xmlns:a14="http://schemas.microsoft.com/office/drawing/2010/main" val="0"/>
                </a:ext>
              </a:extLst>
            </a:blip>
            <a:stretch>
              <a:fillRect/>
            </a:stretch>
          </p:blipFill>
          <p:spPr>
            <a:xfrm>
              <a:off x="4297780" y="2031497"/>
              <a:ext cx="124832" cy="185192"/>
            </a:xfrm>
            <a:prstGeom prst="rect">
              <a:avLst/>
            </a:prstGeom>
          </p:spPr>
        </p:pic>
        <p:cxnSp>
          <p:nvCxnSpPr>
            <p:cNvPr id="453" name="直線コネクタ 452">
              <a:extLst>
                <a:ext uri="{FF2B5EF4-FFF2-40B4-BE49-F238E27FC236}">
                  <a16:creationId xmlns:a16="http://schemas.microsoft.com/office/drawing/2014/main" id="{30CA8F7B-FF70-64B1-C813-52C29E2E83A3}"/>
                </a:ext>
              </a:extLst>
            </p:cNvPr>
            <p:cNvCxnSpPr>
              <a:cxnSpLocks/>
            </p:cNvCxnSpPr>
            <p:nvPr/>
          </p:nvCxnSpPr>
          <p:spPr>
            <a:xfrm flipV="1">
              <a:off x="5270623" y="1745396"/>
              <a:ext cx="0" cy="55177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54" name="図 45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F33CD929-8C73-9CB0-16C1-BA759890CE44}"/>
                </a:ext>
              </a:extLst>
            </p:cNvPr>
            <p:cNvPicPr>
              <a:picLocks noChangeAspect="1"/>
            </p:cNvPicPr>
            <p:nvPr>
              <p:custDataLst>
                <p:tags r:id="rId10"/>
              </p:custDataLst>
            </p:nvPr>
          </p:nvPicPr>
          <p:blipFill>
            <a:blip r:embed="rId36">
              <a:extLst>
                <a:ext uri="{28A0092B-C50C-407E-A947-70E740481C1C}">
                  <a14:useLocalDpi xmlns:a14="http://schemas.microsoft.com/office/drawing/2010/main" val="0"/>
                </a:ext>
              </a:extLst>
            </a:blip>
            <a:stretch>
              <a:fillRect/>
            </a:stretch>
          </p:blipFill>
          <p:spPr>
            <a:xfrm>
              <a:off x="5081544" y="2030466"/>
              <a:ext cx="124832" cy="185192"/>
            </a:xfrm>
            <a:prstGeom prst="rect">
              <a:avLst/>
            </a:prstGeom>
          </p:spPr>
        </p:pic>
        <p:cxnSp>
          <p:nvCxnSpPr>
            <p:cNvPr id="456" name="直線コネクタ 455">
              <a:extLst>
                <a:ext uri="{FF2B5EF4-FFF2-40B4-BE49-F238E27FC236}">
                  <a16:creationId xmlns:a16="http://schemas.microsoft.com/office/drawing/2014/main" id="{274D54E9-D47D-EE8E-2CCF-D6BEEF83862F}"/>
                </a:ext>
              </a:extLst>
            </p:cNvPr>
            <p:cNvCxnSpPr>
              <a:cxnSpLocks/>
            </p:cNvCxnSpPr>
            <p:nvPr/>
          </p:nvCxnSpPr>
          <p:spPr>
            <a:xfrm flipV="1">
              <a:off x="6059042" y="1739046"/>
              <a:ext cx="0" cy="55177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57" name="図 456"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171C4561-092F-9DFF-58DA-5DFDEFDDB251}"/>
                </a:ext>
              </a:extLst>
            </p:cNvPr>
            <p:cNvPicPr>
              <a:picLocks noChangeAspect="1"/>
            </p:cNvPicPr>
            <p:nvPr>
              <p:custDataLst>
                <p:tags r:id="rId11"/>
              </p:custDataLst>
            </p:nvPr>
          </p:nvPicPr>
          <p:blipFill>
            <a:blip r:embed="rId36">
              <a:extLst>
                <a:ext uri="{28A0092B-C50C-407E-A947-70E740481C1C}">
                  <a14:useLocalDpi xmlns:a14="http://schemas.microsoft.com/office/drawing/2010/main" val="0"/>
                </a:ext>
              </a:extLst>
            </a:blip>
            <a:stretch>
              <a:fillRect/>
            </a:stretch>
          </p:blipFill>
          <p:spPr>
            <a:xfrm>
              <a:off x="5869963" y="2024116"/>
              <a:ext cx="124832" cy="185192"/>
            </a:xfrm>
            <a:prstGeom prst="rect">
              <a:avLst/>
            </a:prstGeom>
          </p:spPr>
        </p:pic>
        <p:cxnSp>
          <p:nvCxnSpPr>
            <p:cNvPr id="458" name="直線コネクタ 457">
              <a:extLst>
                <a:ext uri="{FF2B5EF4-FFF2-40B4-BE49-F238E27FC236}">
                  <a16:creationId xmlns:a16="http://schemas.microsoft.com/office/drawing/2014/main" id="{0A2EC018-733B-45C7-66E0-F344E27F2C37}"/>
                </a:ext>
              </a:extLst>
            </p:cNvPr>
            <p:cNvCxnSpPr>
              <a:cxnSpLocks/>
            </p:cNvCxnSpPr>
            <p:nvPr/>
          </p:nvCxnSpPr>
          <p:spPr>
            <a:xfrm flipV="1">
              <a:off x="6807405" y="1739046"/>
              <a:ext cx="0" cy="55177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59" name="図 45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6571874F-A5F0-3064-EF13-CAA745600EB5}"/>
                </a:ext>
              </a:extLst>
            </p:cNvPr>
            <p:cNvPicPr>
              <a:picLocks noChangeAspect="1"/>
            </p:cNvPicPr>
            <p:nvPr>
              <p:custDataLst>
                <p:tags r:id="rId12"/>
              </p:custDataLst>
            </p:nvPr>
          </p:nvPicPr>
          <p:blipFill>
            <a:blip r:embed="rId36">
              <a:extLst>
                <a:ext uri="{28A0092B-C50C-407E-A947-70E740481C1C}">
                  <a14:useLocalDpi xmlns:a14="http://schemas.microsoft.com/office/drawing/2010/main" val="0"/>
                </a:ext>
              </a:extLst>
            </a:blip>
            <a:stretch>
              <a:fillRect/>
            </a:stretch>
          </p:blipFill>
          <p:spPr>
            <a:xfrm>
              <a:off x="6618326" y="2024116"/>
              <a:ext cx="124832" cy="185192"/>
            </a:xfrm>
            <a:prstGeom prst="rect">
              <a:avLst/>
            </a:prstGeom>
          </p:spPr>
        </p:pic>
        <p:cxnSp>
          <p:nvCxnSpPr>
            <p:cNvPr id="460" name="直線コネクタ 459">
              <a:extLst>
                <a:ext uri="{FF2B5EF4-FFF2-40B4-BE49-F238E27FC236}">
                  <a16:creationId xmlns:a16="http://schemas.microsoft.com/office/drawing/2014/main" id="{1F725A01-8633-F03A-E332-46AC831C78BD}"/>
                </a:ext>
              </a:extLst>
            </p:cNvPr>
            <p:cNvCxnSpPr>
              <a:cxnSpLocks/>
            </p:cNvCxnSpPr>
            <p:nvPr/>
          </p:nvCxnSpPr>
          <p:spPr>
            <a:xfrm flipV="1">
              <a:off x="7602297" y="1739046"/>
              <a:ext cx="0" cy="55177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61" name="図 460"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77A7D4E0-A285-E999-BABB-765946211BC9}"/>
                </a:ext>
              </a:extLst>
            </p:cNvPr>
            <p:cNvPicPr>
              <a:picLocks noChangeAspect="1"/>
            </p:cNvPicPr>
            <p:nvPr>
              <p:custDataLst>
                <p:tags r:id="rId13"/>
              </p:custDataLst>
            </p:nvPr>
          </p:nvPicPr>
          <p:blipFill>
            <a:blip r:embed="rId36">
              <a:extLst>
                <a:ext uri="{28A0092B-C50C-407E-A947-70E740481C1C}">
                  <a14:useLocalDpi xmlns:a14="http://schemas.microsoft.com/office/drawing/2010/main" val="0"/>
                </a:ext>
              </a:extLst>
            </a:blip>
            <a:stretch>
              <a:fillRect/>
            </a:stretch>
          </p:blipFill>
          <p:spPr>
            <a:xfrm>
              <a:off x="7413218" y="2024116"/>
              <a:ext cx="124832" cy="185192"/>
            </a:xfrm>
            <a:prstGeom prst="rect">
              <a:avLst/>
            </a:prstGeom>
          </p:spPr>
        </p:pic>
        <p:cxnSp>
          <p:nvCxnSpPr>
            <p:cNvPr id="462" name="直線コネクタ 461">
              <a:extLst>
                <a:ext uri="{FF2B5EF4-FFF2-40B4-BE49-F238E27FC236}">
                  <a16:creationId xmlns:a16="http://schemas.microsoft.com/office/drawing/2014/main" id="{20E81239-DF63-E1E6-FEEC-C4E32D641B99}"/>
                </a:ext>
              </a:extLst>
            </p:cNvPr>
            <p:cNvCxnSpPr>
              <a:cxnSpLocks/>
            </p:cNvCxnSpPr>
            <p:nvPr/>
          </p:nvCxnSpPr>
          <p:spPr>
            <a:xfrm flipV="1">
              <a:off x="8354625" y="1764414"/>
              <a:ext cx="0" cy="55177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63" name="図 462"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868EEF58-E245-C7A2-8118-8BE9E7D3C725}"/>
                </a:ext>
              </a:extLst>
            </p:cNvPr>
            <p:cNvPicPr>
              <a:picLocks noChangeAspect="1"/>
            </p:cNvPicPr>
            <p:nvPr>
              <p:custDataLst>
                <p:tags r:id="rId14"/>
              </p:custDataLst>
            </p:nvPr>
          </p:nvPicPr>
          <p:blipFill>
            <a:blip r:embed="rId36">
              <a:extLst>
                <a:ext uri="{28A0092B-C50C-407E-A947-70E740481C1C}">
                  <a14:useLocalDpi xmlns:a14="http://schemas.microsoft.com/office/drawing/2010/main" val="0"/>
                </a:ext>
              </a:extLst>
            </a:blip>
            <a:stretch>
              <a:fillRect/>
            </a:stretch>
          </p:blipFill>
          <p:spPr>
            <a:xfrm>
              <a:off x="8165546" y="2049484"/>
              <a:ext cx="124832" cy="185192"/>
            </a:xfrm>
            <a:prstGeom prst="rect">
              <a:avLst/>
            </a:prstGeom>
          </p:spPr>
        </p:pic>
        <p:cxnSp>
          <p:nvCxnSpPr>
            <p:cNvPr id="464" name="直線コネクタ 463">
              <a:extLst>
                <a:ext uri="{FF2B5EF4-FFF2-40B4-BE49-F238E27FC236}">
                  <a16:creationId xmlns:a16="http://schemas.microsoft.com/office/drawing/2014/main" id="{9CAA7906-5A05-1150-D6BC-561A058FFFA1}"/>
                </a:ext>
              </a:extLst>
            </p:cNvPr>
            <p:cNvCxnSpPr>
              <a:cxnSpLocks/>
            </p:cNvCxnSpPr>
            <p:nvPr/>
          </p:nvCxnSpPr>
          <p:spPr>
            <a:xfrm flipV="1">
              <a:off x="9143044" y="1758064"/>
              <a:ext cx="0" cy="55177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65" name="図 46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761CB487-E387-C7BD-8182-ED19A40F304F}"/>
                </a:ext>
              </a:extLst>
            </p:cNvPr>
            <p:cNvPicPr>
              <a:picLocks noChangeAspect="1"/>
            </p:cNvPicPr>
            <p:nvPr>
              <p:custDataLst>
                <p:tags r:id="rId15"/>
              </p:custDataLst>
            </p:nvPr>
          </p:nvPicPr>
          <p:blipFill>
            <a:blip r:embed="rId36">
              <a:extLst>
                <a:ext uri="{28A0092B-C50C-407E-A947-70E740481C1C}">
                  <a14:useLocalDpi xmlns:a14="http://schemas.microsoft.com/office/drawing/2010/main" val="0"/>
                </a:ext>
              </a:extLst>
            </a:blip>
            <a:stretch>
              <a:fillRect/>
            </a:stretch>
          </p:blipFill>
          <p:spPr>
            <a:xfrm>
              <a:off x="8953965" y="2043134"/>
              <a:ext cx="124832" cy="185192"/>
            </a:xfrm>
            <a:prstGeom prst="rect">
              <a:avLst/>
            </a:prstGeom>
          </p:spPr>
        </p:pic>
        <p:cxnSp>
          <p:nvCxnSpPr>
            <p:cNvPr id="466" name="直線コネクタ 465">
              <a:extLst>
                <a:ext uri="{FF2B5EF4-FFF2-40B4-BE49-F238E27FC236}">
                  <a16:creationId xmlns:a16="http://schemas.microsoft.com/office/drawing/2014/main" id="{497B3244-D91A-CA3B-3FCF-C9B9B0796F51}"/>
                </a:ext>
              </a:extLst>
            </p:cNvPr>
            <p:cNvCxnSpPr>
              <a:cxnSpLocks/>
            </p:cNvCxnSpPr>
            <p:nvPr/>
          </p:nvCxnSpPr>
          <p:spPr>
            <a:xfrm flipV="1">
              <a:off x="9948557" y="1758064"/>
              <a:ext cx="0" cy="55177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67" name="図 466"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2D5BEE8C-24CC-6CBB-0797-E80B0E7A4286}"/>
                </a:ext>
              </a:extLst>
            </p:cNvPr>
            <p:cNvPicPr>
              <a:picLocks noChangeAspect="1"/>
            </p:cNvPicPr>
            <p:nvPr>
              <p:custDataLst>
                <p:tags r:id="rId16"/>
              </p:custDataLst>
            </p:nvPr>
          </p:nvPicPr>
          <p:blipFill>
            <a:blip r:embed="rId36">
              <a:extLst>
                <a:ext uri="{28A0092B-C50C-407E-A947-70E740481C1C}">
                  <a14:useLocalDpi xmlns:a14="http://schemas.microsoft.com/office/drawing/2010/main" val="0"/>
                </a:ext>
              </a:extLst>
            </a:blip>
            <a:stretch>
              <a:fillRect/>
            </a:stretch>
          </p:blipFill>
          <p:spPr>
            <a:xfrm>
              <a:off x="9759478" y="2043134"/>
              <a:ext cx="124832" cy="185192"/>
            </a:xfrm>
            <a:prstGeom prst="rect">
              <a:avLst/>
            </a:prstGeom>
          </p:spPr>
        </p:pic>
      </p:grpSp>
      <p:sp>
        <p:nvSpPr>
          <p:cNvPr id="450" name="テキスト ボックス 449">
            <a:extLst>
              <a:ext uri="{FF2B5EF4-FFF2-40B4-BE49-F238E27FC236}">
                <a16:creationId xmlns:a16="http://schemas.microsoft.com/office/drawing/2014/main" id="{61E0C10A-EDD3-43C2-33C7-5B661341C95C}"/>
              </a:ext>
            </a:extLst>
          </p:cNvPr>
          <p:cNvSpPr txBox="1"/>
          <p:nvPr/>
        </p:nvSpPr>
        <p:spPr>
          <a:xfrm>
            <a:off x="10172007" y="2072534"/>
            <a:ext cx="1809082" cy="369332"/>
          </a:xfrm>
          <a:prstGeom prst="rect">
            <a:avLst/>
          </a:prstGeom>
          <a:noFill/>
        </p:spPr>
        <p:txBody>
          <a:bodyPr wrap="square">
            <a:spAutoFit/>
          </a:bodyPr>
          <a:lstStyle/>
          <a:p>
            <a:r>
              <a:rPr lang="ja-JP" altLang="en-US" dirty="0">
                <a:latin typeface="+mn-ea"/>
              </a:rPr>
              <a:t>端ゼロ状態なし</a:t>
            </a:r>
            <a:endParaRPr lang="en-US" altLang="ja-JP" dirty="0">
              <a:latin typeface="+mn-ea"/>
            </a:endParaRPr>
          </a:p>
        </p:txBody>
      </p:sp>
      <p:sp>
        <p:nvSpPr>
          <p:cNvPr id="469" name="テキスト ボックス 468">
            <a:extLst>
              <a:ext uri="{FF2B5EF4-FFF2-40B4-BE49-F238E27FC236}">
                <a16:creationId xmlns:a16="http://schemas.microsoft.com/office/drawing/2014/main" id="{FD5E2D4F-0457-027C-4E04-8E6A9516D82A}"/>
              </a:ext>
            </a:extLst>
          </p:cNvPr>
          <p:cNvSpPr txBox="1"/>
          <p:nvPr/>
        </p:nvSpPr>
        <p:spPr>
          <a:xfrm>
            <a:off x="10206140" y="2057846"/>
            <a:ext cx="1908256" cy="368814"/>
          </a:xfrm>
          <a:prstGeom prst="rect">
            <a:avLst/>
          </a:prstGeom>
          <a:noFill/>
        </p:spPr>
        <p:txBody>
          <a:bodyPr wrap="square">
            <a:spAutoFit/>
          </a:bodyPr>
          <a:lstStyle/>
          <a:p>
            <a:r>
              <a:rPr lang="ja-JP" altLang="en-US" dirty="0">
                <a:latin typeface="+mn-ea"/>
              </a:rPr>
              <a:t>端ゼロ状態あり</a:t>
            </a:r>
            <a:endParaRPr lang="en-US" altLang="ja-JP" dirty="0">
              <a:latin typeface="+mn-ea"/>
            </a:endParaRPr>
          </a:p>
        </p:txBody>
      </p:sp>
      <mc:AlternateContent xmlns:mc="http://schemas.openxmlformats.org/markup-compatibility/2006" xmlns:a14="http://schemas.microsoft.com/office/drawing/2010/main">
        <mc:Choice Requires="a14">
          <p:sp>
            <p:nvSpPr>
              <p:cNvPr id="472" name="テキスト ボックス 471">
                <a:extLst>
                  <a:ext uri="{FF2B5EF4-FFF2-40B4-BE49-F238E27FC236}">
                    <a16:creationId xmlns:a16="http://schemas.microsoft.com/office/drawing/2014/main" id="{2F6F637E-E944-46B0-B2B0-94F63839C19D}"/>
                  </a:ext>
                </a:extLst>
              </p:cNvPr>
              <p:cNvSpPr txBox="1"/>
              <p:nvPr/>
            </p:nvSpPr>
            <p:spPr>
              <a:xfrm>
                <a:off x="10153500" y="1633011"/>
                <a:ext cx="1989672" cy="369332"/>
              </a:xfrm>
              <a:prstGeom prst="rect">
                <a:avLst/>
              </a:prstGeom>
              <a:noFill/>
            </p:spPr>
            <p:txBody>
              <a:bodyPr wrap="square">
                <a:spAutoFit/>
              </a:bodyPr>
              <a:lstStyle/>
              <a:p>
                <a:r>
                  <a:rPr lang="en-US" altLang="ja-JP" dirty="0">
                    <a:latin typeface="+mn-ea"/>
                  </a:rPr>
                  <a:t> </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𝑡</m:t>
                        </m:r>
                      </m:e>
                    </m:d>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𝑡</m:t>
                            </m:r>
                          </m:e>
                          <m:sup>
                            <m:r>
                              <a:rPr lang="en-US" altLang="ja-JP" b="0" i="1" smtClean="0">
                                <a:latin typeface="Cambria Math" panose="02040503050406030204" pitchFamily="18" charset="0"/>
                              </a:rPr>
                              <m:t>′</m:t>
                            </m:r>
                          </m:sup>
                        </m:sSup>
                      </m:e>
                    </m:d>
                  </m:oMath>
                </a14:m>
                <a:r>
                  <a:rPr lang="en-US" altLang="ja-JP" dirty="0">
                    <a:latin typeface="+mn-ea"/>
                  </a:rPr>
                  <a:t> </a:t>
                </a:r>
                <a:r>
                  <a:rPr lang="ja-JP" altLang="en-US" dirty="0">
                    <a:latin typeface="+mn-ea"/>
                  </a:rPr>
                  <a:t>で転移</a:t>
                </a:r>
                <a:endParaRPr lang="ja-JP" altLang="en-US" dirty="0"/>
              </a:p>
            </p:txBody>
          </p:sp>
        </mc:Choice>
        <mc:Fallback xmlns="">
          <p:sp>
            <p:nvSpPr>
              <p:cNvPr id="472" name="テキスト ボックス 471">
                <a:extLst>
                  <a:ext uri="{FF2B5EF4-FFF2-40B4-BE49-F238E27FC236}">
                    <a16:creationId xmlns:a16="http://schemas.microsoft.com/office/drawing/2014/main" id="{2F6F637E-E944-46B0-B2B0-94F63839C19D}"/>
                  </a:ext>
                </a:extLst>
              </p:cNvPr>
              <p:cNvSpPr txBox="1">
                <a:spLocks noRot="1" noChangeAspect="1" noMove="1" noResize="1" noEditPoints="1" noAdjustHandles="1" noChangeArrowheads="1" noChangeShapeType="1" noTextEdit="1"/>
              </p:cNvSpPr>
              <p:nvPr/>
            </p:nvSpPr>
            <p:spPr>
              <a:xfrm>
                <a:off x="10153500" y="1633011"/>
                <a:ext cx="1989672" cy="369332"/>
              </a:xfrm>
              <a:prstGeom prst="rect">
                <a:avLst/>
              </a:prstGeom>
              <a:blipFill>
                <a:blip r:embed="rId37"/>
                <a:stretch>
                  <a:fillRect t="-8333" b="-28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3485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5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6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0"/>
      <p:bldP spid="450" grpId="1"/>
      <p:bldP spid="469" grpId="0"/>
      <p:bldP spid="469" grpId="1"/>
      <p:bldP spid="4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205592" y="763688"/>
                <a:ext cx="11555516" cy="6208238"/>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空間</a:t>
                </a:r>
                <a:r>
                  <a:rPr lang="en-US" altLang="ja-JP" dirty="0">
                    <a:latin typeface="+mn-ea"/>
                  </a:rPr>
                  <a:t>d</a:t>
                </a:r>
                <a:r>
                  <a:rPr lang="ja-JP" altLang="en-US" dirty="0">
                    <a:latin typeface="+mn-ea"/>
                  </a:rPr>
                  <a:t>次元の</a:t>
                </a:r>
                <a:r>
                  <a:rPr lang="en-US" altLang="ja-JP" dirty="0">
                    <a:latin typeface="+mn-ea"/>
                  </a:rPr>
                  <a:t>Dirac</a:t>
                </a:r>
                <a:r>
                  <a:rPr lang="ja-JP" altLang="en-US" dirty="0">
                    <a:latin typeface="+mn-ea"/>
                  </a:rPr>
                  <a:t>ハミルトニアンを考える．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考えている物理系に応じて，対称性を仮定する．</a:t>
                </a:r>
                <a:endParaRPr lang="en-US" altLang="ja-JP" dirty="0">
                  <a:latin typeface="+mn-ea"/>
                </a:endParaRPr>
              </a:p>
              <a:p>
                <a:pPr marL="742950" lvl="1" indent="-285750">
                  <a:buFont typeface="Wingdings" panose="05000000000000000000" pitchFamily="2" charset="2"/>
                  <a:buChar char="ü"/>
                </a:pPr>
                <a:r>
                  <a:rPr lang="ja-JP" altLang="en-US" dirty="0">
                    <a:latin typeface="+mn-ea"/>
                  </a:rPr>
                  <a:t>非磁性物質 → 例：時間反転対称性 </a:t>
                </a:r>
                <a14:m>
                  <m:oMath xmlns:m="http://schemas.openxmlformats.org/officeDocument/2006/math">
                    <m:r>
                      <a:rPr lang="en-US" altLang="ja-JP" b="0" i="1" smtClean="0">
                        <a:latin typeface="Cambria Math" panose="02040503050406030204" pitchFamily="18" charset="0"/>
                      </a:rPr>
                      <m:t>𝑇</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𝜎</m:t>
                        </m:r>
                      </m:e>
                      <m:sub>
                        <m:r>
                          <a:rPr lang="en-US" altLang="ja-JP" b="0" i="1" smtClean="0">
                            <a:latin typeface="Cambria Math" panose="02040503050406030204" pitchFamily="18" charset="0"/>
                          </a:rPr>
                          <m:t>𝑦</m:t>
                        </m:r>
                      </m:sub>
                    </m:sSub>
                    <m:r>
                      <a:rPr lang="en-US" altLang="ja-JP" b="0" i="1" smtClean="0">
                        <a:latin typeface="Cambria Math" panose="02040503050406030204" pitchFamily="18" charset="0"/>
                      </a:rPr>
                      <m:t>×</m:t>
                    </m:r>
                  </m:oMath>
                </a14:m>
                <a:r>
                  <a:rPr lang="en-US" altLang="ja-JP" dirty="0">
                    <a:latin typeface="+mn-ea"/>
                  </a:rPr>
                  <a:t> (</a:t>
                </a:r>
                <a:r>
                  <a:rPr lang="ja-JP" altLang="en-US" dirty="0">
                    <a:latin typeface="+mn-ea"/>
                  </a:rPr>
                  <a:t>複素共役</a:t>
                </a:r>
                <a:r>
                  <a:rPr lang="en-US" altLang="ja-JP" dirty="0">
                    <a:latin typeface="+mn-ea"/>
                  </a:rPr>
                  <a:t>)</a:t>
                </a: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これらの拘束条件を満たす質量項</a:t>
                </a:r>
                <a:r>
                  <a:rPr lang="en-US" altLang="ja-JP" dirty="0">
                    <a:latin typeface="+mn-ea"/>
                  </a:rPr>
                  <a:t> </a:t>
                </a:r>
                <a14:m>
                  <m:oMath xmlns:m="http://schemas.openxmlformats.org/officeDocument/2006/math">
                    <m:r>
                      <a:rPr lang="en-US" altLang="ja-JP" b="0" i="1" smtClean="0">
                        <a:latin typeface="Cambria Math" panose="02040503050406030204" pitchFamily="18" charset="0"/>
                      </a:rPr>
                      <m:t>𝑀</m:t>
                    </m:r>
                  </m:oMath>
                </a14:m>
                <a:r>
                  <a:rPr lang="en-US" altLang="ja-JP" dirty="0">
                    <a:latin typeface="+mn-ea"/>
                  </a:rPr>
                  <a:t> </a:t>
                </a:r>
                <a:r>
                  <a:rPr lang="ja-JP" altLang="en-US" dirty="0">
                    <a:latin typeface="+mn-ea"/>
                  </a:rPr>
                  <a:t>の空間に，非連結成分が存在するか，という問題に．</a:t>
                </a:r>
                <a:endParaRPr lang="en-US" altLang="ja-JP" dirty="0">
                  <a:latin typeface="+mn-ea"/>
                </a:endParaRPr>
              </a:p>
              <a:p>
                <a:pPr marL="742950" lvl="1" indent="-285750">
                  <a:buFont typeface="Wingdings" panose="05000000000000000000" pitchFamily="2" charset="2"/>
                  <a:buChar char="Ø"/>
                </a:pPr>
                <a:r>
                  <a:rPr lang="ja-JP" altLang="en-US" dirty="0">
                    <a:latin typeface="+mn-ea"/>
                  </a:rPr>
                  <a:t>複数の非連結成分が存在 → 分類が非自明に．</a:t>
                </a:r>
                <a:endParaRPr lang="en-US" altLang="ja-JP" dirty="0">
                  <a:latin typeface="+mn-ea"/>
                </a:endParaRPr>
              </a:p>
              <a:p>
                <a:pPr marL="742950" lvl="1" indent="-285750">
                  <a:buFont typeface="Wingdings" panose="05000000000000000000" pitchFamily="2" charset="2"/>
                  <a:buChar char="l"/>
                </a:pPr>
                <a:endParaRPr lang="en-US" altLang="ja-JP" dirty="0">
                  <a:latin typeface="+mn-ea"/>
                </a:endParaRPr>
              </a:p>
              <a:p>
                <a:pPr marL="742950" lvl="1" indent="-285750">
                  <a:buFont typeface="Wingdings" panose="05000000000000000000" pitchFamily="2" charset="2"/>
                  <a:buChar char="l"/>
                </a:pPr>
                <a:endParaRPr lang="en-US" altLang="ja-JP" dirty="0">
                  <a:latin typeface="+mn-ea"/>
                </a:endParaRPr>
              </a:p>
              <a:p>
                <a:pPr marL="742950" lvl="1" indent="-285750">
                  <a:buFont typeface="Wingdings" panose="05000000000000000000" pitchFamily="2" charset="2"/>
                  <a:buChar char="l"/>
                </a:pPr>
                <a:endParaRPr lang="en-US" altLang="ja-JP" dirty="0">
                  <a:latin typeface="+mn-ea"/>
                </a:endParaRPr>
              </a:p>
              <a:p>
                <a:pPr lvl="1"/>
                <a:endParaRPr lang="en-US" altLang="ja-JP" dirty="0">
                  <a:latin typeface="+mn-ea"/>
                </a:endParaRPr>
              </a:p>
              <a:p>
                <a:pPr lvl="1"/>
                <a:endParaRPr lang="en-US" altLang="ja-JP" dirty="0">
                  <a:latin typeface="+mn-ea"/>
                </a:endParaRPr>
              </a:p>
              <a:p>
                <a:pPr marL="742950" lvl="1" indent="-285750">
                  <a:buFont typeface="Wingdings" panose="05000000000000000000" pitchFamily="2" charset="2"/>
                  <a:buChar char="Ø"/>
                </a:pPr>
                <a:r>
                  <a:rPr lang="ja-JP" altLang="en-US" dirty="0">
                    <a:latin typeface="+mn-ea"/>
                  </a:rPr>
                  <a:t>連結成分が一つ → 分類は自明．全てのハミルトニアンはエネルギーギャップを閉じずにつながる．</a:t>
                </a:r>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205592" y="763688"/>
                <a:ext cx="11555516" cy="6208238"/>
              </a:xfrm>
              <a:prstGeom prst="rect">
                <a:avLst/>
              </a:prstGeom>
              <a:blipFill>
                <a:blip r:embed="rId8"/>
                <a:stretch>
                  <a:fillRect l="-369" t="-491"/>
                </a:stretch>
              </a:blipFill>
            </p:spPr>
            <p:txBody>
              <a:bodyPr/>
              <a:lstStyle/>
              <a:p>
                <a:r>
                  <a:rPr lang="ja-JP" altLang="en-US">
                    <a:noFill/>
                  </a:rPr>
                  <a:t> </a:t>
                </a:r>
              </a:p>
            </p:txBody>
          </p:sp>
        </mc:Fallback>
      </mc:AlternateContent>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10843033" cy="523220"/>
          </a:xfrm>
          <a:prstGeom prst="rect">
            <a:avLst/>
          </a:prstGeom>
          <a:noFill/>
        </p:spPr>
        <p:txBody>
          <a:bodyPr wrap="none" rtlCol="0">
            <a:spAutoFit/>
          </a:bodyPr>
          <a:lstStyle/>
          <a:p>
            <a:r>
              <a:rPr lang="en-US" altLang="ja-JP" sz="2800" dirty="0"/>
              <a:t>Dirac</a:t>
            </a:r>
            <a:r>
              <a:rPr lang="ja-JP" altLang="en-US" sz="2800" dirty="0"/>
              <a:t>ハミルトニアンの質量項の分類問題 </a:t>
            </a:r>
            <a:r>
              <a:rPr lang="en-US" altLang="ja-JP" dirty="0">
                <a:solidFill>
                  <a:schemeClr val="accent6"/>
                </a:solidFill>
              </a:rPr>
              <a:t>[</a:t>
            </a:r>
            <a:r>
              <a:rPr lang="ja-JP" altLang="en-US" dirty="0">
                <a:solidFill>
                  <a:schemeClr val="accent6"/>
                </a:solidFill>
              </a:rPr>
              <a:t>例えば，</a:t>
            </a:r>
            <a:r>
              <a:rPr lang="en-US" altLang="ja-JP" dirty="0">
                <a:solidFill>
                  <a:schemeClr val="accent6"/>
                </a:solidFill>
              </a:rPr>
              <a:t>Morimoto=</a:t>
            </a:r>
            <a:r>
              <a:rPr lang="en-US" altLang="ja-JP" dirty="0" err="1">
                <a:solidFill>
                  <a:schemeClr val="accent6"/>
                </a:solidFill>
              </a:rPr>
              <a:t>Furusaki</a:t>
            </a:r>
            <a:r>
              <a:rPr lang="en-US" altLang="ja-JP" dirty="0">
                <a:solidFill>
                  <a:schemeClr val="accent6"/>
                </a:solidFill>
              </a:rPr>
              <a:t> 13]</a:t>
            </a:r>
          </a:p>
        </p:txBody>
      </p:sp>
      <p:pic>
        <p:nvPicPr>
          <p:cNvPr id="450" name="図 449"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10;= &#10;-i \sum_{\mu=1}^d \gamma_\mu \p_\mu + M, \quad &#10;\{\gamma_\mu,\gamma_\nu\} = 2\delta_{\mu\nu}, \quad &#10;\{\gamma_\mu,M\}=0&#10;\end{align*}&#10;\end{document}" title="IguanaTex Bitmap Display">
            <a:extLst>
              <a:ext uri="{FF2B5EF4-FFF2-40B4-BE49-F238E27FC236}">
                <a16:creationId xmlns:a16="http://schemas.microsoft.com/office/drawing/2014/main" id="{74F02B7E-2482-F94A-8CD7-B5B0C84A187F}"/>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656427" y="1157698"/>
            <a:ext cx="6213418" cy="773434"/>
          </a:xfrm>
          <a:prstGeom prst="rect">
            <a:avLst/>
          </a:prstGeom>
        </p:spPr>
      </p:pic>
      <p:pic>
        <p:nvPicPr>
          <p:cNvPr id="255" name="図 25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sigma_y {\cal H}^* \sigma_y = {\cal H}&#10;\quad \Leftrightarrow \quad &#10;\sigma_y \gamma_\mu^* = -\gamma_\mu \sigma_y \ \ (\mu=1,\dots,d), \quad &#10;\sigma_y M^* = M \sigma_y. &#10;\end{align*}&#10;\end{document}" title="IguanaTex Bitmap Display">
            <a:extLst>
              <a:ext uri="{FF2B5EF4-FFF2-40B4-BE49-F238E27FC236}">
                <a16:creationId xmlns:a16="http://schemas.microsoft.com/office/drawing/2014/main" id="{76373ADB-1F9E-08D3-5BAC-2C6E2E94AEDC}"/>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1553925" y="3133486"/>
            <a:ext cx="7955316" cy="305850"/>
          </a:xfrm>
          <a:prstGeom prst="rect">
            <a:avLst/>
          </a:prstGeom>
        </p:spPr>
      </p:pic>
      <p:sp>
        <p:nvSpPr>
          <p:cNvPr id="472" name="楕円 471">
            <a:extLst>
              <a:ext uri="{FF2B5EF4-FFF2-40B4-BE49-F238E27FC236}">
                <a16:creationId xmlns:a16="http://schemas.microsoft.com/office/drawing/2014/main" id="{933AF039-72B1-C97B-340B-BDDD5C79B4BA}"/>
              </a:ext>
            </a:extLst>
          </p:cNvPr>
          <p:cNvSpPr/>
          <p:nvPr/>
        </p:nvSpPr>
        <p:spPr>
          <a:xfrm>
            <a:off x="3259577" y="4263229"/>
            <a:ext cx="1727202" cy="1046375"/>
          </a:xfrm>
          <a:prstGeom prst="ellips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73" name="楕円 472">
            <a:extLst>
              <a:ext uri="{FF2B5EF4-FFF2-40B4-BE49-F238E27FC236}">
                <a16:creationId xmlns:a16="http://schemas.microsoft.com/office/drawing/2014/main" id="{73B43590-793F-7EA1-9CB8-08C4B258B91E}"/>
              </a:ext>
            </a:extLst>
          </p:cNvPr>
          <p:cNvSpPr/>
          <p:nvPr/>
        </p:nvSpPr>
        <p:spPr>
          <a:xfrm>
            <a:off x="5911654" y="4263229"/>
            <a:ext cx="1727202" cy="1046375"/>
          </a:xfrm>
          <a:prstGeom prst="ellips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pic>
        <p:nvPicPr>
          <p:cNvPr id="475" name="図 47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1&#10;\end{align*}&#10;\end{document}" title="IguanaTex Bitmap Display">
            <a:extLst>
              <a:ext uri="{FF2B5EF4-FFF2-40B4-BE49-F238E27FC236}">
                <a16:creationId xmlns:a16="http://schemas.microsoft.com/office/drawing/2014/main" id="{0EE0EBBB-6F7B-2B97-59D4-77721E3183BE}"/>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836474" y="4600915"/>
            <a:ext cx="286704" cy="189307"/>
          </a:xfrm>
          <a:prstGeom prst="rect">
            <a:avLst/>
          </a:prstGeom>
        </p:spPr>
      </p:pic>
      <p:pic>
        <p:nvPicPr>
          <p:cNvPr id="479" name="図 47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2&#10;\end{align*}&#10;\end{document}" title="IguanaTex Bitmap Display">
            <a:extLst>
              <a:ext uri="{FF2B5EF4-FFF2-40B4-BE49-F238E27FC236}">
                <a16:creationId xmlns:a16="http://schemas.microsoft.com/office/drawing/2014/main" id="{05C3064C-218D-7EF9-23A0-A40AB25786DD}"/>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6617850" y="4585347"/>
            <a:ext cx="292191" cy="189307"/>
          </a:xfrm>
          <a:prstGeom prst="rect">
            <a:avLst/>
          </a:prstGeom>
        </p:spPr>
      </p:pic>
      <p:sp>
        <p:nvSpPr>
          <p:cNvPr id="227" name="フリーフォーム: 図形 226">
            <a:extLst>
              <a:ext uri="{FF2B5EF4-FFF2-40B4-BE49-F238E27FC236}">
                <a16:creationId xmlns:a16="http://schemas.microsoft.com/office/drawing/2014/main" id="{A49336B6-707B-BB6A-08B4-8F0B42DD5BB6}"/>
              </a:ext>
            </a:extLst>
          </p:cNvPr>
          <p:cNvSpPr/>
          <p:nvPr/>
        </p:nvSpPr>
        <p:spPr>
          <a:xfrm>
            <a:off x="4053526" y="4581303"/>
            <a:ext cx="2677212" cy="292358"/>
          </a:xfrm>
          <a:custGeom>
            <a:avLst/>
            <a:gdLst>
              <a:gd name="connsiteX0" fmla="*/ 0 w 2677212"/>
              <a:gd name="connsiteY0" fmla="*/ 292358 h 292358"/>
              <a:gd name="connsiteX1" fmla="*/ 989814 w 2677212"/>
              <a:gd name="connsiteY1" fmla="*/ 127 h 292358"/>
              <a:gd name="connsiteX2" fmla="*/ 1866507 w 2677212"/>
              <a:gd name="connsiteY2" fmla="*/ 254651 h 292358"/>
              <a:gd name="connsiteX3" fmla="*/ 2677212 w 2677212"/>
              <a:gd name="connsiteY3" fmla="*/ 198090 h 292358"/>
              <a:gd name="connsiteX4" fmla="*/ 2677212 w 2677212"/>
              <a:gd name="connsiteY4" fmla="*/ 198090 h 29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212" h="292358">
                <a:moveTo>
                  <a:pt x="0" y="292358"/>
                </a:moveTo>
                <a:cubicBezTo>
                  <a:pt x="339365" y="149384"/>
                  <a:pt x="678730" y="6411"/>
                  <a:pt x="989814" y="127"/>
                </a:cubicBezTo>
                <a:cubicBezTo>
                  <a:pt x="1300898" y="-6157"/>
                  <a:pt x="1585274" y="221657"/>
                  <a:pt x="1866507" y="254651"/>
                </a:cubicBezTo>
                <a:cubicBezTo>
                  <a:pt x="2147740" y="287645"/>
                  <a:pt x="2677212" y="198090"/>
                  <a:pt x="2677212" y="198090"/>
                </a:cubicBezTo>
                <a:lnTo>
                  <a:pt x="2677212" y="198090"/>
                </a:lnTo>
              </a:path>
            </a:pathLst>
          </a:custGeom>
          <a:noFill/>
          <a:ln>
            <a:headEnd type="oval" w="med" len="med"/>
            <a:tail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乗算記号 229">
            <a:extLst>
              <a:ext uri="{FF2B5EF4-FFF2-40B4-BE49-F238E27FC236}">
                <a16:creationId xmlns:a16="http://schemas.microsoft.com/office/drawing/2014/main" id="{534D89FF-0947-4000-60AB-4ED73576ACE2}"/>
              </a:ext>
            </a:extLst>
          </p:cNvPr>
          <p:cNvSpPr/>
          <p:nvPr/>
        </p:nvSpPr>
        <p:spPr>
          <a:xfrm>
            <a:off x="5274733" y="4512791"/>
            <a:ext cx="288943" cy="305850"/>
          </a:xfrm>
          <a:prstGeom prst="mathMultiply">
            <a:avLst>
              <a:gd name="adj1" fmla="val 14729"/>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テキスト ボックス 245">
            <a:extLst>
              <a:ext uri="{FF2B5EF4-FFF2-40B4-BE49-F238E27FC236}">
                <a16:creationId xmlns:a16="http://schemas.microsoft.com/office/drawing/2014/main" id="{0BD9A733-866A-6C75-7240-E0413FC535B0}"/>
              </a:ext>
            </a:extLst>
          </p:cNvPr>
          <p:cNvSpPr txBox="1"/>
          <p:nvPr/>
        </p:nvSpPr>
        <p:spPr>
          <a:xfrm>
            <a:off x="4913461" y="4849445"/>
            <a:ext cx="1178873" cy="369332"/>
          </a:xfrm>
          <a:prstGeom prst="rect">
            <a:avLst/>
          </a:prstGeom>
          <a:noFill/>
        </p:spPr>
        <p:txBody>
          <a:bodyPr wrap="square">
            <a:spAutoFit/>
          </a:bodyPr>
          <a:lstStyle/>
          <a:p>
            <a:r>
              <a:rPr lang="ja-JP" altLang="en-US" dirty="0"/>
              <a:t>相転移点</a:t>
            </a:r>
            <a:endParaRPr lang="en-US" altLang="ja-JP" dirty="0"/>
          </a:p>
        </p:txBody>
      </p:sp>
      <p:sp>
        <p:nvSpPr>
          <p:cNvPr id="249" name="楕円 248">
            <a:extLst>
              <a:ext uri="{FF2B5EF4-FFF2-40B4-BE49-F238E27FC236}">
                <a16:creationId xmlns:a16="http://schemas.microsoft.com/office/drawing/2014/main" id="{4FDB45B5-09EC-A40B-4E16-6D1ECE5C2179}"/>
              </a:ext>
            </a:extLst>
          </p:cNvPr>
          <p:cNvSpPr/>
          <p:nvPr/>
        </p:nvSpPr>
        <p:spPr>
          <a:xfrm>
            <a:off x="4251349" y="5752789"/>
            <a:ext cx="2498243" cy="1081929"/>
          </a:xfrm>
          <a:prstGeom prst="ellips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pic>
        <p:nvPicPr>
          <p:cNvPr id="250" name="図 249"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1&#10;\end{align*}&#10;\end{document}" title="IguanaTex Bitmap Display">
            <a:extLst>
              <a:ext uri="{FF2B5EF4-FFF2-40B4-BE49-F238E27FC236}">
                <a16:creationId xmlns:a16="http://schemas.microsoft.com/office/drawing/2014/main" id="{8A469112-98C9-4922-E021-7B44715AC027}"/>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4590097" y="6159914"/>
            <a:ext cx="286704" cy="189307"/>
          </a:xfrm>
          <a:prstGeom prst="rect">
            <a:avLst/>
          </a:prstGeom>
        </p:spPr>
      </p:pic>
      <p:pic>
        <p:nvPicPr>
          <p:cNvPr id="251" name="図 250"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2&#10;\end{align*}&#10;\end{document}" title="IguanaTex Bitmap Display">
            <a:extLst>
              <a:ext uri="{FF2B5EF4-FFF2-40B4-BE49-F238E27FC236}">
                <a16:creationId xmlns:a16="http://schemas.microsoft.com/office/drawing/2014/main" id="{548BAE96-0CF3-F893-C571-B4203262ABA6}"/>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6183696" y="6159913"/>
            <a:ext cx="292191" cy="189307"/>
          </a:xfrm>
          <a:prstGeom prst="rect">
            <a:avLst/>
          </a:prstGeom>
        </p:spPr>
      </p:pic>
      <p:sp>
        <p:nvSpPr>
          <p:cNvPr id="253" name="フリーフォーム: 図形 252">
            <a:extLst>
              <a:ext uri="{FF2B5EF4-FFF2-40B4-BE49-F238E27FC236}">
                <a16:creationId xmlns:a16="http://schemas.microsoft.com/office/drawing/2014/main" id="{60E66DFB-75A5-E6E8-B9AB-E51A360762D2}"/>
              </a:ext>
            </a:extLst>
          </p:cNvPr>
          <p:cNvSpPr/>
          <p:nvPr/>
        </p:nvSpPr>
        <p:spPr>
          <a:xfrm>
            <a:off x="4788817" y="6254733"/>
            <a:ext cx="1442301" cy="392628"/>
          </a:xfrm>
          <a:custGeom>
            <a:avLst/>
            <a:gdLst>
              <a:gd name="connsiteX0" fmla="*/ 0 w 1442301"/>
              <a:gd name="connsiteY0" fmla="*/ 212055 h 392628"/>
              <a:gd name="connsiteX1" fmla="*/ 490194 w 1442301"/>
              <a:gd name="connsiteY1" fmla="*/ 4665 h 392628"/>
              <a:gd name="connsiteX2" fmla="*/ 1055802 w 1442301"/>
              <a:gd name="connsiteY2" fmla="*/ 391164 h 392628"/>
              <a:gd name="connsiteX3" fmla="*/ 1442301 w 1442301"/>
              <a:gd name="connsiteY3" fmla="*/ 146067 h 392628"/>
              <a:gd name="connsiteX4" fmla="*/ 1442301 w 1442301"/>
              <a:gd name="connsiteY4" fmla="*/ 146067 h 392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301" h="392628">
                <a:moveTo>
                  <a:pt x="0" y="212055"/>
                </a:moveTo>
                <a:cubicBezTo>
                  <a:pt x="157113" y="93434"/>
                  <a:pt x="314227" y="-25187"/>
                  <a:pt x="490194" y="4665"/>
                </a:cubicBezTo>
                <a:cubicBezTo>
                  <a:pt x="666161" y="34516"/>
                  <a:pt x="897118" y="367597"/>
                  <a:pt x="1055802" y="391164"/>
                </a:cubicBezTo>
                <a:cubicBezTo>
                  <a:pt x="1214486" y="414731"/>
                  <a:pt x="1442301" y="146067"/>
                  <a:pt x="1442301" y="146067"/>
                </a:cubicBezTo>
                <a:lnTo>
                  <a:pt x="1442301" y="146067"/>
                </a:lnTo>
              </a:path>
            </a:pathLst>
          </a:custGeom>
          <a:noFill/>
          <a:ln>
            <a:headEnd type="oval" w="med" len="med"/>
            <a:tail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87811E54-70A5-ADE2-0B94-EC86D3CEE749}"/>
                  </a:ext>
                </a:extLst>
              </p:cNvPr>
              <p:cNvSpPr txBox="1"/>
              <p:nvPr/>
            </p:nvSpPr>
            <p:spPr>
              <a:xfrm>
                <a:off x="9905220" y="3092318"/>
                <a:ext cx="2286780" cy="369332"/>
              </a:xfrm>
              <a:prstGeom prst="rect">
                <a:avLst/>
              </a:prstGeom>
              <a:noFill/>
            </p:spPr>
            <p:txBody>
              <a:bodyPr wrap="none" rtlCol="0">
                <a:spAutoFit/>
              </a:bodyPr>
              <a:lstStyle/>
              <a:p>
                <a:r>
                  <a:rPr kumimoji="1" lang="en-US" altLang="ja-JP" dirty="0"/>
                  <a:t>( </a:t>
                </a:r>
                <a14:m>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𝑋</m:t>
                        </m:r>
                      </m:e>
                      <m:sup>
                        <m:r>
                          <a:rPr kumimoji="1" lang="en-US" altLang="ja-JP" b="0" i="1" smtClean="0">
                            <a:latin typeface="Cambria Math" panose="02040503050406030204" pitchFamily="18" charset="0"/>
                          </a:rPr>
                          <m:t>∗</m:t>
                        </m:r>
                      </m:sup>
                    </m:sSup>
                  </m:oMath>
                </a14:m>
                <a:r>
                  <a:rPr kumimoji="1" lang="ja-JP" altLang="en-US" dirty="0"/>
                  <a:t>は</a:t>
                </a:r>
                <a14:m>
                  <m:oMath xmlns:m="http://schemas.openxmlformats.org/officeDocument/2006/math">
                    <m:r>
                      <a:rPr kumimoji="1" lang="en-US" altLang="ja-JP" b="0" i="1" dirty="0" smtClean="0">
                        <a:latin typeface="Cambria Math" panose="02040503050406030204" pitchFamily="18" charset="0"/>
                      </a:rPr>
                      <m:t>𝑋</m:t>
                    </m:r>
                  </m:oMath>
                </a14:m>
                <a:r>
                  <a:rPr kumimoji="1" lang="ja-JP" altLang="en-US" dirty="0"/>
                  <a:t>の複素共役</a:t>
                </a:r>
                <a:r>
                  <a:rPr kumimoji="1" lang="en-US" altLang="ja-JP" dirty="0"/>
                  <a:t> )</a:t>
                </a:r>
                <a:endParaRPr kumimoji="1" lang="ja-JP" altLang="en-US" dirty="0"/>
              </a:p>
            </p:txBody>
          </p:sp>
        </mc:Choice>
        <mc:Fallback xmlns="">
          <p:sp>
            <p:nvSpPr>
              <p:cNvPr id="5" name="テキスト ボックス 4">
                <a:extLst>
                  <a:ext uri="{FF2B5EF4-FFF2-40B4-BE49-F238E27FC236}">
                    <a16:creationId xmlns:a16="http://schemas.microsoft.com/office/drawing/2014/main" id="{87811E54-70A5-ADE2-0B94-EC86D3CEE749}"/>
                  </a:ext>
                </a:extLst>
              </p:cNvPr>
              <p:cNvSpPr txBox="1">
                <a:spLocks noRot="1" noChangeAspect="1" noMove="1" noResize="1" noEditPoints="1" noAdjustHandles="1" noChangeArrowheads="1" noChangeShapeType="1" noTextEdit="1"/>
              </p:cNvSpPr>
              <p:nvPr/>
            </p:nvSpPr>
            <p:spPr>
              <a:xfrm>
                <a:off x="9905220" y="3092318"/>
                <a:ext cx="2286780" cy="369332"/>
              </a:xfrm>
              <a:prstGeom prst="rect">
                <a:avLst/>
              </a:prstGeom>
              <a:blipFill>
                <a:blip r:embed="rId13"/>
                <a:stretch>
                  <a:fillRect l="-2400" t="-6557" r="-1333" b="-26230"/>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12262EE6-D3BC-484E-4FEC-3268C60A59DB}"/>
              </a:ext>
            </a:extLst>
          </p:cNvPr>
          <p:cNvSpPr txBox="1"/>
          <p:nvPr/>
        </p:nvSpPr>
        <p:spPr>
          <a:xfrm>
            <a:off x="3397892" y="2006157"/>
            <a:ext cx="877163" cy="369332"/>
          </a:xfrm>
          <a:prstGeom prst="rect">
            <a:avLst/>
          </a:prstGeom>
          <a:noFill/>
        </p:spPr>
        <p:txBody>
          <a:bodyPr wrap="none" rtlCol="0">
            <a:spAutoFit/>
          </a:bodyPr>
          <a:lstStyle/>
          <a:p>
            <a:r>
              <a:rPr kumimoji="1" lang="ja-JP" altLang="en-US" dirty="0"/>
              <a:t>運動項</a:t>
            </a:r>
          </a:p>
        </p:txBody>
      </p:sp>
      <p:sp>
        <p:nvSpPr>
          <p:cNvPr id="8" name="テキスト ボックス 7">
            <a:extLst>
              <a:ext uri="{FF2B5EF4-FFF2-40B4-BE49-F238E27FC236}">
                <a16:creationId xmlns:a16="http://schemas.microsoft.com/office/drawing/2014/main" id="{4503DAE0-B7A4-4667-DB90-2579638850E9}"/>
              </a:ext>
            </a:extLst>
          </p:cNvPr>
          <p:cNvSpPr txBox="1"/>
          <p:nvPr/>
        </p:nvSpPr>
        <p:spPr>
          <a:xfrm>
            <a:off x="4686513" y="2006157"/>
            <a:ext cx="877163" cy="369332"/>
          </a:xfrm>
          <a:prstGeom prst="rect">
            <a:avLst/>
          </a:prstGeom>
          <a:noFill/>
        </p:spPr>
        <p:txBody>
          <a:bodyPr wrap="none" rtlCol="0">
            <a:spAutoFit/>
          </a:bodyPr>
          <a:lstStyle/>
          <a:p>
            <a:r>
              <a:rPr kumimoji="1" lang="ja-JP" altLang="en-US" dirty="0"/>
              <a:t>質量項</a:t>
            </a:r>
          </a:p>
        </p:txBody>
      </p:sp>
      <p:cxnSp>
        <p:nvCxnSpPr>
          <p:cNvPr id="12" name="直線コネクタ 11">
            <a:extLst>
              <a:ext uri="{FF2B5EF4-FFF2-40B4-BE49-F238E27FC236}">
                <a16:creationId xmlns:a16="http://schemas.microsoft.com/office/drawing/2014/main" id="{7F514614-2732-D8D6-F6AE-DF9BBA7255BE}"/>
              </a:ext>
            </a:extLst>
          </p:cNvPr>
          <p:cNvCxnSpPr/>
          <p:nvPr/>
        </p:nvCxnSpPr>
        <p:spPr>
          <a:xfrm flipV="1">
            <a:off x="3979826" y="1734532"/>
            <a:ext cx="143352" cy="271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A140ACB3-8C65-3865-8DEB-5489BD034BFF}"/>
              </a:ext>
            </a:extLst>
          </p:cNvPr>
          <p:cNvCxnSpPr>
            <a:cxnSpLocks/>
          </p:cNvCxnSpPr>
          <p:nvPr/>
        </p:nvCxnSpPr>
        <p:spPr>
          <a:xfrm flipH="1" flipV="1">
            <a:off x="4913461" y="1686123"/>
            <a:ext cx="73318" cy="2267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441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3057247" cy="523220"/>
          </a:xfrm>
          <a:prstGeom prst="rect">
            <a:avLst/>
          </a:prstGeom>
          <a:noFill/>
        </p:spPr>
        <p:txBody>
          <a:bodyPr wrap="none" rtlCol="0">
            <a:spAutoFit/>
          </a:bodyPr>
          <a:lstStyle/>
          <a:p>
            <a:r>
              <a:rPr lang="ja-JP" altLang="en-US" sz="2800" dirty="0"/>
              <a:t>質量項の空間の例</a:t>
            </a:r>
            <a:endParaRPr lang="en-US" altLang="ja-JP" sz="2800" dirty="0"/>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205592" y="657811"/>
                <a:ext cx="11555516" cy="6221960"/>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空間１次元でカイラル対称性が存在する</a:t>
                </a:r>
                <a:r>
                  <a:rPr lang="en-US" altLang="ja-JP" dirty="0">
                    <a:latin typeface="+mn-ea"/>
                  </a:rPr>
                  <a:t>Dirac</a:t>
                </a:r>
                <a:r>
                  <a:rPr lang="ja-JP" altLang="en-US" dirty="0">
                    <a:latin typeface="+mn-ea"/>
                  </a:rPr>
                  <a:t>ハミルトニアン：</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空間２次元の</a:t>
                </a:r>
                <a:r>
                  <a:rPr lang="en-US" altLang="ja-JP" dirty="0">
                    <a:latin typeface="+mn-ea"/>
                  </a:rPr>
                  <a:t>Dirac</a:t>
                </a:r>
                <a:r>
                  <a:rPr lang="ja-JP" altLang="en-US" dirty="0">
                    <a:latin typeface="+mn-ea"/>
                  </a:rPr>
                  <a:t>ハミルトニアン：</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いずれも質量項 </a:t>
                </a:r>
                <a14:m>
                  <m:oMath xmlns:m="http://schemas.openxmlformats.org/officeDocument/2006/math">
                    <m:r>
                      <a:rPr lang="en-US" altLang="ja-JP" b="0" i="1" smtClean="0">
                        <a:latin typeface="Cambria Math" panose="02040503050406030204" pitchFamily="18" charset="0"/>
                      </a:rPr>
                      <m:t>𝑀</m:t>
                    </m:r>
                  </m:oMath>
                </a14:m>
                <a:r>
                  <a:rPr lang="en-US" altLang="ja-JP" dirty="0">
                    <a:latin typeface="+mn-ea"/>
                  </a:rPr>
                  <a:t> </a:t>
                </a:r>
                <a:r>
                  <a:rPr lang="ja-JP" altLang="en-US" dirty="0">
                    <a:latin typeface="+mn-ea"/>
                  </a:rPr>
                  <a:t>への制限は，互いに反可換な</a:t>
                </a:r>
                <a:r>
                  <a:rPr lang="en-US" altLang="ja-JP" dirty="0">
                    <a:latin typeface="+mn-ea"/>
                  </a:rPr>
                  <a:t>Pauli</a:t>
                </a:r>
                <a:r>
                  <a:rPr lang="ja-JP" altLang="en-US" dirty="0">
                    <a:latin typeface="+mn-ea"/>
                  </a:rPr>
                  <a:t>行列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𝜎</m:t>
                        </m:r>
                      </m:e>
                      <m:sub>
                        <m:r>
                          <a:rPr lang="en-US" altLang="ja-JP" b="0" i="1" smtClean="0">
                            <a:latin typeface="Cambria Math" panose="02040503050406030204" pitchFamily="18" charset="0"/>
                          </a:rPr>
                          <m:t>𝑦</m:t>
                        </m:r>
                      </m:sub>
                    </m:sSub>
                    <m:r>
                      <a:rPr lang="en-US" altLang="ja-JP" b="0" i="1" smtClean="0">
                        <a:latin typeface="Cambria Math" panose="02040503050406030204" pitchFamily="18" charset="0"/>
                      </a:rPr>
                      <m:t>, </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𝜎</m:t>
                        </m:r>
                      </m:e>
                      <m:sub>
                        <m:r>
                          <a:rPr lang="en-US" altLang="ja-JP" b="0" i="1" smtClean="0">
                            <a:latin typeface="Cambria Math" panose="02040503050406030204" pitchFamily="18" charset="0"/>
                          </a:rPr>
                          <m:t>𝑧</m:t>
                        </m:r>
                      </m:sub>
                    </m:sSub>
                  </m:oMath>
                </a14:m>
                <a:r>
                  <a:rPr lang="en-US" altLang="ja-JP" dirty="0">
                    <a:latin typeface="+mn-ea"/>
                  </a:rPr>
                  <a:t> </a:t>
                </a:r>
                <a:r>
                  <a:rPr lang="ja-JP" altLang="en-US" dirty="0">
                    <a:latin typeface="+mn-ea"/>
                  </a:rPr>
                  <a:t>と反可換であれ，という条件に．</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質量項 </a:t>
                </a:r>
                <a14:m>
                  <m:oMath xmlns:m="http://schemas.openxmlformats.org/officeDocument/2006/math">
                    <m:r>
                      <a:rPr lang="en-US" altLang="ja-JP" b="0" i="1" smtClean="0">
                        <a:latin typeface="Cambria Math" panose="02040503050406030204" pitchFamily="18" charset="0"/>
                      </a:rPr>
                      <m:t>𝑀</m:t>
                    </m:r>
                  </m:oMath>
                </a14:m>
                <a:r>
                  <a:rPr lang="en-US" altLang="ja-JP" dirty="0">
                    <a:latin typeface="+mn-ea"/>
                  </a:rPr>
                  <a:t> </a:t>
                </a:r>
                <a:r>
                  <a:rPr lang="ja-JP" altLang="en-US" dirty="0">
                    <a:latin typeface="+mn-ea"/>
                  </a:rPr>
                  <a:t>としては，次の形を仮定して良い：</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よって固有値が非ゼロのエルミート行列</a:t>
                </a:r>
                <a:r>
                  <a:rPr lang="en-US" altLang="ja-JP" dirty="0">
                    <a:latin typeface="+mn-ea"/>
                  </a:rPr>
                  <a:t> </a:t>
                </a:r>
                <a14:m>
                  <m:oMath xmlns:m="http://schemas.openxmlformats.org/officeDocument/2006/math">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𝑀</m:t>
                        </m:r>
                      </m:e>
                    </m:acc>
                  </m:oMath>
                </a14:m>
                <a:r>
                  <a:rPr lang="en-US" altLang="ja-JP" dirty="0">
                    <a:latin typeface="+mn-ea"/>
                  </a:rPr>
                  <a:t> </a:t>
                </a:r>
                <a:r>
                  <a:rPr lang="ja-JP" altLang="en-US" dirty="0">
                    <a:latin typeface="+mn-ea"/>
                  </a:rPr>
                  <a:t>の分類問題に．トポロジカルな分類に興味があるので，</a:t>
                </a:r>
                <a14:m>
                  <m:oMath xmlns:m="http://schemas.openxmlformats.org/officeDocument/2006/math">
                    <m:sSup>
                      <m:sSupPr>
                        <m:ctrlPr>
                          <a:rPr lang="en-US" altLang="ja-JP" b="0" i="1" dirty="0" smtClean="0">
                            <a:latin typeface="Cambria Math" panose="02040503050406030204" pitchFamily="18" charset="0"/>
                          </a:rPr>
                        </m:ctrlPr>
                      </m:sSupPr>
                      <m:e>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𝑀</m:t>
                            </m:r>
                          </m:e>
                        </m:acc>
                      </m:e>
                      <m:sup>
                        <m:r>
                          <a:rPr lang="en-US" altLang="ja-JP" b="0" i="1" dirty="0" smtClean="0">
                            <a:latin typeface="Cambria Math" panose="02040503050406030204" pitchFamily="18" charset="0"/>
                          </a:rPr>
                          <m:t>2</m:t>
                        </m:r>
                      </m:sup>
                    </m:sSup>
                    <m:r>
                      <a:rPr lang="en-US" altLang="ja-JP" b="0" i="1" dirty="0" smtClean="0">
                        <a:latin typeface="Cambria Math" panose="02040503050406030204" pitchFamily="18" charset="0"/>
                      </a:rPr>
                      <m:t>=1 </m:t>
                    </m:r>
                  </m:oMath>
                </a14:m>
                <a:r>
                  <a:rPr lang="ja-JP" altLang="en-US" dirty="0">
                    <a:latin typeface="+mn-ea"/>
                  </a:rPr>
                  <a:t>と仮定して良い．</a:t>
                </a:r>
                <a14:m>
                  <m:oMath xmlns:m="http://schemas.openxmlformats.org/officeDocument/2006/math">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𝑀</m:t>
                        </m:r>
                      </m:e>
                    </m:acc>
                  </m:oMath>
                </a14:m>
                <a:r>
                  <a:rPr lang="ja-JP" altLang="en-US" dirty="0">
                    <a:latin typeface="+mn-ea"/>
                  </a:rPr>
                  <a:t>を対角化すると，</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ユニタリー行列 </a:t>
                </a:r>
                <a14:m>
                  <m:oMath xmlns:m="http://schemas.openxmlformats.org/officeDocument/2006/math">
                    <m:r>
                      <a:rPr lang="en-US" altLang="ja-JP" b="0" i="1" smtClean="0">
                        <a:latin typeface="Cambria Math" panose="02040503050406030204" pitchFamily="18" charset="0"/>
                      </a:rPr>
                      <m:t>𝑈</m:t>
                    </m:r>
                    <m:r>
                      <a:rPr lang="en-US" altLang="ja-JP" b="0" i="1" smtClean="0">
                        <a:latin typeface="Cambria Math" panose="02040503050406030204" pitchFamily="18" charset="0"/>
                      </a:rPr>
                      <m:t> </m:t>
                    </m:r>
                  </m:oMath>
                </a14:m>
                <a:r>
                  <a:rPr lang="ja-JP" altLang="en-US" dirty="0">
                    <a:latin typeface="+mn-ea"/>
                  </a:rPr>
                  <a:t>は一意ではなく，次の不定性がある：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よって，質量項 </a:t>
                </a:r>
                <a14:m>
                  <m:oMath xmlns:m="http://schemas.openxmlformats.org/officeDocument/2006/math">
                    <m:r>
                      <a:rPr lang="en-US" altLang="ja-JP" b="0" i="1" smtClean="0">
                        <a:latin typeface="Cambria Math" panose="02040503050406030204" pitchFamily="18" charset="0"/>
                      </a:rPr>
                      <m:t>𝑀</m:t>
                    </m:r>
                  </m:oMath>
                </a14:m>
                <a:r>
                  <a:rPr lang="en-US" altLang="ja-JP" dirty="0">
                    <a:latin typeface="+mn-ea"/>
                  </a:rPr>
                  <a:t> </a:t>
                </a:r>
                <a:r>
                  <a:rPr lang="ja-JP" altLang="en-US" dirty="0">
                    <a:latin typeface="+mn-ea"/>
                  </a:rPr>
                  <a:t>の空間は，複素</a:t>
                </a:r>
                <a:r>
                  <a:rPr lang="en-US" altLang="ja-JP" dirty="0" err="1">
                    <a:latin typeface="+mn-ea"/>
                  </a:rPr>
                  <a:t>Grassmann</a:t>
                </a:r>
                <a:r>
                  <a:rPr lang="ja-JP" altLang="en-US" dirty="0">
                    <a:latin typeface="+mn-ea"/>
                  </a:rPr>
                  <a:t>多様体の非交和と特定される．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（さらに設定を整理すると，</a:t>
                </a: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𝐾</m:t>
                        </m:r>
                      </m:e>
                      <m:sup>
                        <m:r>
                          <a:rPr lang="en-US" altLang="ja-JP" b="0" i="1" smtClean="0">
                            <a:latin typeface="Cambria Math" panose="02040503050406030204" pitchFamily="18" charset="0"/>
                          </a:rPr>
                          <m:t>0</m:t>
                        </m:r>
                      </m:sup>
                    </m:sSup>
                    <m:r>
                      <a:rPr lang="en-US" altLang="ja-JP" b="0" i="0" smtClean="0">
                        <a:latin typeface="Cambria Math" panose="02040503050406030204" pitchFamily="18" charset="0"/>
                      </a:rPr>
                      <m:t> </m:t>
                    </m:r>
                  </m:oMath>
                </a14:m>
                <a:r>
                  <a:rPr lang="ja-JP" altLang="en-US" dirty="0">
                    <a:latin typeface="+mn-ea"/>
                  </a:rPr>
                  <a:t>群の分類空間 </a:t>
                </a:r>
                <a14:m>
                  <m:oMath xmlns:m="http://schemas.openxmlformats.org/officeDocument/2006/math">
                    <m:r>
                      <a:rPr lang="en-US" altLang="ja-JP" b="0" i="1" smtClean="0">
                        <a:latin typeface="Cambria Math" panose="02040503050406030204" pitchFamily="18" charset="0"/>
                      </a:rPr>
                      <m:t>𝐵𝑈</m:t>
                    </m:r>
                  </m:oMath>
                </a14:m>
                <a:r>
                  <a:rPr lang="ja-JP" altLang="en-US" dirty="0">
                    <a:latin typeface="+mn-ea"/>
                  </a:rPr>
                  <a:t> を得る．）</a:t>
                </a:r>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205592" y="657811"/>
                <a:ext cx="11555516" cy="6221960"/>
              </a:xfrm>
              <a:prstGeom prst="rect">
                <a:avLst/>
              </a:prstGeom>
              <a:blipFill>
                <a:blip r:embed="rId8"/>
                <a:stretch>
                  <a:fillRect l="-369" t="-588" b="-686"/>
                </a:stretch>
              </a:blipFill>
            </p:spPr>
            <p:txBody>
              <a:bodyPr/>
              <a:lstStyle/>
              <a:p>
                <a:r>
                  <a:rPr lang="ja-JP" altLang="en-US">
                    <a:noFill/>
                  </a:rPr>
                  <a:t> </a:t>
                </a:r>
              </a:p>
            </p:txBody>
          </p:sp>
        </mc:Fallback>
      </mc:AlternateContent>
      <p:pic>
        <p:nvPicPr>
          <p:cNvPr id="9" name="図 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10;= &#10;-i \sigma_y \p_x + M, \quad &#10;\{\sigma_y,M \}=0, \quad &#10;\{\sigma_z,M\}=0.&#10;\end{align*}&#10;\end{document}" title="IguanaTex Bitmap Display">
            <a:extLst>
              <a:ext uri="{FF2B5EF4-FFF2-40B4-BE49-F238E27FC236}">
                <a16:creationId xmlns:a16="http://schemas.microsoft.com/office/drawing/2014/main" id="{A3C88CEF-72B9-4871-B5BE-814FE7E5E6B0}"/>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810940" y="1116793"/>
            <a:ext cx="5416920" cy="262426"/>
          </a:xfrm>
          <a:prstGeom prst="rect">
            <a:avLst/>
          </a:prstGeom>
        </p:spPr>
      </p:pic>
      <p:pic>
        <p:nvPicPr>
          <p:cNvPr id="12" name="図 11"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10;= &#10;-i \sigma_y \p_x -i \sigma_z \p_y + M, \quad &#10;\{\sigma_y,M \}=0, \quad &#10;\{\sigma_z,M\}=0.&#10;\end{align*}&#10;\end{document}" title="IguanaTex Bitmap Display">
            <a:extLst>
              <a:ext uri="{FF2B5EF4-FFF2-40B4-BE49-F238E27FC236}">
                <a16:creationId xmlns:a16="http://schemas.microsoft.com/office/drawing/2014/main" id="{0EBCE0E2-CC6E-D257-7B06-192FE9035F92}"/>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2355864" y="1906143"/>
            <a:ext cx="6327071" cy="262426"/>
          </a:xfrm>
          <a:prstGeom prst="rect">
            <a:avLst/>
          </a:prstGeom>
        </p:spPr>
      </p:pic>
      <p:pic>
        <p:nvPicPr>
          <p:cNvPr id="15" name="図 1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tilde M \otimes 1_{2\times 2}. &#10;\end{align*}&#10;\end{document}" title="IguanaTex Bitmap Display">
            <a:extLst>
              <a:ext uri="{FF2B5EF4-FFF2-40B4-BE49-F238E27FC236}">
                <a16:creationId xmlns:a16="http://schemas.microsoft.com/office/drawing/2014/main" id="{8A4BAAF7-8E48-C8A9-1C06-9FE4EB194E71}"/>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5454380" y="2890448"/>
            <a:ext cx="1662857" cy="263480"/>
          </a:xfrm>
          <a:prstGeom prst="rect">
            <a:avLst/>
          </a:prstGeom>
        </p:spPr>
      </p:pic>
      <p:pic>
        <p:nvPicPr>
          <p:cNvPr id="23" name="図 22"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ilde M&#10;= U \begin{pmatrix}&#10;1_{N-n} \\&#10;&amp;-1_n \\&#10;\end{pmatrix} U^\dag, \quad U \in U(N). &#10;\end{align*}&#10;\end{document}" title="IguanaTex Bitmap Display">
            <a:extLst>
              <a:ext uri="{FF2B5EF4-FFF2-40B4-BE49-F238E27FC236}">
                <a16:creationId xmlns:a16="http://schemas.microsoft.com/office/drawing/2014/main" id="{3F3E7F25-7371-EDFC-6DF2-7D41E3175245}"/>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3167314" y="4137786"/>
            <a:ext cx="3916925" cy="534738"/>
          </a:xfrm>
          <a:prstGeom prst="rect">
            <a:avLst/>
          </a:prstGeom>
        </p:spPr>
      </p:pic>
      <p:pic>
        <p:nvPicPr>
          <p:cNvPr id="20" name="図 19"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U \mapsto U&#10;\begin{pmatrix}&#10;V \\&#10;&amp;W \\&#10;\end{pmatrix}, \quad V \in U(N-n), \quad W \in U(n).&#10;\end{align*}&#10;\end{document}" title="IguanaTex Bitmap Display">
            <a:extLst>
              <a:ext uri="{FF2B5EF4-FFF2-40B4-BE49-F238E27FC236}">
                <a16:creationId xmlns:a16="http://schemas.microsoft.com/office/drawing/2014/main" id="{553BD59D-AEAC-5DCC-E12D-7C3EA72A932F}"/>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6525298" y="4689432"/>
            <a:ext cx="4843625" cy="534738"/>
          </a:xfrm>
          <a:prstGeom prst="rect">
            <a:avLst/>
          </a:prstGeom>
        </p:spPr>
      </p:pic>
      <p:pic>
        <p:nvPicPr>
          <p:cNvPr id="30" name="図 29"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 \in \coprod_{n=0}^N \frac{U(N)}{U(N-n) \times U(n)}. &#10;\end{align*}&#10;\end{document}" title="IguanaTex Bitmap Display">
            <a:extLst>
              <a:ext uri="{FF2B5EF4-FFF2-40B4-BE49-F238E27FC236}">
                <a16:creationId xmlns:a16="http://schemas.microsoft.com/office/drawing/2014/main" id="{05E31C4C-0464-2F7A-37BC-56FD3407392E}"/>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4000549" y="5734718"/>
            <a:ext cx="2697937" cy="650576"/>
          </a:xfrm>
          <a:prstGeom prst="rect">
            <a:avLst/>
          </a:prstGeom>
        </p:spPr>
      </p:pic>
    </p:spTree>
    <p:extLst>
      <p:ext uri="{BB962C8B-B14F-4D97-AF65-F5344CB8AC3E}">
        <p14:creationId xmlns:p14="http://schemas.microsoft.com/office/powerpoint/2010/main" val="4099018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613668" y="980388"/>
            <a:ext cx="10964663" cy="2246769"/>
          </a:xfrm>
          <a:prstGeom prst="rect">
            <a:avLst/>
          </a:prstGeom>
          <a:noFill/>
        </p:spPr>
        <p:txBody>
          <a:bodyPr wrap="square" rtlCol="0">
            <a:spAutoFit/>
          </a:bodyPr>
          <a:lstStyle/>
          <a:p>
            <a:pPr marL="285750" indent="-285750">
              <a:buFont typeface="Wingdings" panose="05000000000000000000" pitchFamily="2" charset="2"/>
              <a:buChar char="l"/>
            </a:pPr>
            <a:r>
              <a:rPr lang="ja-JP" altLang="en-US" sz="2800" dirty="0"/>
              <a:t>イントロ：トポロジカル相，可逆相とは（</a:t>
            </a:r>
            <a:r>
              <a:rPr lang="en-US" altLang="ja-JP" sz="2800" dirty="0"/>
              <a:t>20</a:t>
            </a:r>
            <a:r>
              <a:rPr lang="ja-JP" altLang="en-US" sz="2800" dirty="0"/>
              <a:t>分）</a:t>
            </a:r>
            <a:endParaRPr lang="en-US" altLang="ja-JP" sz="2800" dirty="0"/>
          </a:p>
          <a:p>
            <a:pPr marL="285750" indent="-285750">
              <a:buFont typeface="Wingdings" panose="05000000000000000000" pitchFamily="2" charset="2"/>
              <a:buChar char="l"/>
            </a:pPr>
            <a:endParaRPr kumimoji="1" lang="en-US" altLang="ja-JP" sz="2800" dirty="0"/>
          </a:p>
          <a:p>
            <a:pPr marL="285750" indent="-285750">
              <a:buFont typeface="Wingdings" panose="05000000000000000000" pitchFamily="2" charset="2"/>
              <a:buChar char="l"/>
            </a:pPr>
            <a:r>
              <a:rPr lang="ja-JP" altLang="en-US" sz="2800" dirty="0"/>
              <a:t>自由フェルミオンと</a:t>
            </a:r>
            <a:r>
              <a:rPr lang="en-US" altLang="ja-JP" sz="2800" dirty="0"/>
              <a:t>K</a:t>
            </a:r>
            <a:r>
              <a:rPr lang="ja-JP" altLang="en-US" sz="2800" dirty="0"/>
              <a:t>理論（</a:t>
            </a:r>
            <a:r>
              <a:rPr lang="en-US" altLang="ja-JP" sz="2800" dirty="0"/>
              <a:t>20</a:t>
            </a:r>
            <a:r>
              <a:rPr lang="ja-JP" altLang="en-US" sz="2800" dirty="0"/>
              <a:t>分）</a:t>
            </a:r>
            <a:endParaRPr lang="en-US" altLang="ja-JP" sz="2800" dirty="0"/>
          </a:p>
          <a:p>
            <a:pPr marL="285750" indent="-285750">
              <a:buFont typeface="Wingdings" panose="05000000000000000000" pitchFamily="2" charset="2"/>
              <a:buChar char="l"/>
            </a:pPr>
            <a:endParaRPr kumimoji="1" lang="en-US" altLang="ja-JP" sz="2800" dirty="0"/>
          </a:p>
          <a:p>
            <a:pPr marL="285750" indent="-285750">
              <a:buFont typeface="Wingdings" panose="05000000000000000000" pitchFamily="2" charset="2"/>
              <a:buChar char="l"/>
            </a:pPr>
            <a:r>
              <a:rPr lang="en-US" altLang="ja-JP" sz="2800" dirty="0" err="1"/>
              <a:t>Atiyah-Hirzebruch</a:t>
            </a:r>
            <a:r>
              <a:rPr lang="ja-JP" altLang="en-US" sz="2800" dirty="0"/>
              <a:t>スペクトル系列による分類計算（</a:t>
            </a:r>
            <a:r>
              <a:rPr lang="en-US" altLang="ja-JP" sz="2800" dirty="0"/>
              <a:t>10</a:t>
            </a:r>
            <a:r>
              <a:rPr lang="ja-JP" altLang="en-US" sz="2800" dirty="0"/>
              <a:t>分）</a:t>
            </a:r>
            <a:endParaRPr lang="en-US" altLang="ja-JP" sz="2800" dirty="0"/>
          </a:p>
        </p:txBody>
      </p:sp>
    </p:spTree>
    <p:extLst>
      <p:ext uri="{BB962C8B-B14F-4D97-AF65-F5344CB8AC3E}">
        <p14:creationId xmlns:p14="http://schemas.microsoft.com/office/powerpoint/2010/main" val="204972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11380038" cy="523220"/>
          </a:xfrm>
          <a:prstGeom prst="rect">
            <a:avLst/>
          </a:prstGeom>
          <a:noFill/>
        </p:spPr>
        <p:txBody>
          <a:bodyPr wrap="none" rtlCol="0">
            <a:spAutoFit/>
          </a:bodyPr>
          <a:lstStyle/>
          <a:p>
            <a:r>
              <a:rPr lang="ja-JP" altLang="en-US" sz="2800" dirty="0"/>
              <a:t>トポロジカル絶縁体・超伝導体の分類表 </a:t>
            </a:r>
            <a:r>
              <a:rPr lang="en-US" altLang="ja-JP" sz="1600" dirty="0">
                <a:solidFill>
                  <a:schemeClr val="accent6"/>
                </a:solidFill>
              </a:rPr>
              <a:t>[Schnyder=Ryu=</a:t>
            </a:r>
            <a:r>
              <a:rPr lang="en-US" altLang="ja-JP" sz="1600" dirty="0" err="1">
                <a:solidFill>
                  <a:schemeClr val="accent6"/>
                </a:solidFill>
              </a:rPr>
              <a:t>Furusaki</a:t>
            </a:r>
            <a:r>
              <a:rPr lang="en-US" altLang="ja-JP" sz="1600" dirty="0">
                <a:solidFill>
                  <a:schemeClr val="accent6"/>
                </a:solidFill>
              </a:rPr>
              <a:t>=Ludwig 08, </a:t>
            </a:r>
            <a:r>
              <a:rPr lang="en-US" altLang="ja-JP" sz="1600" dirty="0" err="1">
                <a:solidFill>
                  <a:schemeClr val="accent6"/>
                </a:solidFill>
              </a:rPr>
              <a:t>Kitaev</a:t>
            </a:r>
            <a:r>
              <a:rPr lang="en-US" altLang="ja-JP" sz="1600" dirty="0">
                <a:solidFill>
                  <a:schemeClr val="accent6"/>
                </a:solidFill>
              </a:rPr>
              <a:t> 09]</a:t>
            </a:r>
            <a:endParaRPr lang="en-US" altLang="ja-JP" sz="2800" dirty="0">
              <a:solidFill>
                <a:schemeClr val="accent6"/>
              </a:solidFill>
            </a:endParaRPr>
          </a:p>
        </p:txBody>
      </p:sp>
      <p:sp>
        <p:nvSpPr>
          <p:cNvPr id="22" name="テキスト ボックス 21">
            <a:extLst>
              <a:ext uri="{FF2B5EF4-FFF2-40B4-BE49-F238E27FC236}">
                <a16:creationId xmlns:a16="http://schemas.microsoft.com/office/drawing/2014/main" id="{5ED2CC62-5E55-234B-79B1-999CABA9E01F}"/>
              </a:ext>
            </a:extLst>
          </p:cNvPr>
          <p:cNvSpPr txBox="1"/>
          <p:nvPr/>
        </p:nvSpPr>
        <p:spPr>
          <a:xfrm>
            <a:off x="70840" y="628933"/>
            <a:ext cx="11555516" cy="2462213"/>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空間位置を変化させない大域的対称性として，</a:t>
            </a:r>
            <a:endParaRPr lang="en-US" altLang="ja-JP" dirty="0">
              <a:latin typeface="+mn-ea"/>
            </a:endParaRPr>
          </a:p>
          <a:p>
            <a:pPr marL="742950" lvl="1" indent="-285750">
              <a:lnSpc>
                <a:spcPts val="1500"/>
              </a:lnSpc>
              <a:buFont typeface="Wingdings" panose="05000000000000000000" pitchFamily="2" charset="2"/>
              <a:buChar char="ü"/>
            </a:pPr>
            <a:endParaRPr lang="en-US" altLang="ja-JP" dirty="0">
              <a:latin typeface="+mn-ea"/>
            </a:endParaRPr>
          </a:p>
          <a:p>
            <a:pPr marL="742950" lvl="1" indent="-285750">
              <a:lnSpc>
                <a:spcPts val="1500"/>
              </a:lnSpc>
              <a:buFont typeface="Wingdings" panose="05000000000000000000" pitchFamily="2" charset="2"/>
              <a:buChar char="ü"/>
            </a:pPr>
            <a:r>
              <a:rPr lang="ja-JP" altLang="en-US" dirty="0">
                <a:latin typeface="+mn-ea"/>
              </a:rPr>
              <a:t>時間反転対称性</a:t>
            </a:r>
            <a:endParaRPr lang="en-US" altLang="ja-JP" dirty="0">
              <a:latin typeface="+mn-ea"/>
            </a:endParaRPr>
          </a:p>
          <a:p>
            <a:pPr marL="742950" lvl="1" indent="-285750">
              <a:lnSpc>
                <a:spcPts val="1500"/>
              </a:lnSpc>
              <a:buFont typeface="Wingdings" panose="05000000000000000000" pitchFamily="2" charset="2"/>
              <a:buChar char="ü"/>
            </a:pPr>
            <a:endParaRPr lang="en-US" altLang="ja-JP" dirty="0">
              <a:latin typeface="+mn-ea"/>
            </a:endParaRPr>
          </a:p>
          <a:p>
            <a:pPr marL="742950" lvl="1" indent="-285750">
              <a:lnSpc>
                <a:spcPts val="1500"/>
              </a:lnSpc>
              <a:buFont typeface="Wingdings" panose="05000000000000000000" pitchFamily="2" charset="2"/>
              <a:buChar char="ü"/>
            </a:pPr>
            <a:r>
              <a:rPr lang="ja-JP" altLang="en-US" dirty="0">
                <a:latin typeface="+mn-ea"/>
              </a:rPr>
              <a:t>電子・正孔対称性</a:t>
            </a:r>
            <a:endParaRPr lang="en-US" altLang="ja-JP" dirty="0">
              <a:latin typeface="+mn-ea"/>
            </a:endParaRPr>
          </a:p>
          <a:p>
            <a:pPr marL="742950" lvl="1" indent="-285750">
              <a:lnSpc>
                <a:spcPts val="1500"/>
              </a:lnSpc>
              <a:buFont typeface="Wingdings" panose="05000000000000000000" pitchFamily="2" charset="2"/>
              <a:buChar char="ü"/>
            </a:pPr>
            <a:endParaRPr lang="en-US" altLang="ja-JP" dirty="0">
              <a:latin typeface="+mn-ea"/>
            </a:endParaRPr>
          </a:p>
          <a:p>
            <a:pPr marL="742950" lvl="1" indent="-285750">
              <a:lnSpc>
                <a:spcPts val="1500"/>
              </a:lnSpc>
              <a:buFont typeface="Wingdings" panose="05000000000000000000" pitchFamily="2" charset="2"/>
              <a:buChar char="ü"/>
            </a:pPr>
            <a:r>
              <a:rPr lang="ja-JP" altLang="en-US" dirty="0">
                <a:latin typeface="+mn-ea"/>
              </a:rPr>
              <a:t>カイラル対称性</a:t>
            </a:r>
            <a:endParaRPr lang="en-US" altLang="ja-JP" dirty="0">
              <a:latin typeface="+mn-ea"/>
            </a:endParaRPr>
          </a:p>
          <a:p>
            <a:pPr>
              <a:lnSpc>
                <a:spcPts val="1500"/>
              </a:lnSpc>
            </a:pPr>
            <a:endParaRPr lang="en-US" altLang="ja-JP" dirty="0">
              <a:latin typeface="+mn-ea"/>
            </a:endParaRPr>
          </a:p>
          <a:p>
            <a:pPr>
              <a:lnSpc>
                <a:spcPts val="1500"/>
              </a:lnSpc>
            </a:pPr>
            <a:r>
              <a:rPr lang="ja-JP" altLang="en-US" dirty="0">
                <a:latin typeface="+mn-ea"/>
              </a:rPr>
              <a:t>３通りのみ考えれば良い．→ </a:t>
            </a:r>
            <a:r>
              <a:rPr lang="en-US" altLang="ja-JP" dirty="0">
                <a:latin typeface="+mn-ea"/>
              </a:rPr>
              <a:t>10</a:t>
            </a:r>
            <a:r>
              <a:rPr lang="ja-JP" altLang="en-US" dirty="0">
                <a:latin typeface="+mn-ea"/>
              </a:rPr>
              <a:t>通りの独立な対称性クラス「</a:t>
            </a:r>
            <a:r>
              <a:rPr lang="en-US" altLang="ja-JP" dirty="0" err="1">
                <a:latin typeface="+mn-ea"/>
              </a:rPr>
              <a:t>Altland</a:t>
            </a:r>
            <a:r>
              <a:rPr lang="en-US" altLang="ja-JP" dirty="0">
                <a:latin typeface="+mn-ea"/>
              </a:rPr>
              <a:t>=</a:t>
            </a:r>
            <a:r>
              <a:rPr lang="en-US" altLang="ja-JP" dirty="0" err="1">
                <a:latin typeface="+mn-ea"/>
              </a:rPr>
              <a:t>Zirnbauer</a:t>
            </a:r>
            <a:r>
              <a:rPr lang="ja-JP" altLang="en-US" dirty="0">
                <a:latin typeface="+mn-ea"/>
              </a:rPr>
              <a:t>対称性クラス </a:t>
            </a:r>
            <a:r>
              <a:rPr lang="en-US" altLang="ja-JP" sz="1600" dirty="0">
                <a:solidFill>
                  <a:schemeClr val="accent6"/>
                </a:solidFill>
                <a:latin typeface="+mn-ea"/>
              </a:rPr>
              <a:t>[96]</a:t>
            </a:r>
            <a:r>
              <a:rPr lang="ja-JP" altLang="en-US" dirty="0">
                <a:latin typeface="+mn-ea"/>
              </a:rPr>
              <a:t>」</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質量項の分類結果「分類表」：</a:t>
            </a:r>
            <a:endParaRPr lang="en-US" altLang="ja-JP" dirty="0">
              <a:latin typeface="+mn-ea"/>
            </a:endParaRPr>
          </a:p>
        </p:txBody>
      </p:sp>
      <p:pic>
        <p:nvPicPr>
          <p:cNvPr id="28" name="図 2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heta {\cal H}^* \Theta^{-1} = {\cal H}, \quad \Theta \Theta^*=\pm 1, &#10;\end{align*}&#10;\end{document}" title="IguanaTex Bitmap Display">
            <a:extLst>
              <a:ext uri="{FF2B5EF4-FFF2-40B4-BE49-F238E27FC236}">
                <a16:creationId xmlns:a16="http://schemas.microsoft.com/office/drawing/2014/main" id="{9F70630B-6107-3617-7C31-AF93C929E97E}"/>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979617" y="1048914"/>
            <a:ext cx="3112717" cy="268494"/>
          </a:xfrm>
          <a:prstGeom prst="rect">
            <a:avLst/>
          </a:prstGeom>
        </p:spPr>
      </p:pic>
      <p:pic>
        <p:nvPicPr>
          <p:cNvPr id="31" name="図 30"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Xi {\cal H}^*\Xi^{-1} = -{\cal H}, \quad \Xi \Xi^*=\pm 1, &#10;\end{align*}&#10;\end{document}" title="IguanaTex Bitmap Display">
            <a:extLst>
              <a:ext uri="{FF2B5EF4-FFF2-40B4-BE49-F238E27FC236}">
                <a16:creationId xmlns:a16="http://schemas.microsoft.com/office/drawing/2014/main" id="{0C7C9159-69A5-83D2-E4C0-12B2868E8D6F}"/>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979617" y="1458407"/>
            <a:ext cx="3200700" cy="268494"/>
          </a:xfrm>
          <a:prstGeom prst="rect">
            <a:avLst/>
          </a:prstGeom>
        </p:spPr>
      </p:pic>
      <p:pic>
        <p:nvPicPr>
          <p:cNvPr id="33" name="図 32"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i {\cal H} \Pi^{-1} = -{\cal H}, \quad &#10;\Pi^2=1,&#10;\end{align*}&#10;\end{document}" title="IguanaTex Bitmap Display">
            <a:extLst>
              <a:ext uri="{FF2B5EF4-FFF2-40B4-BE49-F238E27FC236}">
                <a16:creationId xmlns:a16="http://schemas.microsoft.com/office/drawing/2014/main" id="{CF041B50-C33C-264D-63BA-E42228E9ADB3}"/>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2979617" y="1860039"/>
            <a:ext cx="2782031" cy="270011"/>
          </a:xfrm>
          <a:prstGeom prst="rect">
            <a:avLst/>
          </a:prstGeom>
        </p:spPr>
      </p:pic>
      <p:sp>
        <p:nvSpPr>
          <p:cNvPr id="24" name="テキスト ボックス 23">
            <a:extLst>
              <a:ext uri="{FF2B5EF4-FFF2-40B4-BE49-F238E27FC236}">
                <a16:creationId xmlns:a16="http://schemas.microsoft.com/office/drawing/2014/main" id="{4972B56B-B24A-0436-E436-8CCA9DC10300}"/>
              </a:ext>
            </a:extLst>
          </p:cNvPr>
          <p:cNvSpPr txBox="1"/>
          <p:nvPr/>
        </p:nvSpPr>
        <p:spPr>
          <a:xfrm>
            <a:off x="8248452" y="6137169"/>
            <a:ext cx="2865749" cy="338554"/>
          </a:xfrm>
          <a:prstGeom prst="rect">
            <a:avLst/>
          </a:prstGeom>
          <a:noFill/>
        </p:spPr>
        <p:txBody>
          <a:bodyPr wrap="square">
            <a:spAutoFit/>
          </a:bodyPr>
          <a:lstStyle/>
          <a:p>
            <a:r>
              <a:rPr lang="ja-JP" altLang="en-US" sz="1600" dirty="0">
                <a:latin typeface="+mn-ea"/>
              </a:rPr>
              <a:t>表は</a:t>
            </a:r>
            <a:r>
              <a:rPr lang="en-US" altLang="ja-JP" sz="1600" dirty="0">
                <a:solidFill>
                  <a:schemeClr val="accent6"/>
                </a:solidFill>
                <a:latin typeface="+mn-ea"/>
              </a:rPr>
              <a:t>[Hasan=Kane 10]</a:t>
            </a:r>
            <a:r>
              <a:rPr lang="ja-JP" altLang="en-US" sz="1600" dirty="0">
                <a:latin typeface="+mn-ea"/>
              </a:rPr>
              <a:t>より</a:t>
            </a:r>
            <a:endParaRPr lang="en-US" altLang="ja-JP" sz="1600" dirty="0">
              <a:latin typeface="+mn-ea"/>
            </a:endParaRPr>
          </a:p>
        </p:txBody>
      </p:sp>
      <p:pic>
        <p:nvPicPr>
          <p:cNvPr id="26" name="図 25">
            <a:extLst>
              <a:ext uri="{FF2B5EF4-FFF2-40B4-BE49-F238E27FC236}">
                <a16:creationId xmlns:a16="http://schemas.microsoft.com/office/drawing/2014/main" id="{F7594BA5-CE98-5F9C-55F0-0B06877F7657}"/>
              </a:ext>
            </a:extLst>
          </p:cNvPr>
          <p:cNvPicPr>
            <a:picLocks noChangeAspect="1"/>
          </p:cNvPicPr>
          <p:nvPr/>
        </p:nvPicPr>
        <p:blipFill>
          <a:blip r:embed="rId8"/>
          <a:stretch>
            <a:fillRect/>
          </a:stretch>
        </p:blipFill>
        <p:spPr>
          <a:xfrm>
            <a:off x="2780905" y="3291634"/>
            <a:ext cx="5222451" cy="3451160"/>
          </a:xfrm>
          <a:prstGeom prst="rect">
            <a:avLst/>
          </a:prstGeom>
        </p:spPr>
      </p:pic>
    </p:spTree>
    <p:extLst>
      <p:ext uri="{BB962C8B-B14F-4D97-AF65-F5344CB8AC3E}">
        <p14:creationId xmlns:p14="http://schemas.microsoft.com/office/powerpoint/2010/main" val="23812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3057247" cy="523220"/>
          </a:xfrm>
          <a:prstGeom prst="rect">
            <a:avLst/>
          </a:prstGeom>
          <a:noFill/>
        </p:spPr>
        <p:txBody>
          <a:bodyPr wrap="none" rtlCol="0">
            <a:spAutoFit/>
          </a:bodyPr>
          <a:lstStyle/>
          <a:p>
            <a:r>
              <a:rPr lang="ja-JP" altLang="en-US" sz="2800" dirty="0"/>
              <a:t>バルク・境界対応</a:t>
            </a:r>
            <a:endParaRPr lang="en-US" altLang="ja-JP" sz="2800" dirty="0"/>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110067" y="655587"/>
                <a:ext cx="11555516" cy="2862322"/>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質量項 </a:t>
                </a:r>
                <a14:m>
                  <m:oMath xmlns:m="http://schemas.openxmlformats.org/officeDocument/2006/math">
                    <m:r>
                      <a:rPr lang="en-US" altLang="ja-JP" b="0" i="1" smtClean="0">
                        <a:latin typeface="Cambria Math" panose="02040503050406030204" pitchFamily="18" charset="0"/>
                      </a:rPr>
                      <m:t>𝑀</m:t>
                    </m:r>
                  </m:oMath>
                </a14:m>
                <a:r>
                  <a:rPr lang="ja-JP" altLang="en-US" dirty="0">
                    <a:latin typeface="+mn-ea"/>
                  </a:rPr>
                  <a:t>の空間が非連結成分を持つとき，分類が非自明．では異なる連結成分間の実空間境界にはどのような物理系が出現するか？ </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lvl="1"/>
                <a:endParaRPr lang="en-US" altLang="ja-JP" dirty="0">
                  <a:latin typeface="+mn-ea"/>
                </a:endParaRPr>
              </a:p>
              <a:p>
                <a:pPr lvl="1"/>
                <a:r>
                  <a:rPr lang="ja-JP" altLang="en-US" dirty="0">
                    <a:latin typeface="+mn-ea"/>
                  </a:rPr>
                  <a:t>→ ギャップレスの</a:t>
                </a:r>
                <a:r>
                  <a:rPr lang="en-US" altLang="ja-JP" dirty="0">
                    <a:latin typeface="+mn-ea"/>
                  </a:rPr>
                  <a:t>Dirac</a:t>
                </a:r>
                <a:r>
                  <a:rPr lang="ja-JP" altLang="en-US" dirty="0">
                    <a:latin typeface="+mn-ea"/>
                  </a:rPr>
                  <a:t>フェルミオンが出現．</a:t>
                </a:r>
                <a:endParaRPr lang="en-US" altLang="ja-JP" dirty="0">
                  <a:latin typeface="+mn-ea"/>
                </a:endParaRPr>
              </a:p>
              <a:p>
                <a:pPr lvl="1"/>
                <a:endParaRPr lang="en-US" altLang="ja-JP" dirty="0">
                  <a:latin typeface="+mn-ea"/>
                </a:endParaRPr>
              </a:p>
              <a:p>
                <a:pPr marL="285750" indent="-285750">
                  <a:buFont typeface="Wingdings" panose="05000000000000000000" pitchFamily="2" charset="2"/>
                  <a:buChar char="l"/>
                </a:pPr>
                <a:r>
                  <a:rPr lang="ja-JP" altLang="en-US" dirty="0">
                    <a:latin typeface="+mn-ea"/>
                  </a:rPr>
                  <a:t>境界において質量項の符号が変化する</a:t>
                </a:r>
                <a:r>
                  <a:rPr lang="en-US" altLang="ja-JP" dirty="0">
                    <a:latin typeface="+mn-ea"/>
                  </a:rPr>
                  <a:t>Dirac</a:t>
                </a:r>
                <a:r>
                  <a:rPr lang="ja-JP" altLang="en-US" dirty="0">
                    <a:latin typeface="+mn-ea"/>
                  </a:rPr>
                  <a:t>ハミルトニアンを用いて導出できる．</a:t>
                </a:r>
                <a:endParaRPr lang="en-US" altLang="ja-JP" dirty="0">
                  <a:latin typeface="+mn-ea"/>
                </a:endParaRPr>
              </a:p>
              <a:p>
                <a:pPr marL="285750" indent="-285750">
                  <a:buFont typeface="Wingdings" panose="05000000000000000000" pitchFamily="2" charset="2"/>
                  <a:buChar char="l"/>
                </a:pPr>
                <a:r>
                  <a:rPr lang="ja-JP" altLang="en-US" dirty="0">
                    <a:latin typeface="+mn-ea"/>
                  </a:rPr>
                  <a:t>例：時間反転対称性のある３次元トポロジカル絶縁体．</a:t>
                </a:r>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110067" y="655587"/>
                <a:ext cx="11555516" cy="2862322"/>
              </a:xfrm>
              <a:prstGeom prst="rect">
                <a:avLst/>
              </a:prstGeom>
              <a:blipFill>
                <a:blip r:embed="rId11"/>
                <a:stretch>
                  <a:fillRect l="-316" t="-1066" b="-2559"/>
                </a:stretch>
              </a:blipFill>
            </p:spPr>
            <p:txBody>
              <a:bodyPr/>
              <a:lstStyle/>
              <a:p>
                <a:r>
                  <a:rPr lang="ja-JP" altLang="en-US">
                    <a:noFill/>
                  </a:rPr>
                  <a:t> </a:t>
                </a:r>
              </a:p>
            </p:txBody>
          </p:sp>
        </mc:Fallback>
      </mc:AlternateContent>
      <p:sp>
        <p:nvSpPr>
          <p:cNvPr id="4" name="楕円 3">
            <a:extLst>
              <a:ext uri="{FF2B5EF4-FFF2-40B4-BE49-F238E27FC236}">
                <a16:creationId xmlns:a16="http://schemas.microsoft.com/office/drawing/2014/main" id="{9466F9A9-D263-2D6E-0F6F-722D5087853C}"/>
              </a:ext>
            </a:extLst>
          </p:cNvPr>
          <p:cNvSpPr/>
          <p:nvPr/>
        </p:nvSpPr>
        <p:spPr>
          <a:xfrm>
            <a:off x="3551808" y="1105245"/>
            <a:ext cx="1727202" cy="1046375"/>
          </a:xfrm>
          <a:prstGeom prst="ellips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AC61A06-DBDE-C92C-4670-AC404130AABD}"/>
              </a:ext>
            </a:extLst>
          </p:cNvPr>
          <p:cNvSpPr/>
          <p:nvPr/>
        </p:nvSpPr>
        <p:spPr>
          <a:xfrm>
            <a:off x="6203885" y="1105245"/>
            <a:ext cx="1727202" cy="1046375"/>
          </a:xfrm>
          <a:prstGeom prst="ellips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pic>
        <p:nvPicPr>
          <p:cNvPr id="6" name="図 5"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1&#10;\end{align*}&#10;\end{document}" title="IguanaTex Bitmap Display">
            <a:extLst>
              <a:ext uri="{FF2B5EF4-FFF2-40B4-BE49-F238E27FC236}">
                <a16:creationId xmlns:a16="http://schemas.microsoft.com/office/drawing/2014/main" id="{63C35C1B-C760-CECF-9753-C9DD389181A7}"/>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4128705" y="1442931"/>
            <a:ext cx="286704" cy="189307"/>
          </a:xfrm>
          <a:prstGeom prst="rect">
            <a:avLst/>
          </a:prstGeom>
        </p:spPr>
      </p:pic>
      <p:pic>
        <p:nvPicPr>
          <p:cNvPr id="7" name="図 6"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2&#10;\end{align*}&#10;\end{document}" title="IguanaTex Bitmap Display">
            <a:extLst>
              <a:ext uri="{FF2B5EF4-FFF2-40B4-BE49-F238E27FC236}">
                <a16:creationId xmlns:a16="http://schemas.microsoft.com/office/drawing/2014/main" id="{504906B9-0706-8A44-22B2-EC360F593B32}"/>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6910081" y="1427363"/>
            <a:ext cx="292191" cy="189307"/>
          </a:xfrm>
          <a:prstGeom prst="rect">
            <a:avLst/>
          </a:prstGeom>
        </p:spPr>
      </p:pic>
      <p:sp>
        <p:nvSpPr>
          <p:cNvPr id="8" name="フリーフォーム: 図形 7">
            <a:extLst>
              <a:ext uri="{FF2B5EF4-FFF2-40B4-BE49-F238E27FC236}">
                <a16:creationId xmlns:a16="http://schemas.microsoft.com/office/drawing/2014/main" id="{7A42855D-5305-38AD-5890-2E13510C7C9A}"/>
              </a:ext>
            </a:extLst>
          </p:cNvPr>
          <p:cNvSpPr/>
          <p:nvPr/>
        </p:nvSpPr>
        <p:spPr>
          <a:xfrm>
            <a:off x="4345757" y="1423319"/>
            <a:ext cx="2677212" cy="292358"/>
          </a:xfrm>
          <a:custGeom>
            <a:avLst/>
            <a:gdLst>
              <a:gd name="connsiteX0" fmla="*/ 0 w 2677212"/>
              <a:gd name="connsiteY0" fmla="*/ 292358 h 292358"/>
              <a:gd name="connsiteX1" fmla="*/ 989814 w 2677212"/>
              <a:gd name="connsiteY1" fmla="*/ 127 h 292358"/>
              <a:gd name="connsiteX2" fmla="*/ 1866507 w 2677212"/>
              <a:gd name="connsiteY2" fmla="*/ 254651 h 292358"/>
              <a:gd name="connsiteX3" fmla="*/ 2677212 w 2677212"/>
              <a:gd name="connsiteY3" fmla="*/ 198090 h 292358"/>
              <a:gd name="connsiteX4" fmla="*/ 2677212 w 2677212"/>
              <a:gd name="connsiteY4" fmla="*/ 198090 h 29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212" h="292358">
                <a:moveTo>
                  <a:pt x="0" y="292358"/>
                </a:moveTo>
                <a:cubicBezTo>
                  <a:pt x="339365" y="149384"/>
                  <a:pt x="678730" y="6411"/>
                  <a:pt x="989814" y="127"/>
                </a:cubicBezTo>
                <a:cubicBezTo>
                  <a:pt x="1300898" y="-6157"/>
                  <a:pt x="1585274" y="221657"/>
                  <a:pt x="1866507" y="254651"/>
                </a:cubicBezTo>
                <a:cubicBezTo>
                  <a:pt x="2147740" y="287645"/>
                  <a:pt x="2677212" y="198090"/>
                  <a:pt x="2677212" y="198090"/>
                </a:cubicBezTo>
                <a:lnTo>
                  <a:pt x="2677212" y="198090"/>
                </a:lnTo>
              </a:path>
            </a:pathLst>
          </a:custGeom>
          <a:noFill/>
          <a:ln>
            <a:headEnd type="oval" w="med" len="med"/>
            <a:tail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乗算記号 9">
            <a:extLst>
              <a:ext uri="{FF2B5EF4-FFF2-40B4-BE49-F238E27FC236}">
                <a16:creationId xmlns:a16="http://schemas.microsoft.com/office/drawing/2014/main" id="{311A56EA-0CE1-D35D-9478-1F8E58063BC5}"/>
              </a:ext>
            </a:extLst>
          </p:cNvPr>
          <p:cNvSpPr/>
          <p:nvPr/>
        </p:nvSpPr>
        <p:spPr>
          <a:xfrm>
            <a:off x="5566964" y="1354807"/>
            <a:ext cx="288943" cy="305850"/>
          </a:xfrm>
          <a:prstGeom prst="mathMultiply">
            <a:avLst>
              <a:gd name="adj1" fmla="val 14729"/>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183484E-9767-7974-0935-D28BB2641F75}"/>
              </a:ext>
            </a:extLst>
          </p:cNvPr>
          <p:cNvSpPr txBox="1"/>
          <p:nvPr/>
        </p:nvSpPr>
        <p:spPr>
          <a:xfrm>
            <a:off x="5205692" y="1691461"/>
            <a:ext cx="1178873" cy="369332"/>
          </a:xfrm>
          <a:prstGeom prst="rect">
            <a:avLst/>
          </a:prstGeom>
          <a:noFill/>
        </p:spPr>
        <p:txBody>
          <a:bodyPr wrap="square">
            <a:spAutoFit/>
          </a:bodyPr>
          <a:lstStyle/>
          <a:p>
            <a:r>
              <a:rPr lang="ja-JP" altLang="en-US" dirty="0"/>
              <a:t>相転移点</a:t>
            </a:r>
            <a:endParaRPr lang="en-US" altLang="ja-JP" dirty="0"/>
          </a:p>
        </p:txBody>
      </p:sp>
      <p:sp>
        <p:nvSpPr>
          <p:cNvPr id="13" name="直方体 12">
            <a:extLst>
              <a:ext uri="{FF2B5EF4-FFF2-40B4-BE49-F238E27FC236}">
                <a16:creationId xmlns:a16="http://schemas.microsoft.com/office/drawing/2014/main" id="{BAB1348D-FD32-9380-5435-69B8471C0936}"/>
              </a:ext>
            </a:extLst>
          </p:cNvPr>
          <p:cNvSpPr/>
          <p:nvPr/>
        </p:nvSpPr>
        <p:spPr>
          <a:xfrm>
            <a:off x="1668309" y="4684697"/>
            <a:ext cx="2469823" cy="1970202"/>
          </a:xfrm>
          <a:prstGeom prst="cub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３次元のトポロジカル絶縁体</a:t>
            </a:r>
          </a:p>
        </p:txBody>
      </p:sp>
      <p:cxnSp>
        <p:nvCxnSpPr>
          <p:cNvPr id="21" name="直線矢印コネクタ 20">
            <a:extLst>
              <a:ext uri="{FF2B5EF4-FFF2-40B4-BE49-F238E27FC236}">
                <a16:creationId xmlns:a16="http://schemas.microsoft.com/office/drawing/2014/main" id="{C112000A-71BB-9251-C022-B4D6C19DABAB}"/>
              </a:ext>
            </a:extLst>
          </p:cNvPr>
          <p:cNvCxnSpPr/>
          <p:nvPr/>
        </p:nvCxnSpPr>
        <p:spPr>
          <a:xfrm flipV="1">
            <a:off x="1216058" y="3800288"/>
            <a:ext cx="0" cy="2854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5" name="図 2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z&#10;\end{align*}&#10;\end{document}" title="IguanaTex Bitmap Display">
            <a:extLst>
              <a:ext uri="{FF2B5EF4-FFF2-40B4-BE49-F238E27FC236}">
                <a16:creationId xmlns:a16="http://schemas.microsoft.com/office/drawing/2014/main" id="{572DE546-7999-3C81-ECE2-0FF989087BC3}"/>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848528" y="3710794"/>
            <a:ext cx="169442" cy="178988"/>
          </a:xfrm>
          <a:prstGeom prst="rect">
            <a:avLst/>
          </a:prstGeom>
        </p:spPr>
      </p:pic>
      <p:pic>
        <p:nvPicPr>
          <p:cNvPr id="28" name="図 2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z)&lt;0&#10;\end{align*}&#10;\end{document}" title="IguanaTex Bitmap Display">
            <a:extLst>
              <a:ext uri="{FF2B5EF4-FFF2-40B4-BE49-F238E27FC236}">
                <a16:creationId xmlns:a16="http://schemas.microsoft.com/office/drawing/2014/main" id="{D203BBBA-4354-8371-A04E-7A8A2C8BE7CF}"/>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548465" y="6411502"/>
            <a:ext cx="1318234" cy="335110"/>
          </a:xfrm>
          <a:prstGeom prst="rect">
            <a:avLst/>
          </a:prstGeom>
        </p:spPr>
      </p:pic>
      <p:pic>
        <p:nvPicPr>
          <p:cNvPr id="32" name="図 31"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z)&gt;0&#10;\end{align*}&#10;\end{document}" title="IguanaTex Bitmap Display">
            <a:extLst>
              <a:ext uri="{FF2B5EF4-FFF2-40B4-BE49-F238E27FC236}">
                <a16:creationId xmlns:a16="http://schemas.microsoft.com/office/drawing/2014/main" id="{342E3EC4-F9B8-E3E5-3775-44A6E84AECDE}"/>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1548465" y="3648396"/>
            <a:ext cx="1318235" cy="335110"/>
          </a:xfrm>
          <a:prstGeom prst="rect">
            <a:avLst/>
          </a:prstGeom>
        </p:spPr>
      </p:pic>
      <p:pic>
        <p:nvPicPr>
          <p:cNvPr id="12" name="図 11"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cal H} &#10;= &#10;-i \sigma_x\otimes \sigma_x \p_x &#10;-i \sigma_y\otimes \sigma_x \p_y&#10;-i \sigma_z\otimes \sigma_x \p_z &#10;+m(z) 1_2 \otimes \sigma_z, \\&#10;&amp;{\rm TRS}:\quad (\sigma_y\otimes 1_2) {\cal H}^* (\sigma_y\otimes 1_2) = {\cal H}. &#10;\end{align*}&#10;\end{document}" title="IguanaTex Bitmap Display">
            <a:extLst>
              <a:ext uri="{FF2B5EF4-FFF2-40B4-BE49-F238E27FC236}">
                <a16:creationId xmlns:a16="http://schemas.microsoft.com/office/drawing/2014/main" id="{6FFDFEA3-2B56-7052-FDA9-0F349EB2D8B7}"/>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4802493" y="3835983"/>
            <a:ext cx="6627421" cy="640137"/>
          </a:xfrm>
          <a:prstGeom prst="rect">
            <a:avLst/>
          </a:prstGeom>
        </p:spPr>
      </p:pic>
      <p:sp>
        <p:nvSpPr>
          <p:cNvPr id="38" name="二等辺三角形 37">
            <a:extLst>
              <a:ext uri="{FF2B5EF4-FFF2-40B4-BE49-F238E27FC236}">
                <a16:creationId xmlns:a16="http://schemas.microsoft.com/office/drawing/2014/main" id="{124D124D-6A58-3F0E-FF37-797B79D8654D}"/>
              </a:ext>
            </a:extLst>
          </p:cNvPr>
          <p:cNvSpPr/>
          <p:nvPr/>
        </p:nvSpPr>
        <p:spPr>
          <a:xfrm>
            <a:off x="2488584" y="4914427"/>
            <a:ext cx="678730" cy="520696"/>
          </a:xfrm>
          <a:prstGeom prst="triangle">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a:extLst>
              <a:ext uri="{FF2B5EF4-FFF2-40B4-BE49-F238E27FC236}">
                <a16:creationId xmlns:a16="http://schemas.microsoft.com/office/drawing/2014/main" id="{CA12D52E-8989-39C9-AE5C-16F9E97368D3}"/>
              </a:ext>
            </a:extLst>
          </p:cNvPr>
          <p:cNvSpPr/>
          <p:nvPr/>
        </p:nvSpPr>
        <p:spPr>
          <a:xfrm flipV="1">
            <a:off x="2488584" y="4393731"/>
            <a:ext cx="678730" cy="520696"/>
          </a:xfrm>
          <a:prstGeom prst="triangle">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01BD8694-312D-6065-9548-636D58CDF97C}"/>
              </a:ext>
            </a:extLst>
          </p:cNvPr>
          <p:cNvSpPr/>
          <p:nvPr/>
        </p:nvSpPr>
        <p:spPr>
          <a:xfrm>
            <a:off x="2482543" y="5318052"/>
            <a:ext cx="690812" cy="297566"/>
          </a:xfrm>
          <a:prstGeom prst="ellipse">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A4B928C3-E1AC-A37A-D438-455A268230D2}"/>
              </a:ext>
            </a:extLst>
          </p:cNvPr>
          <p:cNvSpPr/>
          <p:nvPr/>
        </p:nvSpPr>
        <p:spPr>
          <a:xfrm>
            <a:off x="2481582" y="4223130"/>
            <a:ext cx="690812" cy="297566"/>
          </a:xfrm>
          <a:prstGeom prst="ellipse">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下 41">
            <a:extLst>
              <a:ext uri="{FF2B5EF4-FFF2-40B4-BE49-F238E27FC236}">
                <a16:creationId xmlns:a16="http://schemas.microsoft.com/office/drawing/2014/main" id="{A878D634-76D4-8A8C-D5BB-045A0C751F44}"/>
              </a:ext>
            </a:extLst>
          </p:cNvPr>
          <p:cNvSpPr/>
          <p:nvPr/>
        </p:nvSpPr>
        <p:spPr>
          <a:xfrm>
            <a:off x="7375139" y="4636579"/>
            <a:ext cx="678730" cy="1033219"/>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2CB881DC-CB78-6460-DCE9-9E42FE930EAD}"/>
              </a:ext>
            </a:extLst>
          </p:cNvPr>
          <p:cNvSpPr txBox="1"/>
          <p:nvPr/>
        </p:nvSpPr>
        <p:spPr>
          <a:xfrm>
            <a:off x="8053868" y="4896145"/>
            <a:ext cx="2469823" cy="369332"/>
          </a:xfrm>
          <a:prstGeom prst="rect">
            <a:avLst/>
          </a:prstGeom>
          <a:noFill/>
        </p:spPr>
        <p:txBody>
          <a:bodyPr wrap="square">
            <a:spAutoFit/>
          </a:bodyPr>
          <a:lstStyle/>
          <a:p>
            <a:r>
              <a:rPr lang="ja-JP" altLang="en-US" dirty="0"/>
              <a:t>局在解</a:t>
            </a:r>
          </a:p>
        </p:txBody>
      </p:sp>
      <p:pic>
        <p:nvPicPr>
          <p:cNvPr id="51" name="図 50"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cal H}_{\rm eff}&#10;= &#10;-i \sigma_x\p_x &#10;-i \sigma_y\p_y, \\&#10;&amp;\sigma_y {\cal H}_{\rm eff}^* \sigma_y = {\cal H}_{\rm eff}. &#10;\end{align*}&#10;\end{document}" title="IguanaTex Bitmap Display">
            <a:extLst>
              <a:ext uri="{FF2B5EF4-FFF2-40B4-BE49-F238E27FC236}">
                <a16:creationId xmlns:a16="http://schemas.microsoft.com/office/drawing/2014/main" id="{B339689E-3AB9-AEE0-103F-74135E2E5E9B}"/>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6502970" y="5886895"/>
            <a:ext cx="2560560" cy="631035"/>
          </a:xfrm>
          <a:prstGeom prst="rect">
            <a:avLst/>
          </a:prstGeom>
        </p:spPr>
      </p:pic>
      <p:pic>
        <p:nvPicPr>
          <p:cNvPr id="54" name="図 5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hi(z)&#10;\propto&#10;e^{-\int^z m(z') dz'}&#10;\end{align*}&#10;\end{document}" title="IguanaTex Bitmap Display">
            <a:extLst>
              <a:ext uri="{FF2B5EF4-FFF2-40B4-BE49-F238E27FC236}">
                <a16:creationId xmlns:a16="http://schemas.microsoft.com/office/drawing/2014/main" id="{CD02EF84-13E6-474F-116C-35BF23DB161D}"/>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9063530" y="4896145"/>
            <a:ext cx="2146441" cy="312484"/>
          </a:xfrm>
          <a:prstGeom prst="rect">
            <a:avLst/>
          </a:prstGeom>
        </p:spPr>
      </p:pic>
      <p:sp>
        <p:nvSpPr>
          <p:cNvPr id="15" name="テキスト ボックス 14">
            <a:extLst>
              <a:ext uri="{FF2B5EF4-FFF2-40B4-BE49-F238E27FC236}">
                <a16:creationId xmlns:a16="http://schemas.microsoft.com/office/drawing/2014/main" id="{D6573422-C743-6C68-4CF5-20A979D5AD17}"/>
              </a:ext>
            </a:extLst>
          </p:cNvPr>
          <p:cNvSpPr txBox="1"/>
          <p:nvPr/>
        </p:nvSpPr>
        <p:spPr>
          <a:xfrm>
            <a:off x="8888690" y="5685502"/>
            <a:ext cx="2989083" cy="646331"/>
          </a:xfrm>
          <a:prstGeom prst="rect">
            <a:avLst/>
          </a:prstGeom>
          <a:noFill/>
        </p:spPr>
        <p:txBody>
          <a:bodyPr wrap="square">
            <a:spAutoFit/>
          </a:bodyPr>
          <a:lstStyle/>
          <a:p>
            <a:pPr lvl="1"/>
            <a:r>
              <a:rPr lang="ja-JP" altLang="en-US" dirty="0">
                <a:latin typeface="+mn-ea"/>
              </a:rPr>
              <a:t>２次元 ギャップレス</a:t>
            </a:r>
            <a:r>
              <a:rPr lang="en-US" altLang="ja-JP" dirty="0">
                <a:latin typeface="+mn-ea"/>
              </a:rPr>
              <a:t>Dirac</a:t>
            </a:r>
            <a:r>
              <a:rPr lang="ja-JP" altLang="en-US" dirty="0">
                <a:latin typeface="+mn-ea"/>
              </a:rPr>
              <a:t>フェルミオン</a:t>
            </a:r>
            <a:endParaRPr lang="en-US" altLang="ja-JP" dirty="0">
              <a:latin typeface="+mn-ea"/>
            </a:endParaRPr>
          </a:p>
        </p:txBody>
      </p:sp>
    </p:spTree>
    <p:extLst>
      <p:ext uri="{BB962C8B-B14F-4D97-AF65-F5344CB8AC3E}">
        <p14:creationId xmlns:p14="http://schemas.microsoft.com/office/powerpoint/2010/main" val="1102648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110067" y="655587"/>
                <a:ext cx="6940982" cy="4915448"/>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現実物質は結晶対称性を持つ．</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742950" lvl="1" indent="-285750">
                  <a:buFont typeface="Wingdings" panose="05000000000000000000" pitchFamily="2" charset="2"/>
                  <a:buChar char="Ø"/>
                </a:pPr>
                <a:r>
                  <a:rPr lang="ja-JP" altLang="en-US" dirty="0">
                    <a:latin typeface="+mn-ea"/>
                  </a:rPr>
                  <a:t>格子の並進対称性</a:t>
                </a:r>
                <a:endParaRPr lang="en-US" altLang="ja-JP" dirty="0">
                  <a:latin typeface="+mn-ea"/>
                </a:endParaRPr>
              </a:p>
              <a:p>
                <a:pPr lvl="1"/>
                <a:r>
                  <a:rPr lang="en-US" altLang="ja-JP" dirty="0">
                    <a:latin typeface="+mn-ea"/>
                  </a:rPr>
                  <a:t>		</a:t>
                </a:r>
              </a:p>
              <a:p>
                <a:pPr lvl="1"/>
                <a:r>
                  <a:rPr lang="en-US" altLang="ja-JP" dirty="0">
                    <a:latin typeface="+mn-ea"/>
                  </a:rPr>
                  <a:t>	</a:t>
                </a:r>
                <a14:m>
                  <m:oMath xmlns:m="http://schemas.openxmlformats.org/officeDocument/2006/math">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𝑧</m:t>
                        </m:r>
                      </m:e>
                    </m:d>
                    <m:r>
                      <a:rPr lang="en-US" altLang="ja-JP" b="0" i="1" smtClean="0">
                        <a:latin typeface="Cambria Math" panose="02040503050406030204" pitchFamily="18" charset="0"/>
                      </a:rPr>
                      <m:t>↦</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+1,</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𝑧</m:t>
                        </m:r>
                      </m:e>
                    </m:d>
                    <m:r>
                      <a:rPr lang="en-US" altLang="ja-JP" b="0" i="1" smtClean="0">
                        <a:latin typeface="Cambria Math" panose="02040503050406030204" pitchFamily="18" charset="0"/>
                      </a:rPr>
                      <m:t>,  </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+1,</m:t>
                        </m:r>
                        <m:r>
                          <a:rPr lang="en-US" altLang="ja-JP" b="0" i="1" smtClean="0">
                            <a:latin typeface="Cambria Math" panose="02040503050406030204" pitchFamily="18" charset="0"/>
                          </a:rPr>
                          <m:t>𝑧</m:t>
                        </m:r>
                      </m:e>
                    </m:d>
                    <m:r>
                      <a:rPr lang="en-US" altLang="ja-JP" b="0" i="1" smtClean="0">
                        <a:latin typeface="Cambria Math" panose="02040503050406030204" pitchFamily="18" charset="0"/>
                      </a:rPr>
                      <m:t>,  (</m:t>
                    </m:r>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𝑧</m:t>
                    </m:r>
                    <m:r>
                      <a:rPr lang="en-US" altLang="ja-JP" b="0" i="1" smtClean="0">
                        <a:latin typeface="Cambria Math" panose="02040503050406030204" pitchFamily="18" charset="0"/>
                      </a:rPr>
                      <m:t>+1)</m:t>
                    </m:r>
                  </m:oMath>
                </a14:m>
                <a:endParaRPr lang="en-US" altLang="ja-JP" dirty="0">
                  <a:latin typeface="+mn-ea"/>
                </a:endParaRPr>
              </a:p>
              <a:p>
                <a:pPr lvl="1"/>
                <a:endParaRPr lang="en-US" altLang="ja-JP" dirty="0">
                  <a:latin typeface="+mn-ea"/>
                </a:endParaRPr>
              </a:p>
              <a:p>
                <a:pPr marL="742950" lvl="1" indent="-285750">
                  <a:buFont typeface="Wingdings" panose="05000000000000000000" pitchFamily="2" charset="2"/>
                  <a:buChar char="Ø"/>
                </a:pPr>
                <a:r>
                  <a:rPr lang="ja-JP" altLang="en-US" dirty="0">
                    <a:latin typeface="+mn-ea"/>
                  </a:rPr>
                  <a:t>回転対称性</a:t>
                </a:r>
                <a:endParaRPr lang="en-US" altLang="ja-JP" dirty="0">
                  <a:latin typeface="+mn-ea"/>
                </a:endParaRPr>
              </a:p>
              <a:p>
                <a:pPr marL="742950" lvl="1" indent="-285750">
                  <a:buFont typeface="Wingdings" panose="05000000000000000000" pitchFamily="2" charset="2"/>
                  <a:buChar char="Ø"/>
                </a:pPr>
                <a:endParaRPr lang="en-US" altLang="ja-JP" dirty="0">
                  <a:latin typeface="+mn-ea"/>
                </a:endParaRPr>
              </a:p>
              <a:p>
                <a:pPr lvl="1"/>
                <a:r>
                  <a:rPr lang="en-US" altLang="ja-JP" dirty="0">
                    <a:latin typeface="+mn-ea"/>
                  </a:rPr>
                  <a:t>	</a:t>
                </a:r>
                <a:r>
                  <a:rPr lang="ja-JP" altLang="en-US" dirty="0">
                    <a:latin typeface="+mn-ea"/>
                  </a:rPr>
                  <a:t> </a:t>
                </a:r>
                <a14:m>
                  <m:oMath xmlns:m="http://schemas.openxmlformats.org/officeDocument/2006/math">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𝑧</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𝑧</m:t>
                    </m:r>
                    <m:r>
                      <a:rPr lang="en-US" altLang="ja-JP" b="0" i="1" smtClean="0">
                        <a:latin typeface="Cambria Math" panose="02040503050406030204" pitchFamily="18" charset="0"/>
                      </a:rPr>
                      <m:t>)</m:t>
                    </m:r>
                  </m:oMath>
                </a14:m>
                <a:endParaRPr lang="en-US" altLang="ja-JP" dirty="0">
                  <a:latin typeface="+mn-ea"/>
                </a:endParaRPr>
              </a:p>
              <a:p>
                <a:pPr marL="742950" lvl="1" indent="-285750">
                  <a:buFont typeface="Wingdings" panose="05000000000000000000" pitchFamily="2" charset="2"/>
                  <a:buChar char="Ø"/>
                </a:pPr>
                <a:endParaRPr lang="en-US" altLang="ja-JP" dirty="0">
                  <a:latin typeface="+mn-ea"/>
                </a:endParaRPr>
              </a:p>
              <a:p>
                <a:pPr marL="742950" lvl="1" indent="-285750">
                  <a:buFont typeface="Wingdings" panose="05000000000000000000" pitchFamily="2" charset="2"/>
                  <a:buChar char="Ø"/>
                </a:pPr>
                <a:endParaRPr lang="en-US" altLang="ja-JP" dirty="0">
                  <a:latin typeface="+mn-ea"/>
                </a:endParaRPr>
              </a:p>
              <a:p>
                <a:pPr marL="742950" lvl="1" indent="-285750">
                  <a:buFont typeface="Wingdings" panose="05000000000000000000" pitchFamily="2" charset="2"/>
                  <a:buChar char="Ø"/>
                </a:pPr>
                <a:r>
                  <a:rPr lang="ja-JP" altLang="en-US" dirty="0">
                    <a:latin typeface="+mn-ea"/>
                  </a:rPr>
                  <a:t>鏡映対称性</a:t>
                </a:r>
                <a:endParaRPr lang="en-US" altLang="ja-JP" dirty="0">
                  <a:latin typeface="+mn-ea"/>
                </a:endParaRPr>
              </a:p>
              <a:p>
                <a:pPr marL="742950" lvl="1" indent="-285750">
                  <a:buFont typeface="Wingdings" panose="05000000000000000000" pitchFamily="2" charset="2"/>
                  <a:buChar char="Ø"/>
                </a:pPr>
                <a:endParaRPr lang="en-US" altLang="ja-JP" b="0" i="1" dirty="0">
                  <a:latin typeface="+mn-ea"/>
                </a:endParaRPr>
              </a:p>
              <a:p>
                <a:pPr lvl="1"/>
                <a:r>
                  <a:rPr lang="en-US" altLang="ja-JP" i="1" dirty="0">
                    <a:latin typeface="+mn-ea"/>
                  </a:rPr>
                  <a:t>	</a:t>
                </a:r>
                <a14:m>
                  <m:oMath xmlns:m="http://schemas.openxmlformats.org/officeDocument/2006/math">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𝑧</m:t>
                        </m:r>
                      </m:e>
                    </m:d>
                    <m:r>
                      <a:rPr lang="en-US" altLang="ja-JP" b="0" i="1" smtClean="0">
                        <a:latin typeface="Cambria Math" panose="02040503050406030204" pitchFamily="18" charset="0"/>
                      </a:rPr>
                      <m:t>↦</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m:t>
                        </m:r>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𝑧</m:t>
                        </m:r>
                      </m:e>
                    </m:d>
                  </m:oMath>
                </a14:m>
                <a:endParaRPr lang="en-US" altLang="ja-JP" b="0" i="1" dirty="0">
                  <a:latin typeface="+mn-ea"/>
                </a:endParaRPr>
              </a:p>
              <a:p>
                <a:pPr lvl="1"/>
                <a:endParaRPr lang="en-US" altLang="ja-JP" dirty="0">
                  <a:latin typeface="+mn-ea"/>
                </a:endParaRPr>
              </a:p>
              <a:p>
                <a:pPr marL="742950" lvl="1" indent="-285750">
                  <a:buFont typeface="Wingdings" panose="05000000000000000000" pitchFamily="2" charset="2"/>
                  <a:buChar char="Ø"/>
                </a:pPr>
                <a:endParaRPr lang="en-US" altLang="ja-JP" dirty="0">
                  <a:latin typeface="+mn-ea"/>
                </a:endParaRPr>
              </a:p>
              <a:p>
                <a:pPr marL="742950" lvl="1" indent="-285750">
                  <a:buFont typeface="Wingdings" panose="05000000000000000000" pitchFamily="2" charset="2"/>
                  <a:buChar char="Ø"/>
                </a:pPr>
                <a:r>
                  <a:rPr lang="ja-JP" altLang="en-US" dirty="0">
                    <a:latin typeface="+mn-ea"/>
                  </a:rPr>
                  <a:t>映進（</a:t>
                </a:r>
                <a:r>
                  <a:rPr lang="en-US" altLang="ja-JP" dirty="0">
                    <a:latin typeface="+mn-ea"/>
                  </a:rPr>
                  <a:t>glide</a:t>
                </a:r>
                <a:r>
                  <a:rPr lang="ja-JP" altLang="en-US" dirty="0">
                    <a:latin typeface="+mn-ea"/>
                  </a:rPr>
                  <a:t>）対称性 </a:t>
                </a:r>
                <a14:m>
                  <m:oMath xmlns:m="http://schemas.openxmlformats.org/officeDocument/2006/math">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𝑧</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𝑥</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𝑧</m:t>
                    </m:r>
                    <m:r>
                      <a:rPr lang="en-US" altLang="ja-JP" b="0" i="1" smtClean="0">
                        <a:latin typeface="Cambria Math" panose="02040503050406030204" pitchFamily="18" charset="0"/>
                      </a:rPr>
                      <m:t>)</m:t>
                    </m:r>
                  </m:oMath>
                </a14:m>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110067" y="655587"/>
                <a:ext cx="6940982" cy="4915448"/>
              </a:xfrm>
              <a:prstGeom prst="rect">
                <a:avLst/>
              </a:prstGeom>
              <a:blipFill>
                <a:blip r:embed="rId3"/>
                <a:stretch>
                  <a:fillRect l="-527" t="-744" b="-124"/>
                </a:stretch>
              </a:blipFill>
            </p:spPr>
            <p:txBody>
              <a:bodyPr/>
              <a:lstStyle/>
              <a:p>
                <a:r>
                  <a:rPr lang="ja-JP" altLang="en-US">
                    <a:noFill/>
                  </a:rPr>
                  <a:t> </a:t>
                </a:r>
              </a:p>
            </p:txBody>
          </p:sp>
        </mc:Fallback>
      </mc:AlternateContent>
      <p:pic>
        <p:nvPicPr>
          <p:cNvPr id="1028" name="Picture 4">
            <a:extLst>
              <a:ext uri="{FF2B5EF4-FFF2-40B4-BE49-F238E27FC236}">
                <a16:creationId xmlns:a16="http://schemas.microsoft.com/office/drawing/2014/main" id="{B0AA44EF-0EC4-E402-E9B0-9A2ECD804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882" y="701989"/>
            <a:ext cx="2515578" cy="251557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1980029" cy="523220"/>
          </a:xfrm>
          <a:prstGeom prst="rect">
            <a:avLst/>
          </a:prstGeom>
          <a:noFill/>
        </p:spPr>
        <p:txBody>
          <a:bodyPr wrap="none" rtlCol="0">
            <a:spAutoFit/>
          </a:bodyPr>
          <a:lstStyle/>
          <a:p>
            <a:r>
              <a:rPr lang="ja-JP" altLang="en-US" sz="2800" dirty="0"/>
              <a:t>結晶対称性</a:t>
            </a:r>
            <a:endParaRPr lang="en-US" altLang="ja-JP" sz="2800" dirty="0"/>
          </a:p>
        </p:txBody>
      </p:sp>
      <p:sp>
        <p:nvSpPr>
          <p:cNvPr id="14" name="テキスト ボックス 13">
            <a:extLst>
              <a:ext uri="{FF2B5EF4-FFF2-40B4-BE49-F238E27FC236}">
                <a16:creationId xmlns:a16="http://schemas.microsoft.com/office/drawing/2014/main" id="{2111BFEC-F6E6-7F32-095C-66D4A01DC03B}"/>
              </a:ext>
            </a:extLst>
          </p:cNvPr>
          <p:cNvSpPr txBox="1"/>
          <p:nvPr/>
        </p:nvSpPr>
        <p:spPr>
          <a:xfrm>
            <a:off x="8489861" y="2951644"/>
            <a:ext cx="3683524" cy="923330"/>
          </a:xfrm>
          <a:prstGeom prst="rect">
            <a:avLst/>
          </a:prstGeom>
          <a:noFill/>
        </p:spPr>
        <p:txBody>
          <a:bodyPr wrap="square">
            <a:spAutoFit/>
          </a:bodyPr>
          <a:lstStyle/>
          <a:p>
            <a:pPr algn="ctr"/>
            <a:r>
              <a:rPr lang="en-US" altLang="ja-JP" dirty="0"/>
              <a:t>NaCl</a:t>
            </a:r>
          </a:p>
          <a:p>
            <a:pPr algn="ctr"/>
            <a:r>
              <a:rPr lang="en-US" altLang="ja-JP" sz="900" dirty="0"/>
              <a:t>[Image: "NaCl-</a:t>
            </a:r>
            <a:r>
              <a:rPr lang="en-US" altLang="ja-JP" sz="900" dirty="0" err="1"/>
              <a:t>estructura</a:t>
            </a:r>
            <a:r>
              <a:rPr lang="en-US" altLang="ja-JP" sz="900" dirty="0"/>
              <a:t> </a:t>
            </a:r>
            <a:r>
              <a:rPr lang="en-US" altLang="ja-JP" sz="900" dirty="0" err="1"/>
              <a:t>cristalina.svg</a:t>
            </a:r>
            <a:r>
              <a:rPr lang="en-US" altLang="ja-JP" sz="900" dirty="0"/>
              <a:t>" by </a:t>
            </a:r>
            <a:r>
              <a:rPr lang="en-US" altLang="ja-JP" sz="900" dirty="0" err="1"/>
              <a:t>Wdcf</a:t>
            </a:r>
            <a:r>
              <a:rPr lang="en-US" altLang="ja-JP" sz="900" dirty="0"/>
              <a:t> is licensed under CC BY-SA 3.0. Source: https://upload.wikimedia.org/wikipedia/commons/d/db/NaCl-estructura_cristalina.svg]</a:t>
            </a:r>
            <a:endParaRPr lang="ja-JP" altLang="en-US" sz="1000" dirty="0"/>
          </a:p>
        </p:txBody>
      </p:sp>
      <p:sp>
        <p:nvSpPr>
          <p:cNvPr id="15" name="テキスト ボックス 14">
            <a:extLst>
              <a:ext uri="{FF2B5EF4-FFF2-40B4-BE49-F238E27FC236}">
                <a16:creationId xmlns:a16="http://schemas.microsoft.com/office/drawing/2014/main" id="{30F5FFEB-8BCE-93F5-EB00-65309B373427}"/>
              </a:ext>
            </a:extLst>
          </p:cNvPr>
          <p:cNvSpPr txBox="1"/>
          <p:nvPr/>
        </p:nvSpPr>
        <p:spPr>
          <a:xfrm>
            <a:off x="9799684" y="589598"/>
            <a:ext cx="701775" cy="369332"/>
          </a:xfrm>
          <a:prstGeom prst="rect">
            <a:avLst/>
          </a:prstGeom>
          <a:noFill/>
        </p:spPr>
        <p:txBody>
          <a:bodyPr wrap="square">
            <a:spAutoFit/>
          </a:bodyPr>
          <a:lstStyle/>
          <a:p>
            <a:r>
              <a:rPr lang="en-US" altLang="ja-JP" dirty="0">
                <a:latin typeface="Century" panose="02040604050505020304" pitchFamily="18" charset="0"/>
              </a:rPr>
              <a:t>Na</a:t>
            </a:r>
            <a:endParaRPr lang="ja-JP" altLang="en-US" dirty="0">
              <a:latin typeface="Century" panose="02040604050505020304" pitchFamily="18" charset="0"/>
            </a:endParaRPr>
          </a:p>
        </p:txBody>
      </p:sp>
      <p:sp>
        <p:nvSpPr>
          <p:cNvPr id="16" name="テキスト ボックス 15">
            <a:extLst>
              <a:ext uri="{FF2B5EF4-FFF2-40B4-BE49-F238E27FC236}">
                <a16:creationId xmlns:a16="http://schemas.microsoft.com/office/drawing/2014/main" id="{57167A18-6B9A-773B-67B8-B469A239E46F}"/>
              </a:ext>
            </a:extLst>
          </p:cNvPr>
          <p:cNvSpPr txBox="1"/>
          <p:nvPr/>
        </p:nvSpPr>
        <p:spPr>
          <a:xfrm>
            <a:off x="8985867" y="798255"/>
            <a:ext cx="701775" cy="369332"/>
          </a:xfrm>
          <a:prstGeom prst="rect">
            <a:avLst/>
          </a:prstGeom>
          <a:noFill/>
        </p:spPr>
        <p:txBody>
          <a:bodyPr wrap="square">
            <a:spAutoFit/>
          </a:bodyPr>
          <a:lstStyle/>
          <a:p>
            <a:r>
              <a:rPr lang="en-US" altLang="ja-JP" dirty="0">
                <a:latin typeface="Century" panose="02040604050505020304" pitchFamily="18" charset="0"/>
              </a:rPr>
              <a:t>Cl</a:t>
            </a:r>
            <a:endParaRPr lang="ja-JP" altLang="en-US" dirty="0">
              <a:latin typeface="Century" panose="02040604050505020304" pitchFamily="18" charset="0"/>
            </a:endParaRPr>
          </a:p>
        </p:txBody>
      </p:sp>
      <p:pic>
        <p:nvPicPr>
          <p:cNvPr id="1030" name="Picture 6">
            <a:extLst>
              <a:ext uri="{FF2B5EF4-FFF2-40B4-BE49-F238E27FC236}">
                <a16:creationId xmlns:a16="http://schemas.microsoft.com/office/drawing/2014/main" id="{7A45A4DE-5AC7-D5AA-1925-75DCA0CF6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0872" y="3899915"/>
            <a:ext cx="2101588" cy="202062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BB80FAE6-8B5A-546C-68BF-6F3471B71593}"/>
              </a:ext>
            </a:extLst>
          </p:cNvPr>
          <p:cNvSpPr txBox="1"/>
          <p:nvPr/>
        </p:nvSpPr>
        <p:spPr>
          <a:xfrm>
            <a:off x="9018760" y="5943916"/>
            <a:ext cx="2945186" cy="784830"/>
          </a:xfrm>
          <a:prstGeom prst="rect">
            <a:avLst/>
          </a:prstGeom>
          <a:noFill/>
        </p:spPr>
        <p:txBody>
          <a:bodyPr wrap="square">
            <a:spAutoFit/>
          </a:bodyPr>
          <a:lstStyle/>
          <a:p>
            <a:pPr algn="ctr"/>
            <a:r>
              <a:rPr lang="ja-JP" altLang="en-US" b="0" i="0" dirty="0">
                <a:effectLst/>
                <a:highlight>
                  <a:srgbClr val="FFFFFF"/>
                </a:highlight>
                <a:latin typeface="Arial" panose="020B0604020202020204" pitchFamily="34" charset="0"/>
              </a:rPr>
              <a:t>ペロブスカイト構造</a:t>
            </a:r>
          </a:p>
          <a:p>
            <a:pPr algn="ctr"/>
            <a:r>
              <a:rPr lang="en-US" altLang="ja-JP" sz="900" dirty="0"/>
              <a:t>[Image: "Perovskite.jpg" by Solid State is licensed under CC BY-SA 3.0. Source: https://en.wikipedia.org/wiki/File:Perovskite.jpg]</a:t>
            </a:r>
            <a:endParaRPr lang="ja-JP" altLang="en-US" sz="1000" dirty="0"/>
          </a:p>
        </p:txBody>
      </p:sp>
      <p:cxnSp>
        <p:nvCxnSpPr>
          <p:cNvPr id="19" name="直線矢印コネクタ 18">
            <a:extLst>
              <a:ext uri="{FF2B5EF4-FFF2-40B4-BE49-F238E27FC236}">
                <a16:creationId xmlns:a16="http://schemas.microsoft.com/office/drawing/2014/main" id="{82456F1E-58D5-C284-22FE-4A44D027E4EA}"/>
              </a:ext>
            </a:extLst>
          </p:cNvPr>
          <p:cNvCxnSpPr>
            <a:cxnSpLocks/>
          </p:cNvCxnSpPr>
          <p:nvPr/>
        </p:nvCxnSpPr>
        <p:spPr>
          <a:xfrm flipV="1">
            <a:off x="3978984" y="2305338"/>
            <a:ext cx="0" cy="119986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0" name="円弧 19">
            <a:extLst>
              <a:ext uri="{FF2B5EF4-FFF2-40B4-BE49-F238E27FC236}">
                <a16:creationId xmlns:a16="http://schemas.microsoft.com/office/drawing/2014/main" id="{37DC5941-D1C1-7380-B211-4C1B53063F54}"/>
              </a:ext>
            </a:extLst>
          </p:cNvPr>
          <p:cNvSpPr/>
          <p:nvPr/>
        </p:nvSpPr>
        <p:spPr>
          <a:xfrm>
            <a:off x="3655941" y="2667001"/>
            <a:ext cx="643737" cy="182033"/>
          </a:xfrm>
          <a:prstGeom prst="arc">
            <a:avLst>
              <a:gd name="adj1" fmla="val 19774192"/>
              <a:gd name="adj2" fmla="val 12440991"/>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24" name="図 2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_4&#10;\end{align*}&#10;\end{document}" title="IguanaTex Bitmap Display">
            <a:extLst>
              <a:ext uri="{FF2B5EF4-FFF2-40B4-BE49-F238E27FC236}">
                <a16:creationId xmlns:a16="http://schemas.microsoft.com/office/drawing/2014/main" id="{38BA0835-ECEE-B9B9-45D2-4CB63E71C4AA}"/>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546423" y="2456236"/>
            <a:ext cx="245709" cy="200521"/>
          </a:xfrm>
          <a:prstGeom prst="rect">
            <a:avLst/>
          </a:prstGeom>
        </p:spPr>
      </p:pic>
      <p:sp>
        <p:nvSpPr>
          <p:cNvPr id="25" name="平行四辺形 24">
            <a:extLst>
              <a:ext uri="{FF2B5EF4-FFF2-40B4-BE49-F238E27FC236}">
                <a16:creationId xmlns:a16="http://schemas.microsoft.com/office/drawing/2014/main" id="{98B2A4D3-7ACF-135E-AF08-9F5ED2476780}"/>
              </a:ext>
            </a:extLst>
          </p:cNvPr>
          <p:cNvSpPr/>
          <p:nvPr/>
        </p:nvSpPr>
        <p:spPr>
          <a:xfrm rot="5400000" flipV="1">
            <a:off x="4693312" y="3646920"/>
            <a:ext cx="1789379" cy="711196"/>
          </a:xfrm>
          <a:prstGeom prst="parallelogram">
            <a:avLst>
              <a:gd name="adj" fmla="val 83262"/>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F778561E-660C-6D57-E525-6662126A36AC}"/>
              </a:ext>
            </a:extLst>
          </p:cNvPr>
          <p:cNvCxnSpPr>
            <a:cxnSpLocks/>
          </p:cNvCxnSpPr>
          <p:nvPr/>
        </p:nvCxnSpPr>
        <p:spPr>
          <a:xfrm>
            <a:off x="4511347" y="4064001"/>
            <a:ext cx="2236588" cy="0"/>
          </a:xfrm>
          <a:prstGeom prst="line">
            <a:avLst/>
          </a:prstGeom>
          <a:ln w="19050">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025" name="楕円 1024">
            <a:extLst>
              <a:ext uri="{FF2B5EF4-FFF2-40B4-BE49-F238E27FC236}">
                <a16:creationId xmlns:a16="http://schemas.microsoft.com/office/drawing/2014/main" id="{A93388A9-F397-6BC3-162F-C1A4A0475020}"/>
              </a:ext>
            </a:extLst>
          </p:cNvPr>
          <p:cNvSpPr/>
          <p:nvPr/>
        </p:nvSpPr>
        <p:spPr>
          <a:xfrm>
            <a:off x="5554847" y="4031194"/>
            <a:ext cx="66308" cy="65614"/>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032" name="Picture 8" descr="undefined">
            <a:extLst>
              <a:ext uri="{FF2B5EF4-FFF2-40B4-BE49-F238E27FC236}">
                <a16:creationId xmlns:a16="http://schemas.microsoft.com/office/drawing/2014/main" id="{CAA23C3A-6237-588F-9F0E-BB57954AD7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6139" y="5708998"/>
            <a:ext cx="3626275" cy="615553"/>
          </a:xfrm>
          <a:prstGeom prst="rect">
            <a:avLst/>
          </a:prstGeom>
          <a:noFill/>
          <a:extLst>
            <a:ext uri="{909E8E84-426E-40DD-AFC4-6F175D3DCCD1}">
              <a14:hiddenFill xmlns:a14="http://schemas.microsoft.com/office/drawing/2010/main">
                <a:solidFill>
                  <a:srgbClr val="FFFFFF"/>
                </a:solidFill>
              </a14:hiddenFill>
            </a:ext>
          </a:extLst>
        </p:spPr>
      </p:pic>
      <p:sp>
        <p:nvSpPr>
          <p:cNvPr id="1031" name="テキスト ボックス 1030">
            <a:extLst>
              <a:ext uri="{FF2B5EF4-FFF2-40B4-BE49-F238E27FC236}">
                <a16:creationId xmlns:a16="http://schemas.microsoft.com/office/drawing/2014/main" id="{70A65828-DAEE-51FA-4345-4089EDA97D7F}"/>
              </a:ext>
            </a:extLst>
          </p:cNvPr>
          <p:cNvSpPr txBox="1"/>
          <p:nvPr/>
        </p:nvSpPr>
        <p:spPr>
          <a:xfrm>
            <a:off x="2613533" y="6433351"/>
            <a:ext cx="4826826" cy="646331"/>
          </a:xfrm>
          <a:prstGeom prst="rect">
            <a:avLst/>
          </a:prstGeom>
          <a:noFill/>
        </p:spPr>
        <p:txBody>
          <a:bodyPr wrap="square">
            <a:spAutoFit/>
          </a:bodyPr>
          <a:lstStyle/>
          <a:p>
            <a:r>
              <a:rPr lang="en-US" altLang="ja-JP" sz="1200" dirty="0"/>
              <a:t>[Image: "Krok_6.png" by </a:t>
            </a:r>
            <a:r>
              <a:rPr lang="en-US" altLang="ja-JP" sz="1200" dirty="0" err="1"/>
              <a:t>User:Stannered</a:t>
            </a:r>
            <a:r>
              <a:rPr lang="en-US" altLang="ja-JP" sz="1200" dirty="0"/>
              <a:t> is licensed under CC BY-SA 3.0. Source: https://en.wikipedia.org/wiki/File:Krok_6.png]</a:t>
            </a:r>
          </a:p>
          <a:p>
            <a:r>
              <a:rPr lang="en-US" altLang="ja-JP" sz="1200" dirty="0"/>
              <a:t>]</a:t>
            </a:r>
            <a:endParaRPr lang="ja-JP" altLang="en-US" sz="1200" dirty="0"/>
          </a:p>
        </p:txBody>
      </p:sp>
      <p:cxnSp>
        <p:nvCxnSpPr>
          <p:cNvPr id="1034" name="直線コネクタ 1033">
            <a:extLst>
              <a:ext uri="{FF2B5EF4-FFF2-40B4-BE49-F238E27FC236}">
                <a16:creationId xmlns:a16="http://schemas.microsoft.com/office/drawing/2014/main" id="{C3BD282B-A878-8851-7BC9-6C385F7CA973}"/>
              </a:ext>
            </a:extLst>
          </p:cNvPr>
          <p:cNvCxnSpPr>
            <a:cxnSpLocks/>
          </p:cNvCxnSpPr>
          <p:nvPr/>
        </p:nvCxnSpPr>
        <p:spPr>
          <a:xfrm flipV="1">
            <a:off x="2453640" y="6003001"/>
            <a:ext cx="4701304" cy="1885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16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5ED2CC62-5E55-234B-79B1-999CABA9E01F}"/>
              </a:ext>
            </a:extLst>
          </p:cNvPr>
          <p:cNvSpPr txBox="1"/>
          <p:nvPr/>
        </p:nvSpPr>
        <p:spPr>
          <a:xfrm>
            <a:off x="110067" y="712148"/>
            <a:ext cx="11409488" cy="4801314"/>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結晶対称性によってトポロジカル絶縁体・超伝導体の相構造は，より詳細に分類される．</a:t>
            </a:r>
            <a:r>
              <a:rPr lang="en-US" altLang="ja-JP" sz="1600" dirty="0">
                <a:solidFill>
                  <a:schemeClr val="accent6"/>
                </a:solidFill>
                <a:latin typeface="+mn-ea"/>
              </a:rPr>
              <a:t>[Fu 11]</a:t>
            </a:r>
            <a:endParaRPr lang="en-US" altLang="ja-JP" dirty="0">
              <a:solidFill>
                <a:schemeClr val="accent6"/>
              </a:solidFill>
              <a:latin typeface="+mn-ea"/>
            </a:endParaRPr>
          </a:p>
          <a:p>
            <a:endParaRPr lang="en-US" altLang="ja-JP" dirty="0">
              <a:latin typeface="+mn-ea"/>
            </a:endParaRPr>
          </a:p>
          <a:p>
            <a:pPr marL="285750" indent="-285750">
              <a:buFont typeface="Wingdings" panose="05000000000000000000" pitchFamily="2" charset="2"/>
              <a:buChar char="l"/>
            </a:pPr>
            <a:r>
              <a:rPr lang="ja-JP" altLang="en-US" dirty="0">
                <a:latin typeface="+mn-ea"/>
              </a:rPr>
              <a:t>大域的対称性のみに保護されたトポロジカル絶縁体・超伝導体は，系の境界にギャップレス状態を有する．→ １次のトポロジカル絶縁体・超伝導体</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結晶対称性を考慮すると，</a:t>
            </a:r>
            <a:endParaRPr lang="en-US" altLang="ja-JP" dirty="0">
              <a:latin typeface="+mn-ea"/>
            </a:endParaRPr>
          </a:p>
          <a:p>
            <a:pPr marL="742950" lvl="1" indent="-285750">
              <a:buFont typeface="Wingdings" panose="05000000000000000000" pitchFamily="2" charset="2"/>
              <a:buChar char="Ø"/>
            </a:pPr>
            <a:r>
              <a:rPr lang="ja-JP" altLang="en-US" dirty="0">
                <a:latin typeface="+mn-ea"/>
              </a:rPr>
              <a:t>ヒンジ</a:t>
            </a:r>
            <a:r>
              <a:rPr lang="ja-JP" altLang="en-US" dirty="0">
                <a:solidFill>
                  <a:srgbClr val="4D5156"/>
                </a:solidFill>
                <a:highlight>
                  <a:srgbClr val="FFFFFF"/>
                </a:highlight>
                <a:latin typeface="Arial" panose="020B0604020202020204" pitchFamily="34" charset="0"/>
              </a:rPr>
              <a:t>（</a:t>
            </a:r>
            <a:r>
              <a:rPr lang="ja-JP" altLang="en-US" dirty="0">
                <a:latin typeface="+mn-ea"/>
              </a:rPr>
              <a:t>境界の境界）に局在するギャップレス状態→ ２次のトポロジカル絶縁体・超伝導体</a:t>
            </a:r>
            <a:endParaRPr lang="en-US" altLang="ja-JP" dirty="0">
              <a:latin typeface="+mn-ea"/>
            </a:endParaRPr>
          </a:p>
          <a:p>
            <a:pPr marL="742950" lvl="1" indent="-285750">
              <a:buFont typeface="Wingdings" panose="05000000000000000000" pitchFamily="2" charset="2"/>
              <a:buChar char="Ø"/>
            </a:pPr>
            <a:r>
              <a:rPr lang="ja-JP" altLang="en-US" dirty="0">
                <a:latin typeface="+mn-ea"/>
              </a:rPr>
              <a:t>角（境界の境界の境界）に局在するギャップレス状態 → ３次のトポロジカル絶縁体・超伝導体</a:t>
            </a:r>
            <a:endParaRPr lang="en-US" altLang="ja-JP" dirty="0">
              <a:latin typeface="+mn-ea"/>
            </a:endParaRPr>
          </a:p>
          <a:p>
            <a:r>
              <a:rPr lang="ja-JP" altLang="en-US" dirty="0">
                <a:latin typeface="+mn-ea"/>
              </a:rPr>
              <a:t>   が存在する． </a:t>
            </a:r>
            <a:r>
              <a:rPr lang="en-US" altLang="ja-JP" sz="1600" dirty="0">
                <a:solidFill>
                  <a:schemeClr val="accent6"/>
                </a:solidFill>
                <a:latin typeface="+mn-ea"/>
              </a:rPr>
              <a:t>[Schindler et al. 18]</a:t>
            </a:r>
          </a:p>
          <a:p>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pPr marL="285750" indent="-285750">
              <a:buFont typeface="Wingdings" panose="05000000000000000000" pitchFamily="2" charset="2"/>
              <a:buChar char="l"/>
            </a:pPr>
            <a:endParaRPr lang="en-US" altLang="ja-JP" dirty="0">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9230412" cy="523220"/>
          </a:xfrm>
          <a:prstGeom prst="rect">
            <a:avLst/>
          </a:prstGeom>
          <a:noFill/>
        </p:spPr>
        <p:txBody>
          <a:bodyPr wrap="none" rtlCol="0">
            <a:spAutoFit/>
          </a:bodyPr>
          <a:lstStyle/>
          <a:p>
            <a:r>
              <a:rPr lang="ja-JP" altLang="en-US" sz="2800" dirty="0"/>
              <a:t>結晶対称性 → 高次のトポロジカル絶縁体・超伝導体 </a:t>
            </a:r>
            <a:r>
              <a:rPr lang="en-US" altLang="ja-JP" sz="2800" dirty="0"/>
              <a:t>(1)</a:t>
            </a:r>
          </a:p>
        </p:txBody>
      </p:sp>
      <p:sp>
        <p:nvSpPr>
          <p:cNvPr id="12" name="直方体 11">
            <a:extLst>
              <a:ext uri="{FF2B5EF4-FFF2-40B4-BE49-F238E27FC236}">
                <a16:creationId xmlns:a16="http://schemas.microsoft.com/office/drawing/2014/main" id="{0388B897-6DC7-F43B-4E5A-3DD73B895585}"/>
              </a:ext>
            </a:extLst>
          </p:cNvPr>
          <p:cNvSpPr/>
          <p:nvPr/>
        </p:nvSpPr>
        <p:spPr>
          <a:xfrm>
            <a:off x="2473770" y="3768481"/>
            <a:ext cx="1185333" cy="1100667"/>
          </a:xfrm>
          <a:prstGeom prst="cube">
            <a:avLst/>
          </a:prstGeom>
          <a:solidFill>
            <a:schemeClr val="accent2"/>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043" name="グループ化 1042">
            <a:extLst>
              <a:ext uri="{FF2B5EF4-FFF2-40B4-BE49-F238E27FC236}">
                <a16:creationId xmlns:a16="http://schemas.microsoft.com/office/drawing/2014/main" id="{1562C853-32FE-73A7-CAD3-015389FB7E4F}"/>
              </a:ext>
            </a:extLst>
          </p:cNvPr>
          <p:cNvGrpSpPr/>
          <p:nvPr/>
        </p:nvGrpSpPr>
        <p:grpSpPr>
          <a:xfrm>
            <a:off x="2880543" y="3632518"/>
            <a:ext cx="314852" cy="572948"/>
            <a:chOff x="2607165" y="2230347"/>
            <a:chExt cx="314852" cy="572948"/>
          </a:xfrm>
        </p:grpSpPr>
        <p:sp>
          <p:nvSpPr>
            <p:cNvPr id="26" name="二等辺三角形 25">
              <a:extLst>
                <a:ext uri="{FF2B5EF4-FFF2-40B4-BE49-F238E27FC236}">
                  <a16:creationId xmlns:a16="http://schemas.microsoft.com/office/drawing/2014/main" id="{DB63C699-44E3-B26C-88DC-A46992A1E0B5}"/>
                </a:ext>
              </a:extLst>
            </p:cNvPr>
            <p:cNvSpPr/>
            <p:nvPr/>
          </p:nvSpPr>
          <p:spPr>
            <a:xfrm>
              <a:off x="2608753" y="2518735"/>
              <a:ext cx="313264" cy="228054"/>
            </a:xfrm>
            <a:prstGeom prst="triangl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2EC9B4A-8259-BFD1-5F1B-F232EB0A01B7}"/>
                </a:ext>
              </a:extLst>
            </p:cNvPr>
            <p:cNvSpPr/>
            <p:nvPr/>
          </p:nvSpPr>
          <p:spPr>
            <a:xfrm>
              <a:off x="2607165" y="2699971"/>
              <a:ext cx="314851" cy="103324"/>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DCBDE17F-9657-7AE7-76A6-F97D56EFCCB7}"/>
                </a:ext>
              </a:extLst>
            </p:cNvPr>
            <p:cNvSpPr/>
            <p:nvPr/>
          </p:nvSpPr>
          <p:spPr>
            <a:xfrm rot="10800000">
              <a:off x="2608752" y="2290632"/>
              <a:ext cx="313264" cy="228054"/>
            </a:xfrm>
            <a:prstGeom prst="triangl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B4C00C3B-3FE9-6275-5CDC-4C5229521D1D}"/>
                </a:ext>
              </a:extLst>
            </p:cNvPr>
            <p:cNvSpPr/>
            <p:nvPr/>
          </p:nvSpPr>
          <p:spPr>
            <a:xfrm>
              <a:off x="2607165" y="2230347"/>
              <a:ext cx="314851" cy="103324"/>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31" name="直方体 30">
            <a:extLst>
              <a:ext uri="{FF2B5EF4-FFF2-40B4-BE49-F238E27FC236}">
                <a16:creationId xmlns:a16="http://schemas.microsoft.com/office/drawing/2014/main" id="{4FA1636A-FC63-D941-5EDE-DFCA5FBD4C18}"/>
              </a:ext>
            </a:extLst>
          </p:cNvPr>
          <p:cNvSpPr/>
          <p:nvPr/>
        </p:nvSpPr>
        <p:spPr>
          <a:xfrm>
            <a:off x="8092204" y="3768366"/>
            <a:ext cx="1185333" cy="1100667"/>
          </a:xfrm>
          <a:prstGeom prst="cub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024" name="楕円 1023">
            <a:extLst>
              <a:ext uri="{FF2B5EF4-FFF2-40B4-BE49-F238E27FC236}">
                <a16:creationId xmlns:a16="http://schemas.microsoft.com/office/drawing/2014/main" id="{22FA0848-C8CC-0287-8F0D-C3C6C2F85261}"/>
              </a:ext>
            </a:extLst>
          </p:cNvPr>
          <p:cNvSpPr/>
          <p:nvPr/>
        </p:nvSpPr>
        <p:spPr>
          <a:xfrm>
            <a:off x="8015850" y="3972622"/>
            <a:ext cx="147320" cy="15082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26" name="楕円 1025">
            <a:extLst>
              <a:ext uri="{FF2B5EF4-FFF2-40B4-BE49-F238E27FC236}">
                <a16:creationId xmlns:a16="http://schemas.microsoft.com/office/drawing/2014/main" id="{EB510187-2B76-73AB-26CE-15F1C84CD963}"/>
              </a:ext>
            </a:extLst>
          </p:cNvPr>
          <p:cNvSpPr/>
          <p:nvPr/>
        </p:nvSpPr>
        <p:spPr>
          <a:xfrm>
            <a:off x="9203877" y="3693756"/>
            <a:ext cx="147320" cy="15082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27" name="楕円 1026">
            <a:extLst>
              <a:ext uri="{FF2B5EF4-FFF2-40B4-BE49-F238E27FC236}">
                <a16:creationId xmlns:a16="http://schemas.microsoft.com/office/drawing/2014/main" id="{8D20988A-2FDA-735F-7AB0-69273EBFF579}"/>
              </a:ext>
            </a:extLst>
          </p:cNvPr>
          <p:cNvSpPr/>
          <p:nvPr/>
        </p:nvSpPr>
        <p:spPr>
          <a:xfrm>
            <a:off x="8921830" y="4783029"/>
            <a:ext cx="147320" cy="15082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29" name="直方体 1028">
            <a:extLst>
              <a:ext uri="{FF2B5EF4-FFF2-40B4-BE49-F238E27FC236}">
                <a16:creationId xmlns:a16="http://schemas.microsoft.com/office/drawing/2014/main" id="{7294E45F-002A-9C1E-14B4-DB3F09813177}"/>
              </a:ext>
            </a:extLst>
          </p:cNvPr>
          <p:cNvSpPr/>
          <p:nvPr/>
        </p:nvSpPr>
        <p:spPr>
          <a:xfrm>
            <a:off x="5244810" y="3768366"/>
            <a:ext cx="1185333" cy="1100667"/>
          </a:xfrm>
          <a:prstGeom prst="cub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35" name="直線コネクタ 1034">
            <a:extLst>
              <a:ext uri="{FF2B5EF4-FFF2-40B4-BE49-F238E27FC236}">
                <a16:creationId xmlns:a16="http://schemas.microsoft.com/office/drawing/2014/main" id="{06921DA7-AF52-F8E0-CDB7-A643A08F7D6D}"/>
              </a:ext>
            </a:extLst>
          </p:cNvPr>
          <p:cNvCxnSpPr/>
          <p:nvPr/>
        </p:nvCxnSpPr>
        <p:spPr>
          <a:xfrm flipV="1">
            <a:off x="5243221" y="4047129"/>
            <a:ext cx="0" cy="821904"/>
          </a:xfrm>
          <a:prstGeom prst="line">
            <a:avLst/>
          </a:prstGeom>
          <a:ln w="38100">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036" name="直線コネクタ 1035">
            <a:extLst>
              <a:ext uri="{FF2B5EF4-FFF2-40B4-BE49-F238E27FC236}">
                <a16:creationId xmlns:a16="http://schemas.microsoft.com/office/drawing/2014/main" id="{0D226094-1D89-211B-5FF7-235D05C95AEE}"/>
              </a:ext>
            </a:extLst>
          </p:cNvPr>
          <p:cNvCxnSpPr>
            <a:cxnSpLocks/>
          </p:cNvCxnSpPr>
          <p:nvPr/>
        </p:nvCxnSpPr>
        <p:spPr>
          <a:xfrm flipH="1">
            <a:off x="5238681" y="4037908"/>
            <a:ext cx="906625" cy="0"/>
          </a:xfrm>
          <a:prstGeom prst="line">
            <a:avLst/>
          </a:prstGeom>
          <a:ln w="38100">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37" name="直線コネクタ 1036">
            <a:extLst>
              <a:ext uri="{FF2B5EF4-FFF2-40B4-BE49-F238E27FC236}">
                <a16:creationId xmlns:a16="http://schemas.microsoft.com/office/drawing/2014/main" id="{F871D1A3-ED1F-F1BD-4DF9-69A96D3C506A}"/>
              </a:ext>
            </a:extLst>
          </p:cNvPr>
          <p:cNvCxnSpPr>
            <a:cxnSpLocks/>
          </p:cNvCxnSpPr>
          <p:nvPr/>
        </p:nvCxnSpPr>
        <p:spPr>
          <a:xfrm flipV="1">
            <a:off x="6138070" y="3768366"/>
            <a:ext cx="292073" cy="288462"/>
          </a:xfrm>
          <a:prstGeom prst="line">
            <a:avLst/>
          </a:prstGeom>
          <a:ln w="38100">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nvGrpSpPr>
          <p:cNvPr id="1044" name="グループ化 1043">
            <a:extLst>
              <a:ext uri="{FF2B5EF4-FFF2-40B4-BE49-F238E27FC236}">
                <a16:creationId xmlns:a16="http://schemas.microsoft.com/office/drawing/2014/main" id="{47340424-9851-533C-548C-F6E1D86797C2}"/>
              </a:ext>
            </a:extLst>
          </p:cNvPr>
          <p:cNvGrpSpPr/>
          <p:nvPr/>
        </p:nvGrpSpPr>
        <p:grpSpPr>
          <a:xfrm rot="5400000">
            <a:off x="3414221" y="4090053"/>
            <a:ext cx="314852" cy="572948"/>
            <a:chOff x="2607165" y="2230347"/>
            <a:chExt cx="314852" cy="572948"/>
          </a:xfrm>
        </p:grpSpPr>
        <p:sp>
          <p:nvSpPr>
            <p:cNvPr id="1045" name="二等辺三角形 1044">
              <a:extLst>
                <a:ext uri="{FF2B5EF4-FFF2-40B4-BE49-F238E27FC236}">
                  <a16:creationId xmlns:a16="http://schemas.microsoft.com/office/drawing/2014/main" id="{09B278AE-881E-48C0-F21A-719B9ADA3DE4}"/>
                </a:ext>
              </a:extLst>
            </p:cNvPr>
            <p:cNvSpPr/>
            <p:nvPr/>
          </p:nvSpPr>
          <p:spPr>
            <a:xfrm>
              <a:off x="2608753" y="2518735"/>
              <a:ext cx="313264" cy="228054"/>
            </a:xfrm>
            <a:prstGeom prst="triangl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46" name="楕円 1045">
              <a:extLst>
                <a:ext uri="{FF2B5EF4-FFF2-40B4-BE49-F238E27FC236}">
                  <a16:creationId xmlns:a16="http://schemas.microsoft.com/office/drawing/2014/main" id="{DF6D08C8-78C9-E0D8-6410-BFD368A0633E}"/>
                </a:ext>
              </a:extLst>
            </p:cNvPr>
            <p:cNvSpPr/>
            <p:nvPr/>
          </p:nvSpPr>
          <p:spPr>
            <a:xfrm>
              <a:off x="2607165" y="2699971"/>
              <a:ext cx="314851" cy="103324"/>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47" name="二等辺三角形 1046">
              <a:extLst>
                <a:ext uri="{FF2B5EF4-FFF2-40B4-BE49-F238E27FC236}">
                  <a16:creationId xmlns:a16="http://schemas.microsoft.com/office/drawing/2014/main" id="{452470F6-63D3-448C-0145-2E8AAFBEF3D4}"/>
                </a:ext>
              </a:extLst>
            </p:cNvPr>
            <p:cNvSpPr/>
            <p:nvPr/>
          </p:nvSpPr>
          <p:spPr>
            <a:xfrm rot="10800000">
              <a:off x="2608752" y="2290632"/>
              <a:ext cx="313264" cy="228054"/>
            </a:xfrm>
            <a:prstGeom prst="triangl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48" name="楕円 1047">
              <a:extLst>
                <a:ext uri="{FF2B5EF4-FFF2-40B4-BE49-F238E27FC236}">
                  <a16:creationId xmlns:a16="http://schemas.microsoft.com/office/drawing/2014/main" id="{B0FBDEEC-CBF6-5449-56A9-1542AB75A8E7}"/>
                </a:ext>
              </a:extLst>
            </p:cNvPr>
            <p:cNvSpPr/>
            <p:nvPr/>
          </p:nvSpPr>
          <p:spPr>
            <a:xfrm>
              <a:off x="2607165" y="2230347"/>
              <a:ext cx="314851" cy="103324"/>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1061" name="テキスト ボックス 1060">
            <a:extLst>
              <a:ext uri="{FF2B5EF4-FFF2-40B4-BE49-F238E27FC236}">
                <a16:creationId xmlns:a16="http://schemas.microsoft.com/office/drawing/2014/main" id="{841D92DA-8DA5-063A-D5A1-6ED21E4AA794}"/>
              </a:ext>
            </a:extLst>
          </p:cNvPr>
          <p:cNvSpPr txBox="1"/>
          <p:nvPr/>
        </p:nvSpPr>
        <p:spPr>
          <a:xfrm>
            <a:off x="1710814" y="5135102"/>
            <a:ext cx="2969159" cy="369332"/>
          </a:xfrm>
          <a:prstGeom prst="rect">
            <a:avLst/>
          </a:prstGeom>
          <a:noFill/>
        </p:spPr>
        <p:txBody>
          <a:bodyPr wrap="square">
            <a:spAutoFit/>
          </a:bodyPr>
          <a:lstStyle/>
          <a:p>
            <a:r>
              <a:rPr lang="ja-JP" altLang="en-US" dirty="0">
                <a:latin typeface="+mn-ea"/>
              </a:rPr>
              <a:t>１次トポロジカル相</a:t>
            </a:r>
            <a:endParaRPr lang="en-US" altLang="ja-JP" dirty="0">
              <a:latin typeface="+mn-ea"/>
            </a:endParaRPr>
          </a:p>
        </p:txBody>
      </p:sp>
      <p:sp>
        <p:nvSpPr>
          <p:cNvPr id="1062" name="テキスト ボックス 1061">
            <a:extLst>
              <a:ext uri="{FF2B5EF4-FFF2-40B4-BE49-F238E27FC236}">
                <a16:creationId xmlns:a16="http://schemas.microsoft.com/office/drawing/2014/main" id="{C52165A4-C8B1-6C26-B190-2E3D176323DC}"/>
              </a:ext>
            </a:extLst>
          </p:cNvPr>
          <p:cNvSpPr txBox="1"/>
          <p:nvPr/>
        </p:nvSpPr>
        <p:spPr>
          <a:xfrm>
            <a:off x="4679973" y="5135102"/>
            <a:ext cx="2969159" cy="369332"/>
          </a:xfrm>
          <a:prstGeom prst="rect">
            <a:avLst/>
          </a:prstGeom>
          <a:noFill/>
        </p:spPr>
        <p:txBody>
          <a:bodyPr wrap="square">
            <a:spAutoFit/>
          </a:bodyPr>
          <a:lstStyle/>
          <a:p>
            <a:r>
              <a:rPr lang="ja-JP" altLang="en-US" dirty="0">
                <a:latin typeface="+mn-ea"/>
              </a:rPr>
              <a:t>２次トポロジカル相</a:t>
            </a:r>
            <a:endParaRPr lang="en-US" altLang="ja-JP" dirty="0">
              <a:latin typeface="+mn-ea"/>
            </a:endParaRPr>
          </a:p>
        </p:txBody>
      </p:sp>
      <p:sp>
        <p:nvSpPr>
          <p:cNvPr id="1063" name="テキスト ボックス 1062">
            <a:extLst>
              <a:ext uri="{FF2B5EF4-FFF2-40B4-BE49-F238E27FC236}">
                <a16:creationId xmlns:a16="http://schemas.microsoft.com/office/drawing/2014/main" id="{A6F4AFA0-EF9F-F170-155B-B1B4C0C9F047}"/>
              </a:ext>
            </a:extLst>
          </p:cNvPr>
          <p:cNvSpPr txBox="1"/>
          <p:nvPr/>
        </p:nvSpPr>
        <p:spPr>
          <a:xfrm>
            <a:off x="7584570" y="5135102"/>
            <a:ext cx="2969159" cy="369332"/>
          </a:xfrm>
          <a:prstGeom prst="rect">
            <a:avLst/>
          </a:prstGeom>
          <a:noFill/>
        </p:spPr>
        <p:txBody>
          <a:bodyPr wrap="square">
            <a:spAutoFit/>
          </a:bodyPr>
          <a:lstStyle/>
          <a:p>
            <a:r>
              <a:rPr lang="ja-JP" altLang="en-US" dirty="0">
                <a:latin typeface="+mn-ea"/>
              </a:rPr>
              <a:t>３次トポロジカル相</a:t>
            </a:r>
            <a:endParaRPr lang="en-US" altLang="ja-JP" dirty="0">
              <a:latin typeface="+mn-ea"/>
            </a:endParaRPr>
          </a:p>
        </p:txBody>
      </p:sp>
    </p:spTree>
    <p:extLst>
      <p:ext uri="{BB962C8B-B14F-4D97-AF65-F5344CB8AC3E}">
        <p14:creationId xmlns:p14="http://schemas.microsoft.com/office/powerpoint/2010/main" val="95974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楕円 1048">
            <a:extLst>
              <a:ext uri="{FF2B5EF4-FFF2-40B4-BE49-F238E27FC236}">
                <a16:creationId xmlns:a16="http://schemas.microsoft.com/office/drawing/2014/main" id="{C834057B-532D-A8C0-ABD2-16343D5515D4}"/>
              </a:ext>
            </a:extLst>
          </p:cNvPr>
          <p:cNvSpPr/>
          <p:nvPr/>
        </p:nvSpPr>
        <p:spPr>
          <a:xfrm>
            <a:off x="1177771" y="3733041"/>
            <a:ext cx="3726225" cy="270072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110067" y="712148"/>
                <a:ext cx="11409488" cy="2862322"/>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何故か？ → </a:t>
                </a:r>
                <a:r>
                  <a:rPr lang="en-US" altLang="ja-JP" dirty="0">
                    <a:latin typeface="+mn-ea"/>
                  </a:rPr>
                  <a:t> Dirac</a:t>
                </a:r>
                <a:r>
                  <a:rPr lang="ja-JP" altLang="en-US" dirty="0">
                    <a:latin typeface="+mn-ea"/>
                  </a:rPr>
                  <a:t>ハミルトニアンの質量項の「模様」で理解できる．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実空間から質量項の空間への </a:t>
                </a:r>
                <a14:m>
                  <m:oMath xmlns:m="http://schemas.openxmlformats.org/officeDocument/2006/math">
                    <m:r>
                      <a:rPr lang="en-US" altLang="ja-JP" b="0" i="1" smtClean="0">
                        <a:latin typeface="Cambria Math" panose="02040503050406030204" pitchFamily="18" charset="0"/>
                      </a:rPr>
                      <m:t>𝐺</m:t>
                    </m:r>
                  </m:oMath>
                </a14:m>
                <a:r>
                  <a:rPr lang="ja-JP" altLang="en-US" dirty="0">
                    <a:latin typeface="+mn-ea"/>
                  </a:rPr>
                  <a:t> 同変マップのホモトピー同型類の分類問題に．</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例：空間２次元，鏡映対称性 </a:t>
                </a:r>
                <a14:m>
                  <m:oMath xmlns:m="http://schemas.openxmlformats.org/officeDocument/2006/math">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oMath>
                </a14:m>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110067" y="712148"/>
                <a:ext cx="11409488" cy="2862322"/>
              </a:xfrm>
              <a:prstGeom prst="rect">
                <a:avLst/>
              </a:prstGeom>
              <a:blipFill>
                <a:blip r:embed="rId8"/>
                <a:stretch>
                  <a:fillRect l="-321" t="-1279" b="-2772"/>
                </a:stretch>
              </a:blipFill>
            </p:spPr>
            <p:txBody>
              <a:bodyPr/>
              <a:lstStyle/>
              <a:p>
                <a:r>
                  <a:rPr lang="ja-JP" altLang="en-US">
                    <a:noFill/>
                  </a:rPr>
                  <a:t> </a:t>
                </a:r>
              </a:p>
            </p:txBody>
          </p:sp>
        </mc:Fallback>
      </mc:AlternateContent>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9669635" cy="523220"/>
          </a:xfrm>
          <a:prstGeom prst="rect">
            <a:avLst/>
          </a:prstGeom>
          <a:noFill/>
        </p:spPr>
        <p:txBody>
          <a:bodyPr wrap="none" rtlCol="0">
            <a:spAutoFit/>
          </a:bodyPr>
          <a:lstStyle/>
          <a:p>
            <a:r>
              <a:rPr lang="ja-JP" altLang="en-US" sz="2800" dirty="0"/>
              <a:t>結晶対称性 → 高次のトポロジカル絶縁体・超伝導体 （</a:t>
            </a:r>
            <a:r>
              <a:rPr lang="en-US" altLang="ja-JP" sz="2800" dirty="0"/>
              <a:t>2</a:t>
            </a:r>
            <a:r>
              <a:rPr lang="ja-JP" altLang="en-US" sz="2800" dirty="0"/>
              <a:t>）</a:t>
            </a:r>
            <a:endParaRPr lang="en-US" altLang="ja-JP" sz="2800" dirty="0"/>
          </a:p>
        </p:txBody>
      </p:sp>
      <p:pic>
        <p:nvPicPr>
          <p:cNvPr id="1034" name="図 103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_{\rm 3D}&#10;= -i \gamma_1 \p_x -i \gamma_2 \p_y -i \gamma_3 \p_z + M(x,y,z)&#10;\end{align*}&#10;\end{document}" title="IguanaTex Bitmap Display">
            <a:extLst>
              <a:ext uri="{FF2B5EF4-FFF2-40B4-BE49-F238E27FC236}">
                <a16:creationId xmlns:a16="http://schemas.microsoft.com/office/drawing/2014/main" id="{8B4FC988-097E-B21C-272E-D4CC350FA805}"/>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172680" y="1082852"/>
            <a:ext cx="6599484" cy="364066"/>
          </a:xfrm>
          <a:prstGeom prst="rect">
            <a:avLst/>
          </a:prstGeom>
        </p:spPr>
      </p:pic>
      <p:pic>
        <p:nvPicPr>
          <p:cNvPr id="1031" name="図 1030"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 \in \left[&#10;\R^3, U(\infty)&#10;\right]_G&#10;\end{align*}&#10;\end{document}" title="IguanaTex Bitmap Display">
            <a:extLst>
              <a:ext uri="{FF2B5EF4-FFF2-40B4-BE49-F238E27FC236}">
                <a16:creationId xmlns:a16="http://schemas.microsoft.com/office/drawing/2014/main" id="{842D6C86-A2C8-A735-62B9-178871AC7C95}"/>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2153502" y="1601484"/>
            <a:ext cx="2911794" cy="476759"/>
          </a:xfrm>
          <a:prstGeom prst="rect">
            <a:avLst/>
          </a:prstGeom>
        </p:spPr>
      </p:pic>
      <p:cxnSp>
        <p:nvCxnSpPr>
          <p:cNvPr id="17" name="直線矢印コネクタ 16">
            <a:extLst>
              <a:ext uri="{FF2B5EF4-FFF2-40B4-BE49-F238E27FC236}">
                <a16:creationId xmlns:a16="http://schemas.microsoft.com/office/drawing/2014/main" id="{DD40D051-10AD-2053-1283-469143A10706}"/>
              </a:ext>
            </a:extLst>
          </p:cNvPr>
          <p:cNvCxnSpPr>
            <a:cxnSpLocks/>
          </p:cNvCxnSpPr>
          <p:nvPr/>
        </p:nvCxnSpPr>
        <p:spPr>
          <a:xfrm flipH="1">
            <a:off x="5154311" y="1879956"/>
            <a:ext cx="660500" cy="315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FE4E378F-6FA7-758C-1D71-E818000C6634}"/>
              </a:ext>
            </a:extLst>
          </p:cNvPr>
          <p:cNvSpPr txBox="1"/>
          <p:nvPr/>
        </p:nvSpPr>
        <p:spPr>
          <a:xfrm>
            <a:off x="5368900" y="1702457"/>
            <a:ext cx="2457759" cy="369332"/>
          </a:xfrm>
          <a:prstGeom prst="rect">
            <a:avLst/>
          </a:prstGeom>
          <a:noFill/>
        </p:spPr>
        <p:txBody>
          <a:bodyPr wrap="square">
            <a:spAutoFit/>
          </a:bodyPr>
          <a:lstStyle/>
          <a:p>
            <a:pPr lvl="1"/>
            <a:r>
              <a:rPr lang="ja-JP" altLang="en-US" dirty="0">
                <a:latin typeface="+mn-ea"/>
              </a:rPr>
              <a:t>結晶対称性の群</a:t>
            </a:r>
            <a:endParaRPr lang="en-US" altLang="ja-JP" dirty="0">
              <a:latin typeface="+mn-ea"/>
            </a:endParaRPr>
          </a:p>
        </p:txBody>
      </p:sp>
      <p:pic>
        <p:nvPicPr>
          <p:cNvPr id="1039" name="図 103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cal H} &#10;= &#10;-i \gamma_1 \p_x - i \gamma_2 \p_y + m \gamma_3&#10;\end{align*}&#10;\end{document}" title="IguanaTex Bitmap Display">
            <a:extLst>
              <a:ext uri="{FF2B5EF4-FFF2-40B4-BE49-F238E27FC236}">
                <a16:creationId xmlns:a16="http://schemas.microsoft.com/office/drawing/2014/main" id="{53A34B5E-ED48-8D1E-3275-60AEF7253FED}"/>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502077" y="4881636"/>
            <a:ext cx="2977713" cy="253324"/>
          </a:xfrm>
          <a:prstGeom prst="rect">
            <a:avLst/>
          </a:prstGeom>
        </p:spPr>
      </p:pic>
      <p:sp>
        <p:nvSpPr>
          <p:cNvPr id="1050" name="楕円 1049">
            <a:extLst>
              <a:ext uri="{FF2B5EF4-FFF2-40B4-BE49-F238E27FC236}">
                <a16:creationId xmlns:a16="http://schemas.microsoft.com/office/drawing/2014/main" id="{A6465354-B080-805A-8FE5-FADD4E45C5FF}"/>
              </a:ext>
            </a:extLst>
          </p:cNvPr>
          <p:cNvSpPr/>
          <p:nvPr/>
        </p:nvSpPr>
        <p:spPr>
          <a:xfrm>
            <a:off x="7076820" y="3733041"/>
            <a:ext cx="3726225" cy="270072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矢印: 右 1050">
            <a:extLst>
              <a:ext uri="{FF2B5EF4-FFF2-40B4-BE49-F238E27FC236}">
                <a16:creationId xmlns:a16="http://schemas.microsoft.com/office/drawing/2014/main" id="{7A6CE628-57DD-1745-3BC2-A4DE50174EEC}"/>
              </a:ext>
            </a:extLst>
          </p:cNvPr>
          <p:cNvSpPr/>
          <p:nvPr/>
        </p:nvSpPr>
        <p:spPr>
          <a:xfrm>
            <a:off x="5493677" y="4720896"/>
            <a:ext cx="1062591" cy="725016"/>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53" name="テキスト ボックス 1052">
                <a:extLst>
                  <a:ext uri="{FF2B5EF4-FFF2-40B4-BE49-F238E27FC236}">
                    <a16:creationId xmlns:a16="http://schemas.microsoft.com/office/drawing/2014/main" id="{FF614C24-7EA3-3FEF-29BB-ADF5A75ECEFD}"/>
                  </a:ext>
                </a:extLst>
              </p:cNvPr>
              <p:cNvSpPr txBox="1"/>
              <p:nvPr/>
            </p:nvSpPr>
            <p:spPr>
              <a:xfrm>
                <a:off x="5154311" y="5580713"/>
                <a:ext cx="1892432" cy="646331"/>
              </a:xfrm>
              <a:prstGeom prst="rect">
                <a:avLst/>
              </a:prstGeom>
              <a:noFill/>
            </p:spPr>
            <p:txBody>
              <a:bodyPr wrap="square">
                <a:spAutoFit/>
              </a:bodyPr>
              <a:lstStyle/>
              <a:p>
                <a:pPr algn="ctr"/>
                <a14:m>
                  <m:oMath xmlns:m="http://schemas.openxmlformats.org/officeDocument/2006/math">
                    <m:r>
                      <a:rPr lang="en-US" altLang="ja-JP" b="0" i="1" smtClean="0">
                        <a:latin typeface="Cambria Math" panose="02040503050406030204" pitchFamily="18" charset="0"/>
                      </a:rPr>
                      <m:t>𝑥</m:t>
                    </m:r>
                  </m:oMath>
                </a14:m>
                <a:r>
                  <a:rPr lang="ja-JP" altLang="en-US" dirty="0">
                    <a:latin typeface="+mn-ea"/>
                  </a:rPr>
                  <a:t>依存する追加の質量項</a:t>
                </a:r>
                <a:endParaRPr lang="ja-JP" altLang="en-US" dirty="0"/>
              </a:p>
            </p:txBody>
          </p:sp>
        </mc:Choice>
        <mc:Fallback xmlns="">
          <p:sp>
            <p:nvSpPr>
              <p:cNvPr id="1053" name="テキスト ボックス 1052">
                <a:extLst>
                  <a:ext uri="{FF2B5EF4-FFF2-40B4-BE49-F238E27FC236}">
                    <a16:creationId xmlns:a16="http://schemas.microsoft.com/office/drawing/2014/main" id="{FF614C24-7EA3-3FEF-29BB-ADF5A75ECEFD}"/>
                  </a:ext>
                </a:extLst>
              </p:cNvPr>
              <p:cNvSpPr txBox="1">
                <a:spLocks noRot="1" noChangeAspect="1" noMove="1" noResize="1" noEditPoints="1" noAdjustHandles="1" noChangeArrowheads="1" noChangeShapeType="1" noTextEdit="1"/>
              </p:cNvSpPr>
              <p:nvPr/>
            </p:nvSpPr>
            <p:spPr>
              <a:xfrm>
                <a:off x="5154311" y="5580713"/>
                <a:ext cx="1892432" cy="646331"/>
              </a:xfrm>
              <a:prstGeom prst="rect">
                <a:avLst/>
              </a:prstGeom>
              <a:blipFill>
                <a:blip r:embed="rId13"/>
                <a:stretch>
                  <a:fillRect t="-3774" b="-14151"/>
                </a:stretch>
              </a:blipFill>
            </p:spPr>
            <p:txBody>
              <a:bodyPr/>
              <a:lstStyle/>
              <a:p>
                <a:r>
                  <a:rPr lang="ja-JP" altLang="en-US">
                    <a:noFill/>
                  </a:rPr>
                  <a:t> </a:t>
                </a:r>
              </a:p>
            </p:txBody>
          </p:sp>
        </mc:Fallback>
      </mc:AlternateContent>
      <p:pic>
        <p:nvPicPr>
          <p:cNvPr id="1071" name="図 1070"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x)&lt;0&#10;\end{align*}&#10;\end{document}" title="IguanaTex Bitmap Display">
            <a:extLst>
              <a:ext uri="{FF2B5EF4-FFF2-40B4-BE49-F238E27FC236}">
                <a16:creationId xmlns:a16="http://schemas.microsoft.com/office/drawing/2014/main" id="{6AFA86EE-310B-7A57-E297-1D7A6E24B1AD}"/>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6798763" y="4343836"/>
            <a:ext cx="973972" cy="240064"/>
          </a:xfrm>
          <a:prstGeom prst="rect">
            <a:avLst/>
          </a:prstGeom>
        </p:spPr>
      </p:pic>
      <p:pic>
        <p:nvPicPr>
          <p:cNvPr id="1074" name="図 107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x)&gt;0&#10;\end{align*}&#10;\end{document}" title="IguanaTex Bitmap Display">
            <a:extLst>
              <a:ext uri="{FF2B5EF4-FFF2-40B4-BE49-F238E27FC236}">
                <a16:creationId xmlns:a16="http://schemas.microsoft.com/office/drawing/2014/main" id="{00BA955D-A9CD-7C81-46E8-A208B70AD22A}"/>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10106540" y="3643915"/>
            <a:ext cx="973972" cy="240064"/>
          </a:xfrm>
          <a:prstGeom prst="rect">
            <a:avLst/>
          </a:prstGeom>
        </p:spPr>
      </p:pic>
      <p:sp>
        <p:nvSpPr>
          <p:cNvPr id="1075" name="正方形/長方形 1074">
            <a:extLst>
              <a:ext uri="{FF2B5EF4-FFF2-40B4-BE49-F238E27FC236}">
                <a16:creationId xmlns:a16="http://schemas.microsoft.com/office/drawing/2014/main" id="{EFAF6176-6F7E-5FDF-FE0B-076A4F166602}"/>
              </a:ext>
            </a:extLst>
          </p:cNvPr>
          <p:cNvSpPr/>
          <p:nvPr/>
        </p:nvSpPr>
        <p:spPr>
          <a:xfrm>
            <a:off x="8862384" y="3742554"/>
            <a:ext cx="147320" cy="269121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58" name="図 105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10;=&amp; &#10;-i \gamma_1 \p_x - i \gamma_2 \p_y + m \gamma_3\\&#10;&amp;+ m'(x) \gamma_4&#10;\end{align*}&#10;\end{document}" title="IguanaTex Bitmap Display">
            <a:extLst>
              <a:ext uri="{FF2B5EF4-FFF2-40B4-BE49-F238E27FC236}">
                <a16:creationId xmlns:a16="http://schemas.microsoft.com/office/drawing/2014/main" id="{110989C0-3D50-6ABD-3890-ABEA28276F26}"/>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7430596" y="4911377"/>
            <a:ext cx="3018671" cy="620417"/>
          </a:xfrm>
          <a:prstGeom prst="rect">
            <a:avLst/>
          </a:prstGeom>
        </p:spPr>
      </p:pic>
      <p:sp>
        <p:nvSpPr>
          <p:cNvPr id="1069" name="フリーフォーム: 図形 1068">
            <a:extLst>
              <a:ext uri="{FF2B5EF4-FFF2-40B4-BE49-F238E27FC236}">
                <a16:creationId xmlns:a16="http://schemas.microsoft.com/office/drawing/2014/main" id="{BA2F51D1-B262-954E-F738-49E43CBCE9BC}"/>
              </a:ext>
            </a:extLst>
          </p:cNvPr>
          <p:cNvSpPr/>
          <p:nvPr/>
        </p:nvSpPr>
        <p:spPr>
          <a:xfrm>
            <a:off x="7238393" y="3552324"/>
            <a:ext cx="3403076" cy="1150121"/>
          </a:xfrm>
          <a:custGeom>
            <a:avLst/>
            <a:gdLst>
              <a:gd name="connsiteX0" fmla="*/ 0 w 3403076"/>
              <a:gd name="connsiteY0" fmla="*/ 1150121 h 1150121"/>
              <a:gd name="connsiteX1" fmla="*/ 1564850 w 3403076"/>
              <a:gd name="connsiteY1" fmla="*/ 1065280 h 1150121"/>
              <a:gd name="connsiteX2" fmla="*/ 1819373 w 3403076"/>
              <a:gd name="connsiteY2" fmla="*/ 169733 h 1150121"/>
              <a:gd name="connsiteX3" fmla="*/ 3403076 w 3403076"/>
              <a:gd name="connsiteY3" fmla="*/ 51 h 1150121"/>
              <a:gd name="connsiteX4" fmla="*/ 3403076 w 3403076"/>
              <a:gd name="connsiteY4" fmla="*/ 51 h 115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076" h="1150121">
                <a:moveTo>
                  <a:pt x="0" y="1150121"/>
                </a:moveTo>
                <a:lnTo>
                  <a:pt x="1564850" y="1065280"/>
                </a:lnTo>
                <a:cubicBezTo>
                  <a:pt x="1868079" y="901882"/>
                  <a:pt x="1513002" y="347271"/>
                  <a:pt x="1819373" y="169733"/>
                </a:cubicBezTo>
                <a:cubicBezTo>
                  <a:pt x="2125744" y="-7805"/>
                  <a:pt x="3403076" y="51"/>
                  <a:pt x="3403076" y="51"/>
                </a:cubicBezTo>
                <a:lnTo>
                  <a:pt x="3403076" y="51"/>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6" name="楕円 1075">
            <a:extLst>
              <a:ext uri="{FF2B5EF4-FFF2-40B4-BE49-F238E27FC236}">
                <a16:creationId xmlns:a16="http://schemas.microsoft.com/office/drawing/2014/main" id="{B4E52778-A3A8-5C9C-147F-B63C3373C1AA}"/>
              </a:ext>
            </a:extLst>
          </p:cNvPr>
          <p:cNvSpPr/>
          <p:nvPr/>
        </p:nvSpPr>
        <p:spPr>
          <a:xfrm>
            <a:off x="8862384" y="3665358"/>
            <a:ext cx="147320" cy="15082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80" name="楕円 1079">
            <a:extLst>
              <a:ext uri="{FF2B5EF4-FFF2-40B4-BE49-F238E27FC236}">
                <a16:creationId xmlns:a16="http://schemas.microsoft.com/office/drawing/2014/main" id="{964E5894-32FB-236B-9E18-4F449DC06D0B}"/>
              </a:ext>
            </a:extLst>
          </p:cNvPr>
          <p:cNvSpPr/>
          <p:nvPr/>
        </p:nvSpPr>
        <p:spPr>
          <a:xfrm>
            <a:off x="8841661" y="6352378"/>
            <a:ext cx="147320" cy="15082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1082" name="直線矢印コネクタ 1081">
            <a:extLst>
              <a:ext uri="{FF2B5EF4-FFF2-40B4-BE49-F238E27FC236}">
                <a16:creationId xmlns:a16="http://schemas.microsoft.com/office/drawing/2014/main" id="{1B813D69-239B-9B2C-2E48-2EBC8D9684F4}"/>
              </a:ext>
            </a:extLst>
          </p:cNvPr>
          <p:cNvCxnSpPr>
            <a:cxnSpLocks/>
          </p:cNvCxnSpPr>
          <p:nvPr/>
        </p:nvCxnSpPr>
        <p:spPr>
          <a:xfrm flipV="1">
            <a:off x="7793458" y="5832909"/>
            <a:ext cx="1068926" cy="547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85" name="テキスト ボックス 1084">
            <a:extLst>
              <a:ext uri="{FF2B5EF4-FFF2-40B4-BE49-F238E27FC236}">
                <a16:creationId xmlns:a16="http://schemas.microsoft.com/office/drawing/2014/main" id="{A49B0246-E04F-5262-70E7-884069CDA24A}"/>
              </a:ext>
            </a:extLst>
          </p:cNvPr>
          <p:cNvSpPr txBox="1"/>
          <p:nvPr/>
        </p:nvSpPr>
        <p:spPr>
          <a:xfrm>
            <a:off x="5154311" y="6456441"/>
            <a:ext cx="3521560" cy="369332"/>
          </a:xfrm>
          <a:prstGeom prst="rect">
            <a:avLst/>
          </a:prstGeom>
          <a:noFill/>
        </p:spPr>
        <p:txBody>
          <a:bodyPr wrap="square">
            <a:spAutoFit/>
          </a:bodyPr>
          <a:lstStyle/>
          <a:p>
            <a:pPr lvl="1"/>
            <a:r>
              <a:rPr lang="ja-JP" altLang="en-US" dirty="0">
                <a:latin typeface="+mn-ea"/>
              </a:rPr>
              <a:t>有効的に１次元系が出現</a:t>
            </a:r>
            <a:endParaRPr lang="en-US" altLang="ja-JP" dirty="0">
              <a:latin typeface="+mn-ea"/>
            </a:endParaRPr>
          </a:p>
        </p:txBody>
      </p:sp>
      <p:sp>
        <p:nvSpPr>
          <p:cNvPr id="4" name="テキスト ボックス 3">
            <a:extLst>
              <a:ext uri="{FF2B5EF4-FFF2-40B4-BE49-F238E27FC236}">
                <a16:creationId xmlns:a16="http://schemas.microsoft.com/office/drawing/2014/main" id="{68F9D3F8-7053-9EA6-3203-FE719BFEF4FF}"/>
              </a:ext>
            </a:extLst>
          </p:cNvPr>
          <p:cNvSpPr txBox="1"/>
          <p:nvPr/>
        </p:nvSpPr>
        <p:spPr>
          <a:xfrm>
            <a:off x="2731252" y="2337830"/>
            <a:ext cx="4345487" cy="369332"/>
          </a:xfrm>
          <a:prstGeom prst="rect">
            <a:avLst/>
          </a:prstGeom>
          <a:noFill/>
        </p:spPr>
        <p:txBody>
          <a:bodyPr wrap="square">
            <a:spAutoFit/>
          </a:bodyPr>
          <a:lstStyle/>
          <a:p>
            <a:pPr lvl="1"/>
            <a:r>
              <a:rPr lang="ja-JP" altLang="en-US" dirty="0">
                <a:latin typeface="+mn-ea"/>
              </a:rPr>
              <a:t>質量項の空間は，ユニタリー群</a:t>
            </a:r>
            <a:endParaRPr lang="en-US" altLang="ja-JP" dirty="0">
              <a:latin typeface="+mn-ea"/>
            </a:endParaRPr>
          </a:p>
        </p:txBody>
      </p:sp>
      <p:cxnSp>
        <p:nvCxnSpPr>
          <p:cNvPr id="5" name="直線矢印コネクタ 4">
            <a:extLst>
              <a:ext uri="{FF2B5EF4-FFF2-40B4-BE49-F238E27FC236}">
                <a16:creationId xmlns:a16="http://schemas.microsoft.com/office/drawing/2014/main" id="{69A34A79-6BAF-C812-1B21-490D686081C1}"/>
              </a:ext>
            </a:extLst>
          </p:cNvPr>
          <p:cNvCxnSpPr>
            <a:cxnSpLocks/>
          </p:cNvCxnSpPr>
          <p:nvPr/>
        </p:nvCxnSpPr>
        <p:spPr>
          <a:xfrm flipV="1">
            <a:off x="4100659" y="2012869"/>
            <a:ext cx="0" cy="260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8883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5ED2CC62-5E55-234B-79B1-999CABA9E01F}"/>
              </a:ext>
            </a:extLst>
          </p:cNvPr>
          <p:cNvSpPr txBox="1"/>
          <p:nvPr/>
        </p:nvSpPr>
        <p:spPr>
          <a:xfrm>
            <a:off x="110066" y="712148"/>
            <a:ext cx="11854135" cy="4031873"/>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a:latin typeface="+mn-ea"/>
              </a:rPr>
              <a:t>Dirac</a:t>
            </a:r>
            <a:r>
              <a:rPr lang="ja-JP" altLang="en-US" dirty="0">
                <a:latin typeface="+mn-ea"/>
              </a:rPr>
              <a:t>ハミルトニアンの質量項の「模様」の分類問題は，</a:t>
            </a:r>
            <a:r>
              <a:rPr lang="en-US" altLang="ja-JP" dirty="0">
                <a:latin typeface="+mn-ea"/>
              </a:rPr>
              <a:t>K</a:t>
            </a:r>
            <a:r>
              <a:rPr lang="ja-JP" altLang="en-US" dirty="0">
                <a:latin typeface="+mn-ea"/>
              </a:rPr>
              <a:t>ホモロジー理論によって与えられる．</a:t>
            </a:r>
            <a:endParaRPr lang="en-US" altLang="ja-JP" dirty="0">
              <a:latin typeface="+mn-ea"/>
            </a:endParaRPr>
          </a:p>
          <a:p>
            <a:pPr lvl="1"/>
            <a:r>
              <a:rPr lang="ja-JP" altLang="en-US" sz="1600" dirty="0">
                <a:latin typeface="+mn-ea"/>
              </a:rPr>
              <a:t>（</a:t>
            </a:r>
            <a:r>
              <a:rPr lang="en-US" altLang="ja-JP" sz="1600" dirty="0">
                <a:latin typeface="+mn-ea"/>
              </a:rPr>
              <a:t>※ </a:t>
            </a:r>
            <a:r>
              <a:rPr lang="ja-JP" altLang="en-US" sz="1600" dirty="0">
                <a:latin typeface="+mn-ea"/>
              </a:rPr>
              <a:t>正直なところ，この点に関して私はきちんと定式化を理解していません．議論して頂けるとありがたいです．）</a:t>
            </a:r>
            <a:endParaRPr lang="en-US" altLang="ja-JP" sz="1600" dirty="0">
              <a:latin typeface="+mn-ea"/>
            </a:endParaRPr>
          </a:p>
          <a:p>
            <a:pPr lvl="1"/>
            <a:endParaRPr lang="en-US" altLang="ja-JP" sz="1600" dirty="0">
              <a:latin typeface="+mn-ea"/>
            </a:endParaRPr>
          </a:p>
          <a:p>
            <a:pPr lvl="1"/>
            <a:endParaRPr lang="en-US" altLang="ja-JP" sz="1600" dirty="0">
              <a:latin typeface="+mn-ea"/>
            </a:endParaRPr>
          </a:p>
          <a:p>
            <a:pPr lvl="1"/>
            <a:endParaRPr lang="en-US" altLang="ja-JP" sz="1600" dirty="0">
              <a:latin typeface="+mn-ea"/>
            </a:endParaRPr>
          </a:p>
          <a:p>
            <a:pPr lvl="1"/>
            <a:endParaRPr lang="en-US" altLang="ja-JP" sz="1600" dirty="0">
              <a:latin typeface="+mn-ea"/>
            </a:endParaRPr>
          </a:p>
          <a:p>
            <a:pPr lvl="1"/>
            <a:endParaRPr lang="en-US" altLang="ja-JP" sz="1600" dirty="0">
              <a:latin typeface="+mn-ea"/>
            </a:endParaRPr>
          </a:p>
          <a:p>
            <a:pPr lvl="1"/>
            <a:endParaRPr lang="en-US" altLang="ja-JP" sz="1600" dirty="0">
              <a:latin typeface="+mn-ea"/>
            </a:endParaRPr>
          </a:p>
          <a:p>
            <a:pPr lvl="1"/>
            <a:endParaRPr lang="en-US" altLang="ja-JP" sz="1600" dirty="0">
              <a:latin typeface="+mn-ea"/>
            </a:endParaRPr>
          </a:p>
          <a:p>
            <a:pPr lvl="1"/>
            <a:endParaRPr lang="en-US" altLang="ja-JP" sz="1600" dirty="0">
              <a:latin typeface="+mn-ea"/>
            </a:endParaRPr>
          </a:p>
          <a:p>
            <a:pPr lvl="1"/>
            <a:endParaRPr lang="en-US" altLang="ja-JP" sz="1600" dirty="0">
              <a:latin typeface="+mn-ea"/>
            </a:endParaRPr>
          </a:p>
          <a:p>
            <a:pPr lvl="1"/>
            <a:endParaRPr lang="en-US" altLang="ja-JP" sz="1600" dirty="0">
              <a:latin typeface="+mn-ea"/>
            </a:endParaRPr>
          </a:p>
          <a:p>
            <a:pPr marL="285750" indent="-285750">
              <a:buFont typeface="Wingdings" panose="05000000000000000000" pitchFamily="2" charset="2"/>
              <a:buChar char="l"/>
            </a:pPr>
            <a:r>
              <a:rPr lang="ja-JP" altLang="en-US" dirty="0">
                <a:latin typeface="+mn-ea"/>
              </a:rPr>
              <a:t>よって数学的には，与えられた対称性に対して，</a:t>
            </a:r>
            <a:r>
              <a:rPr lang="en-US" altLang="ja-JP" dirty="0">
                <a:latin typeface="+mn-ea"/>
              </a:rPr>
              <a:t>K</a:t>
            </a:r>
            <a:r>
              <a:rPr lang="ja-JP" altLang="en-US" dirty="0">
                <a:latin typeface="+mn-ea"/>
              </a:rPr>
              <a:t>ホモロジー群を計算すると，分類問題の答えが得られる．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lvl="1"/>
            <a:r>
              <a:rPr lang="ja-JP" altLang="en-US" dirty="0">
                <a:latin typeface="+mn-ea"/>
              </a:rPr>
              <a:t>→ ねじれ同変</a:t>
            </a:r>
            <a:r>
              <a:rPr lang="en-US" altLang="ja-JP" dirty="0">
                <a:latin typeface="+mn-ea"/>
              </a:rPr>
              <a:t>K``</a:t>
            </a:r>
            <a:r>
              <a:rPr lang="ja-JP" altLang="en-US" dirty="0">
                <a:solidFill>
                  <a:srgbClr val="FF0000"/>
                </a:solidFill>
                <a:latin typeface="+mn-ea"/>
              </a:rPr>
              <a:t>ホモロジー</a:t>
            </a:r>
            <a:r>
              <a:rPr lang="en-US" altLang="ja-JP" dirty="0">
                <a:latin typeface="+mn-ea"/>
              </a:rPr>
              <a:t>”</a:t>
            </a:r>
            <a:r>
              <a:rPr lang="ja-JP" altLang="en-US" dirty="0">
                <a:latin typeface="+mn-ea"/>
              </a:rPr>
              <a:t>理論（コホモロジー版は</a:t>
            </a:r>
            <a:r>
              <a:rPr lang="en-US" altLang="ja-JP" sz="1600" dirty="0">
                <a:solidFill>
                  <a:schemeClr val="accent6"/>
                </a:solidFill>
                <a:latin typeface="+mn-ea"/>
              </a:rPr>
              <a:t>[Freed=Moore 12]</a:t>
            </a:r>
            <a:r>
              <a:rPr lang="ja-JP" altLang="en-US" dirty="0">
                <a:latin typeface="+mn-ea"/>
              </a:rPr>
              <a:t>によって定式化された）</a:t>
            </a:r>
            <a:endParaRPr lang="en-US" altLang="ja-JP" dirty="0">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2946640" cy="523220"/>
          </a:xfrm>
          <a:prstGeom prst="rect">
            <a:avLst/>
          </a:prstGeom>
          <a:noFill/>
        </p:spPr>
        <p:txBody>
          <a:bodyPr wrap="none" rtlCol="0">
            <a:spAutoFit/>
          </a:bodyPr>
          <a:lstStyle/>
          <a:p>
            <a:r>
              <a:rPr lang="en-US" altLang="ja-JP" sz="2800" dirty="0"/>
              <a:t>K</a:t>
            </a:r>
            <a:r>
              <a:rPr lang="ja-JP" altLang="en-US" sz="2800" dirty="0"/>
              <a:t>ホモロジー理論</a:t>
            </a:r>
            <a:endParaRPr lang="en-US" altLang="ja-JP" sz="2800" dirty="0"/>
          </a:p>
        </p:txBody>
      </p:sp>
      <p:pic>
        <p:nvPicPr>
          <p:cNvPr id="7" name="図 6">
            <a:extLst>
              <a:ext uri="{FF2B5EF4-FFF2-40B4-BE49-F238E27FC236}">
                <a16:creationId xmlns:a16="http://schemas.microsoft.com/office/drawing/2014/main" id="{FC0A1AF7-771F-772A-070C-BAE175821796}"/>
              </a:ext>
            </a:extLst>
          </p:cNvPr>
          <p:cNvPicPr>
            <a:picLocks noChangeAspect="1"/>
          </p:cNvPicPr>
          <p:nvPr/>
        </p:nvPicPr>
        <p:blipFill>
          <a:blip r:embed="rId3"/>
          <a:stretch>
            <a:fillRect/>
          </a:stretch>
        </p:blipFill>
        <p:spPr>
          <a:xfrm>
            <a:off x="3421108" y="1479373"/>
            <a:ext cx="5169438" cy="1788612"/>
          </a:xfrm>
          <a:prstGeom prst="rect">
            <a:avLst/>
          </a:prstGeom>
        </p:spPr>
      </p:pic>
      <p:sp>
        <p:nvSpPr>
          <p:cNvPr id="9" name="テキスト ボックス 8">
            <a:extLst>
              <a:ext uri="{FF2B5EF4-FFF2-40B4-BE49-F238E27FC236}">
                <a16:creationId xmlns:a16="http://schemas.microsoft.com/office/drawing/2014/main" id="{84817551-B2FF-D22C-11E8-661B55D1ABFB}"/>
              </a:ext>
            </a:extLst>
          </p:cNvPr>
          <p:cNvSpPr txBox="1"/>
          <p:nvPr/>
        </p:nvSpPr>
        <p:spPr>
          <a:xfrm>
            <a:off x="8097250" y="2970079"/>
            <a:ext cx="2180123" cy="338554"/>
          </a:xfrm>
          <a:prstGeom prst="rect">
            <a:avLst/>
          </a:prstGeom>
          <a:noFill/>
        </p:spPr>
        <p:txBody>
          <a:bodyPr wrap="square">
            <a:spAutoFit/>
          </a:bodyPr>
          <a:lstStyle/>
          <a:p>
            <a:r>
              <a:rPr lang="en-US" altLang="ja-JP" sz="1600" dirty="0">
                <a:solidFill>
                  <a:schemeClr val="accent6"/>
                </a:solidFill>
                <a:latin typeface="+mn-ea"/>
              </a:rPr>
              <a:t>[</a:t>
            </a:r>
            <a:r>
              <a:rPr lang="en-US" altLang="ja-JP" sz="1600" dirty="0" err="1">
                <a:solidFill>
                  <a:schemeClr val="accent6"/>
                </a:solidFill>
                <a:latin typeface="+mn-ea"/>
              </a:rPr>
              <a:t>Kitaev</a:t>
            </a:r>
            <a:r>
              <a:rPr lang="ja-JP" altLang="en-US" sz="1600" dirty="0">
                <a:solidFill>
                  <a:schemeClr val="accent6"/>
                </a:solidFill>
                <a:latin typeface="+mn-ea"/>
              </a:rPr>
              <a:t> </a:t>
            </a:r>
            <a:r>
              <a:rPr lang="en-US" altLang="ja-JP" sz="1600" dirty="0">
                <a:solidFill>
                  <a:schemeClr val="accent6"/>
                </a:solidFill>
                <a:latin typeface="+mn-ea"/>
              </a:rPr>
              <a:t>09]</a:t>
            </a:r>
          </a:p>
        </p:txBody>
      </p:sp>
      <p:pic>
        <p:nvPicPr>
          <p:cNvPr id="11" name="図 10"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hi K^G_{(\tau,c)+n}(\R^d)&#10;\end{align*}&#10;\end{document}" title="IguanaTex Bitmap Display">
            <a:extLst>
              <a:ext uri="{FF2B5EF4-FFF2-40B4-BE49-F238E27FC236}">
                <a16:creationId xmlns:a16="http://schemas.microsoft.com/office/drawing/2014/main" id="{4D53048A-E9E0-C9FB-72E1-E04DD369F3AE}"/>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407300" y="5163871"/>
            <a:ext cx="2826583" cy="636336"/>
          </a:xfrm>
          <a:prstGeom prst="rect">
            <a:avLst/>
          </a:prstGeom>
        </p:spPr>
      </p:pic>
    </p:spTree>
    <p:extLst>
      <p:ext uri="{BB962C8B-B14F-4D97-AF65-F5344CB8AC3E}">
        <p14:creationId xmlns:p14="http://schemas.microsoft.com/office/powerpoint/2010/main" val="2614587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5ED2CC62-5E55-234B-79B1-999CABA9E01F}"/>
              </a:ext>
            </a:extLst>
          </p:cNvPr>
          <p:cNvSpPr txBox="1"/>
          <p:nvPr/>
        </p:nvSpPr>
        <p:spPr>
          <a:xfrm>
            <a:off x="96007" y="713796"/>
            <a:ext cx="11854135" cy="5355312"/>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solidFill>
                  <a:schemeClr val="accent1"/>
                </a:solidFill>
                <a:latin typeface="+mn-ea"/>
              </a:rPr>
              <a:t>実</a:t>
            </a:r>
            <a:r>
              <a:rPr lang="ja-JP" altLang="en-US" dirty="0">
                <a:latin typeface="+mn-ea"/>
              </a:rPr>
              <a:t>空間上の</a:t>
            </a:r>
            <a:r>
              <a:rPr lang="en-US" altLang="ja-JP" dirty="0">
                <a:latin typeface="+mn-ea"/>
              </a:rPr>
              <a:t>K</a:t>
            </a:r>
            <a:r>
              <a:rPr lang="ja-JP" altLang="en-US" dirty="0">
                <a:latin typeface="+mn-ea"/>
              </a:rPr>
              <a:t>ホモロジー理論による分類は，高次のトポロジカル絶縁体・超伝導体の存在など，どのような境界ギャップレス状態が出現し得るかを与えるが，一方で第一原理計算等により与えられたハミルトニアンが，どのような相に属するのかについての予言能力が，ない．</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与えられたハミルトニアンから計算可能なトポロジカル不変量が必要！</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格子の並進対称性→ 波数空間上のエルミート行列の分類問題に．</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solidFill>
                  <a:srgbClr val="FF0000"/>
                </a:solidFill>
                <a:latin typeface="+mn-ea"/>
              </a:rPr>
              <a:t>波数</a:t>
            </a:r>
            <a:r>
              <a:rPr lang="ja-JP" altLang="en-US" dirty="0">
                <a:latin typeface="+mn-ea"/>
              </a:rPr>
              <a:t>空間トーラス上の</a:t>
            </a:r>
            <a:r>
              <a:rPr lang="en-US" altLang="ja-JP" dirty="0">
                <a:latin typeface="+mn-ea"/>
              </a:rPr>
              <a:t>K</a:t>
            </a:r>
            <a:r>
              <a:rPr lang="ja-JP" altLang="en-US" dirty="0">
                <a:solidFill>
                  <a:srgbClr val="FF0000"/>
                </a:solidFill>
                <a:latin typeface="+mn-ea"/>
              </a:rPr>
              <a:t>コホモロジー</a:t>
            </a:r>
            <a:r>
              <a:rPr lang="ja-JP" altLang="en-US" dirty="0">
                <a:latin typeface="+mn-ea"/>
              </a:rPr>
              <a:t>理論によって分類問題が定式化される </a:t>
            </a:r>
            <a:r>
              <a:rPr lang="en-US" altLang="ja-JP" sz="1600" dirty="0">
                <a:solidFill>
                  <a:schemeClr val="accent6"/>
                </a:solidFill>
                <a:latin typeface="+mn-ea"/>
              </a:rPr>
              <a:t>[</a:t>
            </a:r>
            <a:r>
              <a:rPr lang="en-US" altLang="ja-JP" sz="1600" dirty="0" err="1">
                <a:solidFill>
                  <a:schemeClr val="accent6"/>
                </a:solidFill>
                <a:latin typeface="+mn-ea"/>
              </a:rPr>
              <a:t>Kitaev</a:t>
            </a:r>
            <a:r>
              <a:rPr lang="en-US" altLang="ja-JP" sz="1600" dirty="0">
                <a:solidFill>
                  <a:schemeClr val="accent6"/>
                </a:solidFill>
                <a:latin typeface="+mn-ea"/>
              </a:rPr>
              <a:t> 09, Freed=Moore 12]</a:t>
            </a:r>
            <a:r>
              <a:rPr lang="ja-JP" altLang="en-US" dirty="0">
                <a:latin typeface="+mn-ea"/>
              </a:rPr>
              <a:t>．</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注）</a:t>
            </a:r>
            <a:r>
              <a:rPr lang="ja-JP" altLang="en-US" dirty="0">
                <a:solidFill>
                  <a:srgbClr val="FF0000"/>
                </a:solidFill>
                <a:latin typeface="+mn-ea"/>
              </a:rPr>
              <a:t>波数</a:t>
            </a:r>
            <a:r>
              <a:rPr lang="ja-JP" altLang="en-US" dirty="0">
                <a:latin typeface="+mn-ea"/>
              </a:rPr>
              <a:t>空間上の</a:t>
            </a:r>
            <a:r>
              <a:rPr lang="en-US" altLang="ja-JP" dirty="0">
                <a:latin typeface="+mn-ea"/>
              </a:rPr>
              <a:t>K</a:t>
            </a:r>
            <a:r>
              <a:rPr lang="ja-JP" altLang="en-US" dirty="0">
                <a:latin typeface="+mn-ea"/>
              </a:rPr>
              <a:t>コホモロジー理論と</a:t>
            </a:r>
            <a:r>
              <a:rPr lang="ja-JP" altLang="en-US" dirty="0">
                <a:solidFill>
                  <a:schemeClr val="accent1"/>
                </a:solidFill>
                <a:latin typeface="+mn-ea"/>
              </a:rPr>
              <a:t>実</a:t>
            </a:r>
            <a:r>
              <a:rPr lang="ja-JP" altLang="en-US" dirty="0">
                <a:latin typeface="+mn-ea"/>
              </a:rPr>
              <a:t>空間上の</a:t>
            </a:r>
            <a:r>
              <a:rPr lang="en-US" altLang="ja-JP" dirty="0">
                <a:latin typeface="+mn-ea"/>
              </a:rPr>
              <a:t>K</a:t>
            </a:r>
            <a:r>
              <a:rPr lang="ja-JP" altLang="en-US" dirty="0">
                <a:latin typeface="+mn-ea"/>
              </a:rPr>
              <a:t>ホモロジー理論は，物理的には同じ対象の異なる側面であり等価で然るべき．トポロジカル絶縁体・超伝導体における設定においては数学的にも等価性が証明されている． </a:t>
            </a:r>
            <a:r>
              <a:rPr lang="en-US" altLang="ja-JP" sz="1600" dirty="0">
                <a:solidFill>
                  <a:schemeClr val="accent6"/>
                </a:solidFill>
                <a:latin typeface="+mn-ea"/>
              </a:rPr>
              <a:t>[</a:t>
            </a:r>
            <a:r>
              <a:rPr lang="en-US" altLang="ja-JP" sz="1600" dirty="0" err="1">
                <a:solidFill>
                  <a:schemeClr val="accent6"/>
                </a:solidFill>
                <a:latin typeface="+mn-ea"/>
              </a:rPr>
              <a:t>Gomi</a:t>
            </a:r>
            <a:r>
              <a:rPr lang="en-US" altLang="ja-JP" sz="1600" dirty="0">
                <a:solidFill>
                  <a:schemeClr val="accent6"/>
                </a:solidFill>
                <a:latin typeface="+mn-ea"/>
              </a:rPr>
              <a:t>=Kubota=Thiang 21]</a:t>
            </a:r>
            <a:r>
              <a:rPr lang="ja-JP" altLang="en-US" dirty="0">
                <a:latin typeface="+mn-ea"/>
              </a:rPr>
              <a:t>．</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4852610" cy="523220"/>
          </a:xfrm>
          <a:prstGeom prst="rect">
            <a:avLst/>
          </a:prstGeom>
          <a:noFill/>
        </p:spPr>
        <p:txBody>
          <a:bodyPr wrap="none" rtlCol="0">
            <a:spAutoFit/>
          </a:bodyPr>
          <a:lstStyle/>
          <a:p>
            <a:r>
              <a:rPr lang="ja-JP" altLang="en-US" sz="2800" dirty="0">
                <a:solidFill>
                  <a:srgbClr val="FF0000"/>
                </a:solidFill>
              </a:rPr>
              <a:t>波数</a:t>
            </a:r>
            <a:r>
              <a:rPr lang="ja-JP" altLang="en-US" sz="2800" dirty="0"/>
              <a:t>空間上のハミルトニアン</a:t>
            </a:r>
            <a:endParaRPr lang="en-US" altLang="ja-JP" sz="2800" dirty="0"/>
          </a:p>
        </p:txBody>
      </p:sp>
      <p:pic>
        <p:nvPicPr>
          <p:cNvPr id="12" name="図 11"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cal H}_{x,y} = {\cal H}_{x-y} \quad \Rightarrow \quad &#10;{\cal H}_{\bm{k}},\quad \bk \in T^d. &#10;\end{align*}&#10;\end{document}" title="IguanaTex Bitmap Display">
            <a:extLst>
              <a:ext uri="{FF2B5EF4-FFF2-40B4-BE49-F238E27FC236}">
                <a16:creationId xmlns:a16="http://schemas.microsoft.com/office/drawing/2014/main" id="{2883484E-BFBB-4E43-928D-12E228410CA8}"/>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99345" y="2865808"/>
            <a:ext cx="4478865" cy="348044"/>
          </a:xfrm>
          <a:prstGeom prst="rect">
            <a:avLst/>
          </a:prstGeom>
        </p:spPr>
      </p:pic>
      <p:cxnSp>
        <p:nvCxnSpPr>
          <p:cNvPr id="14" name="直線矢印コネクタ 13">
            <a:extLst>
              <a:ext uri="{FF2B5EF4-FFF2-40B4-BE49-F238E27FC236}">
                <a16:creationId xmlns:a16="http://schemas.microsoft.com/office/drawing/2014/main" id="{51E3489F-4366-79A9-110D-ADD78F2C9B08}"/>
              </a:ext>
            </a:extLst>
          </p:cNvPr>
          <p:cNvCxnSpPr>
            <a:cxnSpLocks/>
          </p:cNvCxnSpPr>
          <p:nvPr/>
        </p:nvCxnSpPr>
        <p:spPr>
          <a:xfrm flipH="1">
            <a:off x="7744070" y="3027461"/>
            <a:ext cx="5005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D9D9E22B-F1CC-D392-7D97-727CED7B2755}"/>
                  </a:ext>
                </a:extLst>
              </p:cNvPr>
              <p:cNvSpPr txBox="1"/>
              <p:nvPr/>
            </p:nvSpPr>
            <p:spPr>
              <a:xfrm>
                <a:off x="7862012" y="2817223"/>
                <a:ext cx="3965398" cy="651269"/>
              </a:xfrm>
              <a:prstGeom prst="rect">
                <a:avLst/>
              </a:prstGeom>
              <a:noFill/>
            </p:spPr>
            <p:txBody>
              <a:bodyPr wrap="square">
                <a:spAutoFit/>
              </a:bodyPr>
              <a:lstStyle/>
              <a:p>
                <a:pPr lvl="1"/>
                <a:r>
                  <a:rPr lang="ja-JP" altLang="en-US" dirty="0">
                    <a:latin typeface="+mn-ea"/>
                  </a:rPr>
                  <a:t>波数空間トーラス </a:t>
                </a:r>
                <a:endParaRPr lang="en-US" altLang="ja-JP" dirty="0">
                  <a:latin typeface="+mn-ea"/>
                </a:endParaRPr>
              </a:p>
              <a:p>
                <a:pPr lvl="1"/>
                <a:r>
                  <a:rPr lang="ja-JP" altLang="en-US" dirty="0">
                    <a:latin typeface="+mn-ea"/>
                  </a:rPr>
                  <a:t>＝ 並進群 </a:t>
                </a: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𝑍</m:t>
                        </m:r>
                      </m:e>
                      <m:sup>
                        <m:r>
                          <a:rPr lang="en-US" altLang="ja-JP" b="0" i="1" smtClean="0">
                            <a:latin typeface="Cambria Math" panose="02040503050406030204" pitchFamily="18" charset="0"/>
                          </a:rPr>
                          <m:t>𝑑</m:t>
                        </m:r>
                      </m:sup>
                    </m:sSup>
                  </m:oMath>
                </a14:m>
                <a:r>
                  <a:rPr lang="en-US" altLang="ja-JP" dirty="0">
                    <a:latin typeface="+mn-ea"/>
                  </a:rPr>
                  <a:t> </a:t>
                </a:r>
                <a:r>
                  <a:rPr lang="ja-JP" altLang="en-US" dirty="0">
                    <a:latin typeface="+mn-ea"/>
                  </a:rPr>
                  <a:t>の既約表現の空間</a:t>
                </a:r>
                <a:endParaRPr lang="en-US" altLang="ja-JP" dirty="0">
                  <a:latin typeface="+mn-ea"/>
                </a:endParaRPr>
              </a:p>
            </p:txBody>
          </p:sp>
        </mc:Choice>
        <mc:Fallback xmlns="">
          <p:sp>
            <p:nvSpPr>
              <p:cNvPr id="19" name="テキスト ボックス 18">
                <a:extLst>
                  <a:ext uri="{FF2B5EF4-FFF2-40B4-BE49-F238E27FC236}">
                    <a16:creationId xmlns:a16="http://schemas.microsoft.com/office/drawing/2014/main" id="{D9D9E22B-F1CC-D392-7D97-727CED7B2755}"/>
                  </a:ext>
                </a:extLst>
              </p:cNvPr>
              <p:cNvSpPr txBox="1">
                <a:spLocks noRot="1" noChangeAspect="1" noMove="1" noResize="1" noEditPoints="1" noAdjustHandles="1" noChangeArrowheads="1" noChangeShapeType="1" noTextEdit="1"/>
              </p:cNvSpPr>
              <p:nvPr/>
            </p:nvSpPr>
            <p:spPr>
              <a:xfrm>
                <a:off x="7862012" y="2817223"/>
                <a:ext cx="3965398" cy="651269"/>
              </a:xfrm>
              <a:prstGeom prst="rect">
                <a:avLst/>
              </a:prstGeom>
              <a:blipFill>
                <a:blip r:embed="rId6"/>
                <a:stretch>
                  <a:fillRect t="-4673" b="-14953"/>
                </a:stretch>
              </a:blipFill>
            </p:spPr>
            <p:txBody>
              <a:bodyPr/>
              <a:lstStyle/>
              <a:p>
                <a:r>
                  <a:rPr lang="ja-JP" altLang="en-US">
                    <a:noFill/>
                  </a:rPr>
                  <a:t> </a:t>
                </a:r>
              </a:p>
            </p:txBody>
          </p:sp>
        </mc:Fallback>
      </mc:AlternateContent>
      <p:pic>
        <p:nvPicPr>
          <p:cNvPr id="6" name="図 5"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hi K_{G/\Pi}^{(\tau,c)-n}(T^d)&#10;\end{align*}&#10;\end{document}" title="IguanaTex Bitmap Display">
            <a:extLst>
              <a:ext uri="{FF2B5EF4-FFF2-40B4-BE49-F238E27FC236}">
                <a16:creationId xmlns:a16="http://schemas.microsoft.com/office/drawing/2014/main" id="{2C45E87B-5490-A75B-3335-14A054B74765}"/>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4239105" y="3938431"/>
            <a:ext cx="2199344" cy="564549"/>
          </a:xfrm>
          <a:prstGeom prst="rect">
            <a:avLst/>
          </a:prstGeom>
        </p:spPr>
      </p:pic>
      <p:pic>
        <p:nvPicPr>
          <p:cNvPr id="9" name="図 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hi K_{G/\Pi}^{(\tau,c)-n}(T^d)&#10;\cong &#10;{}^\phi K^{G}_{(\tau,c)+n}(\R^d)&#10;\end{align*}&#10;\end{document}" title="IguanaTex Bitmap Display">
            <a:extLst>
              <a:ext uri="{FF2B5EF4-FFF2-40B4-BE49-F238E27FC236}">
                <a16:creationId xmlns:a16="http://schemas.microsoft.com/office/drawing/2014/main" id="{72C2DA46-9262-0612-0010-1374ED3924D1}"/>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3526019" y="5515719"/>
            <a:ext cx="4718565" cy="543642"/>
          </a:xfrm>
          <a:prstGeom prst="rect">
            <a:avLst/>
          </a:prstGeom>
        </p:spPr>
      </p:pic>
      <p:sp>
        <p:nvSpPr>
          <p:cNvPr id="4" name="テキスト ボックス 3">
            <a:extLst>
              <a:ext uri="{FF2B5EF4-FFF2-40B4-BE49-F238E27FC236}">
                <a16:creationId xmlns:a16="http://schemas.microsoft.com/office/drawing/2014/main" id="{8EDD533E-5577-8EAF-9D2B-8D6B09C676A1}"/>
              </a:ext>
            </a:extLst>
          </p:cNvPr>
          <p:cNvSpPr txBox="1"/>
          <p:nvPr/>
        </p:nvSpPr>
        <p:spPr>
          <a:xfrm>
            <a:off x="1830429" y="6060774"/>
            <a:ext cx="3965398" cy="646331"/>
          </a:xfrm>
          <a:prstGeom prst="rect">
            <a:avLst/>
          </a:prstGeom>
          <a:noFill/>
        </p:spPr>
        <p:txBody>
          <a:bodyPr wrap="square">
            <a:spAutoFit/>
          </a:bodyPr>
          <a:lstStyle/>
          <a:p>
            <a:pPr lvl="1" algn="ctr"/>
            <a:r>
              <a:rPr lang="ja-JP" altLang="en-US" dirty="0">
                <a:solidFill>
                  <a:srgbClr val="FF0000"/>
                </a:solidFill>
                <a:latin typeface="+mn-ea"/>
              </a:rPr>
              <a:t>波数</a:t>
            </a:r>
            <a:r>
              <a:rPr lang="ja-JP" altLang="en-US" dirty="0">
                <a:latin typeface="+mn-ea"/>
              </a:rPr>
              <a:t>空間トーラス上の</a:t>
            </a:r>
            <a:endParaRPr lang="en-US" altLang="ja-JP" dirty="0">
              <a:latin typeface="+mn-ea"/>
            </a:endParaRPr>
          </a:p>
          <a:p>
            <a:pPr lvl="1" algn="ctr"/>
            <a:r>
              <a:rPr lang="en-US" altLang="ja-JP" dirty="0">
                <a:latin typeface="+mn-ea"/>
              </a:rPr>
              <a:t>K</a:t>
            </a:r>
            <a:r>
              <a:rPr lang="ja-JP" altLang="en-US" dirty="0">
                <a:latin typeface="+mn-ea"/>
              </a:rPr>
              <a:t>コホモロジー群</a:t>
            </a:r>
            <a:endParaRPr lang="en-US" altLang="ja-JP" dirty="0">
              <a:latin typeface="+mn-ea"/>
            </a:endParaRPr>
          </a:p>
        </p:txBody>
      </p:sp>
      <p:sp>
        <p:nvSpPr>
          <p:cNvPr id="5" name="テキスト ボックス 4">
            <a:extLst>
              <a:ext uri="{FF2B5EF4-FFF2-40B4-BE49-F238E27FC236}">
                <a16:creationId xmlns:a16="http://schemas.microsoft.com/office/drawing/2014/main" id="{3FDD1A5C-5E95-59E2-695E-3CFAB7C5B8D8}"/>
              </a:ext>
            </a:extLst>
          </p:cNvPr>
          <p:cNvSpPr txBox="1"/>
          <p:nvPr/>
        </p:nvSpPr>
        <p:spPr>
          <a:xfrm>
            <a:off x="5442466" y="6060774"/>
            <a:ext cx="3965398" cy="646331"/>
          </a:xfrm>
          <a:prstGeom prst="rect">
            <a:avLst/>
          </a:prstGeom>
          <a:noFill/>
        </p:spPr>
        <p:txBody>
          <a:bodyPr wrap="square">
            <a:spAutoFit/>
          </a:bodyPr>
          <a:lstStyle/>
          <a:p>
            <a:pPr lvl="1" algn="ctr"/>
            <a:r>
              <a:rPr lang="ja-JP" altLang="en-US" dirty="0">
                <a:solidFill>
                  <a:schemeClr val="accent1"/>
                </a:solidFill>
                <a:latin typeface="+mn-ea"/>
              </a:rPr>
              <a:t>実</a:t>
            </a:r>
            <a:r>
              <a:rPr lang="ja-JP" altLang="en-US" dirty="0">
                <a:latin typeface="+mn-ea"/>
              </a:rPr>
              <a:t>空間上の</a:t>
            </a:r>
            <a:endParaRPr lang="en-US" altLang="ja-JP" dirty="0">
              <a:latin typeface="+mn-ea"/>
            </a:endParaRPr>
          </a:p>
          <a:p>
            <a:pPr lvl="1" algn="ctr"/>
            <a:r>
              <a:rPr lang="en-US" altLang="ja-JP" dirty="0">
                <a:latin typeface="+mn-ea"/>
              </a:rPr>
              <a:t>K</a:t>
            </a:r>
            <a:r>
              <a:rPr lang="ja-JP" altLang="en-US" dirty="0">
                <a:latin typeface="+mn-ea"/>
              </a:rPr>
              <a:t>ホモロジー群</a:t>
            </a:r>
            <a:endParaRPr lang="en-US" altLang="ja-JP" dirty="0">
              <a:latin typeface="+mn-ea"/>
            </a:endParaRPr>
          </a:p>
        </p:txBody>
      </p:sp>
    </p:spTree>
    <p:extLst>
      <p:ext uri="{BB962C8B-B14F-4D97-AF65-F5344CB8AC3E}">
        <p14:creationId xmlns:p14="http://schemas.microsoft.com/office/powerpoint/2010/main" val="2164041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 name="正方形/長方形 1067">
            <a:extLst>
              <a:ext uri="{FF2B5EF4-FFF2-40B4-BE49-F238E27FC236}">
                <a16:creationId xmlns:a16="http://schemas.microsoft.com/office/drawing/2014/main" id="{7AC03C02-C8CA-B472-1489-31AD2DD70D6A}"/>
              </a:ext>
            </a:extLst>
          </p:cNvPr>
          <p:cNvSpPr/>
          <p:nvPr/>
        </p:nvSpPr>
        <p:spPr>
          <a:xfrm>
            <a:off x="10465116" y="5015855"/>
            <a:ext cx="840077" cy="162221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96007" y="713796"/>
                <a:ext cx="11854135" cy="3970318"/>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与えられたハミルトニアンから計算される，整数値に値を取る量．</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その構成は，波数空間上の</a:t>
                </a:r>
                <a:r>
                  <a:rPr lang="en-US" altLang="ja-JP" dirty="0">
                    <a:latin typeface="+mn-ea"/>
                  </a:rPr>
                  <a:t>K</a:t>
                </a:r>
                <a:r>
                  <a:rPr lang="ja-JP" altLang="en-US" dirty="0">
                    <a:latin typeface="+mn-ea"/>
                  </a:rPr>
                  <a:t>コホモロジー群の計算過程である程度知れる．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例：</a:t>
                </a:r>
                <a:r>
                  <a:rPr lang="en-US" altLang="ja-JP" dirty="0" err="1">
                    <a:latin typeface="+mn-ea"/>
                  </a:rPr>
                  <a:t>Chern</a:t>
                </a:r>
                <a:r>
                  <a:rPr lang="ja-JP" altLang="en-US" dirty="0">
                    <a:latin typeface="+mn-ea"/>
                  </a:rPr>
                  <a:t>数</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例：時間反転対称性が存在するとき：</a:t>
                </a:r>
                <a:r>
                  <a:rPr lang="en-US" altLang="ja-JP" dirty="0">
                    <a:latin typeface="+mn-ea"/>
                  </a:rPr>
                  <a:t>Fu=Kane=Mele </a:t>
                </a:r>
                <a14:m>
                  <m:oMath xmlns:m="http://schemas.openxmlformats.org/officeDocument/2006/math">
                    <m:sSub>
                      <m:sSubPr>
                        <m:ctrlPr>
                          <a:rPr lang="en-US" altLang="ja-JP" i="1" dirty="0">
                            <a:latin typeface="Cambria Math" panose="02040503050406030204" pitchFamily="18" charset="0"/>
                          </a:rPr>
                        </m:ctrlPr>
                      </m:sSubPr>
                      <m:e>
                        <m:r>
                          <m:rPr>
                            <m:sty m:val="p"/>
                          </m:rPr>
                          <a:rPr lang="en-US" altLang="ja-JP" dirty="0">
                            <a:latin typeface="Cambria Math" panose="02040503050406030204" pitchFamily="18" charset="0"/>
                          </a:rPr>
                          <m:t>Z</m:t>
                        </m:r>
                      </m:e>
                      <m:sub>
                        <m:r>
                          <a:rPr lang="en-US" altLang="ja-JP" dirty="0">
                            <a:latin typeface="Cambria Math" panose="02040503050406030204" pitchFamily="18" charset="0"/>
                          </a:rPr>
                          <m:t>2</m:t>
                        </m:r>
                      </m:sub>
                    </m:sSub>
                  </m:oMath>
                </a14:m>
                <a:r>
                  <a:rPr lang="ja-JP" altLang="en-US" dirty="0">
                    <a:latin typeface="+mn-ea"/>
                  </a:rPr>
                  <a:t>数 </a:t>
                </a:r>
                <a:r>
                  <a:rPr lang="en-US" altLang="ja-JP" sz="1600" dirty="0">
                    <a:solidFill>
                      <a:schemeClr val="accent6"/>
                    </a:solidFill>
                    <a:latin typeface="+mn-ea"/>
                  </a:rPr>
                  <a:t>[Kane=Mele 05, Fu=Kane 06]</a:t>
                </a:r>
                <a:endParaRPr lang="en-US" altLang="ja-JP" dirty="0">
                  <a:solidFill>
                    <a:schemeClr val="accent6"/>
                  </a:solidFill>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96007" y="713796"/>
                <a:ext cx="11854135" cy="3970318"/>
              </a:xfrm>
              <a:prstGeom prst="rect">
                <a:avLst/>
              </a:prstGeom>
              <a:blipFill>
                <a:blip r:embed="rId11"/>
                <a:stretch>
                  <a:fillRect l="-360" t="-768" b="-1690"/>
                </a:stretch>
              </a:blipFill>
            </p:spPr>
            <p:txBody>
              <a:bodyPr/>
              <a:lstStyle/>
              <a:p>
                <a:r>
                  <a:rPr lang="ja-JP" altLang="en-US">
                    <a:noFill/>
                  </a:rPr>
                  <a:t> </a:t>
                </a:r>
              </a:p>
            </p:txBody>
          </p:sp>
        </mc:Fallback>
      </mc:AlternateContent>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3416320" cy="523220"/>
          </a:xfrm>
          <a:prstGeom prst="rect">
            <a:avLst/>
          </a:prstGeom>
          <a:noFill/>
        </p:spPr>
        <p:txBody>
          <a:bodyPr wrap="none" rtlCol="0">
            <a:spAutoFit/>
          </a:bodyPr>
          <a:lstStyle/>
          <a:p>
            <a:r>
              <a:rPr lang="ja-JP" altLang="en-US" sz="2800" dirty="0"/>
              <a:t>トポロジカル不変量</a:t>
            </a:r>
            <a:endParaRPr lang="en-US" altLang="ja-JP" sz="2800" dirty="0"/>
          </a:p>
        </p:txBody>
      </p:sp>
      <p:pic>
        <p:nvPicPr>
          <p:cNvPr id="1078" name="図 107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cal H}_\bk \ket{u_{n\bk}} = E_{n\bk} \ket{u_{n\bk}}, \\&#10;&amp;Ch_1&#10;= \frac{i}{2\pi} \int_{T^2} \tr [{\cal F}]&#10;= \frac{i}{2\pi} \int_{T^2} \sum_{n:E_{n\bk}&lt;0} \braket{du_{n\bk}|du_{n\bk}}\in \Z.&#10;\end{align*}&#10;\end{document}" title="IguanaTex Bitmap Display">
            <a:extLst>
              <a:ext uri="{FF2B5EF4-FFF2-40B4-BE49-F238E27FC236}">
                <a16:creationId xmlns:a16="http://schemas.microsoft.com/office/drawing/2014/main" id="{15E939FB-3CCE-7938-C313-4D533CE91F5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730572" y="2424079"/>
            <a:ext cx="7855105" cy="1361235"/>
          </a:xfrm>
          <a:prstGeom prst="rect">
            <a:avLst/>
          </a:prstGeom>
        </p:spPr>
      </p:pic>
      <p:pic>
        <p:nvPicPr>
          <p:cNvPr id="1036" name="Picture 2" descr="undefined">
            <a:extLst>
              <a:ext uri="{FF2B5EF4-FFF2-40B4-BE49-F238E27FC236}">
                <a16:creationId xmlns:a16="http://schemas.microsoft.com/office/drawing/2014/main" id="{E064C049-B48B-AC61-1A0B-CCD6ADB7FF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86195" y="745255"/>
            <a:ext cx="2855482" cy="2953947"/>
          </a:xfrm>
          <a:prstGeom prst="rect">
            <a:avLst/>
          </a:prstGeom>
          <a:noFill/>
          <a:extLst>
            <a:ext uri="{909E8E84-426E-40DD-AFC4-6F175D3DCCD1}">
              <a14:hiddenFill xmlns:a14="http://schemas.microsoft.com/office/drawing/2010/main">
                <a:solidFill>
                  <a:srgbClr val="FFFFFF"/>
                </a:solidFill>
              </a14:hiddenFill>
            </a:ext>
          </a:extLst>
        </p:spPr>
      </p:pic>
      <p:sp>
        <p:nvSpPr>
          <p:cNvPr id="1037" name="テキスト ボックス 1036">
            <a:extLst>
              <a:ext uri="{FF2B5EF4-FFF2-40B4-BE49-F238E27FC236}">
                <a16:creationId xmlns:a16="http://schemas.microsoft.com/office/drawing/2014/main" id="{3BDF0C74-BC6F-EA22-706A-8975E026716F}"/>
              </a:ext>
            </a:extLst>
          </p:cNvPr>
          <p:cNvSpPr txBox="1"/>
          <p:nvPr/>
        </p:nvSpPr>
        <p:spPr>
          <a:xfrm>
            <a:off x="8023839" y="3684119"/>
            <a:ext cx="3965398" cy="615553"/>
          </a:xfrm>
          <a:prstGeom prst="rect">
            <a:avLst/>
          </a:prstGeom>
          <a:noFill/>
        </p:spPr>
        <p:txBody>
          <a:bodyPr wrap="square">
            <a:spAutoFit/>
          </a:bodyPr>
          <a:lstStyle/>
          <a:p>
            <a:pPr lvl="1" algn="ctr"/>
            <a:r>
              <a:rPr lang="ja-JP" altLang="en-US" dirty="0">
                <a:latin typeface="+mn-ea"/>
              </a:rPr>
              <a:t>シリコンのバンド構造</a:t>
            </a:r>
            <a:endParaRPr lang="en-US" altLang="ja-JP" dirty="0">
              <a:latin typeface="+mn-ea"/>
            </a:endParaRPr>
          </a:p>
          <a:p>
            <a:pPr lvl="1" algn="ctr"/>
            <a:r>
              <a:rPr lang="ja-JP" altLang="en-US" sz="1600" dirty="0">
                <a:latin typeface="+mn-ea"/>
              </a:rPr>
              <a:t>図は</a:t>
            </a:r>
            <a:r>
              <a:rPr lang="en-US" altLang="ja-JP" sz="1600" dirty="0">
                <a:latin typeface="+mn-ea"/>
              </a:rPr>
              <a:t>Wikipedia</a:t>
            </a:r>
            <a:r>
              <a:rPr lang="ja-JP" altLang="en-US" sz="1600" dirty="0">
                <a:latin typeface="+mn-ea"/>
              </a:rPr>
              <a:t>より</a:t>
            </a:r>
            <a:endParaRPr lang="en-US" altLang="ja-JP" sz="1600" dirty="0">
              <a:latin typeface="+mn-ea"/>
            </a:endParaRPr>
          </a:p>
        </p:txBody>
      </p:sp>
      <p:sp>
        <p:nvSpPr>
          <p:cNvPr id="1038" name="左中かっこ 1037">
            <a:extLst>
              <a:ext uri="{FF2B5EF4-FFF2-40B4-BE49-F238E27FC236}">
                <a16:creationId xmlns:a16="http://schemas.microsoft.com/office/drawing/2014/main" id="{A3D71DF6-BF2D-6FE0-E2C6-AD1073AD7681}"/>
              </a:ext>
            </a:extLst>
          </p:cNvPr>
          <p:cNvSpPr/>
          <p:nvPr/>
        </p:nvSpPr>
        <p:spPr>
          <a:xfrm>
            <a:off x="8710864" y="1588564"/>
            <a:ext cx="336884" cy="1761025"/>
          </a:xfrm>
          <a:prstGeom prst="leftBrace">
            <a:avLst>
              <a:gd name="adj1" fmla="val 4547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39" name="フリーフォーム: 図形 1038">
            <a:extLst>
              <a:ext uri="{FF2B5EF4-FFF2-40B4-BE49-F238E27FC236}">
                <a16:creationId xmlns:a16="http://schemas.microsoft.com/office/drawing/2014/main" id="{7CB72859-6B94-CEEE-613F-B3EAD3C95A15}"/>
              </a:ext>
            </a:extLst>
          </p:cNvPr>
          <p:cNvSpPr/>
          <p:nvPr/>
        </p:nvSpPr>
        <p:spPr>
          <a:xfrm>
            <a:off x="6872438" y="2468211"/>
            <a:ext cx="1761423" cy="496370"/>
          </a:xfrm>
          <a:custGeom>
            <a:avLst/>
            <a:gdLst>
              <a:gd name="connsiteX0" fmla="*/ 1761423 w 1761423"/>
              <a:gd name="connsiteY0" fmla="*/ 15107 h 496370"/>
              <a:gd name="connsiteX1" fmla="*/ 462013 w 1761423"/>
              <a:gd name="connsiteY1" fmla="*/ 53608 h 496370"/>
              <a:gd name="connsiteX2" fmla="*/ 0 w 1761423"/>
              <a:gd name="connsiteY2" fmla="*/ 496370 h 496370"/>
              <a:gd name="connsiteX3" fmla="*/ 0 w 1761423"/>
              <a:gd name="connsiteY3" fmla="*/ 496370 h 496370"/>
            </a:gdLst>
            <a:ahLst/>
            <a:cxnLst>
              <a:cxn ang="0">
                <a:pos x="connsiteX0" y="connsiteY0"/>
              </a:cxn>
              <a:cxn ang="0">
                <a:pos x="connsiteX1" y="connsiteY1"/>
              </a:cxn>
              <a:cxn ang="0">
                <a:pos x="connsiteX2" y="connsiteY2"/>
              </a:cxn>
              <a:cxn ang="0">
                <a:pos x="connsiteX3" y="connsiteY3"/>
              </a:cxn>
            </a:cxnLst>
            <a:rect l="l" t="t" r="r" b="b"/>
            <a:pathLst>
              <a:path w="1761423" h="496370">
                <a:moveTo>
                  <a:pt x="1761423" y="15107"/>
                </a:moveTo>
                <a:cubicBezTo>
                  <a:pt x="1256899" y="3877"/>
                  <a:pt x="755583" y="-26603"/>
                  <a:pt x="462013" y="53608"/>
                </a:cubicBezTo>
                <a:cubicBezTo>
                  <a:pt x="168442" y="133819"/>
                  <a:pt x="0" y="496370"/>
                  <a:pt x="0" y="496370"/>
                </a:cubicBezTo>
                <a:lnTo>
                  <a:pt x="0" y="496370"/>
                </a:lnTo>
              </a:path>
            </a:pathLst>
          </a:custGeom>
          <a:noFill/>
          <a:ln>
            <a:solidFill>
              <a:schemeClr val="accent1"/>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8" name="図 104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nu&#10;&amp;= \frac{i}{2\pi} \int_{\frac{1}{2}T^2} \tr [{\cal F}]&#10;+ \frac{1}{2\pi}\oint_{C_0} \tr[{\cal A}] &#10;- \frac{1}{2\pi}\oint_{C_\pi} \tr[{\cal A}] \in \{0,1\} \\&#10;&amp;{\rm (w/\ TRS\ gauge\ condition)}&#10;\end{align*}&#10;\end{document}" title="IguanaTex Bitmap Display">
            <a:extLst>
              <a:ext uri="{FF2B5EF4-FFF2-40B4-BE49-F238E27FC236}">
                <a16:creationId xmlns:a16="http://schemas.microsoft.com/office/drawing/2014/main" id="{4C03D9A7-466E-751E-A383-4F8418E4C836}"/>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785183" y="5347878"/>
            <a:ext cx="8228317" cy="1304271"/>
          </a:xfrm>
          <a:prstGeom prst="rect">
            <a:avLst/>
          </a:prstGeom>
        </p:spPr>
      </p:pic>
      <p:sp>
        <p:nvSpPr>
          <p:cNvPr id="1049" name="正方形/長方形 1048">
            <a:extLst>
              <a:ext uri="{FF2B5EF4-FFF2-40B4-BE49-F238E27FC236}">
                <a16:creationId xmlns:a16="http://schemas.microsoft.com/office/drawing/2014/main" id="{EF3897A1-8F67-6CDC-3C9D-FE9DCBEF7EEA}"/>
              </a:ext>
            </a:extLst>
          </p:cNvPr>
          <p:cNvSpPr/>
          <p:nvPr/>
        </p:nvSpPr>
        <p:spPr>
          <a:xfrm>
            <a:off x="9572646" y="5015855"/>
            <a:ext cx="1732547" cy="163629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51" name="直線コネクタ 1050">
            <a:extLst>
              <a:ext uri="{FF2B5EF4-FFF2-40B4-BE49-F238E27FC236}">
                <a16:creationId xmlns:a16="http://schemas.microsoft.com/office/drawing/2014/main" id="{52E081CD-CAB7-EBD2-643A-134B45BEA0A8}"/>
              </a:ext>
            </a:extLst>
          </p:cNvPr>
          <p:cNvCxnSpPr>
            <a:cxnSpLocks/>
          </p:cNvCxnSpPr>
          <p:nvPr/>
        </p:nvCxnSpPr>
        <p:spPr>
          <a:xfrm flipH="1">
            <a:off x="10438919" y="4706754"/>
            <a:ext cx="1" cy="2156059"/>
          </a:xfrm>
          <a:prstGeom prst="line">
            <a:avLst/>
          </a:prstGeom>
          <a:ln w="9525">
            <a:headEnd type="arrow" w="med" len="med"/>
            <a:tailEnd type="none" w="med" len="med"/>
          </a:ln>
        </p:spPr>
        <p:style>
          <a:lnRef idx="1">
            <a:schemeClr val="dk1"/>
          </a:lnRef>
          <a:fillRef idx="0">
            <a:schemeClr val="dk1"/>
          </a:fillRef>
          <a:effectRef idx="0">
            <a:schemeClr val="dk1"/>
          </a:effectRef>
          <a:fontRef idx="minor">
            <a:schemeClr val="tx1"/>
          </a:fontRef>
        </p:style>
      </p:cxnSp>
      <p:pic>
        <p:nvPicPr>
          <p:cNvPr id="1053" name="図 1052"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frac{1}{2}T^2&#10;\end{align*}&#10;\end{document}" title="IguanaTex Bitmap Display">
            <a:extLst>
              <a:ext uri="{FF2B5EF4-FFF2-40B4-BE49-F238E27FC236}">
                <a16:creationId xmlns:a16="http://schemas.microsoft.com/office/drawing/2014/main" id="{3D6B73AF-C851-BA00-330A-B4E35061D86D}"/>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10757871" y="5746320"/>
            <a:ext cx="386845" cy="462294"/>
          </a:xfrm>
          <a:prstGeom prst="rect">
            <a:avLst/>
          </a:prstGeom>
        </p:spPr>
      </p:pic>
      <p:cxnSp>
        <p:nvCxnSpPr>
          <p:cNvPr id="1058" name="直線コネクタ 1057">
            <a:extLst>
              <a:ext uri="{FF2B5EF4-FFF2-40B4-BE49-F238E27FC236}">
                <a16:creationId xmlns:a16="http://schemas.microsoft.com/office/drawing/2014/main" id="{ABD07106-ED73-399F-764D-A9F3CA98D046}"/>
              </a:ext>
            </a:extLst>
          </p:cNvPr>
          <p:cNvCxnSpPr>
            <a:cxnSpLocks/>
          </p:cNvCxnSpPr>
          <p:nvPr/>
        </p:nvCxnSpPr>
        <p:spPr>
          <a:xfrm flipH="1">
            <a:off x="9294432" y="5796594"/>
            <a:ext cx="2341369" cy="8533"/>
          </a:xfrm>
          <a:prstGeom prst="line">
            <a:avLst/>
          </a:prstGeom>
          <a:ln w="9525">
            <a:headEnd type="arrow" w="med" len="med"/>
            <a:tailEnd type="none" w="med" len="med"/>
          </a:ln>
        </p:spPr>
        <p:style>
          <a:lnRef idx="1">
            <a:schemeClr val="dk1"/>
          </a:lnRef>
          <a:fillRef idx="0">
            <a:schemeClr val="dk1"/>
          </a:fillRef>
          <a:effectRef idx="0">
            <a:schemeClr val="dk1"/>
          </a:effectRef>
          <a:fontRef idx="minor">
            <a:schemeClr val="tx1"/>
          </a:fontRef>
        </p:style>
      </p:cxnSp>
      <p:pic>
        <p:nvPicPr>
          <p:cNvPr id="1064" name="図 106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k_x&#10;\end{align*}&#10;\end{document}" title="IguanaTex Bitmap Display">
            <a:extLst>
              <a:ext uri="{FF2B5EF4-FFF2-40B4-BE49-F238E27FC236}">
                <a16:creationId xmlns:a16="http://schemas.microsoft.com/office/drawing/2014/main" id="{62298BCE-0194-8DD3-3706-B7179C972D82}"/>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11645938" y="5834002"/>
            <a:ext cx="198910" cy="193423"/>
          </a:xfrm>
          <a:prstGeom prst="rect">
            <a:avLst/>
          </a:prstGeom>
        </p:spPr>
      </p:pic>
      <p:pic>
        <p:nvPicPr>
          <p:cNvPr id="1067" name="図 1066"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k_y&#10;\end{align*}&#10;\end{document}" title="IguanaTex Bitmap Display">
            <a:extLst>
              <a:ext uri="{FF2B5EF4-FFF2-40B4-BE49-F238E27FC236}">
                <a16:creationId xmlns:a16="http://schemas.microsoft.com/office/drawing/2014/main" id="{896B325C-AF1E-EAEA-91E7-DC868739A029}"/>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10631095" y="4673965"/>
            <a:ext cx="196166" cy="223603"/>
          </a:xfrm>
          <a:prstGeom prst="rect">
            <a:avLst/>
          </a:prstGeom>
        </p:spPr>
      </p:pic>
      <p:cxnSp>
        <p:nvCxnSpPr>
          <p:cNvPr id="1070" name="直線コネクタ 1069">
            <a:extLst>
              <a:ext uri="{FF2B5EF4-FFF2-40B4-BE49-F238E27FC236}">
                <a16:creationId xmlns:a16="http://schemas.microsoft.com/office/drawing/2014/main" id="{93294694-EE73-A5C0-B439-BFA0C787F674}"/>
              </a:ext>
            </a:extLst>
          </p:cNvPr>
          <p:cNvCxnSpPr>
            <a:stCxn id="1049" idx="0"/>
            <a:endCxn id="1049" idx="2"/>
          </p:cNvCxnSpPr>
          <p:nvPr/>
        </p:nvCxnSpPr>
        <p:spPr>
          <a:xfrm>
            <a:off x="10438920" y="5015855"/>
            <a:ext cx="0" cy="1636295"/>
          </a:xfrm>
          <a:prstGeom prst="line">
            <a:avLst/>
          </a:prstGeom>
          <a:ln w="38100">
            <a:headEnd type="arrow"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71" name="直線コネクタ 1070">
            <a:extLst>
              <a:ext uri="{FF2B5EF4-FFF2-40B4-BE49-F238E27FC236}">
                <a16:creationId xmlns:a16="http://schemas.microsoft.com/office/drawing/2014/main" id="{CF7A2E25-A825-2112-22B0-23F1A23E02E6}"/>
              </a:ext>
            </a:extLst>
          </p:cNvPr>
          <p:cNvCxnSpPr/>
          <p:nvPr/>
        </p:nvCxnSpPr>
        <p:spPr>
          <a:xfrm>
            <a:off x="11305193" y="5015854"/>
            <a:ext cx="0" cy="1636295"/>
          </a:xfrm>
          <a:prstGeom prst="line">
            <a:avLst/>
          </a:prstGeom>
          <a:ln w="38100">
            <a:headEnd type="arrow" w="med" len="med"/>
            <a:tailEnd type="none" w="med" len="med"/>
          </a:ln>
        </p:spPr>
        <p:style>
          <a:lnRef idx="3">
            <a:schemeClr val="accent2"/>
          </a:lnRef>
          <a:fillRef idx="0">
            <a:schemeClr val="accent2"/>
          </a:fillRef>
          <a:effectRef idx="2">
            <a:schemeClr val="accent2"/>
          </a:effectRef>
          <a:fontRef idx="minor">
            <a:schemeClr val="tx1"/>
          </a:fontRef>
        </p:style>
      </p:cxnSp>
      <p:pic>
        <p:nvPicPr>
          <p:cNvPr id="1073" name="図 1072"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_0&#10;\end{align*}&#10;\end{document}" title="IguanaTex Bitmap Display">
            <a:extLst>
              <a:ext uri="{FF2B5EF4-FFF2-40B4-BE49-F238E27FC236}">
                <a16:creationId xmlns:a16="http://schemas.microsoft.com/office/drawing/2014/main" id="{DA3A06A0-DC23-7421-7F2A-781BF2857194}"/>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10134509" y="5498893"/>
            <a:ext cx="235948" cy="197538"/>
          </a:xfrm>
          <a:prstGeom prst="rect">
            <a:avLst/>
          </a:prstGeom>
        </p:spPr>
      </p:pic>
      <p:pic>
        <p:nvPicPr>
          <p:cNvPr id="1076" name="図 1075"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_\pi&#10;\end{align*}&#10;\end{document}" title="IguanaTex Bitmap Display">
            <a:extLst>
              <a:ext uri="{FF2B5EF4-FFF2-40B4-BE49-F238E27FC236}">
                <a16:creationId xmlns:a16="http://schemas.microsoft.com/office/drawing/2014/main" id="{B5EFC910-5886-6BE0-CBAF-2FFEB516F374}"/>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11371085" y="5487708"/>
            <a:ext cx="256525" cy="196166"/>
          </a:xfrm>
          <a:prstGeom prst="rect">
            <a:avLst/>
          </a:prstGeom>
        </p:spPr>
      </p:pic>
      <p:pic>
        <p:nvPicPr>
          <p:cNvPr id="1083" name="図 1082"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rm TRS}: \quad \Theta {\cal H}_\bk^* \Theta^{-1}&#10;= {\cal H}_{-\bk}, \quad &#10;\Theta \Theta^*=-1. &#10;\end{align*}&#10;\end{document}" title="IguanaTex Bitmap Display">
            <a:extLst>
              <a:ext uri="{FF2B5EF4-FFF2-40B4-BE49-F238E27FC236}">
                <a16:creationId xmlns:a16="http://schemas.microsoft.com/office/drawing/2014/main" id="{488C7B33-A941-6041-2F4C-9662E3DCD187}"/>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785183" y="4766197"/>
            <a:ext cx="5684591" cy="367317"/>
          </a:xfrm>
          <a:prstGeom prst="rect">
            <a:avLst/>
          </a:prstGeom>
        </p:spPr>
      </p:pic>
      <p:cxnSp>
        <p:nvCxnSpPr>
          <p:cNvPr id="1085" name="直線矢印コネクタ 1084">
            <a:extLst>
              <a:ext uri="{FF2B5EF4-FFF2-40B4-BE49-F238E27FC236}">
                <a16:creationId xmlns:a16="http://schemas.microsoft.com/office/drawing/2014/main" id="{1B3A620D-B1E0-02C6-AF88-C85C91AB5279}"/>
              </a:ext>
            </a:extLst>
          </p:cNvPr>
          <p:cNvCxnSpPr>
            <a:cxnSpLocks/>
          </p:cNvCxnSpPr>
          <p:nvPr/>
        </p:nvCxnSpPr>
        <p:spPr>
          <a:xfrm flipH="1">
            <a:off x="10100733" y="5613400"/>
            <a:ext cx="726528" cy="3640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88" name="図 108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heta&#10;\end{align*}&#10;\end{document}" title="IguanaTex Bitmap Display">
            <a:extLst>
              <a:ext uri="{FF2B5EF4-FFF2-40B4-BE49-F238E27FC236}">
                <a16:creationId xmlns:a16="http://schemas.microsoft.com/office/drawing/2014/main" id="{85989EF3-4256-8274-8D76-27757609ED15}"/>
              </a:ext>
            </a:extLst>
          </p:cNvPr>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10407238" y="5845270"/>
            <a:ext cx="153641" cy="164615"/>
          </a:xfrm>
          <a:prstGeom prst="rect">
            <a:avLst/>
          </a:prstGeom>
        </p:spPr>
      </p:pic>
    </p:spTree>
    <p:extLst>
      <p:ext uri="{BB962C8B-B14F-4D97-AF65-F5344CB8AC3E}">
        <p14:creationId xmlns:p14="http://schemas.microsoft.com/office/powerpoint/2010/main" val="756380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5ED2CC62-5E55-234B-79B1-999CABA9E01F}"/>
              </a:ext>
            </a:extLst>
          </p:cNvPr>
          <p:cNvSpPr txBox="1"/>
          <p:nvPr/>
        </p:nvSpPr>
        <p:spPr>
          <a:xfrm>
            <a:off x="96007" y="981618"/>
            <a:ext cx="7857758" cy="2308324"/>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１）第一原理計算によって，波数空間上のハミルトニアン</a:t>
            </a:r>
            <a:r>
              <a:rPr lang="en-US" altLang="ja-JP" dirty="0">
                <a:latin typeface="+mn-ea"/>
              </a:rPr>
              <a:t>	      </a:t>
            </a:r>
            <a:r>
              <a:rPr lang="ja-JP" altLang="en-US" dirty="0">
                <a:latin typeface="+mn-ea"/>
              </a:rPr>
              <a:t>を得る．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２）全てのトポロジカル不変量を計算する．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３）境界ギャップレス状態の有無と，対応する境界状態の特徴（表面，ヒンジ，角など）を特定する．</a:t>
            </a:r>
            <a:endParaRPr lang="en-US" altLang="ja-JP" dirty="0">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AF780296-27C5-73A0-7162-830C140B1FD6}"/>
              </a:ext>
            </a:extLst>
          </p:cNvPr>
          <p:cNvSpPr txBox="1"/>
          <p:nvPr/>
        </p:nvSpPr>
        <p:spPr>
          <a:xfrm>
            <a:off x="110067" y="28334"/>
            <a:ext cx="4134465" cy="523220"/>
          </a:xfrm>
          <a:prstGeom prst="rect">
            <a:avLst/>
          </a:prstGeom>
          <a:noFill/>
        </p:spPr>
        <p:txBody>
          <a:bodyPr wrap="none" rtlCol="0">
            <a:spAutoFit/>
          </a:bodyPr>
          <a:lstStyle/>
          <a:p>
            <a:r>
              <a:rPr lang="ja-JP" altLang="en-US" sz="2800" dirty="0"/>
              <a:t>物質科学への応用の流れ</a:t>
            </a:r>
            <a:endParaRPr lang="en-US" altLang="ja-JP" sz="2800" dirty="0"/>
          </a:p>
        </p:txBody>
      </p:sp>
      <p:grpSp>
        <p:nvGrpSpPr>
          <p:cNvPr id="20" name="グループ化 19">
            <a:extLst>
              <a:ext uri="{FF2B5EF4-FFF2-40B4-BE49-F238E27FC236}">
                <a16:creationId xmlns:a16="http://schemas.microsoft.com/office/drawing/2014/main" id="{D6BC2D74-56E8-345C-B58B-2DEC68054AB8}"/>
              </a:ext>
            </a:extLst>
          </p:cNvPr>
          <p:cNvGrpSpPr/>
          <p:nvPr/>
        </p:nvGrpSpPr>
        <p:grpSpPr>
          <a:xfrm>
            <a:off x="983144" y="4449240"/>
            <a:ext cx="10218380" cy="1960903"/>
            <a:chOff x="1125259" y="4292625"/>
            <a:chExt cx="10218380" cy="1960903"/>
          </a:xfrm>
        </p:grpSpPr>
        <p:pic>
          <p:nvPicPr>
            <p:cNvPr id="21" name="図 20"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cal H}_{\bk}&#10;\end{align*}&#10;\end{document}" title="IguanaTex Bitmap Display">
              <a:extLst>
                <a:ext uri="{FF2B5EF4-FFF2-40B4-BE49-F238E27FC236}">
                  <a16:creationId xmlns:a16="http://schemas.microsoft.com/office/drawing/2014/main" id="{8035518F-3861-B32B-74BC-D282BBDFD013}"/>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135571" y="5755268"/>
              <a:ext cx="520990" cy="339988"/>
            </a:xfrm>
            <a:prstGeom prst="rect">
              <a:avLst/>
            </a:prstGeom>
          </p:spPr>
        </p:pic>
        <p:sp>
          <p:nvSpPr>
            <p:cNvPr id="23" name="テキスト ボックス 22">
              <a:extLst>
                <a:ext uri="{FF2B5EF4-FFF2-40B4-BE49-F238E27FC236}">
                  <a16:creationId xmlns:a16="http://schemas.microsoft.com/office/drawing/2014/main" id="{4608C358-5BDE-1A97-E95D-8AF2881CB8D6}"/>
                </a:ext>
              </a:extLst>
            </p:cNvPr>
            <p:cNvSpPr txBox="1"/>
            <p:nvPr/>
          </p:nvSpPr>
          <p:spPr>
            <a:xfrm>
              <a:off x="1125259" y="4885905"/>
              <a:ext cx="2524681" cy="830997"/>
            </a:xfrm>
            <a:prstGeom prst="rect">
              <a:avLst/>
            </a:prstGeom>
            <a:noFill/>
          </p:spPr>
          <p:txBody>
            <a:bodyPr wrap="square" rtlCol="0">
              <a:spAutoFit/>
            </a:bodyPr>
            <a:lstStyle/>
            <a:p>
              <a:pPr algn="ctr"/>
              <a:r>
                <a:rPr kumimoji="1" lang="ja-JP" altLang="en-US" sz="1600" dirty="0"/>
                <a:t>（第一原理計算</a:t>
              </a:r>
              <a:r>
                <a:rPr kumimoji="1" lang="en-US" altLang="ja-JP" sz="1600" dirty="0"/>
                <a:t>/</a:t>
              </a:r>
              <a:r>
                <a:rPr kumimoji="1" lang="ja-JP" altLang="en-US" sz="1600" dirty="0"/>
                <a:t>模型計算により得られる）</a:t>
              </a:r>
              <a:endParaRPr kumimoji="1" lang="en-US" altLang="ja-JP" sz="1600" dirty="0"/>
            </a:p>
            <a:p>
              <a:pPr algn="ctr"/>
              <a:r>
                <a:rPr kumimoji="1" lang="en-US" altLang="ja-JP" sz="1600" dirty="0"/>
                <a:t>Bloch</a:t>
              </a:r>
              <a:r>
                <a:rPr kumimoji="1" lang="ja-JP" altLang="en-US" sz="1600" dirty="0"/>
                <a:t>ハミルトニアン</a:t>
              </a:r>
            </a:p>
          </p:txBody>
        </p:sp>
        <p:sp>
          <p:nvSpPr>
            <p:cNvPr id="24" name="四角形: 角を丸くする 23">
              <a:extLst>
                <a:ext uri="{FF2B5EF4-FFF2-40B4-BE49-F238E27FC236}">
                  <a16:creationId xmlns:a16="http://schemas.microsoft.com/office/drawing/2014/main" id="{E93B4168-82B9-BD7A-1681-86BFB3C03A20}"/>
                </a:ext>
              </a:extLst>
            </p:cNvPr>
            <p:cNvSpPr/>
            <p:nvPr/>
          </p:nvSpPr>
          <p:spPr>
            <a:xfrm>
              <a:off x="4701333" y="4553745"/>
              <a:ext cx="1752600" cy="16997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トポロジカル不変量</a:t>
              </a:r>
            </a:p>
          </p:txBody>
        </p:sp>
        <p:sp>
          <p:nvSpPr>
            <p:cNvPr id="25" name="矢印: 右 24">
              <a:extLst>
                <a:ext uri="{FF2B5EF4-FFF2-40B4-BE49-F238E27FC236}">
                  <a16:creationId xmlns:a16="http://schemas.microsoft.com/office/drawing/2014/main" id="{3B938DBB-5AAB-5B45-B341-10E9B64C9BBE}"/>
                </a:ext>
              </a:extLst>
            </p:cNvPr>
            <p:cNvSpPr/>
            <p:nvPr/>
          </p:nvSpPr>
          <p:spPr>
            <a:xfrm>
              <a:off x="3742265" y="5121009"/>
              <a:ext cx="874400" cy="57049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2964A3BD-8DE8-81F3-B5FD-CDB853981D1E}"/>
                </a:ext>
              </a:extLst>
            </p:cNvPr>
            <p:cNvSpPr/>
            <p:nvPr/>
          </p:nvSpPr>
          <p:spPr>
            <a:xfrm>
              <a:off x="6555534" y="5118389"/>
              <a:ext cx="874400" cy="57049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82B6758B-9F83-E4B6-9753-B69B32944021}"/>
                </a:ext>
              </a:extLst>
            </p:cNvPr>
            <p:cNvSpPr/>
            <p:nvPr/>
          </p:nvSpPr>
          <p:spPr>
            <a:xfrm>
              <a:off x="7594600" y="4520223"/>
              <a:ext cx="3749039" cy="16997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DBE6F8A4-0DB8-B7D1-0223-DB2F00CB3153}"/>
                </a:ext>
              </a:extLst>
            </p:cNvPr>
            <p:cNvSpPr/>
            <p:nvPr/>
          </p:nvSpPr>
          <p:spPr>
            <a:xfrm>
              <a:off x="8555666" y="4292625"/>
              <a:ext cx="1871133" cy="4578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各種表面状態</a:t>
              </a:r>
            </a:p>
          </p:txBody>
        </p:sp>
        <p:sp>
          <p:nvSpPr>
            <p:cNvPr id="29" name="直方体 28">
              <a:extLst>
                <a:ext uri="{FF2B5EF4-FFF2-40B4-BE49-F238E27FC236}">
                  <a16:creationId xmlns:a16="http://schemas.microsoft.com/office/drawing/2014/main" id="{AC773AC5-FEED-27EE-27E5-6E84B28E051F}"/>
                </a:ext>
              </a:extLst>
            </p:cNvPr>
            <p:cNvSpPr/>
            <p:nvPr/>
          </p:nvSpPr>
          <p:spPr>
            <a:xfrm>
              <a:off x="8097469" y="4962104"/>
              <a:ext cx="1185333" cy="1100667"/>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平行四辺形 29">
              <a:extLst>
                <a:ext uri="{FF2B5EF4-FFF2-40B4-BE49-F238E27FC236}">
                  <a16:creationId xmlns:a16="http://schemas.microsoft.com/office/drawing/2014/main" id="{A013BFA6-DD18-496C-2E3C-97D181DDE6A1}"/>
                </a:ext>
              </a:extLst>
            </p:cNvPr>
            <p:cNvSpPr/>
            <p:nvPr/>
          </p:nvSpPr>
          <p:spPr>
            <a:xfrm>
              <a:off x="8095880" y="4962104"/>
              <a:ext cx="1185333" cy="275059"/>
            </a:xfrm>
            <a:prstGeom prst="parallelogram">
              <a:avLst>
                <a:gd name="adj" fmla="val 99782"/>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321C410D-2329-911B-1664-3FD8428A6A02}"/>
                </a:ext>
              </a:extLst>
            </p:cNvPr>
            <p:cNvCxnSpPr/>
            <p:nvPr/>
          </p:nvCxnSpPr>
          <p:spPr>
            <a:xfrm flipV="1">
              <a:off x="8095880" y="5240867"/>
              <a:ext cx="0" cy="82190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24" name="直線コネクタ 1023">
              <a:extLst>
                <a:ext uri="{FF2B5EF4-FFF2-40B4-BE49-F238E27FC236}">
                  <a16:creationId xmlns:a16="http://schemas.microsoft.com/office/drawing/2014/main" id="{EBB3AF60-38BD-92B9-BDC4-B98E10048C10}"/>
                </a:ext>
              </a:extLst>
            </p:cNvPr>
            <p:cNvCxnSpPr/>
            <p:nvPr/>
          </p:nvCxnSpPr>
          <p:spPr>
            <a:xfrm flipV="1">
              <a:off x="9000755" y="5237163"/>
              <a:ext cx="0" cy="82190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25" name="直線コネクタ 1024">
              <a:extLst>
                <a:ext uri="{FF2B5EF4-FFF2-40B4-BE49-F238E27FC236}">
                  <a16:creationId xmlns:a16="http://schemas.microsoft.com/office/drawing/2014/main" id="{111F1328-BF6E-C66A-B405-210FE276B8BF}"/>
                </a:ext>
              </a:extLst>
            </p:cNvPr>
            <p:cNvCxnSpPr/>
            <p:nvPr/>
          </p:nvCxnSpPr>
          <p:spPr>
            <a:xfrm flipV="1">
              <a:off x="9281213" y="4965279"/>
              <a:ext cx="0" cy="82190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26" name="二等辺三角形 1025">
              <a:extLst>
                <a:ext uri="{FF2B5EF4-FFF2-40B4-BE49-F238E27FC236}">
                  <a16:creationId xmlns:a16="http://schemas.microsoft.com/office/drawing/2014/main" id="{FF26B07C-AD21-D9BE-3021-F8C9B7502B3B}"/>
                </a:ext>
              </a:extLst>
            </p:cNvPr>
            <p:cNvSpPr/>
            <p:nvPr/>
          </p:nvSpPr>
          <p:spPr>
            <a:xfrm>
              <a:off x="8505830" y="5114529"/>
              <a:ext cx="313264" cy="228054"/>
            </a:xfrm>
            <a:prstGeom prst="triangl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27" name="楕円 1026">
              <a:extLst>
                <a:ext uri="{FF2B5EF4-FFF2-40B4-BE49-F238E27FC236}">
                  <a16:creationId xmlns:a16="http://schemas.microsoft.com/office/drawing/2014/main" id="{132F42A6-2915-4C2C-B68A-06174F94E2A6}"/>
                </a:ext>
              </a:extLst>
            </p:cNvPr>
            <p:cNvSpPr/>
            <p:nvPr/>
          </p:nvSpPr>
          <p:spPr>
            <a:xfrm>
              <a:off x="8504242" y="5295765"/>
              <a:ext cx="314851" cy="103324"/>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28" name="二等辺三角形 1027">
              <a:extLst>
                <a:ext uri="{FF2B5EF4-FFF2-40B4-BE49-F238E27FC236}">
                  <a16:creationId xmlns:a16="http://schemas.microsoft.com/office/drawing/2014/main" id="{537A3730-0ECC-97C1-A24B-56D58FEEA58A}"/>
                </a:ext>
              </a:extLst>
            </p:cNvPr>
            <p:cNvSpPr/>
            <p:nvPr/>
          </p:nvSpPr>
          <p:spPr>
            <a:xfrm rot="10800000">
              <a:off x="8505829" y="4886426"/>
              <a:ext cx="313264" cy="228054"/>
            </a:xfrm>
            <a:prstGeom prst="triangl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29" name="楕円 1028">
              <a:extLst>
                <a:ext uri="{FF2B5EF4-FFF2-40B4-BE49-F238E27FC236}">
                  <a16:creationId xmlns:a16="http://schemas.microsoft.com/office/drawing/2014/main" id="{7D3BFB4F-AFF3-53BF-55FE-565DCB3F0457}"/>
                </a:ext>
              </a:extLst>
            </p:cNvPr>
            <p:cNvSpPr/>
            <p:nvPr/>
          </p:nvSpPr>
          <p:spPr>
            <a:xfrm>
              <a:off x="8504242" y="4826141"/>
              <a:ext cx="314851" cy="103324"/>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30" name="直方体 1029">
              <a:extLst>
                <a:ext uri="{FF2B5EF4-FFF2-40B4-BE49-F238E27FC236}">
                  <a16:creationId xmlns:a16="http://schemas.microsoft.com/office/drawing/2014/main" id="{9A5F0116-F324-C13E-EF52-F2372D94D70D}"/>
                </a:ext>
              </a:extLst>
            </p:cNvPr>
            <p:cNvSpPr/>
            <p:nvPr/>
          </p:nvSpPr>
          <p:spPr>
            <a:xfrm>
              <a:off x="9804554" y="4962104"/>
              <a:ext cx="1185333" cy="1100667"/>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032" name="楕円 1031">
              <a:extLst>
                <a:ext uri="{FF2B5EF4-FFF2-40B4-BE49-F238E27FC236}">
                  <a16:creationId xmlns:a16="http://schemas.microsoft.com/office/drawing/2014/main" id="{B7E31EEC-B9D9-2F39-32B2-6F6FFD81C447}"/>
                </a:ext>
              </a:extLst>
            </p:cNvPr>
            <p:cNvSpPr/>
            <p:nvPr/>
          </p:nvSpPr>
          <p:spPr>
            <a:xfrm>
              <a:off x="9728200" y="5166360"/>
              <a:ext cx="147320" cy="15082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33" name="楕円 1032">
              <a:extLst>
                <a:ext uri="{FF2B5EF4-FFF2-40B4-BE49-F238E27FC236}">
                  <a16:creationId xmlns:a16="http://schemas.microsoft.com/office/drawing/2014/main" id="{7C0F1FF6-D84A-68D4-EDC1-5AC061ED0811}"/>
                </a:ext>
              </a:extLst>
            </p:cNvPr>
            <p:cNvSpPr/>
            <p:nvPr/>
          </p:nvSpPr>
          <p:spPr>
            <a:xfrm>
              <a:off x="10916227" y="4887494"/>
              <a:ext cx="147320" cy="15082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35" name="楕円 1034">
              <a:extLst>
                <a:ext uri="{FF2B5EF4-FFF2-40B4-BE49-F238E27FC236}">
                  <a16:creationId xmlns:a16="http://schemas.microsoft.com/office/drawing/2014/main" id="{4C10D0E2-A3B7-5EE4-B6F2-B2CA1B6BC55F}"/>
                </a:ext>
              </a:extLst>
            </p:cNvPr>
            <p:cNvSpPr/>
            <p:nvPr/>
          </p:nvSpPr>
          <p:spPr>
            <a:xfrm>
              <a:off x="10634180" y="5976767"/>
              <a:ext cx="147320" cy="15082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pic>
        <p:nvPicPr>
          <p:cNvPr id="11" name="図 10"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_\bk&#10;\end{align*}&#10;\end{document}" title="IguanaTex Bitmap Display">
            <a:extLst>
              <a:ext uri="{FF2B5EF4-FFF2-40B4-BE49-F238E27FC236}">
                <a16:creationId xmlns:a16="http://schemas.microsoft.com/office/drawing/2014/main" id="{6CEA9870-662A-E6A2-8D9E-F63BA64D61B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499257" y="1016045"/>
            <a:ext cx="375966" cy="245348"/>
          </a:xfrm>
          <a:prstGeom prst="rect">
            <a:avLst/>
          </a:prstGeom>
        </p:spPr>
      </p:pic>
      <p:pic>
        <p:nvPicPr>
          <p:cNvPr id="4" name="Picture 2" descr="undefined">
            <a:extLst>
              <a:ext uri="{FF2B5EF4-FFF2-40B4-BE49-F238E27FC236}">
                <a16:creationId xmlns:a16="http://schemas.microsoft.com/office/drawing/2014/main" id="{3B4DDA9B-83DC-F212-DBAE-930AB9835D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6195" y="745255"/>
            <a:ext cx="2855482" cy="295394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5A927225-7C1E-5BAA-ED39-3A3B67E2BE66}"/>
              </a:ext>
            </a:extLst>
          </p:cNvPr>
          <p:cNvSpPr txBox="1"/>
          <p:nvPr/>
        </p:nvSpPr>
        <p:spPr>
          <a:xfrm>
            <a:off x="8023839" y="3684119"/>
            <a:ext cx="3965398" cy="615553"/>
          </a:xfrm>
          <a:prstGeom prst="rect">
            <a:avLst/>
          </a:prstGeom>
          <a:noFill/>
        </p:spPr>
        <p:txBody>
          <a:bodyPr wrap="square">
            <a:spAutoFit/>
          </a:bodyPr>
          <a:lstStyle/>
          <a:p>
            <a:pPr lvl="1" algn="ctr"/>
            <a:r>
              <a:rPr lang="ja-JP" altLang="en-US" dirty="0">
                <a:latin typeface="+mn-ea"/>
              </a:rPr>
              <a:t>シリコンのバンド構造</a:t>
            </a:r>
            <a:endParaRPr lang="en-US" altLang="ja-JP" dirty="0">
              <a:latin typeface="+mn-ea"/>
            </a:endParaRPr>
          </a:p>
          <a:p>
            <a:pPr lvl="1" algn="ctr"/>
            <a:r>
              <a:rPr lang="ja-JP" altLang="en-US" sz="1600" dirty="0">
                <a:latin typeface="+mn-ea"/>
              </a:rPr>
              <a:t>図は</a:t>
            </a:r>
            <a:r>
              <a:rPr lang="en-US" altLang="ja-JP" sz="1600" dirty="0">
                <a:latin typeface="+mn-ea"/>
              </a:rPr>
              <a:t>Wikipedia</a:t>
            </a:r>
            <a:r>
              <a:rPr lang="ja-JP" altLang="en-US" sz="1600" dirty="0">
                <a:latin typeface="+mn-ea"/>
              </a:rPr>
              <a:t>より</a:t>
            </a:r>
            <a:endParaRPr lang="en-US" altLang="ja-JP" sz="1600" dirty="0">
              <a:latin typeface="+mn-ea"/>
            </a:endParaRPr>
          </a:p>
        </p:txBody>
      </p:sp>
    </p:spTree>
    <p:extLst>
      <p:ext uri="{BB962C8B-B14F-4D97-AF65-F5344CB8AC3E}">
        <p14:creationId xmlns:p14="http://schemas.microsoft.com/office/powerpoint/2010/main" val="3336277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3775393" cy="523220"/>
          </a:xfrm>
          <a:prstGeom prst="rect">
            <a:avLst/>
          </a:prstGeom>
          <a:noFill/>
        </p:spPr>
        <p:txBody>
          <a:bodyPr wrap="none" rtlCol="0">
            <a:spAutoFit/>
          </a:bodyPr>
          <a:lstStyle/>
          <a:p>
            <a:r>
              <a:rPr lang="ja-JP" altLang="en-US" sz="2800" dirty="0"/>
              <a:t>未解決問題と私の研究</a:t>
            </a:r>
            <a:endParaRPr lang="en-US" altLang="ja-JP" sz="2800" dirty="0">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5ED2CC62-5E55-234B-79B1-999CABA9E01F}"/>
              </a:ext>
            </a:extLst>
          </p:cNvPr>
          <p:cNvSpPr txBox="1"/>
          <p:nvPr/>
        </p:nvSpPr>
        <p:spPr>
          <a:xfrm>
            <a:off x="270265" y="707368"/>
            <a:ext cx="11682572" cy="5909310"/>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latin typeface="+mn-ea"/>
              </a:rPr>
              <a:t>何が問題か？ </a:t>
            </a:r>
            <a:endParaRPr kumimoji="1" lang="en-US" altLang="ja-JP" dirty="0">
              <a:latin typeface="+mn-ea"/>
            </a:endParaRPr>
          </a:p>
          <a:p>
            <a:r>
              <a:rPr kumimoji="1" lang="ja-JP" altLang="en-US" dirty="0">
                <a:latin typeface="+mn-ea"/>
              </a:rPr>
              <a:t>→ 以下が，部分的にのみ既知で完全には未解明．</a:t>
            </a:r>
            <a:endParaRPr lang="en-US" altLang="ja-JP" dirty="0">
              <a:latin typeface="+mn-ea"/>
            </a:endParaRPr>
          </a:p>
          <a:p>
            <a:pPr marL="742950" lvl="1" indent="-285750">
              <a:buFont typeface="Wingdings" panose="05000000000000000000" pitchFamily="2" charset="2"/>
              <a:buChar char="Ø"/>
            </a:pPr>
            <a:r>
              <a:rPr lang="ja-JP" altLang="en-US" dirty="0">
                <a:latin typeface="+mn-ea"/>
              </a:rPr>
              <a:t>存在するトポロジカル不変量の分類，及び具体的表式．</a:t>
            </a:r>
            <a:endParaRPr lang="en-US" altLang="ja-JP" dirty="0">
              <a:latin typeface="+mn-ea"/>
            </a:endParaRPr>
          </a:p>
          <a:p>
            <a:pPr marL="742950" lvl="1" indent="-285750">
              <a:buFont typeface="Wingdings" panose="05000000000000000000" pitchFamily="2" charset="2"/>
              <a:buChar char="Ø"/>
            </a:pPr>
            <a:r>
              <a:rPr lang="ja-JP" altLang="en-US" dirty="0">
                <a:latin typeface="+mn-ea"/>
              </a:rPr>
              <a:t>可能な表面状態の分類．</a:t>
            </a:r>
            <a:endParaRPr lang="en-US" altLang="ja-JP" dirty="0">
              <a:latin typeface="+mn-ea"/>
            </a:endParaRPr>
          </a:p>
          <a:p>
            <a:pPr marL="742950" lvl="1" indent="-285750">
              <a:buFont typeface="Wingdings" panose="05000000000000000000" pitchFamily="2" charset="2"/>
              <a:buChar char="Ø"/>
            </a:pPr>
            <a:r>
              <a:rPr lang="ja-JP" altLang="en-US" dirty="0">
                <a:latin typeface="+mn-ea"/>
              </a:rPr>
              <a:t>トポロジカル不変量と表面状態の対応関係．</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問題の特徴．</a:t>
            </a:r>
            <a:endParaRPr lang="en-US" altLang="ja-JP" dirty="0">
              <a:latin typeface="+mn-ea"/>
            </a:endParaRPr>
          </a:p>
          <a:p>
            <a:pPr marL="742950" lvl="1" indent="-285750">
              <a:buFont typeface="Wingdings" panose="05000000000000000000" pitchFamily="2" charset="2"/>
              <a:buChar char="Ø"/>
            </a:pPr>
            <a:r>
              <a:rPr lang="ja-JP" altLang="en-US" dirty="0">
                <a:latin typeface="+mn-ea"/>
              </a:rPr>
              <a:t>独立な問題設定が膨大．</a:t>
            </a:r>
            <a:endParaRPr lang="en-US" altLang="ja-JP" dirty="0">
              <a:latin typeface="+mn-ea"/>
            </a:endParaRPr>
          </a:p>
          <a:p>
            <a:pPr marL="742950" lvl="1" indent="-285750">
              <a:buFont typeface="Wingdings" panose="05000000000000000000" pitchFamily="2" charset="2"/>
              <a:buChar char="Ø"/>
            </a:pPr>
            <a:r>
              <a:rPr lang="ja-JP" altLang="en-US" dirty="0">
                <a:latin typeface="+mn-ea"/>
              </a:rPr>
              <a:t>磁気空間群</a:t>
            </a:r>
            <a:r>
              <a:rPr lang="en-US" altLang="ja-JP" dirty="0">
                <a:latin typeface="+mn-ea"/>
              </a:rPr>
              <a:t>1651</a:t>
            </a:r>
            <a:r>
              <a:rPr lang="ja-JP" altLang="en-US" dirty="0">
                <a:latin typeface="+mn-ea"/>
              </a:rPr>
              <a:t>通り，超伝導ギャップ関数の対称性，スピン軌道相互作用の有無など</a:t>
            </a:r>
            <a:endParaRPr lang="en-US" altLang="ja-JP" dirty="0">
              <a:latin typeface="+mn-ea"/>
            </a:endParaRPr>
          </a:p>
          <a:p>
            <a:pPr lvl="1"/>
            <a:r>
              <a:rPr lang="en-US" altLang="ja-JP" dirty="0">
                <a:latin typeface="+mn-ea"/>
              </a:rPr>
              <a:t>	</a:t>
            </a:r>
            <a:r>
              <a:rPr lang="ja-JP" altLang="en-US" dirty="0">
                <a:latin typeface="+mn-ea"/>
              </a:rPr>
              <a:t> → ５万通り程度の独立な対称性の設定がある．</a:t>
            </a:r>
            <a:endParaRPr lang="en-US" altLang="ja-JP" dirty="0">
              <a:latin typeface="+mn-ea"/>
            </a:endParaRPr>
          </a:p>
          <a:p>
            <a:pPr marL="742950" lvl="1" indent="-285750">
              <a:buFont typeface="Wingdings" panose="05000000000000000000" pitchFamily="2" charset="2"/>
              <a:buChar char="Ø"/>
            </a:pPr>
            <a:r>
              <a:rPr lang="ja-JP" altLang="en-US" dirty="0">
                <a:latin typeface="+mn-ea"/>
              </a:rPr>
              <a:t>各論的な方法は通用しないので，包括的かつ機械的な解決を目指す．</a:t>
            </a:r>
            <a:endParaRPr lang="en-US" altLang="ja-JP" dirty="0">
              <a:latin typeface="+mn-ea"/>
            </a:endParaRPr>
          </a:p>
          <a:p>
            <a:pPr marL="742950" lvl="1" indent="-285750">
              <a:buFont typeface="Wingdings" panose="05000000000000000000" pitchFamily="2" charset="2"/>
              <a:buChar char="ü"/>
            </a:pPr>
            <a:endParaRPr lang="en-US" altLang="ja-JP" dirty="0">
              <a:latin typeface="+mn-ea"/>
            </a:endParaRPr>
          </a:p>
          <a:p>
            <a:pPr marL="285750" indent="-285750">
              <a:buFont typeface="Wingdings" panose="05000000000000000000" pitchFamily="2" charset="2"/>
              <a:buChar char="l"/>
            </a:pPr>
            <a:r>
              <a:rPr lang="ja-JP" altLang="en-US" dirty="0">
                <a:latin typeface="+mn-ea"/>
              </a:rPr>
              <a:t>戦略：</a:t>
            </a:r>
            <a:r>
              <a:rPr lang="en-US" altLang="ja-JP" dirty="0" err="1">
                <a:solidFill>
                  <a:srgbClr val="C00000"/>
                </a:solidFill>
                <a:latin typeface="+mn-ea"/>
              </a:rPr>
              <a:t>Atiayh-Hirzebruch</a:t>
            </a:r>
            <a:r>
              <a:rPr lang="ja-JP" altLang="en-US" dirty="0">
                <a:solidFill>
                  <a:srgbClr val="C00000"/>
                </a:solidFill>
                <a:latin typeface="+mn-ea"/>
              </a:rPr>
              <a:t>スペクトル系列</a:t>
            </a:r>
            <a:r>
              <a:rPr lang="ja-JP" altLang="en-US" dirty="0">
                <a:latin typeface="+mn-ea"/>
              </a:rPr>
              <a:t>．スペクトル系列の数理構造と，トポロジカル絶縁体・超伝導体の物性の知見を用いつつ，スペクトル系列の全ての計算ステップを数値計算実装する．</a:t>
            </a:r>
            <a:endParaRPr lang="en-US" altLang="ja-JP" dirty="0">
              <a:latin typeface="+mn-ea"/>
            </a:endParaRPr>
          </a:p>
        </p:txBody>
      </p:sp>
      <p:grpSp>
        <p:nvGrpSpPr>
          <p:cNvPr id="5" name="グループ化 4">
            <a:extLst>
              <a:ext uri="{FF2B5EF4-FFF2-40B4-BE49-F238E27FC236}">
                <a16:creationId xmlns:a16="http://schemas.microsoft.com/office/drawing/2014/main" id="{AF39666B-E0D5-041B-0FAA-928F94C39381}"/>
              </a:ext>
            </a:extLst>
          </p:cNvPr>
          <p:cNvGrpSpPr/>
          <p:nvPr/>
        </p:nvGrpSpPr>
        <p:grpSpPr>
          <a:xfrm>
            <a:off x="767040" y="2137799"/>
            <a:ext cx="10218380" cy="1960903"/>
            <a:chOff x="1125259" y="4292625"/>
            <a:chExt cx="10218380" cy="1960903"/>
          </a:xfrm>
        </p:grpSpPr>
        <p:pic>
          <p:nvPicPr>
            <p:cNvPr id="6" name="図 5"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cal H}_{\bk}&#10;\end{align*}&#10;\end{document}" title="IguanaTex Bitmap Display">
              <a:extLst>
                <a:ext uri="{FF2B5EF4-FFF2-40B4-BE49-F238E27FC236}">
                  <a16:creationId xmlns:a16="http://schemas.microsoft.com/office/drawing/2014/main" id="{2763DF4B-1A88-680A-FA18-EDD7BC1674D6}"/>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135571" y="5755268"/>
              <a:ext cx="520990" cy="339988"/>
            </a:xfrm>
            <a:prstGeom prst="rect">
              <a:avLst/>
            </a:prstGeom>
          </p:spPr>
        </p:pic>
        <p:sp>
          <p:nvSpPr>
            <p:cNvPr id="9" name="テキスト ボックス 8">
              <a:extLst>
                <a:ext uri="{FF2B5EF4-FFF2-40B4-BE49-F238E27FC236}">
                  <a16:creationId xmlns:a16="http://schemas.microsoft.com/office/drawing/2014/main" id="{161102AE-1CB3-1039-9720-AA42E33C3AAF}"/>
                </a:ext>
              </a:extLst>
            </p:cNvPr>
            <p:cNvSpPr txBox="1"/>
            <p:nvPr/>
          </p:nvSpPr>
          <p:spPr>
            <a:xfrm>
              <a:off x="1125259" y="4885905"/>
              <a:ext cx="2524681" cy="830997"/>
            </a:xfrm>
            <a:prstGeom prst="rect">
              <a:avLst/>
            </a:prstGeom>
            <a:noFill/>
          </p:spPr>
          <p:txBody>
            <a:bodyPr wrap="square" rtlCol="0">
              <a:spAutoFit/>
            </a:bodyPr>
            <a:lstStyle/>
            <a:p>
              <a:pPr algn="ctr"/>
              <a:r>
                <a:rPr kumimoji="1" lang="ja-JP" altLang="en-US" sz="1600" dirty="0"/>
                <a:t>（第一原理計算</a:t>
              </a:r>
              <a:r>
                <a:rPr kumimoji="1" lang="en-US" altLang="ja-JP" sz="1600" dirty="0"/>
                <a:t>/</a:t>
              </a:r>
              <a:r>
                <a:rPr kumimoji="1" lang="ja-JP" altLang="en-US" sz="1600" dirty="0"/>
                <a:t>模型計算により得られる）</a:t>
              </a:r>
              <a:endParaRPr kumimoji="1" lang="en-US" altLang="ja-JP" sz="1600" dirty="0"/>
            </a:p>
            <a:p>
              <a:pPr algn="ctr"/>
              <a:r>
                <a:rPr kumimoji="1" lang="en-US" altLang="ja-JP" sz="1600" dirty="0"/>
                <a:t>Bloch</a:t>
              </a:r>
              <a:r>
                <a:rPr kumimoji="1" lang="ja-JP" altLang="en-US" sz="1600" dirty="0"/>
                <a:t>ハミルトニアン</a:t>
              </a:r>
            </a:p>
          </p:txBody>
        </p:sp>
        <p:sp>
          <p:nvSpPr>
            <p:cNvPr id="11" name="四角形: 角を丸くする 10">
              <a:extLst>
                <a:ext uri="{FF2B5EF4-FFF2-40B4-BE49-F238E27FC236}">
                  <a16:creationId xmlns:a16="http://schemas.microsoft.com/office/drawing/2014/main" id="{4A199C8C-D699-E41A-136D-ECA69708CE81}"/>
                </a:ext>
              </a:extLst>
            </p:cNvPr>
            <p:cNvSpPr/>
            <p:nvPr/>
          </p:nvSpPr>
          <p:spPr>
            <a:xfrm>
              <a:off x="4701333" y="4553745"/>
              <a:ext cx="1752600" cy="16997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トポロジカル不変量</a:t>
              </a:r>
            </a:p>
          </p:txBody>
        </p:sp>
        <p:sp>
          <p:nvSpPr>
            <p:cNvPr id="12" name="矢印: 右 11">
              <a:extLst>
                <a:ext uri="{FF2B5EF4-FFF2-40B4-BE49-F238E27FC236}">
                  <a16:creationId xmlns:a16="http://schemas.microsoft.com/office/drawing/2014/main" id="{534EDFD8-9AA8-5FF7-1070-3E80693FBF21}"/>
                </a:ext>
              </a:extLst>
            </p:cNvPr>
            <p:cNvSpPr/>
            <p:nvPr/>
          </p:nvSpPr>
          <p:spPr>
            <a:xfrm>
              <a:off x="3742265" y="5121009"/>
              <a:ext cx="874400" cy="57049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6D1FACBE-809B-3351-05CB-36484EE0CEC0}"/>
                </a:ext>
              </a:extLst>
            </p:cNvPr>
            <p:cNvSpPr/>
            <p:nvPr/>
          </p:nvSpPr>
          <p:spPr>
            <a:xfrm>
              <a:off x="6555534" y="5118389"/>
              <a:ext cx="874400" cy="57049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BD75A0D6-46A6-DEDF-2775-BE2A0B911B54}"/>
                </a:ext>
              </a:extLst>
            </p:cNvPr>
            <p:cNvSpPr/>
            <p:nvPr/>
          </p:nvSpPr>
          <p:spPr>
            <a:xfrm>
              <a:off x="7594600" y="4520223"/>
              <a:ext cx="3749039" cy="16997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5" name="四角形: 角を丸くする 14">
              <a:extLst>
                <a:ext uri="{FF2B5EF4-FFF2-40B4-BE49-F238E27FC236}">
                  <a16:creationId xmlns:a16="http://schemas.microsoft.com/office/drawing/2014/main" id="{769FAA1D-4C76-319D-A23A-CE5930CA64B4}"/>
                </a:ext>
              </a:extLst>
            </p:cNvPr>
            <p:cNvSpPr/>
            <p:nvPr/>
          </p:nvSpPr>
          <p:spPr>
            <a:xfrm>
              <a:off x="8555666" y="4292625"/>
              <a:ext cx="1871133" cy="4578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各種表面状態</a:t>
              </a:r>
            </a:p>
          </p:txBody>
        </p:sp>
        <p:sp>
          <p:nvSpPr>
            <p:cNvPr id="16" name="直方体 15">
              <a:extLst>
                <a:ext uri="{FF2B5EF4-FFF2-40B4-BE49-F238E27FC236}">
                  <a16:creationId xmlns:a16="http://schemas.microsoft.com/office/drawing/2014/main" id="{2EACE726-C945-2DA6-A81B-05B9BFD7F071}"/>
                </a:ext>
              </a:extLst>
            </p:cNvPr>
            <p:cNvSpPr/>
            <p:nvPr/>
          </p:nvSpPr>
          <p:spPr>
            <a:xfrm>
              <a:off x="8097469" y="4962104"/>
              <a:ext cx="1185333" cy="1100667"/>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平行四辺形 16">
              <a:extLst>
                <a:ext uri="{FF2B5EF4-FFF2-40B4-BE49-F238E27FC236}">
                  <a16:creationId xmlns:a16="http://schemas.microsoft.com/office/drawing/2014/main" id="{A0B9D4CE-F1F5-F6E8-AA60-FBEF188BDDBC}"/>
                </a:ext>
              </a:extLst>
            </p:cNvPr>
            <p:cNvSpPr/>
            <p:nvPr/>
          </p:nvSpPr>
          <p:spPr>
            <a:xfrm>
              <a:off x="8095880" y="4962104"/>
              <a:ext cx="1185333" cy="275059"/>
            </a:xfrm>
            <a:prstGeom prst="parallelogram">
              <a:avLst>
                <a:gd name="adj" fmla="val 99782"/>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A4B88B1B-EBC0-B18E-1AD2-97834E2BC02E}"/>
                </a:ext>
              </a:extLst>
            </p:cNvPr>
            <p:cNvCxnSpPr/>
            <p:nvPr/>
          </p:nvCxnSpPr>
          <p:spPr>
            <a:xfrm flipV="1">
              <a:off x="8095880" y="5240867"/>
              <a:ext cx="0" cy="82190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直線コネクタ 18">
              <a:extLst>
                <a:ext uri="{FF2B5EF4-FFF2-40B4-BE49-F238E27FC236}">
                  <a16:creationId xmlns:a16="http://schemas.microsoft.com/office/drawing/2014/main" id="{01ED84E2-C1FF-94C6-A31E-3475D7B236AD}"/>
                </a:ext>
              </a:extLst>
            </p:cNvPr>
            <p:cNvCxnSpPr/>
            <p:nvPr/>
          </p:nvCxnSpPr>
          <p:spPr>
            <a:xfrm flipV="1">
              <a:off x="9000755" y="5237163"/>
              <a:ext cx="0" cy="82190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直線コネクタ 19">
              <a:extLst>
                <a:ext uri="{FF2B5EF4-FFF2-40B4-BE49-F238E27FC236}">
                  <a16:creationId xmlns:a16="http://schemas.microsoft.com/office/drawing/2014/main" id="{5EF7CD42-62E3-EC29-BE66-C9BE431EA7D9}"/>
                </a:ext>
              </a:extLst>
            </p:cNvPr>
            <p:cNvCxnSpPr/>
            <p:nvPr/>
          </p:nvCxnSpPr>
          <p:spPr>
            <a:xfrm flipV="1">
              <a:off x="9281213" y="4965279"/>
              <a:ext cx="0" cy="82190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1" name="二等辺三角形 20">
              <a:extLst>
                <a:ext uri="{FF2B5EF4-FFF2-40B4-BE49-F238E27FC236}">
                  <a16:creationId xmlns:a16="http://schemas.microsoft.com/office/drawing/2014/main" id="{A3CD59B6-F008-5243-F16A-59582349DE93}"/>
                </a:ext>
              </a:extLst>
            </p:cNvPr>
            <p:cNvSpPr/>
            <p:nvPr/>
          </p:nvSpPr>
          <p:spPr>
            <a:xfrm>
              <a:off x="8505830" y="5114529"/>
              <a:ext cx="313264" cy="228054"/>
            </a:xfrm>
            <a:prstGeom prst="triangl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B918E95E-108F-67BC-8476-83D447AF52EB}"/>
                </a:ext>
              </a:extLst>
            </p:cNvPr>
            <p:cNvSpPr/>
            <p:nvPr/>
          </p:nvSpPr>
          <p:spPr>
            <a:xfrm>
              <a:off x="8504242" y="5295765"/>
              <a:ext cx="314851" cy="103324"/>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A461CF25-A0D0-4A15-5C28-3F978C9E658D}"/>
                </a:ext>
              </a:extLst>
            </p:cNvPr>
            <p:cNvSpPr/>
            <p:nvPr/>
          </p:nvSpPr>
          <p:spPr>
            <a:xfrm rot="10800000">
              <a:off x="8505829" y="4886426"/>
              <a:ext cx="313264" cy="228054"/>
            </a:xfrm>
            <a:prstGeom prst="triangl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DB4A4E7D-37C7-5074-7120-B1CA273BF995}"/>
                </a:ext>
              </a:extLst>
            </p:cNvPr>
            <p:cNvSpPr/>
            <p:nvPr/>
          </p:nvSpPr>
          <p:spPr>
            <a:xfrm>
              <a:off x="8504242" y="4826141"/>
              <a:ext cx="314851" cy="103324"/>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6" name="直方体 25">
              <a:extLst>
                <a:ext uri="{FF2B5EF4-FFF2-40B4-BE49-F238E27FC236}">
                  <a16:creationId xmlns:a16="http://schemas.microsoft.com/office/drawing/2014/main" id="{249D61B8-DC47-600A-D584-80DF7CEC5F20}"/>
                </a:ext>
              </a:extLst>
            </p:cNvPr>
            <p:cNvSpPr/>
            <p:nvPr/>
          </p:nvSpPr>
          <p:spPr>
            <a:xfrm>
              <a:off x="9804554" y="4962104"/>
              <a:ext cx="1185333" cy="1100667"/>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78182DC3-A511-57FB-5823-EC5122260CA6}"/>
                </a:ext>
              </a:extLst>
            </p:cNvPr>
            <p:cNvSpPr/>
            <p:nvPr/>
          </p:nvSpPr>
          <p:spPr>
            <a:xfrm>
              <a:off x="9728200" y="5166360"/>
              <a:ext cx="147320" cy="15082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167B317-264D-05A9-8081-F490EFE9AE04}"/>
                </a:ext>
              </a:extLst>
            </p:cNvPr>
            <p:cNvSpPr/>
            <p:nvPr/>
          </p:nvSpPr>
          <p:spPr>
            <a:xfrm>
              <a:off x="10916227" y="4887494"/>
              <a:ext cx="147320" cy="15082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249FE85F-853F-4A0C-8326-0F690FF968C8}"/>
                </a:ext>
              </a:extLst>
            </p:cNvPr>
            <p:cNvSpPr/>
            <p:nvPr/>
          </p:nvSpPr>
          <p:spPr>
            <a:xfrm>
              <a:off x="10634180" y="5976767"/>
              <a:ext cx="147320" cy="15082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468D43AF-3593-7E7D-834D-D4182A4679D9}"/>
              </a:ext>
            </a:extLst>
          </p:cNvPr>
          <p:cNvSpPr txBox="1"/>
          <p:nvPr/>
        </p:nvSpPr>
        <p:spPr>
          <a:xfrm>
            <a:off x="4645356" y="2565898"/>
            <a:ext cx="954107" cy="1015663"/>
          </a:xfrm>
          <a:prstGeom prst="rect">
            <a:avLst/>
          </a:prstGeom>
          <a:noFill/>
        </p:spPr>
        <p:txBody>
          <a:bodyPr wrap="none" rtlCol="0">
            <a:spAutoFit/>
          </a:bodyPr>
          <a:lstStyle/>
          <a:p>
            <a:r>
              <a:rPr kumimoji="1" lang="ja-JP" altLang="en-US" sz="6000" b="1" dirty="0">
                <a:solidFill>
                  <a:srgbClr val="FF0000"/>
                </a:solidFill>
              </a:rPr>
              <a:t>？</a:t>
            </a:r>
          </a:p>
        </p:txBody>
      </p:sp>
      <p:sp>
        <p:nvSpPr>
          <p:cNvPr id="31" name="テキスト ボックス 30">
            <a:extLst>
              <a:ext uri="{FF2B5EF4-FFF2-40B4-BE49-F238E27FC236}">
                <a16:creationId xmlns:a16="http://schemas.microsoft.com/office/drawing/2014/main" id="{01ED8EA4-4765-6C8A-4E89-A023C04B7E95}"/>
              </a:ext>
            </a:extLst>
          </p:cNvPr>
          <p:cNvSpPr txBox="1"/>
          <p:nvPr/>
        </p:nvSpPr>
        <p:spPr>
          <a:xfrm>
            <a:off x="8718891" y="3011534"/>
            <a:ext cx="954107" cy="1015663"/>
          </a:xfrm>
          <a:prstGeom prst="rect">
            <a:avLst/>
          </a:prstGeom>
          <a:noFill/>
        </p:spPr>
        <p:txBody>
          <a:bodyPr wrap="none" rtlCol="0">
            <a:spAutoFit/>
          </a:bodyPr>
          <a:lstStyle/>
          <a:p>
            <a:r>
              <a:rPr kumimoji="1" lang="ja-JP" altLang="en-US" sz="6000" b="1" dirty="0">
                <a:solidFill>
                  <a:srgbClr val="FF0000"/>
                </a:solidFill>
              </a:rPr>
              <a:t>？</a:t>
            </a:r>
          </a:p>
        </p:txBody>
      </p:sp>
      <p:sp>
        <p:nvSpPr>
          <p:cNvPr id="32" name="テキスト ボックス 31">
            <a:extLst>
              <a:ext uri="{FF2B5EF4-FFF2-40B4-BE49-F238E27FC236}">
                <a16:creationId xmlns:a16="http://schemas.microsoft.com/office/drawing/2014/main" id="{550FF998-864E-FB3E-699F-5B69F3D9E6E4}"/>
              </a:ext>
            </a:extLst>
          </p:cNvPr>
          <p:cNvSpPr txBox="1"/>
          <p:nvPr/>
        </p:nvSpPr>
        <p:spPr>
          <a:xfrm>
            <a:off x="6073332" y="2671315"/>
            <a:ext cx="954107" cy="1015663"/>
          </a:xfrm>
          <a:prstGeom prst="rect">
            <a:avLst/>
          </a:prstGeom>
          <a:noFill/>
        </p:spPr>
        <p:txBody>
          <a:bodyPr wrap="none" rtlCol="0">
            <a:spAutoFit/>
          </a:bodyPr>
          <a:lstStyle/>
          <a:p>
            <a:r>
              <a:rPr kumimoji="1" lang="ja-JP" altLang="en-US" sz="6000" b="1" dirty="0">
                <a:solidFill>
                  <a:srgbClr val="FF0000"/>
                </a:solidFill>
              </a:rPr>
              <a:t>？</a:t>
            </a:r>
          </a:p>
        </p:txBody>
      </p:sp>
    </p:spTree>
    <p:extLst>
      <p:ext uri="{BB962C8B-B14F-4D97-AF65-F5344CB8AC3E}">
        <p14:creationId xmlns:p14="http://schemas.microsoft.com/office/powerpoint/2010/main" val="25695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1620957" cy="523220"/>
          </a:xfrm>
          <a:prstGeom prst="rect">
            <a:avLst/>
          </a:prstGeom>
          <a:noFill/>
        </p:spPr>
        <p:txBody>
          <a:bodyPr wrap="none" rtlCol="0">
            <a:spAutoFit/>
          </a:bodyPr>
          <a:lstStyle/>
          <a:p>
            <a:r>
              <a:rPr lang="ja-JP" altLang="en-US" sz="2800" dirty="0"/>
              <a:t>水の相図</a:t>
            </a:r>
            <a:endParaRPr lang="en-US" altLang="ja-JP" sz="2800" dirty="0"/>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grpSp>
        <p:nvGrpSpPr>
          <p:cNvPr id="2" name="グループ化 1">
            <a:extLst>
              <a:ext uri="{FF2B5EF4-FFF2-40B4-BE49-F238E27FC236}">
                <a16:creationId xmlns:a16="http://schemas.microsoft.com/office/drawing/2014/main" id="{C97F7E37-0B57-38BE-1134-F8B49F96E749}"/>
              </a:ext>
            </a:extLst>
          </p:cNvPr>
          <p:cNvGrpSpPr/>
          <p:nvPr/>
        </p:nvGrpSpPr>
        <p:grpSpPr>
          <a:xfrm>
            <a:off x="3533031" y="723836"/>
            <a:ext cx="4945351" cy="3450517"/>
            <a:chOff x="2083070" y="1169908"/>
            <a:chExt cx="4945351" cy="3450517"/>
          </a:xfrm>
        </p:grpSpPr>
        <p:cxnSp>
          <p:nvCxnSpPr>
            <p:cNvPr id="4" name="直線矢印コネクタ 3">
              <a:extLst>
                <a:ext uri="{FF2B5EF4-FFF2-40B4-BE49-F238E27FC236}">
                  <a16:creationId xmlns:a16="http://schemas.microsoft.com/office/drawing/2014/main" id="{C61786F2-D159-A331-05A5-18DCAE0DC7A8}"/>
                </a:ext>
              </a:extLst>
            </p:cNvPr>
            <p:cNvCxnSpPr/>
            <p:nvPr/>
          </p:nvCxnSpPr>
          <p:spPr>
            <a:xfrm>
              <a:off x="2531659" y="4206535"/>
              <a:ext cx="40806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A565990D-3507-388F-93C7-F4B0C0CFC3CA}"/>
                </a:ext>
              </a:extLst>
            </p:cNvPr>
            <p:cNvCxnSpPr/>
            <p:nvPr/>
          </p:nvCxnSpPr>
          <p:spPr>
            <a:xfrm flipV="1">
              <a:off x="2531659" y="1169908"/>
              <a:ext cx="0" cy="3036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フリーフォーム: 図形 5">
              <a:extLst>
                <a:ext uri="{FF2B5EF4-FFF2-40B4-BE49-F238E27FC236}">
                  <a16:creationId xmlns:a16="http://schemas.microsoft.com/office/drawing/2014/main" id="{7C3C886E-D69D-56D1-2FF2-CFBA085D8B84}"/>
                </a:ext>
              </a:extLst>
            </p:cNvPr>
            <p:cNvSpPr/>
            <p:nvPr/>
          </p:nvSpPr>
          <p:spPr>
            <a:xfrm>
              <a:off x="3807724" y="2369117"/>
              <a:ext cx="2053227" cy="1011729"/>
            </a:xfrm>
            <a:custGeom>
              <a:avLst/>
              <a:gdLst>
                <a:gd name="connsiteX0" fmla="*/ 0 w 1323833"/>
                <a:gd name="connsiteY0" fmla="*/ 839337 h 839337"/>
                <a:gd name="connsiteX1" fmla="*/ 839337 w 1323833"/>
                <a:gd name="connsiteY1" fmla="*/ 696036 h 839337"/>
                <a:gd name="connsiteX2" fmla="*/ 1323833 w 1323833"/>
                <a:gd name="connsiteY2" fmla="*/ 0 h 839337"/>
                <a:gd name="connsiteX3" fmla="*/ 1323833 w 1323833"/>
                <a:gd name="connsiteY3" fmla="*/ 0 h 839337"/>
              </a:gdLst>
              <a:ahLst/>
              <a:cxnLst>
                <a:cxn ang="0">
                  <a:pos x="connsiteX0" y="connsiteY0"/>
                </a:cxn>
                <a:cxn ang="0">
                  <a:pos x="connsiteX1" y="connsiteY1"/>
                </a:cxn>
                <a:cxn ang="0">
                  <a:pos x="connsiteX2" y="connsiteY2"/>
                </a:cxn>
                <a:cxn ang="0">
                  <a:pos x="connsiteX3" y="connsiteY3"/>
                </a:cxn>
              </a:cxnLst>
              <a:rect l="l" t="t" r="r" b="b"/>
              <a:pathLst>
                <a:path w="1323833" h="839337">
                  <a:moveTo>
                    <a:pt x="0" y="839337"/>
                  </a:moveTo>
                  <a:cubicBezTo>
                    <a:pt x="309349" y="837631"/>
                    <a:pt x="618698" y="835925"/>
                    <a:pt x="839337" y="696036"/>
                  </a:cubicBezTo>
                  <a:cubicBezTo>
                    <a:pt x="1059976" y="556147"/>
                    <a:pt x="1323833" y="0"/>
                    <a:pt x="1323833" y="0"/>
                  </a:cubicBezTo>
                  <a:lnTo>
                    <a:pt x="132383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7" name="フリーフォーム: 図形 6">
              <a:extLst>
                <a:ext uri="{FF2B5EF4-FFF2-40B4-BE49-F238E27FC236}">
                  <a16:creationId xmlns:a16="http://schemas.microsoft.com/office/drawing/2014/main" id="{151FD1CE-32BF-3090-C517-6E35F8281518}"/>
                </a:ext>
              </a:extLst>
            </p:cNvPr>
            <p:cNvSpPr/>
            <p:nvPr/>
          </p:nvSpPr>
          <p:spPr>
            <a:xfrm>
              <a:off x="2524834" y="1252148"/>
              <a:ext cx="1873913" cy="2954388"/>
            </a:xfrm>
            <a:custGeom>
              <a:avLst/>
              <a:gdLst>
                <a:gd name="connsiteX0" fmla="*/ 0 w 2115403"/>
                <a:gd name="connsiteY0" fmla="*/ 2908133 h 2908133"/>
                <a:gd name="connsiteX1" fmla="*/ 832514 w 2115403"/>
                <a:gd name="connsiteY1" fmla="*/ 2601059 h 2908133"/>
                <a:gd name="connsiteX2" fmla="*/ 1555845 w 2115403"/>
                <a:gd name="connsiteY2" fmla="*/ 1652539 h 2908133"/>
                <a:gd name="connsiteX3" fmla="*/ 1801505 w 2115403"/>
                <a:gd name="connsiteY3" fmla="*/ 267292 h 2908133"/>
                <a:gd name="connsiteX4" fmla="*/ 2115403 w 2115403"/>
                <a:gd name="connsiteY4" fmla="*/ 1160 h 2908133"/>
                <a:gd name="connsiteX0" fmla="*/ 0 w 2115403"/>
                <a:gd name="connsiteY0" fmla="*/ 2989081 h 2989081"/>
                <a:gd name="connsiteX1" fmla="*/ 832514 w 2115403"/>
                <a:gd name="connsiteY1" fmla="*/ 2682007 h 2989081"/>
                <a:gd name="connsiteX2" fmla="*/ 1555845 w 2115403"/>
                <a:gd name="connsiteY2" fmla="*/ 1733487 h 2989081"/>
                <a:gd name="connsiteX3" fmla="*/ 1801505 w 2115403"/>
                <a:gd name="connsiteY3" fmla="*/ 348240 h 2989081"/>
                <a:gd name="connsiteX4" fmla="*/ 2115403 w 2115403"/>
                <a:gd name="connsiteY4" fmla="*/ 221 h 2989081"/>
                <a:gd name="connsiteX0" fmla="*/ 0 w 2115403"/>
                <a:gd name="connsiteY0" fmla="*/ 2988908 h 2988908"/>
                <a:gd name="connsiteX1" fmla="*/ 832514 w 2115403"/>
                <a:gd name="connsiteY1" fmla="*/ 2681834 h 2988908"/>
                <a:gd name="connsiteX2" fmla="*/ 1555845 w 2115403"/>
                <a:gd name="connsiteY2" fmla="*/ 1733314 h 2988908"/>
                <a:gd name="connsiteX3" fmla="*/ 1774209 w 2115403"/>
                <a:gd name="connsiteY3" fmla="*/ 607375 h 2988908"/>
                <a:gd name="connsiteX4" fmla="*/ 2115403 w 2115403"/>
                <a:gd name="connsiteY4" fmla="*/ 48 h 2988908"/>
                <a:gd name="connsiteX0" fmla="*/ 0 w 2060812"/>
                <a:gd name="connsiteY0" fmla="*/ 2811526 h 2811526"/>
                <a:gd name="connsiteX1" fmla="*/ 832514 w 2060812"/>
                <a:gd name="connsiteY1" fmla="*/ 2504452 h 2811526"/>
                <a:gd name="connsiteX2" fmla="*/ 1555845 w 2060812"/>
                <a:gd name="connsiteY2" fmla="*/ 1555932 h 2811526"/>
                <a:gd name="connsiteX3" fmla="*/ 1774209 w 2060812"/>
                <a:gd name="connsiteY3" fmla="*/ 429993 h 2811526"/>
                <a:gd name="connsiteX4" fmla="*/ 2060812 w 2060812"/>
                <a:gd name="connsiteY4" fmla="*/ 87 h 2811526"/>
                <a:gd name="connsiteX0" fmla="*/ 0 w 2060812"/>
                <a:gd name="connsiteY0" fmla="*/ 2811534 h 2811534"/>
                <a:gd name="connsiteX1" fmla="*/ 832514 w 2060812"/>
                <a:gd name="connsiteY1" fmla="*/ 2504460 h 2811534"/>
                <a:gd name="connsiteX2" fmla="*/ 1501254 w 2060812"/>
                <a:gd name="connsiteY2" fmla="*/ 1658298 h 2811534"/>
                <a:gd name="connsiteX3" fmla="*/ 1774209 w 2060812"/>
                <a:gd name="connsiteY3" fmla="*/ 430001 h 2811534"/>
                <a:gd name="connsiteX4" fmla="*/ 2060812 w 2060812"/>
                <a:gd name="connsiteY4" fmla="*/ 95 h 2811534"/>
                <a:gd name="connsiteX0" fmla="*/ 0 w 1907959"/>
                <a:gd name="connsiteY0" fmla="*/ 2811534 h 2811534"/>
                <a:gd name="connsiteX1" fmla="*/ 832514 w 1907959"/>
                <a:gd name="connsiteY1" fmla="*/ 2504460 h 2811534"/>
                <a:gd name="connsiteX2" fmla="*/ 1501254 w 1907959"/>
                <a:gd name="connsiteY2" fmla="*/ 1658298 h 2811534"/>
                <a:gd name="connsiteX3" fmla="*/ 1774209 w 1907959"/>
                <a:gd name="connsiteY3" fmla="*/ 430001 h 2811534"/>
                <a:gd name="connsiteX4" fmla="*/ 1907959 w 1907959"/>
                <a:gd name="connsiteY4" fmla="*/ 95 h 2811534"/>
                <a:gd name="connsiteX0" fmla="*/ 0 w 1907959"/>
                <a:gd name="connsiteY0" fmla="*/ 2811439 h 2811439"/>
                <a:gd name="connsiteX1" fmla="*/ 832514 w 1907959"/>
                <a:gd name="connsiteY1" fmla="*/ 2504365 h 2811439"/>
                <a:gd name="connsiteX2" fmla="*/ 1501254 w 1907959"/>
                <a:gd name="connsiteY2" fmla="*/ 1658203 h 2811439"/>
                <a:gd name="connsiteX3" fmla="*/ 1774209 w 1907959"/>
                <a:gd name="connsiteY3" fmla="*/ 429906 h 2811439"/>
                <a:gd name="connsiteX4" fmla="*/ 1907959 w 1907959"/>
                <a:gd name="connsiteY4" fmla="*/ 0 h 2811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59" h="2811439">
                  <a:moveTo>
                    <a:pt x="0" y="2811439"/>
                  </a:moveTo>
                  <a:cubicBezTo>
                    <a:pt x="286603" y="2762535"/>
                    <a:pt x="582305" y="2696571"/>
                    <a:pt x="832514" y="2504365"/>
                  </a:cubicBezTo>
                  <a:cubicBezTo>
                    <a:pt x="1082723" y="2312159"/>
                    <a:pt x="1344305" y="2003946"/>
                    <a:pt x="1501254" y="1658203"/>
                  </a:cubicBezTo>
                  <a:cubicBezTo>
                    <a:pt x="1658203" y="1312460"/>
                    <a:pt x="1706425" y="706273"/>
                    <a:pt x="1774209" y="429906"/>
                  </a:cubicBezTo>
                  <a:cubicBezTo>
                    <a:pt x="1841993" y="153539"/>
                    <a:pt x="1846275" y="222731"/>
                    <a:pt x="190795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74E1191-FE3B-3D39-E1A0-FD0041B00219}"/>
                </a:ext>
              </a:extLst>
            </p:cNvPr>
            <p:cNvSpPr txBox="1"/>
            <p:nvPr/>
          </p:nvSpPr>
          <p:spPr>
            <a:xfrm>
              <a:off x="6424682" y="4281871"/>
              <a:ext cx="595035"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温度</a:t>
              </a:r>
            </a:p>
          </p:txBody>
        </p:sp>
        <p:sp>
          <p:nvSpPr>
            <p:cNvPr id="10" name="テキスト ボックス 9">
              <a:extLst>
                <a:ext uri="{FF2B5EF4-FFF2-40B4-BE49-F238E27FC236}">
                  <a16:creationId xmlns:a16="http://schemas.microsoft.com/office/drawing/2014/main" id="{407A230A-8440-7738-8E1E-8196A0313817}"/>
                </a:ext>
              </a:extLst>
            </p:cNvPr>
            <p:cNvSpPr txBox="1"/>
            <p:nvPr/>
          </p:nvSpPr>
          <p:spPr>
            <a:xfrm rot="16200000">
              <a:off x="1954829" y="1405936"/>
              <a:ext cx="595035"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圧力</a:t>
              </a:r>
            </a:p>
          </p:txBody>
        </p:sp>
        <p:sp>
          <p:nvSpPr>
            <p:cNvPr id="11" name="テキスト ボックス 10">
              <a:extLst>
                <a:ext uri="{FF2B5EF4-FFF2-40B4-BE49-F238E27FC236}">
                  <a16:creationId xmlns:a16="http://schemas.microsoft.com/office/drawing/2014/main" id="{DE2B2D8E-4CBB-3FD8-834A-7793B77F2C41}"/>
                </a:ext>
              </a:extLst>
            </p:cNvPr>
            <p:cNvSpPr txBox="1"/>
            <p:nvPr/>
          </p:nvSpPr>
          <p:spPr>
            <a:xfrm>
              <a:off x="4151400" y="3604803"/>
              <a:ext cx="800219"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水蒸気</a:t>
              </a:r>
            </a:p>
          </p:txBody>
        </p:sp>
        <p:sp>
          <p:nvSpPr>
            <p:cNvPr id="12" name="テキスト ボックス 11">
              <a:extLst>
                <a:ext uri="{FF2B5EF4-FFF2-40B4-BE49-F238E27FC236}">
                  <a16:creationId xmlns:a16="http://schemas.microsoft.com/office/drawing/2014/main" id="{1511570E-C38A-FC96-A6C0-92966FF40037}"/>
                </a:ext>
              </a:extLst>
            </p:cNvPr>
            <p:cNvSpPr txBox="1"/>
            <p:nvPr/>
          </p:nvSpPr>
          <p:spPr>
            <a:xfrm>
              <a:off x="4308521" y="2660084"/>
              <a:ext cx="389850"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水</a:t>
              </a:r>
            </a:p>
          </p:txBody>
        </p:sp>
        <p:sp>
          <p:nvSpPr>
            <p:cNvPr id="13" name="テキスト ボックス 12">
              <a:extLst>
                <a:ext uri="{FF2B5EF4-FFF2-40B4-BE49-F238E27FC236}">
                  <a16:creationId xmlns:a16="http://schemas.microsoft.com/office/drawing/2014/main" id="{AD4905A6-BDB0-54EB-9E09-59E2CFB693B6}"/>
                </a:ext>
              </a:extLst>
            </p:cNvPr>
            <p:cNvSpPr txBox="1"/>
            <p:nvPr/>
          </p:nvSpPr>
          <p:spPr>
            <a:xfrm>
              <a:off x="2795516" y="3040766"/>
              <a:ext cx="389850"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氷</a:t>
              </a:r>
            </a:p>
          </p:txBody>
        </p:sp>
        <p:grpSp>
          <p:nvGrpSpPr>
            <p:cNvPr id="14" name="グループ化 13">
              <a:extLst>
                <a:ext uri="{FF2B5EF4-FFF2-40B4-BE49-F238E27FC236}">
                  <a16:creationId xmlns:a16="http://schemas.microsoft.com/office/drawing/2014/main" id="{88C0B481-C3FC-E626-51F6-D7412F2C4CF8}"/>
                </a:ext>
              </a:extLst>
            </p:cNvPr>
            <p:cNvGrpSpPr/>
            <p:nvPr/>
          </p:nvGrpSpPr>
          <p:grpSpPr>
            <a:xfrm>
              <a:off x="6018487" y="3040766"/>
              <a:ext cx="1009934" cy="968993"/>
              <a:chOff x="5396928" y="2985447"/>
              <a:chExt cx="1009934" cy="968993"/>
            </a:xfrm>
          </p:grpSpPr>
          <p:sp>
            <p:nvSpPr>
              <p:cNvPr id="1059" name="楕円 1058">
                <a:extLst>
                  <a:ext uri="{FF2B5EF4-FFF2-40B4-BE49-F238E27FC236}">
                    <a16:creationId xmlns:a16="http://schemas.microsoft.com/office/drawing/2014/main" id="{8E0726A7-00A5-0A4A-FD41-8BD03D6A5158}"/>
                  </a:ext>
                </a:extLst>
              </p:cNvPr>
              <p:cNvSpPr/>
              <p:nvPr/>
            </p:nvSpPr>
            <p:spPr>
              <a:xfrm>
                <a:off x="5547053" y="3147536"/>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60" name="正方形/長方形 1059">
                <a:extLst>
                  <a:ext uri="{FF2B5EF4-FFF2-40B4-BE49-F238E27FC236}">
                    <a16:creationId xmlns:a16="http://schemas.microsoft.com/office/drawing/2014/main" id="{C08B2F8F-932F-E7E8-C610-F46D38BBFC8E}"/>
                  </a:ext>
                </a:extLst>
              </p:cNvPr>
              <p:cNvSpPr/>
              <p:nvPr/>
            </p:nvSpPr>
            <p:spPr>
              <a:xfrm>
                <a:off x="5396928" y="2985447"/>
                <a:ext cx="1009934" cy="9689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61" name="楕円 1060">
                <a:extLst>
                  <a:ext uri="{FF2B5EF4-FFF2-40B4-BE49-F238E27FC236}">
                    <a16:creationId xmlns:a16="http://schemas.microsoft.com/office/drawing/2014/main" id="{B7B35F0E-1326-1D1F-20F7-CAC3AC15E524}"/>
                  </a:ext>
                </a:extLst>
              </p:cNvPr>
              <p:cNvSpPr/>
              <p:nvPr/>
            </p:nvSpPr>
            <p:spPr>
              <a:xfrm>
                <a:off x="5533406" y="3722427"/>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62" name="楕円 1061">
                <a:extLst>
                  <a:ext uri="{FF2B5EF4-FFF2-40B4-BE49-F238E27FC236}">
                    <a16:creationId xmlns:a16="http://schemas.microsoft.com/office/drawing/2014/main" id="{3171B011-C9F5-BCED-8EF2-11A2832AFCB8}"/>
                  </a:ext>
                </a:extLst>
              </p:cNvPr>
              <p:cNvSpPr/>
              <p:nvPr/>
            </p:nvSpPr>
            <p:spPr>
              <a:xfrm>
                <a:off x="5765417" y="3537761"/>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63" name="楕円 1062">
                <a:extLst>
                  <a:ext uri="{FF2B5EF4-FFF2-40B4-BE49-F238E27FC236}">
                    <a16:creationId xmlns:a16="http://schemas.microsoft.com/office/drawing/2014/main" id="{AE53009F-A853-F860-D72B-91D63FEEDF2F}"/>
                  </a:ext>
                </a:extLst>
              </p:cNvPr>
              <p:cNvSpPr/>
              <p:nvPr/>
            </p:nvSpPr>
            <p:spPr>
              <a:xfrm>
                <a:off x="6236266" y="3722427"/>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grpSp>
        <p:grpSp>
          <p:nvGrpSpPr>
            <p:cNvPr id="15" name="グループ化 14">
              <a:extLst>
                <a:ext uri="{FF2B5EF4-FFF2-40B4-BE49-F238E27FC236}">
                  <a16:creationId xmlns:a16="http://schemas.microsoft.com/office/drawing/2014/main" id="{E7BD9525-A977-F8DB-AEB1-C21E9A67858B}"/>
                </a:ext>
              </a:extLst>
            </p:cNvPr>
            <p:cNvGrpSpPr/>
            <p:nvPr/>
          </p:nvGrpSpPr>
          <p:grpSpPr>
            <a:xfrm>
              <a:off x="4536194" y="1254640"/>
              <a:ext cx="1009934" cy="968993"/>
              <a:chOff x="4764963" y="1418947"/>
              <a:chExt cx="1009934" cy="968993"/>
            </a:xfrm>
          </p:grpSpPr>
          <p:sp>
            <p:nvSpPr>
              <p:cNvPr id="1047" name="楕円 1046">
                <a:extLst>
                  <a:ext uri="{FF2B5EF4-FFF2-40B4-BE49-F238E27FC236}">
                    <a16:creationId xmlns:a16="http://schemas.microsoft.com/office/drawing/2014/main" id="{A10C8D28-1FDD-154A-12BF-73A277A0BE1D}"/>
                  </a:ext>
                </a:extLst>
              </p:cNvPr>
              <p:cNvSpPr/>
              <p:nvPr/>
            </p:nvSpPr>
            <p:spPr>
              <a:xfrm>
                <a:off x="4915088" y="1581036"/>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48" name="正方形/長方形 1047">
                <a:extLst>
                  <a:ext uri="{FF2B5EF4-FFF2-40B4-BE49-F238E27FC236}">
                    <a16:creationId xmlns:a16="http://schemas.microsoft.com/office/drawing/2014/main" id="{D68F2B68-6102-C2CE-DC63-9A58DF2AF74E}"/>
                  </a:ext>
                </a:extLst>
              </p:cNvPr>
              <p:cNvSpPr/>
              <p:nvPr/>
            </p:nvSpPr>
            <p:spPr>
              <a:xfrm>
                <a:off x="4764963" y="1418947"/>
                <a:ext cx="1009934" cy="9689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49" name="楕円 1048">
                <a:extLst>
                  <a:ext uri="{FF2B5EF4-FFF2-40B4-BE49-F238E27FC236}">
                    <a16:creationId xmlns:a16="http://schemas.microsoft.com/office/drawing/2014/main" id="{CE3494C2-6740-A148-205D-6676352AF9AF}"/>
                  </a:ext>
                </a:extLst>
              </p:cNvPr>
              <p:cNvSpPr/>
              <p:nvPr/>
            </p:nvSpPr>
            <p:spPr>
              <a:xfrm>
                <a:off x="5395034" y="1519623"/>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50" name="楕円 1049">
                <a:extLst>
                  <a:ext uri="{FF2B5EF4-FFF2-40B4-BE49-F238E27FC236}">
                    <a16:creationId xmlns:a16="http://schemas.microsoft.com/office/drawing/2014/main" id="{704A5B8C-05BB-0B55-A8DE-7142BB0121E5}"/>
                  </a:ext>
                </a:extLst>
              </p:cNvPr>
              <p:cNvSpPr/>
              <p:nvPr/>
            </p:nvSpPr>
            <p:spPr>
              <a:xfrm>
                <a:off x="4846849" y="1879602"/>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51" name="楕円 1050">
                <a:extLst>
                  <a:ext uri="{FF2B5EF4-FFF2-40B4-BE49-F238E27FC236}">
                    <a16:creationId xmlns:a16="http://schemas.microsoft.com/office/drawing/2014/main" id="{6F39C03B-0601-56D4-E2CC-581C669DB2D4}"/>
                  </a:ext>
                </a:extLst>
              </p:cNvPr>
              <p:cNvSpPr/>
              <p:nvPr/>
            </p:nvSpPr>
            <p:spPr>
              <a:xfrm>
                <a:off x="4901441" y="2155927"/>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52" name="楕円 1051">
                <a:extLst>
                  <a:ext uri="{FF2B5EF4-FFF2-40B4-BE49-F238E27FC236}">
                    <a16:creationId xmlns:a16="http://schemas.microsoft.com/office/drawing/2014/main" id="{05799C21-7A29-3BE6-AFE1-E40C15D53DDF}"/>
                  </a:ext>
                </a:extLst>
              </p:cNvPr>
              <p:cNvSpPr/>
              <p:nvPr/>
            </p:nvSpPr>
            <p:spPr>
              <a:xfrm>
                <a:off x="5133452" y="1971261"/>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53" name="楕円 1052">
                <a:extLst>
                  <a:ext uri="{FF2B5EF4-FFF2-40B4-BE49-F238E27FC236}">
                    <a16:creationId xmlns:a16="http://schemas.microsoft.com/office/drawing/2014/main" id="{519D321C-61CE-4EF3-6835-A50391F526BE}"/>
                  </a:ext>
                </a:extLst>
              </p:cNvPr>
              <p:cNvSpPr/>
              <p:nvPr/>
            </p:nvSpPr>
            <p:spPr>
              <a:xfrm>
                <a:off x="5538336" y="1807952"/>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54" name="楕円 1053">
                <a:extLst>
                  <a:ext uri="{FF2B5EF4-FFF2-40B4-BE49-F238E27FC236}">
                    <a16:creationId xmlns:a16="http://schemas.microsoft.com/office/drawing/2014/main" id="{F843179A-676D-A024-C71A-6BF64D314308}"/>
                  </a:ext>
                </a:extLst>
              </p:cNvPr>
              <p:cNvSpPr/>
              <p:nvPr/>
            </p:nvSpPr>
            <p:spPr>
              <a:xfrm>
                <a:off x="5370014" y="2087688"/>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55" name="楕円 1054">
                <a:extLst>
                  <a:ext uri="{FF2B5EF4-FFF2-40B4-BE49-F238E27FC236}">
                    <a16:creationId xmlns:a16="http://schemas.microsoft.com/office/drawing/2014/main" id="{955F2966-5F71-C5EE-1B8A-89323FD9A702}"/>
                  </a:ext>
                </a:extLst>
              </p:cNvPr>
              <p:cNvSpPr/>
              <p:nvPr/>
            </p:nvSpPr>
            <p:spPr>
              <a:xfrm>
                <a:off x="5172121" y="1739713"/>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56" name="楕円 1055">
                <a:extLst>
                  <a:ext uri="{FF2B5EF4-FFF2-40B4-BE49-F238E27FC236}">
                    <a16:creationId xmlns:a16="http://schemas.microsoft.com/office/drawing/2014/main" id="{BC5E76AD-E688-2E91-8941-E0254A53CBC0}"/>
                  </a:ext>
                </a:extLst>
              </p:cNvPr>
              <p:cNvSpPr/>
              <p:nvPr/>
            </p:nvSpPr>
            <p:spPr>
              <a:xfrm>
                <a:off x="5604301" y="2155927"/>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57" name="楕円 1056">
                <a:extLst>
                  <a:ext uri="{FF2B5EF4-FFF2-40B4-BE49-F238E27FC236}">
                    <a16:creationId xmlns:a16="http://schemas.microsoft.com/office/drawing/2014/main" id="{A99C5548-58A8-3F0E-EE64-C7613B2E9B37}"/>
                  </a:ext>
                </a:extLst>
              </p:cNvPr>
              <p:cNvSpPr/>
              <p:nvPr/>
            </p:nvSpPr>
            <p:spPr>
              <a:xfrm>
                <a:off x="5326795" y="1925643"/>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58" name="楕円 1057">
                <a:extLst>
                  <a:ext uri="{FF2B5EF4-FFF2-40B4-BE49-F238E27FC236}">
                    <a16:creationId xmlns:a16="http://schemas.microsoft.com/office/drawing/2014/main" id="{16E6E140-B1BF-34E1-831C-76B820D798FA}"/>
                  </a:ext>
                </a:extLst>
              </p:cNvPr>
              <p:cNvSpPr/>
              <p:nvPr/>
            </p:nvSpPr>
            <p:spPr>
              <a:xfrm>
                <a:off x="5080378" y="2230760"/>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grpSp>
        <p:grpSp>
          <p:nvGrpSpPr>
            <p:cNvPr id="16" name="グループ化 15">
              <a:extLst>
                <a:ext uri="{FF2B5EF4-FFF2-40B4-BE49-F238E27FC236}">
                  <a16:creationId xmlns:a16="http://schemas.microsoft.com/office/drawing/2014/main" id="{0C4D5590-8E75-7E49-CDB8-1B7EB2FF32FA}"/>
                </a:ext>
              </a:extLst>
            </p:cNvPr>
            <p:cNvGrpSpPr/>
            <p:nvPr/>
          </p:nvGrpSpPr>
          <p:grpSpPr>
            <a:xfrm>
              <a:off x="2661437" y="1671086"/>
              <a:ext cx="1153113" cy="1116035"/>
              <a:chOff x="1140177" y="2108637"/>
              <a:chExt cx="1153113" cy="1116035"/>
            </a:xfrm>
          </p:grpSpPr>
          <p:sp>
            <p:nvSpPr>
              <p:cNvPr id="20" name="正方形/長方形 19">
                <a:extLst>
                  <a:ext uri="{FF2B5EF4-FFF2-40B4-BE49-F238E27FC236}">
                    <a16:creationId xmlns:a16="http://schemas.microsoft.com/office/drawing/2014/main" id="{4F108EAE-4677-465D-8D77-5F74A592176B}"/>
                  </a:ext>
                </a:extLst>
              </p:cNvPr>
              <p:cNvSpPr/>
              <p:nvPr/>
            </p:nvSpPr>
            <p:spPr>
              <a:xfrm>
                <a:off x="1207447" y="2184106"/>
                <a:ext cx="1009934" cy="9689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cxnSp>
            <p:nvCxnSpPr>
              <p:cNvPr id="21" name="直線コネクタ 20">
                <a:extLst>
                  <a:ext uri="{FF2B5EF4-FFF2-40B4-BE49-F238E27FC236}">
                    <a16:creationId xmlns:a16="http://schemas.microsoft.com/office/drawing/2014/main" id="{641D5717-2F8D-8640-1F8F-75BD1288F7EC}"/>
                  </a:ext>
                </a:extLst>
              </p:cNvPr>
              <p:cNvCxnSpPr>
                <a:stCxn id="20" idx="1"/>
                <a:endCxn id="20" idx="3"/>
              </p:cNvCxnSpPr>
              <p:nvPr/>
            </p:nvCxnSpPr>
            <p:spPr>
              <a:xfrm>
                <a:off x="1207447" y="2668603"/>
                <a:ext cx="10099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E09C8B3-12DA-95E2-EEE6-8922DF2846D9}"/>
                  </a:ext>
                </a:extLst>
              </p:cNvPr>
              <p:cNvCxnSpPr>
                <a:stCxn id="20" idx="0"/>
                <a:endCxn id="20" idx="2"/>
              </p:cNvCxnSpPr>
              <p:nvPr/>
            </p:nvCxnSpPr>
            <p:spPr>
              <a:xfrm>
                <a:off x="1712414" y="2184106"/>
                <a:ext cx="0" cy="9689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C5953D97-3DEC-1552-56CD-68439C59C925}"/>
                  </a:ext>
                </a:extLst>
              </p:cNvPr>
              <p:cNvCxnSpPr/>
              <p:nvPr/>
            </p:nvCxnSpPr>
            <p:spPr>
              <a:xfrm>
                <a:off x="1953525" y="2178543"/>
                <a:ext cx="0" cy="9689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31D0913-652F-A232-FD1A-0CC6F173EF74}"/>
                  </a:ext>
                </a:extLst>
              </p:cNvPr>
              <p:cNvCxnSpPr/>
              <p:nvPr/>
            </p:nvCxnSpPr>
            <p:spPr>
              <a:xfrm>
                <a:off x="1450832" y="2180771"/>
                <a:ext cx="0" cy="9689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EABF133-0E02-7CA4-8F94-3D66B31E5DAA}"/>
                  </a:ext>
                </a:extLst>
              </p:cNvPr>
              <p:cNvCxnSpPr/>
              <p:nvPr/>
            </p:nvCxnSpPr>
            <p:spPr>
              <a:xfrm>
                <a:off x="1207447" y="2428234"/>
                <a:ext cx="10004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33150D9-F4B3-1ECE-2D0E-9D66D698FDFB}"/>
                  </a:ext>
                </a:extLst>
              </p:cNvPr>
              <p:cNvCxnSpPr/>
              <p:nvPr/>
            </p:nvCxnSpPr>
            <p:spPr>
              <a:xfrm>
                <a:off x="1216965" y="2908180"/>
                <a:ext cx="10004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D09914D5-8413-1DDA-AAFC-34C9B958DA72}"/>
                  </a:ext>
                </a:extLst>
              </p:cNvPr>
              <p:cNvSpPr/>
              <p:nvPr/>
            </p:nvSpPr>
            <p:spPr>
              <a:xfrm>
                <a:off x="1143758" y="3088195"/>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30" name="楕円 29">
                <a:extLst>
                  <a:ext uri="{FF2B5EF4-FFF2-40B4-BE49-F238E27FC236}">
                    <a16:creationId xmlns:a16="http://schemas.microsoft.com/office/drawing/2014/main" id="{66BAC739-0B14-9961-F0C3-6802CD272757}"/>
                  </a:ext>
                </a:extLst>
              </p:cNvPr>
              <p:cNvSpPr/>
              <p:nvPr/>
            </p:nvSpPr>
            <p:spPr>
              <a:xfrm>
                <a:off x="1391272" y="3088195"/>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31" name="楕円 30">
                <a:extLst>
                  <a:ext uri="{FF2B5EF4-FFF2-40B4-BE49-F238E27FC236}">
                    <a16:creationId xmlns:a16="http://schemas.microsoft.com/office/drawing/2014/main" id="{3A34EDFD-2DB0-D41B-57AF-80C846A7C6F8}"/>
                  </a:ext>
                </a:extLst>
              </p:cNvPr>
              <p:cNvSpPr/>
              <p:nvPr/>
            </p:nvSpPr>
            <p:spPr>
              <a:xfrm>
                <a:off x="1640594" y="3088195"/>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24" name="楕円 1023">
                <a:extLst>
                  <a:ext uri="{FF2B5EF4-FFF2-40B4-BE49-F238E27FC236}">
                    <a16:creationId xmlns:a16="http://schemas.microsoft.com/office/drawing/2014/main" id="{47741449-FE28-8393-5F41-9A118F9CB5EB}"/>
                  </a:ext>
                </a:extLst>
              </p:cNvPr>
              <p:cNvSpPr/>
              <p:nvPr/>
            </p:nvSpPr>
            <p:spPr>
              <a:xfrm>
                <a:off x="1905209" y="3088195"/>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25" name="楕円 1024">
                <a:extLst>
                  <a:ext uri="{FF2B5EF4-FFF2-40B4-BE49-F238E27FC236}">
                    <a16:creationId xmlns:a16="http://schemas.microsoft.com/office/drawing/2014/main" id="{03F4238D-C1A9-A4FE-A6A5-82A07AC59B68}"/>
                  </a:ext>
                </a:extLst>
              </p:cNvPr>
              <p:cNvSpPr/>
              <p:nvPr/>
            </p:nvSpPr>
            <p:spPr>
              <a:xfrm>
                <a:off x="2152723" y="3088195"/>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27" name="楕円 1026">
                <a:extLst>
                  <a:ext uri="{FF2B5EF4-FFF2-40B4-BE49-F238E27FC236}">
                    <a16:creationId xmlns:a16="http://schemas.microsoft.com/office/drawing/2014/main" id="{7A6E5A8F-67A9-4F6C-AA37-1B9CD93093AD}"/>
                  </a:ext>
                </a:extLst>
              </p:cNvPr>
              <p:cNvSpPr/>
              <p:nvPr/>
            </p:nvSpPr>
            <p:spPr>
              <a:xfrm>
                <a:off x="1143758" y="2828500"/>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28" name="楕円 1027">
                <a:extLst>
                  <a:ext uri="{FF2B5EF4-FFF2-40B4-BE49-F238E27FC236}">
                    <a16:creationId xmlns:a16="http://schemas.microsoft.com/office/drawing/2014/main" id="{EC1B0B1F-DAE3-BF77-A5FF-B93B5BF0D4AD}"/>
                  </a:ext>
                </a:extLst>
              </p:cNvPr>
              <p:cNvSpPr/>
              <p:nvPr/>
            </p:nvSpPr>
            <p:spPr>
              <a:xfrm>
                <a:off x="1391272" y="2828500"/>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29" name="楕円 1028">
                <a:extLst>
                  <a:ext uri="{FF2B5EF4-FFF2-40B4-BE49-F238E27FC236}">
                    <a16:creationId xmlns:a16="http://schemas.microsoft.com/office/drawing/2014/main" id="{5D463E56-364E-FFCF-AFDA-FF44664C43DA}"/>
                  </a:ext>
                </a:extLst>
              </p:cNvPr>
              <p:cNvSpPr/>
              <p:nvPr/>
            </p:nvSpPr>
            <p:spPr>
              <a:xfrm>
                <a:off x="1640594" y="2828500"/>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30" name="楕円 1029">
                <a:extLst>
                  <a:ext uri="{FF2B5EF4-FFF2-40B4-BE49-F238E27FC236}">
                    <a16:creationId xmlns:a16="http://schemas.microsoft.com/office/drawing/2014/main" id="{23B1C32A-7D42-5BCD-4702-66C1C1FCA147}"/>
                  </a:ext>
                </a:extLst>
              </p:cNvPr>
              <p:cNvSpPr/>
              <p:nvPr/>
            </p:nvSpPr>
            <p:spPr>
              <a:xfrm>
                <a:off x="1905209" y="2828500"/>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31" name="楕円 1030">
                <a:extLst>
                  <a:ext uri="{FF2B5EF4-FFF2-40B4-BE49-F238E27FC236}">
                    <a16:creationId xmlns:a16="http://schemas.microsoft.com/office/drawing/2014/main" id="{18FEF4B1-E5DB-E749-EC56-018A08A589DA}"/>
                  </a:ext>
                </a:extLst>
              </p:cNvPr>
              <p:cNvSpPr/>
              <p:nvPr/>
            </p:nvSpPr>
            <p:spPr>
              <a:xfrm>
                <a:off x="2152723" y="2828500"/>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32" name="楕円 1031">
                <a:extLst>
                  <a:ext uri="{FF2B5EF4-FFF2-40B4-BE49-F238E27FC236}">
                    <a16:creationId xmlns:a16="http://schemas.microsoft.com/office/drawing/2014/main" id="{5CC2DC69-2E65-4C0A-A4CF-5A772AEB0C45}"/>
                  </a:ext>
                </a:extLst>
              </p:cNvPr>
              <p:cNvSpPr/>
              <p:nvPr/>
            </p:nvSpPr>
            <p:spPr>
              <a:xfrm>
                <a:off x="1140177" y="2592883"/>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33" name="楕円 1032">
                <a:extLst>
                  <a:ext uri="{FF2B5EF4-FFF2-40B4-BE49-F238E27FC236}">
                    <a16:creationId xmlns:a16="http://schemas.microsoft.com/office/drawing/2014/main" id="{EC31AE5B-C4CD-02E1-BE49-F0AE913BC87F}"/>
                  </a:ext>
                </a:extLst>
              </p:cNvPr>
              <p:cNvSpPr/>
              <p:nvPr/>
            </p:nvSpPr>
            <p:spPr>
              <a:xfrm>
                <a:off x="1387691" y="2592883"/>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34" name="楕円 1033">
                <a:extLst>
                  <a:ext uri="{FF2B5EF4-FFF2-40B4-BE49-F238E27FC236}">
                    <a16:creationId xmlns:a16="http://schemas.microsoft.com/office/drawing/2014/main" id="{4A5AA0AA-1DAB-A889-764D-70F4F80E3097}"/>
                  </a:ext>
                </a:extLst>
              </p:cNvPr>
              <p:cNvSpPr/>
              <p:nvPr/>
            </p:nvSpPr>
            <p:spPr>
              <a:xfrm>
                <a:off x="1637013" y="2592883"/>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35" name="楕円 1034">
                <a:extLst>
                  <a:ext uri="{FF2B5EF4-FFF2-40B4-BE49-F238E27FC236}">
                    <a16:creationId xmlns:a16="http://schemas.microsoft.com/office/drawing/2014/main" id="{4B34C32E-C754-7D92-374A-D59272C2430B}"/>
                  </a:ext>
                </a:extLst>
              </p:cNvPr>
              <p:cNvSpPr/>
              <p:nvPr/>
            </p:nvSpPr>
            <p:spPr>
              <a:xfrm>
                <a:off x="1901628" y="2592883"/>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メイリオ" panose="020B0604030504040204" pitchFamily="50" charset="-128"/>
                  <a:ea typeface="メイリオ" panose="020B0604030504040204" pitchFamily="50" charset="-128"/>
                </a:endParaRPr>
              </a:p>
            </p:txBody>
          </p:sp>
          <p:sp>
            <p:nvSpPr>
              <p:cNvPr id="1036" name="楕円 1035">
                <a:extLst>
                  <a:ext uri="{FF2B5EF4-FFF2-40B4-BE49-F238E27FC236}">
                    <a16:creationId xmlns:a16="http://schemas.microsoft.com/office/drawing/2014/main" id="{B92BC0B3-6E1A-E73E-ED96-4D13E5B20445}"/>
                  </a:ext>
                </a:extLst>
              </p:cNvPr>
              <p:cNvSpPr/>
              <p:nvPr/>
            </p:nvSpPr>
            <p:spPr>
              <a:xfrm>
                <a:off x="2149142" y="2592883"/>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37" name="楕円 1036">
                <a:extLst>
                  <a:ext uri="{FF2B5EF4-FFF2-40B4-BE49-F238E27FC236}">
                    <a16:creationId xmlns:a16="http://schemas.microsoft.com/office/drawing/2014/main" id="{E8FF3AC1-5C82-CA3F-33D1-E26CFFCC1C94}"/>
                  </a:ext>
                </a:extLst>
              </p:cNvPr>
              <p:cNvSpPr/>
              <p:nvPr/>
            </p:nvSpPr>
            <p:spPr>
              <a:xfrm>
                <a:off x="1140177" y="2347115"/>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38" name="楕円 1037">
                <a:extLst>
                  <a:ext uri="{FF2B5EF4-FFF2-40B4-BE49-F238E27FC236}">
                    <a16:creationId xmlns:a16="http://schemas.microsoft.com/office/drawing/2014/main" id="{6B8EC591-0D15-A0C1-3667-0EB0732700DC}"/>
                  </a:ext>
                </a:extLst>
              </p:cNvPr>
              <p:cNvSpPr/>
              <p:nvPr/>
            </p:nvSpPr>
            <p:spPr>
              <a:xfrm>
                <a:off x="1387691" y="2347115"/>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39" name="楕円 1038">
                <a:extLst>
                  <a:ext uri="{FF2B5EF4-FFF2-40B4-BE49-F238E27FC236}">
                    <a16:creationId xmlns:a16="http://schemas.microsoft.com/office/drawing/2014/main" id="{BC7F22FA-6D4A-33C5-8A9C-026DACB8356F}"/>
                  </a:ext>
                </a:extLst>
              </p:cNvPr>
              <p:cNvSpPr/>
              <p:nvPr/>
            </p:nvSpPr>
            <p:spPr>
              <a:xfrm>
                <a:off x="1637013" y="2347115"/>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40" name="楕円 1039">
                <a:extLst>
                  <a:ext uri="{FF2B5EF4-FFF2-40B4-BE49-F238E27FC236}">
                    <a16:creationId xmlns:a16="http://schemas.microsoft.com/office/drawing/2014/main" id="{A012554F-3BBB-1EF7-E186-4F5681145DA2}"/>
                  </a:ext>
                </a:extLst>
              </p:cNvPr>
              <p:cNvSpPr/>
              <p:nvPr/>
            </p:nvSpPr>
            <p:spPr>
              <a:xfrm>
                <a:off x="1901628" y="2347115"/>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41" name="楕円 1040">
                <a:extLst>
                  <a:ext uri="{FF2B5EF4-FFF2-40B4-BE49-F238E27FC236}">
                    <a16:creationId xmlns:a16="http://schemas.microsoft.com/office/drawing/2014/main" id="{724481F7-93D3-7936-1C60-20E596468FFC}"/>
                  </a:ext>
                </a:extLst>
              </p:cNvPr>
              <p:cNvSpPr/>
              <p:nvPr/>
            </p:nvSpPr>
            <p:spPr>
              <a:xfrm>
                <a:off x="2149142" y="2347115"/>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42" name="楕円 1041">
                <a:extLst>
                  <a:ext uri="{FF2B5EF4-FFF2-40B4-BE49-F238E27FC236}">
                    <a16:creationId xmlns:a16="http://schemas.microsoft.com/office/drawing/2014/main" id="{B1429E21-BA2A-86CE-800D-3A88D2B657A8}"/>
                  </a:ext>
                </a:extLst>
              </p:cNvPr>
              <p:cNvSpPr/>
              <p:nvPr/>
            </p:nvSpPr>
            <p:spPr>
              <a:xfrm>
                <a:off x="1147847" y="2108637"/>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43" name="楕円 1042">
                <a:extLst>
                  <a:ext uri="{FF2B5EF4-FFF2-40B4-BE49-F238E27FC236}">
                    <a16:creationId xmlns:a16="http://schemas.microsoft.com/office/drawing/2014/main" id="{63E549A6-240C-9787-BB70-2264EEC7DBAC}"/>
                  </a:ext>
                </a:extLst>
              </p:cNvPr>
              <p:cNvSpPr/>
              <p:nvPr/>
            </p:nvSpPr>
            <p:spPr>
              <a:xfrm>
                <a:off x="1395361" y="2108637"/>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44" name="楕円 1043">
                <a:extLst>
                  <a:ext uri="{FF2B5EF4-FFF2-40B4-BE49-F238E27FC236}">
                    <a16:creationId xmlns:a16="http://schemas.microsoft.com/office/drawing/2014/main" id="{C0808244-EDEA-927A-CE73-E766C90BD9D3}"/>
                  </a:ext>
                </a:extLst>
              </p:cNvPr>
              <p:cNvSpPr/>
              <p:nvPr/>
            </p:nvSpPr>
            <p:spPr>
              <a:xfrm>
                <a:off x="1644683" y="2108637"/>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45" name="楕円 1044">
                <a:extLst>
                  <a:ext uri="{FF2B5EF4-FFF2-40B4-BE49-F238E27FC236}">
                    <a16:creationId xmlns:a16="http://schemas.microsoft.com/office/drawing/2014/main" id="{AB8A8982-E977-C22E-A2B1-FF49CAA81DFD}"/>
                  </a:ext>
                </a:extLst>
              </p:cNvPr>
              <p:cNvSpPr/>
              <p:nvPr/>
            </p:nvSpPr>
            <p:spPr>
              <a:xfrm>
                <a:off x="1909298" y="2108637"/>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046" name="楕円 1045">
                <a:extLst>
                  <a:ext uri="{FF2B5EF4-FFF2-40B4-BE49-F238E27FC236}">
                    <a16:creationId xmlns:a16="http://schemas.microsoft.com/office/drawing/2014/main" id="{37949AB3-092E-38A8-1F1D-BA8A90192AA8}"/>
                  </a:ext>
                </a:extLst>
              </p:cNvPr>
              <p:cNvSpPr/>
              <p:nvPr/>
            </p:nvSpPr>
            <p:spPr>
              <a:xfrm>
                <a:off x="2156812" y="2108637"/>
                <a:ext cx="136478" cy="13647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grpSp>
        <p:sp>
          <p:nvSpPr>
            <p:cNvPr id="17" name="楕円 16">
              <a:extLst>
                <a:ext uri="{FF2B5EF4-FFF2-40B4-BE49-F238E27FC236}">
                  <a16:creationId xmlns:a16="http://schemas.microsoft.com/office/drawing/2014/main" id="{E2EE1379-7731-4C3B-6966-378092ECD02B}"/>
                </a:ext>
              </a:extLst>
            </p:cNvPr>
            <p:cNvSpPr/>
            <p:nvPr/>
          </p:nvSpPr>
          <p:spPr>
            <a:xfrm>
              <a:off x="4904683" y="2854370"/>
              <a:ext cx="123880" cy="10997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8" name="楕円 17">
              <a:extLst>
                <a:ext uri="{FF2B5EF4-FFF2-40B4-BE49-F238E27FC236}">
                  <a16:creationId xmlns:a16="http://schemas.microsoft.com/office/drawing/2014/main" id="{E7A8D928-31A5-EB32-389E-A2A2CCC1CF3C}"/>
                </a:ext>
              </a:extLst>
            </p:cNvPr>
            <p:cNvSpPr/>
            <p:nvPr/>
          </p:nvSpPr>
          <p:spPr>
            <a:xfrm>
              <a:off x="5208410" y="3458154"/>
              <a:ext cx="123880" cy="10997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9" name="フリーフォーム: 図形 18">
              <a:extLst>
                <a:ext uri="{FF2B5EF4-FFF2-40B4-BE49-F238E27FC236}">
                  <a16:creationId xmlns:a16="http://schemas.microsoft.com/office/drawing/2014/main" id="{D839C167-2F3E-BFFF-1614-74E494C39482}"/>
                </a:ext>
              </a:extLst>
            </p:cNvPr>
            <p:cNvSpPr/>
            <p:nvPr/>
          </p:nvSpPr>
          <p:spPr>
            <a:xfrm>
              <a:off x="4981432" y="2065784"/>
              <a:ext cx="1228687" cy="1414395"/>
            </a:xfrm>
            <a:custGeom>
              <a:avLst/>
              <a:gdLst>
                <a:gd name="connsiteX0" fmla="*/ 0 w 1229470"/>
                <a:gd name="connsiteY0" fmla="*/ 831566 h 1418420"/>
                <a:gd name="connsiteX1" fmla="*/ 723331 w 1229470"/>
                <a:gd name="connsiteY1" fmla="*/ 176474 h 1418420"/>
                <a:gd name="connsiteX2" fmla="*/ 1228298 w 1229470"/>
                <a:gd name="connsiteY2" fmla="*/ 60468 h 1418420"/>
                <a:gd name="connsiteX3" fmla="*/ 846161 w 1229470"/>
                <a:gd name="connsiteY3" fmla="*/ 1008987 h 1418420"/>
                <a:gd name="connsiteX4" fmla="*/ 327546 w 1229470"/>
                <a:gd name="connsiteY4" fmla="*/ 1418420 h 1418420"/>
                <a:gd name="connsiteX5" fmla="*/ 327546 w 1229470"/>
                <a:gd name="connsiteY5" fmla="*/ 1418420 h 1418420"/>
                <a:gd name="connsiteX0" fmla="*/ 0 w 1229470"/>
                <a:gd name="connsiteY0" fmla="*/ 831566 h 1459326"/>
                <a:gd name="connsiteX1" fmla="*/ 723331 w 1229470"/>
                <a:gd name="connsiteY1" fmla="*/ 176474 h 1459326"/>
                <a:gd name="connsiteX2" fmla="*/ 1228298 w 1229470"/>
                <a:gd name="connsiteY2" fmla="*/ 60468 h 1459326"/>
                <a:gd name="connsiteX3" fmla="*/ 846161 w 1229470"/>
                <a:gd name="connsiteY3" fmla="*/ 1008987 h 1459326"/>
                <a:gd name="connsiteX4" fmla="*/ 327546 w 1229470"/>
                <a:gd name="connsiteY4" fmla="*/ 1418420 h 1459326"/>
                <a:gd name="connsiteX5" fmla="*/ 307075 w 1229470"/>
                <a:gd name="connsiteY5" fmla="*/ 1452540 h 1459326"/>
                <a:gd name="connsiteX0" fmla="*/ 0 w 1228687"/>
                <a:gd name="connsiteY0" fmla="*/ 827541 h 1459100"/>
                <a:gd name="connsiteX1" fmla="*/ 723331 w 1228687"/>
                <a:gd name="connsiteY1" fmla="*/ 172449 h 1459100"/>
                <a:gd name="connsiteX2" fmla="*/ 1228298 w 1228687"/>
                <a:gd name="connsiteY2" fmla="*/ 56443 h 1459100"/>
                <a:gd name="connsiteX3" fmla="*/ 798394 w 1228687"/>
                <a:gd name="connsiteY3" fmla="*/ 950371 h 1459100"/>
                <a:gd name="connsiteX4" fmla="*/ 327546 w 1228687"/>
                <a:gd name="connsiteY4" fmla="*/ 1414395 h 1459100"/>
                <a:gd name="connsiteX5" fmla="*/ 307075 w 1228687"/>
                <a:gd name="connsiteY5" fmla="*/ 1448515 h 1459100"/>
                <a:gd name="connsiteX0" fmla="*/ 54591 w 1283278"/>
                <a:gd name="connsiteY0" fmla="*/ 827541 h 1769238"/>
                <a:gd name="connsiteX1" fmla="*/ 777922 w 1283278"/>
                <a:gd name="connsiteY1" fmla="*/ 172449 h 1769238"/>
                <a:gd name="connsiteX2" fmla="*/ 1282889 w 1283278"/>
                <a:gd name="connsiteY2" fmla="*/ 56443 h 1769238"/>
                <a:gd name="connsiteX3" fmla="*/ 852985 w 1283278"/>
                <a:gd name="connsiteY3" fmla="*/ 950371 h 1769238"/>
                <a:gd name="connsiteX4" fmla="*/ 382137 w 1283278"/>
                <a:gd name="connsiteY4" fmla="*/ 1414395 h 1769238"/>
                <a:gd name="connsiteX5" fmla="*/ 0 w 1283278"/>
                <a:gd name="connsiteY5" fmla="*/ 1769238 h 1769238"/>
                <a:gd name="connsiteX0" fmla="*/ 0 w 1228687"/>
                <a:gd name="connsiteY0" fmla="*/ 827541 h 1414395"/>
                <a:gd name="connsiteX1" fmla="*/ 723331 w 1228687"/>
                <a:gd name="connsiteY1" fmla="*/ 172449 h 1414395"/>
                <a:gd name="connsiteX2" fmla="*/ 1228298 w 1228687"/>
                <a:gd name="connsiteY2" fmla="*/ 56443 h 1414395"/>
                <a:gd name="connsiteX3" fmla="*/ 798394 w 1228687"/>
                <a:gd name="connsiteY3" fmla="*/ 950371 h 1414395"/>
                <a:gd name="connsiteX4" fmla="*/ 327546 w 1228687"/>
                <a:gd name="connsiteY4" fmla="*/ 1414395 h 141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687" h="1414395">
                  <a:moveTo>
                    <a:pt x="0" y="827541"/>
                  </a:moveTo>
                  <a:cubicBezTo>
                    <a:pt x="259307" y="564253"/>
                    <a:pt x="518615" y="300965"/>
                    <a:pt x="723331" y="172449"/>
                  </a:cubicBezTo>
                  <a:cubicBezTo>
                    <a:pt x="928047" y="43933"/>
                    <a:pt x="1215788" y="-73211"/>
                    <a:pt x="1228298" y="56443"/>
                  </a:cubicBezTo>
                  <a:cubicBezTo>
                    <a:pt x="1240808" y="186097"/>
                    <a:pt x="948519" y="724046"/>
                    <a:pt x="798394" y="950371"/>
                  </a:cubicBezTo>
                  <a:cubicBezTo>
                    <a:pt x="648269" y="1176696"/>
                    <a:pt x="469710" y="1277917"/>
                    <a:pt x="327546" y="1414395"/>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grpSp>
      <p:sp>
        <p:nvSpPr>
          <p:cNvPr id="1065" name="テキスト ボックス 1064">
            <a:extLst>
              <a:ext uri="{FF2B5EF4-FFF2-40B4-BE49-F238E27FC236}">
                <a16:creationId xmlns:a16="http://schemas.microsoft.com/office/drawing/2014/main" id="{63E06734-07BD-E2DA-C5C1-80FE538BA66D}"/>
              </a:ext>
            </a:extLst>
          </p:cNvPr>
          <p:cNvSpPr txBox="1"/>
          <p:nvPr/>
        </p:nvSpPr>
        <p:spPr>
          <a:xfrm>
            <a:off x="528178" y="4220198"/>
            <a:ext cx="11464900" cy="1938992"/>
          </a:xfrm>
          <a:prstGeom prst="rect">
            <a:avLst/>
          </a:prstGeom>
          <a:noFill/>
        </p:spPr>
        <p:txBody>
          <a:bodyPr wrap="square">
            <a:spAutoFit/>
          </a:bodyPr>
          <a:lstStyle/>
          <a:p>
            <a:pPr marL="342900" indent="-342900">
              <a:spcBef>
                <a:spcPts val="1200"/>
              </a:spcBef>
              <a:buFont typeface="Wingdings" panose="05000000000000000000" pitchFamily="2" charset="2"/>
              <a:buChar char="l"/>
            </a:pPr>
            <a:r>
              <a:rPr kumimoji="1" lang="ja-JP" altLang="en-US" dirty="0">
                <a:latin typeface="+mn-ea"/>
              </a:rPr>
              <a:t>氷 ≠ 水．氷と水の間には必ず相転移が存在する．</a:t>
            </a:r>
            <a:endParaRPr kumimoji="1" lang="en-US" altLang="ja-JP" dirty="0">
              <a:latin typeface="+mn-ea"/>
            </a:endParaRPr>
          </a:p>
          <a:p>
            <a:pPr marL="342900" indent="-342900">
              <a:spcBef>
                <a:spcPts val="1200"/>
              </a:spcBef>
              <a:buFont typeface="Wingdings" panose="05000000000000000000" pitchFamily="2" charset="2"/>
              <a:buChar char="l"/>
            </a:pPr>
            <a:r>
              <a:rPr kumimoji="1" lang="ja-JP" altLang="en-US" dirty="0">
                <a:latin typeface="+mn-ea"/>
              </a:rPr>
              <a:t>水 </a:t>
            </a:r>
            <a:r>
              <a:rPr lang="ja-JP" altLang="en-US" dirty="0">
                <a:latin typeface="+mn-ea"/>
              </a:rPr>
              <a:t>＝</a:t>
            </a:r>
            <a:r>
              <a:rPr kumimoji="1" lang="en-US" altLang="ja-JP" dirty="0">
                <a:latin typeface="+mn-ea"/>
              </a:rPr>
              <a:t> </a:t>
            </a:r>
            <a:r>
              <a:rPr kumimoji="1" lang="ja-JP" altLang="en-US" dirty="0">
                <a:latin typeface="+mn-ea"/>
              </a:rPr>
              <a:t>水蒸気．相転移を経ずに水と水蒸気とを繋ぐ経路が存在する．</a:t>
            </a:r>
            <a:r>
              <a:rPr kumimoji="1" lang="ja-JP" altLang="en-US" dirty="0">
                <a:solidFill>
                  <a:srgbClr val="FF0000"/>
                </a:solidFill>
                <a:latin typeface="+mn-ea"/>
              </a:rPr>
              <a:t>相転移なしに繋がる物理系を同一視</a:t>
            </a:r>
            <a:endParaRPr kumimoji="1" lang="en-US" altLang="ja-JP" dirty="0">
              <a:solidFill>
                <a:srgbClr val="FF0000"/>
              </a:solidFill>
              <a:latin typeface="+mn-ea"/>
            </a:endParaRPr>
          </a:p>
          <a:p>
            <a:pPr marL="342900" indent="-342900">
              <a:spcBef>
                <a:spcPts val="1200"/>
              </a:spcBef>
              <a:buFont typeface="Wingdings" panose="05000000000000000000" pitchFamily="2" charset="2"/>
              <a:buChar char="l"/>
            </a:pPr>
            <a:r>
              <a:rPr kumimoji="1" lang="ja-JP" altLang="en-US" dirty="0">
                <a:latin typeface="+mn-ea"/>
              </a:rPr>
              <a:t>この例においては，</a:t>
            </a:r>
            <a:r>
              <a:rPr kumimoji="1" lang="ja-JP" altLang="en-US" dirty="0">
                <a:solidFill>
                  <a:srgbClr val="FF0000"/>
                </a:solidFill>
                <a:latin typeface="+mn-ea"/>
              </a:rPr>
              <a:t>自発的対称性の破れ</a:t>
            </a:r>
            <a:r>
              <a:rPr kumimoji="1" lang="ja-JP" altLang="en-US" dirty="0">
                <a:latin typeface="+mn-ea"/>
              </a:rPr>
              <a:t>（連続並進対称性の破れ）によって，</a:t>
            </a:r>
            <a:r>
              <a:rPr kumimoji="1" lang="en-US" altLang="ja-JP" dirty="0">
                <a:latin typeface="+mn-ea"/>
              </a:rPr>
              <a:t>{ </a:t>
            </a:r>
            <a:r>
              <a:rPr kumimoji="1" lang="ja-JP" altLang="en-US" dirty="0">
                <a:latin typeface="+mn-ea"/>
              </a:rPr>
              <a:t>氷 </a:t>
            </a:r>
            <a:r>
              <a:rPr kumimoji="1" lang="en-US" altLang="ja-JP" dirty="0">
                <a:latin typeface="+mn-ea"/>
              </a:rPr>
              <a:t>}</a:t>
            </a:r>
            <a:r>
              <a:rPr kumimoji="1" lang="ja-JP" altLang="en-US" dirty="0">
                <a:latin typeface="+mn-ea"/>
              </a:rPr>
              <a:t>と </a:t>
            </a:r>
            <a:r>
              <a:rPr kumimoji="1" lang="en-US" altLang="ja-JP" dirty="0">
                <a:latin typeface="+mn-ea"/>
              </a:rPr>
              <a:t>{ </a:t>
            </a:r>
            <a:r>
              <a:rPr kumimoji="1" lang="ja-JP" altLang="en-US" dirty="0">
                <a:latin typeface="+mn-ea"/>
              </a:rPr>
              <a:t>水</a:t>
            </a:r>
            <a:r>
              <a:rPr kumimoji="1" lang="en-US" altLang="ja-JP" dirty="0">
                <a:latin typeface="+mn-ea"/>
              </a:rPr>
              <a:t>, </a:t>
            </a:r>
            <a:r>
              <a:rPr kumimoji="1" lang="ja-JP" altLang="en-US" dirty="0">
                <a:latin typeface="+mn-ea"/>
              </a:rPr>
              <a:t>水蒸気 </a:t>
            </a:r>
            <a:r>
              <a:rPr kumimoji="1" lang="en-US" altLang="ja-JP" dirty="0">
                <a:latin typeface="+mn-ea"/>
              </a:rPr>
              <a:t>} </a:t>
            </a:r>
            <a:r>
              <a:rPr lang="ja-JP" altLang="en-US" dirty="0">
                <a:latin typeface="+mn-ea"/>
              </a:rPr>
              <a:t>の相としての</a:t>
            </a:r>
            <a:r>
              <a:rPr kumimoji="1" lang="ja-JP" altLang="en-US" dirty="0">
                <a:latin typeface="+mn-ea"/>
              </a:rPr>
              <a:t>違いが理解できる．</a:t>
            </a:r>
            <a:endParaRPr kumimoji="1" lang="en-US" altLang="ja-JP" dirty="0">
              <a:latin typeface="+mn-ea"/>
            </a:endParaRPr>
          </a:p>
          <a:p>
            <a:pPr marL="342900" indent="-342900">
              <a:spcBef>
                <a:spcPts val="1200"/>
              </a:spcBef>
              <a:buFont typeface="Wingdings" panose="05000000000000000000" pitchFamily="2" charset="2"/>
              <a:buChar char="l"/>
            </a:pPr>
            <a:r>
              <a:rPr kumimoji="1" lang="ja-JP" altLang="en-US" dirty="0">
                <a:latin typeface="+mn-ea"/>
              </a:rPr>
              <a:t>自発的対称性の破れを超えた相構造が存在する</a:t>
            </a:r>
            <a:r>
              <a:rPr lang="ja-JP" altLang="en-US" dirty="0">
                <a:latin typeface="+mn-ea"/>
              </a:rPr>
              <a:t>．→ </a:t>
            </a:r>
            <a:r>
              <a:rPr lang="ja-JP" altLang="en-US" dirty="0">
                <a:solidFill>
                  <a:srgbClr val="FF0000"/>
                </a:solidFill>
                <a:latin typeface="+mn-ea"/>
              </a:rPr>
              <a:t>トポロジカル相</a:t>
            </a:r>
            <a:endParaRPr lang="en-US" altLang="ja-JP" dirty="0">
              <a:solidFill>
                <a:srgbClr val="FF0000"/>
              </a:solidFill>
              <a:latin typeface="+mn-ea"/>
            </a:endParaRPr>
          </a:p>
        </p:txBody>
      </p:sp>
    </p:spTree>
    <p:extLst>
      <p:ext uri="{BB962C8B-B14F-4D97-AF65-F5344CB8AC3E}">
        <p14:creationId xmlns:p14="http://schemas.microsoft.com/office/powerpoint/2010/main" val="1165362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613668" y="980388"/>
            <a:ext cx="10964663" cy="2246769"/>
          </a:xfrm>
          <a:prstGeom prst="rect">
            <a:avLst/>
          </a:prstGeom>
          <a:noFill/>
        </p:spPr>
        <p:txBody>
          <a:bodyPr wrap="square" rtlCol="0">
            <a:spAutoFit/>
          </a:bodyPr>
          <a:lstStyle/>
          <a:p>
            <a:pPr marL="285750" indent="-285750">
              <a:buFont typeface="Wingdings" panose="05000000000000000000" pitchFamily="2" charset="2"/>
              <a:buChar char="l"/>
            </a:pPr>
            <a:r>
              <a:rPr lang="ja-JP" altLang="en-US" sz="2800" dirty="0">
                <a:solidFill>
                  <a:schemeClr val="bg2">
                    <a:lumMod val="90000"/>
                  </a:schemeClr>
                </a:solidFill>
              </a:rPr>
              <a:t>イントロ：トポロジカル相，可逆相とは（</a:t>
            </a:r>
            <a:r>
              <a:rPr lang="en-US" altLang="ja-JP" sz="2800" dirty="0">
                <a:solidFill>
                  <a:schemeClr val="bg2">
                    <a:lumMod val="90000"/>
                  </a:schemeClr>
                </a:solidFill>
              </a:rPr>
              <a:t>20</a:t>
            </a:r>
            <a:r>
              <a:rPr lang="ja-JP" altLang="en-US" sz="2800" dirty="0">
                <a:solidFill>
                  <a:schemeClr val="bg2">
                    <a:lumMod val="90000"/>
                  </a:schemeClr>
                </a:solidFill>
              </a:rPr>
              <a:t>分）</a:t>
            </a:r>
            <a:endParaRPr lang="en-US" altLang="ja-JP" sz="2800" dirty="0">
              <a:solidFill>
                <a:schemeClr val="bg2">
                  <a:lumMod val="90000"/>
                </a:schemeClr>
              </a:solidFill>
            </a:endParaRPr>
          </a:p>
          <a:p>
            <a:pPr marL="285750" indent="-285750">
              <a:buFont typeface="Wingdings" panose="05000000000000000000" pitchFamily="2" charset="2"/>
              <a:buChar char="l"/>
            </a:pPr>
            <a:endParaRPr kumimoji="1" lang="en-US" altLang="ja-JP" sz="2800" dirty="0">
              <a:solidFill>
                <a:schemeClr val="bg2">
                  <a:lumMod val="90000"/>
                </a:schemeClr>
              </a:solidFill>
            </a:endParaRPr>
          </a:p>
          <a:p>
            <a:pPr marL="285750" indent="-285750">
              <a:buFont typeface="Wingdings" panose="05000000000000000000" pitchFamily="2" charset="2"/>
              <a:buChar char="l"/>
            </a:pPr>
            <a:r>
              <a:rPr lang="ja-JP" altLang="en-US" sz="2800" dirty="0">
                <a:solidFill>
                  <a:schemeClr val="bg2">
                    <a:lumMod val="90000"/>
                  </a:schemeClr>
                </a:solidFill>
              </a:rPr>
              <a:t>自由フェルミオンと</a:t>
            </a:r>
            <a:r>
              <a:rPr lang="en-US" altLang="ja-JP" sz="2800" dirty="0">
                <a:solidFill>
                  <a:schemeClr val="bg2">
                    <a:lumMod val="90000"/>
                  </a:schemeClr>
                </a:solidFill>
              </a:rPr>
              <a:t>K</a:t>
            </a:r>
            <a:r>
              <a:rPr lang="ja-JP" altLang="en-US" sz="2800" dirty="0">
                <a:solidFill>
                  <a:schemeClr val="bg2">
                    <a:lumMod val="90000"/>
                  </a:schemeClr>
                </a:solidFill>
              </a:rPr>
              <a:t>理論（</a:t>
            </a:r>
            <a:r>
              <a:rPr lang="en-US" altLang="ja-JP" sz="2800" dirty="0">
                <a:solidFill>
                  <a:schemeClr val="bg2">
                    <a:lumMod val="90000"/>
                  </a:schemeClr>
                </a:solidFill>
              </a:rPr>
              <a:t>20</a:t>
            </a:r>
            <a:r>
              <a:rPr lang="ja-JP" altLang="en-US" sz="2800" dirty="0">
                <a:solidFill>
                  <a:schemeClr val="bg2">
                    <a:lumMod val="90000"/>
                  </a:schemeClr>
                </a:solidFill>
              </a:rPr>
              <a:t>分）</a:t>
            </a:r>
            <a:endParaRPr lang="en-US" altLang="ja-JP" sz="2800" dirty="0">
              <a:solidFill>
                <a:schemeClr val="bg2">
                  <a:lumMod val="90000"/>
                </a:schemeClr>
              </a:solidFill>
            </a:endParaRPr>
          </a:p>
          <a:p>
            <a:pPr marL="285750" indent="-285750">
              <a:buFont typeface="Wingdings" panose="05000000000000000000" pitchFamily="2" charset="2"/>
              <a:buChar char="l"/>
            </a:pPr>
            <a:endParaRPr kumimoji="1" lang="en-US" altLang="ja-JP" sz="2800" dirty="0"/>
          </a:p>
          <a:p>
            <a:pPr marL="285750" indent="-285750">
              <a:buFont typeface="Wingdings" panose="05000000000000000000" pitchFamily="2" charset="2"/>
              <a:buChar char="l"/>
            </a:pPr>
            <a:r>
              <a:rPr lang="en-US" altLang="ja-JP" sz="2800" dirty="0" err="1"/>
              <a:t>Atiyah-Hirzebruch</a:t>
            </a:r>
            <a:r>
              <a:rPr lang="ja-JP" altLang="en-US" sz="2800" dirty="0"/>
              <a:t>スペクトル系列による分類計算（</a:t>
            </a:r>
            <a:r>
              <a:rPr lang="en-US" altLang="ja-JP" sz="2800" dirty="0"/>
              <a:t>10</a:t>
            </a:r>
            <a:r>
              <a:rPr lang="ja-JP" altLang="en-US" sz="2800" dirty="0"/>
              <a:t>分）</a:t>
            </a:r>
            <a:endParaRPr lang="en-US" altLang="ja-JP" sz="2800" dirty="0"/>
          </a:p>
        </p:txBody>
      </p:sp>
    </p:spTree>
    <p:extLst>
      <p:ext uri="{BB962C8B-B14F-4D97-AF65-F5344CB8AC3E}">
        <p14:creationId xmlns:p14="http://schemas.microsoft.com/office/powerpoint/2010/main" val="1955640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3775393" cy="523220"/>
          </a:xfrm>
          <a:prstGeom prst="rect">
            <a:avLst/>
          </a:prstGeom>
          <a:noFill/>
        </p:spPr>
        <p:txBody>
          <a:bodyPr wrap="none" rtlCol="0">
            <a:spAutoFit/>
          </a:bodyPr>
          <a:lstStyle/>
          <a:p>
            <a:r>
              <a:rPr lang="ja-JP" altLang="en-US" sz="2800" dirty="0"/>
              <a:t>スペクトル系列一般論</a:t>
            </a:r>
            <a:endParaRPr lang="en-US" altLang="ja-JP" dirty="0">
              <a:solidFill>
                <a:schemeClr val="accent6"/>
              </a:solidFill>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270265" y="707368"/>
                <a:ext cx="11682572" cy="6740307"/>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一般（コ）ホモロジー理論を近似計算するツール．（以下，ホモロジー型で説明する．）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𝐸</m:t>
                        </m:r>
                      </m:e>
                      <m:sup>
                        <m:r>
                          <a:rPr lang="en-US" altLang="ja-JP" b="0" i="1" smtClean="0">
                            <a:latin typeface="Cambria Math" panose="02040503050406030204" pitchFamily="18" charset="0"/>
                          </a:rPr>
                          <m:t>1</m:t>
                        </m:r>
                      </m:sup>
                    </m:sSup>
                  </m:oMath>
                </a14:m>
                <a:r>
                  <a:rPr lang="ja-JP" altLang="en-US" dirty="0">
                    <a:latin typeface="+mn-ea"/>
                  </a:rPr>
                  <a:t>ページから出発．</a:t>
                </a: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𝐸</m:t>
                        </m:r>
                      </m:e>
                      <m:sup>
                        <m:r>
                          <a:rPr lang="en-US" altLang="ja-JP" b="0" i="1" smtClean="0">
                            <a:latin typeface="Cambria Math" panose="02040503050406030204" pitchFamily="18" charset="0"/>
                          </a:rPr>
                          <m:t>1</m:t>
                        </m:r>
                      </m:sup>
                    </m:sSup>
                  </m:oMath>
                </a14:m>
                <a:r>
                  <a:rPr lang="ja-JP" altLang="en-US" dirty="0">
                    <a:latin typeface="+mn-ea"/>
                  </a:rPr>
                  <a:t>ページ＝容易に計算できるもの何か．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b="0" i="1" dirty="0">
                  <a:latin typeface="Cambria Math" panose="02040503050406030204" pitchFamily="18" charset="0"/>
                </a:endParaRPr>
              </a:p>
              <a:p>
                <a:pPr marL="285750" indent="-285750">
                  <a:buFont typeface="Wingdings" panose="05000000000000000000" pitchFamily="2" charset="2"/>
                  <a:buChar char="l"/>
                </a:pPr>
                <a14:m>
                  <m:oMath xmlns:m="http://schemas.openxmlformats.org/officeDocument/2006/math">
                    <m:r>
                      <a:rPr lang="en-US" altLang="ja-JP" b="0" i="1" smtClean="0">
                        <a:latin typeface="Cambria Math" panose="02040503050406030204" pitchFamily="18" charset="0"/>
                      </a:rPr>
                      <m:t>𝑟</m:t>
                    </m:r>
                  </m:oMath>
                </a14:m>
                <a:r>
                  <a:rPr lang="ja-JP" altLang="en-US" dirty="0">
                    <a:latin typeface="+mn-ea"/>
                  </a:rPr>
                  <a:t>次微分を計算する．</a:t>
                </a:r>
                <a:r>
                  <a:rPr lang="en-US" altLang="ja-JP" dirty="0">
                    <a:latin typeface="+mn-ea"/>
                  </a:rPr>
                  <a:t>(</a:t>
                </a:r>
                <a14:m>
                  <m:oMath xmlns:m="http://schemas.openxmlformats.org/officeDocument/2006/math">
                    <m:r>
                      <a:rPr lang="en-US" altLang="ja-JP" b="0" i="1" smtClean="0">
                        <a:latin typeface="Cambria Math" panose="02040503050406030204" pitchFamily="18" charset="0"/>
                      </a:rPr>
                      <m:t>𝑟</m:t>
                    </m:r>
                    <m:r>
                      <a:rPr lang="en-US" altLang="ja-JP" b="0" i="1" smtClean="0">
                        <a:latin typeface="Cambria Math" panose="02040503050406030204" pitchFamily="18" charset="0"/>
                      </a:rPr>
                      <m:t>=1,2,…</m:t>
                    </m:r>
                  </m:oMath>
                </a14:m>
                <a:r>
                  <a:rPr lang="en-US" altLang="ja-JP" dirty="0">
                    <a:latin typeface="+mn-ea"/>
                  </a:rPr>
                  <a:t>)</a:t>
                </a: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次ページは，</a:t>
                </a:r>
                <a:r>
                  <a:rPr lang="en-US" altLang="ja-JP" dirty="0" err="1">
                    <a:latin typeface="+mn-ea"/>
                  </a:rPr>
                  <a:t>ker</a:t>
                </a:r>
                <a:r>
                  <a:rPr lang="en-US" altLang="ja-JP" dirty="0">
                    <a:latin typeface="+mn-ea"/>
                  </a:rPr>
                  <a:t>/</a:t>
                </a:r>
                <a:r>
                  <a:rPr lang="en-US" altLang="ja-JP" dirty="0" err="1">
                    <a:latin typeface="+mn-ea"/>
                  </a:rPr>
                  <a:t>im</a:t>
                </a:r>
                <a:r>
                  <a:rPr lang="ja-JP" altLang="en-US" dirty="0">
                    <a:latin typeface="+mn-ea"/>
                  </a:rPr>
                  <a:t>で得られる．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この手続きが収束する場合：</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b="0" i="1" dirty="0">
                  <a:latin typeface="Cambria Math" panose="02040503050406030204" pitchFamily="18" charset="0"/>
                </a:endParaRPr>
              </a:p>
              <a:p>
                <a:pPr marL="285750" indent="-285750">
                  <a:buFont typeface="Wingdings" panose="05000000000000000000" pitchFamily="2" charset="2"/>
                  <a:buChar char="l"/>
                </a:pP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𝐸</m:t>
                        </m:r>
                      </m:e>
                      <m:sup>
                        <m:r>
                          <a:rPr lang="en-US" altLang="ja-JP" b="0" i="1" smtClean="0">
                            <a:latin typeface="Cambria Math" panose="02040503050406030204" pitchFamily="18" charset="0"/>
                          </a:rPr>
                          <m:t>∞</m:t>
                        </m:r>
                      </m:sup>
                    </m:sSup>
                  </m:oMath>
                </a14:m>
                <a:r>
                  <a:rPr lang="ja-JP" altLang="en-US" dirty="0">
                    <a:latin typeface="+mn-ea"/>
                  </a:rPr>
                  <a:t>ページは計算したいホモロジー群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h</m:t>
                        </m:r>
                      </m:e>
                      <m:sub>
                        <m:r>
                          <a:rPr lang="en-US" altLang="ja-JP" b="0" i="1" smtClean="0">
                            <a:latin typeface="Cambria Math" panose="02040503050406030204" pitchFamily="18" charset="0"/>
                          </a:rPr>
                          <m:t>𝑛</m:t>
                        </m:r>
                      </m:sub>
                    </m:sSub>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𝑋</m:t>
                        </m:r>
                        <m:r>
                          <a:rPr lang="en-US" altLang="ja-JP" b="0" i="1" smtClean="0">
                            <a:latin typeface="Cambria Math" panose="02040503050406030204" pitchFamily="18" charset="0"/>
                          </a:rPr>
                          <m:t>,</m:t>
                        </m:r>
                        <m:r>
                          <a:rPr lang="en-US" altLang="ja-JP" b="0" i="1" smtClean="0">
                            <a:latin typeface="Cambria Math" panose="02040503050406030204" pitchFamily="18" charset="0"/>
                          </a:rPr>
                          <m:t>𝑌</m:t>
                        </m:r>
                      </m:e>
                    </m:d>
                  </m:oMath>
                </a14:m>
                <a:r>
                  <a:rPr lang="ja-JP" altLang="en-US" dirty="0">
                    <a:latin typeface="+mn-ea"/>
                  </a:rPr>
                  <a:t>を近似する．</a:t>
                </a:r>
                <a:endParaRPr lang="en-US" altLang="ja-JP" dirty="0">
                  <a:latin typeface="+mn-ea"/>
                </a:endParaRPr>
              </a:p>
              <a:p>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270265" y="707368"/>
                <a:ext cx="11682572" cy="6740307"/>
              </a:xfrm>
              <a:prstGeom prst="rect">
                <a:avLst/>
              </a:prstGeom>
              <a:blipFill>
                <a:blip r:embed="rId6"/>
                <a:stretch>
                  <a:fillRect l="-313" t="-452"/>
                </a:stretch>
              </a:blipFill>
            </p:spPr>
            <p:txBody>
              <a:bodyPr/>
              <a:lstStyle/>
              <a:p>
                <a:r>
                  <a:rPr lang="ja-JP" altLang="en-US">
                    <a:noFill/>
                  </a:rPr>
                  <a:t> </a:t>
                </a:r>
              </a:p>
            </p:txBody>
          </p:sp>
        </mc:Fallback>
      </mc:AlternateContent>
      <p:pic>
        <p:nvPicPr>
          <p:cNvPr id="37" name="図 36"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1 = \{E^1_{p,-n}\}_{p,n}&#10;\end{align*}&#10;\end{document}" title="IguanaTex Bitmap Display">
            <a:extLst>
              <a:ext uri="{FF2B5EF4-FFF2-40B4-BE49-F238E27FC236}">
                <a16:creationId xmlns:a16="http://schemas.microsoft.com/office/drawing/2014/main" id="{2CD69CB3-3187-AA58-56C5-616D79EA9EEA}"/>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4169764" y="1805086"/>
            <a:ext cx="2246371" cy="392551"/>
          </a:xfrm>
          <a:prstGeom prst="rect">
            <a:avLst/>
          </a:prstGeom>
        </p:spPr>
      </p:pic>
      <p:pic>
        <p:nvPicPr>
          <p:cNvPr id="39" name="図 38"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d^r_{p,-n}: E^r_{p,-n} \to E^r_{p-r,-n+r-1}, \qquad d^r \circ d^r = 0.&#10;\end{align*}&#10;\end{document}" title="IguanaTex Bitmap Display">
            <a:extLst>
              <a:ext uri="{FF2B5EF4-FFF2-40B4-BE49-F238E27FC236}">
                <a16:creationId xmlns:a16="http://schemas.microsoft.com/office/drawing/2014/main" id="{2B7C93A7-7544-6645-EAAA-87F2113CB498}"/>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821731" y="2948973"/>
            <a:ext cx="6284588" cy="343718"/>
          </a:xfrm>
          <a:prstGeom prst="rect">
            <a:avLst/>
          </a:prstGeom>
        </p:spPr>
      </p:pic>
      <p:pic>
        <p:nvPicPr>
          <p:cNvPr id="42" name="図 41"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r+1}_{p,-n} = \ker d^r_{p,-n}/\im d^r_{p+r,-n-r+1}.\end{align*}&#10;\end{document}" title="IguanaTex Bitmap Display">
            <a:extLst>
              <a:ext uri="{FF2B5EF4-FFF2-40B4-BE49-F238E27FC236}">
                <a16:creationId xmlns:a16="http://schemas.microsoft.com/office/drawing/2014/main" id="{C65DC1DF-34C2-214B-70E0-D60FCC9FB8EB}"/>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445471" y="3936373"/>
            <a:ext cx="4789510" cy="396309"/>
          </a:xfrm>
          <a:prstGeom prst="rect">
            <a:avLst/>
          </a:prstGeom>
        </p:spPr>
      </p:pic>
      <p:pic>
        <p:nvPicPr>
          <p:cNvPr id="45" name="図 4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1 \Rightarrow&#10;E^2 \Rightarrow&#10;\cdots &#10;E^q = E^{q+1} = \cdots =: E^\infty, &#10;\end{align*}&#10;\end{document}" title="IguanaTex Bitmap Display">
            <a:extLst>
              <a:ext uri="{FF2B5EF4-FFF2-40B4-BE49-F238E27FC236}">
                <a16:creationId xmlns:a16="http://schemas.microsoft.com/office/drawing/2014/main" id="{D2C3764E-17BF-8D1B-B83B-6176700AC1F3}"/>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925425" y="5035855"/>
            <a:ext cx="5510754" cy="334327"/>
          </a:xfrm>
          <a:prstGeom prst="rect">
            <a:avLst/>
          </a:prstGeom>
        </p:spPr>
      </p:pic>
    </p:spTree>
    <p:extLst>
      <p:ext uri="{BB962C8B-B14F-4D97-AF65-F5344CB8AC3E}">
        <p14:creationId xmlns:p14="http://schemas.microsoft.com/office/powerpoint/2010/main" val="1797895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8225329" cy="523220"/>
          </a:xfrm>
          <a:prstGeom prst="rect">
            <a:avLst/>
          </a:prstGeom>
          <a:noFill/>
        </p:spPr>
        <p:txBody>
          <a:bodyPr wrap="none" rtlCol="0">
            <a:spAutoFit/>
          </a:bodyPr>
          <a:lstStyle/>
          <a:p>
            <a:r>
              <a:rPr lang="ja-JP" altLang="en-US" sz="2800" dirty="0"/>
              <a:t>実空間</a:t>
            </a:r>
            <a:r>
              <a:rPr lang="en-US" altLang="ja-JP" sz="2800" dirty="0" err="1"/>
              <a:t>Atiyah-Hirzebruch</a:t>
            </a:r>
            <a:r>
              <a:rPr lang="ja-JP" altLang="en-US" sz="2800" dirty="0"/>
              <a:t>スペクトル系列（</a:t>
            </a:r>
            <a:r>
              <a:rPr lang="en-US" altLang="ja-JP" sz="2800" dirty="0"/>
              <a:t>1</a:t>
            </a:r>
            <a:r>
              <a:rPr lang="ja-JP" altLang="en-US" sz="2800" dirty="0"/>
              <a:t>） </a:t>
            </a:r>
            <a:r>
              <a:rPr lang="en-US" altLang="ja-JP" dirty="0">
                <a:solidFill>
                  <a:schemeClr val="accent6"/>
                </a:solidFill>
              </a:rPr>
              <a:t>[61]</a:t>
            </a:r>
            <a:endParaRPr lang="en-US" altLang="ja-JP" dirty="0">
              <a:solidFill>
                <a:schemeClr val="accent6"/>
              </a:solidFill>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270265" y="707368"/>
                <a:ext cx="11682572" cy="3139321"/>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スペクトル系列の一種であり，ホモロジー群を計算したい空間のフィルトレーションに基づく．</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群作用（結晶対称性）が自然に取り込める．</a:t>
                </a:r>
                <a14:m>
                  <m:oMath xmlns:m="http://schemas.openxmlformats.org/officeDocument/2006/math">
                    <m:r>
                      <a:rPr lang="en-US" altLang="ja-JP" b="0" i="1" smtClean="0">
                        <a:latin typeface="Cambria Math" panose="02040503050406030204" pitchFamily="18" charset="0"/>
                      </a:rPr>
                      <m:t>𝐺</m:t>
                    </m:r>
                  </m:oMath>
                </a14:m>
                <a:r>
                  <a:rPr lang="ja-JP" altLang="en-US" dirty="0">
                    <a:latin typeface="+mn-ea"/>
                  </a:rPr>
                  <a:t>対称に空間を分割する．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特に，</a:t>
                </a:r>
                <a14:m>
                  <m:oMath xmlns:m="http://schemas.openxmlformats.org/officeDocument/2006/math">
                    <m:r>
                      <a:rPr lang="en-US" altLang="ja-JP" b="0" i="1" dirty="0" smtClean="0">
                        <a:latin typeface="Cambria Math" panose="02040503050406030204" pitchFamily="18" charset="0"/>
                      </a:rPr>
                      <m:t>𝑝</m:t>
                    </m:r>
                  </m:oMath>
                </a14:m>
                <a:r>
                  <a:rPr lang="ja-JP" altLang="en-US" dirty="0">
                    <a:latin typeface="+mn-ea"/>
                  </a:rPr>
                  <a:t>セル（</a:t>
                </a:r>
                <a14:m>
                  <m:oMath xmlns:m="http://schemas.openxmlformats.org/officeDocument/2006/math">
                    <m:r>
                      <a:rPr lang="en-US" altLang="ja-JP" b="0" i="1" smtClean="0">
                        <a:latin typeface="Cambria Math" panose="02040503050406030204" pitchFamily="18" charset="0"/>
                      </a:rPr>
                      <m:t>𝑝</m:t>
                    </m:r>
                  </m:oMath>
                </a14:m>
                <a:r>
                  <a:rPr lang="ja-JP" altLang="en-US" dirty="0">
                    <a:latin typeface="+mn-ea"/>
                  </a:rPr>
                  <a:t>次元開円板）の集合に分割するものが便利．</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例）</a:t>
                </a:r>
                <a:r>
                  <a:rPr lang="en-US" altLang="ja-JP" dirty="0">
                    <a:latin typeface="+mn-ea"/>
                  </a:rPr>
                  <a:t>X=</a:t>
                </a:r>
                <a:r>
                  <a:rPr lang="ja-JP" altLang="en-US" dirty="0">
                    <a:latin typeface="+mn-ea"/>
                  </a:rPr>
                  <a:t>２次元トーラス，４回回転対称性 </a:t>
                </a:r>
                <a14:m>
                  <m:oMath xmlns:m="http://schemas.openxmlformats.org/officeDocument/2006/math">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e>
                    </m:d>
                    <m:r>
                      <a:rPr lang="en-US" altLang="ja-JP" b="0" i="1" smtClean="0">
                        <a:latin typeface="Cambria Math" panose="02040503050406030204" pitchFamily="18" charset="0"/>
                      </a:rPr>
                      <m:t>↦</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𝑥</m:t>
                        </m:r>
                      </m:e>
                    </m:d>
                  </m:oMath>
                </a14:m>
                <a:r>
                  <a:rPr lang="ja-JP" altLang="en-US" dirty="0">
                    <a:latin typeface="+mn-ea"/>
                  </a:rPr>
                  <a:t>が作用する場合．</a:t>
                </a:r>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270265" y="707368"/>
                <a:ext cx="11682572" cy="3139321"/>
              </a:xfrm>
              <a:prstGeom prst="rect">
                <a:avLst/>
              </a:prstGeom>
              <a:blipFill>
                <a:blip r:embed="rId4"/>
                <a:stretch>
                  <a:fillRect l="-313" t="-971" b="-2330"/>
                </a:stretch>
              </a:blipFill>
            </p:spPr>
            <p:txBody>
              <a:bodyPr/>
              <a:lstStyle/>
              <a:p>
                <a:r>
                  <a:rPr lang="ja-JP" altLang="en-US">
                    <a:noFill/>
                  </a:rPr>
                  <a:t> </a:t>
                </a:r>
              </a:p>
            </p:txBody>
          </p:sp>
        </mc:Fallback>
      </mc:AlternateContent>
      <p:pic>
        <p:nvPicPr>
          <p:cNvPr id="4" name="図 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X_0 \subset X_1 \subset \cdots \subset X.&#10;\end{align*}&#10;\end{document}" title="IguanaTex Bitmap Display">
            <a:extLst>
              <a:ext uri="{FF2B5EF4-FFF2-40B4-BE49-F238E27FC236}">
                <a16:creationId xmlns:a16="http://schemas.microsoft.com/office/drawing/2014/main" id="{825ABDA0-71E8-9664-7849-FDC9AE9E75F5}"/>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878607" y="1160660"/>
            <a:ext cx="2814425" cy="271551"/>
          </a:xfrm>
          <a:prstGeom prst="rect">
            <a:avLst/>
          </a:prstGeom>
        </p:spPr>
      </p:pic>
      <p:pic>
        <p:nvPicPr>
          <p:cNvPr id="34" name="図 3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X = \{\mbox{0-cells}\} \cup \{\mbox{1-cells}\} \cup \{\mbox{2-cells}\} \cup \cdots, \\ &#10;&amp;X_0 = \{\mbox{0-cells}\},\quad &#10;X_p = X_{p-1} \cup \{\mbox{$p$-cells}\}. &#10;\end{align*}&#10;\end{document}" title="IguanaTex Bitmap Display">
            <a:extLst>
              <a:ext uri="{FF2B5EF4-FFF2-40B4-BE49-F238E27FC236}">
                <a16:creationId xmlns:a16="http://schemas.microsoft.com/office/drawing/2014/main" id="{648374EA-49D9-BE6E-B683-CEC41DDEFC28}"/>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887762" y="2569501"/>
            <a:ext cx="5142827" cy="713622"/>
          </a:xfrm>
          <a:prstGeom prst="rect">
            <a:avLst/>
          </a:prstGeom>
        </p:spPr>
      </p:pic>
      <p:pic>
        <p:nvPicPr>
          <p:cNvPr id="35" name="図 34">
            <a:extLst>
              <a:ext uri="{FF2B5EF4-FFF2-40B4-BE49-F238E27FC236}">
                <a16:creationId xmlns:a16="http://schemas.microsoft.com/office/drawing/2014/main" id="{92D7794E-B350-A665-27E1-DF3D643FC94F}"/>
              </a:ext>
            </a:extLst>
          </p:cNvPr>
          <p:cNvPicPr>
            <a:picLocks noChangeAspect="1"/>
          </p:cNvPicPr>
          <p:nvPr/>
        </p:nvPicPr>
        <p:blipFill rotWithShape="1">
          <a:blip r:embed="rId7"/>
          <a:srcRect t="2272" b="18066"/>
          <a:stretch/>
        </p:blipFill>
        <p:spPr>
          <a:xfrm>
            <a:off x="2762054" y="3810739"/>
            <a:ext cx="5841342" cy="3028407"/>
          </a:xfrm>
          <a:prstGeom prst="rect">
            <a:avLst/>
          </a:prstGeom>
        </p:spPr>
      </p:pic>
    </p:spTree>
    <p:extLst>
      <p:ext uri="{BB962C8B-B14F-4D97-AF65-F5344CB8AC3E}">
        <p14:creationId xmlns:p14="http://schemas.microsoft.com/office/powerpoint/2010/main" val="1283398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7965642" cy="523220"/>
          </a:xfrm>
          <a:prstGeom prst="rect">
            <a:avLst/>
          </a:prstGeom>
          <a:noFill/>
        </p:spPr>
        <p:txBody>
          <a:bodyPr wrap="none" rtlCol="0">
            <a:spAutoFit/>
          </a:bodyPr>
          <a:lstStyle/>
          <a:p>
            <a:r>
              <a:rPr lang="ja-JP" altLang="en-US" sz="2800" dirty="0"/>
              <a:t>実空間</a:t>
            </a:r>
            <a:r>
              <a:rPr lang="en-US" altLang="ja-JP" sz="2800" dirty="0" err="1"/>
              <a:t>Atiyah-Hirzebruch</a:t>
            </a:r>
            <a:r>
              <a:rPr lang="ja-JP" altLang="en-US" sz="2800" dirty="0"/>
              <a:t>スペクトル系列（</a:t>
            </a:r>
            <a:r>
              <a:rPr lang="en-US" altLang="ja-JP" sz="2800" dirty="0"/>
              <a:t>2</a:t>
            </a:r>
            <a:r>
              <a:rPr lang="ja-JP" altLang="en-US" sz="2800" dirty="0"/>
              <a:t>）</a:t>
            </a:r>
            <a:endParaRPr lang="en-US" altLang="ja-JP" dirty="0">
              <a:solidFill>
                <a:schemeClr val="accent6"/>
              </a:solidFill>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270265" y="707368"/>
                <a:ext cx="11682572" cy="4913333"/>
              </a:xfrm>
              <a:prstGeom prst="rect">
                <a:avLst/>
              </a:prstGeom>
              <a:noFill/>
            </p:spPr>
            <p:txBody>
              <a:bodyPr wrap="square" rtlCol="0">
                <a:spAutoFit/>
              </a:bodyPr>
              <a:lstStyle/>
              <a:p>
                <a:pPr marL="285750" indent="-285750">
                  <a:buFont typeface="Wingdings" panose="05000000000000000000" pitchFamily="2" charset="2"/>
                  <a:buChar char="l"/>
                </a:pP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𝐸</m:t>
                        </m:r>
                      </m:e>
                      <m:sup>
                        <m:r>
                          <a:rPr lang="en-US" altLang="ja-JP" b="0" i="1" smtClean="0">
                            <a:latin typeface="Cambria Math" panose="02040503050406030204" pitchFamily="18" charset="0"/>
                          </a:rPr>
                          <m:t>1</m:t>
                        </m:r>
                      </m:sup>
                    </m:sSup>
                  </m:oMath>
                </a14:m>
                <a:r>
                  <a:rPr lang="ja-JP" altLang="en-US" dirty="0">
                    <a:latin typeface="+mn-ea"/>
                  </a:rPr>
                  <a:t>ページは，与えられた空間のフィルトレーションに対して以下のように定義される．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計算．．．</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各</a:t>
                </a:r>
                <a14:m>
                  <m:oMath xmlns:m="http://schemas.openxmlformats.org/officeDocument/2006/math">
                    <m:r>
                      <a:rPr lang="en-US" altLang="ja-JP" b="0" i="1" smtClean="0">
                        <a:latin typeface="Cambria Math" panose="02040503050406030204" pitchFamily="18" charset="0"/>
                      </a:rPr>
                      <m:t>𝑝</m:t>
                    </m:r>
                  </m:oMath>
                </a14:m>
                <a:r>
                  <a:rPr lang="ja-JP" altLang="en-US" dirty="0">
                    <a:latin typeface="+mn-ea"/>
                  </a:rPr>
                  <a:t>セルを不変に保つ対称性群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𝐺</m:t>
                        </m:r>
                      </m:e>
                      <m:sub>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𝐷</m:t>
                            </m:r>
                          </m:e>
                          <m:sub>
                            <m:r>
                              <a:rPr lang="en-US" altLang="ja-JP" b="0" i="1" smtClean="0">
                                <a:latin typeface="Cambria Math" panose="02040503050406030204" pitchFamily="18" charset="0"/>
                              </a:rPr>
                              <m:t>𝑗</m:t>
                            </m:r>
                          </m:sub>
                          <m:sup>
                            <m:r>
                              <a:rPr lang="en-US" altLang="ja-JP" b="0" i="1" smtClean="0">
                                <a:latin typeface="Cambria Math" panose="02040503050406030204" pitchFamily="18" charset="0"/>
                              </a:rPr>
                              <m:t>𝑝</m:t>
                            </m:r>
                          </m:sup>
                        </m:sSubSup>
                      </m:sub>
                    </m:sSub>
                    <m:r>
                      <a:rPr lang="en-US" altLang="ja-JP" b="0" i="1" smtClean="0">
                        <a:latin typeface="Cambria Math" panose="02040503050406030204" pitchFamily="18" charset="0"/>
                      </a:rPr>
                      <m:t>⊂</m:t>
                    </m:r>
                    <m:r>
                      <a:rPr lang="en-US" altLang="ja-JP" b="0" i="1" smtClean="0">
                        <a:latin typeface="Cambria Math" panose="02040503050406030204" pitchFamily="18" charset="0"/>
                      </a:rPr>
                      <m:t>𝐺</m:t>
                    </m:r>
                    <m:r>
                      <a:rPr lang="en-US" altLang="ja-JP" b="0" i="1" smtClean="0">
                        <a:latin typeface="Cambria Math" panose="02040503050406030204" pitchFamily="18" charset="0"/>
                      </a:rPr>
                      <m:t> </m:t>
                    </m:r>
                    <m:r>
                      <a:rPr lang="ja-JP" altLang="en-US" i="1">
                        <a:latin typeface="Cambria Math" panose="02040503050406030204" pitchFamily="18" charset="0"/>
                      </a:rPr>
                      <m:t>の</m:t>
                    </m:r>
                  </m:oMath>
                </a14:m>
                <a:r>
                  <a:rPr lang="ja-JP" altLang="en-US" dirty="0">
                    <a:latin typeface="+mn-ea"/>
                  </a:rPr>
                  <a:t>既約表現の数を求める問題（＋</a:t>
                </a:r>
                <a:r>
                  <a:rPr lang="en-US" altLang="ja-JP" dirty="0">
                    <a:latin typeface="+mn-ea"/>
                  </a:rPr>
                  <a:t>α</a:t>
                </a:r>
                <a:r>
                  <a:rPr lang="ja-JP" altLang="en-US" dirty="0">
                    <a:latin typeface="+mn-ea"/>
                  </a:rPr>
                  <a:t>）に帰着する．</a:t>
                </a:r>
                <a:endParaRPr lang="en-US" altLang="ja-JP" dirty="0">
                  <a:latin typeface="+mn-ea"/>
                </a:endParaRPr>
              </a:p>
              <a:p>
                <a:pPr lvl="1"/>
                <a:r>
                  <a:rPr lang="ja-JP" altLang="en-US" dirty="0">
                    <a:latin typeface="+mn-ea"/>
                  </a:rPr>
                  <a:t>→ 容易に計算できる．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270265" y="707368"/>
                <a:ext cx="11682572" cy="4913333"/>
              </a:xfrm>
              <a:prstGeom prst="rect">
                <a:avLst/>
              </a:prstGeom>
              <a:blipFill>
                <a:blip r:embed="rId4"/>
                <a:stretch>
                  <a:fillRect l="-313" t="-496"/>
                </a:stretch>
              </a:blipFill>
            </p:spPr>
            <p:txBody>
              <a:bodyPr/>
              <a:lstStyle/>
              <a:p>
                <a:r>
                  <a:rPr lang="ja-JP" altLang="en-US">
                    <a:noFill/>
                  </a:rPr>
                  <a:t> </a:t>
                </a:r>
              </a:p>
            </p:txBody>
          </p:sp>
        </mc:Fallback>
      </mc:AlternateContent>
      <p:pic>
        <p:nvPicPr>
          <p:cNvPr id="15" name="図 1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1_{p,-n} &#10;&amp;:= K^G_{p-n}(X_p,X_{p-1}), &#10;\end{align*}&#10;\end{document}" title="IguanaTex Bitmap Display">
            <a:extLst>
              <a:ext uri="{FF2B5EF4-FFF2-40B4-BE49-F238E27FC236}">
                <a16:creationId xmlns:a16="http://schemas.microsoft.com/office/drawing/2014/main" id="{F22CFE57-C60B-68A9-7B0D-206F462426BD}"/>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952991" y="1223126"/>
            <a:ext cx="3261306" cy="362744"/>
          </a:xfrm>
          <a:prstGeom prst="rect">
            <a:avLst/>
          </a:prstGeom>
        </p:spPr>
      </p:pic>
      <p:pic>
        <p:nvPicPr>
          <p:cNvPr id="13" name="図 12"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1_{p,-n} &#10;&amp;\cong \prod_{j \in \{\mbox{$p$-cells}\}} K^{G_{D^p_j}}_{p-n}(D^p_j,\p D^p_j) &#10;\cong \prod_{j \in \{\mbox{$p$-cells}\}} \tilde K^{G_{D^p_j}}_{p-n}(D^p_j/\p D^p_j (\cong S^p) ) \\&#10;&amp;\cong \prod_{j \in \{\mbox{$p$-cells}\}} K^{G_{D^p_j}}_{-n}(pt)\qquad (\mbox{suspension iso.}).&#10;\end{align*}&#10;\end{document}" title="IguanaTex Bitmap Display">
            <a:extLst>
              <a:ext uri="{FF2B5EF4-FFF2-40B4-BE49-F238E27FC236}">
                <a16:creationId xmlns:a16="http://schemas.microsoft.com/office/drawing/2014/main" id="{F2E96DF6-6187-87F2-74C5-ECA79B3737AC}"/>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778860" y="2240222"/>
            <a:ext cx="8839766" cy="1847623"/>
          </a:xfrm>
          <a:prstGeom prst="rect">
            <a:avLst/>
          </a:prstGeom>
        </p:spPr>
      </p:pic>
      <p:sp>
        <p:nvSpPr>
          <p:cNvPr id="17" name="テキスト ボックス 16">
            <a:extLst>
              <a:ext uri="{FF2B5EF4-FFF2-40B4-BE49-F238E27FC236}">
                <a16:creationId xmlns:a16="http://schemas.microsoft.com/office/drawing/2014/main" id="{51AC0385-9760-6BBE-41B2-A3037571A955}"/>
              </a:ext>
            </a:extLst>
          </p:cNvPr>
          <p:cNvSpPr txBox="1"/>
          <p:nvPr/>
        </p:nvSpPr>
        <p:spPr>
          <a:xfrm>
            <a:off x="4396776" y="6460334"/>
            <a:ext cx="1062873" cy="369332"/>
          </a:xfrm>
          <a:prstGeom prst="rect">
            <a:avLst/>
          </a:prstGeom>
          <a:noFill/>
        </p:spPr>
        <p:txBody>
          <a:bodyPr wrap="square">
            <a:spAutoFit/>
          </a:bodyPr>
          <a:lstStyle/>
          <a:p>
            <a:r>
              <a:rPr lang="en-US" altLang="ja-JP" dirty="0">
                <a:latin typeface="+mn-ea"/>
              </a:rPr>
              <a:t>0</a:t>
            </a:r>
            <a:r>
              <a:rPr lang="ja-JP" altLang="en-US" dirty="0">
                <a:latin typeface="+mn-ea"/>
              </a:rPr>
              <a:t>セル</a:t>
            </a:r>
            <a:endParaRPr lang="ja-JP" altLang="en-US" dirty="0"/>
          </a:p>
        </p:txBody>
      </p:sp>
      <p:sp>
        <p:nvSpPr>
          <p:cNvPr id="18" name="楕円 17">
            <a:extLst>
              <a:ext uri="{FF2B5EF4-FFF2-40B4-BE49-F238E27FC236}">
                <a16:creationId xmlns:a16="http://schemas.microsoft.com/office/drawing/2014/main" id="{CD7F0FAA-7648-9214-FC65-E3AB1583BF68}"/>
              </a:ext>
            </a:extLst>
          </p:cNvPr>
          <p:cNvSpPr/>
          <p:nvPr/>
        </p:nvSpPr>
        <p:spPr>
          <a:xfrm>
            <a:off x="4811724" y="5109698"/>
            <a:ext cx="235670" cy="23355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B28D0373-67BB-43DC-3E8C-00AB0CAC9CA4}"/>
              </a:ext>
            </a:extLst>
          </p:cNvPr>
          <p:cNvSpPr/>
          <p:nvPr/>
        </p:nvSpPr>
        <p:spPr>
          <a:xfrm>
            <a:off x="4811724" y="6189669"/>
            <a:ext cx="235670" cy="23355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E9AFA2E-A540-2E39-67D0-C959EE47E422}"/>
              </a:ext>
            </a:extLst>
          </p:cNvPr>
          <p:cNvSpPr txBox="1"/>
          <p:nvPr/>
        </p:nvSpPr>
        <p:spPr>
          <a:xfrm>
            <a:off x="6388662" y="5574539"/>
            <a:ext cx="1062873" cy="369332"/>
          </a:xfrm>
          <a:prstGeom prst="rect">
            <a:avLst/>
          </a:prstGeom>
          <a:noFill/>
        </p:spPr>
        <p:txBody>
          <a:bodyPr wrap="square">
            <a:spAutoFit/>
          </a:bodyPr>
          <a:lstStyle/>
          <a:p>
            <a:r>
              <a:rPr lang="en-US" altLang="ja-JP" dirty="0">
                <a:latin typeface="+mn-ea"/>
              </a:rPr>
              <a:t>1</a:t>
            </a:r>
            <a:r>
              <a:rPr lang="ja-JP" altLang="en-US" dirty="0">
                <a:latin typeface="+mn-ea"/>
              </a:rPr>
              <a:t>セル</a:t>
            </a:r>
            <a:endParaRPr lang="ja-JP" altLang="en-US" dirty="0"/>
          </a:p>
        </p:txBody>
      </p:sp>
      <p:sp>
        <p:nvSpPr>
          <p:cNvPr id="21" name="楕円 20">
            <a:extLst>
              <a:ext uri="{FF2B5EF4-FFF2-40B4-BE49-F238E27FC236}">
                <a16:creationId xmlns:a16="http://schemas.microsoft.com/office/drawing/2014/main" id="{9205B5AC-1D58-214F-10AC-CEC20660065D}"/>
              </a:ext>
            </a:extLst>
          </p:cNvPr>
          <p:cNvSpPr/>
          <p:nvPr/>
        </p:nvSpPr>
        <p:spPr>
          <a:xfrm>
            <a:off x="6161161" y="6189669"/>
            <a:ext cx="235670" cy="23355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4D07B88-8D4F-5464-4868-C267161D11EA}"/>
              </a:ext>
            </a:extLst>
          </p:cNvPr>
          <p:cNvSpPr/>
          <p:nvPr/>
        </p:nvSpPr>
        <p:spPr>
          <a:xfrm>
            <a:off x="6161161" y="5105742"/>
            <a:ext cx="235670" cy="23355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CD1E81CE-F236-38DE-D608-C5C3750E5BC5}"/>
              </a:ext>
            </a:extLst>
          </p:cNvPr>
          <p:cNvCxnSpPr>
            <a:cxnSpLocks/>
          </p:cNvCxnSpPr>
          <p:nvPr/>
        </p:nvCxnSpPr>
        <p:spPr>
          <a:xfrm flipV="1">
            <a:off x="5121237" y="5222518"/>
            <a:ext cx="993480" cy="3956"/>
          </a:xfrm>
          <a:prstGeom prst="line">
            <a:avLst/>
          </a:prstGeom>
          <a:ln w="57150" cap="rnd"/>
        </p:spPr>
        <p:style>
          <a:lnRef idx="1">
            <a:schemeClr val="accent2"/>
          </a:lnRef>
          <a:fillRef idx="0">
            <a:schemeClr val="accent2"/>
          </a:fillRef>
          <a:effectRef idx="0">
            <a:schemeClr val="accent2"/>
          </a:effectRef>
          <a:fontRef idx="minor">
            <a:schemeClr val="tx1"/>
          </a:fontRef>
        </p:style>
      </p:cxnSp>
      <p:cxnSp>
        <p:nvCxnSpPr>
          <p:cNvPr id="28" name="直線コネクタ 27">
            <a:extLst>
              <a:ext uri="{FF2B5EF4-FFF2-40B4-BE49-F238E27FC236}">
                <a16:creationId xmlns:a16="http://schemas.microsoft.com/office/drawing/2014/main" id="{3342B7B2-427B-DE98-CF64-212EB47E977E}"/>
              </a:ext>
            </a:extLst>
          </p:cNvPr>
          <p:cNvCxnSpPr>
            <a:cxnSpLocks/>
          </p:cNvCxnSpPr>
          <p:nvPr/>
        </p:nvCxnSpPr>
        <p:spPr>
          <a:xfrm flipV="1">
            <a:off x="5121237" y="6306445"/>
            <a:ext cx="993480" cy="3956"/>
          </a:xfrm>
          <a:prstGeom prst="line">
            <a:avLst/>
          </a:prstGeom>
          <a:ln w="57150" cap="rnd"/>
        </p:spPr>
        <p:style>
          <a:lnRef idx="1">
            <a:schemeClr val="accent2"/>
          </a:lnRef>
          <a:fillRef idx="0">
            <a:schemeClr val="accent2"/>
          </a:fillRef>
          <a:effectRef idx="0">
            <a:schemeClr val="accent2"/>
          </a:effectRef>
          <a:fontRef idx="minor">
            <a:schemeClr val="tx1"/>
          </a:fontRef>
        </p:style>
      </p:cxnSp>
      <p:cxnSp>
        <p:nvCxnSpPr>
          <p:cNvPr id="29" name="直線コネクタ 28">
            <a:extLst>
              <a:ext uri="{FF2B5EF4-FFF2-40B4-BE49-F238E27FC236}">
                <a16:creationId xmlns:a16="http://schemas.microsoft.com/office/drawing/2014/main" id="{592AE64F-8B3A-4E16-0865-CBE56A71B95F}"/>
              </a:ext>
            </a:extLst>
          </p:cNvPr>
          <p:cNvCxnSpPr>
            <a:cxnSpLocks/>
          </p:cNvCxnSpPr>
          <p:nvPr/>
        </p:nvCxnSpPr>
        <p:spPr>
          <a:xfrm flipH="1">
            <a:off x="4928213" y="5401732"/>
            <a:ext cx="1346" cy="751659"/>
          </a:xfrm>
          <a:prstGeom prst="line">
            <a:avLst/>
          </a:prstGeom>
          <a:ln w="57150" cap="rnd"/>
        </p:spPr>
        <p:style>
          <a:lnRef idx="1">
            <a:schemeClr val="accent2"/>
          </a:lnRef>
          <a:fillRef idx="0">
            <a:schemeClr val="accent2"/>
          </a:fillRef>
          <a:effectRef idx="0">
            <a:schemeClr val="accent2"/>
          </a:effectRef>
          <a:fontRef idx="minor">
            <a:schemeClr val="tx1"/>
          </a:fontRef>
        </p:style>
      </p:cxnSp>
      <p:cxnSp>
        <p:nvCxnSpPr>
          <p:cNvPr id="32" name="直線コネクタ 31">
            <a:extLst>
              <a:ext uri="{FF2B5EF4-FFF2-40B4-BE49-F238E27FC236}">
                <a16:creationId xmlns:a16="http://schemas.microsoft.com/office/drawing/2014/main" id="{0EF1954E-839F-FD98-5B98-73094D237966}"/>
              </a:ext>
            </a:extLst>
          </p:cNvPr>
          <p:cNvCxnSpPr>
            <a:cxnSpLocks/>
          </p:cNvCxnSpPr>
          <p:nvPr/>
        </p:nvCxnSpPr>
        <p:spPr>
          <a:xfrm flipH="1">
            <a:off x="6277004" y="5394922"/>
            <a:ext cx="1346" cy="751659"/>
          </a:xfrm>
          <a:prstGeom prst="line">
            <a:avLst/>
          </a:prstGeom>
          <a:ln w="57150" cap="rnd"/>
        </p:spPr>
        <p:style>
          <a:lnRef idx="1">
            <a:schemeClr val="accent2"/>
          </a:lnRef>
          <a:fillRef idx="0">
            <a:schemeClr val="accent2"/>
          </a:fillRef>
          <a:effectRef idx="0">
            <a:schemeClr val="accent2"/>
          </a:effectRef>
          <a:fontRef idx="minor">
            <a:schemeClr val="tx1"/>
          </a:fontRef>
        </p:style>
      </p:cxnSp>
      <p:sp>
        <p:nvSpPr>
          <p:cNvPr id="33" name="四角形: 角を丸くする 32">
            <a:extLst>
              <a:ext uri="{FF2B5EF4-FFF2-40B4-BE49-F238E27FC236}">
                <a16:creationId xmlns:a16="http://schemas.microsoft.com/office/drawing/2014/main" id="{E85BE780-6CB7-2142-B268-5271C79FACFF}"/>
              </a:ext>
            </a:extLst>
          </p:cNvPr>
          <p:cNvSpPr/>
          <p:nvPr/>
        </p:nvSpPr>
        <p:spPr>
          <a:xfrm>
            <a:off x="5121237" y="5401732"/>
            <a:ext cx="993480" cy="714947"/>
          </a:xfrm>
          <a:prstGeom prst="roundRect">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09BD414D-E5A8-19CC-861D-9F8D6609C233}"/>
              </a:ext>
            </a:extLst>
          </p:cNvPr>
          <p:cNvSpPr txBox="1"/>
          <p:nvPr/>
        </p:nvSpPr>
        <p:spPr>
          <a:xfrm>
            <a:off x="5241758" y="5584351"/>
            <a:ext cx="1062873" cy="369332"/>
          </a:xfrm>
          <a:prstGeom prst="rect">
            <a:avLst/>
          </a:prstGeom>
          <a:noFill/>
        </p:spPr>
        <p:txBody>
          <a:bodyPr wrap="square">
            <a:spAutoFit/>
          </a:bodyPr>
          <a:lstStyle/>
          <a:p>
            <a:r>
              <a:rPr lang="en-US" altLang="ja-JP" dirty="0">
                <a:latin typeface="+mn-ea"/>
              </a:rPr>
              <a:t>2</a:t>
            </a:r>
            <a:r>
              <a:rPr lang="ja-JP" altLang="en-US" dirty="0">
                <a:latin typeface="+mn-ea"/>
              </a:rPr>
              <a:t>セル</a:t>
            </a:r>
            <a:endParaRPr lang="ja-JP" altLang="en-US" dirty="0"/>
          </a:p>
        </p:txBody>
      </p:sp>
    </p:spTree>
    <p:extLst>
      <p:ext uri="{BB962C8B-B14F-4D97-AF65-F5344CB8AC3E}">
        <p14:creationId xmlns:p14="http://schemas.microsoft.com/office/powerpoint/2010/main" val="1376096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270265" y="716795"/>
                <a:ext cx="11682572" cy="6186309"/>
              </a:xfrm>
              <a:prstGeom prst="rect">
                <a:avLst/>
              </a:prstGeom>
              <a:noFill/>
            </p:spPr>
            <p:txBody>
              <a:bodyPr wrap="square" rtlCol="0">
                <a:spAutoFit/>
              </a:bodyPr>
              <a:lstStyle/>
              <a:p>
                <a:pPr marL="285750" indent="-285750">
                  <a:buFont typeface="Wingdings" panose="05000000000000000000" pitchFamily="2" charset="2"/>
                  <a:buChar char="l"/>
                </a:pP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𝐸</m:t>
                        </m:r>
                      </m:e>
                      <m:sup>
                        <m:r>
                          <a:rPr lang="en-US" altLang="ja-JP" b="0" i="1" smtClean="0">
                            <a:latin typeface="Cambria Math" panose="02040503050406030204" pitchFamily="18" charset="0"/>
                          </a:rPr>
                          <m:t>1</m:t>
                        </m:r>
                      </m:sup>
                    </m:sSup>
                  </m:oMath>
                </a14:m>
                <a:r>
                  <a:rPr lang="ja-JP" altLang="en-US" dirty="0">
                    <a:latin typeface="+mn-ea"/>
                  </a:rPr>
                  <a:t>ページは，各</a:t>
                </a:r>
                <a14:m>
                  <m:oMath xmlns:m="http://schemas.openxmlformats.org/officeDocument/2006/math">
                    <m:r>
                      <a:rPr lang="en-US" altLang="ja-JP" b="0" i="1" smtClean="0">
                        <a:latin typeface="Cambria Math" panose="02040503050406030204" pitchFamily="18" charset="0"/>
                      </a:rPr>
                      <m:t>𝑝</m:t>
                    </m:r>
                  </m:oMath>
                </a14:m>
                <a:r>
                  <a:rPr lang="ja-JP" altLang="en-US" dirty="0">
                    <a:latin typeface="+mn-ea"/>
                  </a:rPr>
                  <a:t>セルにおける「局所的」な情報に過ぎない．</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適切に「大域化」するための障害を計算する必要がある．その最初のステップが第１微分：</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物理的にはバルク境界対応を用いて各</a:t>
                </a:r>
                <a14:m>
                  <m:oMath xmlns:m="http://schemas.openxmlformats.org/officeDocument/2006/math">
                    <m:r>
                      <a:rPr lang="en-US" altLang="ja-JP" b="0" i="1" smtClean="0">
                        <a:latin typeface="Cambria Math" panose="02040503050406030204" pitchFamily="18" charset="0"/>
                      </a:rPr>
                      <m:t>𝑝</m:t>
                    </m:r>
                  </m:oMath>
                </a14:m>
                <a:r>
                  <a:rPr lang="ja-JP" altLang="en-US" dirty="0">
                    <a:latin typeface="+mn-ea"/>
                  </a:rPr>
                  <a:t>セルの境界の</a:t>
                </a:r>
                <a14:m>
                  <m:oMath xmlns:m="http://schemas.openxmlformats.org/officeDocument/2006/math">
                    <m:r>
                      <a:rPr lang="en-US" altLang="ja-JP" b="0" i="1" smtClean="0">
                        <a:latin typeface="Cambria Math" panose="02040503050406030204" pitchFamily="18" charset="0"/>
                      </a:rPr>
                      <m:t>(</m:t>
                    </m:r>
                    <m:r>
                      <a:rPr lang="en-US" altLang="ja-JP" b="0" i="1" smtClean="0">
                        <a:latin typeface="Cambria Math" panose="02040503050406030204" pitchFamily="18" charset="0"/>
                      </a:rPr>
                      <m:t>𝑝</m:t>
                    </m:r>
                    <m:r>
                      <a:rPr lang="en-US" altLang="ja-JP" b="0" i="1" smtClean="0">
                        <a:latin typeface="Cambria Math" panose="02040503050406030204" pitchFamily="18" charset="0"/>
                      </a:rPr>
                      <m:t>−1)</m:t>
                    </m:r>
                    <m:r>
                      <a:rPr lang="ja-JP" altLang="en-US" i="1">
                        <a:latin typeface="Cambria Math" panose="02040503050406030204" pitchFamily="18" charset="0"/>
                      </a:rPr>
                      <m:t>セル</m:t>
                    </m:r>
                  </m:oMath>
                </a14:m>
                <a:r>
                  <a:rPr lang="ja-JP" altLang="en-US" dirty="0">
                    <a:latin typeface="+mn-ea"/>
                  </a:rPr>
                  <a:t>のギャップレス状態の情報を引き出している，と解釈できる．→ ある種の誘導表現として定式化でき，容易に計算可能．</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よって，</a:t>
                </a: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𝐸</m:t>
                        </m:r>
                      </m:e>
                      <m:sup>
                        <m:r>
                          <a:rPr lang="en-US" altLang="ja-JP" b="0" i="1" smtClean="0">
                            <a:latin typeface="Cambria Math" panose="02040503050406030204" pitchFamily="18" charset="0"/>
                          </a:rPr>
                          <m:t>2</m:t>
                        </m:r>
                      </m:sup>
                    </m:sSup>
                  </m:oMath>
                </a14:m>
                <a:r>
                  <a:rPr lang="ja-JP" altLang="en-US" dirty="0">
                    <a:latin typeface="+mn-ea"/>
                  </a:rPr>
                  <a:t>ページまでは機械的に計算可能．</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270265" y="716795"/>
                <a:ext cx="11682572" cy="6186309"/>
              </a:xfrm>
              <a:prstGeom prst="rect">
                <a:avLst/>
              </a:prstGeom>
              <a:blipFill>
                <a:blip r:embed="rId3"/>
                <a:stretch>
                  <a:fillRect l="-313" t="-493" r="-2347"/>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9985426" cy="523220"/>
          </a:xfrm>
          <a:prstGeom prst="rect">
            <a:avLst/>
          </a:prstGeom>
          <a:noFill/>
        </p:spPr>
        <p:txBody>
          <a:bodyPr wrap="none" rtlCol="0">
            <a:spAutoFit/>
          </a:bodyPr>
          <a:lstStyle/>
          <a:p>
            <a:r>
              <a:rPr lang="ja-JP" altLang="en-US" sz="2800" dirty="0"/>
              <a:t>実空間</a:t>
            </a:r>
            <a:r>
              <a:rPr lang="en-US" altLang="ja-JP" sz="2800" dirty="0" err="1"/>
              <a:t>Atiyah-Hirzebruch</a:t>
            </a:r>
            <a:r>
              <a:rPr lang="ja-JP" altLang="en-US" sz="2800" dirty="0"/>
              <a:t>スペクトル系列（</a:t>
            </a:r>
            <a:r>
              <a:rPr lang="en-US" altLang="ja-JP" sz="2800" dirty="0"/>
              <a:t>3</a:t>
            </a:r>
            <a:r>
              <a:rPr lang="ja-JP" altLang="en-US" sz="2800" dirty="0"/>
              <a:t>）</a:t>
            </a:r>
            <a:r>
              <a:rPr lang="en-US" altLang="ja-JP" dirty="0">
                <a:solidFill>
                  <a:schemeClr val="accent6"/>
                </a:solidFill>
              </a:rPr>
              <a:t>[K</a:t>
            </a:r>
            <a:r>
              <a:rPr lang="en-US" altLang="ja-JP" sz="1800" dirty="0">
                <a:solidFill>
                  <a:schemeClr val="accent6"/>
                </a:solidFill>
              </a:rPr>
              <a:t>S=Xiong=</a:t>
            </a:r>
            <a:r>
              <a:rPr lang="en-US" altLang="ja-JP" sz="1800" dirty="0" err="1">
                <a:solidFill>
                  <a:schemeClr val="accent6"/>
                </a:solidFill>
              </a:rPr>
              <a:t>Gomi</a:t>
            </a:r>
            <a:r>
              <a:rPr lang="en-US" altLang="ja-JP" sz="1800" dirty="0">
                <a:solidFill>
                  <a:schemeClr val="accent6"/>
                </a:solidFill>
              </a:rPr>
              <a:t> 18]</a:t>
            </a:r>
            <a:endParaRPr lang="en-US" altLang="ja-JP" sz="1800" dirty="0">
              <a:solidFill>
                <a:schemeClr val="accent6"/>
              </a:solidFill>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pic>
        <p:nvPicPr>
          <p:cNvPr id="4" name="図 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    d^1_{p,-n}: E^1_{p,-n}=K^G_{p-n}(X_p,X_{p-1}) &#10;    &amp;\xrightarrow{\p\  ({\rm bulk-bdy})} K^G_{p-n-1}(X_{p-1}) \\&#10;    &amp;\xrightarrow{\rm inclusion} K^G_{p-n-1}(X_{p-1},X_{p-2}) = E^1_{p-1,-n}&#10;\end{align*}&#10;\end{document}" title="IguanaTex Bitmap Display">
            <a:extLst>
              <a:ext uri="{FF2B5EF4-FFF2-40B4-BE49-F238E27FC236}">
                <a16:creationId xmlns:a16="http://schemas.microsoft.com/office/drawing/2014/main" id="{954C00EA-EF63-4BBC-BCF7-DB9FC16687B6}"/>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269236" y="2016669"/>
            <a:ext cx="9199120" cy="983139"/>
          </a:xfrm>
          <a:prstGeom prst="rect">
            <a:avLst/>
          </a:prstGeom>
        </p:spPr>
      </p:pic>
      <p:cxnSp>
        <p:nvCxnSpPr>
          <p:cNvPr id="7" name="直線コネクタ 6">
            <a:extLst>
              <a:ext uri="{FF2B5EF4-FFF2-40B4-BE49-F238E27FC236}">
                <a16:creationId xmlns:a16="http://schemas.microsoft.com/office/drawing/2014/main" id="{8075C51D-0BB6-BB50-0A8F-F67238768B52}"/>
              </a:ext>
            </a:extLst>
          </p:cNvPr>
          <p:cNvCxnSpPr>
            <a:cxnSpLocks/>
          </p:cNvCxnSpPr>
          <p:nvPr/>
        </p:nvCxnSpPr>
        <p:spPr>
          <a:xfrm flipV="1">
            <a:off x="4137747" y="5238598"/>
            <a:ext cx="993480" cy="3956"/>
          </a:xfrm>
          <a:prstGeom prst="line">
            <a:avLst/>
          </a:prstGeom>
          <a:ln w="57150" cap="rnd"/>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88EE4EC4-678F-294B-4B7C-9426AD3E9891}"/>
              </a:ext>
            </a:extLst>
          </p:cNvPr>
          <p:cNvCxnSpPr>
            <a:cxnSpLocks/>
          </p:cNvCxnSpPr>
          <p:nvPr/>
        </p:nvCxnSpPr>
        <p:spPr>
          <a:xfrm>
            <a:off x="5352781" y="4371104"/>
            <a:ext cx="0" cy="707630"/>
          </a:xfrm>
          <a:prstGeom prst="line">
            <a:avLst/>
          </a:prstGeom>
          <a:ln w="57150" cap="rnd"/>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785D0C5A-13DA-5F58-D305-F030DFACF0BC}"/>
              </a:ext>
            </a:extLst>
          </p:cNvPr>
          <p:cNvCxnSpPr>
            <a:cxnSpLocks/>
          </p:cNvCxnSpPr>
          <p:nvPr/>
        </p:nvCxnSpPr>
        <p:spPr>
          <a:xfrm>
            <a:off x="5347701" y="5403000"/>
            <a:ext cx="0" cy="707630"/>
          </a:xfrm>
          <a:prstGeom prst="line">
            <a:avLst/>
          </a:prstGeom>
          <a:ln w="57150" cap="rnd"/>
        </p:spPr>
        <p:style>
          <a:lnRef idx="1">
            <a:schemeClr val="accent2"/>
          </a:lnRef>
          <a:fillRef idx="0">
            <a:schemeClr val="accent2"/>
          </a:fillRef>
          <a:effectRef idx="0">
            <a:schemeClr val="accent2"/>
          </a:effectRef>
          <a:fontRef idx="minor">
            <a:schemeClr val="tx1"/>
          </a:fontRef>
        </p:style>
      </p:cxnSp>
      <p:cxnSp>
        <p:nvCxnSpPr>
          <p:cNvPr id="25" name="直線コネクタ 24">
            <a:extLst>
              <a:ext uri="{FF2B5EF4-FFF2-40B4-BE49-F238E27FC236}">
                <a16:creationId xmlns:a16="http://schemas.microsoft.com/office/drawing/2014/main" id="{0FF3C999-97DF-6606-3691-1F0D49A1537D}"/>
              </a:ext>
            </a:extLst>
          </p:cNvPr>
          <p:cNvCxnSpPr>
            <a:cxnSpLocks/>
          </p:cNvCxnSpPr>
          <p:nvPr/>
        </p:nvCxnSpPr>
        <p:spPr>
          <a:xfrm flipV="1">
            <a:off x="5556760" y="5238598"/>
            <a:ext cx="993480" cy="3956"/>
          </a:xfrm>
          <a:prstGeom prst="line">
            <a:avLst/>
          </a:prstGeom>
          <a:ln w="57150" cap="rnd"/>
        </p:spPr>
        <p:style>
          <a:lnRef idx="1">
            <a:schemeClr val="accent2"/>
          </a:lnRef>
          <a:fillRef idx="0">
            <a:schemeClr val="accent2"/>
          </a:fillRef>
          <a:effectRef idx="0">
            <a:schemeClr val="accent2"/>
          </a:effectRef>
          <a:fontRef idx="minor">
            <a:schemeClr val="tx1"/>
          </a:fontRef>
        </p:style>
      </p:cxnSp>
      <p:cxnSp>
        <p:nvCxnSpPr>
          <p:cNvPr id="26" name="直線矢印コネクタ 25">
            <a:extLst>
              <a:ext uri="{FF2B5EF4-FFF2-40B4-BE49-F238E27FC236}">
                <a16:creationId xmlns:a16="http://schemas.microsoft.com/office/drawing/2014/main" id="{8BF8A4F9-8AFB-6E34-C0DB-8931F5026948}"/>
              </a:ext>
            </a:extLst>
          </p:cNvPr>
          <p:cNvCxnSpPr>
            <a:cxnSpLocks/>
          </p:cNvCxnSpPr>
          <p:nvPr/>
        </p:nvCxnSpPr>
        <p:spPr>
          <a:xfrm flipV="1">
            <a:off x="5478860" y="5054794"/>
            <a:ext cx="193816" cy="291906"/>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直線矢印コネクタ 26">
            <a:extLst>
              <a:ext uri="{FF2B5EF4-FFF2-40B4-BE49-F238E27FC236}">
                <a16:creationId xmlns:a16="http://schemas.microsoft.com/office/drawing/2014/main" id="{ED86B621-864C-EC22-5016-44CE5827A81E}"/>
              </a:ext>
            </a:extLst>
          </p:cNvPr>
          <p:cNvCxnSpPr>
            <a:cxnSpLocks/>
          </p:cNvCxnSpPr>
          <p:nvPr/>
        </p:nvCxnSpPr>
        <p:spPr>
          <a:xfrm flipH="1">
            <a:off x="5285880" y="4944384"/>
            <a:ext cx="176740" cy="268699"/>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35" name="直線矢印コネクタ 34">
            <a:extLst>
              <a:ext uri="{FF2B5EF4-FFF2-40B4-BE49-F238E27FC236}">
                <a16:creationId xmlns:a16="http://schemas.microsoft.com/office/drawing/2014/main" id="{49CD2C20-9332-0A40-1BFF-D275DFE65DBA}"/>
              </a:ext>
            </a:extLst>
          </p:cNvPr>
          <p:cNvCxnSpPr>
            <a:cxnSpLocks/>
          </p:cNvCxnSpPr>
          <p:nvPr/>
        </p:nvCxnSpPr>
        <p:spPr>
          <a:xfrm flipV="1">
            <a:off x="5054265" y="5054794"/>
            <a:ext cx="193816" cy="291906"/>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36" name="直線矢印コネクタ 35">
            <a:extLst>
              <a:ext uri="{FF2B5EF4-FFF2-40B4-BE49-F238E27FC236}">
                <a16:creationId xmlns:a16="http://schemas.microsoft.com/office/drawing/2014/main" id="{90654982-0508-7C73-81BF-C06CC8C50AAB}"/>
              </a:ext>
            </a:extLst>
          </p:cNvPr>
          <p:cNvCxnSpPr>
            <a:cxnSpLocks/>
          </p:cNvCxnSpPr>
          <p:nvPr/>
        </p:nvCxnSpPr>
        <p:spPr>
          <a:xfrm flipH="1">
            <a:off x="5227402" y="5264976"/>
            <a:ext cx="176740" cy="268699"/>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7" name="楕円 36">
            <a:extLst>
              <a:ext uri="{FF2B5EF4-FFF2-40B4-BE49-F238E27FC236}">
                <a16:creationId xmlns:a16="http://schemas.microsoft.com/office/drawing/2014/main" id="{3CE1C643-2A9A-805A-31D0-C1BC79B73287}"/>
              </a:ext>
            </a:extLst>
          </p:cNvPr>
          <p:cNvSpPr/>
          <p:nvPr/>
        </p:nvSpPr>
        <p:spPr>
          <a:xfrm>
            <a:off x="4845377" y="4715492"/>
            <a:ext cx="993475" cy="983139"/>
          </a:xfrm>
          <a:prstGeom prst="ellipse">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D5AC4D1D-DB81-4EC0-80A7-3FAF8C70AAF1}"/>
              </a:ext>
            </a:extLst>
          </p:cNvPr>
          <p:cNvSpPr txBox="1"/>
          <p:nvPr/>
        </p:nvSpPr>
        <p:spPr>
          <a:xfrm>
            <a:off x="6247775" y="4628290"/>
            <a:ext cx="3965398" cy="646331"/>
          </a:xfrm>
          <a:prstGeom prst="rect">
            <a:avLst/>
          </a:prstGeom>
          <a:noFill/>
        </p:spPr>
        <p:txBody>
          <a:bodyPr wrap="square">
            <a:spAutoFit/>
          </a:bodyPr>
          <a:lstStyle/>
          <a:p>
            <a:pPr lvl="1" algn="ctr"/>
            <a:r>
              <a:rPr lang="ja-JP" altLang="en-US" dirty="0">
                <a:latin typeface="+mn-ea"/>
              </a:rPr>
              <a:t>１次元トポロジカル相の端に出現するゼロ状態の総和</a:t>
            </a:r>
            <a:endParaRPr lang="en-US" altLang="ja-JP" sz="1600" dirty="0">
              <a:latin typeface="+mn-ea"/>
            </a:endParaRPr>
          </a:p>
        </p:txBody>
      </p:sp>
      <p:cxnSp>
        <p:nvCxnSpPr>
          <p:cNvPr id="40" name="直線矢印コネクタ 39">
            <a:extLst>
              <a:ext uri="{FF2B5EF4-FFF2-40B4-BE49-F238E27FC236}">
                <a16:creationId xmlns:a16="http://schemas.microsoft.com/office/drawing/2014/main" id="{4B03BD35-12EC-4570-5350-7AB790290E08}"/>
              </a:ext>
            </a:extLst>
          </p:cNvPr>
          <p:cNvCxnSpPr/>
          <p:nvPr/>
        </p:nvCxnSpPr>
        <p:spPr>
          <a:xfrm flipH="1">
            <a:off x="5786167" y="4807670"/>
            <a:ext cx="1053053" cy="136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478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10988906" cy="800219"/>
          </a:xfrm>
          <a:prstGeom prst="rect">
            <a:avLst/>
          </a:prstGeom>
          <a:noFill/>
        </p:spPr>
        <p:txBody>
          <a:bodyPr wrap="none" rtlCol="0">
            <a:spAutoFit/>
          </a:bodyPr>
          <a:lstStyle/>
          <a:p>
            <a:r>
              <a:rPr lang="ja-JP" altLang="en-US" sz="2800" dirty="0"/>
              <a:t>実空間</a:t>
            </a:r>
            <a:r>
              <a:rPr lang="en-US" altLang="ja-JP" sz="2800" dirty="0" err="1"/>
              <a:t>Atiyah-Hirzebruch</a:t>
            </a:r>
            <a:r>
              <a:rPr lang="ja-JP" altLang="en-US" sz="2800" dirty="0"/>
              <a:t>スペクトル系列：</a:t>
            </a:r>
            <a:r>
              <a:rPr lang="en-US" altLang="ja-JP" sz="2800" dirty="0"/>
              <a:t>d1</a:t>
            </a:r>
            <a:r>
              <a:rPr lang="ja-JP" altLang="en-US" sz="2800" dirty="0"/>
              <a:t>まとめ </a:t>
            </a:r>
            <a:r>
              <a:rPr lang="en-US" altLang="ja-JP" dirty="0">
                <a:solidFill>
                  <a:schemeClr val="accent6"/>
                </a:solidFill>
              </a:rPr>
              <a:t>[K</a:t>
            </a:r>
            <a:r>
              <a:rPr lang="en-US" altLang="ja-JP" sz="1800" dirty="0">
                <a:solidFill>
                  <a:schemeClr val="accent6"/>
                </a:solidFill>
              </a:rPr>
              <a:t>S=Xiong=</a:t>
            </a:r>
            <a:r>
              <a:rPr lang="en-US" altLang="ja-JP" sz="1800" dirty="0" err="1">
                <a:solidFill>
                  <a:schemeClr val="accent6"/>
                </a:solidFill>
              </a:rPr>
              <a:t>Gomi</a:t>
            </a:r>
            <a:r>
              <a:rPr lang="en-US" altLang="ja-JP" sz="1800" dirty="0">
                <a:solidFill>
                  <a:schemeClr val="accent6"/>
                </a:solidFill>
              </a:rPr>
              <a:t> 18]</a:t>
            </a:r>
            <a:endParaRPr lang="en-US" altLang="ja-JP" sz="1800" dirty="0">
              <a:solidFill>
                <a:schemeClr val="accent6"/>
              </a:solidFill>
              <a:latin typeface="+mn-ea"/>
            </a:endParaRPr>
          </a:p>
          <a:p>
            <a:endParaRPr lang="en-US" altLang="ja-JP" dirty="0">
              <a:solidFill>
                <a:schemeClr val="accent6"/>
              </a:solidFill>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 name="表 1">
            <a:extLst>
              <a:ext uri="{FF2B5EF4-FFF2-40B4-BE49-F238E27FC236}">
                <a16:creationId xmlns:a16="http://schemas.microsoft.com/office/drawing/2014/main" id="{9F9A8383-521A-2449-B909-FB84AB0DF329}"/>
              </a:ext>
            </a:extLst>
          </p:cNvPr>
          <p:cNvGraphicFramePr>
            <a:graphicFrameLocks noGrp="1"/>
          </p:cNvGraphicFramePr>
          <p:nvPr>
            <p:extLst>
              <p:ext uri="{D42A27DB-BD31-4B8C-83A1-F6EECF244321}">
                <p14:modId xmlns:p14="http://schemas.microsoft.com/office/powerpoint/2010/main" val="3621268970"/>
              </p:ext>
            </p:extLst>
          </p:nvPr>
        </p:nvGraphicFramePr>
        <p:xfrm>
          <a:off x="6316418" y="842703"/>
          <a:ext cx="3956136" cy="5124219"/>
        </p:xfrm>
        <a:graphic>
          <a:graphicData uri="http://schemas.openxmlformats.org/drawingml/2006/table">
            <a:tbl>
              <a:tblPr firstRow="1" bandRow="1">
                <a:tableStyleId>{5940675A-B579-460E-94D1-54222C63F5DA}</a:tableStyleId>
              </a:tblPr>
              <a:tblGrid>
                <a:gridCol w="989034">
                  <a:extLst>
                    <a:ext uri="{9D8B030D-6E8A-4147-A177-3AD203B41FA5}">
                      <a16:colId xmlns:a16="http://schemas.microsoft.com/office/drawing/2014/main" val="3758095396"/>
                    </a:ext>
                  </a:extLst>
                </a:gridCol>
                <a:gridCol w="989034">
                  <a:extLst>
                    <a:ext uri="{9D8B030D-6E8A-4147-A177-3AD203B41FA5}">
                      <a16:colId xmlns:a16="http://schemas.microsoft.com/office/drawing/2014/main" val="359478715"/>
                    </a:ext>
                  </a:extLst>
                </a:gridCol>
                <a:gridCol w="989034">
                  <a:extLst>
                    <a:ext uri="{9D8B030D-6E8A-4147-A177-3AD203B41FA5}">
                      <a16:colId xmlns:a16="http://schemas.microsoft.com/office/drawing/2014/main" val="866558402"/>
                    </a:ext>
                  </a:extLst>
                </a:gridCol>
                <a:gridCol w="989034">
                  <a:extLst>
                    <a:ext uri="{9D8B030D-6E8A-4147-A177-3AD203B41FA5}">
                      <a16:colId xmlns:a16="http://schemas.microsoft.com/office/drawing/2014/main" val="775716600"/>
                    </a:ext>
                  </a:extLst>
                </a:gridCol>
              </a:tblGrid>
              <a:tr h="944932">
                <a:tc>
                  <a:txBody>
                    <a:bodyPr/>
                    <a:lstStyle/>
                    <a:p>
                      <a:endParaRPr kumimoji="1" lang="ja-JP" altLang="en-US" dirty="0">
                        <a:highlight>
                          <a:srgbClr val="FFFF00"/>
                        </a:highlight>
                      </a:endParaRPr>
                    </a:p>
                  </a:txBody>
                  <a:tcPr>
                    <a:solidFill>
                      <a:schemeClr val="accent2">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581177804"/>
                  </a:ext>
                </a:extLst>
              </a:tr>
              <a:tr h="944932">
                <a:tc>
                  <a:txBody>
                    <a:bodyPr/>
                    <a:lstStyle/>
                    <a:p>
                      <a:endParaRPr kumimoji="1" lang="ja-JP" altLang="en-US" dirty="0"/>
                    </a:p>
                  </a:txBody>
                  <a:tcPr>
                    <a:solidFill>
                      <a:schemeClr val="accent4">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endParaRPr kumimoji="1" lang="ja-JP" altLang="en-US" dirty="0"/>
                    </a:p>
                  </a:txBody>
                  <a:tcPr/>
                </a:tc>
                <a:extLst>
                  <a:ext uri="{0D108BD9-81ED-4DB2-BD59-A6C34878D82A}">
                    <a16:rowId xmlns:a16="http://schemas.microsoft.com/office/drawing/2014/main" val="3762396446"/>
                  </a:ext>
                </a:extLst>
              </a:tr>
              <a:tr h="944932">
                <a:tc>
                  <a:txBody>
                    <a:bodyPr/>
                    <a:lstStyle/>
                    <a:p>
                      <a:endParaRPr kumimoji="1" lang="ja-JP" altLang="en-US" dirty="0"/>
                    </a:p>
                  </a:txBody>
                  <a:tcPr/>
                </a:tc>
                <a:tc>
                  <a:txBody>
                    <a:bodyPr/>
                    <a:lstStyle/>
                    <a:p>
                      <a:endParaRPr kumimoji="1" lang="ja-JP" altLang="en-US" dirty="0"/>
                    </a:p>
                  </a:txBody>
                  <a:tcPr>
                    <a:solidFill>
                      <a:schemeClr val="accent4">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2952030199"/>
                  </a:ext>
                </a:extLst>
              </a:tr>
              <a:tr h="944932">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solidFill>
                      <a:schemeClr val="accent4">
                        <a:lumMod val="20000"/>
                        <a:lumOff val="80000"/>
                      </a:schemeClr>
                    </a:solidFill>
                  </a:tcPr>
                </a:tc>
                <a:tc>
                  <a:txBody>
                    <a:bodyPr/>
                    <a:lstStyle/>
                    <a:p>
                      <a:endParaRPr kumimoji="1" lang="ja-JP" altLang="en-US" dirty="0"/>
                    </a:p>
                  </a:txBody>
                  <a:tcPr>
                    <a:solidFill>
                      <a:schemeClr val="accent2">
                        <a:lumMod val="20000"/>
                        <a:lumOff val="80000"/>
                      </a:schemeClr>
                    </a:solidFill>
                  </a:tcPr>
                </a:tc>
                <a:extLst>
                  <a:ext uri="{0D108BD9-81ED-4DB2-BD59-A6C34878D82A}">
                    <a16:rowId xmlns:a16="http://schemas.microsoft.com/office/drawing/2014/main" val="267061829"/>
                  </a:ext>
                </a:extLst>
              </a:tr>
              <a:tr h="944932">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c>
                  <a:txBody>
                    <a:bodyPr/>
                    <a:lstStyle/>
                    <a:p>
                      <a:endParaRPr lang="ja-JP" altLang="en-US" dirty="0"/>
                    </a:p>
                  </a:txBody>
                  <a:tcPr>
                    <a:solidFill>
                      <a:schemeClr val="accent4">
                        <a:lumMod val="20000"/>
                        <a:lumOff val="80000"/>
                      </a:schemeClr>
                    </a:solidFill>
                  </a:tcPr>
                </a:tc>
                <a:extLst>
                  <a:ext uri="{0D108BD9-81ED-4DB2-BD59-A6C34878D82A}">
                    <a16:rowId xmlns:a16="http://schemas.microsoft.com/office/drawing/2014/main" val="4140131731"/>
                  </a:ext>
                </a:extLst>
              </a:tr>
              <a:tr h="399559">
                <a:tc>
                  <a:txBody>
                    <a:bodyPr/>
                    <a:lstStyle/>
                    <a:p>
                      <a:pPr algn="ctr"/>
                      <a:r>
                        <a:rPr kumimoji="1" lang="en-US" altLang="ja-JP" dirty="0"/>
                        <a:t>0-cell</a:t>
                      </a:r>
                      <a:endParaRPr kumimoji="1" lang="ja-JP" altLang="en-US" dirty="0"/>
                    </a:p>
                  </a:txBody>
                  <a:tcPr/>
                </a:tc>
                <a:tc>
                  <a:txBody>
                    <a:bodyPr/>
                    <a:lstStyle/>
                    <a:p>
                      <a:pPr algn="ctr"/>
                      <a:r>
                        <a:rPr kumimoji="1" lang="en-US" altLang="ja-JP" dirty="0"/>
                        <a:t>1-cell</a:t>
                      </a:r>
                      <a:endParaRPr kumimoji="1" lang="ja-JP" altLang="en-US" dirty="0"/>
                    </a:p>
                  </a:txBody>
                  <a:tcPr/>
                </a:tc>
                <a:tc>
                  <a:txBody>
                    <a:bodyPr/>
                    <a:lstStyle/>
                    <a:p>
                      <a:pPr algn="ctr"/>
                      <a:r>
                        <a:rPr kumimoji="1" lang="en-US" altLang="ja-JP" dirty="0"/>
                        <a:t>2-cell</a:t>
                      </a:r>
                      <a:endParaRPr kumimoji="1" lang="ja-JP" altLang="en-US" dirty="0"/>
                    </a:p>
                  </a:txBody>
                  <a:tcPr/>
                </a:tc>
                <a:tc>
                  <a:txBody>
                    <a:bodyPr/>
                    <a:lstStyle/>
                    <a:p>
                      <a:pPr algn="ctr"/>
                      <a:r>
                        <a:rPr kumimoji="1" lang="en-US" altLang="ja-JP" dirty="0"/>
                        <a:t>3-cell</a:t>
                      </a:r>
                      <a:endParaRPr kumimoji="1" lang="ja-JP" altLang="en-US" dirty="0"/>
                    </a:p>
                  </a:txBody>
                  <a:tcPr/>
                </a:tc>
                <a:extLst>
                  <a:ext uri="{0D108BD9-81ED-4DB2-BD59-A6C34878D82A}">
                    <a16:rowId xmlns:a16="http://schemas.microsoft.com/office/drawing/2014/main" val="2011983318"/>
                  </a:ext>
                </a:extLst>
              </a:tr>
            </a:tbl>
          </a:graphicData>
        </a:graphic>
      </p:graphicFrame>
      <p:sp>
        <p:nvSpPr>
          <p:cNvPr id="5" name="平行四辺形 4">
            <a:extLst>
              <a:ext uri="{FF2B5EF4-FFF2-40B4-BE49-F238E27FC236}">
                <a16:creationId xmlns:a16="http://schemas.microsoft.com/office/drawing/2014/main" id="{847DA679-56E6-6EAA-DF84-8CD440CA59F6}"/>
              </a:ext>
            </a:extLst>
          </p:cNvPr>
          <p:cNvSpPr/>
          <p:nvPr/>
        </p:nvSpPr>
        <p:spPr>
          <a:xfrm>
            <a:off x="8357086" y="3059797"/>
            <a:ext cx="859206" cy="334800"/>
          </a:xfrm>
          <a:prstGeom prst="parallelogram">
            <a:avLst>
              <a:gd name="adj" fmla="val 5434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平行四辺形 5">
            <a:extLst>
              <a:ext uri="{FF2B5EF4-FFF2-40B4-BE49-F238E27FC236}">
                <a16:creationId xmlns:a16="http://schemas.microsoft.com/office/drawing/2014/main" id="{4A025334-B6FE-7F52-DB46-B80803CE093B}"/>
              </a:ext>
            </a:extLst>
          </p:cNvPr>
          <p:cNvSpPr/>
          <p:nvPr/>
        </p:nvSpPr>
        <p:spPr>
          <a:xfrm>
            <a:off x="8385803" y="2114317"/>
            <a:ext cx="809865" cy="334800"/>
          </a:xfrm>
          <a:prstGeom prst="parallelogram">
            <a:avLst>
              <a:gd name="adj" fmla="val 5434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742C3295-ED2B-6986-861B-D45C4F6CD0B5}"/>
              </a:ext>
            </a:extLst>
          </p:cNvPr>
          <p:cNvSpPr txBox="1"/>
          <p:nvPr/>
        </p:nvSpPr>
        <p:spPr>
          <a:xfrm>
            <a:off x="9391424" y="4594714"/>
            <a:ext cx="1243565"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Anomalies</a:t>
            </a:r>
            <a:endParaRPr kumimoji="1" lang="ja-JP" altLang="en-US" sz="16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5BCA8CA6-FD7E-0873-8411-7C5F5850C21C}"/>
              </a:ext>
            </a:extLst>
          </p:cNvPr>
          <p:cNvSpPr txBox="1"/>
          <p:nvPr/>
        </p:nvSpPr>
        <p:spPr>
          <a:xfrm>
            <a:off x="9180245" y="3689945"/>
            <a:ext cx="1427593"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Inv.</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phases</a:t>
            </a:r>
            <a:endParaRPr kumimoji="1" lang="ja-JP" altLang="en-US" sz="16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E0360B0-CFE0-ECC7-9E12-DA5206A9B479}"/>
              </a:ext>
            </a:extLst>
          </p:cNvPr>
          <p:cNvSpPr txBox="1"/>
          <p:nvPr/>
        </p:nvSpPr>
        <p:spPr>
          <a:xfrm>
            <a:off x="9212245" y="2649253"/>
            <a:ext cx="1427593"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en-US" altLang="ja-JP" sz="1600" dirty="0" err="1">
                <a:latin typeface="メイリオ" panose="020B0604030504040204" pitchFamily="50" charset="-128"/>
                <a:ea typeface="メイリオ" panose="020B0604030504040204" pitchFamily="50" charset="-128"/>
              </a:rPr>
              <a:t>Adia</a:t>
            </a:r>
            <a:r>
              <a:rPr kumimoji="1" lang="en-US" altLang="ja-JP" sz="1600" dirty="0">
                <a:latin typeface="メイリオ" panose="020B0604030504040204" pitchFamily="50" charset="-128"/>
                <a:ea typeface="メイリオ" panose="020B0604030504040204" pitchFamily="50" charset="-128"/>
              </a:rPr>
              <a:t>. pumps</a:t>
            </a:r>
            <a:endParaRPr kumimoji="1" lang="ja-JP" altLang="en-US" sz="1600" dirty="0">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D6B90343-282F-4339-478C-722F30AB641C}"/>
              </a:ext>
            </a:extLst>
          </p:cNvPr>
          <p:cNvCxnSpPr/>
          <p:nvPr/>
        </p:nvCxnSpPr>
        <p:spPr>
          <a:xfrm>
            <a:off x="7392145" y="1330804"/>
            <a:ext cx="7818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円弧 11">
            <a:extLst>
              <a:ext uri="{FF2B5EF4-FFF2-40B4-BE49-F238E27FC236}">
                <a16:creationId xmlns:a16="http://schemas.microsoft.com/office/drawing/2014/main" id="{BD7695CF-FFD1-4CA4-AFBE-244BDF26A597}"/>
              </a:ext>
            </a:extLst>
          </p:cNvPr>
          <p:cNvSpPr/>
          <p:nvPr/>
        </p:nvSpPr>
        <p:spPr>
          <a:xfrm>
            <a:off x="6731714" y="1231307"/>
            <a:ext cx="129335" cy="248923"/>
          </a:xfrm>
          <a:prstGeom prst="arc">
            <a:avLst>
              <a:gd name="adj1" fmla="val 10825929"/>
              <a:gd name="adj2" fmla="val 0"/>
            </a:avLst>
          </a:prstGeom>
          <a:solidFill>
            <a:schemeClr val="accent5"/>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a:extLst>
              <a:ext uri="{FF2B5EF4-FFF2-40B4-BE49-F238E27FC236}">
                <a16:creationId xmlns:a16="http://schemas.microsoft.com/office/drawing/2014/main" id="{BC2CD1C8-0859-B12F-AD0D-603C1D27FB03}"/>
              </a:ext>
            </a:extLst>
          </p:cNvPr>
          <p:cNvSpPr/>
          <p:nvPr/>
        </p:nvSpPr>
        <p:spPr>
          <a:xfrm>
            <a:off x="7540188" y="1211762"/>
            <a:ext cx="129335" cy="248923"/>
          </a:xfrm>
          <a:prstGeom prst="arc">
            <a:avLst>
              <a:gd name="adj1" fmla="val 10825929"/>
              <a:gd name="adj2" fmla="val 0"/>
            </a:avLst>
          </a:prstGeom>
          <a:solidFill>
            <a:schemeClr val="accent5"/>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a:extLst>
              <a:ext uri="{FF2B5EF4-FFF2-40B4-BE49-F238E27FC236}">
                <a16:creationId xmlns:a16="http://schemas.microsoft.com/office/drawing/2014/main" id="{6FA996D4-2706-11D9-7AC2-5DFA585E76D1}"/>
              </a:ext>
            </a:extLst>
          </p:cNvPr>
          <p:cNvSpPr/>
          <p:nvPr/>
        </p:nvSpPr>
        <p:spPr>
          <a:xfrm rot="10800000">
            <a:off x="7910406" y="1200831"/>
            <a:ext cx="129335" cy="248923"/>
          </a:xfrm>
          <a:prstGeom prst="arc">
            <a:avLst>
              <a:gd name="adj1" fmla="val 10825929"/>
              <a:gd name="adj2" fmla="val 0"/>
            </a:avLst>
          </a:prstGeom>
          <a:solidFill>
            <a:schemeClr val="accent5"/>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8586324D-518D-58B4-5DC6-C139FAB5E2D2}"/>
              </a:ext>
            </a:extLst>
          </p:cNvPr>
          <p:cNvCxnSpPr/>
          <p:nvPr/>
        </p:nvCxnSpPr>
        <p:spPr>
          <a:xfrm>
            <a:off x="7400123" y="2272468"/>
            <a:ext cx="7818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53B1A7E-852E-6EFD-C90F-259981A4ACBE}"/>
              </a:ext>
            </a:extLst>
          </p:cNvPr>
          <p:cNvCxnSpPr>
            <a:cxnSpLocks/>
          </p:cNvCxnSpPr>
          <p:nvPr/>
        </p:nvCxnSpPr>
        <p:spPr>
          <a:xfrm>
            <a:off x="7456485" y="2272468"/>
            <a:ext cx="66908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乗算記号 16">
            <a:extLst>
              <a:ext uri="{FF2B5EF4-FFF2-40B4-BE49-F238E27FC236}">
                <a16:creationId xmlns:a16="http://schemas.microsoft.com/office/drawing/2014/main" id="{B56F39DF-3945-1B92-6351-0D4BE846B082}"/>
              </a:ext>
            </a:extLst>
          </p:cNvPr>
          <p:cNvSpPr/>
          <p:nvPr/>
        </p:nvSpPr>
        <p:spPr>
          <a:xfrm>
            <a:off x="7380920" y="2187429"/>
            <a:ext cx="159268" cy="170078"/>
          </a:xfrm>
          <a:prstGeom prst="mathMultiply">
            <a:avLst>
              <a:gd name="adj1" fmla="val 1341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乗算記号 17">
            <a:extLst>
              <a:ext uri="{FF2B5EF4-FFF2-40B4-BE49-F238E27FC236}">
                <a16:creationId xmlns:a16="http://schemas.microsoft.com/office/drawing/2014/main" id="{C46856A8-8409-C880-E3CE-BA7411B3EE25}"/>
              </a:ext>
            </a:extLst>
          </p:cNvPr>
          <p:cNvSpPr/>
          <p:nvPr/>
        </p:nvSpPr>
        <p:spPr>
          <a:xfrm>
            <a:off x="8033703" y="2187429"/>
            <a:ext cx="159268" cy="170078"/>
          </a:xfrm>
          <a:prstGeom prst="mathMultiply">
            <a:avLst>
              <a:gd name="adj1" fmla="val 1341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乗算記号 18">
            <a:extLst>
              <a:ext uri="{FF2B5EF4-FFF2-40B4-BE49-F238E27FC236}">
                <a16:creationId xmlns:a16="http://schemas.microsoft.com/office/drawing/2014/main" id="{9614F19F-1ECD-FA95-E859-763404531A49}"/>
              </a:ext>
            </a:extLst>
          </p:cNvPr>
          <p:cNvSpPr/>
          <p:nvPr/>
        </p:nvSpPr>
        <p:spPr>
          <a:xfrm>
            <a:off x="6727321" y="2187429"/>
            <a:ext cx="159268" cy="170078"/>
          </a:xfrm>
          <a:prstGeom prst="mathMultiply">
            <a:avLst>
              <a:gd name="adj1" fmla="val 1341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715C85FD-AFF5-4E42-B4D5-76B3B7A9C1A7}"/>
              </a:ext>
            </a:extLst>
          </p:cNvPr>
          <p:cNvCxnSpPr/>
          <p:nvPr/>
        </p:nvCxnSpPr>
        <p:spPr>
          <a:xfrm>
            <a:off x="7411159" y="3228077"/>
            <a:ext cx="7818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BCB53A8-E28A-5F85-4758-B2FBE26CA0C1}"/>
              </a:ext>
            </a:extLst>
          </p:cNvPr>
          <p:cNvCxnSpPr>
            <a:cxnSpLocks/>
          </p:cNvCxnSpPr>
          <p:nvPr/>
        </p:nvCxnSpPr>
        <p:spPr>
          <a:xfrm>
            <a:off x="7460567" y="3227967"/>
            <a:ext cx="66908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41B926D1-FD15-700A-84C1-C8E44F2B19B9}"/>
              </a:ext>
            </a:extLst>
          </p:cNvPr>
          <p:cNvSpPr/>
          <p:nvPr/>
        </p:nvSpPr>
        <p:spPr>
          <a:xfrm>
            <a:off x="8576859" y="2195390"/>
            <a:ext cx="418288" cy="17503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4" name="楕円 23">
            <a:extLst>
              <a:ext uri="{FF2B5EF4-FFF2-40B4-BE49-F238E27FC236}">
                <a16:creationId xmlns:a16="http://schemas.microsoft.com/office/drawing/2014/main" id="{F11DCD95-5044-7BC8-99D6-B645A7944987}"/>
              </a:ext>
            </a:extLst>
          </p:cNvPr>
          <p:cNvSpPr/>
          <p:nvPr/>
        </p:nvSpPr>
        <p:spPr>
          <a:xfrm>
            <a:off x="8556743" y="3133140"/>
            <a:ext cx="457749" cy="188114"/>
          </a:xfrm>
          <a:prstGeom prst="ellipse">
            <a:avLst/>
          </a:prstGeom>
          <a:solidFill>
            <a:schemeClr val="accent5"/>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4AC2B364-897F-4C36-3507-C897803785E7}"/>
              </a:ext>
            </a:extLst>
          </p:cNvPr>
          <p:cNvSpPr/>
          <p:nvPr/>
        </p:nvSpPr>
        <p:spPr>
          <a:xfrm>
            <a:off x="8353039" y="3981292"/>
            <a:ext cx="859206" cy="334800"/>
          </a:xfrm>
          <a:prstGeom prst="parallelogram">
            <a:avLst>
              <a:gd name="adj" fmla="val 5434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6" name="楕円 25">
            <a:extLst>
              <a:ext uri="{FF2B5EF4-FFF2-40B4-BE49-F238E27FC236}">
                <a16:creationId xmlns:a16="http://schemas.microsoft.com/office/drawing/2014/main" id="{3BD65AA7-9978-8CE6-6599-6C05F40E2957}"/>
              </a:ext>
            </a:extLst>
          </p:cNvPr>
          <p:cNvSpPr/>
          <p:nvPr/>
        </p:nvSpPr>
        <p:spPr>
          <a:xfrm>
            <a:off x="8552696" y="4054635"/>
            <a:ext cx="457749" cy="188114"/>
          </a:xfrm>
          <a:prstGeom prst="ellipse">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7" name="楕円 26">
            <a:extLst>
              <a:ext uri="{FF2B5EF4-FFF2-40B4-BE49-F238E27FC236}">
                <a16:creationId xmlns:a16="http://schemas.microsoft.com/office/drawing/2014/main" id="{1A655106-6B6E-CB24-D379-5006FBFD4F9A}"/>
              </a:ext>
            </a:extLst>
          </p:cNvPr>
          <p:cNvSpPr/>
          <p:nvPr/>
        </p:nvSpPr>
        <p:spPr>
          <a:xfrm>
            <a:off x="9517404" y="2963361"/>
            <a:ext cx="527333" cy="496447"/>
          </a:xfrm>
          <a:prstGeom prst="ellipse">
            <a:avLst/>
          </a:prstGeom>
          <a:solidFill>
            <a:schemeClr val="accent5">
              <a:lumMod val="20000"/>
              <a:lumOff val="8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6F6817E2-7D22-8775-2F52-1CD5C0E8FA8C}"/>
              </a:ext>
            </a:extLst>
          </p:cNvPr>
          <p:cNvSpPr/>
          <p:nvPr/>
        </p:nvSpPr>
        <p:spPr>
          <a:xfrm>
            <a:off x="9517404" y="3124109"/>
            <a:ext cx="527333" cy="174952"/>
          </a:xfrm>
          <a:prstGeom prst="ellipse">
            <a:avLst/>
          </a:prstGeom>
          <a:solidFill>
            <a:schemeClr val="accent5">
              <a:lumMod val="20000"/>
              <a:lumOff val="8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4EE7FE7-9AB5-102E-1A07-0DD4B33CA2EA}"/>
              </a:ext>
            </a:extLst>
          </p:cNvPr>
          <p:cNvSpPr/>
          <p:nvPr/>
        </p:nvSpPr>
        <p:spPr>
          <a:xfrm>
            <a:off x="9517404" y="3918794"/>
            <a:ext cx="527333" cy="496447"/>
          </a:xfrm>
          <a:prstGeom prst="ellipse">
            <a:avLst/>
          </a:prstGeom>
          <a:solidFill>
            <a:schemeClr val="accent5">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B646C548-96D4-D96F-FA4C-DEC4AB5063BD}"/>
              </a:ext>
            </a:extLst>
          </p:cNvPr>
          <p:cNvSpPr/>
          <p:nvPr/>
        </p:nvSpPr>
        <p:spPr>
          <a:xfrm>
            <a:off x="9517404" y="4079542"/>
            <a:ext cx="527333" cy="174952"/>
          </a:xfrm>
          <a:prstGeom prst="ellipse">
            <a:avLst/>
          </a:prstGeom>
          <a:solidFill>
            <a:schemeClr val="accent5">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9177B8C4-631A-3A42-DBFA-BC0C8AB98595}"/>
              </a:ext>
            </a:extLst>
          </p:cNvPr>
          <p:cNvSpPr/>
          <p:nvPr/>
        </p:nvSpPr>
        <p:spPr>
          <a:xfrm>
            <a:off x="9523926" y="4863404"/>
            <a:ext cx="527333" cy="496447"/>
          </a:xfrm>
          <a:prstGeom prst="ellipse">
            <a:avLst/>
          </a:prstGeom>
          <a:solidFill>
            <a:schemeClr val="accent2">
              <a:lumMod val="60000"/>
              <a:lumOff val="4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7459818C-0E0E-9485-DD1A-6C8B33288DBA}"/>
              </a:ext>
            </a:extLst>
          </p:cNvPr>
          <p:cNvSpPr/>
          <p:nvPr/>
        </p:nvSpPr>
        <p:spPr>
          <a:xfrm>
            <a:off x="9523926" y="5024152"/>
            <a:ext cx="527333" cy="174952"/>
          </a:xfrm>
          <a:prstGeom prst="ellipse">
            <a:avLst/>
          </a:prstGeom>
          <a:solidFill>
            <a:schemeClr val="accent2">
              <a:lumMod val="60000"/>
              <a:lumOff val="4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角を丸めた四角形 32">
            <a:extLst>
              <a:ext uri="{FF2B5EF4-FFF2-40B4-BE49-F238E27FC236}">
                <a16:creationId xmlns:a16="http://schemas.microsoft.com/office/drawing/2014/main" id="{D72F741E-DFD3-B1E9-964F-295C1C4860DB}"/>
              </a:ext>
            </a:extLst>
          </p:cNvPr>
          <p:cNvSpPr/>
          <p:nvPr/>
        </p:nvSpPr>
        <p:spPr>
          <a:xfrm>
            <a:off x="4642346" y="4398187"/>
            <a:ext cx="2493290" cy="800917"/>
          </a:xfrm>
          <a:prstGeom prst="wedgeRoundRectCallout">
            <a:avLst>
              <a:gd name="adj1" fmla="val 105919"/>
              <a:gd name="adj2" fmla="val -3002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latin typeface="メイリオ" panose="020B0604030504040204" pitchFamily="50" charset="-128"/>
                <a:ea typeface="メイリオ" panose="020B0604030504040204" pitchFamily="50" charset="-128"/>
              </a:rPr>
              <a:t>The adiabatic creation of a 1D invertible states over 2-cells</a:t>
            </a:r>
            <a:endParaRPr kumimoji="1" lang="ja-JP" altLang="en-US" sz="1600" dirty="0">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CDE280E2-E00B-A22F-7B3D-7A1819859C3F}"/>
              </a:ext>
            </a:extLst>
          </p:cNvPr>
          <p:cNvGrpSpPr/>
          <p:nvPr/>
        </p:nvGrpSpPr>
        <p:grpSpPr>
          <a:xfrm>
            <a:off x="3691179" y="1166320"/>
            <a:ext cx="5734619" cy="3092490"/>
            <a:chOff x="2154610" y="1916158"/>
            <a:chExt cx="5734619" cy="3092490"/>
          </a:xfrm>
        </p:grpSpPr>
        <p:sp>
          <p:nvSpPr>
            <p:cNvPr id="35" name="矢印: 左 34">
              <a:extLst>
                <a:ext uri="{FF2B5EF4-FFF2-40B4-BE49-F238E27FC236}">
                  <a16:creationId xmlns:a16="http://schemas.microsoft.com/office/drawing/2014/main" id="{8411E210-8999-5AFD-097D-1030A63756D1}"/>
                </a:ext>
              </a:extLst>
            </p:cNvPr>
            <p:cNvSpPr/>
            <p:nvPr/>
          </p:nvSpPr>
          <p:spPr>
            <a:xfrm>
              <a:off x="2154610" y="1916158"/>
              <a:ext cx="220389" cy="12997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左 35">
              <a:extLst>
                <a:ext uri="{FF2B5EF4-FFF2-40B4-BE49-F238E27FC236}">
                  <a16:creationId xmlns:a16="http://schemas.microsoft.com/office/drawing/2014/main" id="{1ED81E35-141C-6F18-8C8C-8977925B52B3}"/>
                </a:ext>
              </a:extLst>
            </p:cNvPr>
            <p:cNvSpPr/>
            <p:nvPr/>
          </p:nvSpPr>
          <p:spPr>
            <a:xfrm>
              <a:off x="2877075" y="2265605"/>
              <a:ext cx="220389" cy="12997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左 36">
              <a:extLst>
                <a:ext uri="{FF2B5EF4-FFF2-40B4-BE49-F238E27FC236}">
                  <a16:creationId xmlns:a16="http://schemas.microsoft.com/office/drawing/2014/main" id="{BCCD6FFB-A143-97BD-6305-13F7520F846F}"/>
                </a:ext>
              </a:extLst>
            </p:cNvPr>
            <p:cNvSpPr/>
            <p:nvPr/>
          </p:nvSpPr>
          <p:spPr>
            <a:xfrm>
              <a:off x="3578115" y="2667553"/>
              <a:ext cx="220389" cy="12997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左 37">
              <a:extLst>
                <a:ext uri="{FF2B5EF4-FFF2-40B4-BE49-F238E27FC236}">
                  <a16:creationId xmlns:a16="http://schemas.microsoft.com/office/drawing/2014/main" id="{F5839778-6E12-BB2E-AE10-1622D43E4E26}"/>
                </a:ext>
              </a:extLst>
            </p:cNvPr>
            <p:cNvSpPr/>
            <p:nvPr/>
          </p:nvSpPr>
          <p:spPr>
            <a:xfrm>
              <a:off x="2172872" y="2277327"/>
              <a:ext cx="220389" cy="129973"/>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左 38">
              <a:extLst>
                <a:ext uri="{FF2B5EF4-FFF2-40B4-BE49-F238E27FC236}">
                  <a16:creationId xmlns:a16="http://schemas.microsoft.com/office/drawing/2014/main" id="{42C8864F-BD7F-163D-5FC5-67B9E929B679}"/>
                </a:ext>
              </a:extLst>
            </p:cNvPr>
            <p:cNvSpPr/>
            <p:nvPr/>
          </p:nvSpPr>
          <p:spPr>
            <a:xfrm>
              <a:off x="2885388" y="2667553"/>
              <a:ext cx="220389" cy="129973"/>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左 39">
              <a:extLst>
                <a:ext uri="{FF2B5EF4-FFF2-40B4-BE49-F238E27FC236}">
                  <a16:creationId xmlns:a16="http://schemas.microsoft.com/office/drawing/2014/main" id="{2133BDB5-8FF9-CF4F-ABD1-F980FE69026A}"/>
                </a:ext>
              </a:extLst>
            </p:cNvPr>
            <p:cNvSpPr/>
            <p:nvPr/>
          </p:nvSpPr>
          <p:spPr>
            <a:xfrm>
              <a:off x="3568785" y="3057638"/>
              <a:ext cx="220389" cy="129973"/>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左 40">
              <a:extLst>
                <a:ext uri="{FF2B5EF4-FFF2-40B4-BE49-F238E27FC236}">
                  <a16:creationId xmlns:a16="http://schemas.microsoft.com/office/drawing/2014/main" id="{0906CF59-FF1D-9DA8-1227-5B571E56EBAD}"/>
                </a:ext>
              </a:extLst>
            </p:cNvPr>
            <p:cNvSpPr/>
            <p:nvPr/>
          </p:nvSpPr>
          <p:spPr>
            <a:xfrm>
              <a:off x="5607510" y="2001830"/>
              <a:ext cx="220389" cy="12997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左 41">
              <a:extLst>
                <a:ext uri="{FF2B5EF4-FFF2-40B4-BE49-F238E27FC236}">
                  <a16:creationId xmlns:a16="http://schemas.microsoft.com/office/drawing/2014/main" id="{56A36937-2CA1-7247-92B0-AE781D8FD561}"/>
                </a:ext>
              </a:extLst>
            </p:cNvPr>
            <p:cNvSpPr/>
            <p:nvPr/>
          </p:nvSpPr>
          <p:spPr>
            <a:xfrm>
              <a:off x="6697962" y="2936107"/>
              <a:ext cx="220389" cy="12997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左 42">
              <a:extLst>
                <a:ext uri="{FF2B5EF4-FFF2-40B4-BE49-F238E27FC236}">
                  <a16:creationId xmlns:a16="http://schemas.microsoft.com/office/drawing/2014/main" id="{9BF18BEF-C1B2-BE7D-EC43-3AD17D17A92B}"/>
                </a:ext>
              </a:extLst>
            </p:cNvPr>
            <p:cNvSpPr/>
            <p:nvPr/>
          </p:nvSpPr>
          <p:spPr>
            <a:xfrm>
              <a:off x="7668840" y="3910272"/>
              <a:ext cx="220389" cy="12997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左 43">
              <a:extLst>
                <a:ext uri="{FF2B5EF4-FFF2-40B4-BE49-F238E27FC236}">
                  <a16:creationId xmlns:a16="http://schemas.microsoft.com/office/drawing/2014/main" id="{BF5259E8-1DE8-F407-F123-D53D92489709}"/>
                </a:ext>
              </a:extLst>
            </p:cNvPr>
            <p:cNvSpPr/>
            <p:nvPr/>
          </p:nvSpPr>
          <p:spPr>
            <a:xfrm>
              <a:off x="5599067" y="2957319"/>
              <a:ext cx="220389" cy="129973"/>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左 44">
              <a:extLst>
                <a:ext uri="{FF2B5EF4-FFF2-40B4-BE49-F238E27FC236}">
                  <a16:creationId xmlns:a16="http://schemas.microsoft.com/office/drawing/2014/main" id="{1A9683BD-6D90-EA7E-6080-EC287DA11324}"/>
                </a:ext>
              </a:extLst>
            </p:cNvPr>
            <p:cNvSpPr/>
            <p:nvPr/>
          </p:nvSpPr>
          <p:spPr>
            <a:xfrm>
              <a:off x="6674845" y="3899019"/>
              <a:ext cx="220389" cy="129973"/>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左 45">
              <a:extLst>
                <a:ext uri="{FF2B5EF4-FFF2-40B4-BE49-F238E27FC236}">
                  <a16:creationId xmlns:a16="http://schemas.microsoft.com/office/drawing/2014/main" id="{6CCC6E1D-1205-8790-BA6A-2DC8FBE2DA7C}"/>
                </a:ext>
              </a:extLst>
            </p:cNvPr>
            <p:cNvSpPr/>
            <p:nvPr/>
          </p:nvSpPr>
          <p:spPr>
            <a:xfrm>
              <a:off x="7666382" y="4878675"/>
              <a:ext cx="220389" cy="129973"/>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吹き出し: 角を丸めた四角形 46">
            <a:extLst>
              <a:ext uri="{FF2B5EF4-FFF2-40B4-BE49-F238E27FC236}">
                <a16:creationId xmlns:a16="http://schemas.microsoft.com/office/drawing/2014/main" id="{38EE5AAD-E16F-B969-89AD-38BE54D63AB1}"/>
              </a:ext>
            </a:extLst>
          </p:cNvPr>
          <p:cNvSpPr/>
          <p:nvPr/>
        </p:nvSpPr>
        <p:spPr>
          <a:xfrm>
            <a:off x="4176074" y="3227968"/>
            <a:ext cx="2551247" cy="826668"/>
          </a:xfrm>
          <a:prstGeom prst="wedgeRoundRectCallout">
            <a:avLst>
              <a:gd name="adj1" fmla="val 64245"/>
              <a:gd name="adj2" fmla="val -15125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latin typeface="メイリオ" panose="020B0604030504040204" pitchFamily="50" charset="-128"/>
                <a:ea typeface="メイリオ" panose="020B0604030504040204" pitchFamily="50" charset="-128"/>
              </a:rPr>
              <a:t>Edge states of a 1D invertible phases over 1-cells</a:t>
            </a:r>
            <a:endParaRPr kumimoji="1" lang="ja-JP" altLang="en-US" sz="1600" dirty="0">
              <a:latin typeface="メイリオ" panose="020B0604030504040204" pitchFamily="50" charset="-128"/>
              <a:ea typeface="メイリオ" panose="020B0604030504040204" pitchFamily="50" charset="-128"/>
            </a:endParaRPr>
          </a:p>
        </p:txBody>
      </p:sp>
      <p:sp>
        <p:nvSpPr>
          <p:cNvPr id="48" name="矢印: 下 47">
            <a:extLst>
              <a:ext uri="{FF2B5EF4-FFF2-40B4-BE49-F238E27FC236}">
                <a16:creationId xmlns:a16="http://schemas.microsoft.com/office/drawing/2014/main" id="{64AB79CF-EDBB-AF03-6DF8-82ECEB21B6C5}"/>
              </a:ext>
            </a:extLst>
          </p:cNvPr>
          <p:cNvSpPr/>
          <p:nvPr/>
        </p:nvSpPr>
        <p:spPr>
          <a:xfrm>
            <a:off x="2578183" y="4934881"/>
            <a:ext cx="489221" cy="723641"/>
          </a:xfrm>
          <a:prstGeom prst="downArrow">
            <a:avLst>
              <a:gd name="adj1" fmla="val 32613"/>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758A299B-3587-6957-B4CD-FF677ECBD1AF}"/>
              </a:ext>
            </a:extLst>
          </p:cNvPr>
          <p:cNvSpPr txBox="1"/>
          <p:nvPr/>
        </p:nvSpPr>
        <p:spPr>
          <a:xfrm flipH="1">
            <a:off x="3068791" y="5111627"/>
            <a:ext cx="2374383"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Ker/</a:t>
            </a:r>
            <a:r>
              <a:rPr kumimoji="1" lang="en-US" altLang="ja-JP" dirty="0" err="1">
                <a:latin typeface="メイリオ" panose="020B0604030504040204" pitchFamily="50" charset="-128"/>
                <a:ea typeface="メイリオ" panose="020B0604030504040204" pitchFamily="50" charset="-128"/>
              </a:rPr>
              <a:t>Im</a:t>
            </a:r>
            <a:endParaRPr kumimoji="1" lang="ja-JP" altLang="en-US" dirty="0">
              <a:latin typeface="メイリオ" panose="020B0604030504040204" pitchFamily="50" charset="-128"/>
              <a:ea typeface="メイリオ" panose="020B0604030504040204" pitchFamily="50" charset="-128"/>
            </a:endParaRPr>
          </a:p>
        </p:txBody>
      </p:sp>
      <p:pic>
        <p:nvPicPr>
          <p:cNvPr id="50" name="図 49" descr="\documentclass{article}&#10;\usepackage{amsmath,amssymb,amsfonts}&#10;\usepackage{bm,braket,array,color}&#10;\newcommand{\Z}{\mathbb{Z}}&#10;\newcommand{\C}{\mathbb{C}}&#10;\newcommand{\R}{\mathbb{R}}&#10;\newcommand{\bx}{\bm{x}}&#10;\newcommand{\bk}{\bm{k}}&#10;\pagestyle{empty}&#10;\begin{document}&#10;\begin{align*}&#10;d^1_{p,-n}: E^1_{p,-n} \to E^1_{p-1,-n}&#10;\end{align*}&#10;\end{document}" title="IguanaTex Bitmap Display">
            <a:extLst>
              <a:ext uri="{FF2B5EF4-FFF2-40B4-BE49-F238E27FC236}">
                <a16:creationId xmlns:a16="http://schemas.microsoft.com/office/drawing/2014/main" id="{33EFE653-DE6D-958F-996A-E9FDE170E9F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818795" y="4361214"/>
            <a:ext cx="2718475" cy="320000"/>
          </a:xfrm>
          <a:prstGeom prst="rect">
            <a:avLst/>
          </a:prstGeom>
        </p:spPr>
      </p:pic>
      <p:pic>
        <p:nvPicPr>
          <p:cNvPr id="51" name="図 50" descr="\documentclass{article}&#10;\usepackage{amsmath,amssymb,amsfonts}&#10;\usepackage{bm,braket,array,color}&#10;\newcommand{\Z}{\mathbb{Z}}&#10;\newcommand{\C}{\mathbb{C}}&#10;\newcommand{\R}{\mathbb{R}}&#10;\newcommand{\bx}{\bm{x}}&#10;\newcommand{\bk}{\bm{k}}&#10;\pagestyle{empty}&#10;\begin{document}&#10;\begin{align*}&#10;\renewcommand{\arraystretch}{1.6}&#10;\begin{array}{cc|llllccccccc}&#10;\mbox{0D Inv} &amp; n=0 &amp; E^1_{0,0} &amp; E^1_{1,0} &amp; E^1_{2,0} &amp; E^1_{3,0} \\&#10;\mbox{1D Inv} &amp; n=1 &amp; E^1_{0,-1} &amp; E^1_{1,-1} &amp; E^1_{2,-1} &amp; E^1_{3,-1} \\&#10;\mbox{2D Inv} &amp; n=2 &amp; E^1_{0,-2} &amp; E^1_{1,-2} &amp; E^1_{2,-2} &amp; E^1_{3,-2} \\&#10;\mbox{3D Inv} &amp; n=3 &amp; E^1_{0,-3} &amp; E^1_{1,-3} &amp; E^1_{2,-3} &amp; E^1_{3,-3} \\&#10;\hline &#10;&amp;E^1_{p,-n} &amp; p=0 &amp; p=1 &amp; p=2 &amp; p=3 \\&#10;\end{array}&#10;\end{align*}&#10;\end{document}" title="IguanaTex Bitmap Display">
            <a:extLst>
              <a:ext uri="{FF2B5EF4-FFF2-40B4-BE49-F238E27FC236}">
                <a16:creationId xmlns:a16="http://schemas.microsoft.com/office/drawing/2014/main" id="{C3046384-A346-0E15-ACDF-4A793D00758C}"/>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669929" y="1035577"/>
            <a:ext cx="4315731" cy="1944691"/>
          </a:xfrm>
          <a:prstGeom prst="rect">
            <a:avLst/>
          </a:prstGeom>
        </p:spPr>
      </p:pic>
      <p:pic>
        <p:nvPicPr>
          <p:cNvPr id="52" name="図 51" descr="\documentclass{article}&#10;\usepackage{amsmath,amssymb,amsfonts}&#10;\usepackage{bm,braket,array,color}&#10;\newcommand{\Z}{\mathbb{Z}}&#10;\newcommand{\C}{\mathbb{C}}&#10;\newcommand{\R}{\mathbb{R}}&#10;\newcommand{\bx}{\bm{x}}&#10;\newcommand{\bk}{\bm{k}}&#10;\pagestyle{empty}&#10;\begin{document}&#10;\begin{align*}&#10;E^2_{p,-n} := {\rm Ker}\ d^1_{p,-n}/{\rm Im}\ d^1_{p+1,-n}&#10;\end{align*}&#10;\end{document}" title="IguanaTex Bitmap Display">
            <a:extLst>
              <a:ext uri="{FF2B5EF4-FFF2-40B4-BE49-F238E27FC236}">
                <a16:creationId xmlns:a16="http://schemas.microsoft.com/office/drawing/2014/main" id="{32F4DC7C-A4D2-2B55-257A-B1DD75277322}"/>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807290" y="5768934"/>
            <a:ext cx="3469713" cy="320000"/>
          </a:xfrm>
          <a:prstGeom prst="rect">
            <a:avLst/>
          </a:prstGeom>
        </p:spPr>
      </p:pic>
    </p:spTree>
    <p:extLst>
      <p:ext uri="{BB962C8B-B14F-4D97-AF65-F5344CB8AC3E}">
        <p14:creationId xmlns:p14="http://schemas.microsoft.com/office/powerpoint/2010/main" val="2227825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9385903" cy="800219"/>
          </a:xfrm>
          <a:prstGeom prst="rect">
            <a:avLst/>
          </a:prstGeom>
          <a:noFill/>
        </p:spPr>
        <p:txBody>
          <a:bodyPr wrap="none" rtlCol="0">
            <a:spAutoFit/>
          </a:bodyPr>
          <a:lstStyle/>
          <a:p>
            <a:r>
              <a:rPr lang="ja-JP" altLang="en-US" sz="2800" dirty="0"/>
              <a:t>波数空間</a:t>
            </a:r>
            <a:r>
              <a:rPr lang="en-US" altLang="ja-JP" sz="2800" dirty="0" err="1"/>
              <a:t>Atiyah-Hirzebruch</a:t>
            </a:r>
            <a:r>
              <a:rPr lang="ja-JP" altLang="en-US" sz="2800" dirty="0"/>
              <a:t>スペクトル系列 </a:t>
            </a:r>
            <a:r>
              <a:rPr lang="en-US" altLang="ja-JP" dirty="0">
                <a:solidFill>
                  <a:schemeClr val="accent6"/>
                </a:solidFill>
              </a:rPr>
              <a:t>[K</a:t>
            </a:r>
            <a:r>
              <a:rPr lang="en-US" altLang="ja-JP" sz="1800" dirty="0">
                <a:solidFill>
                  <a:schemeClr val="accent6"/>
                </a:solidFill>
              </a:rPr>
              <a:t>S=Sato=</a:t>
            </a:r>
            <a:r>
              <a:rPr lang="en-US" altLang="ja-JP" sz="1800" dirty="0" err="1">
                <a:solidFill>
                  <a:schemeClr val="accent6"/>
                </a:solidFill>
              </a:rPr>
              <a:t>Gomi</a:t>
            </a:r>
            <a:r>
              <a:rPr lang="en-US" altLang="ja-JP" sz="1800" dirty="0">
                <a:solidFill>
                  <a:schemeClr val="accent6"/>
                </a:solidFill>
              </a:rPr>
              <a:t> 18]</a:t>
            </a:r>
            <a:endParaRPr lang="en-US" altLang="ja-JP" sz="1800" dirty="0">
              <a:solidFill>
                <a:schemeClr val="accent6"/>
              </a:solidFill>
              <a:latin typeface="+mn-ea"/>
            </a:endParaRPr>
          </a:p>
          <a:p>
            <a:endParaRPr lang="en-US" altLang="ja-JP" dirty="0">
              <a:solidFill>
                <a:schemeClr val="accent6"/>
              </a:solidFill>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36956F99-B23C-8D44-5438-2066A0284138}"/>
                  </a:ext>
                </a:extLst>
              </p:cNvPr>
              <p:cNvSpPr txBox="1"/>
              <p:nvPr/>
            </p:nvSpPr>
            <p:spPr>
              <a:xfrm>
                <a:off x="270265" y="707368"/>
                <a:ext cx="11682572" cy="5909310"/>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実空間</a:t>
                </a:r>
                <a:r>
                  <a:rPr lang="en-US" altLang="ja-JP" dirty="0">
                    <a:latin typeface="+mn-ea"/>
                  </a:rPr>
                  <a:t>AHSS</a:t>
                </a:r>
                <a:r>
                  <a:rPr lang="ja-JP" altLang="en-US" dirty="0">
                    <a:latin typeface="+mn-ea"/>
                  </a:rPr>
                  <a:t>と定式化は同様．</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en-US" altLang="ja-JP" dirty="0">
                    <a:latin typeface="+mn-ea"/>
                  </a:rPr>
                  <a:t>K</a:t>
                </a:r>
                <a:r>
                  <a:rPr lang="ja-JP" altLang="en-US" dirty="0">
                    <a:latin typeface="+mn-ea"/>
                  </a:rPr>
                  <a:t>コホモロジー群の連結準同型の物理的理解が鍵となる．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部分空間</a:t>
                </a:r>
                <a14:m>
                  <m:oMath xmlns:m="http://schemas.openxmlformats.org/officeDocument/2006/math">
                    <m:r>
                      <a:rPr lang="en-US" altLang="ja-JP" b="0" i="1" smtClean="0">
                        <a:latin typeface="Cambria Math" panose="02040503050406030204" pitchFamily="18" charset="0"/>
                      </a:rPr>
                      <m:t>𝑌</m:t>
                    </m:r>
                  </m:oMath>
                </a14:m>
                <a:r>
                  <a:rPr lang="ja-JP" altLang="en-US" dirty="0">
                    <a:latin typeface="+mn-ea"/>
                  </a:rPr>
                  <a:t>においてトポロジカル転移を起こし，それに伴ってギャップレス点を近傍に放出する過程，と理解できる．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やはり，</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2</m:t>
                        </m:r>
                      </m:sub>
                    </m:sSub>
                  </m:oMath>
                </a14:m>
                <a:r>
                  <a:rPr lang="ja-JP" altLang="en-US" dirty="0">
                    <a:latin typeface="+mn-ea"/>
                  </a:rPr>
                  <a:t>ページは機械的に計算可能．</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p:txBody>
          </p:sp>
        </mc:Choice>
        <mc:Fallback xmlns="">
          <p:sp>
            <p:nvSpPr>
              <p:cNvPr id="4" name="テキスト ボックス 3">
                <a:extLst>
                  <a:ext uri="{FF2B5EF4-FFF2-40B4-BE49-F238E27FC236}">
                    <a16:creationId xmlns:a16="http://schemas.microsoft.com/office/drawing/2014/main" id="{36956F99-B23C-8D44-5438-2066A0284138}"/>
                  </a:ext>
                </a:extLst>
              </p:cNvPr>
              <p:cNvSpPr txBox="1">
                <a:spLocks noRot="1" noChangeAspect="1" noMove="1" noResize="1" noEditPoints="1" noAdjustHandles="1" noChangeArrowheads="1" noChangeShapeType="1" noTextEdit="1"/>
              </p:cNvSpPr>
              <p:nvPr/>
            </p:nvSpPr>
            <p:spPr>
              <a:xfrm>
                <a:off x="270265" y="707368"/>
                <a:ext cx="11682572" cy="5909310"/>
              </a:xfrm>
              <a:prstGeom prst="rect">
                <a:avLst/>
              </a:prstGeom>
              <a:blipFill>
                <a:blip r:embed="rId9"/>
                <a:stretch>
                  <a:fillRect l="-313" t="-516"/>
                </a:stretch>
              </a:blipFill>
            </p:spPr>
            <p:txBody>
              <a:bodyPr/>
              <a:lstStyle/>
              <a:p>
                <a:r>
                  <a:rPr lang="ja-JP" altLang="en-US">
                    <a:noFill/>
                  </a:rPr>
                  <a:t> </a:t>
                </a:r>
              </a:p>
            </p:txBody>
          </p:sp>
        </mc:Fallback>
      </mc:AlternateContent>
      <p:pic>
        <p:nvPicPr>
          <p:cNvPr id="53" name="図 52"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d: K^0(Y) \to K^1(X,Y). &#10;\end{align*}&#10;\end{document}" title="IguanaTex Bitmap Display">
            <a:extLst>
              <a:ext uri="{FF2B5EF4-FFF2-40B4-BE49-F238E27FC236}">
                <a16:creationId xmlns:a16="http://schemas.microsoft.com/office/drawing/2014/main" id="{2ED61710-4280-7684-EBF1-4D3C51647433}"/>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3756058" y="1838872"/>
            <a:ext cx="3662070" cy="402118"/>
          </a:xfrm>
          <a:prstGeom prst="rect">
            <a:avLst/>
          </a:prstGeom>
        </p:spPr>
      </p:pic>
      <p:grpSp>
        <p:nvGrpSpPr>
          <p:cNvPr id="64" name="グループ化 63">
            <a:extLst>
              <a:ext uri="{FF2B5EF4-FFF2-40B4-BE49-F238E27FC236}">
                <a16:creationId xmlns:a16="http://schemas.microsoft.com/office/drawing/2014/main" id="{CFE15420-0477-B74C-9D11-B5DE222D65BD}"/>
              </a:ext>
            </a:extLst>
          </p:cNvPr>
          <p:cNvGrpSpPr/>
          <p:nvPr/>
        </p:nvGrpSpPr>
        <p:grpSpPr>
          <a:xfrm>
            <a:off x="867267" y="3229102"/>
            <a:ext cx="10850250" cy="2422415"/>
            <a:chOff x="32557" y="0"/>
            <a:chExt cx="19577193" cy="3600450"/>
          </a:xfrm>
        </p:grpSpPr>
        <p:pic>
          <p:nvPicPr>
            <p:cNvPr id="65" name="図 64">
              <a:extLst>
                <a:ext uri="{FF2B5EF4-FFF2-40B4-BE49-F238E27FC236}">
                  <a16:creationId xmlns:a16="http://schemas.microsoft.com/office/drawing/2014/main" id="{8C401B7C-6954-1636-764B-90215F5AC1E2}"/>
                </a:ext>
              </a:extLst>
            </p:cNvPr>
            <p:cNvPicPr>
              <a:picLocks noChangeAspect="1"/>
            </p:cNvPicPr>
            <p:nvPr/>
          </p:nvPicPr>
          <p:blipFill>
            <a:blip r:embed="rId11"/>
            <a:stretch>
              <a:fillRect/>
            </a:stretch>
          </p:blipFill>
          <p:spPr>
            <a:xfrm>
              <a:off x="32557" y="197848"/>
              <a:ext cx="12192000" cy="3204754"/>
            </a:xfrm>
            <a:prstGeom prst="rect">
              <a:avLst/>
            </a:prstGeom>
          </p:spPr>
        </p:pic>
        <p:pic>
          <p:nvPicPr>
            <p:cNvPr id="66" name="図 65"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Y&#10;\end{align*}&#10;\end{document}" title="IguanaTex Bitmap Display">
              <a:extLst>
                <a:ext uri="{FF2B5EF4-FFF2-40B4-BE49-F238E27FC236}">
                  <a16:creationId xmlns:a16="http://schemas.microsoft.com/office/drawing/2014/main" id="{6453E2E5-C1D4-4030-1043-BD509F401487}"/>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2308086" y="2598623"/>
              <a:ext cx="372881" cy="345374"/>
            </a:xfrm>
            <a:prstGeom prst="rect">
              <a:avLst/>
            </a:prstGeom>
          </p:spPr>
        </p:pic>
        <p:pic>
          <p:nvPicPr>
            <p:cNvPr id="67" name="図 66"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Y&#10;\end{align*}&#10;\end{document}" title="IguanaTex Bitmap Display">
              <a:extLst>
                <a:ext uri="{FF2B5EF4-FFF2-40B4-BE49-F238E27FC236}">
                  <a16:creationId xmlns:a16="http://schemas.microsoft.com/office/drawing/2014/main" id="{F494846F-0F97-D4EC-FE4B-14BC39DE771A}"/>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9163468" y="2598623"/>
              <a:ext cx="372881" cy="345374"/>
            </a:xfrm>
            <a:prstGeom prst="rect">
              <a:avLst/>
            </a:prstGeom>
          </p:spPr>
        </p:pic>
        <p:pic>
          <p:nvPicPr>
            <p:cNvPr id="68" name="図 67"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title="IguanaTex Bitmap Display">
              <a:extLst>
                <a:ext uri="{FF2B5EF4-FFF2-40B4-BE49-F238E27FC236}">
                  <a16:creationId xmlns:a16="http://schemas.microsoft.com/office/drawing/2014/main" id="{9769E496-864B-1E3E-BC98-0390240E612A}"/>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1805833" y="1891613"/>
              <a:ext cx="418727" cy="345374"/>
            </a:xfrm>
            <a:prstGeom prst="rect">
              <a:avLst/>
            </a:prstGeom>
          </p:spPr>
        </p:pic>
        <p:pic>
          <p:nvPicPr>
            <p:cNvPr id="69" name="図 68"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title="IguanaTex Bitmap Display">
              <a:extLst>
                <a:ext uri="{FF2B5EF4-FFF2-40B4-BE49-F238E27FC236}">
                  <a16:creationId xmlns:a16="http://schemas.microsoft.com/office/drawing/2014/main" id="{230C8150-B1C5-8DBD-0D77-5AE2E0453CAA}"/>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4916411" y="1891613"/>
              <a:ext cx="418727" cy="345374"/>
            </a:xfrm>
            <a:prstGeom prst="rect">
              <a:avLst/>
            </a:prstGeom>
          </p:spPr>
        </p:pic>
        <p:pic>
          <p:nvPicPr>
            <p:cNvPr id="70" name="図 69">
              <a:extLst>
                <a:ext uri="{FF2B5EF4-FFF2-40B4-BE49-F238E27FC236}">
                  <a16:creationId xmlns:a16="http://schemas.microsoft.com/office/drawing/2014/main" id="{58193280-7904-3FE6-694C-78EB0233E587}"/>
                </a:ext>
              </a:extLst>
            </p:cNvPr>
            <p:cNvPicPr>
              <a:picLocks noChangeAspect="1"/>
            </p:cNvPicPr>
            <p:nvPr/>
          </p:nvPicPr>
          <p:blipFill>
            <a:blip r:embed="rId14"/>
            <a:stretch>
              <a:fillRect/>
            </a:stretch>
          </p:blipFill>
          <p:spPr>
            <a:xfrm>
              <a:off x="13827747" y="0"/>
              <a:ext cx="5782003" cy="3600450"/>
            </a:xfrm>
            <a:prstGeom prst="rect">
              <a:avLst/>
            </a:prstGeom>
          </p:spPr>
        </p:pic>
        <p:pic>
          <p:nvPicPr>
            <p:cNvPr id="71" name="図 70"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Y&#10;\end{align*}&#10;\end{document}" title="IguanaTex Bitmap Display">
              <a:extLst>
                <a:ext uri="{FF2B5EF4-FFF2-40B4-BE49-F238E27FC236}">
                  <a16:creationId xmlns:a16="http://schemas.microsoft.com/office/drawing/2014/main" id="{5B7DA972-CB95-335F-85AA-06F1E7F5C86C}"/>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16135768" y="858723"/>
              <a:ext cx="372881" cy="345374"/>
            </a:xfrm>
            <a:prstGeom prst="rect">
              <a:avLst/>
            </a:prstGeom>
          </p:spPr>
        </p:pic>
        <p:pic>
          <p:nvPicPr>
            <p:cNvPr id="72" name="図 71"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title="IguanaTex Bitmap Display">
              <a:extLst>
                <a:ext uri="{FF2B5EF4-FFF2-40B4-BE49-F238E27FC236}">
                  <a16:creationId xmlns:a16="http://schemas.microsoft.com/office/drawing/2014/main" id="{08728CE1-AACD-D9EB-86C5-4A3DCDCA1ACA}"/>
                </a:ext>
              </a:extLst>
            </p:cNvPr>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17933193" y="513349"/>
              <a:ext cx="418727" cy="345374"/>
            </a:xfrm>
            <a:prstGeom prst="rect">
              <a:avLst/>
            </a:prstGeom>
          </p:spPr>
        </p:pic>
        <p:sp>
          <p:nvSpPr>
            <p:cNvPr id="73" name="テキスト ボックス 72">
              <a:extLst>
                <a:ext uri="{FF2B5EF4-FFF2-40B4-BE49-F238E27FC236}">
                  <a16:creationId xmlns:a16="http://schemas.microsoft.com/office/drawing/2014/main" id="{9EBD95F7-2C95-F8B3-969C-F1232F69D41F}"/>
                </a:ext>
              </a:extLst>
            </p:cNvPr>
            <p:cNvSpPr txBox="1"/>
            <p:nvPr/>
          </p:nvSpPr>
          <p:spPr>
            <a:xfrm>
              <a:off x="9376973" y="1615558"/>
              <a:ext cx="1422184"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Spectral flow</a:t>
              </a:r>
              <a:endParaRPr kumimoji="1" lang="ja-JP" altLang="en-US" dirty="0">
                <a:latin typeface="Times New Roman" panose="02020603050405020304" pitchFamily="18" charset="0"/>
                <a:cs typeface="Times New Roman" panose="02020603050405020304" pitchFamily="18" charset="0"/>
              </a:endParaRPr>
            </a:p>
          </p:txBody>
        </p:sp>
        <p:sp>
          <p:nvSpPr>
            <p:cNvPr id="74" name="テキスト ボックス 73">
              <a:extLst>
                <a:ext uri="{FF2B5EF4-FFF2-40B4-BE49-F238E27FC236}">
                  <a16:creationId xmlns:a16="http://schemas.microsoft.com/office/drawing/2014/main" id="{8741522B-A0D7-F05C-030F-97FA3057F936}"/>
                </a:ext>
              </a:extLst>
            </p:cNvPr>
            <p:cNvSpPr txBox="1"/>
            <p:nvPr/>
          </p:nvSpPr>
          <p:spPr>
            <a:xfrm>
              <a:off x="18351920" y="1187407"/>
              <a:ext cx="903581"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Weyl pt</a:t>
              </a:r>
              <a:endParaRPr kumimoji="1" lang="ja-JP"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08001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11256608" cy="523220"/>
          </a:xfrm>
          <a:prstGeom prst="rect">
            <a:avLst/>
          </a:prstGeom>
          <a:noFill/>
        </p:spPr>
        <p:txBody>
          <a:bodyPr wrap="none" rtlCol="0">
            <a:spAutoFit/>
          </a:bodyPr>
          <a:lstStyle/>
          <a:p>
            <a:r>
              <a:rPr lang="ja-JP" altLang="en-US" sz="2800" dirty="0"/>
              <a:t>波数空間</a:t>
            </a:r>
            <a:r>
              <a:rPr lang="en-US" altLang="ja-JP" sz="2800" dirty="0" err="1"/>
              <a:t>Atiyah-Hirzebruch</a:t>
            </a:r>
            <a:r>
              <a:rPr lang="ja-JP" altLang="en-US" sz="2800" dirty="0"/>
              <a:t>スペクトル系列：</a:t>
            </a:r>
            <a:r>
              <a:rPr lang="en-US" altLang="ja-JP" sz="2800" dirty="0"/>
              <a:t>d1</a:t>
            </a:r>
            <a:r>
              <a:rPr lang="ja-JP" altLang="en-US" sz="2800" dirty="0"/>
              <a:t>まとめ </a:t>
            </a:r>
            <a:r>
              <a:rPr lang="en-US" altLang="ja-JP" dirty="0">
                <a:solidFill>
                  <a:schemeClr val="accent6"/>
                </a:solidFill>
              </a:rPr>
              <a:t>[KS</a:t>
            </a:r>
            <a:r>
              <a:rPr lang="en-US" altLang="ja-JP" sz="1800" dirty="0">
                <a:solidFill>
                  <a:schemeClr val="accent6"/>
                </a:solidFill>
              </a:rPr>
              <a:t>=</a:t>
            </a:r>
            <a:r>
              <a:rPr lang="en-US" altLang="ja-JP" dirty="0">
                <a:solidFill>
                  <a:schemeClr val="accent6"/>
                </a:solidFill>
              </a:rPr>
              <a:t>Sato</a:t>
            </a:r>
            <a:r>
              <a:rPr lang="en-US" altLang="ja-JP" sz="1800" dirty="0">
                <a:solidFill>
                  <a:schemeClr val="accent6"/>
                </a:solidFill>
              </a:rPr>
              <a:t>=</a:t>
            </a:r>
            <a:r>
              <a:rPr lang="en-US" altLang="ja-JP" sz="1800" dirty="0" err="1">
                <a:solidFill>
                  <a:schemeClr val="accent6"/>
                </a:solidFill>
              </a:rPr>
              <a:t>Gomi</a:t>
            </a:r>
            <a:r>
              <a:rPr lang="en-US" altLang="ja-JP" sz="1800" dirty="0">
                <a:solidFill>
                  <a:schemeClr val="accent6"/>
                </a:solidFill>
              </a:rPr>
              <a:t> 18]</a:t>
            </a:r>
            <a:endParaRPr lang="en-US" altLang="ja-JP" sz="1800" dirty="0">
              <a:solidFill>
                <a:schemeClr val="accent6"/>
              </a:solidFill>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 name="表 1">
            <a:extLst>
              <a:ext uri="{FF2B5EF4-FFF2-40B4-BE49-F238E27FC236}">
                <a16:creationId xmlns:a16="http://schemas.microsoft.com/office/drawing/2014/main" id="{0BF2F279-4F62-41BA-4C47-605079D200B8}"/>
              </a:ext>
            </a:extLst>
          </p:cNvPr>
          <p:cNvGraphicFramePr>
            <a:graphicFrameLocks noGrp="1"/>
          </p:cNvGraphicFramePr>
          <p:nvPr>
            <p:extLst>
              <p:ext uri="{D42A27DB-BD31-4B8C-83A1-F6EECF244321}">
                <p14:modId xmlns:p14="http://schemas.microsoft.com/office/powerpoint/2010/main" val="2346503118"/>
              </p:ext>
            </p:extLst>
          </p:nvPr>
        </p:nvGraphicFramePr>
        <p:xfrm>
          <a:off x="5950780" y="840599"/>
          <a:ext cx="3956136" cy="5124219"/>
        </p:xfrm>
        <a:graphic>
          <a:graphicData uri="http://schemas.openxmlformats.org/drawingml/2006/table">
            <a:tbl>
              <a:tblPr firstRow="1" bandRow="1">
                <a:tableStyleId>{5940675A-B579-460E-94D1-54222C63F5DA}</a:tableStyleId>
              </a:tblPr>
              <a:tblGrid>
                <a:gridCol w="989034">
                  <a:extLst>
                    <a:ext uri="{9D8B030D-6E8A-4147-A177-3AD203B41FA5}">
                      <a16:colId xmlns:a16="http://schemas.microsoft.com/office/drawing/2014/main" val="3758095396"/>
                    </a:ext>
                  </a:extLst>
                </a:gridCol>
                <a:gridCol w="989034">
                  <a:extLst>
                    <a:ext uri="{9D8B030D-6E8A-4147-A177-3AD203B41FA5}">
                      <a16:colId xmlns:a16="http://schemas.microsoft.com/office/drawing/2014/main" val="359478715"/>
                    </a:ext>
                  </a:extLst>
                </a:gridCol>
                <a:gridCol w="989034">
                  <a:extLst>
                    <a:ext uri="{9D8B030D-6E8A-4147-A177-3AD203B41FA5}">
                      <a16:colId xmlns:a16="http://schemas.microsoft.com/office/drawing/2014/main" val="866558402"/>
                    </a:ext>
                  </a:extLst>
                </a:gridCol>
                <a:gridCol w="989034">
                  <a:extLst>
                    <a:ext uri="{9D8B030D-6E8A-4147-A177-3AD203B41FA5}">
                      <a16:colId xmlns:a16="http://schemas.microsoft.com/office/drawing/2014/main" val="775716600"/>
                    </a:ext>
                  </a:extLst>
                </a:gridCol>
              </a:tblGrid>
              <a:tr h="944932">
                <a:tc>
                  <a:txBody>
                    <a:bodyPr/>
                    <a:lstStyle/>
                    <a:p>
                      <a:endParaRPr kumimoji="1" lang="ja-JP" altLang="en-US" dirty="0">
                        <a:highlight>
                          <a:srgbClr val="FFFF00"/>
                        </a:highlight>
                      </a:endParaRPr>
                    </a:p>
                  </a:txBody>
                  <a:tcPr>
                    <a:solidFill>
                      <a:schemeClr val="accent2">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581177804"/>
                  </a:ext>
                </a:extLst>
              </a:tr>
              <a:tr h="944932">
                <a:tc>
                  <a:txBody>
                    <a:bodyPr/>
                    <a:lstStyle/>
                    <a:p>
                      <a:endParaRPr kumimoji="1" lang="ja-JP" altLang="en-US" dirty="0"/>
                    </a:p>
                  </a:txBody>
                  <a:tcPr>
                    <a:solidFill>
                      <a:schemeClr val="accent4">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endParaRPr kumimoji="1" lang="ja-JP" altLang="en-US" dirty="0"/>
                    </a:p>
                  </a:txBody>
                  <a:tcPr/>
                </a:tc>
                <a:extLst>
                  <a:ext uri="{0D108BD9-81ED-4DB2-BD59-A6C34878D82A}">
                    <a16:rowId xmlns:a16="http://schemas.microsoft.com/office/drawing/2014/main" val="3762396446"/>
                  </a:ext>
                </a:extLst>
              </a:tr>
              <a:tr h="944932">
                <a:tc>
                  <a:txBody>
                    <a:bodyPr/>
                    <a:lstStyle/>
                    <a:p>
                      <a:endParaRPr kumimoji="1" lang="ja-JP" altLang="en-US" dirty="0"/>
                    </a:p>
                  </a:txBody>
                  <a:tcPr/>
                </a:tc>
                <a:tc>
                  <a:txBody>
                    <a:bodyPr/>
                    <a:lstStyle/>
                    <a:p>
                      <a:endParaRPr kumimoji="1" lang="ja-JP" altLang="en-US" dirty="0"/>
                    </a:p>
                  </a:txBody>
                  <a:tcPr>
                    <a:solidFill>
                      <a:schemeClr val="accent4">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2952030199"/>
                  </a:ext>
                </a:extLst>
              </a:tr>
              <a:tr h="944932">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solidFill>
                      <a:schemeClr val="accent4">
                        <a:lumMod val="20000"/>
                        <a:lumOff val="80000"/>
                      </a:schemeClr>
                    </a:solidFill>
                  </a:tcPr>
                </a:tc>
                <a:tc>
                  <a:txBody>
                    <a:bodyPr/>
                    <a:lstStyle/>
                    <a:p>
                      <a:endParaRPr kumimoji="1" lang="ja-JP" altLang="en-US" dirty="0"/>
                    </a:p>
                  </a:txBody>
                  <a:tcPr>
                    <a:solidFill>
                      <a:schemeClr val="accent2">
                        <a:lumMod val="20000"/>
                        <a:lumOff val="80000"/>
                      </a:schemeClr>
                    </a:solidFill>
                  </a:tcPr>
                </a:tc>
                <a:extLst>
                  <a:ext uri="{0D108BD9-81ED-4DB2-BD59-A6C34878D82A}">
                    <a16:rowId xmlns:a16="http://schemas.microsoft.com/office/drawing/2014/main" val="267061829"/>
                  </a:ext>
                </a:extLst>
              </a:tr>
              <a:tr h="944932">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c>
                  <a:txBody>
                    <a:bodyPr/>
                    <a:lstStyle/>
                    <a:p>
                      <a:endParaRPr lang="ja-JP" altLang="en-US" dirty="0"/>
                    </a:p>
                  </a:txBody>
                  <a:tcPr>
                    <a:solidFill>
                      <a:schemeClr val="accent4">
                        <a:lumMod val="20000"/>
                        <a:lumOff val="80000"/>
                      </a:schemeClr>
                    </a:solidFill>
                  </a:tcPr>
                </a:tc>
                <a:extLst>
                  <a:ext uri="{0D108BD9-81ED-4DB2-BD59-A6C34878D82A}">
                    <a16:rowId xmlns:a16="http://schemas.microsoft.com/office/drawing/2014/main" val="4140131731"/>
                  </a:ext>
                </a:extLst>
              </a:tr>
              <a:tr h="399559">
                <a:tc>
                  <a:txBody>
                    <a:bodyPr/>
                    <a:lstStyle/>
                    <a:p>
                      <a:pPr algn="ctr"/>
                      <a:r>
                        <a:rPr kumimoji="1" lang="en-US" altLang="ja-JP" dirty="0"/>
                        <a:t>0-cell</a:t>
                      </a:r>
                      <a:endParaRPr kumimoji="1" lang="ja-JP" altLang="en-US" dirty="0"/>
                    </a:p>
                  </a:txBody>
                  <a:tcPr/>
                </a:tc>
                <a:tc>
                  <a:txBody>
                    <a:bodyPr/>
                    <a:lstStyle/>
                    <a:p>
                      <a:pPr algn="ctr"/>
                      <a:r>
                        <a:rPr kumimoji="1" lang="en-US" altLang="ja-JP" dirty="0"/>
                        <a:t>1-cell</a:t>
                      </a:r>
                      <a:endParaRPr kumimoji="1" lang="ja-JP" altLang="en-US" dirty="0"/>
                    </a:p>
                  </a:txBody>
                  <a:tcPr/>
                </a:tc>
                <a:tc>
                  <a:txBody>
                    <a:bodyPr/>
                    <a:lstStyle/>
                    <a:p>
                      <a:pPr algn="ctr"/>
                      <a:r>
                        <a:rPr kumimoji="1" lang="en-US" altLang="ja-JP" dirty="0"/>
                        <a:t>2-cell</a:t>
                      </a:r>
                      <a:endParaRPr kumimoji="1" lang="ja-JP" altLang="en-US" dirty="0"/>
                    </a:p>
                  </a:txBody>
                  <a:tcPr/>
                </a:tc>
                <a:tc>
                  <a:txBody>
                    <a:bodyPr/>
                    <a:lstStyle/>
                    <a:p>
                      <a:pPr algn="ctr"/>
                      <a:r>
                        <a:rPr kumimoji="1" lang="en-US" altLang="ja-JP" dirty="0"/>
                        <a:t>3-cell</a:t>
                      </a:r>
                      <a:endParaRPr kumimoji="1" lang="ja-JP" altLang="en-US" dirty="0"/>
                    </a:p>
                  </a:txBody>
                  <a:tcPr/>
                </a:tc>
                <a:extLst>
                  <a:ext uri="{0D108BD9-81ED-4DB2-BD59-A6C34878D82A}">
                    <a16:rowId xmlns:a16="http://schemas.microsoft.com/office/drawing/2014/main" val="2011983318"/>
                  </a:ext>
                </a:extLst>
              </a:tr>
            </a:tbl>
          </a:graphicData>
        </a:graphic>
      </p:graphicFrame>
      <p:grpSp>
        <p:nvGrpSpPr>
          <p:cNvPr id="4" name="グループ化 3">
            <a:extLst>
              <a:ext uri="{FF2B5EF4-FFF2-40B4-BE49-F238E27FC236}">
                <a16:creationId xmlns:a16="http://schemas.microsoft.com/office/drawing/2014/main" id="{2892F99E-A23C-18F6-B467-1AF52DD0F1FA}"/>
              </a:ext>
            </a:extLst>
          </p:cNvPr>
          <p:cNvGrpSpPr/>
          <p:nvPr/>
        </p:nvGrpSpPr>
        <p:grpSpPr>
          <a:xfrm>
            <a:off x="6370267" y="901785"/>
            <a:ext cx="3451941" cy="5130859"/>
            <a:chOff x="5313719" y="1471000"/>
            <a:chExt cx="3451941" cy="5130859"/>
          </a:xfrm>
        </p:grpSpPr>
        <p:grpSp>
          <p:nvGrpSpPr>
            <p:cNvPr id="5" name="グループ化 4">
              <a:extLst>
                <a:ext uri="{FF2B5EF4-FFF2-40B4-BE49-F238E27FC236}">
                  <a16:creationId xmlns:a16="http://schemas.microsoft.com/office/drawing/2014/main" id="{49C4EB35-B079-2AA6-D718-8BCC4535C243}"/>
                </a:ext>
              </a:extLst>
            </p:cNvPr>
            <p:cNvGrpSpPr/>
            <p:nvPr/>
          </p:nvGrpSpPr>
          <p:grpSpPr>
            <a:xfrm>
              <a:off x="5313719" y="2401697"/>
              <a:ext cx="129350" cy="864185"/>
              <a:chOff x="3784458" y="875813"/>
              <a:chExt cx="167588" cy="1464076"/>
            </a:xfrm>
          </p:grpSpPr>
          <p:cxnSp>
            <p:nvCxnSpPr>
              <p:cNvPr id="363" name="直線コネクタ 362">
                <a:extLst>
                  <a:ext uri="{FF2B5EF4-FFF2-40B4-BE49-F238E27FC236}">
                    <a16:creationId xmlns:a16="http://schemas.microsoft.com/office/drawing/2014/main" id="{F1E37DF4-0DC0-CFAB-4ADC-DE6B837DACD0}"/>
                  </a:ext>
                </a:extLst>
              </p:cNvPr>
              <p:cNvCxnSpPr>
                <a:cxnSpLocks/>
              </p:cNvCxnSpPr>
              <p:nvPr/>
            </p:nvCxnSpPr>
            <p:spPr>
              <a:xfrm>
                <a:off x="3866086" y="875813"/>
                <a:ext cx="0" cy="1464076"/>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sp>
            <p:nvSpPr>
              <p:cNvPr id="364" name="楕円 363">
                <a:extLst>
                  <a:ext uri="{FF2B5EF4-FFF2-40B4-BE49-F238E27FC236}">
                    <a16:creationId xmlns:a16="http://schemas.microsoft.com/office/drawing/2014/main" id="{5B6D9436-F403-A9C2-3D10-8CC941CB56B1}"/>
                  </a:ext>
                </a:extLst>
              </p:cNvPr>
              <p:cNvSpPr/>
              <p:nvPr/>
            </p:nvSpPr>
            <p:spPr>
              <a:xfrm>
                <a:off x="3808584" y="1132838"/>
                <a:ext cx="109108" cy="10487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365" name="直線コネクタ 364">
                <a:extLst>
                  <a:ext uri="{FF2B5EF4-FFF2-40B4-BE49-F238E27FC236}">
                    <a16:creationId xmlns:a16="http://schemas.microsoft.com/office/drawing/2014/main" id="{D211A961-9471-D521-C6C7-161272610D4D}"/>
                  </a:ext>
                </a:extLst>
              </p:cNvPr>
              <p:cNvCxnSpPr>
                <a:cxnSpLocks/>
              </p:cNvCxnSpPr>
              <p:nvPr/>
            </p:nvCxnSpPr>
            <p:spPr>
              <a:xfrm>
                <a:off x="3784458" y="1586365"/>
                <a:ext cx="167588" cy="0"/>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sp>
            <p:nvSpPr>
              <p:cNvPr id="366" name="楕円 365">
                <a:extLst>
                  <a:ext uri="{FF2B5EF4-FFF2-40B4-BE49-F238E27FC236}">
                    <a16:creationId xmlns:a16="http://schemas.microsoft.com/office/drawing/2014/main" id="{8AB5F07E-D4F9-7B94-947F-677BD6956C00}"/>
                  </a:ext>
                </a:extLst>
              </p:cNvPr>
              <p:cNvSpPr/>
              <p:nvPr/>
            </p:nvSpPr>
            <p:spPr>
              <a:xfrm>
                <a:off x="3808584" y="1950531"/>
                <a:ext cx="109108" cy="10487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grpSp>
        <p:grpSp>
          <p:nvGrpSpPr>
            <p:cNvPr id="6" name="グループ化 5">
              <a:extLst>
                <a:ext uri="{FF2B5EF4-FFF2-40B4-BE49-F238E27FC236}">
                  <a16:creationId xmlns:a16="http://schemas.microsoft.com/office/drawing/2014/main" id="{7480F2E6-6383-F51F-4813-9820F0A8CA19}"/>
                </a:ext>
              </a:extLst>
            </p:cNvPr>
            <p:cNvGrpSpPr/>
            <p:nvPr/>
          </p:nvGrpSpPr>
          <p:grpSpPr>
            <a:xfrm>
              <a:off x="5332340" y="1471000"/>
              <a:ext cx="106555" cy="864185"/>
              <a:chOff x="7831964" y="538895"/>
              <a:chExt cx="167588" cy="1464076"/>
            </a:xfrm>
          </p:grpSpPr>
          <p:cxnSp>
            <p:nvCxnSpPr>
              <p:cNvPr id="360" name="直線コネクタ 359">
                <a:extLst>
                  <a:ext uri="{FF2B5EF4-FFF2-40B4-BE49-F238E27FC236}">
                    <a16:creationId xmlns:a16="http://schemas.microsoft.com/office/drawing/2014/main" id="{6E4832D1-50ED-63D9-75E5-1C9B333C9572}"/>
                  </a:ext>
                </a:extLst>
              </p:cNvPr>
              <p:cNvCxnSpPr>
                <a:cxnSpLocks/>
              </p:cNvCxnSpPr>
              <p:nvPr/>
            </p:nvCxnSpPr>
            <p:spPr>
              <a:xfrm>
                <a:off x="7831964" y="1249447"/>
                <a:ext cx="167588" cy="0"/>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cxnSp>
            <p:nvCxnSpPr>
              <p:cNvPr id="361" name="直線コネクタ 360">
                <a:extLst>
                  <a:ext uri="{FF2B5EF4-FFF2-40B4-BE49-F238E27FC236}">
                    <a16:creationId xmlns:a16="http://schemas.microsoft.com/office/drawing/2014/main" id="{03EB2B87-FCCF-854F-29D1-3C521D3D3FE1}"/>
                  </a:ext>
                </a:extLst>
              </p:cNvPr>
              <p:cNvCxnSpPr>
                <a:cxnSpLocks/>
              </p:cNvCxnSpPr>
              <p:nvPr/>
            </p:nvCxnSpPr>
            <p:spPr>
              <a:xfrm>
                <a:off x="7913592" y="538895"/>
                <a:ext cx="0" cy="1464076"/>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sp>
            <p:nvSpPr>
              <p:cNvPr id="362" name="楕円 361">
                <a:extLst>
                  <a:ext uri="{FF2B5EF4-FFF2-40B4-BE49-F238E27FC236}">
                    <a16:creationId xmlns:a16="http://schemas.microsoft.com/office/drawing/2014/main" id="{CC371B11-15C5-66BA-0F5B-116C7C3DFC44}"/>
                  </a:ext>
                </a:extLst>
              </p:cNvPr>
              <p:cNvSpPr/>
              <p:nvPr/>
            </p:nvSpPr>
            <p:spPr>
              <a:xfrm>
                <a:off x="7855591" y="1197007"/>
                <a:ext cx="109108" cy="104879"/>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p:txBody>
          </p:sp>
        </p:grpSp>
        <p:grpSp>
          <p:nvGrpSpPr>
            <p:cNvPr id="7" name="グループ化 6">
              <a:extLst>
                <a:ext uri="{FF2B5EF4-FFF2-40B4-BE49-F238E27FC236}">
                  <a16:creationId xmlns:a16="http://schemas.microsoft.com/office/drawing/2014/main" id="{D1B0FAD2-CB70-CBC1-5350-257D4A3E6291}"/>
                </a:ext>
              </a:extLst>
            </p:cNvPr>
            <p:cNvGrpSpPr/>
            <p:nvPr/>
          </p:nvGrpSpPr>
          <p:grpSpPr>
            <a:xfrm>
              <a:off x="6106321" y="2491456"/>
              <a:ext cx="525046" cy="2572095"/>
              <a:chOff x="5395196" y="1735260"/>
              <a:chExt cx="702734" cy="3387481"/>
            </a:xfrm>
          </p:grpSpPr>
          <p:cxnSp>
            <p:nvCxnSpPr>
              <p:cNvPr id="357" name="直線コネクタ 356">
                <a:extLst>
                  <a:ext uri="{FF2B5EF4-FFF2-40B4-BE49-F238E27FC236}">
                    <a16:creationId xmlns:a16="http://schemas.microsoft.com/office/drawing/2014/main" id="{F4C63795-BA8C-F03A-7924-173426F6EBE2}"/>
                  </a:ext>
                </a:extLst>
              </p:cNvPr>
              <p:cNvCxnSpPr>
                <a:cxnSpLocks/>
              </p:cNvCxnSpPr>
              <p:nvPr/>
            </p:nvCxnSpPr>
            <p:spPr>
              <a:xfrm>
                <a:off x="5395196" y="3429000"/>
                <a:ext cx="702734" cy="0"/>
              </a:xfrm>
              <a:prstGeom prst="line">
                <a:avLst/>
              </a:prstGeom>
              <a:ln w="412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58" name="円弧 357">
                <a:extLst>
                  <a:ext uri="{FF2B5EF4-FFF2-40B4-BE49-F238E27FC236}">
                    <a16:creationId xmlns:a16="http://schemas.microsoft.com/office/drawing/2014/main" id="{B08121D3-2288-60BB-9EB2-FE143C621085}"/>
                  </a:ext>
                </a:extLst>
              </p:cNvPr>
              <p:cNvSpPr/>
              <p:nvPr/>
            </p:nvSpPr>
            <p:spPr>
              <a:xfrm rot="10800000">
                <a:off x="5497385" y="1735260"/>
                <a:ext cx="498357" cy="1464076"/>
              </a:xfrm>
              <a:prstGeom prst="arc">
                <a:avLst>
                  <a:gd name="adj1" fmla="val 14592054"/>
                  <a:gd name="adj2" fmla="val 17788737"/>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59" name="円弧 358">
                <a:extLst>
                  <a:ext uri="{FF2B5EF4-FFF2-40B4-BE49-F238E27FC236}">
                    <a16:creationId xmlns:a16="http://schemas.microsoft.com/office/drawing/2014/main" id="{9B484CBB-8292-C471-1FAE-B5D30EE3A81A}"/>
                  </a:ext>
                </a:extLst>
              </p:cNvPr>
              <p:cNvSpPr/>
              <p:nvPr/>
            </p:nvSpPr>
            <p:spPr>
              <a:xfrm>
                <a:off x="5497385" y="3658665"/>
                <a:ext cx="498357" cy="1464076"/>
              </a:xfrm>
              <a:prstGeom prst="arc">
                <a:avLst>
                  <a:gd name="adj1" fmla="val 14592054"/>
                  <a:gd name="adj2" fmla="val 17788737"/>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grpSp>
        <p:grpSp>
          <p:nvGrpSpPr>
            <p:cNvPr id="9" name="グループ化 8">
              <a:extLst>
                <a:ext uri="{FF2B5EF4-FFF2-40B4-BE49-F238E27FC236}">
                  <a16:creationId xmlns:a16="http://schemas.microsoft.com/office/drawing/2014/main" id="{C8DC603D-59F5-16BD-8D9E-7EBE84F843E7}"/>
                </a:ext>
              </a:extLst>
            </p:cNvPr>
            <p:cNvGrpSpPr/>
            <p:nvPr/>
          </p:nvGrpSpPr>
          <p:grpSpPr>
            <a:xfrm>
              <a:off x="6103821" y="2453743"/>
              <a:ext cx="519934" cy="774426"/>
              <a:chOff x="9213286" y="520544"/>
              <a:chExt cx="702734" cy="897973"/>
            </a:xfrm>
          </p:grpSpPr>
          <p:grpSp>
            <p:nvGrpSpPr>
              <p:cNvPr id="353" name="グループ化 352">
                <a:extLst>
                  <a:ext uri="{FF2B5EF4-FFF2-40B4-BE49-F238E27FC236}">
                    <a16:creationId xmlns:a16="http://schemas.microsoft.com/office/drawing/2014/main" id="{EEFE9230-3CDE-8AD8-BFD1-6E858057DC05}"/>
                  </a:ext>
                </a:extLst>
              </p:cNvPr>
              <p:cNvGrpSpPr/>
              <p:nvPr/>
            </p:nvGrpSpPr>
            <p:grpSpPr>
              <a:xfrm>
                <a:off x="9213286" y="520544"/>
                <a:ext cx="702734" cy="897973"/>
                <a:chOff x="7558778" y="2991978"/>
                <a:chExt cx="702734" cy="897973"/>
              </a:xfrm>
            </p:grpSpPr>
            <p:cxnSp>
              <p:nvCxnSpPr>
                <p:cNvPr id="355" name="直線コネクタ 354">
                  <a:extLst>
                    <a:ext uri="{FF2B5EF4-FFF2-40B4-BE49-F238E27FC236}">
                      <a16:creationId xmlns:a16="http://schemas.microsoft.com/office/drawing/2014/main" id="{73209B63-E39E-1E30-CE9C-DC23FA0C9BA2}"/>
                    </a:ext>
                  </a:extLst>
                </p:cNvPr>
                <p:cNvCxnSpPr>
                  <a:cxnSpLocks/>
                </p:cNvCxnSpPr>
                <p:nvPr/>
              </p:nvCxnSpPr>
              <p:spPr>
                <a:xfrm>
                  <a:off x="7558778" y="3432773"/>
                  <a:ext cx="702734" cy="0"/>
                </a:xfrm>
                <a:prstGeom prst="line">
                  <a:avLst/>
                </a:prstGeom>
                <a:ln w="412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6" name="直線コネクタ 355">
                  <a:extLst>
                    <a:ext uri="{FF2B5EF4-FFF2-40B4-BE49-F238E27FC236}">
                      <a16:creationId xmlns:a16="http://schemas.microsoft.com/office/drawing/2014/main" id="{B6F42775-72AC-A461-0335-35A955964004}"/>
                    </a:ext>
                  </a:extLst>
                </p:cNvPr>
                <p:cNvCxnSpPr>
                  <a:cxnSpLocks/>
                </p:cNvCxnSpPr>
                <p:nvPr/>
              </p:nvCxnSpPr>
              <p:spPr>
                <a:xfrm flipV="1">
                  <a:off x="7609595" y="2991978"/>
                  <a:ext cx="602299" cy="89797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54" name="楕円 353">
                <a:extLst>
                  <a:ext uri="{FF2B5EF4-FFF2-40B4-BE49-F238E27FC236}">
                    <a16:creationId xmlns:a16="http://schemas.microsoft.com/office/drawing/2014/main" id="{4509C231-561B-2537-F0D9-9A235A29FDB7}"/>
                  </a:ext>
                </a:extLst>
              </p:cNvPr>
              <p:cNvSpPr/>
              <p:nvPr/>
            </p:nvSpPr>
            <p:spPr>
              <a:xfrm>
                <a:off x="9510099" y="908277"/>
                <a:ext cx="109108" cy="104879"/>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p:txBody>
          </p:sp>
        </p:grpSp>
        <p:grpSp>
          <p:nvGrpSpPr>
            <p:cNvPr id="10" name="グループ化 9">
              <a:extLst>
                <a:ext uri="{FF2B5EF4-FFF2-40B4-BE49-F238E27FC236}">
                  <a16:creationId xmlns:a16="http://schemas.microsoft.com/office/drawing/2014/main" id="{E0D63356-C2A3-CD86-6611-2B3B8E5A9D4D}"/>
                </a:ext>
              </a:extLst>
            </p:cNvPr>
            <p:cNvGrpSpPr/>
            <p:nvPr/>
          </p:nvGrpSpPr>
          <p:grpSpPr>
            <a:xfrm>
              <a:off x="6060726" y="1788689"/>
              <a:ext cx="606124" cy="228806"/>
              <a:chOff x="398920" y="744431"/>
              <a:chExt cx="999280" cy="311362"/>
            </a:xfrm>
          </p:grpSpPr>
          <p:cxnSp>
            <p:nvCxnSpPr>
              <p:cNvPr id="337" name="直線コネクタ 336">
                <a:extLst>
                  <a:ext uri="{FF2B5EF4-FFF2-40B4-BE49-F238E27FC236}">
                    <a16:creationId xmlns:a16="http://schemas.microsoft.com/office/drawing/2014/main" id="{01EDBDB1-81F4-0042-E0EB-517929A8814B}"/>
                  </a:ext>
                </a:extLst>
              </p:cNvPr>
              <p:cNvCxnSpPr>
                <a:cxnSpLocks/>
              </p:cNvCxnSpPr>
              <p:nvPr/>
            </p:nvCxnSpPr>
            <p:spPr>
              <a:xfrm>
                <a:off x="402024" y="900735"/>
                <a:ext cx="996176" cy="0"/>
              </a:xfrm>
              <a:prstGeom prst="line">
                <a:avLst/>
              </a:prstGeom>
              <a:ln w="41275"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8" name="グループ化 337">
                <a:extLst>
                  <a:ext uri="{FF2B5EF4-FFF2-40B4-BE49-F238E27FC236}">
                    <a16:creationId xmlns:a16="http://schemas.microsoft.com/office/drawing/2014/main" id="{0081530C-33AB-1AC2-6032-91FDA58FF476}"/>
                  </a:ext>
                </a:extLst>
              </p:cNvPr>
              <p:cNvGrpSpPr/>
              <p:nvPr/>
            </p:nvGrpSpPr>
            <p:grpSpPr>
              <a:xfrm>
                <a:off x="398920" y="873892"/>
                <a:ext cx="488527" cy="52440"/>
                <a:chOff x="7748865" y="2831681"/>
                <a:chExt cx="488527" cy="52440"/>
              </a:xfrm>
            </p:grpSpPr>
            <p:cxnSp>
              <p:nvCxnSpPr>
                <p:cNvPr id="340" name="直線コネクタ 339">
                  <a:extLst>
                    <a:ext uri="{FF2B5EF4-FFF2-40B4-BE49-F238E27FC236}">
                      <a16:creationId xmlns:a16="http://schemas.microsoft.com/office/drawing/2014/main" id="{88291631-4DCE-115A-2BA0-82AD96FD3C15}"/>
                    </a:ext>
                  </a:extLst>
                </p:cNvPr>
                <p:cNvCxnSpPr>
                  <a:cxnSpLocks/>
                </p:cNvCxnSpPr>
                <p:nvPr/>
              </p:nvCxnSpPr>
              <p:spPr>
                <a:xfrm flipV="1">
                  <a:off x="7786444"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a:extLst>
                    <a:ext uri="{FF2B5EF4-FFF2-40B4-BE49-F238E27FC236}">
                      <a16:creationId xmlns:a16="http://schemas.microsoft.com/office/drawing/2014/main" id="{411F3282-8FAA-842A-142B-6143D7596221}"/>
                    </a:ext>
                  </a:extLst>
                </p:cNvPr>
                <p:cNvCxnSpPr>
                  <a:cxnSpLocks/>
                </p:cNvCxnSpPr>
                <p:nvPr/>
              </p:nvCxnSpPr>
              <p:spPr>
                <a:xfrm flipH="1" flipV="1">
                  <a:off x="7824023"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2" name="直線コネクタ 341">
                  <a:extLst>
                    <a:ext uri="{FF2B5EF4-FFF2-40B4-BE49-F238E27FC236}">
                      <a16:creationId xmlns:a16="http://schemas.microsoft.com/office/drawing/2014/main" id="{2D7C8AAC-FDF7-CA92-311F-1BEE357A1306}"/>
                    </a:ext>
                  </a:extLst>
                </p:cNvPr>
                <p:cNvCxnSpPr>
                  <a:cxnSpLocks/>
                </p:cNvCxnSpPr>
                <p:nvPr/>
              </p:nvCxnSpPr>
              <p:spPr>
                <a:xfrm flipV="1">
                  <a:off x="7861602"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3" name="直線コネクタ 342">
                  <a:extLst>
                    <a:ext uri="{FF2B5EF4-FFF2-40B4-BE49-F238E27FC236}">
                      <a16:creationId xmlns:a16="http://schemas.microsoft.com/office/drawing/2014/main" id="{C8430169-E1E1-14E0-06C7-7E33E4E349AD}"/>
                    </a:ext>
                  </a:extLst>
                </p:cNvPr>
                <p:cNvCxnSpPr>
                  <a:cxnSpLocks/>
                </p:cNvCxnSpPr>
                <p:nvPr/>
              </p:nvCxnSpPr>
              <p:spPr>
                <a:xfrm flipH="1" flipV="1">
                  <a:off x="7899181"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4" name="直線コネクタ 343">
                  <a:extLst>
                    <a:ext uri="{FF2B5EF4-FFF2-40B4-BE49-F238E27FC236}">
                      <a16:creationId xmlns:a16="http://schemas.microsoft.com/office/drawing/2014/main" id="{ED0D1D96-F160-3AE4-214E-13D13262941A}"/>
                    </a:ext>
                  </a:extLst>
                </p:cNvPr>
                <p:cNvCxnSpPr>
                  <a:cxnSpLocks/>
                </p:cNvCxnSpPr>
                <p:nvPr/>
              </p:nvCxnSpPr>
              <p:spPr>
                <a:xfrm flipV="1">
                  <a:off x="7936760"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5" name="直線コネクタ 344">
                  <a:extLst>
                    <a:ext uri="{FF2B5EF4-FFF2-40B4-BE49-F238E27FC236}">
                      <a16:creationId xmlns:a16="http://schemas.microsoft.com/office/drawing/2014/main" id="{7208572A-636A-537E-FD00-37E3D8A8E317}"/>
                    </a:ext>
                  </a:extLst>
                </p:cNvPr>
                <p:cNvCxnSpPr>
                  <a:cxnSpLocks/>
                </p:cNvCxnSpPr>
                <p:nvPr/>
              </p:nvCxnSpPr>
              <p:spPr>
                <a:xfrm flipH="1" flipV="1">
                  <a:off x="7974339"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6" name="直線コネクタ 345">
                  <a:extLst>
                    <a:ext uri="{FF2B5EF4-FFF2-40B4-BE49-F238E27FC236}">
                      <a16:creationId xmlns:a16="http://schemas.microsoft.com/office/drawing/2014/main" id="{E45545D9-955F-CE7E-DD41-FB51B4C2F8C9}"/>
                    </a:ext>
                  </a:extLst>
                </p:cNvPr>
                <p:cNvCxnSpPr>
                  <a:cxnSpLocks/>
                </p:cNvCxnSpPr>
                <p:nvPr/>
              </p:nvCxnSpPr>
              <p:spPr>
                <a:xfrm flipV="1">
                  <a:off x="8011918"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7" name="直線コネクタ 346">
                  <a:extLst>
                    <a:ext uri="{FF2B5EF4-FFF2-40B4-BE49-F238E27FC236}">
                      <a16:creationId xmlns:a16="http://schemas.microsoft.com/office/drawing/2014/main" id="{A6A7E90B-57ED-B5CF-B326-07F490CD843F}"/>
                    </a:ext>
                  </a:extLst>
                </p:cNvPr>
                <p:cNvCxnSpPr>
                  <a:cxnSpLocks/>
                </p:cNvCxnSpPr>
                <p:nvPr/>
              </p:nvCxnSpPr>
              <p:spPr>
                <a:xfrm flipH="1" flipV="1">
                  <a:off x="8049497"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8" name="直線コネクタ 347">
                  <a:extLst>
                    <a:ext uri="{FF2B5EF4-FFF2-40B4-BE49-F238E27FC236}">
                      <a16:creationId xmlns:a16="http://schemas.microsoft.com/office/drawing/2014/main" id="{4D339252-5B09-B396-78F5-F7761DE801F6}"/>
                    </a:ext>
                  </a:extLst>
                </p:cNvPr>
                <p:cNvCxnSpPr>
                  <a:cxnSpLocks/>
                </p:cNvCxnSpPr>
                <p:nvPr/>
              </p:nvCxnSpPr>
              <p:spPr>
                <a:xfrm flipV="1">
                  <a:off x="8087076"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9" name="直線コネクタ 348">
                  <a:extLst>
                    <a:ext uri="{FF2B5EF4-FFF2-40B4-BE49-F238E27FC236}">
                      <a16:creationId xmlns:a16="http://schemas.microsoft.com/office/drawing/2014/main" id="{3E88428E-9DC9-704E-8CFF-9E0A5861A4E9}"/>
                    </a:ext>
                  </a:extLst>
                </p:cNvPr>
                <p:cNvCxnSpPr>
                  <a:cxnSpLocks/>
                </p:cNvCxnSpPr>
                <p:nvPr/>
              </p:nvCxnSpPr>
              <p:spPr>
                <a:xfrm flipH="1" flipV="1">
                  <a:off x="8124655"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0" name="直線コネクタ 349">
                  <a:extLst>
                    <a:ext uri="{FF2B5EF4-FFF2-40B4-BE49-F238E27FC236}">
                      <a16:creationId xmlns:a16="http://schemas.microsoft.com/office/drawing/2014/main" id="{28C14420-8DA3-3A48-DD78-92AC6BD2BB38}"/>
                    </a:ext>
                  </a:extLst>
                </p:cNvPr>
                <p:cNvCxnSpPr>
                  <a:cxnSpLocks/>
                </p:cNvCxnSpPr>
                <p:nvPr/>
              </p:nvCxnSpPr>
              <p:spPr>
                <a:xfrm flipV="1">
                  <a:off x="8162234"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1" name="直線コネクタ 350">
                  <a:extLst>
                    <a:ext uri="{FF2B5EF4-FFF2-40B4-BE49-F238E27FC236}">
                      <a16:creationId xmlns:a16="http://schemas.microsoft.com/office/drawing/2014/main" id="{3371B820-ECE9-B492-B943-3E2511A71B99}"/>
                    </a:ext>
                  </a:extLst>
                </p:cNvPr>
                <p:cNvCxnSpPr>
                  <a:cxnSpLocks/>
                </p:cNvCxnSpPr>
                <p:nvPr/>
              </p:nvCxnSpPr>
              <p:spPr>
                <a:xfrm flipH="1" flipV="1">
                  <a:off x="8199813"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2" name="直線コネクタ 351">
                  <a:extLst>
                    <a:ext uri="{FF2B5EF4-FFF2-40B4-BE49-F238E27FC236}">
                      <a16:creationId xmlns:a16="http://schemas.microsoft.com/office/drawing/2014/main" id="{06A00297-79B3-D965-603D-1D4C8B82FC08}"/>
                    </a:ext>
                  </a:extLst>
                </p:cNvPr>
                <p:cNvCxnSpPr>
                  <a:cxnSpLocks/>
                </p:cNvCxnSpPr>
                <p:nvPr/>
              </p:nvCxnSpPr>
              <p:spPr>
                <a:xfrm flipH="1" flipV="1">
                  <a:off x="7748865" y="283168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39" name="乗算記号 338">
                <a:extLst>
                  <a:ext uri="{FF2B5EF4-FFF2-40B4-BE49-F238E27FC236}">
                    <a16:creationId xmlns:a16="http://schemas.microsoft.com/office/drawing/2014/main" id="{E1A8F43E-F251-1D94-CE92-50E3AA43FE9B}"/>
                  </a:ext>
                </a:extLst>
              </p:cNvPr>
              <p:cNvSpPr/>
              <p:nvPr/>
            </p:nvSpPr>
            <p:spPr>
              <a:xfrm>
                <a:off x="741014" y="744431"/>
                <a:ext cx="297530" cy="311362"/>
              </a:xfrm>
              <a:prstGeom prst="mathMultiply">
                <a:avLst>
                  <a:gd name="adj1" fmla="val 935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grpSp>
        <p:grpSp>
          <p:nvGrpSpPr>
            <p:cNvPr id="11" name="グループ化 10">
              <a:extLst>
                <a:ext uri="{FF2B5EF4-FFF2-40B4-BE49-F238E27FC236}">
                  <a16:creationId xmlns:a16="http://schemas.microsoft.com/office/drawing/2014/main" id="{6BEE992C-9E66-3D57-C364-DCDFA6947AF7}"/>
                </a:ext>
              </a:extLst>
            </p:cNvPr>
            <p:cNvGrpSpPr/>
            <p:nvPr/>
          </p:nvGrpSpPr>
          <p:grpSpPr>
            <a:xfrm>
              <a:off x="6969176" y="3717422"/>
              <a:ext cx="809866" cy="2031325"/>
              <a:chOff x="10451344" y="1770115"/>
              <a:chExt cx="1448256" cy="3198907"/>
            </a:xfrm>
          </p:grpSpPr>
          <p:sp>
            <p:nvSpPr>
              <p:cNvPr id="332" name="平行四辺形 331">
                <a:extLst>
                  <a:ext uri="{FF2B5EF4-FFF2-40B4-BE49-F238E27FC236}">
                    <a16:creationId xmlns:a16="http://schemas.microsoft.com/office/drawing/2014/main" id="{6C53B416-4E16-66E3-8A4F-17464942B849}"/>
                  </a:ext>
                </a:extLst>
              </p:cNvPr>
              <p:cNvSpPr/>
              <p:nvPr/>
            </p:nvSpPr>
            <p:spPr>
              <a:xfrm>
                <a:off x="10451344" y="3140968"/>
                <a:ext cx="1448256" cy="457200"/>
              </a:xfrm>
              <a:prstGeom prst="parallelogram">
                <a:avLst>
                  <a:gd name="adj" fmla="val 5434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33" name="楕円 332">
                <a:extLst>
                  <a:ext uri="{FF2B5EF4-FFF2-40B4-BE49-F238E27FC236}">
                    <a16:creationId xmlns:a16="http://schemas.microsoft.com/office/drawing/2014/main" id="{E07CD296-9162-4B0A-A0DD-BFAEFC5E732A}"/>
                  </a:ext>
                </a:extLst>
              </p:cNvPr>
              <p:cNvSpPr/>
              <p:nvPr/>
            </p:nvSpPr>
            <p:spPr>
              <a:xfrm>
                <a:off x="10926622" y="2884914"/>
                <a:ext cx="479102" cy="161526"/>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34" name="楕円 333">
                <a:extLst>
                  <a:ext uri="{FF2B5EF4-FFF2-40B4-BE49-F238E27FC236}">
                    <a16:creationId xmlns:a16="http://schemas.microsoft.com/office/drawing/2014/main" id="{D891700B-8521-4AE6-2C08-A7AC54F541C8}"/>
                  </a:ext>
                </a:extLst>
              </p:cNvPr>
              <p:cNvSpPr/>
              <p:nvPr/>
            </p:nvSpPr>
            <p:spPr>
              <a:xfrm>
                <a:off x="10926622" y="3688267"/>
                <a:ext cx="479102" cy="161526"/>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35" name="円弧 334">
                <a:extLst>
                  <a:ext uri="{FF2B5EF4-FFF2-40B4-BE49-F238E27FC236}">
                    <a16:creationId xmlns:a16="http://schemas.microsoft.com/office/drawing/2014/main" id="{1139D19F-954C-393A-EFC6-0567E4826F8E}"/>
                  </a:ext>
                </a:extLst>
              </p:cNvPr>
              <p:cNvSpPr/>
              <p:nvPr/>
            </p:nvSpPr>
            <p:spPr>
              <a:xfrm rot="10800000">
                <a:off x="10849429" y="1770115"/>
                <a:ext cx="627470" cy="1464076"/>
              </a:xfrm>
              <a:prstGeom prst="arc">
                <a:avLst>
                  <a:gd name="adj1" fmla="val 14556668"/>
                  <a:gd name="adj2" fmla="val 17806161"/>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36" name="円弧 335">
                <a:extLst>
                  <a:ext uri="{FF2B5EF4-FFF2-40B4-BE49-F238E27FC236}">
                    <a16:creationId xmlns:a16="http://schemas.microsoft.com/office/drawing/2014/main" id="{0390194A-76C8-A0A4-02F3-0D53C25B9498}"/>
                  </a:ext>
                </a:extLst>
              </p:cNvPr>
              <p:cNvSpPr/>
              <p:nvPr/>
            </p:nvSpPr>
            <p:spPr>
              <a:xfrm rot="10800000" flipV="1">
                <a:off x="10855289" y="3504946"/>
                <a:ext cx="627470" cy="1464076"/>
              </a:xfrm>
              <a:prstGeom prst="arc">
                <a:avLst>
                  <a:gd name="adj1" fmla="val 14556668"/>
                  <a:gd name="adj2" fmla="val 17806161"/>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grpSp>
        <p:grpSp>
          <p:nvGrpSpPr>
            <p:cNvPr id="12" name="グループ化 11">
              <a:extLst>
                <a:ext uri="{FF2B5EF4-FFF2-40B4-BE49-F238E27FC236}">
                  <a16:creationId xmlns:a16="http://schemas.microsoft.com/office/drawing/2014/main" id="{69943316-2D08-53DD-2BBC-8852931ED710}"/>
                </a:ext>
              </a:extLst>
            </p:cNvPr>
            <p:cNvGrpSpPr/>
            <p:nvPr/>
          </p:nvGrpSpPr>
          <p:grpSpPr>
            <a:xfrm>
              <a:off x="6969176" y="3486294"/>
              <a:ext cx="809867" cy="583273"/>
              <a:chOff x="10507876" y="520323"/>
              <a:chExt cx="1448256" cy="964879"/>
            </a:xfrm>
          </p:grpSpPr>
          <p:grpSp>
            <p:nvGrpSpPr>
              <p:cNvPr id="325" name="グループ化 324">
                <a:extLst>
                  <a:ext uri="{FF2B5EF4-FFF2-40B4-BE49-F238E27FC236}">
                    <a16:creationId xmlns:a16="http://schemas.microsoft.com/office/drawing/2014/main" id="{3161D967-DDFA-D1AA-E599-744EE83A82F4}"/>
                  </a:ext>
                </a:extLst>
              </p:cNvPr>
              <p:cNvGrpSpPr/>
              <p:nvPr/>
            </p:nvGrpSpPr>
            <p:grpSpPr>
              <a:xfrm>
                <a:off x="10507876" y="520323"/>
                <a:ext cx="1448256" cy="964879"/>
                <a:chOff x="8906232" y="1517778"/>
                <a:chExt cx="1448256" cy="964879"/>
              </a:xfrm>
            </p:grpSpPr>
            <p:sp>
              <p:nvSpPr>
                <p:cNvPr id="327" name="平行四辺形 326">
                  <a:extLst>
                    <a:ext uri="{FF2B5EF4-FFF2-40B4-BE49-F238E27FC236}">
                      <a16:creationId xmlns:a16="http://schemas.microsoft.com/office/drawing/2014/main" id="{CE7CE2E7-6B11-1CCD-1F8F-6577784F6153}"/>
                    </a:ext>
                  </a:extLst>
                </p:cNvPr>
                <p:cNvSpPr/>
                <p:nvPr/>
              </p:nvSpPr>
              <p:spPr>
                <a:xfrm>
                  <a:off x="8906232" y="1773832"/>
                  <a:ext cx="1448256" cy="457200"/>
                </a:xfrm>
                <a:prstGeom prst="parallelogram">
                  <a:avLst>
                    <a:gd name="adj" fmla="val 5434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328" name="直線コネクタ 327">
                  <a:extLst>
                    <a:ext uri="{FF2B5EF4-FFF2-40B4-BE49-F238E27FC236}">
                      <a16:creationId xmlns:a16="http://schemas.microsoft.com/office/drawing/2014/main" id="{04BC66D2-C848-AE46-CE57-606B7F516559}"/>
                    </a:ext>
                  </a:extLst>
                </p:cNvPr>
                <p:cNvCxnSpPr>
                  <a:cxnSpLocks/>
                  <a:stCxn id="330" idx="2"/>
                  <a:endCxn id="329" idx="6"/>
                </p:cNvCxnSpPr>
                <p:nvPr/>
              </p:nvCxnSpPr>
              <p:spPr>
                <a:xfrm flipV="1">
                  <a:off x="9381510" y="1598541"/>
                  <a:ext cx="479102" cy="80335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29" name="楕円 328">
                  <a:extLst>
                    <a:ext uri="{FF2B5EF4-FFF2-40B4-BE49-F238E27FC236}">
                      <a16:creationId xmlns:a16="http://schemas.microsoft.com/office/drawing/2014/main" id="{C3306124-05AC-EA3D-FDCC-E47CFDE70235}"/>
                    </a:ext>
                  </a:extLst>
                </p:cNvPr>
                <p:cNvSpPr/>
                <p:nvPr/>
              </p:nvSpPr>
              <p:spPr>
                <a:xfrm>
                  <a:off x="9381510" y="1517778"/>
                  <a:ext cx="479102" cy="161526"/>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30" name="楕円 329">
                  <a:extLst>
                    <a:ext uri="{FF2B5EF4-FFF2-40B4-BE49-F238E27FC236}">
                      <a16:creationId xmlns:a16="http://schemas.microsoft.com/office/drawing/2014/main" id="{FF57F0D3-37A9-D86B-ECB0-182A8C0D7A3C}"/>
                    </a:ext>
                  </a:extLst>
                </p:cNvPr>
                <p:cNvSpPr/>
                <p:nvPr/>
              </p:nvSpPr>
              <p:spPr>
                <a:xfrm>
                  <a:off x="9381510" y="2321131"/>
                  <a:ext cx="479102" cy="161526"/>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331" name="直線コネクタ 330">
                  <a:extLst>
                    <a:ext uri="{FF2B5EF4-FFF2-40B4-BE49-F238E27FC236}">
                      <a16:creationId xmlns:a16="http://schemas.microsoft.com/office/drawing/2014/main" id="{6A83E9B7-081D-0320-7479-D79C3CAAA61F}"/>
                    </a:ext>
                  </a:extLst>
                </p:cNvPr>
                <p:cNvCxnSpPr>
                  <a:cxnSpLocks/>
                  <a:stCxn id="330" idx="6"/>
                  <a:endCxn id="329" idx="2"/>
                </p:cNvCxnSpPr>
                <p:nvPr/>
              </p:nvCxnSpPr>
              <p:spPr>
                <a:xfrm flipH="1" flipV="1">
                  <a:off x="9381510" y="1598541"/>
                  <a:ext cx="479102" cy="80335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26" name="楕円 325">
                <a:extLst>
                  <a:ext uri="{FF2B5EF4-FFF2-40B4-BE49-F238E27FC236}">
                    <a16:creationId xmlns:a16="http://schemas.microsoft.com/office/drawing/2014/main" id="{ABD2CF1E-8DA2-0EB6-08BB-82716CD6C83B}"/>
                  </a:ext>
                </a:extLst>
              </p:cNvPr>
              <p:cNvSpPr/>
              <p:nvPr/>
            </p:nvSpPr>
            <p:spPr>
              <a:xfrm>
                <a:off x="11167510" y="950323"/>
                <a:ext cx="109108" cy="104879"/>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p:txBody>
          </p:sp>
        </p:grpSp>
        <p:grpSp>
          <p:nvGrpSpPr>
            <p:cNvPr id="13" name="グループ化 12">
              <a:extLst>
                <a:ext uri="{FF2B5EF4-FFF2-40B4-BE49-F238E27FC236}">
                  <a16:creationId xmlns:a16="http://schemas.microsoft.com/office/drawing/2014/main" id="{5E90DEDA-B56A-1886-F5B6-A0B0A4F3D7B6}"/>
                </a:ext>
              </a:extLst>
            </p:cNvPr>
            <p:cNvGrpSpPr/>
            <p:nvPr/>
          </p:nvGrpSpPr>
          <p:grpSpPr>
            <a:xfrm>
              <a:off x="6963617" y="2700154"/>
              <a:ext cx="809865" cy="334800"/>
              <a:chOff x="175984" y="671512"/>
              <a:chExt cx="1448256" cy="457200"/>
            </a:xfrm>
          </p:grpSpPr>
          <p:sp>
            <p:nvSpPr>
              <p:cNvPr id="174" name="平行四辺形 173">
                <a:extLst>
                  <a:ext uri="{FF2B5EF4-FFF2-40B4-BE49-F238E27FC236}">
                    <a16:creationId xmlns:a16="http://schemas.microsoft.com/office/drawing/2014/main" id="{DA4D8BCB-FF84-D791-07FD-9DF6F520137E}"/>
                  </a:ext>
                </a:extLst>
              </p:cNvPr>
              <p:cNvSpPr/>
              <p:nvPr/>
            </p:nvSpPr>
            <p:spPr>
              <a:xfrm>
                <a:off x="175984" y="671512"/>
                <a:ext cx="1448256" cy="457200"/>
              </a:xfrm>
              <a:prstGeom prst="parallelogram">
                <a:avLst>
                  <a:gd name="adj" fmla="val 5434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grpSp>
            <p:nvGrpSpPr>
              <p:cNvPr id="175" name="グループ化 174">
                <a:extLst>
                  <a:ext uri="{FF2B5EF4-FFF2-40B4-BE49-F238E27FC236}">
                    <a16:creationId xmlns:a16="http://schemas.microsoft.com/office/drawing/2014/main" id="{833B6375-48D2-D2E6-9C18-3A9633FDE235}"/>
                  </a:ext>
                </a:extLst>
              </p:cNvPr>
              <p:cNvGrpSpPr/>
              <p:nvPr/>
            </p:nvGrpSpPr>
            <p:grpSpPr>
              <a:xfrm>
                <a:off x="289872" y="869061"/>
                <a:ext cx="603491" cy="53572"/>
                <a:chOff x="908597" y="869061"/>
                <a:chExt cx="603491" cy="53572"/>
              </a:xfrm>
            </p:grpSpPr>
            <p:grpSp>
              <p:nvGrpSpPr>
                <p:cNvPr id="177" name="グループ化 176">
                  <a:extLst>
                    <a:ext uri="{FF2B5EF4-FFF2-40B4-BE49-F238E27FC236}">
                      <a16:creationId xmlns:a16="http://schemas.microsoft.com/office/drawing/2014/main" id="{1757732F-365C-C47D-F31B-AB05DB35A00D}"/>
                    </a:ext>
                  </a:extLst>
                </p:cNvPr>
                <p:cNvGrpSpPr/>
                <p:nvPr/>
              </p:nvGrpSpPr>
              <p:grpSpPr>
                <a:xfrm>
                  <a:off x="908597" y="869061"/>
                  <a:ext cx="563685" cy="53572"/>
                  <a:chOff x="7433197" y="4125166"/>
                  <a:chExt cx="563685" cy="53572"/>
                </a:xfrm>
              </p:grpSpPr>
              <p:cxnSp>
                <p:nvCxnSpPr>
                  <p:cNvPr id="179" name="直線コネクタ 178">
                    <a:extLst>
                      <a:ext uri="{FF2B5EF4-FFF2-40B4-BE49-F238E27FC236}">
                        <a16:creationId xmlns:a16="http://schemas.microsoft.com/office/drawing/2014/main" id="{04B010E9-4C73-E752-DFE4-196FECCBE834}"/>
                      </a:ext>
                    </a:extLst>
                  </p:cNvPr>
                  <p:cNvCxnSpPr>
                    <a:cxnSpLocks/>
                  </p:cNvCxnSpPr>
                  <p:nvPr/>
                </p:nvCxnSpPr>
                <p:spPr>
                  <a:xfrm flipV="1">
                    <a:off x="7470776"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150C0D7F-40D4-123B-11A1-6B6F8214AED2}"/>
                      </a:ext>
                    </a:extLst>
                  </p:cNvPr>
                  <p:cNvCxnSpPr>
                    <a:cxnSpLocks/>
                  </p:cNvCxnSpPr>
                  <p:nvPr/>
                </p:nvCxnSpPr>
                <p:spPr>
                  <a:xfrm flipH="1" flipV="1">
                    <a:off x="7508355"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id="{5133EE04-D69B-A808-E562-A638563E714C}"/>
                      </a:ext>
                    </a:extLst>
                  </p:cNvPr>
                  <p:cNvCxnSpPr>
                    <a:cxnSpLocks/>
                  </p:cNvCxnSpPr>
                  <p:nvPr/>
                </p:nvCxnSpPr>
                <p:spPr>
                  <a:xfrm flipV="1">
                    <a:off x="7545934"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4B03BC17-0428-2E64-AE8D-9E3C9010BC25}"/>
                      </a:ext>
                    </a:extLst>
                  </p:cNvPr>
                  <p:cNvCxnSpPr>
                    <a:cxnSpLocks/>
                  </p:cNvCxnSpPr>
                  <p:nvPr/>
                </p:nvCxnSpPr>
                <p:spPr>
                  <a:xfrm flipH="1" flipV="1">
                    <a:off x="7583513"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9ADBC594-2909-B1F8-C5FE-2E04AA9507EE}"/>
                      </a:ext>
                    </a:extLst>
                  </p:cNvPr>
                  <p:cNvCxnSpPr>
                    <a:cxnSpLocks/>
                  </p:cNvCxnSpPr>
                  <p:nvPr/>
                </p:nvCxnSpPr>
                <p:spPr>
                  <a:xfrm flipV="1">
                    <a:off x="7621092"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CF1D50F4-BF26-4A62-73C8-037475548FCA}"/>
                      </a:ext>
                    </a:extLst>
                  </p:cNvPr>
                  <p:cNvCxnSpPr>
                    <a:cxnSpLocks/>
                  </p:cNvCxnSpPr>
                  <p:nvPr/>
                </p:nvCxnSpPr>
                <p:spPr>
                  <a:xfrm flipH="1" flipV="1">
                    <a:off x="7658671"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a:extLst>
                      <a:ext uri="{FF2B5EF4-FFF2-40B4-BE49-F238E27FC236}">
                        <a16:creationId xmlns:a16="http://schemas.microsoft.com/office/drawing/2014/main" id="{4E14FB6E-A0E2-CDE1-E33A-D3BCB251E22C}"/>
                      </a:ext>
                    </a:extLst>
                  </p:cNvPr>
                  <p:cNvCxnSpPr>
                    <a:cxnSpLocks/>
                  </p:cNvCxnSpPr>
                  <p:nvPr/>
                </p:nvCxnSpPr>
                <p:spPr>
                  <a:xfrm flipV="1">
                    <a:off x="7696250"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579F4335-E9BD-04B7-483B-29B954CD5374}"/>
                      </a:ext>
                    </a:extLst>
                  </p:cNvPr>
                  <p:cNvCxnSpPr>
                    <a:cxnSpLocks/>
                  </p:cNvCxnSpPr>
                  <p:nvPr/>
                </p:nvCxnSpPr>
                <p:spPr>
                  <a:xfrm flipH="1" flipV="1">
                    <a:off x="7733829"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A38B56B4-4EF4-22CD-1346-FA918642FD9C}"/>
                      </a:ext>
                    </a:extLst>
                  </p:cNvPr>
                  <p:cNvCxnSpPr>
                    <a:cxnSpLocks/>
                  </p:cNvCxnSpPr>
                  <p:nvPr/>
                </p:nvCxnSpPr>
                <p:spPr>
                  <a:xfrm flipV="1">
                    <a:off x="7771408"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DF871F2E-0DC1-2354-4F0C-50969B5ED277}"/>
                      </a:ext>
                    </a:extLst>
                  </p:cNvPr>
                  <p:cNvCxnSpPr>
                    <a:cxnSpLocks/>
                  </p:cNvCxnSpPr>
                  <p:nvPr/>
                </p:nvCxnSpPr>
                <p:spPr>
                  <a:xfrm flipH="1" flipV="1">
                    <a:off x="7808987"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0" name="直線コネクタ 319">
                    <a:extLst>
                      <a:ext uri="{FF2B5EF4-FFF2-40B4-BE49-F238E27FC236}">
                        <a16:creationId xmlns:a16="http://schemas.microsoft.com/office/drawing/2014/main" id="{AFC6BDD4-D079-C280-064F-BEC682E20AB7}"/>
                      </a:ext>
                    </a:extLst>
                  </p:cNvPr>
                  <p:cNvCxnSpPr>
                    <a:cxnSpLocks/>
                  </p:cNvCxnSpPr>
                  <p:nvPr/>
                </p:nvCxnSpPr>
                <p:spPr>
                  <a:xfrm flipV="1">
                    <a:off x="7846566"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1" name="直線コネクタ 320">
                    <a:extLst>
                      <a:ext uri="{FF2B5EF4-FFF2-40B4-BE49-F238E27FC236}">
                        <a16:creationId xmlns:a16="http://schemas.microsoft.com/office/drawing/2014/main" id="{BB962D2C-0EBE-BBD8-3857-43C6BA27C008}"/>
                      </a:ext>
                    </a:extLst>
                  </p:cNvPr>
                  <p:cNvCxnSpPr>
                    <a:cxnSpLocks/>
                  </p:cNvCxnSpPr>
                  <p:nvPr/>
                </p:nvCxnSpPr>
                <p:spPr>
                  <a:xfrm flipH="1" flipV="1">
                    <a:off x="7884145"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2" name="直線コネクタ 321">
                    <a:extLst>
                      <a:ext uri="{FF2B5EF4-FFF2-40B4-BE49-F238E27FC236}">
                        <a16:creationId xmlns:a16="http://schemas.microsoft.com/office/drawing/2014/main" id="{A0FC6EF4-FEEE-1880-5CFE-491D1B64BD5A}"/>
                      </a:ext>
                    </a:extLst>
                  </p:cNvPr>
                  <p:cNvCxnSpPr>
                    <a:cxnSpLocks/>
                  </p:cNvCxnSpPr>
                  <p:nvPr/>
                </p:nvCxnSpPr>
                <p:spPr>
                  <a:xfrm flipH="1" flipV="1">
                    <a:off x="7433197"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3" name="直線コネクタ 322">
                    <a:extLst>
                      <a:ext uri="{FF2B5EF4-FFF2-40B4-BE49-F238E27FC236}">
                        <a16:creationId xmlns:a16="http://schemas.microsoft.com/office/drawing/2014/main" id="{8EA18884-9270-3A85-1CE2-59BFE3DA83B0}"/>
                      </a:ext>
                    </a:extLst>
                  </p:cNvPr>
                  <p:cNvCxnSpPr>
                    <a:cxnSpLocks/>
                  </p:cNvCxnSpPr>
                  <p:nvPr/>
                </p:nvCxnSpPr>
                <p:spPr>
                  <a:xfrm flipV="1">
                    <a:off x="7921724" y="4126298"/>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4" name="直線コネクタ 323">
                    <a:extLst>
                      <a:ext uri="{FF2B5EF4-FFF2-40B4-BE49-F238E27FC236}">
                        <a16:creationId xmlns:a16="http://schemas.microsoft.com/office/drawing/2014/main" id="{88EC86C3-AE91-426E-DF54-E2B2FBDFCE87}"/>
                      </a:ext>
                    </a:extLst>
                  </p:cNvPr>
                  <p:cNvCxnSpPr>
                    <a:cxnSpLocks/>
                  </p:cNvCxnSpPr>
                  <p:nvPr/>
                </p:nvCxnSpPr>
                <p:spPr>
                  <a:xfrm flipH="1" flipV="1">
                    <a:off x="7959303" y="4126298"/>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78" name="直線コネクタ 177">
                  <a:extLst>
                    <a:ext uri="{FF2B5EF4-FFF2-40B4-BE49-F238E27FC236}">
                      <a16:creationId xmlns:a16="http://schemas.microsoft.com/office/drawing/2014/main" id="{4DF9A3C6-373F-BE1B-EE91-E8AAB9500E24}"/>
                    </a:ext>
                  </a:extLst>
                </p:cNvPr>
                <p:cNvCxnSpPr>
                  <a:cxnSpLocks/>
                </p:cNvCxnSpPr>
                <p:nvPr/>
              </p:nvCxnSpPr>
              <p:spPr>
                <a:xfrm flipV="1">
                  <a:off x="1474509" y="869061"/>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6" name="乗算記号 175">
                <a:extLst>
                  <a:ext uri="{FF2B5EF4-FFF2-40B4-BE49-F238E27FC236}">
                    <a16:creationId xmlns:a16="http://schemas.microsoft.com/office/drawing/2014/main" id="{8297BD73-5947-CCC5-9E9A-A2F837B00D1A}"/>
                  </a:ext>
                </a:extLst>
              </p:cNvPr>
              <p:cNvSpPr/>
              <p:nvPr/>
            </p:nvSpPr>
            <p:spPr>
              <a:xfrm>
                <a:off x="740820" y="739600"/>
                <a:ext cx="297530" cy="311362"/>
              </a:xfrm>
              <a:prstGeom prst="mathMultiply">
                <a:avLst>
                  <a:gd name="adj1" fmla="val 935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grpSp>
        <p:grpSp>
          <p:nvGrpSpPr>
            <p:cNvPr id="14" name="グループ化 13">
              <a:extLst>
                <a:ext uri="{FF2B5EF4-FFF2-40B4-BE49-F238E27FC236}">
                  <a16:creationId xmlns:a16="http://schemas.microsoft.com/office/drawing/2014/main" id="{12A8EAAE-F6FE-A7F5-D13D-3A8AA56A12B0}"/>
                </a:ext>
              </a:extLst>
            </p:cNvPr>
            <p:cNvGrpSpPr/>
            <p:nvPr/>
          </p:nvGrpSpPr>
          <p:grpSpPr>
            <a:xfrm>
              <a:off x="7953954" y="4819050"/>
              <a:ext cx="809865" cy="1782809"/>
              <a:chOff x="1943172" y="4392824"/>
              <a:chExt cx="1399800" cy="3198907"/>
            </a:xfrm>
          </p:grpSpPr>
          <p:sp>
            <p:nvSpPr>
              <p:cNvPr id="168" name="直方体 167">
                <a:extLst>
                  <a:ext uri="{FF2B5EF4-FFF2-40B4-BE49-F238E27FC236}">
                    <a16:creationId xmlns:a16="http://schemas.microsoft.com/office/drawing/2014/main" id="{950E1AE0-4CC4-E925-50CE-85AD7F263C16}"/>
                  </a:ext>
                </a:extLst>
              </p:cNvPr>
              <p:cNvSpPr/>
              <p:nvPr/>
            </p:nvSpPr>
            <p:spPr>
              <a:xfrm>
                <a:off x="1943172" y="5216810"/>
                <a:ext cx="1399800" cy="1406131"/>
              </a:xfrm>
              <a:prstGeom prst="cub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grpSp>
            <p:nvGrpSpPr>
              <p:cNvPr id="169" name="グループ化 168">
                <a:extLst>
                  <a:ext uri="{FF2B5EF4-FFF2-40B4-BE49-F238E27FC236}">
                    <a16:creationId xmlns:a16="http://schemas.microsoft.com/office/drawing/2014/main" id="{069A53C7-099B-C6C7-38CF-5682F081EF17}"/>
                  </a:ext>
                </a:extLst>
              </p:cNvPr>
              <p:cNvGrpSpPr/>
              <p:nvPr/>
            </p:nvGrpSpPr>
            <p:grpSpPr>
              <a:xfrm>
                <a:off x="2260546" y="4392824"/>
                <a:ext cx="633330" cy="3198907"/>
                <a:chOff x="10849429" y="1770115"/>
                <a:chExt cx="633330" cy="3198907"/>
              </a:xfrm>
            </p:grpSpPr>
            <p:sp>
              <p:nvSpPr>
                <p:cNvPr id="170" name="楕円 169">
                  <a:extLst>
                    <a:ext uri="{FF2B5EF4-FFF2-40B4-BE49-F238E27FC236}">
                      <a16:creationId xmlns:a16="http://schemas.microsoft.com/office/drawing/2014/main" id="{F8472C69-8107-BC3C-2135-276D0F14545B}"/>
                    </a:ext>
                  </a:extLst>
                </p:cNvPr>
                <p:cNvSpPr/>
                <p:nvPr/>
              </p:nvSpPr>
              <p:spPr>
                <a:xfrm>
                  <a:off x="10926622" y="2884914"/>
                  <a:ext cx="479102" cy="161526"/>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71" name="楕円 170">
                  <a:extLst>
                    <a:ext uri="{FF2B5EF4-FFF2-40B4-BE49-F238E27FC236}">
                      <a16:creationId xmlns:a16="http://schemas.microsoft.com/office/drawing/2014/main" id="{04AE7557-43D8-0F7D-7A86-1CD105A95909}"/>
                    </a:ext>
                  </a:extLst>
                </p:cNvPr>
                <p:cNvSpPr/>
                <p:nvPr/>
              </p:nvSpPr>
              <p:spPr>
                <a:xfrm>
                  <a:off x="10926622" y="3688267"/>
                  <a:ext cx="479102" cy="161526"/>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72" name="円弧 171">
                  <a:extLst>
                    <a:ext uri="{FF2B5EF4-FFF2-40B4-BE49-F238E27FC236}">
                      <a16:creationId xmlns:a16="http://schemas.microsoft.com/office/drawing/2014/main" id="{9ECE3F1A-BD2F-1446-9EA3-D0FFA76C96E0}"/>
                    </a:ext>
                  </a:extLst>
                </p:cNvPr>
                <p:cNvSpPr/>
                <p:nvPr/>
              </p:nvSpPr>
              <p:spPr>
                <a:xfrm rot="10800000">
                  <a:off x="10849429" y="1770115"/>
                  <a:ext cx="627470" cy="1464076"/>
                </a:xfrm>
                <a:prstGeom prst="arc">
                  <a:avLst>
                    <a:gd name="adj1" fmla="val 14556668"/>
                    <a:gd name="adj2" fmla="val 17806161"/>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73" name="円弧 172">
                  <a:extLst>
                    <a:ext uri="{FF2B5EF4-FFF2-40B4-BE49-F238E27FC236}">
                      <a16:creationId xmlns:a16="http://schemas.microsoft.com/office/drawing/2014/main" id="{91117770-4AE0-F922-21AC-9B12C3822744}"/>
                    </a:ext>
                  </a:extLst>
                </p:cNvPr>
                <p:cNvSpPr/>
                <p:nvPr/>
              </p:nvSpPr>
              <p:spPr>
                <a:xfrm rot="10800000" flipV="1">
                  <a:off x="10855289" y="3504946"/>
                  <a:ext cx="627470" cy="1464076"/>
                </a:xfrm>
                <a:prstGeom prst="arc">
                  <a:avLst>
                    <a:gd name="adj1" fmla="val 14556668"/>
                    <a:gd name="adj2" fmla="val 17806161"/>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grpSp>
        </p:grpSp>
        <p:grpSp>
          <p:nvGrpSpPr>
            <p:cNvPr id="15" name="グループ化 14">
              <a:extLst>
                <a:ext uri="{FF2B5EF4-FFF2-40B4-BE49-F238E27FC236}">
                  <a16:creationId xmlns:a16="http://schemas.microsoft.com/office/drawing/2014/main" id="{2F076D62-48D4-FD0B-18B6-FC69143EA5BC}"/>
                </a:ext>
              </a:extLst>
            </p:cNvPr>
            <p:cNvGrpSpPr/>
            <p:nvPr/>
          </p:nvGrpSpPr>
          <p:grpSpPr>
            <a:xfrm>
              <a:off x="7953952" y="4343714"/>
              <a:ext cx="809866" cy="783662"/>
              <a:chOff x="4400740" y="5216810"/>
              <a:chExt cx="1399800" cy="1406131"/>
            </a:xfrm>
          </p:grpSpPr>
          <p:sp>
            <p:nvSpPr>
              <p:cNvPr id="319" name="直方体 318">
                <a:extLst>
                  <a:ext uri="{FF2B5EF4-FFF2-40B4-BE49-F238E27FC236}">
                    <a16:creationId xmlns:a16="http://schemas.microsoft.com/office/drawing/2014/main" id="{1474F5FB-20CE-C8CC-E839-81249C3FE295}"/>
                  </a:ext>
                </a:extLst>
              </p:cNvPr>
              <p:cNvSpPr/>
              <p:nvPr/>
            </p:nvSpPr>
            <p:spPr>
              <a:xfrm>
                <a:off x="4400740" y="5216810"/>
                <a:ext cx="1399800" cy="1406131"/>
              </a:xfrm>
              <a:prstGeom prst="cub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grpSp>
            <p:nvGrpSpPr>
              <p:cNvPr id="160" name="グループ化 159">
                <a:extLst>
                  <a:ext uri="{FF2B5EF4-FFF2-40B4-BE49-F238E27FC236}">
                    <a16:creationId xmlns:a16="http://schemas.microsoft.com/office/drawing/2014/main" id="{C27CAC6B-877F-5815-F804-27D94B6D6EF5}"/>
                  </a:ext>
                </a:extLst>
              </p:cNvPr>
              <p:cNvGrpSpPr/>
              <p:nvPr/>
            </p:nvGrpSpPr>
            <p:grpSpPr>
              <a:xfrm>
                <a:off x="4814310" y="5771663"/>
                <a:ext cx="430374" cy="435530"/>
                <a:chOff x="4792717" y="1092120"/>
                <a:chExt cx="430374" cy="435530"/>
              </a:xfrm>
            </p:grpSpPr>
            <p:cxnSp>
              <p:nvCxnSpPr>
                <p:cNvPr id="161" name="直線矢印コネクタ 160">
                  <a:extLst>
                    <a:ext uri="{FF2B5EF4-FFF2-40B4-BE49-F238E27FC236}">
                      <a16:creationId xmlns:a16="http://schemas.microsoft.com/office/drawing/2014/main" id="{03BF8796-0E57-A12C-5290-333BA2F9DFE7}"/>
                    </a:ext>
                  </a:extLst>
                </p:cNvPr>
                <p:cNvCxnSpPr>
                  <a:cxnSpLocks/>
                  <a:stCxn id="163" idx="3"/>
                </p:cNvCxnSpPr>
                <p:nvPr/>
              </p:nvCxnSpPr>
              <p:spPr>
                <a:xfrm flipV="1">
                  <a:off x="4974916" y="1171763"/>
                  <a:ext cx="118593" cy="174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直線矢印コネクタ 161">
                  <a:extLst>
                    <a:ext uri="{FF2B5EF4-FFF2-40B4-BE49-F238E27FC236}">
                      <a16:creationId xmlns:a16="http://schemas.microsoft.com/office/drawing/2014/main" id="{78D0478C-87C2-625D-1D4A-E610DF6CD9E1}"/>
                    </a:ext>
                  </a:extLst>
                </p:cNvPr>
                <p:cNvCxnSpPr>
                  <a:cxnSpLocks/>
                  <a:stCxn id="163" idx="7"/>
                </p:cNvCxnSpPr>
                <p:nvPr/>
              </p:nvCxnSpPr>
              <p:spPr>
                <a:xfrm flipH="1">
                  <a:off x="4941442" y="1272174"/>
                  <a:ext cx="110626" cy="181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 name="楕円 162">
                  <a:extLst>
                    <a:ext uri="{FF2B5EF4-FFF2-40B4-BE49-F238E27FC236}">
                      <a16:creationId xmlns:a16="http://schemas.microsoft.com/office/drawing/2014/main" id="{8A5AA2AA-1423-23F5-9A54-32D74089C949}"/>
                    </a:ext>
                  </a:extLst>
                </p:cNvPr>
                <p:cNvSpPr/>
                <p:nvPr/>
              </p:nvSpPr>
              <p:spPr>
                <a:xfrm>
                  <a:off x="4958938" y="1256815"/>
                  <a:ext cx="109108" cy="104879"/>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164" name="直線矢印コネクタ 163">
                  <a:extLst>
                    <a:ext uri="{FF2B5EF4-FFF2-40B4-BE49-F238E27FC236}">
                      <a16:creationId xmlns:a16="http://schemas.microsoft.com/office/drawing/2014/main" id="{9BDBE2D6-84C6-0A19-E600-F9C3D7509EB0}"/>
                    </a:ext>
                  </a:extLst>
                </p:cNvPr>
                <p:cNvCxnSpPr>
                  <a:cxnSpLocks/>
                  <a:stCxn id="163" idx="6"/>
                </p:cNvCxnSpPr>
                <p:nvPr/>
              </p:nvCxnSpPr>
              <p:spPr>
                <a:xfrm flipV="1">
                  <a:off x="5068046" y="1305828"/>
                  <a:ext cx="155045" cy="3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直線矢印コネクタ 164">
                  <a:extLst>
                    <a:ext uri="{FF2B5EF4-FFF2-40B4-BE49-F238E27FC236}">
                      <a16:creationId xmlns:a16="http://schemas.microsoft.com/office/drawing/2014/main" id="{C1C0CA3E-1CD5-0FDD-623E-3D684CA918D7}"/>
                    </a:ext>
                  </a:extLst>
                </p:cNvPr>
                <p:cNvCxnSpPr>
                  <a:cxnSpLocks/>
                  <a:stCxn id="163" idx="2"/>
                </p:cNvCxnSpPr>
                <p:nvPr/>
              </p:nvCxnSpPr>
              <p:spPr>
                <a:xfrm flipH="1">
                  <a:off x="4792717" y="1309255"/>
                  <a:ext cx="1662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直線矢印コネクタ 165">
                  <a:extLst>
                    <a:ext uri="{FF2B5EF4-FFF2-40B4-BE49-F238E27FC236}">
                      <a16:creationId xmlns:a16="http://schemas.microsoft.com/office/drawing/2014/main" id="{34335F85-5C56-E8A6-4FE2-E8B5C1E82DFD}"/>
                    </a:ext>
                  </a:extLst>
                </p:cNvPr>
                <p:cNvCxnSpPr>
                  <a:cxnSpLocks/>
                  <a:stCxn id="163" idx="4"/>
                </p:cNvCxnSpPr>
                <p:nvPr/>
              </p:nvCxnSpPr>
              <p:spPr>
                <a:xfrm>
                  <a:off x="5013492" y="1361694"/>
                  <a:ext cx="0" cy="165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直線矢印コネクタ 166">
                  <a:extLst>
                    <a:ext uri="{FF2B5EF4-FFF2-40B4-BE49-F238E27FC236}">
                      <a16:creationId xmlns:a16="http://schemas.microsoft.com/office/drawing/2014/main" id="{3DA020F2-1300-AC84-0515-3EC927EB2D74}"/>
                    </a:ext>
                  </a:extLst>
                </p:cNvPr>
                <p:cNvCxnSpPr>
                  <a:cxnSpLocks/>
                  <a:stCxn id="163" idx="0"/>
                </p:cNvCxnSpPr>
                <p:nvPr/>
              </p:nvCxnSpPr>
              <p:spPr>
                <a:xfrm flipV="1">
                  <a:off x="5013492" y="1092120"/>
                  <a:ext cx="0" cy="164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16" name="グループ化 15">
              <a:extLst>
                <a:ext uri="{FF2B5EF4-FFF2-40B4-BE49-F238E27FC236}">
                  <a16:creationId xmlns:a16="http://schemas.microsoft.com/office/drawing/2014/main" id="{362555C4-AB15-B311-C226-919B56DDB0AD}"/>
                </a:ext>
              </a:extLst>
            </p:cNvPr>
            <p:cNvGrpSpPr/>
            <p:nvPr/>
          </p:nvGrpSpPr>
          <p:grpSpPr>
            <a:xfrm>
              <a:off x="7955795" y="3366146"/>
              <a:ext cx="809865" cy="820920"/>
              <a:chOff x="200212" y="197046"/>
              <a:chExt cx="1399800" cy="1406131"/>
            </a:xfrm>
          </p:grpSpPr>
          <p:sp>
            <p:nvSpPr>
              <p:cNvPr id="17" name="直方体 16">
                <a:extLst>
                  <a:ext uri="{FF2B5EF4-FFF2-40B4-BE49-F238E27FC236}">
                    <a16:creationId xmlns:a16="http://schemas.microsoft.com/office/drawing/2014/main" id="{94BBDF5E-572C-A2A1-5202-0A05C8AB745E}"/>
                  </a:ext>
                </a:extLst>
              </p:cNvPr>
              <p:cNvSpPr/>
              <p:nvPr/>
            </p:nvSpPr>
            <p:spPr>
              <a:xfrm>
                <a:off x="200212" y="197046"/>
                <a:ext cx="1399800" cy="1406131"/>
              </a:xfrm>
              <a:prstGeom prst="cub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1E170A82-9D53-4A10-D72C-9A13263E19E0}"/>
                  </a:ext>
                </a:extLst>
              </p:cNvPr>
              <p:cNvGrpSpPr/>
              <p:nvPr/>
            </p:nvGrpSpPr>
            <p:grpSpPr>
              <a:xfrm>
                <a:off x="313846" y="934555"/>
                <a:ext cx="563685" cy="53572"/>
                <a:chOff x="7433197" y="4125166"/>
                <a:chExt cx="563685" cy="53572"/>
              </a:xfrm>
            </p:grpSpPr>
            <p:cxnSp>
              <p:nvCxnSpPr>
                <p:cNvPr id="20" name="直線コネクタ 19">
                  <a:extLst>
                    <a:ext uri="{FF2B5EF4-FFF2-40B4-BE49-F238E27FC236}">
                      <a16:creationId xmlns:a16="http://schemas.microsoft.com/office/drawing/2014/main" id="{2F1562F3-D024-45F8-D5D7-CB393315D7FF}"/>
                    </a:ext>
                  </a:extLst>
                </p:cNvPr>
                <p:cNvCxnSpPr>
                  <a:cxnSpLocks/>
                </p:cNvCxnSpPr>
                <p:nvPr/>
              </p:nvCxnSpPr>
              <p:spPr>
                <a:xfrm flipV="1">
                  <a:off x="7470776"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971BAD7-8744-28ED-5229-8DC9091DA0D4}"/>
                    </a:ext>
                  </a:extLst>
                </p:cNvPr>
                <p:cNvCxnSpPr>
                  <a:cxnSpLocks/>
                </p:cNvCxnSpPr>
                <p:nvPr/>
              </p:nvCxnSpPr>
              <p:spPr>
                <a:xfrm flipH="1" flipV="1">
                  <a:off x="7508355"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EA4E0E5-5BFF-097D-3ED2-60752A375C0F}"/>
                    </a:ext>
                  </a:extLst>
                </p:cNvPr>
                <p:cNvCxnSpPr>
                  <a:cxnSpLocks/>
                </p:cNvCxnSpPr>
                <p:nvPr/>
              </p:nvCxnSpPr>
              <p:spPr>
                <a:xfrm flipV="1">
                  <a:off x="7545934"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AFA1221-C848-1DC9-12BB-B93466CAB02F}"/>
                    </a:ext>
                  </a:extLst>
                </p:cNvPr>
                <p:cNvCxnSpPr>
                  <a:cxnSpLocks/>
                </p:cNvCxnSpPr>
                <p:nvPr/>
              </p:nvCxnSpPr>
              <p:spPr>
                <a:xfrm flipH="1" flipV="1">
                  <a:off x="7583513"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F7A08F19-4878-02E5-2579-D192CD1D48E5}"/>
                    </a:ext>
                  </a:extLst>
                </p:cNvPr>
                <p:cNvCxnSpPr>
                  <a:cxnSpLocks/>
                </p:cNvCxnSpPr>
                <p:nvPr/>
              </p:nvCxnSpPr>
              <p:spPr>
                <a:xfrm flipV="1">
                  <a:off x="7621092"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14A78937-DDDA-4206-638A-65B441F15F4F}"/>
                    </a:ext>
                  </a:extLst>
                </p:cNvPr>
                <p:cNvCxnSpPr>
                  <a:cxnSpLocks/>
                </p:cNvCxnSpPr>
                <p:nvPr/>
              </p:nvCxnSpPr>
              <p:spPr>
                <a:xfrm flipH="1" flipV="1">
                  <a:off x="7658671"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01B488B-FC7D-A992-3249-5B229A9EAE9E}"/>
                    </a:ext>
                  </a:extLst>
                </p:cNvPr>
                <p:cNvCxnSpPr>
                  <a:cxnSpLocks/>
                </p:cNvCxnSpPr>
                <p:nvPr/>
              </p:nvCxnSpPr>
              <p:spPr>
                <a:xfrm flipV="1">
                  <a:off x="7696250"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7DF61EA-0FD0-9C81-B14D-4147B8C61A67}"/>
                    </a:ext>
                  </a:extLst>
                </p:cNvPr>
                <p:cNvCxnSpPr>
                  <a:cxnSpLocks/>
                </p:cNvCxnSpPr>
                <p:nvPr/>
              </p:nvCxnSpPr>
              <p:spPr>
                <a:xfrm flipH="1" flipV="1">
                  <a:off x="7733829"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55EB778-507E-A19E-5782-361965C2DDC8}"/>
                    </a:ext>
                  </a:extLst>
                </p:cNvPr>
                <p:cNvCxnSpPr>
                  <a:cxnSpLocks/>
                </p:cNvCxnSpPr>
                <p:nvPr/>
              </p:nvCxnSpPr>
              <p:spPr>
                <a:xfrm flipV="1">
                  <a:off x="7771408"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A8F1594-77FB-0E84-8E6C-BC70636B7979}"/>
                    </a:ext>
                  </a:extLst>
                </p:cNvPr>
                <p:cNvCxnSpPr>
                  <a:cxnSpLocks/>
                </p:cNvCxnSpPr>
                <p:nvPr/>
              </p:nvCxnSpPr>
              <p:spPr>
                <a:xfrm flipH="1" flipV="1">
                  <a:off x="7808987"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E2BE05C-1250-3426-E2C0-493E4010D72D}"/>
                    </a:ext>
                  </a:extLst>
                </p:cNvPr>
                <p:cNvCxnSpPr>
                  <a:cxnSpLocks/>
                </p:cNvCxnSpPr>
                <p:nvPr/>
              </p:nvCxnSpPr>
              <p:spPr>
                <a:xfrm flipV="1">
                  <a:off x="7846566"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a:extLst>
                    <a:ext uri="{FF2B5EF4-FFF2-40B4-BE49-F238E27FC236}">
                      <a16:creationId xmlns:a16="http://schemas.microsoft.com/office/drawing/2014/main" id="{6C9EE7F6-DABB-DFDA-E7C8-6029FFE9BBAF}"/>
                    </a:ext>
                  </a:extLst>
                </p:cNvPr>
                <p:cNvCxnSpPr>
                  <a:cxnSpLocks/>
                </p:cNvCxnSpPr>
                <p:nvPr/>
              </p:nvCxnSpPr>
              <p:spPr>
                <a:xfrm flipH="1" flipV="1">
                  <a:off x="7884145"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6" name="直線コネクタ 315">
                  <a:extLst>
                    <a:ext uri="{FF2B5EF4-FFF2-40B4-BE49-F238E27FC236}">
                      <a16:creationId xmlns:a16="http://schemas.microsoft.com/office/drawing/2014/main" id="{5111A0B8-61D4-5A7C-2C22-99A58689787F}"/>
                    </a:ext>
                  </a:extLst>
                </p:cNvPr>
                <p:cNvCxnSpPr>
                  <a:cxnSpLocks/>
                </p:cNvCxnSpPr>
                <p:nvPr/>
              </p:nvCxnSpPr>
              <p:spPr>
                <a:xfrm flipH="1" flipV="1">
                  <a:off x="7433197" y="4125166"/>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7" name="直線コネクタ 316">
                  <a:extLst>
                    <a:ext uri="{FF2B5EF4-FFF2-40B4-BE49-F238E27FC236}">
                      <a16:creationId xmlns:a16="http://schemas.microsoft.com/office/drawing/2014/main" id="{ECCA61E9-A47C-7190-C4A0-D99C46BD0129}"/>
                    </a:ext>
                  </a:extLst>
                </p:cNvPr>
                <p:cNvCxnSpPr>
                  <a:cxnSpLocks/>
                </p:cNvCxnSpPr>
                <p:nvPr/>
              </p:nvCxnSpPr>
              <p:spPr>
                <a:xfrm flipV="1">
                  <a:off x="7921724" y="4126298"/>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8" name="直線コネクタ 317">
                  <a:extLst>
                    <a:ext uri="{FF2B5EF4-FFF2-40B4-BE49-F238E27FC236}">
                      <a16:creationId xmlns:a16="http://schemas.microsoft.com/office/drawing/2014/main" id="{B011B2B3-9E91-3D5D-DC1E-8078FC9F9BA2}"/>
                    </a:ext>
                  </a:extLst>
                </p:cNvPr>
                <p:cNvCxnSpPr>
                  <a:cxnSpLocks/>
                </p:cNvCxnSpPr>
                <p:nvPr/>
              </p:nvCxnSpPr>
              <p:spPr>
                <a:xfrm flipH="1" flipV="1">
                  <a:off x="7959303" y="4126298"/>
                  <a:ext cx="37579" cy="524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乗算記号 18">
                <a:extLst>
                  <a:ext uri="{FF2B5EF4-FFF2-40B4-BE49-F238E27FC236}">
                    <a16:creationId xmlns:a16="http://schemas.microsoft.com/office/drawing/2014/main" id="{0AF094EB-F0FB-CD8E-8B02-F7063AF91CB8}"/>
                  </a:ext>
                </a:extLst>
              </p:cNvPr>
              <p:cNvSpPr/>
              <p:nvPr/>
            </p:nvSpPr>
            <p:spPr>
              <a:xfrm>
                <a:off x="705570" y="809925"/>
                <a:ext cx="297530" cy="311362"/>
              </a:xfrm>
              <a:prstGeom prst="mathMultiply">
                <a:avLst>
                  <a:gd name="adj1" fmla="val 935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grpSp>
      </p:grpSp>
      <p:pic>
        <p:nvPicPr>
          <p:cNvPr id="367" name="図 366">
            <a:extLst>
              <a:ext uri="{FF2B5EF4-FFF2-40B4-BE49-F238E27FC236}">
                <a16:creationId xmlns:a16="http://schemas.microsoft.com/office/drawing/2014/main" id="{075BDA7D-6665-8634-120F-5A153E02ABF4}"/>
              </a:ext>
            </a:extLst>
          </p:cNvPr>
          <p:cNvPicPr>
            <a:picLocks noChangeAspect="1"/>
          </p:cNvPicPr>
          <p:nvPr/>
        </p:nvPicPr>
        <p:blipFill>
          <a:blip r:embed="rId4"/>
          <a:stretch>
            <a:fillRect/>
          </a:stretch>
        </p:blipFill>
        <p:spPr>
          <a:xfrm>
            <a:off x="1536236" y="1165568"/>
            <a:ext cx="3941804" cy="3416320"/>
          </a:xfrm>
          <a:prstGeom prst="rect">
            <a:avLst/>
          </a:prstGeom>
        </p:spPr>
      </p:pic>
      <p:sp>
        <p:nvSpPr>
          <p:cNvPr id="368" name="矢印: 下 367">
            <a:extLst>
              <a:ext uri="{FF2B5EF4-FFF2-40B4-BE49-F238E27FC236}">
                <a16:creationId xmlns:a16="http://schemas.microsoft.com/office/drawing/2014/main" id="{0AF336A4-ED6D-7E96-4291-D203F231AB30}"/>
              </a:ext>
            </a:extLst>
          </p:cNvPr>
          <p:cNvSpPr/>
          <p:nvPr/>
        </p:nvSpPr>
        <p:spPr>
          <a:xfrm>
            <a:off x="2496393" y="5174981"/>
            <a:ext cx="489221" cy="723641"/>
          </a:xfrm>
          <a:prstGeom prst="downArrow">
            <a:avLst>
              <a:gd name="adj1" fmla="val 32613"/>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69" name="テキスト ボックス 368">
            <a:extLst>
              <a:ext uri="{FF2B5EF4-FFF2-40B4-BE49-F238E27FC236}">
                <a16:creationId xmlns:a16="http://schemas.microsoft.com/office/drawing/2014/main" id="{B36A2905-D6CA-DE77-2D6B-826E35E31C60}"/>
              </a:ext>
            </a:extLst>
          </p:cNvPr>
          <p:cNvSpPr txBox="1"/>
          <p:nvPr/>
        </p:nvSpPr>
        <p:spPr>
          <a:xfrm flipH="1">
            <a:off x="3036395" y="5244962"/>
            <a:ext cx="2374383" cy="369332"/>
          </a:xfrm>
          <a:prstGeom prst="rect">
            <a:avLst/>
          </a:prstGeom>
          <a:noFill/>
        </p:spPr>
        <p:txBody>
          <a:bodyPr wrap="square" rtlCol="0">
            <a:spAutoFit/>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Ker/</a:t>
            </a:r>
            <a:r>
              <a:rPr kumimoji="1" lang="en-US" altLang="ja-JP" dirty="0" err="1">
                <a:latin typeface="Times New Roman" panose="02020603050405020304" pitchFamily="18" charset="0"/>
                <a:ea typeface="メイリオ" panose="020B0604030504040204" pitchFamily="50" charset="-128"/>
                <a:cs typeface="Times New Roman" panose="02020603050405020304" pitchFamily="18" charset="0"/>
              </a:rPr>
              <a:t>Im</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p:txBody>
      </p:sp>
      <p:grpSp>
        <p:nvGrpSpPr>
          <p:cNvPr id="370" name="グループ化 369">
            <a:extLst>
              <a:ext uri="{FF2B5EF4-FFF2-40B4-BE49-F238E27FC236}">
                <a16:creationId xmlns:a16="http://schemas.microsoft.com/office/drawing/2014/main" id="{A00CF1B6-6235-CB33-F133-DCC66A3E461F}"/>
              </a:ext>
            </a:extLst>
          </p:cNvPr>
          <p:cNvGrpSpPr/>
          <p:nvPr/>
        </p:nvGrpSpPr>
        <p:grpSpPr>
          <a:xfrm>
            <a:off x="3232010" y="1249147"/>
            <a:ext cx="5814896" cy="3031066"/>
            <a:chOff x="1968719" y="1816367"/>
            <a:chExt cx="5814896" cy="3031066"/>
          </a:xfrm>
        </p:grpSpPr>
        <p:sp>
          <p:nvSpPr>
            <p:cNvPr id="371" name="矢印: 右 370">
              <a:extLst>
                <a:ext uri="{FF2B5EF4-FFF2-40B4-BE49-F238E27FC236}">
                  <a16:creationId xmlns:a16="http://schemas.microsoft.com/office/drawing/2014/main" id="{019C5839-033D-17C0-12A1-4B7F5983B45B}"/>
                </a:ext>
              </a:extLst>
            </p:cNvPr>
            <p:cNvSpPr/>
            <p:nvPr/>
          </p:nvSpPr>
          <p:spPr>
            <a:xfrm>
              <a:off x="5546553" y="2734382"/>
              <a:ext cx="269159" cy="169459"/>
            </a:xfrm>
            <a:prstGeom prst="rightArrow">
              <a:avLst>
                <a:gd name="adj1" fmla="val 4999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72" name="矢印: 右 371">
              <a:extLst>
                <a:ext uri="{FF2B5EF4-FFF2-40B4-BE49-F238E27FC236}">
                  <a16:creationId xmlns:a16="http://schemas.microsoft.com/office/drawing/2014/main" id="{756A2024-AF5D-2949-E2A3-99F0731F634D}"/>
                </a:ext>
              </a:extLst>
            </p:cNvPr>
            <p:cNvSpPr/>
            <p:nvPr/>
          </p:nvSpPr>
          <p:spPr>
            <a:xfrm>
              <a:off x="6531507" y="3697291"/>
              <a:ext cx="269159" cy="169459"/>
            </a:xfrm>
            <a:prstGeom prst="rightArrow">
              <a:avLst>
                <a:gd name="adj1" fmla="val 4999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73" name="矢印: 右 372">
              <a:extLst>
                <a:ext uri="{FF2B5EF4-FFF2-40B4-BE49-F238E27FC236}">
                  <a16:creationId xmlns:a16="http://schemas.microsoft.com/office/drawing/2014/main" id="{35DDA299-4D07-BFDF-FD05-FCD890786C4B}"/>
                </a:ext>
              </a:extLst>
            </p:cNvPr>
            <p:cNvSpPr/>
            <p:nvPr/>
          </p:nvSpPr>
          <p:spPr>
            <a:xfrm>
              <a:off x="7514456" y="4677974"/>
              <a:ext cx="269159" cy="169459"/>
            </a:xfrm>
            <a:prstGeom prst="rightArrow">
              <a:avLst>
                <a:gd name="adj1" fmla="val 4999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74" name="矢印: 右 373">
              <a:extLst>
                <a:ext uri="{FF2B5EF4-FFF2-40B4-BE49-F238E27FC236}">
                  <a16:creationId xmlns:a16="http://schemas.microsoft.com/office/drawing/2014/main" id="{D30F80F8-7118-58DC-7655-58ADC3CA8BE2}"/>
                </a:ext>
              </a:extLst>
            </p:cNvPr>
            <p:cNvSpPr/>
            <p:nvPr/>
          </p:nvSpPr>
          <p:spPr>
            <a:xfrm>
              <a:off x="7507853" y="3695189"/>
              <a:ext cx="269159" cy="169459"/>
            </a:xfrm>
            <a:prstGeom prst="rightArrow">
              <a:avLst>
                <a:gd name="adj1" fmla="val 49999"/>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75" name="矢印: 右 374">
              <a:extLst>
                <a:ext uri="{FF2B5EF4-FFF2-40B4-BE49-F238E27FC236}">
                  <a16:creationId xmlns:a16="http://schemas.microsoft.com/office/drawing/2014/main" id="{F55F89A2-973F-3890-5E71-F538F13FEB13}"/>
                </a:ext>
              </a:extLst>
            </p:cNvPr>
            <p:cNvSpPr/>
            <p:nvPr/>
          </p:nvSpPr>
          <p:spPr>
            <a:xfrm>
              <a:off x="6505104" y="2753743"/>
              <a:ext cx="269159" cy="169459"/>
            </a:xfrm>
            <a:prstGeom prst="rightArrow">
              <a:avLst>
                <a:gd name="adj1" fmla="val 49999"/>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76" name="矢印: 右 375">
              <a:extLst>
                <a:ext uri="{FF2B5EF4-FFF2-40B4-BE49-F238E27FC236}">
                  <a16:creationId xmlns:a16="http://schemas.microsoft.com/office/drawing/2014/main" id="{286B3779-61CA-093D-886C-7525B6E09FD0}"/>
                </a:ext>
              </a:extLst>
            </p:cNvPr>
            <p:cNvSpPr/>
            <p:nvPr/>
          </p:nvSpPr>
          <p:spPr>
            <a:xfrm>
              <a:off x="5526990" y="1816367"/>
              <a:ext cx="269159" cy="169459"/>
            </a:xfrm>
            <a:prstGeom prst="rightArrow">
              <a:avLst>
                <a:gd name="adj1" fmla="val 49999"/>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77" name="矢印: 右 376">
              <a:extLst>
                <a:ext uri="{FF2B5EF4-FFF2-40B4-BE49-F238E27FC236}">
                  <a16:creationId xmlns:a16="http://schemas.microsoft.com/office/drawing/2014/main" id="{EC3939AC-1370-835C-26AF-27B534D47084}"/>
                </a:ext>
              </a:extLst>
            </p:cNvPr>
            <p:cNvSpPr/>
            <p:nvPr/>
          </p:nvSpPr>
          <p:spPr>
            <a:xfrm>
              <a:off x="1968719" y="2643573"/>
              <a:ext cx="269159" cy="169459"/>
            </a:xfrm>
            <a:prstGeom prst="rightArrow">
              <a:avLst>
                <a:gd name="adj1" fmla="val 4999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78" name="矢印: 右 377">
              <a:extLst>
                <a:ext uri="{FF2B5EF4-FFF2-40B4-BE49-F238E27FC236}">
                  <a16:creationId xmlns:a16="http://schemas.microsoft.com/office/drawing/2014/main" id="{1BE3C3A1-2179-0901-DA3D-552E47A461E8}"/>
                </a:ext>
              </a:extLst>
            </p:cNvPr>
            <p:cNvSpPr/>
            <p:nvPr/>
          </p:nvSpPr>
          <p:spPr>
            <a:xfrm>
              <a:off x="2641515" y="3033517"/>
              <a:ext cx="269159" cy="169459"/>
            </a:xfrm>
            <a:prstGeom prst="rightArrow">
              <a:avLst>
                <a:gd name="adj1" fmla="val 4999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79" name="矢印: 右 378">
              <a:extLst>
                <a:ext uri="{FF2B5EF4-FFF2-40B4-BE49-F238E27FC236}">
                  <a16:creationId xmlns:a16="http://schemas.microsoft.com/office/drawing/2014/main" id="{5CE83531-5BD5-D202-233C-A6EBA9C8963C}"/>
                </a:ext>
              </a:extLst>
            </p:cNvPr>
            <p:cNvSpPr/>
            <p:nvPr/>
          </p:nvSpPr>
          <p:spPr>
            <a:xfrm>
              <a:off x="3305720" y="3404994"/>
              <a:ext cx="269159" cy="169459"/>
            </a:xfrm>
            <a:prstGeom prst="rightArrow">
              <a:avLst>
                <a:gd name="adj1" fmla="val 4999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80" name="矢印: 右 379">
              <a:extLst>
                <a:ext uri="{FF2B5EF4-FFF2-40B4-BE49-F238E27FC236}">
                  <a16:creationId xmlns:a16="http://schemas.microsoft.com/office/drawing/2014/main" id="{2BE4371B-E5FC-C495-919D-21A3B3078AA9}"/>
                </a:ext>
              </a:extLst>
            </p:cNvPr>
            <p:cNvSpPr/>
            <p:nvPr/>
          </p:nvSpPr>
          <p:spPr>
            <a:xfrm>
              <a:off x="1969858" y="2280772"/>
              <a:ext cx="269159" cy="169459"/>
            </a:xfrm>
            <a:prstGeom prst="rightArrow">
              <a:avLst>
                <a:gd name="adj1" fmla="val 49999"/>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81" name="矢印: 右 380">
              <a:extLst>
                <a:ext uri="{FF2B5EF4-FFF2-40B4-BE49-F238E27FC236}">
                  <a16:creationId xmlns:a16="http://schemas.microsoft.com/office/drawing/2014/main" id="{55F6AA00-72AC-C460-174B-6B1DB7959423}"/>
                </a:ext>
              </a:extLst>
            </p:cNvPr>
            <p:cNvSpPr/>
            <p:nvPr/>
          </p:nvSpPr>
          <p:spPr>
            <a:xfrm>
              <a:off x="2642654" y="2670716"/>
              <a:ext cx="269159" cy="169459"/>
            </a:xfrm>
            <a:prstGeom prst="rightArrow">
              <a:avLst>
                <a:gd name="adj1" fmla="val 49999"/>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82" name="矢印: 右 381">
              <a:extLst>
                <a:ext uri="{FF2B5EF4-FFF2-40B4-BE49-F238E27FC236}">
                  <a16:creationId xmlns:a16="http://schemas.microsoft.com/office/drawing/2014/main" id="{A53B189E-2F86-C322-9AC1-7D4AD92C8750}"/>
                </a:ext>
              </a:extLst>
            </p:cNvPr>
            <p:cNvSpPr/>
            <p:nvPr/>
          </p:nvSpPr>
          <p:spPr>
            <a:xfrm>
              <a:off x="3306859" y="3042193"/>
              <a:ext cx="269159" cy="169459"/>
            </a:xfrm>
            <a:prstGeom prst="rightArrow">
              <a:avLst>
                <a:gd name="adj1" fmla="val 49999"/>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p:txBody>
        </p:sp>
      </p:grpSp>
      <p:sp>
        <p:nvSpPr>
          <p:cNvPr id="383" name="テキスト ボックス 382">
            <a:extLst>
              <a:ext uri="{FF2B5EF4-FFF2-40B4-BE49-F238E27FC236}">
                <a16:creationId xmlns:a16="http://schemas.microsoft.com/office/drawing/2014/main" id="{193A346E-47B2-6940-523F-2708DC816869}"/>
              </a:ext>
            </a:extLst>
          </p:cNvPr>
          <p:cNvSpPr txBox="1"/>
          <p:nvPr/>
        </p:nvSpPr>
        <p:spPr>
          <a:xfrm>
            <a:off x="9180887" y="4643295"/>
            <a:ext cx="1814691" cy="584775"/>
          </a:xfrm>
          <a:prstGeom prst="rect">
            <a:avLst/>
          </a:prstGeom>
          <a:noFill/>
        </p:spPr>
        <p:txBody>
          <a:bodyPr wrap="square" rtlCol="0">
            <a:spAutoFit/>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Gapped Hamiltonians</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84" name="テキスト ボックス 383">
            <a:extLst>
              <a:ext uri="{FF2B5EF4-FFF2-40B4-BE49-F238E27FC236}">
                <a16:creationId xmlns:a16="http://schemas.microsoft.com/office/drawing/2014/main" id="{B3AFF0B4-E65B-FEF2-9EAC-96E5323C16C3}"/>
              </a:ext>
            </a:extLst>
          </p:cNvPr>
          <p:cNvSpPr txBox="1"/>
          <p:nvPr/>
        </p:nvSpPr>
        <p:spPr>
          <a:xfrm>
            <a:off x="9273761" y="3686931"/>
            <a:ext cx="1814691" cy="584775"/>
          </a:xfrm>
          <a:prstGeom prst="rect">
            <a:avLst/>
          </a:prstGeom>
          <a:noFill/>
        </p:spPr>
        <p:txBody>
          <a:bodyPr wrap="square" rtlCol="0">
            <a:spAutoFit/>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Gapless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Hamilotnians</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85" name="テキスト ボックス 384">
            <a:extLst>
              <a:ext uri="{FF2B5EF4-FFF2-40B4-BE49-F238E27FC236}">
                <a16:creationId xmlns:a16="http://schemas.microsoft.com/office/drawing/2014/main" id="{16977F28-19EF-F7C6-EF5A-4AD25234A6BF}"/>
              </a:ext>
            </a:extLst>
          </p:cNvPr>
          <p:cNvSpPr txBox="1"/>
          <p:nvPr/>
        </p:nvSpPr>
        <p:spPr>
          <a:xfrm>
            <a:off x="9295503" y="2687856"/>
            <a:ext cx="1814691" cy="584775"/>
          </a:xfrm>
          <a:prstGeom prst="rect">
            <a:avLst/>
          </a:prstGeom>
          <a:noFill/>
        </p:spPr>
        <p:txBody>
          <a:bodyPr wrap="square" rtlCol="0">
            <a:spAutoFit/>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Singular Hamiltonians</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p:txBody>
      </p:sp>
      <p:pic>
        <p:nvPicPr>
          <p:cNvPr id="386" name="図 385">
            <a:extLst>
              <a:ext uri="{FF2B5EF4-FFF2-40B4-BE49-F238E27FC236}">
                <a16:creationId xmlns:a16="http://schemas.microsoft.com/office/drawing/2014/main" id="{5D65F899-CCB6-39CC-1DE3-24B02E853A6F}"/>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302693" y="4767157"/>
            <a:ext cx="2396952" cy="306286"/>
          </a:xfrm>
          <a:prstGeom prst="rect">
            <a:avLst/>
          </a:prstGeom>
        </p:spPr>
      </p:pic>
      <p:sp>
        <p:nvSpPr>
          <p:cNvPr id="387" name="吹き出し: 角を丸めた四角形 386">
            <a:extLst>
              <a:ext uri="{FF2B5EF4-FFF2-40B4-BE49-F238E27FC236}">
                <a16:creationId xmlns:a16="http://schemas.microsoft.com/office/drawing/2014/main" id="{C78820F6-A3EE-EF37-C307-CA1EF1E1C5F3}"/>
              </a:ext>
            </a:extLst>
          </p:cNvPr>
          <p:cNvSpPr/>
          <p:nvPr/>
        </p:nvSpPr>
        <p:spPr>
          <a:xfrm>
            <a:off x="4528110" y="3513307"/>
            <a:ext cx="1967331" cy="662208"/>
          </a:xfrm>
          <a:prstGeom prst="wedgeRoundRectCallout">
            <a:avLst>
              <a:gd name="adj1" fmla="val 67461"/>
              <a:gd name="adj2" fmla="val -2053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latin typeface="Times New Roman" panose="02020603050405020304" pitchFamily="18" charset="0"/>
                <a:cs typeface="Times New Roman" panose="02020603050405020304" pitchFamily="18" charset="0"/>
              </a:rPr>
              <a:t>Creation of fermi surface</a:t>
            </a:r>
            <a:endParaRPr kumimoji="1" lang="ja-JP" altLang="en-US" sz="1600" dirty="0">
              <a:latin typeface="Times New Roman" panose="02020603050405020304" pitchFamily="18" charset="0"/>
              <a:cs typeface="Times New Roman" panose="02020603050405020304" pitchFamily="18" charset="0"/>
            </a:endParaRPr>
          </a:p>
        </p:txBody>
      </p:sp>
      <p:sp>
        <p:nvSpPr>
          <p:cNvPr id="388" name="正方形/長方形 387">
            <a:extLst>
              <a:ext uri="{FF2B5EF4-FFF2-40B4-BE49-F238E27FC236}">
                <a16:creationId xmlns:a16="http://schemas.microsoft.com/office/drawing/2014/main" id="{E3FCC8A1-4058-75CA-F78F-9F1D3EA801F8}"/>
              </a:ext>
            </a:extLst>
          </p:cNvPr>
          <p:cNvSpPr/>
          <p:nvPr/>
        </p:nvSpPr>
        <p:spPr>
          <a:xfrm>
            <a:off x="1293479" y="1086286"/>
            <a:ext cx="707011" cy="368087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pic>
        <p:nvPicPr>
          <p:cNvPr id="389" name="図 388" descr="\documentclass{article}&#10;\usepackage{amsmath,amssymb,amsfonts}&#10;\usepackage{bm,braket,array,color}&#10;\newcommand{\Z}{\mathbb{Z}}&#10;\newcommand{\C}{\mathbb{C}}&#10;\newcommand{\R}{\mathbb{R}}&#10;\newcommand{\bx}{\bm{x}}&#10;\newcommand{\bk}{\bm{k}}&#10;\pagestyle{empty}&#10;\begin{document}&#10;\begin{align*}&#10;E_2^{p,-n}:= {\rm Ker}\ d_1^{p,-n}/{\rm Im}\ d_1^{p-1,-n}&#10;\end{align*}&#10;\end{document}" title="IguanaTex Bitmap Display">
            <a:extLst>
              <a:ext uri="{FF2B5EF4-FFF2-40B4-BE49-F238E27FC236}">
                <a16:creationId xmlns:a16="http://schemas.microsoft.com/office/drawing/2014/main" id="{DB84079E-1792-AB43-D6A1-E8F37E5DCB8F}"/>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757932" y="6000160"/>
            <a:ext cx="3486474" cy="306286"/>
          </a:xfrm>
          <a:prstGeom prst="rect">
            <a:avLst/>
          </a:prstGeom>
        </p:spPr>
      </p:pic>
    </p:spTree>
    <p:extLst>
      <p:ext uri="{BB962C8B-B14F-4D97-AF65-F5344CB8AC3E}">
        <p14:creationId xmlns:p14="http://schemas.microsoft.com/office/powerpoint/2010/main" val="405846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7951216" cy="523220"/>
          </a:xfrm>
          <a:prstGeom prst="rect">
            <a:avLst/>
          </a:prstGeom>
          <a:noFill/>
        </p:spPr>
        <p:txBody>
          <a:bodyPr wrap="none" rtlCol="0">
            <a:spAutoFit/>
          </a:bodyPr>
          <a:lstStyle/>
          <a:p>
            <a:r>
              <a:rPr lang="en-US" altLang="ja-JP" sz="2800" dirty="0"/>
              <a:t>E2</a:t>
            </a:r>
            <a:r>
              <a:rPr lang="ja-JP" altLang="en-US" sz="2800" dirty="0"/>
              <a:t>ページから</a:t>
            </a:r>
            <a:r>
              <a:rPr lang="en-US" altLang="ja-JP" sz="2800" dirty="0"/>
              <a:t>K</a:t>
            </a:r>
            <a:r>
              <a:rPr lang="ja-JP" altLang="en-US" sz="2800" dirty="0"/>
              <a:t>群に制限をつける（</a:t>
            </a:r>
            <a:r>
              <a:rPr lang="en-US" altLang="ja-JP" sz="2800" dirty="0"/>
              <a:t>1</a:t>
            </a:r>
            <a:r>
              <a:rPr lang="ja-JP" altLang="en-US" sz="2800" dirty="0"/>
              <a:t>） </a:t>
            </a:r>
            <a:r>
              <a:rPr lang="en-US" altLang="ja-JP" dirty="0">
                <a:solidFill>
                  <a:schemeClr val="accent6"/>
                </a:solidFill>
              </a:rPr>
              <a:t>[KS</a:t>
            </a:r>
            <a:r>
              <a:rPr lang="en-US" altLang="ja-JP" sz="1800" dirty="0">
                <a:solidFill>
                  <a:schemeClr val="accent6"/>
                </a:solidFill>
              </a:rPr>
              <a:t>=Ono 23]</a:t>
            </a:r>
            <a:endParaRPr lang="en-US" altLang="ja-JP" sz="1800" dirty="0">
              <a:solidFill>
                <a:schemeClr val="accent6"/>
              </a:solidFill>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F1133216-D0E2-5748-9214-6DF3C37BE495}"/>
                  </a:ext>
                </a:extLst>
              </p:cNvPr>
              <p:cNvSpPr txBox="1"/>
              <p:nvPr/>
            </p:nvSpPr>
            <p:spPr>
              <a:xfrm>
                <a:off x="232557" y="660233"/>
                <a:ext cx="11682572" cy="6186309"/>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実空間</a:t>
                </a:r>
                <a:r>
                  <a:rPr lang="en-US" altLang="ja-JP" dirty="0">
                    <a:latin typeface="+mn-ea"/>
                  </a:rPr>
                  <a:t>AHSS</a:t>
                </a:r>
                <a:r>
                  <a:rPr lang="ja-JP" altLang="en-US" dirty="0">
                    <a:latin typeface="+mn-ea"/>
                  </a:rPr>
                  <a:t>と波数空間</a:t>
                </a:r>
                <a:r>
                  <a:rPr lang="en-US" altLang="ja-JP" dirty="0">
                    <a:latin typeface="+mn-ea"/>
                  </a:rPr>
                  <a:t>AHSS</a:t>
                </a:r>
                <a:r>
                  <a:rPr lang="ja-JP" altLang="en-US" dirty="0">
                    <a:latin typeface="+mn-ea"/>
                  </a:rPr>
                  <a:t>は，異なる</a:t>
                </a: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𝐸</m:t>
                        </m:r>
                      </m:e>
                      <m:sup>
                        <m:r>
                          <a:rPr lang="en-US" altLang="ja-JP" b="0" i="1" smtClean="0">
                            <a:latin typeface="Cambria Math" panose="02040503050406030204" pitchFamily="18" charset="0"/>
                          </a:rPr>
                          <m:t>∞</m:t>
                        </m:r>
                      </m:sup>
                    </m:sSup>
                    <m:r>
                      <a:rPr lang="en-US" altLang="ja-JP" b="0" i="1" smtClean="0">
                        <a:latin typeface="Cambria Math" panose="02040503050406030204" pitchFamily="18" charset="0"/>
                      </a:rPr>
                      <m:t>, </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m:t>
                        </m:r>
                      </m:sub>
                    </m:sSub>
                  </m:oMath>
                </a14:m>
                <a:r>
                  <a:rPr lang="ja-JP" altLang="en-US" dirty="0">
                    <a:latin typeface="+mn-ea"/>
                  </a:rPr>
                  <a:t>ページに収束する．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しかし，両者は同一の</a:t>
                </a:r>
                <a:r>
                  <a:rPr lang="en-US" altLang="ja-JP" dirty="0">
                    <a:latin typeface="+mn-ea"/>
                  </a:rPr>
                  <a:t>K</a:t>
                </a:r>
                <a:r>
                  <a:rPr lang="ja-JP" altLang="en-US" dirty="0">
                    <a:latin typeface="+mn-ea"/>
                  </a:rPr>
                  <a:t>群を近似する！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仮に</a:t>
                </a: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𝐸</m:t>
                        </m:r>
                      </m:e>
                      <m:sup>
                        <m:r>
                          <a:rPr lang="en-US" altLang="ja-JP" b="0" i="1" smtClean="0">
                            <a:latin typeface="Cambria Math" panose="02040503050406030204" pitchFamily="18" charset="0"/>
                          </a:rPr>
                          <m:t>2</m:t>
                        </m:r>
                      </m:sup>
                    </m:sSup>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2</m:t>
                        </m:r>
                      </m:sub>
                    </m:sSub>
                  </m:oMath>
                </a14:m>
                <a:r>
                  <a:rPr lang="ja-JP" altLang="en-US" dirty="0">
                    <a:latin typeface="+mn-ea"/>
                  </a:rPr>
                  <a:t>ページのみが計算できていて，</a:t>
                </a:r>
                <a14:m>
                  <m:oMath xmlns:m="http://schemas.openxmlformats.org/officeDocument/2006/math">
                    <m:r>
                      <a:rPr lang="en-US" altLang="ja-JP" b="0" i="1" smtClean="0">
                        <a:latin typeface="Cambria Math" panose="02040503050406030204" pitchFamily="18" charset="0"/>
                      </a:rPr>
                      <m:t>𝑟</m:t>
                    </m:r>
                    <m:r>
                      <a:rPr lang="en-US" altLang="ja-JP" b="0" i="1" smtClean="0">
                        <a:latin typeface="Cambria Math" panose="02040503050406030204" pitchFamily="18" charset="0"/>
                      </a:rPr>
                      <m:t>≥2</m:t>
                    </m:r>
                  </m:oMath>
                </a14:m>
                <a:r>
                  <a:rPr lang="ja-JP" altLang="en-US" dirty="0">
                    <a:latin typeface="+mn-ea"/>
                  </a:rPr>
                  <a:t>以上の高次微分</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𝑑</m:t>
                        </m:r>
                      </m:e>
                      <m:sup>
                        <m:r>
                          <a:rPr lang="en-US" altLang="ja-JP" i="1">
                            <a:latin typeface="Cambria Math" panose="02040503050406030204" pitchFamily="18" charset="0"/>
                          </a:rPr>
                          <m:t>𝑟</m:t>
                        </m:r>
                      </m:sup>
                    </m:sSup>
                    <m:r>
                      <a:rPr lang="en-US" altLang="ja-JP"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𝑑</m:t>
                        </m:r>
                      </m:e>
                      <m:sub>
                        <m:r>
                          <a:rPr lang="en-US" altLang="ja-JP" i="1">
                            <a:latin typeface="Cambria Math" panose="02040503050406030204" pitchFamily="18" charset="0"/>
                          </a:rPr>
                          <m:t>𝑟</m:t>
                        </m:r>
                      </m:sub>
                    </m:sSub>
                  </m:oMath>
                </a14:m>
                <a:r>
                  <a:rPr lang="ja-JP" altLang="en-US" dirty="0">
                    <a:latin typeface="+mn-ea"/>
                  </a:rPr>
                  <a:t>の計算方法が未知であったとしても，</a:t>
                </a:r>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𝑑</m:t>
                        </m:r>
                      </m:e>
                      <m:sup>
                        <m:r>
                          <a:rPr lang="en-US" altLang="ja-JP" i="1">
                            <a:latin typeface="Cambria Math" panose="02040503050406030204" pitchFamily="18" charset="0"/>
                          </a:rPr>
                          <m:t>𝑟</m:t>
                        </m:r>
                      </m:sup>
                    </m:sSup>
                    <m:r>
                      <a:rPr lang="en-US" altLang="ja-JP"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𝑑</m:t>
                        </m:r>
                      </m:e>
                      <m:sub>
                        <m:r>
                          <a:rPr lang="en-US" altLang="ja-JP" i="1">
                            <a:latin typeface="Cambria Math" panose="02040503050406030204" pitchFamily="18" charset="0"/>
                          </a:rPr>
                          <m:t>𝑟</m:t>
                        </m:r>
                      </m:sub>
                    </m:sSub>
                    <m:r>
                      <a:rPr lang="ja-JP" altLang="en-US" i="1" dirty="0" smtClean="0">
                        <a:latin typeface="Cambria Math" panose="02040503050406030204" pitchFamily="18" charset="0"/>
                      </a:rPr>
                      <m:t>は</m:t>
                    </m:r>
                  </m:oMath>
                </a14:m>
                <a:r>
                  <a:rPr lang="ja-JP" altLang="en-US" dirty="0">
                    <a:latin typeface="+mn-ea"/>
                  </a:rPr>
                  <a:t>整数行列であるから，可能な全ての準同型写像を列挙することはできる．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よって，全ての可能な</a:t>
                </a: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𝐸</m:t>
                        </m:r>
                      </m:e>
                      <m:sup>
                        <m:r>
                          <a:rPr lang="en-US" altLang="ja-JP" b="0" i="1" smtClean="0">
                            <a:latin typeface="Cambria Math" panose="02040503050406030204" pitchFamily="18" charset="0"/>
                          </a:rPr>
                          <m:t>∞</m:t>
                        </m:r>
                      </m:sup>
                    </m:sSup>
                    <m:r>
                      <a:rPr lang="en-US" altLang="ja-JP" b="0" i="1" smtClean="0">
                        <a:latin typeface="Cambria Math" panose="02040503050406030204" pitchFamily="18" charset="0"/>
                      </a:rPr>
                      <m:t>, </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m:t>
                        </m:r>
                      </m:sub>
                    </m:sSub>
                  </m:oMath>
                </a14:m>
                <a:r>
                  <a:rPr lang="ja-JP" altLang="en-US" dirty="0">
                    <a:latin typeface="+mn-ea"/>
                  </a:rPr>
                  <a:t>ページを列挙することができる．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さらに，</a:t>
                </a: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𝐸</m:t>
                        </m:r>
                      </m:e>
                      <m:sup>
                        <m:r>
                          <a:rPr lang="en-US" altLang="ja-JP" b="0" i="1" smtClean="0">
                            <a:latin typeface="Cambria Math" panose="02040503050406030204" pitchFamily="18" charset="0"/>
                          </a:rPr>
                          <m:t>∞</m:t>
                        </m:r>
                      </m:sup>
                    </m:sSup>
                    <m:r>
                      <a:rPr lang="en-US" altLang="ja-JP" b="0" i="1" smtClean="0">
                        <a:latin typeface="Cambria Math" panose="02040503050406030204" pitchFamily="18" charset="0"/>
                      </a:rPr>
                      <m:t>, </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m:t>
                        </m:r>
                      </m:sub>
                    </m:sSub>
                  </m:oMath>
                </a14:m>
                <a:r>
                  <a:rPr lang="ja-JP" altLang="en-US" dirty="0">
                    <a:latin typeface="+mn-ea"/>
                  </a:rPr>
                  <a:t>から群拡大の結果得られる可能な全ての</a:t>
                </a:r>
                <a:r>
                  <a:rPr lang="en-US" altLang="ja-JP" dirty="0">
                    <a:latin typeface="+mn-ea"/>
                  </a:rPr>
                  <a:t>K</a:t>
                </a:r>
                <a:r>
                  <a:rPr lang="ja-JP" altLang="en-US" dirty="0">
                    <a:latin typeface="+mn-ea"/>
                  </a:rPr>
                  <a:t>群を列挙することもできる．（</a:t>
                </a:r>
                <a:r>
                  <a:rPr lang="en-US" altLang="ja-JP" dirty="0">
                    <a:latin typeface="+mn-ea"/>
                  </a:rPr>
                  <a:t>Z</a:t>
                </a:r>
                <a:r>
                  <a:rPr lang="ja-JP" altLang="en-US" dirty="0">
                    <a:latin typeface="+mn-ea"/>
                  </a:rPr>
                  <a:t>加群の拡大は</a:t>
                </a:r>
                <a:r>
                  <a:rPr lang="en-US" altLang="ja-JP" dirty="0">
                    <a:latin typeface="+mn-ea"/>
                  </a:rPr>
                  <a:t>Baer</a:t>
                </a:r>
                <a:r>
                  <a:rPr lang="ja-JP" altLang="en-US" dirty="0">
                    <a:latin typeface="+mn-ea"/>
                  </a:rPr>
                  <a:t>和により線形構造が入るため，整数行列によって指定される．）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真の</a:t>
                </a:r>
                <a:r>
                  <a:rPr lang="en-US" altLang="ja-JP" dirty="0">
                    <a:latin typeface="+mn-ea"/>
                  </a:rPr>
                  <a:t>K</a:t>
                </a:r>
                <a:r>
                  <a:rPr lang="ja-JP" altLang="en-US" dirty="0">
                    <a:latin typeface="+mn-ea"/>
                  </a:rPr>
                  <a:t>群は，波数空間</a:t>
                </a:r>
                <a:r>
                  <a:rPr lang="en-US" altLang="ja-JP" dirty="0">
                    <a:latin typeface="+mn-ea"/>
                  </a:rPr>
                  <a:t>AHSS</a:t>
                </a:r>
                <a:r>
                  <a:rPr lang="ja-JP" altLang="en-US" dirty="0">
                    <a:latin typeface="+mn-ea"/>
                  </a:rPr>
                  <a:t>と実空間</a:t>
                </a:r>
                <a:r>
                  <a:rPr lang="en-US" altLang="ja-JP" dirty="0">
                    <a:latin typeface="+mn-ea"/>
                  </a:rPr>
                  <a:t>AHSS</a:t>
                </a:r>
                <a:r>
                  <a:rPr lang="ja-JP" altLang="en-US" dirty="0">
                    <a:latin typeface="+mn-ea"/>
                  </a:rPr>
                  <a:t>の両方の</a:t>
                </a:r>
                <a:r>
                  <a:rPr lang="en-US" altLang="ja-JP" dirty="0">
                    <a:latin typeface="+mn-ea"/>
                  </a:rPr>
                  <a:t>E2</a:t>
                </a:r>
                <a:r>
                  <a:rPr lang="ja-JP" altLang="en-US" dirty="0">
                    <a:latin typeface="+mn-ea"/>
                  </a:rPr>
                  <a:t>ページから得られる候補の共通部分にある．</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もし，共通部分の候補が一意的であれば，</a:t>
                </a:r>
                <a:r>
                  <a:rPr lang="en-US" altLang="ja-JP" dirty="0">
                    <a:latin typeface="+mn-ea"/>
                  </a:rPr>
                  <a:t>K</a:t>
                </a:r>
                <a:r>
                  <a:rPr lang="ja-JP" altLang="en-US" dirty="0">
                    <a:latin typeface="+mn-ea"/>
                  </a:rPr>
                  <a:t>群が決定される．</a:t>
                </a:r>
                <a:endParaRPr lang="en-US" altLang="ja-JP" dirty="0">
                  <a:latin typeface="+mn-ea"/>
                </a:endParaRPr>
              </a:p>
            </p:txBody>
          </p:sp>
        </mc:Choice>
        <mc:Fallback xmlns="">
          <p:sp>
            <p:nvSpPr>
              <p:cNvPr id="22" name="テキスト ボックス 21">
                <a:extLst>
                  <a:ext uri="{FF2B5EF4-FFF2-40B4-BE49-F238E27FC236}">
                    <a16:creationId xmlns:a16="http://schemas.microsoft.com/office/drawing/2014/main" id="{F1133216-D0E2-5748-9214-6DF3C37BE495}"/>
                  </a:ext>
                </a:extLst>
              </p:cNvPr>
              <p:cNvSpPr txBox="1">
                <a:spLocks noRot="1" noChangeAspect="1" noMove="1" noResize="1" noEditPoints="1" noAdjustHandles="1" noChangeArrowheads="1" noChangeShapeType="1" noTextEdit="1"/>
              </p:cNvSpPr>
              <p:nvPr/>
            </p:nvSpPr>
            <p:spPr>
              <a:xfrm>
                <a:off x="232557" y="660233"/>
                <a:ext cx="11682572" cy="6186309"/>
              </a:xfrm>
              <a:prstGeom prst="rect">
                <a:avLst/>
              </a:prstGeom>
              <a:blipFill>
                <a:blip r:embed="rId4"/>
                <a:stretch>
                  <a:fillRect l="-313" t="-394" b="-591"/>
                </a:stretch>
              </a:blipFill>
            </p:spPr>
            <p:txBody>
              <a:bodyPr/>
              <a:lstStyle/>
              <a:p>
                <a:r>
                  <a:rPr lang="ja-JP" altLang="en-US">
                    <a:noFill/>
                  </a:rPr>
                  <a:t> </a:t>
                </a:r>
              </a:p>
            </p:txBody>
          </p:sp>
        </mc:Fallback>
      </mc:AlternateContent>
      <p:pic>
        <p:nvPicPr>
          <p:cNvPr id="288" name="図 287"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hi K_{G/\Pi}^{(\tau,c)-n}(T^d)&#10;\cong &#10;{}^\phi K^{G}_{(\tau,c)+n}(\R^d)&#10;\end{align*}&#10;\end{document}" title="IguanaTex Bitmap Display">
            <a:extLst>
              <a:ext uri="{FF2B5EF4-FFF2-40B4-BE49-F238E27FC236}">
                <a16:creationId xmlns:a16="http://schemas.microsoft.com/office/drawing/2014/main" id="{B5C5CDC4-A9C8-1A42-3252-C6D437252C0F}"/>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130092" y="1548924"/>
            <a:ext cx="4718565" cy="543642"/>
          </a:xfrm>
          <a:prstGeom prst="rect">
            <a:avLst/>
          </a:prstGeom>
        </p:spPr>
      </p:pic>
      <p:sp>
        <p:nvSpPr>
          <p:cNvPr id="289" name="テキスト ボックス 288">
            <a:extLst>
              <a:ext uri="{FF2B5EF4-FFF2-40B4-BE49-F238E27FC236}">
                <a16:creationId xmlns:a16="http://schemas.microsoft.com/office/drawing/2014/main" id="{14D98D44-108B-9325-29A9-26810DD6C846}"/>
              </a:ext>
            </a:extLst>
          </p:cNvPr>
          <p:cNvSpPr txBox="1"/>
          <p:nvPr/>
        </p:nvSpPr>
        <p:spPr>
          <a:xfrm>
            <a:off x="1307385" y="2120283"/>
            <a:ext cx="3965398" cy="646331"/>
          </a:xfrm>
          <a:prstGeom prst="rect">
            <a:avLst/>
          </a:prstGeom>
          <a:noFill/>
        </p:spPr>
        <p:txBody>
          <a:bodyPr wrap="square">
            <a:spAutoFit/>
          </a:bodyPr>
          <a:lstStyle/>
          <a:p>
            <a:pPr lvl="1" algn="ctr"/>
            <a:r>
              <a:rPr lang="ja-JP" altLang="en-US" dirty="0">
                <a:latin typeface="+mn-ea"/>
              </a:rPr>
              <a:t>波数空間トーラス上の</a:t>
            </a:r>
            <a:endParaRPr lang="en-US" altLang="ja-JP" dirty="0">
              <a:latin typeface="+mn-ea"/>
            </a:endParaRPr>
          </a:p>
          <a:p>
            <a:pPr lvl="1" algn="ctr"/>
            <a:r>
              <a:rPr lang="en-US" altLang="ja-JP" dirty="0">
                <a:latin typeface="+mn-ea"/>
              </a:rPr>
              <a:t>K</a:t>
            </a:r>
            <a:r>
              <a:rPr lang="ja-JP" altLang="en-US" dirty="0">
                <a:latin typeface="+mn-ea"/>
              </a:rPr>
              <a:t>コホモロジー群</a:t>
            </a:r>
            <a:endParaRPr lang="en-US" altLang="ja-JP" dirty="0">
              <a:latin typeface="+mn-ea"/>
            </a:endParaRPr>
          </a:p>
        </p:txBody>
      </p:sp>
      <p:sp>
        <p:nvSpPr>
          <p:cNvPr id="290" name="テキスト ボックス 289">
            <a:extLst>
              <a:ext uri="{FF2B5EF4-FFF2-40B4-BE49-F238E27FC236}">
                <a16:creationId xmlns:a16="http://schemas.microsoft.com/office/drawing/2014/main" id="{D7027AAB-68D2-136D-3DC0-12AAB3710038}"/>
              </a:ext>
            </a:extLst>
          </p:cNvPr>
          <p:cNvSpPr txBox="1"/>
          <p:nvPr/>
        </p:nvSpPr>
        <p:spPr>
          <a:xfrm>
            <a:off x="5489374" y="2092438"/>
            <a:ext cx="3965398" cy="646331"/>
          </a:xfrm>
          <a:prstGeom prst="rect">
            <a:avLst/>
          </a:prstGeom>
          <a:noFill/>
        </p:spPr>
        <p:txBody>
          <a:bodyPr wrap="square">
            <a:spAutoFit/>
          </a:bodyPr>
          <a:lstStyle/>
          <a:p>
            <a:pPr lvl="1" algn="ctr"/>
            <a:r>
              <a:rPr lang="ja-JP" altLang="en-US" dirty="0">
                <a:latin typeface="+mn-ea"/>
              </a:rPr>
              <a:t>実空間上の</a:t>
            </a:r>
            <a:endParaRPr lang="en-US" altLang="ja-JP" dirty="0">
              <a:latin typeface="+mn-ea"/>
            </a:endParaRPr>
          </a:p>
          <a:p>
            <a:pPr lvl="1" algn="ctr"/>
            <a:r>
              <a:rPr lang="en-US" altLang="ja-JP" dirty="0">
                <a:latin typeface="+mn-ea"/>
              </a:rPr>
              <a:t>K</a:t>
            </a:r>
            <a:r>
              <a:rPr lang="ja-JP" altLang="en-US" dirty="0">
                <a:latin typeface="+mn-ea"/>
              </a:rPr>
              <a:t>ホモロジー群</a:t>
            </a:r>
            <a:endParaRPr lang="en-US" altLang="ja-JP" dirty="0">
              <a:latin typeface="+mn-ea"/>
            </a:endParaRPr>
          </a:p>
        </p:txBody>
      </p:sp>
      <p:pic>
        <p:nvPicPr>
          <p:cNvPr id="294" name="図 29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    \begin{pmatrix}&#10;    *&amp;*&amp;\cdots\\&#10;    *&amp;*&amp;\cdots \\&#10;    \vdots &amp;&amp;\ddots\\&#10;    \end{pmatrix}&#10;\end{align*}&#10;\end{document}" title="IguanaTex Bitmap Display">
            <a:extLst>
              <a:ext uri="{FF2B5EF4-FFF2-40B4-BE49-F238E27FC236}">
                <a16:creationId xmlns:a16="http://schemas.microsoft.com/office/drawing/2014/main" id="{5FA274FF-8D96-482D-3ACB-7123114FBC4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238051" y="3491016"/>
            <a:ext cx="1026850" cy="807557"/>
          </a:xfrm>
          <a:prstGeom prst="rect">
            <a:avLst/>
          </a:prstGeom>
        </p:spPr>
      </p:pic>
    </p:spTree>
    <p:extLst>
      <p:ext uri="{BB962C8B-B14F-4D97-AF65-F5344CB8AC3E}">
        <p14:creationId xmlns:p14="http://schemas.microsoft.com/office/powerpoint/2010/main" val="1744957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7951216" cy="523220"/>
          </a:xfrm>
          <a:prstGeom prst="rect">
            <a:avLst/>
          </a:prstGeom>
          <a:noFill/>
        </p:spPr>
        <p:txBody>
          <a:bodyPr wrap="none" rtlCol="0">
            <a:spAutoFit/>
          </a:bodyPr>
          <a:lstStyle/>
          <a:p>
            <a:r>
              <a:rPr lang="en-US" altLang="ja-JP" sz="2800" dirty="0"/>
              <a:t>E2</a:t>
            </a:r>
            <a:r>
              <a:rPr lang="ja-JP" altLang="en-US" sz="2800" dirty="0"/>
              <a:t>ページから</a:t>
            </a:r>
            <a:r>
              <a:rPr lang="en-US" altLang="ja-JP" sz="2800" dirty="0"/>
              <a:t>K</a:t>
            </a:r>
            <a:r>
              <a:rPr lang="ja-JP" altLang="en-US" sz="2800" dirty="0"/>
              <a:t>群に制限をつける（</a:t>
            </a:r>
            <a:r>
              <a:rPr lang="en-US" altLang="ja-JP" sz="2800" dirty="0"/>
              <a:t>2</a:t>
            </a:r>
            <a:r>
              <a:rPr lang="ja-JP" altLang="en-US" sz="2800" dirty="0"/>
              <a:t>） </a:t>
            </a:r>
            <a:r>
              <a:rPr lang="en-US" altLang="ja-JP" dirty="0">
                <a:solidFill>
                  <a:schemeClr val="accent6"/>
                </a:solidFill>
              </a:rPr>
              <a:t>[KS</a:t>
            </a:r>
            <a:r>
              <a:rPr lang="en-US" altLang="ja-JP" sz="1800" dirty="0">
                <a:solidFill>
                  <a:schemeClr val="accent6"/>
                </a:solidFill>
              </a:rPr>
              <a:t>=Ono 23]</a:t>
            </a:r>
            <a:endParaRPr lang="en-US" altLang="ja-JP" sz="1800" dirty="0">
              <a:solidFill>
                <a:schemeClr val="accent6"/>
              </a:solidFill>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pic>
        <p:nvPicPr>
          <p:cNvPr id="564" name="図 563">
            <a:extLst>
              <a:ext uri="{FF2B5EF4-FFF2-40B4-BE49-F238E27FC236}">
                <a16:creationId xmlns:a16="http://schemas.microsoft.com/office/drawing/2014/main" id="{A4E59402-C4CC-5BC7-ADB5-4125E84A1529}"/>
              </a:ext>
            </a:extLst>
          </p:cNvPr>
          <p:cNvPicPr>
            <a:picLocks noChangeAspect="1"/>
          </p:cNvPicPr>
          <p:nvPr/>
        </p:nvPicPr>
        <p:blipFill>
          <a:blip r:embed="rId2"/>
          <a:stretch>
            <a:fillRect/>
          </a:stretch>
        </p:blipFill>
        <p:spPr>
          <a:xfrm>
            <a:off x="211756" y="1184906"/>
            <a:ext cx="11600079" cy="4488187"/>
          </a:xfrm>
          <a:prstGeom prst="rect">
            <a:avLst/>
          </a:prstGeom>
        </p:spPr>
      </p:pic>
    </p:spTree>
    <p:extLst>
      <p:ext uri="{BB962C8B-B14F-4D97-AF65-F5344CB8AC3E}">
        <p14:creationId xmlns:p14="http://schemas.microsoft.com/office/powerpoint/2010/main" val="177084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1980029" cy="523220"/>
          </a:xfrm>
          <a:prstGeom prst="rect">
            <a:avLst/>
          </a:prstGeom>
          <a:noFill/>
        </p:spPr>
        <p:txBody>
          <a:bodyPr wrap="none" rtlCol="0">
            <a:spAutoFit/>
          </a:bodyPr>
          <a:lstStyle/>
          <a:p>
            <a:r>
              <a:rPr lang="ja-JP" altLang="en-US" sz="2800" dirty="0"/>
              <a:t>物性物理学</a:t>
            </a:r>
            <a:endParaRPr lang="en-US" altLang="ja-JP" sz="2800" dirty="0"/>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ED2CC62-5E55-234B-79B1-999CABA9E01F}"/>
                  </a:ext>
                </a:extLst>
              </p:cNvPr>
              <p:cNvSpPr txBox="1"/>
              <p:nvPr/>
            </p:nvSpPr>
            <p:spPr>
              <a:xfrm>
                <a:off x="166570" y="660576"/>
                <a:ext cx="10748478" cy="3190938"/>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t>物理系：（主に）固体結晶の（主に）電子の（主に）低エネルギーの振る舞いを調べる分野．</a:t>
                </a:r>
                <a:endParaRPr kumimoji="1" lang="en-US" altLang="ja-JP" dirty="0"/>
              </a:p>
              <a:p>
                <a:pPr marL="285750" indent="-285750">
                  <a:buFont typeface="Wingdings" panose="05000000000000000000" pitchFamily="2" charset="2"/>
                  <a:buChar char="l"/>
                </a:pPr>
                <a:endParaRPr kumimoji="1" lang="en-US" altLang="ja-JP" dirty="0"/>
              </a:p>
              <a:p>
                <a:pPr marL="285750" indent="-285750">
                  <a:buFont typeface="Wingdings" panose="05000000000000000000" pitchFamily="2" charset="2"/>
                  <a:buChar char="l"/>
                </a:pPr>
                <a:r>
                  <a:rPr kumimoji="1" lang="ja-JP" altLang="en-US" dirty="0"/>
                  <a:t>数学的記述：無限に拡がった空間有限次元系における非相対論的量子力学．</a:t>
                </a: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r>
                  <a:rPr kumimoji="1" lang="ja-JP" altLang="en-US" dirty="0"/>
                  <a:t>模型：ハミルトニアンは（通常は）局所的な相互作用を考える．</a:t>
                </a:r>
                <a:endParaRPr kumimoji="1" lang="en-US" altLang="ja-JP" dirty="0"/>
              </a:p>
              <a:p>
                <a:pPr marL="285750" indent="-285750">
                  <a:buFont typeface="Wingdings" panose="05000000000000000000" pitchFamily="2" charset="2"/>
                  <a:buChar char="l"/>
                </a:pPr>
                <a:endParaRPr kumimoji="1"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r>
                  <a:rPr kumimoji="1" lang="en-US" altLang="ja-JP" dirty="0" err="1"/>
                  <a:t>Eg</a:t>
                </a:r>
                <a:r>
                  <a:rPr lang="en-US" altLang="ja-JP" dirty="0" err="1"/>
                  <a:t>.</a:t>
                </a:r>
                <a:r>
                  <a:rPr lang="en-US" altLang="ja-JP" dirty="0"/>
                  <a:t> Hubbard</a:t>
                </a:r>
                <a:r>
                  <a:rPr lang="ja-JP" altLang="en-US" dirty="0"/>
                  <a:t>模型</a:t>
                </a: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r>
                  <a:rPr kumimoji="1" lang="en-US" altLang="ja-JP" dirty="0"/>
                  <a:t>Hilbert</a:t>
                </a:r>
                <a:r>
                  <a:rPr kumimoji="1" lang="ja-JP" altLang="en-US" dirty="0"/>
                  <a:t>空間の次元：</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4</m:t>
                        </m:r>
                      </m:e>
                      <m:sup>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𝐿</m:t>
                            </m:r>
                          </m:e>
                          <m:sup>
                            <m:r>
                              <a:rPr kumimoji="1" lang="en-US" altLang="ja-JP" b="0" i="1" smtClean="0">
                                <a:latin typeface="Cambria Math" panose="02040503050406030204" pitchFamily="18" charset="0"/>
                              </a:rPr>
                              <m:t>𝑑</m:t>
                            </m:r>
                          </m:sup>
                        </m:sSup>
                      </m:sup>
                    </m:sSup>
                  </m:oMath>
                </a14:m>
                <a:r>
                  <a:rPr kumimoji="1" lang="en-US" altLang="ja-JP" dirty="0"/>
                  <a:t> -&gt;</a:t>
                </a:r>
                <a:r>
                  <a:rPr lang="ja-JP" altLang="en-US" dirty="0"/>
                  <a:t>古典計算機で計算不可能．</a:t>
                </a:r>
                <a:r>
                  <a:rPr kumimoji="1" lang="en-US" altLang="ja-JP" dirty="0"/>
                  <a:t> </a:t>
                </a:r>
              </a:p>
            </p:txBody>
          </p:sp>
        </mc:Choice>
        <mc:Fallback xmlns="">
          <p:sp>
            <p:nvSpPr>
              <p:cNvPr id="22" name="テキスト ボックス 21">
                <a:extLst>
                  <a:ext uri="{FF2B5EF4-FFF2-40B4-BE49-F238E27FC236}">
                    <a16:creationId xmlns:a16="http://schemas.microsoft.com/office/drawing/2014/main" id="{5ED2CC62-5E55-234B-79B1-999CABA9E01F}"/>
                  </a:ext>
                </a:extLst>
              </p:cNvPr>
              <p:cNvSpPr txBox="1">
                <a:spLocks noRot="1" noChangeAspect="1" noMove="1" noResize="1" noEditPoints="1" noAdjustHandles="1" noChangeArrowheads="1" noChangeShapeType="1" noTextEdit="1"/>
              </p:cNvSpPr>
              <p:nvPr/>
            </p:nvSpPr>
            <p:spPr>
              <a:xfrm>
                <a:off x="166570" y="660576"/>
                <a:ext cx="10748478" cy="3190938"/>
              </a:xfrm>
              <a:prstGeom prst="rect">
                <a:avLst/>
              </a:prstGeom>
              <a:blipFill>
                <a:blip r:embed="rId5"/>
                <a:stretch>
                  <a:fillRect l="-340" t="-954" b="-2099"/>
                </a:stretch>
              </a:blipFill>
            </p:spPr>
            <p:txBody>
              <a:bodyPr/>
              <a:lstStyle/>
              <a:p>
                <a:r>
                  <a:rPr lang="ja-JP" altLang="en-US">
                    <a:noFill/>
                  </a:rPr>
                  <a:t> </a:t>
                </a:r>
              </a:p>
            </p:txBody>
          </p:sp>
        </mc:Fallback>
      </mc:AlternateContent>
      <p:pic>
        <p:nvPicPr>
          <p:cNvPr id="21" name="図 20"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hat H = \sum_{\langle x,y \rangle,\sigma \in \{\uparrow ,\downarrow\}} t \hat c_{x,\sigma}^\dag \hat c_{y,\sigma} + U \sum_{x,y}\hat c^\dag_{x,\uparrow} \hat c_{x,\uparrow} \hat c^\dag_{x,\downarrow} \hat c_{x,\downarrow}.&#10;\end{align*}&#10;\end{document}" title="IguanaTex Bitmap Display">
            <a:extLst>
              <a:ext uri="{FF2B5EF4-FFF2-40B4-BE49-F238E27FC236}">
                <a16:creationId xmlns:a16="http://schemas.microsoft.com/office/drawing/2014/main" id="{BA72AA34-26A7-1CB8-DC90-3F3023B61F7A}"/>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731218" y="2486714"/>
            <a:ext cx="6338677" cy="712674"/>
          </a:xfrm>
          <a:prstGeom prst="rect">
            <a:avLst/>
          </a:prstGeom>
        </p:spPr>
      </p:pic>
      <p:cxnSp>
        <p:nvCxnSpPr>
          <p:cNvPr id="16" name="直線コネクタ 15">
            <a:extLst>
              <a:ext uri="{FF2B5EF4-FFF2-40B4-BE49-F238E27FC236}">
                <a16:creationId xmlns:a16="http://schemas.microsoft.com/office/drawing/2014/main" id="{DA46BEBB-7290-4716-B9EB-7D4CAB3C9583}"/>
              </a:ext>
            </a:extLst>
          </p:cNvPr>
          <p:cNvCxnSpPr>
            <a:cxnSpLocks/>
          </p:cNvCxnSpPr>
          <p:nvPr/>
        </p:nvCxnSpPr>
        <p:spPr>
          <a:xfrm>
            <a:off x="3545744" y="4701116"/>
            <a:ext cx="420188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ED542BBD-8C04-5910-3839-9FE7AE342489}"/>
              </a:ext>
            </a:extLst>
          </p:cNvPr>
          <p:cNvCxnSpPr>
            <a:cxnSpLocks/>
          </p:cNvCxnSpPr>
          <p:nvPr/>
        </p:nvCxnSpPr>
        <p:spPr>
          <a:xfrm>
            <a:off x="3545743" y="5200026"/>
            <a:ext cx="420188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A9A745A9-7223-72C1-892E-AD1226DF4830}"/>
              </a:ext>
            </a:extLst>
          </p:cNvPr>
          <p:cNvCxnSpPr>
            <a:cxnSpLocks/>
          </p:cNvCxnSpPr>
          <p:nvPr/>
        </p:nvCxnSpPr>
        <p:spPr>
          <a:xfrm>
            <a:off x="3545742" y="5690913"/>
            <a:ext cx="420188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42760423-E548-4A47-3499-13AEF0720FF4}"/>
              </a:ext>
            </a:extLst>
          </p:cNvPr>
          <p:cNvCxnSpPr>
            <a:cxnSpLocks/>
          </p:cNvCxnSpPr>
          <p:nvPr/>
        </p:nvCxnSpPr>
        <p:spPr>
          <a:xfrm>
            <a:off x="3545741" y="6189823"/>
            <a:ext cx="420188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D6AC771E-D351-7477-B7F3-34CBC0DB9C90}"/>
              </a:ext>
            </a:extLst>
          </p:cNvPr>
          <p:cNvCxnSpPr>
            <a:cxnSpLocks/>
          </p:cNvCxnSpPr>
          <p:nvPr/>
        </p:nvCxnSpPr>
        <p:spPr>
          <a:xfrm flipV="1">
            <a:off x="4312477" y="4210228"/>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25" name="直線コネクタ 1024">
            <a:extLst>
              <a:ext uri="{FF2B5EF4-FFF2-40B4-BE49-F238E27FC236}">
                <a16:creationId xmlns:a16="http://schemas.microsoft.com/office/drawing/2014/main" id="{00EA0B79-F48B-E8BE-71F9-5B5BAE51A157}"/>
              </a:ext>
            </a:extLst>
          </p:cNvPr>
          <p:cNvCxnSpPr>
            <a:cxnSpLocks/>
          </p:cNvCxnSpPr>
          <p:nvPr/>
        </p:nvCxnSpPr>
        <p:spPr>
          <a:xfrm flipV="1">
            <a:off x="4833757" y="4210228"/>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28" name="直線コネクタ 1027">
            <a:extLst>
              <a:ext uri="{FF2B5EF4-FFF2-40B4-BE49-F238E27FC236}">
                <a16:creationId xmlns:a16="http://schemas.microsoft.com/office/drawing/2014/main" id="{8984E5C9-343E-879C-41C2-E297B4DA1AA5}"/>
              </a:ext>
            </a:extLst>
          </p:cNvPr>
          <p:cNvCxnSpPr>
            <a:cxnSpLocks/>
          </p:cNvCxnSpPr>
          <p:nvPr/>
        </p:nvCxnSpPr>
        <p:spPr>
          <a:xfrm flipV="1">
            <a:off x="5379277" y="4210228"/>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29" name="直線コネクタ 1028">
            <a:extLst>
              <a:ext uri="{FF2B5EF4-FFF2-40B4-BE49-F238E27FC236}">
                <a16:creationId xmlns:a16="http://schemas.microsoft.com/office/drawing/2014/main" id="{B595D422-D2F1-A105-8EC1-F85FD41AF7C4}"/>
              </a:ext>
            </a:extLst>
          </p:cNvPr>
          <p:cNvCxnSpPr>
            <a:cxnSpLocks/>
          </p:cNvCxnSpPr>
          <p:nvPr/>
        </p:nvCxnSpPr>
        <p:spPr>
          <a:xfrm flipV="1">
            <a:off x="5900557" y="4210228"/>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30" name="直線コネクタ 1029">
            <a:extLst>
              <a:ext uri="{FF2B5EF4-FFF2-40B4-BE49-F238E27FC236}">
                <a16:creationId xmlns:a16="http://schemas.microsoft.com/office/drawing/2014/main" id="{42BE9B1E-0CDB-F128-23EE-3ABE2481B348}"/>
              </a:ext>
            </a:extLst>
          </p:cNvPr>
          <p:cNvCxnSpPr>
            <a:cxnSpLocks/>
          </p:cNvCxnSpPr>
          <p:nvPr/>
        </p:nvCxnSpPr>
        <p:spPr>
          <a:xfrm flipV="1">
            <a:off x="6429144" y="4210228"/>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31" name="直線コネクタ 1030">
            <a:extLst>
              <a:ext uri="{FF2B5EF4-FFF2-40B4-BE49-F238E27FC236}">
                <a16:creationId xmlns:a16="http://schemas.microsoft.com/office/drawing/2014/main" id="{9CE52E5E-86F6-BE83-9F4F-64AF8610F7A5}"/>
              </a:ext>
            </a:extLst>
          </p:cNvPr>
          <p:cNvCxnSpPr>
            <a:cxnSpLocks/>
          </p:cNvCxnSpPr>
          <p:nvPr/>
        </p:nvCxnSpPr>
        <p:spPr>
          <a:xfrm flipV="1">
            <a:off x="6950424" y="4210228"/>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32" name="直線コネクタ 1031">
            <a:extLst>
              <a:ext uri="{FF2B5EF4-FFF2-40B4-BE49-F238E27FC236}">
                <a16:creationId xmlns:a16="http://schemas.microsoft.com/office/drawing/2014/main" id="{70384082-DC50-A8E1-144C-03AD30F204F7}"/>
              </a:ext>
            </a:extLst>
          </p:cNvPr>
          <p:cNvCxnSpPr>
            <a:cxnSpLocks/>
          </p:cNvCxnSpPr>
          <p:nvPr/>
        </p:nvCxnSpPr>
        <p:spPr>
          <a:xfrm flipV="1">
            <a:off x="7495944" y="4210228"/>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33" name="直線コネクタ 1032">
            <a:extLst>
              <a:ext uri="{FF2B5EF4-FFF2-40B4-BE49-F238E27FC236}">
                <a16:creationId xmlns:a16="http://schemas.microsoft.com/office/drawing/2014/main" id="{662FE2FD-3B77-9638-1392-6F896C36D6B3}"/>
              </a:ext>
            </a:extLst>
          </p:cNvPr>
          <p:cNvCxnSpPr>
            <a:cxnSpLocks/>
          </p:cNvCxnSpPr>
          <p:nvPr/>
        </p:nvCxnSpPr>
        <p:spPr>
          <a:xfrm flipV="1">
            <a:off x="3775424" y="4227162"/>
            <a:ext cx="0" cy="235819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034" name="楕円 1033">
            <a:extLst>
              <a:ext uri="{FF2B5EF4-FFF2-40B4-BE49-F238E27FC236}">
                <a16:creationId xmlns:a16="http://schemas.microsoft.com/office/drawing/2014/main" id="{ADD87410-7367-D8A2-A481-FF4D4EE7065D}"/>
              </a:ext>
            </a:extLst>
          </p:cNvPr>
          <p:cNvSpPr/>
          <p:nvPr/>
        </p:nvSpPr>
        <p:spPr>
          <a:xfrm>
            <a:off x="4725806" y="5582363"/>
            <a:ext cx="220833" cy="2203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36" name="直線矢印コネクタ 1035">
            <a:extLst>
              <a:ext uri="{FF2B5EF4-FFF2-40B4-BE49-F238E27FC236}">
                <a16:creationId xmlns:a16="http://schemas.microsoft.com/office/drawing/2014/main" id="{027D0091-08EF-1258-1C76-D9767305D047}"/>
              </a:ext>
            </a:extLst>
          </p:cNvPr>
          <p:cNvCxnSpPr>
            <a:cxnSpLocks/>
          </p:cNvCxnSpPr>
          <p:nvPr/>
        </p:nvCxnSpPr>
        <p:spPr>
          <a:xfrm flipV="1">
            <a:off x="4762500" y="5442663"/>
            <a:ext cx="184139" cy="4191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41" name="楕円 1040">
            <a:extLst>
              <a:ext uri="{FF2B5EF4-FFF2-40B4-BE49-F238E27FC236}">
                <a16:creationId xmlns:a16="http://schemas.microsoft.com/office/drawing/2014/main" id="{282D3F4E-E0DC-784C-5A91-01F9D1D5486A}"/>
              </a:ext>
            </a:extLst>
          </p:cNvPr>
          <p:cNvSpPr/>
          <p:nvPr/>
        </p:nvSpPr>
        <p:spPr>
          <a:xfrm>
            <a:off x="4720766" y="5083453"/>
            <a:ext cx="220833" cy="2203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42" name="直線矢印コネクタ 1041">
            <a:extLst>
              <a:ext uri="{FF2B5EF4-FFF2-40B4-BE49-F238E27FC236}">
                <a16:creationId xmlns:a16="http://schemas.microsoft.com/office/drawing/2014/main" id="{FA34F8B8-F489-74E2-6A31-C43DC799238F}"/>
              </a:ext>
            </a:extLst>
          </p:cNvPr>
          <p:cNvCxnSpPr>
            <a:cxnSpLocks/>
          </p:cNvCxnSpPr>
          <p:nvPr/>
        </p:nvCxnSpPr>
        <p:spPr>
          <a:xfrm flipV="1">
            <a:off x="4757460" y="4943753"/>
            <a:ext cx="184139" cy="4191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43" name="矢印: 左カーブ 1042">
            <a:extLst>
              <a:ext uri="{FF2B5EF4-FFF2-40B4-BE49-F238E27FC236}">
                <a16:creationId xmlns:a16="http://schemas.microsoft.com/office/drawing/2014/main" id="{6B865214-451D-F1AC-0AF0-A1393772DE98}"/>
              </a:ext>
            </a:extLst>
          </p:cNvPr>
          <p:cNvSpPr/>
          <p:nvPr/>
        </p:nvSpPr>
        <p:spPr>
          <a:xfrm rot="10800000">
            <a:off x="4397968" y="5138177"/>
            <a:ext cx="266698" cy="58811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5" name="図 1044"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t&#10;\end{align*}&#10;\end{document}" title="IguanaTex Bitmap Display">
            <a:extLst>
              <a:ext uri="{FF2B5EF4-FFF2-40B4-BE49-F238E27FC236}">
                <a16:creationId xmlns:a16="http://schemas.microsoft.com/office/drawing/2014/main" id="{104A0331-D299-79A3-E385-84BB42400C40}"/>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4036930" y="5213680"/>
            <a:ext cx="187075" cy="385154"/>
          </a:xfrm>
          <a:prstGeom prst="rect">
            <a:avLst/>
          </a:prstGeom>
        </p:spPr>
      </p:pic>
      <p:sp>
        <p:nvSpPr>
          <p:cNvPr id="1046" name="楕円 1045">
            <a:extLst>
              <a:ext uri="{FF2B5EF4-FFF2-40B4-BE49-F238E27FC236}">
                <a16:creationId xmlns:a16="http://schemas.microsoft.com/office/drawing/2014/main" id="{5F93BAB5-4524-4AAB-7E81-AA410C1D25AA}"/>
              </a:ext>
            </a:extLst>
          </p:cNvPr>
          <p:cNvSpPr/>
          <p:nvPr/>
        </p:nvSpPr>
        <p:spPr>
          <a:xfrm>
            <a:off x="6253344" y="5547294"/>
            <a:ext cx="220833" cy="2203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47" name="直線矢印コネクタ 1046">
            <a:extLst>
              <a:ext uri="{FF2B5EF4-FFF2-40B4-BE49-F238E27FC236}">
                <a16:creationId xmlns:a16="http://schemas.microsoft.com/office/drawing/2014/main" id="{AD5DA145-635D-8CE0-C603-69D22592CD9B}"/>
              </a:ext>
            </a:extLst>
          </p:cNvPr>
          <p:cNvCxnSpPr>
            <a:cxnSpLocks/>
          </p:cNvCxnSpPr>
          <p:nvPr/>
        </p:nvCxnSpPr>
        <p:spPr>
          <a:xfrm flipV="1">
            <a:off x="6291444" y="5407594"/>
            <a:ext cx="182733" cy="4362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48" name="楕円 1047">
            <a:extLst>
              <a:ext uri="{FF2B5EF4-FFF2-40B4-BE49-F238E27FC236}">
                <a16:creationId xmlns:a16="http://schemas.microsoft.com/office/drawing/2014/main" id="{B7B0246C-F353-4930-AFAE-35D8DE45098A}"/>
              </a:ext>
            </a:extLst>
          </p:cNvPr>
          <p:cNvSpPr/>
          <p:nvPr/>
        </p:nvSpPr>
        <p:spPr>
          <a:xfrm>
            <a:off x="6367644" y="5623494"/>
            <a:ext cx="220833" cy="2203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49" name="直線矢印コネクタ 1048">
            <a:extLst>
              <a:ext uri="{FF2B5EF4-FFF2-40B4-BE49-F238E27FC236}">
                <a16:creationId xmlns:a16="http://schemas.microsoft.com/office/drawing/2014/main" id="{400A4799-C99F-30F1-4375-BCC0E6B7328D}"/>
              </a:ext>
            </a:extLst>
          </p:cNvPr>
          <p:cNvCxnSpPr>
            <a:cxnSpLocks/>
          </p:cNvCxnSpPr>
          <p:nvPr/>
        </p:nvCxnSpPr>
        <p:spPr>
          <a:xfrm flipH="1">
            <a:off x="6370819" y="5563313"/>
            <a:ext cx="188731" cy="4095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057" name="図 1056"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U&#10;\end{align*}&#10;\end{document}" title="IguanaTex Bitmap Display">
            <a:extLst>
              <a:ext uri="{FF2B5EF4-FFF2-40B4-BE49-F238E27FC236}">
                <a16:creationId xmlns:a16="http://schemas.microsoft.com/office/drawing/2014/main" id="{97C783D3-6F55-4E9A-8ABF-60C33445DD7C}"/>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6600316" y="5299667"/>
            <a:ext cx="300335" cy="305557"/>
          </a:xfrm>
          <a:prstGeom prst="rect">
            <a:avLst/>
          </a:prstGeom>
        </p:spPr>
      </p:pic>
    </p:spTree>
    <p:extLst>
      <p:ext uri="{BB962C8B-B14F-4D97-AF65-F5344CB8AC3E}">
        <p14:creationId xmlns:p14="http://schemas.microsoft.com/office/powerpoint/2010/main" val="1263488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3129383" cy="523220"/>
          </a:xfrm>
          <a:prstGeom prst="rect">
            <a:avLst/>
          </a:prstGeom>
          <a:noFill/>
        </p:spPr>
        <p:txBody>
          <a:bodyPr wrap="none" rtlCol="0">
            <a:spAutoFit/>
          </a:bodyPr>
          <a:lstStyle/>
          <a:p>
            <a:r>
              <a:rPr lang="ja-JP" altLang="en-US" sz="2800" dirty="0"/>
              <a:t>計算結果 </a:t>
            </a:r>
            <a:r>
              <a:rPr lang="en-US" altLang="ja-JP" dirty="0">
                <a:solidFill>
                  <a:schemeClr val="accent6"/>
                </a:solidFill>
              </a:rPr>
              <a:t>[KS</a:t>
            </a:r>
            <a:r>
              <a:rPr lang="en-US" altLang="ja-JP" sz="1800" dirty="0">
                <a:solidFill>
                  <a:schemeClr val="accent6"/>
                </a:solidFill>
              </a:rPr>
              <a:t>=Ono 23]</a:t>
            </a:r>
            <a:endParaRPr lang="en-US" altLang="ja-JP" sz="1800" dirty="0">
              <a:solidFill>
                <a:schemeClr val="accent6"/>
              </a:solidFill>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pic>
        <p:nvPicPr>
          <p:cNvPr id="2" name="図 1">
            <a:extLst>
              <a:ext uri="{FF2B5EF4-FFF2-40B4-BE49-F238E27FC236}">
                <a16:creationId xmlns:a16="http://schemas.microsoft.com/office/drawing/2014/main" id="{243BB55E-4AC7-4A22-EEB7-328B2FE03E49}"/>
              </a:ext>
            </a:extLst>
          </p:cNvPr>
          <p:cNvPicPr>
            <a:picLocks noChangeAspect="1"/>
          </p:cNvPicPr>
          <p:nvPr/>
        </p:nvPicPr>
        <p:blipFill>
          <a:blip r:embed="rId2"/>
          <a:stretch>
            <a:fillRect/>
          </a:stretch>
        </p:blipFill>
        <p:spPr>
          <a:xfrm>
            <a:off x="0" y="830137"/>
            <a:ext cx="12192000" cy="3004353"/>
          </a:xfrm>
          <a:prstGeom prst="rect">
            <a:avLst/>
          </a:prstGeom>
        </p:spPr>
      </p:pic>
      <p:sp>
        <p:nvSpPr>
          <p:cNvPr id="4" name="テキスト ボックス 3">
            <a:extLst>
              <a:ext uri="{FF2B5EF4-FFF2-40B4-BE49-F238E27FC236}">
                <a16:creationId xmlns:a16="http://schemas.microsoft.com/office/drawing/2014/main" id="{7767077C-103C-36CC-9EB7-077E47B57D69}"/>
              </a:ext>
            </a:extLst>
          </p:cNvPr>
          <p:cNvSpPr txBox="1"/>
          <p:nvPr/>
        </p:nvSpPr>
        <p:spPr>
          <a:xfrm>
            <a:off x="251048" y="4113072"/>
            <a:ext cx="11682572" cy="1200329"/>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空間３次元については，約</a:t>
            </a:r>
            <a:r>
              <a:rPr lang="en-US" altLang="ja-JP" dirty="0">
                <a:latin typeface="+mn-ea"/>
              </a:rPr>
              <a:t>60</a:t>
            </a:r>
            <a:r>
              <a:rPr lang="ja-JP" altLang="en-US" dirty="0">
                <a:latin typeface="+mn-ea"/>
              </a:rPr>
              <a:t>％の</a:t>
            </a:r>
            <a:r>
              <a:rPr lang="en-US" altLang="ja-JP" dirty="0">
                <a:latin typeface="+mn-ea"/>
              </a:rPr>
              <a:t>K</a:t>
            </a:r>
            <a:r>
              <a:rPr lang="ja-JP" altLang="en-US" dirty="0">
                <a:latin typeface="+mn-ea"/>
              </a:rPr>
              <a:t>群が</a:t>
            </a:r>
            <a:r>
              <a:rPr lang="en-US" altLang="ja-JP" dirty="0">
                <a:latin typeface="+mn-ea"/>
              </a:rPr>
              <a:t>E2</a:t>
            </a:r>
            <a:r>
              <a:rPr lang="ja-JP" altLang="en-US" dirty="0">
                <a:latin typeface="+mn-ea"/>
              </a:rPr>
              <a:t>ページから確定した．</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結果は</a:t>
            </a:r>
            <a:r>
              <a:rPr lang="en-US" altLang="ja-JP" dirty="0">
                <a:latin typeface="+mn-ea"/>
              </a:rPr>
              <a:t>web page</a:t>
            </a:r>
            <a:r>
              <a:rPr lang="ja-JP" altLang="en-US" dirty="0">
                <a:latin typeface="+mn-ea"/>
              </a:rPr>
              <a:t>にまとめた．（</a:t>
            </a:r>
            <a:r>
              <a:rPr lang="en-US" altLang="ja-JP" dirty="0">
                <a:latin typeface="+mn-ea"/>
                <a:hlinkClick r:id="rId3"/>
              </a:rPr>
              <a:t>link</a:t>
            </a:r>
            <a:r>
              <a:rPr lang="ja-JP" altLang="en-US" dirty="0">
                <a:latin typeface="+mn-ea"/>
              </a:rPr>
              <a:t>）</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p:txBody>
      </p:sp>
      <p:sp>
        <p:nvSpPr>
          <p:cNvPr id="5" name="四角形: 角を丸くする 4">
            <a:extLst>
              <a:ext uri="{FF2B5EF4-FFF2-40B4-BE49-F238E27FC236}">
                <a16:creationId xmlns:a16="http://schemas.microsoft.com/office/drawing/2014/main" id="{FB583A6D-CEF5-7CEA-DB0F-15FCD5A62618}"/>
              </a:ext>
            </a:extLst>
          </p:cNvPr>
          <p:cNvSpPr/>
          <p:nvPr/>
        </p:nvSpPr>
        <p:spPr>
          <a:xfrm>
            <a:off x="5984196" y="1106524"/>
            <a:ext cx="712938" cy="343393"/>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720377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2E995C6-0B8C-FA1E-BD81-42E1E6337D29}"/>
              </a:ext>
            </a:extLst>
          </p:cNvPr>
          <p:cNvPicPr>
            <a:picLocks noChangeAspect="1"/>
          </p:cNvPicPr>
          <p:nvPr/>
        </p:nvPicPr>
        <p:blipFill rotWithShape="1">
          <a:blip r:embed="rId2"/>
          <a:srcRect r="33921" b="3579"/>
          <a:stretch/>
        </p:blipFill>
        <p:spPr>
          <a:xfrm>
            <a:off x="2030932" y="125125"/>
            <a:ext cx="8056345" cy="6612556"/>
          </a:xfrm>
          <a:prstGeom prst="rect">
            <a:avLst/>
          </a:prstGeom>
        </p:spPr>
      </p:pic>
      <p:sp>
        <p:nvSpPr>
          <p:cNvPr id="5" name="楕円 4">
            <a:extLst>
              <a:ext uri="{FF2B5EF4-FFF2-40B4-BE49-F238E27FC236}">
                <a16:creationId xmlns:a16="http://schemas.microsoft.com/office/drawing/2014/main" id="{0C566C95-F8E5-0AD9-002C-D2C1726CFF90}"/>
              </a:ext>
            </a:extLst>
          </p:cNvPr>
          <p:cNvSpPr/>
          <p:nvPr/>
        </p:nvSpPr>
        <p:spPr>
          <a:xfrm>
            <a:off x="2540000" y="3790950"/>
            <a:ext cx="527050" cy="495300"/>
          </a:xfrm>
          <a:prstGeom prst="ellipse">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0449CD74-94D0-7803-7821-84AB3E6A076A}"/>
              </a:ext>
            </a:extLst>
          </p:cNvPr>
          <p:cNvCxnSpPr>
            <a:cxnSpLocks/>
            <a:stCxn id="5" idx="1"/>
          </p:cNvCxnSpPr>
          <p:nvPr/>
        </p:nvCxnSpPr>
        <p:spPr>
          <a:xfrm flipH="1" flipV="1">
            <a:off x="2387065" y="3590223"/>
            <a:ext cx="230120" cy="2732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00BF5DD-B2F5-D684-0E5B-A8648B9943F3}"/>
              </a:ext>
            </a:extLst>
          </p:cNvPr>
          <p:cNvSpPr txBox="1"/>
          <p:nvPr/>
        </p:nvSpPr>
        <p:spPr>
          <a:xfrm>
            <a:off x="1266405" y="3251669"/>
            <a:ext cx="2292615" cy="338554"/>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Three independent irreps</a:t>
            </a:r>
            <a:endParaRPr kumimoji="1" lang="ja-JP" altLang="en-US" sz="1600" dirty="0">
              <a:latin typeface="Times New Roman" panose="02020603050405020304" pitchFamily="18" charset="0"/>
              <a:cs typeface="Times New Roman" panose="02020603050405020304" pitchFamily="18" charset="0"/>
            </a:endParaRPr>
          </a:p>
        </p:txBody>
      </p:sp>
      <p:sp>
        <p:nvSpPr>
          <p:cNvPr id="9" name="楕円 8">
            <a:extLst>
              <a:ext uri="{FF2B5EF4-FFF2-40B4-BE49-F238E27FC236}">
                <a16:creationId xmlns:a16="http://schemas.microsoft.com/office/drawing/2014/main" id="{87322765-D21B-6655-6A0A-9F19234EE1C7}"/>
              </a:ext>
            </a:extLst>
          </p:cNvPr>
          <p:cNvSpPr/>
          <p:nvPr/>
        </p:nvSpPr>
        <p:spPr>
          <a:xfrm>
            <a:off x="3486150" y="4413250"/>
            <a:ext cx="527050" cy="495300"/>
          </a:xfrm>
          <a:prstGeom prst="ellipse">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2AADFF9-72F0-1203-95EE-40FD197328F0}"/>
              </a:ext>
            </a:extLst>
          </p:cNvPr>
          <p:cNvCxnSpPr>
            <a:cxnSpLocks/>
          </p:cNvCxnSpPr>
          <p:nvPr/>
        </p:nvCxnSpPr>
        <p:spPr>
          <a:xfrm flipV="1">
            <a:off x="3749675" y="3420946"/>
            <a:ext cx="365125" cy="99230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34C1E6B-636F-80B3-B887-0876B38771AC}"/>
              </a:ext>
            </a:extLst>
          </p:cNvPr>
          <p:cNvSpPr txBox="1"/>
          <p:nvPr/>
        </p:nvSpPr>
        <p:spPr>
          <a:xfrm>
            <a:off x="3507724" y="3087890"/>
            <a:ext cx="3114955" cy="338554"/>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One invariant over 2-dim. subspace</a:t>
            </a:r>
            <a:endParaRPr kumimoji="1" lang="ja-JP" altLang="en-US" sz="1600" dirty="0">
              <a:latin typeface="Times New Roman" panose="02020603050405020304" pitchFamily="18" charset="0"/>
              <a:cs typeface="Times New Roman" panose="02020603050405020304" pitchFamily="18" charset="0"/>
            </a:endParaRPr>
          </a:p>
        </p:txBody>
      </p:sp>
      <p:sp>
        <p:nvSpPr>
          <p:cNvPr id="12" name="楕円 11">
            <a:extLst>
              <a:ext uri="{FF2B5EF4-FFF2-40B4-BE49-F238E27FC236}">
                <a16:creationId xmlns:a16="http://schemas.microsoft.com/office/drawing/2014/main" id="{4E8DE016-D7C5-C464-E3A8-4442C486CDFF}"/>
              </a:ext>
            </a:extLst>
          </p:cNvPr>
          <p:cNvSpPr/>
          <p:nvPr/>
        </p:nvSpPr>
        <p:spPr>
          <a:xfrm>
            <a:off x="5949950" y="4406900"/>
            <a:ext cx="527050" cy="495300"/>
          </a:xfrm>
          <a:prstGeom prst="ellipse">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2D2A8A55-6508-1672-80C4-8CB0F2E8B064}"/>
              </a:ext>
            </a:extLst>
          </p:cNvPr>
          <p:cNvCxnSpPr>
            <a:cxnSpLocks/>
            <a:stCxn id="12" idx="7"/>
          </p:cNvCxnSpPr>
          <p:nvPr/>
        </p:nvCxnSpPr>
        <p:spPr>
          <a:xfrm flipV="1">
            <a:off x="6399815" y="3087890"/>
            <a:ext cx="1141628" cy="139154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9728DBA-E349-003C-8A0F-1AC108BB02D8}"/>
              </a:ext>
            </a:extLst>
          </p:cNvPr>
          <p:cNvSpPr txBox="1"/>
          <p:nvPr/>
        </p:nvSpPr>
        <p:spPr>
          <a:xfrm>
            <a:off x="6726412" y="2749336"/>
            <a:ext cx="1630062" cy="338554"/>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One 2nd-order TI</a:t>
            </a:r>
            <a:endParaRPr kumimoji="1" lang="ja-JP" altLang="en-US" sz="1600" dirty="0">
              <a:latin typeface="Times New Roman" panose="02020603050405020304" pitchFamily="18" charset="0"/>
              <a:cs typeface="Times New Roman" panose="02020603050405020304" pitchFamily="18" charset="0"/>
            </a:endParaRPr>
          </a:p>
        </p:txBody>
      </p:sp>
      <p:sp>
        <p:nvSpPr>
          <p:cNvPr id="15" name="楕円 14">
            <a:extLst>
              <a:ext uri="{FF2B5EF4-FFF2-40B4-BE49-F238E27FC236}">
                <a16:creationId xmlns:a16="http://schemas.microsoft.com/office/drawing/2014/main" id="{C20A7C30-A4EB-F217-CCCB-E051BC9B94B2}"/>
              </a:ext>
            </a:extLst>
          </p:cNvPr>
          <p:cNvSpPr/>
          <p:nvPr/>
        </p:nvSpPr>
        <p:spPr>
          <a:xfrm>
            <a:off x="7672927" y="3809997"/>
            <a:ext cx="628650" cy="495300"/>
          </a:xfrm>
          <a:prstGeom prst="ellipse">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24FDB769-A900-CFC3-2ABA-1FAAF175007C}"/>
              </a:ext>
            </a:extLst>
          </p:cNvPr>
          <p:cNvCxnSpPr>
            <a:cxnSpLocks/>
            <a:stCxn id="15" idx="6"/>
          </p:cNvCxnSpPr>
          <p:nvPr/>
        </p:nvCxnSpPr>
        <p:spPr>
          <a:xfrm>
            <a:off x="8301577" y="4057647"/>
            <a:ext cx="27145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001F5E7-E3D4-B260-B3F5-36C0F91D9E92}"/>
              </a:ext>
            </a:extLst>
          </p:cNvPr>
          <p:cNvSpPr txBox="1"/>
          <p:nvPr/>
        </p:nvSpPr>
        <p:spPr>
          <a:xfrm>
            <a:off x="8573032" y="3877972"/>
            <a:ext cx="2279278" cy="338554"/>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Classification of bulk TIs</a:t>
            </a:r>
            <a:endParaRPr kumimoji="1" lang="ja-JP" altLang="en-US" sz="1600" dirty="0">
              <a:latin typeface="Times New Roman" panose="02020603050405020304" pitchFamily="18" charset="0"/>
              <a:cs typeface="Times New Roman" panose="02020603050405020304" pitchFamily="18" charset="0"/>
            </a:endParaRPr>
          </a:p>
        </p:txBody>
      </p:sp>
      <p:sp>
        <p:nvSpPr>
          <p:cNvPr id="18" name="楕円 17">
            <a:extLst>
              <a:ext uri="{FF2B5EF4-FFF2-40B4-BE49-F238E27FC236}">
                <a16:creationId xmlns:a16="http://schemas.microsoft.com/office/drawing/2014/main" id="{239DAEF1-6B67-1B31-BE4B-AFD9486F0537}"/>
              </a:ext>
            </a:extLst>
          </p:cNvPr>
          <p:cNvSpPr/>
          <p:nvPr/>
        </p:nvSpPr>
        <p:spPr>
          <a:xfrm>
            <a:off x="7672927" y="6159497"/>
            <a:ext cx="628650" cy="495300"/>
          </a:xfrm>
          <a:prstGeom prst="ellipse">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15C77AD1-0715-BC9F-9C15-442B67A287E0}"/>
              </a:ext>
            </a:extLst>
          </p:cNvPr>
          <p:cNvCxnSpPr>
            <a:cxnSpLocks/>
            <a:stCxn id="18" idx="6"/>
          </p:cNvCxnSpPr>
          <p:nvPr/>
        </p:nvCxnSpPr>
        <p:spPr>
          <a:xfrm>
            <a:off x="8301577" y="6407147"/>
            <a:ext cx="27145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C4B26E9A-39D0-AA9C-901F-AAB3884B9E34}"/>
              </a:ext>
            </a:extLst>
          </p:cNvPr>
          <p:cNvSpPr txBox="1"/>
          <p:nvPr/>
        </p:nvSpPr>
        <p:spPr>
          <a:xfrm>
            <a:off x="8573032" y="6227472"/>
            <a:ext cx="2901756" cy="338554"/>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Classification of adiabatic cycles</a:t>
            </a:r>
            <a:endParaRPr kumimoji="1" lang="ja-JP" altLang="en-US" sz="1600" dirty="0">
              <a:latin typeface="Times New Roman" panose="02020603050405020304" pitchFamily="18" charset="0"/>
              <a:cs typeface="Times New Roman" panose="02020603050405020304" pitchFamily="18" charset="0"/>
            </a:endParaRPr>
          </a:p>
        </p:txBody>
      </p:sp>
      <p:sp>
        <p:nvSpPr>
          <p:cNvPr id="21" name="楕円 20">
            <a:extLst>
              <a:ext uri="{FF2B5EF4-FFF2-40B4-BE49-F238E27FC236}">
                <a16:creationId xmlns:a16="http://schemas.microsoft.com/office/drawing/2014/main" id="{C1146901-216C-BFE3-E57B-E779DEAD3B22}"/>
              </a:ext>
            </a:extLst>
          </p:cNvPr>
          <p:cNvSpPr/>
          <p:nvPr/>
        </p:nvSpPr>
        <p:spPr>
          <a:xfrm>
            <a:off x="7679277" y="4133847"/>
            <a:ext cx="628650" cy="495300"/>
          </a:xfrm>
          <a:prstGeom prst="ellipse">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468E9571-6969-A9F0-8147-320CFF69D975}"/>
              </a:ext>
            </a:extLst>
          </p:cNvPr>
          <p:cNvCxnSpPr>
            <a:cxnSpLocks/>
            <a:stCxn id="21" idx="6"/>
          </p:cNvCxnSpPr>
          <p:nvPr/>
        </p:nvCxnSpPr>
        <p:spPr>
          <a:xfrm>
            <a:off x="8307927" y="4381497"/>
            <a:ext cx="27145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5C6847F8-EB67-2D7C-4D03-735DA78B036F}"/>
              </a:ext>
            </a:extLst>
          </p:cNvPr>
          <p:cNvSpPr txBox="1"/>
          <p:nvPr/>
        </p:nvSpPr>
        <p:spPr>
          <a:xfrm>
            <a:off x="8579382" y="4201822"/>
            <a:ext cx="2797561" cy="338554"/>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Classification of gapless phases</a:t>
            </a:r>
            <a:endParaRPr kumimoji="1" lang="ja-JP" altLang="en-US" sz="1600" dirty="0">
              <a:latin typeface="Times New Roman" panose="02020603050405020304" pitchFamily="18" charset="0"/>
              <a:cs typeface="Times New Roman" panose="02020603050405020304" pitchFamily="18" charset="0"/>
            </a:endParaRPr>
          </a:p>
        </p:txBody>
      </p:sp>
      <p:sp>
        <p:nvSpPr>
          <p:cNvPr id="25" name="楕円 24">
            <a:extLst>
              <a:ext uri="{FF2B5EF4-FFF2-40B4-BE49-F238E27FC236}">
                <a16:creationId xmlns:a16="http://schemas.microsoft.com/office/drawing/2014/main" id="{B1E94805-348E-F674-DEEF-192CF69CA9E5}"/>
              </a:ext>
            </a:extLst>
          </p:cNvPr>
          <p:cNvSpPr/>
          <p:nvPr/>
        </p:nvSpPr>
        <p:spPr>
          <a:xfrm>
            <a:off x="4940300" y="3759200"/>
            <a:ext cx="527050" cy="495300"/>
          </a:xfrm>
          <a:prstGeom prst="ellipse">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1937867D-74E2-9963-0AF6-458782E6505F}"/>
              </a:ext>
            </a:extLst>
          </p:cNvPr>
          <p:cNvCxnSpPr>
            <a:cxnSpLocks/>
            <a:stCxn id="25" idx="7"/>
          </p:cNvCxnSpPr>
          <p:nvPr/>
        </p:nvCxnSpPr>
        <p:spPr>
          <a:xfrm flipV="1">
            <a:off x="5390165" y="2440190"/>
            <a:ext cx="1141628" cy="139154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97587C5E-F5DE-66D7-7B93-99E1BC84BAAF}"/>
              </a:ext>
            </a:extLst>
          </p:cNvPr>
          <p:cNvSpPr txBox="1"/>
          <p:nvPr/>
        </p:nvSpPr>
        <p:spPr>
          <a:xfrm>
            <a:off x="5716762" y="2101636"/>
            <a:ext cx="3433312" cy="338554"/>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Four 4nd-order TIs = Atomic insulators</a:t>
            </a:r>
            <a:endParaRPr kumimoji="1" lang="ja-JP" altLang="en-US" sz="1600" dirty="0">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FBE4CBF8-D943-8549-8E0A-4CAAFBCF4DFE}"/>
              </a:ext>
            </a:extLst>
          </p:cNvPr>
          <p:cNvSpPr txBox="1"/>
          <p:nvPr/>
        </p:nvSpPr>
        <p:spPr>
          <a:xfrm>
            <a:off x="8795362" y="5091536"/>
            <a:ext cx="3971341" cy="584775"/>
          </a:xfrm>
          <a:prstGeom prst="rect">
            <a:avLst/>
          </a:prstGeom>
          <a:noFill/>
        </p:spPr>
        <p:txBody>
          <a:bodyPr wrap="square" rtlCol="0">
            <a:spAutoFit/>
          </a:bodyPr>
          <a:lstStyle/>
          <a:p>
            <a:r>
              <a:rPr lang="en-US" altLang="ja-JP" sz="1600" dirty="0">
                <a:latin typeface="Times New Roman" panose="02020603050405020304" pitchFamily="18" charset="0"/>
                <a:cs typeface="Times New Roman" panose="02020603050405020304" pitchFamily="18" charset="0"/>
              </a:rPr>
              <a:t>Uniqueness of each low means that the classification is fixed only by E2 pages</a:t>
            </a:r>
            <a:endParaRPr kumimoji="1" lang="ja-JP" altLang="en-US" sz="1600" dirty="0">
              <a:latin typeface="Times New Roman" panose="02020603050405020304" pitchFamily="18" charset="0"/>
              <a:cs typeface="Times New Roman" panose="02020603050405020304" pitchFamily="18" charset="0"/>
            </a:endParaRPr>
          </a:p>
        </p:txBody>
      </p:sp>
      <p:sp>
        <p:nvSpPr>
          <p:cNvPr id="29" name="四角形: 角を丸くする 28">
            <a:extLst>
              <a:ext uri="{FF2B5EF4-FFF2-40B4-BE49-F238E27FC236}">
                <a16:creationId xmlns:a16="http://schemas.microsoft.com/office/drawing/2014/main" id="{AFE35582-2A82-CC49-6BFC-E5F3B46ED931}"/>
              </a:ext>
            </a:extLst>
          </p:cNvPr>
          <p:cNvSpPr/>
          <p:nvPr/>
        </p:nvSpPr>
        <p:spPr>
          <a:xfrm>
            <a:off x="7600950" y="3790947"/>
            <a:ext cx="867593" cy="2922877"/>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51B881EF-A2C0-032B-FC99-42A9702AAA69}"/>
              </a:ext>
            </a:extLst>
          </p:cNvPr>
          <p:cNvCxnSpPr>
            <a:stCxn id="29" idx="3"/>
            <a:endCxn id="28" idx="1"/>
          </p:cNvCxnSpPr>
          <p:nvPr/>
        </p:nvCxnSpPr>
        <p:spPr>
          <a:xfrm>
            <a:off x="8468543" y="5252386"/>
            <a:ext cx="326819" cy="1315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594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1261884" cy="523220"/>
          </a:xfrm>
          <a:prstGeom prst="rect">
            <a:avLst/>
          </a:prstGeom>
          <a:noFill/>
        </p:spPr>
        <p:txBody>
          <a:bodyPr wrap="none" rtlCol="0">
            <a:spAutoFit/>
          </a:bodyPr>
          <a:lstStyle/>
          <a:p>
            <a:r>
              <a:rPr lang="ja-JP" altLang="en-US" sz="2800" dirty="0"/>
              <a:t>まとめ</a:t>
            </a:r>
            <a:endParaRPr lang="en-US" altLang="ja-JP" sz="1800" dirty="0">
              <a:solidFill>
                <a:schemeClr val="accent6"/>
              </a:solidFill>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7767077C-103C-36CC-9EB7-077E47B57D69}"/>
                  </a:ext>
                </a:extLst>
              </p:cNvPr>
              <p:cNvSpPr txBox="1"/>
              <p:nvPr/>
            </p:nvSpPr>
            <p:spPr>
              <a:xfrm>
                <a:off x="110066" y="857957"/>
                <a:ext cx="12081933" cy="5632311"/>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可逆相 </a:t>
                </a:r>
                <a14:m>
                  <m:oMath xmlns:m="http://schemas.openxmlformats.org/officeDocument/2006/math">
                    <m:r>
                      <a:rPr lang="en-US" altLang="ja-JP" b="0" i="1" smtClean="0">
                        <a:latin typeface="Cambria Math" panose="02040503050406030204" pitchFamily="18" charset="0"/>
                      </a:rPr>
                      <m:t>⊂</m:t>
                    </m:r>
                  </m:oMath>
                </a14:m>
                <a:r>
                  <a:rPr lang="en-US" altLang="ja-JP" dirty="0">
                    <a:latin typeface="+mn-ea"/>
                  </a:rPr>
                  <a:t> </a:t>
                </a:r>
                <a:r>
                  <a:rPr lang="ja-JP" altLang="en-US" dirty="0">
                    <a:latin typeface="+mn-ea"/>
                  </a:rPr>
                  <a:t>トポロジカル相 ＝ ギャップ相</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可逆相を記述する数学は一般（コ）ホモロジー理論．</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自由フェルミオン系においては，波数空間上の</a:t>
                </a:r>
                <a:r>
                  <a:rPr lang="en-US" altLang="ja-JP" dirty="0">
                    <a:latin typeface="+mn-ea"/>
                  </a:rPr>
                  <a:t>K</a:t>
                </a:r>
                <a:r>
                  <a:rPr lang="ja-JP" altLang="en-US" dirty="0">
                    <a:latin typeface="+mn-ea"/>
                  </a:rPr>
                  <a:t>コホモロジー理論による記述も可能．</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実空間</a:t>
                </a:r>
                <a:r>
                  <a:rPr lang="en-US" altLang="ja-JP" dirty="0">
                    <a:latin typeface="+mn-ea"/>
                  </a:rPr>
                  <a:t>/</a:t>
                </a:r>
                <a:r>
                  <a:rPr lang="ja-JP" altLang="en-US" dirty="0">
                    <a:latin typeface="+mn-ea"/>
                  </a:rPr>
                  <a:t>波数空間</a:t>
                </a:r>
                <a:r>
                  <a:rPr lang="en-US" altLang="ja-JP" dirty="0" err="1">
                    <a:latin typeface="+mn-ea"/>
                  </a:rPr>
                  <a:t>Atiyah-Hirzebruch</a:t>
                </a:r>
                <a:r>
                  <a:rPr lang="ja-JP" altLang="en-US" dirty="0">
                    <a:latin typeface="+mn-ea"/>
                  </a:rPr>
                  <a:t>スペクトル系列は分類の強力な計算手法．</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r>
                  <a:rPr lang="ja-JP" altLang="en-US" dirty="0">
                    <a:latin typeface="+mn-ea"/>
                  </a:rPr>
                  <a:t>トポロジカル物質科学，バンド計算の基本ツールとすべく，整備中．</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r>
                  <a:rPr lang="ja-JP" altLang="en-US" u="sng" dirty="0">
                    <a:latin typeface="+mn-ea"/>
                  </a:rPr>
                  <a:t>未解決問題</a:t>
                </a:r>
                <a:endParaRPr lang="en-US" altLang="ja-JP" u="sng" dirty="0">
                  <a:latin typeface="+mn-ea"/>
                </a:endParaRPr>
              </a:p>
              <a:p>
                <a:endParaRPr lang="en-US" altLang="ja-JP" u="sng" dirty="0">
                  <a:latin typeface="+mn-ea"/>
                </a:endParaRPr>
              </a:p>
              <a:p>
                <a:pPr marL="285750" indent="-285750">
                  <a:buFont typeface="Wingdings" panose="05000000000000000000" pitchFamily="2" charset="2"/>
                  <a:buChar char="l"/>
                </a:pPr>
                <a:r>
                  <a:rPr lang="ja-JP" altLang="en-US" dirty="0">
                    <a:latin typeface="+mn-ea"/>
                  </a:rPr>
                  <a:t>高次微分</a:t>
                </a: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𝑑</m:t>
                        </m:r>
                      </m:e>
                      <m:sup>
                        <m:r>
                          <a:rPr lang="en-US" altLang="ja-JP" b="0" i="1" smtClean="0">
                            <a:latin typeface="Cambria Math" panose="02040503050406030204" pitchFamily="18" charset="0"/>
                          </a:rPr>
                          <m:t>𝑟</m:t>
                        </m:r>
                      </m:sup>
                    </m:sSup>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𝑑</m:t>
                        </m:r>
                      </m:e>
                      <m:sub>
                        <m:r>
                          <a:rPr lang="en-US" altLang="ja-JP" b="0" i="1" smtClean="0">
                            <a:latin typeface="Cambria Math" panose="02040503050406030204" pitchFamily="18" charset="0"/>
                          </a:rPr>
                          <m:t>𝑟</m:t>
                        </m:r>
                      </m:sub>
                    </m:sSub>
                  </m:oMath>
                </a14:m>
                <a:r>
                  <a:rPr lang="ja-JP" altLang="en-US" dirty="0">
                    <a:latin typeface="+mn-ea"/>
                  </a:rPr>
                  <a:t>を計算するアルゴリズム．</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a:p>
                <a:pPr marL="285750" indent="-285750">
                  <a:buFont typeface="Wingdings" panose="05000000000000000000" pitchFamily="2" charset="2"/>
                  <a:buChar char="l"/>
                </a:pPr>
                <a14:m>
                  <m:oMath xmlns:m="http://schemas.openxmlformats.org/officeDocument/2006/math">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𝐸</m:t>
                        </m:r>
                      </m:e>
                      <m:sup>
                        <m:r>
                          <a:rPr lang="en-US" altLang="ja-JP" b="0" i="1" smtClean="0">
                            <a:latin typeface="Cambria Math" panose="02040503050406030204" pitchFamily="18" charset="0"/>
                          </a:rPr>
                          <m:t>∞</m:t>
                        </m:r>
                      </m:sup>
                    </m:sSup>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m:t>
                        </m:r>
                      </m:sub>
                    </m:sSub>
                  </m:oMath>
                </a14:m>
                <a:r>
                  <a:rPr lang="ja-JP" altLang="en-US" dirty="0">
                    <a:latin typeface="+mn-ea"/>
                  </a:rPr>
                  <a:t>ページから</a:t>
                </a:r>
                <a:r>
                  <a:rPr lang="en-US" altLang="ja-JP" dirty="0">
                    <a:latin typeface="+mn-ea"/>
                  </a:rPr>
                  <a:t>Z</a:t>
                </a:r>
                <a:r>
                  <a:rPr lang="ja-JP" altLang="en-US" dirty="0">
                    <a:latin typeface="+mn-ea"/>
                  </a:rPr>
                  <a:t>加群拡大を計算するアルゴリズム．</a:t>
                </a:r>
                <a:endParaRPr lang="en-US" altLang="ja-JP" dirty="0">
                  <a:latin typeface="+mn-ea"/>
                </a:endParaRPr>
              </a:p>
              <a:p>
                <a:r>
                  <a:rPr lang="en-US" altLang="ja-JP" b="0" dirty="0">
                    <a:latin typeface="Cambria Math" panose="02040503050406030204" pitchFamily="18" charset="0"/>
                  </a:rPr>
                  <a:t>	</a:t>
                </a:r>
                <a:r>
                  <a:rPr lang="ja-JP" altLang="en-US" b="0" dirty="0">
                    <a:latin typeface="Cambria Math" panose="02040503050406030204" pitchFamily="18" charset="0"/>
                  </a:rPr>
                  <a:t>（この２点は各論として手計算できる場合があるが，数値計算実装できる程度に理解はされていない．）</a:t>
                </a:r>
                <a:endParaRPr lang="en-US" altLang="ja-JP" dirty="0">
                  <a:latin typeface="+mn-ea"/>
                </a:endParaRPr>
              </a:p>
              <a:p>
                <a:pPr marL="285750" indent="-285750">
                  <a:buFont typeface="Wingdings" panose="05000000000000000000" pitchFamily="2" charset="2"/>
                  <a:buChar char="l"/>
                </a:pPr>
                <a:r>
                  <a:rPr lang="ja-JP" altLang="en-US" dirty="0">
                    <a:latin typeface="+mn-ea"/>
                  </a:rPr>
                  <a:t>波数空間のトポロジカル不変量を構成するアルゴリズム．</a:t>
                </a:r>
                <a:endParaRPr lang="en-US" altLang="ja-JP" dirty="0">
                  <a:latin typeface="+mn-ea"/>
                </a:endParaRPr>
              </a:p>
              <a:p>
                <a:pPr lvl="1"/>
                <a:r>
                  <a:rPr lang="ja-JP" altLang="en-US" dirty="0">
                    <a:latin typeface="+mn-ea"/>
                  </a:rPr>
                  <a:t>→ </a:t>
                </a:r>
                <a:r>
                  <a:rPr lang="en-US" altLang="ja-JP" dirty="0">
                    <a:solidFill>
                      <a:schemeClr val="accent6"/>
                    </a:solidFill>
                    <a:latin typeface="+mn-ea"/>
                  </a:rPr>
                  <a:t>[Ono=KS 23]</a:t>
                </a:r>
                <a:r>
                  <a:rPr lang="ja-JP" altLang="en-US" dirty="0">
                    <a:latin typeface="+mn-ea"/>
                  </a:rPr>
                  <a:t>において部分的に解決．</a:t>
                </a:r>
                <a:endParaRPr lang="en-US" altLang="ja-JP" dirty="0">
                  <a:latin typeface="+mn-ea"/>
                </a:endParaRPr>
              </a:p>
              <a:p>
                <a:pPr marL="285750" indent="-285750">
                  <a:buFont typeface="Wingdings" panose="05000000000000000000" pitchFamily="2" charset="2"/>
                  <a:buChar char="l"/>
                </a:pPr>
                <a:r>
                  <a:rPr lang="ja-JP" altLang="en-US" dirty="0">
                    <a:latin typeface="+mn-ea"/>
                  </a:rPr>
                  <a:t>実空間</a:t>
                </a:r>
                <a:r>
                  <a:rPr lang="en-US" altLang="ja-JP" dirty="0">
                    <a:latin typeface="+mn-ea"/>
                  </a:rPr>
                  <a:t>AHSS</a:t>
                </a:r>
                <a:r>
                  <a:rPr lang="ja-JP" altLang="en-US" dirty="0">
                    <a:latin typeface="+mn-ea"/>
                  </a:rPr>
                  <a:t>からミクロなハミルトニアン模型を構成するアルゴリズム．</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p:txBody>
          </p:sp>
        </mc:Choice>
        <mc:Fallback xmlns="">
          <p:sp>
            <p:nvSpPr>
              <p:cNvPr id="4" name="テキスト ボックス 3">
                <a:extLst>
                  <a:ext uri="{FF2B5EF4-FFF2-40B4-BE49-F238E27FC236}">
                    <a16:creationId xmlns:a16="http://schemas.microsoft.com/office/drawing/2014/main" id="{7767077C-103C-36CC-9EB7-077E47B57D69}"/>
                  </a:ext>
                </a:extLst>
              </p:cNvPr>
              <p:cNvSpPr txBox="1">
                <a:spLocks noRot="1" noChangeAspect="1" noMove="1" noResize="1" noEditPoints="1" noAdjustHandles="1" noChangeArrowheads="1" noChangeShapeType="1" noTextEdit="1"/>
              </p:cNvSpPr>
              <p:nvPr/>
            </p:nvSpPr>
            <p:spPr>
              <a:xfrm>
                <a:off x="110066" y="857957"/>
                <a:ext cx="12081933" cy="5632311"/>
              </a:xfrm>
              <a:prstGeom prst="rect">
                <a:avLst/>
              </a:prstGeom>
              <a:blipFill>
                <a:blip r:embed="rId2"/>
                <a:stretch>
                  <a:fillRect l="-404" t="-5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7281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5141151" cy="523220"/>
          </a:xfrm>
          <a:prstGeom prst="rect">
            <a:avLst/>
          </a:prstGeom>
          <a:noFill/>
        </p:spPr>
        <p:txBody>
          <a:bodyPr wrap="none" rtlCol="0">
            <a:spAutoFit/>
          </a:bodyPr>
          <a:lstStyle/>
          <a:p>
            <a:r>
              <a:rPr lang="ja-JP" altLang="en-US" sz="2800" dirty="0">
                <a:latin typeface="+mn-ea"/>
              </a:rPr>
              <a:t>物質相の理解 （～ </a:t>
            </a:r>
            <a:r>
              <a:rPr lang="en-US" altLang="ja-JP" sz="2800" dirty="0">
                <a:latin typeface="+mn-ea"/>
              </a:rPr>
              <a:t>2000</a:t>
            </a:r>
            <a:r>
              <a:rPr lang="ja-JP" altLang="en-US" sz="2800" dirty="0">
                <a:latin typeface="+mn-ea"/>
              </a:rPr>
              <a:t>年代）</a:t>
            </a:r>
            <a:endParaRPr lang="en-US" altLang="ja-JP" sz="2800" dirty="0">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5ED2CC62-5E55-234B-79B1-999CABA9E01F}"/>
              </a:ext>
            </a:extLst>
          </p:cNvPr>
          <p:cNvSpPr txBox="1"/>
          <p:nvPr/>
        </p:nvSpPr>
        <p:spPr>
          <a:xfrm>
            <a:off x="534216" y="914518"/>
            <a:ext cx="11277570" cy="1754326"/>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mn-ea"/>
              </a:rPr>
              <a:t>金属，バンド絶縁体，</a:t>
            </a:r>
            <a:r>
              <a:rPr lang="en-US" altLang="ja-JP" dirty="0">
                <a:latin typeface="+mn-ea"/>
              </a:rPr>
              <a:t>Anderson</a:t>
            </a:r>
            <a:r>
              <a:rPr lang="ja-JP" altLang="en-US" dirty="0">
                <a:latin typeface="+mn-ea"/>
              </a:rPr>
              <a:t>局在，</a:t>
            </a:r>
            <a:r>
              <a:rPr lang="en-US" altLang="ja-JP" dirty="0">
                <a:latin typeface="+mn-ea"/>
              </a:rPr>
              <a:t>Mott</a:t>
            </a:r>
            <a:r>
              <a:rPr lang="ja-JP" altLang="en-US" dirty="0">
                <a:latin typeface="+mn-ea"/>
              </a:rPr>
              <a:t>絶縁体，超伝導体，</a:t>
            </a:r>
            <a:r>
              <a:rPr kumimoji="1" lang="ja-JP" altLang="en-US" dirty="0">
                <a:latin typeface="+mn-ea"/>
              </a:rPr>
              <a:t>量子</a:t>
            </a:r>
            <a:r>
              <a:rPr kumimoji="1" lang="en-US" altLang="ja-JP" dirty="0">
                <a:latin typeface="+mn-ea"/>
              </a:rPr>
              <a:t>Hall</a:t>
            </a:r>
            <a:r>
              <a:rPr kumimoji="1" lang="ja-JP" altLang="en-US" dirty="0">
                <a:latin typeface="+mn-ea"/>
              </a:rPr>
              <a:t>相，磁性体，スピン液体，</a:t>
            </a:r>
            <a:r>
              <a:rPr kumimoji="1" lang="en-US" altLang="ja-JP" dirty="0">
                <a:latin typeface="+mn-ea"/>
              </a:rPr>
              <a:t>…</a:t>
            </a:r>
          </a:p>
          <a:p>
            <a:pPr marL="285750" indent="-285750">
              <a:buFont typeface="Wingdings" panose="05000000000000000000" pitchFamily="2" charset="2"/>
              <a:buChar char="l"/>
            </a:pPr>
            <a:endParaRPr kumimoji="1" lang="en-US" altLang="ja-JP" dirty="0">
              <a:latin typeface="+mn-ea"/>
            </a:endParaRPr>
          </a:p>
          <a:p>
            <a:pPr marL="285750" indent="-285750">
              <a:buFont typeface="Wingdings" panose="05000000000000000000" pitchFamily="2" charset="2"/>
              <a:buChar char="l"/>
            </a:pPr>
            <a:r>
              <a:rPr kumimoji="1" lang="en-US" altLang="ja-JP" dirty="0">
                <a:latin typeface="+mn-ea"/>
              </a:rPr>
              <a:t>Landau</a:t>
            </a:r>
            <a:r>
              <a:rPr kumimoji="1" lang="ja-JP" altLang="en-US" dirty="0">
                <a:latin typeface="+mn-ea"/>
              </a:rPr>
              <a:t>パラダイム</a:t>
            </a:r>
            <a:r>
              <a:rPr lang="ja-JP" altLang="en-US" dirty="0">
                <a:latin typeface="+mn-ea"/>
              </a:rPr>
              <a:t>：</a:t>
            </a:r>
            <a:r>
              <a:rPr kumimoji="1" lang="ja-JP" altLang="en-US" dirty="0">
                <a:latin typeface="+mn-ea"/>
              </a:rPr>
              <a:t>対称性＋自発的対称性の破れ，</a:t>
            </a:r>
            <a:r>
              <a:rPr lang="ja-JP" altLang="en-US" dirty="0">
                <a:latin typeface="+mn-ea"/>
              </a:rPr>
              <a:t>南部</a:t>
            </a:r>
            <a:r>
              <a:rPr lang="en-US" altLang="ja-JP" dirty="0">
                <a:latin typeface="+mn-ea"/>
              </a:rPr>
              <a:t>=Goldstone</a:t>
            </a:r>
            <a:r>
              <a:rPr lang="ja-JP" altLang="en-US" dirty="0">
                <a:latin typeface="+mn-ea"/>
              </a:rPr>
              <a:t>ボソン．</a:t>
            </a:r>
            <a:endParaRPr lang="en-US" altLang="ja-JP" dirty="0">
              <a:latin typeface="+mn-ea"/>
            </a:endParaRPr>
          </a:p>
          <a:p>
            <a:pPr marL="285750" indent="-285750">
              <a:buFont typeface="Wingdings" panose="05000000000000000000" pitchFamily="2" charset="2"/>
              <a:buChar char="l"/>
            </a:pPr>
            <a:endParaRPr kumimoji="1" lang="en-US" altLang="ja-JP" dirty="0">
              <a:latin typeface="+mn-ea"/>
            </a:endParaRPr>
          </a:p>
          <a:p>
            <a:pPr marL="285750" indent="-285750">
              <a:buFont typeface="Wingdings" panose="05000000000000000000" pitchFamily="2" charset="2"/>
              <a:buChar char="l"/>
            </a:pPr>
            <a:r>
              <a:rPr lang="ja-JP" altLang="en-US" dirty="0">
                <a:latin typeface="+mn-ea"/>
              </a:rPr>
              <a:t>ひとつの観点として</a:t>
            </a:r>
            <a:r>
              <a:rPr lang="en-US" altLang="ja-JP" dirty="0">
                <a:latin typeface="+mn-ea"/>
              </a:rPr>
              <a:t>... </a:t>
            </a:r>
            <a:r>
              <a:rPr lang="ja-JP" altLang="en-US" dirty="0">
                <a:solidFill>
                  <a:srgbClr val="FF0000"/>
                </a:solidFill>
                <a:latin typeface="+mn-ea"/>
              </a:rPr>
              <a:t>ギャップレス相</a:t>
            </a:r>
            <a:r>
              <a:rPr lang="ja-JP" altLang="en-US" dirty="0">
                <a:latin typeface="+mn-ea"/>
              </a:rPr>
              <a:t>と</a:t>
            </a:r>
            <a:r>
              <a:rPr lang="ja-JP" altLang="en-US" dirty="0">
                <a:solidFill>
                  <a:srgbClr val="FF0000"/>
                </a:solidFill>
                <a:latin typeface="+mn-ea"/>
              </a:rPr>
              <a:t>ギャップ相</a:t>
            </a:r>
            <a:r>
              <a:rPr lang="ja-JP" altLang="en-US" dirty="0">
                <a:latin typeface="+mn-ea"/>
              </a:rPr>
              <a:t>：無限体積極限において，基底状態と第１励起状態の間に有限のエネルギーギャップがあるかどうか．</a:t>
            </a:r>
            <a:endParaRPr kumimoji="1" lang="en-US" altLang="ja-JP" dirty="0">
              <a:latin typeface="+mn-ea"/>
            </a:endParaRPr>
          </a:p>
        </p:txBody>
      </p:sp>
      <p:sp>
        <p:nvSpPr>
          <p:cNvPr id="20" name="正方形/長方形 19">
            <a:extLst>
              <a:ext uri="{FF2B5EF4-FFF2-40B4-BE49-F238E27FC236}">
                <a16:creationId xmlns:a16="http://schemas.microsoft.com/office/drawing/2014/main" id="{C4F84020-13B3-60BA-CAB3-DDD8F6D34F9A}"/>
              </a:ext>
            </a:extLst>
          </p:cNvPr>
          <p:cNvSpPr/>
          <p:nvPr/>
        </p:nvSpPr>
        <p:spPr>
          <a:xfrm>
            <a:off x="3664609" y="3560977"/>
            <a:ext cx="1127420" cy="20989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23" name="直線矢印コネクタ 22">
            <a:extLst>
              <a:ext uri="{FF2B5EF4-FFF2-40B4-BE49-F238E27FC236}">
                <a16:creationId xmlns:a16="http://schemas.microsoft.com/office/drawing/2014/main" id="{186E2079-FE07-7242-8B33-4A0CA4CD6803}"/>
              </a:ext>
            </a:extLst>
          </p:cNvPr>
          <p:cNvCxnSpPr>
            <a:cxnSpLocks/>
          </p:cNvCxnSpPr>
          <p:nvPr/>
        </p:nvCxnSpPr>
        <p:spPr>
          <a:xfrm flipV="1">
            <a:off x="3390032" y="3073138"/>
            <a:ext cx="0" cy="2844054"/>
          </a:xfrm>
          <a:prstGeom prst="straightConnector1">
            <a:avLst/>
          </a:prstGeom>
          <a:ln w="28575">
            <a:solidFill>
              <a:schemeClr val="tx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DBF780A-B446-BB29-B553-BCE2597A4ED7}"/>
              </a:ext>
            </a:extLst>
          </p:cNvPr>
          <p:cNvSpPr txBox="1"/>
          <p:nvPr/>
        </p:nvSpPr>
        <p:spPr>
          <a:xfrm>
            <a:off x="2281230" y="5950762"/>
            <a:ext cx="3763472" cy="830997"/>
          </a:xfrm>
          <a:prstGeom prst="rect">
            <a:avLst/>
          </a:prstGeom>
          <a:noFill/>
        </p:spPr>
        <p:txBody>
          <a:bodyPr wrap="square" rtlCol="0">
            <a:spAutoFit/>
          </a:bodyPr>
          <a:lstStyle/>
          <a:p>
            <a:pPr algn="ctr"/>
            <a:r>
              <a:rPr kumimoji="1" lang="ja-JP" altLang="en-US" sz="1600" dirty="0">
                <a:solidFill>
                  <a:srgbClr val="FF0000"/>
                </a:solidFill>
                <a:latin typeface="+mn-ea"/>
              </a:rPr>
              <a:t>ギャップレス相</a:t>
            </a:r>
            <a:endParaRPr kumimoji="1" lang="en-US" altLang="ja-JP" sz="1600" dirty="0">
              <a:solidFill>
                <a:srgbClr val="FF0000"/>
              </a:solidFill>
              <a:latin typeface="+mn-ea"/>
            </a:endParaRPr>
          </a:p>
          <a:p>
            <a:pPr algn="ctr"/>
            <a:r>
              <a:rPr lang="ja-JP" altLang="en-US" sz="1600" dirty="0">
                <a:latin typeface="+mn-ea"/>
              </a:rPr>
              <a:t>金属，スピン波励起，連続的対称性の自発的破れ（</a:t>
            </a:r>
            <a:r>
              <a:rPr lang="en-US" altLang="ja-JP" sz="1600" dirty="0">
                <a:latin typeface="+mn-ea"/>
              </a:rPr>
              <a:t>NG</a:t>
            </a:r>
            <a:r>
              <a:rPr lang="ja-JP" altLang="en-US" sz="1600" dirty="0">
                <a:latin typeface="+mn-ea"/>
              </a:rPr>
              <a:t>ボソン），．．．</a:t>
            </a:r>
            <a:endParaRPr kumimoji="1" lang="ja-JP" altLang="en-US" sz="1600" dirty="0">
              <a:latin typeface="+mn-ea"/>
            </a:endParaRPr>
          </a:p>
        </p:txBody>
      </p:sp>
      <p:cxnSp>
        <p:nvCxnSpPr>
          <p:cNvPr id="28" name="直線コネクタ 27">
            <a:extLst>
              <a:ext uri="{FF2B5EF4-FFF2-40B4-BE49-F238E27FC236}">
                <a16:creationId xmlns:a16="http://schemas.microsoft.com/office/drawing/2014/main" id="{0D81EFA2-873A-9594-63E9-F576EA1914C4}"/>
              </a:ext>
            </a:extLst>
          </p:cNvPr>
          <p:cNvCxnSpPr>
            <a:cxnSpLocks/>
          </p:cNvCxnSpPr>
          <p:nvPr/>
        </p:nvCxnSpPr>
        <p:spPr>
          <a:xfrm>
            <a:off x="3655367" y="5669143"/>
            <a:ext cx="114589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27" name="直線矢印コネクタ 1026">
            <a:extLst>
              <a:ext uri="{FF2B5EF4-FFF2-40B4-BE49-F238E27FC236}">
                <a16:creationId xmlns:a16="http://schemas.microsoft.com/office/drawing/2014/main" id="{AD7F2851-47DE-8627-C354-3B4B5F5AAA91}"/>
              </a:ext>
            </a:extLst>
          </p:cNvPr>
          <p:cNvCxnSpPr>
            <a:cxnSpLocks/>
          </p:cNvCxnSpPr>
          <p:nvPr/>
        </p:nvCxnSpPr>
        <p:spPr>
          <a:xfrm>
            <a:off x="8285896" y="4936771"/>
            <a:ext cx="0" cy="73561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5" name="テキスト ボックス 1034">
            <a:extLst>
              <a:ext uri="{FF2B5EF4-FFF2-40B4-BE49-F238E27FC236}">
                <a16:creationId xmlns:a16="http://schemas.microsoft.com/office/drawing/2014/main" id="{0672CCBE-07B7-EF47-5F75-E4585C1BE3CE}"/>
              </a:ext>
            </a:extLst>
          </p:cNvPr>
          <p:cNvSpPr txBox="1"/>
          <p:nvPr/>
        </p:nvSpPr>
        <p:spPr>
          <a:xfrm>
            <a:off x="8330839" y="5092974"/>
            <a:ext cx="628698" cy="369332"/>
          </a:xfrm>
          <a:prstGeom prst="rect">
            <a:avLst/>
          </a:prstGeom>
          <a:noFill/>
        </p:spPr>
        <p:txBody>
          <a:bodyPr wrap="none" rtlCol="0">
            <a:spAutoFit/>
          </a:bodyPr>
          <a:lstStyle/>
          <a:p>
            <a:r>
              <a:rPr kumimoji="1" lang="en-US" altLang="ja-JP" dirty="0">
                <a:latin typeface="+mn-ea"/>
              </a:rPr>
              <a:t>Gap</a:t>
            </a:r>
            <a:endParaRPr kumimoji="1" lang="ja-JP" altLang="en-US" dirty="0">
              <a:latin typeface="+mn-ea"/>
            </a:endParaRPr>
          </a:p>
        </p:txBody>
      </p:sp>
      <p:sp>
        <p:nvSpPr>
          <p:cNvPr id="1037" name="テキスト ボックス 1036">
            <a:extLst>
              <a:ext uri="{FF2B5EF4-FFF2-40B4-BE49-F238E27FC236}">
                <a16:creationId xmlns:a16="http://schemas.microsoft.com/office/drawing/2014/main" id="{330984FA-B586-58C2-9771-284AA55164BB}"/>
              </a:ext>
            </a:extLst>
          </p:cNvPr>
          <p:cNvSpPr txBox="1"/>
          <p:nvPr/>
        </p:nvSpPr>
        <p:spPr>
          <a:xfrm>
            <a:off x="1646142" y="5471869"/>
            <a:ext cx="1884020" cy="369332"/>
          </a:xfrm>
          <a:prstGeom prst="rect">
            <a:avLst/>
          </a:prstGeom>
          <a:noFill/>
        </p:spPr>
        <p:txBody>
          <a:bodyPr wrap="square" rtlCol="0">
            <a:spAutoFit/>
          </a:bodyPr>
          <a:lstStyle/>
          <a:p>
            <a:r>
              <a:rPr kumimoji="1" lang="en-US" altLang="ja-JP" dirty="0">
                <a:latin typeface="+mn-ea"/>
              </a:rPr>
              <a:t>Ground state</a:t>
            </a:r>
            <a:endParaRPr kumimoji="1" lang="ja-JP" altLang="en-US" dirty="0">
              <a:latin typeface="+mn-ea"/>
            </a:endParaRPr>
          </a:p>
        </p:txBody>
      </p:sp>
      <p:sp>
        <p:nvSpPr>
          <p:cNvPr id="1039" name="テキスト ボックス 1038">
            <a:extLst>
              <a:ext uri="{FF2B5EF4-FFF2-40B4-BE49-F238E27FC236}">
                <a16:creationId xmlns:a16="http://schemas.microsoft.com/office/drawing/2014/main" id="{D95A1DFE-3C19-1789-FDD9-2C7261FEB296}"/>
              </a:ext>
            </a:extLst>
          </p:cNvPr>
          <p:cNvSpPr txBox="1"/>
          <p:nvPr/>
        </p:nvSpPr>
        <p:spPr>
          <a:xfrm>
            <a:off x="2226310" y="2930244"/>
            <a:ext cx="914033" cy="369332"/>
          </a:xfrm>
          <a:prstGeom prst="rect">
            <a:avLst/>
          </a:prstGeom>
          <a:noFill/>
        </p:spPr>
        <p:txBody>
          <a:bodyPr wrap="none" rtlCol="0">
            <a:spAutoFit/>
          </a:bodyPr>
          <a:lstStyle/>
          <a:p>
            <a:r>
              <a:rPr kumimoji="1" lang="en-US" altLang="ja-JP" dirty="0">
                <a:latin typeface="+mn-ea"/>
              </a:rPr>
              <a:t>Energy</a:t>
            </a:r>
            <a:endParaRPr kumimoji="1" lang="ja-JP" altLang="en-US" dirty="0">
              <a:latin typeface="+mn-ea"/>
            </a:endParaRPr>
          </a:p>
        </p:txBody>
      </p:sp>
      <p:sp>
        <p:nvSpPr>
          <p:cNvPr id="1056" name="正方形/長方形 1055">
            <a:extLst>
              <a:ext uri="{FF2B5EF4-FFF2-40B4-BE49-F238E27FC236}">
                <a16:creationId xmlns:a16="http://schemas.microsoft.com/office/drawing/2014/main" id="{2F176F5B-ECC0-AB5C-41C1-DF79D92FCFEA}"/>
              </a:ext>
            </a:extLst>
          </p:cNvPr>
          <p:cNvSpPr/>
          <p:nvPr/>
        </p:nvSpPr>
        <p:spPr>
          <a:xfrm>
            <a:off x="7516224" y="3560978"/>
            <a:ext cx="1127420" cy="13757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1058" name="直線矢印コネクタ 1057">
            <a:extLst>
              <a:ext uri="{FF2B5EF4-FFF2-40B4-BE49-F238E27FC236}">
                <a16:creationId xmlns:a16="http://schemas.microsoft.com/office/drawing/2014/main" id="{A5213971-32BE-ADBE-AE6C-05593F0D7805}"/>
              </a:ext>
            </a:extLst>
          </p:cNvPr>
          <p:cNvCxnSpPr>
            <a:cxnSpLocks/>
          </p:cNvCxnSpPr>
          <p:nvPr/>
        </p:nvCxnSpPr>
        <p:spPr>
          <a:xfrm flipV="1">
            <a:off x="7241647" y="3073138"/>
            <a:ext cx="0" cy="2844054"/>
          </a:xfrm>
          <a:prstGeom prst="straightConnector1">
            <a:avLst/>
          </a:prstGeom>
          <a:ln w="28575">
            <a:solidFill>
              <a:schemeClr val="tx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059" name="直線コネクタ 1058">
            <a:extLst>
              <a:ext uri="{FF2B5EF4-FFF2-40B4-BE49-F238E27FC236}">
                <a16:creationId xmlns:a16="http://schemas.microsoft.com/office/drawing/2014/main" id="{8DF8F124-32CB-8D8E-1D1C-8B786C074884}"/>
              </a:ext>
            </a:extLst>
          </p:cNvPr>
          <p:cNvCxnSpPr>
            <a:cxnSpLocks/>
          </p:cNvCxnSpPr>
          <p:nvPr/>
        </p:nvCxnSpPr>
        <p:spPr>
          <a:xfrm>
            <a:off x="7506982" y="5669143"/>
            <a:ext cx="114589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63" name="テキスト ボックス 1062">
            <a:extLst>
              <a:ext uri="{FF2B5EF4-FFF2-40B4-BE49-F238E27FC236}">
                <a16:creationId xmlns:a16="http://schemas.microsoft.com/office/drawing/2014/main" id="{E21938BD-3374-8551-EFDF-F12347FBC498}"/>
              </a:ext>
            </a:extLst>
          </p:cNvPr>
          <p:cNvSpPr txBox="1"/>
          <p:nvPr/>
        </p:nvSpPr>
        <p:spPr>
          <a:xfrm>
            <a:off x="6712533" y="5884014"/>
            <a:ext cx="2916561" cy="830997"/>
          </a:xfrm>
          <a:prstGeom prst="rect">
            <a:avLst/>
          </a:prstGeom>
          <a:noFill/>
        </p:spPr>
        <p:txBody>
          <a:bodyPr wrap="square" rtlCol="0">
            <a:spAutoFit/>
          </a:bodyPr>
          <a:lstStyle/>
          <a:p>
            <a:pPr algn="ctr"/>
            <a:r>
              <a:rPr kumimoji="1" lang="ja-JP" altLang="en-US" sz="1600" dirty="0">
                <a:solidFill>
                  <a:srgbClr val="FF0000"/>
                </a:solidFill>
                <a:latin typeface="+mn-ea"/>
              </a:rPr>
              <a:t>ギャップ相</a:t>
            </a:r>
            <a:endParaRPr kumimoji="1" lang="en-US" altLang="ja-JP" sz="1600" dirty="0">
              <a:solidFill>
                <a:srgbClr val="FF0000"/>
              </a:solidFill>
              <a:latin typeface="+mn-ea"/>
            </a:endParaRPr>
          </a:p>
          <a:p>
            <a:pPr algn="ctr"/>
            <a:r>
              <a:rPr lang="ja-JP" altLang="en-US" sz="1600" dirty="0">
                <a:latin typeface="+mn-ea"/>
              </a:rPr>
              <a:t>絶縁体，量子</a:t>
            </a:r>
            <a:r>
              <a:rPr lang="en-US" altLang="ja-JP" sz="1600" dirty="0">
                <a:latin typeface="+mn-ea"/>
              </a:rPr>
              <a:t>Hall</a:t>
            </a:r>
            <a:r>
              <a:rPr lang="ja-JP" altLang="en-US" sz="1600" dirty="0">
                <a:latin typeface="+mn-ea"/>
              </a:rPr>
              <a:t>相，</a:t>
            </a:r>
            <a:br>
              <a:rPr lang="en-US" altLang="ja-JP" sz="1600" dirty="0">
                <a:latin typeface="+mn-ea"/>
              </a:rPr>
            </a:br>
            <a:r>
              <a:rPr lang="ja-JP" altLang="en-US" sz="1600" dirty="0">
                <a:latin typeface="+mn-ea"/>
              </a:rPr>
              <a:t>離散対称性の自発的破れ</a:t>
            </a:r>
            <a:r>
              <a:rPr lang="en-US" altLang="ja-JP" sz="1600" dirty="0">
                <a:latin typeface="+mn-ea"/>
              </a:rPr>
              <a:t>,…</a:t>
            </a:r>
            <a:endParaRPr kumimoji="1" lang="ja-JP" altLang="en-US" sz="1600" dirty="0">
              <a:latin typeface="+mn-ea"/>
            </a:endParaRPr>
          </a:p>
        </p:txBody>
      </p:sp>
    </p:spTree>
    <p:extLst>
      <p:ext uri="{BB962C8B-B14F-4D97-AF65-F5344CB8AC3E}">
        <p14:creationId xmlns:p14="http://schemas.microsoft.com/office/powerpoint/2010/main" val="429489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5397631" cy="523220"/>
          </a:xfrm>
          <a:prstGeom prst="rect">
            <a:avLst/>
          </a:prstGeom>
          <a:noFill/>
        </p:spPr>
        <p:txBody>
          <a:bodyPr wrap="none" rtlCol="0">
            <a:spAutoFit/>
          </a:bodyPr>
          <a:lstStyle/>
          <a:p>
            <a:r>
              <a:rPr lang="ja-JP" altLang="en-US" sz="2800" dirty="0">
                <a:latin typeface="+mn-ea"/>
              </a:rPr>
              <a:t>トポロジカル相 （</a:t>
            </a:r>
            <a:r>
              <a:rPr lang="en-US" altLang="ja-JP" sz="2800" dirty="0">
                <a:latin typeface="+mn-ea"/>
              </a:rPr>
              <a:t>2000</a:t>
            </a:r>
            <a:r>
              <a:rPr lang="ja-JP" altLang="en-US" sz="2800" dirty="0">
                <a:latin typeface="+mn-ea"/>
              </a:rPr>
              <a:t>年代～）</a:t>
            </a:r>
            <a:endParaRPr lang="en-US" altLang="ja-JP" sz="2800" dirty="0">
              <a:latin typeface="+mn-ea"/>
            </a:endParaRPr>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5ED2CC62-5E55-234B-79B1-999CABA9E01F}"/>
              </a:ext>
            </a:extLst>
          </p:cNvPr>
          <p:cNvSpPr txBox="1"/>
          <p:nvPr/>
        </p:nvSpPr>
        <p:spPr>
          <a:xfrm>
            <a:off x="373960" y="773357"/>
            <a:ext cx="11975151" cy="1200329"/>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latin typeface="+mn-ea"/>
              </a:rPr>
              <a:t>ギャップ相には，実はかなりの多様性があった！</a:t>
            </a:r>
            <a:endParaRPr kumimoji="1" lang="en-US" altLang="ja-JP" dirty="0">
              <a:latin typeface="+mn-ea"/>
            </a:endParaRPr>
          </a:p>
          <a:p>
            <a:endParaRPr lang="en-US" altLang="ja-JP" dirty="0">
              <a:latin typeface="+mn-ea"/>
            </a:endParaRPr>
          </a:p>
          <a:p>
            <a:pPr marL="285750" indent="-285750">
              <a:buFont typeface="Wingdings" panose="05000000000000000000" pitchFamily="2" charset="2"/>
              <a:buChar char="l"/>
            </a:pPr>
            <a:r>
              <a:rPr lang="ja-JP" altLang="en-US" dirty="0">
                <a:solidFill>
                  <a:srgbClr val="FF0000"/>
                </a:solidFill>
                <a:latin typeface="+mn-ea"/>
              </a:rPr>
              <a:t>対称性</a:t>
            </a:r>
            <a:r>
              <a:rPr lang="ja-JP" altLang="en-US" dirty="0">
                <a:latin typeface="+mn-ea"/>
              </a:rPr>
              <a:t>とギャップを保ったまま，断熱的に繋がる量子基底状態を同一視する．→ トポロジカル相の定義</a:t>
            </a:r>
            <a:endParaRPr lang="en-US" altLang="ja-JP" dirty="0">
              <a:latin typeface="+mn-ea"/>
            </a:endParaRPr>
          </a:p>
          <a:p>
            <a:pPr marL="285750" indent="-285750">
              <a:buFont typeface="Wingdings" panose="05000000000000000000" pitchFamily="2" charset="2"/>
              <a:buChar char="l"/>
            </a:pPr>
            <a:endParaRPr lang="en-US" altLang="ja-JP" dirty="0">
              <a:latin typeface="+mn-ea"/>
            </a:endParaRPr>
          </a:p>
        </p:txBody>
      </p:sp>
      <p:sp>
        <p:nvSpPr>
          <p:cNvPr id="16" name="四角形: 角を丸くする 15">
            <a:extLst>
              <a:ext uri="{FF2B5EF4-FFF2-40B4-BE49-F238E27FC236}">
                <a16:creationId xmlns:a16="http://schemas.microsoft.com/office/drawing/2014/main" id="{13E03C29-7C80-E443-5A6B-2F3C8932A82F}"/>
              </a:ext>
            </a:extLst>
          </p:cNvPr>
          <p:cNvSpPr/>
          <p:nvPr/>
        </p:nvSpPr>
        <p:spPr>
          <a:xfrm>
            <a:off x="2341275" y="1850493"/>
            <a:ext cx="7502118" cy="4110958"/>
          </a:xfrm>
          <a:prstGeom prst="round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n-ea"/>
            </a:endParaRPr>
          </a:p>
        </p:txBody>
      </p:sp>
      <p:cxnSp>
        <p:nvCxnSpPr>
          <p:cNvPr id="23" name="直線矢印コネクタ 22">
            <a:extLst>
              <a:ext uri="{FF2B5EF4-FFF2-40B4-BE49-F238E27FC236}">
                <a16:creationId xmlns:a16="http://schemas.microsoft.com/office/drawing/2014/main" id="{306855F8-42D2-734C-F189-62096B0514D9}"/>
              </a:ext>
            </a:extLst>
          </p:cNvPr>
          <p:cNvCxnSpPr>
            <a:cxnSpLocks/>
          </p:cNvCxnSpPr>
          <p:nvPr/>
        </p:nvCxnSpPr>
        <p:spPr>
          <a:xfrm>
            <a:off x="1010921" y="5836323"/>
            <a:ext cx="10303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0730E73B-5255-8932-161F-DBE9AF5F3CE0}"/>
              </a:ext>
            </a:extLst>
          </p:cNvPr>
          <p:cNvSpPr txBox="1"/>
          <p:nvPr/>
        </p:nvSpPr>
        <p:spPr>
          <a:xfrm>
            <a:off x="476450" y="6113851"/>
            <a:ext cx="3089710" cy="584775"/>
          </a:xfrm>
          <a:prstGeom prst="rect">
            <a:avLst/>
          </a:prstGeom>
          <a:noFill/>
        </p:spPr>
        <p:txBody>
          <a:bodyPr wrap="square" rtlCol="0">
            <a:spAutoFit/>
          </a:bodyPr>
          <a:lstStyle/>
          <a:p>
            <a:r>
              <a:rPr kumimoji="1" lang="ja-JP" altLang="en-US" sz="1600" dirty="0">
                <a:latin typeface="+mn-ea"/>
              </a:rPr>
              <a:t>圧力，磁場，組成比，</a:t>
            </a:r>
            <a:endParaRPr kumimoji="1" lang="en-US" altLang="ja-JP" sz="1600" dirty="0">
              <a:latin typeface="+mn-ea"/>
            </a:endParaRPr>
          </a:p>
          <a:p>
            <a:r>
              <a:rPr kumimoji="1" lang="ja-JP" altLang="en-US" sz="1600" dirty="0">
                <a:latin typeface="+mn-ea"/>
              </a:rPr>
              <a:t>ケミカルポテンシャル，</a:t>
            </a:r>
            <a:r>
              <a:rPr lang="en-US" altLang="ja-JP" sz="1600" dirty="0">
                <a:latin typeface="+mn-ea"/>
              </a:rPr>
              <a:t>…</a:t>
            </a:r>
            <a:endParaRPr kumimoji="1" lang="ja-JP" altLang="en-US" sz="1600" dirty="0">
              <a:latin typeface="+mn-ea"/>
            </a:endParaRPr>
          </a:p>
        </p:txBody>
      </p:sp>
      <p:cxnSp>
        <p:nvCxnSpPr>
          <p:cNvPr id="25" name="直線矢印コネクタ 24">
            <a:extLst>
              <a:ext uri="{FF2B5EF4-FFF2-40B4-BE49-F238E27FC236}">
                <a16:creationId xmlns:a16="http://schemas.microsoft.com/office/drawing/2014/main" id="{A3801FB0-AE61-1F04-ABD3-572D9F578F26}"/>
              </a:ext>
            </a:extLst>
          </p:cNvPr>
          <p:cNvCxnSpPr>
            <a:cxnSpLocks/>
          </p:cNvCxnSpPr>
          <p:nvPr/>
        </p:nvCxnSpPr>
        <p:spPr>
          <a:xfrm flipV="1">
            <a:off x="1163321" y="4880009"/>
            <a:ext cx="0" cy="1108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フリーフォーム: 図形 28">
            <a:extLst>
              <a:ext uri="{FF2B5EF4-FFF2-40B4-BE49-F238E27FC236}">
                <a16:creationId xmlns:a16="http://schemas.microsoft.com/office/drawing/2014/main" id="{D7B2DDA8-7F27-87FE-95DF-8EFC39EF9253}"/>
              </a:ext>
            </a:extLst>
          </p:cNvPr>
          <p:cNvSpPr/>
          <p:nvPr/>
        </p:nvSpPr>
        <p:spPr>
          <a:xfrm>
            <a:off x="7170821" y="1867301"/>
            <a:ext cx="808522" cy="4081112"/>
          </a:xfrm>
          <a:custGeom>
            <a:avLst/>
            <a:gdLst>
              <a:gd name="connsiteX0" fmla="*/ 808522 w 808522"/>
              <a:gd name="connsiteY0" fmla="*/ 0 h 4081112"/>
              <a:gd name="connsiteX1" fmla="*/ 635267 w 808522"/>
              <a:gd name="connsiteY1" fmla="*/ 2800952 h 4081112"/>
              <a:gd name="connsiteX2" fmla="*/ 0 w 808522"/>
              <a:gd name="connsiteY2" fmla="*/ 4081112 h 4081112"/>
            </a:gdLst>
            <a:ahLst/>
            <a:cxnLst>
              <a:cxn ang="0">
                <a:pos x="connsiteX0" y="connsiteY0"/>
              </a:cxn>
              <a:cxn ang="0">
                <a:pos x="connsiteX1" y="connsiteY1"/>
              </a:cxn>
              <a:cxn ang="0">
                <a:pos x="connsiteX2" y="connsiteY2"/>
              </a:cxn>
            </a:cxnLst>
            <a:rect l="l" t="t" r="r" b="b"/>
            <a:pathLst>
              <a:path w="808522" h="4081112">
                <a:moveTo>
                  <a:pt x="808522" y="0"/>
                </a:moveTo>
                <a:cubicBezTo>
                  <a:pt x="789271" y="1060383"/>
                  <a:pt x="770021" y="2120767"/>
                  <a:pt x="635267" y="2800952"/>
                </a:cubicBezTo>
                <a:cubicBezTo>
                  <a:pt x="500513" y="3481137"/>
                  <a:pt x="250256" y="3781124"/>
                  <a:pt x="0" y="4081112"/>
                </a:cubicBezTo>
              </a:path>
            </a:pathLst>
          </a:custGeom>
          <a:ln w="190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n-ea"/>
            </a:endParaRPr>
          </a:p>
        </p:txBody>
      </p:sp>
      <p:sp>
        <p:nvSpPr>
          <p:cNvPr id="31" name="テキスト ボックス 30">
            <a:extLst>
              <a:ext uri="{FF2B5EF4-FFF2-40B4-BE49-F238E27FC236}">
                <a16:creationId xmlns:a16="http://schemas.microsoft.com/office/drawing/2014/main" id="{3E7E29B6-3B1A-787D-8C08-2A844D581AFF}"/>
              </a:ext>
            </a:extLst>
          </p:cNvPr>
          <p:cNvSpPr txBox="1"/>
          <p:nvPr/>
        </p:nvSpPr>
        <p:spPr>
          <a:xfrm>
            <a:off x="2413283" y="2953466"/>
            <a:ext cx="1813317" cy="338554"/>
          </a:xfrm>
          <a:prstGeom prst="rect">
            <a:avLst/>
          </a:prstGeom>
          <a:noFill/>
        </p:spPr>
        <p:txBody>
          <a:bodyPr wrap="none" rtlCol="0">
            <a:spAutoFit/>
          </a:bodyPr>
          <a:lstStyle/>
          <a:p>
            <a:r>
              <a:rPr kumimoji="1" lang="ja-JP" altLang="en-US" sz="1600" dirty="0">
                <a:latin typeface="+mn-ea"/>
              </a:rPr>
              <a:t>トポロジカル相 </a:t>
            </a:r>
            <a:r>
              <a:rPr kumimoji="1" lang="en-US" altLang="ja-JP" sz="1600" dirty="0">
                <a:latin typeface="+mn-ea"/>
              </a:rPr>
              <a:t>A</a:t>
            </a:r>
            <a:endParaRPr kumimoji="1" lang="ja-JP" altLang="en-US" sz="1600" dirty="0">
              <a:latin typeface="+mn-ea"/>
            </a:endParaRPr>
          </a:p>
        </p:txBody>
      </p:sp>
      <p:sp>
        <p:nvSpPr>
          <p:cNvPr id="32" name="テキスト ボックス 31">
            <a:extLst>
              <a:ext uri="{FF2B5EF4-FFF2-40B4-BE49-F238E27FC236}">
                <a16:creationId xmlns:a16="http://schemas.microsoft.com/office/drawing/2014/main" id="{92CA2058-DF11-8B9A-6287-3E50CAC4DD48}"/>
              </a:ext>
            </a:extLst>
          </p:cNvPr>
          <p:cNvSpPr txBox="1"/>
          <p:nvPr/>
        </p:nvSpPr>
        <p:spPr>
          <a:xfrm>
            <a:off x="5231353" y="3905972"/>
            <a:ext cx="1819729" cy="338554"/>
          </a:xfrm>
          <a:prstGeom prst="rect">
            <a:avLst/>
          </a:prstGeom>
          <a:noFill/>
        </p:spPr>
        <p:txBody>
          <a:bodyPr wrap="none" rtlCol="0">
            <a:spAutoFit/>
          </a:bodyPr>
          <a:lstStyle/>
          <a:p>
            <a:r>
              <a:rPr kumimoji="1" lang="ja-JP" altLang="en-US" sz="1600" dirty="0">
                <a:latin typeface="+mn-ea"/>
              </a:rPr>
              <a:t>トポロジカル相 </a:t>
            </a:r>
            <a:r>
              <a:rPr lang="en-US" altLang="ja-JP" sz="1600" dirty="0">
                <a:latin typeface="+mn-ea"/>
              </a:rPr>
              <a:t>B</a:t>
            </a:r>
            <a:endParaRPr kumimoji="1" lang="ja-JP" altLang="en-US" sz="1600" dirty="0">
              <a:latin typeface="+mn-ea"/>
            </a:endParaRPr>
          </a:p>
        </p:txBody>
      </p:sp>
      <p:sp>
        <p:nvSpPr>
          <p:cNvPr id="33" name="テキスト ボックス 32">
            <a:extLst>
              <a:ext uri="{FF2B5EF4-FFF2-40B4-BE49-F238E27FC236}">
                <a16:creationId xmlns:a16="http://schemas.microsoft.com/office/drawing/2014/main" id="{4924D9AF-BAF6-59CE-6E97-65BE2E41121E}"/>
              </a:ext>
            </a:extLst>
          </p:cNvPr>
          <p:cNvSpPr txBox="1"/>
          <p:nvPr/>
        </p:nvSpPr>
        <p:spPr>
          <a:xfrm>
            <a:off x="8030996" y="4731742"/>
            <a:ext cx="1819729" cy="338554"/>
          </a:xfrm>
          <a:prstGeom prst="rect">
            <a:avLst/>
          </a:prstGeom>
          <a:noFill/>
        </p:spPr>
        <p:txBody>
          <a:bodyPr wrap="none" rtlCol="0">
            <a:spAutoFit/>
          </a:bodyPr>
          <a:lstStyle/>
          <a:p>
            <a:r>
              <a:rPr kumimoji="1" lang="ja-JP" altLang="en-US" sz="1600" dirty="0">
                <a:latin typeface="+mn-ea"/>
              </a:rPr>
              <a:t>トポロジカル相 </a:t>
            </a:r>
            <a:r>
              <a:rPr kumimoji="1" lang="en-US" altLang="ja-JP" sz="1600" dirty="0">
                <a:latin typeface="+mn-ea"/>
              </a:rPr>
              <a:t>C</a:t>
            </a:r>
            <a:endParaRPr kumimoji="1" lang="ja-JP" altLang="en-US" sz="1600" dirty="0">
              <a:latin typeface="+mn-ea"/>
            </a:endParaRPr>
          </a:p>
        </p:txBody>
      </p:sp>
      <p:sp>
        <p:nvSpPr>
          <p:cNvPr id="34" name="二等辺三角形 33">
            <a:extLst>
              <a:ext uri="{FF2B5EF4-FFF2-40B4-BE49-F238E27FC236}">
                <a16:creationId xmlns:a16="http://schemas.microsoft.com/office/drawing/2014/main" id="{122493A3-AB03-CA60-F732-472E9D49C1CF}"/>
              </a:ext>
            </a:extLst>
          </p:cNvPr>
          <p:cNvSpPr/>
          <p:nvPr/>
        </p:nvSpPr>
        <p:spPr>
          <a:xfrm>
            <a:off x="2878997" y="3592131"/>
            <a:ext cx="1583585" cy="2358869"/>
          </a:xfrm>
          <a:prstGeom prst="triangle">
            <a:avLst>
              <a:gd name="adj" fmla="val 100000"/>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a:extLst>
              <a:ext uri="{FF2B5EF4-FFF2-40B4-BE49-F238E27FC236}">
                <a16:creationId xmlns:a16="http://schemas.microsoft.com/office/drawing/2014/main" id="{DC9430CF-6303-3613-8522-C039DD7AC40F}"/>
              </a:ext>
            </a:extLst>
          </p:cNvPr>
          <p:cNvSpPr/>
          <p:nvPr/>
        </p:nvSpPr>
        <p:spPr>
          <a:xfrm rot="10800000">
            <a:off x="4456029" y="1863191"/>
            <a:ext cx="1583585" cy="1733172"/>
          </a:xfrm>
          <a:prstGeom prst="triangle">
            <a:avLst>
              <a:gd name="adj" fmla="val 100000"/>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DA45960D-F70D-EFAF-41C7-CC286BA5CC84}"/>
              </a:ext>
            </a:extLst>
          </p:cNvPr>
          <p:cNvSpPr txBox="1"/>
          <p:nvPr/>
        </p:nvSpPr>
        <p:spPr>
          <a:xfrm>
            <a:off x="3381495" y="5344794"/>
            <a:ext cx="3279369" cy="584775"/>
          </a:xfrm>
          <a:prstGeom prst="rect">
            <a:avLst/>
          </a:prstGeom>
          <a:noFill/>
        </p:spPr>
        <p:txBody>
          <a:bodyPr wrap="square" rtlCol="0">
            <a:spAutoFit/>
          </a:bodyPr>
          <a:lstStyle/>
          <a:p>
            <a:pPr algn="ctr"/>
            <a:r>
              <a:rPr kumimoji="1" lang="ja-JP" altLang="en-US" sz="1600" dirty="0">
                <a:latin typeface="+mn-ea"/>
              </a:rPr>
              <a:t>相境界：ギャップレス相</a:t>
            </a:r>
            <a:r>
              <a:rPr kumimoji="1" lang="en-US" altLang="ja-JP" sz="1600" dirty="0">
                <a:latin typeface="+mn-ea"/>
              </a:rPr>
              <a:t>/</a:t>
            </a:r>
            <a:r>
              <a:rPr kumimoji="1" lang="ja-JP" altLang="en-US" sz="1600" dirty="0">
                <a:latin typeface="+mn-ea"/>
              </a:rPr>
              <a:t>自発的に対称性が破れた相</a:t>
            </a:r>
          </a:p>
        </p:txBody>
      </p:sp>
      <p:cxnSp>
        <p:nvCxnSpPr>
          <p:cNvPr id="38" name="直線コネクタ 37">
            <a:extLst>
              <a:ext uri="{FF2B5EF4-FFF2-40B4-BE49-F238E27FC236}">
                <a16:creationId xmlns:a16="http://schemas.microsoft.com/office/drawing/2014/main" id="{97B0BE9B-D070-FDD4-33A3-5C515C9DB692}"/>
              </a:ext>
            </a:extLst>
          </p:cNvPr>
          <p:cNvCxnSpPr>
            <a:cxnSpLocks/>
          </p:cNvCxnSpPr>
          <p:nvPr/>
        </p:nvCxnSpPr>
        <p:spPr>
          <a:xfrm>
            <a:off x="4104049" y="4879604"/>
            <a:ext cx="585373" cy="312790"/>
          </a:xfrm>
          <a:prstGeom prst="line">
            <a:avLst/>
          </a:prstGeom>
        </p:spPr>
        <p:style>
          <a:lnRef idx="1">
            <a:schemeClr val="dk1"/>
          </a:lnRef>
          <a:fillRef idx="0">
            <a:schemeClr val="dk1"/>
          </a:fillRef>
          <a:effectRef idx="0">
            <a:schemeClr val="dk1"/>
          </a:effectRef>
          <a:fontRef idx="minor">
            <a:schemeClr val="tx1"/>
          </a:fontRef>
        </p:style>
      </p:cxnSp>
      <p:cxnSp>
        <p:nvCxnSpPr>
          <p:cNvPr id="2" name="直線コネクタ 1">
            <a:extLst>
              <a:ext uri="{FF2B5EF4-FFF2-40B4-BE49-F238E27FC236}">
                <a16:creationId xmlns:a16="http://schemas.microsoft.com/office/drawing/2014/main" id="{3B5FC0BE-6158-B125-239D-E2EFF2CBFDC2}"/>
              </a:ext>
            </a:extLst>
          </p:cNvPr>
          <p:cNvCxnSpPr>
            <a:cxnSpLocks/>
          </p:cNvCxnSpPr>
          <p:nvPr/>
        </p:nvCxnSpPr>
        <p:spPr>
          <a:xfrm flipV="1">
            <a:off x="5391752" y="4437246"/>
            <a:ext cx="2444816" cy="75514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89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cxnSp>
        <p:nvCxnSpPr>
          <p:cNvPr id="2" name="直線矢印コネクタ 1">
            <a:extLst>
              <a:ext uri="{FF2B5EF4-FFF2-40B4-BE49-F238E27FC236}">
                <a16:creationId xmlns:a16="http://schemas.microsoft.com/office/drawing/2014/main" id="{04A0487D-3035-0227-7AF0-97661D6B0DCC}"/>
              </a:ext>
            </a:extLst>
          </p:cNvPr>
          <p:cNvCxnSpPr>
            <a:cxnSpLocks/>
          </p:cNvCxnSpPr>
          <p:nvPr/>
        </p:nvCxnSpPr>
        <p:spPr>
          <a:xfrm flipV="1">
            <a:off x="9438683" y="2250076"/>
            <a:ext cx="0" cy="161014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39DC2B8A-A0B0-6674-652B-19479EA55A49}"/>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8924444" y="2165940"/>
            <a:ext cx="185905" cy="172190"/>
          </a:xfrm>
          <a:prstGeom prst="rect">
            <a:avLst/>
          </a:prstGeom>
        </p:spPr>
      </p:pic>
      <p:cxnSp>
        <p:nvCxnSpPr>
          <p:cNvPr id="5" name="直線コネクタ 4">
            <a:extLst>
              <a:ext uri="{FF2B5EF4-FFF2-40B4-BE49-F238E27FC236}">
                <a16:creationId xmlns:a16="http://schemas.microsoft.com/office/drawing/2014/main" id="{E3B4F6C7-1693-A28B-65A3-AC13AC303795}"/>
              </a:ext>
            </a:extLst>
          </p:cNvPr>
          <p:cNvCxnSpPr>
            <a:cxnSpLocks/>
          </p:cNvCxnSpPr>
          <p:nvPr/>
        </p:nvCxnSpPr>
        <p:spPr>
          <a:xfrm>
            <a:off x="9236134" y="3671371"/>
            <a:ext cx="84074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FBCBE98-3EA0-CBF5-C1E3-72E21335582A}"/>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8916039" y="3547945"/>
            <a:ext cx="274286" cy="246857"/>
          </a:xfrm>
          <a:prstGeom prst="rect">
            <a:avLst/>
          </a:prstGeom>
        </p:spPr>
      </p:pic>
      <p:cxnSp>
        <p:nvCxnSpPr>
          <p:cNvPr id="9" name="直線コネクタ 8">
            <a:extLst>
              <a:ext uri="{FF2B5EF4-FFF2-40B4-BE49-F238E27FC236}">
                <a16:creationId xmlns:a16="http://schemas.microsoft.com/office/drawing/2014/main" id="{238211ED-83C7-27C5-1896-901FEDED1527}"/>
              </a:ext>
            </a:extLst>
          </p:cNvPr>
          <p:cNvCxnSpPr/>
          <p:nvPr/>
        </p:nvCxnSpPr>
        <p:spPr>
          <a:xfrm>
            <a:off x="9189746" y="296224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114FD71-D3FF-C069-7812-DA410FB45AA2}"/>
              </a:ext>
            </a:extLst>
          </p:cNvPr>
          <p:cNvCxnSpPr/>
          <p:nvPr/>
        </p:nvCxnSpPr>
        <p:spPr>
          <a:xfrm>
            <a:off x="9189746" y="282640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4354E23-0E8A-D687-DC27-D30D4AEE4525}"/>
              </a:ext>
            </a:extLst>
          </p:cNvPr>
          <p:cNvCxnSpPr/>
          <p:nvPr/>
        </p:nvCxnSpPr>
        <p:spPr>
          <a:xfrm>
            <a:off x="9189746" y="270051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D23D5F7-E9B6-FCB8-5616-D58260C2BE0A}"/>
              </a:ext>
            </a:extLst>
          </p:cNvPr>
          <p:cNvCxnSpPr/>
          <p:nvPr/>
        </p:nvCxnSpPr>
        <p:spPr>
          <a:xfrm>
            <a:off x="9189746" y="276346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3BD80CE-71F5-CD47-F210-5BD3BBBC51E2}"/>
              </a:ext>
            </a:extLst>
          </p:cNvPr>
          <p:cNvCxnSpPr/>
          <p:nvPr/>
        </p:nvCxnSpPr>
        <p:spPr>
          <a:xfrm>
            <a:off x="9189746" y="262762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A7AA8F4-F5E9-102F-7F77-A26FF846A660}"/>
              </a:ext>
            </a:extLst>
          </p:cNvPr>
          <p:cNvCxnSpPr/>
          <p:nvPr/>
        </p:nvCxnSpPr>
        <p:spPr>
          <a:xfrm>
            <a:off x="9189746" y="250173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5E78C02-62B0-A8F9-7EEB-DD3E5D9E476C}"/>
              </a:ext>
            </a:extLst>
          </p:cNvPr>
          <p:cNvCxnSpPr/>
          <p:nvPr/>
        </p:nvCxnSpPr>
        <p:spPr>
          <a:xfrm>
            <a:off x="9203000" y="287610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86F9D0A-B3C1-22AA-7EF3-445C8580DAE4}"/>
              </a:ext>
            </a:extLst>
          </p:cNvPr>
          <p:cNvCxnSpPr/>
          <p:nvPr/>
        </p:nvCxnSpPr>
        <p:spPr>
          <a:xfrm>
            <a:off x="9203000" y="274027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3828F17-0DC0-9EBF-C389-BCD2758BD7B6}"/>
              </a:ext>
            </a:extLst>
          </p:cNvPr>
          <p:cNvCxnSpPr/>
          <p:nvPr/>
        </p:nvCxnSpPr>
        <p:spPr>
          <a:xfrm>
            <a:off x="9203000" y="261437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AE8CCC6B-FF6B-09D1-D4D9-8EBADA18A7F0}"/>
              </a:ext>
            </a:extLst>
          </p:cNvPr>
          <p:cNvCxnSpPr/>
          <p:nvPr/>
        </p:nvCxnSpPr>
        <p:spPr>
          <a:xfrm>
            <a:off x="9203000" y="267732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9898E24-F8F2-B4E1-E406-91740F44F7AB}"/>
              </a:ext>
            </a:extLst>
          </p:cNvPr>
          <p:cNvCxnSpPr/>
          <p:nvPr/>
        </p:nvCxnSpPr>
        <p:spPr>
          <a:xfrm>
            <a:off x="9203000" y="254148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DE07FCC-6521-934D-6AB8-4A783E248F11}"/>
              </a:ext>
            </a:extLst>
          </p:cNvPr>
          <p:cNvCxnSpPr/>
          <p:nvPr/>
        </p:nvCxnSpPr>
        <p:spPr>
          <a:xfrm>
            <a:off x="9203000" y="291586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A81CB93-DB48-769E-E8D3-6F6E46E4E3A0}"/>
              </a:ext>
            </a:extLst>
          </p:cNvPr>
          <p:cNvCxnSpPr/>
          <p:nvPr/>
        </p:nvCxnSpPr>
        <p:spPr>
          <a:xfrm>
            <a:off x="9203000" y="278002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6BACC5B-1F30-3E13-57E3-2A0E6EE140FA}"/>
              </a:ext>
            </a:extLst>
          </p:cNvPr>
          <p:cNvCxnSpPr/>
          <p:nvPr/>
        </p:nvCxnSpPr>
        <p:spPr>
          <a:xfrm>
            <a:off x="9203000" y="265413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1822999-21FC-B018-4A9F-23DFB0EE4C83}"/>
              </a:ext>
            </a:extLst>
          </p:cNvPr>
          <p:cNvCxnSpPr/>
          <p:nvPr/>
        </p:nvCxnSpPr>
        <p:spPr>
          <a:xfrm>
            <a:off x="9203000" y="271708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5FA25E7-34C6-6DF7-C0D5-1359D12405E3}"/>
              </a:ext>
            </a:extLst>
          </p:cNvPr>
          <p:cNvCxnSpPr/>
          <p:nvPr/>
        </p:nvCxnSpPr>
        <p:spPr>
          <a:xfrm>
            <a:off x="9203000" y="258124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544197BD-134B-6F23-A9E9-B01B8B008B4D}"/>
              </a:ext>
            </a:extLst>
          </p:cNvPr>
          <p:cNvCxnSpPr/>
          <p:nvPr/>
        </p:nvCxnSpPr>
        <p:spPr>
          <a:xfrm>
            <a:off x="9216254" y="282972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24A8C086-8DA4-9875-EFB1-F564C1574491}"/>
              </a:ext>
            </a:extLst>
          </p:cNvPr>
          <p:cNvCxnSpPr/>
          <p:nvPr/>
        </p:nvCxnSpPr>
        <p:spPr>
          <a:xfrm>
            <a:off x="9216254" y="269389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67D8582-A1AC-91DA-7973-72BD20B2B907}"/>
              </a:ext>
            </a:extLst>
          </p:cNvPr>
          <p:cNvCxnSpPr/>
          <p:nvPr/>
        </p:nvCxnSpPr>
        <p:spPr>
          <a:xfrm>
            <a:off x="9216254" y="256799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9CDE83F-336D-659A-5BEA-81D028BDBF2C}"/>
              </a:ext>
            </a:extLst>
          </p:cNvPr>
          <p:cNvCxnSpPr/>
          <p:nvPr/>
        </p:nvCxnSpPr>
        <p:spPr>
          <a:xfrm>
            <a:off x="9216254" y="2630944"/>
            <a:ext cx="497874"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楕円 47">
            <a:extLst>
              <a:ext uri="{FF2B5EF4-FFF2-40B4-BE49-F238E27FC236}">
                <a16:creationId xmlns:a16="http://schemas.microsoft.com/office/drawing/2014/main" id="{A070D4FC-07E3-7E6F-7E4E-0167C7F25DAB}"/>
              </a:ext>
            </a:extLst>
          </p:cNvPr>
          <p:cNvSpPr/>
          <p:nvPr/>
        </p:nvSpPr>
        <p:spPr>
          <a:xfrm>
            <a:off x="9345144" y="3596601"/>
            <a:ext cx="185738" cy="149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cs typeface="Times New Roman" panose="02020603050405020304" pitchFamily="18" charset="0"/>
            </a:endParaRPr>
          </a:p>
        </p:txBody>
      </p:sp>
      <p:sp>
        <p:nvSpPr>
          <p:cNvPr id="49" name="楕円 48">
            <a:extLst>
              <a:ext uri="{FF2B5EF4-FFF2-40B4-BE49-F238E27FC236}">
                <a16:creationId xmlns:a16="http://schemas.microsoft.com/office/drawing/2014/main" id="{EA3A473C-CCB3-B048-B60E-9F226855B42D}"/>
              </a:ext>
            </a:extLst>
          </p:cNvPr>
          <p:cNvSpPr/>
          <p:nvPr/>
        </p:nvSpPr>
        <p:spPr>
          <a:xfrm>
            <a:off x="9575231" y="3596601"/>
            <a:ext cx="185738" cy="149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cs typeface="Times New Roman" panose="02020603050405020304" pitchFamily="18" charset="0"/>
            </a:endParaRPr>
          </a:p>
        </p:txBody>
      </p:sp>
      <p:sp>
        <p:nvSpPr>
          <p:cNvPr id="50" name="楕円 49">
            <a:extLst>
              <a:ext uri="{FF2B5EF4-FFF2-40B4-BE49-F238E27FC236}">
                <a16:creationId xmlns:a16="http://schemas.microsoft.com/office/drawing/2014/main" id="{2D44C396-F2DF-1878-A206-85723B9746FB}"/>
              </a:ext>
            </a:extLst>
          </p:cNvPr>
          <p:cNvSpPr/>
          <p:nvPr/>
        </p:nvSpPr>
        <p:spPr>
          <a:xfrm>
            <a:off x="9786898" y="3596601"/>
            <a:ext cx="185738" cy="149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cs typeface="Times New Roman" panose="02020603050405020304" pitchFamily="18" charset="0"/>
            </a:endParaRPr>
          </a:p>
        </p:txBody>
      </p:sp>
      <p:sp>
        <p:nvSpPr>
          <p:cNvPr id="51" name="テキスト ボックス 50">
            <a:extLst>
              <a:ext uri="{FF2B5EF4-FFF2-40B4-BE49-F238E27FC236}">
                <a16:creationId xmlns:a16="http://schemas.microsoft.com/office/drawing/2014/main" id="{3CBD50C6-37B6-3E50-AD85-6E4384766F10}"/>
              </a:ext>
            </a:extLst>
          </p:cNvPr>
          <p:cNvSpPr txBox="1"/>
          <p:nvPr/>
        </p:nvSpPr>
        <p:spPr>
          <a:xfrm>
            <a:off x="4175386" y="4180566"/>
            <a:ext cx="3209388" cy="1138773"/>
          </a:xfrm>
          <a:prstGeom prst="rect">
            <a:avLst/>
          </a:prstGeom>
          <a:noFill/>
          <a:ln>
            <a:noFill/>
          </a:ln>
        </p:spPr>
        <p:txBody>
          <a:bodyPr wrap="square" rtlCol="0">
            <a:spAutoFit/>
          </a:bodyPr>
          <a:lstStyle/>
          <a:p>
            <a:pPr algn="ctr"/>
            <a:r>
              <a:rPr lang="ja-JP" altLang="en-US" sz="2000" u="sng" dirty="0">
                <a:ea typeface="メイリオ" panose="020B0604030504040204" pitchFamily="50" charset="-128"/>
                <a:cs typeface="Times New Roman" panose="02020603050405020304" pitchFamily="18" charset="0"/>
              </a:rPr>
              <a:t>可逆相</a:t>
            </a:r>
            <a:endParaRPr lang="en-US" altLang="ja-JP" sz="2000" u="sng" dirty="0">
              <a:ea typeface="メイリオ" panose="020B0604030504040204" pitchFamily="50" charset="-128"/>
              <a:cs typeface="Times New Roman" panose="02020603050405020304" pitchFamily="18" charset="0"/>
            </a:endParaRPr>
          </a:p>
          <a:p>
            <a:pPr algn="ctr"/>
            <a:r>
              <a:rPr lang="ja-JP" altLang="en-US" sz="1600" dirty="0">
                <a:ea typeface="メイリオ" panose="020B0604030504040204" pitchFamily="50" charset="-128"/>
                <a:cs typeface="Times New Roman" panose="02020603050405020304" pitchFamily="18" charset="0"/>
              </a:rPr>
              <a:t>トポロジカル絶縁体</a:t>
            </a:r>
            <a:r>
              <a:rPr lang="en-US" altLang="ja-JP" sz="1600" dirty="0">
                <a:ea typeface="メイリオ" panose="020B0604030504040204" pitchFamily="50" charset="-128"/>
                <a:cs typeface="Times New Roman" panose="02020603050405020304" pitchFamily="18" charset="0"/>
              </a:rPr>
              <a:t>/</a:t>
            </a:r>
            <a:r>
              <a:rPr lang="ja-JP" altLang="en-US" sz="1600" dirty="0">
                <a:ea typeface="メイリオ" panose="020B0604030504040204" pitchFamily="50" charset="-128"/>
                <a:cs typeface="Times New Roman" panose="02020603050405020304" pitchFamily="18" charset="0"/>
              </a:rPr>
              <a:t>超伝導体．</a:t>
            </a:r>
            <a:r>
              <a:rPr lang="en-US" altLang="ja-JP" sz="1600" dirty="0">
                <a:ea typeface="メイリオ" panose="020B0604030504040204" pitchFamily="50" charset="-128"/>
                <a:cs typeface="Times New Roman" panose="02020603050405020304" pitchFamily="18" charset="0"/>
              </a:rPr>
              <a:t> Haldane</a:t>
            </a:r>
            <a:r>
              <a:rPr lang="ja-JP" altLang="en-US" sz="1600" dirty="0">
                <a:ea typeface="メイリオ" panose="020B0604030504040204" pitchFamily="50" charset="-128"/>
                <a:cs typeface="Times New Roman" panose="02020603050405020304" pitchFamily="18" charset="0"/>
              </a:rPr>
              <a:t>スピン鎖，整数量子</a:t>
            </a:r>
            <a:r>
              <a:rPr lang="en-US" altLang="ja-JP" sz="1600" dirty="0">
                <a:ea typeface="メイリオ" panose="020B0604030504040204" pitchFamily="50" charset="-128"/>
                <a:cs typeface="Times New Roman" panose="02020603050405020304" pitchFamily="18" charset="0"/>
              </a:rPr>
              <a:t>Hall</a:t>
            </a:r>
            <a:r>
              <a:rPr lang="ja-JP" altLang="en-US" sz="1600" dirty="0">
                <a:ea typeface="メイリオ" panose="020B0604030504040204" pitchFamily="50" charset="-128"/>
                <a:cs typeface="Times New Roman" panose="02020603050405020304" pitchFamily="18" charset="0"/>
              </a:rPr>
              <a:t>効果，．．．</a:t>
            </a:r>
          </a:p>
        </p:txBody>
      </p:sp>
      <p:cxnSp>
        <p:nvCxnSpPr>
          <p:cNvPr id="52" name="直線矢印コネクタ 51">
            <a:extLst>
              <a:ext uri="{FF2B5EF4-FFF2-40B4-BE49-F238E27FC236}">
                <a16:creationId xmlns:a16="http://schemas.microsoft.com/office/drawing/2014/main" id="{768FBF2B-968B-23AA-5D9D-3527B9C8DD59}"/>
              </a:ext>
            </a:extLst>
          </p:cNvPr>
          <p:cNvCxnSpPr>
            <a:cxnSpLocks/>
          </p:cNvCxnSpPr>
          <p:nvPr/>
        </p:nvCxnSpPr>
        <p:spPr>
          <a:xfrm flipV="1">
            <a:off x="5793359" y="2297636"/>
            <a:ext cx="0" cy="161014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3" name="図 52">
            <a:extLst>
              <a:ext uri="{FF2B5EF4-FFF2-40B4-BE49-F238E27FC236}">
                <a16:creationId xmlns:a16="http://schemas.microsoft.com/office/drawing/2014/main" id="{5BC030B2-786D-5284-7F2B-EC5A0AD29B79}"/>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279119" y="2231767"/>
            <a:ext cx="185905" cy="172190"/>
          </a:xfrm>
          <a:prstGeom prst="rect">
            <a:avLst/>
          </a:prstGeom>
        </p:spPr>
      </p:pic>
      <p:cxnSp>
        <p:nvCxnSpPr>
          <p:cNvPr id="54" name="直線コネクタ 53">
            <a:extLst>
              <a:ext uri="{FF2B5EF4-FFF2-40B4-BE49-F238E27FC236}">
                <a16:creationId xmlns:a16="http://schemas.microsoft.com/office/drawing/2014/main" id="{448331E2-89F6-D0A3-7187-13D50B12EFE3}"/>
              </a:ext>
            </a:extLst>
          </p:cNvPr>
          <p:cNvCxnSpPr>
            <a:cxnSpLocks/>
          </p:cNvCxnSpPr>
          <p:nvPr/>
        </p:nvCxnSpPr>
        <p:spPr>
          <a:xfrm>
            <a:off x="5570932" y="3718931"/>
            <a:ext cx="840743" cy="0"/>
          </a:xfrm>
          <a:prstGeom prst="line">
            <a:avLst/>
          </a:prstGeom>
        </p:spPr>
        <p:style>
          <a:lnRef idx="1">
            <a:schemeClr val="accent1"/>
          </a:lnRef>
          <a:fillRef idx="0">
            <a:schemeClr val="accent1"/>
          </a:fillRef>
          <a:effectRef idx="0">
            <a:schemeClr val="accent1"/>
          </a:effectRef>
          <a:fontRef idx="minor">
            <a:schemeClr val="tx1"/>
          </a:fontRef>
        </p:style>
      </p:cxnSp>
      <p:pic>
        <p:nvPicPr>
          <p:cNvPr id="59" name="図 58">
            <a:extLst>
              <a:ext uri="{FF2B5EF4-FFF2-40B4-BE49-F238E27FC236}">
                <a16:creationId xmlns:a16="http://schemas.microsoft.com/office/drawing/2014/main" id="{071AC7A6-FC18-F977-BE44-1339C269678F}"/>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5270715" y="3595505"/>
            <a:ext cx="274286" cy="246857"/>
          </a:xfrm>
          <a:prstGeom prst="rect">
            <a:avLst/>
          </a:prstGeom>
        </p:spPr>
      </p:pic>
      <p:cxnSp>
        <p:nvCxnSpPr>
          <p:cNvPr id="61" name="直線コネクタ 60">
            <a:extLst>
              <a:ext uri="{FF2B5EF4-FFF2-40B4-BE49-F238E27FC236}">
                <a16:creationId xmlns:a16="http://schemas.microsoft.com/office/drawing/2014/main" id="{EE347897-6C94-AD82-8443-28971C08E315}"/>
              </a:ext>
            </a:extLst>
          </p:cNvPr>
          <p:cNvCxnSpPr/>
          <p:nvPr/>
        </p:nvCxnSpPr>
        <p:spPr>
          <a:xfrm>
            <a:off x="5544422" y="300980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3EA85F2-F51C-6587-912E-2F6F32705A04}"/>
              </a:ext>
            </a:extLst>
          </p:cNvPr>
          <p:cNvCxnSpPr/>
          <p:nvPr/>
        </p:nvCxnSpPr>
        <p:spPr>
          <a:xfrm>
            <a:off x="5544422" y="287396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79398D6-4215-F080-DF57-24FBAF608AC8}"/>
              </a:ext>
            </a:extLst>
          </p:cNvPr>
          <p:cNvCxnSpPr/>
          <p:nvPr/>
        </p:nvCxnSpPr>
        <p:spPr>
          <a:xfrm>
            <a:off x="5544422" y="274807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770130DC-6BD0-9AC9-82C2-D2DEDA52078E}"/>
              </a:ext>
            </a:extLst>
          </p:cNvPr>
          <p:cNvCxnSpPr/>
          <p:nvPr/>
        </p:nvCxnSpPr>
        <p:spPr>
          <a:xfrm>
            <a:off x="5544422" y="281102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164F1C4-7E86-55DB-5131-389A21BA93FF}"/>
              </a:ext>
            </a:extLst>
          </p:cNvPr>
          <p:cNvCxnSpPr/>
          <p:nvPr/>
        </p:nvCxnSpPr>
        <p:spPr>
          <a:xfrm>
            <a:off x="5544422" y="267518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ECCD7AC-5731-8A50-87FF-89EA00A5BA52}"/>
              </a:ext>
            </a:extLst>
          </p:cNvPr>
          <p:cNvCxnSpPr/>
          <p:nvPr/>
        </p:nvCxnSpPr>
        <p:spPr>
          <a:xfrm>
            <a:off x="5544422" y="246978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EA3A6020-0446-7285-79D5-3063ADFECDD1}"/>
              </a:ext>
            </a:extLst>
          </p:cNvPr>
          <p:cNvCxnSpPr/>
          <p:nvPr/>
        </p:nvCxnSpPr>
        <p:spPr>
          <a:xfrm>
            <a:off x="5557676" y="292366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5D1754A3-97C8-82F5-5442-34D91026687A}"/>
              </a:ext>
            </a:extLst>
          </p:cNvPr>
          <p:cNvCxnSpPr/>
          <p:nvPr/>
        </p:nvCxnSpPr>
        <p:spPr>
          <a:xfrm>
            <a:off x="5557676" y="278783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66C3D990-4D07-7019-D6F2-C512ABE5C669}"/>
              </a:ext>
            </a:extLst>
          </p:cNvPr>
          <p:cNvCxnSpPr/>
          <p:nvPr/>
        </p:nvCxnSpPr>
        <p:spPr>
          <a:xfrm>
            <a:off x="5557676" y="266193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981B1F79-9069-8245-6393-1F0174CA8A08}"/>
              </a:ext>
            </a:extLst>
          </p:cNvPr>
          <p:cNvCxnSpPr/>
          <p:nvPr/>
        </p:nvCxnSpPr>
        <p:spPr>
          <a:xfrm>
            <a:off x="5557676" y="272488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7952418C-78B8-C326-942C-2E90DE52B542}"/>
              </a:ext>
            </a:extLst>
          </p:cNvPr>
          <p:cNvCxnSpPr/>
          <p:nvPr/>
        </p:nvCxnSpPr>
        <p:spPr>
          <a:xfrm>
            <a:off x="5557676" y="250953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9CF8DFB-B466-12B0-590B-E73802E4DF55}"/>
              </a:ext>
            </a:extLst>
          </p:cNvPr>
          <p:cNvCxnSpPr/>
          <p:nvPr/>
        </p:nvCxnSpPr>
        <p:spPr>
          <a:xfrm>
            <a:off x="5557676" y="296342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122CFCEC-61B2-4AE4-CFC9-FA0AC8FD97E0}"/>
              </a:ext>
            </a:extLst>
          </p:cNvPr>
          <p:cNvCxnSpPr/>
          <p:nvPr/>
        </p:nvCxnSpPr>
        <p:spPr>
          <a:xfrm>
            <a:off x="5557676" y="282758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568374D-1B29-5922-13FD-DD5AA5F0BD54}"/>
              </a:ext>
            </a:extLst>
          </p:cNvPr>
          <p:cNvCxnSpPr/>
          <p:nvPr/>
        </p:nvCxnSpPr>
        <p:spPr>
          <a:xfrm>
            <a:off x="5557676" y="270169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43266545-8E8A-0CB4-8A62-03C39B677AE9}"/>
              </a:ext>
            </a:extLst>
          </p:cNvPr>
          <p:cNvCxnSpPr/>
          <p:nvPr/>
        </p:nvCxnSpPr>
        <p:spPr>
          <a:xfrm>
            <a:off x="5557676" y="276464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FCC12918-D5E6-B7B4-975A-A318884F6E1E}"/>
              </a:ext>
            </a:extLst>
          </p:cNvPr>
          <p:cNvCxnSpPr/>
          <p:nvPr/>
        </p:nvCxnSpPr>
        <p:spPr>
          <a:xfrm>
            <a:off x="5557676" y="254929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C01CF94-44F8-23C1-2BE2-4BCA4D2D9B4C}"/>
              </a:ext>
            </a:extLst>
          </p:cNvPr>
          <p:cNvCxnSpPr/>
          <p:nvPr/>
        </p:nvCxnSpPr>
        <p:spPr>
          <a:xfrm>
            <a:off x="5570930" y="287728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18DACF13-1582-AD97-48A8-7F0D3E1F6B86}"/>
              </a:ext>
            </a:extLst>
          </p:cNvPr>
          <p:cNvCxnSpPr/>
          <p:nvPr/>
        </p:nvCxnSpPr>
        <p:spPr>
          <a:xfrm>
            <a:off x="5570930" y="274145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317D735E-B150-AE45-8089-B44ACF41EDCA}"/>
              </a:ext>
            </a:extLst>
          </p:cNvPr>
          <p:cNvCxnSpPr/>
          <p:nvPr/>
        </p:nvCxnSpPr>
        <p:spPr>
          <a:xfrm>
            <a:off x="5570930" y="253604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9D05FD95-1674-DB6D-9163-85B176105894}"/>
              </a:ext>
            </a:extLst>
          </p:cNvPr>
          <p:cNvCxnSpPr/>
          <p:nvPr/>
        </p:nvCxnSpPr>
        <p:spPr>
          <a:xfrm>
            <a:off x="5570930" y="2678504"/>
            <a:ext cx="497874" cy="0"/>
          </a:xfrm>
          <a:prstGeom prst="line">
            <a:avLst/>
          </a:prstGeom>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DFECE694-2ECF-2CB0-15D4-7B216EC4B65B}"/>
              </a:ext>
            </a:extLst>
          </p:cNvPr>
          <p:cNvSpPr/>
          <p:nvPr/>
        </p:nvSpPr>
        <p:spPr>
          <a:xfrm>
            <a:off x="5699820" y="3644161"/>
            <a:ext cx="185738" cy="149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cs typeface="Times New Roman" panose="02020603050405020304" pitchFamily="18" charset="0"/>
            </a:endParaRPr>
          </a:p>
        </p:txBody>
      </p:sp>
      <p:sp>
        <p:nvSpPr>
          <p:cNvPr id="82" name="テキスト ボックス 81">
            <a:extLst>
              <a:ext uri="{FF2B5EF4-FFF2-40B4-BE49-F238E27FC236}">
                <a16:creationId xmlns:a16="http://schemas.microsoft.com/office/drawing/2014/main" id="{50CF4F48-69D5-12BE-2AAA-9596425D6537}"/>
              </a:ext>
            </a:extLst>
          </p:cNvPr>
          <p:cNvSpPr txBox="1"/>
          <p:nvPr/>
        </p:nvSpPr>
        <p:spPr>
          <a:xfrm>
            <a:off x="914625" y="4179403"/>
            <a:ext cx="2981738" cy="954107"/>
          </a:xfrm>
          <a:prstGeom prst="rect">
            <a:avLst/>
          </a:prstGeom>
          <a:noFill/>
          <a:ln>
            <a:noFill/>
          </a:ln>
        </p:spPr>
        <p:txBody>
          <a:bodyPr wrap="square" rtlCol="0">
            <a:spAutoFit/>
          </a:bodyPr>
          <a:lstStyle/>
          <a:p>
            <a:pPr algn="ctr"/>
            <a:r>
              <a:rPr lang="ja-JP" altLang="en-US" sz="2000" u="sng" dirty="0">
                <a:ea typeface="メイリオ" panose="020B0604030504040204" pitchFamily="50" charset="-128"/>
                <a:cs typeface="Times New Roman" panose="02020603050405020304" pitchFamily="18" charset="0"/>
              </a:rPr>
              <a:t>ギャップレス相</a:t>
            </a:r>
            <a:endParaRPr lang="en-US" altLang="ja-JP" sz="2000" u="sng" dirty="0">
              <a:ea typeface="メイリオ" panose="020B0604030504040204" pitchFamily="50" charset="-128"/>
              <a:cs typeface="Times New Roman" panose="02020603050405020304" pitchFamily="18" charset="0"/>
            </a:endParaRPr>
          </a:p>
          <a:p>
            <a:pPr algn="ctr"/>
            <a:r>
              <a:rPr lang="ja-JP" altLang="en-US" dirty="0">
                <a:ea typeface="メイリオ" panose="020B0604030504040204" pitchFamily="50" charset="-128"/>
                <a:cs typeface="Times New Roman" panose="02020603050405020304" pitchFamily="18" charset="0"/>
              </a:rPr>
              <a:t>臨界系</a:t>
            </a:r>
            <a:r>
              <a:rPr lang="en-US" altLang="ja-JP" dirty="0">
                <a:ea typeface="メイリオ" panose="020B0604030504040204" pitchFamily="50" charset="-128"/>
                <a:cs typeface="Times New Roman" panose="02020603050405020304" pitchFamily="18" charset="0"/>
              </a:rPr>
              <a:t>, </a:t>
            </a:r>
            <a:r>
              <a:rPr lang="ja-JP" altLang="en-US" dirty="0">
                <a:ea typeface="メイリオ" panose="020B0604030504040204" pitchFamily="50" charset="-128"/>
                <a:cs typeface="Times New Roman" panose="02020603050405020304" pitchFamily="18" charset="0"/>
              </a:rPr>
              <a:t>金属，連続対称性の自発的敗れ</a:t>
            </a:r>
            <a:r>
              <a:rPr lang="en-US" altLang="ja-JP" dirty="0">
                <a:ea typeface="メイリオ" panose="020B0604030504040204" pitchFamily="50" charset="-128"/>
                <a:cs typeface="Times New Roman" panose="02020603050405020304" pitchFamily="18" charset="0"/>
              </a:rPr>
              <a:t>, …</a:t>
            </a:r>
            <a:endParaRPr lang="en-US" altLang="ja-JP" sz="1600" dirty="0">
              <a:ea typeface="メイリオ" panose="020B0604030504040204" pitchFamily="50" charset="-128"/>
              <a:cs typeface="Times New Roman" panose="02020603050405020304" pitchFamily="18" charset="0"/>
            </a:endParaRPr>
          </a:p>
        </p:txBody>
      </p:sp>
      <p:cxnSp>
        <p:nvCxnSpPr>
          <p:cNvPr id="83" name="直線矢印コネクタ 82">
            <a:extLst>
              <a:ext uri="{FF2B5EF4-FFF2-40B4-BE49-F238E27FC236}">
                <a16:creationId xmlns:a16="http://schemas.microsoft.com/office/drawing/2014/main" id="{B857E4FA-0270-AD8B-F9C6-B605D63337BF}"/>
              </a:ext>
            </a:extLst>
          </p:cNvPr>
          <p:cNvCxnSpPr>
            <a:cxnSpLocks/>
          </p:cNvCxnSpPr>
          <p:nvPr/>
        </p:nvCxnSpPr>
        <p:spPr>
          <a:xfrm flipV="1">
            <a:off x="2366283" y="2299208"/>
            <a:ext cx="0" cy="161014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84" name="図 83">
            <a:extLst>
              <a:ext uri="{FF2B5EF4-FFF2-40B4-BE49-F238E27FC236}">
                <a16:creationId xmlns:a16="http://schemas.microsoft.com/office/drawing/2014/main" id="{F68CE6B2-0A22-BF1E-F44A-65B0AEB3F7FF}"/>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1852043" y="2233339"/>
            <a:ext cx="185905" cy="172190"/>
          </a:xfrm>
          <a:prstGeom prst="rect">
            <a:avLst/>
          </a:prstGeom>
        </p:spPr>
      </p:pic>
      <p:cxnSp>
        <p:nvCxnSpPr>
          <p:cNvPr id="85" name="直線コネクタ 84">
            <a:extLst>
              <a:ext uri="{FF2B5EF4-FFF2-40B4-BE49-F238E27FC236}">
                <a16:creationId xmlns:a16="http://schemas.microsoft.com/office/drawing/2014/main" id="{87A314DE-CC3A-5CCD-B0FD-65B67E2BC9EF}"/>
              </a:ext>
            </a:extLst>
          </p:cNvPr>
          <p:cNvCxnSpPr>
            <a:cxnSpLocks/>
          </p:cNvCxnSpPr>
          <p:nvPr/>
        </p:nvCxnSpPr>
        <p:spPr>
          <a:xfrm>
            <a:off x="2143856" y="3720503"/>
            <a:ext cx="840743" cy="0"/>
          </a:xfrm>
          <a:prstGeom prst="line">
            <a:avLst/>
          </a:prstGeom>
        </p:spPr>
        <p:style>
          <a:lnRef idx="1">
            <a:schemeClr val="accent1"/>
          </a:lnRef>
          <a:fillRef idx="0">
            <a:schemeClr val="accent1"/>
          </a:fillRef>
          <a:effectRef idx="0">
            <a:schemeClr val="accent1"/>
          </a:effectRef>
          <a:fontRef idx="minor">
            <a:schemeClr val="tx1"/>
          </a:fontRef>
        </p:style>
      </p:cxnSp>
      <p:pic>
        <p:nvPicPr>
          <p:cNvPr id="86" name="図 85">
            <a:extLst>
              <a:ext uri="{FF2B5EF4-FFF2-40B4-BE49-F238E27FC236}">
                <a16:creationId xmlns:a16="http://schemas.microsoft.com/office/drawing/2014/main" id="{AB2CF4CF-6991-552D-93DC-0895723B0335}"/>
              </a:ext>
            </a:extLst>
          </p:cNvPr>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1843639" y="3597077"/>
            <a:ext cx="274286" cy="246857"/>
          </a:xfrm>
          <a:prstGeom prst="rect">
            <a:avLst/>
          </a:prstGeom>
        </p:spPr>
      </p:pic>
      <p:cxnSp>
        <p:nvCxnSpPr>
          <p:cNvPr id="87" name="直線コネクタ 86">
            <a:extLst>
              <a:ext uri="{FF2B5EF4-FFF2-40B4-BE49-F238E27FC236}">
                <a16:creationId xmlns:a16="http://schemas.microsoft.com/office/drawing/2014/main" id="{DF8DB72D-07DC-4CFD-E64B-7580A7230567}"/>
              </a:ext>
            </a:extLst>
          </p:cNvPr>
          <p:cNvCxnSpPr/>
          <p:nvPr/>
        </p:nvCxnSpPr>
        <p:spPr>
          <a:xfrm>
            <a:off x="2117346" y="301137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01FB0E95-3306-80E3-B13F-53FC071E00FE}"/>
              </a:ext>
            </a:extLst>
          </p:cNvPr>
          <p:cNvCxnSpPr/>
          <p:nvPr/>
        </p:nvCxnSpPr>
        <p:spPr>
          <a:xfrm>
            <a:off x="2117346" y="287554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16A5AAFF-E0B8-C7AC-2C2A-5DF873E40650}"/>
              </a:ext>
            </a:extLst>
          </p:cNvPr>
          <p:cNvCxnSpPr/>
          <p:nvPr/>
        </p:nvCxnSpPr>
        <p:spPr>
          <a:xfrm>
            <a:off x="2117346" y="274964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F10AEA0F-A1D6-AF5C-9755-98C4B02DE4D6}"/>
              </a:ext>
            </a:extLst>
          </p:cNvPr>
          <p:cNvCxnSpPr/>
          <p:nvPr/>
        </p:nvCxnSpPr>
        <p:spPr>
          <a:xfrm>
            <a:off x="2117346" y="281259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B6D91DFF-7784-B6AC-60EA-19C8B8A8ED34}"/>
              </a:ext>
            </a:extLst>
          </p:cNvPr>
          <p:cNvCxnSpPr/>
          <p:nvPr/>
        </p:nvCxnSpPr>
        <p:spPr>
          <a:xfrm>
            <a:off x="2117346" y="267675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B63458BF-50B8-ABE7-670A-8B4CB1BD46F8}"/>
              </a:ext>
            </a:extLst>
          </p:cNvPr>
          <p:cNvCxnSpPr/>
          <p:nvPr/>
        </p:nvCxnSpPr>
        <p:spPr>
          <a:xfrm>
            <a:off x="2117346" y="2471352"/>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A289E642-91E3-FEAB-1CC8-5893952E68E6}"/>
              </a:ext>
            </a:extLst>
          </p:cNvPr>
          <p:cNvCxnSpPr/>
          <p:nvPr/>
        </p:nvCxnSpPr>
        <p:spPr>
          <a:xfrm>
            <a:off x="2130600" y="292523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00D214F3-97C5-D005-95A8-675ED0E508CB}"/>
              </a:ext>
            </a:extLst>
          </p:cNvPr>
          <p:cNvCxnSpPr/>
          <p:nvPr/>
        </p:nvCxnSpPr>
        <p:spPr>
          <a:xfrm>
            <a:off x="2130600" y="278940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877ABF13-703A-A995-ABE0-ED1AD5B3DE16}"/>
              </a:ext>
            </a:extLst>
          </p:cNvPr>
          <p:cNvCxnSpPr/>
          <p:nvPr/>
        </p:nvCxnSpPr>
        <p:spPr>
          <a:xfrm>
            <a:off x="2130600" y="266350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345BDE6A-0221-A33B-900B-4DDEF712ECAE}"/>
              </a:ext>
            </a:extLst>
          </p:cNvPr>
          <p:cNvCxnSpPr/>
          <p:nvPr/>
        </p:nvCxnSpPr>
        <p:spPr>
          <a:xfrm>
            <a:off x="2130600" y="272645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9823FEBB-E672-33EF-C6C2-E5E53384E492}"/>
              </a:ext>
            </a:extLst>
          </p:cNvPr>
          <p:cNvCxnSpPr/>
          <p:nvPr/>
        </p:nvCxnSpPr>
        <p:spPr>
          <a:xfrm>
            <a:off x="2130600" y="251110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2DE18F32-5016-4B0B-CD84-D2192D4EF261}"/>
              </a:ext>
            </a:extLst>
          </p:cNvPr>
          <p:cNvCxnSpPr/>
          <p:nvPr/>
        </p:nvCxnSpPr>
        <p:spPr>
          <a:xfrm>
            <a:off x="2130600" y="296499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A143EF32-AF41-EAD5-C275-B4A9B78B644A}"/>
              </a:ext>
            </a:extLst>
          </p:cNvPr>
          <p:cNvCxnSpPr/>
          <p:nvPr/>
        </p:nvCxnSpPr>
        <p:spPr>
          <a:xfrm>
            <a:off x="2130600" y="282916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3DFFA506-0A88-CF17-B6A0-E3AF2380255E}"/>
              </a:ext>
            </a:extLst>
          </p:cNvPr>
          <p:cNvCxnSpPr/>
          <p:nvPr/>
        </p:nvCxnSpPr>
        <p:spPr>
          <a:xfrm>
            <a:off x="2130600" y="270326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C5F35864-1397-5DF6-A434-A7CC2275CD2C}"/>
              </a:ext>
            </a:extLst>
          </p:cNvPr>
          <p:cNvCxnSpPr/>
          <p:nvPr/>
        </p:nvCxnSpPr>
        <p:spPr>
          <a:xfrm>
            <a:off x="2130600" y="276621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9E85851D-C3ED-CF08-9848-3E4A64D4D0B8}"/>
              </a:ext>
            </a:extLst>
          </p:cNvPr>
          <p:cNvCxnSpPr/>
          <p:nvPr/>
        </p:nvCxnSpPr>
        <p:spPr>
          <a:xfrm>
            <a:off x="2130600" y="2550867"/>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36A87021-389D-8255-EA1C-48BAEFF6CFDA}"/>
              </a:ext>
            </a:extLst>
          </p:cNvPr>
          <p:cNvCxnSpPr/>
          <p:nvPr/>
        </p:nvCxnSpPr>
        <p:spPr>
          <a:xfrm>
            <a:off x="2143854" y="287885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86D69C92-6398-633E-6FBA-8D2897CA45B3}"/>
              </a:ext>
            </a:extLst>
          </p:cNvPr>
          <p:cNvCxnSpPr/>
          <p:nvPr/>
        </p:nvCxnSpPr>
        <p:spPr>
          <a:xfrm>
            <a:off x="2143854" y="274302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F4D514FD-B613-8A05-0F23-3F09952F2010}"/>
              </a:ext>
            </a:extLst>
          </p:cNvPr>
          <p:cNvCxnSpPr/>
          <p:nvPr/>
        </p:nvCxnSpPr>
        <p:spPr>
          <a:xfrm>
            <a:off x="2143854" y="253761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38C20A0A-42FF-D696-8E72-6BBFA6E30199}"/>
              </a:ext>
            </a:extLst>
          </p:cNvPr>
          <p:cNvCxnSpPr/>
          <p:nvPr/>
        </p:nvCxnSpPr>
        <p:spPr>
          <a:xfrm>
            <a:off x="2143854" y="268007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35BCEBDB-F71A-3186-172A-AD5F86315EA5}"/>
              </a:ext>
            </a:extLst>
          </p:cNvPr>
          <p:cNvCxnSpPr/>
          <p:nvPr/>
        </p:nvCxnSpPr>
        <p:spPr>
          <a:xfrm>
            <a:off x="2117347" y="342200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6CB82C00-2A43-914A-0102-3EF2EA03AD04}"/>
              </a:ext>
            </a:extLst>
          </p:cNvPr>
          <p:cNvCxnSpPr/>
          <p:nvPr/>
        </p:nvCxnSpPr>
        <p:spPr>
          <a:xfrm>
            <a:off x="2117347" y="328617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E0CDDEC0-8A0C-349B-615E-8953EC2FCF04}"/>
              </a:ext>
            </a:extLst>
          </p:cNvPr>
          <p:cNvCxnSpPr/>
          <p:nvPr/>
        </p:nvCxnSpPr>
        <p:spPr>
          <a:xfrm>
            <a:off x="2117347" y="316027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07E07AF6-A646-9127-5083-8D2D9CE30E6D}"/>
              </a:ext>
            </a:extLst>
          </p:cNvPr>
          <p:cNvCxnSpPr/>
          <p:nvPr/>
        </p:nvCxnSpPr>
        <p:spPr>
          <a:xfrm>
            <a:off x="2117347" y="322322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899B6AF4-0316-72A6-8395-8CDF66B252F7}"/>
              </a:ext>
            </a:extLst>
          </p:cNvPr>
          <p:cNvCxnSpPr/>
          <p:nvPr/>
        </p:nvCxnSpPr>
        <p:spPr>
          <a:xfrm>
            <a:off x="2117347" y="308739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A9F0E8D3-DEC1-2E50-A6F8-085E8868A216}"/>
              </a:ext>
            </a:extLst>
          </p:cNvPr>
          <p:cNvCxnSpPr/>
          <p:nvPr/>
        </p:nvCxnSpPr>
        <p:spPr>
          <a:xfrm>
            <a:off x="2130601" y="333587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B9B18C69-8975-0B48-8239-0CBFF3FDD5BF}"/>
              </a:ext>
            </a:extLst>
          </p:cNvPr>
          <p:cNvCxnSpPr/>
          <p:nvPr/>
        </p:nvCxnSpPr>
        <p:spPr>
          <a:xfrm>
            <a:off x="2130601" y="320003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F50A7DFE-083E-B27B-AD59-EF0558520459}"/>
              </a:ext>
            </a:extLst>
          </p:cNvPr>
          <p:cNvCxnSpPr/>
          <p:nvPr/>
        </p:nvCxnSpPr>
        <p:spPr>
          <a:xfrm>
            <a:off x="2130601" y="307414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EB9315A7-F3BB-826E-2C03-0C86AEAF3B31}"/>
              </a:ext>
            </a:extLst>
          </p:cNvPr>
          <p:cNvCxnSpPr/>
          <p:nvPr/>
        </p:nvCxnSpPr>
        <p:spPr>
          <a:xfrm>
            <a:off x="2130601" y="313708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541BEB00-7ABF-6390-A688-DD612187445D}"/>
              </a:ext>
            </a:extLst>
          </p:cNvPr>
          <p:cNvCxnSpPr/>
          <p:nvPr/>
        </p:nvCxnSpPr>
        <p:spPr>
          <a:xfrm>
            <a:off x="2130601" y="337562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FB1B2539-AC32-7D2F-D8D8-2CEE55151A95}"/>
              </a:ext>
            </a:extLst>
          </p:cNvPr>
          <p:cNvCxnSpPr/>
          <p:nvPr/>
        </p:nvCxnSpPr>
        <p:spPr>
          <a:xfrm>
            <a:off x="2130601" y="323979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825B0163-0CDE-EAD2-16FE-5F68B270BEB7}"/>
              </a:ext>
            </a:extLst>
          </p:cNvPr>
          <p:cNvCxnSpPr/>
          <p:nvPr/>
        </p:nvCxnSpPr>
        <p:spPr>
          <a:xfrm>
            <a:off x="2130601" y="311389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961E8588-54DD-1F32-F219-3A0B6D5D73CE}"/>
              </a:ext>
            </a:extLst>
          </p:cNvPr>
          <p:cNvCxnSpPr/>
          <p:nvPr/>
        </p:nvCxnSpPr>
        <p:spPr>
          <a:xfrm>
            <a:off x="2130601" y="317684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17791185-8C4E-55C7-F2BC-73BF2D9BC210}"/>
              </a:ext>
            </a:extLst>
          </p:cNvPr>
          <p:cNvCxnSpPr/>
          <p:nvPr/>
        </p:nvCxnSpPr>
        <p:spPr>
          <a:xfrm>
            <a:off x="2143855" y="328949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67A987E1-71BA-1F3A-7331-655F592120DE}"/>
              </a:ext>
            </a:extLst>
          </p:cNvPr>
          <p:cNvCxnSpPr/>
          <p:nvPr/>
        </p:nvCxnSpPr>
        <p:spPr>
          <a:xfrm>
            <a:off x="2143855" y="315365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F989A026-0427-7A71-58D9-FABABC0CEE03}"/>
              </a:ext>
            </a:extLst>
          </p:cNvPr>
          <p:cNvCxnSpPr/>
          <p:nvPr/>
        </p:nvCxnSpPr>
        <p:spPr>
          <a:xfrm>
            <a:off x="2143855" y="309070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C4520F58-CAF6-B90D-57C0-D279FA1D3426}"/>
              </a:ext>
            </a:extLst>
          </p:cNvPr>
          <p:cNvCxnSpPr/>
          <p:nvPr/>
        </p:nvCxnSpPr>
        <p:spPr>
          <a:xfrm>
            <a:off x="2130049" y="371833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E9A9C388-8D67-4C39-810E-120E3BDEF2AD}"/>
              </a:ext>
            </a:extLst>
          </p:cNvPr>
          <p:cNvCxnSpPr/>
          <p:nvPr/>
        </p:nvCxnSpPr>
        <p:spPr>
          <a:xfrm>
            <a:off x="2130049" y="358250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04973E66-0749-12BF-777C-590738972C40}"/>
              </a:ext>
            </a:extLst>
          </p:cNvPr>
          <p:cNvCxnSpPr/>
          <p:nvPr/>
        </p:nvCxnSpPr>
        <p:spPr>
          <a:xfrm>
            <a:off x="2130049" y="345660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413B07C3-EE91-8793-A4E4-BD3ECF9F49C7}"/>
              </a:ext>
            </a:extLst>
          </p:cNvPr>
          <p:cNvCxnSpPr/>
          <p:nvPr/>
        </p:nvCxnSpPr>
        <p:spPr>
          <a:xfrm>
            <a:off x="2130049" y="351955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DC0E076F-FD05-6299-FDEB-518F6BB56B9C}"/>
              </a:ext>
            </a:extLst>
          </p:cNvPr>
          <p:cNvCxnSpPr/>
          <p:nvPr/>
        </p:nvCxnSpPr>
        <p:spPr>
          <a:xfrm>
            <a:off x="2130049" y="338372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6346E965-D91A-03C5-1FAB-65B4490E351B}"/>
              </a:ext>
            </a:extLst>
          </p:cNvPr>
          <p:cNvCxnSpPr/>
          <p:nvPr/>
        </p:nvCxnSpPr>
        <p:spPr>
          <a:xfrm>
            <a:off x="2143303" y="363220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7F7F735D-C90E-4383-0370-FADFB578F2F1}"/>
              </a:ext>
            </a:extLst>
          </p:cNvPr>
          <p:cNvCxnSpPr/>
          <p:nvPr/>
        </p:nvCxnSpPr>
        <p:spPr>
          <a:xfrm>
            <a:off x="2143303" y="349636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C6B985B-2B23-023D-4B21-C95E38B52292}"/>
              </a:ext>
            </a:extLst>
          </p:cNvPr>
          <p:cNvCxnSpPr/>
          <p:nvPr/>
        </p:nvCxnSpPr>
        <p:spPr>
          <a:xfrm>
            <a:off x="2143303" y="337047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B0BE2EC9-201D-7A4F-B81F-09BD60A06257}"/>
              </a:ext>
            </a:extLst>
          </p:cNvPr>
          <p:cNvCxnSpPr/>
          <p:nvPr/>
        </p:nvCxnSpPr>
        <p:spPr>
          <a:xfrm>
            <a:off x="2143303" y="343341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7CFC7EF2-E084-32AE-B5DE-871B394A6263}"/>
              </a:ext>
            </a:extLst>
          </p:cNvPr>
          <p:cNvCxnSpPr/>
          <p:nvPr/>
        </p:nvCxnSpPr>
        <p:spPr>
          <a:xfrm>
            <a:off x="2143303" y="367195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5D28AE78-424B-D969-6A3D-BABF6B823877}"/>
              </a:ext>
            </a:extLst>
          </p:cNvPr>
          <p:cNvCxnSpPr/>
          <p:nvPr/>
        </p:nvCxnSpPr>
        <p:spPr>
          <a:xfrm>
            <a:off x="2143303" y="353612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F6041C38-23AD-874F-0C68-47FBAEFD5063}"/>
              </a:ext>
            </a:extLst>
          </p:cNvPr>
          <p:cNvCxnSpPr/>
          <p:nvPr/>
        </p:nvCxnSpPr>
        <p:spPr>
          <a:xfrm>
            <a:off x="2143303" y="341022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B7D72AEE-9850-B2B7-614A-51A963AC09ED}"/>
              </a:ext>
            </a:extLst>
          </p:cNvPr>
          <p:cNvCxnSpPr/>
          <p:nvPr/>
        </p:nvCxnSpPr>
        <p:spPr>
          <a:xfrm>
            <a:off x="2143303" y="347317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80ADC1CA-CF0A-BC4F-2586-2BE51607CBCB}"/>
              </a:ext>
            </a:extLst>
          </p:cNvPr>
          <p:cNvCxnSpPr/>
          <p:nvPr/>
        </p:nvCxnSpPr>
        <p:spPr>
          <a:xfrm>
            <a:off x="2156557" y="358582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060BB90A-C0C1-C452-C349-2B6203DD985B}"/>
              </a:ext>
            </a:extLst>
          </p:cNvPr>
          <p:cNvCxnSpPr/>
          <p:nvPr/>
        </p:nvCxnSpPr>
        <p:spPr>
          <a:xfrm>
            <a:off x="2156557" y="344998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BF3D95F-2A2B-6D83-25F4-23F97DE41ED4}"/>
              </a:ext>
            </a:extLst>
          </p:cNvPr>
          <p:cNvCxnSpPr/>
          <p:nvPr/>
        </p:nvCxnSpPr>
        <p:spPr>
          <a:xfrm>
            <a:off x="2156557" y="338703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EF6443C1-1AE5-0710-FA57-72C2DDD1F455}"/>
              </a:ext>
            </a:extLst>
          </p:cNvPr>
          <p:cNvCxnSpPr/>
          <p:nvPr/>
        </p:nvCxnSpPr>
        <p:spPr>
          <a:xfrm>
            <a:off x="2096181" y="368447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64D94F8A-2C6D-C715-14CA-84960E78509F}"/>
              </a:ext>
            </a:extLst>
          </p:cNvPr>
          <p:cNvCxnSpPr/>
          <p:nvPr/>
        </p:nvCxnSpPr>
        <p:spPr>
          <a:xfrm>
            <a:off x="2096181" y="354863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043EC822-46DA-ABF6-0420-B8CB448F2F54}"/>
              </a:ext>
            </a:extLst>
          </p:cNvPr>
          <p:cNvCxnSpPr/>
          <p:nvPr/>
        </p:nvCxnSpPr>
        <p:spPr>
          <a:xfrm>
            <a:off x="2096181" y="348569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8B22C7E5-5382-6B36-F273-622F7D5F0934}"/>
              </a:ext>
            </a:extLst>
          </p:cNvPr>
          <p:cNvCxnSpPr/>
          <p:nvPr/>
        </p:nvCxnSpPr>
        <p:spPr>
          <a:xfrm>
            <a:off x="2109435" y="359833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B5E2C345-AC0C-DF4E-2CA1-5CC37688DC04}"/>
              </a:ext>
            </a:extLst>
          </p:cNvPr>
          <p:cNvCxnSpPr/>
          <p:nvPr/>
        </p:nvCxnSpPr>
        <p:spPr>
          <a:xfrm>
            <a:off x="2109435" y="363809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A1E51495-F111-69AE-3A11-DFDF29A305D4}"/>
              </a:ext>
            </a:extLst>
          </p:cNvPr>
          <p:cNvCxnSpPr/>
          <p:nvPr/>
        </p:nvCxnSpPr>
        <p:spPr>
          <a:xfrm>
            <a:off x="2109435" y="350225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EF4A5DCB-F0A1-3992-84AC-E02B89824815}"/>
              </a:ext>
            </a:extLst>
          </p:cNvPr>
          <p:cNvCxnSpPr/>
          <p:nvPr/>
        </p:nvCxnSpPr>
        <p:spPr>
          <a:xfrm>
            <a:off x="2122689" y="355195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4A72CEA5-5C36-184B-CC72-17F30B783840}"/>
              </a:ext>
            </a:extLst>
          </p:cNvPr>
          <p:cNvCxnSpPr/>
          <p:nvPr/>
        </p:nvCxnSpPr>
        <p:spPr>
          <a:xfrm>
            <a:off x="2108883" y="364618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A1DBB768-59DA-D170-FAB4-FFBE83435A8B}"/>
              </a:ext>
            </a:extLst>
          </p:cNvPr>
          <p:cNvCxnSpPr/>
          <p:nvPr/>
        </p:nvCxnSpPr>
        <p:spPr>
          <a:xfrm>
            <a:off x="2122137" y="3632935"/>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B20007BC-A9D1-AB1D-7B9F-1A4C2E15D788}"/>
              </a:ext>
            </a:extLst>
          </p:cNvPr>
          <p:cNvCxnSpPr/>
          <p:nvPr/>
        </p:nvCxnSpPr>
        <p:spPr>
          <a:xfrm>
            <a:off x="2122137" y="369588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32F2A4A2-57F6-7623-83BC-E47FEF5E9A3E}"/>
              </a:ext>
            </a:extLst>
          </p:cNvPr>
          <p:cNvCxnSpPr/>
          <p:nvPr/>
        </p:nvCxnSpPr>
        <p:spPr>
          <a:xfrm>
            <a:off x="2122137" y="367269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B9DC1FEB-8989-21B2-69E2-4CC6F52A68A9}"/>
              </a:ext>
            </a:extLst>
          </p:cNvPr>
          <p:cNvCxnSpPr/>
          <p:nvPr/>
        </p:nvCxnSpPr>
        <p:spPr>
          <a:xfrm>
            <a:off x="2135391" y="3712450"/>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27980161-D637-B491-ECBB-EE4B64094D5D}"/>
              </a:ext>
            </a:extLst>
          </p:cNvPr>
          <p:cNvCxnSpPr/>
          <p:nvPr/>
        </p:nvCxnSpPr>
        <p:spPr>
          <a:xfrm>
            <a:off x="2135391" y="364950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CC7D2FAF-A656-FC71-3F63-242466ADCEF5}"/>
              </a:ext>
            </a:extLst>
          </p:cNvPr>
          <p:cNvCxnSpPr/>
          <p:nvPr/>
        </p:nvCxnSpPr>
        <p:spPr>
          <a:xfrm>
            <a:off x="2120521" y="290342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6E16DF0-768E-1B38-D579-69F69A2AC28D}"/>
              </a:ext>
            </a:extLst>
          </p:cNvPr>
          <p:cNvCxnSpPr/>
          <p:nvPr/>
        </p:nvCxnSpPr>
        <p:spPr>
          <a:xfrm>
            <a:off x="2120521" y="276759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61D2B99B-C28E-58FA-2A01-14F132023944}"/>
              </a:ext>
            </a:extLst>
          </p:cNvPr>
          <p:cNvCxnSpPr/>
          <p:nvPr/>
        </p:nvCxnSpPr>
        <p:spPr>
          <a:xfrm>
            <a:off x="2120521" y="264169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99C88426-29CA-E70D-1C17-B1AD5418BF73}"/>
              </a:ext>
            </a:extLst>
          </p:cNvPr>
          <p:cNvCxnSpPr/>
          <p:nvPr/>
        </p:nvCxnSpPr>
        <p:spPr>
          <a:xfrm>
            <a:off x="2120521" y="270464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B9B76CBB-ECE8-7376-BEE9-D078089DBB80}"/>
              </a:ext>
            </a:extLst>
          </p:cNvPr>
          <p:cNvCxnSpPr/>
          <p:nvPr/>
        </p:nvCxnSpPr>
        <p:spPr>
          <a:xfrm>
            <a:off x="2120521" y="2568809"/>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A13EBE61-909B-E348-58D3-667635FF05D2}"/>
              </a:ext>
            </a:extLst>
          </p:cNvPr>
          <p:cNvCxnSpPr/>
          <p:nvPr/>
        </p:nvCxnSpPr>
        <p:spPr>
          <a:xfrm>
            <a:off x="2133775" y="281728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87635DA7-8A95-7801-A529-8AE6942A2389}"/>
              </a:ext>
            </a:extLst>
          </p:cNvPr>
          <p:cNvCxnSpPr/>
          <p:nvPr/>
        </p:nvCxnSpPr>
        <p:spPr>
          <a:xfrm>
            <a:off x="2133775" y="268145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640B13F7-31CC-05F2-7CBF-EFE87FFADE78}"/>
              </a:ext>
            </a:extLst>
          </p:cNvPr>
          <p:cNvCxnSpPr/>
          <p:nvPr/>
        </p:nvCxnSpPr>
        <p:spPr>
          <a:xfrm>
            <a:off x="2133775" y="255555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387F0148-4C9E-5903-048B-7DF702AEC920}"/>
              </a:ext>
            </a:extLst>
          </p:cNvPr>
          <p:cNvCxnSpPr/>
          <p:nvPr/>
        </p:nvCxnSpPr>
        <p:spPr>
          <a:xfrm>
            <a:off x="2133775" y="261850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467479CB-5669-2EBF-E803-089DE2A1C06E}"/>
              </a:ext>
            </a:extLst>
          </p:cNvPr>
          <p:cNvCxnSpPr/>
          <p:nvPr/>
        </p:nvCxnSpPr>
        <p:spPr>
          <a:xfrm>
            <a:off x="2133775" y="285704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FCF75C28-9B40-0FA0-764C-74FF93D4CF92}"/>
              </a:ext>
            </a:extLst>
          </p:cNvPr>
          <p:cNvCxnSpPr/>
          <p:nvPr/>
        </p:nvCxnSpPr>
        <p:spPr>
          <a:xfrm>
            <a:off x="2133775" y="2721211"/>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28905664-6436-A00D-2CF2-3606F61D689B}"/>
              </a:ext>
            </a:extLst>
          </p:cNvPr>
          <p:cNvCxnSpPr/>
          <p:nvPr/>
        </p:nvCxnSpPr>
        <p:spPr>
          <a:xfrm>
            <a:off x="2133775" y="2595316"/>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C08CB362-6D71-BDCD-EFC8-407805971541}"/>
              </a:ext>
            </a:extLst>
          </p:cNvPr>
          <p:cNvCxnSpPr/>
          <p:nvPr/>
        </p:nvCxnSpPr>
        <p:spPr>
          <a:xfrm>
            <a:off x="2133775" y="2658264"/>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A01CDC7F-35C9-2724-3CF7-A5BDC67BB8B8}"/>
              </a:ext>
            </a:extLst>
          </p:cNvPr>
          <p:cNvCxnSpPr/>
          <p:nvPr/>
        </p:nvCxnSpPr>
        <p:spPr>
          <a:xfrm>
            <a:off x="2147029" y="2770908"/>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E6AEEEF2-96AD-63BD-C400-2D83DFCAB281}"/>
              </a:ext>
            </a:extLst>
          </p:cNvPr>
          <p:cNvCxnSpPr/>
          <p:nvPr/>
        </p:nvCxnSpPr>
        <p:spPr>
          <a:xfrm>
            <a:off x="2147029" y="2635073"/>
            <a:ext cx="4978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1DBBA93A-664F-3950-8CEB-02C8A13D21B7}"/>
              </a:ext>
            </a:extLst>
          </p:cNvPr>
          <p:cNvCxnSpPr/>
          <p:nvPr/>
        </p:nvCxnSpPr>
        <p:spPr>
          <a:xfrm>
            <a:off x="2147029" y="2572126"/>
            <a:ext cx="497874" cy="0"/>
          </a:xfrm>
          <a:prstGeom prst="line">
            <a:avLst/>
          </a:prstGeom>
        </p:spPr>
        <p:style>
          <a:lnRef idx="1">
            <a:schemeClr val="accent1"/>
          </a:lnRef>
          <a:fillRef idx="0">
            <a:schemeClr val="accent1"/>
          </a:fillRef>
          <a:effectRef idx="0">
            <a:schemeClr val="accent1"/>
          </a:effectRef>
          <a:fontRef idx="minor">
            <a:schemeClr val="tx1"/>
          </a:fontRef>
        </p:style>
      </p:cxnSp>
      <p:sp>
        <p:nvSpPr>
          <p:cNvPr id="168" name="テキスト ボックス 167">
            <a:extLst>
              <a:ext uri="{FF2B5EF4-FFF2-40B4-BE49-F238E27FC236}">
                <a16:creationId xmlns:a16="http://schemas.microsoft.com/office/drawing/2014/main" id="{5B81F768-EBA2-0284-5B1D-233AAFA8EBAD}"/>
              </a:ext>
            </a:extLst>
          </p:cNvPr>
          <p:cNvSpPr txBox="1"/>
          <p:nvPr/>
        </p:nvSpPr>
        <p:spPr>
          <a:xfrm>
            <a:off x="7718055" y="4163656"/>
            <a:ext cx="3914619" cy="1138773"/>
          </a:xfrm>
          <a:prstGeom prst="rect">
            <a:avLst/>
          </a:prstGeom>
          <a:noFill/>
          <a:ln>
            <a:noFill/>
          </a:ln>
        </p:spPr>
        <p:txBody>
          <a:bodyPr wrap="square" rtlCol="0">
            <a:spAutoFit/>
          </a:bodyPr>
          <a:lstStyle/>
          <a:p>
            <a:pPr algn="ctr"/>
            <a:r>
              <a:rPr lang="ja-JP" altLang="en-US" sz="2000" u="sng" dirty="0">
                <a:ea typeface="メイリオ" panose="020B0604030504040204" pitchFamily="50" charset="-128"/>
                <a:cs typeface="Times New Roman" panose="02020603050405020304" pitchFamily="18" charset="0"/>
              </a:rPr>
              <a:t>長距離エンタングルメント相</a:t>
            </a:r>
            <a:endParaRPr lang="en-US" altLang="ja-JP" sz="2000" u="sng" dirty="0">
              <a:ea typeface="メイリオ" panose="020B0604030504040204" pitchFamily="50" charset="-128"/>
              <a:cs typeface="Times New Roman" panose="02020603050405020304" pitchFamily="18" charset="0"/>
            </a:endParaRPr>
          </a:p>
          <a:p>
            <a:pPr algn="ctr"/>
            <a:r>
              <a:rPr lang="ja-JP" altLang="en-US" sz="1600" dirty="0">
                <a:ea typeface="メイリオ" panose="020B0604030504040204" pitchFamily="50" charset="-128"/>
                <a:cs typeface="Times New Roman" panose="02020603050405020304" pitchFamily="18" charset="0"/>
              </a:rPr>
              <a:t>分数量子</a:t>
            </a:r>
            <a:r>
              <a:rPr lang="en-US" altLang="ja-JP" sz="1600" dirty="0">
                <a:ea typeface="メイリオ" panose="020B0604030504040204" pitchFamily="50" charset="-128"/>
                <a:cs typeface="Times New Roman" panose="02020603050405020304" pitchFamily="18" charset="0"/>
              </a:rPr>
              <a:t>Hall</a:t>
            </a:r>
            <a:r>
              <a:rPr lang="ja-JP" altLang="en-US" sz="1600" dirty="0">
                <a:ea typeface="メイリオ" panose="020B0604030504040204" pitchFamily="50" charset="-128"/>
                <a:cs typeface="Times New Roman" panose="02020603050405020304" pitchFamily="18" charset="0"/>
              </a:rPr>
              <a:t>効果，</a:t>
            </a:r>
            <a:r>
              <a:rPr lang="en-US" altLang="ja-JP" sz="1600" dirty="0" err="1">
                <a:ea typeface="メイリオ" panose="020B0604030504040204" pitchFamily="50" charset="-128"/>
                <a:cs typeface="Times New Roman" panose="02020603050405020304" pitchFamily="18" charset="0"/>
              </a:rPr>
              <a:t>Kitaev</a:t>
            </a:r>
            <a:r>
              <a:rPr lang="ja-JP" altLang="en-US" sz="1600" dirty="0">
                <a:ea typeface="メイリオ" panose="020B0604030504040204" pitchFamily="50" charset="-128"/>
                <a:cs typeface="Times New Roman" panose="02020603050405020304" pitchFamily="18" charset="0"/>
              </a:rPr>
              <a:t>トリックコード，超伝導体（動的ゲージ場あり），フラクトン相，エニオン励起，．．．</a:t>
            </a:r>
            <a:endParaRPr lang="en-US" altLang="ja-JP" sz="1600" dirty="0">
              <a:ea typeface="メイリオ" panose="020B0604030504040204" pitchFamily="50" charset="-128"/>
              <a:cs typeface="Times New Roman" panose="02020603050405020304" pitchFamily="18" charset="0"/>
            </a:endParaRPr>
          </a:p>
        </p:txBody>
      </p:sp>
      <p:sp>
        <p:nvSpPr>
          <p:cNvPr id="169" name="右中かっこ 168">
            <a:extLst>
              <a:ext uri="{FF2B5EF4-FFF2-40B4-BE49-F238E27FC236}">
                <a16:creationId xmlns:a16="http://schemas.microsoft.com/office/drawing/2014/main" id="{348B46CB-4DC7-E8B0-D87B-BA533C3140B8}"/>
              </a:ext>
            </a:extLst>
          </p:cNvPr>
          <p:cNvSpPr/>
          <p:nvPr/>
        </p:nvSpPr>
        <p:spPr>
          <a:xfrm rot="5400000">
            <a:off x="7462245" y="2571855"/>
            <a:ext cx="301249" cy="6197230"/>
          </a:xfrm>
          <a:prstGeom prst="rightBrace">
            <a:avLst>
              <a:gd name="adj1" fmla="val 97846"/>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cs typeface="Times New Roman" panose="02020603050405020304" pitchFamily="18" charset="0"/>
            </a:endParaRPr>
          </a:p>
        </p:txBody>
      </p:sp>
      <p:sp>
        <p:nvSpPr>
          <p:cNvPr id="170" name="テキスト ボックス 169">
            <a:extLst>
              <a:ext uri="{FF2B5EF4-FFF2-40B4-BE49-F238E27FC236}">
                <a16:creationId xmlns:a16="http://schemas.microsoft.com/office/drawing/2014/main" id="{FA2C6ED0-CBB6-D9D8-8E0D-8B105E4E402F}"/>
              </a:ext>
            </a:extLst>
          </p:cNvPr>
          <p:cNvSpPr txBox="1"/>
          <p:nvPr/>
        </p:nvSpPr>
        <p:spPr>
          <a:xfrm>
            <a:off x="6419418" y="5850864"/>
            <a:ext cx="3252814" cy="369332"/>
          </a:xfrm>
          <a:prstGeom prst="rect">
            <a:avLst/>
          </a:prstGeom>
          <a:noFill/>
        </p:spPr>
        <p:txBody>
          <a:bodyPr wrap="none" rtlCol="0">
            <a:spAutoFit/>
          </a:bodyPr>
          <a:lstStyle/>
          <a:p>
            <a:r>
              <a:rPr lang="ja-JP" altLang="en-US" dirty="0">
                <a:cs typeface="Times New Roman" panose="02020603050405020304" pitchFamily="18" charset="0"/>
              </a:rPr>
              <a:t>ギャップ相</a:t>
            </a:r>
            <a:r>
              <a:rPr lang="en-US" altLang="ja-JP" dirty="0">
                <a:cs typeface="Times New Roman" panose="02020603050405020304" pitchFamily="18" charset="0"/>
              </a:rPr>
              <a:t> = </a:t>
            </a:r>
            <a:r>
              <a:rPr lang="ja-JP" altLang="en-US" dirty="0">
                <a:cs typeface="Times New Roman" panose="02020603050405020304" pitchFamily="18" charset="0"/>
              </a:rPr>
              <a:t>トポロジカル相</a:t>
            </a:r>
          </a:p>
        </p:txBody>
      </p:sp>
      <p:sp>
        <p:nvSpPr>
          <p:cNvPr id="7" name="テキスト ボックス 6">
            <a:extLst>
              <a:ext uri="{FF2B5EF4-FFF2-40B4-BE49-F238E27FC236}">
                <a16:creationId xmlns:a16="http://schemas.microsoft.com/office/drawing/2014/main" id="{70C3F763-0C01-80AA-86D7-53ABF7A40123}"/>
              </a:ext>
            </a:extLst>
          </p:cNvPr>
          <p:cNvSpPr txBox="1"/>
          <p:nvPr/>
        </p:nvSpPr>
        <p:spPr>
          <a:xfrm>
            <a:off x="110067" y="28334"/>
            <a:ext cx="6288901" cy="523220"/>
          </a:xfrm>
          <a:prstGeom prst="rect">
            <a:avLst/>
          </a:prstGeom>
          <a:noFill/>
        </p:spPr>
        <p:txBody>
          <a:bodyPr wrap="none" rtlCol="0">
            <a:spAutoFit/>
          </a:bodyPr>
          <a:lstStyle/>
          <a:p>
            <a:r>
              <a:rPr lang="ja-JP" altLang="en-US" sz="2800" dirty="0"/>
              <a:t>可逆相と長距離エンタングルメント相</a:t>
            </a:r>
            <a:endParaRPr lang="en-US" altLang="ja-JP" sz="2800" dirty="0"/>
          </a:p>
        </p:txBody>
      </p:sp>
      <p:sp>
        <p:nvSpPr>
          <p:cNvPr id="8" name="テキスト ボックス 7">
            <a:extLst>
              <a:ext uri="{FF2B5EF4-FFF2-40B4-BE49-F238E27FC236}">
                <a16:creationId xmlns:a16="http://schemas.microsoft.com/office/drawing/2014/main" id="{091938FE-541D-E55A-3DE5-9784B617567C}"/>
              </a:ext>
            </a:extLst>
          </p:cNvPr>
          <p:cNvSpPr txBox="1"/>
          <p:nvPr/>
        </p:nvSpPr>
        <p:spPr>
          <a:xfrm>
            <a:off x="5935087" y="3307337"/>
            <a:ext cx="1107996" cy="369332"/>
          </a:xfrm>
          <a:prstGeom prst="rect">
            <a:avLst/>
          </a:prstGeom>
          <a:noFill/>
        </p:spPr>
        <p:txBody>
          <a:bodyPr wrap="none" rtlCol="0">
            <a:spAutoFit/>
          </a:bodyPr>
          <a:lstStyle/>
          <a:p>
            <a:r>
              <a:rPr lang="ja-JP" altLang="en-US" dirty="0">
                <a:cs typeface="Times New Roman" panose="02020603050405020304" pitchFamily="18" charset="0"/>
              </a:rPr>
              <a:t>縮退なし</a:t>
            </a:r>
          </a:p>
        </p:txBody>
      </p:sp>
      <p:sp>
        <p:nvSpPr>
          <p:cNvPr id="10" name="テキスト ボックス 9">
            <a:extLst>
              <a:ext uri="{FF2B5EF4-FFF2-40B4-BE49-F238E27FC236}">
                <a16:creationId xmlns:a16="http://schemas.microsoft.com/office/drawing/2014/main" id="{31243181-B5E8-F577-7025-F7D7AB47EA8D}"/>
              </a:ext>
            </a:extLst>
          </p:cNvPr>
          <p:cNvSpPr txBox="1"/>
          <p:nvPr/>
        </p:nvSpPr>
        <p:spPr>
          <a:xfrm>
            <a:off x="9668100" y="3271806"/>
            <a:ext cx="1107996" cy="369332"/>
          </a:xfrm>
          <a:prstGeom prst="rect">
            <a:avLst/>
          </a:prstGeom>
          <a:noFill/>
        </p:spPr>
        <p:txBody>
          <a:bodyPr wrap="none" rtlCol="0">
            <a:spAutoFit/>
          </a:bodyPr>
          <a:lstStyle/>
          <a:p>
            <a:r>
              <a:rPr lang="ja-JP" altLang="en-US" dirty="0">
                <a:cs typeface="Times New Roman" panose="02020603050405020304" pitchFamily="18" charset="0"/>
              </a:rPr>
              <a:t>縮退あり</a:t>
            </a:r>
          </a:p>
        </p:txBody>
      </p:sp>
      <p:sp>
        <p:nvSpPr>
          <p:cNvPr id="12" name="テキスト ボックス 11">
            <a:extLst>
              <a:ext uri="{FF2B5EF4-FFF2-40B4-BE49-F238E27FC236}">
                <a16:creationId xmlns:a16="http://schemas.microsoft.com/office/drawing/2014/main" id="{43808353-C16C-558B-CFE4-FABD60A6D5F8}"/>
              </a:ext>
            </a:extLst>
          </p:cNvPr>
          <p:cNvSpPr txBox="1"/>
          <p:nvPr/>
        </p:nvSpPr>
        <p:spPr>
          <a:xfrm>
            <a:off x="373960" y="773357"/>
            <a:ext cx="11975151" cy="923330"/>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latin typeface="+mn-ea"/>
              </a:rPr>
              <a:t>ギャップ相には，２種類の場合分けが存在する．</a:t>
            </a:r>
            <a:endParaRPr kumimoji="1" lang="en-US" altLang="ja-JP" dirty="0">
              <a:latin typeface="+mn-ea"/>
            </a:endParaRPr>
          </a:p>
          <a:p>
            <a:pPr marL="742950" lvl="1" indent="-285750">
              <a:buFont typeface="Wingdings" panose="05000000000000000000" pitchFamily="2" charset="2"/>
              <a:buChar char="Ø"/>
            </a:pPr>
            <a:r>
              <a:rPr lang="ja-JP" altLang="en-US" dirty="0">
                <a:latin typeface="+mn-ea"/>
              </a:rPr>
              <a:t>可逆相：閉じた実空間において，基底状態に縮退がない場合．</a:t>
            </a:r>
            <a:endParaRPr lang="en-US" altLang="ja-JP" dirty="0">
              <a:latin typeface="+mn-ea"/>
            </a:endParaRPr>
          </a:p>
          <a:p>
            <a:pPr marL="742950" lvl="1" indent="-285750">
              <a:buFont typeface="Wingdings" panose="05000000000000000000" pitchFamily="2" charset="2"/>
              <a:buChar char="Ø"/>
            </a:pPr>
            <a:r>
              <a:rPr lang="ja-JP" altLang="en-US" dirty="0">
                <a:latin typeface="+mn-ea"/>
              </a:rPr>
              <a:t>長距離エンタングルメント相：閉じた実空間において，基底状態に縮退がある場合．</a:t>
            </a:r>
            <a:endParaRPr lang="en-US" altLang="ja-JP" dirty="0">
              <a:latin typeface="+mn-ea"/>
            </a:endParaRPr>
          </a:p>
        </p:txBody>
      </p:sp>
      <p:sp>
        <p:nvSpPr>
          <p:cNvPr id="13" name="四角形: 角を丸くする 12">
            <a:extLst>
              <a:ext uri="{FF2B5EF4-FFF2-40B4-BE49-F238E27FC236}">
                <a16:creationId xmlns:a16="http://schemas.microsoft.com/office/drawing/2014/main" id="{BB19C8EF-A6AE-5BE3-2492-47EF7D98256D}"/>
              </a:ext>
            </a:extLst>
          </p:cNvPr>
          <p:cNvSpPr/>
          <p:nvPr/>
        </p:nvSpPr>
        <p:spPr>
          <a:xfrm>
            <a:off x="4025245" y="1923068"/>
            <a:ext cx="3600610" cy="3596777"/>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3196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055A91D-71C0-8FE7-5152-B576EA90EBA0}"/>
              </a:ext>
            </a:extLst>
          </p:cNvPr>
          <p:cNvSpPr txBox="1"/>
          <p:nvPr/>
        </p:nvSpPr>
        <p:spPr>
          <a:xfrm>
            <a:off x="110067" y="28334"/>
            <a:ext cx="6130204" cy="523220"/>
          </a:xfrm>
          <a:prstGeom prst="rect">
            <a:avLst/>
          </a:prstGeom>
          <a:noFill/>
        </p:spPr>
        <p:txBody>
          <a:bodyPr wrap="none" rtlCol="0">
            <a:spAutoFit/>
          </a:bodyPr>
          <a:lstStyle/>
          <a:p>
            <a:r>
              <a:rPr lang="ja-JP" altLang="en-US" sz="2800" dirty="0"/>
              <a:t>可逆相の性質（</a:t>
            </a:r>
            <a:r>
              <a:rPr lang="en-US" altLang="ja-JP" sz="2800" dirty="0"/>
              <a:t>1</a:t>
            </a:r>
            <a:r>
              <a:rPr lang="ja-JP" altLang="en-US" sz="2800" dirty="0"/>
              <a:t>）：バルク境界対応</a:t>
            </a:r>
            <a:endParaRPr lang="en-US" altLang="ja-JP" sz="2800" dirty="0"/>
          </a:p>
        </p:txBody>
      </p:sp>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5ED2CC62-5E55-234B-79B1-999CABA9E01F}"/>
              </a:ext>
            </a:extLst>
          </p:cNvPr>
          <p:cNvSpPr txBox="1"/>
          <p:nvPr/>
        </p:nvSpPr>
        <p:spPr>
          <a:xfrm>
            <a:off x="373960" y="773357"/>
            <a:ext cx="11277569" cy="1754326"/>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t>ギャップ相においては低エネルギー励起は存在しない．</a:t>
            </a:r>
            <a:r>
              <a:rPr lang="ja-JP" altLang="en-US" dirty="0"/>
              <a:t>つまらない相？？</a:t>
            </a: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r>
              <a:rPr kumimoji="1" lang="ja-JP" altLang="en-US" dirty="0"/>
              <a:t>非自明相においては，実空間の</a:t>
            </a:r>
            <a:r>
              <a:rPr kumimoji="1" lang="ja-JP" altLang="en-US" dirty="0">
                <a:solidFill>
                  <a:srgbClr val="FF0000"/>
                </a:solidFill>
              </a:rPr>
              <a:t>境界</a:t>
            </a:r>
            <a:r>
              <a:rPr kumimoji="1" lang="ja-JP" altLang="en-US" dirty="0"/>
              <a:t>において</a:t>
            </a:r>
            <a:r>
              <a:rPr kumimoji="1" lang="ja-JP" altLang="en-US" dirty="0">
                <a:solidFill>
                  <a:srgbClr val="FF0000"/>
                </a:solidFill>
              </a:rPr>
              <a:t>安定なギャップレス系</a:t>
            </a:r>
            <a:r>
              <a:rPr kumimoji="1" lang="ja-JP" altLang="en-US" dirty="0"/>
              <a:t>が存在する．（</a:t>
            </a:r>
            <a:r>
              <a:rPr lang="en-US" altLang="ja-JP" dirty="0"/>
              <a:t>D</a:t>
            </a:r>
            <a:r>
              <a:rPr kumimoji="1" lang="en-US" altLang="ja-JP" dirty="0"/>
              <a:t>isorder</a:t>
            </a:r>
            <a:r>
              <a:rPr lang="ja-JP" altLang="en-US" dirty="0"/>
              <a:t>，境界条件に対して安定</a:t>
            </a:r>
            <a:r>
              <a:rPr kumimoji="1" lang="ja-JP" altLang="en-US" dirty="0"/>
              <a:t>）</a:t>
            </a:r>
            <a:r>
              <a:rPr lang="ja-JP" altLang="en-US" dirty="0"/>
              <a:t>「</a:t>
            </a:r>
            <a:r>
              <a:rPr lang="ja-JP" altLang="en-US" dirty="0">
                <a:solidFill>
                  <a:srgbClr val="FF0000"/>
                </a:solidFill>
              </a:rPr>
              <a:t>バルク境界対応</a:t>
            </a:r>
            <a:r>
              <a:rPr lang="ja-JP" altLang="en-US" dirty="0"/>
              <a:t>」，「</a:t>
            </a:r>
            <a:r>
              <a:rPr lang="ja-JP" altLang="en-US" dirty="0">
                <a:solidFill>
                  <a:srgbClr val="FF0000"/>
                </a:solidFill>
              </a:rPr>
              <a:t>アノマリー流入</a:t>
            </a:r>
            <a:r>
              <a:rPr lang="ja-JP" altLang="en-US" dirty="0"/>
              <a:t>」</a:t>
            </a:r>
            <a:endParaRPr kumimoji="1"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r>
              <a:rPr lang="ja-JP" altLang="en-US" dirty="0"/>
              <a:t>非自明なエンタングルメントの構造に起因する．</a:t>
            </a:r>
            <a:endParaRPr lang="en-US" altLang="ja-JP" dirty="0"/>
          </a:p>
        </p:txBody>
      </p:sp>
      <p:sp>
        <p:nvSpPr>
          <p:cNvPr id="58" name="直方体 57">
            <a:extLst>
              <a:ext uri="{FF2B5EF4-FFF2-40B4-BE49-F238E27FC236}">
                <a16:creationId xmlns:a16="http://schemas.microsoft.com/office/drawing/2014/main" id="{4628293C-343D-9059-D1DC-D15C6225B1A5}"/>
              </a:ext>
            </a:extLst>
          </p:cNvPr>
          <p:cNvSpPr/>
          <p:nvPr/>
        </p:nvSpPr>
        <p:spPr>
          <a:xfrm>
            <a:off x="3390237" y="2757888"/>
            <a:ext cx="7824248" cy="1720521"/>
          </a:xfrm>
          <a:prstGeom prst="cube">
            <a:avLst>
              <a:gd name="adj" fmla="val 92568"/>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9" name="稲妻 58">
            <a:extLst>
              <a:ext uri="{FF2B5EF4-FFF2-40B4-BE49-F238E27FC236}">
                <a16:creationId xmlns:a16="http://schemas.microsoft.com/office/drawing/2014/main" id="{1D8F7A98-FAC6-C898-CBC0-EE15969810C8}"/>
              </a:ext>
            </a:extLst>
          </p:cNvPr>
          <p:cNvSpPr/>
          <p:nvPr/>
        </p:nvSpPr>
        <p:spPr>
          <a:xfrm>
            <a:off x="6387808" y="2163999"/>
            <a:ext cx="989814" cy="1187777"/>
          </a:xfrm>
          <a:prstGeom prst="lightningBol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nvGrpSpPr>
          <p:cNvPr id="55" name="グループ化 54">
            <a:extLst>
              <a:ext uri="{FF2B5EF4-FFF2-40B4-BE49-F238E27FC236}">
                <a16:creationId xmlns:a16="http://schemas.microsoft.com/office/drawing/2014/main" id="{AF744DA9-2B29-48CE-2B28-9F63F2CC3701}"/>
              </a:ext>
            </a:extLst>
          </p:cNvPr>
          <p:cNvGrpSpPr/>
          <p:nvPr/>
        </p:nvGrpSpPr>
        <p:grpSpPr>
          <a:xfrm>
            <a:off x="7578343" y="3044799"/>
            <a:ext cx="2733731" cy="905665"/>
            <a:chOff x="7088149" y="3987482"/>
            <a:chExt cx="2733731" cy="905665"/>
          </a:xfrm>
        </p:grpSpPr>
        <p:sp>
          <p:nvSpPr>
            <p:cNvPr id="63" name="楕円 62">
              <a:extLst>
                <a:ext uri="{FF2B5EF4-FFF2-40B4-BE49-F238E27FC236}">
                  <a16:creationId xmlns:a16="http://schemas.microsoft.com/office/drawing/2014/main" id="{A58DCF1E-4D86-CB03-BFD5-5187C66C4B35}"/>
                </a:ext>
              </a:extLst>
            </p:cNvPr>
            <p:cNvSpPr/>
            <p:nvPr/>
          </p:nvSpPr>
          <p:spPr>
            <a:xfrm>
              <a:off x="7886936" y="3987482"/>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1BBCD138-DDA9-146E-B15F-958C1B59784C}"/>
                </a:ext>
              </a:extLst>
            </p:cNvPr>
            <p:cNvSpPr/>
            <p:nvPr/>
          </p:nvSpPr>
          <p:spPr>
            <a:xfrm>
              <a:off x="8452895" y="3987482"/>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D70C9309-87AE-309B-3C00-68266CCFCF1B}"/>
                </a:ext>
              </a:extLst>
            </p:cNvPr>
            <p:cNvSpPr/>
            <p:nvPr/>
          </p:nvSpPr>
          <p:spPr>
            <a:xfrm>
              <a:off x="7480881" y="4339566"/>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DC2937B7-5053-ED4D-7148-0597E33300E1}"/>
                </a:ext>
              </a:extLst>
            </p:cNvPr>
            <p:cNvSpPr/>
            <p:nvPr/>
          </p:nvSpPr>
          <p:spPr>
            <a:xfrm>
              <a:off x="8046840" y="4339566"/>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楕円 66">
              <a:extLst>
                <a:ext uri="{FF2B5EF4-FFF2-40B4-BE49-F238E27FC236}">
                  <a16:creationId xmlns:a16="http://schemas.microsoft.com/office/drawing/2014/main" id="{F8236008-C2F4-1F74-1E3F-D5463384AF2A}"/>
                </a:ext>
              </a:extLst>
            </p:cNvPr>
            <p:cNvSpPr/>
            <p:nvPr/>
          </p:nvSpPr>
          <p:spPr>
            <a:xfrm>
              <a:off x="9018854" y="3987482"/>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8" name="楕円 67">
              <a:extLst>
                <a:ext uri="{FF2B5EF4-FFF2-40B4-BE49-F238E27FC236}">
                  <a16:creationId xmlns:a16="http://schemas.microsoft.com/office/drawing/2014/main" id="{751CD055-EAC9-EFBB-8BE2-A4F720341792}"/>
                </a:ext>
              </a:extLst>
            </p:cNvPr>
            <p:cNvSpPr/>
            <p:nvPr/>
          </p:nvSpPr>
          <p:spPr>
            <a:xfrm>
              <a:off x="9584813" y="3987482"/>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FDADB0EC-6670-C65D-5B1D-881484902686}"/>
                </a:ext>
              </a:extLst>
            </p:cNvPr>
            <p:cNvSpPr/>
            <p:nvPr/>
          </p:nvSpPr>
          <p:spPr>
            <a:xfrm>
              <a:off x="8608560" y="4339566"/>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0" name="楕円 69">
              <a:extLst>
                <a:ext uri="{FF2B5EF4-FFF2-40B4-BE49-F238E27FC236}">
                  <a16:creationId xmlns:a16="http://schemas.microsoft.com/office/drawing/2014/main" id="{44FBA58A-A47C-D9A5-19B7-1224BB7FA365}"/>
                </a:ext>
              </a:extLst>
            </p:cNvPr>
            <p:cNvSpPr/>
            <p:nvPr/>
          </p:nvSpPr>
          <p:spPr>
            <a:xfrm>
              <a:off x="9174519" y="4339566"/>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AD124016-3F0C-87E3-FD3A-7141F2AA17AB}"/>
                </a:ext>
              </a:extLst>
            </p:cNvPr>
            <p:cNvSpPr/>
            <p:nvPr/>
          </p:nvSpPr>
          <p:spPr>
            <a:xfrm>
              <a:off x="7088149" y="4736395"/>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63E3B5FD-FAB9-A16C-5044-811476A635D3}"/>
                </a:ext>
              </a:extLst>
            </p:cNvPr>
            <p:cNvSpPr/>
            <p:nvPr/>
          </p:nvSpPr>
          <p:spPr>
            <a:xfrm>
              <a:off x="7654108" y="4736395"/>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4AA7F40B-0285-C031-7F6F-371AAF61B230}"/>
                </a:ext>
              </a:extLst>
            </p:cNvPr>
            <p:cNvSpPr/>
            <p:nvPr/>
          </p:nvSpPr>
          <p:spPr>
            <a:xfrm>
              <a:off x="8215828" y="4736395"/>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D471A0BD-AD52-7C40-60F9-8A91EF0E5543}"/>
                </a:ext>
              </a:extLst>
            </p:cNvPr>
            <p:cNvSpPr/>
            <p:nvPr/>
          </p:nvSpPr>
          <p:spPr>
            <a:xfrm>
              <a:off x="8781787" y="4736395"/>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75" name="テキスト ボックス 74">
            <a:extLst>
              <a:ext uri="{FF2B5EF4-FFF2-40B4-BE49-F238E27FC236}">
                <a16:creationId xmlns:a16="http://schemas.microsoft.com/office/drawing/2014/main" id="{D6A1F59D-6747-9C83-1269-6C5DAC6997FF}"/>
              </a:ext>
            </a:extLst>
          </p:cNvPr>
          <p:cNvSpPr txBox="1"/>
          <p:nvPr/>
        </p:nvSpPr>
        <p:spPr>
          <a:xfrm>
            <a:off x="379694" y="3225487"/>
            <a:ext cx="2735044" cy="830997"/>
          </a:xfrm>
          <a:prstGeom prst="rect">
            <a:avLst/>
          </a:prstGeom>
          <a:noFill/>
        </p:spPr>
        <p:txBody>
          <a:bodyPr wrap="none" rtlCol="0">
            <a:spAutoFit/>
          </a:bodyPr>
          <a:lstStyle/>
          <a:p>
            <a:r>
              <a:rPr kumimoji="1" lang="ja-JP" altLang="en-US" sz="2400" dirty="0"/>
              <a:t>自明相</a:t>
            </a:r>
            <a:endParaRPr kumimoji="1" lang="en-US" altLang="ja-JP" sz="2400" dirty="0"/>
          </a:p>
          <a:p>
            <a:r>
              <a:rPr lang="ja-JP" altLang="en-US" sz="2400" dirty="0"/>
              <a:t>～ テンソル積状態</a:t>
            </a:r>
            <a:endParaRPr lang="en-US" altLang="ja-JP" sz="2400" dirty="0"/>
          </a:p>
        </p:txBody>
      </p:sp>
      <p:sp>
        <p:nvSpPr>
          <p:cNvPr id="76" name="テキスト ボックス 75">
            <a:extLst>
              <a:ext uri="{FF2B5EF4-FFF2-40B4-BE49-F238E27FC236}">
                <a16:creationId xmlns:a16="http://schemas.microsoft.com/office/drawing/2014/main" id="{97E38D53-9953-27A2-AB2A-0AE8E1F40069}"/>
              </a:ext>
            </a:extLst>
          </p:cNvPr>
          <p:cNvSpPr txBox="1"/>
          <p:nvPr/>
        </p:nvSpPr>
        <p:spPr>
          <a:xfrm>
            <a:off x="454806" y="5425227"/>
            <a:ext cx="1415772" cy="461665"/>
          </a:xfrm>
          <a:prstGeom prst="rect">
            <a:avLst/>
          </a:prstGeom>
          <a:noFill/>
        </p:spPr>
        <p:txBody>
          <a:bodyPr wrap="none" rtlCol="0">
            <a:spAutoFit/>
          </a:bodyPr>
          <a:lstStyle/>
          <a:p>
            <a:r>
              <a:rPr lang="ja-JP" altLang="en-US" sz="2400" dirty="0"/>
              <a:t>非自明相</a:t>
            </a:r>
            <a:endParaRPr kumimoji="1" lang="en-US" altLang="ja-JP" sz="2400" dirty="0"/>
          </a:p>
        </p:txBody>
      </p:sp>
      <p:pic>
        <p:nvPicPr>
          <p:cNvPr id="4" name="図 3" descr="\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neq&#10;\end{align*}&#10;\end{document}" title="IguanaTex Bitmap Display">
            <a:extLst>
              <a:ext uri="{FF2B5EF4-FFF2-40B4-BE49-F238E27FC236}">
                <a16:creationId xmlns:a16="http://schemas.microsoft.com/office/drawing/2014/main" id="{058D5E60-DEAC-01D6-5C2E-F633F3B6E913}"/>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rot="5400000">
            <a:off x="954067" y="4400992"/>
            <a:ext cx="360043" cy="495061"/>
          </a:xfrm>
          <a:prstGeom prst="rect">
            <a:avLst/>
          </a:prstGeom>
        </p:spPr>
      </p:pic>
      <p:sp>
        <p:nvSpPr>
          <p:cNvPr id="56" name="直方体 55">
            <a:extLst>
              <a:ext uri="{FF2B5EF4-FFF2-40B4-BE49-F238E27FC236}">
                <a16:creationId xmlns:a16="http://schemas.microsoft.com/office/drawing/2014/main" id="{95FBF1C1-6D3C-56A2-99F3-36F3FB63AB1E}"/>
              </a:ext>
            </a:extLst>
          </p:cNvPr>
          <p:cNvSpPr/>
          <p:nvPr/>
        </p:nvSpPr>
        <p:spPr>
          <a:xfrm>
            <a:off x="3429513" y="4842782"/>
            <a:ext cx="7824248" cy="1720521"/>
          </a:xfrm>
          <a:prstGeom prst="cube">
            <a:avLst>
              <a:gd name="adj" fmla="val 92568"/>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7" name="稲妻 56">
            <a:extLst>
              <a:ext uri="{FF2B5EF4-FFF2-40B4-BE49-F238E27FC236}">
                <a16:creationId xmlns:a16="http://schemas.microsoft.com/office/drawing/2014/main" id="{6C4BAD90-07F8-DC58-E946-F02700BAE4E6}"/>
              </a:ext>
            </a:extLst>
          </p:cNvPr>
          <p:cNvSpPr/>
          <p:nvPr/>
        </p:nvSpPr>
        <p:spPr>
          <a:xfrm>
            <a:off x="6427084" y="4248893"/>
            <a:ext cx="989814" cy="1187777"/>
          </a:xfrm>
          <a:prstGeom prst="lightningBol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nvGrpSpPr>
          <p:cNvPr id="77" name="グループ化 76">
            <a:extLst>
              <a:ext uri="{FF2B5EF4-FFF2-40B4-BE49-F238E27FC236}">
                <a16:creationId xmlns:a16="http://schemas.microsoft.com/office/drawing/2014/main" id="{2831C652-4B6E-3008-AFD1-83A78108A571}"/>
              </a:ext>
            </a:extLst>
          </p:cNvPr>
          <p:cNvGrpSpPr/>
          <p:nvPr/>
        </p:nvGrpSpPr>
        <p:grpSpPr>
          <a:xfrm>
            <a:off x="4826884" y="5281826"/>
            <a:ext cx="2963333" cy="1222210"/>
            <a:chOff x="4297414" y="3868680"/>
            <a:chExt cx="2963333" cy="1222210"/>
          </a:xfrm>
        </p:grpSpPr>
        <p:sp>
          <p:nvSpPr>
            <p:cNvPr id="78" name="稲妻 77">
              <a:extLst>
                <a:ext uri="{FF2B5EF4-FFF2-40B4-BE49-F238E27FC236}">
                  <a16:creationId xmlns:a16="http://schemas.microsoft.com/office/drawing/2014/main" id="{727771AE-6242-61B9-953B-A5A46EAA019C}"/>
                </a:ext>
              </a:extLst>
            </p:cNvPr>
            <p:cNvSpPr/>
            <p:nvPr/>
          </p:nvSpPr>
          <p:spPr>
            <a:xfrm>
              <a:off x="4792835" y="3868680"/>
              <a:ext cx="989814" cy="1187777"/>
            </a:xfrm>
            <a:prstGeom prst="lightningBol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79" name="直線矢印コネクタ 78">
              <a:extLst>
                <a:ext uri="{FF2B5EF4-FFF2-40B4-BE49-F238E27FC236}">
                  <a16:creationId xmlns:a16="http://schemas.microsoft.com/office/drawing/2014/main" id="{615CCB00-2254-0A99-C68F-0E704B096812}"/>
                </a:ext>
              </a:extLst>
            </p:cNvPr>
            <p:cNvCxnSpPr/>
            <p:nvPr/>
          </p:nvCxnSpPr>
          <p:spPr>
            <a:xfrm>
              <a:off x="5897614" y="5090890"/>
              <a:ext cx="1363133" cy="0"/>
            </a:xfrm>
            <a:prstGeom prst="straightConnector1">
              <a:avLst/>
            </a:prstGeom>
            <a:ln w="76200">
              <a:headEnd type="none"/>
              <a:tailEnd type="stealth"/>
            </a:ln>
          </p:spPr>
          <p:style>
            <a:lnRef idx="3">
              <a:schemeClr val="accent2"/>
            </a:lnRef>
            <a:fillRef idx="0">
              <a:schemeClr val="accent2"/>
            </a:fillRef>
            <a:effectRef idx="2">
              <a:schemeClr val="accent2"/>
            </a:effectRef>
            <a:fontRef idx="minor">
              <a:schemeClr val="tx1"/>
            </a:fontRef>
          </p:style>
        </p:cxnSp>
        <p:cxnSp>
          <p:nvCxnSpPr>
            <p:cNvPr id="80" name="直線矢印コネクタ 79">
              <a:extLst>
                <a:ext uri="{FF2B5EF4-FFF2-40B4-BE49-F238E27FC236}">
                  <a16:creationId xmlns:a16="http://schemas.microsoft.com/office/drawing/2014/main" id="{4092C279-0C40-1F17-7FC8-873D5FDAB49B}"/>
                </a:ext>
              </a:extLst>
            </p:cNvPr>
            <p:cNvCxnSpPr/>
            <p:nvPr/>
          </p:nvCxnSpPr>
          <p:spPr>
            <a:xfrm>
              <a:off x="4297414" y="5090890"/>
              <a:ext cx="1363133" cy="0"/>
            </a:xfrm>
            <a:prstGeom prst="straightConnector1">
              <a:avLst/>
            </a:prstGeom>
            <a:ln w="76200">
              <a:headEnd type="stealth"/>
              <a:tailEnd type="none"/>
            </a:ln>
          </p:spPr>
          <p:style>
            <a:lnRef idx="3">
              <a:schemeClr val="accent2"/>
            </a:lnRef>
            <a:fillRef idx="0">
              <a:schemeClr val="accent2"/>
            </a:fillRef>
            <a:effectRef idx="2">
              <a:schemeClr val="accent2"/>
            </a:effectRef>
            <a:fontRef idx="minor">
              <a:schemeClr val="tx1"/>
            </a:fontRef>
          </p:style>
        </p:cxnSp>
      </p:grpSp>
      <p:grpSp>
        <p:nvGrpSpPr>
          <p:cNvPr id="81" name="グループ化 80">
            <a:extLst>
              <a:ext uri="{FF2B5EF4-FFF2-40B4-BE49-F238E27FC236}">
                <a16:creationId xmlns:a16="http://schemas.microsoft.com/office/drawing/2014/main" id="{0898BD7B-2DFF-9ED7-2AFD-48C432D42552}"/>
              </a:ext>
            </a:extLst>
          </p:cNvPr>
          <p:cNvGrpSpPr/>
          <p:nvPr/>
        </p:nvGrpSpPr>
        <p:grpSpPr>
          <a:xfrm>
            <a:off x="7617619" y="5129693"/>
            <a:ext cx="2733731" cy="905665"/>
            <a:chOff x="7088149" y="3987482"/>
            <a:chExt cx="2733731" cy="905665"/>
          </a:xfrm>
        </p:grpSpPr>
        <p:sp>
          <p:nvSpPr>
            <p:cNvPr id="82" name="楕円 81">
              <a:extLst>
                <a:ext uri="{FF2B5EF4-FFF2-40B4-BE49-F238E27FC236}">
                  <a16:creationId xmlns:a16="http://schemas.microsoft.com/office/drawing/2014/main" id="{351B4861-7B85-25DD-755E-1CE2C3A49FB9}"/>
                </a:ext>
              </a:extLst>
            </p:cNvPr>
            <p:cNvSpPr/>
            <p:nvPr/>
          </p:nvSpPr>
          <p:spPr>
            <a:xfrm>
              <a:off x="7886936" y="3987482"/>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AC4503F3-3C69-9A67-C9F9-24EE800ECCFF}"/>
                </a:ext>
              </a:extLst>
            </p:cNvPr>
            <p:cNvSpPr/>
            <p:nvPr/>
          </p:nvSpPr>
          <p:spPr>
            <a:xfrm>
              <a:off x="8452895" y="3987482"/>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41764955-765A-7A14-792D-7ECA6F8D8561}"/>
                </a:ext>
              </a:extLst>
            </p:cNvPr>
            <p:cNvSpPr/>
            <p:nvPr/>
          </p:nvSpPr>
          <p:spPr>
            <a:xfrm>
              <a:off x="7480881" y="4339566"/>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55EC8A9B-7925-DAB5-7AB2-0279F1D8B15D}"/>
                </a:ext>
              </a:extLst>
            </p:cNvPr>
            <p:cNvSpPr/>
            <p:nvPr/>
          </p:nvSpPr>
          <p:spPr>
            <a:xfrm>
              <a:off x="8046840" y="4339566"/>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EB4774F5-8262-98E1-3947-BF37C7940DBE}"/>
                </a:ext>
              </a:extLst>
            </p:cNvPr>
            <p:cNvSpPr/>
            <p:nvPr/>
          </p:nvSpPr>
          <p:spPr>
            <a:xfrm>
              <a:off x="9018854" y="3987482"/>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7" name="楕円 86">
              <a:extLst>
                <a:ext uri="{FF2B5EF4-FFF2-40B4-BE49-F238E27FC236}">
                  <a16:creationId xmlns:a16="http://schemas.microsoft.com/office/drawing/2014/main" id="{17EE9694-8717-69C5-E0E6-1AC13EA289B3}"/>
                </a:ext>
              </a:extLst>
            </p:cNvPr>
            <p:cNvSpPr/>
            <p:nvPr/>
          </p:nvSpPr>
          <p:spPr>
            <a:xfrm>
              <a:off x="9584813" y="3987482"/>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8" name="楕円 87">
              <a:extLst>
                <a:ext uri="{FF2B5EF4-FFF2-40B4-BE49-F238E27FC236}">
                  <a16:creationId xmlns:a16="http://schemas.microsoft.com/office/drawing/2014/main" id="{CACC759E-6955-132C-2E70-9D4903CC06F1}"/>
                </a:ext>
              </a:extLst>
            </p:cNvPr>
            <p:cNvSpPr/>
            <p:nvPr/>
          </p:nvSpPr>
          <p:spPr>
            <a:xfrm>
              <a:off x="8608560" y="4339566"/>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9" name="楕円 88">
              <a:extLst>
                <a:ext uri="{FF2B5EF4-FFF2-40B4-BE49-F238E27FC236}">
                  <a16:creationId xmlns:a16="http://schemas.microsoft.com/office/drawing/2014/main" id="{E94C41DA-C7A5-E90E-A665-5C81436255D1}"/>
                </a:ext>
              </a:extLst>
            </p:cNvPr>
            <p:cNvSpPr/>
            <p:nvPr/>
          </p:nvSpPr>
          <p:spPr>
            <a:xfrm>
              <a:off x="9174519" y="4339566"/>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0" name="楕円 89">
              <a:extLst>
                <a:ext uri="{FF2B5EF4-FFF2-40B4-BE49-F238E27FC236}">
                  <a16:creationId xmlns:a16="http://schemas.microsoft.com/office/drawing/2014/main" id="{11CCAD79-747C-4418-8AC4-03C8BE79FDDB}"/>
                </a:ext>
              </a:extLst>
            </p:cNvPr>
            <p:cNvSpPr/>
            <p:nvPr/>
          </p:nvSpPr>
          <p:spPr>
            <a:xfrm>
              <a:off x="7088149" y="4736395"/>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3E036F57-4DCF-2BC1-45A0-AF468F58876B}"/>
                </a:ext>
              </a:extLst>
            </p:cNvPr>
            <p:cNvSpPr/>
            <p:nvPr/>
          </p:nvSpPr>
          <p:spPr>
            <a:xfrm>
              <a:off x="7654108" y="4736395"/>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2" name="楕円 91">
              <a:extLst>
                <a:ext uri="{FF2B5EF4-FFF2-40B4-BE49-F238E27FC236}">
                  <a16:creationId xmlns:a16="http://schemas.microsoft.com/office/drawing/2014/main" id="{CE2D1BA8-8D93-D276-EB4E-1A09A265A22C}"/>
                </a:ext>
              </a:extLst>
            </p:cNvPr>
            <p:cNvSpPr/>
            <p:nvPr/>
          </p:nvSpPr>
          <p:spPr>
            <a:xfrm>
              <a:off x="8215828" y="4736395"/>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840F5FD1-EE5A-097C-CDFF-AF980BA50886}"/>
                </a:ext>
              </a:extLst>
            </p:cNvPr>
            <p:cNvSpPr/>
            <p:nvPr/>
          </p:nvSpPr>
          <p:spPr>
            <a:xfrm>
              <a:off x="8781787" y="4736395"/>
              <a:ext cx="237067" cy="1567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94" name="グループ化 93">
            <a:extLst>
              <a:ext uri="{FF2B5EF4-FFF2-40B4-BE49-F238E27FC236}">
                <a16:creationId xmlns:a16="http://schemas.microsoft.com/office/drawing/2014/main" id="{31C47254-3135-C0A4-3C26-9A7758A4E346}"/>
              </a:ext>
            </a:extLst>
          </p:cNvPr>
          <p:cNvGrpSpPr/>
          <p:nvPr/>
        </p:nvGrpSpPr>
        <p:grpSpPr>
          <a:xfrm>
            <a:off x="7160678" y="4879906"/>
            <a:ext cx="3650343" cy="1429822"/>
            <a:chOff x="6631208" y="3466760"/>
            <a:chExt cx="3650343" cy="1429822"/>
          </a:xfrm>
        </p:grpSpPr>
        <p:sp>
          <p:nvSpPr>
            <p:cNvPr id="95" name="減算記号 94">
              <a:extLst>
                <a:ext uri="{FF2B5EF4-FFF2-40B4-BE49-F238E27FC236}">
                  <a16:creationId xmlns:a16="http://schemas.microsoft.com/office/drawing/2014/main" id="{B665FDBA-F8D8-A6B3-5006-AF543053C274}"/>
                </a:ext>
              </a:extLst>
            </p:cNvPr>
            <p:cNvSpPr/>
            <p:nvPr/>
          </p:nvSpPr>
          <p:spPr>
            <a:xfrm>
              <a:off x="8005160" y="3659682"/>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減算記号 95">
              <a:extLst>
                <a:ext uri="{FF2B5EF4-FFF2-40B4-BE49-F238E27FC236}">
                  <a16:creationId xmlns:a16="http://schemas.microsoft.com/office/drawing/2014/main" id="{2E1D9D1B-21E9-4FFD-B1D3-91888837CAA3}"/>
                </a:ext>
              </a:extLst>
            </p:cNvPr>
            <p:cNvSpPr/>
            <p:nvPr/>
          </p:nvSpPr>
          <p:spPr>
            <a:xfrm>
              <a:off x="8566742" y="3659682"/>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減算記号 96">
              <a:extLst>
                <a:ext uri="{FF2B5EF4-FFF2-40B4-BE49-F238E27FC236}">
                  <a16:creationId xmlns:a16="http://schemas.microsoft.com/office/drawing/2014/main" id="{B5E0FE63-2DEF-197B-6C01-4E4EB736C9E9}"/>
                </a:ext>
              </a:extLst>
            </p:cNvPr>
            <p:cNvSpPr/>
            <p:nvPr/>
          </p:nvSpPr>
          <p:spPr>
            <a:xfrm>
              <a:off x="9141167" y="3659682"/>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減算記号 97">
              <a:extLst>
                <a:ext uri="{FF2B5EF4-FFF2-40B4-BE49-F238E27FC236}">
                  <a16:creationId xmlns:a16="http://schemas.microsoft.com/office/drawing/2014/main" id="{FE606FD6-854C-21DC-7871-FCB05EE6425F}"/>
                </a:ext>
              </a:extLst>
            </p:cNvPr>
            <p:cNvSpPr/>
            <p:nvPr/>
          </p:nvSpPr>
          <p:spPr>
            <a:xfrm>
              <a:off x="7594224" y="4007811"/>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減算記号 98">
              <a:extLst>
                <a:ext uri="{FF2B5EF4-FFF2-40B4-BE49-F238E27FC236}">
                  <a16:creationId xmlns:a16="http://schemas.microsoft.com/office/drawing/2014/main" id="{C6057BA0-2061-0391-D70E-E1944DF10789}"/>
                </a:ext>
              </a:extLst>
            </p:cNvPr>
            <p:cNvSpPr/>
            <p:nvPr/>
          </p:nvSpPr>
          <p:spPr>
            <a:xfrm>
              <a:off x="8155806" y="4007811"/>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減算記号 99">
              <a:extLst>
                <a:ext uri="{FF2B5EF4-FFF2-40B4-BE49-F238E27FC236}">
                  <a16:creationId xmlns:a16="http://schemas.microsoft.com/office/drawing/2014/main" id="{CFF94CAC-D93F-7C0E-158F-8C266A20323E}"/>
                </a:ext>
              </a:extLst>
            </p:cNvPr>
            <p:cNvSpPr/>
            <p:nvPr/>
          </p:nvSpPr>
          <p:spPr>
            <a:xfrm>
              <a:off x="8730231" y="4007811"/>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減算記号 100">
              <a:extLst>
                <a:ext uri="{FF2B5EF4-FFF2-40B4-BE49-F238E27FC236}">
                  <a16:creationId xmlns:a16="http://schemas.microsoft.com/office/drawing/2014/main" id="{59117A9B-6511-8DB6-3A05-421FA6C59B42}"/>
                </a:ext>
              </a:extLst>
            </p:cNvPr>
            <p:cNvSpPr/>
            <p:nvPr/>
          </p:nvSpPr>
          <p:spPr>
            <a:xfrm>
              <a:off x="7206505" y="4407760"/>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減算記号 101">
              <a:extLst>
                <a:ext uri="{FF2B5EF4-FFF2-40B4-BE49-F238E27FC236}">
                  <a16:creationId xmlns:a16="http://schemas.microsoft.com/office/drawing/2014/main" id="{D548F176-C29D-D416-64A6-459A7184586E}"/>
                </a:ext>
              </a:extLst>
            </p:cNvPr>
            <p:cNvSpPr/>
            <p:nvPr/>
          </p:nvSpPr>
          <p:spPr>
            <a:xfrm>
              <a:off x="7768087" y="4407760"/>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減算記号 102">
              <a:extLst>
                <a:ext uri="{FF2B5EF4-FFF2-40B4-BE49-F238E27FC236}">
                  <a16:creationId xmlns:a16="http://schemas.microsoft.com/office/drawing/2014/main" id="{BE3731B7-56F7-780E-F7EE-FA1E2A8DDD02}"/>
                </a:ext>
              </a:extLst>
            </p:cNvPr>
            <p:cNvSpPr/>
            <p:nvPr/>
          </p:nvSpPr>
          <p:spPr>
            <a:xfrm>
              <a:off x="8342512" y="4407760"/>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減算記号 103">
              <a:extLst>
                <a:ext uri="{FF2B5EF4-FFF2-40B4-BE49-F238E27FC236}">
                  <a16:creationId xmlns:a16="http://schemas.microsoft.com/office/drawing/2014/main" id="{26C34A23-7503-8852-9EEC-3C47C49632AF}"/>
                </a:ext>
              </a:extLst>
            </p:cNvPr>
            <p:cNvSpPr/>
            <p:nvPr/>
          </p:nvSpPr>
          <p:spPr>
            <a:xfrm rot="18959122">
              <a:off x="7130047" y="4190018"/>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減算記号 104">
              <a:extLst>
                <a:ext uri="{FF2B5EF4-FFF2-40B4-BE49-F238E27FC236}">
                  <a16:creationId xmlns:a16="http://schemas.microsoft.com/office/drawing/2014/main" id="{38D420FF-0A6A-C6AB-1657-DE95735A589E}"/>
                </a:ext>
              </a:extLst>
            </p:cNvPr>
            <p:cNvSpPr/>
            <p:nvPr/>
          </p:nvSpPr>
          <p:spPr>
            <a:xfrm rot="18959122">
              <a:off x="7688437" y="4207786"/>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減算記号 105">
              <a:extLst>
                <a:ext uri="{FF2B5EF4-FFF2-40B4-BE49-F238E27FC236}">
                  <a16:creationId xmlns:a16="http://schemas.microsoft.com/office/drawing/2014/main" id="{1B625ED6-FF0F-2434-7C7F-A03D372F4F64}"/>
                </a:ext>
              </a:extLst>
            </p:cNvPr>
            <p:cNvSpPr/>
            <p:nvPr/>
          </p:nvSpPr>
          <p:spPr>
            <a:xfrm rot="18959122">
              <a:off x="8247173" y="4204412"/>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減算記号 106">
              <a:extLst>
                <a:ext uri="{FF2B5EF4-FFF2-40B4-BE49-F238E27FC236}">
                  <a16:creationId xmlns:a16="http://schemas.microsoft.com/office/drawing/2014/main" id="{9933150F-57B7-94D6-B53D-1C4CB84A1E69}"/>
                </a:ext>
              </a:extLst>
            </p:cNvPr>
            <p:cNvSpPr/>
            <p:nvPr/>
          </p:nvSpPr>
          <p:spPr>
            <a:xfrm rot="18959122">
              <a:off x="8813679" y="4190652"/>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減算記号 107">
              <a:extLst>
                <a:ext uri="{FF2B5EF4-FFF2-40B4-BE49-F238E27FC236}">
                  <a16:creationId xmlns:a16="http://schemas.microsoft.com/office/drawing/2014/main" id="{7875697E-3DB6-1F20-95CA-7E7A7C370D5E}"/>
                </a:ext>
              </a:extLst>
            </p:cNvPr>
            <p:cNvSpPr/>
            <p:nvPr/>
          </p:nvSpPr>
          <p:spPr>
            <a:xfrm rot="18959122">
              <a:off x="7543298" y="3822962"/>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減算記号 108">
              <a:extLst>
                <a:ext uri="{FF2B5EF4-FFF2-40B4-BE49-F238E27FC236}">
                  <a16:creationId xmlns:a16="http://schemas.microsoft.com/office/drawing/2014/main" id="{DED5D330-0D20-1EBC-AFB4-110B4D7F1FD8}"/>
                </a:ext>
              </a:extLst>
            </p:cNvPr>
            <p:cNvSpPr/>
            <p:nvPr/>
          </p:nvSpPr>
          <p:spPr>
            <a:xfrm rot="18959122">
              <a:off x="8101688" y="3840730"/>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減算記号 109">
              <a:extLst>
                <a:ext uri="{FF2B5EF4-FFF2-40B4-BE49-F238E27FC236}">
                  <a16:creationId xmlns:a16="http://schemas.microsoft.com/office/drawing/2014/main" id="{F03226EB-1D52-63CE-7593-5F48C87D85B1}"/>
                </a:ext>
              </a:extLst>
            </p:cNvPr>
            <p:cNvSpPr/>
            <p:nvPr/>
          </p:nvSpPr>
          <p:spPr>
            <a:xfrm rot="18959122">
              <a:off x="8660424" y="3837356"/>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減算記号 110">
              <a:extLst>
                <a:ext uri="{FF2B5EF4-FFF2-40B4-BE49-F238E27FC236}">
                  <a16:creationId xmlns:a16="http://schemas.microsoft.com/office/drawing/2014/main" id="{ED18D92A-F067-FE7E-C98F-29CA9F3D56ED}"/>
                </a:ext>
              </a:extLst>
            </p:cNvPr>
            <p:cNvSpPr/>
            <p:nvPr/>
          </p:nvSpPr>
          <p:spPr>
            <a:xfrm rot="18959122">
              <a:off x="9226930" y="3823596"/>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減算記号 111">
              <a:extLst>
                <a:ext uri="{FF2B5EF4-FFF2-40B4-BE49-F238E27FC236}">
                  <a16:creationId xmlns:a16="http://schemas.microsoft.com/office/drawing/2014/main" id="{2B2A3295-41D2-84F5-82C5-8DABE0D65636}"/>
                </a:ext>
              </a:extLst>
            </p:cNvPr>
            <p:cNvSpPr/>
            <p:nvPr/>
          </p:nvSpPr>
          <p:spPr>
            <a:xfrm rot="18959122">
              <a:off x="6737371" y="4599414"/>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減算記号 112">
              <a:extLst>
                <a:ext uri="{FF2B5EF4-FFF2-40B4-BE49-F238E27FC236}">
                  <a16:creationId xmlns:a16="http://schemas.microsoft.com/office/drawing/2014/main" id="{14066A0A-2FD0-7069-B227-42083409C189}"/>
                </a:ext>
              </a:extLst>
            </p:cNvPr>
            <p:cNvSpPr/>
            <p:nvPr/>
          </p:nvSpPr>
          <p:spPr>
            <a:xfrm rot="18959122">
              <a:off x="7295761" y="4617182"/>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減算記号 113">
              <a:extLst>
                <a:ext uri="{FF2B5EF4-FFF2-40B4-BE49-F238E27FC236}">
                  <a16:creationId xmlns:a16="http://schemas.microsoft.com/office/drawing/2014/main" id="{DAEF264A-CCBF-78A0-C3C6-0285566CCE01}"/>
                </a:ext>
              </a:extLst>
            </p:cNvPr>
            <p:cNvSpPr/>
            <p:nvPr/>
          </p:nvSpPr>
          <p:spPr>
            <a:xfrm rot="18959122">
              <a:off x="7854497" y="4613808"/>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減算記号 114">
              <a:extLst>
                <a:ext uri="{FF2B5EF4-FFF2-40B4-BE49-F238E27FC236}">
                  <a16:creationId xmlns:a16="http://schemas.microsoft.com/office/drawing/2014/main" id="{531F81F1-15BE-FDA5-E39C-460FBFF271D9}"/>
                </a:ext>
              </a:extLst>
            </p:cNvPr>
            <p:cNvSpPr/>
            <p:nvPr/>
          </p:nvSpPr>
          <p:spPr>
            <a:xfrm rot="18959122">
              <a:off x="8421003" y="4600048"/>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減算記号 115">
              <a:extLst>
                <a:ext uri="{FF2B5EF4-FFF2-40B4-BE49-F238E27FC236}">
                  <a16:creationId xmlns:a16="http://schemas.microsoft.com/office/drawing/2014/main" id="{21505214-9AC8-6105-662A-80C16C0E3A2D}"/>
                </a:ext>
              </a:extLst>
            </p:cNvPr>
            <p:cNvSpPr/>
            <p:nvPr/>
          </p:nvSpPr>
          <p:spPr>
            <a:xfrm rot="18959122">
              <a:off x="7918387" y="3466760"/>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減算記号 116">
              <a:extLst>
                <a:ext uri="{FF2B5EF4-FFF2-40B4-BE49-F238E27FC236}">
                  <a16:creationId xmlns:a16="http://schemas.microsoft.com/office/drawing/2014/main" id="{57EDBCEF-4904-F99A-A244-F22DA7EB2ACC}"/>
                </a:ext>
              </a:extLst>
            </p:cNvPr>
            <p:cNvSpPr/>
            <p:nvPr/>
          </p:nvSpPr>
          <p:spPr>
            <a:xfrm rot="18959122">
              <a:off x="8476777" y="3484528"/>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減算記号 117">
              <a:extLst>
                <a:ext uri="{FF2B5EF4-FFF2-40B4-BE49-F238E27FC236}">
                  <a16:creationId xmlns:a16="http://schemas.microsoft.com/office/drawing/2014/main" id="{1BA63F71-1427-7010-0C4C-B62D5C23CBA0}"/>
                </a:ext>
              </a:extLst>
            </p:cNvPr>
            <p:cNvSpPr/>
            <p:nvPr/>
          </p:nvSpPr>
          <p:spPr>
            <a:xfrm rot="18959122">
              <a:off x="9035513" y="3481154"/>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減算記号 118">
              <a:extLst>
                <a:ext uri="{FF2B5EF4-FFF2-40B4-BE49-F238E27FC236}">
                  <a16:creationId xmlns:a16="http://schemas.microsoft.com/office/drawing/2014/main" id="{FD8E2ED1-B230-ED0D-7E91-322B74729484}"/>
                </a:ext>
              </a:extLst>
            </p:cNvPr>
            <p:cNvSpPr/>
            <p:nvPr/>
          </p:nvSpPr>
          <p:spPr>
            <a:xfrm rot="18959122">
              <a:off x="9602019" y="3467394"/>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減算記号 119">
              <a:extLst>
                <a:ext uri="{FF2B5EF4-FFF2-40B4-BE49-F238E27FC236}">
                  <a16:creationId xmlns:a16="http://schemas.microsoft.com/office/drawing/2014/main" id="{14EC75CE-B8B5-1432-4BC8-19551F9BBB69}"/>
                </a:ext>
              </a:extLst>
            </p:cNvPr>
            <p:cNvSpPr/>
            <p:nvPr/>
          </p:nvSpPr>
          <p:spPr>
            <a:xfrm>
              <a:off x="7429863" y="3657122"/>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減算記号 120">
              <a:extLst>
                <a:ext uri="{FF2B5EF4-FFF2-40B4-BE49-F238E27FC236}">
                  <a16:creationId xmlns:a16="http://schemas.microsoft.com/office/drawing/2014/main" id="{E205F9C4-E14C-CCC3-641C-1E7CAB383D33}"/>
                </a:ext>
              </a:extLst>
            </p:cNvPr>
            <p:cNvSpPr/>
            <p:nvPr/>
          </p:nvSpPr>
          <p:spPr>
            <a:xfrm>
              <a:off x="7018927" y="4005251"/>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減算記号 121">
              <a:extLst>
                <a:ext uri="{FF2B5EF4-FFF2-40B4-BE49-F238E27FC236}">
                  <a16:creationId xmlns:a16="http://schemas.microsoft.com/office/drawing/2014/main" id="{C29B9F9E-4660-25B5-1958-1A7E6EC28BD4}"/>
                </a:ext>
              </a:extLst>
            </p:cNvPr>
            <p:cNvSpPr/>
            <p:nvPr/>
          </p:nvSpPr>
          <p:spPr>
            <a:xfrm>
              <a:off x="6631208" y="4405200"/>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減算記号 122">
              <a:extLst>
                <a:ext uri="{FF2B5EF4-FFF2-40B4-BE49-F238E27FC236}">
                  <a16:creationId xmlns:a16="http://schemas.microsoft.com/office/drawing/2014/main" id="{B8C01ADC-1391-C873-F0BA-C3A60BF77262}"/>
                </a:ext>
              </a:extLst>
            </p:cNvPr>
            <p:cNvSpPr/>
            <p:nvPr/>
          </p:nvSpPr>
          <p:spPr>
            <a:xfrm>
              <a:off x="9715592" y="3662908"/>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減算記号 123">
              <a:extLst>
                <a:ext uri="{FF2B5EF4-FFF2-40B4-BE49-F238E27FC236}">
                  <a16:creationId xmlns:a16="http://schemas.microsoft.com/office/drawing/2014/main" id="{60427A65-7867-7301-F315-118269FD4264}"/>
                </a:ext>
              </a:extLst>
            </p:cNvPr>
            <p:cNvSpPr/>
            <p:nvPr/>
          </p:nvSpPr>
          <p:spPr>
            <a:xfrm>
              <a:off x="9304656" y="4011037"/>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減算記号 124">
              <a:extLst>
                <a:ext uri="{FF2B5EF4-FFF2-40B4-BE49-F238E27FC236}">
                  <a16:creationId xmlns:a16="http://schemas.microsoft.com/office/drawing/2014/main" id="{EDB75CCE-1498-1B8C-C018-FBD675E6BE43}"/>
                </a:ext>
              </a:extLst>
            </p:cNvPr>
            <p:cNvSpPr/>
            <p:nvPr/>
          </p:nvSpPr>
          <p:spPr>
            <a:xfrm>
              <a:off x="8916937" y="4410986"/>
              <a:ext cx="565959" cy="279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グループ化 140">
            <a:extLst>
              <a:ext uri="{FF2B5EF4-FFF2-40B4-BE49-F238E27FC236}">
                <a16:creationId xmlns:a16="http://schemas.microsoft.com/office/drawing/2014/main" id="{2AC05EF8-BFF9-8935-B27D-E606E127BCE6}"/>
              </a:ext>
            </a:extLst>
          </p:cNvPr>
          <p:cNvGrpSpPr/>
          <p:nvPr/>
        </p:nvGrpSpPr>
        <p:grpSpPr>
          <a:xfrm>
            <a:off x="7643430" y="3072047"/>
            <a:ext cx="2605004" cy="843984"/>
            <a:chOff x="7643430" y="3072047"/>
            <a:chExt cx="2605004" cy="843984"/>
          </a:xfrm>
        </p:grpSpPr>
        <p:sp>
          <p:nvSpPr>
            <p:cNvPr id="128" name="楕円 127">
              <a:extLst>
                <a:ext uri="{FF2B5EF4-FFF2-40B4-BE49-F238E27FC236}">
                  <a16:creationId xmlns:a16="http://schemas.microsoft.com/office/drawing/2014/main" id="{8C1412AB-A88E-9F20-DDDD-2F6C0132BC4B}"/>
                </a:ext>
              </a:extLst>
            </p:cNvPr>
            <p:cNvSpPr/>
            <p:nvPr/>
          </p:nvSpPr>
          <p:spPr>
            <a:xfrm>
              <a:off x="8442957" y="3073955"/>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楕円 129">
              <a:extLst>
                <a:ext uri="{FF2B5EF4-FFF2-40B4-BE49-F238E27FC236}">
                  <a16:creationId xmlns:a16="http://schemas.microsoft.com/office/drawing/2014/main" id="{D13DEC73-C7C8-C714-AD01-22D1099EC509}"/>
                </a:ext>
              </a:extLst>
            </p:cNvPr>
            <p:cNvSpPr/>
            <p:nvPr/>
          </p:nvSpPr>
          <p:spPr>
            <a:xfrm>
              <a:off x="9013216" y="3072047"/>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楕円 130">
              <a:extLst>
                <a:ext uri="{FF2B5EF4-FFF2-40B4-BE49-F238E27FC236}">
                  <a16:creationId xmlns:a16="http://schemas.microsoft.com/office/drawing/2014/main" id="{103BF4BC-64AA-007C-BDB8-50EDBF4ACBB7}"/>
                </a:ext>
              </a:extLst>
            </p:cNvPr>
            <p:cNvSpPr/>
            <p:nvPr/>
          </p:nvSpPr>
          <p:spPr>
            <a:xfrm>
              <a:off x="9574731" y="3073898"/>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楕円 131">
              <a:extLst>
                <a:ext uri="{FF2B5EF4-FFF2-40B4-BE49-F238E27FC236}">
                  <a16:creationId xmlns:a16="http://schemas.microsoft.com/office/drawing/2014/main" id="{2DCD8727-61AD-F0AE-DA3C-3A92CDB17D26}"/>
                </a:ext>
              </a:extLst>
            </p:cNvPr>
            <p:cNvSpPr/>
            <p:nvPr/>
          </p:nvSpPr>
          <p:spPr>
            <a:xfrm>
              <a:off x="10144062" y="3074230"/>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楕円 132">
              <a:extLst>
                <a:ext uri="{FF2B5EF4-FFF2-40B4-BE49-F238E27FC236}">
                  <a16:creationId xmlns:a16="http://schemas.microsoft.com/office/drawing/2014/main" id="{086A0A10-CD5C-694E-B906-6A57B9750355}"/>
                </a:ext>
              </a:extLst>
            </p:cNvPr>
            <p:cNvSpPr/>
            <p:nvPr/>
          </p:nvSpPr>
          <p:spPr>
            <a:xfrm>
              <a:off x="8037643" y="3425498"/>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楕円 133">
              <a:extLst>
                <a:ext uri="{FF2B5EF4-FFF2-40B4-BE49-F238E27FC236}">
                  <a16:creationId xmlns:a16="http://schemas.microsoft.com/office/drawing/2014/main" id="{D202B848-D8EB-CFED-AF7A-6FCF3CB3B279}"/>
                </a:ext>
              </a:extLst>
            </p:cNvPr>
            <p:cNvSpPr/>
            <p:nvPr/>
          </p:nvSpPr>
          <p:spPr>
            <a:xfrm>
              <a:off x="8603170" y="3424357"/>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楕円 134">
              <a:extLst>
                <a:ext uri="{FF2B5EF4-FFF2-40B4-BE49-F238E27FC236}">
                  <a16:creationId xmlns:a16="http://schemas.microsoft.com/office/drawing/2014/main" id="{09FABD05-9819-74E3-8282-5FF0D455347B}"/>
                </a:ext>
              </a:extLst>
            </p:cNvPr>
            <p:cNvSpPr/>
            <p:nvPr/>
          </p:nvSpPr>
          <p:spPr>
            <a:xfrm>
              <a:off x="9163376" y="3422687"/>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135">
              <a:extLst>
                <a:ext uri="{FF2B5EF4-FFF2-40B4-BE49-F238E27FC236}">
                  <a16:creationId xmlns:a16="http://schemas.microsoft.com/office/drawing/2014/main" id="{295791DD-D0C4-2F06-6F22-2B138754AEA5}"/>
                </a:ext>
              </a:extLst>
            </p:cNvPr>
            <p:cNvSpPr/>
            <p:nvPr/>
          </p:nvSpPr>
          <p:spPr>
            <a:xfrm>
              <a:off x="9735124" y="3425199"/>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楕円 136">
              <a:extLst>
                <a:ext uri="{FF2B5EF4-FFF2-40B4-BE49-F238E27FC236}">
                  <a16:creationId xmlns:a16="http://schemas.microsoft.com/office/drawing/2014/main" id="{46410DF9-4969-6C57-AEBA-F4DDAA591B34}"/>
                </a:ext>
              </a:extLst>
            </p:cNvPr>
            <p:cNvSpPr/>
            <p:nvPr/>
          </p:nvSpPr>
          <p:spPr>
            <a:xfrm>
              <a:off x="7643430" y="3820931"/>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137">
              <a:extLst>
                <a:ext uri="{FF2B5EF4-FFF2-40B4-BE49-F238E27FC236}">
                  <a16:creationId xmlns:a16="http://schemas.microsoft.com/office/drawing/2014/main" id="{E064B9FA-DD09-884F-8E5D-9A49737B5980}"/>
                </a:ext>
              </a:extLst>
            </p:cNvPr>
            <p:cNvSpPr/>
            <p:nvPr/>
          </p:nvSpPr>
          <p:spPr>
            <a:xfrm>
              <a:off x="8211253" y="3817768"/>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138">
              <a:extLst>
                <a:ext uri="{FF2B5EF4-FFF2-40B4-BE49-F238E27FC236}">
                  <a16:creationId xmlns:a16="http://schemas.microsoft.com/office/drawing/2014/main" id="{67AE98E7-35E6-B68B-FCAD-5FB3A8507BE1}"/>
                </a:ext>
              </a:extLst>
            </p:cNvPr>
            <p:cNvSpPr/>
            <p:nvPr/>
          </p:nvSpPr>
          <p:spPr>
            <a:xfrm>
              <a:off x="8778518" y="3817967"/>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楕円 139">
              <a:extLst>
                <a:ext uri="{FF2B5EF4-FFF2-40B4-BE49-F238E27FC236}">
                  <a16:creationId xmlns:a16="http://schemas.microsoft.com/office/drawing/2014/main" id="{AB8514E6-7B9D-18B9-F115-50579C692847}"/>
                </a:ext>
              </a:extLst>
            </p:cNvPr>
            <p:cNvSpPr/>
            <p:nvPr/>
          </p:nvSpPr>
          <p:spPr>
            <a:xfrm>
              <a:off x="9338249" y="3820277"/>
              <a:ext cx="104372" cy="951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467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78E3823-CDD7-EB2C-9377-E2C0663E65A5}"/>
              </a:ext>
            </a:extLst>
          </p:cNvPr>
          <p:cNvCxnSpPr>
            <a:cxnSpLocks/>
          </p:cNvCxnSpPr>
          <p:nvPr/>
        </p:nvCxnSpPr>
        <p:spPr>
          <a:xfrm>
            <a:off x="-7332" y="551554"/>
            <a:ext cx="12199332" cy="0"/>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70C3F763-0C01-80AA-86D7-53ABF7A40123}"/>
              </a:ext>
            </a:extLst>
          </p:cNvPr>
          <p:cNvSpPr txBox="1"/>
          <p:nvPr/>
        </p:nvSpPr>
        <p:spPr>
          <a:xfrm>
            <a:off x="110067" y="28334"/>
            <a:ext cx="6285695" cy="523220"/>
          </a:xfrm>
          <a:prstGeom prst="rect">
            <a:avLst/>
          </a:prstGeom>
          <a:noFill/>
        </p:spPr>
        <p:txBody>
          <a:bodyPr wrap="none" rtlCol="0">
            <a:spAutoFit/>
          </a:bodyPr>
          <a:lstStyle/>
          <a:p>
            <a:r>
              <a:rPr lang="ja-JP" altLang="en-US" sz="2800" dirty="0"/>
              <a:t>例：</a:t>
            </a:r>
            <a:r>
              <a:rPr lang="en-US" altLang="ja-JP" sz="2800" dirty="0"/>
              <a:t>AKLT</a:t>
            </a:r>
            <a:r>
              <a:rPr lang="ja-JP" altLang="en-US" sz="2800" dirty="0"/>
              <a:t>模型 </a:t>
            </a:r>
            <a:r>
              <a:rPr lang="en-US" altLang="ja-JP" dirty="0">
                <a:solidFill>
                  <a:schemeClr val="accent6"/>
                </a:solidFill>
              </a:rPr>
              <a:t>[Affleck-Kennedy-</a:t>
            </a:r>
            <a:r>
              <a:rPr lang="en-US" altLang="ja-JP" dirty="0" err="1">
                <a:solidFill>
                  <a:schemeClr val="accent6"/>
                </a:solidFill>
              </a:rPr>
              <a:t>Lieb</a:t>
            </a:r>
            <a:r>
              <a:rPr lang="en-US" altLang="ja-JP" dirty="0">
                <a:solidFill>
                  <a:schemeClr val="accent6"/>
                </a:solidFill>
              </a:rPr>
              <a:t>-Tasaki 87]</a:t>
            </a:r>
            <a:endParaRPr lang="en-US" altLang="ja-JP" sz="2800" dirty="0">
              <a:solidFill>
                <a:schemeClr val="accent6"/>
              </a:solidFill>
            </a:endParaRPr>
          </a:p>
        </p:txBody>
      </p:sp>
      <p:sp>
        <p:nvSpPr>
          <p:cNvPr id="8" name="テキスト ボックス 7">
            <a:extLst>
              <a:ext uri="{FF2B5EF4-FFF2-40B4-BE49-F238E27FC236}">
                <a16:creationId xmlns:a16="http://schemas.microsoft.com/office/drawing/2014/main" id="{192185A2-59CB-4298-16B4-31BEE6EBFE4A}"/>
              </a:ext>
            </a:extLst>
          </p:cNvPr>
          <p:cNvSpPr txBox="1"/>
          <p:nvPr/>
        </p:nvSpPr>
        <p:spPr>
          <a:xfrm>
            <a:off x="373960" y="773357"/>
            <a:ext cx="11264969" cy="5355312"/>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空間１次元，スピン１の反強磁性鎖 </a:t>
            </a:r>
            <a:r>
              <a:rPr lang="en-US" altLang="ja-JP" dirty="0"/>
              <a:t>+ </a:t>
            </a:r>
            <a:r>
              <a:rPr lang="ja-JP" altLang="en-US" dirty="0"/>
              <a:t>高次項</a:t>
            </a: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r>
              <a:rPr lang="ja-JP" altLang="en-US" dirty="0"/>
              <a:t>ギャップ相であり，基底状態が厳密の求められる．</a:t>
            </a: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endParaRPr lang="en-US" altLang="ja-JP" dirty="0"/>
          </a:p>
          <a:p>
            <a:pPr marL="285750" indent="-285750">
              <a:buFont typeface="Wingdings" panose="05000000000000000000" pitchFamily="2" charset="2"/>
              <a:buChar char="l"/>
            </a:pPr>
            <a:r>
              <a:rPr lang="ja-JP" altLang="en-US" dirty="0"/>
              <a:t>端に束縛されないスピン</a:t>
            </a:r>
            <a:r>
              <a:rPr lang="en-US" altLang="ja-JP" dirty="0"/>
              <a:t>1/2</a:t>
            </a:r>
            <a:r>
              <a:rPr lang="ja-JP" altLang="en-US" dirty="0"/>
              <a:t>自由度が有効的に出現．</a:t>
            </a:r>
            <a:endParaRPr lang="en-US" altLang="ja-JP" dirty="0"/>
          </a:p>
          <a:p>
            <a:pPr marL="285750" indent="-285750">
              <a:buFont typeface="Wingdings" panose="05000000000000000000" pitchFamily="2" charset="2"/>
              <a:buChar char="l"/>
            </a:pPr>
            <a:r>
              <a:rPr lang="ja-JP" altLang="en-US" dirty="0"/>
              <a:t>時間反転対称性によって基底状態の縮退が保護される．「端のギャップレス状態」</a:t>
            </a:r>
            <a:endParaRPr lang="en-US" altLang="ja-JP" dirty="0"/>
          </a:p>
        </p:txBody>
      </p:sp>
      <p:pic>
        <p:nvPicPr>
          <p:cNvPr id="4" name="図 3"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H = \sum_{j} \bm{S}_j \cdot \bm{S}_{j+1} + \frac{1}{3}\sum_j (\bm{S}_j\cdot \bm{S}_{j+1})^2&#10;\end{align*}&#10;\end{document}" title="IguanaTex Bitmap Display">
            <a:extLst>
              <a:ext uri="{FF2B5EF4-FFF2-40B4-BE49-F238E27FC236}">
                <a16:creationId xmlns:a16="http://schemas.microsoft.com/office/drawing/2014/main" id="{AB0F37B8-4377-0825-284B-4B4E8FBF50D9}"/>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181548" y="1129241"/>
            <a:ext cx="4924998" cy="797089"/>
          </a:xfrm>
          <a:prstGeom prst="rect">
            <a:avLst/>
          </a:prstGeom>
        </p:spPr>
      </p:pic>
      <p:pic>
        <p:nvPicPr>
          <p:cNvPr id="12" name="図 11"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ket{\rm GS}&#10;= P_{S=1} \otimes_{j} \ket{\rm Bell\,pair}_{j,j+1}&#10;\end{align*}&#10;\end{document}" title="IguanaTex Bitmap Display">
            <a:extLst>
              <a:ext uri="{FF2B5EF4-FFF2-40B4-BE49-F238E27FC236}">
                <a16:creationId xmlns:a16="http://schemas.microsoft.com/office/drawing/2014/main" id="{A09A8065-FA8D-8FD3-BC74-06AC1646850B}"/>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384125" y="2317941"/>
            <a:ext cx="4816473" cy="433483"/>
          </a:xfrm>
          <a:prstGeom prst="rect">
            <a:avLst/>
          </a:prstGeom>
        </p:spPr>
      </p:pic>
      <p:sp>
        <p:nvSpPr>
          <p:cNvPr id="13" name="楕円 12">
            <a:extLst>
              <a:ext uri="{FF2B5EF4-FFF2-40B4-BE49-F238E27FC236}">
                <a16:creationId xmlns:a16="http://schemas.microsoft.com/office/drawing/2014/main" id="{1E83CC59-FCC5-F48E-F7B4-04442F503844}"/>
              </a:ext>
            </a:extLst>
          </p:cNvPr>
          <p:cNvSpPr/>
          <p:nvPr/>
        </p:nvSpPr>
        <p:spPr>
          <a:xfrm>
            <a:off x="1734575" y="3410399"/>
            <a:ext cx="886120" cy="84841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0B78E92-A184-C8DC-7B5E-270DC9CB2A22}"/>
              </a:ext>
            </a:extLst>
          </p:cNvPr>
          <p:cNvSpPr/>
          <p:nvPr/>
        </p:nvSpPr>
        <p:spPr>
          <a:xfrm>
            <a:off x="2252008" y="3750029"/>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15FF7C6-6A35-E77E-5DDC-2584F244E405}"/>
              </a:ext>
            </a:extLst>
          </p:cNvPr>
          <p:cNvSpPr/>
          <p:nvPr/>
        </p:nvSpPr>
        <p:spPr>
          <a:xfrm>
            <a:off x="1882530" y="3750028"/>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F2FE0249-C898-57D6-5068-66E860DCF8BE}"/>
              </a:ext>
            </a:extLst>
          </p:cNvPr>
          <p:cNvSpPr/>
          <p:nvPr/>
        </p:nvSpPr>
        <p:spPr>
          <a:xfrm>
            <a:off x="2826775" y="3410399"/>
            <a:ext cx="886120" cy="84841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F798924-5E5C-7822-6937-508DD4B0733C}"/>
              </a:ext>
            </a:extLst>
          </p:cNvPr>
          <p:cNvSpPr/>
          <p:nvPr/>
        </p:nvSpPr>
        <p:spPr>
          <a:xfrm>
            <a:off x="3344208" y="3750029"/>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F05D18FA-B9DD-46C0-9195-8B16629BE68D}"/>
              </a:ext>
            </a:extLst>
          </p:cNvPr>
          <p:cNvSpPr/>
          <p:nvPr/>
        </p:nvSpPr>
        <p:spPr>
          <a:xfrm>
            <a:off x="2974730" y="3750028"/>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E63FF8C7-71CB-BDF2-D27D-8FDFC7502154}"/>
              </a:ext>
            </a:extLst>
          </p:cNvPr>
          <p:cNvCxnSpPr>
            <a:stCxn id="15" idx="6"/>
            <a:endCxn id="20" idx="2"/>
          </p:cNvCxnSpPr>
          <p:nvPr/>
        </p:nvCxnSpPr>
        <p:spPr>
          <a:xfrm flipV="1">
            <a:off x="2458292" y="3834607"/>
            <a:ext cx="516438" cy="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25" name="図 24"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frac{\ket{\ua \da}-\ket{\da\ua}}{\sqrt{2}}&#10;\end{align*}&#10;\end{document}" title="IguanaTex Bitmap Display">
            <a:extLst>
              <a:ext uri="{FF2B5EF4-FFF2-40B4-BE49-F238E27FC236}">
                <a16:creationId xmlns:a16="http://schemas.microsoft.com/office/drawing/2014/main" id="{2ABB5917-2ADD-4B87-936F-29F0B2D8129B}"/>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534827" y="4682472"/>
            <a:ext cx="1038446" cy="536370"/>
          </a:xfrm>
          <a:prstGeom prst="rect">
            <a:avLst/>
          </a:prstGeom>
        </p:spPr>
      </p:pic>
      <p:sp>
        <p:nvSpPr>
          <p:cNvPr id="27" name="楕円 26">
            <a:extLst>
              <a:ext uri="{FF2B5EF4-FFF2-40B4-BE49-F238E27FC236}">
                <a16:creationId xmlns:a16="http://schemas.microsoft.com/office/drawing/2014/main" id="{149C8B6A-4A47-6604-C786-1844C5029043}"/>
              </a:ext>
            </a:extLst>
          </p:cNvPr>
          <p:cNvSpPr/>
          <p:nvPr/>
        </p:nvSpPr>
        <p:spPr>
          <a:xfrm>
            <a:off x="3918975" y="3409851"/>
            <a:ext cx="886120" cy="84841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1117BC6E-5F59-C0E3-16EC-17AD363D8A1E}"/>
              </a:ext>
            </a:extLst>
          </p:cNvPr>
          <p:cNvSpPr/>
          <p:nvPr/>
        </p:nvSpPr>
        <p:spPr>
          <a:xfrm>
            <a:off x="4436408" y="3749481"/>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C3DF5FCE-AAE3-43AD-9580-FC51BD0E3D4F}"/>
              </a:ext>
            </a:extLst>
          </p:cNvPr>
          <p:cNvSpPr/>
          <p:nvPr/>
        </p:nvSpPr>
        <p:spPr>
          <a:xfrm>
            <a:off x="4066930" y="3749480"/>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F8F2FE26-925B-A358-9FD1-7F3AFE999465}"/>
              </a:ext>
            </a:extLst>
          </p:cNvPr>
          <p:cNvCxnSpPr>
            <a:endCxn id="29" idx="2"/>
          </p:cNvCxnSpPr>
          <p:nvPr/>
        </p:nvCxnSpPr>
        <p:spPr>
          <a:xfrm flipV="1">
            <a:off x="3550492" y="3834059"/>
            <a:ext cx="516438" cy="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32" name="楕円 31">
            <a:extLst>
              <a:ext uri="{FF2B5EF4-FFF2-40B4-BE49-F238E27FC236}">
                <a16:creationId xmlns:a16="http://schemas.microsoft.com/office/drawing/2014/main" id="{5C0E34FC-6ACB-94EA-058E-4AD795CE48CC}"/>
              </a:ext>
            </a:extLst>
          </p:cNvPr>
          <p:cNvSpPr/>
          <p:nvPr/>
        </p:nvSpPr>
        <p:spPr>
          <a:xfrm>
            <a:off x="5011175" y="3409851"/>
            <a:ext cx="886120" cy="84841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78219CCA-B4D1-7765-CC09-9583D9FE82DF}"/>
              </a:ext>
            </a:extLst>
          </p:cNvPr>
          <p:cNvSpPr/>
          <p:nvPr/>
        </p:nvSpPr>
        <p:spPr>
          <a:xfrm>
            <a:off x="5528608" y="3749481"/>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46CC330-F464-2DB0-06E8-2B0D85577574}"/>
              </a:ext>
            </a:extLst>
          </p:cNvPr>
          <p:cNvSpPr/>
          <p:nvPr/>
        </p:nvSpPr>
        <p:spPr>
          <a:xfrm>
            <a:off x="5159130" y="3749480"/>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7BE2D81E-FCB4-DA70-7236-3C1A93AFDF86}"/>
              </a:ext>
            </a:extLst>
          </p:cNvPr>
          <p:cNvCxnSpPr>
            <a:endCxn id="34" idx="2"/>
          </p:cNvCxnSpPr>
          <p:nvPr/>
        </p:nvCxnSpPr>
        <p:spPr>
          <a:xfrm flipV="1">
            <a:off x="4642692" y="3834059"/>
            <a:ext cx="516438" cy="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36" name="楕円 35">
            <a:extLst>
              <a:ext uri="{FF2B5EF4-FFF2-40B4-BE49-F238E27FC236}">
                <a16:creationId xmlns:a16="http://schemas.microsoft.com/office/drawing/2014/main" id="{F8E5599F-C301-7715-725E-D27E70F3B266}"/>
              </a:ext>
            </a:extLst>
          </p:cNvPr>
          <p:cNvSpPr/>
          <p:nvPr/>
        </p:nvSpPr>
        <p:spPr>
          <a:xfrm>
            <a:off x="6103375" y="3409851"/>
            <a:ext cx="886120" cy="84841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82CC37E2-C626-8281-418D-5E49F32916BA}"/>
              </a:ext>
            </a:extLst>
          </p:cNvPr>
          <p:cNvSpPr/>
          <p:nvPr/>
        </p:nvSpPr>
        <p:spPr>
          <a:xfrm>
            <a:off x="6620808" y="3749481"/>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B2425946-4F84-377F-8737-F23BD402131D}"/>
              </a:ext>
            </a:extLst>
          </p:cNvPr>
          <p:cNvSpPr/>
          <p:nvPr/>
        </p:nvSpPr>
        <p:spPr>
          <a:xfrm>
            <a:off x="6251330" y="3749480"/>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a:extLst>
              <a:ext uri="{FF2B5EF4-FFF2-40B4-BE49-F238E27FC236}">
                <a16:creationId xmlns:a16="http://schemas.microsoft.com/office/drawing/2014/main" id="{2131C6D6-4B27-548F-F565-B3741B062AC8}"/>
              </a:ext>
            </a:extLst>
          </p:cNvPr>
          <p:cNvCxnSpPr>
            <a:endCxn id="38" idx="2"/>
          </p:cNvCxnSpPr>
          <p:nvPr/>
        </p:nvCxnSpPr>
        <p:spPr>
          <a:xfrm flipV="1">
            <a:off x="5734892" y="3834059"/>
            <a:ext cx="516438" cy="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41" name="楕円 40">
            <a:extLst>
              <a:ext uri="{FF2B5EF4-FFF2-40B4-BE49-F238E27FC236}">
                <a16:creationId xmlns:a16="http://schemas.microsoft.com/office/drawing/2014/main" id="{AEABD068-6EF7-277D-8E48-3F3CAC7E69FE}"/>
              </a:ext>
            </a:extLst>
          </p:cNvPr>
          <p:cNvSpPr/>
          <p:nvPr/>
        </p:nvSpPr>
        <p:spPr>
          <a:xfrm>
            <a:off x="7195575" y="3409852"/>
            <a:ext cx="886120" cy="84841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A43E4F49-5613-3435-1310-A3F9D35ABA4C}"/>
              </a:ext>
            </a:extLst>
          </p:cNvPr>
          <p:cNvSpPr/>
          <p:nvPr/>
        </p:nvSpPr>
        <p:spPr>
          <a:xfrm>
            <a:off x="7713008" y="3749482"/>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C83AD0E8-62CC-4776-5919-63433D7828C3}"/>
              </a:ext>
            </a:extLst>
          </p:cNvPr>
          <p:cNvSpPr/>
          <p:nvPr/>
        </p:nvSpPr>
        <p:spPr>
          <a:xfrm>
            <a:off x="7343530" y="3749481"/>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81BF1B87-83FF-ED1A-9F3D-9EB71918BFE8}"/>
              </a:ext>
            </a:extLst>
          </p:cNvPr>
          <p:cNvCxnSpPr>
            <a:endCxn id="43" idx="2"/>
          </p:cNvCxnSpPr>
          <p:nvPr/>
        </p:nvCxnSpPr>
        <p:spPr>
          <a:xfrm flipV="1">
            <a:off x="6827092" y="3834060"/>
            <a:ext cx="516438" cy="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880619BA-35C9-D787-E851-16C8F4150B22}"/>
              </a:ext>
            </a:extLst>
          </p:cNvPr>
          <p:cNvSpPr/>
          <p:nvPr/>
        </p:nvSpPr>
        <p:spPr>
          <a:xfrm>
            <a:off x="8287775" y="3409851"/>
            <a:ext cx="886120" cy="84841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998E0343-530E-500D-8CBD-A64E90398AFC}"/>
              </a:ext>
            </a:extLst>
          </p:cNvPr>
          <p:cNvSpPr/>
          <p:nvPr/>
        </p:nvSpPr>
        <p:spPr>
          <a:xfrm>
            <a:off x="8805208" y="3749481"/>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E401ADD5-0B3A-4EA5-64B8-5E84339EE366}"/>
              </a:ext>
            </a:extLst>
          </p:cNvPr>
          <p:cNvSpPr/>
          <p:nvPr/>
        </p:nvSpPr>
        <p:spPr>
          <a:xfrm>
            <a:off x="8435730" y="3749480"/>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417D0DF4-622E-B5B3-978D-7CC6ABE4A8AF}"/>
              </a:ext>
            </a:extLst>
          </p:cNvPr>
          <p:cNvCxnSpPr>
            <a:endCxn id="47" idx="2"/>
          </p:cNvCxnSpPr>
          <p:nvPr/>
        </p:nvCxnSpPr>
        <p:spPr>
          <a:xfrm flipV="1">
            <a:off x="7919292" y="3834059"/>
            <a:ext cx="516438" cy="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7EA0C02A-044B-EF2B-D684-041D896D7753}"/>
              </a:ext>
            </a:extLst>
          </p:cNvPr>
          <p:cNvSpPr/>
          <p:nvPr/>
        </p:nvSpPr>
        <p:spPr>
          <a:xfrm>
            <a:off x="9379975" y="3409852"/>
            <a:ext cx="886120" cy="84841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5FD1BB25-1B5B-F983-4239-6A1AC52A85CD}"/>
              </a:ext>
            </a:extLst>
          </p:cNvPr>
          <p:cNvSpPr/>
          <p:nvPr/>
        </p:nvSpPr>
        <p:spPr>
          <a:xfrm>
            <a:off x="9897408" y="3749482"/>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FD4C9CB9-1059-5D5E-BC11-A6D3C8E77812}"/>
              </a:ext>
            </a:extLst>
          </p:cNvPr>
          <p:cNvSpPr/>
          <p:nvPr/>
        </p:nvSpPr>
        <p:spPr>
          <a:xfrm>
            <a:off x="9527930" y="3749481"/>
            <a:ext cx="206284" cy="169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FCB4ED-6470-E78D-CDF0-5CBF4C7305BD}"/>
              </a:ext>
            </a:extLst>
          </p:cNvPr>
          <p:cNvCxnSpPr>
            <a:endCxn id="51" idx="2"/>
          </p:cNvCxnSpPr>
          <p:nvPr/>
        </p:nvCxnSpPr>
        <p:spPr>
          <a:xfrm flipV="1">
            <a:off x="9011492" y="3834060"/>
            <a:ext cx="516438" cy="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4" name="直線矢印コネクタ 53">
            <a:extLst>
              <a:ext uri="{FF2B5EF4-FFF2-40B4-BE49-F238E27FC236}">
                <a16:creationId xmlns:a16="http://schemas.microsoft.com/office/drawing/2014/main" id="{24C8D354-04D0-8E5D-7A26-215B5D474B9D}"/>
              </a:ext>
            </a:extLst>
          </p:cNvPr>
          <p:cNvCxnSpPr>
            <a:stCxn id="25" idx="0"/>
          </p:cNvCxnSpPr>
          <p:nvPr/>
        </p:nvCxnSpPr>
        <p:spPr>
          <a:xfrm flipH="1" flipV="1">
            <a:off x="4911365" y="3987538"/>
            <a:ext cx="142685" cy="694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C27C2CD5-D6A1-C2F4-6D59-1D92DCDCA9DE}"/>
              </a:ext>
            </a:extLst>
          </p:cNvPr>
          <p:cNvCxnSpPr>
            <a:cxnSpLocks/>
            <a:endCxn id="27" idx="0"/>
          </p:cNvCxnSpPr>
          <p:nvPr/>
        </p:nvCxnSpPr>
        <p:spPr>
          <a:xfrm flipH="1">
            <a:off x="4362035" y="2722341"/>
            <a:ext cx="443060" cy="6875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0339B665-F722-D1E7-F9BA-C1453418C712}"/>
                  </a:ext>
                </a:extLst>
              </p:cNvPr>
              <p:cNvSpPr txBox="1"/>
              <p:nvPr/>
            </p:nvSpPr>
            <p:spPr>
              <a:xfrm>
                <a:off x="4667088" y="2836001"/>
                <a:ext cx="4129657" cy="483466"/>
              </a:xfrm>
              <a:prstGeom prst="rect">
                <a:avLst/>
              </a:prstGeom>
              <a:noFill/>
            </p:spPr>
            <p:txBody>
              <a:bodyPr wrap="none" rtlCol="0">
                <a:spAutoFit/>
              </a:bodyPr>
              <a:lstStyle/>
              <a:p>
                <a:r>
                  <a:rPr lang="ja-JP" altLang="en-US" dirty="0"/>
                  <a:t>スピン１への射影．</a:t>
                </a:r>
                <a14:m>
                  <m:oMath xmlns:m="http://schemas.openxmlformats.org/officeDocument/2006/math">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r>
                      <a:rPr lang="en-US" altLang="ja-JP" b="0" i="0" smtClean="0">
                        <a:latin typeface="Cambria Math" panose="02040503050406030204" pitchFamily="18" charset="0"/>
                      </a:rPr>
                      <m:t>=0</m:t>
                    </m:r>
                    <m:r>
                      <a:rPr lang="en-US" altLang="ja-JP" b="0" i="1" smtClean="0">
                        <a:latin typeface="Cambria Math" panose="02040503050406030204" pitchFamily="18" charset="0"/>
                      </a:rPr>
                      <m:t>⊕1→1</m:t>
                    </m:r>
                  </m:oMath>
                </a14:m>
                <a:endParaRPr kumimoji="1" lang="ja-JP" altLang="en-US" dirty="0"/>
              </a:p>
            </p:txBody>
          </p:sp>
        </mc:Choice>
        <mc:Fallback xmlns="">
          <p:sp>
            <p:nvSpPr>
              <p:cNvPr id="57" name="テキスト ボックス 56">
                <a:extLst>
                  <a:ext uri="{FF2B5EF4-FFF2-40B4-BE49-F238E27FC236}">
                    <a16:creationId xmlns:a16="http://schemas.microsoft.com/office/drawing/2014/main" id="{0339B665-F722-D1E7-F9BA-C1453418C712}"/>
                  </a:ext>
                </a:extLst>
              </p:cNvPr>
              <p:cNvSpPr txBox="1">
                <a:spLocks noRot="1" noChangeAspect="1" noMove="1" noResize="1" noEditPoints="1" noAdjustHandles="1" noChangeArrowheads="1" noChangeShapeType="1" noTextEdit="1"/>
              </p:cNvSpPr>
              <p:nvPr/>
            </p:nvSpPr>
            <p:spPr>
              <a:xfrm>
                <a:off x="4667088" y="2836001"/>
                <a:ext cx="4129657" cy="483466"/>
              </a:xfrm>
              <a:prstGeom prst="rect">
                <a:avLst/>
              </a:prstGeom>
              <a:blipFill>
                <a:blip r:embed="rId9"/>
                <a:stretch>
                  <a:fillRect l="-1329" b="-8750"/>
                </a:stretch>
              </a:blipFill>
            </p:spPr>
            <p:txBody>
              <a:bodyPr/>
              <a:lstStyle/>
              <a:p>
                <a:r>
                  <a:rPr lang="ja-JP" altLang="en-US">
                    <a:noFill/>
                  </a:rPr>
                  <a:t> </a:t>
                </a:r>
              </a:p>
            </p:txBody>
          </p:sp>
        </mc:Fallback>
      </mc:AlternateContent>
      <p:cxnSp>
        <p:nvCxnSpPr>
          <p:cNvPr id="59" name="直線矢印コネクタ 58">
            <a:extLst>
              <a:ext uri="{FF2B5EF4-FFF2-40B4-BE49-F238E27FC236}">
                <a16:creationId xmlns:a16="http://schemas.microsoft.com/office/drawing/2014/main" id="{FD892210-4ADE-EFD5-63A1-11CA354DDFC6}"/>
              </a:ext>
            </a:extLst>
          </p:cNvPr>
          <p:cNvCxnSpPr>
            <a:cxnSpLocks/>
          </p:cNvCxnSpPr>
          <p:nvPr/>
        </p:nvCxnSpPr>
        <p:spPr>
          <a:xfrm flipH="1" flipV="1">
            <a:off x="6770282" y="3950172"/>
            <a:ext cx="66669" cy="732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EF60FF15-CF2C-5986-BB61-55F180981A7A}"/>
              </a:ext>
            </a:extLst>
          </p:cNvPr>
          <p:cNvCxnSpPr>
            <a:cxnSpLocks/>
          </p:cNvCxnSpPr>
          <p:nvPr/>
        </p:nvCxnSpPr>
        <p:spPr>
          <a:xfrm flipH="1" flipV="1">
            <a:off x="6403749" y="3987538"/>
            <a:ext cx="423343" cy="694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DC91CAAC-AE4F-7481-BF1F-7E0A13DB017B}"/>
              </a:ext>
            </a:extLst>
          </p:cNvPr>
          <p:cNvSpPr txBox="1"/>
          <p:nvPr/>
        </p:nvSpPr>
        <p:spPr>
          <a:xfrm>
            <a:off x="6150337" y="4682471"/>
            <a:ext cx="1938351" cy="369332"/>
          </a:xfrm>
          <a:prstGeom prst="rect">
            <a:avLst/>
          </a:prstGeom>
          <a:noFill/>
        </p:spPr>
        <p:txBody>
          <a:bodyPr wrap="none" rtlCol="0">
            <a:spAutoFit/>
          </a:bodyPr>
          <a:lstStyle/>
          <a:p>
            <a:r>
              <a:rPr lang="ja-JP" altLang="en-US" dirty="0"/>
              <a:t>スピン</a:t>
            </a:r>
            <a:r>
              <a:rPr lang="en-US" altLang="ja-JP" dirty="0"/>
              <a:t>1/2</a:t>
            </a:r>
            <a:r>
              <a:rPr lang="ja-JP" altLang="en-US" dirty="0"/>
              <a:t>自由度</a:t>
            </a:r>
            <a:endParaRPr kumimoji="1" lang="ja-JP" altLang="en-US" dirty="0"/>
          </a:p>
        </p:txBody>
      </p:sp>
      <p:cxnSp>
        <p:nvCxnSpPr>
          <p:cNvPr id="65" name="直線矢印コネクタ 64">
            <a:extLst>
              <a:ext uri="{FF2B5EF4-FFF2-40B4-BE49-F238E27FC236}">
                <a16:creationId xmlns:a16="http://schemas.microsoft.com/office/drawing/2014/main" id="{E02A0CF2-D044-B44C-000F-676F1A99C237}"/>
              </a:ext>
            </a:extLst>
          </p:cNvPr>
          <p:cNvCxnSpPr/>
          <p:nvPr/>
        </p:nvCxnSpPr>
        <p:spPr>
          <a:xfrm flipV="1">
            <a:off x="9859701" y="3442014"/>
            <a:ext cx="368687" cy="668071"/>
          </a:xfrm>
          <a:prstGeom prst="straightConnector1">
            <a:avLst/>
          </a:prstGeom>
          <a:ln w="7620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66" name="直線矢印コネクタ 65">
            <a:extLst>
              <a:ext uri="{FF2B5EF4-FFF2-40B4-BE49-F238E27FC236}">
                <a16:creationId xmlns:a16="http://schemas.microsoft.com/office/drawing/2014/main" id="{6E575C30-D712-E322-E8BF-79A6E6EE899B}"/>
              </a:ext>
            </a:extLst>
          </p:cNvPr>
          <p:cNvCxnSpPr>
            <a:cxnSpLocks/>
          </p:cNvCxnSpPr>
          <p:nvPr/>
        </p:nvCxnSpPr>
        <p:spPr>
          <a:xfrm rot="10800000" flipV="1">
            <a:off x="1782333" y="3556849"/>
            <a:ext cx="368687" cy="668071"/>
          </a:xfrm>
          <a:prstGeom prst="straightConnector1">
            <a:avLst/>
          </a:prstGeom>
          <a:ln w="76200">
            <a:solidFill>
              <a:srgbClr val="C00000"/>
            </a:solidFill>
            <a:tailEnd type="triangle"/>
          </a:ln>
        </p:spPr>
        <p:style>
          <a:lnRef idx="3">
            <a:schemeClr val="accent2"/>
          </a:lnRef>
          <a:fillRef idx="0">
            <a:schemeClr val="accent2"/>
          </a:fillRef>
          <a:effectRef idx="2">
            <a:schemeClr val="accent2"/>
          </a:effectRef>
          <a:fontRef idx="minor">
            <a:schemeClr val="tx1"/>
          </a:fontRef>
        </p:style>
      </p:cxnSp>
      <p:pic>
        <p:nvPicPr>
          <p:cNvPr id="70" name="図 69" descr="\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hat H_{\rm edge} = \bm{h} \cdot \bm{s}_{\rm edge} &#10;\xrightarrow{\rm TRS} \hat H_{\rm edge} = 0&#10;\end{align*}&#10;\end{document}" title="IguanaTex Bitmap Display">
            <a:extLst>
              <a:ext uri="{FF2B5EF4-FFF2-40B4-BE49-F238E27FC236}">
                <a16:creationId xmlns:a16="http://schemas.microsoft.com/office/drawing/2014/main" id="{4A2DE668-287B-5F6C-7F4E-531BABB049B1}"/>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793845" y="6183684"/>
            <a:ext cx="5312701" cy="502552"/>
          </a:xfrm>
          <a:prstGeom prst="rect">
            <a:avLst/>
          </a:prstGeom>
        </p:spPr>
      </p:pic>
    </p:spTree>
    <p:extLst>
      <p:ext uri="{BB962C8B-B14F-4D97-AF65-F5344CB8AC3E}">
        <p14:creationId xmlns:p14="http://schemas.microsoft.com/office/powerpoint/2010/main" val="1867604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97.7916"/>
  <p:tag name="ORIGINALWIDTH" val="2648.62"/>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hat H = \sum_{\langle x,y \rangle,\sigma \in \{\uparrow ,\downarrow\}} t \hat c_{x,\sigma}^\dag \hat c_{y,\sigma} + U \sum_{x,y}\hat c^\dag_{x,\uparrow} \hat c_{x,\uparrow} \hat c^\dag_{x,\downarrow} \hat c_{x,\downarrow}.&#10;\end{align*}&#10;\end{document}"/>
  <p:tag name="IGUANATEXSIZE" val="18"/>
  <p:tag name="IGUANATEXCURSOR" val="1281"/>
  <p:tag name="TRANSPARENCY" val="True"/>
  <p:tag name="LATEXENGINEID" val="1"/>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15.5161"/>
  <p:tag name="ORIGINALWIDTH" val="84.01173"/>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neq&#10;\end{align*}&#10;\end{document}"/>
  <p:tag name="IGUANATEXSIZE" val="16"/>
  <p:tag name="IGUANATEXCURSOR" val="1218"/>
  <p:tag name="TRANSPARENCY" val="True"/>
  <p:tag name="LATEXENGINEID" val="1"/>
  <p:tag name="TEMPFOLDER" val="C:\temp\"/>
  <p:tag name="LATEXFORMHEIGHT" val="312"/>
  <p:tag name="LATEXFORMWIDTH" val="384"/>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316.5442"/>
  <p:tag name="ORIGINALWIDTH" val="3277.207"/>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cal H} &#10;= &#10;-i \sigma_x\otimes \sigma_x \p_x &#10;-i \sigma_y\otimes \sigma_x \p_y&#10;-i \sigma_z\otimes \sigma_x \p_z &#10;+m(z) 1_2 \otimes \sigma_z, \\&#10;&amp;{\rm TRS}:\quad (\sigma_y\otimes 1_2) {\cal H}^* (\sigma_y\otimes 1_2) = {\cal H}. &#10;\end{align*}&#10;\end{document}"/>
  <p:tag name="IGUANATEXSIZE" val="18"/>
  <p:tag name="IGUANATEXCURSOR" val="1614"/>
  <p:tag name="TRANSPARENCY" val="True"/>
  <p:tag name="LATEXENGINEID" val="1"/>
  <p:tag name="TEMPFOLDER" val="C:\temp\"/>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312.0435"/>
  <p:tag name="ORIGINALWIDTH" val="1266.177"/>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cal H}_{\rm eff}&#10;= &#10;-i \sigma_x\p_x &#10;-i \sigma_y\p_y, \\&#10;&amp;\sigma_y {\cal H}_{\rm eff}^* \sigma_y = {\cal H}_{\rm eff}. &#10;\end{align*}&#10;\end{document}"/>
  <p:tag name="IGUANATEXSIZE" val="18"/>
  <p:tag name="IGUANATEXCURSOR" val="1570"/>
  <p:tag name="TRANSPARENCY" val="True"/>
  <p:tag name="LATEXENGINEID" val="1"/>
  <p:tag name="TEMPFOLDER" val="C:\temp\"/>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154.5216"/>
  <p:tag name="ORIGINALWIDTH" val="1061.39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hi(z)&#10;\propto&#10;e^{-\int^z m(z') dz'}&#10;\end{align*}&#10;\end{document}"/>
  <p:tag name="IGUANATEXSIZE" val="18"/>
  <p:tag name="IGUANATEXCURSOR" val="1487"/>
  <p:tag name="TRANSPARENCY" val="True"/>
  <p:tag name="LATEXENGINEID" val="1"/>
  <p:tag name="TEMPFOLDER" val="C:\temp\"/>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106.5149"/>
  <p:tag name="ORIGINALWIDTH" val="130.5182"/>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_4&#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129.7681"/>
  <p:tag name="ORIGINALWIDTH" val="2352.32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_{\rm 3D}&#10;= -i \gamma_1 \p_x -i \gamma_2 \p_y -i \gamma_3 \p_z + M(x,y,z)&#10;\end{align*}&#10;\end{document}"/>
  <p:tag name="IGUANATEXSIZE" val="18"/>
  <p:tag name="IGUANATEXCURSOR" val="1467"/>
  <p:tag name="TRANSPARENCY" val="True"/>
  <p:tag name="LATEXENGINEID" val="1"/>
  <p:tag name="TEMPFOLDER" val="C:\temp\"/>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160.5224"/>
  <p:tag name="ORIGINALWIDTH" val="980.386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 \in \left[&#10;\R^3, U(\infty)&#10;\right]_G&#10;\end{align*}&#10;\end{document}"/>
  <p:tag name="IGUANATEXSIZE" val="18"/>
  <p:tag name="IGUANATEXCURSOR" val="1479"/>
  <p:tag name="TRANSPARENCY" val="True"/>
  <p:tag name="LATEXENGINEID" val="1"/>
  <p:tag name="TEMPFOLDER" val="C:\temp\"/>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125.2675"/>
  <p:tag name="ORIGINALWIDTH" val="1472.455"/>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cal H} &#10;= &#10;-i \gamma_1 \p_x - i \gamma_2 \p_y + m \gamma_3&#10;\end{align*}&#10;\end{document}"/>
  <p:tag name="IGUANATEXSIZE" val="18"/>
  <p:tag name="IGUANATEXCURSOR" val="1512"/>
  <p:tag name="TRANSPARENCY" val="True"/>
  <p:tag name="LATEXENGINEID" val="1"/>
  <p:tag name="TEMPFOLDER" val="C:\temp\"/>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131.2683"/>
  <p:tag name="ORIGINALWIDTH" val="532.574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x)&lt;0&#10;\end{align*}&#10;\end{document}"/>
  <p:tag name="IGUANATEXSIZE" val="18"/>
  <p:tag name="IGUANATEXCURSOR" val="1458"/>
  <p:tag name="TRANSPARENCY" val="True"/>
  <p:tag name="LATEXENGINEID" val="1"/>
  <p:tag name="TEMPFOLDER" val="C:\temp\"/>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131.2683"/>
  <p:tag name="ORIGINALWIDTH" val="532.574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x)&gt;0&#10;\end{align*}&#10;\end{document}"/>
  <p:tag name="IGUANATEXSIZE" val="18"/>
  <p:tag name="IGUANATEXCURSOR" val="1458"/>
  <p:tag name="TRANSPARENCY" val="True"/>
  <p:tag name="LATEXENGINEID" val="1"/>
  <p:tag name="TEMPFOLDER" val="C:\temp\"/>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306.7928"/>
  <p:tag name="ORIGINALWIDTH" val="1492.70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10;=&amp; &#10;-i \gamma_1 \p_x - i \gamma_2 \p_y + m \gamma_3\\&#10;&amp;+ m'(x) \gamma_4&#10;\end{align*}&#10;\end{document}"/>
  <p:tag name="IGUANATEXSIZE" val="18"/>
  <p:tag name="IGUANATEXCURSOR" val="1451"/>
  <p:tag name="TRANSPARENCY" val="True"/>
  <p:tag name="LATEXENGINEID" val="1"/>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331.5463"/>
  <p:tag name="ORIGINALWIDTH" val="2048.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H = \sum_{j} \bm{S}_j \cdot \bm{S}_{j+1} + \frac{1}{3}\sum_j (\bm{S}_j\cdot \bm{S}_{j+1})^2&#10;\end{align*}&#10;\end{document}"/>
  <p:tag name="IGUANATEXSIZE" val="18"/>
  <p:tag name="IGUANATEXCURSOR" val="1542"/>
  <p:tag name="TRANSPARENCY" val="True"/>
  <p:tag name="LATEXENGINEID" val="1"/>
  <p:tag name="TEMPFOLDER" val="C:\temp\"/>
  <p:tag name="LATEXFORMHEIGHT" val="312"/>
  <p:tag name="LATEXFORMWIDTH" val="384"/>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168.0235"/>
  <p:tag name="ORIGINALWIDTH" val="746.3542"/>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hi K^G_{(\tau,c)+n}(\R^d)&#10;\end{align*}&#10;\end{document}"/>
  <p:tag name="IGUANATEXSIZE" val="18"/>
  <p:tag name="IGUANATEXCURSOR" val="1481"/>
  <p:tag name="TRANSPARENCY" val="True"/>
  <p:tag name="LATEXENGINEID" val="1"/>
  <p:tag name="TEMPFOLDER" val="C:\te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148.5207"/>
  <p:tag name="ORIGINALWIDTH" val="1911.267"/>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cal H}_{x,y} = {\cal H}_{x-y} \quad \Rightarrow \quad &#10;{\cal H}_{\bm{k}},\quad \bk \in T^d. &#10;\end{align*}&#10;\end{document}"/>
  <p:tag name="IGUANATEXSIZE" val="18"/>
  <p:tag name="IGUANATEXCURSOR" val="1308"/>
  <p:tag name="TRANSPARENCY" val="True"/>
  <p:tag name="LATEXENGINEID" val="1"/>
  <p:tag name="TEMPFOLDER" val="C:\temp\"/>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194.2771"/>
  <p:tag name="ORIGINALWIDTH" val="756.855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hi K_{G/\Pi}^{(\tau,c)-n}(T^d)&#10;\end{align*}&#10;\end{document}"/>
  <p:tag name="IGUANATEXSIZE" val="18"/>
  <p:tag name="IGUANATEXCURSOR" val="1468"/>
  <p:tag name="TRANSPARENCY" val="True"/>
  <p:tag name="LATEXENGINEID" val="1"/>
  <p:tag name="TEMPFOLDER" val="C:\temp\"/>
  <p:tag name="LATEXFORMHEIGHT" val="312"/>
  <p:tag name="LATEXFORMWIDTH" val="384"/>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194.2771"/>
  <p:tag name="ORIGINALWIDTH" val="1686.235"/>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hi K_{G/\Pi}^{(\tau,c)-n}(T^d)&#10;\cong &#10;{}^\phi K^{G}_{(\tau,c)+n}(\R^d)&#10;\end{align*}&#10;\end{document}"/>
  <p:tag name="IGUANATEXSIZE" val="18"/>
  <p:tag name="IGUANATEXCURSOR" val="1525"/>
  <p:tag name="TRANSPARENCY" val="True"/>
  <p:tag name="LATEXENGINEID" val="1"/>
  <p:tag name="TEMPFOLDER" val="C:\temp\"/>
  <p:tag name="LATEXFORMHEIGHT" val="312"/>
  <p:tag name="LATEXFORMWIDTH" val="384"/>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519.8225"/>
  <p:tag name="ORIGINALWIDTH" val="2999.669"/>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cal H}_\bk \ket{u_{n\bk}} = E_{n\bk} \ket{u_{n\bk}}, \\&#10;&amp;Ch_1&#10;= \frac{i}{2\pi} \int_{T^2} \tr [{\cal F}]&#10;= \frac{i}{2\pi} \int_{T^2} \sum_{n:E_{n\bk}&lt;0} \braket{du_{n\bk}|du_{n\bk}}\in \Z.&#10;\end{align*}&#10;\end{document}"/>
  <p:tag name="IGUANATEXSIZE" val="18"/>
  <p:tag name="IGUANATEXCURSOR" val="1513"/>
  <p:tag name="TRANSPARENCY" val="True"/>
  <p:tag name="LATEXENGINEID" val="1"/>
  <p:tag name="TEMPFOLDER" val="C:\temp\"/>
  <p:tag name="LATEXFORMHEIGHT" val="312"/>
  <p:tag name="LATEXFORMWIDTH" val="384"/>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498.0695"/>
  <p:tag name="ORIGINALWIDTH" val="3142.18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nu&#10;&amp;= \frac{i}{2\pi} \int_{\frac{1}{2}T^2} \tr [{\cal F}]&#10;+ \frac{1}{2\pi}\oint_{C_0} \tr[{\cal A}] &#10;- \frac{1}{2\pi}\oint_{C_\pi} \tr[{\cal A}] \in \{0,1\} \\&#10;&amp;{\rm (w/\ TRS\ gauge\ condition)}&#10;\end{align*}&#10;\end{document}"/>
  <p:tag name="IGUANATEXSIZE" val="18"/>
  <p:tag name="IGUANATEXCURSOR" val="1612"/>
  <p:tag name="TRANSPARENCY" val="True"/>
  <p:tag name="LATEXENGINEID" val="1"/>
  <p:tag name="TEMPFOLDER" val="C:\temp\"/>
  <p:tag name="LATEXFORMHEIGHT" val="312"/>
  <p:tag name="LATEXFORMWIDTH" val="384"/>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252.7853"/>
  <p:tag name="ORIGINALWIDTH" val="211.5295"/>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frac{1}{2}T^2&#10;\end{align*}&#10;\end{document}"/>
  <p:tag name="IGUANATEXSIZE" val="18"/>
  <p:tag name="IGUANATEXCURSOR" val="1465"/>
  <p:tag name="TRANSPARENCY" val="True"/>
  <p:tag name="LATEXENGINEID" val="1"/>
  <p:tag name="TEMPFOLDER" val="C:\temp\"/>
  <p:tag name="LATEXFORMHEIGHT" val="312"/>
  <p:tag name="LATEXFORMWIDTH" val="384"/>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105.7647"/>
  <p:tag name="ORIGINALWIDTH" val="108.7652"/>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k_x&#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122.2671"/>
  <p:tag name="ORIGINALWIDTH" val="107.265"/>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k_y&#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108.015"/>
  <p:tag name="ORIGINALWIDTH" val="129.01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_0&#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48.5207"/>
  <p:tag name="ORIGINALWIDTH" val="1650.2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ket{\rm GS}&#10;= P_{S=1} \otimes_{j} \ket{\rm Bell\,pair}_{j,j+1}&#10;\end{align*}&#10;\end{document}"/>
  <p:tag name="IGUANATEXSIZE" val="18"/>
  <p:tag name="IGUANATEXCURSOR" val="1503"/>
  <p:tag name="TRANSPARENCY" val="True"/>
  <p:tag name="LATEXENGINEID" val="1"/>
  <p:tag name="TEMPFOLDER" val="C:\temp\"/>
  <p:tag name="LATEXFORMHEIGHT" val="312"/>
  <p:tag name="LATEXFORMWIDTH" val="384"/>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107.265"/>
  <p:tag name="ORIGINALWIDTH" val="140.269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_\pi&#10;\end{align*}&#10;\end{document}"/>
  <p:tag name="IGUANATEXSIZE" val="18"/>
  <p:tag name="IGUANATEXCURSOR" val="1456"/>
  <p:tag name="TRANSPARENCY" val="True"/>
  <p:tag name="LATEXENGINEID" val="1"/>
  <p:tag name="TEMPFOLDER" val="C:\temp\"/>
  <p:tag name="LATEXFORMHEIGHT" val="312"/>
  <p:tag name="LATEXFORMWIDTH" val="384"/>
  <p:tag name="LATEXFORMWRAP" val="True"/>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140.2696"/>
  <p:tag name="ORIGINALWIDTH" val="2170.80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rm TRS}: \quad \Theta {\cal H}_\bk^* \Theta^{-1}&#10;= {\cal H}_{-\bk}, \quad &#10;\Theta \Theta^*=-1. &#10;\end{align*}&#10;\end{document}"/>
  <p:tag name="IGUANATEXSIZE" val="18"/>
  <p:tag name="IGUANATEXCURSOR" val="1468"/>
  <p:tag name="TRANSPARENCY" val="True"/>
  <p:tag name="LATEXENGINEID" val="1"/>
  <p:tag name="TEMPFOLDER" val="C:\temp\"/>
  <p:tag name="LATEXFORMHEIGHT" val="312"/>
  <p:tag name="LATEXFORMWIDTH" val="384"/>
  <p:tag name="LATEXFORMWRAP" val="True"/>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90.0126"/>
  <p:tag name="ORIGINALWIDTH" val="84.0117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heta&#10;\end{align*}&#10;\end{document}"/>
  <p:tag name="IGUANATEXSIZE" val="18"/>
  <p:tag name="IGUANATEXCURSOR" val="1457"/>
  <p:tag name="TRANSPARENCY" val="True"/>
  <p:tag name="LATEXENGINEID" val="1"/>
  <p:tag name="TEMPFOLDER" val="C:\temp\"/>
  <p:tag name="LATEXFORMHEIGHT" val="312"/>
  <p:tag name="LATEXFORMWIDTH" val="384"/>
  <p:tag name="LATEXFORMWRAP" val="True"/>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104.2646"/>
  <p:tag name="ORIGINALWIDTH" val="159.772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_\bk&#10;\end{align*}&#10;\end{document}"/>
  <p:tag name="IGUANATEXSIZE" val="18"/>
  <p:tag name="IGUANATEXCURSOR" val="1463"/>
  <p:tag name="TRANSPARENCY" val="True"/>
  <p:tag name="LATEXENGINEID" val="1"/>
  <p:tag name="TEMPFOLDER" val="C:\temp\"/>
  <p:tag name="LATEXFORMHEIGHT" val="312"/>
  <p:tag name="LATEXFORMWIDTH" val="384"/>
  <p:tag name="LATEXFORMWRAP" val="True"/>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104.2646"/>
  <p:tag name="ORIGINALWIDTH" val="159.7723"/>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cal H}_{\bk}&#10;\end{align*}&#10;\end{document}"/>
  <p:tag name="IGUANATEXSIZE" val="18"/>
  <p:tag name="IGUANATEXCURSOR" val="1227"/>
  <p:tag name="TRANSPARENCY" val="True"/>
  <p:tag name="LATEXENGINEID" val="1"/>
  <p:tag name="TEMPFOLDER" val="C:\temp\"/>
  <p:tag name="LATEXFORMHEIGHT" val="312"/>
  <p:tag name="LATEXFORMWIDTH" val="384"/>
  <p:tag name="LATEXFORMWRAP" val="True"/>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104.2646"/>
  <p:tag name="ORIGINALWIDTH" val="159.7723"/>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cal H}_{\bk}&#10;\end{align*}&#10;\end{document}"/>
  <p:tag name="IGUANATEXSIZE" val="18"/>
  <p:tag name="IGUANATEXCURSOR" val="1227"/>
  <p:tag name="TRANSPARENCY" val="True"/>
  <p:tag name="LATEXENGINEID" val="1"/>
  <p:tag name="TEMPFOLDER" val="C:\temp\"/>
  <p:tag name="LATEXFORMHEIGHT" val="312"/>
  <p:tag name="LATEXFORMWIDTH" val="384"/>
  <p:tag name="LATEXFORMWRAP" val="True"/>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156.7719"/>
  <p:tag name="ORIGINALWIDTH" val="897.1252"/>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1 = \{E^1_{p,-n}\}_{p,n}&#10;\end{align*}&#10;\end{document}"/>
  <p:tag name="IGUANATEXSIZE" val="18"/>
  <p:tag name="IGUANATEXCURSOR" val="1477"/>
  <p:tag name="TRANSPARENCY" val="True"/>
  <p:tag name="LATEXENGINEID" val="1"/>
  <p:tag name="TEMPFOLDER" val="C:\temp\"/>
  <p:tag name="LATEXFORMHEIGHT" val="312"/>
  <p:tag name="LATEXFORMWIDTH" val="384"/>
  <p:tag name="LATEXFORMWRAP" val="True"/>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1200"/>
  <p:tag name="ORIGINALHEIGHT" val="137.2691"/>
  <p:tag name="ORIGINALWIDTH" val="2509.85"/>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d^r_{p,-n}: E^r_{p,-n} \to E^r_{p-r,-n+r-1}, \qquad d^r \circ d^r = 0.&#10;\end{align*}&#10;\end{document}"/>
  <p:tag name="IGUANATEXSIZE" val="18"/>
  <p:tag name="IGUANATEXCURSOR" val="1521"/>
  <p:tag name="TRANSPARENCY" val="True"/>
  <p:tag name="LATEXENGINEID" val="1"/>
  <p:tag name="TEMPFOLDER" val="C:\temp\"/>
  <p:tag name="LATEXFORMHEIGHT" val="312"/>
  <p:tag name="LATEXFORMWIDTH" val="384"/>
  <p:tag name="LATEXFORMWRAP" val="True"/>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1200"/>
  <p:tag name="ORIGINALHEIGHT" val="158.2721"/>
  <p:tag name="ORIGINALWIDTH" val="1912.767"/>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r+1}_{p,-n} = \ker d^r_{p,-n}/\im d^r_{p+r,-n-r+1}.\end{align*}&#10;\end{document}"/>
  <p:tag name="IGUANATEXSIZE" val="18"/>
  <p:tag name="IGUANATEXCURSOR" val="1505"/>
  <p:tag name="TRANSPARENCY" val="True"/>
  <p:tag name="LATEXENGINEID" val="1"/>
  <p:tag name="TEMPFOLDER" val="C:\temp\"/>
  <p:tag name="LATEXFORMHEIGHT" val="312"/>
  <p:tag name="LATEXFORMWIDTH" val="384"/>
  <p:tag name="LATEXFORMWRAP" val="True"/>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1200"/>
  <p:tag name="ORIGINALHEIGHT" val="133.5187"/>
  <p:tag name="ORIGINALWIDTH" val="2200.807"/>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1 \Rightarrow&#10;E^2 \Rightarrow&#10;\cdots &#10;E^q = E^{q+1} = \cdots =: E^\infty, &#10;\end{align*}&#10;\end{document}"/>
  <p:tag name="IGUANATEXSIZE" val="18"/>
  <p:tag name="IGUANATEXCURSOR" val="1528"/>
  <p:tag name="TRANSPARENCY" val="True"/>
  <p:tag name="LATEXENGINEID" val="1"/>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293.291"/>
  <p:tag name="ORIGINALWIDTH" val="567.8292"/>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frac{\ket{\ua \da}-\ket{\da\ua}}{\sqrt{2}}&#10;\end{align*}&#10;\end{document}"/>
  <p:tag name="IGUANATEXSIZE" val="18"/>
  <p:tag name="IGUANATEXCURSOR" val="1492"/>
  <p:tag name="TRANSPARENCY" val="True"/>
  <p:tag name="LATEXENGINEID" val="1"/>
  <p:tag name="TEMPFOLDER" val="C:\temp\"/>
  <p:tag name="LATEXFORMHEIGHT" val="312"/>
  <p:tag name="LATEXFORMWIDTH" val="384"/>
  <p:tag name="LATEXFORMWRAP" val="True"/>
  <p:tag name="BITMAPVECTOR" val="0"/>
</p:tagLst>
</file>

<file path=ppt/tags/tag130.xml><?xml version="1.0" encoding="utf-8"?>
<p:tagLst xmlns:a="http://schemas.openxmlformats.org/drawingml/2006/main" xmlns:r="http://schemas.openxmlformats.org/officeDocument/2006/relationships" xmlns:p="http://schemas.openxmlformats.org/presentationml/2006/main">
  <p:tag name="OUTPUTDPI" val="1200"/>
  <p:tag name="ORIGINALHEIGHT" val="105.0146"/>
  <p:tag name="ORIGINALWIDTH" val="1088.402"/>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X_0 \subset X_1 \subset \cdots \subset X.&#10;\end{align*}&#10;\end{document}"/>
  <p:tag name="IGUANATEXSIZE" val="18"/>
  <p:tag name="IGUANATEXCURSOR" val="1492"/>
  <p:tag name="TRANSPARENCY" val="True"/>
  <p:tag name="LATEXENGINEID" val="1"/>
  <p:tag name="TEMPFOLDER" val="C:\temp\"/>
  <p:tag name="LATEXFORMHEIGHT" val="312"/>
  <p:tag name="LATEXFORMWIDTH" val="384"/>
  <p:tag name="LATEXFORMWRAP" val="True"/>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1200"/>
  <p:tag name="ORIGINALHEIGHT" val="315.7941"/>
  <p:tag name="ORIGINALWIDTH" val="2275.81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X = \{\mbox{0-cells}\} \cup \{\mbox{1-cells}\} \cup \{\mbox{2-cells}\} \cup \cdots, \\ &#10;&amp;X_0 = \{\mbox{0-cells}\},\quad &#10;X_p = X_{p-1} \cup \{\mbox{$p$-cells}\}. &#10;\end{align*}&#10;\end{document}"/>
  <p:tag name="IGUANATEXSIZE" val="18"/>
  <p:tag name="IGUANATEXCURSOR" val="1541"/>
  <p:tag name="TRANSPARENCY" val="True"/>
  <p:tag name="LATEXENGINEID" val="1"/>
  <p:tag name="TEMPFOLDER" val="C:\temp\"/>
  <p:tag name="LATEXFORMHEIGHT" val="312"/>
  <p:tag name="LATEXFORMWIDTH" val="384"/>
  <p:tag name="LATEXFORMWRAP" val="True"/>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1200"/>
  <p:tag name="ORIGINALHEIGHT" val="160.5224"/>
  <p:tag name="ORIGINALWIDTH" val="1443.201"/>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1_{p,-n} &#10;&amp;:= K^G_{p-n}(X_p,X_{p-1}), &#10;\end{align*}&#10;\end{document}"/>
  <p:tag name="IGUANATEXSIZE" val="18"/>
  <p:tag name="IGUANATEXCURSOR" val="1470"/>
  <p:tag name="TRANSPARENCY" val="True"/>
  <p:tag name="LATEXENGINEID" val="1"/>
  <p:tag name="TEMPFOLDER" val="C:\temp\"/>
  <p:tag name="LATEXFORMHEIGHT" val="312"/>
  <p:tag name="LATEXFORMWIDTH" val="384"/>
  <p:tag name="LATEXFORMWRAP" val="True"/>
  <p:tag name="BITMAPVECTOR" val="0"/>
</p:tagLst>
</file>

<file path=ppt/tags/tag133.xml><?xml version="1.0" encoding="utf-8"?>
<p:tagLst xmlns:a="http://schemas.openxmlformats.org/drawingml/2006/main" xmlns:r="http://schemas.openxmlformats.org/officeDocument/2006/relationships" xmlns:p="http://schemas.openxmlformats.org/presentationml/2006/main">
  <p:tag name="OUTPUTDPI" val="1200"/>
  <p:tag name="ORIGINALHEIGHT" val="817.6141"/>
  <p:tag name="ORIGINALWIDTH" val="3911.79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1_{p,-n} &#10;&amp;\cong \prod_{j \in \{\mbox{$p$-cells}\}} K^{G_{D^p_j}}_{p-n}(D^p_j,\p D^p_j) &#10;\cong \prod_{j \in \{\mbox{$p$-cells}\}} \tilde K^{G_{D^p_j}}_{p-n}(D^p_j/\p D^p_j (\cong S^p) ) \\&#10;&amp;\cong \prod_{j \in \{\mbox{$p$-cells}\}} K^{G_{D^p_j}}_{-n}(pt)\qquad (\mbox{suspension iso.}).&#10;\end{align*}&#10;\end{document}"/>
  <p:tag name="IGUANATEXSIZE" val="18"/>
  <p:tag name="IGUANATEXCURSOR" val="1643"/>
  <p:tag name="TRANSPARENCY" val="True"/>
  <p:tag name="LATEXENGINEID" val="1"/>
  <p:tag name="TEMPFOLDER" val="C:\temp\"/>
  <p:tag name="LATEXFORMHEIGHT" val="312"/>
  <p:tag name="LATEXFORMWIDTH" val="384"/>
  <p:tag name="LATEXFORMWRAP" val="True"/>
  <p:tag name="BITMAPVECTOR" val="0"/>
</p:tagLst>
</file>

<file path=ppt/tags/tag134.xml><?xml version="1.0" encoding="utf-8"?>
<p:tagLst xmlns:a="http://schemas.openxmlformats.org/drawingml/2006/main" xmlns:r="http://schemas.openxmlformats.org/officeDocument/2006/relationships" xmlns:p="http://schemas.openxmlformats.org/presentationml/2006/main">
  <p:tag name="OUTPUTDPI" val="1200"/>
  <p:tag name="ORIGINALHEIGHT" val="435.0607"/>
  <p:tag name="ORIGINALWIDTH" val="4070.81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    d^1_{p,-n}: E^1_{p,-n}=K^G_{p-n}(X_p,X_{p-1}) &#10;    &amp;\xrightarrow{\p\  ({\rm bulk-bdy})} K^G_{p-n-1}(X_{p-1}) \\&#10;    &amp;\xrightarrow{\rm inclusion} K^G_{p-n-1}(X_{p-1},X_{p-2}) = E^1_{p-1,-n}&#10;\end{align*}&#10;\end{document}"/>
  <p:tag name="IGUANATEXSIZE" val="18"/>
  <p:tag name="IGUANATEXCURSOR" val="1631"/>
  <p:tag name="TRANSPARENCY" val="True"/>
  <p:tag name="LATEXENGINEID" val="1"/>
  <p:tag name="TEMPFOLDER" val="C:\temp\"/>
  <p:tag name="LATEXFORMHEIGHT" val="312"/>
  <p:tag name="LATEXFORMWIDTH" val="384"/>
  <p:tag name="LATEXFORMWRAP" val="True"/>
  <p:tag name="BITMAPVECTOR" val="0"/>
</p:tagLst>
</file>

<file path=ppt/tags/tag135.xml><?xml version="1.0" encoding="utf-8"?>
<p:tagLst xmlns:a="http://schemas.openxmlformats.org/drawingml/2006/main" xmlns:r="http://schemas.openxmlformats.org/officeDocument/2006/relationships" xmlns:p="http://schemas.openxmlformats.org/presentationml/2006/main">
  <p:tag name="OUTPUTDPI" val="1200"/>
  <p:tag name="ORIGINALHEIGHT" val="157.4803"/>
  <p:tag name="ORIGINALWIDTH" val="1337.833"/>
  <p:tag name="LATEXADDIN" val="\documentclass{article}&#10;\usepackage{amsmath,amssymb,amsfonts}&#10;\usepackage{bm,braket,array,color}&#10;\newcommand{\Z}{\mathbb{Z}}&#10;\newcommand{\C}{\mathbb{C}}&#10;\newcommand{\R}{\mathbb{R}}&#10;\newcommand{\bx}{\bm{x}}&#10;\newcommand{\bk}{\bm{k}}&#10;\pagestyle{empty}&#10;\begin{document}&#10;\begin{align*}&#10;d^1_{p,-n}: E^1_{p,-n} \to E^1_{p-1,-n}&#10;\end{align*}&#10;\end{document}"/>
  <p:tag name="IGUANATEXSIZE" val="20"/>
  <p:tag name="IGUANATEXCURSOR" val="319"/>
  <p:tag name="TRANSPARENCY" val="True"/>
  <p:tag name="LATEXENGINEID" val="0"/>
  <p:tag name="TEMPFOLDER" val="C:\temp\"/>
  <p:tag name="LATEXFORMHEIGHT" val="312"/>
  <p:tag name="LATEXFORMWIDTH" val="384"/>
  <p:tag name="LATEXFORMWRAP" val="True"/>
  <p:tag name="BITMAPVECTOR" val="0"/>
</p:tagLst>
</file>

<file path=ppt/tags/tag136.xml><?xml version="1.0" encoding="utf-8"?>
<p:tagLst xmlns:a="http://schemas.openxmlformats.org/drawingml/2006/main" xmlns:r="http://schemas.openxmlformats.org/officeDocument/2006/relationships" xmlns:p="http://schemas.openxmlformats.org/presentationml/2006/main">
  <p:tag name="OUTPUTDPI" val="1200"/>
  <p:tag name="ORIGINALHEIGHT" val="1200.6"/>
  <p:tag name="ORIGINALWIDTH" val="2664.417"/>
  <p:tag name="LATEXADDIN" val="\documentclass{article}&#10;\usepackage{amsmath,amssymb,amsfonts}&#10;\usepackage{bm,braket,array,color}&#10;\newcommand{\Z}{\mathbb{Z}}&#10;\newcommand{\C}{\mathbb{C}}&#10;\newcommand{\R}{\mathbb{R}}&#10;\newcommand{\bx}{\bm{x}}&#10;\newcommand{\bk}{\bm{k}}&#10;\pagestyle{empty}&#10;\begin{document}&#10;\begin{align*}&#10;\renewcommand{\arraystretch}{1.6}&#10;\begin{array}{cc|llllccccccc}&#10;\mbox{0D Inv} &amp; n=0 &amp; E^1_{0,0} &amp; E^1_{1,0} &amp; E^1_{2,0} &amp; E^1_{3,0} \\&#10;\mbox{1D Inv} &amp; n=1 &amp; E^1_{0,-1} &amp; E^1_{1,-1} &amp; E^1_{2,-1} &amp; E^1_{3,-1} \\&#10;\mbox{2D Inv} &amp; n=2 &amp; E^1_{0,-2} &amp; E^1_{1,-2} &amp; E^1_{2,-2} &amp; E^1_{3,-2} \\&#10;\mbox{3D Inv} &amp; n=3 &amp; E^1_{0,-3} &amp; E^1_{1,-3} &amp; E^1_{2,-3} &amp; E^1_{3,-3} \\&#10;\hline &#10;&amp;E^1_{p,-n} &amp; p=0 &amp; p=1 &amp; p=2 &amp; p=3 \\&#10;\end{array}&#10;\end{align*}&#10;\end{document}"/>
  <p:tag name="IGUANATEXSIZE" val="20"/>
  <p:tag name="IGUANATEXCURSOR" val="661"/>
  <p:tag name="TRANSPARENCY" val="True"/>
  <p:tag name="LATEXENGINEID" val="0"/>
  <p:tag name="TEMPFOLDER" val="C:\temp\"/>
  <p:tag name="LATEXFORMHEIGHT" val="312"/>
  <p:tag name="LATEXFORMWIDTH" val="384"/>
  <p:tag name="LATEXFORMWRAP" val="True"/>
  <p:tag name="BITMAPVECTOR" val="0"/>
</p:tagLst>
</file>

<file path=ppt/tags/tag137.xml><?xml version="1.0" encoding="utf-8"?>
<p:tagLst xmlns:a="http://schemas.openxmlformats.org/drawingml/2006/main" xmlns:r="http://schemas.openxmlformats.org/officeDocument/2006/relationships" xmlns:p="http://schemas.openxmlformats.org/presentationml/2006/main">
  <p:tag name="OUTPUTDPI" val="1200"/>
  <p:tag name="ORIGINALHEIGHT" val="157.4803"/>
  <p:tag name="ORIGINALWIDTH" val="1707.536"/>
  <p:tag name="LATEXADDIN" val="\documentclass{article}&#10;\usepackage{amsmath,amssymb,amsfonts}&#10;\usepackage{bm,braket,array,color}&#10;\newcommand{\Z}{\mathbb{Z}}&#10;\newcommand{\C}{\mathbb{C}}&#10;\newcommand{\R}{\mathbb{R}}&#10;\newcommand{\bx}{\bm{x}}&#10;\newcommand{\bk}{\bm{k}}&#10;\pagestyle{empty}&#10;\begin{document}&#10;\begin{align*}&#10;E^2_{p,-n} := {\rm Ker}\ d^1_{p,-n}/{\rm Im}\ d^1_{p+1,-n}&#10;\end{align*}&#10;\end{document}"/>
  <p:tag name="IGUANATEXSIZE" val="20"/>
  <p:tag name="IGUANATEXCURSOR" val="326"/>
  <p:tag name="TRANSPARENCY" val="True"/>
  <p:tag name="LATEXENGINEID" val="0"/>
  <p:tag name="TEMPFOLDER" val="C:\temp\"/>
  <p:tag name="LATEXFORMHEIGHT" val="312"/>
  <p:tag name="LATEXFORMWIDTH" val="384"/>
  <p:tag name="LATEXFORMWRAP" val="True"/>
  <p:tag name="BITMAPVECTOR" val="0"/>
</p:tagLst>
</file>

<file path=ppt/tags/tag138.xml><?xml version="1.0" encoding="utf-8"?>
<p:tagLst xmlns:a="http://schemas.openxmlformats.org/drawingml/2006/main" xmlns:r="http://schemas.openxmlformats.org/officeDocument/2006/relationships" xmlns:p="http://schemas.openxmlformats.org/presentationml/2006/main">
  <p:tag name="OUTPUTDPI" val="1200"/>
  <p:tag name="ORIGINALHEIGHT" val="140.2696"/>
  <p:tag name="ORIGINALWIDTH" val="1277.42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d: K^0(Y) \to K^1(X,Y). &#10;\end{align*}&#10;\end{document}"/>
  <p:tag name="IGUANATEXSIZE" val="18"/>
  <p:tag name="IGUANATEXCURSOR" val="1475"/>
  <p:tag name="TRANSPARENCY" val="True"/>
  <p:tag name="LATEXENGINEID" val="1"/>
  <p:tag name="TEMPFOLDER" val="C:\temp\"/>
  <p:tag name="LATEXFORMHEIGHT" val="312"/>
  <p:tag name="LATEXFORMWIDTH" val="384"/>
  <p:tag name="LATEXFORMWRAP" val="True"/>
  <p:tag name="BITMAPVECTOR" val="0"/>
</p:tagLst>
</file>

<file path=ppt/tags/tag139.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91.51276"/>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Y&#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68.0235"/>
  <p:tag name="ORIGINALWIDTH" val="1776.24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hat H_{\rm edge} = \bm{h} \cdot \bm{s}_{\rm edge} &#10;\xrightarrow{\rm TRS} \hat H_{\rm edge} = 0&#10;\end{align*}&#10;\end{document}"/>
  <p:tag name="IGUANATEXSIZE" val="18"/>
  <p:tag name="IGUANATEXCURSOR" val="1541"/>
  <p:tag name="TRANSPARENCY" val="True"/>
  <p:tag name="LATEXENGINEID" val="1"/>
  <p:tag name="TEMPFOLDER" val="C:\temp\"/>
  <p:tag name="LATEXFORMHEIGHT" val="312"/>
  <p:tag name="LATEXFORMWIDTH" val="384"/>
  <p:tag name="LATEXFORMWRAP" val="True"/>
  <p:tag name="BITMAPVECTOR" val="0"/>
</p:tagLst>
</file>

<file path=ppt/tags/tag140.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91.51276"/>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Y&#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141.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102.7643"/>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142.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102.7643"/>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143.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91.51276"/>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Y&#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144.xml><?xml version="1.0" encoding="utf-8"?>
<p:tagLst xmlns:a="http://schemas.openxmlformats.org/drawingml/2006/main" xmlns:r="http://schemas.openxmlformats.org/officeDocument/2006/relationships" xmlns:p="http://schemas.openxmlformats.org/presentationml/2006/main">
  <p:tag name="OUTPUTDPI" val="1200"/>
  <p:tag name="ORIGINALHEIGHT" val="84.76181"/>
  <p:tag name="ORIGINALWIDTH" val="102.7643"/>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145.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1179.603"/>
  <p:tag name="LATEXADDIN" val="\documentclass{article}&#10;\usepackage{amsmath,amssymb,amsfonts}&#10;\usepackage{bm,braket,array,color}&#10;\newcommand{\Z}{\mathbb{Z}}&#10;\newcommand{\C}{\mathbb{C}}&#10;\newcommand{\R}{\mathbb{R}}&#10;\newcommand{\bx}{\bm{x}}&#10;\newcommand{\bk}{\bm{k}}&#10;\pagestyle{empty}&#10;\begin{document}&#10;\begin{align*}&#10;d_1: E_1^{p,-n} \to E_1^{p+1,-n}&#10;\end{align*}&#10;\end{document}"/>
  <p:tag name="IGUANATEXSIZE" val="20"/>
  <p:tag name="IGUANATEXCURSOR" val="309"/>
  <p:tag name="TRANSPARENCY" val="True"/>
  <p:tag name="FILENAME" val=""/>
  <p:tag name="LATEXENGINEID" val="0"/>
  <p:tag name="TEMPFOLDER" val="c:\temp\"/>
  <p:tag name="LATEXFORMHEIGHT" val="312"/>
  <p:tag name="LATEXFORMWIDTH" val="384"/>
  <p:tag name="LATEXFORMWRAP" val="True"/>
  <p:tag name="BITMAPVECTOR" val="0"/>
</p:tagLst>
</file>

<file path=ppt/tags/tag146.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1715.786"/>
  <p:tag name="LATEXADDIN" val="\documentclass{article}&#10;\usepackage{amsmath,amssymb,amsfonts}&#10;\usepackage{bm,braket,array,color}&#10;\newcommand{\Z}{\mathbb{Z}}&#10;\newcommand{\C}{\mathbb{C}}&#10;\newcommand{\R}{\mathbb{R}}&#10;\newcommand{\bx}{\bm{x}}&#10;\newcommand{\bk}{\bm{k}}&#10;\pagestyle{empty}&#10;\begin{document}&#10;\begin{align*}&#10;E_2^{p,-n}:= {\rm Ker}\ d_1^{p,-n}/{\rm Im}\ d_1^{p-1,-n}&#10;\end{align*}&#10;\end{document}"/>
  <p:tag name="IGUANATEXSIZE" val="20"/>
  <p:tag name="IGUANATEXCURSOR" val="338"/>
  <p:tag name="TRANSPARENCY" val="True"/>
  <p:tag name="LATEXENGINEID" val="0"/>
  <p:tag name="TEMPFOLDER" val="C:\temp\"/>
  <p:tag name="LATEXFORMHEIGHT" val="312"/>
  <p:tag name="LATEXFORMWIDTH" val="384"/>
  <p:tag name="LATEXFORMWRAP" val="True"/>
  <p:tag name="BITMAPVECTOR" val="0"/>
</p:tagLst>
</file>

<file path=ppt/tags/tag147.xml><?xml version="1.0" encoding="utf-8"?>
<p:tagLst xmlns:a="http://schemas.openxmlformats.org/drawingml/2006/main" xmlns:r="http://schemas.openxmlformats.org/officeDocument/2006/relationships" xmlns:p="http://schemas.openxmlformats.org/presentationml/2006/main">
  <p:tag name="OUTPUTDPI" val="1200"/>
  <p:tag name="ORIGINALHEIGHT" val="194.2771"/>
  <p:tag name="ORIGINALWIDTH" val="1686.235"/>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hi K_{G/\Pi}^{(\tau,c)-n}(T^d)&#10;\cong &#10;{}^\phi K^{G}_{(\tau,c)+n}(\R^d)&#10;\end{align*}&#10;\end{document}"/>
  <p:tag name="IGUANATEXSIZE" val="18"/>
  <p:tag name="IGUANATEXCURSOR" val="1525"/>
  <p:tag name="TRANSPARENCY" val="True"/>
  <p:tag name="LATEXENGINEID" val="1"/>
  <p:tag name="TEMPFOLDER" val="C:\temp\"/>
  <p:tag name="LATEXFORMHEIGHT" val="312"/>
  <p:tag name="LATEXFORMWIDTH" val="384"/>
  <p:tag name="LATEXFORMWRAP" val="True"/>
  <p:tag name="BITMAPVECTOR" val="0"/>
</p:tagLst>
</file>

<file path=ppt/tags/tag148.xml><?xml version="1.0" encoding="utf-8"?>
<p:tagLst xmlns:a="http://schemas.openxmlformats.org/drawingml/2006/main" xmlns:r="http://schemas.openxmlformats.org/officeDocument/2006/relationships" xmlns:p="http://schemas.openxmlformats.org/presentationml/2006/main">
  <p:tag name="OUTPUTDPI" val="1200"/>
  <p:tag name="ORIGINALHEIGHT" val="522.0728"/>
  <p:tag name="ORIGINALWIDTH" val="663.8427"/>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    \begin{pmatrix}&#10;    *&amp;*&amp;\cdots\\&#10;    *&amp;*&amp;\cdots \\&#10;    \vdots &amp;&amp;\ddots\\&#10;    \end{pmatrix}&#10;\end{align*}&#10;\end{document}"/>
  <p:tag name="IGUANATEXSIZE" val="18"/>
  <p:tag name="IGUANATEXCURSOR" val="1545"/>
  <p:tag name="TRANSPARENCY" val="True"/>
  <p:tag name="LATEXENGINEID" val="1"/>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56.7719"/>
  <p:tag name="ORIGINALWIDTH" val="2806.892"/>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F_d \sim \Omega F_{d+1}&#10;=&#10;\{\ell:S^1 \to F_{d+1}|\ell(0)=\ell(1)=\ket{1}_{d+1} \}&#10;\end{align*}&#10;\end{document}"/>
  <p:tag name="IGUANATEXSIZE" val="18"/>
  <p:tag name="IGUANATEXCURSOR" val="1450"/>
  <p:tag name="TRANSPARENCY" val="True"/>
  <p:tag name="LATEXENGINEID" val="1"/>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330.7961"/>
  <p:tag name="ORIGINALWIDTH" val="2287.069"/>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amp;h^n(X,Y) = [X/Y,F_n], \\&#10;&amp;h_n(X,Y) = {\rm colim}_{k\to \infty} [S^{n+k}, (X/Y)\wedge F_k]. &#10;\end{align*}&#10;\end{document}"/>
  <p:tag name="IGUANATEXSIZE" val="18"/>
  <p:tag name="IGUANATEXCURSOR" val="1543"/>
  <p:tag name="TRANSPARENCY" val="True"/>
  <p:tag name="LATEXENGINEID" val="1"/>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63.5228"/>
  <p:tag name="ORIGINALWIDTH" val="1908.26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h_0(D^d,\p D^d) \qquad \xrightarrow{\p} \qquad h_{-1}(\p D^d)&#10;\end{align*}&#10;\end{document}"/>
  <p:tag name="IGUANATEXSIZE" val="18"/>
  <p:tag name="IGUANATEXCURSOR" val="1498"/>
  <p:tag name="TRANSPARENCY" val="True"/>
  <p:tag name="LATEXENGINEID" val="1"/>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64.50898"/>
  <p:tag name="ORIGINALWIDTH" val="110.2654"/>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o&#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81.76141"/>
  <p:tag name="ORIGINALWIDTH" val="66.75929"/>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gamma&#10;\end{align*}&#10;\end{document}"/>
  <p:tag name="IGUANATEXSIZE" val="18"/>
  <p:tag name="IGUANATEXCURSOR" val="1457"/>
  <p:tag name="TRANSPARENCY" val="True"/>
  <p:tag name="LATEXENGINEID" val="1"/>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t&#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81.76141"/>
  <p:tag name="ORIGINALWIDTH" val="66.75929"/>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gamma&#10;\end{align*}&#10;\end{document}"/>
  <p:tag name="IGUANATEXSIZE" val="18"/>
  <p:tag name="IGUANATEXCURSOR" val="1457"/>
  <p:tag name="TRANSPARENCY" val="True"/>
  <p:tag name="LATEXENGINEID" val="1"/>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279.039"/>
  <p:tag name="ORIGINALWIDTH" val="1591.722"/>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hat H = \sum_{x,y} \hat c^\dag_x {\cal H}_{x,y} \hat c_y, \quad {\cal H}^\dag = {\cal H}.&#10;\end{align*}&#10;\end{document}"/>
  <p:tag name="IGUANATEXSIZE" val="18"/>
  <p:tag name="IGUANATEXCURSOR" val="1304"/>
  <p:tag name="TRANSPARENCY" val="True"/>
  <p:tag name="LATEXENGINEID" val="1"/>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21.5169"/>
  <p:tag name="ORIGINALWIDTH" val="238.5333"/>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cal H}_{x,y}&#10;\end{align*}&#10;\end{document}"/>
  <p:tag name="IGUANATEXSIZE" val="16"/>
  <p:tag name="IGUANATEXCURSOR" val="1227"/>
  <p:tag name="TRANSPARENCY" val="True"/>
  <p:tag name="LATEXENGINEID" val="1"/>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87.76228"/>
  <p:tag name="ORIGINALWIDTH" val="86.26205"/>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U&#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56.25787"/>
  <p:tag name="ORIGINALWIDTH" val="62.25866"/>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80.26118"/>
  <p:tag name="ORIGINALWIDTH" val="57.75803"/>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y&#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262.5366"/>
  <p:tag name="ORIGINALWIDTH" val="3187.195"/>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cal H} u_n = E_n u_n \quad &#10;\Rightarrow \quad &#10;\hat H = \sum_{n} E_n \hat \chi^\dag_n \hat \chi_n, \quad &#10;\hat \chi^\dag_n = \sum_x \hat c_x [u_n]_x. &#10;\end{align*}&#10;\end{document}"/>
  <p:tag name="IGUANATEXSIZE" val="18"/>
  <p:tag name="IGUANATEXCURSOR" val="1366"/>
  <p:tag name="TRANSPARENCY" val="True"/>
  <p:tag name="LATEXENGINEID" val="1"/>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279.7891"/>
  <p:tag name="ORIGINALWIDTH" val="1130.40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ket{\rm GS}&#10;=&#10;\prod_{n: E_n&lt;0} \hat \chi^\dag_n \ket{0}. &#10;\end{align*}&#10;\end{document}"/>
  <p:tag name="IGUANATEXSIZE" val="18"/>
  <p:tag name="IGUANATEXCURSOR" val="1509"/>
  <p:tag name="TRANSPARENCY" val="True"/>
  <p:tag name="LATEXENGINEID" val="1"/>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87.01212"/>
  <p:tag name="ORIGINALWIDTH" val="317.294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0&#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75.5245"/>
  <p:tag name="ORIGINALWIDTH" val="903.126"/>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U \hat c^\dag_{x,\uparrow} \hat c_{x,\uparrow} \hat c^\dag_{x,\downarrow} \hat c_{x,\downarrow}.&#10;\end{align*}&#10;\end{document}"/>
  <p:tag name="IGUANATEXSIZE" val="18"/>
  <p:tag name="IGUANATEXCURSOR" val="1216"/>
  <p:tag name="TRANSPARENCY" val="True"/>
  <p:tag name="LATEXENGINEID" val="1"/>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87.76228"/>
  <p:tag name="ORIGINALWIDTH" val="86.26205"/>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U&#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84.01173"/>
  <p:tag name="ORIGINALWIDTH" val="90.012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56.25787"/>
  <p:tag name="ORIGINALWIDTH" val="62.25866"/>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306.7928"/>
  <p:tag name="ORIGINALWIDTH" val="3226.2"/>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Gamma {\cal H} \Gamma^{-1} = -{\cal H}, \quad \Gamma = \begin{pmatrix}&#10;1\\&#10;&amp;-1&#10;\end{pmatrix}\quad \Rightarrow \quad &#10;{\cal H} = &#10;\begin{pmatrix}&#10;O&amp;V_{\rm AB}^\dag\\&#10;V_{\rm AB}&amp;O&#10;\end{pmatrix}.&#10;\end{align*}&#10;\end{document}"/>
  <p:tag name="IGUANATEXSIZE" val="18"/>
  <p:tag name="IGUANATEXCURSOR" val="1608"/>
  <p:tag name="TRANSPARENCY" val="True"/>
  <p:tag name="LATEXENGINEID" val="1"/>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56.25787"/>
  <p:tag name="ORIGINALWIDTH" val="62.25866"/>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56.25787"/>
  <p:tag name="ORIGINALWIDTH" val="62.25866"/>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91.48859"/>
  <p:tag name="LATEXADDIN" val="\documentclass{article}&#10;\usepackage{amsmath,amssymb,amsfonts}&#10;\usepackage{bm,braket,array,color}&#10;\newcommand{\Z}{\mathbb{Z}}&#10;\newcommand{\C}{\mathbb{C}}&#10;\newcommand{\R}{\mathbb{R}}&#10;\newcommand{\bx}{\bm{x}}&#10;\newcommand{\bk}{\bm{k}}&#10;\pagestyle{empty}&#10;\begin{document}&#10;\begin{align*}&#10;E&#10;\end{align*}&#10;\end{document}"/>
  <p:tag name="IGUANATEXSIZE" val="20"/>
  <p:tag name="IGUANATEXCURSOR" val="282"/>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87.01212"/>
  <p:tag name="ORIGINALWIDTH" val="317.294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0&#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297.7916"/>
  <p:tag name="ORIGINALWIDTH" val="642.8397"/>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 \begin{pmatrix}&#10;&amp;t\\&#10;t\\&#10;\end{pmatrix}&#10;\end{align*}&#10;\end{document}"/>
  <p:tag name="IGUANATEXSIZE" val="18"/>
  <p:tag name="IGUANATEXCURSOR" val="1486"/>
  <p:tag name="TRANSPARENCY" val="True"/>
  <p:tag name="LATEXENGINEID" val="1"/>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2.75181"/>
  <p:tag name="ORIGINALWIDTH" val="124.5174"/>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dots&#10;\end{align*}&#10;\end{document}"/>
  <p:tag name="IGUANATEXSIZE" val="18"/>
  <p:tag name="IGUANATEXCURSOR" val="1457"/>
  <p:tag name="TRANSPARENCY" val="True"/>
  <p:tag name="LATEXENGINEID" val="1"/>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87.01212"/>
  <p:tag name="ORIGINALWIDTH" val="317.294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0&#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1.4848"/>
  <p:tag name="ORIGINALWIDTH" val="134.9832"/>
  <p:tag name="LATEXADDIN" val="\documentclass{article}&#10;\usepackage{amsmath,amssymb,amsfonts}&#10;\usepackage{bm,braket,array,color}&#10;\newcommand{\Z}{\mathbb{Z}}&#10;\newcommand{\C}{\mathbb{C}}&#10;\newcommand{\R}{\mathbb{R}}&#10;\newcommand{\bx}{\bm{x}}&#10;\newcommand{\bk}{\bm{k}}&#10;\pagestyle{empty}&#10;\begin{document}&#10;\begin{align*}&#10;E_g&#10;\end{align*}&#10;\end{document}"/>
  <p:tag name="IGUANATEXSIZE" val="20"/>
  <p:tag name="IGUANATEXCURSOR" val="284"/>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127.5178"/>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87.01212"/>
  <p:tag name="ORIGINALWIDTH" val="317.294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0&#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56.25787"/>
  <p:tag name="ORIGINALWIDTH" val="62.25866"/>
  <p:tag name="LATEXADDIN" val="\documentclass{article}&#10;\usepackage{amsmath,amssymb,amsfonts,bm,braket,array,amscd,mathrsfs,accents,color}&#10;\pagestyle{empty}&#10;\def\re{\mbox{Re }}&#10;\def\im{\mbox{Im }}&#10;\def\mod{{\rm\ mod\ }}&#10;\def\Tr{{\rm Tr }}&#10;\def\tr{{\rm tr\,}}&#10;\def\ch{{\rm ch \, }}&#10;\def\sgn{{\rm sgn\,}}&#10;\def\p{\partial}&#10;\def\lto{\longrightarrow}&#10;\def\wt{\widetilde}&#10;\def\wh{\widehat}&#10;\def\ker{\mbox{Ker }}&#10;\def\coker{\mbox{Coker }}&#10;\def\Hom{{\rm Hom}}&#10;\def\Map{{\rm Map}}&#10;\def\End{{\rm End}}&#10;\def\Tor{{\rm Tor}}&#10;\def\spin{{\rm Spin}}&#10;\def\pin{{\rm Pin}}&#10;\def\ua{\uparrow}&#10;\def\da{\downarrow}&#10;\newcommand{\s}{\sigma}&#10;\newcommand{\g}{\gamma}&#10;\newcommand{\la}{\lambda}&#10;\newcommand{\G}{\Gamma}&#10;\newcommand{\C}{\mathbb{C}}&#10;\newcommand{\N}{\mathbb{N}}&#10;\newcommand{\Q}{\mathbb{Q}}&#10;\newcommand{\R}{\mathbb{R}}&#10;\newcommand{\Z}{\mathbb{Z}}&#10;\newcommand{\T}{\mathbb{T}}&#10;\newcommand{\cT}{\mathcal{T}}&#10;\newcommand{\cU}{\mathcal{U}}&#10;\newcommand{\cQ}{\mathcal{Q}}&#10;\newcommand{\sT}{\sf T}&#10;\newcommand{\bx}{\bm{x}}&#10;\newcommand{\bk}{\bm{k}}&#10;\newcommand{\br}{\bm{r}}&#10;\newcommand{\bp}{\bm{p}}&#10;\def\widebar{\accentset{{\cc@style\underline{\mskip10mu}}}} %widebar&#10;\def\wideubar{\underaccent{{\cc@style\underline{\mskip10mu}}}} %wideubar&#10;\begin{document}&#10;\begin{align*}&#10;x&#10;\end{align*}&#10;\end{document}"/>
  <p:tag name="IGUANATEXSIZE" val="16"/>
  <p:tag name="IGUANATEXCURSOR" val="1215"/>
  <p:tag name="TRANSPARENCY" val="True"/>
  <p:tag name="LATEXENGINEID" val="1"/>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2.75181"/>
  <p:tag name="ORIGINALWIDTH" val="124.5174"/>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dots&#10;\end{align*}&#10;\end{document}"/>
  <p:tag name="IGUANATEXSIZE" val="18"/>
  <p:tag name="IGUANATEXCURSOR" val="1457"/>
  <p:tag name="TRANSPARENCY" val="True"/>
  <p:tag name="LATEXENGINEID" val="1"/>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298.5417"/>
  <p:tag name="ORIGINALWIDTH" val="3698.76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_k = \begin{pmatrix}&#10;0&amp;t'+te^{-ik}\\&#10;t'+t e^{ik}&amp;0\\&#10;\end{pmatrix}&#10;= (t'+t \cos k) \sigma_x + t \sigma_y \sin k, \quad \Gamma = \sigma_z.&#10;\end{align*}&#10;\end{document}"/>
  <p:tag name="IGUANATEXSIZE" val="18"/>
  <p:tag name="IGUANATEXCURSOR" val="1509"/>
  <p:tag name="TRANSPARENCY" val="True"/>
  <p:tag name="LATEXENGINEID" val="1"/>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223.5312"/>
  <p:tag name="ORIGINALWIDTH" val="1838.50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E_k = &#10;\pm \sqrt{(t'+t \cos k)^2+t^2 \sin^2 k}.&#10;\end{align*}&#10;\end{document}"/>
  <p:tag name="IGUANATEXSIZE" val="18"/>
  <p:tag name="IGUANATEXCURSOR" val="1498"/>
  <p:tag name="TRANSPARENCY" val="True"/>
  <p:tag name="LATEXENGINEID" val="1"/>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36.5191"/>
  <p:tag name="ORIGINALWIDTH" val="1951.772"/>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10;= &#10;-i t \sigma_y \p_x + \textcolor{red}{(t'-t) \sigma_x}, \quad \Gamma = \sigma_z.&#10;\end{align*}&#10;\end{document}"/>
  <p:tag name="IGUANATEXSIZE" val="18"/>
  <p:tag name="IGUANATEXCURSOR" val="1517"/>
  <p:tag name="TRANSPARENCY" val="True"/>
  <p:tag name="LATEXENGINEID" val="1"/>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01.2641"/>
  <p:tag name="ORIGINALWIDTH" val="68.2595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01.2641"/>
  <p:tag name="ORIGINALWIDTH" val="68.2595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91.48859"/>
  <p:tag name="LATEXADDIN" val="\documentclass{article}&#10;\usepackage{amsmath,amssymb,amsfonts}&#10;\usepackage{bm,braket,array,color}&#10;\newcommand{\Z}{\mathbb{Z}}&#10;\newcommand{\C}{\mathbb{C}}&#10;\newcommand{\R}{\mathbb{R}}&#10;\newcommand{\bx}{\bm{x}}&#10;\newcommand{\bk}{\bm{k}}&#10;\pagestyle{empty}&#10;\begin{document}&#10;\begin{align*}&#10;E&#10;\end{align*}&#10;\end{document}"/>
  <p:tag name="IGUANATEXSIZE" val="20"/>
  <p:tag name="IGUANATEXCURSOR" val="282"/>
  <p:tag name="TRANSPARENCY" val="True"/>
  <p:tag name="FILENAME" val=""/>
  <p:tag name="LATEXENGINEID" val="0"/>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01.2641"/>
  <p:tag name="ORIGINALWIDTH" val="68.2595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01.2641"/>
  <p:tag name="ORIGINALWIDTH" val="68.2595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01.2641"/>
  <p:tag name="ORIGINALWIDTH" val="68.2595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01.2641"/>
  <p:tag name="ORIGINALWIDTH" val="68.2595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101.2641"/>
  <p:tag name="ORIGINALWIDTH" val="68.2595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101.2641"/>
  <p:tag name="ORIGINALWIDTH" val="68.2595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01.2641"/>
  <p:tag name="ORIGINALWIDTH" val="68.2595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101.2641"/>
  <p:tag name="ORIGINALWIDTH" val="68.2595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101.2641"/>
  <p:tag name="ORIGINALWIDTH" val="68.2595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3"/>
  <p:tag name="TRANSPARENCY" val="True"/>
  <p:tag name="LATEXENGINEID" val="1"/>
  <p:tag name="TEMPFOLDER" val="C:\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1.4848"/>
  <p:tag name="ORIGINALWIDTH" val="134.9832"/>
  <p:tag name="LATEXADDIN" val="\documentclass{article}&#10;\usepackage{amsmath,amssymb,amsfonts}&#10;\usepackage{bm,braket,array,color}&#10;\newcommand{\Z}{\mathbb{Z}}&#10;\newcommand{\C}{\mathbb{C}}&#10;\newcommand{\R}{\mathbb{R}}&#10;\newcommand{\bx}{\bm{x}}&#10;\newcommand{\bk}{\bm{k}}&#10;\pagestyle{empty}&#10;\begin{document}&#10;\begin{align*}&#10;E_g&#10;\end{align*}&#10;\end{document}"/>
  <p:tag name="IGUANATEXSIZE" val="20"/>
  <p:tag name="IGUANATEXCURSOR" val="284"/>
  <p:tag name="TRANSPARENCY" val="True"/>
  <p:tag name="FILENAME" val=""/>
  <p:tag name="LATEXENGINEID" val="0"/>
  <p:tag name="TEMPFOLDER" val="c:\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78.76102"/>
  <p:tag name="ORIGINALWIDTH" val="38.2553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91.48859"/>
  <p:tag name="LATEXADDIN" val="\documentclass{article}&#10;\usepackage{amsmath,amssymb,amsfonts}&#10;\usepackage{bm,braket,array,color}&#10;\newcommand{\Z}{\mathbb{Z}}&#10;\newcommand{\C}{\mathbb{C}}&#10;\newcommand{\R}{\mathbb{R}}&#10;\newcommand{\bx}{\bm{x}}&#10;\newcommand{\bk}{\bm{k}}&#10;\pagestyle{empty}&#10;\begin{document}&#10;\begin{align*}&#10;E&#10;\end{align*}&#10;\end{document}"/>
  <p:tag name="IGUANATEXSIZE" val="20"/>
  <p:tag name="IGUANATEXCURSOR" val="282"/>
  <p:tag name="TRANSPARENCY" val="True"/>
  <p:tag name="FILENAME" val=""/>
  <p:tag name="LATEXENGINEID" val="0"/>
  <p:tag name="TEMPFOLDER" val="c:\te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380.3031"/>
  <p:tag name="ORIGINALWIDTH" val="3055.17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10;= &#10;-i \sum_{\mu=1}^d \gamma_\mu \p_\mu + M, \quad &#10;\{\gamma_\mu,\gamma_\nu\} = 2\delta_{\mu\nu}, \quad &#10;\{\gamma_\mu,M\}=0&#10;\end{align*}&#10;\end{document}"/>
  <p:tag name="IGUANATEXSIZE" val="18"/>
  <p:tag name="IGUANATEXCURSOR" val="1583"/>
  <p:tag name="TRANSPARENCY" val="True"/>
  <p:tag name="LATEXENGINEID" val="1"/>
  <p:tag name="TEMPFOLDER" val="C:\te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142.5199"/>
  <p:tag name="ORIGINALWIDTH" val="3707.017"/>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sigma_y {\cal H}^* \sigma_y = {\cal H}&#10;\quad \Leftrightarrow \quad &#10;\sigma_y \gamma_\mu^* = -\gamma_\mu \sigma_y \ \ (\mu=1,\dots,d), \quad &#10;\sigma_y M^* = M \sigma_y. &#10;\end{align*}&#10;\end{document}"/>
  <p:tag name="IGUANATEXSIZE" val="18"/>
  <p:tag name="IGUANATEXCURSOR" val="1605"/>
  <p:tag name="TRANSPARENCY" val="True"/>
  <p:tag name="LATEXENGINEID" val="1"/>
  <p:tag name="TEMPFOLDER" val="C:\te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103.5144"/>
  <p:tag name="ORIGINALWIDTH" val="156.7719"/>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1&#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103.5144"/>
  <p:tag name="ORIGINALWIDTH" val="159.772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2&#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103.5144"/>
  <p:tag name="ORIGINALWIDTH" val="156.7719"/>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1&#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103.5144"/>
  <p:tag name="ORIGINALWIDTH" val="159.772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2&#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129.7681"/>
  <p:tag name="ORIGINALWIDTH" val="2678.624"/>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10;= &#10;-i \sigma_y \p_x + M, \quad &#10;\{\sigma_y,M \}=0, \quad &#10;\{\sigma_z,M\}=0.&#10;\end{align*}&#10;\end{document}"/>
  <p:tag name="IGUANATEXSIZE" val="18"/>
  <p:tag name="IGUANATEXCURSOR" val="1531"/>
  <p:tag name="TRANSPARENCY" val="True"/>
  <p:tag name="LATEXENGINEID" val="1"/>
  <p:tag name="TEMPFOLDER" val="C:\te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29.7681"/>
  <p:tag name="ORIGINALWIDTH" val="3128.687"/>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cal H} &#10;= &#10;-i \sigma_y \p_x -i \sigma_z \p_y + M, \quad &#10;\{\sigma_y,M \}=0, \quad &#10;\{\sigma_z,M\}=0.&#10;\end{align*}&#10;\end{document}"/>
  <p:tag name="IGUANATEXSIZE" val="18"/>
  <p:tag name="IGUANATEXCURSOR" val="1535"/>
  <p:tag name="TRANSPARENCY" val="True"/>
  <p:tag name="LATEXENGINEID" val="1"/>
  <p:tag name="TEMPFOLDER" val="C:\te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135.0188"/>
  <p:tag name="ORIGINALWIDTH" val="852.1189"/>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tilde M \otimes 1_{2\times 2}. &#10;\end{align*}&#10;\end{document}"/>
  <p:tag name="IGUANATEXSIZE" val="18"/>
  <p:tag name="IGUANATEXCURSOR" val="1485"/>
  <p:tag name="TRANSPARENCY" val="True"/>
  <p:tag name="LATEXENGINEID" val="1"/>
  <p:tag name="TEMPFOLDER" val="C:\temp\"/>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297.7916"/>
  <p:tag name="ORIGINALWIDTH" val="2181.304"/>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ilde M&#10;= U \begin{pmatrix}&#10;1_{N-n} \\&#10;&amp;-1_n \\&#10;\end{pmatrix} U^\dag, \quad U \in U(N). &#10;\end{align*}&#10;\end{document}"/>
  <p:tag name="IGUANATEXSIZE" val="18"/>
  <p:tag name="IGUANATEXCURSOR" val="1486"/>
  <p:tag name="TRANSPARENCY" val="True"/>
  <p:tag name="LATEXENGINEID" val="1"/>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21.4848"/>
  <p:tag name="ORIGINALWIDTH" val="134.9832"/>
  <p:tag name="LATEXADDIN" val="\documentclass{article}&#10;\usepackage{amsmath,amssymb,amsfonts}&#10;\usepackage{bm,braket,array,color}&#10;\newcommand{\Z}{\mathbb{Z}}&#10;\newcommand{\C}{\mathbb{C}}&#10;\newcommand{\R}{\mathbb{R}}&#10;\newcommand{\bx}{\bm{x}}&#10;\newcommand{\bk}{\bm{k}}&#10;\pagestyle{empty}&#10;\begin{document}&#10;\begin{align*}&#10;E_g&#10;\end{align*}&#10;\end{document}"/>
  <p:tag name="IGUANATEXSIZE" val="20"/>
  <p:tag name="IGUANATEXCURSOR" val="284"/>
  <p:tag name="TRANSPARENCY" val="True"/>
  <p:tag name="FILENAME" val=""/>
  <p:tag name="LATEXENGINEID" val="0"/>
  <p:tag name="TEMPFOLDER" val="c:\te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297.7916"/>
  <p:tag name="ORIGINALWIDTH" val="2697.37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U \mapsto U&#10;\begin{pmatrix}&#10;V \\&#10;&amp;W \\&#10;\end{pmatrix}, \quad V \in U(N-n), \quad W \in U(n).&#10;\end{align*}&#10;\end{document}"/>
  <p:tag name="IGUANATEXSIZE" val="18"/>
  <p:tag name="IGUANATEXCURSOR" val="1489"/>
  <p:tag name="TRANSPARENCY" val="True"/>
  <p:tag name="LATEXENGINEID" val="1"/>
  <p:tag name="TEMPFOLDER" val="C:\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362.3005"/>
  <p:tag name="ORIGINALWIDTH" val="1502.46"/>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 \in \coprod_{n=0}^N \frac{U(N)}{U(N-n) \times U(n)}. &#10;\end{align*}&#10;\end{document}"/>
  <p:tag name="IGUANATEXSIZE" val="18"/>
  <p:tag name="IGUANATEXCURSOR" val="1504"/>
  <p:tag name="TRANSPARENCY" val="True"/>
  <p:tag name="LATEXENGINEID" val="1"/>
  <p:tag name="TEMPFOLDER" val="C:\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132.7685"/>
  <p:tag name="ORIGINALWIDTH" val="1539.215"/>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Theta {\cal H}^* \Theta^{-1} = {\cal H}, \quad \Theta \Theta^*=\pm 1, &#10;\end{align*}&#10;\end{document}"/>
  <p:tag name="IGUANATEXSIZE" val="18"/>
  <p:tag name="IGUANATEXCURSOR" val="1512"/>
  <p:tag name="TRANSPARENCY" val="True"/>
  <p:tag name="LATEXENGINEID" val="1"/>
  <p:tag name="TEMPFOLDER" val="C:\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132.7685"/>
  <p:tag name="ORIGINALWIDTH" val="1582.721"/>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Xi {\cal H}^*\Xi^{-1} = -{\cal H}, \quad \Xi \Xi^*=\pm 1, &#10;\end{align*}&#10;\end{document}"/>
  <p:tag name="IGUANATEXSIZE" val="18"/>
  <p:tag name="IGUANATEXCURSOR" val="1500"/>
  <p:tag name="TRANSPARENCY" val="True"/>
  <p:tag name="LATEXENGINEID" val="1"/>
  <p:tag name="TEMPFOLDER" val="C:\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33.5187"/>
  <p:tag name="ORIGINALWIDTH" val="1375.692"/>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Pi {\cal H} \Pi^{-1} = -{\cal H}, \quad &#10;\Pi^2=1,&#10;\end{align*}&#10;\end{document}"/>
  <p:tag name="IGUANATEXSIZE" val="18"/>
  <p:tag name="IGUANATEXCURSOR" val="1500"/>
  <p:tag name="TRANSPARENCY" val="True"/>
  <p:tag name="LATEXENGINEID" val="1"/>
  <p:tag name="TEMPFOLDER" val="C:\te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103.5144"/>
  <p:tag name="ORIGINALWIDTH" val="156.7719"/>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1&#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103.5144"/>
  <p:tag name="ORIGINALWIDTH" val="159.7723"/>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_2&#10;\end{align*}&#10;\end{document}"/>
  <p:tag name="IGUANATEXSIZE" val="18"/>
  <p:tag name="IGUANATEXCURSOR" val="1454"/>
  <p:tag name="TRANSPARENCY" val="True"/>
  <p:tag name="LATEXENGINEID" val="1"/>
  <p:tag name="TEMPFOLDER" val="C:\temp\"/>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56.25787"/>
  <p:tag name="ORIGINALWIDTH" val="53.2574"/>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z&#10;\end{align*}&#10;\end{document}"/>
  <p:tag name="IGUANATEXSIZE" val="18"/>
  <p:tag name="IGUANATEXCURSOR" val="1452"/>
  <p:tag name="TRANSPARENCY" val="True"/>
  <p:tag name="LATEXENGINEID" val="1"/>
  <p:tag name="TEMPFOLDER" val="C:\te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489.8184"/>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z)&lt;0&#10;\end{align*}&#10;\end{document}"/>
  <p:tag name="IGUANATEXSIZE" val="18"/>
  <p:tag name="IGUANATEXCURSOR" val="1455"/>
  <p:tag name="TRANSPARENCY" val="True"/>
  <p:tag name="LATEXENGINEID" val="1"/>
  <p:tag name="TEMPFOLDER" val="C:\te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489.8184"/>
  <p:tag name="LATEXADDIN" val="\documentclass{article}&#10;\usepackage{amsmath,amssymb,amsfonts,bm,braket,array,amscd,mathrsfs,accents,color}&#10;\pagestyle{empty}&#10;\def\re{{\rm Re\,}}&#10;\def\im{{\rm Im\,}}&#10;\def\pf{{\rm Pf\,}}&#10;\def\mod{{\rm\ mod\ }}&#10;\def\Tr{{\rm Tr }}&#10;\def\tr{{\rm tr\,}}&#10;\def\ch{{\rm ch \, }}&#10;\def\sgn{{\rm sgn\,}}&#10;\def\dim{{\rm dim\,}}&#10;\def\p{\partial}&#10;\def\lto{\longrightarrow}&#10;\def\wt{\widetilde}&#10;\def\wh{\widehat}&#10;\def\ker{{\rm Ker\,}}&#10;\def\coker{{\rm Coker\,}}&#10;&#10;\def\Hom{{\rm Hom}}&#10;\def\Map{{\rm Map}}&#10;\def\End{{\rm End}}&#10;\def\Tor{{\rm Tor}}&#10;&#10;\def\spin{{\rm Spin}}&#10;\def\pin{{\rm Pin}}&#10;&#10;\def\ua{\uparrow}&#10;\def\da{\downarrow}&#10;%\def\ra{\rightarrow}&#10;%\def\la{\leftarrow}&#10;&#10;&#10;\newcommand{\s}{\sigma}&#10;\newcommand{\g}{\gamma}&#10;\newcommand{\la}{\lambda}&#10;\newcommand{\G}{\Gamma}&#10;&#10;\newcommand{\C}{\mathbb{C}}&#10;\newcommand{\N}{\mathbb{N}}&#10;\newcommand{\Q}{\mathbb{Q}}&#10;\newcommand{\R}{\mathbb{R}}&#10;\newcommand{\Z}{\mathbb{Z}}&#10;\newcommand{\T}{\mathbb{T}}&#10;&#10;\newcommand{\cT}{\mathcal{T}}&#10;\newcommand{\cU}{\mathcal{U}}&#10;\newcommand{\cQ}{\mathcal{Q}}&#10;&#10;\newcommand{\sT}{\sf T}&#10;&#10;\newcommand{\bx}{{\bm{x}}}&#10;\newcommand{\bk}{{\bm{k}}}&#10;\newcommand{\br}{{\bm{r}}}&#10;\newcommand{\bs}{{\bm{s}}}&#10;\newcommand{\bp}{{\bm{p}}}&#10;\newcommand{\ba}{{\bm{a}}}&#10;\newcommand{\bt}{{\bm{t}}}&#10;\newcommand{\bR}{{\bm{R}}}&#10;\newcommand{\bG}{{\bm{G}}}&#10;\def\widebar{\accentset{{\cc@style\underline{\mskip10mu}}}} %widebar&#10;\def\wideubar{\underaccent{{\cc@style\underline{\mskip10mu}}}} %wideubar&#10;\begin{document}&#10;\begin{align*}&#10;m(z)&gt;0&#10;\end{align*}&#10;\end{document}"/>
  <p:tag name="IGUANATEXSIZE" val="18"/>
  <p:tag name="IGUANATEXCURSOR" val="1456"/>
  <p:tag name="TRANSPARENCY" val="True"/>
  <p:tag name="LATEXENGINEID" val="1"/>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7828</TotalTime>
  <Words>4322</Words>
  <Application>Microsoft Office PowerPoint</Application>
  <PresentationFormat>ワイド画面</PresentationFormat>
  <Paragraphs>727</Paragraphs>
  <Slides>42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42</vt:i4>
      </vt:variant>
    </vt:vector>
  </HeadingPairs>
  <TitlesOfParts>
    <vt:vector size="51" baseType="lpstr">
      <vt:lpstr>メイリオ</vt:lpstr>
      <vt:lpstr>游ゴシック</vt:lpstr>
      <vt:lpstr>游ゴシック Light</vt:lpstr>
      <vt:lpstr>Arial</vt:lpstr>
      <vt:lpstr>Cambria Math</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謙</dc:creator>
  <cp:lastModifiedBy>謙</cp:lastModifiedBy>
  <cp:revision>1196</cp:revision>
  <dcterms:created xsi:type="dcterms:W3CDTF">2024-06-03T12:37:41Z</dcterms:created>
  <dcterms:modified xsi:type="dcterms:W3CDTF">2024-07-16T08:55:54Z</dcterms:modified>
</cp:coreProperties>
</file>