
<file path=[Content_Types].xml><?xml version="1.0" encoding="utf-8"?>
<Types xmlns="http://schemas.openxmlformats.org/package/2006/content-types">
  <Default Extension="emf" ContentType="image/x-emf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885" r:id="rId2"/>
  </p:sldMasterIdLst>
  <p:notesMasterIdLst>
    <p:notesMasterId r:id="rId50"/>
  </p:notesMasterIdLst>
  <p:handoutMasterIdLst>
    <p:handoutMasterId r:id="rId51"/>
  </p:handoutMasterIdLst>
  <p:sldIdLst>
    <p:sldId id="487" r:id="rId3"/>
    <p:sldId id="479" r:id="rId4"/>
    <p:sldId id="519" r:id="rId5"/>
    <p:sldId id="492" r:id="rId6"/>
    <p:sldId id="464" r:id="rId7"/>
    <p:sldId id="516" r:id="rId8"/>
    <p:sldId id="517" r:id="rId9"/>
    <p:sldId id="466" r:id="rId10"/>
    <p:sldId id="469" r:id="rId11"/>
    <p:sldId id="470" r:id="rId12"/>
    <p:sldId id="488" r:id="rId13"/>
    <p:sldId id="471" r:id="rId14"/>
    <p:sldId id="473" r:id="rId15"/>
    <p:sldId id="472" r:id="rId16"/>
    <p:sldId id="474" r:id="rId17"/>
    <p:sldId id="475" r:id="rId18"/>
    <p:sldId id="484" r:id="rId19"/>
    <p:sldId id="518" r:id="rId20"/>
    <p:sldId id="496" r:id="rId21"/>
    <p:sldId id="476" r:id="rId22"/>
    <p:sldId id="483" r:id="rId23"/>
    <p:sldId id="480" r:id="rId24"/>
    <p:sldId id="478" r:id="rId25"/>
    <p:sldId id="477" r:id="rId26"/>
    <p:sldId id="481" r:id="rId27"/>
    <p:sldId id="485" r:id="rId28"/>
    <p:sldId id="493" r:id="rId29"/>
    <p:sldId id="494" r:id="rId30"/>
    <p:sldId id="495" r:id="rId31"/>
    <p:sldId id="497" r:id="rId32"/>
    <p:sldId id="498" r:id="rId33"/>
    <p:sldId id="500" r:id="rId34"/>
    <p:sldId id="501" r:id="rId35"/>
    <p:sldId id="502" r:id="rId36"/>
    <p:sldId id="503" r:id="rId37"/>
    <p:sldId id="504" r:id="rId38"/>
    <p:sldId id="515" r:id="rId39"/>
    <p:sldId id="505" r:id="rId40"/>
    <p:sldId id="506" r:id="rId41"/>
    <p:sldId id="507" r:id="rId42"/>
    <p:sldId id="508" r:id="rId43"/>
    <p:sldId id="509" r:id="rId44"/>
    <p:sldId id="510" r:id="rId45"/>
    <p:sldId id="511" r:id="rId46"/>
    <p:sldId id="512" r:id="rId47"/>
    <p:sldId id="513" r:id="rId48"/>
    <p:sldId id="490" r:id="rId4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rgbClr val="3333FF"/>
        </a:solidFill>
        <a:latin typeface="Arial" panose="020B0604020202020204" pitchFamily="34" charset="0"/>
        <a:ea typeface="+mn-ea"/>
        <a:cs typeface="Times New Roman" panose="02020603050405020304" pitchFamily="18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rgbClr val="3333FF"/>
        </a:solidFill>
        <a:latin typeface="Arial" panose="020B0604020202020204" pitchFamily="34" charset="0"/>
        <a:ea typeface="+mn-ea"/>
        <a:cs typeface="Times New Roman" panose="02020603050405020304" pitchFamily="18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rgbClr val="3333FF"/>
        </a:solidFill>
        <a:latin typeface="Arial" panose="020B0604020202020204" pitchFamily="34" charset="0"/>
        <a:ea typeface="+mn-ea"/>
        <a:cs typeface="Times New Roman" panose="02020603050405020304" pitchFamily="18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rgbClr val="3333FF"/>
        </a:solidFill>
        <a:latin typeface="Arial" panose="020B0604020202020204" pitchFamily="34" charset="0"/>
        <a:ea typeface="+mn-ea"/>
        <a:cs typeface="Times New Roman" panose="02020603050405020304" pitchFamily="18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rgbClr val="3333FF"/>
        </a:solidFill>
        <a:latin typeface="Arial" panose="020B0604020202020204" pitchFamily="34" charset="0"/>
        <a:ea typeface="+mn-ea"/>
        <a:cs typeface="Times New Roman" panose="02020603050405020304" pitchFamily="18" charset="0"/>
      </a:defRPr>
    </a:lvl5pPr>
    <a:lvl6pPr marL="2286000" algn="l" defTabSz="914400" rtl="0" eaLnBrk="1" latinLnBrk="0" hangingPunct="1">
      <a:defRPr sz="2400" kern="1200">
        <a:solidFill>
          <a:srgbClr val="3333FF"/>
        </a:solidFill>
        <a:latin typeface="Arial" panose="020B0604020202020204" pitchFamily="34" charset="0"/>
        <a:ea typeface="+mn-ea"/>
        <a:cs typeface="Times New Roman" panose="02020603050405020304" pitchFamily="18" charset="0"/>
      </a:defRPr>
    </a:lvl6pPr>
    <a:lvl7pPr marL="2743200" algn="l" defTabSz="914400" rtl="0" eaLnBrk="1" latinLnBrk="0" hangingPunct="1">
      <a:defRPr sz="2400" kern="1200">
        <a:solidFill>
          <a:srgbClr val="3333FF"/>
        </a:solidFill>
        <a:latin typeface="Arial" panose="020B0604020202020204" pitchFamily="34" charset="0"/>
        <a:ea typeface="+mn-ea"/>
        <a:cs typeface="Times New Roman" panose="02020603050405020304" pitchFamily="18" charset="0"/>
      </a:defRPr>
    </a:lvl7pPr>
    <a:lvl8pPr marL="3200400" algn="l" defTabSz="914400" rtl="0" eaLnBrk="1" latinLnBrk="0" hangingPunct="1">
      <a:defRPr sz="2400" kern="1200">
        <a:solidFill>
          <a:srgbClr val="3333FF"/>
        </a:solidFill>
        <a:latin typeface="Arial" panose="020B0604020202020204" pitchFamily="34" charset="0"/>
        <a:ea typeface="+mn-ea"/>
        <a:cs typeface="Times New Roman" panose="02020603050405020304" pitchFamily="18" charset="0"/>
      </a:defRPr>
    </a:lvl8pPr>
    <a:lvl9pPr marL="3657600" algn="l" defTabSz="914400" rtl="0" eaLnBrk="1" latinLnBrk="0" hangingPunct="1">
      <a:defRPr sz="2400" kern="1200">
        <a:solidFill>
          <a:srgbClr val="3333FF"/>
        </a:solidFill>
        <a:latin typeface="Arial" panose="020B0604020202020204" pitchFamily="34" charset="0"/>
        <a:ea typeface="+mn-ea"/>
        <a:cs typeface="Times New Roman" panose="02020603050405020304" pitchFamily="18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00"/>
    <a:srgbClr val="000099"/>
    <a:srgbClr val="333399"/>
    <a:srgbClr val="000066"/>
    <a:srgbClr val="800000"/>
    <a:srgbClr val="00B050"/>
    <a:srgbClr val="CC9900"/>
    <a:srgbClr val="FF0033"/>
    <a:srgbClr val="66FF33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6" autoAdjust="0"/>
    <p:restoredTop sz="94694" autoAdjust="0"/>
  </p:normalViewPr>
  <p:slideViewPr>
    <p:cSldViewPr showGuides="1">
      <p:cViewPr varScale="1">
        <p:scale>
          <a:sx n="67" d="100"/>
          <a:sy n="67" d="100"/>
        </p:scale>
        <p:origin x="1287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howGuides="1">
      <p:cViewPr varScale="1">
        <p:scale>
          <a:sx n="39" d="100"/>
          <a:sy n="39" d="100"/>
        </p:scale>
        <p:origin x="-1402" y="-89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>
              <a:defRPr sz="1000" i="1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r">
              <a:defRPr sz="1000" i="1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52525" y="692150"/>
            <a:ext cx="4552950" cy="341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>
              <a:defRPr sz="1000" i="1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r">
              <a:defRPr sz="1000" i="1"/>
            </a:lvl1pPr>
          </a:lstStyle>
          <a:p>
            <a:pPr>
              <a:defRPr/>
            </a:pPr>
            <a:fld id="{8E1B1730-FAD8-4B0C-B204-0056FC66C7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65788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2306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09550"/>
            <a:ext cx="1943100" cy="65341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09550"/>
            <a:ext cx="5676900" cy="65341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276657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1B86F-0592-43E1-B26B-9C5011FE1BDE}" type="datetimeFigureOut">
              <a:rPr lang="en-IL" smtClean="0"/>
              <a:t>11/14/2022</a:t>
            </a:fld>
            <a:endParaRPr lang="en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3E7AA-B324-4F03-B3A3-4E78A86E3648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275566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1B86F-0592-43E1-B26B-9C5011FE1BDE}" type="datetimeFigureOut">
              <a:rPr lang="en-IL" smtClean="0"/>
              <a:t>11/14/2022</a:t>
            </a:fld>
            <a:endParaRPr lang="en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3E7AA-B324-4F03-B3A3-4E78A86E3648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8548930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1B86F-0592-43E1-B26B-9C5011FE1BDE}" type="datetimeFigureOut">
              <a:rPr lang="en-IL" smtClean="0"/>
              <a:t>11/14/2022</a:t>
            </a:fld>
            <a:endParaRPr lang="en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3E7AA-B324-4F03-B3A3-4E78A86E3648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7680184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1B86F-0592-43E1-B26B-9C5011FE1BDE}" type="datetimeFigureOut">
              <a:rPr lang="en-IL" smtClean="0"/>
              <a:t>11/14/2022</a:t>
            </a:fld>
            <a:endParaRPr lang="en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3E7AA-B324-4F03-B3A3-4E78A86E3648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41243113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1B86F-0592-43E1-B26B-9C5011FE1BDE}" type="datetimeFigureOut">
              <a:rPr lang="en-IL" smtClean="0"/>
              <a:t>11/14/2022</a:t>
            </a:fld>
            <a:endParaRPr lang="en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3E7AA-B324-4F03-B3A3-4E78A86E3648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9335836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1B86F-0592-43E1-B26B-9C5011FE1BDE}" type="datetimeFigureOut">
              <a:rPr lang="en-IL" smtClean="0"/>
              <a:t>11/14/2022</a:t>
            </a:fld>
            <a:endParaRPr lang="en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3E7AA-B324-4F03-B3A3-4E78A86E3648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5147163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1B86F-0592-43E1-B26B-9C5011FE1BDE}" type="datetimeFigureOut">
              <a:rPr lang="en-IL" smtClean="0"/>
              <a:t>11/14/2022</a:t>
            </a:fld>
            <a:endParaRPr lang="en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3E7AA-B324-4F03-B3A3-4E78A86E3648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4519485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1B86F-0592-43E1-B26B-9C5011FE1BDE}" type="datetimeFigureOut">
              <a:rPr lang="en-IL" smtClean="0"/>
              <a:t>11/14/2022</a:t>
            </a:fld>
            <a:endParaRPr lang="en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3E7AA-B324-4F03-B3A3-4E78A86E3648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195812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54058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1B86F-0592-43E1-B26B-9C5011FE1BDE}" type="datetimeFigureOut">
              <a:rPr lang="en-IL" smtClean="0"/>
              <a:t>11/14/2022</a:t>
            </a:fld>
            <a:endParaRPr lang="en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3E7AA-B324-4F03-B3A3-4E78A86E3648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02000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1B86F-0592-43E1-B26B-9C5011FE1BDE}" type="datetimeFigureOut">
              <a:rPr lang="en-IL" smtClean="0"/>
              <a:t>11/14/2022</a:t>
            </a:fld>
            <a:endParaRPr lang="en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3E7AA-B324-4F03-B3A3-4E78A86E3648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40705406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1B86F-0592-43E1-B26B-9C5011FE1BDE}" type="datetimeFigureOut">
              <a:rPr lang="en-IL" smtClean="0"/>
              <a:t>11/14/2022</a:t>
            </a:fld>
            <a:endParaRPr lang="en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3E7AA-B324-4F03-B3A3-4E78A86E3648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573988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9051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1200" y="1485900"/>
            <a:ext cx="37973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0900" y="1485900"/>
            <a:ext cx="37973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03271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84959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39643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2406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8989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26672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0955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1200" y="1485900"/>
            <a:ext cx="77470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anose="020B0604020202020204" pitchFamily="34" charset="0"/>
          <a:cs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anose="020B0604020202020204" pitchFamily="34" charset="0"/>
          <a:cs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anose="020B0604020202020204" pitchFamily="34" charset="0"/>
          <a:cs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anose="020B0604020202020204" pitchFamily="34" charset="0"/>
          <a:cs typeface="Times New Roman" panose="02020603050405020304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anose="020B0604020202020204" pitchFamily="34" charset="0"/>
          <a:cs typeface="Times New Roman" panose="02020603050405020304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anose="020B0604020202020204" pitchFamily="34" charset="0"/>
          <a:cs typeface="Times New Roman" panose="02020603050405020304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anose="020B0604020202020204" pitchFamily="34" charset="0"/>
          <a:cs typeface="Times New Roman" panose="02020603050405020304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anose="020B0604020202020204" pitchFamily="34" charset="0"/>
          <a:cs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11B86F-0592-43E1-B26B-9C5011FE1BDE}" type="datetimeFigureOut">
              <a:rPr lang="en-IL" smtClean="0"/>
              <a:t>11/14/2022</a:t>
            </a:fld>
            <a:endParaRPr lang="en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D3E7AA-B324-4F03-B3A3-4E78A86E3648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9538992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0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emf"/><Relationship Id="rId7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22.png"/><Relationship Id="rId4" Type="http://schemas.openxmlformats.org/officeDocument/2006/relationships/image" Target="../media/image2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76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54858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609600" y="304800"/>
                <a:ext cx="7620000" cy="30469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rgbClr val="000099"/>
                    </a:solidFill>
                  </a:rPr>
                  <a:t>Symmetries (focus on bi-layer graphene) </a:t>
                </a:r>
              </a:p>
              <a:p>
                <a:r>
                  <a:rPr lang="en-US" dirty="0">
                    <a:solidFill>
                      <a:srgbClr val="000099"/>
                    </a:solidFill>
                  </a:rPr>
                  <a:t>The usual suspects: </a:t>
                </a:r>
              </a:p>
              <a:p>
                <a:r>
                  <a:rPr lang="en-US" dirty="0">
                    <a:solidFill>
                      <a:srgbClr val="990000"/>
                    </a:solidFill>
                  </a:rPr>
                  <a:t>Time reversal symmetry </a:t>
                </a:r>
                <a:r>
                  <a:rPr lang="en-US" dirty="0">
                    <a:solidFill>
                      <a:srgbClr val="000099"/>
                    </a:solidFill>
                  </a:rPr>
                  <a:t>— maps one Dirac cone onto another. </a:t>
                </a:r>
              </a:p>
              <a:p>
                <a:r>
                  <a:rPr lang="en-US" dirty="0">
                    <a:solidFill>
                      <a:srgbClr val="000099"/>
                    </a:solidFill>
                  </a:rPr>
                  <a:t>But, when multiplied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000099"/>
                    </a:solidFill>
                  </a:rPr>
                  <a:t>, gives an anti-unitary     symmetry that is local in momentum </a:t>
                </a:r>
              </a:p>
              <a:p>
                <a:pPr lvl="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b="0" i="1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𝐾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b="0" dirty="0">
                  <a:solidFill>
                    <a:srgbClr val="000099"/>
                  </a:solidFill>
                </a:endParaRPr>
              </a:p>
              <a:p>
                <a:pPr lvl="2"/>
                <a:r>
                  <a:rPr lang="en-US" dirty="0">
                    <a:solidFill>
                      <a:srgbClr val="990000"/>
                    </a:solidFill>
                  </a:rPr>
                  <a:t>Forbids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99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990000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99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en-US" dirty="0">
                  <a:solidFill>
                    <a:srgbClr val="000099"/>
                  </a:solidFill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304800"/>
                <a:ext cx="7620000" cy="3046988"/>
              </a:xfrm>
              <a:prstGeom prst="rect">
                <a:avLst/>
              </a:prstGeom>
              <a:blipFill>
                <a:blip r:embed="rId2"/>
                <a:stretch>
                  <a:fillRect l="-1200" t="-1400" r="-160" b="-38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2362200" y="3810000"/>
                <a:ext cx="4572000" cy="159883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b="0" dirty="0">
                  <a:solidFill>
                    <a:srgbClr val="000099"/>
                  </a:solidFill>
                </a:endParaRPr>
              </a:p>
              <a:p>
                <a:endParaRPr lang="en-US" b="0" dirty="0">
                  <a:solidFill>
                    <a:srgbClr val="000099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Υ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Υ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Υ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𝜐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000099"/>
                  </a:solidFill>
                </a:endParaRPr>
              </a:p>
              <a:p>
                <a:endParaRPr lang="en-US" dirty="0">
                  <a:solidFill>
                    <a:srgbClr val="000099"/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2200" y="3810000"/>
                <a:ext cx="4572000" cy="159883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/>
          <p:cNvCxnSpPr/>
          <p:nvPr/>
        </p:nvCxnSpPr>
        <p:spPr bwMode="auto">
          <a:xfrm>
            <a:off x="6096000" y="4114800"/>
            <a:ext cx="838200" cy="1"/>
          </a:xfrm>
          <a:prstGeom prst="line">
            <a:avLst/>
          </a:prstGeom>
          <a:noFill/>
          <a:ln w="152400" cap="flat" cmpd="sng" algn="ctr">
            <a:solidFill>
              <a:srgbClr val="99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/>
          <p:nvPr/>
        </p:nvCxnSpPr>
        <p:spPr bwMode="auto">
          <a:xfrm>
            <a:off x="6127845" y="4791388"/>
            <a:ext cx="838200" cy="1"/>
          </a:xfrm>
          <a:prstGeom prst="line">
            <a:avLst/>
          </a:prstGeom>
          <a:noFill/>
          <a:ln w="152400" cap="flat" cmpd="sng" algn="ctr">
            <a:solidFill>
              <a:srgbClr val="99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7945116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9600" y="304800"/>
            <a:ext cx="7620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99"/>
                </a:solidFill>
              </a:rPr>
              <a:t>Symmetries (focus on bi-layer graphene) </a:t>
            </a:r>
          </a:p>
          <a:p>
            <a:endParaRPr lang="en-US" dirty="0">
              <a:solidFill>
                <a:srgbClr val="000099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582706" y="3424518"/>
                <a:ext cx="8305800" cy="33720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rgbClr val="990000"/>
                    </a:solidFill>
                  </a:rPr>
                  <a:t>Crystalline symmetries </a:t>
                </a:r>
                <a:r>
                  <a:rPr lang="en-US" dirty="0">
                    <a:solidFill>
                      <a:srgbClr val="000099"/>
                    </a:solidFill>
                  </a:rPr>
                  <a:t>relate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b="0" i="1" dirty="0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dirty="0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000099"/>
                    </a:solidFill>
                  </a:rPr>
                  <a:t> </a:t>
                </a:r>
              </a:p>
              <a:p>
                <a:r>
                  <a:rPr lang="en-US" b="0" dirty="0">
                    <a:solidFill>
                      <a:srgbClr val="000099"/>
                    </a:solidFill>
                  </a:rPr>
                  <a:t>                    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                       </m:t>
                    </m:r>
                    <m:r>
                      <a:rPr lang="en-US" b="0" i="1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b="0" i="1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  <m:r>
                      <a:rPr lang="en-US" b="0" i="1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⋅</m:t>
                    </m:r>
                    <m:acc>
                      <m:accPr>
                        <m:chr m:val="⃗"/>
                        <m:ctrlP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acc>
                  </m:oMath>
                </a14:m>
                <a:endParaRPr lang="en-US" b="0" dirty="0">
                  <a:solidFill>
                    <a:srgbClr val="000099"/>
                  </a:solidFill>
                </a:endParaRPr>
              </a:p>
              <a:p>
                <a:r>
                  <a:rPr lang="en-US" dirty="0">
                    <a:solidFill>
                      <a:srgbClr val="000099"/>
                    </a:solidFill>
                  </a:rPr>
                  <a:t>Under a crystalline symmetry:                   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acc>
                    <m:r>
                      <a:rPr lang="en-US" b="0" i="1" dirty="0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b="0" i="1" dirty="0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acc>
                      <m:accPr>
                        <m:chr m:val="⃗"/>
                        <m:ctrlP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acc>
                  </m:oMath>
                </a14:m>
                <a:endParaRPr lang="en-US" dirty="0">
                  <a:solidFill>
                    <a:srgbClr val="000099"/>
                  </a:solidFill>
                </a:endParaRPr>
              </a:p>
              <a:p>
                <a:r>
                  <a:rPr lang="en-US" b="0" dirty="0">
                    <a:solidFill>
                      <a:srgbClr val="000099"/>
                    </a:solidFill>
                  </a:rPr>
                  <a:t>                                                                   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  <m:r>
                      <a:rPr lang="en-US" b="0" i="1" dirty="0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b="0" i="1" dirty="0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acc>
                      <m:accPr>
                        <m:chr m:val="⃗"/>
                        <m:ctrlP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</m:oMath>
                </a14:m>
                <a:endParaRPr lang="en-US" dirty="0">
                  <a:solidFill>
                    <a:srgbClr val="000099"/>
                  </a:solidFill>
                </a:endParaRPr>
              </a:p>
              <a:p>
                <a:endParaRPr lang="en-US" dirty="0">
                  <a:solidFill>
                    <a:srgbClr val="000099"/>
                  </a:solidFill>
                </a:endParaRPr>
              </a:p>
              <a:p>
                <a:r>
                  <a:rPr lang="en-US" dirty="0">
                    <a:solidFill>
                      <a:srgbClr val="000099"/>
                    </a:solidFill>
                  </a:rPr>
                  <a:t>For bi-layer graphene the symmetry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000099"/>
                    </a:solidFill>
                  </a:rPr>
                  <a:t>. We can represent it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en-US" b="0" i="1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f>
                          <m:fPr>
                            <m:ctrlPr>
                              <a:rPr lang="en-US" b="0" i="1" smtClean="0">
                                <a:solidFill>
                                  <a:srgbClr val="00009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solidFill>
                                  <a:srgbClr val="000099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b="0" i="1" smtClean="0">
                                <a:solidFill>
                                  <a:srgbClr val="000099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b="0" i="1" smtClean="0">
                                <a:solidFill>
                                  <a:srgbClr val="000099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000099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000099"/>
                                    </a:solidFill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000099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num>
                          <m:den>
                            <m:r>
                              <a:rPr lang="en-US" b="0" i="1" smtClean="0">
                                <a:solidFill>
                                  <a:srgbClr val="000099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dirty="0">
                    <a:solidFill>
                      <a:srgbClr val="000099"/>
                    </a:solidFill>
                  </a:rPr>
                  <a:t>.  </a:t>
                </a:r>
              </a:p>
              <a:p>
                <a:r>
                  <a:rPr lang="en-US" dirty="0">
                    <a:solidFill>
                      <a:srgbClr val="990000"/>
                    </a:solidFill>
                  </a:rPr>
                  <a:t>Forbids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99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990000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99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990000"/>
                    </a:solidFill>
                  </a:rPr>
                  <a:t> and relates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99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99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99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990000"/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99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99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99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706" y="3424518"/>
                <a:ext cx="8305800" cy="3372013"/>
              </a:xfrm>
              <a:prstGeom prst="rect">
                <a:avLst/>
              </a:prstGeom>
              <a:blipFill>
                <a:blip r:embed="rId2"/>
                <a:stretch>
                  <a:fillRect l="-1175" t="-1447" r="-1836" b="-2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828800" y="1498202"/>
                <a:ext cx="4572000" cy="159883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b="0" dirty="0">
                  <a:solidFill>
                    <a:srgbClr val="000099"/>
                  </a:solidFill>
                </a:endParaRPr>
              </a:p>
              <a:p>
                <a:endParaRPr lang="en-US" b="0" dirty="0">
                  <a:solidFill>
                    <a:srgbClr val="000099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𝜐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𝜐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𝜐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𝜐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000099"/>
                  </a:solidFill>
                </a:endParaRPr>
              </a:p>
              <a:p>
                <a:endParaRPr lang="en-US" dirty="0">
                  <a:solidFill>
                    <a:srgbClr val="000099"/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1498202"/>
                <a:ext cx="4572000" cy="159883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Connector 5"/>
          <p:cNvCxnSpPr/>
          <p:nvPr/>
        </p:nvCxnSpPr>
        <p:spPr bwMode="auto">
          <a:xfrm>
            <a:off x="5562600" y="1803002"/>
            <a:ext cx="838200" cy="1"/>
          </a:xfrm>
          <a:prstGeom prst="line">
            <a:avLst/>
          </a:prstGeom>
          <a:noFill/>
          <a:ln w="152400" cap="flat" cmpd="sng" algn="ctr">
            <a:solidFill>
              <a:srgbClr val="99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/>
          <p:cNvCxnSpPr/>
          <p:nvPr/>
        </p:nvCxnSpPr>
        <p:spPr bwMode="auto">
          <a:xfrm>
            <a:off x="5594445" y="2479590"/>
            <a:ext cx="838200" cy="1"/>
          </a:xfrm>
          <a:prstGeom prst="line">
            <a:avLst/>
          </a:prstGeom>
          <a:noFill/>
          <a:ln w="152400" cap="flat" cmpd="sng" algn="ctr">
            <a:solidFill>
              <a:srgbClr val="99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314762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43381" y="269747"/>
                <a:ext cx="7620000" cy="15988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000099"/>
                    </a:solidFill>
                  </a:rPr>
                  <a:t>With these two symmetries, we reduce the space of possibilities to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b="0" dirty="0">
                  <a:solidFill>
                    <a:srgbClr val="000099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000099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381" y="269747"/>
                <a:ext cx="7620000" cy="1598836"/>
              </a:xfrm>
              <a:prstGeom prst="rect">
                <a:avLst/>
              </a:prstGeom>
              <a:blipFill>
                <a:blip r:embed="rId2"/>
                <a:stretch>
                  <a:fillRect l="-1280" t="-2662" b="-11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/>
          <p:cNvGrpSpPr/>
          <p:nvPr/>
        </p:nvGrpSpPr>
        <p:grpSpPr>
          <a:xfrm>
            <a:off x="533400" y="2057400"/>
            <a:ext cx="8229600" cy="4289172"/>
            <a:chOff x="838201" y="2362200"/>
            <a:chExt cx="7924800" cy="428917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76400" y="3124200"/>
              <a:ext cx="5553962" cy="214636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/>
                <p:cNvSpPr txBox="1"/>
                <p:nvPr/>
              </p:nvSpPr>
              <p:spPr>
                <a:xfrm>
                  <a:off x="1250180" y="3805535"/>
                  <a:ext cx="578620" cy="46166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009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0099"/>
                                </a:solidFill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99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rgbClr val="000099"/>
                    </a:solidFill>
                  </a:endParaRPr>
                </a:p>
              </p:txBody>
            </p:sp>
          </mc:Choice>
          <mc:Fallback xmlns=""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50180" y="3805535"/>
                  <a:ext cx="578620" cy="461665"/>
                </a:xfrm>
                <a:prstGeom prst="rect">
                  <a:avLst/>
                </a:prstGeom>
                <a:blipFill>
                  <a:blip r:embed="rId4"/>
                  <a:stretch>
                    <a:fillRect b="-105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/>
                <p:cNvSpPr txBox="1"/>
                <p:nvPr/>
              </p:nvSpPr>
              <p:spPr>
                <a:xfrm>
                  <a:off x="2895600" y="5181600"/>
                  <a:ext cx="585738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009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0099"/>
                                </a:solidFill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99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rgbClr val="000099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95600" y="5181600"/>
                  <a:ext cx="585738" cy="461665"/>
                </a:xfrm>
                <a:prstGeom prst="rect">
                  <a:avLst/>
                </a:prstGeom>
                <a:blipFill>
                  <a:blip r:embed="rId5"/>
                  <a:stretch>
                    <a:fillRect b="-105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4221980" y="3810000"/>
                  <a:ext cx="578620" cy="46166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009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0099"/>
                                </a:solidFill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99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rgbClr val="000099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21980" y="3810000"/>
                  <a:ext cx="578620" cy="461665"/>
                </a:xfrm>
                <a:prstGeom prst="rect">
                  <a:avLst/>
                </a:prstGeom>
                <a:blipFill>
                  <a:blip r:embed="rId6"/>
                  <a:stretch>
                    <a:fillRect b="-105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5791200" y="5177135"/>
                  <a:ext cx="585738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009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0099"/>
                                </a:solidFill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99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rgbClr val="000099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91200" y="5177135"/>
                  <a:ext cx="585738" cy="461665"/>
                </a:xfrm>
                <a:prstGeom prst="rect">
                  <a:avLst/>
                </a:prstGeom>
                <a:blipFill>
                  <a:blip r:embed="rId7"/>
                  <a:stretch>
                    <a:fillRect b="-105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838201" y="5791200"/>
                  <a:ext cx="7924800" cy="86017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rgbClr val="000099"/>
                      </a:solidFill>
                    </a:rPr>
                    <a:t>Another, approximate, symmetry, commutes with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a14:m>
                  <a:r>
                    <a:rPr lang="en-US" dirty="0">
                      <a:solidFill>
                        <a:srgbClr val="000099"/>
                      </a:solidFill>
                    </a:rPr>
                    <a:t> and anti-commutes with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a14:m>
                  <a:r>
                    <a:rPr lang="en-US" dirty="0">
                      <a:solidFill>
                        <a:srgbClr val="000099"/>
                      </a:solidFill>
                    </a:rPr>
                    <a:t>, forcing</a:t>
                  </a:r>
                  <a14:m>
                    <m:oMath xmlns:m="http://schemas.openxmlformats.org/officeDocument/2006/math">
                      <m:r>
                        <a:rPr lang="en-US" b="0" i="0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b="0" i="1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. </m:t>
                      </m:r>
                    </m:oMath>
                  </a14:m>
                  <a:endParaRPr lang="en-US" dirty="0">
                    <a:solidFill>
                      <a:srgbClr val="000099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1" y="5791200"/>
                  <a:ext cx="7924800" cy="860172"/>
                </a:xfrm>
                <a:prstGeom prst="rect">
                  <a:avLst/>
                </a:prstGeom>
                <a:blipFill>
                  <a:blip r:embed="rId8"/>
                  <a:stretch>
                    <a:fillRect l="-1185" t="-4965" b="-120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914400" y="2362200"/>
                  <a:ext cx="7378558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990000"/>
                      </a:solidFill>
                    </a:rPr>
                    <a:t>The parameter(s) explore cuts in the plane of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99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990000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99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99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99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990000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99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a14:m>
                  <a:endParaRPr lang="en-US" dirty="0">
                    <a:solidFill>
                      <a:srgbClr val="990000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4400" y="2362200"/>
                  <a:ext cx="7378558" cy="461665"/>
                </a:xfrm>
                <a:prstGeom prst="rect">
                  <a:avLst/>
                </a:prstGeom>
                <a:blipFill>
                  <a:blip r:embed="rId9"/>
                  <a:stretch>
                    <a:fillRect l="-1240" t="-9333" b="-30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819837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81CFD1-CBF4-27DB-752C-771129E302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2362200"/>
            <a:ext cx="3717418" cy="2296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772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0" y="254330"/>
            <a:ext cx="80730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90000"/>
                </a:solidFill>
              </a:rPr>
              <a:t>A Dirac cone on the surface of a 3D topological insulator</a:t>
            </a:r>
          </a:p>
          <a:p>
            <a:r>
              <a:rPr lang="en-US" dirty="0">
                <a:solidFill>
                  <a:srgbClr val="000099"/>
                </a:solidFill>
              </a:rPr>
              <a:t>							</a:t>
            </a:r>
            <a:r>
              <a:rPr lang="en-US" sz="2000" dirty="0">
                <a:solidFill>
                  <a:srgbClr val="000099"/>
                </a:solidFill>
              </a:rPr>
              <a:t>(Cano 2021)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872836" y="2286000"/>
                <a:ext cx="6617004" cy="30761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b="0" dirty="0">
                  <a:solidFill>
                    <a:srgbClr val="000099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b="0" i="1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b="0" i="1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000099"/>
                    </a:solidFill>
                  </a:rPr>
                  <a:t>   but now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b="0" i="1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dirty="0">
                    <a:solidFill>
                      <a:srgbClr val="000099"/>
                    </a:solidFill>
                  </a:rPr>
                  <a:t> so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dirty="0">
                  <a:solidFill>
                    <a:srgbClr val="000099"/>
                  </a:solidFill>
                </a:endParaRPr>
              </a:p>
              <a:p>
                <a:endParaRPr lang="en-US" dirty="0">
                  <a:solidFill>
                    <a:srgbClr val="000099"/>
                  </a:solidFill>
                </a:endParaRPr>
              </a:p>
              <a:p>
                <a:r>
                  <a:rPr lang="en-US" dirty="0">
                    <a:solidFill>
                      <a:srgbClr val="000099"/>
                    </a:solidFill>
                  </a:rPr>
                  <a:t>Forbids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dirty="0">
                  <a:solidFill>
                    <a:srgbClr val="000099"/>
                  </a:solidFill>
                </a:endParaRPr>
              </a:p>
              <a:p>
                <a:endParaRPr lang="en-US" dirty="0">
                  <a:solidFill>
                    <a:srgbClr val="000099"/>
                  </a:solidFill>
                </a:endParaRPr>
              </a:p>
              <a:p>
                <a:r>
                  <a:rPr lang="en-US" dirty="0">
                    <a:solidFill>
                      <a:srgbClr val="000099"/>
                    </a:solidFill>
                  </a:rPr>
                  <a:t>Crystalline symmetry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000099"/>
                    </a:solidFill>
                  </a:rPr>
                  <a:t> forbids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en-US" dirty="0">
                  <a:solidFill>
                    <a:srgbClr val="000099"/>
                  </a:solidFill>
                </a:endParaRPr>
              </a:p>
              <a:p>
                <a:endParaRPr lang="en-US" dirty="0">
                  <a:solidFill>
                    <a:srgbClr val="000099"/>
                  </a:solidFill>
                </a:endParaRPr>
              </a:p>
              <a:p>
                <a:r>
                  <a:rPr lang="en-US" dirty="0">
                    <a:solidFill>
                      <a:srgbClr val="000099"/>
                    </a:solidFill>
                  </a:rPr>
                  <a:t>Mirror symmetry reduces to one parameter. 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2836" y="2286000"/>
                <a:ext cx="6617004" cy="3076163"/>
              </a:xfrm>
              <a:prstGeom prst="rect">
                <a:avLst/>
              </a:prstGeom>
              <a:blipFill>
                <a:blip r:embed="rId2"/>
                <a:stretch>
                  <a:fillRect l="-1381" b="-3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838200" y="5989948"/>
                <a:ext cx="7752763" cy="4908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0099"/>
                    </a:solidFill>
                  </a:rPr>
                  <a:t>Flattening the cone    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990000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b="0" i="1" smtClean="0">
                        <a:solidFill>
                          <a:srgbClr val="99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99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99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99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solidFill>
                          <a:srgbClr val="99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99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990000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99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solidFill>
                              <a:srgbClr val="99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99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99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b="0" i="1" smtClean="0">
                        <a:solidFill>
                          <a:srgbClr val="99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99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990000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99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solidFill>
                              <a:srgbClr val="99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99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99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b="0" i="1" smtClean="0">
                        <a:solidFill>
                          <a:srgbClr val="990000"/>
                        </a:solidFill>
                        <a:latin typeface="Cambria Math" panose="02040503050406030204" pitchFamily="18" charset="0"/>
                      </a:rPr>
                      <m:t>)+</m:t>
                    </m:r>
                    <m:r>
                      <a:rPr lang="en-US" b="0" i="1" smtClean="0">
                        <a:solidFill>
                          <a:srgbClr val="990000"/>
                        </a:solidFill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US" b="0" i="1" smtClean="0">
                        <a:solidFill>
                          <a:srgbClr val="99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rgbClr val="990000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b="0" i="1" smtClean="0">
                        <a:solidFill>
                          <a:srgbClr val="99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olidFill>
                    <a:srgbClr val="99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5989948"/>
                <a:ext cx="7752763" cy="490840"/>
              </a:xfrm>
              <a:prstGeom prst="rect">
                <a:avLst/>
              </a:prstGeom>
              <a:blipFill>
                <a:blip r:embed="rId3"/>
                <a:stretch>
                  <a:fillRect l="-1259" t="-10000" b="-2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838200" y="1166256"/>
            <a:ext cx="76765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66"/>
                </a:solidFill>
              </a:rPr>
              <a:t>Motivation – fully symmetric gapped surface state of a 3DTI – the T-</a:t>
            </a:r>
            <a:r>
              <a:rPr lang="en-US" dirty="0" err="1">
                <a:solidFill>
                  <a:srgbClr val="000066"/>
                </a:solidFill>
              </a:rPr>
              <a:t>Pfaffian</a:t>
            </a:r>
            <a:endParaRPr lang="en-US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473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85800" y="544591"/>
                <a:ext cx="7345985" cy="11387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0099"/>
                    </a:solidFill>
                  </a:rPr>
                  <a:t>Attempts:</a:t>
                </a:r>
              </a:p>
              <a:p>
                <a:r>
                  <a:rPr lang="en-US" b="0" dirty="0">
                    <a:solidFill>
                      <a:srgbClr val="000099"/>
                    </a:solidFill>
                  </a:rPr>
                  <a:t>1.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US" b="0" i="1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b="0" i="1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)=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(</m:t>
                    </m:r>
                    <m:func>
                      <m:funcPr>
                        <m:ctrlP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009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0099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99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func>
                          <m:funcPr>
                            <m:ctrlPr>
                              <a:rPr lang="en-US" b="0" i="1" smtClean="0">
                                <a:solidFill>
                                  <a:srgbClr val="00009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rgbClr val="000099"/>
                                </a:solidFill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000099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000099"/>
                                    </a:solidFill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000099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rgbClr val="000099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func>
                        <m: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) </m:t>
                        </m:r>
                      </m:e>
                    </m:func>
                  </m:oMath>
                </a14:m>
                <a:r>
                  <a:rPr lang="en-US" dirty="0">
                    <a:solidFill>
                      <a:srgbClr val="000099"/>
                    </a:solidFill>
                  </a:rPr>
                  <a:t> not good enough </a:t>
                </a:r>
              </a:p>
              <a:p>
                <a:r>
                  <a:rPr lang="en-US" sz="2000" dirty="0">
                    <a:solidFill>
                      <a:srgbClr val="000099"/>
                    </a:solidFill>
                  </a:rPr>
                  <a:t>(Cano group, 2020-2021)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544591"/>
                <a:ext cx="7345985" cy="1138773"/>
              </a:xfrm>
              <a:prstGeom prst="rect">
                <a:avLst/>
              </a:prstGeom>
              <a:blipFill>
                <a:blip r:embed="rId2"/>
                <a:stretch>
                  <a:fillRect l="-1328" t="-3743" r="-830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1990516"/>
            <a:ext cx="1968137" cy="15094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796599" y="3935607"/>
                <a:ext cx="7235186" cy="4908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0099"/>
                    </a:solidFill>
                  </a:rPr>
                  <a:t>2. Break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000099"/>
                    </a:solidFill>
                  </a:rPr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: </m:t>
                    </m:r>
                    <m:r>
                      <a:rPr lang="en-US" b="0" i="0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𝑈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  <m:r>
                      <a:rPr lang="en-US" b="0" i="1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b="0" i="1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func>
                      <m:funcPr>
                        <m:ctrlP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009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0099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99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009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0099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99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func>
                          <m:funcPr>
                            <m:ctrlPr>
                              <a:rPr lang="en-US" b="0" i="1" smtClean="0">
                                <a:solidFill>
                                  <a:srgbClr val="00009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rgbClr val="000099"/>
                                </a:solidFill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000099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000099"/>
                                    </a:solidFill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000099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rgbClr val="000099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func>
                        <m: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) </m:t>
                        </m:r>
                      </m:e>
                    </m:func>
                  </m:oMath>
                </a14:m>
                <a:endParaRPr lang="en-US" dirty="0">
                  <a:solidFill>
                    <a:srgbClr val="000099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599" y="3935607"/>
                <a:ext cx="7235186" cy="490840"/>
              </a:xfrm>
              <a:prstGeom prst="rect">
                <a:avLst/>
              </a:prstGeom>
              <a:blipFill>
                <a:blip r:embed="rId4"/>
                <a:stretch>
                  <a:fillRect l="-1348" t="-10000" b="-2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796599" y="4631289"/>
                <a:ext cx="739140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b="0" dirty="0">
                    <a:solidFill>
                      <a:srgbClr val="000099"/>
                    </a:solidFill>
                  </a:rPr>
                  <a:t>3.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𝑈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r</m:t>
                        </m:r>
                      </m:e>
                    </m:d>
                    <m:r>
                      <a:rPr lang="en-US" b="0" i="0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(</m:t>
                    </m:r>
                    <m:func>
                      <m:funcPr>
                        <m:ctrlP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009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0099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99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func>
                          <m:funcPr>
                            <m:ctrlPr>
                              <a:rPr lang="en-US" b="0" i="1" smtClean="0">
                                <a:solidFill>
                                  <a:srgbClr val="00009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rgbClr val="000099"/>
                                </a:solidFill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000099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000099"/>
                                    </a:solidFill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000099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rgbClr val="000099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func>
                        <m: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)+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009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0099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b="0" i="1" smtClean="0">
                                <a:solidFill>
                                  <a:srgbClr val="000099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99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func>
                          <m:funcPr>
                            <m:ctrlPr>
                              <a:rPr lang="en-US" b="0" i="1" smtClean="0">
                                <a:solidFill>
                                  <a:srgbClr val="00009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rgbClr val="000099"/>
                                </a:solidFill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000099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000099"/>
                                    </a:solidFill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000099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rgbClr val="000099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func>
                              <m:funcPr>
                                <m:ctrlPr>
                                  <a:rPr lang="en-US" b="0" i="1" smtClean="0">
                                    <a:solidFill>
                                      <a:srgbClr val="000099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solidFill>
                                      <a:srgbClr val="000099"/>
                                    </a:solidFill>
                                    <a:latin typeface="Cambria Math" panose="02040503050406030204" pitchFamily="18" charset="0"/>
                                  </a:rPr>
                                  <m:t>cos</m:t>
                                </m:r>
                              </m:fName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000099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000099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000099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solidFill>
                                      <a:srgbClr val="000099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func>
                          </m:e>
                        </m:func>
                      </m:e>
                    </m:func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599" y="4631289"/>
                <a:ext cx="7391400" cy="461665"/>
              </a:xfrm>
              <a:prstGeom prst="rect">
                <a:avLst/>
              </a:prstGeom>
              <a:blipFill>
                <a:blip r:embed="rId5"/>
                <a:stretch>
                  <a:fillRect l="-1320" t="-9333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3601" y="2349562"/>
            <a:ext cx="1752600" cy="10055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79000" y="5486400"/>
            <a:ext cx="1633636" cy="93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0652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1600200"/>
            <a:ext cx="2867297" cy="40736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143000" y="609600"/>
                <a:ext cx="742337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99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990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99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990000"/>
                    </a:solidFill>
                  </a:rPr>
                  <a:t>-symmetric perturbation   (Surface acoustic waves)</a:t>
                </a:r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609600"/>
                <a:ext cx="7423379" cy="461665"/>
              </a:xfrm>
              <a:prstGeom prst="rect">
                <a:avLst/>
              </a:prstGeom>
              <a:blipFill>
                <a:blip r:embed="rId3"/>
                <a:stretch>
                  <a:fillRect l="-247" t="-9211" r="-247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36959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66800" y="2209800"/>
            <a:ext cx="7162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990000"/>
                </a:solidFill>
              </a:rPr>
              <a:t>So far, </a:t>
            </a:r>
            <a:r>
              <a:rPr lang="en-US" dirty="0">
                <a:solidFill>
                  <a:srgbClr val="000099"/>
                </a:solidFill>
              </a:rPr>
              <a:t>A recipe for flattening a Dirac cone (eliminating the linear term in the dispersion) –</a:t>
            </a:r>
          </a:p>
          <a:p>
            <a:endParaRPr lang="en-US" dirty="0">
              <a:solidFill>
                <a:srgbClr val="000099"/>
              </a:solidFill>
            </a:endParaRPr>
          </a:p>
          <a:p>
            <a:pPr marL="457200" indent="-457200">
              <a:buAutoNum type="arabicPeriod"/>
            </a:pPr>
            <a:r>
              <a:rPr lang="en-US" dirty="0">
                <a:solidFill>
                  <a:srgbClr val="000099"/>
                </a:solidFill>
              </a:rPr>
              <a:t>Identify the most general velocity operators consistent with the symmetries of the problem. </a:t>
            </a:r>
          </a:p>
          <a:p>
            <a:pPr marL="457200" indent="-457200">
              <a:buAutoNum type="arabicPeriod"/>
            </a:pPr>
            <a:r>
              <a:rPr lang="en-US" dirty="0">
                <a:solidFill>
                  <a:srgbClr val="000099"/>
                </a:solidFill>
              </a:rPr>
              <a:t>Introduce a perturbation to fine tune these operators to zero. </a:t>
            </a:r>
          </a:p>
          <a:p>
            <a:pPr marL="457200" indent="-457200">
              <a:buAutoNum type="arabicPeriod"/>
            </a:pPr>
            <a:endParaRPr lang="en-US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4559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43000" y="1676400"/>
            <a:ext cx="7162800" cy="461665"/>
          </a:xfrm>
          <a:prstGeom prst="rect">
            <a:avLst/>
          </a:prstGeom>
          <a:solidFill>
            <a:srgbClr val="8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How do we get perfectly flat bands?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419600"/>
            <a:ext cx="3619500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4397375"/>
            <a:ext cx="3124200" cy="20932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419600"/>
            <a:ext cx="3048000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1578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71600" y="1371600"/>
            <a:ext cx="7010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66"/>
                </a:solidFill>
              </a:rPr>
              <a:t>Three issues:</a:t>
            </a:r>
          </a:p>
          <a:p>
            <a:endParaRPr lang="en-US" dirty="0">
              <a:solidFill>
                <a:srgbClr val="000066"/>
              </a:solidFill>
            </a:endParaRPr>
          </a:p>
          <a:p>
            <a:pPr marL="457200" indent="-457200">
              <a:buAutoNum type="arabicPeriod"/>
            </a:pPr>
            <a:r>
              <a:rPr lang="en-US" dirty="0">
                <a:solidFill>
                  <a:srgbClr val="000066"/>
                </a:solidFill>
              </a:rPr>
              <a:t>What symmetry classes allow for perfectly flat bands?</a:t>
            </a:r>
          </a:p>
          <a:p>
            <a:pPr marL="457200" indent="-457200">
              <a:buAutoNum type="arabicPeriod"/>
            </a:pPr>
            <a:r>
              <a:rPr lang="en-US" dirty="0">
                <a:solidFill>
                  <a:srgbClr val="000066"/>
                </a:solidFill>
              </a:rPr>
              <a:t>Adding a perpendicular magnetic field</a:t>
            </a:r>
          </a:p>
          <a:p>
            <a:pPr marL="457200" indent="-457200">
              <a:buAutoNum type="arabicPeriod"/>
            </a:pPr>
            <a:r>
              <a:rPr lang="en-US" dirty="0">
                <a:solidFill>
                  <a:srgbClr val="000066"/>
                </a:solidFill>
              </a:rPr>
              <a:t>A new model for fine tuned perfectly flat bands</a:t>
            </a:r>
          </a:p>
        </p:txBody>
      </p:sp>
    </p:spTree>
    <p:extLst>
      <p:ext uri="{BB962C8B-B14F-4D97-AF65-F5344CB8AC3E}">
        <p14:creationId xmlns:p14="http://schemas.microsoft.com/office/powerpoint/2010/main" val="31773422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29372" y="1545782"/>
            <a:ext cx="6894836" cy="51821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>
              <a:lnSpc>
                <a:spcPts val="3700"/>
              </a:lnSpc>
            </a:pPr>
            <a:r>
              <a:rPr lang="en-US" dirty="0">
                <a:solidFill>
                  <a:schemeClr val="bg1"/>
                </a:solidFill>
              </a:rPr>
              <a:t>Symmetries, Dirac electrons and band flattening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24200" y="3581400"/>
            <a:ext cx="3020122" cy="43088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Ady Stern (Weizmann)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3316" y="5105400"/>
            <a:ext cx="7632484" cy="110799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990000"/>
                </a:solidFill>
              </a:rPr>
              <a:t>With </a:t>
            </a:r>
            <a:r>
              <a:rPr lang="en-US" sz="2200" dirty="0" err="1">
                <a:solidFill>
                  <a:srgbClr val="990000"/>
                </a:solidFill>
              </a:rPr>
              <a:t>Yarden</a:t>
            </a:r>
            <a:r>
              <a:rPr lang="en-US" sz="2200" dirty="0">
                <a:solidFill>
                  <a:srgbClr val="990000"/>
                </a:solidFill>
              </a:rPr>
              <a:t> </a:t>
            </a:r>
            <a:r>
              <a:rPr lang="en-US" sz="2200" dirty="0" err="1">
                <a:solidFill>
                  <a:srgbClr val="990000"/>
                </a:solidFill>
              </a:rPr>
              <a:t>Sheffer</a:t>
            </a:r>
            <a:r>
              <a:rPr lang="en-US" sz="2200" dirty="0">
                <a:solidFill>
                  <a:srgbClr val="990000"/>
                </a:solidFill>
              </a:rPr>
              <a:t> (Weizmann) and Raquel </a:t>
            </a:r>
            <a:r>
              <a:rPr lang="en-US" sz="2200" dirty="0" err="1">
                <a:solidFill>
                  <a:srgbClr val="990000"/>
                </a:solidFill>
              </a:rPr>
              <a:t>Queiroz</a:t>
            </a:r>
            <a:r>
              <a:rPr lang="en-US" sz="2200" dirty="0">
                <a:solidFill>
                  <a:srgbClr val="990000"/>
                </a:solidFill>
              </a:rPr>
              <a:t> (Columbia)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990000"/>
                </a:solidFill>
              </a:rPr>
              <a:t>With Ari Turner (</a:t>
            </a:r>
            <a:r>
              <a:rPr lang="en-US" sz="2200" dirty="0" err="1">
                <a:solidFill>
                  <a:srgbClr val="990000"/>
                </a:solidFill>
              </a:rPr>
              <a:t>Technion</a:t>
            </a:r>
            <a:r>
              <a:rPr lang="en-US" sz="2200" dirty="0">
                <a:solidFill>
                  <a:srgbClr val="990000"/>
                </a:solidFill>
              </a:rPr>
              <a:t>) and </a:t>
            </a:r>
            <a:r>
              <a:rPr lang="en-US" sz="2200" dirty="0" err="1">
                <a:solidFill>
                  <a:srgbClr val="990000"/>
                </a:solidFill>
              </a:rPr>
              <a:t>Erez</a:t>
            </a:r>
            <a:r>
              <a:rPr lang="en-US" sz="2200" dirty="0">
                <a:solidFill>
                  <a:srgbClr val="990000"/>
                </a:solidFill>
              </a:rPr>
              <a:t> Berg (Weizmann)</a:t>
            </a:r>
          </a:p>
        </p:txBody>
      </p:sp>
    </p:spTree>
    <p:extLst>
      <p:ext uri="{BB962C8B-B14F-4D97-AF65-F5344CB8AC3E}">
        <p14:creationId xmlns:p14="http://schemas.microsoft.com/office/powerpoint/2010/main" val="22422472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65018" y="228600"/>
            <a:ext cx="709123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90000"/>
                </a:solidFill>
              </a:rPr>
              <a:t>Symmetry classes allowing perfectly flat bands</a:t>
            </a:r>
          </a:p>
          <a:p>
            <a:endParaRPr lang="en-US" dirty="0">
              <a:solidFill>
                <a:srgbClr val="000099"/>
              </a:solidFill>
            </a:endParaRPr>
          </a:p>
          <a:p>
            <a:r>
              <a:rPr lang="en-US" dirty="0">
                <a:solidFill>
                  <a:srgbClr val="000099"/>
                </a:solidFill>
              </a:rPr>
              <a:t>Known flat  bands, very different from one another:</a:t>
            </a:r>
          </a:p>
          <a:p>
            <a:pPr marL="457200" indent="-457200">
              <a:buAutoNum type="arabicPeriod"/>
            </a:pPr>
            <a:r>
              <a:rPr lang="en-US" dirty="0">
                <a:solidFill>
                  <a:srgbClr val="000099"/>
                </a:solidFill>
              </a:rPr>
              <a:t>Atomic insulators</a:t>
            </a:r>
            <a:endParaRPr lang="en-US" b="0" dirty="0">
              <a:solidFill>
                <a:srgbClr val="000099"/>
              </a:solidFill>
            </a:endParaRPr>
          </a:p>
          <a:p>
            <a:r>
              <a:rPr lang="en-US" b="0" dirty="0">
                <a:solidFill>
                  <a:srgbClr val="990000"/>
                </a:solidFill>
              </a:rPr>
              <a:t>2.   Landau levels (in particular, of Dirac electrons)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762000" y="2286000"/>
                <a:ext cx="7292197" cy="18751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3500"/>
                  </a:lnSpc>
                </a:pPr>
                <a:r>
                  <a:rPr lang="en-US" dirty="0">
                    <a:solidFill>
                      <a:srgbClr val="000099"/>
                    </a:solidFill>
                  </a:rPr>
                  <a:t>First, review </a:t>
                </a:r>
              </a:p>
              <a:p>
                <a:pPr>
                  <a:lnSpc>
                    <a:spcPts val="3500"/>
                  </a:lnSpc>
                </a:pPr>
                <a:r>
                  <a:rPr lang="en-US" dirty="0">
                    <a:solidFill>
                      <a:srgbClr val="000099"/>
                    </a:solidFill>
                  </a:rPr>
                  <a:t>	Dirac cone with no magnetic field</a:t>
                </a:r>
              </a:p>
              <a:p>
                <a:pPr>
                  <a:lnSpc>
                    <a:spcPts val="35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b="0" i="1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∝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000099"/>
                  </a:solidFill>
                </a:endParaRPr>
              </a:p>
              <a:p>
                <a:pPr>
                  <a:lnSpc>
                    <a:spcPts val="3500"/>
                  </a:lnSpc>
                </a:pPr>
                <a:r>
                  <a:rPr lang="en-US" b="0" dirty="0">
                    <a:solidFill>
                      <a:srgbClr val="000099"/>
                    </a:solidFill>
                  </a:rPr>
                  <a:t>	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b="0" i="1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∝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000099"/>
                    </a:solidFill>
                  </a:rPr>
                  <a:t>  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b="0" i="1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∝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endParaRPr lang="en-US" dirty="0">
                  <a:solidFill>
                    <a:srgbClr val="000099"/>
                  </a:solidFill>
                </a:endParaRPr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2286000"/>
                <a:ext cx="7292197" cy="1875129"/>
              </a:xfrm>
              <a:prstGeom prst="rect">
                <a:avLst/>
              </a:prstGeom>
              <a:blipFill>
                <a:blip r:embed="rId2"/>
                <a:stretch>
                  <a:fillRect l="-1254" t="-325" b="-4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685800" y="4419600"/>
                <a:ext cx="6588200" cy="23365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ts val="3500"/>
                  </a:lnSpc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0099"/>
                    </a:solidFill>
                  </a:rPr>
                  <a:t>Chiral symmetry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b="0" i="1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000099"/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b="0" i="1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∝</m:t>
                    </m:r>
                    <m:r>
                      <a:rPr lang="en-US" b="0" i="1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𝑖𝑆</m:t>
                    </m:r>
                  </m:oMath>
                </a14:m>
                <a:endParaRPr lang="en-US" dirty="0">
                  <a:solidFill>
                    <a:srgbClr val="000099"/>
                  </a:solidFill>
                </a:endParaRPr>
              </a:p>
              <a:p>
                <a:pPr marL="342900" indent="-342900">
                  <a:lnSpc>
                    <a:spcPts val="3500"/>
                  </a:lnSpc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0099"/>
                    </a:solidFill>
                  </a:rPr>
                  <a:t>Time reversal symmetry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endParaRPr lang="en-US" dirty="0">
                  <a:solidFill>
                    <a:srgbClr val="000099"/>
                  </a:solidFill>
                </a:endParaRPr>
              </a:p>
              <a:p>
                <a:pPr marL="342900" indent="-342900">
                  <a:lnSpc>
                    <a:spcPts val="3500"/>
                  </a:lnSpc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0099"/>
                    </a:solidFill>
                  </a:rPr>
                  <a:t>Particle-hole symmetry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endParaRPr lang="en-US" dirty="0">
                  <a:solidFill>
                    <a:srgbClr val="000099"/>
                  </a:solidFill>
                </a:endParaRPr>
              </a:p>
              <a:p>
                <a:pPr marL="342900" indent="-342900">
                  <a:lnSpc>
                    <a:spcPts val="3500"/>
                  </a:lnSpc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0099"/>
                    </a:solidFill>
                  </a:rPr>
                  <a:t>Chiral symmetry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b="0" i="1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𝑇𝑃</m:t>
                    </m:r>
                  </m:oMath>
                </a14:m>
                <a:endParaRPr lang="en-US" dirty="0">
                  <a:solidFill>
                    <a:srgbClr val="000099"/>
                  </a:solidFill>
                </a:endParaRPr>
              </a:p>
              <a:p>
                <a:pPr>
                  <a:lnSpc>
                    <a:spcPts val="35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4419600"/>
                <a:ext cx="6588200" cy="2336537"/>
              </a:xfrm>
              <a:prstGeom prst="rect">
                <a:avLst/>
              </a:prstGeom>
              <a:blipFill>
                <a:blip r:embed="rId3"/>
                <a:stretch>
                  <a:fillRect l="-1296" t="-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17668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95928" y="228600"/>
                <a:ext cx="7868949" cy="14388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3500"/>
                  </a:lnSpc>
                </a:pPr>
                <a:r>
                  <a:rPr lang="en-US" b="0" dirty="0">
                    <a:solidFill>
                      <a:srgbClr val="000099"/>
                    </a:solidFill>
                    <a:latin typeface="+mn-lt"/>
                  </a:rPr>
                  <a:t>Now add a magnetic field </a:t>
                </a:r>
              </a:p>
              <a:p>
                <a:pPr>
                  <a:lnSpc>
                    <a:spcPts val="3500"/>
                  </a:lnSpc>
                </a:pPr>
                <a:endParaRPr lang="en-US" b="0" dirty="0">
                  <a:solidFill>
                    <a:srgbClr val="000099"/>
                  </a:solidFill>
                  <a:latin typeface="+mn-lt"/>
                </a:endParaRPr>
              </a:p>
              <a:p>
                <a:pPr>
                  <a:lnSpc>
                    <a:spcPts val="35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b="0" i="1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∝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𝑒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+(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𝑒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b="0" i="0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                        </m:t>
                      </m:r>
                      <m:r>
                        <a:rPr lang="en-US" b="1" i="1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en-US" b="0" i="1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b="1" i="1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𝑩</m:t>
                      </m:r>
                      <m:r>
                        <a:rPr lang="en-US" b="0" i="1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b="1" i="1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</m:oMath>
                  </m:oMathPara>
                </a14:m>
                <a:endParaRPr lang="en-US" b="1" dirty="0">
                  <a:solidFill>
                    <a:srgbClr val="000099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928" y="228600"/>
                <a:ext cx="7868949" cy="1438855"/>
              </a:xfrm>
              <a:prstGeom prst="rect">
                <a:avLst/>
              </a:prstGeom>
              <a:blipFill>
                <a:blip r:embed="rId2"/>
                <a:stretch>
                  <a:fillRect l="-1162" t="-424" b="-67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914400" y="3124200"/>
                <a:ext cx="7837467" cy="9221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b="0" i="1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solidFill>
                                    <a:srgbClr val="00009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solidFill>
                                      <a:srgbClr val="000099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000099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000099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000099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solidFill>
                                      <a:srgbClr val="000099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b="0" i="1" smtClean="0">
                                    <a:solidFill>
                                      <a:srgbClr val="000099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000099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000099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000099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solidFill>
                                      <a:srgbClr val="000099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b="0" i="1" smtClean="0">
                                    <a:solidFill>
                                      <a:srgbClr val="000099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b="0" i="1" smtClean="0">
                                    <a:solidFill>
                                      <a:srgbClr val="000099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000099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000099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000099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solidFill>
                                      <a:srgbClr val="000099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b="0" i="1" smtClean="0">
                                    <a:solidFill>
                                      <a:srgbClr val="000099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000099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000099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000099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solidFill>
                                      <a:srgbClr val="000099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000099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000099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000099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solidFill>
                                      <a:srgbClr val="000099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b="0" i="1" smtClean="0">
                                    <a:solidFill>
                                      <a:srgbClr val="000099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000099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000099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000099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solidFill>
                                      <a:srgbClr val="000099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b="0" i="1" smtClean="0">
                                    <a:solidFill>
                                      <a:srgbClr val="000099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b="0" i="1" smtClean="0">
                                    <a:solidFill>
                                      <a:srgbClr val="000099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000099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000099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000099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solidFill>
                                      <a:srgbClr val="000099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b="0" i="1" smtClean="0">
                                    <a:solidFill>
                                      <a:srgbClr val="000099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000099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000099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000099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solidFill>
                                      <a:srgbClr val="000099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e>
                                <m:r>
                                  <a:rPr lang="en-US" b="0" i="1" smtClean="0">
                                    <a:solidFill>
                                      <a:srgbClr val="000099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3124200"/>
                <a:ext cx="7837467" cy="92217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1143000" y="4397927"/>
            <a:ext cx="5870518" cy="1887696"/>
            <a:chOff x="1143000" y="4397927"/>
            <a:chExt cx="5870518" cy="188769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1143000" y="4397927"/>
                  <a:ext cx="5870518" cy="188769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ts val="3500"/>
                    </a:lnSpc>
                  </a:pPr>
                  <a:endParaRPr lang="en-US" dirty="0">
                    <a:solidFill>
                      <a:srgbClr val="000099"/>
                    </a:solidFill>
                  </a:endParaRPr>
                </a:p>
                <a:p>
                  <a:pPr>
                    <a:lnSpc>
                      <a:spcPts val="3500"/>
                    </a:lnSpc>
                  </a:pPr>
                  <a:r>
                    <a:rPr lang="en-US" dirty="0">
                      <a:solidFill>
                        <a:srgbClr val="000099"/>
                      </a:solidFill>
                    </a:rPr>
                    <a:t>Time reversal symmetry 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b="0" i="1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𝐾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a14:m>
                  <a:r>
                    <a:rPr lang="en-US" dirty="0">
                      <a:solidFill>
                        <a:srgbClr val="000099"/>
                      </a:solidFill>
                    </a:rPr>
                    <a:t>  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b="0" i="1" dirty="0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dirty="0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lang="en-US" b="0" i="1" dirty="0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dirty="0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dirty="0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a14:m>
                  <a:endParaRPr lang="en-US" dirty="0">
                    <a:solidFill>
                      <a:srgbClr val="000099"/>
                    </a:solidFill>
                  </a:endParaRPr>
                </a:p>
                <a:p>
                  <a:pPr>
                    <a:lnSpc>
                      <a:spcPts val="3500"/>
                    </a:lnSpc>
                  </a:pPr>
                  <a:r>
                    <a:rPr lang="en-US" dirty="0">
                      <a:solidFill>
                        <a:srgbClr val="000099"/>
                      </a:solidFill>
                    </a:rPr>
                    <a:t>Particle-hole symmetry 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b="0" i="1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𝐾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a14:m>
                  <a:r>
                    <a:rPr lang="en-US" dirty="0">
                      <a:solidFill>
                        <a:srgbClr val="000099"/>
                      </a:solidFill>
                    </a:rPr>
                    <a:t>    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b="0" i="1" dirty="0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dirty="0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p>
                          <m:r>
                            <a:rPr lang="en-US" b="0" i="1" dirty="0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dirty="0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dirty="0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a14:m>
                  <a:endParaRPr lang="en-US" dirty="0">
                    <a:solidFill>
                      <a:srgbClr val="000099"/>
                    </a:solidFill>
                  </a:endParaRPr>
                </a:p>
                <a:p>
                  <a:pPr>
                    <a:lnSpc>
                      <a:spcPts val="3500"/>
                    </a:lnSpc>
                  </a:pPr>
                  <a:r>
                    <a:rPr lang="en-US" dirty="0">
                      <a:solidFill>
                        <a:srgbClr val="000099"/>
                      </a:solidFill>
                    </a:rPr>
                    <a:t>Chiral symmetry 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b="0" i="1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𝑃𝑇</m:t>
                      </m:r>
                      <m:r>
                        <a:rPr lang="en-US" b="0" i="1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</m:oMath>
                  </a14:m>
                  <a:endParaRPr lang="en-US" dirty="0">
                    <a:solidFill>
                      <a:srgbClr val="000099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3000" y="4397927"/>
                  <a:ext cx="5870518" cy="1887696"/>
                </a:xfrm>
                <a:prstGeom prst="rect">
                  <a:avLst/>
                </a:prstGeom>
                <a:blipFill>
                  <a:blip r:embed="rId4"/>
                  <a:stretch>
                    <a:fillRect l="-1661" b="-419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Straight Connector 10"/>
            <p:cNvCxnSpPr/>
            <p:nvPr/>
          </p:nvCxnSpPr>
          <p:spPr bwMode="auto">
            <a:xfrm>
              <a:off x="1143000" y="5181600"/>
              <a:ext cx="4648200" cy="0"/>
            </a:xfrm>
            <a:prstGeom prst="line">
              <a:avLst/>
            </a:prstGeom>
            <a:noFill/>
            <a:ln w="57150" cap="flat" cmpd="sng" algn="ctr">
              <a:solidFill>
                <a:srgbClr val="C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" name="Straight Connector 11"/>
            <p:cNvCxnSpPr/>
            <p:nvPr/>
          </p:nvCxnSpPr>
          <p:spPr bwMode="auto">
            <a:xfrm>
              <a:off x="1143000" y="5562600"/>
              <a:ext cx="4648200" cy="0"/>
            </a:xfrm>
            <a:prstGeom prst="line">
              <a:avLst/>
            </a:prstGeom>
            <a:noFill/>
            <a:ln w="57150" cap="flat" cmpd="sng" algn="ctr">
              <a:solidFill>
                <a:srgbClr val="C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940526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828800" y="2057400"/>
                <a:ext cx="7010400" cy="32940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b="0" i="1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009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0099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acc>
                                <m:accPr>
                                  <m:chr m:val="̅"/>
                                  <m:ctrlPr>
                                    <a:rPr lang="en-US" b="0" i="1" smtClean="0">
                                      <a:solidFill>
                                        <a:srgbClr val="000099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solidFill>
                                        <a:srgbClr val="000099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acc>
                            </m:sub>
                          </m:sSub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b="0" i="1" smtClean="0">
                                  <a:solidFill>
                                    <a:srgbClr val="00009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rgbClr val="000099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rgbClr val="000099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Sup>
                                <m:sSubSupPr>
                                  <m:ctrlPr>
                                    <a:rPr lang="en-US" b="0" i="1" smtClean="0">
                                      <a:solidFill>
                                        <a:srgbClr val="000099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solidFill>
                                        <a:srgbClr val="000099"/>
                                      </a:solidFill>
                                      <a:latin typeface="Cambria Math" panose="02040503050406030204" pitchFamily="18" charset="0"/>
                                    </a:rPr>
                                    <m:t>ℓ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000099"/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solidFill>
                                        <a:srgbClr val="000099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</m:e>
                      </m:d>
                      <m:sSub>
                        <m:sSubPr>
                          <m:ctrlP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b="0" i="1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0" i="1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b="0" i="1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dirty="0">
                  <a:solidFill>
                    <a:srgbClr val="000099"/>
                  </a:solidFill>
                </a:endParaRPr>
              </a:p>
              <a:p>
                <a:endParaRPr lang="en-US" b="0" i="0" dirty="0">
                  <a:solidFill>
                    <a:srgbClr val="000099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009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0099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acc>
                                <m:accPr>
                                  <m:chr m:val="̅"/>
                                  <m:ctrlPr>
                                    <a:rPr lang="en-US" b="0" i="1" smtClean="0">
                                      <a:solidFill>
                                        <a:srgbClr val="000099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solidFill>
                                        <a:srgbClr val="000099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acc>
                            </m:sub>
                          </m:sSub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b="0" i="1" smtClean="0">
                                  <a:solidFill>
                                    <a:srgbClr val="00009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rgbClr val="000099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rgbClr val="000099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Sup>
                                <m:sSubSupPr>
                                  <m:ctrlPr>
                                    <a:rPr lang="en-US" b="0" i="1" smtClean="0">
                                      <a:solidFill>
                                        <a:srgbClr val="000099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solidFill>
                                        <a:srgbClr val="000099"/>
                                      </a:solidFill>
                                      <a:latin typeface="Cambria Math" panose="02040503050406030204" pitchFamily="18" charset="0"/>
                                    </a:rPr>
                                    <m:t>ℓ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000099"/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solidFill>
                                        <a:srgbClr val="000099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</m:e>
                      </m:d>
                      <m:r>
                        <a:rPr lang="en-US" b="0" i="1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en-US" b="0" i="1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dirty="0">
                  <a:solidFill>
                    <a:srgbClr val="000099"/>
                  </a:solidFill>
                </a:endParaRPr>
              </a:p>
              <a:p>
                <a:endParaRPr lang="en-US" dirty="0">
                  <a:solidFill>
                    <a:srgbClr val="000099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en-US" b="0" i="1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b="0" i="1" smtClean="0">
                                  <a:solidFill>
                                    <a:srgbClr val="00009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rgbClr val="000099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b="0" i="1" smtClean="0">
                                          <a:solidFill>
                                            <a:srgbClr val="000099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000099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rgbClr val="000099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b="0" i="1" smtClean="0">
                                  <a:solidFill>
                                    <a:srgbClr val="000099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sSubSup>
                                <m:sSubSupPr>
                                  <m:ctrlPr>
                                    <a:rPr lang="en-US" b="0" i="1" smtClean="0">
                                      <a:solidFill>
                                        <a:srgbClr val="000099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solidFill>
                                        <a:srgbClr val="000099"/>
                                      </a:solidFill>
                                      <a:latin typeface="Cambria Math" panose="02040503050406030204" pitchFamily="18" charset="0"/>
                                    </a:rPr>
                                    <m:t>ℓ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000099"/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solidFill>
                                        <a:srgbClr val="000099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</m:sup>
                      </m:sSup>
                      <m:r>
                        <a:rPr lang="en-US" b="0" i="1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 |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b="0" i="1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〉</m:t>
                      </m:r>
                    </m:oMath>
                  </m:oMathPara>
                </a14:m>
                <a:endParaRPr lang="en-US" dirty="0">
                  <a:solidFill>
                    <a:srgbClr val="000099"/>
                  </a:solidFill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2057400"/>
                <a:ext cx="7010400" cy="329404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457200" y="838200"/>
            <a:ext cx="40014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99"/>
                </a:solidFill>
              </a:rPr>
              <a:t>For a uniform magnetic field</a:t>
            </a:r>
          </a:p>
        </p:txBody>
      </p:sp>
    </p:spTree>
    <p:extLst>
      <p:ext uri="{BB962C8B-B14F-4D97-AF65-F5344CB8AC3E}">
        <p14:creationId xmlns:p14="http://schemas.microsoft.com/office/powerpoint/2010/main" val="19115855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4838700" y="3400109"/>
                <a:ext cx="3545906" cy="7763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009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0099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0099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009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0099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0099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00009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b="0" i="1" smtClean="0">
                                      <a:solidFill>
                                        <a:srgbClr val="000099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solidFill>
                                              <a:srgbClr val="000099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b="0" i="1" smtClean="0">
                                            <a:solidFill>
                                              <a:srgbClr val="000099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𝐴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b="0" i="1" smtClean="0">
                                            <a:solidFill>
                                              <a:srgbClr val="000099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  <m:r>
                                          <a:rPr lang="en-US" b="0" i="1" smtClean="0">
                                            <a:solidFill>
                                              <a:srgbClr val="000099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solidFill>
                                              <a:srgbClr val="000099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rgbClr val="000099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𝐴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solidFill>
                                              <a:srgbClr val="000099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12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solidFill>
                                              <a:srgbClr val="000099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b="0" i="0" smtClean="0">
                                            <a:solidFill>
                                              <a:srgbClr val="000099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A</m:t>
                                        </m:r>
                                      </m:e>
                                      <m:sub>
                                        <m:r>
                                          <a:rPr lang="en-US" b="0" i="0" smtClean="0">
                                            <a:solidFill>
                                              <a:srgbClr val="000099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21</m:t>
                                        </m:r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solidFill>
                                              <a:srgbClr val="000099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rgbClr val="000099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𝐴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solidFill>
                                              <a:srgbClr val="000099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22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</m:e>
                      </m:d>
                    </m:oMath>
                  </m:oMathPara>
                </a14:m>
                <a:endParaRPr lang="en-US" dirty="0">
                  <a:solidFill>
                    <a:srgbClr val="000099"/>
                  </a:solidFill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8700" y="3400109"/>
                <a:ext cx="3545906" cy="77630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990600" y="4648200"/>
            <a:ext cx="34419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99"/>
                </a:solidFill>
              </a:rPr>
              <a:t>Non-abelian gauge field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90600" y="685800"/>
            <a:ext cx="769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99"/>
                </a:solidFill>
              </a:rPr>
              <a:t>Combining </a:t>
            </a:r>
            <a:r>
              <a:rPr lang="en-US" dirty="0">
                <a:solidFill>
                  <a:srgbClr val="990000"/>
                </a:solidFill>
              </a:rPr>
              <a:t>the Landau level spirit with time reversal symmetry</a:t>
            </a:r>
            <a:r>
              <a:rPr lang="en-US" dirty="0">
                <a:solidFill>
                  <a:srgbClr val="000099"/>
                </a:solidFill>
              </a:rPr>
              <a:t> requires a larger Hamiltonian </a:t>
            </a:r>
          </a:p>
          <a:p>
            <a:r>
              <a:rPr lang="en-US" dirty="0">
                <a:solidFill>
                  <a:srgbClr val="000099"/>
                </a:solidFill>
              </a:rPr>
              <a:t>(bi-layer graphene, two coupled 3DTIs)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295400" y="5410200"/>
                <a:ext cx="238642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0099"/>
                    </a:solidFill>
                  </a:rPr>
                  <a:t>Keep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000099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5410200"/>
                <a:ext cx="2386423" cy="461665"/>
              </a:xfrm>
              <a:prstGeom prst="rect">
                <a:avLst/>
              </a:prstGeom>
              <a:blipFill>
                <a:blip r:embed="rId3"/>
                <a:stretch>
                  <a:fillRect l="-4092" t="-9333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AutoShape 2" descr="https://topocondmat.org/_images/bott_clock.svg"/>
          <p:cNvSpPr>
            <a:spLocks noChangeAspect="1" noChangeArrowheads="1"/>
          </p:cNvSpPr>
          <p:nvPr/>
        </p:nvSpPr>
        <p:spPr bwMode="auto">
          <a:xfrm>
            <a:off x="176213" y="-1825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609600" y="2182031"/>
                <a:ext cx="6556731" cy="7838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2000" b="0" i="1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000" b="0" i="1" smtClean="0">
                                  <a:solidFill>
                                    <a:srgbClr val="00009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000" b="0" i="1" smtClean="0">
                                    <a:solidFill>
                                      <a:srgbClr val="000099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000" b="0" i="1" smtClean="0">
                                        <a:solidFill>
                                          <a:srgbClr val="000099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rgbClr val="000099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solidFill>
                                          <a:srgbClr val="000099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r>
                                  <a:rPr lang="en-US" sz="2000" b="0" i="1" smtClean="0">
                                    <a:solidFill>
                                      <a:srgbClr val="000099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000" b="0" i="1" smtClean="0">
                                    <a:solidFill>
                                      <a:srgbClr val="000099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  <m:sSub>
                                  <m:sSubPr>
                                    <m:ctrlPr>
                                      <a:rPr lang="en-US" sz="2000" b="0" i="1" smtClean="0">
                                        <a:solidFill>
                                          <a:srgbClr val="000099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rgbClr val="000099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solidFill>
                                          <a:srgbClr val="000099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r>
                                  <a:rPr lang="en-US" sz="2000" b="0" i="1" smtClean="0">
                                    <a:solidFill>
                                      <a:srgbClr val="000099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000" b="0" i="1" smtClean="0">
                                    <a:solidFill>
                                      <a:srgbClr val="000099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2000" b="0" i="1" smtClean="0">
                                    <a:solidFill>
                                      <a:srgbClr val="000099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sz="2000" b="0" i="1" smtClean="0">
                                        <a:solidFill>
                                          <a:srgbClr val="000099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rgbClr val="000099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solidFill>
                                          <a:srgbClr val="000099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  <m:r>
                                  <a:rPr lang="en-US" sz="2000" b="0" i="1" smtClean="0">
                                    <a:solidFill>
                                      <a:srgbClr val="000099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000" b="0" i="1" smtClean="0">
                                    <a:solidFill>
                                      <a:srgbClr val="000099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  <m:sSub>
                                  <m:sSubPr>
                                    <m:ctrlPr>
                                      <a:rPr lang="en-US" sz="2000" b="0" i="1" smtClean="0">
                                        <a:solidFill>
                                          <a:srgbClr val="000099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rgbClr val="000099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solidFill>
                                          <a:srgbClr val="000099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  <m:r>
                                  <a:rPr lang="en-US" sz="2000" b="0" i="1" smtClean="0">
                                    <a:solidFill>
                                      <a:srgbClr val="000099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000" b="0" i="1" smtClean="0">
                                        <a:solidFill>
                                          <a:srgbClr val="000099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rgbClr val="000099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solidFill>
                                          <a:srgbClr val="000099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r>
                                  <a:rPr lang="en-US" sz="2000" b="0" i="1" smtClean="0">
                                    <a:solidFill>
                                      <a:srgbClr val="000099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000" b="0" i="1" smtClean="0">
                                    <a:solidFill>
                                      <a:srgbClr val="000099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  <m:sSub>
                                  <m:sSubPr>
                                    <m:ctrlPr>
                                      <a:rPr lang="en-US" sz="2000" b="0" i="1" smtClean="0">
                                        <a:solidFill>
                                          <a:srgbClr val="000099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rgbClr val="000099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solidFill>
                                          <a:srgbClr val="000099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r>
                                  <a:rPr lang="en-US" sz="2000" b="0" i="1" smtClean="0">
                                    <a:solidFill>
                                      <a:srgbClr val="000099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2000" b="0" i="1" smtClean="0">
                                    <a:solidFill>
                                      <a:srgbClr val="000099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2000" b="0" i="1" smtClean="0">
                                    <a:solidFill>
                                      <a:srgbClr val="000099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sz="2000" b="0" i="1" smtClean="0">
                                        <a:solidFill>
                                          <a:srgbClr val="000099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rgbClr val="000099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solidFill>
                                          <a:srgbClr val="000099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  <m:r>
                                  <a:rPr lang="en-US" sz="2000" b="0" i="1" smtClean="0">
                                    <a:solidFill>
                                      <a:srgbClr val="000099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000" b="0" i="1" smtClean="0">
                                    <a:solidFill>
                                      <a:srgbClr val="000099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  <m:sSub>
                                  <m:sSubPr>
                                    <m:ctrlPr>
                                      <a:rPr lang="en-US" sz="2000" b="0" i="1" smtClean="0">
                                        <a:solidFill>
                                          <a:srgbClr val="000099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rgbClr val="000099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solidFill>
                                          <a:srgbClr val="000099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  <m:r>
                                  <a:rPr lang="en-US" sz="2000" b="0" i="1" smtClean="0">
                                    <a:solidFill>
                                      <a:srgbClr val="000099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solidFill>
                                      <a:srgbClr val="000099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2182031"/>
                <a:ext cx="6556731" cy="78386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481713" y="3505200"/>
                <a:ext cx="4600170" cy="5172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i="1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i="1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𝑒</m:t>
                    </m:r>
                    <m:sSub>
                      <m:sSubPr>
                        <m:ctrlPr>
                          <a:rPr lang="en-US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i="1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i="1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d>
                      <m:dPr>
                        <m:ctrlPr>
                          <a:rPr lang="en-US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00009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0099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0099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00009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0099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0099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e>
                    </m:d>
                    <m:r>
                      <a:rPr lang="en-US" b="0" i="1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       </m:t>
                    </m:r>
                    <m:r>
                      <a:rPr lang="en-US" b="0" i="1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dirty="0"/>
                  <a:t>    </a:t>
                </a: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713" y="3505200"/>
                <a:ext cx="4600170" cy="51725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764DA6EB-7519-F5CD-F6D8-6F3BC94D7A74}"/>
              </a:ext>
            </a:extLst>
          </p:cNvPr>
          <p:cNvSpPr txBox="1"/>
          <p:nvPr/>
        </p:nvSpPr>
        <p:spPr>
          <a:xfrm>
            <a:off x="3962400" y="5910175"/>
            <a:ext cx="464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66"/>
                </a:solidFill>
              </a:rPr>
              <a:t>larger number of bands (</a:t>
            </a:r>
            <a:r>
              <a:rPr lang="en-US" sz="2000" dirty="0" err="1">
                <a:solidFill>
                  <a:srgbClr val="000066"/>
                </a:solidFill>
              </a:rPr>
              <a:t>Ledwith</a:t>
            </a:r>
            <a:r>
              <a:rPr lang="en-US" sz="2000" dirty="0">
                <a:solidFill>
                  <a:srgbClr val="000066"/>
                </a:solidFill>
              </a:rPr>
              <a:t> et al. 2022)</a:t>
            </a:r>
            <a:endParaRPr lang="en-US" sz="2000" kern="1200" dirty="0">
              <a:solidFill>
                <a:srgbClr val="000066"/>
              </a:solidFill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880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3" grpId="0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905000" y="609600"/>
            <a:ext cx="3962400" cy="3890892"/>
            <a:chOff x="2362200" y="1200292"/>
            <a:chExt cx="3962400" cy="389089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62200" y="1200292"/>
              <a:ext cx="3781425" cy="3800475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 bwMode="auto">
            <a:xfrm>
              <a:off x="5105400" y="1752600"/>
              <a:ext cx="1219200" cy="1219200"/>
            </a:xfrm>
            <a:prstGeom prst="ellipse">
              <a:avLst/>
            </a:prstGeom>
            <a:noFill/>
            <a:ln w="57150" cap="flat" cmpd="sng" algn="ctr">
              <a:solidFill>
                <a:srgbClr val="C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3333FF"/>
                </a:solidFill>
                <a:effectLst/>
                <a:latin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Oval 6"/>
            <p:cNvSpPr/>
            <p:nvPr/>
          </p:nvSpPr>
          <p:spPr bwMode="auto">
            <a:xfrm>
              <a:off x="2963981" y="3871984"/>
              <a:ext cx="1219200" cy="1219200"/>
            </a:xfrm>
            <a:prstGeom prst="ellipse">
              <a:avLst/>
            </a:prstGeom>
            <a:noFill/>
            <a:ln w="57150" cap="flat" cmpd="sng" algn="ctr">
              <a:solidFill>
                <a:srgbClr val="C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3333FF"/>
                </a:solidFill>
                <a:effectLst/>
                <a:latin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Oval 7"/>
            <p:cNvSpPr/>
            <p:nvPr/>
          </p:nvSpPr>
          <p:spPr bwMode="auto">
            <a:xfrm>
              <a:off x="3962400" y="3429000"/>
              <a:ext cx="1219200" cy="533400"/>
            </a:xfrm>
            <a:prstGeom prst="ellipse">
              <a:avLst/>
            </a:prstGeom>
            <a:noFill/>
            <a:ln w="57150" cap="flat" cmpd="sng" algn="ctr">
              <a:solidFill>
                <a:srgbClr val="C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3333FF"/>
                </a:solidFill>
                <a:effectLst/>
                <a:latin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066800" y="5334000"/>
                <a:ext cx="714195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0099"/>
                    </a:solidFill>
                  </a:rPr>
                  <a:t>As it turns out, only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𝐶𝐼</m:t>
                    </m:r>
                  </m:oMath>
                </a14:m>
                <a:r>
                  <a:rPr lang="en-US" dirty="0">
                    <a:solidFill>
                      <a:srgbClr val="000099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𝐴𝐼𝐼𝐼</m:t>
                    </m:r>
                  </m:oMath>
                </a14:m>
                <a:r>
                  <a:rPr lang="en-US" dirty="0">
                    <a:solidFill>
                      <a:srgbClr val="000099"/>
                    </a:solidFill>
                  </a:rPr>
                  <a:t> allow for solutions. 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5334000"/>
                <a:ext cx="7141955" cy="461665"/>
              </a:xfrm>
              <a:prstGeom prst="rect">
                <a:avLst/>
              </a:prstGeom>
              <a:blipFill>
                <a:blip r:embed="rId3"/>
                <a:stretch>
                  <a:fillRect l="-1280" t="-9211" r="-256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111374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066801" y="838200"/>
                <a:ext cx="716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000099"/>
                    </a:solidFill>
                  </a:rPr>
                  <a:t>Remarkably, in classes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𝐶𝐼</m:t>
                    </m:r>
                    <m:r>
                      <a:rPr lang="en-US" b="0" i="1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𝐴𝐼𝐼𝐼</m:t>
                    </m:r>
                  </m:oMath>
                </a14:m>
                <a:r>
                  <a:rPr lang="en-US" dirty="0">
                    <a:solidFill>
                      <a:srgbClr val="000099"/>
                    </a:solidFill>
                  </a:rPr>
                  <a:t>, the vanishing of the Dirac velocity implies perfectly flat bands. 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1" y="838200"/>
                <a:ext cx="7162800" cy="830997"/>
              </a:xfrm>
              <a:prstGeom prst="rect">
                <a:avLst/>
              </a:prstGeom>
              <a:blipFill>
                <a:blip r:embed="rId2"/>
                <a:stretch>
                  <a:fillRect l="-1277" t="-5147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990600" y="2133600"/>
                <a:ext cx="5949514" cy="17894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b="0" i="1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b="0" i="1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99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99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99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b="0" i="1" smtClean="0">
                                <a:solidFill>
                                  <a:srgbClr val="99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rgbClr val="99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b="0" i="1" smtClean="0">
                                        <a:solidFill>
                                          <a:srgbClr val="99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99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rgbClr val="99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b="0" i="1" smtClean="0">
                                <a:solidFill>
                                  <a:srgbClr val="99000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  <m:sSubSup>
                              <m:sSubSupPr>
                                <m:ctrlPr>
                                  <a:rPr lang="en-US" b="0" i="1" smtClean="0">
                                    <a:solidFill>
                                      <a:srgbClr val="99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0" i="1" smtClean="0">
                                    <a:solidFill>
                                      <a:srgbClr val="990000"/>
                                    </a:solidFill>
                                    <a:latin typeface="Cambria Math" panose="02040503050406030204" pitchFamily="18" charset="0"/>
                                  </a:rPr>
                                  <m:t>ℓ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990000"/>
                                    </a:solidFill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solidFill>
                                      <a:srgbClr val="99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den>
                        </m:f>
                      </m:sup>
                    </m:sSup>
                    <m:r>
                      <a:rPr lang="en-US" b="0" i="1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 |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b="0" i="1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=+</m:t>
                    </m:r>
                    <m:r>
                      <a:rPr lang="en-US" b="0" i="1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b="0" i="1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〉</m:t>
                    </m:r>
                  </m:oMath>
                </a14:m>
                <a:r>
                  <a:rPr lang="en-US" dirty="0">
                    <a:solidFill>
                      <a:srgbClr val="000099"/>
                    </a:solidFill>
                  </a:rPr>
                  <a:t>    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endParaRPr lang="en-US" i="1" dirty="0">
                  <a:solidFill>
                    <a:srgbClr val="000099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b="0" i="1" dirty="0">
                  <a:solidFill>
                    <a:srgbClr val="000099"/>
                  </a:solidFill>
                  <a:latin typeface="Cambria Math" panose="02040503050406030204" pitchFamily="18" charset="0"/>
                </a:endParaRPr>
              </a:p>
              <a:p>
                <a:r>
                  <a:rPr lang="en-US" i="1" dirty="0">
                    <a:solidFill>
                      <a:srgbClr val="000099"/>
                    </a:solidFill>
                    <a:latin typeface="Cambria Math" panose="02040503050406030204" pitchFamily="18" charset="0"/>
                  </a:rPr>
                  <a:t>			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b="0" i="1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b="0" i="1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b="0" i="1" smtClean="0">
                                <a:solidFill>
                                  <a:srgbClr val="99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solidFill>
                                  <a:srgbClr val="990000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rgbClr val="99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b="0" i="1" smtClean="0">
                                        <a:solidFill>
                                          <a:srgbClr val="99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99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rgbClr val="99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b="0" i="1" smtClean="0">
                                <a:solidFill>
                                  <a:srgbClr val="99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99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990000"/>
                                    </a:solidFill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/>
                            </m:sSub>
                          </m:den>
                        </m:f>
                      </m:sup>
                    </m:sSup>
                    <m:r>
                      <a:rPr lang="en-US" b="0" i="1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b="0" i="1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b="0" i="1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olidFill>
                    <a:srgbClr val="000099"/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2133600"/>
                <a:ext cx="5949514" cy="178940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952259" y="4388192"/>
            <a:ext cx="79287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99"/>
                </a:solidFill>
              </a:rPr>
              <a:t>Like a Landau level with one flux quantum per unit cell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99"/>
                </a:solidFill>
              </a:rPr>
              <a:t>Two </a:t>
            </a:r>
            <a:r>
              <a:rPr lang="en-US" dirty="0" err="1">
                <a:solidFill>
                  <a:srgbClr val="000099"/>
                </a:solidFill>
              </a:rPr>
              <a:t>Chern</a:t>
            </a:r>
            <a:r>
              <a:rPr lang="en-US" dirty="0">
                <a:solidFill>
                  <a:srgbClr val="000099"/>
                </a:solidFill>
              </a:rPr>
              <a:t> bands of opposite </a:t>
            </a:r>
            <a:r>
              <a:rPr lang="en-US" dirty="0" err="1">
                <a:solidFill>
                  <a:srgbClr val="000099"/>
                </a:solidFill>
              </a:rPr>
              <a:t>Chern</a:t>
            </a:r>
            <a:r>
              <a:rPr lang="en-US" dirty="0">
                <a:solidFill>
                  <a:srgbClr val="000099"/>
                </a:solidFill>
              </a:rPr>
              <a:t> numbers</a:t>
            </a:r>
          </a:p>
        </p:txBody>
      </p:sp>
    </p:spTree>
    <p:extLst>
      <p:ext uri="{BB962C8B-B14F-4D97-AF65-F5344CB8AC3E}">
        <p14:creationId xmlns:p14="http://schemas.microsoft.com/office/powerpoint/2010/main" val="3332839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23455" y="297648"/>
            <a:ext cx="815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990000"/>
                </a:solidFill>
              </a:rPr>
              <a:t>Adding a magnetic field </a:t>
            </a:r>
          </a:p>
          <a:p>
            <a:endParaRPr lang="en-US" dirty="0">
              <a:solidFill>
                <a:srgbClr val="990000"/>
              </a:solidFill>
            </a:endParaRPr>
          </a:p>
          <a:p>
            <a:endParaRPr lang="en-US" dirty="0">
              <a:solidFill>
                <a:srgbClr val="000099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990600" y="1087585"/>
                <a:ext cx="6293902" cy="15283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009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0099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0099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009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0099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0099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00009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b="0" i="1" smtClean="0">
                                      <a:solidFill>
                                        <a:srgbClr val="000099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solidFill>
                                              <a:srgbClr val="000099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b="0" i="1" smtClean="0">
                                            <a:solidFill>
                                              <a:srgbClr val="000099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𝐴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b="0" i="1" smtClean="0">
                                            <a:solidFill>
                                              <a:srgbClr val="000099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  <m:r>
                                          <a:rPr lang="en-US" b="0" i="1" smtClean="0">
                                            <a:solidFill>
                                              <a:srgbClr val="000099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b="0" i="1" smtClean="0">
                                        <a:solidFill>
                                          <a:srgbClr val="000099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f>
                                      <m:fPr>
                                        <m:ctrlPr>
                                          <a:rPr lang="en-US" b="0" i="1" smtClean="0">
                                            <a:solidFill>
                                              <a:srgbClr val="99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b="0" i="1" smtClean="0">
                                            <a:solidFill>
                                              <a:srgbClr val="99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n-US" b="0" i="1" smtClean="0">
                                            <a:solidFill>
                                              <a:srgbClr val="99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  <m:r>
                                      <a:rPr lang="en-US" b="0" i="1" smtClean="0">
                                        <a:solidFill>
                                          <a:srgbClr val="99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  <m:r>
                                      <a:rPr lang="en-US" b="0" i="1" smtClean="0">
                                        <a:solidFill>
                                          <a:srgbClr val="99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a:rPr lang="en-US" b="0" i="1" smtClean="0">
                                        <a:solidFill>
                                          <a:srgbClr val="99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solidFill>
                                              <a:srgbClr val="000099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rgbClr val="000099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𝐴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solidFill>
                                              <a:srgbClr val="000099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12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solidFill>
                                              <a:srgbClr val="000099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b="0" i="0" smtClean="0">
                                            <a:solidFill>
                                              <a:srgbClr val="000099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A</m:t>
                                        </m:r>
                                      </m:e>
                                      <m:sub>
                                        <m:r>
                                          <a:rPr lang="en-US" b="0" i="0" smtClean="0">
                                            <a:solidFill>
                                              <a:srgbClr val="000099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21</m:t>
                                        </m:r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solidFill>
                                              <a:srgbClr val="000099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rgbClr val="000099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𝐴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solidFill>
                                              <a:srgbClr val="000099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22</m:t>
                                        </m:r>
                                      </m:sub>
                                    </m:sSub>
                                    <m:r>
                                      <a:rPr lang="en-US" b="0" i="1" smtClean="0">
                                        <a:solidFill>
                                          <a:srgbClr val="000099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f>
                                      <m:fPr>
                                        <m:ctrlPr>
                                          <a:rPr lang="en-US" i="1" smtClean="0">
                                            <a:solidFill>
                                              <a:srgbClr val="99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i="1">
                                            <a:solidFill>
                                              <a:srgbClr val="99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n-US" i="1">
                                            <a:solidFill>
                                              <a:srgbClr val="99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  <m:r>
                                      <a:rPr lang="en-US" b="0" i="1" smtClean="0">
                                        <a:solidFill>
                                          <a:srgbClr val="99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  <m:r>
                                      <a:rPr lang="en-US" i="1">
                                        <a:solidFill>
                                          <a:srgbClr val="99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a:rPr lang="en-US" b="0" i="1" smtClean="0">
                                        <a:solidFill>
                                          <a:srgbClr val="99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</m:mr>
                              </m:m>
                            </m:e>
                          </m:d>
                        </m:e>
                      </m:d>
                    </m:oMath>
                  </m:oMathPara>
                </a14:m>
                <a:endParaRPr lang="en-US" dirty="0">
                  <a:solidFill>
                    <a:srgbClr val="000099"/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1087585"/>
                <a:ext cx="6293902" cy="152830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609600" y="3733800"/>
            <a:ext cx="8001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en-US" dirty="0">
                <a:solidFill>
                  <a:srgbClr val="000099"/>
                </a:solidFill>
              </a:rPr>
              <a:t>The bands do NOT acquire a width.</a:t>
            </a:r>
          </a:p>
          <a:p>
            <a:pPr marL="457200" indent="-457200">
              <a:buAutoNum type="arabicPeriod"/>
            </a:pPr>
            <a:r>
              <a:rPr lang="en-US" dirty="0">
                <a:solidFill>
                  <a:srgbClr val="000099"/>
                </a:solidFill>
              </a:rPr>
              <a:t>The effective magnetic field (and the number of states) </a:t>
            </a:r>
            <a:r>
              <a:rPr lang="en-US" dirty="0">
                <a:solidFill>
                  <a:srgbClr val="990000"/>
                </a:solidFill>
              </a:rPr>
              <a:t>grows</a:t>
            </a:r>
            <a:r>
              <a:rPr lang="en-US" dirty="0">
                <a:solidFill>
                  <a:srgbClr val="000099"/>
                </a:solidFill>
              </a:rPr>
              <a:t> for one </a:t>
            </a:r>
            <a:r>
              <a:rPr lang="en-US" dirty="0" err="1">
                <a:solidFill>
                  <a:srgbClr val="000099"/>
                </a:solidFill>
              </a:rPr>
              <a:t>Chern</a:t>
            </a:r>
            <a:r>
              <a:rPr lang="en-US" dirty="0">
                <a:solidFill>
                  <a:srgbClr val="000099"/>
                </a:solidFill>
              </a:rPr>
              <a:t> band and </a:t>
            </a:r>
            <a:r>
              <a:rPr lang="en-US" dirty="0">
                <a:solidFill>
                  <a:srgbClr val="990000"/>
                </a:solidFill>
              </a:rPr>
              <a:t>shrinks</a:t>
            </a:r>
            <a:r>
              <a:rPr lang="en-US" dirty="0">
                <a:solidFill>
                  <a:srgbClr val="000099"/>
                </a:solidFill>
              </a:rPr>
              <a:t> for the other.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295400" y="5105400"/>
                <a:ext cx="6324600" cy="18397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99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99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99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99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99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99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rgbClr val="990000"/>
                                  </a:solidFill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99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99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99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99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b="0" i="1" smtClean="0">
                          <a:solidFill>
                            <a:srgbClr val="99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solidFill>
                            <a:srgbClr val="990000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US" b="0" dirty="0">
                  <a:solidFill>
                    <a:srgbClr val="99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99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99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99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solidFill>
                            <a:srgbClr val="99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99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srgbClr val="99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rgbClr val="990000"/>
                                  </a:solidFill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99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i="1">
                                  <a:solidFill>
                                    <a:srgbClr val="99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99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99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b="0" i="1" smtClean="0">
                          <a:solidFill>
                            <a:srgbClr val="99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solidFill>
                            <a:srgbClr val="990000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US" dirty="0">
                  <a:solidFill>
                    <a:srgbClr val="990000"/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5105400"/>
                <a:ext cx="6324600" cy="183973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658091" y="3048000"/>
            <a:ext cx="4857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66"/>
                </a:solidFill>
              </a:rPr>
              <a:t>Only modifies the Gaussian decay</a:t>
            </a:r>
          </a:p>
        </p:txBody>
      </p:sp>
    </p:spTree>
    <p:extLst>
      <p:ext uri="{BB962C8B-B14F-4D97-AF65-F5344CB8AC3E}">
        <p14:creationId xmlns:p14="http://schemas.microsoft.com/office/powerpoint/2010/main" val="3695718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09600" y="304800"/>
                <a:ext cx="8153400" cy="2677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0099"/>
                    </a:solidFill>
                  </a:rPr>
                  <a:t>At small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dirty="0">
                    <a:solidFill>
                      <a:srgbClr val="000099"/>
                    </a:solidFill>
                  </a:rPr>
                  <a:t> unequal degeneracies, but total </a:t>
                </a:r>
                <a:r>
                  <a:rPr lang="en-US" dirty="0" err="1">
                    <a:solidFill>
                      <a:srgbClr val="000099"/>
                    </a:solidFill>
                  </a:rPr>
                  <a:t>Chern</a:t>
                </a:r>
                <a:r>
                  <a:rPr lang="en-US" dirty="0">
                    <a:solidFill>
                      <a:srgbClr val="000099"/>
                    </a:solidFill>
                  </a:rPr>
                  <a:t> number of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99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b="0" i="1" smtClean="0">
                        <a:solidFill>
                          <a:srgbClr val="99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solidFill>
                          <a:srgbClr val="99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b="0" i="1" smtClean="0">
                        <a:solidFill>
                          <a:srgbClr val="99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990000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b="0" i="1" smtClean="0">
                        <a:solidFill>
                          <a:srgbClr val="99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b="0" dirty="0">
                  <a:solidFill>
                    <a:srgbClr val="000099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0099"/>
                    </a:solidFill>
                  </a:rPr>
                  <a:t>At large field, one band shrinks to oblivion, so </a:t>
                </a:r>
                <a:r>
                  <a:rPr lang="en-US" dirty="0" err="1">
                    <a:solidFill>
                      <a:srgbClr val="000099"/>
                    </a:solidFill>
                  </a:rPr>
                  <a:t>Chern</a:t>
                </a:r>
                <a:r>
                  <a:rPr lang="en-US" dirty="0">
                    <a:solidFill>
                      <a:srgbClr val="000099"/>
                    </a:solidFill>
                  </a:rPr>
                  <a:t> number of </a:t>
                </a:r>
                <a:r>
                  <a:rPr lang="en-US" dirty="0">
                    <a:solidFill>
                      <a:srgbClr val="990000"/>
                    </a:solidFill>
                  </a:rPr>
                  <a:t>one</a:t>
                </a:r>
                <a:r>
                  <a:rPr lang="en-US" dirty="0">
                    <a:solidFill>
                      <a:srgbClr val="000099"/>
                    </a:solidFill>
                  </a:rPr>
                  <a:t>.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rgbClr val="000099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>
                    <a:solidFill>
                      <a:srgbClr val="000099"/>
                    </a:solidFill>
                  </a:rPr>
                  <a:t> at one flux quantum per unit cell, a quantum Hall transition. The gap to the other bands must close.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304800"/>
                <a:ext cx="8153400" cy="2677656"/>
              </a:xfrm>
              <a:prstGeom prst="rect">
                <a:avLst/>
              </a:prstGeom>
              <a:blipFill>
                <a:blip r:embed="rId2"/>
                <a:stretch>
                  <a:fillRect l="-1121" t="-1595" b="-4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3200400"/>
            <a:ext cx="2514600" cy="333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1615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81000" y="407737"/>
                <a:ext cx="7162800" cy="2677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990000"/>
                    </a:solidFill>
                  </a:rPr>
                  <a:t>A new model for perfectly flat bands </a:t>
                </a:r>
              </a:p>
              <a:p>
                <a:endParaRPr lang="en-US" dirty="0">
                  <a:solidFill>
                    <a:srgbClr val="000099"/>
                  </a:solidFill>
                </a:endParaRPr>
              </a:p>
              <a:p>
                <a:r>
                  <a:rPr lang="en-US" dirty="0">
                    <a:solidFill>
                      <a:srgbClr val="000099"/>
                    </a:solidFill>
                  </a:rPr>
                  <a:t>Couple two surface Dirac cones of 3DTI</a:t>
                </a:r>
              </a:p>
              <a:p>
                <a:endParaRPr lang="en-US" b="0" i="1" dirty="0">
                  <a:solidFill>
                    <a:srgbClr val="000099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b="0" i="1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b="0" i="1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b="0" i="1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en-US" b="0" i="1" dirty="0">
                  <a:solidFill>
                    <a:srgbClr val="000099"/>
                  </a:solidFill>
                  <a:latin typeface="Cambria Math" panose="02040503050406030204" pitchFamily="18" charset="0"/>
                </a:endParaRPr>
              </a:p>
              <a:p>
                <a:endParaRPr lang="en-US" dirty="0">
                  <a:solidFill>
                    <a:srgbClr val="000099"/>
                  </a:solidFill>
                </a:endParaRPr>
              </a:p>
              <a:p>
                <a:endParaRPr lang="en-US" dirty="0">
                  <a:solidFill>
                    <a:srgbClr val="000099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407737"/>
                <a:ext cx="7162800" cy="2677656"/>
              </a:xfrm>
              <a:prstGeom prst="rect">
                <a:avLst/>
              </a:prstGeom>
              <a:blipFill>
                <a:blip r:embed="rId2"/>
                <a:stretch>
                  <a:fillRect l="-1362" t="-15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371600" y="4572000"/>
                <a:ext cx="5971635" cy="4769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𝑡𝑢𝑛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    (</m:t>
                          </m:r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sSup>
                        <m:sSupPr>
                          <m:ctrlP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009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0099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0099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  <m:sSup>
                        <m:sSupPr>
                          <m:ctrlP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009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0099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0099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)    </m:t>
                      </m:r>
                      <m:r>
                        <a:rPr lang="en-US" b="0" i="1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b="0" i="1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en-US" dirty="0">
                  <a:solidFill>
                    <a:srgbClr val="000099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4572000"/>
                <a:ext cx="5971635" cy="47699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37465490-3F8D-4189-BED2-6F18CE425B75}"/>
              </a:ext>
            </a:extLst>
          </p:cNvPr>
          <p:cNvGrpSpPr/>
          <p:nvPr/>
        </p:nvGrpSpPr>
        <p:grpSpPr>
          <a:xfrm>
            <a:off x="6019800" y="762000"/>
            <a:ext cx="2692174" cy="2357069"/>
            <a:chOff x="695082" y="2739722"/>
            <a:chExt cx="2692174" cy="2357069"/>
          </a:xfrm>
        </p:grpSpPr>
        <p:sp>
          <p:nvSpPr>
            <p:cNvPr id="8" name="Rectangle 7"/>
            <p:cNvSpPr/>
            <p:nvPr/>
          </p:nvSpPr>
          <p:spPr>
            <a:xfrm>
              <a:off x="695082" y="3912048"/>
              <a:ext cx="1995777" cy="1184743"/>
            </a:xfrm>
            <a:prstGeom prst="rect">
              <a:avLst/>
            </a:prstGeom>
            <a:solidFill>
              <a:schemeClr val="bg1">
                <a:alpha val="96000"/>
              </a:schemeClr>
            </a:solidFill>
            <a:scene3d>
              <a:camera prst="orthographicFront">
                <a:rot lat="602951" lon="681647" rev="20481637"/>
              </a:camera>
              <a:lightRig rig="sunset" dir="t"/>
            </a:scene3d>
            <a:sp3d extrusionH="2540000" prstMaterial="metal">
              <a:extrusionClr>
                <a:srgbClr val="FFE699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096925" y="2739722"/>
              <a:ext cx="1995777" cy="1184743"/>
            </a:xfrm>
            <a:prstGeom prst="rect">
              <a:avLst/>
            </a:prstGeom>
            <a:solidFill>
              <a:schemeClr val="accent4">
                <a:lumMod val="60000"/>
                <a:lumOff val="40000"/>
                <a:alpha val="96000"/>
              </a:schemeClr>
            </a:solidFill>
            <a:scene3d>
              <a:camera prst="orthographicFront">
                <a:rot lat="602951" lon="681647" rev="20481637"/>
              </a:camera>
              <a:lightRig rig="sunset" dir="t"/>
            </a:scene3d>
            <a:sp3d extrusionH="2540000" prstMaterial="metal">
              <a:extrusionClr>
                <a:srgbClr val="C49F00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2080591" y="4850295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946209" y="3578089"/>
              <a:ext cx="1812897" cy="691764"/>
            </a:xfrm>
            <a:prstGeom prst="line">
              <a:avLst/>
            </a:prstGeom>
            <a:ln w="1016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2759106" y="4047214"/>
              <a:ext cx="628150" cy="251130"/>
            </a:xfrm>
            <a:prstGeom prst="line">
              <a:avLst/>
            </a:prstGeom>
            <a:ln w="1016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1166990" y="4404520"/>
              <a:ext cx="184731" cy="446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rtl="0"/>
              <a:endParaRPr lang="en-US" sz="2300" dirty="0">
                <a:latin typeface="Assistant" panose="020B0604020202020204" charset="0"/>
                <a:cs typeface="Assistant" panose="020B060402020202020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419100" y="2871313"/>
                <a:ext cx="7391400" cy="12069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rgbClr val="990000"/>
                    </a:solidFill>
                  </a:rPr>
                  <a:t>Chiral symmetry 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99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990000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solidFill>
                              <a:srgbClr val="99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endParaRPr lang="en-US" dirty="0">
                  <a:solidFill>
                    <a:srgbClr val="990000"/>
                  </a:solidFill>
                </a:endParaRPr>
              </a:p>
              <a:p>
                <a:r>
                  <a:rPr lang="en-US" dirty="0">
                    <a:solidFill>
                      <a:srgbClr val="990000"/>
                    </a:solidFill>
                  </a:rPr>
                  <a:t>Time reversal symmetry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rgbClr val="99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99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en-US" i="1">
                            <a:solidFill>
                              <a:srgbClr val="99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solidFill>
                          <a:srgbClr val="990000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i="1">
                        <a:solidFill>
                          <a:srgbClr val="99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i="1">
                        <a:solidFill>
                          <a:srgbClr val="990000"/>
                        </a:solidFill>
                        <a:latin typeface="Cambria Math" panose="02040503050406030204" pitchFamily="18" charset="0"/>
                      </a:rPr>
                      <m:t>. </m:t>
                    </m:r>
                  </m:oMath>
                </a14:m>
                <a:r>
                  <a:rPr lang="en-US" dirty="0">
                    <a:solidFill>
                      <a:srgbClr val="990000"/>
                    </a:solidFill>
                  </a:rPr>
                  <a:t>The coupling needs to break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990000"/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dirty="0">
                    <a:solidFill>
                      <a:srgbClr val="990000"/>
                    </a:solidFill>
                  </a:rPr>
                  <a:t> and introduce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i="1">
                            <a:solidFill>
                              <a:srgbClr val="99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rgbClr val="99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rgbClr val="990000"/>
                    </a:solidFill>
                  </a:rPr>
                  <a:t> where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rgbClr val="99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i="1">
                                <a:solidFill>
                                  <a:srgbClr val="99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rgbClr val="99000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acc>
                      </m:e>
                      <m:sup>
                        <m:r>
                          <a:rPr lang="en-US" i="1">
                            <a:solidFill>
                              <a:srgbClr val="99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solidFill>
                          <a:srgbClr val="990000"/>
                        </a:solidFill>
                        <a:latin typeface="Cambria Math" panose="02040503050406030204" pitchFamily="18" charset="0"/>
                      </a:rPr>
                      <m:t>=+</m:t>
                    </m:r>
                    <m:r>
                      <a:rPr lang="en-US" i="1">
                        <a:solidFill>
                          <a:srgbClr val="99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i="1">
                        <a:solidFill>
                          <a:srgbClr val="990000"/>
                        </a:solidFill>
                        <a:latin typeface="Cambria Math" panose="02040503050406030204" pitchFamily="18" charset="0"/>
                      </a:rPr>
                      <m:t>. </m:t>
                    </m:r>
                  </m:oMath>
                </a14:m>
                <a:endParaRPr lang="en-US" dirty="0">
                  <a:solidFill>
                    <a:srgbClr val="990000"/>
                  </a:solidFill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100" y="2871313"/>
                <a:ext cx="7391400" cy="1206933"/>
              </a:xfrm>
              <a:prstGeom prst="rect">
                <a:avLst/>
              </a:prstGeom>
              <a:blipFill>
                <a:blip r:embed="rId4"/>
                <a:stretch>
                  <a:fillRect l="-1320" t="-3535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ounded Rectangular Callout 16"/>
          <p:cNvSpPr/>
          <p:nvPr/>
        </p:nvSpPr>
        <p:spPr bwMode="auto">
          <a:xfrm>
            <a:off x="3352800" y="4610757"/>
            <a:ext cx="762000" cy="266044"/>
          </a:xfrm>
          <a:prstGeom prst="wedgeRoundRectCallout">
            <a:avLst>
              <a:gd name="adj1" fmla="val -39924"/>
              <a:gd name="adj2" fmla="val 229144"/>
              <a:gd name="adj3" fmla="val 16667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3333FF"/>
              </a:solidFill>
              <a:effectLst/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28800" y="5349446"/>
            <a:ext cx="31999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66"/>
                </a:solidFill>
              </a:rPr>
              <a:t>Parallel magnetic field</a:t>
            </a:r>
          </a:p>
        </p:txBody>
      </p:sp>
      <p:sp>
        <p:nvSpPr>
          <p:cNvPr id="19" name="Rounded Rectangular Callout 18"/>
          <p:cNvSpPr/>
          <p:nvPr/>
        </p:nvSpPr>
        <p:spPr bwMode="auto">
          <a:xfrm>
            <a:off x="6096000" y="4623098"/>
            <a:ext cx="1247235" cy="462490"/>
          </a:xfrm>
          <a:prstGeom prst="wedgeRoundRectCallout">
            <a:avLst>
              <a:gd name="adj1" fmla="val -9725"/>
              <a:gd name="adj2" fmla="val 123911"/>
              <a:gd name="adj3" fmla="val 16667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3333FF"/>
              </a:solidFill>
              <a:effectLst/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791200" y="5760411"/>
            <a:ext cx="26262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66"/>
                </a:solidFill>
              </a:rPr>
              <a:t>Spin-dependent tunneling</a:t>
            </a:r>
          </a:p>
        </p:txBody>
      </p:sp>
    </p:spTree>
    <p:extLst>
      <p:ext uri="{BB962C8B-B14F-4D97-AF65-F5344CB8AC3E}">
        <p14:creationId xmlns:p14="http://schemas.microsoft.com/office/powerpoint/2010/main" val="1947544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19" grpId="0" animBg="1"/>
      <p:bldP spid="2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85800" y="1905000"/>
                <a:ext cx="6535892" cy="4682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0099"/>
                    </a:solidFill>
                  </a:rPr>
                  <a:t>The effective time reversal is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acc>
                    <m:r>
                      <a:rPr lang="en-US" b="0" i="1" dirty="0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sSub>
                      <m:sSubPr>
                        <m:ctrlPr>
                          <a:rPr lang="en-US" b="0" i="1" dirty="0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b="0" i="1" dirty="0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sSub>
                      <m:sSubPr>
                        <m:ctrlPr>
                          <a:rPr lang="en-US" b="0" i="1" dirty="0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sSub>
                      <m:sSubPr>
                        <m:ctrlPr>
                          <a:rPr lang="en-US" b="0" i="1" dirty="0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endParaRPr lang="en-US" dirty="0">
                  <a:solidFill>
                    <a:srgbClr val="000099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1905000"/>
                <a:ext cx="6535892" cy="468270"/>
              </a:xfrm>
              <a:prstGeom prst="rect">
                <a:avLst/>
              </a:prstGeom>
              <a:blipFill>
                <a:blip r:embed="rId2"/>
                <a:stretch>
                  <a:fillRect l="-1493" t="-7895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685800" y="762000"/>
                <a:ext cx="7224606" cy="8463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i="1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i="1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i="1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i="1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b="0" i="0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    (</m:t>
                          </m:r>
                          <m:r>
                            <a:rPr lang="en-US" i="1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sSup>
                        <m:sSupPr>
                          <m:ctrlPr>
                            <a:rPr lang="en-US" i="1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9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99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99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i="1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n-US" i="1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  <m:sSup>
                        <m:sSupPr>
                          <m:ctrlPr>
                            <a:rPr lang="en-US" i="1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9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99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99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i="1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n-US" i="1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)    </m:t>
                      </m:r>
                      <m:r>
                        <a:rPr lang="en-US" i="1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US" i="1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i="1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en-US" dirty="0">
                  <a:solidFill>
                    <a:srgbClr val="000099"/>
                  </a:solidFill>
                </a:endParaRPr>
              </a:p>
              <a:p>
                <a:endParaRPr lang="en-US" dirty="0">
                  <a:solidFill>
                    <a:srgbClr val="000099"/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762000"/>
                <a:ext cx="7224606" cy="84632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066800" y="3124200"/>
                <a:ext cx="496603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0099"/>
                    </a:solidFill>
                  </a:rPr>
                  <a:t>Pick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  <m:r>
                      <a:rPr lang="en-US" b="0" i="1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</m:oMath>
                </a14:m>
                <a:r>
                  <a:rPr lang="en-US" dirty="0">
                    <a:solidFill>
                      <a:srgbClr val="000099"/>
                    </a:solidFill>
                  </a:rPr>
                  <a:t> to be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000099"/>
                    </a:solidFill>
                  </a:rPr>
                  <a:t>-symmetric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3124200"/>
                <a:ext cx="4966039" cy="461665"/>
              </a:xfrm>
              <a:prstGeom prst="rect">
                <a:avLst/>
              </a:prstGeom>
              <a:blipFill>
                <a:blip r:embed="rId4"/>
                <a:stretch>
                  <a:fillRect l="-1840" t="-9333" r="-613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4191000"/>
            <a:ext cx="2994490" cy="18780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0176" y="4572000"/>
            <a:ext cx="2825326" cy="1087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4149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38BCD80-D38B-C4FF-144A-BFC9389BE6CA}"/>
              </a:ext>
            </a:extLst>
          </p:cNvPr>
          <p:cNvSpPr txBox="1"/>
          <p:nvPr/>
        </p:nvSpPr>
        <p:spPr>
          <a:xfrm>
            <a:off x="1524000" y="1828800"/>
            <a:ext cx="5660524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90000"/>
                </a:solidFill>
              </a:rPr>
              <a:t>Further subjects I’ll be happy to discuss</a:t>
            </a:r>
            <a:r>
              <a:rPr lang="en-US" dirty="0">
                <a:solidFill>
                  <a:srgbClr val="000099"/>
                </a:solidFill>
              </a:rPr>
              <a:t>:</a:t>
            </a:r>
          </a:p>
          <a:p>
            <a:endParaRPr lang="en-US" dirty="0">
              <a:solidFill>
                <a:srgbClr val="000099"/>
              </a:solidFill>
            </a:endParaRPr>
          </a:p>
          <a:p>
            <a:pPr marL="457200" indent="-457200">
              <a:buAutoNum type="arabicPeriod"/>
            </a:pPr>
            <a:r>
              <a:rPr lang="en-US" dirty="0">
                <a:solidFill>
                  <a:srgbClr val="000099"/>
                </a:solidFill>
              </a:rPr>
              <a:t>A new set-up for Majorana fermions</a:t>
            </a:r>
          </a:p>
          <a:p>
            <a:pPr marL="457200" indent="-457200">
              <a:buAutoNum type="arabicPeriod"/>
            </a:pPr>
            <a:endParaRPr lang="en-US" dirty="0">
              <a:solidFill>
                <a:srgbClr val="000099"/>
              </a:solidFill>
            </a:endParaRPr>
          </a:p>
          <a:p>
            <a:pPr marL="457200" indent="-457200">
              <a:buAutoNum type="arabicPeriod"/>
            </a:pPr>
            <a:r>
              <a:rPr lang="en-US" dirty="0">
                <a:solidFill>
                  <a:srgbClr val="000099"/>
                </a:solidFill>
              </a:rPr>
              <a:t>Electron hydrodynamics</a:t>
            </a:r>
          </a:p>
          <a:p>
            <a:pPr marL="457200" indent="-457200">
              <a:buAutoNum type="arabicPeriod"/>
            </a:pPr>
            <a:endParaRPr lang="en-US" dirty="0">
              <a:solidFill>
                <a:srgbClr val="000099"/>
              </a:solidFill>
            </a:endParaRPr>
          </a:p>
          <a:p>
            <a:pPr marL="457200" indent="-457200">
              <a:buAutoNum type="arabicPeriod"/>
            </a:pPr>
            <a:endParaRPr lang="en-US" dirty="0">
              <a:solidFill>
                <a:srgbClr val="000099"/>
              </a:solidFill>
            </a:endParaRPr>
          </a:p>
          <a:p>
            <a:r>
              <a:rPr lang="en-US" dirty="0">
                <a:solidFill>
                  <a:srgbClr val="990000"/>
                </a:solidFill>
              </a:rPr>
              <a:t>And, before we start - </a:t>
            </a:r>
          </a:p>
        </p:txBody>
      </p:sp>
    </p:spTree>
    <p:extLst>
      <p:ext uri="{BB962C8B-B14F-4D97-AF65-F5344CB8AC3E}">
        <p14:creationId xmlns:p14="http://schemas.microsoft.com/office/powerpoint/2010/main" val="35916214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457200" y="685800"/>
                <a:ext cx="7848600" cy="44012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990000"/>
                    </a:solidFill>
                  </a:rPr>
                  <a:t>And if we are not at the magic value of the parameters? </a:t>
                </a:r>
              </a:p>
              <a:p>
                <a:endParaRPr lang="en-US" dirty="0">
                  <a:solidFill>
                    <a:srgbClr val="000099"/>
                  </a:solidFill>
                </a:endParaRPr>
              </a:p>
              <a:p>
                <a:r>
                  <a:rPr lang="en-US" dirty="0">
                    <a:solidFill>
                      <a:srgbClr val="000099"/>
                    </a:solidFill>
                  </a:rPr>
                  <a:t>Two degenerate lowest Landau levels of opposite </a:t>
                </a:r>
                <a:r>
                  <a:rPr lang="en-US" dirty="0" err="1">
                    <a:solidFill>
                      <a:srgbClr val="000099"/>
                    </a:solidFill>
                  </a:rPr>
                  <a:t>Chern</a:t>
                </a:r>
                <a:r>
                  <a:rPr lang="en-US" dirty="0">
                    <a:solidFill>
                      <a:srgbClr val="000099"/>
                    </a:solidFill>
                  </a:rPr>
                  <a:t> numbers </a:t>
                </a:r>
              </a:p>
              <a:p>
                <a:endParaRPr lang="en-US" dirty="0">
                  <a:solidFill>
                    <a:srgbClr val="000099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rgbClr val="99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</m:oMath>
                  </m:oMathPara>
                </a14:m>
                <a:endParaRPr lang="en-US" sz="4000" b="1" dirty="0">
                  <a:solidFill>
                    <a:srgbClr val="990000"/>
                  </a:solidFill>
                  <a:ea typeface="Cambria Math" panose="02040503050406030204" pitchFamily="18" charset="0"/>
                </a:endParaRPr>
              </a:p>
              <a:p>
                <a:endParaRPr lang="en-US" dirty="0">
                  <a:solidFill>
                    <a:srgbClr val="000099"/>
                  </a:solidFill>
                  <a:ea typeface="Cambria Math" panose="02040503050406030204" pitchFamily="18" charset="0"/>
                </a:endParaRPr>
              </a:p>
              <a:p>
                <a:r>
                  <a:rPr lang="en-US" dirty="0">
                    <a:solidFill>
                      <a:srgbClr val="000099"/>
                    </a:solidFill>
                  </a:rPr>
                  <a:t>Two coupled </a:t>
                </a:r>
                <a:r>
                  <a:rPr lang="en-US" dirty="0" err="1">
                    <a:solidFill>
                      <a:srgbClr val="000099"/>
                    </a:solidFill>
                  </a:rPr>
                  <a:t>Chern</a:t>
                </a:r>
                <a:r>
                  <a:rPr lang="en-US" dirty="0">
                    <a:solidFill>
                      <a:srgbClr val="000099"/>
                    </a:solidFill>
                  </a:rPr>
                  <a:t> bands of opposite </a:t>
                </a:r>
                <a:r>
                  <a:rPr lang="en-US" dirty="0" err="1">
                    <a:solidFill>
                      <a:srgbClr val="000099"/>
                    </a:solidFill>
                  </a:rPr>
                  <a:t>Chern</a:t>
                </a:r>
                <a:r>
                  <a:rPr lang="en-US" dirty="0">
                    <a:solidFill>
                      <a:srgbClr val="000099"/>
                    </a:solidFill>
                  </a:rPr>
                  <a:t> numbers</a:t>
                </a:r>
              </a:p>
              <a:p>
                <a:endParaRPr lang="en-US" dirty="0">
                  <a:solidFill>
                    <a:srgbClr val="000099"/>
                  </a:solidFill>
                </a:endParaRPr>
              </a:p>
              <a:p>
                <a:r>
                  <a:rPr lang="en-US" dirty="0">
                    <a:solidFill>
                      <a:srgbClr val="000099"/>
                    </a:solidFill>
                  </a:rPr>
                  <a:t>		Fragile topology</a:t>
                </a:r>
              </a:p>
              <a:p>
                <a:endParaRPr lang="en-US" dirty="0">
                  <a:solidFill>
                    <a:srgbClr val="000099"/>
                  </a:solidFill>
                </a:endParaRPr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685800"/>
                <a:ext cx="7848600" cy="4401205"/>
              </a:xfrm>
              <a:prstGeom prst="rect">
                <a:avLst/>
              </a:prstGeom>
              <a:blipFill>
                <a:blip r:embed="rId2"/>
                <a:stretch>
                  <a:fillRect l="-1165" t="-971" r="-3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914400" y="5105400"/>
            <a:ext cx="7505700" cy="461665"/>
          </a:xfrm>
          <a:prstGeom prst="rect">
            <a:avLst/>
          </a:prstGeom>
          <a:solidFill>
            <a:srgbClr val="800000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Can they be gapped without breaking any symmetry?</a:t>
            </a:r>
          </a:p>
        </p:txBody>
      </p:sp>
    </p:spTree>
    <p:extLst>
      <p:ext uri="{BB962C8B-B14F-4D97-AF65-F5344CB8AC3E}">
        <p14:creationId xmlns:p14="http://schemas.microsoft.com/office/powerpoint/2010/main" val="11801138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49432" y="446991"/>
            <a:ext cx="66832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99"/>
                </a:solidFill>
              </a:rPr>
              <a:t>Coupling two </a:t>
            </a:r>
            <a:r>
              <a:rPr lang="en-US" sz="2000" dirty="0" err="1">
                <a:solidFill>
                  <a:srgbClr val="000099"/>
                </a:solidFill>
              </a:rPr>
              <a:t>Chern</a:t>
            </a:r>
            <a:r>
              <a:rPr lang="en-US" sz="2000" dirty="0">
                <a:solidFill>
                  <a:srgbClr val="000099"/>
                </a:solidFill>
              </a:rPr>
              <a:t> bands with opposite </a:t>
            </a:r>
            <a:r>
              <a:rPr lang="en-US" sz="2000" dirty="0" err="1">
                <a:solidFill>
                  <a:srgbClr val="000099"/>
                </a:solidFill>
              </a:rPr>
              <a:t>Chern</a:t>
            </a:r>
            <a:r>
              <a:rPr lang="en-US" sz="2000" dirty="0">
                <a:solidFill>
                  <a:srgbClr val="000099"/>
                </a:solidFill>
              </a:rPr>
              <a:t> numbers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0100" y="1362942"/>
            <a:ext cx="37165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99"/>
                </a:solidFill>
              </a:rPr>
              <a:t>Take two pairs of </a:t>
            </a:r>
            <a:r>
              <a:rPr lang="en-US" sz="2000" dirty="0" err="1">
                <a:solidFill>
                  <a:srgbClr val="000099"/>
                </a:solidFill>
              </a:rPr>
              <a:t>Chern</a:t>
            </a:r>
            <a:r>
              <a:rPr lang="en-US" sz="2000" dirty="0">
                <a:solidFill>
                  <a:srgbClr val="000099"/>
                </a:solidFill>
              </a:rPr>
              <a:t> bands:</a:t>
            </a:r>
          </a:p>
        </p:txBody>
      </p:sp>
      <p:sp>
        <p:nvSpPr>
          <p:cNvPr id="7" name="Rectangle 6"/>
          <p:cNvSpPr/>
          <p:nvPr/>
        </p:nvSpPr>
        <p:spPr>
          <a:xfrm>
            <a:off x="1454727" y="3394363"/>
            <a:ext cx="1953491" cy="644237"/>
          </a:xfrm>
          <a:prstGeom prst="rect">
            <a:avLst/>
          </a:prstGeom>
          <a:pattFill prst="dkUp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rgbClr val="000099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flipH="1">
            <a:off x="1454728" y="1955223"/>
            <a:ext cx="1953491" cy="644237"/>
          </a:xfrm>
          <a:prstGeom prst="rect">
            <a:avLst/>
          </a:prstGeom>
          <a:pattFill prst="dkDn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rgbClr val="000099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507183" y="1955223"/>
            <a:ext cx="1953491" cy="644237"/>
          </a:xfrm>
          <a:prstGeom prst="rect">
            <a:avLst/>
          </a:prstGeom>
          <a:pattFill prst="dkUpDiag">
            <a:fgClr>
              <a:srgbClr val="80000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rgbClr val="000099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507183" y="3394363"/>
            <a:ext cx="1953491" cy="644237"/>
          </a:xfrm>
          <a:prstGeom prst="rect">
            <a:avLst/>
          </a:prstGeom>
          <a:pattFill prst="dkDnDiag">
            <a:fgClr>
              <a:srgbClr val="80000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rgbClr val="000099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83843" y="3573566"/>
                <a:ext cx="108863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2000" i="1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=+</m:t>
                      </m:r>
                      <m:r>
                        <a:rPr lang="en-US" sz="2000" i="1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srgbClr val="000099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843" y="3573566"/>
                <a:ext cx="1088631" cy="4001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7745105" y="2138842"/>
                <a:ext cx="108863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2000" i="1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=+</m:t>
                      </m:r>
                      <m:r>
                        <a:rPr lang="en-US" sz="2000" i="1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srgbClr val="000099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5105" y="2138842"/>
                <a:ext cx="1088631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383843" y="2138842"/>
                <a:ext cx="108863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2000" i="1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2000" i="1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srgbClr val="000099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843" y="2138842"/>
                <a:ext cx="1088631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7745105" y="3596372"/>
                <a:ext cx="108863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2000" i="1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2000" i="1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srgbClr val="000099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5105" y="3596372"/>
                <a:ext cx="1088631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Connector 16"/>
          <p:cNvCxnSpPr/>
          <p:nvPr/>
        </p:nvCxnSpPr>
        <p:spPr>
          <a:xfrm>
            <a:off x="309563" y="2952182"/>
            <a:ext cx="8291945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Left-Right Arrow 17"/>
          <p:cNvSpPr/>
          <p:nvPr/>
        </p:nvSpPr>
        <p:spPr>
          <a:xfrm>
            <a:off x="3879725" y="3508868"/>
            <a:ext cx="1210541" cy="452006"/>
          </a:xfrm>
          <a:prstGeom prst="left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rgbClr val="000099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DAFD693-547A-31BE-1945-56CE3B0726EB}"/>
                  </a:ext>
                </a:extLst>
              </p:cNvPr>
              <p:cNvSpPr txBox="1"/>
              <p:nvPr/>
            </p:nvSpPr>
            <p:spPr>
              <a:xfrm>
                <a:off x="800100" y="4876800"/>
                <a:ext cx="7782900" cy="17493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3300"/>
                  </a:lnSpc>
                </a:pPr>
                <a:r>
                  <a:rPr lang="en-US" dirty="0">
                    <a:solidFill>
                      <a:srgbClr val="333399"/>
                    </a:solidFill>
                  </a:rPr>
                  <a:t>The outcome depends on the symmetry of the coupling:</a:t>
                </a:r>
              </a:p>
              <a:p>
                <a:pPr marL="342900" indent="-342900">
                  <a:lnSpc>
                    <a:spcPts val="33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33339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33339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𝒯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33339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333399"/>
                    </a:solidFill>
                  </a:rPr>
                  <a:t>-symmetric – 2D topological insulator</a:t>
                </a:r>
              </a:p>
              <a:p>
                <a:pPr marL="342900" indent="-342900">
                  <a:lnSpc>
                    <a:spcPts val="33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33339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333399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400" i="1">
                            <a:solidFill>
                              <a:srgbClr val="333399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sz="2400" i="1">
                            <a:solidFill>
                              <a:srgbClr val="33339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33339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𝒯</m:t>
                        </m:r>
                      </m:e>
                      <m:sub>
                        <m:r>
                          <a:rPr lang="en-US" sz="2400" i="1">
                            <a:solidFill>
                              <a:srgbClr val="33339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333399"/>
                    </a:solidFill>
                  </a:rPr>
                  <a:t> - symmetric – fragile topology</a:t>
                </a:r>
              </a:p>
              <a:p>
                <a:pPr>
                  <a:lnSpc>
                    <a:spcPts val="3300"/>
                  </a:lnSpc>
                </a:pPr>
                <a:endParaRPr lang="en-US" dirty="0">
                  <a:solidFill>
                    <a:srgbClr val="333399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DAFD693-547A-31BE-1945-56CE3B0726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100" y="4876800"/>
                <a:ext cx="7782900" cy="1749325"/>
              </a:xfrm>
              <a:prstGeom prst="rect">
                <a:avLst/>
              </a:prstGeom>
              <a:blipFill>
                <a:blip r:embed="rId6"/>
                <a:stretch>
                  <a:fillRect l="-1175" t="-1394" r="-4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93545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95198" y="1007528"/>
                <a:ext cx="6464444" cy="23493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2175"/>
                  </a:lnSpc>
                </a:pPr>
                <a:r>
                  <a:rPr lang="en-US" sz="1500" dirty="0"/>
                  <a:t>The properties of one pair of </a:t>
                </a:r>
                <a:r>
                  <a:rPr lang="en-US" sz="1500" dirty="0" err="1"/>
                  <a:t>Chern</a:t>
                </a:r>
                <a:r>
                  <a:rPr lang="en-US" sz="1500" dirty="0"/>
                  <a:t> bands – </a:t>
                </a:r>
              </a:p>
              <a:p>
                <a:pPr>
                  <a:lnSpc>
                    <a:spcPts val="2175"/>
                  </a:lnSpc>
                </a:pPr>
                <a:endParaRPr lang="en-US" sz="1500" dirty="0"/>
              </a:p>
              <a:p>
                <a:pPr marL="257175" indent="-257175">
                  <a:lnSpc>
                    <a:spcPts val="2175"/>
                  </a:lnSpc>
                  <a:buFont typeface="Arial" panose="020B0604020202020204" pitchFamily="34" charset="0"/>
                  <a:buChar char="•"/>
                </a:pPr>
                <a:r>
                  <a:rPr lang="en-US" sz="1500" dirty="0"/>
                  <a:t>Each band carries a quantized Hall conductivity </a:t>
                </a:r>
                <a14:m>
                  <m:oMath xmlns:m="http://schemas.openxmlformats.org/officeDocument/2006/math">
                    <m:r>
                      <a:rPr lang="en-US" sz="1500" i="1">
                        <a:latin typeface="Cambria Math" panose="02040503050406030204" pitchFamily="18" charset="0"/>
                      </a:rPr>
                      <m:t>±</m:t>
                    </m:r>
                    <m:r>
                      <a:rPr lang="en-US" sz="1500" i="1">
                        <a:latin typeface="Cambria Math" panose="02040503050406030204" pitchFamily="18" charset="0"/>
                      </a:rPr>
                      <m:t>𝐶</m:t>
                    </m:r>
                    <m:f>
                      <m:fPr>
                        <m:ctrlPr>
                          <a:rPr lang="en-US" sz="15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15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5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15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1500" i="1">
                            <a:latin typeface="Cambria Math" panose="02040503050406030204" pitchFamily="18" charset="0"/>
                          </a:rPr>
                          <m:t>h</m:t>
                        </m:r>
                      </m:den>
                    </m:f>
                  </m:oMath>
                </a14:m>
                <a:endParaRPr lang="en-US" sz="1500" dirty="0"/>
              </a:p>
              <a:p>
                <a:pPr marL="257175" indent="-257175">
                  <a:lnSpc>
                    <a:spcPts val="2175"/>
                  </a:lnSpc>
                  <a:buFont typeface="Arial" panose="020B0604020202020204" pitchFamily="34" charset="0"/>
                  <a:buChar char="•"/>
                </a:pPr>
                <a:endParaRPr lang="en-US" sz="1500" dirty="0"/>
              </a:p>
              <a:p>
                <a:pPr marL="257175" indent="-257175">
                  <a:lnSpc>
                    <a:spcPts val="2175"/>
                  </a:lnSpc>
                  <a:buFont typeface="Arial" panose="020B0604020202020204" pitchFamily="34" charset="0"/>
                  <a:buChar char="•"/>
                </a:pPr>
                <a:r>
                  <a:rPr lang="en-US" sz="1500" dirty="0"/>
                  <a:t>The wave function is a two-component spinor, covers the entire Bloch sphere. </a:t>
                </a:r>
              </a:p>
              <a:p>
                <a:pPr marL="257175" indent="-257175">
                  <a:lnSpc>
                    <a:spcPts val="2175"/>
                  </a:lnSpc>
                  <a:buFont typeface="Arial" panose="020B0604020202020204" pitchFamily="34" charset="0"/>
                  <a:buChar char="•"/>
                </a:pPr>
                <a:endParaRPr lang="en-US" sz="1500" dirty="0"/>
              </a:p>
              <a:p>
                <a:pPr marL="257175" indent="-257175">
                  <a:lnSpc>
                    <a:spcPts val="2175"/>
                  </a:lnSpc>
                  <a:buFont typeface="Arial" panose="020B0604020202020204" pitchFamily="34" charset="0"/>
                  <a:buChar char="•"/>
                </a:pPr>
                <a:r>
                  <a:rPr lang="en-US" sz="1500" dirty="0"/>
                  <a:t>No gauge choice in which the wave function is smooth.  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198" y="1007528"/>
                <a:ext cx="6464444" cy="2349361"/>
              </a:xfrm>
              <a:prstGeom prst="rect">
                <a:avLst/>
              </a:prstGeom>
              <a:blipFill>
                <a:blip r:embed="rId2"/>
                <a:stretch>
                  <a:fillRect l="-377" b="-7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33388" y="3166374"/>
                <a:ext cx="5834098" cy="3912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=(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80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</m:func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)</m:t>
                          </m:r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  ±   </m:t>
                          </m:r>
                          <m:func>
                            <m:func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80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   +</m:t>
                              </m:r>
                              <m:func>
                                <m:func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  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180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</m:e>
                              </m:func>
                            </m:e>
                          </m:func>
                        </m:e>
                      </m:func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388" y="3166374"/>
                <a:ext cx="5834098" cy="391261"/>
              </a:xfrm>
              <a:prstGeom prst="rect">
                <a:avLst/>
              </a:prstGeom>
              <a:blipFill>
                <a:blip r:embed="rId3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4307016" y="3648657"/>
                <a:ext cx="4286686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=  (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f>
                            <m:f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p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fName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)</m:t>
                          </m:r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  ±  </m:t>
                          </m:r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  +</m:t>
                          </m:r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7016" y="3648657"/>
                <a:ext cx="4286686" cy="6463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76225" y="3762596"/>
                <a:ext cx="4224233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500" dirty="0"/>
                  <a:t>The essence may be seen close to the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500">
                        <a:latin typeface="Cambria Math" panose="02040503050406030204" pitchFamily="18" charset="0"/>
                      </a:rPr>
                      <m:t>Γ</m:t>
                    </m:r>
                  </m:oMath>
                </a14:m>
                <a:r>
                  <a:rPr lang="en-US" sz="1500" dirty="0"/>
                  <a:t>-point. </a:t>
                </a: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225" y="3762596"/>
                <a:ext cx="4224233" cy="323165"/>
              </a:xfrm>
              <a:prstGeom prst="rect">
                <a:avLst/>
              </a:prstGeom>
              <a:blipFill>
                <a:blip r:embed="rId5"/>
                <a:stretch>
                  <a:fillRect l="-577" t="-3774" b="-207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Left Brace 14"/>
          <p:cNvSpPr/>
          <p:nvPr/>
        </p:nvSpPr>
        <p:spPr>
          <a:xfrm rot="16200000">
            <a:off x="6743365" y="3709555"/>
            <a:ext cx="369212" cy="1075460"/>
          </a:xfrm>
          <a:prstGeom prst="leftBrace">
            <a:avLst>
              <a:gd name="adj1" fmla="val 8333"/>
              <a:gd name="adj2" fmla="val 50966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TextBox 15"/>
          <p:cNvSpPr txBox="1"/>
          <p:nvPr/>
        </p:nvSpPr>
        <p:spPr>
          <a:xfrm>
            <a:off x="6520296" y="4431891"/>
            <a:ext cx="21750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Dirac point</a:t>
            </a:r>
          </a:p>
          <a:p>
            <a:r>
              <a:rPr lang="en-US" sz="1800" dirty="0"/>
              <a:t>The relative sign determines the sign of the </a:t>
            </a:r>
            <a:r>
              <a:rPr lang="en-US" sz="1800" dirty="0" err="1"/>
              <a:t>Chern</a:t>
            </a:r>
            <a:r>
              <a:rPr lang="en-US" sz="1800" dirty="0"/>
              <a:t> number</a:t>
            </a:r>
          </a:p>
        </p:txBody>
      </p:sp>
      <p:sp>
        <p:nvSpPr>
          <p:cNvPr id="18" name="Left Brace 17"/>
          <p:cNvSpPr/>
          <p:nvPr/>
        </p:nvSpPr>
        <p:spPr>
          <a:xfrm rot="16200000">
            <a:off x="5124548" y="3890015"/>
            <a:ext cx="214257" cy="86949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4342317" y="4502497"/>
                <a:ext cx="1888387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Mass term</a:t>
                </a:r>
              </a:p>
              <a:p>
                <a:r>
                  <a:rPr lang="en-US" sz="1800" dirty="0"/>
                  <a:t>Relative sign at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en-US" sz="1800" dirty="0"/>
                  <a:t> determines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,±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2317" y="4502497"/>
                <a:ext cx="1888387" cy="1477328"/>
              </a:xfrm>
              <a:prstGeom prst="rect">
                <a:avLst/>
              </a:prstGeom>
              <a:blipFill>
                <a:blip r:embed="rId6"/>
                <a:stretch>
                  <a:fillRect l="-2581" t="-24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/>
          <p:cNvSpPr/>
          <p:nvPr/>
        </p:nvSpPr>
        <p:spPr>
          <a:xfrm>
            <a:off x="6659642" y="2558023"/>
            <a:ext cx="1953491" cy="644237"/>
          </a:xfrm>
          <a:prstGeom prst="rect">
            <a:avLst/>
          </a:prstGeom>
          <a:pattFill prst="dkUp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1" name="Rectangle 20"/>
          <p:cNvSpPr/>
          <p:nvPr/>
        </p:nvSpPr>
        <p:spPr>
          <a:xfrm flipH="1">
            <a:off x="6659643" y="1118883"/>
            <a:ext cx="1953491" cy="644237"/>
          </a:xfrm>
          <a:prstGeom prst="rect">
            <a:avLst/>
          </a:prstGeom>
          <a:pattFill prst="dkDn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697174" y="4796039"/>
                <a:ext cx="2897653" cy="12035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>
                          <a:latin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en-US" sz="18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unc>
                                  <m:funcPr>
                                    <m:ctrlP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  <m:brk m:alnAt="7"/>
                                      </m:rPr>
                                      <a:rPr lang="en-US" sz="1800">
                                        <a:latin typeface="Cambria Math" panose="02040503050406030204" pitchFamily="18" charset="0"/>
                                      </a:rPr>
                                      <m:t>c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1800">
                                        <a:latin typeface="Cambria Math" panose="02040503050406030204" pitchFamily="18" charset="0"/>
                                      </a:rPr>
                                      <m:t>os</m:t>
                                    </m:r>
                                  </m:fName>
                                  <m:e>
                                    <m:f>
                                      <m:fPr>
                                        <m:ctrlPr>
                                          <a:rPr lang="en-US" sz="1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1800" i="1">
                                            <a:latin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  <m:d>
                                          <m:dPr>
                                            <m:ctrlPr>
                                              <a:rPr lang="en-US" sz="18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sz="1800" i="1"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e>
                                        </m:d>
                                      </m:num>
                                      <m:den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18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</m:e>
                                </m:func>
                              </m:e>
                            </m:mr>
                            <m:mr>
                              <m:e>
                                <m:func>
                                  <m:funcPr>
                                    <m:ctrlP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1800"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f>
                                      <m:fPr>
                                        <m:ctrlPr>
                                          <a:rPr lang="en-US" sz="1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1800" i="1">
                                            <a:latin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  <m:d>
                                          <m:dPr>
                                            <m:ctrlPr>
                                              <a:rPr lang="en-US" sz="18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1800" i="1"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e>
                                        </m:d>
                                      </m:num>
                                      <m:den>
                                        <m:r>
                                          <a:rPr lang="en-US" sz="18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</m:e>
                                </m:func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  </m:t>
                                </m:r>
                                <m:sSup>
                                  <m:sSupPr>
                                    <m:ctrlP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  <m:t>𝜙</m:t>
                                    </m:r>
                                    <m:d>
                                      <m:dPr>
                                        <m:ctrlPr>
                                          <a:rPr lang="en-US" sz="1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800" i="1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</m:d>
                                  </m:sup>
                                </m:sSup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174" y="4796039"/>
                <a:ext cx="2897653" cy="12035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85401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  <p:bldP spid="15" grpId="0" animBg="1"/>
      <p:bldP spid="16" grpId="0"/>
      <p:bldP spid="18" grpId="0" animBg="1"/>
      <p:bldP spid="19" grpId="0"/>
      <p:bldP spid="2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76226" y="453128"/>
                <a:ext cx="5743574" cy="41518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3200"/>
                  </a:lnSpc>
                </a:pPr>
                <a:r>
                  <a:rPr lang="en-US" sz="2000" dirty="0">
                    <a:solidFill>
                      <a:srgbClr val="000099"/>
                    </a:solidFill>
                  </a:rPr>
                  <a:t>The properties of one pair of </a:t>
                </a:r>
                <a:r>
                  <a:rPr lang="en-US" sz="2000" dirty="0" err="1">
                    <a:solidFill>
                      <a:srgbClr val="000099"/>
                    </a:solidFill>
                  </a:rPr>
                  <a:t>Chern</a:t>
                </a:r>
                <a:r>
                  <a:rPr lang="en-US" sz="2000" dirty="0">
                    <a:solidFill>
                      <a:srgbClr val="000099"/>
                    </a:solidFill>
                  </a:rPr>
                  <a:t> bands – </a:t>
                </a:r>
              </a:p>
              <a:p>
                <a:pPr>
                  <a:lnSpc>
                    <a:spcPts val="3200"/>
                  </a:lnSpc>
                </a:pPr>
                <a:endParaRPr lang="en-US" sz="2000" dirty="0">
                  <a:solidFill>
                    <a:srgbClr val="000099"/>
                  </a:solidFill>
                </a:endParaRPr>
              </a:p>
              <a:p>
                <a:pPr marL="257175" indent="-257175">
                  <a:lnSpc>
                    <a:spcPts val="32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rgbClr val="000099"/>
                    </a:solidFill>
                  </a:rPr>
                  <a:t>Each band carries a quantized Hall conductivity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lang="en-US" sz="2000" i="1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f>
                      <m:fPr>
                        <m:ctrlPr>
                          <a:rPr lang="en-US" sz="2000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000" i="1">
                                <a:solidFill>
                                  <a:srgbClr val="00009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solidFill>
                                  <a:srgbClr val="000099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000" i="1">
                                <a:solidFill>
                                  <a:srgbClr val="000099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2000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den>
                    </m:f>
                  </m:oMath>
                </a14:m>
                <a:endParaRPr lang="en-US" sz="2000" dirty="0">
                  <a:solidFill>
                    <a:srgbClr val="000099"/>
                  </a:solidFill>
                </a:endParaRPr>
              </a:p>
              <a:p>
                <a:pPr marL="257175" indent="-257175">
                  <a:lnSpc>
                    <a:spcPts val="3200"/>
                  </a:lnSpc>
                  <a:buFont typeface="Arial" panose="020B0604020202020204" pitchFamily="34" charset="0"/>
                  <a:buChar char="•"/>
                </a:pPr>
                <a:endParaRPr lang="en-US" sz="2000" dirty="0">
                  <a:solidFill>
                    <a:srgbClr val="000099"/>
                  </a:solidFill>
                </a:endParaRPr>
              </a:p>
              <a:p>
                <a:pPr marL="257175" indent="-257175">
                  <a:lnSpc>
                    <a:spcPts val="32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rgbClr val="000099"/>
                    </a:solidFill>
                  </a:rPr>
                  <a:t>The wave function is a two-component spinor, covers the entire Bloch sphere. </a:t>
                </a:r>
              </a:p>
              <a:p>
                <a:pPr marL="257175" indent="-257175">
                  <a:lnSpc>
                    <a:spcPts val="3200"/>
                  </a:lnSpc>
                  <a:buFont typeface="Arial" panose="020B0604020202020204" pitchFamily="34" charset="0"/>
                  <a:buChar char="•"/>
                </a:pPr>
                <a:endParaRPr lang="en-US" sz="2000" dirty="0">
                  <a:solidFill>
                    <a:srgbClr val="000099"/>
                  </a:solidFill>
                </a:endParaRPr>
              </a:p>
              <a:p>
                <a:pPr marL="257175" indent="-257175">
                  <a:lnSpc>
                    <a:spcPts val="32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rgbClr val="000099"/>
                    </a:solidFill>
                  </a:rPr>
                  <a:t>No gauge choice in which the wave function is smooth.  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226" y="453128"/>
                <a:ext cx="5743574" cy="4151842"/>
              </a:xfrm>
              <a:prstGeom prst="rect">
                <a:avLst/>
              </a:prstGeom>
              <a:blipFill>
                <a:blip r:embed="rId2"/>
                <a:stretch>
                  <a:fillRect l="-1060" r="-424" b="-1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/>
          <p:cNvSpPr/>
          <p:nvPr/>
        </p:nvSpPr>
        <p:spPr>
          <a:xfrm>
            <a:off x="6659642" y="2055321"/>
            <a:ext cx="1953491" cy="644237"/>
          </a:xfrm>
          <a:prstGeom prst="rect">
            <a:avLst/>
          </a:prstGeom>
          <a:pattFill prst="dkUp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1" name="Rectangle 20"/>
          <p:cNvSpPr/>
          <p:nvPr/>
        </p:nvSpPr>
        <p:spPr>
          <a:xfrm flipH="1">
            <a:off x="6659643" y="616181"/>
            <a:ext cx="1953491" cy="644237"/>
          </a:xfrm>
          <a:prstGeom prst="rect">
            <a:avLst/>
          </a:prstGeom>
          <a:pattFill prst="dkDn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905000" y="4907498"/>
                <a:ext cx="3886200" cy="5027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32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sz="2000" i="1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en-US" sz="2000" i="1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000" i="1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000" i="1">
                                  <a:solidFill>
                                    <a:srgbClr val="00009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unc>
                                  <m:funcPr>
                                    <m:ctrlPr>
                                      <a:rPr lang="en-US" sz="2000" i="1">
                                        <a:solidFill>
                                          <a:srgbClr val="000099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  <m:brk m:alnAt="7"/>
                                      </m:rPr>
                                      <a:rPr lang="en-US" sz="2000">
                                        <a:solidFill>
                                          <a:srgbClr val="000099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c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2000">
                                        <a:solidFill>
                                          <a:srgbClr val="000099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os</m:t>
                                    </m:r>
                                  </m:fName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000" i="1">
                                        <a:solidFill>
                                          <a:srgbClr val="000099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  <m:d>
                                      <m:dPr>
                                        <m:ctrlPr>
                                          <a:rPr lang="en-US" sz="2000" i="1">
                                            <a:solidFill>
                                              <a:srgbClr val="000099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000" i="1">
                                            <a:solidFill>
                                              <a:srgbClr val="000099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</m:d>
                                    <m:r>
                                      <m:rPr>
                                        <m:brk m:alnAt="7"/>
                                      </m:rPr>
                                      <a:rPr lang="en-US" sz="2000" i="1">
                                        <a:solidFill>
                                          <a:srgbClr val="000099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/</m:t>
                                    </m:r>
                                    <m:r>
                                      <m:rPr>
                                        <m:brk m:alnAt="7"/>
                                      </m:rPr>
                                      <a:rPr lang="en-US" sz="2000" i="1">
                                        <a:solidFill>
                                          <a:srgbClr val="000099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func>
                              </m:e>
                            </m:mr>
                            <m:mr>
                              <m:e>
                                <m:func>
                                  <m:funcPr>
                                    <m:ctrlPr>
                                      <a:rPr lang="en-US" sz="2000" i="1">
                                        <a:solidFill>
                                          <a:srgbClr val="000099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2000">
                                        <a:solidFill>
                                          <a:srgbClr val="000099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r>
                                      <a:rPr lang="en-US" sz="2000" i="1">
                                        <a:solidFill>
                                          <a:srgbClr val="000099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  <m:r>
                                      <a:rPr lang="en-US" sz="2000" i="1">
                                        <a:solidFill>
                                          <a:srgbClr val="000099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2000" i="1">
                                        <a:solidFill>
                                          <a:srgbClr val="000099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  <m:r>
                                      <a:rPr lang="en-US" sz="2000" i="1">
                                        <a:solidFill>
                                          <a:srgbClr val="000099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)/</m:t>
                                    </m:r>
                                    <m:r>
                                      <a:rPr lang="en-US" sz="2000" i="1">
                                        <a:solidFill>
                                          <a:srgbClr val="000099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func>
                                <m:sSup>
                                  <m:sSupPr>
                                    <m:ctrlPr>
                                      <a:rPr lang="en-US" sz="2000" i="1">
                                        <a:solidFill>
                                          <a:srgbClr val="000099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i="1">
                                        <a:solidFill>
                                          <a:srgbClr val="000099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sz="2000" i="1">
                                        <a:solidFill>
                                          <a:srgbClr val="000099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sz="2000" i="1">
                                        <a:solidFill>
                                          <a:srgbClr val="000099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𝜙</m:t>
                                    </m:r>
                                    <m:d>
                                      <m:dPr>
                                        <m:ctrlPr>
                                          <a:rPr lang="en-US" sz="2000" i="1">
                                            <a:solidFill>
                                              <a:srgbClr val="000099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000" i="1">
                                            <a:solidFill>
                                              <a:srgbClr val="000099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</m:d>
                                  </m:sup>
                                </m:sSup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000" dirty="0">
                  <a:solidFill>
                    <a:srgbClr val="000099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0" y="4907498"/>
                <a:ext cx="3886200" cy="502702"/>
              </a:xfrm>
              <a:prstGeom prst="rect">
                <a:avLst/>
              </a:prstGeom>
              <a:blipFill>
                <a:blip r:embed="rId3"/>
                <a:stretch>
                  <a:fillRect t="-30120" b="-240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586705" y="6019800"/>
                <a:ext cx="802642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990000"/>
                    </a:solidFill>
                  </a:rPr>
                  <a:t>Now – couple the two filled bands, keeping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𝒯</m:t>
                        </m:r>
                      </m:e>
                      <m:sub>
                        <m:r>
                          <a:rPr lang="en-US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990000"/>
                    </a:solidFill>
                  </a:rPr>
                  <a:t>symmetry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705" y="6019800"/>
                <a:ext cx="8026428" cy="461665"/>
              </a:xfrm>
              <a:prstGeom prst="rect">
                <a:avLst/>
              </a:prstGeom>
              <a:blipFill>
                <a:blip r:embed="rId4"/>
                <a:stretch>
                  <a:fillRect l="-1139" t="-9333" r="-456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162438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02723" y="3335482"/>
            <a:ext cx="6213560" cy="12208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175"/>
              </a:lnSpc>
            </a:pPr>
            <a:r>
              <a:rPr lang="en-US" sz="1500" dirty="0"/>
              <a:t>The properties of two coupled </a:t>
            </a:r>
            <a:r>
              <a:rPr lang="en-US" sz="1500" dirty="0" err="1"/>
              <a:t>Chern</a:t>
            </a:r>
            <a:r>
              <a:rPr lang="en-US" sz="1500" dirty="0"/>
              <a:t> bands of opposite </a:t>
            </a:r>
            <a:r>
              <a:rPr lang="en-US" sz="1500" dirty="0" err="1"/>
              <a:t>Chern</a:t>
            </a:r>
            <a:r>
              <a:rPr lang="en-US" sz="1500" dirty="0"/>
              <a:t> number </a:t>
            </a:r>
          </a:p>
          <a:p>
            <a:pPr marL="257175" indent="-257175">
              <a:lnSpc>
                <a:spcPts val="2175"/>
              </a:lnSpc>
              <a:buFont typeface="Arial" panose="020B0604020202020204" pitchFamily="34" charset="0"/>
              <a:buChar char="•"/>
            </a:pPr>
            <a:r>
              <a:rPr lang="en-US" sz="1500" dirty="0"/>
              <a:t>No quantized Hall conductivity. </a:t>
            </a:r>
          </a:p>
          <a:p>
            <a:pPr marL="257175" indent="-257175">
              <a:lnSpc>
                <a:spcPts val="2175"/>
              </a:lnSpc>
              <a:buFont typeface="Arial" panose="020B0604020202020204" pitchFamily="34" charset="0"/>
              <a:buChar char="•"/>
            </a:pPr>
            <a:r>
              <a:rPr lang="en-US" sz="1500" dirty="0"/>
              <a:t>No total “vorticity” of the wave function</a:t>
            </a:r>
          </a:p>
          <a:p>
            <a:pPr marL="257175" indent="-257175">
              <a:lnSpc>
                <a:spcPts val="2175"/>
              </a:lnSpc>
              <a:buFont typeface="Arial" panose="020B0604020202020204" pitchFamily="34" charset="0"/>
              <a:buChar char="•"/>
            </a:pPr>
            <a:r>
              <a:rPr lang="en-US" sz="1500" dirty="0"/>
              <a:t>The outcome depends on the symmetries obeyed by the coupling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940687" y="4993142"/>
                <a:ext cx="7421840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500" dirty="0"/>
                  <a:t>If the coupling satisfies time reversal symmetry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5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5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𝒯</m:t>
                        </m:r>
                      </m:e>
                      <m:sub>
                        <m:r>
                          <a:rPr lang="en-US" sz="15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b>
                    </m:sSub>
                  </m:oMath>
                </a14:m>
                <a:r>
                  <a:rPr lang="en-US" sz="1500" dirty="0"/>
                  <a:t> , we get a 2D topological insulator 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0687" y="4993142"/>
                <a:ext cx="7421840" cy="323165"/>
              </a:xfrm>
              <a:prstGeom prst="rect">
                <a:avLst/>
              </a:prstGeom>
              <a:blipFill>
                <a:blip r:embed="rId2"/>
                <a:stretch>
                  <a:fillRect l="-328" t="-3774" b="-207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58196" y="1523181"/>
                <a:ext cx="6094232" cy="9452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/>
                  <a:t>The two lower bands:</a:t>
                </a:r>
              </a:p>
              <a:p>
                <a:endParaRPr lang="en-US" sz="180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=(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80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</m:func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)</m:t>
                          </m:r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   +   </m:t>
                          </m:r>
                          <m:func>
                            <m:func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80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8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   +</m:t>
                              </m:r>
                              <m:func>
                                <m:func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  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180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</m:e>
                              </m:func>
                            </m:e>
                          </m:func>
                        </m:e>
                      </m:func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196" y="1523181"/>
                <a:ext cx="6094232" cy="945259"/>
              </a:xfrm>
              <a:prstGeom prst="rect">
                <a:avLst/>
              </a:prstGeom>
              <a:blipFill>
                <a:blip r:embed="rId3"/>
                <a:stretch>
                  <a:fillRect l="-900" t="-3871" b="-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/>
          <p:cNvGrpSpPr/>
          <p:nvPr/>
        </p:nvGrpSpPr>
        <p:grpSpPr>
          <a:xfrm>
            <a:off x="5334105" y="1288757"/>
            <a:ext cx="3693889" cy="1352131"/>
            <a:chOff x="3481836" y="1542196"/>
            <a:chExt cx="6610683" cy="2587588"/>
          </a:xfrm>
        </p:grpSpPr>
        <p:sp>
          <p:nvSpPr>
            <p:cNvPr id="8" name="Rectangle 7"/>
            <p:cNvSpPr/>
            <p:nvPr/>
          </p:nvSpPr>
          <p:spPr>
            <a:xfrm>
              <a:off x="3481836" y="3461049"/>
              <a:ext cx="2544891" cy="668735"/>
            </a:xfrm>
            <a:prstGeom prst="rect">
              <a:avLst/>
            </a:prstGeom>
            <a:pattFill prst="dkUpDiag">
              <a:fgClr>
                <a:schemeClr val="accent1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" name="Rectangle 8"/>
            <p:cNvSpPr/>
            <p:nvPr/>
          </p:nvSpPr>
          <p:spPr>
            <a:xfrm flipH="1">
              <a:off x="3481836" y="1542196"/>
              <a:ext cx="2544891" cy="668735"/>
            </a:xfrm>
            <a:prstGeom prst="rect">
              <a:avLst/>
            </a:prstGeom>
            <a:pattFill prst="dkDnDiag">
              <a:fgClr>
                <a:schemeClr val="accent1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7547628" y="1542196"/>
              <a:ext cx="2544891" cy="668735"/>
            </a:xfrm>
            <a:prstGeom prst="rect">
              <a:avLst/>
            </a:prstGeom>
            <a:pattFill prst="dkUpDiag">
              <a:fgClr>
                <a:srgbClr val="800000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547628" y="3461049"/>
              <a:ext cx="2544891" cy="668735"/>
            </a:xfrm>
            <a:prstGeom prst="rect">
              <a:avLst/>
            </a:prstGeom>
            <a:pattFill prst="dkDnDiag">
              <a:fgClr>
                <a:srgbClr val="800000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cxnSp>
        <p:nvCxnSpPr>
          <p:cNvPr id="13" name="Straight Connector 12"/>
          <p:cNvCxnSpPr/>
          <p:nvPr/>
        </p:nvCxnSpPr>
        <p:spPr>
          <a:xfrm>
            <a:off x="5048250" y="1937594"/>
            <a:ext cx="4029508" cy="23993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29138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04500" y="609600"/>
                <a:ext cx="4820359" cy="8913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3300"/>
                  </a:lnSpc>
                </a:pPr>
                <a:r>
                  <a:rPr lang="en-US" sz="2000" dirty="0"/>
                  <a:t>The case here:</a:t>
                </a:r>
              </a:p>
              <a:p>
                <a:pPr>
                  <a:lnSpc>
                    <a:spcPts val="3300"/>
                  </a:lnSpc>
                </a:pPr>
                <a:r>
                  <a:rPr lang="en-US" sz="2000" dirty="0"/>
                  <a:t>A system that satisfies 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𝒯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b>
                    </m:sSub>
                  </m:oMath>
                </a14:m>
                <a:r>
                  <a:rPr lang="en-US" sz="2000" dirty="0"/>
                  <a:t> symmetry. 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500" y="609600"/>
                <a:ext cx="4820359" cy="891334"/>
              </a:xfrm>
              <a:prstGeom prst="rect">
                <a:avLst/>
              </a:prstGeom>
              <a:blipFill>
                <a:blip r:embed="rId2"/>
                <a:stretch>
                  <a:fillRect l="-1391" r="-253" b="-116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04500" y="1835621"/>
                <a:ext cx="7877500" cy="47474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3300"/>
                  </a:lnSpc>
                </a:pPr>
                <a:r>
                  <a:rPr lang="en-US" sz="2000" dirty="0">
                    <a:solidFill>
                      <a:srgbClr val="000099"/>
                    </a:solidFill>
                  </a:rPr>
                  <a:t>What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000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sz="2000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𝒯</m:t>
                        </m:r>
                      </m:e>
                      <m:sub>
                        <m:r>
                          <a:rPr lang="en-US" sz="2000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rgbClr val="000099"/>
                    </a:solidFill>
                  </a:rPr>
                  <a:t> symmetry? </a:t>
                </a:r>
              </a:p>
              <a:p>
                <a:pPr>
                  <a:lnSpc>
                    <a:spcPts val="3300"/>
                  </a:lnSpc>
                </a:pPr>
                <a:endParaRPr lang="en-US" sz="2000" dirty="0">
                  <a:solidFill>
                    <a:srgbClr val="000099"/>
                  </a:solidFill>
                </a:endParaRPr>
              </a:p>
              <a:p>
                <a:pPr>
                  <a:lnSpc>
                    <a:spcPts val="33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𝒯</m:t>
                        </m:r>
                      </m:e>
                      <m:sub>
                        <m:r>
                          <a:rPr lang="en-US" sz="2000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rgbClr val="000099"/>
                    </a:solidFill>
                  </a:rPr>
                  <a:t>: In real space, it is complex conjugation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2000" dirty="0">
                    <a:solidFill>
                      <a:srgbClr val="000099"/>
                    </a:solidFill>
                  </a:rPr>
                  <a:t> a local operation</a:t>
                </a:r>
              </a:p>
              <a:p>
                <a:pPr>
                  <a:lnSpc>
                    <a:spcPts val="3300"/>
                  </a:lnSpc>
                </a:pPr>
                <a:r>
                  <a:rPr lang="en-US" sz="2000" dirty="0">
                    <a:solidFill>
                      <a:srgbClr val="000099"/>
                    </a:solidFill>
                  </a:rPr>
                  <a:t>       In momentum space also maps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000" i="1">
                        <a:solidFill>
                          <a:srgbClr val="00009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⟷−</m:t>
                    </m:r>
                    <m:r>
                      <a:rPr lang="en-US" sz="2000" i="1">
                        <a:solidFill>
                          <a:srgbClr val="00009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</m:oMath>
                </a14:m>
                <a:endParaRPr lang="en-US" sz="2000" dirty="0">
                  <a:solidFill>
                    <a:srgbClr val="000099"/>
                  </a:solidFill>
                </a:endParaRPr>
              </a:p>
              <a:p>
                <a:pPr>
                  <a:lnSpc>
                    <a:spcPts val="33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000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rgbClr val="000099"/>
                    </a:solidFill>
                  </a:rPr>
                  <a:t> : In real space maps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sz="2000" i="1">
                        <a:solidFill>
                          <a:srgbClr val="00009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↔−</m:t>
                    </m:r>
                    <m:r>
                      <a:rPr lang="en-US" sz="2000" i="1">
                        <a:solidFill>
                          <a:srgbClr val="00009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</m:oMath>
                </a14:m>
                <a:endParaRPr lang="en-US" sz="2000" dirty="0">
                  <a:solidFill>
                    <a:srgbClr val="000099"/>
                  </a:solidFill>
                </a:endParaRPr>
              </a:p>
              <a:p>
                <a:pPr>
                  <a:lnSpc>
                    <a:spcPts val="3300"/>
                  </a:lnSpc>
                </a:pPr>
                <a:r>
                  <a:rPr lang="en-US" sz="2000" dirty="0">
                    <a:solidFill>
                      <a:srgbClr val="000099"/>
                    </a:solidFill>
                  </a:rPr>
                  <a:t>        In momentum space maps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000" i="1">
                        <a:solidFill>
                          <a:srgbClr val="00009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⟷−</m:t>
                    </m:r>
                    <m:r>
                      <a:rPr lang="en-US" sz="2000" i="1">
                        <a:solidFill>
                          <a:srgbClr val="00009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</m:oMath>
                </a14:m>
                <a:endParaRPr lang="en-US" sz="2000" dirty="0">
                  <a:solidFill>
                    <a:srgbClr val="000099"/>
                  </a:solidFill>
                </a:endParaRPr>
              </a:p>
              <a:p>
                <a:pPr>
                  <a:lnSpc>
                    <a:spcPts val="3300"/>
                  </a:lnSpc>
                </a:pPr>
                <a:endParaRPr lang="en-US" sz="2000" dirty="0">
                  <a:solidFill>
                    <a:srgbClr val="000099"/>
                  </a:solidFill>
                </a:endParaRPr>
              </a:p>
              <a:p>
                <a:pPr>
                  <a:lnSpc>
                    <a:spcPts val="3300"/>
                  </a:lnSpc>
                </a:pPr>
                <a:r>
                  <a:rPr lang="en-US" sz="2000" dirty="0">
                    <a:solidFill>
                      <a:srgbClr val="000099"/>
                    </a:solidFill>
                  </a:rPr>
                  <a:t>The product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000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sz="2000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𝒯</m:t>
                        </m:r>
                      </m:e>
                      <m:sub>
                        <m:r>
                          <a:rPr lang="en-US" sz="2000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rgbClr val="000099"/>
                    </a:solidFill>
                  </a:rPr>
                  <a:t> is </a:t>
                </a:r>
                <a:r>
                  <a:rPr lang="en-US" sz="2000" dirty="0">
                    <a:solidFill>
                      <a:srgbClr val="990000"/>
                    </a:solidFill>
                  </a:rPr>
                  <a:t>local in momentum space</a:t>
                </a:r>
                <a:r>
                  <a:rPr lang="en-US" sz="2000" dirty="0">
                    <a:solidFill>
                      <a:srgbClr val="000099"/>
                    </a:solidFill>
                  </a:rPr>
                  <a:t>, is anti-unitary,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i="1">
                                <a:solidFill>
                                  <a:srgbClr val="00009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i="1">
                                    <a:solidFill>
                                      <a:srgbClr val="000099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solidFill>
                                      <a:srgbClr val="000099"/>
                                    </a:solidFill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US" sz="2000" i="1">
                                    <a:solidFill>
                                      <a:srgbClr val="000099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2000" i="1">
                                    <a:solidFill>
                                      <a:srgbClr val="000099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solidFill>
                                      <a:srgbClr val="000099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𝒯</m:t>
                                </m:r>
                              </m:e>
                              <m:sub>
                                <m:r>
                                  <a:rPr lang="en-US" sz="2000" i="1">
                                    <a:solidFill>
                                      <a:srgbClr val="000099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sz="2000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solidFill>
                          <a:srgbClr val="00009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=+</m:t>
                    </m:r>
                    <m:r>
                      <a:rPr lang="en-US" sz="2000" i="1">
                        <a:solidFill>
                          <a:srgbClr val="00009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endParaRPr lang="en-US" sz="2000" dirty="0">
                  <a:solidFill>
                    <a:srgbClr val="000099"/>
                  </a:solidFill>
                </a:endParaRPr>
              </a:p>
              <a:p>
                <a:pPr>
                  <a:lnSpc>
                    <a:spcPts val="3300"/>
                  </a:lnSpc>
                </a:pPr>
                <a:endParaRPr lang="en-US" sz="2000" dirty="0">
                  <a:solidFill>
                    <a:srgbClr val="000099"/>
                  </a:solidFill>
                </a:endParaRPr>
              </a:p>
              <a:p>
                <a:pPr>
                  <a:lnSpc>
                    <a:spcPts val="3300"/>
                  </a:lnSpc>
                </a:pPr>
                <a:r>
                  <a:rPr lang="en-US" sz="2000" dirty="0">
                    <a:solidFill>
                      <a:srgbClr val="000099"/>
                    </a:solidFill>
                  </a:rPr>
                  <a:t>It is capable of keeping a Dirac cone from gapping. 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500" y="1835621"/>
                <a:ext cx="7877500" cy="4747453"/>
              </a:xfrm>
              <a:prstGeom prst="rect">
                <a:avLst/>
              </a:prstGeom>
              <a:blipFill>
                <a:blip r:embed="rId3"/>
                <a:stretch>
                  <a:fillRect l="-851" b="-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/>
          <p:cNvGrpSpPr/>
          <p:nvPr/>
        </p:nvGrpSpPr>
        <p:grpSpPr>
          <a:xfrm>
            <a:off x="6397389" y="3605569"/>
            <a:ext cx="1832211" cy="368490"/>
            <a:chOff x="6898943" y="723331"/>
            <a:chExt cx="4417325" cy="948520"/>
          </a:xfrm>
        </p:grpSpPr>
        <p:sp>
          <p:nvSpPr>
            <p:cNvPr id="6" name="Trapezoid 5"/>
            <p:cNvSpPr/>
            <p:nvPr/>
          </p:nvSpPr>
          <p:spPr>
            <a:xfrm>
              <a:off x="6898943" y="723331"/>
              <a:ext cx="1371600" cy="948520"/>
            </a:xfrm>
            <a:prstGeom prst="trapezoi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3300"/>
                </a:lnSpc>
              </a:pPr>
              <a:endParaRPr lang="en-US" sz="2000"/>
            </a:p>
          </p:txBody>
        </p:sp>
        <p:sp>
          <p:nvSpPr>
            <p:cNvPr id="7" name="Trapezoid 6"/>
            <p:cNvSpPr/>
            <p:nvPr/>
          </p:nvSpPr>
          <p:spPr>
            <a:xfrm rot="10800000">
              <a:off x="9944668" y="723331"/>
              <a:ext cx="1371600" cy="948520"/>
            </a:xfrm>
            <a:prstGeom prst="trapezoi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3300"/>
                </a:lnSpc>
              </a:pPr>
              <a:endParaRPr lang="en-US" sz="2000"/>
            </a:p>
          </p:txBody>
        </p:sp>
        <p:sp>
          <p:nvSpPr>
            <p:cNvPr id="8" name="Right Arrow 7"/>
            <p:cNvSpPr/>
            <p:nvPr/>
          </p:nvSpPr>
          <p:spPr>
            <a:xfrm>
              <a:off x="8727743" y="1098645"/>
              <a:ext cx="757451" cy="26613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3300"/>
                </a:lnSpc>
              </a:pPr>
              <a:endParaRPr lang="en-US" sz="2000"/>
            </a:p>
          </p:txBody>
        </p:sp>
      </p:grpSp>
    </p:spTree>
    <p:extLst>
      <p:ext uri="{BB962C8B-B14F-4D97-AF65-F5344CB8AC3E}">
        <p14:creationId xmlns:p14="http://schemas.microsoft.com/office/powerpoint/2010/main" val="40379412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267200" y="1868066"/>
            <a:ext cx="4580530" cy="1256134"/>
            <a:chOff x="5901941" y="507631"/>
            <a:chExt cx="6107373" cy="1674845"/>
          </a:xfrm>
        </p:grpSpPr>
        <p:grpSp>
          <p:nvGrpSpPr>
            <p:cNvPr id="11" name="Group 10"/>
            <p:cNvGrpSpPr/>
            <p:nvPr/>
          </p:nvGrpSpPr>
          <p:grpSpPr>
            <a:xfrm>
              <a:off x="6147032" y="893597"/>
              <a:ext cx="5617189" cy="1288879"/>
              <a:chOff x="381000" y="824340"/>
              <a:chExt cx="11055927" cy="2777835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1939635" y="2743193"/>
                <a:ext cx="2604655" cy="858982"/>
              </a:xfrm>
              <a:prstGeom prst="rect">
                <a:avLst/>
              </a:prstGeom>
              <a:pattFill prst="dkUpDiag">
                <a:fgClr>
                  <a:schemeClr val="accent1"/>
                </a:fgClr>
                <a:bgClr>
                  <a:schemeClr val="bg1"/>
                </a:bgClr>
              </a:patt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3000"/>
                  </a:lnSpc>
                </a:pPr>
                <a:endParaRPr lang="en-US" sz="2000">
                  <a:solidFill>
                    <a:srgbClr val="000099"/>
                  </a:solidFill>
                </a:endParaRPr>
              </a:p>
            </p:txBody>
          </p:sp>
          <p:sp>
            <p:nvSpPr>
              <p:cNvPr id="6" name="Rectangle 5"/>
              <p:cNvSpPr/>
              <p:nvPr/>
            </p:nvSpPr>
            <p:spPr>
              <a:xfrm flipH="1">
                <a:off x="1939636" y="824340"/>
                <a:ext cx="2604655" cy="858982"/>
              </a:xfrm>
              <a:prstGeom prst="rect">
                <a:avLst/>
              </a:prstGeom>
              <a:pattFill prst="dkDnDiag">
                <a:fgClr>
                  <a:schemeClr val="accent1"/>
                </a:fgClr>
                <a:bgClr>
                  <a:schemeClr val="bg1"/>
                </a:bgClr>
              </a:patt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3000"/>
                  </a:lnSpc>
                </a:pPr>
                <a:endParaRPr lang="en-US" sz="2000">
                  <a:solidFill>
                    <a:srgbClr val="000099"/>
                  </a:solidFill>
                </a:endParaRPr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7342910" y="824340"/>
                <a:ext cx="2604655" cy="858982"/>
              </a:xfrm>
              <a:prstGeom prst="rect">
                <a:avLst/>
              </a:prstGeom>
              <a:pattFill prst="dkUpDiag">
                <a:fgClr>
                  <a:srgbClr val="800000"/>
                </a:fgClr>
                <a:bgClr>
                  <a:schemeClr val="bg1"/>
                </a:bgClr>
              </a:patt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3000"/>
                  </a:lnSpc>
                </a:pPr>
                <a:endParaRPr lang="en-US" sz="2000">
                  <a:solidFill>
                    <a:srgbClr val="000099"/>
                  </a:solidFill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7342910" y="2743193"/>
                <a:ext cx="2604655" cy="858982"/>
              </a:xfrm>
              <a:prstGeom prst="rect">
                <a:avLst/>
              </a:prstGeom>
              <a:pattFill prst="dkDnDiag">
                <a:fgClr>
                  <a:srgbClr val="800000"/>
                </a:fgClr>
                <a:bgClr>
                  <a:schemeClr val="bg1"/>
                </a:bgClr>
              </a:patt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3000"/>
                  </a:lnSpc>
                </a:pPr>
                <a:endParaRPr lang="en-US" sz="2000">
                  <a:solidFill>
                    <a:srgbClr val="000099"/>
                  </a:solidFill>
                </a:endParaRPr>
              </a:p>
            </p:txBody>
          </p:sp>
          <p:cxnSp>
            <p:nvCxnSpPr>
              <p:cNvPr id="9" name="Straight Connector 8"/>
              <p:cNvCxnSpPr/>
              <p:nvPr/>
            </p:nvCxnSpPr>
            <p:spPr>
              <a:xfrm>
                <a:off x="381000" y="2223649"/>
                <a:ext cx="11055927" cy="0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Left-Right Arrow 9"/>
              <p:cNvSpPr/>
              <p:nvPr/>
            </p:nvSpPr>
            <p:spPr>
              <a:xfrm>
                <a:off x="5202381" y="2871347"/>
                <a:ext cx="1614055" cy="602674"/>
              </a:xfrm>
              <a:prstGeom prst="leftRightArrow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3000"/>
                  </a:lnSpc>
                </a:pPr>
                <a:endParaRPr lang="en-US" sz="2000">
                  <a:solidFill>
                    <a:srgbClr val="000099"/>
                  </a:solidFill>
                </a:endParaRPr>
              </a:p>
            </p:txBody>
          </p:sp>
        </p:grpSp>
        <p:sp>
          <p:nvSpPr>
            <p:cNvPr id="12" name="Rectangle 11"/>
            <p:cNvSpPr/>
            <p:nvPr/>
          </p:nvSpPr>
          <p:spPr>
            <a:xfrm>
              <a:off x="5901941" y="507631"/>
              <a:ext cx="6107373" cy="965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3000"/>
                </a:lnSpc>
              </a:pPr>
              <a:endParaRPr lang="en-US" sz="2000">
                <a:solidFill>
                  <a:srgbClr val="000099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557424" y="369439"/>
                <a:ext cx="8369418" cy="8240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57175" indent="-257175">
                  <a:lnSpc>
                    <a:spcPts val="3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rgbClr val="000099"/>
                    </a:solidFill>
                  </a:rPr>
                  <a:t>Being anti-unitary,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000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sz="2000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𝒯</m:t>
                        </m:r>
                      </m:e>
                      <m:sub>
                        <m:r>
                          <a:rPr lang="en-US" sz="2000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rgbClr val="000099"/>
                    </a:solidFill>
                  </a:rPr>
                  <a:t> symmetry forbids one Pauli matrix in the subspace of the two lower bands. </a:t>
                </a: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424" y="369439"/>
                <a:ext cx="8369418" cy="824008"/>
              </a:xfrm>
              <a:prstGeom prst="rect">
                <a:avLst/>
              </a:prstGeom>
              <a:blipFill>
                <a:blip r:embed="rId2"/>
                <a:stretch>
                  <a:fillRect l="-655" b="-125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389352" y="3886200"/>
                <a:ext cx="7824058" cy="27476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57175" indent="-257175">
                  <a:lnSpc>
                    <a:spcPts val="3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rgbClr val="000099"/>
                    </a:solidFill>
                  </a:rPr>
                  <a:t>Span the subspace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US" sz="2000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000" i="1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000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US" sz="2000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sz="2000" i="1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000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US" sz="2000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sz="2000" i="1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000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US" sz="2000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rgbClr val="000099"/>
                    </a:solidFill>
                  </a:rPr>
                  <a:t>.       Forbid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US" sz="2000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rgbClr val="000099"/>
                    </a:solidFill>
                  </a:rPr>
                  <a:t>. </a:t>
                </a:r>
              </a:p>
              <a:p>
                <a:pPr>
                  <a:lnSpc>
                    <a:spcPts val="3000"/>
                  </a:lnSpc>
                </a:pPr>
                <a:r>
                  <a:rPr lang="en-US" sz="2000" dirty="0">
                    <a:solidFill>
                      <a:srgbClr val="000099"/>
                    </a:solidFill>
                  </a:rPr>
                  <a:t>	The Hamiltonian is real </a:t>
                </a:r>
              </a:p>
              <a:p>
                <a:pPr marL="257175" indent="-257175">
                  <a:lnSpc>
                    <a:spcPts val="3000"/>
                  </a:lnSpc>
                  <a:buFont typeface="Arial" panose="020B0604020202020204" pitchFamily="34" charset="0"/>
                  <a:buChar char="•"/>
                </a:pPr>
                <a:endParaRPr lang="en-US" sz="2000" dirty="0">
                  <a:solidFill>
                    <a:srgbClr val="000099"/>
                  </a:solidFill>
                </a:endParaRPr>
              </a:p>
              <a:p>
                <a:pPr>
                  <a:lnSpc>
                    <a:spcPts val="3000"/>
                  </a:lnSpc>
                </a:pPr>
                <a:r>
                  <a:rPr lang="en-US" sz="2000" dirty="0">
                    <a:solidFill>
                      <a:srgbClr val="000099"/>
                    </a:solidFill>
                  </a:rPr>
                  <a:t>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2000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sz="2000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  <m:r>
                      <a:rPr lang="en-US" sz="2000" i="1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sz="2000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sz="2000" i="1">
                                <a:solidFill>
                                  <a:srgbClr val="00009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rgbClr val="000099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000" i="1">
                                      <a:solidFill>
                                        <a:srgbClr val="000099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2000" i="1">
                                      <a:solidFill>
                                        <a:srgbClr val="000099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000" i="1">
                                      <a:solidFill>
                                        <a:srgbClr val="000099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000" i="1">
                                      <a:solidFill>
                                        <a:srgbClr val="000099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d>
                            </m:e>
                            <m:e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rgbClr val="000099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rgbClr val="000099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rgbClr val="000099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000" i="1">
                                      <a:solidFill>
                                        <a:srgbClr val="000099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solidFill>
                                        <a:srgbClr val="000099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d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rgbClr val="000099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rgbClr val="000099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rgbClr val="000099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000" i="1">
                                      <a:solidFill>
                                        <a:srgbClr val="000099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solidFill>
                                        <a:srgbClr val="000099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d>
                            </m:e>
                            <m:e>
                              <m:r>
                                <a:rPr lang="en-US" sz="2000" i="1">
                                  <a:solidFill>
                                    <a:srgbClr val="000099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rgbClr val="000099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rgbClr val="000099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rgbClr val="000099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000" i="1">
                                      <a:solidFill>
                                        <a:srgbClr val="000099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solidFill>
                                        <a:srgbClr val="000099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d>
                            </m:e>
                          </m:mr>
                        </m:m>
                      </m:e>
                    </m:d>
                  </m:oMath>
                </a14:m>
                <a:r>
                  <a:rPr lang="en-US" sz="2000" dirty="0">
                    <a:solidFill>
                      <a:srgbClr val="000099"/>
                    </a:solidFill>
                  </a:rPr>
                  <a:t>. </a:t>
                </a:r>
              </a:p>
              <a:p>
                <a:pPr>
                  <a:lnSpc>
                    <a:spcPts val="3000"/>
                  </a:lnSpc>
                </a:pPr>
                <a:endParaRPr lang="en-US" sz="2000" dirty="0">
                  <a:solidFill>
                    <a:srgbClr val="000099"/>
                  </a:solidFill>
                </a:endParaRPr>
              </a:p>
              <a:p>
                <a:pPr>
                  <a:lnSpc>
                    <a:spcPts val="3000"/>
                  </a:lnSpc>
                </a:pPr>
                <a:endParaRPr lang="en-US" sz="2000" dirty="0">
                  <a:solidFill>
                    <a:srgbClr val="000099"/>
                  </a:solidFill>
                </a:endParaRPr>
              </a:p>
              <a:p>
                <a:pPr marL="257175" indent="-257175">
                  <a:lnSpc>
                    <a:spcPts val="3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rgbClr val="000099"/>
                    </a:solidFill>
                  </a:rPr>
                  <a:t>If a Dirac point exists, no mass term can be introduced to gap it. </a:t>
                </a: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352" y="3886200"/>
                <a:ext cx="7824058" cy="2747612"/>
              </a:xfrm>
              <a:prstGeom prst="rect">
                <a:avLst/>
              </a:prstGeom>
              <a:blipFill>
                <a:blip r:embed="rId3"/>
                <a:stretch>
                  <a:fillRect l="-701" b="-3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087125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525370" y="459205"/>
            <a:ext cx="4580530" cy="1256134"/>
            <a:chOff x="5901941" y="507631"/>
            <a:chExt cx="6107373" cy="1674845"/>
          </a:xfrm>
        </p:grpSpPr>
        <p:grpSp>
          <p:nvGrpSpPr>
            <p:cNvPr id="11" name="Group 10"/>
            <p:cNvGrpSpPr/>
            <p:nvPr/>
          </p:nvGrpSpPr>
          <p:grpSpPr>
            <a:xfrm>
              <a:off x="6147032" y="893597"/>
              <a:ext cx="5617189" cy="1288879"/>
              <a:chOff x="381000" y="824340"/>
              <a:chExt cx="11055927" cy="2777835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1939635" y="2743193"/>
                <a:ext cx="2604655" cy="858982"/>
              </a:xfrm>
              <a:prstGeom prst="rect">
                <a:avLst/>
              </a:prstGeom>
              <a:pattFill prst="dkUpDiag">
                <a:fgClr>
                  <a:schemeClr val="accent1"/>
                </a:fgClr>
                <a:bgClr>
                  <a:schemeClr val="bg1"/>
                </a:bgClr>
              </a:patt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6" name="Rectangle 5"/>
              <p:cNvSpPr/>
              <p:nvPr/>
            </p:nvSpPr>
            <p:spPr>
              <a:xfrm flipH="1">
                <a:off x="1939636" y="824340"/>
                <a:ext cx="2604655" cy="858982"/>
              </a:xfrm>
              <a:prstGeom prst="rect">
                <a:avLst/>
              </a:prstGeom>
              <a:pattFill prst="dkDnDiag">
                <a:fgClr>
                  <a:schemeClr val="accent1"/>
                </a:fgClr>
                <a:bgClr>
                  <a:schemeClr val="bg1"/>
                </a:bgClr>
              </a:patt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7342910" y="824340"/>
                <a:ext cx="2604655" cy="858982"/>
              </a:xfrm>
              <a:prstGeom prst="rect">
                <a:avLst/>
              </a:prstGeom>
              <a:pattFill prst="dkUpDiag">
                <a:fgClr>
                  <a:srgbClr val="800000"/>
                </a:fgClr>
                <a:bgClr>
                  <a:schemeClr val="bg1"/>
                </a:bgClr>
              </a:patt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7342910" y="2743193"/>
                <a:ext cx="2604655" cy="858982"/>
              </a:xfrm>
              <a:prstGeom prst="rect">
                <a:avLst/>
              </a:prstGeom>
              <a:pattFill prst="dkDnDiag">
                <a:fgClr>
                  <a:srgbClr val="800000"/>
                </a:fgClr>
                <a:bgClr>
                  <a:schemeClr val="bg1"/>
                </a:bgClr>
              </a:patt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cxnSp>
            <p:nvCxnSpPr>
              <p:cNvPr id="9" name="Straight Connector 8"/>
              <p:cNvCxnSpPr/>
              <p:nvPr/>
            </p:nvCxnSpPr>
            <p:spPr>
              <a:xfrm>
                <a:off x="381000" y="2223649"/>
                <a:ext cx="11055927" cy="0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Left-Right Arrow 9"/>
              <p:cNvSpPr/>
              <p:nvPr/>
            </p:nvSpPr>
            <p:spPr>
              <a:xfrm>
                <a:off x="5202381" y="2871347"/>
                <a:ext cx="1614055" cy="602674"/>
              </a:xfrm>
              <a:prstGeom prst="leftRightArrow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  <p:sp>
          <p:nvSpPr>
            <p:cNvPr id="12" name="Rectangle 11"/>
            <p:cNvSpPr/>
            <p:nvPr/>
          </p:nvSpPr>
          <p:spPr>
            <a:xfrm>
              <a:off x="5901941" y="507631"/>
              <a:ext cx="6107373" cy="965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228600" y="2037602"/>
                <a:ext cx="7824058" cy="9771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ts val="2250"/>
                  </a:lnSpc>
                </a:pPr>
                <a:endParaRPr lang="en-US" sz="2000" dirty="0">
                  <a:solidFill>
                    <a:srgbClr val="000099"/>
                  </a:solidFill>
                </a:endParaRPr>
              </a:p>
              <a:p>
                <a:pPr>
                  <a:lnSpc>
                    <a:spcPts val="2250"/>
                  </a:lnSpc>
                </a:pPr>
                <a:r>
                  <a:rPr lang="en-US" sz="2000" dirty="0">
                    <a:solidFill>
                      <a:srgbClr val="000099"/>
                    </a:solidFill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2000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sz="2000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  <m:r>
                      <a:rPr lang="en-US" sz="2000" i="1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sz="2000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sz="2000" i="1">
                                <a:solidFill>
                                  <a:srgbClr val="00009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rgbClr val="000099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000" i="1">
                                      <a:solidFill>
                                        <a:srgbClr val="000099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2000" i="1">
                                      <a:solidFill>
                                        <a:srgbClr val="000099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000" i="1">
                                      <a:solidFill>
                                        <a:srgbClr val="000099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000" i="1">
                                      <a:solidFill>
                                        <a:srgbClr val="000099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d>
                            </m:e>
                            <m:e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rgbClr val="000099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rgbClr val="000099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rgbClr val="000099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000" i="1">
                                      <a:solidFill>
                                        <a:srgbClr val="000099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solidFill>
                                        <a:srgbClr val="000099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d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rgbClr val="000099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rgbClr val="000099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rgbClr val="000099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000" i="1">
                                      <a:solidFill>
                                        <a:srgbClr val="000099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solidFill>
                                        <a:srgbClr val="000099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d>
                            </m:e>
                            <m:e>
                              <m:r>
                                <a:rPr lang="en-US" sz="2000" i="1">
                                  <a:solidFill>
                                    <a:srgbClr val="000099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rgbClr val="000099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rgbClr val="000099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rgbClr val="000099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000" i="1">
                                      <a:solidFill>
                                        <a:srgbClr val="000099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solidFill>
                                        <a:srgbClr val="000099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d>
                            </m:e>
                          </m:mr>
                        </m:m>
                      </m:e>
                    </m:d>
                  </m:oMath>
                </a14:m>
                <a:r>
                  <a:rPr lang="en-US" sz="2000" dirty="0">
                    <a:solidFill>
                      <a:srgbClr val="000099"/>
                    </a:solidFill>
                  </a:rPr>
                  <a:t>. </a:t>
                </a:r>
              </a:p>
              <a:p>
                <a:pPr>
                  <a:lnSpc>
                    <a:spcPts val="2250"/>
                  </a:lnSpc>
                </a:pPr>
                <a:endParaRPr lang="en-US" sz="2000" dirty="0">
                  <a:solidFill>
                    <a:srgbClr val="000099"/>
                  </a:solidFill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2037602"/>
                <a:ext cx="7824058" cy="97719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537664" y="3200400"/>
                <a:ext cx="7975411" cy="33311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57175" indent="-257175">
                  <a:lnSpc>
                    <a:spcPts val="32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rgbClr val="000099"/>
                    </a:solidFill>
                  </a:rPr>
                  <a:t>Winding points of the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solidFill>
                                  <a:srgbClr val="00009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rgbClr val="000099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rgbClr val="000099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en-US" sz="2000" i="1">
                                <a:solidFill>
                                  <a:srgbClr val="00009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solidFill>
                                  <a:srgbClr val="000099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d>
                        <m:r>
                          <a:rPr lang="en-US" sz="2000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i="1">
                                <a:solidFill>
                                  <a:srgbClr val="00009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rgbClr val="000099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rgbClr val="000099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000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2000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</m:oMath>
                </a14:m>
                <a:r>
                  <a:rPr lang="en-US" sz="2000" dirty="0">
                    <a:solidFill>
                      <a:srgbClr val="000099"/>
                    </a:solidFill>
                  </a:rPr>
                  <a:t> vector around a point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2000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rgbClr val="000099"/>
                    </a:solidFill>
                  </a:rPr>
                  <a:t> - may originate from two sources:</a:t>
                </a:r>
              </a:p>
              <a:p>
                <a:pPr marL="257175" indent="-257175">
                  <a:lnSpc>
                    <a:spcPts val="3200"/>
                  </a:lnSpc>
                  <a:buFont typeface="Arial" panose="020B0604020202020204" pitchFamily="34" charset="0"/>
                  <a:buChar char="•"/>
                </a:pPr>
                <a:endParaRPr lang="en-US" sz="2000" dirty="0">
                  <a:solidFill>
                    <a:srgbClr val="000099"/>
                  </a:solidFill>
                </a:endParaRPr>
              </a:p>
              <a:p>
                <a:pPr marL="942975" lvl="2" indent="-257175">
                  <a:lnSpc>
                    <a:spcPts val="32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sz="2000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solidFill>
                                  <a:srgbClr val="00009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rgbClr val="000099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rgbClr val="000099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en-US" sz="2000" i="1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2000" dirty="0">
                    <a:solidFill>
                      <a:srgbClr val="000099"/>
                    </a:solidFill>
                  </a:rPr>
                  <a:t> – Dirac point</a:t>
                </a:r>
              </a:p>
              <a:p>
                <a:pPr marL="942975" lvl="2" indent="-257175">
                  <a:lnSpc>
                    <a:spcPts val="32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rgbClr val="000099"/>
                    </a:solidFill>
                  </a:rPr>
                  <a:t>Singularity in the basis vectors of the two lower bands. </a:t>
                </a:r>
              </a:p>
              <a:p>
                <a:pPr>
                  <a:lnSpc>
                    <a:spcPts val="3200"/>
                  </a:lnSpc>
                </a:pP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009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sz="2000" dirty="0">
                    <a:solidFill>
                      <a:srgbClr val="000099"/>
                    </a:solidFill>
                  </a:rPr>
                  <a:t> When the pair of bands carries opposite </a:t>
                </a:r>
                <a:r>
                  <a:rPr lang="en-US" sz="2000" dirty="0" err="1">
                    <a:solidFill>
                      <a:srgbClr val="000099"/>
                    </a:solidFill>
                  </a:rPr>
                  <a:t>Chern</a:t>
                </a:r>
                <a:r>
                  <a:rPr lang="en-US" sz="2000" dirty="0">
                    <a:solidFill>
                      <a:srgbClr val="000099"/>
                    </a:solidFill>
                  </a:rPr>
                  <a:t> numbers, Dirac points are unavoidable. May be moved around, may be merged to a quadratic band touching. </a:t>
                </a: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664" y="3200400"/>
                <a:ext cx="7975411" cy="3331105"/>
              </a:xfrm>
              <a:prstGeom prst="rect">
                <a:avLst/>
              </a:prstGeom>
              <a:blipFill>
                <a:blip r:embed="rId3"/>
                <a:stretch>
                  <a:fillRect l="-764" r="-688" b="-2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72911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9444" y="1724582"/>
            <a:ext cx="3307369" cy="35231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678457"/>
            <a:ext cx="700063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00099"/>
                </a:solidFill>
              </a:rPr>
              <a:t>The two Dirac cones may be merged, but not gapped. </a:t>
            </a:r>
          </a:p>
          <a:p>
            <a:endParaRPr lang="en-US" sz="2200" dirty="0">
              <a:solidFill>
                <a:srgbClr val="000099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1000" y="5462847"/>
            <a:ext cx="729372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>
                <a:solidFill>
                  <a:srgbClr val="000099"/>
                </a:solidFill>
              </a:rPr>
              <a:t>We consider them merged to a quadratic band touching. </a:t>
            </a:r>
          </a:p>
        </p:txBody>
      </p:sp>
    </p:spTree>
    <p:extLst>
      <p:ext uri="{BB962C8B-B14F-4D97-AF65-F5344CB8AC3E}">
        <p14:creationId xmlns:p14="http://schemas.microsoft.com/office/powerpoint/2010/main" val="18738071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18188" y="1294741"/>
                <a:ext cx="5144037" cy="12087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3000"/>
                  </a:lnSpc>
                </a:pPr>
                <a:r>
                  <a:rPr lang="en-US" sz="2000" dirty="0">
                    <a:solidFill>
                      <a:srgbClr val="000066"/>
                    </a:solidFill>
                  </a:rPr>
                  <a:t>How can the Dirac points be gapped:</a:t>
                </a:r>
              </a:p>
              <a:p>
                <a:pPr marL="214313" indent="-214313">
                  <a:lnSpc>
                    <a:spcPts val="3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rgbClr val="000066"/>
                    </a:solidFill>
                  </a:rPr>
                  <a:t> Breaking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000" i="1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sz="2000" i="1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𝒯</m:t>
                        </m:r>
                      </m:e>
                      <m:sub>
                        <m:r>
                          <a:rPr lang="en-US" sz="2000" i="1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rgbClr val="000066"/>
                    </a:solidFill>
                  </a:rPr>
                  <a:t> - allows for a mass term</a:t>
                </a:r>
              </a:p>
              <a:p>
                <a:pPr marL="214313" indent="-214313">
                  <a:lnSpc>
                    <a:spcPts val="3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rgbClr val="800000"/>
                    </a:solidFill>
                  </a:rPr>
                  <a:t>Adding a third band (even if trivial !)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188" y="1294741"/>
                <a:ext cx="5144037" cy="1208729"/>
              </a:xfrm>
              <a:prstGeom prst="rect">
                <a:avLst/>
              </a:prstGeom>
              <a:blipFill>
                <a:blip r:embed="rId2"/>
                <a:stretch>
                  <a:fillRect l="-1185" r="-474" b="-80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4213" y="3945510"/>
            <a:ext cx="2031171" cy="24267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3200" y="853469"/>
            <a:ext cx="1713626" cy="20912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18771" y="4718449"/>
                <a:ext cx="5020029" cy="16479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unc>
                                  <m:funcPr>
                                    <m:ctrlP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f>
                                      <m:fPr>
                                        <m:ctrlPr>
                                          <a:rPr lang="en-US" sz="1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sSup>
                                          <m:sSupPr>
                                            <m:ctrlPr>
                                              <a:rPr lang="en-US" sz="18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1800">
                                                <a:latin typeface="Cambria Math" panose="02040503050406030204" pitchFamily="18" charset="0"/>
                                              </a:rPr>
                                              <m:t>k</m:t>
                                            </m:r>
                                          </m:e>
                                          <m:sup>
                                            <m:r>
                                              <a:rPr lang="en-US" sz="1800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num>
                                      <m:den>
                                        <m:r>
                                          <a:rPr lang="en-US" sz="180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18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1800">
                                                <a:latin typeface="Cambria Math" panose="02040503050406030204" pitchFamily="18" charset="0"/>
                                              </a:rPr>
                                              <m:t>m</m:t>
                                            </m:r>
                                          </m:e>
                                          <m:sub>
                                            <m:r>
                                              <a:rPr lang="en-US" sz="1800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den>
                                    </m:f>
                                    <m:r>
                                      <m:rPr>
                                        <m:sty m:val="p"/>
                                        <m:brk m:alnAt="7"/>
                                      </m:rPr>
                                      <a:rPr lang="en-US" sz="1800">
                                        <a:latin typeface="Cambria Math" panose="02040503050406030204" pitchFamily="18" charset="0"/>
                                      </a:rPr>
                                      <m:t>c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1800">
                                        <a:latin typeface="Cambria Math" panose="02040503050406030204" pitchFamily="18" charset="0"/>
                                      </a:rPr>
                                      <m:t>os</m:t>
                                    </m:r>
                                  </m:fName>
                                  <m:e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m:rPr>
                                        <m:brk m:alnAt="7"/>
                                      </m:rP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  <m:t>𝜑</m:t>
                                    </m:r>
                                  </m:e>
                                </m:func>
                              </m:e>
                              <m:e>
                                <m:func>
                                  <m:funcPr>
                                    <m:ctrlP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f>
                                      <m:fPr>
                                        <m:ctrlPr>
                                          <a:rPr lang="en-US" sz="1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sSup>
                                          <m:sSupPr>
                                            <m:ctrlPr>
                                              <a:rPr lang="en-US" sz="18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1800">
                                                <a:latin typeface="Cambria Math" panose="02040503050406030204" pitchFamily="18" charset="0"/>
                                              </a:rPr>
                                              <m:t>k</m:t>
                                            </m:r>
                                          </m:e>
                                          <m:sup>
                                            <m:r>
                                              <a:rPr lang="en-US" sz="1800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num>
                                      <m:den>
                                        <m:r>
                                          <a:rPr lang="en-US" sz="180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18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1800">
                                                <a:latin typeface="Cambria Math" panose="02040503050406030204" pitchFamily="18" charset="0"/>
                                              </a:rPr>
                                              <m:t>m</m:t>
                                            </m:r>
                                          </m:e>
                                          <m:sub>
                                            <m:r>
                                              <a:rPr lang="en-US" sz="1800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den>
                                    </m:f>
                                    <m:r>
                                      <m:rPr>
                                        <m:sty m:val="p"/>
                                      </m:rPr>
                                      <a:rPr lang="en-US" sz="1800"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  <m:t>𝜑</m:t>
                                    </m:r>
                                  </m:e>
                                </m:func>
                              </m:e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func>
                                  <m:funcPr>
                                    <m:ctrlP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f>
                                      <m:fPr>
                                        <m:ctrlPr>
                                          <a:rPr lang="en-US" sz="1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sSup>
                                          <m:sSupPr>
                                            <m:ctrlPr>
                                              <a:rPr lang="en-US" sz="18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1800">
                                                <a:latin typeface="Cambria Math" panose="02040503050406030204" pitchFamily="18" charset="0"/>
                                              </a:rPr>
                                              <m:t>k</m:t>
                                            </m:r>
                                          </m:e>
                                          <m:sup>
                                            <m:r>
                                              <a:rPr lang="en-US" sz="1800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num>
                                      <m:den>
                                        <m:r>
                                          <a:rPr lang="en-US" sz="180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18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1800">
                                                <a:latin typeface="Cambria Math" panose="02040503050406030204" pitchFamily="18" charset="0"/>
                                              </a:rPr>
                                              <m:t>m</m:t>
                                            </m:r>
                                          </m:e>
                                          <m:sub>
                                            <m:r>
                                              <a:rPr lang="en-US" sz="1800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den>
                                    </m:f>
                                    <m:r>
                                      <m:rPr>
                                        <m:sty m:val="p"/>
                                      </m:rPr>
                                      <a:rPr lang="en-US" sz="1800"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  <m:t>𝜑</m:t>
                                    </m:r>
                                  </m:e>
                                </m:func>
                              </m:e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unc>
                                  <m:funcPr>
                                    <m:ctrlP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f>
                                      <m:fPr>
                                        <m:ctrlPr>
                                          <a:rPr lang="en-US" sz="1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sSup>
                                          <m:sSupPr>
                                            <m:ctrlPr>
                                              <a:rPr lang="en-US" sz="18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1800">
                                                <a:latin typeface="Cambria Math" panose="02040503050406030204" pitchFamily="18" charset="0"/>
                                              </a:rPr>
                                              <m:t>k</m:t>
                                            </m:r>
                                          </m:e>
                                          <m:sup>
                                            <m:r>
                                              <a:rPr lang="en-US" sz="1800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num>
                                      <m:den>
                                        <m:r>
                                          <a:rPr lang="en-US" sz="180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18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1800">
                                                <a:latin typeface="Cambria Math" panose="02040503050406030204" pitchFamily="18" charset="0"/>
                                              </a:rPr>
                                              <m:t>m</m:t>
                                            </m:r>
                                          </m:e>
                                          <m:sub>
                                            <m:r>
                                              <a:rPr lang="en-US" sz="1800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den>
                                    </m:f>
                                    <m:r>
                                      <m:rPr>
                                        <m:sty m:val="p"/>
                                      </m:rPr>
                                      <a:rPr lang="en-US" sz="1800"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  <m:t>𝜑</m:t>
                                    </m:r>
                                  </m:e>
                                </m:func>
                              </m:e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  <m:t>𝜖</m:t>
                                    </m:r>
                                  </m:e>
                                  <m:sub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p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771" y="4718449"/>
                <a:ext cx="5020029" cy="164795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18770" y="4752848"/>
                <a:ext cx="5020029" cy="164795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unc>
                                  <m:funcPr>
                                    <m:ctrlP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f>
                                      <m:fPr>
                                        <m:ctrlPr>
                                          <a:rPr lang="en-US" sz="1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sSup>
                                          <m:sSupPr>
                                            <m:ctrlPr>
                                              <a:rPr lang="en-US" sz="18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1800">
                                                <a:latin typeface="Cambria Math" panose="02040503050406030204" pitchFamily="18" charset="0"/>
                                              </a:rPr>
                                              <m:t>k</m:t>
                                            </m:r>
                                          </m:e>
                                          <m:sup>
                                            <m:r>
                                              <a:rPr lang="en-US" sz="1800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num>
                                      <m:den>
                                        <m:r>
                                          <a:rPr lang="en-US" sz="180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18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1800">
                                                <a:latin typeface="Cambria Math" panose="02040503050406030204" pitchFamily="18" charset="0"/>
                                              </a:rPr>
                                              <m:t>m</m:t>
                                            </m:r>
                                          </m:e>
                                          <m:sub>
                                            <m:r>
                                              <a:rPr lang="en-US" sz="1800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den>
                                    </m:f>
                                    <m:r>
                                      <m:rPr>
                                        <m:sty m:val="p"/>
                                        <m:brk m:alnAt="7"/>
                                      </m:rPr>
                                      <a:rPr lang="en-US" sz="1800">
                                        <a:latin typeface="Cambria Math" panose="02040503050406030204" pitchFamily="18" charset="0"/>
                                      </a:rPr>
                                      <m:t>c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1800">
                                        <a:latin typeface="Cambria Math" panose="02040503050406030204" pitchFamily="18" charset="0"/>
                                      </a:rPr>
                                      <m:t>os</m:t>
                                    </m:r>
                                  </m:fName>
                                  <m:e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m:rPr>
                                        <m:brk m:alnAt="7"/>
                                      </m:rP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  <m:t>𝜑</m:t>
                                    </m:r>
                                  </m:e>
                                </m:func>
                              </m:e>
                              <m:e>
                                <m:func>
                                  <m:funcPr>
                                    <m:ctrlP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f>
                                      <m:fPr>
                                        <m:ctrlPr>
                                          <a:rPr lang="en-US" sz="1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sSup>
                                          <m:sSupPr>
                                            <m:ctrlPr>
                                              <a:rPr lang="en-US" sz="18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1800">
                                                <a:latin typeface="Cambria Math" panose="02040503050406030204" pitchFamily="18" charset="0"/>
                                              </a:rPr>
                                              <m:t>k</m:t>
                                            </m:r>
                                          </m:e>
                                          <m:sup>
                                            <m:r>
                                              <a:rPr lang="en-US" sz="1800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num>
                                      <m:den>
                                        <m:r>
                                          <a:rPr lang="en-US" sz="180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18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1800">
                                                <a:latin typeface="Cambria Math" panose="02040503050406030204" pitchFamily="18" charset="0"/>
                                              </a:rPr>
                                              <m:t>m</m:t>
                                            </m:r>
                                          </m:e>
                                          <m:sub>
                                            <m:r>
                                              <a:rPr lang="en-US" sz="1800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den>
                                    </m:f>
                                    <m:r>
                                      <m:rPr>
                                        <m:sty m:val="p"/>
                                      </m:rPr>
                                      <a:rPr lang="en-US" sz="1800"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  <m:t>𝜑</m:t>
                                    </m:r>
                                  </m:e>
                                </m:func>
                              </m:e>
                              <m:e>
                                <m:func>
                                  <m:funcPr>
                                    <m:ctrlPr>
                                      <a:rPr lang="en-US" sz="18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a:rPr lang="en-US" sz="18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180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r>
                                      <a:rPr lang="en-US" sz="18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𝜑</m:t>
                                    </m:r>
                                  </m:e>
                                </m:func>
                              </m:e>
                            </m:mr>
                            <m:mr>
                              <m:e>
                                <m:func>
                                  <m:funcPr>
                                    <m:ctrlP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f>
                                      <m:fPr>
                                        <m:ctrlPr>
                                          <a:rPr lang="en-US" sz="1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sSup>
                                          <m:sSupPr>
                                            <m:ctrlPr>
                                              <a:rPr lang="en-US" sz="18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1800">
                                                <a:latin typeface="Cambria Math" panose="02040503050406030204" pitchFamily="18" charset="0"/>
                                              </a:rPr>
                                              <m:t>k</m:t>
                                            </m:r>
                                          </m:e>
                                          <m:sup>
                                            <m:r>
                                              <a:rPr lang="en-US" sz="1800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num>
                                      <m:den>
                                        <m:r>
                                          <a:rPr lang="en-US" sz="180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18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1800">
                                                <a:latin typeface="Cambria Math" panose="02040503050406030204" pitchFamily="18" charset="0"/>
                                              </a:rPr>
                                              <m:t>m</m:t>
                                            </m:r>
                                          </m:e>
                                          <m:sub>
                                            <m:r>
                                              <a:rPr lang="en-US" sz="1800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den>
                                    </m:f>
                                    <m:r>
                                      <m:rPr>
                                        <m:sty m:val="p"/>
                                      </m:rPr>
                                      <a:rPr lang="en-US" sz="1800"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  <m:t>𝜑</m:t>
                                    </m:r>
                                  </m:e>
                                </m:func>
                              </m:e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unc>
                                  <m:funcPr>
                                    <m:ctrlP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f>
                                      <m:fPr>
                                        <m:ctrlPr>
                                          <a:rPr lang="en-US" sz="1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sSup>
                                          <m:sSupPr>
                                            <m:ctrlPr>
                                              <a:rPr lang="en-US" sz="18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1800">
                                                <a:latin typeface="Cambria Math" panose="02040503050406030204" pitchFamily="18" charset="0"/>
                                              </a:rPr>
                                              <m:t>k</m:t>
                                            </m:r>
                                          </m:e>
                                          <m:sup>
                                            <m:r>
                                              <a:rPr lang="en-US" sz="1800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num>
                                      <m:den>
                                        <m:r>
                                          <a:rPr lang="en-US" sz="180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18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1800">
                                                <a:latin typeface="Cambria Math" panose="02040503050406030204" pitchFamily="18" charset="0"/>
                                              </a:rPr>
                                              <m:t>m</m:t>
                                            </m:r>
                                          </m:e>
                                          <m:sub>
                                            <m:r>
                                              <a:rPr lang="en-US" sz="1800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den>
                                    </m:f>
                                    <m:r>
                                      <m:rPr>
                                        <m:sty m:val="p"/>
                                      </m:rPr>
                                      <a:rPr lang="en-US" sz="1800"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  <m:t>𝜑</m:t>
                                    </m:r>
                                  </m:e>
                                </m:func>
                              </m:e>
                              <m:e>
                                <m:func>
                                  <m:funcPr>
                                    <m:ctrlPr>
                                      <a:rPr lang="en-US" sz="18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a:rPr lang="en-US" sz="18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180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r>
                                      <a:rPr lang="en-US" sz="18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𝜑</m:t>
                                    </m:r>
                                  </m:e>
                                </m:func>
                              </m:e>
                            </m:mr>
                            <m:mr>
                              <m:e>
                                <m:r>
                                  <a:rPr lang="en-US" sz="1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  <m:func>
                                  <m:funcPr>
                                    <m:ctrlPr>
                                      <a:rPr lang="en-US" sz="18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180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r>
                                      <a:rPr lang="en-US" sz="18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𝜑</m:t>
                                    </m:r>
                                  </m:e>
                                </m:func>
                              </m:e>
                              <m:e>
                                <m:r>
                                  <a:rPr lang="en-US" sz="1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  <m:func>
                                  <m:funcPr>
                                    <m:ctrlPr>
                                      <a:rPr lang="en-US" sz="18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180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r>
                                      <a:rPr lang="en-US" sz="18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𝜑</m:t>
                                    </m:r>
                                  </m:e>
                                </m:func>
                              </m:e>
                              <m:e>
                                <m:sSub>
                                  <m:sSubPr>
                                    <m:ctrlP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  <m:t>𝜖</m:t>
                                    </m:r>
                                  </m:e>
                                  <m:sub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p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770" y="4752848"/>
                <a:ext cx="5020029" cy="164795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06554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495D5B9-CFC1-C4DD-528B-7948D05CB595}"/>
              </a:ext>
            </a:extLst>
          </p:cNvPr>
          <p:cNvSpPr txBox="1"/>
          <p:nvPr/>
        </p:nvSpPr>
        <p:spPr>
          <a:xfrm>
            <a:off x="90236" y="1675155"/>
            <a:ext cx="3531269" cy="3593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ts val="2475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1. The Quantum Hall effect</a:t>
            </a:r>
          </a:p>
          <a:p>
            <a:pPr marL="0" marR="0" lvl="0" indent="0" algn="l" defTabSz="342900" rtl="0" eaLnBrk="1" fontAlgn="auto" latinLnBrk="0" hangingPunct="1">
              <a:lnSpc>
                <a:spcPts val="2475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2. Topological superconductivity</a:t>
            </a:r>
          </a:p>
          <a:p>
            <a:pPr marL="0" marR="0" lvl="0" indent="0" algn="l" defTabSz="342900" rtl="0" eaLnBrk="1" fontAlgn="auto" latinLnBrk="0" hangingPunct="1">
              <a:lnSpc>
                <a:spcPts val="2475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3. Topological universe on a graphene sheet</a:t>
            </a:r>
          </a:p>
          <a:p>
            <a:pPr marL="0" marR="0" lvl="0" indent="0" algn="l" defTabSz="342900" rtl="0" eaLnBrk="1" fontAlgn="auto" latinLnBrk="0" hangingPunct="1">
              <a:lnSpc>
                <a:spcPts val="2475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4. Topological insulators</a:t>
            </a:r>
          </a:p>
          <a:p>
            <a:pPr marL="0" marR="0" lvl="0" indent="0" algn="l" defTabSz="342900" rtl="0" eaLnBrk="1" fontAlgn="auto" latinLnBrk="0" hangingPunct="1">
              <a:lnSpc>
                <a:spcPts val="2475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5. Topological classification</a:t>
            </a:r>
          </a:p>
          <a:p>
            <a:pPr marL="0" marR="0" lvl="0" indent="0" algn="l" defTabSz="342900" rtl="0" eaLnBrk="1" fontAlgn="auto" latinLnBrk="0" hangingPunct="1">
              <a:lnSpc>
                <a:spcPts val="2475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6. Gapless topological phases</a:t>
            </a:r>
          </a:p>
          <a:p>
            <a:pPr marL="0" marR="0" lvl="0" indent="0" algn="l" defTabSz="342900" rtl="0" eaLnBrk="1" fontAlgn="auto" latinLnBrk="0" hangingPunct="1">
              <a:lnSpc>
                <a:spcPts val="2475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7. Material prediction </a:t>
            </a:r>
          </a:p>
          <a:p>
            <a:pPr marL="0" marR="0" lvl="0" indent="0" algn="l" defTabSz="342900" rtl="0" eaLnBrk="1" fontAlgn="auto" latinLnBrk="0" hangingPunct="1">
              <a:lnSpc>
                <a:spcPts val="2475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8. States of topological Order</a:t>
            </a:r>
          </a:p>
          <a:p>
            <a:pPr marL="0" marR="0" lvl="0" indent="0" algn="l" defTabSz="342900" rtl="0" eaLnBrk="1" fontAlgn="auto" latinLnBrk="0" hangingPunct="1">
              <a:lnSpc>
                <a:spcPts val="2475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9. Experimental tools</a:t>
            </a:r>
          </a:p>
        </p:txBody>
      </p:sp>
      <p:pic>
        <p:nvPicPr>
          <p:cNvPr id="8" name="3278195408">
            <a:hlinkClick r:id="" action="ppaction://media"/>
            <a:extLst>
              <a:ext uri="{FF2B5EF4-FFF2-40B4-BE49-F238E27FC236}">
                <a16:creationId xmlns:a16="http://schemas.microsoft.com/office/drawing/2014/main" id="{BA0C6404-DC3E-2014-19A3-0521D923277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62" end="56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15773" y="1742322"/>
            <a:ext cx="5837991" cy="32838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5638800"/>
            <a:ext cx="6572953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 EDX, </a:t>
            </a:r>
            <a:r>
              <a:rPr kumimoji="0" lang="en-US" sz="165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CampusIL</a:t>
            </a: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&amp; </a:t>
            </a:r>
            <a:r>
              <a:rPr kumimoji="0" lang="en-US" sz="165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Youtube</a:t>
            </a: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tqm.course@Weizmann.ac.il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5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Search for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Topological quantum matter Weizmann online </a:t>
            </a:r>
            <a:endParaRPr kumimoji="0" lang="en-US" sz="1650" b="0" i="1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196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7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117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93576" y="3267417"/>
            <a:ext cx="2860078" cy="346249"/>
          </a:xfrm>
          <a:prstGeom prst="rect">
            <a:avLst/>
          </a:prstGeom>
          <a:solidFill>
            <a:srgbClr val="800000"/>
          </a:solidFill>
        </p:spPr>
        <p:txBody>
          <a:bodyPr wrap="none" rtlCol="0">
            <a:spAutoFit/>
          </a:bodyPr>
          <a:lstStyle/>
          <a:p>
            <a:r>
              <a:rPr lang="en-US" sz="1650" dirty="0">
                <a:solidFill>
                  <a:schemeClr val="bg1"/>
                </a:solidFill>
              </a:rPr>
              <a:t>And now turn interactions on</a:t>
            </a:r>
          </a:p>
        </p:txBody>
      </p:sp>
    </p:spTree>
    <p:extLst>
      <p:ext uri="{BB962C8B-B14F-4D97-AF65-F5344CB8AC3E}">
        <p14:creationId xmlns:p14="http://schemas.microsoft.com/office/powerpoint/2010/main" val="20785067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774511" y="3892172"/>
                <a:ext cx="7607489" cy="19781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3000"/>
                  </a:lnSpc>
                </a:pPr>
                <a:r>
                  <a:rPr lang="en-US" sz="2000" dirty="0">
                    <a:solidFill>
                      <a:srgbClr val="000099"/>
                    </a:solidFill>
                  </a:rPr>
                  <a:t>We need interactions to</a:t>
                </a:r>
              </a:p>
              <a:p>
                <a:pPr marL="214313" indent="-214313">
                  <a:lnSpc>
                    <a:spcPts val="3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rgbClr val="000099"/>
                    </a:solidFill>
                  </a:rPr>
                  <a:t> form a new band of low-momentum fermions all constructed from our available two bands</a:t>
                </a:r>
              </a:p>
              <a:p>
                <a:pPr marL="214313" indent="-214313">
                  <a:lnSpc>
                    <a:spcPts val="3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rgbClr val="000099"/>
                    </a:solidFill>
                  </a:rPr>
                  <a:t>To make these new fermions  interact with the electrons close to the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Γ</m:t>
                    </m:r>
                  </m:oMath>
                </a14:m>
                <a:r>
                  <a:rPr lang="en-US" sz="2000" dirty="0">
                    <a:solidFill>
                      <a:srgbClr val="000099"/>
                    </a:solidFill>
                  </a:rPr>
                  <a:t> point, and gap them. 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511" y="3892172"/>
                <a:ext cx="7607489" cy="1978170"/>
              </a:xfrm>
              <a:prstGeom prst="rect">
                <a:avLst/>
              </a:prstGeom>
              <a:blipFill>
                <a:blip r:embed="rId2"/>
                <a:stretch>
                  <a:fillRect l="-801" r="-1522" b="-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750698" y="1099446"/>
            <a:ext cx="752981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2000" dirty="0">
                <a:solidFill>
                  <a:srgbClr val="000099"/>
                </a:solidFill>
              </a:rPr>
              <a:t>The rules of the game:</a:t>
            </a:r>
          </a:p>
          <a:p>
            <a:pPr>
              <a:lnSpc>
                <a:spcPts val="3000"/>
              </a:lnSpc>
            </a:pPr>
            <a:r>
              <a:rPr lang="en-US" sz="2000" dirty="0">
                <a:solidFill>
                  <a:srgbClr val="000099"/>
                </a:solidFill>
              </a:rPr>
              <a:t>We are allowed to:</a:t>
            </a:r>
          </a:p>
          <a:p>
            <a:pPr marL="214313" indent="-214313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99"/>
                </a:solidFill>
              </a:rPr>
              <a:t>Change the band structure at the non-interacting level, keeping all symmetries. </a:t>
            </a:r>
          </a:p>
          <a:p>
            <a:pPr marL="214313" indent="-214313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99"/>
                </a:solidFill>
              </a:rPr>
              <a:t>Introduce all interactions we need, avoiding spontaneous symmetry breaking. </a:t>
            </a:r>
          </a:p>
        </p:txBody>
      </p:sp>
    </p:spTree>
    <p:extLst>
      <p:ext uri="{BB962C8B-B14F-4D97-AF65-F5344CB8AC3E}">
        <p14:creationId xmlns:p14="http://schemas.microsoft.com/office/powerpoint/2010/main" val="82142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592837" y="3641608"/>
            <a:ext cx="8417163" cy="2109848"/>
            <a:chOff x="790448" y="3712477"/>
            <a:chExt cx="11222884" cy="2813130"/>
          </a:xfrm>
        </p:grpSpPr>
        <p:sp>
          <p:nvSpPr>
            <p:cNvPr id="3" name="TextBox 2"/>
            <p:cNvSpPr txBox="1"/>
            <p:nvPr/>
          </p:nvSpPr>
          <p:spPr>
            <a:xfrm>
              <a:off x="996949" y="3712477"/>
              <a:ext cx="4856459" cy="5334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0066"/>
                  </a:solidFill>
                </a:rPr>
                <a:t>Change the band structure to: 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0448" y="4423677"/>
              <a:ext cx="5153151" cy="1755403"/>
            </a:xfrm>
            <a:prstGeom prst="rect">
              <a:avLst/>
            </a:prstGeom>
          </p:spPr>
        </p:pic>
        <p:sp>
          <p:nvSpPr>
            <p:cNvPr id="5" name="Oval Callout 4"/>
            <p:cNvSpPr/>
            <p:nvPr/>
          </p:nvSpPr>
          <p:spPr>
            <a:xfrm>
              <a:off x="3562350" y="4537977"/>
              <a:ext cx="2381249" cy="635000"/>
            </a:xfrm>
            <a:prstGeom prst="wedgeEllipseCallout">
              <a:avLst>
                <a:gd name="adj1" fmla="val 127004"/>
                <a:gd name="adj2" fmla="val -33067"/>
              </a:avLst>
            </a:prstGeom>
            <a:solidFill>
              <a:srgbClr val="5B9BD5">
                <a:alpha val="1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000066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8556488" y="4423677"/>
              <a:ext cx="3456844" cy="5334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0066"/>
                  </a:solidFill>
                </a:rPr>
                <a:t>Two electron pockets</a:t>
              </a:r>
            </a:p>
          </p:txBody>
        </p:sp>
        <p:sp>
          <p:nvSpPr>
            <p:cNvPr id="7" name="Oval Callout 6"/>
            <p:cNvSpPr/>
            <p:nvPr/>
          </p:nvSpPr>
          <p:spPr>
            <a:xfrm>
              <a:off x="3346450" y="5280927"/>
              <a:ext cx="2381249" cy="361950"/>
            </a:xfrm>
            <a:prstGeom prst="wedgeEllipseCallout">
              <a:avLst>
                <a:gd name="adj1" fmla="val 170901"/>
                <a:gd name="adj2" fmla="val 156026"/>
              </a:avLst>
            </a:prstGeom>
            <a:solidFill>
              <a:srgbClr val="5B9BD5">
                <a:alpha val="1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000066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9010651" y="5992127"/>
              <a:ext cx="2734081" cy="5334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0066"/>
                  </a:solidFill>
                </a:rPr>
                <a:t>One hole pocket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530963" y="524139"/>
            <a:ext cx="7529625" cy="23628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2000" dirty="0">
                <a:solidFill>
                  <a:srgbClr val="000066"/>
                </a:solidFill>
              </a:rPr>
              <a:t>A source of inspiration – bound states in semi-conductors</a:t>
            </a:r>
          </a:p>
          <a:p>
            <a:pPr marL="257175" indent="-257175">
              <a:lnSpc>
                <a:spcPts val="3000"/>
              </a:lnSpc>
              <a:buAutoNum type="arabicPeriod"/>
            </a:pPr>
            <a:r>
              <a:rPr lang="en-US" sz="2000" dirty="0" err="1">
                <a:solidFill>
                  <a:srgbClr val="000066"/>
                </a:solidFill>
              </a:rPr>
              <a:t>Excitons</a:t>
            </a:r>
            <a:r>
              <a:rPr lang="en-US" sz="2000" dirty="0">
                <a:solidFill>
                  <a:srgbClr val="000066"/>
                </a:solidFill>
              </a:rPr>
              <a:t> – one electron + one hole, bosonic, not what we want</a:t>
            </a:r>
          </a:p>
          <a:p>
            <a:pPr marL="257175" indent="-257175">
              <a:lnSpc>
                <a:spcPts val="3000"/>
              </a:lnSpc>
              <a:buAutoNum type="arabicPeriod"/>
            </a:pPr>
            <a:endParaRPr lang="en-US" sz="2000" dirty="0">
              <a:solidFill>
                <a:srgbClr val="000066"/>
              </a:solidFill>
            </a:endParaRPr>
          </a:p>
          <a:p>
            <a:pPr marL="257175" indent="-257175">
              <a:lnSpc>
                <a:spcPts val="3000"/>
              </a:lnSpc>
              <a:buAutoNum type="arabicPeriod"/>
            </a:pPr>
            <a:endParaRPr lang="en-US" sz="2000" dirty="0">
              <a:solidFill>
                <a:srgbClr val="000066"/>
              </a:solidFill>
            </a:endParaRPr>
          </a:p>
          <a:p>
            <a:pPr marL="257175" indent="-257175">
              <a:lnSpc>
                <a:spcPts val="3000"/>
              </a:lnSpc>
              <a:buAutoNum type="arabicPeriod"/>
            </a:pPr>
            <a:endParaRPr lang="en-US" sz="2000" dirty="0">
              <a:solidFill>
                <a:srgbClr val="000066"/>
              </a:solidFill>
            </a:endParaRPr>
          </a:p>
          <a:p>
            <a:pPr marL="257175" indent="-257175">
              <a:lnSpc>
                <a:spcPts val="3000"/>
              </a:lnSpc>
              <a:buAutoNum type="arabicPeriod"/>
            </a:pPr>
            <a:r>
              <a:rPr lang="en-US" sz="2000" dirty="0" err="1">
                <a:solidFill>
                  <a:srgbClr val="000066"/>
                </a:solidFill>
              </a:rPr>
              <a:t>Trions</a:t>
            </a:r>
            <a:r>
              <a:rPr lang="en-US" sz="2000" dirty="0">
                <a:solidFill>
                  <a:srgbClr val="000066"/>
                </a:solidFill>
              </a:rPr>
              <a:t> – 2 electrons + one hole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3269" y="1641997"/>
            <a:ext cx="643467" cy="12505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0067" y="2552933"/>
            <a:ext cx="1273704" cy="11959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829050" y="1837610"/>
                <a:ext cx="228203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</a:rPr>
                            <m:t>𝑒𝑥</m:t>
                          </m:r>
                        </m:sub>
                      </m:sSub>
                      <m:r>
                        <a:rPr lang="en-US" sz="2000" i="1">
                          <a:solidFill>
                            <a:srgbClr val="000066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sz="2000" i="1">
                          <a:solidFill>
                            <a:srgbClr val="000066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r>
                        <a:rPr lang="en-US" sz="2000" i="1">
                          <a:solidFill>
                            <a:srgbClr val="000066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srgbClr val="000066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9050" y="1837610"/>
                <a:ext cx="2282035" cy="400110"/>
              </a:xfrm>
              <a:prstGeom prst="rect">
                <a:avLst/>
              </a:prstGeom>
              <a:blipFill>
                <a:blip r:embed="rId5"/>
                <a:stretch>
                  <a:fillRect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7048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938213" y="1557337"/>
                <a:ext cx="4575676" cy="14783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rgbClr val="000099"/>
                    </a:solidFill>
                  </a:rPr>
                  <a:t>The </a:t>
                </a:r>
                <a:r>
                  <a:rPr lang="en-US" sz="2000" dirty="0" err="1">
                    <a:solidFill>
                      <a:srgbClr val="000099"/>
                    </a:solidFill>
                  </a:rPr>
                  <a:t>trion</a:t>
                </a:r>
                <a:r>
                  <a:rPr lang="en-US" sz="2000" dirty="0">
                    <a:solidFill>
                      <a:srgbClr val="000099"/>
                    </a:solidFill>
                  </a:rPr>
                  <a:t> forming interaction</a:t>
                </a:r>
              </a:p>
              <a:p>
                <a:endParaRPr lang="en-US" sz="2000" dirty="0">
                  <a:solidFill>
                    <a:srgbClr val="000099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000" i="1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i="1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000" i="1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000" i="1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000" i="1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2000" i="1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i="1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/>
                        <m:e>
                          <m:r>
                            <a:rPr lang="en-US" sz="2000" i="1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∫</m:t>
                          </m:r>
                          <m:r>
                            <a:rPr lang="en-US" sz="2000" i="1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𝑑𝑟</m:t>
                          </m:r>
                          <m:r>
                            <a:rPr lang="en-US" sz="2000" i="1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bSup>
                            <m:sSubSupPr>
                              <m:ctrlPr>
                                <a:rPr lang="en-US" sz="2000" i="1">
                                  <a:solidFill>
                                    <a:srgbClr val="00009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solidFill>
                                    <a:srgbClr val="000099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000099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  <m:sup>
                              <m:r>
                                <a:rPr lang="en-US" sz="2000" i="1">
                                  <a:solidFill>
                                    <a:srgbClr val="000099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2000" i="1">
                                  <a:solidFill>
                                    <a:srgbClr val="00009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solidFill>
                                    <a:srgbClr val="000099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00009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000099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000099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000" i="1">
                                  <a:solidFill>
                                    <a:srgbClr val="00009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solidFill>
                                    <a:srgbClr val="000099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sSubSup>
                            <m:sSubSupPr>
                              <m:ctrlPr>
                                <a:rPr lang="en-US" sz="2000" i="1">
                                  <a:solidFill>
                                    <a:srgbClr val="00009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solidFill>
                                    <a:srgbClr val="000099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000099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en-US" sz="2000" i="1">
                                  <a:solidFill>
                                    <a:srgbClr val="000099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i="1">
                                  <a:solidFill>
                                    <a:srgbClr val="000099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2000" i="1">
                                  <a:solidFill>
                                    <a:srgbClr val="000099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2000" i="1">
                                  <a:solidFill>
                                    <a:srgbClr val="00009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solidFill>
                                    <a:srgbClr val="000099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00009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000099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000099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en-US" sz="2000" i="1">
                                  <a:solidFill>
                                    <a:srgbClr val="000099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i="1">
                                  <a:solidFill>
                                    <a:srgbClr val="000099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000" i="1">
                                  <a:solidFill>
                                    <a:srgbClr val="00009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solidFill>
                                    <a:srgbClr val="000099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2000" dirty="0">
                  <a:solidFill>
                    <a:srgbClr val="000099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213" y="1557337"/>
                <a:ext cx="4575676" cy="1478353"/>
              </a:xfrm>
              <a:prstGeom prst="rect">
                <a:avLst/>
              </a:prstGeom>
              <a:blipFill>
                <a:blip r:embed="rId2"/>
                <a:stretch>
                  <a:fillRect l="-1465" t="-16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/>
          <p:cNvGrpSpPr/>
          <p:nvPr/>
        </p:nvGrpSpPr>
        <p:grpSpPr>
          <a:xfrm>
            <a:off x="5819406" y="1085547"/>
            <a:ext cx="2942034" cy="1520099"/>
            <a:chOff x="5888037" y="933450"/>
            <a:chExt cx="5212487" cy="299834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88037" y="933450"/>
              <a:ext cx="4710113" cy="2998349"/>
            </a:xfrm>
            <a:prstGeom prst="rect">
              <a:avLst/>
            </a:prstGeom>
          </p:spPr>
        </p:pic>
        <p:sp>
          <p:nvSpPr>
            <p:cNvPr id="7" name="Isosceles Triangle 6"/>
            <p:cNvSpPr/>
            <p:nvPr/>
          </p:nvSpPr>
          <p:spPr>
            <a:xfrm rot="1922293">
              <a:off x="8532781" y="940114"/>
              <a:ext cx="2567743" cy="975184"/>
            </a:xfrm>
            <a:prstGeom prst="triangle">
              <a:avLst>
                <a:gd name="adj" fmla="val 5997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000099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502729" y="3049370"/>
                <a:ext cx="331667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rgbClr val="000099"/>
                    </a:solidFill>
                  </a:rPr>
                  <a:t>Trion energy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2</m:t>
                    </m:r>
                    <m:sSub>
                      <m:sSubPr>
                        <m:ctrlPr>
                          <a:rPr lang="en-US" sz="2000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sz="2000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sz="2000" i="1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000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sz="2000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r>
                      <a:rPr lang="en-US" sz="2000" i="1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000" i="1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2</m:t>
                    </m:r>
                    <m:sSub>
                      <m:sSubPr>
                        <m:ctrlPr>
                          <a:rPr lang="en-US" sz="2000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sz="2000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endParaRPr lang="en-US" sz="2000" dirty="0">
                  <a:solidFill>
                    <a:srgbClr val="000099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2729" y="3049370"/>
                <a:ext cx="3316677" cy="400110"/>
              </a:xfrm>
              <a:prstGeom prst="rect">
                <a:avLst/>
              </a:prstGeom>
              <a:blipFill>
                <a:blip r:embed="rId4"/>
                <a:stretch>
                  <a:fillRect l="-2022" t="-6061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052512" y="3695700"/>
                <a:ext cx="7102605" cy="15918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000099"/>
                    </a:solidFill>
                  </a:rPr>
                  <a:t>We need the </a:t>
                </a:r>
                <a:r>
                  <a:rPr lang="en-US" sz="2000" dirty="0" err="1">
                    <a:solidFill>
                      <a:srgbClr val="000099"/>
                    </a:solidFill>
                  </a:rPr>
                  <a:t>trion</a:t>
                </a:r>
                <a:r>
                  <a:rPr lang="en-US" sz="2000" dirty="0">
                    <a:solidFill>
                      <a:srgbClr val="000099"/>
                    </a:solidFill>
                  </a:rPr>
                  <a:t> energy to be negative, and the </a:t>
                </a:r>
                <a:r>
                  <a:rPr lang="en-US" sz="2000" dirty="0" err="1">
                    <a:solidFill>
                      <a:srgbClr val="000099"/>
                    </a:solidFill>
                  </a:rPr>
                  <a:t>exciton</a:t>
                </a:r>
                <a:r>
                  <a:rPr lang="en-US" sz="2000" dirty="0">
                    <a:solidFill>
                      <a:srgbClr val="000099"/>
                    </a:solidFill>
                  </a:rPr>
                  <a:t> energy to be positive, so </a:t>
                </a:r>
              </a:p>
              <a:p>
                <a:endParaRPr lang="en-US" sz="2000" dirty="0">
                  <a:solidFill>
                    <a:srgbClr val="000099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sz="2000" i="1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000" i="1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i="1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sz="2000" i="1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r>
                        <a:rPr lang="en-US" sz="2000" i="1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n-US" sz="2000" i="1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sz="2000" i="1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srgbClr val="000099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2512" y="3695700"/>
                <a:ext cx="7102605" cy="1591846"/>
              </a:xfrm>
              <a:prstGeom prst="rect">
                <a:avLst/>
              </a:prstGeom>
              <a:blipFill>
                <a:blip r:embed="rId5"/>
                <a:stretch>
                  <a:fillRect l="-944" t="-15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1052512" y="5921107"/>
            <a:ext cx="42739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99"/>
                </a:solidFill>
              </a:rPr>
              <a:t>Need a threshold level of interaction</a:t>
            </a:r>
          </a:p>
        </p:txBody>
      </p:sp>
    </p:spTree>
    <p:extLst>
      <p:ext uri="{BB962C8B-B14F-4D97-AF65-F5344CB8AC3E}">
        <p14:creationId xmlns:p14="http://schemas.microsoft.com/office/powerpoint/2010/main" val="38944415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1886" y="1230807"/>
            <a:ext cx="38138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Coupling the </a:t>
            </a:r>
            <a:r>
              <a:rPr lang="en-US" sz="1800" dirty="0" err="1"/>
              <a:t>trions</a:t>
            </a:r>
            <a:r>
              <a:rPr lang="en-US" sz="1800" dirty="0"/>
              <a:t> to the electrons </a:t>
            </a:r>
          </a:p>
          <a:p>
            <a:endParaRPr lang="en-US" sz="1800" dirty="0"/>
          </a:p>
          <a:p>
            <a:endParaRPr lang="en-US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64997" y="3855127"/>
                <a:ext cx="5020029" cy="164795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unc>
                                  <m:funcPr>
                                    <m:ctrlP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f>
                                      <m:fPr>
                                        <m:ctrlPr>
                                          <a:rPr lang="en-US" sz="1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sSup>
                                          <m:sSupPr>
                                            <m:ctrlPr>
                                              <a:rPr lang="en-US" sz="18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1800">
                                                <a:latin typeface="Cambria Math" panose="02040503050406030204" pitchFamily="18" charset="0"/>
                                              </a:rPr>
                                              <m:t>k</m:t>
                                            </m:r>
                                          </m:e>
                                          <m:sup>
                                            <m:r>
                                              <a:rPr lang="en-US" sz="1800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num>
                                      <m:den>
                                        <m:r>
                                          <a:rPr lang="en-US" sz="180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18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1800">
                                                <a:latin typeface="Cambria Math" panose="02040503050406030204" pitchFamily="18" charset="0"/>
                                              </a:rPr>
                                              <m:t>m</m:t>
                                            </m:r>
                                          </m:e>
                                          <m:sub>
                                            <m:r>
                                              <a:rPr lang="en-US" sz="1800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den>
                                    </m:f>
                                    <m:r>
                                      <m:rPr>
                                        <m:sty m:val="p"/>
                                        <m:brk m:alnAt="7"/>
                                      </m:rPr>
                                      <a:rPr lang="en-US" sz="1800">
                                        <a:latin typeface="Cambria Math" panose="02040503050406030204" pitchFamily="18" charset="0"/>
                                      </a:rPr>
                                      <m:t>c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1800">
                                        <a:latin typeface="Cambria Math" panose="02040503050406030204" pitchFamily="18" charset="0"/>
                                      </a:rPr>
                                      <m:t>os</m:t>
                                    </m:r>
                                  </m:fName>
                                  <m:e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m:rPr>
                                        <m:brk m:alnAt="7"/>
                                      </m:rP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  <m:t>𝜑</m:t>
                                    </m:r>
                                  </m:e>
                                </m:func>
                              </m:e>
                              <m:e>
                                <m:func>
                                  <m:funcPr>
                                    <m:ctrlP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f>
                                      <m:fPr>
                                        <m:ctrlPr>
                                          <a:rPr lang="en-US" sz="1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sSup>
                                          <m:sSupPr>
                                            <m:ctrlPr>
                                              <a:rPr lang="en-US" sz="18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1800">
                                                <a:latin typeface="Cambria Math" panose="02040503050406030204" pitchFamily="18" charset="0"/>
                                              </a:rPr>
                                              <m:t>k</m:t>
                                            </m:r>
                                          </m:e>
                                          <m:sup>
                                            <m:r>
                                              <a:rPr lang="en-US" sz="1800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num>
                                      <m:den>
                                        <m:r>
                                          <a:rPr lang="en-US" sz="180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18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1800">
                                                <a:latin typeface="Cambria Math" panose="02040503050406030204" pitchFamily="18" charset="0"/>
                                              </a:rPr>
                                              <m:t>m</m:t>
                                            </m:r>
                                          </m:e>
                                          <m:sub>
                                            <m:r>
                                              <a:rPr lang="en-US" sz="1800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den>
                                    </m:f>
                                    <m:r>
                                      <m:rPr>
                                        <m:sty m:val="p"/>
                                      </m:rPr>
                                      <a:rPr lang="en-US" sz="1800"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  <m:t>𝜑</m:t>
                                    </m:r>
                                  </m:e>
                                </m:func>
                              </m:e>
                              <m:e>
                                <m:func>
                                  <m:funcPr>
                                    <m:ctrlPr>
                                      <a:rPr lang="en-US" sz="18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180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r>
                                      <a:rPr lang="en-US" sz="18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𝜑</m:t>
                                    </m:r>
                                  </m:e>
                                </m:func>
                              </m:e>
                            </m:mr>
                            <m:mr>
                              <m:e>
                                <m:func>
                                  <m:funcPr>
                                    <m:ctrlP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f>
                                      <m:fPr>
                                        <m:ctrlPr>
                                          <a:rPr lang="en-US" sz="1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sSup>
                                          <m:sSupPr>
                                            <m:ctrlPr>
                                              <a:rPr lang="en-US" sz="18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1800">
                                                <a:latin typeface="Cambria Math" panose="02040503050406030204" pitchFamily="18" charset="0"/>
                                              </a:rPr>
                                              <m:t>k</m:t>
                                            </m:r>
                                          </m:e>
                                          <m:sup>
                                            <m:r>
                                              <a:rPr lang="en-US" sz="1800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num>
                                      <m:den>
                                        <m:r>
                                          <a:rPr lang="en-US" sz="180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18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1800">
                                                <a:latin typeface="Cambria Math" panose="02040503050406030204" pitchFamily="18" charset="0"/>
                                              </a:rPr>
                                              <m:t>m</m:t>
                                            </m:r>
                                          </m:e>
                                          <m:sub>
                                            <m:r>
                                              <a:rPr lang="en-US" sz="1800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den>
                                    </m:f>
                                    <m:r>
                                      <m:rPr>
                                        <m:sty m:val="p"/>
                                      </m:rPr>
                                      <a:rPr lang="en-US" sz="1800"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  <m:t>𝜑</m:t>
                                    </m:r>
                                  </m:e>
                                </m:func>
                              </m:e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unc>
                                  <m:funcPr>
                                    <m:ctrlP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f>
                                      <m:fPr>
                                        <m:ctrlPr>
                                          <a:rPr lang="en-US" sz="1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sSup>
                                          <m:sSupPr>
                                            <m:ctrlPr>
                                              <a:rPr lang="en-US" sz="18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1800">
                                                <a:latin typeface="Cambria Math" panose="02040503050406030204" pitchFamily="18" charset="0"/>
                                              </a:rPr>
                                              <m:t>k</m:t>
                                            </m:r>
                                          </m:e>
                                          <m:sup>
                                            <m:r>
                                              <a:rPr lang="en-US" sz="1800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num>
                                      <m:den>
                                        <m:r>
                                          <a:rPr lang="en-US" sz="180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18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1800">
                                                <a:latin typeface="Cambria Math" panose="02040503050406030204" pitchFamily="18" charset="0"/>
                                              </a:rPr>
                                              <m:t>m</m:t>
                                            </m:r>
                                          </m:e>
                                          <m:sub>
                                            <m:r>
                                              <a:rPr lang="en-US" sz="1800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den>
                                    </m:f>
                                    <m:r>
                                      <m:rPr>
                                        <m:sty m:val="p"/>
                                      </m:rPr>
                                      <a:rPr lang="en-US" sz="1800"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  <m:t>𝜑</m:t>
                                    </m:r>
                                  </m:e>
                                </m:func>
                              </m:e>
                              <m:e>
                                <m:func>
                                  <m:funcPr>
                                    <m:ctrlPr>
                                      <a:rPr lang="en-US" sz="18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180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r>
                                      <a:rPr lang="en-US" sz="18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𝜑</m:t>
                                    </m:r>
                                  </m:e>
                                </m:func>
                              </m:e>
                            </m:mr>
                            <m:mr>
                              <m:e>
                                <m:func>
                                  <m:funcPr>
                                    <m:ctrlPr>
                                      <a:rPr lang="en-US" sz="18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180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r>
                                      <a:rPr lang="en-US" sz="18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𝜑</m:t>
                                    </m:r>
                                  </m:e>
                                </m:func>
                              </m:e>
                              <m:e>
                                <m:func>
                                  <m:funcPr>
                                    <m:ctrlPr>
                                      <a:rPr lang="en-US" sz="18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180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r>
                                      <a:rPr lang="en-US" sz="18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𝜑</m:t>
                                    </m:r>
                                  </m:e>
                                </m:func>
                              </m:e>
                              <m:e>
                                <m:sSub>
                                  <m:sSubPr>
                                    <m:ctrlP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  <m:t>𝜖</m:t>
                                    </m:r>
                                  </m:e>
                                  <m:sub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p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997" y="3855127"/>
                <a:ext cx="5020029" cy="164795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9313" y="1923305"/>
            <a:ext cx="2031171" cy="24267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647" y="1759144"/>
            <a:ext cx="3808845" cy="76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069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291587" y="1554388"/>
            <a:ext cx="2249537" cy="1443251"/>
            <a:chOff x="-67598" y="2977241"/>
            <a:chExt cx="6697284" cy="514317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67598" y="2977241"/>
              <a:ext cx="6697284" cy="5120785"/>
            </a:xfrm>
            <a:prstGeom prst="rect">
              <a:avLst/>
            </a:prstGeom>
          </p:spPr>
        </p:pic>
        <p:sp>
          <p:nvSpPr>
            <p:cNvPr id="10" name="Rounded Rectangle 9"/>
            <p:cNvSpPr/>
            <p:nvPr/>
          </p:nvSpPr>
          <p:spPr>
            <a:xfrm>
              <a:off x="-67598" y="3029803"/>
              <a:ext cx="3206584" cy="5090615"/>
            </a:xfrm>
            <a:prstGeom prst="roundRect">
              <a:avLst>
                <a:gd name="adj" fmla="val 5388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495204" y="3228078"/>
            <a:ext cx="6895157" cy="28312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100"/>
              </a:lnSpc>
            </a:pPr>
            <a:r>
              <a:rPr lang="en-US" sz="1900" dirty="0"/>
              <a:t>Our gapping procedure</a:t>
            </a:r>
          </a:p>
          <a:p>
            <a:pPr>
              <a:lnSpc>
                <a:spcPts val="3100"/>
              </a:lnSpc>
            </a:pPr>
            <a:r>
              <a:rPr lang="en-US" sz="1900" dirty="0"/>
              <a:t>At the single particle level: </a:t>
            </a:r>
          </a:p>
          <a:p>
            <a:pPr marL="214313" indent="-214313">
              <a:lnSpc>
                <a:spcPts val="3100"/>
              </a:lnSpc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C00000"/>
                </a:solidFill>
              </a:rPr>
              <a:t>Merge the two Dirac cones to a quadratic band touching</a:t>
            </a:r>
          </a:p>
          <a:p>
            <a:pPr marL="214313" indent="-214313">
              <a:lnSpc>
                <a:spcPts val="3100"/>
              </a:lnSpc>
              <a:buFont typeface="Arial" panose="020B0604020202020204" pitchFamily="34" charset="0"/>
              <a:buChar char="•"/>
            </a:pPr>
            <a:r>
              <a:rPr lang="en-US" sz="1900" dirty="0"/>
              <a:t>Deform the band to have two electrons and one hole valleys</a:t>
            </a:r>
          </a:p>
          <a:p>
            <a:pPr>
              <a:lnSpc>
                <a:spcPts val="3100"/>
              </a:lnSpc>
            </a:pPr>
            <a:r>
              <a:rPr lang="en-US" sz="1900" dirty="0"/>
              <a:t>At the interaction level:</a:t>
            </a:r>
          </a:p>
          <a:p>
            <a:pPr marL="214313" indent="-214313">
              <a:lnSpc>
                <a:spcPts val="3100"/>
              </a:lnSpc>
              <a:buFont typeface="Arial" panose="020B0604020202020204" pitchFamily="34" charset="0"/>
              <a:buChar char="•"/>
            </a:pPr>
            <a:r>
              <a:rPr lang="en-US" sz="1900" dirty="0"/>
              <a:t>Form a </a:t>
            </a:r>
            <a:r>
              <a:rPr lang="en-US" sz="1900" dirty="0" err="1"/>
              <a:t>trion</a:t>
            </a:r>
            <a:r>
              <a:rPr lang="en-US" sz="1900" dirty="0"/>
              <a:t> band</a:t>
            </a:r>
          </a:p>
          <a:p>
            <a:pPr marL="214313" indent="-214313">
              <a:lnSpc>
                <a:spcPts val="3100"/>
              </a:lnSpc>
              <a:buFont typeface="Arial" panose="020B0604020202020204" pitchFamily="34" charset="0"/>
              <a:buChar char="•"/>
            </a:pPr>
            <a:r>
              <a:rPr lang="en-US" sz="1900" dirty="0"/>
              <a:t>Couple the </a:t>
            </a:r>
            <a:r>
              <a:rPr lang="en-US" sz="1900" dirty="0" err="1"/>
              <a:t>trion</a:t>
            </a:r>
            <a:r>
              <a:rPr lang="en-US" sz="1900" dirty="0"/>
              <a:t> band to the electrons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93678" y="6289741"/>
                <a:ext cx="798905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>
                    <a:solidFill>
                      <a:srgbClr val="800000"/>
                    </a:solidFill>
                  </a:rPr>
                  <a:t>For a twisted bi-layer graphene, the Dirac points are pinned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1800" i="1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1800" dirty="0">
                    <a:solidFill>
                      <a:srgbClr val="800000"/>
                    </a:solidFill>
                  </a:rPr>
                  <a:t> symmetry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678" y="6289741"/>
                <a:ext cx="7989059" cy="369332"/>
              </a:xfrm>
              <a:prstGeom prst="rect">
                <a:avLst/>
              </a:prstGeom>
              <a:blipFill>
                <a:blip r:embed="rId3"/>
                <a:stretch>
                  <a:fillRect l="-610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7956" y="1406305"/>
            <a:ext cx="2824454" cy="182177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3678" y="1174561"/>
            <a:ext cx="2599943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50" dirty="0">
                <a:solidFill>
                  <a:srgbClr val="800000"/>
                </a:solidFill>
              </a:rPr>
              <a:t>Twisted bi-layer graphene</a:t>
            </a:r>
          </a:p>
        </p:txBody>
      </p:sp>
    </p:spTree>
    <p:extLst>
      <p:ext uri="{BB962C8B-B14F-4D97-AF65-F5344CB8AC3E}">
        <p14:creationId xmlns:p14="http://schemas.microsoft.com/office/powerpoint/2010/main" val="3818925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05556" y="1416249"/>
            <a:ext cx="4829175" cy="4025503"/>
            <a:chOff x="2312988" y="657225"/>
            <a:chExt cx="6438900" cy="536733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12988" y="833437"/>
              <a:ext cx="6438900" cy="5191125"/>
            </a:xfrm>
            <a:prstGeom prst="rect">
              <a:avLst/>
            </a:prstGeom>
            <a:ln>
              <a:noFill/>
            </a:ln>
          </p:spPr>
        </p:pic>
        <p:sp>
          <p:nvSpPr>
            <p:cNvPr id="5" name="Rectangle 4"/>
            <p:cNvSpPr/>
            <p:nvPr/>
          </p:nvSpPr>
          <p:spPr>
            <a:xfrm>
              <a:off x="5638800" y="657225"/>
              <a:ext cx="3041650" cy="495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" name="Rectangle 5"/>
            <p:cNvSpPr/>
            <p:nvPr/>
          </p:nvSpPr>
          <p:spPr>
            <a:xfrm rot="5400000">
              <a:off x="4214813" y="1957387"/>
              <a:ext cx="2635250" cy="51466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05556" y="1386482"/>
            <a:ext cx="4829175" cy="3893344"/>
            <a:chOff x="2312988" y="833437"/>
            <a:chExt cx="6438900" cy="519112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12988" y="833437"/>
              <a:ext cx="6438900" cy="5191125"/>
            </a:xfrm>
            <a:prstGeom prst="rect">
              <a:avLst/>
            </a:prstGeom>
            <a:ln>
              <a:noFill/>
            </a:ln>
          </p:spPr>
        </p:pic>
        <p:sp>
          <p:nvSpPr>
            <p:cNvPr id="10" name="Rectangle 9"/>
            <p:cNvSpPr/>
            <p:nvPr/>
          </p:nvSpPr>
          <p:spPr>
            <a:xfrm>
              <a:off x="5549900" y="3213098"/>
              <a:ext cx="3041650" cy="26352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1" name="Rectangle 10"/>
            <p:cNvSpPr/>
            <p:nvPr/>
          </p:nvSpPr>
          <p:spPr>
            <a:xfrm rot="5400000">
              <a:off x="4214813" y="1957387"/>
              <a:ext cx="2635250" cy="51466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302" y="1270144"/>
            <a:ext cx="4829175" cy="3893344"/>
          </a:xfrm>
          <a:prstGeom prst="rect">
            <a:avLst/>
          </a:prstGeom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5050147" y="3054890"/>
                <a:ext cx="3447203" cy="17851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2175"/>
                  </a:lnSpc>
                </a:pPr>
                <a:r>
                  <a:rPr lang="en-US" sz="1500" dirty="0"/>
                  <a:t>Nucleating pairs of Dirac cones of opposite </a:t>
                </a:r>
                <a:r>
                  <a:rPr lang="en-US" sz="1500" dirty="0" err="1"/>
                  <a:t>chiralities</a:t>
                </a:r>
                <a:r>
                  <a:rPr lang="en-US" sz="1500" dirty="0"/>
                  <a:t> at the </a:t>
                </a:r>
                <a14:m>
                  <m:oMath xmlns:m="http://schemas.openxmlformats.org/officeDocument/2006/math">
                    <m:r>
                      <a:rPr lang="en-US" sz="1500" i="1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1500" dirty="0"/>
                  <a:t>- points allow for turning the </a:t>
                </a:r>
                <a14:m>
                  <m:oMath xmlns:m="http://schemas.openxmlformats.org/officeDocument/2006/math">
                    <m:r>
                      <a:rPr lang="en-US" sz="1500" i="1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sz="15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500" i="1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sz="1500" i="1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1500" dirty="0"/>
                  <a:t> points into quadratic touching points at the cost of introducing quadratic touching points at </a:t>
                </a:r>
                <a14:m>
                  <m:oMath xmlns:m="http://schemas.openxmlformats.org/officeDocument/2006/math">
                    <m:r>
                      <a:rPr lang="en-US" sz="1500" i="1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1500" i="1">
                        <a:latin typeface="Cambria Math" panose="02040503050406030204" pitchFamily="18" charset="0"/>
                      </a:rPr>
                      <m:t>. </m:t>
                    </m:r>
                  </m:oMath>
                </a14:m>
                <a:endParaRPr lang="en-US" sz="15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0147" y="3054890"/>
                <a:ext cx="3447203" cy="1785104"/>
              </a:xfrm>
              <a:prstGeom prst="rect">
                <a:avLst/>
              </a:prstGeom>
              <a:blipFill>
                <a:blip r:embed="rId3"/>
                <a:stretch>
                  <a:fillRect l="-707" r="-2120" b="-1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23340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219200" y="914400"/>
                <a:ext cx="7620000" cy="5375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3400"/>
                  </a:lnSpc>
                </a:pPr>
                <a:r>
                  <a:rPr lang="en-US" dirty="0">
                    <a:solidFill>
                      <a:srgbClr val="990000"/>
                    </a:solidFill>
                  </a:rPr>
                  <a:t>Summary</a:t>
                </a:r>
              </a:p>
              <a:p>
                <a:pPr marL="457200" indent="-457200">
                  <a:lnSpc>
                    <a:spcPts val="3400"/>
                  </a:lnSpc>
                  <a:buAutoNum type="arabicPeriod"/>
                </a:pPr>
                <a:r>
                  <a:rPr lang="en-US" dirty="0">
                    <a:solidFill>
                      <a:srgbClr val="000066"/>
                    </a:solidFill>
                  </a:rPr>
                  <a:t>The combination of symmetries and fine tuning of parameters opens the way for flattening of Dirac bands. </a:t>
                </a:r>
              </a:p>
              <a:p>
                <a:pPr marL="457200" indent="-457200">
                  <a:lnSpc>
                    <a:spcPts val="3400"/>
                  </a:lnSpc>
                  <a:buAutoNum type="arabicPeriod"/>
                </a:pPr>
                <a:r>
                  <a:rPr lang="en-US" dirty="0">
                    <a:solidFill>
                      <a:srgbClr val="000066"/>
                    </a:solidFill>
                  </a:rPr>
                  <a:t>A way to analyze the role of the symmetries.</a:t>
                </a:r>
              </a:p>
              <a:p>
                <a:pPr marL="457200" indent="-457200">
                  <a:lnSpc>
                    <a:spcPts val="3400"/>
                  </a:lnSpc>
                  <a:buAutoNum type="arabicPeriod"/>
                </a:pPr>
                <a:r>
                  <a:rPr lang="en-US" dirty="0">
                    <a:solidFill>
                      <a:srgbClr val="000066"/>
                    </a:solidFill>
                  </a:rPr>
                  <a:t>Perfectly flat bands may be created by in classes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0066"/>
                        </a:solidFill>
                        <a:latin typeface="Cambria Math" panose="02040503050406030204" pitchFamily="18" charset="0"/>
                      </a:rPr>
                      <m:t>𝐶𝐼</m:t>
                    </m:r>
                    <m:r>
                      <a:rPr lang="en-US" b="0" i="1" smtClean="0">
                        <a:solidFill>
                          <a:srgbClr val="000066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rgbClr val="000066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0066"/>
                        </a:solidFill>
                        <a:latin typeface="Cambria Math" panose="02040503050406030204" pitchFamily="18" charset="0"/>
                      </a:rPr>
                      <m:t>𝐴𝐼𝐼𝐼</m:t>
                    </m:r>
                    <m:r>
                      <a:rPr lang="en-US" b="0" i="1" smtClean="0">
                        <a:solidFill>
                          <a:srgbClr val="000066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dirty="0">
                    <a:solidFill>
                      <a:srgbClr val="000066"/>
                    </a:solidFill>
                  </a:rPr>
                  <a:t> A recipe for creating them. </a:t>
                </a:r>
              </a:p>
              <a:p>
                <a:pPr marL="457200" indent="-457200">
                  <a:lnSpc>
                    <a:spcPts val="3400"/>
                  </a:lnSpc>
                  <a:buAutoNum type="arabicPeriod"/>
                </a:pPr>
                <a:r>
                  <a:rPr lang="en-US" dirty="0">
                    <a:solidFill>
                      <a:srgbClr val="000066"/>
                    </a:solidFill>
                  </a:rPr>
                  <a:t>Fragile topology lives up to its name – a pair of   fragile bands may be gapped by interactions.</a:t>
                </a:r>
              </a:p>
              <a:p>
                <a:pPr marL="457200" indent="-457200">
                  <a:lnSpc>
                    <a:spcPts val="3400"/>
                  </a:lnSpc>
                  <a:buAutoNum type="arabicPeriod"/>
                </a:pPr>
                <a:r>
                  <a:rPr lang="en-US" dirty="0">
                    <a:solidFill>
                      <a:srgbClr val="000066"/>
                    </a:solidFill>
                  </a:rPr>
                  <a:t>Put differently, a featureless insulator may be  constructed in a half filled pair of fragile bands. </a:t>
                </a:r>
              </a:p>
              <a:p>
                <a:pPr marL="457200" indent="-457200">
                  <a:lnSpc>
                    <a:spcPts val="3400"/>
                  </a:lnSpc>
                  <a:buAutoNum type="arabicPeriod"/>
                </a:pPr>
                <a:endParaRPr lang="en-US" dirty="0">
                  <a:solidFill>
                    <a:srgbClr val="000099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914400"/>
                <a:ext cx="7620000" cy="5375831"/>
              </a:xfrm>
              <a:prstGeom prst="rect">
                <a:avLst/>
              </a:prstGeom>
              <a:blipFill>
                <a:blip r:embed="rId2"/>
                <a:stretch>
                  <a:fillRect l="-1200" t="-3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246482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8200" y="838200"/>
            <a:ext cx="4001865" cy="542712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ts val="3200"/>
              </a:lnSpc>
              <a:defRPr/>
            </a:pPr>
            <a:r>
              <a:rPr lang="en-US" sz="2200" dirty="0">
                <a:solidFill>
                  <a:srgbClr val="000099"/>
                </a:solidFill>
              </a:rPr>
              <a:t>The problem:</a:t>
            </a:r>
          </a:p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rgbClr val="000099"/>
                </a:solidFill>
              </a:rPr>
              <a:t>Start with a Dirac cone</a:t>
            </a:r>
          </a:p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rgbClr val="000099"/>
                </a:solidFill>
              </a:rPr>
              <a:t>Add a perturbation</a:t>
            </a:r>
          </a:p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  <a:defRPr/>
            </a:pPr>
            <a:endParaRPr lang="en-US" sz="2200" dirty="0">
              <a:solidFill>
                <a:srgbClr val="000099"/>
              </a:solidFill>
            </a:endParaRPr>
          </a:p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  <a:defRPr/>
            </a:pPr>
            <a:endParaRPr lang="en-US" sz="2200" dirty="0">
              <a:solidFill>
                <a:srgbClr val="000099"/>
              </a:solidFill>
            </a:endParaRPr>
          </a:p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  <a:defRPr/>
            </a:pPr>
            <a:endParaRPr lang="en-US" sz="2200" dirty="0">
              <a:solidFill>
                <a:srgbClr val="000099"/>
              </a:solidFill>
            </a:endParaRPr>
          </a:p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rgbClr val="000099"/>
                </a:solidFill>
              </a:rPr>
              <a:t>Get a flat Dirac cone </a:t>
            </a:r>
          </a:p>
          <a:p>
            <a:pPr>
              <a:lnSpc>
                <a:spcPts val="3200"/>
              </a:lnSpc>
              <a:defRPr/>
            </a:pPr>
            <a:r>
              <a:rPr lang="en-US" sz="2200" dirty="0">
                <a:solidFill>
                  <a:srgbClr val="000099"/>
                </a:solidFill>
              </a:rPr>
              <a:t>      </a:t>
            </a:r>
            <a:r>
              <a:rPr lang="en-US" sz="2000" dirty="0">
                <a:solidFill>
                  <a:srgbClr val="000099"/>
                </a:solidFill>
              </a:rPr>
              <a:t>(</a:t>
            </a:r>
            <a:r>
              <a:rPr lang="en-US" sz="2000" dirty="0" err="1">
                <a:solidFill>
                  <a:srgbClr val="000099"/>
                </a:solidFill>
              </a:rPr>
              <a:t>Bistrizer</a:t>
            </a:r>
            <a:r>
              <a:rPr lang="en-US" sz="2000" dirty="0">
                <a:solidFill>
                  <a:srgbClr val="000099"/>
                </a:solidFill>
              </a:rPr>
              <a:t> Macdonald,2011)</a:t>
            </a:r>
          </a:p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  <a:defRPr/>
            </a:pPr>
            <a:endParaRPr lang="en-US" sz="2200" dirty="0">
              <a:solidFill>
                <a:srgbClr val="000099"/>
              </a:solidFill>
            </a:endParaRPr>
          </a:p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  <a:defRPr/>
            </a:pPr>
            <a:endParaRPr lang="en-US" sz="2200" dirty="0">
              <a:solidFill>
                <a:srgbClr val="000099"/>
              </a:solidFill>
            </a:endParaRPr>
          </a:p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  <a:defRPr/>
            </a:pPr>
            <a:endParaRPr lang="en-US" sz="2200" dirty="0">
              <a:solidFill>
                <a:srgbClr val="000099"/>
              </a:solidFill>
            </a:endParaRPr>
          </a:p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rgbClr val="000099"/>
                </a:solidFill>
              </a:rPr>
              <a:t>Get a flat band </a:t>
            </a:r>
          </a:p>
          <a:p>
            <a:pPr lvl="2">
              <a:lnSpc>
                <a:spcPts val="3200"/>
              </a:lnSpc>
              <a:defRPr/>
            </a:pPr>
            <a:r>
              <a:rPr lang="en-US" sz="2000" dirty="0">
                <a:solidFill>
                  <a:srgbClr val="000099"/>
                </a:solidFill>
              </a:rPr>
              <a:t>(</a:t>
            </a:r>
            <a:r>
              <a:rPr lang="en-US" sz="2000" dirty="0" err="1">
                <a:solidFill>
                  <a:srgbClr val="000099"/>
                </a:solidFill>
              </a:rPr>
              <a:t>Tarnopolsky</a:t>
            </a:r>
            <a:r>
              <a:rPr lang="en-US" sz="2000" dirty="0">
                <a:solidFill>
                  <a:srgbClr val="000099"/>
                </a:solidFill>
              </a:rPr>
              <a:t> et al, 2019</a:t>
            </a:r>
            <a:r>
              <a:rPr lang="en-US" sz="2200" dirty="0">
                <a:solidFill>
                  <a:srgbClr val="000099"/>
                </a:solidFill>
              </a:rPr>
              <a:t>) </a:t>
            </a:r>
          </a:p>
        </p:txBody>
      </p:sp>
      <p:pic>
        <p:nvPicPr>
          <p:cNvPr id="4099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663" y="768350"/>
            <a:ext cx="3619500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2895600"/>
            <a:ext cx="3581400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8700" y="4732705"/>
            <a:ext cx="3648282" cy="209321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685800" y="1617536"/>
            <a:ext cx="3733800" cy="5334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3333FF"/>
              </a:solidFill>
              <a:effectLst/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957044" y="2928080"/>
            <a:ext cx="3733800" cy="12954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3333FF"/>
              </a:solidFill>
              <a:effectLst/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921263" y="4965289"/>
            <a:ext cx="3733800" cy="12954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3333FF"/>
              </a:solidFill>
              <a:effectLst/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8200" y="768350"/>
            <a:ext cx="3733800" cy="46063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200"/>
              </a:lnSpc>
              <a:defRPr/>
            </a:pPr>
            <a:r>
              <a:rPr lang="en-US" sz="2200" dirty="0">
                <a:solidFill>
                  <a:srgbClr val="000099"/>
                </a:solidFill>
              </a:rPr>
              <a:t>The problem:</a:t>
            </a:r>
          </a:p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rgbClr val="000099"/>
                </a:solidFill>
              </a:rPr>
              <a:t>Start with a Dirac cone</a:t>
            </a:r>
          </a:p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rgbClr val="000099"/>
                </a:solidFill>
              </a:rPr>
              <a:t>Add a perturbation</a:t>
            </a:r>
          </a:p>
          <a:p>
            <a:pPr>
              <a:lnSpc>
                <a:spcPts val="3200"/>
              </a:lnSpc>
              <a:defRPr/>
            </a:pPr>
            <a:endParaRPr lang="en-US" sz="2200" dirty="0">
              <a:solidFill>
                <a:srgbClr val="000099"/>
              </a:solidFill>
            </a:endParaRPr>
          </a:p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  <a:defRPr/>
            </a:pPr>
            <a:endParaRPr lang="en-US" sz="2200" dirty="0">
              <a:solidFill>
                <a:srgbClr val="000099"/>
              </a:solidFill>
            </a:endParaRPr>
          </a:p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  <a:defRPr/>
            </a:pPr>
            <a:endParaRPr lang="en-US" sz="2200" dirty="0">
              <a:solidFill>
                <a:srgbClr val="000099"/>
              </a:solidFill>
            </a:endParaRPr>
          </a:p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  <a:defRPr/>
            </a:pPr>
            <a:endParaRPr lang="en-US" sz="2200" dirty="0">
              <a:solidFill>
                <a:srgbClr val="000099"/>
              </a:solidFill>
            </a:endParaRPr>
          </a:p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  <a:defRPr/>
            </a:pPr>
            <a:endParaRPr lang="en-US" sz="2200" dirty="0">
              <a:solidFill>
                <a:srgbClr val="000099"/>
              </a:solidFill>
            </a:endParaRPr>
          </a:p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rgbClr val="000099"/>
                </a:solidFill>
              </a:rPr>
              <a:t>Get a symmetric gapped spectrum</a:t>
            </a:r>
          </a:p>
          <a:p>
            <a:pPr lvl="2">
              <a:lnSpc>
                <a:spcPts val="3200"/>
              </a:lnSpc>
              <a:defRPr/>
            </a:pPr>
            <a:r>
              <a:rPr lang="en-US" sz="2200" dirty="0">
                <a:solidFill>
                  <a:srgbClr val="000099"/>
                </a:solidFill>
              </a:rPr>
              <a:t> </a:t>
            </a:r>
          </a:p>
        </p:txBody>
      </p:sp>
      <p:pic>
        <p:nvPicPr>
          <p:cNvPr id="4099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663" y="768350"/>
            <a:ext cx="3619500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4663" y="3429000"/>
            <a:ext cx="3495213" cy="2054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903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43200" y="3198167"/>
            <a:ext cx="4054315" cy="461665"/>
          </a:xfrm>
          <a:prstGeom prst="rect">
            <a:avLst/>
          </a:prstGeom>
          <a:solidFill>
            <a:srgbClr val="8000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Flattening the Dirac velocity</a:t>
            </a:r>
          </a:p>
        </p:txBody>
      </p:sp>
    </p:spTree>
    <p:extLst>
      <p:ext uri="{BB962C8B-B14F-4D97-AF65-F5344CB8AC3E}">
        <p14:creationId xmlns:p14="http://schemas.microsoft.com/office/powerpoint/2010/main" val="2148234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114800"/>
            <a:ext cx="3581400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840850" y="762000"/>
                <a:ext cx="7462299" cy="22334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3400"/>
                  </a:lnSpc>
                </a:pPr>
                <a:r>
                  <a:rPr lang="en-US" dirty="0">
                    <a:solidFill>
                      <a:srgbClr val="000099"/>
                    </a:solidFill>
                  </a:rPr>
                  <a:t>Why?</a:t>
                </a:r>
              </a:p>
              <a:p>
                <a:pPr>
                  <a:lnSpc>
                    <a:spcPts val="3400"/>
                  </a:lnSpc>
                </a:pPr>
                <a:r>
                  <a:rPr lang="en-US" dirty="0">
                    <a:solidFill>
                      <a:srgbClr val="000099"/>
                    </a:solidFill>
                  </a:rPr>
                  <a:t>Density of states at the Dirac point </a:t>
                </a:r>
              </a:p>
              <a:p>
                <a:pPr>
                  <a:lnSpc>
                    <a:spcPts val="34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b="0" i="1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b="0" i="1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  </m:t>
                      </m:r>
                      <m:r>
                        <a:rPr lang="en-US" b="0" i="1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𝜈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f>
                            <m:fPr>
                              <m:ctrlPr>
                                <a:rPr lang="en-US" b="0" i="1" smtClean="0">
                                  <a:solidFill>
                                    <a:srgbClr val="00009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rgbClr val="00009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solidFill>
                                    <a:srgbClr val="00009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solidFill>
                                    <a:srgbClr val="00009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rgbClr val="00009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dirty="0">
                  <a:solidFill>
                    <a:srgbClr val="000099"/>
                  </a:solidFill>
                </a:endParaRPr>
              </a:p>
              <a:p>
                <a:pPr>
                  <a:lnSpc>
                    <a:spcPts val="3400"/>
                  </a:lnSpc>
                </a:pPr>
                <a:r>
                  <a:rPr lang="en-US" dirty="0">
                    <a:solidFill>
                      <a:srgbClr val="000099"/>
                    </a:solidFill>
                  </a:rPr>
                  <a:t>For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b="0" i="1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dirty="0">
                    <a:solidFill>
                      <a:srgbClr val="000099"/>
                    </a:solidFill>
                  </a:rPr>
                  <a:t> – a diverging density of states</a:t>
                </a:r>
              </a:p>
              <a:p>
                <a:pPr>
                  <a:lnSpc>
                    <a:spcPts val="3400"/>
                  </a:lnSpc>
                </a:pPr>
                <a:r>
                  <a:rPr lang="en-US" dirty="0">
                    <a:solidFill>
                      <a:srgbClr val="000099"/>
                    </a:solidFill>
                  </a:rPr>
                  <a:t>Non-trivial flat bands – correlations become dominant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850" y="762000"/>
                <a:ext cx="7462299" cy="2233432"/>
              </a:xfrm>
              <a:prstGeom prst="rect">
                <a:avLst/>
              </a:prstGeom>
              <a:blipFill>
                <a:blip r:embed="rId3"/>
                <a:stretch>
                  <a:fillRect l="-1307" t="-820" r="-245" b="-54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371600" y="762000"/>
                <a:ext cx="7315200" cy="42425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rgbClr val="000099"/>
                    </a:solidFill>
                  </a:rPr>
                  <a:t>Close to the Dirac point </a:t>
                </a:r>
              </a:p>
              <a:p>
                <a:endParaRPr lang="en-US" dirty="0">
                  <a:solidFill>
                    <a:srgbClr val="000099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b="0" i="1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+…</m:t>
                      </m:r>
                    </m:oMath>
                  </m:oMathPara>
                </a14:m>
                <a:endParaRPr lang="en-US" dirty="0">
                  <a:solidFill>
                    <a:srgbClr val="000099"/>
                  </a:solidFill>
                </a:endParaRPr>
              </a:p>
              <a:p>
                <a:endParaRPr lang="en-US" dirty="0">
                  <a:solidFill>
                    <a:srgbClr val="000099"/>
                  </a:solidFill>
                </a:endParaRPr>
              </a:p>
              <a:p>
                <a:r>
                  <a:rPr lang="en-US" dirty="0">
                    <a:solidFill>
                      <a:srgbClr val="000099"/>
                    </a:solidFill>
                  </a:rPr>
                  <a:t>The velocities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b="0" i="1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000099"/>
                    </a:solidFill>
                  </a:rPr>
                  <a:t> are operators in a two-dimensional Hilbert space of the Dirac cone:</a:t>
                </a:r>
              </a:p>
              <a:p>
                <a:endParaRPr lang="en-US" dirty="0">
                  <a:solidFill>
                    <a:srgbClr val="000099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b="0" dirty="0">
                  <a:solidFill>
                    <a:srgbClr val="000099"/>
                  </a:solidFill>
                </a:endParaRPr>
              </a:p>
              <a:p>
                <a:endParaRPr lang="en-US" b="0" dirty="0">
                  <a:solidFill>
                    <a:srgbClr val="000099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Υ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Υ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Υ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Υ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000099"/>
                  </a:solidFill>
                </a:endParaRPr>
              </a:p>
              <a:p>
                <a:endParaRPr lang="en-US" dirty="0">
                  <a:solidFill>
                    <a:srgbClr val="000099"/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762000"/>
                <a:ext cx="7315200" cy="4242508"/>
              </a:xfrm>
              <a:prstGeom prst="rect">
                <a:avLst/>
              </a:prstGeom>
              <a:blipFill>
                <a:blip r:embed="rId2"/>
                <a:stretch>
                  <a:fillRect l="-1250" t="-10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990600" y="4987448"/>
                <a:ext cx="6705600" cy="1569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rgbClr val="000099"/>
                    </a:solidFill>
                  </a:rPr>
                  <a:t>We need to tune eight </a:t>
                </a:r>
                <a:r>
                  <a:rPr lang="en-US" dirty="0" err="1">
                    <a:solidFill>
                      <a:srgbClr val="000099"/>
                    </a:solidFill>
                  </a:rPr>
                  <a:t>prefactors</a:t>
                </a:r>
                <a:r>
                  <a:rPr lang="en-US" dirty="0">
                    <a:solidFill>
                      <a:srgbClr val="000099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Υ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000099"/>
                    </a:solidFill>
                  </a:rPr>
                  <a:t> to zero! </a:t>
                </a:r>
              </a:p>
              <a:p>
                <a:r>
                  <a:rPr lang="en-US" dirty="0">
                    <a:solidFill>
                      <a:srgbClr val="000099"/>
                    </a:solidFill>
                  </a:rPr>
                  <a:t>Two tools: </a:t>
                </a:r>
              </a:p>
              <a:p>
                <a:pPr marL="457200" indent="-457200">
                  <a:buAutoNum type="arabicPeriod"/>
                </a:pPr>
                <a:r>
                  <a:rPr lang="en-US" dirty="0">
                    <a:solidFill>
                      <a:srgbClr val="000099"/>
                    </a:solidFill>
                  </a:rPr>
                  <a:t>Symmetries </a:t>
                </a:r>
              </a:p>
              <a:p>
                <a:pPr marL="457200" indent="-457200">
                  <a:buAutoNum type="arabicPeriod"/>
                </a:pPr>
                <a:r>
                  <a:rPr lang="en-US" dirty="0">
                    <a:solidFill>
                      <a:srgbClr val="000099"/>
                    </a:solidFill>
                  </a:rPr>
                  <a:t>Parameters </a:t>
                </a: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4987448"/>
                <a:ext cx="6705600" cy="1569660"/>
              </a:xfrm>
              <a:prstGeom prst="rect">
                <a:avLst/>
              </a:prstGeom>
              <a:blipFill>
                <a:blip r:embed="rId3"/>
                <a:stretch>
                  <a:fillRect l="-1455" t="-2713" b="-81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4371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Azure">
  <a:themeElements>
    <a:clrScheme name="Azure 1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zure">
      <a:majorFont>
        <a:latin typeface="Arial"/>
        <a:ea typeface=""/>
        <a:cs typeface="Times New Roman"/>
      </a:majorFont>
      <a:minorFont>
        <a:latin typeface="Arial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rgbClr val="3333FF"/>
            </a:solidFill>
            <a:effectLst/>
            <a:latin typeface="Arial" panose="020B0604020202020204" pitchFamily="34" charset="0"/>
            <a:cs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rgbClr val="3333FF"/>
            </a:solidFill>
            <a:effectLst/>
            <a:latin typeface="Arial" panose="020B0604020202020204" pitchFamily="34" charset="0"/>
            <a:cs typeface="Times New Roman" panose="02020603050405020304" pitchFamily="18" charset="0"/>
          </a:defRPr>
        </a:defPPr>
      </a:lstStyle>
    </a:lnDef>
  </a:objectDefaults>
  <a:extraClrSchemeLst>
    <a:extraClrScheme>
      <a:clrScheme name="Azure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zur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zure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zure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zure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zure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zure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D:\msoffice\Templates\Presentation Designs\Azure.pot</Template>
  <TotalTime>81835</TotalTime>
  <Words>2188</Words>
  <Application>Microsoft Office PowerPoint</Application>
  <PresentationFormat>On-screen Show (4:3)</PresentationFormat>
  <Paragraphs>319</Paragraphs>
  <Slides>47</Slides>
  <Notes>0</Notes>
  <HiddenSlides>4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55" baseType="lpstr">
      <vt:lpstr>Arial</vt:lpstr>
      <vt:lpstr>Assistant</vt:lpstr>
      <vt:lpstr>Calibri</vt:lpstr>
      <vt:lpstr>Calibri Light</vt:lpstr>
      <vt:lpstr>Cambria Math</vt:lpstr>
      <vt:lpstr>Times New Roman</vt:lpstr>
      <vt:lpstr>Azure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Adi Stern</dc:creator>
  <cp:lastModifiedBy>Ady Stern</cp:lastModifiedBy>
  <cp:revision>343</cp:revision>
  <dcterms:created xsi:type="dcterms:W3CDTF">1996-12-23T19:51:55Z</dcterms:created>
  <dcterms:modified xsi:type="dcterms:W3CDTF">2022-11-14T08:17:11Z</dcterms:modified>
</cp:coreProperties>
</file>