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  <p:sldMasterId id="2147483710" r:id="rId2"/>
  </p:sldMasterIdLst>
  <p:notesMasterIdLst>
    <p:notesMasterId r:id="rId23"/>
  </p:notesMasterIdLst>
  <p:sldIdLst>
    <p:sldId id="256" r:id="rId3"/>
    <p:sldId id="433" r:id="rId4"/>
    <p:sldId id="448" r:id="rId5"/>
    <p:sldId id="368" r:id="rId6"/>
    <p:sldId id="419" r:id="rId7"/>
    <p:sldId id="413" r:id="rId8"/>
    <p:sldId id="378" r:id="rId9"/>
    <p:sldId id="430" r:id="rId10"/>
    <p:sldId id="437" r:id="rId11"/>
    <p:sldId id="438" r:id="rId12"/>
    <p:sldId id="443" r:id="rId13"/>
    <p:sldId id="403" r:id="rId14"/>
    <p:sldId id="421" r:id="rId15"/>
    <p:sldId id="440" r:id="rId16"/>
    <p:sldId id="452" r:id="rId17"/>
    <p:sldId id="442" r:id="rId18"/>
    <p:sldId id="389" r:id="rId19"/>
    <p:sldId id="453" r:id="rId20"/>
    <p:sldId id="43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栗野 真大 MAO KURINO" initials="栗野" lastIdx="10" clrIdx="0">
    <p:extLst>
      <p:ext uri="{19B8F6BF-5375-455C-9EA6-DF929625EA0E}">
        <p15:presenceInfo xmlns:p15="http://schemas.microsoft.com/office/powerpoint/2012/main" userId="S::B1978454@eagle.sophia.ac.jp::4c12001d-14ed-402c-83dd-e82c33b554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33"/>
    <a:srgbClr val="1D0C00"/>
    <a:srgbClr val="001649"/>
    <a:srgbClr val="050505"/>
    <a:srgbClr val="666666"/>
    <a:srgbClr val="000000"/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0447" autoAdjust="0"/>
  </p:normalViewPr>
  <p:slideViewPr>
    <p:cSldViewPr snapToGrid="0">
      <p:cViewPr varScale="1">
        <p:scale>
          <a:sx n="69" d="100"/>
          <a:sy n="69" d="100"/>
        </p:scale>
        <p:origin x="990" y="102"/>
      </p:cViewPr>
      <p:guideLst/>
    </p:cSldViewPr>
  </p:slideViewPr>
  <p:outlineViewPr>
    <p:cViewPr>
      <p:scale>
        <a:sx n="33" d="100"/>
        <a:sy n="33" d="100"/>
      </p:scale>
      <p:origin x="0" y="-20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5D661-2ED4-4DDB-BC63-7A0A8BB6475D}" type="datetimeFigureOut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485D3-6744-4D98-B042-899695F7E9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13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018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208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403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158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61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8960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314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593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764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81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63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5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09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115C9-67AD-43ED-B291-D522EA0EBF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49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115C9-67AD-43ED-B291-D522EA0EBF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0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13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989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95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485D3-6744-4D98-B042-899695F7E9B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97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1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4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11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8D4AB8-9C29-4392-88F4-EEEAA0E64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3C4F15-114F-447F-B48D-7EE1494AA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C7D29C-D0E4-4948-9C8E-40ADD65E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351E-F57C-4DF1-A9A0-FCC77601DCE7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5FB2F5-E4F3-47B8-8EEA-18D90D879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C72515-1E47-4CF6-A971-AAA39407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7222" y="94343"/>
            <a:ext cx="2743200" cy="365125"/>
          </a:xfrm>
        </p:spPr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86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AF9A4-24D4-4C4F-A7D0-D89B468A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1F3F02-C1FB-43B0-BC8B-AC7CF9E2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FAD6E6-2DDF-43FD-A528-3B4DC114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EEC-1A79-4697-ABB3-63958090EBFC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26D799-B473-4FCA-B4EE-092EE621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10F1B7-9585-4B46-A63D-0C058546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4686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9F60F-9B77-4085-A6F3-5DF02BD7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4791B74-2ECD-4825-9B1F-291495310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7096D9-ECD6-4195-904E-D4870019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11C8-5A21-4A8B-90C9-8B30BD1C6DD9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EA4246-C6AD-486C-A4DC-075DB9DD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3A2509-1E92-487D-B2FD-76B503C1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402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BE99A5-20EC-4546-A97A-FA46F9147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9740F3-D884-4F0D-B7EA-B86F56FA3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8EADAC-C011-4BA2-A3E8-70BAE2332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901F7C-0EF3-4AD8-A23C-E9A59759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854E-5A80-4AF8-B1D2-E43099B05FE8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A584AD-A53F-4307-B3B4-A6C3CFD25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DEFDDB-01C5-465D-859D-3D77CAE9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452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011EB3-9230-4CB9-8750-68A0A2D9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8A9265-96B3-44A0-A539-57955058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4EAB92-62A6-4079-847C-B4305BF27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26ED86A-2205-46E5-8BA1-498E5FACF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0507CB5-F841-460F-9054-A944699EB6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4618F0A-4FB2-4394-A40E-F66F5DC3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0CC4B-701B-4D65-909A-0EF0199CF9DB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4A26C-9B85-43B1-94F6-99906862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A8F4883-5FD8-4CC0-A65F-023A387A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56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940B3E-73C5-4F9B-B4E9-295A712E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FF5CAA7-FC61-4A31-8FD2-0CCB24AD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191BC-E374-4995-A6A9-13FB421881D1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94B523F-0A07-4A93-BEB0-35EE1766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BD52794-C1EE-4BA4-B209-6EF6410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50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4FA51F0-9C31-4602-8C37-7C0AA478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E1DA-A53A-4BF7-8793-39AF5F7E2609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1F546F4-BA69-44B6-AA77-882AB474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2851C1-9BDF-4B4A-9036-EFAA0325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175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AA443-CD33-4BAE-AEA2-A4DF4F61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82A548-DAF6-4C40-86F1-22933D08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5514CD-5E0C-496B-B37E-C4007C475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7A68A8-D19D-419D-9ADE-ACCA38514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DB65-7F63-4820-BE54-683D0062267A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4C0665-7207-4ED1-A69D-801E6B1D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AC4D6D-F250-47AD-8589-DA4E92C4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75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65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E04AED-F65A-475B-A07B-2D6442A7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762CB45-E951-4CA0-8D92-4B8407CF0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A11699D-1ADD-4D7D-BB2D-92AD459A5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8C241D-25C9-426B-AB96-96A5DF83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C0C0-5403-4E08-AB36-9E5D16A44894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39D3FC-1FC5-4DDA-8960-9131F00E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56C525-F78E-44D1-AEE4-CF0264E1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613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97C651-2D7E-4789-8BFC-A344D856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A6BDEA3-B501-47A8-BC0B-05C77F6D2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EEFB16-53C0-4B99-A23E-D2B483F4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A82A-A802-456D-B812-6DDF348F0987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BF4B7A-A1D0-4E60-B8F7-6238E8FD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5900E7-C53F-48C3-9EE3-A3F10D9C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889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5ACD28D-5BAC-4972-9651-4571E5378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C1E1A4-BF06-42C1-BBEE-22D562320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E537FC-4E2A-46A9-95E2-A86918AE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2825-1614-4C3D-A385-B09FA09888B8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A4B9D0-64A1-4830-ADF3-0E57E347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976614-4A18-4C6B-A45E-2EF8A87C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95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5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5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3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7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7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1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B8A912C-BA6A-4014-90D0-35FA6CC3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8FA290C-7E9E-4A7E-846C-C59349641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63B572-C2C2-4161-96D7-F37979D7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E600-7C2E-4E18-A6A0-EC8AAC1EF3C2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DA4048-3876-4901-B1C9-0F5EAF525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067B5A-2895-46A0-93DE-0AFE95DF5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1AA50-D2CF-44A2-879D-8DB01973B6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42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3.wm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33.wm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15DD3CA-FECE-4403-B734-7209B195E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一般化された光学定理と</a:t>
            </a:r>
            <a:b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ポテンシャル変換理論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155FC8E-2934-4DAC-BB76-CE1D2E701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ja-JP" sz="1500" dirty="0"/>
          </a:p>
          <a:p>
            <a:pPr>
              <a:lnSpc>
                <a:spcPct val="90000"/>
              </a:lnSpc>
            </a:pPr>
            <a:r>
              <a:rPr lang="en-US" altLang="ja-JP" sz="1500" dirty="0"/>
              <a:t>2021/12/10 </a:t>
            </a:r>
            <a:r>
              <a:rPr lang="ja-JP" altLang="en-US" sz="1500" dirty="0"/>
              <a:t> 核力に基づいた原子核の構造と反応 </a:t>
            </a:r>
            <a:r>
              <a:rPr lang="en-US" altLang="ja-JP" sz="1500" dirty="0"/>
              <a:t>(No.28)</a:t>
            </a:r>
            <a:r>
              <a:rPr lang="ja-JP" altLang="en-US" sz="1500" dirty="0"/>
              <a:t>　</a:t>
            </a:r>
            <a:endParaRPr lang="en-US" altLang="ja-JP" sz="1500" dirty="0"/>
          </a:p>
          <a:p>
            <a:pPr>
              <a:lnSpc>
                <a:spcPct val="90000"/>
              </a:lnSpc>
            </a:pPr>
            <a:r>
              <a:rPr lang="ja-JP" altLang="en-US" sz="15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上智大学理工</a:t>
            </a:r>
            <a:endParaRPr lang="en-US" altLang="ja-JP" sz="15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5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r>
              <a:rPr lang="ja-JP" altLang="en-US" sz="15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栗野 真大  高柳 和雄</a:t>
            </a:r>
            <a:endParaRPr lang="en-US" altLang="ja-JP" sz="15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533E4E21-544F-412E-B3C9-3F6A84A5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1"/>
    </mc:Choice>
    <mc:Fallback xmlns="">
      <p:transition spd="slow" advTm="1249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538DB7-623F-4E81-85CE-33F2D1CD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10</a:t>
            </a:fld>
            <a:r>
              <a:rPr kumimoji="1" lang="en-US" altLang="ja-JP" dirty="0"/>
              <a:t>/20</a:t>
            </a:r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7B88B4-CB9F-4282-886F-204812FF9BCA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400" dirty="0">
                <a:latin typeface="+mn-ea"/>
                <a:ea typeface="+mn-ea"/>
              </a:rPr>
              <a:t>3.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kumimoji="1" lang="en-US" altLang="ja-JP" sz="4400" dirty="0">
                <a:latin typeface="+mn-ea"/>
                <a:ea typeface="+mn-ea"/>
              </a:rPr>
              <a:t>- 2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511FDF-1C98-4A31-A1E7-84EE92E2C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2" t="9317" r="11727" b="6918"/>
          <a:stretch/>
        </p:blipFill>
        <p:spPr>
          <a:xfrm>
            <a:off x="139402" y="1753195"/>
            <a:ext cx="5903776" cy="50863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66ED82E-0054-4A42-BA4A-95414121F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52" t="9317" r="11727" b="6918"/>
          <a:stretch/>
        </p:blipFill>
        <p:spPr>
          <a:xfrm>
            <a:off x="6264266" y="1750957"/>
            <a:ext cx="5903777" cy="5086331"/>
          </a:xfrm>
          <a:prstGeom prst="rect">
            <a:avLst/>
          </a:prstGeom>
        </p:spPr>
      </p:pic>
      <p:sp>
        <p:nvSpPr>
          <p:cNvPr id="20" name="矢印: 左右 19">
            <a:extLst>
              <a:ext uri="{FF2B5EF4-FFF2-40B4-BE49-F238E27FC236}">
                <a16:creationId xmlns:a16="http://schemas.microsoft.com/office/drawing/2014/main" id="{5F5324BE-5100-4B73-B742-F7A4E3FA338D}"/>
              </a:ext>
            </a:extLst>
          </p:cNvPr>
          <p:cNvSpPr/>
          <p:nvPr/>
        </p:nvSpPr>
        <p:spPr>
          <a:xfrm>
            <a:off x="4955982" y="1140236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3BA965-DD79-4107-A8A6-58C582D5AE63}"/>
              </a:ext>
            </a:extLst>
          </p:cNvPr>
          <p:cNvSpPr txBox="1"/>
          <p:nvPr/>
        </p:nvSpPr>
        <p:spPr>
          <a:xfrm>
            <a:off x="5162979" y="670163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D8A3F396-8188-4D36-943F-E2B84CDE7FD7}"/>
              </a:ext>
            </a:extLst>
          </p:cNvPr>
          <p:cNvSpPr/>
          <p:nvPr/>
        </p:nvSpPr>
        <p:spPr>
          <a:xfrm>
            <a:off x="602901" y="738820"/>
            <a:ext cx="4146086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E32F908-229A-4FB0-90F2-7B7B40EA707F}"/>
              </a:ext>
            </a:extLst>
          </p:cNvPr>
          <p:cNvSpPr txBox="1"/>
          <p:nvPr/>
        </p:nvSpPr>
        <p:spPr>
          <a:xfrm>
            <a:off x="210513" y="738820"/>
            <a:ext cx="468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・数値例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(</a:t>
            </a:r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束縛状態無し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B898BFE-C630-4BB4-8F7C-647F3301357D}"/>
              </a:ext>
            </a:extLst>
          </p:cNvPr>
          <p:cNvSpPr txBox="1"/>
          <p:nvPr/>
        </p:nvSpPr>
        <p:spPr>
          <a:xfrm>
            <a:off x="2668572" y="1193443"/>
            <a:ext cx="65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C48F257-4F2C-42B1-B602-0EF5F5E5A81C}"/>
              </a:ext>
            </a:extLst>
          </p:cNvPr>
          <p:cNvSpPr txBox="1"/>
          <p:nvPr/>
        </p:nvSpPr>
        <p:spPr>
          <a:xfrm>
            <a:off x="8449940" y="1183039"/>
            <a:ext cx="186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4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787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538DB7-623F-4E81-85CE-33F2D1CD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11</a:t>
            </a:fld>
            <a:r>
              <a:rPr kumimoji="1" lang="en-US" altLang="ja-JP" dirty="0"/>
              <a:t>/20</a:t>
            </a:r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7B88B4-CB9F-4282-886F-204812FF9BCA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400" dirty="0">
                <a:latin typeface="+mn-ea"/>
                <a:ea typeface="+mn-ea"/>
              </a:rPr>
              <a:t>3.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kumimoji="1" lang="en-US" altLang="ja-JP" sz="4400" dirty="0">
                <a:latin typeface="+mn-ea"/>
                <a:ea typeface="+mn-ea"/>
              </a:rPr>
              <a:t>- 2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矢印: 左右 19">
            <a:extLst>
              <a:ext uri="{FF2B5EF4-FFF2-40B4-BE49-F238E27FC236}">
                <a16:creationId xmlns:a16="http://schemas.microsoft.com/office/drawing/2014/main" id="{5F5324BE-5100-4B73-B742-F7A4E3FA338D}"/>
              </a:ext>
            </a:extLst>
          </p:cNvPr>
          <p:cNvSpPr/>
          <p:nvPr/>
        </p:nvSpPr>
        <p:spPr>
          <a:xfrm>
            <a:off x="4955982" y="1140236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3BA965-DD79-4107-A8A6-58C582D5AE63}"/>
              </a:ext>
            </a:extLst>
          </p:cNvPr>
          <p:cNvSpPr txBox="1"/>
          <p:nvPr/>
        </p:nvSpPr>
        <p:spPr>
          <a:xfrm>
            <a:off x="5162979" y="670163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D8A3F396-8188-4D36-943F-E2B84CDE7FD7}"/>
              </a:ext>
            </a:extLst>
          </p:cNvPr>
          <p:cNvSpPr/>
          <p:nvPr/>
        </p:nvSpPr>
        <p:spPr>
          <a:xfrm>
            <a:off x="602901" y="738820"/>
            <a:ext cx="4146086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E32F908-229A-4FB0-90F2-7B7B40EA707F}"/>
              </a:ext>
            </a:extLst>
          </p:cNvPr>
          <p:cNvSpPr txBox="1"/>
          <p:nvPr/>
        </p:nvSpPr>
        <p:spPr>
          <a:xfrm>
            <a:off x="210513" y="738820"/>
            <a:ext cx="468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・数値例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(</a:t>
            </a:r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束縛状態無し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B898BFE-C630-4BB4-8F7C-647F3301357D}"/>
              </a:ext>
            </a:extLst>
          </p:cNvPr>
          <p:cNvSpPr txBox="1"/>
          <p:nvPr/>
        </p:nvSpPr>
        <p:spPr>
          <a:xfrm>
            <a:off x="2668572" y="1193443"/>
            <a:ext cx="65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C48F257-4F2C-42B1-B602-0EF5F5E5A81C}"/>
              </a:ext>
            </a:extLst>
          </p:cNvPr>
          <p:cNvSpPr txBox="1"/>
          <p:nvPr/>
        </p:nvSpPr>
        <p:spPr>
          <a:xfrm>
            <a:off x="8449940" y="1183039"/>
            <a:ext cx="186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4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7" name="図 6" descr="グラフ&#10;&#10;低い精度で自動的に生成された説明">
            <a:extLst>
              <a:ext uri="{FF2B5EF4-FFF2-40B4-BE49-F238E27FC236}">
                <a16:creationId xmlns:a16="http://schemas.microsoft.com/office/drawing/2014/main" id="{21B4B127-EF2B-4074-AB2E-FA71EC0DD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40" t="9772" r="11613" b="6959"/>
          <a:stretch/>
        </p:blipFill>
        <p:spPr>
          <a:xfrm>
            <a:off x="149450" y="1784615"/>
            <a:ext cx="5898105" cy="5063338"/>
          </a:xfrm>
          <a:prstGeom prst="rect">
            <a:avLst/>
          </a:prstGeom>
        </p:spPr>
      </p:pic>
      <p:pic>
        <p:nvPicPr>
          <p:cNvPr id="17" name="図 16" descr="ヒストグラム&#10;&#10;中程度の精度で自動的に生成された説明">
            <a:extLst>
              <a:ext uri="{FF2B5EF4-FFF2-40B4-BE49-F238E27FC236}">
                <a16:creationId xmlns:a16="http://schemas.microsoft.com/office/drawing/2014/main" id="{78323772-0DE3-4A6C-A826-EC00E4E2E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13" t="10074" r="11789" b="7098"/>
          <a:stretch/>
        </p:blipFill>
        <p:spPr>
          <a:xfrm>
            <a:off x="6264266" y="1799398"/>
            <a:ext cx="5903776" cy="503789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A64FC54-A92C-4103-A39E-80BEE29894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79" t="9450" r="11878" b="7079"/>
          <a:stretch/>
        </p:blipFill>
        <p:spPr>
          <a:xfrm>
            <a:off x="59926" y="1770620"/>
            <a:ext cx="5983252" cy="50863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4C648BA-3AB4-4958-A48F-B749006C77BE}"/>
              </a:ext>
            </a:extLst>
          </p:cNvPr>
          <p:cNvSpPr txBox="1"/>
          <p:nvPr/>
        </p:nvSpPr>
        <p:spPr>
          <a:xfrm>
            <a:off x="2015164" y="1213379"/>
            <a:ext cx="387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err="1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InitialV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5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51498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50416 -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楕円 36">
            <a:extLst>
              <a:ext uri="{FF2B5EF4-FFF2-40B4-BE49-F238E27FC236}">
                <a16:creationId xmlns:a16="http://schemas.microsoft.com/office/drawing/2014/main" id="{99D93D8B-58F8-4ED8-977B-2AB2B9CCBBD5}"/>
              </a:ext>
            </a:extLst>
          </p:cNvPr>
          <p:cNvSpPr/>
          <p:nvPr/>
        </p:nvSpPr>
        <p:spPr>
          <a:xfrm>
            <a:off x="5262101" y="1217969"/>
            <a:ext cx="4974421" cy="555634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8D074CE8-A7A4-43B5-AD76-026F14CB1549}"/>
              </a:ext>
            </a:extLst>
          </p:cNvPr>
          <p:cNvSpPr/>
          <p:nvPr/>
        </p:nvSpPr>
        <p:spPr>
          <a:xfrm>
            <a:off x="54492" y="1217968"/>
            <a:ext cx="4974421" cy="55563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9F9E0B-BE16-43D2-AF6C-E8B3656F775A}"/>
              </a:ext>
            </a:extLst>
          </p:cNvPr>
          <p:cNvSpPr txBox="1"/>
          <p:nvPr/>
        </p:nvSpPr>
        <p:spPr>
          <a:xfrm>
            <a:off x="2168024" y="403647"/>
            <a:ext cx="76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A63EC9-F4AF-436E-9A91-1BF5F5A07F81}"/>
              </a:ext>
            </a:extLst>
          </p:cNvPr>
          <p:cNvSpPr txBox="1"/>
          <p:nvPr/>
        </p:nvSpPr>
        <p:spPr>
          <a:xfrm>
            <a:off x="6747469" y="437967"/>
            <a:ext cx="186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4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90F24C2B-4AB8-4884-B42F-78B51B2A409E}"/>
              </a:ext>
            </a:extLst>
          </p:cNvPr>
          <p:cNvSpPr txBox="1">
            <a:spLocks/>
          </p:cNvSpPr>
          <p:nvPr/>
        </p:nvSpPr>
        <p:spPr>
          <a:xfrm>
            <a:off x="835742" y="107149"/>
            <a:ext cx="10284541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‐2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C78FAF-4BC1-4231-8D85-25E4459733F3}"/>
              </a:ext>
            </a:extLst>
          </p:cNvPr>
          <p:cNvSpPr/>
          <p:nvPr/>
        </p:nvSpPr>
        <p:spPr>
          <a:xfrm>
            <a:off x="10444642" y="3245810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C0E51FE-C8AB-4163-BEE7-822AAE05ED90}"/>
              </a:ext>
            </a:extLst>
          </p:cNvPr>
          <p:cNvCxnSpPr>
            <a:cxnSpLocks/>
          </p:cNvCxnSpPr>
          <p:nvPr/>
        </p:nvCxnSpPr>
        <p:spPr>
          <a:xfrm flipV="1">
            <a:off x="10444642" y="3245810"/>
            <a:ext cx="1496720" cy="1532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B63133-D271-495B-A87C-5EB64A15299C}"/>
              </a:ext>
            </a:extLst>
          </p:cNvPr>
          <p:cNvSpPr txBox="1"/>
          <p:nvPr/>
        </p:nvSpPr>
        <p:spPr>
          <a:xfrm>
            <a:off x="10670083" y="2508939"/>
            <a:ext cx="1045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矢印: 左右 17">
            <a:extLst>
              <a:ext uri="{FF2B5EF4-FFF2-40B4-BE49-F238E27FC236}">
                <a16:creationId xmlns:a16="http://schemas.microsoft.com/office/drawing/2014/main" id="{58271A60-3B03-4BE6-84E1-76269C1939D5}"/>
              </a:ext>
            </a:extLst>
          </p:cNvPr>
          <p:cNvSpPr/>
          <p:nvPr/>
        </p:nvSpPr>
        <p:spPr>
          <a:xfrm>
            <a:off x="4231627" y="1129705"/>
            <a:ext cx="1864373" cy="47970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E055790-214B-4E03-8509-3A76AA712E74}"/>
              </a:ext>
            </a:extLst>
          </p:cNvPr>
          <p:cNvSpPr txBox="1"/>
          <p:nvPr/>
        </p:nvSpPr>
        <p:spPr>
          <a:xfrm>
            <a:off x="4484246" y="578049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1" name="フローチャート: 結合子 60">
            <a:extLst>
              <a:ext uri="{FF2B5EF4-FFF2-40B4-BE49-F238E27FC236}">
                <a16:creationId xmlns:a16="http://schemas.microsoft.com/office/drawing/2014/main" id="{392D78EB-0B7D-4FCE-80AF-39DE5A7BC16A}"/>
              </a:ext>
            </a:extLst>
          </p:cNvPr>
          <p:cNvSpPr/>
          <p:nvPr/>
        </p:nvSpPr>
        <p:spPr>
          <a:xfrm>
            <a:off x="2571140" y="3802206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フローチャート: 結合子 63">
            <a:extLst>
              <a:ext uri="{FF2B5EF4-FFF2-40B4-BE49-F238E27FC236}">
                <a16:creationId xmlns:a16="http://schemas.microsoft.com/office/drawing/2014/main" id="{72293F09-EF22-4667-B8C7-E3CBF9B1E231}"/>
              </a:ext>
            </a:extLst>
          </p:cNvPr>
          <p:cNvSpPr/>
          <p:nvPr/>
        </p:nvSpPr>
        <p:spPr>
          <a:xfrm>
            <a:off x="7880755" y="3818215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4" name="スライド番号プレースホルダー 3">
            <a:extLst>
              <a:ext uri="{FF2B5EF4-FFF2-40B4-BE49-F238E27FC236}">
                <a16:creationId xmlns:a16="http://schemas.microsoft.com/office/drawing/2014/main" id="{5F32FF23-44CB-4BD0-8F78-F2E885B1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26E1AA50-D2CF-44A2-879D-8DB01973B62B}" type="slidenum">
              <a:rPr kumimoji="1" lang="ja-JP" altLang="en-US" smtClean="0"/>
              <a:t>12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dirty="0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125AE7D6-1311-4933-8FCA-724466E5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833394" y="3568895"/>
            <a:ext cx="625582" cy="65434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54193A42-CF1A-485A-981D-1ADCA0D6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317282" y="3602973"/>
            <a:ext cx="626590" cy="641510"/>
          </a:xfrm>
          <a:prstGeom prst="rect">
            <a:avLst/>
          </a:pr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17F5400-DD72-47F5-ABEB-2D9FBE4DA778}"/>
              </a:ext>
            </a:extLst>
          </p:cNvPr>
          <p:cNvSpPr txBox="1"/>
          <p:nvPr/>
        </p:nvSpPr>
        <p:spPr>
          <a:xfrm>
            <a:off x="1443952" y="2385829"/>
            <a:ext cx="250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Hermite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FA089116-9AD8-4382-A113-860D849ED4B3}"/>
              </a:ext>
            </a:extLst>
          </p:cNvPr>
          <p:cNvSpPr txBox="1"/>
          <p:nvPr/>
        </p:nvSpPr>
        <p:spPr>
          <a:xfrm>
            <a:off x="5258058" y="2020716"/>
            <a:ext cx="486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一般化された</a:t>
            </a:r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</a:t>
            </a:r>
            <a:r>
              <a:rPr kumimoji="1" lang="ja-JP" altLang="en-US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光学定理</a:t>
            </a:r>
          </a:p>
        </p:txBody>
      </p:sp>
      <p:sp>
        <p:nvSpPr>
          <p:cNvPr id="102" name="矢印: 右 101">
            <a:extLst>
              <a:ext uri="{FF2B5EF4-FFF2-40B4-BE49-F238E27FC236}">
                <a16:creationId xmlns:a16="http://schemas.microsoft.com/office/drawing/2014/main" id="{93F0E864-A997-452E-B7F2-2D50750F39DB}"/>
              </a:ext>
            </a:extLst>
          </p:cNvPr>
          <p:cNvSpPr/>
          <p:nvPr/>
        </p:nvSpPr>
        <p:spPr>
          <a:xfrm>
            <a:off x="9126004" y="3697622"/>
            <a:ext cx="1232602" cy="4252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1" name="四角形: 角を丸くする 100">
            <a:extLst>
              <a:ext uri="{FF2B5EF4-FFF2-40B4-BE49-F238E27FC236}">
                <a16:creationId xmlns:a16="http://schemas.microsoft.com/office/drawing/2014/main" id="{0C9EF0FB-B8F9-4F05-A25B-4DF502AB8EC4}"/>
              </a:ext>
            </a:extLst>
          </p:cNvPr>
          <p:cNvSpPr/>
          <p:nvPr/>
        </p:nvSpPr>
        <p:spPr>
          <a:xfrm>
            <a:off x="1663981" y="3501213"/>
            <a:ext cx="865811" cy="7220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四角形: 角を丸くする 104">
            <a:extLst>
              <a:ext uri="{FF2B5EF4-FFF2-40B4-BE49-F238E27FC236}">
                <a16:creationId xmlns:a16="http://schemas.microsoft.com/office/drawing/2014/main" id="{721A2BE7-FCBA-4BCD-93A6-A7BE0A80298F}"/>
              </a:ext>
            </a:extLst>
          </p:cNvPr>
          <p:cNvSpPr/>
          <p:nvPr/>
        </p:nvSpPr>
        <p:spPr>
          <a:xfrm>
            <a:off x="8225171" y="3535053"/>
            <a:ext cx="810667" cy="7220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矢印: 左右 110">
            <a:extLst>
              <a:ext uri="{FF2B5EF4-FFF2-40B4-BE49-F238E27FC236}">
                <a16:creationId xmlns:a16="http://schemas.microsoft.com/office/drawing/2014/main" id="{F469C23E-4897-4A93-81A4-88ED2279174B}"/>
              </a:ext>
            </a:extLst>
          </p:cNvPr>
          <p:cNvSpPr/>
          <p:nvPr/>
        </p:nvSpPr>
        <p:spPr>
          <a:xfrm>
            <a:off x="4180321" y="2592162"/>
            <a:ext cx="1864373" cy="47970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93423BAC-CD0F-4B1B-B1CB-4B143859D5EB}"/>
              </a:ext>
            </a:extLst>
          </p:cNvPr>
          <p:cNvSpPr/>
          <p:nvPr/>
        </p:nvSpPr>
        <p:spPr>
          <a:xfrm>
            <a:off x="4974372" y="5883482"/>
            <a:ext cx="5846028" cy="6259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C8286961-A2AB-4C6A-9FD9-D365DE17B2DA}"/>
              </a:ext>
            </a:extLst>
          </p:cNvPr>
          <p:cNvSpPr txBox="1"/>
          <p:nvPr/>
        </p:nvSpPr>
        <p:spPr>
          <a:xfrm>
            <a:off x="5028913" y="5833033"/>
            <a:ext cx="6064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束縛状態の情報が必要</a:t>
            </a:r>
            <a:endParaRPr kumimoji="1" lang="en-US" altLang="ja-JP" sz="4400" dirty="0"/>
          </a:p>
        </p:txBody>
      </p:sp>
      <p:sp>
        <p:nvSpPr>
          <p:cNvPr id="31" name="矢印: 左右 30">
            <a:extLst>
              <a:ext uri="{FF2B5EF4-FFF2-40B4-BE49-F238E27FC236}">
                <a16:creationId xmlns:a16="http://schemas.microsoft.com/office/drawing/2014/main" id="{CF64B804-3D6A-46B0-B687-7B50E3AE9DF3}"/>
              </a:ext>
            </a:extLst>
          </p:cNvPr>
          <p:cNvSpPr/>
          <p:nvPr/>
        </p:nvSpPr>
        <p:spPr>
          <a:xfrm>
            <a:off x="2934955" y="3689994"/>
            <a:ext cx="4775952" cy="412143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FBA9B2-EA41-407B-B4D6-F964652971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462778" y="4354542"/>
            <a:ext cx="2517177" cy="7113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D246CA8-4860-41EE-9CDF-F60D922D49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599694" y="5046280"/>
            <a:ext cx="2380261" cy="688409"/>
          </a:xfrm>
          <a:prstGeom prst="rect">
            <a:avLst/>
          </a:prstGeom>
        </p:spPr>
      </p:pic>
      <p:sp>
        <p:nvSpPr>
          <p:cNvPr id="35" name="矢印: 右 34">
            <a:extLst>
              <a:ext uri="{FF2B5EF4-FFF2-40B4-BE49-F238E27FC236}">
                <a16:creationId xmlns:a16="http://schemas.microsoft.com/office/drawing/2014/main" id="{DFFD05DD-4BC0-45F5-A8B7-6EFE4B2AC525}"/>
              </a:ext>
            </a:extLst>
          </p:cNvPr>
          <p:cNvSpPr/>
          <p:nvPr/>
        </p:nvSpPr>
        <p:spPr>
          <a:xfrm>
            <a:off x="2922923" y="3692440"/>
            <a:ext cx="4775952" cy="39856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94B43044-F937-4037-B334-3C1E218D6041}"/>
              </a:ext>
            </a:extLst>
          </p:cNvPr>
          <p:cNvSpPr/>
          <p:nvPr/>
        </p:nvSpPr>
        <p:spPr>
          <a:xfrm>
            <a:off x="4180321" y="2592162"/>
            <a:ext cx="1864373" cy="47970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556DF1E0-70F0-45E2-AFF7-774B16AF70ED}"/>
              </a:ext>
            </a:extLst>
          </p:cNvPr>
          <p:cNvSpPr/>
          <p:nvPr/>
        </p:nvSpPr>
        <p:spPr>
          <a:xfrm>
            <a:off x="4231827" y="1120506"/>
            <a:ext cx="1864373" cy="47970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EC586769-90C2-4570-AB2D-3ADCC6B29930}"/>
              </a:ext>
            </a:extLst>
          </p:cNvPr>
          <p:cNvSpPr/>
          <p:nvPr/>
        </p:nvSpPr>
        <p:spPr>
          <a:xfrm>
            <a:off x="6272980" y="4354542"/>
            <a:ext cx="3175819" cy="145290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11" grpId="0" animBg="1"/>
      <p:bldP spid="111" grpId="1" animBg="1"/>
      <p:bldP spid="114" grpId="0" animBg="1"/>
      <p:bldP spid="115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A8F4F9-1BF6-4BAD-B1CF-A11ABC5A41E4}"/>
              </a:ext>
            </a:extLst>
          </p:cNvPr>
          <p:cNvSpPr/>
          <p:nvPr/>
        </p:nvSpPr>
        <p:spPr>
          <a:xfrm>
            <a:off x="994291" y="2752289"/>
            <a:ext cx="2495448" cy="633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BB75E495-BFA1-4C59-BB3B-B2954A53BDF1}"/>
              </a:ext>
            </a:extLst>
          </p:cNvPr>
          <p:cNvSpPr/>
          <p:nvPr/>
        </p:nvSpPr>
        <p:spPr>
          <a:xfrm>
            <a:off x="602902" y="1458203"/>
            <a:ext cx="5244110" cy="870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538DB7-623F-4E81-85CE-33F2D1CD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13</a:t>
            </a:fld>
            <a:r>
              <a:rPr kumimoji="1" lang="en-US" altLang="ja-JP" dirty="0"/>
              <a:t>/20</a:t>
            </a:r>
            <a:endParaRPr kumimoji="1" lang="ja-JP" altLang="en-US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62FC70A-CD60-4E8F-87BC-A3CAEBC6D998}"/>
              </a:ext>
            </a:extLst>
          </p:cNvPr>
          <p:cNvSpPr/>
          <p:nvPr/>
        </p:nvSpPr>
        <p:spPr>
          <a:xfrm>
            <a:off x="602902" y="738820"/>
            <a:ext cx="3949433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0F43BE-C519-4A7C-96F1-F9CF9C528DC5}"/>
              </a:ext>
            </a:extLst>
          </p:cNvPr>
          <p:cNvSpPr txBox="1"/>
          <p:nvPr/>
        </p:nvSpPr>
        <p:spPr>
          <a:xfrm>
            <a:off x="210514" y="738820"/>
            <a:ext cx="497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・ポテンシャルの分解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3A4626-EDEE-488F-A05C-9956E4F9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60622" y="1538036"/>
            <a:ext cx="4884370" cy="64551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00ECC9D-CBF7-4963-A8B3-9617C329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39402" y="3478670"/>
            <a:ext cx="7817776" cy="114837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1253E99-8C2A-466F-B556-4773053C4E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39402" y="4340201"/>
            <a:ext cx="10701751" cy="13219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5825AC-83CB-4770-A1A9-BC99B2DB51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72041" y="5878810"/>
            <a:ext cx="1956631" cy="652211"/>
          </a:xfrm>
          <a:prstGeom prst="rect">
            <a:avLst/>
          </a:prstGeom>
        </p:spPr>
      </p:pic>
      <p:sp>
        <p:nvSpPr>
          <p:cNvPr id="21" name="タイトル 1">
            <a:extLst>
              <a:ext uri="{FF2B5EF4-FFF2-40B4-BE49-F238E27FC236}">
                <a16:creationId xmlns:a16="http://schemas.microsoft.com/office/drawing/2014/main" id="{F463EFFB-203C-4735-BFA3-977FF29F5E33}"/>
              </a:ext>
            </a:extLst>
          </p:cNvPr>
          <p:cNvSpPr txBox="1">
            <a:spLocks/>
          </p:cNvSpPr>
          <p:nvPr/>
        </p:nvSpPr>
        <p:spPr>
          <a:xfrm>
            <a:off x="835742" y="107149"/>
            <a:ext cx="10284541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‐3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0" name="下矢印 11">
            <a:extLst>
              <a:ext uri="{FF2B5EF4-FFF2-40B4-BE49-F238E27FC236}">
                <a16:creationId xmlns:a16="http://schemas.microsoft.com/office/drawing/2014/main" id="{1AD79B20-0D8A-4781-9683-B57D08ED801B}"/>
              </a:ext>
            </a:extLst>
          </p:cNvPr>
          <p:cNvSpPr/>
          <p:nvPr/>
        </p:nvSpPr>
        <p:spPr>
          <a:xfrm rot="16200000">
            <a:off x="867599" y="5685584"/>
            <a:ext cx="581007" cy="1110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214EC87-9238-4BB5-9ED3-4184C2389F50}"/>
              </a:ext>
            </a:extLst>
          </p:cNvPr>
          <p:cNvSpPr/>
          <p:nvPr/>
        </p:nvSpPr>
        <p:spPr>
          <a:xfrm>
            <a:off x="598574" y="3381731"/>
            <a:ext cx="10990524" cy="237047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CCB353B-DE59-4335-A9FF-075460343525}"/>
              </a:ext>
            </a:extLst>
          </p:cNvPr>
          <p:cNvSpPr txBox="1"/>
          <p:nvPr/>
        </p:nvSpPr>
        <p:spPr>
          <a:xfrm>
            <a:off x="994291" y="2742645"/>
            <a:ext cx="2557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/>
              <a:t>V</a:t>
            </a:r>
            <a:r>
              <a:rPr kumimoji="1" lang="ja-JP" altLang="en-US" sz="4400" dirty="0"/>
              <a:t>の表現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934A333-F035-4F29-A110-87F3350F5FE8}"/>
              </a:ext>
            </a:extLst>
          </p:cNvPr>
          <p:cNvSpPr txBox="1"/>
          <p:nvPr/>
        </p:nvSpPr>
        <p:spPr>
          <a:xfrm>
            <a:off x="3828672" y="5949736"/>
            <a:ext cx="227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:Hermite</a:t>
            </a:r>
            <a:endParaRPr kumimoji="1" lang="ja-JP" altLang="en-US" sz="4000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2727E47D-5FBA-4706-977B-26DCB9E4A8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346181" y="2096437"/>
            <a:ext cx="3474219" cy="110636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47BBE4F-4ED2-4AB5-80C1-50AE28D986F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326084" y="954293"/>
            <a:ext cx="3378896" cy="1183494"/>
          </a:xfrm>
          <a:prstGeom prst="rect">
            <a:avLst/>
          </a:prstGeom>
        </p:spPr>
      </p:pic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FB39DA89-6069-4B6F-AB3F-AB76FC215472}"/>
              </a:ext>
            </a:extLst>
          </p:cNvPr>
          <p:cNvSpPr/>
          <p:nvPr/>
        </p:nvSpPr>
        <p:spPr>
          <a:xfrm>
            <a:off x="6426396" y="888629"/>
            <a:ext cx="628445" cy="211080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28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0" grpId="0" animBg="1"/>
      <p:bldP spid="24" grpId="0" animBg="1"/>
      <p:bldP spid="28" grpId="0"/>
      <p:bldP spid="3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 descr="グラフ, ヒストグラム&#10;&#10;自動的に生成された説明">
            <a:extLst>
              <a:ext uri="{FF2B5EF4-FFF2-40B4-BE49-F238E27FC236}">
                <a16:creationId xmlns:a16="http://schemas.microsoft.com/office/drawing/2014/main" id="{8E669C71-9FB4-4330-81DA-790ED02D2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99" t="9981" r="12052" b="6942"/>
          <a:stretch/>
        </p:blipFill>
        <p:spPr>
          <a:xfrm>
            <a:off x="129791" y="4105881"/>
            <a:ext cx="3138817" cy="2737254"/>
          </a:xfrm>
          <a:prstGeom prst="rect">
            <a:avLst/>
          </a:prstGeom>
        </p:spPr>
      </p:pic>
      <p:pic>
        <p:nvPicPr>
          <p:cNvPr id="26" name="図 25" descr="グラフ, ヒストグラム&#10;&#10;自動的に生成された説明">
            <a:extLst>
              <a:ext uri="{FF2B5EF4-FFF2-40B4-BE49-F238E27FC236}">
                <a16:creationId xmlns:a16="http://schemas.microsoft.com/office/drawing/2014/main" id="{C5043DFE-B642-47F9-AA43-3360F34CC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71" t="9981" r="12052" b="6942"/>
          <a:stretch/>
        </p:blipFill>
        <p:spPr>
          <a:xfrm>
            <a:off x="4249895" y="4105881"/>
            <a:ext cx="3122433" cy="2737255"/>
          </a:xfrm>
          <a:prstGeom prst="rect">
            <a:avLst/>
          </a:prstGeom>
        </p:spPr>
      </p:pic>
      <p:pic>
        <p:nvPicPr>
          <p:cNvPr id="30" name="図 29" descr="グラフ&#10;&#10;中程度の精度で自動的に生成された説明">
            <a:extLst>
              <a:ext uri="{FF2B5EF4-FFF2-40B4-BE49-F238E27FC236}">
                <a16:creationId xmlns:a16="http://schemas.microsoft.com/office/drawing/2014/main" id="{6215E16D-5791-48AD-A012-044310A35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72" t="9981" r="12134" b="6942"/>
          <a:stretch/>
        </p:blipFill>
        <p:spPr>
          <a:xfrm>
            <a:off x="125597" y="1316180"/>
            <a:ext cx="3118838" cy="2737255"/>
          </a:xfrm>
          <a:prstGeom prst="rect">
            <a:avLst/>
          </a:prstGeom>
        </p:spPr>
      </p:pic>
      <p:pic>
        <p:nvPicPr>
          <p:cNvPr id="29" name="図 28" descr="グラフ, ヒストグラム&#10;&#10;自動的に生成された説明">
            <a:extLst>
              <a:ext uri="{FF2B5EF4-FFF2-40B4-BE49-F238E27FC236}">
                <a16:creationId xmlns:a16="http://schemas.microsoft.com/office/drawing/2014/main" id="{822C2AFD-F79C-4954-8346-C3033B628E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71" t="10773" r="12052" b="6942"/>
          <a:stretch/>
        </p:blipFill>
        <p:spPr>
          <a:xfrm>
            <a:off x="4232573" y="1364573"/>
            <a:ext cx="3122433" cy="2711162"/>
          </a:xfrm>
          <a:prstGeom prst="rect">
            <a:avLst/>
          </a:prstGeom>
        </p:spPr>
      </p:pic>
      <p:pic>
        <p:nvPicPr>
          <p:cNvPr id="24" name="図 23" descr="グラフ&#10;&#10;自動的に生成された説明">
            <a:extLst>
              <a:ext uri="{FF2B5EF4-FFF2-40B4-BE49-F238E27FC236}">
                <a16:creationId xmlns:a16="http://schemas.microsoft.com/office/drawing/2014/main" id="{30F05FB0-2A72-4458-913D-C3F73C82F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17" t="9981" r="12134" b="6942"/>
          <a:stretch/>
        </p:blipFill>
        <p:spPr>
          <a:xfrm>
            <a:off x="7869608" y="4120746"/>
            <a:ext cx="3138817" cy="2737254"/>
          </a:xfrm>
          <a:prstGeom prst="rect">
            <a:avLst/>
          </a:prstGeom>
        </p:spPr>
      </p:pic>
      <p:pic>
        <p:nvPicPr>
          <p:cNvPr id="23" name="図 22" descr="グラフ&#10;&#10;自動的に生成された説明">
            <a:extLst>
              <a:ext uri="{FF2B5EF4-FFF2-40B4-BE49-F238E27FC236}">
                <a16:creationId xmlns:a16="http://schemas.microsoft.com/office/drawing/2014/main" id="{7421AD8E-15C5-41F1-B5EC-77804A22E1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17" t="9981" r="12134" b="6942"/>
          <a:stretch/>
        </p:blipFill>
        <p:spPr>
          <a:xfrm>
            <a:off x="7869607" y="1353954"/>
            <a:ext cx="3138817" cy="273725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538DB7-623F-4E81-85CE-33F2D1CD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14</a:t>
            </a:fld>
            <a:r>
              <a:rPr kumimoji="1" lang="en-US" altLang="ja-JP" dirty="0"/>
              <a:t>/20</a:t>
            </a:r>
            <a:endParaRPr kumimoji="1" lang="ja-JP" altLang="en-US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62FC70A-CD60-4E8F-87BC-A3CAEBC6D998}"/>
              </a:ext>
            </a:extLst>
          </p:cNvPr>
          <p:cNvSpPr/>
          <p:nvPr/>
        </p:nvSpPr>
        <p:spPr>
          <a:xfrm>
            <a:off x="602902" y="738820"/>
            <a:ext cx="4200008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0F43BE-C519-4A7C-96F1-F9CF9C528DC5}"/>
              </a:ext>
            </a:extLst>
          </p:cNvPr>
          <p:cNvSpPr txBox="1"/>
          <p:nvPr/>
        </p:nvSpPr>
        <p:spPr>
          <a:xfrm>
            <a:off x="210513" y="738820"/>
            <a:ext cx="46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・数値例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(</a:t>
            </a:r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束縛状態あり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5A48BE81-2D53-4243-8ADA-FDD054DC169B}"/>
              </a:ext>
            </a:extLst>
          </p:cNvPr>
          <p:cNvSpPr txBox="1">
            <a:spLocks/>
          </p:cNvSpPr>
          <p:nvPr/>
        </p:nvSpPr>
        <p:spPr>
          <a:xfrm>
            <a:off x="835742" y="107149"/>
            <a:ext cx="10284541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‐4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85C87AC-43A8-4F18-820A-73BB723D4D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9346109" y="1376658"/>
            <a:ext cx="1243948" cy="57736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221463CD-05F4-4598-843C-E2F8056587A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9346109" y="4183738"/>
            <a:ext cx="1295654" cy="60135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26E5CE87-C6DA-4309-863E-09E3E788671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859777" y="1369973"/>
            <a:ext cx="1109758" cy="53488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7CFFB617-DEAE-4FE6-9165-9A84E60BE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71282" y="4183738"/>
            <a:ext cx="1183585" cy="577359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65F5B9A-15F7-4FDD-BBA2-296A40E4ABC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104103" y="1446483"/>
            <a:ext cx="628521" cy="66231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1FA7F6D-532F-4236-B942-4C7B49ADD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975677" y="4183738"/>
            <a:ext cx="880279" cy="72410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961BBCF-1FD1-4AB7-9E1C-2328FB9C8979}"/>
              </a:ext>
            </a:extLst>
          </p:cNvPr>
          <p:cNvSpPr txBox="1"/>
          <p:nvPr/>
        </p:nvSpPr>
        <p:spPr>
          <a:xfrm>
            <a:off x="7216868" y="2174649"/>
            <a:ext cx="73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/>
              <a:t>+</a:t>
            </a:r>
            <a:endParaRPr kumimoji="1" lang="ja-JP" altLang="en-US" sz="60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C4E6231-DF17-4F73-A601-E2C101EA34B1}"/>
              </a:ext>
            </a:extLst>
          </p:cNvPr>
          <p:cNvSpPr txBox="1"/>
          <p:nvPr/>
        </p:nvSpPr>
        <p:spPr>
          <a:xfrm>
            <a:off x="7216868" y="4743301"/>
            <a:ext cx="73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/>
              <a:t>+</a:t>
            </a:r>
            <a:endParaRPr kumimoji="1" lang="ja-JP" altLang="en-US" sz="6000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28E6B09-E1A4-408F-BBDA-8D1C6EE0125E}"/>
              </a:ext>
            </a:extLst>
          </p:cNvPr>
          <p:cNvSpPr txBox="1"/>
          <p:nvPr/>
        </p:nvSpPr>
        <p:spPr>
          <a:xfrm>
            <a:off x="3406635" y="2174650"/>
            <a:ext cx="73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/>
              <a:t>=</a:t>
            </a:r>
            <a:endParaRPr kumimoji="1" lang="ja-JP" altLang="en-US" sz="60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35145ED-46A4-4BE4-B976-B81094726950}"/>
              </a:ext>
            </a:extLst>
          </p:cNvPr>
          <p:cNvSpPr txBox="1"/>
          <p:nvPr/>
        </p:nvSpPr>
        <p:spPr>
          <a:xfrm>
            <a:off x="3404009" y="4743301"/>
            <a:ext cx="73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/>
              <a:t>=</a:t>
            </a:r>
            <a:endParaRPr kumimoji="1" lang="ja-JP" altLang="en-US" sz="6000" dirty="0"/>
          </a:p>
        </p:txBody>
      </p:sp>
      <p:sp>
        <p:nvSpPr>
          <p:cNvPr id="48" name="矢印: 左カーブ 47">
            <a:extLst>
              <a:ext uri="{FF2B5EF4-FFF2-40B4-BE49-F238E27FC236}">
                <a16:creationId xmlns:a16="http://schemas.microsoft.com/office/drawing/2014/main" id="{9BB16B31-5B6A-4B3D-8AE3-B593FE2F8892}"/>
              </a:ext>
            </a:extLst>
          </p:cNvPr>
          <p:cNvSpPr/>
          <p:nvPr/>
        </p:nvSpPr>
        <p:spPr>
          <a:xfrm>
            <a:off x="11213474" y="2469053"/>
            <a:ext cx="904789" cy="3067664"/>
          </a:xfrm>
          <a:prstGeom prst="curvedLeftArrow">
            <a:avLst>
              <a:gd name="adj1" fmla="val 38196"/>
              <a:gd name="adj2" fmla="val 82727"/>
              <a:gd name="adj3" fmla="val 37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D632D6-ABD4-43BE-A631-8DB92766C180}"/>
              </a:ext>
            </a:extLst>
          </p:cNvPr>
          <p:cNvGrpSpPr/>
          <p:nvPr/>
        </p:nvGrpSpPr>
        <p:grpSpPr>
          <a:xfrm>
            <a:off x="11027904" y="3429989"/>
            <a:ext cx="919556" cy="885738"/>
            <a:chOff x="10535231" y="3023360"/>
            <a:chExt cx="1504608" cy="1539643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45B1DE40-E340-490E-BEE6-0E58EE836CB1}"/>
                </a:ext>
              </a:extLst>
            </p:cNvPr>
            <p:cNvSpPr/>
            <p:nvPr/>
          </p:nvSpPr>
          <p:spPr>
            <a:xfrm>
              <a:off x="10535231" y="3039721"/>
              <a:ext cx="1500763" cy="1523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CAC1ADC4-66B3-4B22-80D2-B8B63BB93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3119" y="3023360"/>
              <a:ext cx="1496720" cy="15327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0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8DAD9481-31D8-43A8-B725-F3191193A79A}"/>
              </a:ext>
            </a:extLst>
          </p:cNvPr>
          <p:cNvSpPr/>
          <p:nvPr/>
        </p:nvSpPr>
        <p:spPr>
          <a:xfrm>
            <a:off x="216926" y="1954395"/>
            <a:ext cx="3283974" cy="46113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CF43F53-7588-469B-8B13-279C2E7BAADF}"/>
              </a:ext>
            </a:extLst>
          </p:cNvPr>
          <p:cNvSpPr/>
          <p:nvPr/>
        </p:nvSpPr>
        <p:spPr>
          <a:xfrm>
            <a:off x="3889092" y="1925561"/>
            <a:ext cx="3283974" cy="46113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9F9E0B-BE16-43D2-AF6C-E8B3656F775A}"/>
              </a:ext>
            </a:extLst>
          </p:cNvPr>
          <p:cNvSpPr txBox="1"/>
          <p:nvPr/>
        </p:nvSpPr>
        <p:spPr>
          <a:xfrm>
            <a:off x="1604754" y="1144176"/>
            <a:ext cx="58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A63EC9-F4AF-436E-9A91-1BF5F5A07F81}"/>
              </a:ext>
            </a:extLst>
          </p:cNvPr>
          <p:cNvSpPr txBox="1"/>
          <p:nvPr/>
        </p:nvSpPr>
        <p:spPr>
          <a:xfrm>
            <a:off x="4870262" y="1208864"/>
            <a:ext cx="165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36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90F24C2B-4AB8-4884-B42F-78B51B2A409E}"/>
              </a:ext>
            </a:extLst>
          </p:cNvPr>
          <p:cNvSpPr txBox="1">
            <a:spLocks/>
          </p:cNvSpPr>
          <p:nvPr/>
        </p:nvSpPr>
        <p:spPr>
          <a:xfrm>
            <a:off x="1123971" y="107149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ポテンシャル変換理論の応用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‐1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C78FAF-4BC1-4231-8D85-25E4459733F3}"/>
              </a:ext>
            </a:extLst>
          </p:cNvPr>
          <p:cNvSpPr/>
          <p:nvPr/>
        </p:nvSpPr>
        <p:spPr>
          <a:xfrm>
            <a:off x="7677750" y="3423027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C0E51FE-C8AB-4163-BEE7-822AAE05ED90}"/>
              </a:ext>
            </a:extLst>
          </p:cNvPr>
          <p:cNvCxnSpPr>
            <a:cxnSpLocks/>
          </p:cNvCxnSpPr>
          <p:nvPr/>
        </p:nvCxnSpPr>
        <p:spPr>
          <a:xfrm flipV="1">
            <a:off x="7672596" y="3434779"/>
            <a:ext cx="1496720" cy="1532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B63133-D271-495B-A87C-5EB64A15299C}"/>
              </a:ext>
            </a:extLst>
          </p:cNvPr>
          <p:cNvSpPr txBox="1"/>
          <p:nvPr/>
        </p:nvSpPr>
        <p:spPr>
          <a:xfrm>
            <a:off x="7914250" y="2638844"/>
            <a:ext cx="1045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矢印: 左右 17">
            <a:extLst>
              <a:ext uri="{FF2B5EF4-FFF2-40B4-BE49-F238E27FC236}">
                <a16:creationId xmlns:a16="http://schemas.microsoft.com/office/drawing/2014/main" id="{58271A60-3B03-4BE6-84E1-76269C1939D5}"/>
              </a:ext>
            </a:extLst>
          </p:cNvPr>
          <p:cNvSpPr/>
          <p:nvPr/>
        </p:nvSpPr>
        <p:spPr>
          <a:xfrm>
            <a:off x="2592617" y="1353860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E055790-214B-4E03-8509-3A76AA712E74}"/>
              </a:ext>
            </a:extLst>
          </p:cNvPr>
          <p:cNvSpPr txBox="1"/>
          <p:nvPr/>
        </p:nvSpPr>
        <p:spPr>
          <a:xfrm>
            <a:off x="2899106" y="911189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EA393AB-DC3A-428A-91E2-5C980002E89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6030775" y="2020477"/>
            <a:ext cx="2397357" cy="14025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3EC9838-D1D5-4042-ADAD-31A3DFA3101E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5987838" y="4946309"/>
            <a:ext cx="2440294" cy="149382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E3A854D-7C49-4499-96BD-144607A2A9F0}"/>
              </a:ext>
            </a:extLst>
          </p:cNvPr>
          <p:cNvSpPr txBox="1"/>
          <p:nvPr/>
        </p:nvSpPr>
        <p:spPr>
          <a:xfrm>
            <a:off x="736077" y="2684905"/>
            <a:ext cx="136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input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3576617-0E5C-4F99-8E75-C477AA07C2E3}"/>
              </a:ext>
            </a:extLst>
          </p:cNvPr>
          <p:cNvSpPr txBox="1"/>
          <p:nvPr/>
        </p:nvSpPr>
        <p:spPr>
          <a:xfrm>
            <a:off x="487308" y="5209661"/>
            <a:ext cx="14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output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09D2EB36-151F-48FD-8992-7B4F85CAE334}"/>
              </a:ext>
            </a:extLst>
          </p:cNvPr>
          <p:cNvCxnSpPr>
            <a:cxnSpLocks/>
          </p:cNvCxnSpPr>
          <p:nvPr/>
        </p:nvCxnSpPr>
        <p:spPr>
          <a:xfrm>
            <a:off x="2101591" y="3078080"/>
            <a:ext cx="0" cy="2306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0D799DB-938F-4151-9CEC-85F59DE00DAB}"/>
              </a:ext>
            </a:extLst>
          </p:cNvPr>
          <p:cNvCxnSpPr>
            <a:cxnSpLocks/>
          </p:cNvCxnSpPr>
          <p:nvPr/>
        </p:nvCxnSpPr>
        <p:spPr>
          <a:xfrm>
            <a:off x="2242382" y="2967327"/>
            <a:ext cx="3202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E7FC0782-B91B-4FEF-A83C-95882A04FE44}"/>
              </a:ext>
            </a:extLst>
          </p:cNvPr>
          <p:cNvCxnSpPr>
            <a:cxnSpLocks/>
          </p:cNvCxnSpPr>
          <p:nvPr/>
        </p:nvCxnSpPr>
        <p:spPr>
          <a:xfrm>
            <a:off x="5567075" y="3067665"/>
            <a:ext cx="0" cy="23062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フローチャート: 結合子 60">
            <a:extLst>
              <a:ext uri="{FF2B5EF4-FFF2-40B4-BE49-F238E27FC236}">
                <a16:creationId xmlns:a16="http://schemas.microsoft.com/office/drawing/2014/main" id="{392D78EB-0B7D-4FCE-80AF-39DE5A7BC16A}"/>
              </a:ext>
            </a:extLst>
          </p:cNvPr>
          <p:cNvSpPr/>
          <p:nvPr/>
        </p:nvSpPr>
        <p:spPr>
          <a:xfrm>
            <a:off x="1996388" y="2867107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フローチャート: 結合子 62">
            <a:extLst>
              <a:ext uri="{FF2B5EF4-FFF2-40B4-BE49-F238E27FC236}">
                <a16:creationId xmlns:a16="http://schemas.microsoft.com/office/drawing/2014/main" id="{77105766-182C-4684-B044-CFBEEB72864B}"/>
              </a:ext>
            </a:extLst>
          </p:cNvPr>
          <p:cNvSpPr/>
          <p:nvPr/>
        </p:nvSpPr>
        <p:spPr>
          <a:xfrm>
            <a:off x="1996133" y="5384373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フローチャート: 結合子 63">
            <a:extLst>
              <a:ext uri="{FF2B5EF4-FFF2-40B4-BE49-F238E27FC236}">
                <a16:creationId xmlns:a16="http://schemas.microsoft.com/office/drawing/2014/main" id="{72293F09-EF22-4667-B8C7-E3CBF9B1E231}"/>
              </a:ext>
            </a:extLst>
          </p:cNvPr>
          <p:cNvSpPr/>
          <p:nvPr/>
        </p:nvSpPr>
        <p:spPr>
          <a:xfrm>
            <a:off x="5461616" y="2867107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5" name="フローチャート: 結合子 64">
            <a:extLst>
              <a:ext uri="{FF2B5EF4-FFF2-40B4-BE49-F238E27FC236}">
                <a16:creationId xmlns:a16="http://schemas.microsoft.com/office/drawing/2014/main" id="{20D88B37-00A7-46CF-B733-9DEC569C55EF}"/>
              </a:ext>
            </a:extLst>
          </p:cNvPr>
          <p:cNvSpPr/>
          <p:nvPr/>
        </p:nvSpPr>
        <p:spPr>
          <a:xfrm>
            <a:off x="5470221" y="5373957"/>
            <a:ext cx="202312" cy="210973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17F22C33-9AF8-45DF-A1AE-FCC8251D48B8}"/>
              </a:ext>
            </a:extLst>
          </p:cNvPr>
          <p:cNvCxnSpPr>
            <a:cxnSpLocks/>
          </p:cNvCxnSpPr>
          <p:nvPr/>
        </p:nvCxnSpPr>
        <p:spPr>
          <a:xfrm flipH="1">
            <a:off x="2205596" y="5479444"/>
            <a:ext cx="3239032" cy="57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&quot;禁止&quot;マーク 73">
            <a:extLst>
              <a:ext uri="{FF2B5EF4-FFF2-40B4-BE49-F238E27FC236}">
                <a16:creationId xmlns:a16="http://schemas.microsoft.com/office/drawing/2014/main" id="{28FF209E-7514-479E-86AE-FB10A427B1DF}"/>
              </a:ext>
            </a:extLst>
          </p:cNvPr>
          <p:cNvSpPr/>
          <p:nvPr/>
        </p:nvSpPr>
        <p:spPr>
          <a:xfrm>
            <a:off x="1738586" y="3692876"/>
            <a:ext cx="759520" cy="758374"/>
          </a:xfrm>
          <a:prstGeom prst="noSmoking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0" name="円/楕円 49">
            <a:extLst>
              <a:ext uri="{FF2B5EF4-FFF2-40B4-BE49-F238E27FC236}">
                <a16:creationId xmlns:a16="http://schemas.microsoft.com/office/drawing/2014/main" id="{B3378A88-15AE-406E-B416-A38FC1B4CA6B}"/>
              </a:ext>
            </a:extLst>
          </p:cNvPr>
          <p:cNvSpPr/>
          <p:nvPr/>
        </p:nvSpPr>
        <p:spPr>
          <a:xfrm>
            <a:off x="4260606" y="3351215"/>
            <a:ext cx="565285" cy="57899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52">
            <a:extLst>
              <a:ext uri="{FF2B5EF4-FFF2-40B4-BE49-F238E27FC236}">
                <a16:creationId xmlns:a16="http://schemas.microsoft.com/office/drawing/2014/main" id="{AB46DAEA-9457-4A7D-A254-60D075997CCB}"/>
              </a:ext>
            </a:extLst>
          </p:cNvPr>
          <p:cNvSpPr/>
          <p:nvPr/>
        </p:nvSpPr>
        <p:spPr>
          <a:xfrm>
            <a:off x="4260606" y="4184668"/>
            <a:ext cx="544076" cy="563969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CA8C258-D618-4F3E-A7F5-7AF32F5BD6FA}"/>
              </a:ext>
            </a:extLst>
          </p:cNvPr>
          <p:cNvSpPr txBox="1"/>
          <p:nvPr/>
        </p:nvSpPr>
        <p:spPr>
          <a:xfrm>
            <a:off x="4339891" y="3390958"/>
            <a:ext cx="39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A</a:t>
            </a:r>
            <a:endParaRPr kumimoji="1" lang="ja-JP" altLang="en-US" sz="2800" dirty="0">
              <a:solidFill>
                <a:srgbClr val="00B050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195A2972-FA46-40F9-95C0-E85F35E66FAB}"/>
              </a:ext>
            </a:extLst>
          </p:cNvPr>
          <p:cNvSpPr txBox="1"/>
          <p:nvPr/>
        </p:nvSpPr>
        <p:spPr>
          <a:xfrm flipH="1">
            <a:off x="4330367" y="4241378"/>
            <a:ext cx="41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B</a:t>
            </a:r>
            <a:endParaRPr kumimoji="1" lang="ja-JP" altLang="en-US" sz="2800" dirty="0">
              <a:solidFill>
                <a:srgbClr val="00B050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84" name="スライド番号プレースホルダー 3">
            <a:extLst>
              <a:ext uri="{FF2B5EF4-FFF2-40B4-BE49-F238E27FC236}">
                <a16:creationId xmlns:a16="http://schemas.microsoft.com/office/drawing/2014/main" id="{5F32FF23-44CB-4BD0-8F78-F2E885B13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26E1AA50-D2CF-44A2-879D-8DB01973B62B}" type="slidenum">
              <a:rPr kumimoji="1" lang="ja-JP" altLang="en-US" smtClean="0"/>
              <a:t>15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dirty="0"/>
          </a:p>
        </p:txBody>
      </p:sp>
      <p:sp>
        <p:nvSpPr>
          <p:cNvPr id="87" name="右中かっこ 86">
            <a:extLst>
              <a:ext uri="{FF2B5EF4-FFF2-40B4-BE49-F238E27FC236}">
                <a16:creationId xmlns:a16="http://schemas.microsoft.com/office/drawing/2014/main" id="{72752EAE-A85D-44D2-A4C3-730559D01D52}"/>
              </a:ext>
            </a:extLst>
          </p:cNvPr>
          <p:cNvSpPr/>
          <p:nvPr/>
        </p:nvSpPr>
        <p:spPr>
          <a:xfrm>
            <a:off x="4883701" y="3351215"/>
            <a:ext cx="462088" cy="155544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61471B5A-CB3A-4DDC-A212-920C0E917A73}"/>
              </a:ext>
            </a:extLst>
          </p:cNvPr>
          <p:cNvCxnSpPr>
            <a:cxnSpLocks/>
            <a:stCxn id="4" idx="0"/>
            <a:endCxn id="6" idx="0"/>
          </p:cNvCxnSpPr>
          <p:nvPr/>
        </p:nvCxnSpPr>
        <p:spPr>
          <a:xfrm flipV="1">
            <a:off x="1858913" y="1925561"/>
            <a:ext cx="3672166" cy="28834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54E379D6-4BE8-4CC0-B105-B48A27134244}"/>
              </a:ext>
            </a:extLst>
          </p:cNvPr>
          <p:cNvCxnSpPr>
            <a:cxnSpLocks/>
          </p:cNvCxnSpPr>
          <p:nvPr/>
        </p:nvCxnSpPr>
        <p:spPr>
          <a:xfrm flipV="1">
            <a:off x="1840986" y="6561827"/>
            <a:ext cx="3675589" cy="47713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矢印: 下 6">
            <a:extLst>
              <a:ext uri="{FF2B5EF4-FFF2-40B4-BE49-F238E27FC236}">
                <a16:creationId xmlns:a16="http://schemas.microsoft.com/office/drawing/2014/main" id="{FED0FC46-D328-4AA0-B763-6AB8F8BB7F43}"/>
              </a:ext>
            </a:extLst>
          </p:cNvPr>
          <p:cNvSpPr/>
          <p:nvPr/>
        </p:nvSpPr>
        <p:spPr>
          <a:xfrm>
            <a:off x="10324316" y="3584885"/>
            <a:ext cx="736525" cy="1161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8AC19D3-74BB-4B5B-BBF6-B7C6BFF88B65}"/>
              </a:ext>
            </a:extLst>
          </p:cNvPr>
          <p:cNvSpPr/>
          <p:nvPr/>
        </p:nvSpPr>
        <p:spPr>
          <a:xfrm>
            <a:off x="7693882" y="3422930"/>
            <a:ext cx="1475434" cy="1508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A65D733-4DD7-455C-B71F-D6412D34E76C}"/>
              </a:ext>
            </a:extLst>
          </p:cNvPr>
          <p:cNvSpPr txBox="1"/>
          <p:nvPr/>
        </p:nvSpPr>
        <p:spPr>
          <a:xfrm>
            <a:off x="7693882" y="3652568"/>
            <a:ext cx="1664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任意の</a:t>
            </a:r>
            <a:endParaRPr lang="en-US" altLang="ja-JP" sz="3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36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条件</a:t>
            </a:r>
            <a:endParaRPr lang="en-US" altLang="ja-JP" sz="3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1805F12-E7F5-4E11-B9A8-E33A24188D11}"/>
              </a:ext>
            </a:extLst>
          </p:cNvPr>
          <p:cNvSpPr txBox="1"/>
          <p:nvPr/>
        </p:nvSpPr>
        <p:spPr>
          <a:xfrm>
            <a:off x="9530219" y="1974181"/>
            <a:ext cx="213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これまで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1B88EB7-52A5-4B9F-84E8-221C6CDE3854}"/>
              </a:ext>
            </a:extLst>
          </p:cNvPr>
          <p:cNvSpPr txBox="1"/>
          <p:nvPr/>
        </p:nvSpPr>
        <p:spPr>
          <a:xfrm>
            <a:off x="9516880" y="2575048"/>
            <a:ext cx="260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OST</a:t>
            </a:r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を保存</a:t>
            </a:r>
            <a:endParaRPr lang="en-US" altLang="ja-JP" sz="3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E39A0053-DE58-455F-9982-C07B2722EB76}"/>
              </a:ext>
            </a:extLst>
          </p:cNvPr>
          <p:cNvSpPr/>
          <p:nvPr/>
        </p:nvSpPr>
        <p:spPr>
          <a:xfrm>
            <a:off x="9497616" y="1912209"/>
            <a:ext cx="2549391" cy="128704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6B9D729B-9493-4790-99C2-DA31256CBB12}"/>
              </a:ext>
            </a:extLst>
          </p:cNvPr>
          <p:cNvCxnSpPr/>
          <p:nvPr/>
        </p:nvCxnSpPr>
        <p:spPr>
          <a:xfrm>
            <a:off x="9497616" y="2544177"/>
            <a:ext cx="25167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9F23A1F7-7B17-495E-8AD9-3A844AD61F51}"/>
              </a:ext>
            </a:extLst>
          </p:cNvPr>
          <p:cNvSpPr/>
          <p:nvPr/>
        </p:nvSpPr>
        <p:spPr>
          <a:xfrm>
            <a:off x="9573446" y="5045096"/>
            <a:ext cx="2549391" cy="128704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F442980-8B6F-4962-B86A-46DF5568F103}"/>
              </a:ext>
            </a:extLst>
          </p:cNvPr>
          <p:cNvCxnSpPr/>
          <p:nvPr/>
        </p:nvCxnSpPr>
        <p:spPr>
          <a:xfrm>
            <a:off x="9606049" y="5688551"/>
            <a:ext cx="25167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0EF007E-B92F-45FF-9B80-AF83C632B8CA}"/>
              </a:ext>
            </a:extLst>
          </p:cNvPr>
          <p:cNvSpPr txBox="1"/>
          <p:nvPr/>
        </p:nvSpPr>
        <p:spPr>
          <a:xfrm>
            <a:off x="9608584" y="5103776"/>
            <a:ext cx="213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これから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: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0963E0B-97D5-4075-8A32-0D507A9A5632}"/>
              </a:ext>
            </a:extLst>
          </p:cNvPr>
          <p:cNvSpPr txBox="1"/>
          <p:nvPr/>
        </p:nvSpPr>
        <p:spPr>
          <a:xfrm>
            <a:off x="9586043" y="5729660"/>
            <a:ext cx="2605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任意の条件</a:t>
            </a:r>
            <a:endParaRPr lang="en-US" altLang="ja-JP" sz="3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39" grpId="0"/>
      <p:bldP spid="40" grpId="0"/>
      <p:bldP spid="61" grpId="0" animBg="1"/>
      <p:bldP spid="63" grpId="0" animBg="1"/>
      <p:bldP spid="64" grpId="0" animBg="1"/>
      <p:bldP spid="65" grpId="0" animBg="1"/>
      <p:bldP spid="74" grpId="0" animBg="1"/>
      <p:bldP spid="80" grpId="0" animBg="1"/>
      <p:bldP spid="81" grpId="0" animBg="1"/>
      <p:bldP spid="82" grpId="0"/>
      <p:bldP spid="83" grpId="0"/>
      <p:bldP spid="87" grpId="0" animBg="1"/>
      <p:bldP spid="7" grpId="0" animBg="1"/>
      <p:bldP spid="11" grpId="0" animBg="1"/>
      <p:bldP spid="47" grpId="0"/>
      <p:bldP spid="50" grpId="0"/>
      <p:bldP spid="51" grpId="0"/>
      <p:bldP spid="12" grpId="0" animBg="1"/>
      <p:bldP spid="55" grpId="0" animBg="1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EADFCC0C-0447-4DE2-AF6C-B73566DC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lvl="0"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lvl="0">
                <a:defRPr/>
              </a:pPr>
              <a:t>16</a:t>
            </a:fld>
            <a:r>
              <a:rPr kumimoji="1" lang="en-US" altLang="ja-JP" dirty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BF245692-9663-4B92-A46F-74760BE308E1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ポテンシャル変換理論の応用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‐2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37F71CA9-F043-4342-8681-706356DB7334}"/>
              </a:ext>
            </a:extLst>
          </p:cNvPr>
          <p:cNvSpPr/>
          <p:nvPr/>
        </p:nvSpPr>
        <p:spPr>
          <a:xfrm>
            <a:off x="737417" y="5287049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5282BCB-E200-42E4-AF27-5124D251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67024" y="2079365"/>
            <a:ext cx="4944518" cy="63710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7294DF2-8CC1-4910-8503-ADF887685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31419" y="3732506"/>
            <a:ext cx="8485019" cy="1118857"/>
          </a:xfrm>
          <a:prstGeom prst="rect">
            <a:avLst/>
          </a:prstGeom>
        </p:spPr>
      </p:pic>
      <p:sp>
        <p:nvSpPr>
          <p:cNvPr id="99" name="四角形: 角を丸くする 98">
            <a:extLst>
              <a:ext uri="{FF2B5EF4-FFF2-40B4-BE49-F238E27FC236}">
                <a16:creationId xmlns:a16="http://schemas.microsoft.com/office/drawing/2014/main" id="{84A95F2E-6CB5-4728-982E-58B6FF4810EF}"/>
              </a:ext>
            </a:extLst>
          </p:cNvPr>
          <p:cNvSpPr/>
          <p:nvPr/>
        </p:nvSpPr>
        <p:spPr>
          <a:xfrm>
            <a:off x="602901" y="738820"/>
            <a:ext cx="4689861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2DD899BC-92FE-4854-B130-FAD465559592}"/>
              </a:ext>
            </a:extLst>
          </p:cNvPr>
          <p:cNvSpPr txBox="1"/>
          <p:nvPr/>
        </p:nvSpPr>
        <p:spPr>
          <a:xfrm>
            <a:off x="210514" y="738820"/>
            <a:ext cx="52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</a:t>
            </a:r>
            <a:r>
              <a:rPr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</a:t>
            </a:r>
            <a:r>
              <a:rPr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separability</a:t>
            </a:r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の制御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01" name="四角形: 角を丸くする 100">
            <a:extLst>
              <a:ext uri="{FF2B5EF4-FFF2-40B4-BE49-F238E27FC236}">
                <a16:creationId xmlns:a16="http://schemas.microsoft.com/office/drawing/2014/main" id="{17A00E26-030E-4FCC-9127-39A08F1A688F}"/>
              </a:ext>
            </a:extLst>
          </p:cNvPr>
          <p:cNvSpPr/>
          <p:nvPr/>
        </p:nvSpPr>
        <p:spPr>
          <a:xfrm>
            <a:off x="636435" y="1426100"/>
            <a:ext cx="2991668" cy="48809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35887203-135A-43BF-BC7B-795F75F83164}"/>
              </a:ext>
            </a:extLst>
          </p:cNvPr>
          <p:cNvSpPr txBox="1"/>
          <p:nvPr/>
        </p:nvSpPr>
        <p:spPr>
          <a:xfrm>
            <a:off x="636435" y="1399173"/>
            <a:ext cx="322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kumimoji="1"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</a:t>
            </a:r>
            <a:r>
              <a:rPr kumimoji="1"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separable</a:t>
            </a:r>
            <a:r>
              <a:rPr kumimoji="1"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化</a:t>
            </a:r>
          </a:p>
        </p:txBody>
      </p:sp>
      <p:sp>
        <p:nvSpPr>
          <p:cNvPr id="103" name="四角形: 角を丸くする 102">
            <a:extLst>
              <a:ext uri="{FF2B5EF4-FFF2-40B4-BE49-F238E27FC236}">
                <a16:creationId xmlns:a16="http://schemas.microsoft.com/office/drawing/2014/main" id="{5EF67686-2A2F-4CC2-999D-65EB9C4D29FB}"/>
              </a:ext>
            </a:extLst>
          </p:cNvPr>
          <p:cNvSpPr/>
          <p:nvPr/>
        </p:nvSpPr>
        <p:spPr>
          <a:xfrm>
            <a:off x="1166128" y="2034523"/>
            <a:ext cx="5205742" cy="7374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矢印: 右カーブ 103">
            <a:extLst>
              <a:ext uri="{FF2B5EF4-FFF2-40B4-BE49-F238E27FC236}">
                <a16:creationId xmlns:a16="http://schemas.microsoft.com/office/drawing/2014/main" id="{0ED97EB4-5E77-4434-99DA-3527F51FFF09}"/>
              </a:ext>
            </a:extLst>
          </p:cNvPr>
          <p:cNvSpPr/>
          <p:nvPr/>
        </p:nvSpPr>
        <p:spPr>
          <a:xfrm>
            <a:off x="288929" y="2270841"/>
            <a:ext cx="635060" cy="2114054"/>
          </a:xfrm>
          <a:prstGeom prst="curvedRightArrow">
            <a:avLst>
              <a:gd name="adj1" fmla="val 72197"/>
              <a:gd name="adj2" fmla="val 12335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5" name="四角形: 角を丸くする 104">
            <a:extLst>
              <a:ext uri="{FF2B5EF4-FFF2-40B4-BE49-F238E27FC236}">
                <a16:creationId xmlns:a16="http://schemas.microsoft.com/office/drawing/2014/main" id="{E869CDDE-0D1B-4FC1-A47B-8CBC807D6041}"/>
              </a:ext>
            </a:extLst>
          </p:cNvPr>
          <p:cNvSpPr/>
          <p:nvPr/>
        </p:nvSpPr>
        <p:spPr>
          <a:xfrm>
            <a:off x="1002988" y="3675444"/>
            <a:ext cx="8826535" cy="130481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矢印: 右 106">
            <a:extLst>
              <a:ext uri="{FF2B5EF4-FFF2-40B4-BE49-F238E27FC236}">
                <a16:creationId xmlns:a16="http://schemas.microsoft.com/office/drawing/2014/main" id="{4242B6E1-53CB-4192-A1F6-DA49AF3E74BA}"/>
              </a:ext>
            </a:extLst>
          </p:cNvPr>
          <p:cNvSpPr/>
          <p:nvPr/>
        </p:nvSpPr>
        <p:spPr>
          <a:xfrm>
            <a:off x="1655994" y="3025418"/>
            <a:ext cx="774663" cy="257394"/>
          </a:xfrm>
          <a:prstGeom prst="rightArrow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A1C2B7EB-A195-43F9-B2B1-70F5E4FFC1DC}"/>
              </a:ext>
            </a:extLst>
          </p:cNvPr>
          <p:cNvSpPr txBox="1"/>
          <p:nvPr/>
        </p:nvSpPr>
        <p:spPr>
          <a:xfrm>
            <a:off x="2329857" y="2904938"/>
            <a:ext cx="507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・理論的取り扱いが容易</a:t>
            </a:r>
            <a:endParaRPr kumimoji="1" lang="en-US" altLang="ja-JP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90AA8A20-CD5E-414F-97D3-9198355163D2}"/>
              </a:ext>
            </a:extLst>
          </p:cNvPr>
          <p:cNvGrpSpPr/>
          <p:nvPr/>
        </p:nvGrpSpPr>
        <p:grpSpPr>
          <a:xfrm>
            <a:off x="7459621" y="447799"/>
            <a:ext cx="4577722" cy="3077144"/>
            <a:chOff x="216926" y="1119135"/>
            <a:chExt cx="6970048" cy="5490405"/>
          </a:xfrm>
        </p:grpSpPr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4369B572-BCBC-4BFA-921C-5A6AAFE455DA}"/>
                </a:ext>
              </a:extLst>
            </p:cNvPr>
            <p:cNvSpPr/>
            <p:nvPr/>
          </p:nvSpPr>
          <p:spPr>
            <a:xfrm>
              <a:off x="216926" y="1954395"/>
              <a:ext cx="3283974" cy="46113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E3C94B18-F892-494D-A917-748DAD3B9ED5}"/>
                </a:ext>
              </a:extLst>
            </p:cNvPr>
            <p:cNvSpPr/>
            <p:nvPr/>
          </p:nvSpPr>
          <p:spPr>
            <a:xfrm>
              <a:off x="3903000" y="1954395"/>
              <a:ext cx="3283974" cy="46113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08F89C39-3B8B-4805-884A-DE505B2A3625}"/>
                </a:ext>
              </a:extLst>
            </p:cNvPr>
            <p:cNvSpPr txBox="1"/>
            <p:nvPr/>
          </p:nvSpPr>
          <p:spPr>
            <a:xfrm>
              <a:off x="1590189" y="1143766"/>
              <a:ext cx="496837" cy="60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>
                  <a:solidFill>
                    <a:srgbClr val="C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V</a:t>
              </a:r>
              <a:endParaRPr kumimoji="1" lang="ja-JP" altLang="en-US" sz="2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8FE4E0AC-534F-4A25-88D4-AC7A35BB26F5}"/>
                </a:ext>
              </a:extLst>
            </p:cNvPr>
            <p:cNvSpPr txBox="1"/>
            <p:nvPr/>
          </p:nvSpPr>
          <p:spPr>
            <a:xfrm>
              <a:off x="4755749" y="1119135"/>
              <a:ext cx="1864373" cy="95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>
                  <a:solidFill>
                    <a:srgbClr val="3399FF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HOST</a:t>
              </a:r>
              <a:endParaRPr kumimoji="1" lang="ja-JP" altLang="en-US" sz="2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63" name="矢印: 左右 62">
              <a:extLst>
                <a:ext uri="{FF2B5EF4-FFF2-40B4-BE49-F238E27FC236}">
                  <a16:creationId xmlns:a16="http://schemas.microsoft.com/office/drawing/2014/main" id="{C5215473-DCCB-453C-8B53-21A2330891C1}"/>
                </a:ext>
              </a:extLst>
            </p:cNvPr>
            <p:cNvSpPr/>
            <p:nvPr/>
          </p:nvSpPr>
          <p:spPr>
            <a:xfrm>
              <a:off x="2592617" y="1353860"/>
              <a:ext cx="1864373" cy="479706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5E604273-C792-4ABF-BC45-0F6136FDC524}"/>
                </a:ext>
              </a:extLst>
            </p:cNvPr>
            <p:cNvCxnSpPr>
              <a:cxnSpLocks/>
            </p:cNvCxnSpPr>
            <p:nvPr/>
          </p:nvCxnSpPr>
          <p:spPr>
            <a:xfrm>
              <a:off x="2101591" y="3078080"/>
              <a:ext cx="0" cy="23062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17DAC406-CBDD-42B2-94DF-5F175E80C22A}"/>
                </a:ext>
              </a:extLst>
            </p:cNvPr>
            <p:cNvCxnSpPr>
              <a:cxnSpLocks/>
            </p:cNvCxnSpPr>
            <p:nvPr/>
          </p:nvCxnSpPr>
          <p:spPr>
            <a:xfrm>
              <a:off x="2242382" y="2967327"/>
              <a:ext cx="320224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CB49A549-1504-4082-8043-85A3A2D31FA7}"/>
                </a:ext>
              </a:extLst>
            </p:cNvPr>
            <p:cNvCxnSpPr>
              <a:cxnSpLocks/>
            </p:cNvCxnSpPr>
            <p:nvPr/>
          </p:nvCxnSpPr>
          <p:spPr>
            <a:xfrm>
              <a:off x="5567075" y="3067665"/>
              <a:ext cx="0" cy="2306292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フローチャート: 結合子 66">
              <a:extLst>
                <a:ext uri="{FF2B5EF4-FFF2-40B4-BE49-F238E27FC236}">
                  <a16:creationId xmlns:a16="http://schemas.microsoft.com/office/drawing/2014/main" id="{59B45D8F-F048-4B71-940F-0B585051F125}"/>
                </a:ext>
              </a:extLst>
            </p:cNvPr>
            <p:cNvSpPr/>
            <p:nvPr/>
          </p:nvSpPr>
          <p:spPr>
            <a:xfrm>
              <a:off x="1996388" y="2867107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フローチャート: 結合子 67">
              <a:extLst>
                <a:ext uri="{FF2B5EF4-FFF2-40B4-BE49-F238E27FC236}">
                  <a16:creationId xmlns:a16="http://schemas.microsoft.com/office/drawing/2014/main" id="{144433C0-19CB-4C1F-93B8-0FA225752128}"/>
                </a:ext>
              </a:extLst>
            </p:cNvPr>
            <p:cNvSpPr/>
            <p:nvPr/>
          </p:nvSpPr>
          <p:spPr>
            <a:xfrm>
              <a:off x="1996133" y="5384373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フローチャート: 結合子 68">
              <a:extLst>
                <a:ext uri="{FF2B5EF4-FFF2-40B4-BE49-F238E27FC236}">
                  <a16:creationId xmlns:a16="http://schemas.microsoft.com/office/drawing/2014/main" id="{222E0AB9-69C1-4C1E-B4F6-48A1DDCD643A}"/>
                </a:ext>
              </a:extLst>
            </p:cNvPr>
            <p:cNvSpPr/>
            <p:nvPr/>
          </p:nvSpPr>
          <p:spPr>
            <a:xfrm>
              <a:off x="5461616" y="2867107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フローチャート: 結合子 69">
              <a:extLst>
                <a:ext uri="{FF2B5EF4-FFF2-40B4-BE49-F238E27FC236}">
                  <a16:creationId xmlns:a16="http://schemas.microsoft.com/office/drawing/2014/main" id="{9B8E9D9C-22FB-49D0-8AC2-7E5058F45826}"/>
                </a:ext>
              </a:extLst>
            </p:cNvPr>
            <p:cNvSpPr/>
            <p:nvPr/>
          </p:nvSpPr>
          <p:spPr>
            <a:xfrm>
              <a:off x="5470221" y="5373957"/>
              <a:ext cx="202312" cy="210973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490C239A-FEF9-4468-AF9A-5E91551A6F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5596" y="5479444"/>
              <a:ext cx="3239032" cy="575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&quot;禁止&quot;マーク 71">
              <a:extLst>
                <a:ext uri="{FF2B5EF4-FFF2-40B4-BE49-F238E27FC236}">
                  <a16:creationId xmlns:a16="http://schemas.microsoft.com/office/drawing/2014/main" id="{6FFA6134-B5AA-4DCA-9892-91EC08A49591}"/>
                </a:ext>
              </a:extLst>
            </p:cNvPr>
            <p:cNvSpPr/>
            <p:nvPr/>
          </p:nvSpPr>
          <p:spPr>
            <a:xfrm>
              <a:off x="1738586" y="3692876"/>
              <a:ext cx="759520" cy="758374"/>
            </a:xfrm>
            <a:prstGeom prst="noSmoking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73" name="直線矢印コネクタ 72">
              <a:extLst>
                <a:ext uri="{FF2B5EF4-FFF2-40B4-BE49-F238E27FC236}">
                  <a16:creationId xmlns:a16="http://schemas.microsoft.com/office/drawing/2014/main" id="{7A91E523-D6AC-4722-A2D4-F4DA204AC975}"/>
                </a:ext>
              </a:extLst>
            </p:cNvPr>
            <p:cNvCxnSpPr>
              <a:cxnSpLocks/>
              <a:stCxn id="59" idx="0"/>
              <a:endCxn id="60" idx="0"/>
            </p:cNvCxnSpPr>
            <p:nvPr/>
          </p:nvCxnSpPr>
          <p:spPr>
            <a:xfrm>
              <a:off x="1858913" y="1954395"/>
              <a:ext cx="3686074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>
              <a:extLst>
                <a:ext uri="{FF2B5EF4-FFF2-40B4-BE49-F238E27FC236}">
                  <a16:creationId xmlns:a16="http://schemas.microsoft.com/office/drawing/2014/main" id="{B9027C32-A0F8-4175-B333-DC6C317E7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986" y="6561827"/>
              <a:ext cx="3675589" cy="47713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79746A07-6C0F-4CF6-8819-EA93B3083A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11760" y="3773843"/>
            <a:ext cx="8130230" cy="3019306"/>
          </a:xfrm>
          <a:prstGeom prst="rect">
            <a:avLst/>
          </a:prstGeom>
        </p:spPr>
      </p:pic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BCB567E-DA6A-4C4E-9A39-A0076D22BEF9}"/>
              </a:ext>
            </a:extLst>
          </p:cNvPr>
          <p:cNvCxnSpPr>
            <a:cxnSpLocks/>
          </p:cNvCxnSpPr>
          <p:nvPr/>
        </p:nvCxnSpPr>
        <p:spPr>
          <a:xfrm>
            <a:off x="10969771" y="1542192"/>
            <a:ext cx="0" cy="129258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"/>
    </mc:Choice>
    <mc:Fallback xmlns=""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4" grpId="0" animBg="1"/>
      <p:bldP spid="104" grpId="1" animBg="1"/>
      <p:bldP spid="105" grpId="0" animBg="1"/>
      <p:bldP spid="105" grpId="1" animBg="1"/>
      <p:bldP spid="107" grpId="0" animBg="1"/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68B6351-25C7-4AB0-99B7-A0200A5DD800}"/>
              </a:ext>
            </a:extLst>
          </p:cNvPr>
          <p:cNvSpPr/>
          <p:nvPr/>
        </p:nvSpPr>
        <p:spPr>
          <a:xfrm>
            <a:off x="602902" y="758484"/>
            <a:ext cx="4303396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EADFCC0C-0447-4DE2-AF6C-B73566DC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4EFA32-A170-45FC-B1B7-E4E1C58E089C}"/>
              </a:ext>
            </a:extLst>
          </p:cNvPr>
          <p:cNvSpPr txBox="1"/>
          <p:nvPr/>
        </p:nvSpPr>
        <p:spPr>
          <a:xfrm>
            <a:off x="210513" y="738820"/>
            <a:ext cx="48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</a:t>
            </a:r>
            <a:r>
              <a:rPr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の非局所性の制御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ACAD38-456F-4CC0-862D-E45DD9DE4B3F}"/>
              </a:ext>
            </a:extLst>
          </p:cNvPr>
          <p:cNvSpPr txBox="1"/>
          <p:nvPr/>
        </p:nvSpPr>
        <p:spPr>
          <a:xfrm>
            <a:off x="636436" y="1399173"/>
            <a:ext cx="213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kumimoji="1"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の局所化</a:t>
            </a: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BF245692-9663-4B92-A46F-74760BE308E1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ポテンシャル変換理論の応用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‐3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CF74398-03A5-4338-968A-121A71BDF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8084" y="2121174"/>
            <a:ext cx="5517039" cy="613004"/>
          </a:xfrm>
          <a:prstGeom prst="rect">
            <a:avLst/>
          </a:prstGeom>
        </p:spPr>
      </p:pic>
      <p:sp>
        <p:nvSpPr>
          <p:cNvPr id="18" name="矢印: 右カーブ 17">
            <a:extLst>
              <a:ext uri="{FF2B5EF4-FFF2-40B4-BE49-F238E27FC236}">
                <a16:creationId xmlns:a16="http://schemas.microsoft.com/office/drawing/2014/main" id="{8946CBA8-3D70-4A7B-9F50-4D1770FB3E9E}"/>
              </a:ext>
            </a:extLst>
          </p:cNvPr>
          <p:cNvSpPr/>
          <p:nvPr/>
        </p:nvSpPr>
        <p:spPr>
          <a:xfrm>
            <a:off x="288929" y="2270841"/>
            <a:ext cx="635060" cy="2114054"/>
          </a:xfrm>
          <a:prstGeom prst="curvedRightArrow">
            <a:avLst>
              <a:gd name="adj1" fmla="val 72197"/>
              <a:gd name="adj2" fmla="val 12335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311D6F8-5028-42D1-95E2-36B8FCCC6DCE}"/>
              </a:ext>
            </a:extLst>
          </p:cNvPr>
          <p:cNvSpPr/>
          <p:nvPr/>
        </p:nvSpPr>
        <p:spPr>
          <a:xfrm>
            <a:off x="893118" y="6140094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A7BE9FA-F247-49B6-BA0A-5D1D3A1DE1DB}"/>
              </a:ext>
            </a:extLst>
          </p:cNvPr>
          <p:cNvSpPr txBox="1"/>
          <p:nvPr/>
        </p:nvSpPr>
        <p:spPr>
          <a:xfrm>
            <a:off x="1985234" y="6095464"/>
            <a:ext cx="4553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000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現在数値検証中</a:t>
            </a:r>
            <a:r>
              <a:rPr kumimoji="1" lang="en-US" altLang="ja-JP" sz="3200" b="1" dirty="0">
                <a:solidFill>
                  <a:srgbClr val="FF000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…</a:t>
            </a:r>
            <a:endParaRPr kumimoji="1" lang="ja-JP" altLang="en-US" sz="3200" b="1" dirty="0">
              <a:solidFill>
                <a:srgbClr val="FF0000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FE44703-A992-49B6-A70D-B25B00282A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66127" y="3573669"/>
            <a:ext cx="9094898" cy="117007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BF3566-DAF5-4132-8A55-25E7D6053F63}"/>
              </a:ext>
            </a:extLst>
          </p:cNvPr>
          <p:cNvSpPr txBox="1"/>
          <p:nvPr/>
        </p:nvSpPr>
        <p:spPr>
          <a:xfrm>
            <a:off x="2329857" y="2904938"/>
            <a:ext cx="507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・ポテンシャルの直感的理解</a:t>
            </a:r>
            <a:endParaRPr kumimoji="1" lang="en-US" altLang="ja-JP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C4D4C42-C9C4-4EC8-9FD6-DC3C80F881EE}"/>
              </a:ext>
            </a:extLst>
          </p:cNvPr>
          <p:cNvSpPr/>
          <p:nvPr/>
        </p:nvSpPr>
        <p:spPr>
          <a:xfrm>
            <a:off x="1166127" y="2034523"/>
            <a:ext cx="5745427" cy="7374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FA46C08-C0F1-4178-A167-EF00B83AAB1C}"/>
              </a:ext>
            </a:extLst>
          </p:cNvPr>
          <p:cNvSpPr/>
          <p:nvPr/>
        </p:nvSpPr>
        <p:spPr>
          <a:xfrm>
            <a:off x="1153665" y="3553109"/>
            <a:ext cx="9317876" cy="121119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749A2F-330A-4046-925B-6BD6A5841E94}"/>
              </a:ext>
            </a:extLst>
          </p:cNvPr>
          <p:cNvSpPr txBox="1"/>
          <p:nvPr/>
        </p:nvSpPr>
        <p:spPr>
          <a:xfrm>
            <a:off x="559344" y="4828623"/>
            <a:ext cx="252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kumimoji="1"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の非局所化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6924E0-01FA-4BD2-9543-449DE4301503}"/>
              </a:ext>
            </a:extLst>
          </p:cNvPr>
          <p:cNvSpPr txBox="1"/>
          <p:nvPr/>
        </p:nvSpPr>
        <p:spPr>
          <a:xfrm>
            <a:off x="2329857" y="5528320"/>
            <a:ext cx="38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</a:t>
            </a:r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Hard</a:t>
            </a:r>
            <a:r>
              <a:rPr kumimoji="1"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 </a:t>
            </a:r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Core</a:t>
            </a:r>
            <a:r>
              <a:rPr kumimoji="1"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の消去</a:t>
            </a:r>
            <a:endParaRPr kumimoji="1" lang="en-US" altLang="ja-JP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53112D9-E158-484F-9F63-8B90BE3FC274}"/>
              </a:ext>
            </a:extLst>
          </p:cNvPr>
          <p:cNvSpPr/>
          <p:nvPr/>
        </p:nvSpPr>
        <p:spPr>
          <a:xfrm>
            <a:off x="636435" y="1426100"/>
            <a:ext cx="2067436" cy="48809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EBCB5A83-A289-43A3-9EDB-0AD7986E64AE}"/>
              </a:ext>
            </a:extLst>
          </p:cNvPr>
          <p:cNvSpPr/>
          <p:nvPr/>
        </p:nvSpPr>
        <p:spPr>
          <a:xfrm>
            <a:off x="602902" y="4868261"/>
            <a:ext cx="2484427" cy="48809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822F3E11-4D1B-44E2-A4CF-764B5FA9385A}"/>
              </a:ext>
            </a:extLst>
          </p:cNvPr>
          <p:cNvSpPr/>
          <p:nvPr/>
        </p:nvSpPr>
        <p:spPr>
          <a:xfrm>
            <a:off x="1655994" y="3025418"/>
            <a:ext cx="774663" cy="257394"/>
          </a:xfrm>
          <a:prstGeom prst="rightArrow">
            <a:avLst/>
          </a:prstGeom>
          <a:solidFill>
            <a:schemeClr val="accent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右 47">
            <a:extLst>
              <a:ext uri="{FF2B5EF4-FFF2-40B4-BE49-F238E27FC236}">
                <a16:creationId xmlns:a16="http://schemas.microsoft.com/office/drawing/2014/main" id="{A031E3A6-599B-4783-AA6B-EDA76F29E92F}"/>
              </a:ext>
            </a:extLst>
          </p:cNvPr>
          <p:cNvSpPr/>
          <p:nvPr/>
        </p:nvSpPr>
        <p:spPr>
          <a:xfrm>
            <a:off x="1655993" y="5625734"/>
            <a:ext cx="774663" cy="257394"/>
          </a:xfrm>
          <a:prstGeom prst="rightArrow">
            <a:avLst/>
          </a:prstGeom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56A75D3-B907-4D65-BD65-9C9824CC4531}"/>
              </a:ext>
            </a:extLst>
          </p:cNvPr>
          <p:cNvGrpSpPr/>
          <p:nvPr/>
        </p:nvGrpSpPr>
        <p:grpSpPr>
          <a:xfrm>
            <a:off x="7459621" y="461604"/>
            <a:ext cx="4577722" cy="3063339"/>
            <a:chOff x="216926" y="1143766"/>
            <a:chExt cx="6970048" cy="5465774"/>
          </a:xfrm>
        </p:grpSpPr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45A2B95D-DAEE-464A-A2E2-47F5D185C5D2}"/>
                </a:ext>
              </a:extLst>
            </p:cNvPr>
            <p:cNvSpPr/>
            <p:nvPr/>
          </p:nvSpPr>
          <p:spPr>
            <a:xfrm>
              <a:off x="216926" y="1954395"/>
              <a:ext cx="3283974" cy="461132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1CE61DFB-FBA3-4144-B682-420D83FE8F0F}"/>
                </a:ext>
              </a:extLst>
            </p:cNvPr>
            <p:cNvSpPr/>
            <p:nvPr/>
          </p:nvSpPr>
          <p:spPr>
            <a:xfrm>
              <a:off x="3903000" y="1954395"/>
              <a:ext cx="3283974" cy="461132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1A4032ED-40E8-4FA5-ADDE-27EB8B2C257D}"/>
                </a:ext>
              </a:extLst>
            </p:cNvPr>
            <p:cNvSpPr txBox="1"/>
            <p:nvPr/>
          </p:nvSpPr>
          <p:spPr>
            <a:xfrm>
              <a:off x="1590189" y="1143766"/>
              <a:ext cx="496837" cy="60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>
                  <a:solidFill>
                    <a:srgbClr val="C00000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V</a:t>
              </a:r>
              <a:endParaRPr kumimoji="1" lang="ja-JP" altLang="en-US" sz="2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59" name="矢印: 左右 58">
              <a:extLst>
                <a:ext uri="{FF2B5EF4-FFF2-40B4-BE49-F238E27FC236}">
                  <a16:creationId xmlns:a16="http://schemas.microsoft.com/office/drawing/2014/main" id="{D350B98B-BB16-4F6F-B3EC-BA77F82064E1}"/>
                </a:ext>
              </a:extLst>
            </p:cNvPr>
            <p:cNvSpPr/>
            <p:nvPr/>
          </p:nvSpPr>
          <p:spPr>
            <a:xfrm>
              <a:off x="2592617" y="1353860"/>
              <a:ext cx="1864373" cy="479706"/>
            </a:xfrm>
            <a:prstGeom prst="left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158EF406-D529-417A-8FC0-E6E2347E80E3}"/>
                </a:ext>
              </a:extLst>
            </p:cNvPr>
            <p:cNvCxnSpPr>
              <a:cxnSpLocks/>
            </p:cNvCxnSpPr>
            <p:nvPr/>
          </p:nvCxnSpPr>
          <p:spPr>
            <a:xfrm>
              <a:off x="2101591" y="3078080"/>
              <a:ext cx="0" cy="23062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6795341B-92A7-4C94-B671-24B99A2ED154}"/>
                </a:ext>
              </a:extLst>
            </p:cNvPr>
            <p:cNvCxnSpPr>
              <a:cxnSpLocks/>
            </p:cNvCxnSpPr>
            <p:nvPr/>
          </p:nvCxnSpPr>
          <p:spPr>
            <a:xfrm>
              <a:off x="2242382" y="2967327"/>
              <a:ext cx="3202246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7B344445-F0F3-4891-9ACF-95FD71B3AB84}"/>
                </a:ext>
              </a:extLst>
            </p:cNvPr>
            <p:cNvCxnSpPr>
              <a:cxnSpLocks/>
            </p:cNvCxnSpPr>
            <p:nvPr/>
          </p:nvCxnSpPr>
          <p:spPr>
            <a:xfrm>
              <a:off x="5567075" y="3067665"/>
              <a:ext cx="0" cy="230629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フローチャート: 結合子 62">
              <a:extLst>
                <a:ext uri="{FF2B5EF4-FFF2-40B4-BE49-F238E27FC236}">
                  <a16:creationId xmlns:a16="http://schemas.microsoft.com/office/drawing/2014/main" id="{33C6A6F9-8631-43C0-851D-F91E49EF87AE}"/>
                </a:ext>
              </a:extLst>
            </p:cNvPr>
            <p:cNvSpPr/>
            <p:nvPr/>
          </p:nvSpPr>
          <p:spPr>
            <a:xfrm>
              <a:off x="1996388" y="2867107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フローチャート: 結合子 66">
              <a:extLst>
                <a:ext uri="{FF2B5EF4-FFF2-40B4-BE49-F238E27FC236}">
                  <a16:creationId xmlns:a16="http://schemas.microsoft.com/office/drawing/2014/main" id="{7307772A-5CBD-4882-98B6-EF4C46B2B3C9}"/>
                </a:ext>
              </a:extLst>
            </p:cNvPr>
            <p:cNvSpPr/>
            <p:nvPr/>
          </p:nvSpPr>
          <p:spPr>
            <a:xfrm>
              <a:off x="1996133" y="5384373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フローチャート: 結合子 67">
              <a:extLst>
                <a:ext uri="{FF2B5EF4-FFF2-40B4-BE49-F238E27FC236}">
                  <a16:creationId xmlns:a16="http://schemas.microsoft.com/office/drawing/2014/main" id="{A6987616-215F-4FC8-B9F8-5DBD5B659F9B}"/>
                </a:ext>
              </a:extLst>
            </p:cNvPr>
            <p:cNvSpPr/>
            <p:nvPr/>
          </p:nvSpPr>
          <p:spPr>
            <a:xfrm>
              <a:off x="5461616" y="2867107"/>
              <a:ext cx="210917" cy="200558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フローチャート: 結合子 68">
              <a:extLst>
                <a:ext uri="{FF2B5EF4-FFF2-40B4-BE49-F238E27FC236}">
                  <a16:creationId xmlns:a16="http://schemas.microsoft.com/office/drawing/2014/main" id="{1469537A-E3E6-4F3D-B60D-8472C0FA2274}"/>
                </a:ext>
              </a:extLst>
            </p:cNvPr>
            <p:cNvSpPr/>
            <p:nvPr/>
          </p:nvSpPr>
          <p:spPr>
            <a:xfrm>
              <a:off x="5470221" y="5373957"/>
              <a:ext cx="202312" cy="210973"/>
            </a:xfrm>
            <a:prstGeom prst="flowChartConnector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4A08E368-BBBF-4849-96E3-246F1CDB34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5596" y="5479444"/>
              <a:ext cx="3239032" cy="575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&quot;禁止&quot;マーク 70">
              <a:extLst>
                <a:ext uri="{FF2B5EF4-FFF2-40B4-BE49-F238E27FC236}">
                  <a16:creationId xmlns:a16="http://schemas.microsoft.com/office/drawing/2014/main" id="{4035D050-5940-42CF-9518-B6709723F790}"/>
                </a:ext>
              </a:extLst>
            </p:cNvPr>
            <p:cNvSpPr/>
            <p:nvPr/>
          </p:nvSpPr>
          <p:spPr>
            <a:xfrm>
              <a:off x="1738586" y="3692876"/>
              <a:ext cx="759520" cy="758374"/>
            </a:xfrm>
            <a:prstGeom prst="noSmoking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72" name="直線矢印コネクタ 71">
              <a:extLst>
                <a:ext uri="{FF2B5EF4-FFF2-40B4-BE49-F238E27FC236}">
                  <a16:creationId xmlns:a16="http://schemas.microsoft.com/office/drawing/2014/main" id="{FEE9BC59-705E-41CF-89FB-1DF459C9F4E7}"/>
                </a:ext>
              </a:extLst>
            </p:cNvPr>
            <p:cNvCxnSpPr>
              <a:cxnSpLocks/>
              <a:stCxn id="40" idx="0"/>
              <a:endCxn id="41" idx="0"/>
            </p:cNvCxnSpPr>
            <p:nvPr/>
          </p:nvCxnSpPr>
          <p:spPr>
            <a:xfrm>
              <a:off x="1858913" y="1954395"/>
              <a:ext cx="3686074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>
              <a:extLst>
                <a:ext uri="{FF2B5EF4-FFF2-40B4-BE49-F238E27FC236}">
                  <a16:creationId xmlns:a16="http://schemas.microsoft.com/office/drawing/2014/main" id="{A150349B-5E5B-4FFF-B1E5-4F01BB064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986" y="6561827"/>
              <a:ext cx="3675589" cy="47713"/>
            </a:xfrm>
            <a:prstGeom prst="straightConnector1">
              <a:avLst/>
            </a:prstGeom>
            <a:ln w="38100">
              <a:solidFill>
                <a:srgbClr val="92D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B04EC43-E4BA-4B69-B987-6A71F86520A1}"/>
              </a:ext>
            </a:extLst>
          </p:cNvPr>
          <p:cNvSpPr txBox="1"/>
          <p:nvPr/>
        </p:nvSpPr>
        <p:spPr>
          <a:xfrm>
            <a:off x="10440586" y="447799"/>
            <a:ext cx="1224465" cy="53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2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71EECC40-F314-4085-8E3E-85A39826D193}"/>
              </a:ext>
            </a:extLst>
          </p:cNvPr>
          <p:cNvSpPr/>
          <p:nvPr/>
        </p:nvSpPr>
        <p:spPr>
          <a:xfrm>
            <a:off x="6411596" y="5332224"/>
            <a:ext cx="5337952" cy="131571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4C9EA4C-664C-43EC-8F55-682B6805A43C}"/>
              </a:ext>
            </a:extLst>
          </p:cNvPr>
          <p:cNvSpPr txBox="1"/>
          <p:nvPr/>
        </p:nvSpPr>
        <p:spPr>
          <a:xfrm>
            <a:off x="6586664" y="5653543"/>
            <a:ext cx="193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kumimoji="1"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の性質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BB16E54-6A7E-4D0D-BEF8-E2A31BC37BFE}"/>
              </a:ext>
            </a:extLst>
          </p:cNvPr>
          <p:cNvSpPr txBox="1"/>
          <p:nvPr/>
        </p:nvSpPr>
        <p:spPr>
          <a:xfrm>
            <a:off x="9645878" y="5696864"/>
            <a:ext cx="218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T</a:t>
            </a:r>
            <a:r>
              <a:rPr kumimoji="1"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の性質</a:t>
            </a: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43A17DA9-80F6-40AB-8C3C-B3EEBD883163}"/>
              </a:ext>
            </a:extLst>
          </p:cNvPr>
          <p:cNvSpPr/>
          <p:nvPr/>
        </p:nvSpPr>
        <p:spPr>
          <a:xfrm>
            <a:off x="8548843" y="5752606"/>
            <a:ext cx="1042219" cy="448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3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"/>
    </mc:Choice>
    <mc:Fallback xmlns=""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" grpId="0"/>
      <p:bldP spid="14" grpId="0" animBg="1"/>
      <p:bldP spid="34" grpId="0"/>
      <p:bldP spid="36" grpId="0"/>
      <p:bldP spid="38" grpId="0" animBg="1"/>
      <p:bldP spid="23" grpId="0" animBg="1"/>
      <p:bldP spid="48" grpId="0" animBg="1"/>
      <p:bldP spid="44" grpId="0" animBg="1"/>
      <p:bldP spid="45" grpId="0"/>
      <p:bldP spid="46" grpId="0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6892853-0F34-4A4D-AA0B-CD5199C29521}"/>
              </a:ext>
            </a:extLst>
          </p:cNvPr>
          <p:cNvSpPr/>
          <p:nvPr/>
        </p:nvSpPr>
        <p:spPr>
          <a:xfrm>
            <a:off x="7677750" y="3423027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EADFCC0C-0447-4DE2-AF6C-B73566DC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lvl="0"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lvl="0">
                <a:defRPr/>
              </a:pPr>
              <a:t>18</a:t>
            </a:fld>
            <a:r>
              <a:rPr kumimoji="1" lang="en-US" altLang="ja-JP" dirty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BF245692-9663-4B92-A46F-74760BE308E1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ポテンシャル変換理論の応用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‐4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9" name="四角形: 角を丸くする 98">
            <a:extLst>
              <a:ext uri="{FF2B5EF4-FFF2-40B4-BE49-F238E27FC236}">
                <a16:creationId xmlns:a16="http://schemas.microsoft.com/office/drawing/2014/main" id="{84A95F2E-6CB5-4728-982E-58B6FF4810EF}"/>
              </a:ext>
            </a:extLst>
          </p:cNvPr>
          <p:cNvSpPr/>
          <p:nvPr/>
        </p:nvSpPr>
        <p:spPr>
          <a:xfrm>
            <a:off x="602901" y="738820"/>
            <a:ext cx="5563252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2DD899BC-92FE-4854-B130-FAD465559592}"/>
              </a:ext>
            </a:extLst>
          </p:cNvPr>
          <p:cNvSpPr txBox="1"/>
          <p:nvPr/>
        </p:nvSpPr>
        <p:spPr>
          <a:xfrm>
            <a:off x="210637" y="743009"/>
            <a:ext cx="599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</a:t>
            </a:r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低エネルギー</a:t>
            </a:r>
            <a:r>
              <a:rPr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HOST</a:t>
            </a:r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の制御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73" name="楕円 172">
            <a:extLst>
              <a:ext uri="{FF2B5EF4-FFF2-40B4-BE49-F238E27FC236}">
                <a16:creationId xmlns:a16="http://schemas.microsoft.com/office/drawing/2014/main" id="{3B3409A7-9C37-43A2-AF4D-D4F438F87DD8}"/>
              </a:ext>
            </a:extLst>
          </p:cNvPr>
          <p:cNvSpPr/>
          <p:nvPr/>
        </p:nvSpPr>
        <p:spPr>
          <a:xfrm>
            <a:off x="216926" y="1954395"/>
            <a:ext cx="3283974" cy="46113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楕円 173">
            <a:extLst>
              <a:ext uri="{FF2B5EF4-FFF2-40B4-BE49-F238E27FC236}">
                <a16:creationId xmlns:a16="http://schemas.microsoft.com/office/drawing/2014/main" id="{F2EB2A4A-F022-470E-954C-1D437862D79D}"/>
              </a:ext>
            </a:extLst>
          </p:cNvPr>
          <p:cNvSpPr/>
          <p:nvPr/>
        </p:nvSpPr>
        <p:spPr>
          <a:xfrm>
            <a:off x="3889092" y="1925561"/>
            <a:ext cx="3283974" cy="461132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90D74575-D58F-49BB-B4C9-293A5189A2E4}"/>
              </a:ext>
            </a:extLst>
          </p:cNvPr>
          <p:cNvSpPr txBox="1"/>
          <p:nvPr/>
        </p:nvSpPr>
        <p:spPr>
          <a:xfrm>
            <a:off x="1566403" y="1241212"/>
            <a:ext cx="58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28989DA-17E0-4131-A46C-00571E52CB80}"/>
              </a:ext>
            </a:extLst>
          </p:cNvPr>
          <p:cNvSpPr txBox="1"/>
          <p:nvPr/>
        </p:nvSpPr>
        <p:spPr>
          <a:xfrm>
            <a:off x="4822795" y="1312445"/>
            <a:ext cx="163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36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9" name="矢印: 左右 178">
            <a:extLst>
              <a:ext uri="{FF2B5EF4-FFF2-40B4-BE49-F238E27FC236}">
                <a16:creationId xmlns:a16="http://schemas.microsoft.com/office/drawing/2014/main" id="{639C386A-6E5F-4DAE-BABD-D3F600EE51F3}"/>
              </a:ext>
            </a:extLst>
          </p:cNvPr>
          <p:cNvSpPr/>
          <p:nvPr/>
        </p:nvSpPr>
        <p:spPr>
          <a:xfrm>
            <a:off x="2592617" y="1353860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1" name="直線コネクタ 180">
            <a:extLst>
              <a:ext uri="{FF2B5EF4-FFF2-40B4-BE49-F238E27FC236}">
                <a16:creationId xmlns:a16="http://schemas.microsoft.com/office/drawing/2014/main" id="{13194409-3FBF-430C-AE0E-147D49727E7A}"/>
              </a:ext>
            </a:extLst>
          </p:cNvPr>
          <p:cNvCxnSpPr>
            <a:cxnSpLocks/>
          </p:cNvCxnSpPr>
          <p:nvPr/>
        </p:nvCxnSpPr>
        <p:spPr>
          <a:xfrm>
            <a:off x="6030775" y="2020477"/>
            <a:ext cx="2397357" cy="14025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コネクタ 181">
            <a:extLst>
              <a:ext uri="{FF2B5EF4-FFF2-40B4-BE49-F238E27FC236}">
                <a16:creationId xmlns:a16="http://schemas.microsoft.com/office/drawing/2014/main" id="{4C72DC21-57D1-4DFD-A5B7-0F08F1E0EA4F}"/>
              </a:ext>
            </a:extLst>
          </p:cNvPr>
          <p:cNvCxnSpPr>
            <a:cxnSpLocks/>
          </p:cNvCxnSpPr>
          <p:nvPr/>
        </p:nvCxnSpPr>
        <p:spPr>
          <a:xfrm flipH="1">
            <a:off x="5987838" y="4946309"/>
            <a:ext cx="2440294" cy="149382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0AFDDA06-D4AE-44DA-80A3-B6173ED4B5EC}"/>
              </a:ext>
            </a:extLst>
          </p:cNvPr>
          <p:cNvSpPr txBox="1"/>
          <p:nvPr/>
        </p:nvSpPr>
        <p:spPr>
          <a:xfrm>
            <a:off x="736077" y="2684905"/>
            <a:ext cx="136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input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FC7BBAE7-CBCD-4C3D-84C8-08BD95F278B0}"/>
              </a:ext>
            </a:extLst>
          </p:cNvPr>
          <p:cNvSpPr txBox="1"/>
          <p:nvPr/>
        </p:nvSpPr>
        <p:spPr>
          <a:xfrm>
            <a:off x="487308" y="5209661"/>
            <a:ext cx="149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output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cxnSp>
        <p:nvCxnSpPr>
          <p:cNvPr id="185" name="直線矢印コネクタ 184">
            <a:extLst>
              <a:ext uri="{FF2B5EF4-FFF2-40B4-BE49-F238E27FC236}">
                <a16:creationId xmlns:a16="http://schemas.microsoft.com/office/drawing/2014/main" id="{2CC7C5C4-9197-493F-A5EA-6696DF93A4FA}"/>
              </a:ext>
            </a:extLst>
          </p:cNvPr>
          <p:cNvCxnSpPr>
            <a:cxnSpLocks/>
          </p:cNvCxnSpPr>
          <p:nvPr/>
        </p:nvCxnSpPr>
        <p:spPr>
          <a:xfrm>
            <a:off x="2101591" y="3078080"/>
            <a:ext cx="0" cy="2306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矢印コネクタ 185">
            <a:extLst>
              <a:ext uri="{FF2B5EF4-FFF2-40B4-BE49-F238E27FC236}">
                <a16:creationId xmlns:a16="http://schemas.microsoft.com/office/drawing/2014/main" id="{2C787BA1-4E9D-47B7-9774-B872D79661CC}"/>
              </a:ext>
            </a:extLst>
          </p:cNvPr>
          <p:cNvCxnSpPr>
            <a:cxnSpLocks/>
          </p:cNvCxnSpPr>
          <p:nvPr/>
        </p:nvCxnSpPr>
        <p:spPr>
          <a:xfrm>
            <a:off x="2242382" y="2967327"/>
            <a:ext cx="320224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矢印コネクタ 186">
            <a:extLst>
              <a:ext uri="{FF2B5EF4-FFF2-40B4-BE49-F238E27FC236}">
                <a16:creationId xmlns:a16="http://schemas.microsoft.com/office/drawing/2014/main" id="{8EBB5E29-43AF-4AD8-A113-AC9F6301E1DA}"/>
              </a:ext>
            </a:extLst>
          </p:cNvPr>
          <p:cNvCxnSpPr>
            <a:cxnSpLocks/>
          </p:cNvCxnSpPr>
          <p:nvPr/>
        </p:nvCxnSpPr>
        <p:spPr>
          <a:xfrm>
            <a:off x="5567075" y="3067665"/>
            <a:ext cx="0" cy="230629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フローチャート: 結合子 187">
            <a:extLst>
              <a:ext uri="{FF2B5EF4-FFF2-40B4-BE49-F238E27FC236}">
                <a16:creationId xmlns:a16="http://schemas.microsoft.com/office/drawing/2014/main" id="{19DE6749-F009-414B-88E3-6B3F14E866EB}"/>
              </a:ext>
            </a:extLst>
          </p:cNvPr>
          <p:cNvSpPr/>
          <p:nvPr/>
        </p:nvSpPr>
        <p:spPr>
          <a:xfrm>
            <a:off x="1996388" y="2867107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9" name="フローチャート: 結合子 188">
            <a:extLst>
              <a:ext uri="{FF2B5EF4-FFF2-40B4-BE49-F238E27FC236}">
                <a16:creationId xmlns:a16="http://schemas.microsoft.com/office/drawing/2014/main" id="{309719DB-2B45-44B5-A472-0C66C98607C2}"/>
              </a:ext>
            </a:extLst>
          </p:cNvPr>
          <p:cNvSpPr/>
          <p:nvPr/>
        </p:nvSpPr>
        <p:spPr>
          <a:xfrm>
            <a:off x="1996133" y="5384373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0" name="フローチャート: 結合子 189">
            <a:extLst>
              <a:ext uri="{FF2B5EF4-FFF2-40B4-BE49-F238E27FC236}">
                <a16:creationId xmlns:a16="http://schemas.microsoft.com/office/drawing/2014/main" id="{73DD487D-25A4-496E-96D1-F90E5F9BF830}"/>
              </a:ext>
            </a:extLst>
          </p:cNvPr>
          <p:cNvSpPr/>
          <p:nvPr/>
        </p:nvSpPr>
        <p:spPr>
          <a:xfrm>
            <a:off x="5461616" y="2867107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1" name="フローチャート: 結合子 190">
            <a:extLst>
              <a:ext uri="{FF2B5EF4-FFF2-40B4-BE49-F238E27FC236}">
                <a16:creationId xmlns:a16="http://schemas.microsoft.com/office/drawing/2014/main" id="{50419ED6-3342-479F-9D2B-12B59E70BC30}"/>
              </a:ext>
            </a:extLst>
          </p:cNvPr>
          <p:cNvSpPr/>
          <p:nvPr/>
        </p:nvSpPr>
        <p:spPr>
          <a:xfrm>
            <a:off x="5470221" y="5373957"/>
            <a:ext cx="202312" cy="210973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92" name="直線矢印コネクタ 191">
            <a:extLst>
              <a:ext uri="{FF2B5EF4-FFF2-40B4-BE49-F238E27FC236}">
                <a16:creationId xmlns:a16="http://schemas.microsoft.com/office/drawing/2014/main" id="{5656A32F-2315-4C42-A491-694D33172EF7}"/>
              </a:ext>
            </a:extLst>
          </p:cNvPr>
          <p:cNvCxnSpPr>
            <a:cxnSpLocks/>
          </p:cNvCxnSpPr>
          <p:nvPr/>
        </p:nvCxnSpPr>
        <p:spPr>
          <a:xfrm flipH="1">
            <a:off x="2205596" y="5479444"/>
            <a:ext cx="3239032" cy="57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&quot;禁止&quot;マーク 192">
            <a:extLst>
              <a:ext uri="{FF2B5EF4-FFF2-40B4-BE49-F238E27FC236}">
                <a16:creationId xmlns:a16="http://schemas.microsoft.com/office/drawing/2014/main" id="{AD3E52E2-51D7-4CF8-9ECC-526B1655E58D}"/>
              </a:ext>
            </a:extLst>
          </p:cNvPr>
          <p:cNvSpPr/>
          <p:nvPr/>
        </p:nvSpPr>
        <p:spPr>
          <a:xfrm>
            <a:off x="1738586" y="3692876"/>
            <a:ext cx="759520" cy="758374"/>
          </a:xfrm>
          <a:prstGeom prst="noSmoking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4" name="円/楕円 49">
            <a:extLst>
              <a:ext uri="{FF2B5EF4-FFF2-40B4-BE49-F238E27FC236}">
                <a16:creationId xmlns:a16="http://schemas.microsoft.com/office/drawing/2014/main" id="{D3852073-3462-4F8E-9346-CEAE37A013F0}"/>
              </a:ext>
            </a:extLst>
          </p:cNvPr>
          <p:cNvSpPr/>
          <p:nvPr/>
        </p:nvSpPr>
        <p:spPr>
          <a:xfrm>
            <a:off x="4260606" y="3351215"/>
            <a:ext cx="565285" cy="57899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円/楕円 52">
            <a:extLst>
              <a:ext uri="{FF2B5EF4-FFF2-40B4-BE49-F238E27FC236}">
                <a16:creationId xmlns:a16="http://schemas.microsoft.com/office/drawing/2014/main" id="{C30F3E00-FD31-488D-B494-501F3E8F2453}"/>
              </a:ext>
            </a:extLst>
          </p:cNvPr>
          <p:cNvSpPr/>
          <p:nvPr/>
        </p:nvSpPr>
        <p:spPr>
          <a:xfrm>
            <a:off x="4260606" y="4184668"/>
            <a:ext cx="544076" cy="563969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9F046B80-32C3-49A0-AA3E-BEFFF7FA99E0}"/>
              </a:ext>
            </a:extLst>
          </p:cNvPr>
          <p:cNvSpPr txBox="1"/>
          <p:nvPr/>
        </p:nvSpPr>
        <p:spPr>
          <a:xfrm>
            <a:off x="4339891" y="3390958"/>
            <a:ext cx="397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A</a:t>
            </a:r>
            <a:endParaRPr kumimoji="1" lang="ja-JP" altLang="en-US" sz="2800" dirty="0">
              <a:solidFill>
                <a:srgbClr val="00B050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D939BCF0-55F3-47B4-9E8D-6CECA1A134AF}"/>
              </a:ext>
            </a:extLst>
          </p:cNvPr>
          <p:cNvSpPr txBox="1"/>
          <p:nvPr/>
        </p:nvSpPr>
        <p:spPr>
          <a:xfrm flipH="1">
            <a:off x="4330367" y="4241378"/>
            <a:ext cx="416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50"/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B</a:t>
            </a:r>
            <a:endParaRPr kumimoji="1" lang="ja-JP" altLang="en-US" sz="2800" dirty="0">
              <a:solidFill>
                <a:srgbClr val="00B050"/>
              </a:solidFill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8" name="右中かっこ 197">
            <a:extLst>
              <a:ext uri="{FF2B5EF4-FFF2-40B4-BE49-F238E27FC236}">
                <a16:creationId xmlns:a16="http://schemas.microsoft.com/office/drawing/2014/main" id="{0F3585D3-4468-446B-ABBE-FBD77D225532}"/>
              </a:ext>
            </a:extLst>
          </p:cNvPr>
          <p:cNvSpPr/>
          <p:nvPr/>
        </p:nvSpPr>
        <p:spPr>
          <a:xfrm>
            <a:off x="4883701" y="3351215"/>
            <a:ext cx="462088" cy="1555449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99" name="直線矢印コネクタ 198">
            <a:extLst>
              <a:ext uri="{FF2B5EF4-FFF2-40B4-BE49-F238E27FC236}">
                <a16:creationId xmlns:a16="http://schemas.microsoft.com/office/drawing/2014/main" id="{92296355-AFAC-4B7F-87DF-85A4F53A816E}"/>
              </a:ext>
            </a:extLst>
          </p:cNvPr>
          <p:cNvCxnSpPr>
            <a:cxnSpLocks/>
            <a:stCxn id="173" idx="0"/>
            <a:endCxn id="174" idx="0"/>
          </p:cNvCxnSpPr>
          <p:nvPr/>
        </p:nvCxnSpPr>
        <p:spPr>
          <a:xfrm flipV="1">
            <a:off x="1858913" y="1925561"/>
            <a:ext cx="3672166" cy="28834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矢印コネクタ 199">
            <a:extLst>
              <a:ext uri="{FF2B5EF4-FFF2-40B4-BE49-F238E27FC236}">
                <a16:creationId xmlns:a16="http://schemas.microsoft.com/office/drawing/2014/main" id="{FAEE2C51-1208-4AEA-B3C4-A17FD8664902}"/>
              </a:ext>
            </a:extLst>
          </p:cNvPr>
          <p:cNvCxnSpPr>
            <a:cxnSpLocks/>
          </p:cNvCxnSpPr>
          <p:nvPr/>
        </p:nvCxnSpPr>
        <p:spPr>
          <a:xfrm flipV="1">
            <a:off x="1840986" y="6561827"/>
            <a:ext cx="3675589" cy="47713"/>
          </a:xfrm>
          <a:prstGeom prst="straightConnector1">
            <a:avLst/>
          </a:prstGeom>
          <a:ln w="381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正方形/長方形 200">
            <a:extLst>
              <a:ext uri="{FF2B5EF4-FFF2-40B4-BE49-F238E27FC236}">
                <a16:creationId xmlns:a16="http://schemas.microsoft.com/office/drawing/2014/main" id="{EB335200-B9A9-4BF4-8B05-A9919FFF1CE6}"/>
              </a:ext>
            </a:extLst>
          </p:cNvPr>
          <p:cNvSpPr/>
          <p:nvPr/>
        </p:nvSpPr>
        <p:spPr>
          <a:xfrm>
            <a:off x="7682428" y="3932446"/>
            <a:ext cx="1024991" cy="1011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コネクタ 202">
            <a:extLst>
              <a:ext uri="{FF2B5EF4-FFF2-40B4-BE49-F238E27FC236}">
                <a16:creationId xmlns:a16="http://schemas.microsoft.com/office/drawing/2014/main" id="{C79F770B-7E00-4D43-8444-469F11B6D329}"/>
              </a:ext>
            </a:extLst>
          </p:cNvPr>
          <p:cNvCxnSpPr>
            <a:cxnSpLocks/>
          </p:cNvCxnSpPr>
          <p:nvPr/>
        </p:nvCxnSpPr>
        <p:spPr>
          <a:xfrm flipV="1">
            <a:off x="7682428" y="3900513"/>
            <a:ext cx="1024991" cy="10556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図 8">
            <a:extLst>
              <a:ext uri="{FF2B5EF4-FFF2-40B4-BE49-F238E27FC236}">
                <a16:creationId xmlns:a16="http://schemas.microsoft.com/office/drawing/2014/main" id="{38851561-DAB6-47B3-98A3-210EEC5A04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440013" y="2804149"/>
            <a:ext cx="2032403" cy="522020"/>
          </a:xfrm>
          <a:prstGeom prst="rect">
            <a:avLst/>
          </a:prstGeom>
        </p:spPr>
      </p:pic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A138A90B-0C81-4898-B0D2-62878CDE0328}"/>
              </a:ext>
            </a:extLst>
          </p:cNvPr>
          <p:cNvSpPr txBox="1"/>
          <p:nvPr/>
        </p:nvSpPr>
        <p:spPr>
          <a:xfrm>
            <a:off x="9244464" y="1616392"/>
            <a:ext cx="2955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低エネルギーの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行列を保存</a:t>
            </a:r>
            <a:endParaRPr kumimoji="1" lang="ja-JP" altLang="en-US" sz="3200" dirty="0"/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B3BA53D9-6B20-4F8D-A5C5-970A8661E531}"/>
              </a:ext>
            </a:extLst>
          </p:cNvPr>
          <p:cNvSpPr txBox="1"/>
          <p:nvPr/>
        </p:nvSpPr>
        <p:spPr>
          <a:xfrm>
            <a:off x="9079359" y="5058091"/>
            <a:ext cx="3195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低エネルギー物理を保存する</a:t>
            </a:r>
            <a:r>
              <a:rPr lang="en-US" altLang="ja-JP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Hermite</a:t>
            </a:r>
            <a:r>
              <a:rPr lang="ja-JP" altLang="en-US" sz="3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な　　</a:t>
            </a:r>
            <a:endParaRPr lang="en-US" altLang="ja-JP" sz="3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1" name="矢印: 下 210">
            <a:extLst>
              <a:ext uri="{FF2B5EF4-FFF2-40B4-BE49-F238E27FC236}">
                <a16:creationId xmlns:a16="http://schemas.microsoft.com/office/drawing/2014/main" id="{91619891-77D7-40DD-8998-5D70E6E83661}"/>
              </a:ext>
            </a:extLst>
          </p:cNvPr>
          <p:cNvSpPr/>
          <p:nvPr/>
        </p:nvSpPr>
        <p:spPr>
          <a:xfrm>
            <a:off x="10272007" y="2918880"/>
            <a:ext cx="777112" cy="15841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4" name="四角形: 角を丸くする 213">
            <a:extLst>
              <a:ext uri="{FF2B5EF4-FFF2-40B4-BE49-F238E27FC236}">
                <a16:creationId xmlns:a16="http://schemas.microsoft.com/office/drawing/2014/main" id="{E9D70D72-8EDE-4A79-9B26-522EE498F83A}"/>
              </a:ext>
            </a:extLst>
          </p:cNvPr>
          <p:cNvSpPr/>
          <p:nvPr/>
        </p:nvSpPr>
        <p:spPr>
          <a:xfrm>
            <a:off x="9183002" y="1609487"/>
            <a:ext cx="2955123" cy="10841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四角形: 角を丸くする 214">
            <a:extLst>
              <a:ext uri="{FF2B5EF4-FFF2-40B4-BE49-F238E27FC236}">
                <a16:creationId xmlns:a16="http://schemas.microsoft.com/office/drawing/2014/main" id="{07A0F24C-B5B6-4F78-9B78-4B99F065F157}"/>
              </a:ext>
            </a:extLst>
          </p:cNvPr>
          <p:cNvSpPr/>
          <p:nvPr/>
        </p:nvSpPr>
        <p:spPr>
          <a:xfrm>
            <a:off x="9079359" y="5028227"/>
            <a:ext cx="3029386" cy="17113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471386B4-9D01-44BB-B0DD-31B3CAA6A8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095034" y="6085544"/>
            <a:ext cx="512338" cy="500139"/>
          </a:xfrm>
          <a:prstGeom prst="rect">
            <a:avLst/>
          </a:prstGeom>
        </p:spPr>
      </p:pic>
      <p:sp>
        <p:nvSpPr>
          <p:cNvPr id="46" name="楕円 45">
            <a:extLst>
              <a:ext uri="{FF2B5EF4-FFF2-40B4-BE49-F238E27FC236}">
                <a16:creationId xmlns:a16="http://schemas.microsoft.com/office/drawing/2014/main" id="{B21B227A-E07F-4181-B8AD-3811324CD92F}"/>
              </a:ext>
            </a:extLst>
          </p:cNvPr>
          <p:cNvSpPr/>
          <p:nvPr/>
        </p:nvSpPr>
        <p:spPr>
          <a:xfrm>
            <a:off x="7693882" y="3422930"/>
            <a:ext cx="1475434" cy="1508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465F7E-A559-4261-804C-D938D990E56A}"/>
              </a:ext>
            </a:extLst>
          </p:cNvPr>
          <p:cNvSpPr txBox="1"/>
          <p:nvPr/>
        </p:nvSpPr>
        <p:spPr>
          <a:xfrm>
            <a:off x="7691530" y="3667552"/>
            <a:ext cx="1473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任意の</a:t>
            </a:r>
            <a:endParaRPr lang="en-US" altLang="ja-JP" sz="32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条件</a:t>
            </a:r>
            <a:endParaRPr lang="en-US" altLang="ja-JP" sz="3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DDDB285E-B32D-4CB5-9A2A-DF81358B16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1382" y="6390202"/>
            <a:ext cx="643944" cy="2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"/>
    </mc:Choice>
    <mc:Fallback xmlns=""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01" grpId="0" animBg="1"/>
      <p:bldP spid="206" grpId="0"/>
      <p:bldP spid="209" grpId="0"/>
      <p:bldP spid="211" grpId="0" animBg="1"/>
      <p:bldP spid="214" grpId="0" animBg="1"/>
      <p:bldP spid="215" grpId="0" animBg="1"/>
      <p:bldP spid="46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3C826BD7-6305-4359-8D9D-30B093F52573}"/>
              </a:ext>
            </a:extLst>
          </p:cNvPr>
          <p:cNvSpPr/>
          <p:nvPr/>
        </p:nvSpPr>
        <p:spPr>
          <a:xfrm>
            <a:off x="609770" y="3754043"/>
            <a:ext cx="4060554" cy="5773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4B8E2CEB-7110-4D37-82D2-12023CD55904}"/>
              </a:ext>
            </a:extLst>
          </p:cNvPr>
          <p:cNvSpPr/>
          <p:nvPr/>
        </p:nvSpPr>
        <p:spPr>
          <a:xfrm>
            <a:off x="608952" y="738776"/>
            <a:ext cx="6535308" cy="5773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3">
            <a:extLst>
              <a:ext uri="{FF2B5EF4-FFF2-40B4-BE49-F238E27FC236}">
                <a16:creationId xmlns:a16="http://schemas.microsoft.com/office/drawing/2014/main" id="{EADFCC0C-0447-4DE2-AF6C-B73566DC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lvl="0"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lvl="0">
                <a:defRPr/>
              </a:pPr>
              <a:t>19</a:t>
            </a:fld>
            <a:r>
              <a:rPr kumimoji="1" lang="en-US" altLang="ja-JP" dirty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2F6BA6D2-D914-4888-B37C-EF478EB5D8E8}"/>
              </a:ext>
            </a:extLst>
          </p:cNvPr>
          <p:cNvSpPr/>
          <p:nvPr/>
        </p:nvSpPr>
        <p:spPr>
          <a:xfrm>
            <a:off x="698929" y="5967062"/>
            <a:ext cx="978408" cy="720633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4EFA32-A170-45FC-B1B7-E4E1C58E089C}"/>
              </a:ext>
            </a:extLst>
          </p:cNvPr>
          <p:cNvSpPr txBox="1"/>
          <p:nvPr/>
        </p:nvSpPr>
        <p:spPr>
          <a:xfrm>
            <a:off x="210515" y="738820"/>
            <a:ext cx="6820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・一般化された光学定理とその応用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42F61D-CBEE-42DC-95B3-2FB66DDC1C6E}"/>
              </a:ext>
            </a:extLst>
          </p:cNvPr>
          <p:cNvSpPr txBox="1"/>
          <p:nvPr/>
        </p:nvSpPr>
        <p:spPr>
          <a:xfrm>
            <a:off x="1765174" y="1507555"/>
            <a:ext cx="3995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逆散乱理論の一般論</a:t>
            </a:r>
            <a:endParaRPr kumimoji="1" lang="ja-JP" altLang="en-US" sz="3200" u="sng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65764E-7847-47DC-B5D5-0B20BF23C3AB}"/>
              </a:ext>
            </a:extLst>
          </p:cNvPr>
          <p:cNvSpPr txBox="1"/>
          <p:nvPr/>
        </p:nvSpPr>
        <p:spPr>
          <a:xfrm>
            <a:off x="1732763" y="2267493"/>
            <a:ext cx="5412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ポテンシャルの変換理論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EF67CB-D8C1-40F3-BE07-A452AFBFF02F}"/>
              </a:ext>
            </a:extLst>
          </p:cNvPr>
          <p:cNvSpPr txBox="1"/>
          <p:nvPr/>
        </p:nvSpPr>
        <p:spPr>
          <a:xfrm>
            <a:off x="1797883" y="3117853"/>
            <a:ext cx="508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様々な発展が見込まれる</a:t>
            </a:r>
            <a:endParaRPr kumimoji="1" lang="en-US" altLang="ja-JP" sz="32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E2B2FAC-7F85-4790-884F-F53F09D0E5BE}"/>
              </a:ext>
            </a:extLst>
          </p:cNvPr>
          <p:cNvSpPr/>
          <p:nvPr/>
        </p:nvSpPr>
        <p:spPr>
          <a:xfrm>
            <a:off x="1797883" y="3074904"/>
            <a:ext cx="4591131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21AD51D-D554-43F6-A1B9-86883896B7EB}"/>
              </a:ext>
            </a:extLst>
          </p:cNvPr>
          <p:cNvSpPr txBox="1"/>
          <p:nvPr/>
        </p:nvSpPr>
        <p:spPr>
          <a:xfrm>
            <a:off x="210515" y="3778380"/>
            <a:ext cx="436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・今後の課題と展望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18C88B83-2BD7-4A2A-9DD8-8443FB525148}"/>
              </a:ext>
            </a:extLst>
          </p:cNvPr>
          <p:cNvSpPr/>
          <p:nvPr/>
        </p:nvSpPr>
        <p:spPr>
          <a:xfrm>
            <a:off x="682642" y="44804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1D4ACE8-C673-494A-8875-27CFA796FD78}"/>
              </a:ext>
            </a:extLst>
          </p:cNvPr>
          <p:cNvSpPr txBox="1"/>
          <p:nvPr/>
        </p:nvSpPr>
        <p:spPr>
          <a:xfrm>
            <a:off x="1661050" y="5217781"/>
            <a:ext cx="77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低エネルギーの</a:t>
            </a:r>
            <a:r>
              <a:rPr kumimoji="1" lang="en-US" altLang="ja-JP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HOST</a:t>
            </a:r>
            <a:r>
              <a:rPr kumimoji="1"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を保存した数値計算</a:t>
            </a:r>
          </a:p>
        </p:txBody>
      </p:sp>
      <p:sp>
        <p:nvSpPr>
          <p:cNvPr id="29" name="タイトル 1">
            <a:extLst>
              <a:ext uri="{FF2B5EF4-FFF2-40B4-BE49-F238E27FC236}">
                <a16:creationId xmlns:a16="http://schemas.microsoft.com/office/drawing/2014/main" id="{BF245692-9663-4B92-A46F-74760BE308E1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5.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まとめと今後の課題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372BC41-DAD3-47E2-BB7C-FCCDB39DB213}"/>
              </a:ext>
            </a:extLst>
          </p:cNvPr>
          <p:cNvSpPr/>
          <p:nvPr/>
        </p:nvSpPr>
        <p:spPr>
          <a:xfrm>
            <a:off x="10349424" y="1344674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838FB8C-07DE-481E-B145-3801FFC1309F}"/>
              </a:ext>
            </a:extLst>
          </p:cNvPr>
          <p:cNvCxnSpPr>
            <a:cxnSpLocks/>
          </p:cNvCxnSpPr>
          <p:nvPr/>
        </p:nvCxnSpPr>
        <p:spPr>
          <a:xfrm flipV="1">
            <a:off x="10357312" y="1328313"/>
            <a:ext cx="1496720" cy="1532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98D2B41-B357-453F-9655-38C670A59B3C}"/>
              </a:ext>
            </a:extLst>
          </p:cNvPr>
          <p:cNvSpPr/>
          <p:nvPr/>
        </p:nvSpPr>
        <p:spPr>
          <a:xfrm>
            <a:off x="10372191" y="3735842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64EC60-08C7-49EA-AA33-B7F3284E7420}"/>
              </a:ext>
            </a:extLst>
          </p:cNvPr>
          <p:cNvSpPr/>
          <p:nvPr/>
        </p:nvSpPr>
        <p:spPr>
          <a:xfrm>
            <a:off x="10377241" y="4295838"/>
            <a:ext cx="910779" cy="955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841C331-950B-43BC-87A9-1FCA4DED5F41}"/>
              </a:ext>
            </a:extLst>
          </p:cNvPr>
          <p:cNvSpPr txBox="1"/>
          <p:nvPr/>
        </p:nvSpPr>
        <p:spPr>
          <a:xfrm>
            <a:off x="10576886" y="784309"/>
            <a:ext cx="1045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sz="3200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2848FC74-E7F4-4AA0-8B58-EAF0E490C383}"/>
              </a:ext>
            </a:extLst>
          </p:cNvPr>
          <p:cNvCxnSpPr>
            <a:cxnSpLocks/>
          </p:cNvCxnSpPr>
          <p:nvPr/>
        </p:nvCxnSpPr>
        <p:spPr>
          <a:xfrm flipV="1">
            <a:off x="10374715" y="4309484"/>
            <a:ext cx="915829" cy="9278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矢印: 右 32">
            <a:extLst>
              <a:ext uri="{FF2B5EF4-FFF2-40B4-BE49-F238E27FC236}">
                <a16:creationId xmlns:a16="http://schemas.microsoft.com/office/drawing/2014/main" id="{1BB0D263-4C0D-45D4-96A6-6ECC6D2D01DB}"/>
              </a:ext>
            </a:extLst>
          </p:cNvPr>
          <p:cNvSpPr/>
          <p:nvPr/>
        </p:nvSpPr>
        <p:spPr>
          <a:xfrm>
            <a:off x="682642" y="52237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285D500-CD88-4EFD-B798-B64431CDCBFB}"/>
              </a:ext>
            </a:extLst>
          </p:cNvPr>
          <p:cNvSpPr txBox="1"/>
          <p:nvPr/>
        </p:nvSpPr>
        <p:spPr>
          <a:xfrm>
            <a:off x="1732763" y="4462566"/>
            <a:ext cx="702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</a:t>
            </a:r>
            <a:r>
              <a:rPr kumimoji="1"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の条件　　　</a:t>
            </a:r>
            <a:r>
              <a:rPr kumimoji="1" lang="en-US" altLang="ja-JP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T</a:t>
            </a:r>
            <a:r>
              <a:rPr kumimoji="1" lang="ja-JP" altLang="en-US" sz="32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の条件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C9F925F-6F88-407F-8299-35DCCF1343FB}"/>
              </a:ext>
            </a:extLst>
          </p:cNvPr>
          <p:cNvSpPr txBox="1"/>
          <p:nvPr/>
        </p:nvSpPr>
        <p:spPr>
          <a:xfrm>
            <a:off x="1945748" y="6102920"/>
            <a:ext cx="920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u="sng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微視的有効相互作用への応用が期待される</a:t>
            </a:r>
            <a:endParaRPr kumimoji="1" lang="ja-JP" altLang="en-US" sz="3600" u="sng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8B2CC7E7-5D2B-4123-8047-654FD98911B8}"/>
              </a:ext>
            </a:extLst>
          </p:cNvPr>
          <p:cNvSpPr/>
          <p:nvPr/>
        </p:nvSpPr>
        <p:spPr>
          <a:xfrm>
            <a:off x="698929" y="1556713"/>
            <a:ext cx="978407" cy="474131"/>
          </a:xfrm>
          <a:prstGeom prst="rightArrow">
            <a:avLst/>
          </a:prstGeom>
          <a:solidFill>
            <a:schemeClr val="accent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8D4AF945-6EB6-4B0B-9E47-6998766805E5}"/>
              </a:ext>
            </a:extLst>
          </p:cNvPr>
          <p:cNvSpPr/>
          <p:nvPr/>
        </p:nvSpPr>
        <p:spPr>
          <a:xfrm>
            <a:off x="682642" y="2266241"/>
            <a:ext cx="978408" cy="523219"/>
          </a:xfrm>
          <a:prstGeom prst="rightArrow">
            <a:avLst/>
          </a:prstGeom>
          <a:solidFill>
            <a:schemeClr val="accent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E4C08883-1EA0-4E87-B849-FA9E488A26F6}"/>
              </a:ext>
            </a:extLst>
          </p:cNvPr>
          <p:cNvSpPr/>
          <p:nvPr/>
        </p:nvSpPr>
        <p:spPr>
          <a:xfrm>
            <a:off x="682642" y="2972527"/>
            <a:ext cx="978408" cy="720633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AFCED80-7FE4-41A3-A3E6-608B6DF68DF5}"/>
              </a:ext>
            </a:extLst>
          </p:cNvPr>
          <p:cNvSpPr/>
          <p:nvPr/>
        </p:nvSpPr>
        <p:spPr>
          <a:xfrm>
            <a:off x="1993568" y="6102920"/>
            <a:ext cx="8918847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FD1D7E25-3753-44EC-9F23-84649BE80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70152" y="3181242"/>
            <a:ext cx="1904839" cy="493420"/>
          </a:xfrm>
          <a:prstGeom prst="rect">
            <a:avLst/>
          </a:prstGeom>
        </p:spPr>
      </p:pic>
      <p:sp>
        <p:nvSpPr>
          <p:cNvPr id="32" name="矢印: 左右 31">
            <a:extLst>
              <a:ext uri="{FF2B5EF4-FFF2-40B4-BE49-F238E27FC236}">
                <a16:creationId xmlns:a16="http://schemas.microsoft.com/office/drawing/2014/main" id="{A812D12C-9FB7-43C7-8CC6-DFE2555AAD1E}"/>
              </a:ext>
            </a:extLst>
          </p:cNvPr>
          <p:cNvSpPr/>
          <p:nvPr/>
        </p:nvSpPr>
        <p:spPr>
          <a:xfrm>
            <a:off x="3301883" y="4459518"/>
            <a:ext cx="1151082" cy="47970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2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"/>
    </mc:Choice>
    <mc:Fallback xmlns="">
      <p:transition spd="slow" advTm="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 animBg="1"/>
      <p:bldP spid="10" grpId="0" animBg="1"/>
      <p:bldP spid="12" grpId="0"/>
      <p:bldP spid="13" grpId="0"/>
      <p:bldP spid="14" grpId="0"/>
      <p:bldP spid="18" grpId="0"/>
      <p:bldP spid="19" grpId="0" animBg="1"/>
      <p:bldP spid="20" grpId="0"/>
      <p:bldP spid="21" grpId="0" animBg="1"/>
      <p:bldP spid="28" grpId="0"/>
      <p:bldP spid="24" grpId="0" animBg="1"/>
      <p:bldP spid="26" grpId="0" animBg="1"/>
      <p:bldP spid="3" grpId="0" animBg="1"/>
      <p:bldP spid="27" grpId="0"/>
      <p:bldP spid="33" grpId="0" animBg="1"/>
      <p:bldP spid="34" grpId="0"/>
      <p:bldP spid="41" grpId="0"/>
      <p:bldP spid="36" grpId="0" animBg="1"/>
      <p:bldP spid="44" grpId="0" animBg="1"/>
      <p:bldP spid="35" grpId="0" animBg="1"/>
      <p:bldP spid="38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0A5F5-528C-474B-AA00-562AC24C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ja-JP" altLang="en-US" sz="3600"/>
              <a:t>目次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25C9EB-8665-47D9-9C87-AB02C354C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219200"/>
            <a:ext cx="10905066" cy="51707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0.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本研究の立ち位置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1. V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からの散乱理論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	</a:t>
            </a:r>
            <a:r>
              <a:rPr kumimoji="1"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  <a:r>
              <a:rPr kumimoji="1" lang="ja-JP" altLang="en-US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一般化された光学定理</a:t>
            </a:r>
            <a:r>
              <a:rPr kumimoji="1"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  <a:endParaRPr lang="en-US" altLang="ja-JP" sz="1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行列からの散乱理論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	</a:t>
            </a:r>
            <a:r>
              <a:rPr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  <a:r>
              <a:rPr lang="ja-JP" altLang="en-US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逆散乱問題の一般的解法</a:t>
            </a:r>
            <a:r>
              <a:rPr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</a:p>
          <a:p>
            <a:pPr marL="0" indent="0">
              <a:buNone/>
            </a:pPr>
            <a:r>
              <a:rPr kumimoji="1"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	-</a:t>
            </a:r>
            <a:r>
              <a:rPr kumimoji="1" lang="ja-JP" altLang="en-US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ポテンシャル変換理論</a:t>
            </a:r>
            <a:r>
              <a:rPr kumimoji="1" lang="en-US" altLang="ja-JP" sz="2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  <a:endParaRPr lang="en-US" altLang="ja-JP" sz="1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3.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	</a:t>
            </a:r>
            <a:r>
              <a:rPr lang="en-US" altLang="ja-JP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 </a:t>
            </a:r>
            <a:r>
              <a:rPr lang="ja-JP" altLang="en-US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束縛状態のない場合</a:t>
            </a:r>
            <a:r>
              <a:rPr lang="en-US" altLang="ja-JP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</a:p>
          <a:p>
            <a:pPr marL="0" indent="0">
              <a:buNone/>
            </a:pPr>
            <a:r>
              <a:rPr lang="ja-JP" altLang="en-US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　　　</a:t>
            </a:r>
            <a:r>
              <a:rPr lang="en-US" altLang="ja-JP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	- </a:t>
            </a:r>
            <a:r>
              <a:rPr lang="ja-JP" altLang="en-US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束縛状態のある場合</a:t>
            </a:r>
            <a:r>
              <a:rPr lang="en-US" altLang="ja-JP" sz="21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4. </a:t>
            </a:r>
            <a:r>
              <a:rPr kumimoji="1"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ポテンシャル変換理論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の応用</a:t>
            </a:r>
            <a:endParaRPr kumimoji="1"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2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	- T</a:t>
            </a:r>
            <a:r>
              <a:rPr lang="ja-JP" altLang="en-US" sz="2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行列への拘束条件</a:t>
            </a:r>
            <a:r>
              <a:rPr lang="en-US" altLang="ja-JP" sz="2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-</a:t>
            </a:r>
          </a:p>
          <a:p>
            <a:pPr marL="0" indent="0">
              <a:buNone/>
            </a:pP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5.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まとめと今後の課題</a:t>
            </a:r>
            <a:endParaRPr lang="en-US" altLang="ja-JP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kumimoji="1"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kumimoji="1"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kumimoji="1" lang="en-US" altLang="ja-JP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endParaRPr kumimoji="1" lang="ja-JP" altLang="en-US" sz="2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89C96EB6-29BF-46D2-839C-5DA60B4E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F57C748D-F1D1-4C0F-956B-1AE6BE67B117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E1AA50-D2CF-44A2-879D-8DB01973B62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>
                <a:defRPr/>
              </a:pPr>
              <a:t>2</a:t>
            </a:fld>
            <a:r>
              <a:rPr kumimoji="1" lang="en-US" altLang="ja-JP" dirty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t>/20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3"/>
    </mc:Choice>
    <mc:Fallback xmlns="">
      <p:transition spd="slow" advTm="4114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A4495B-C66A-434A-9B38-5B8906D36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324" y="1214438"/>
            <a:ext cx="11118209" cy="2387600"/>
          </a:xfrm>
        </p:spPr>
        <p:txBody>
          <a:bodyPr/>
          <a:lstStyle/>
          <a:p>
            <a:r>
              <a:rPr kumimoji="1" lang="ja-JP" altLang="en-US" dirty="0"/>
              <a:t>ご清聴ありがとうございました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25BDA7-B6C9-493C-B19A-4AC5864D57F1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E1AA50-D2CF-44A2-879D-8DB01973B62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>
                <a:defRPr/>
              </a:pPr>
              <a:t>20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858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85D4669-8A07-4E7D-84C6-87D0E21E416D}"/>
              </a:ext>
            </a:extLst>
          </p:cNvPr>
          <p:cNvSpPr/>
          <p:nvPr/>
        </p:nvSpPr>
        <p:spPr>
          <a:xfrm>
            <a:off x="7422897" y="2207440"/>
            <a:ext cx="4750860" cy="12219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29460" y="1952959"/>
            <a:ext cx="1048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Bonn</a:t>
            </a:r>
            <a:endParaRPr kumimoji="1" lang="ja-JP" altLang="en-US" sz="3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" name="右矢印 18"/>
          <p:cNvSpPr/>
          <p:nvPr/>
        </p:nvSpPr>
        <p:spPr>
          <a:xfrm rot="10800000">
            <a:off x="1227588" y="2405843"/>
            <a:ext cx="1098440" cy="50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AB2560B5-EA1C-49C6-8DEF-60A29F2D175C}"/>
              </a:ext>
            </a:extLst>
          </p:cNvPr>
          <p:cNvSpPr/>
          <p:nvPr/>
        </p:nvSpPr>
        <p:spPr>
          <a:xfrm>
            <a:off x="602902" y="738820"/>
            <a:ext cx="7616866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42F21ED-3418-4A06-A877-C8815A5B64A5}"/>
              </a:ext>
            </a:extLst>
          </p:cNvPr>
          <p:cNvSpPr txBox="1"/>
          <p:nvPr/>
        </p:nvSpPr>
        <p:spPr>
          <a:xfrm>
            <a:off x="210514" y="738820"/>
            <a:ext cx="724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・殻模型における微視的有効相互作用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8B8B6E9F-7873-45B6-9337-DADFBC55434A}"/>
              </a:ext>
            </a:extLst>
          </p:cNvPr>
          <p:cNvSpPr txBox="1">
            <a:spLocks/>
          </p:cNvSpPr>
          <p:nvPr/>
        </p:nvSpPr>
        <p:spPr>
          <a:xfrm>
            <a:off x="877824" y="138715"/>
            <a:ext cx="9511241" cy="48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0.</a:t>
            </a:r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本研究の立ち位置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5260061-D45E-4288-8FA2-E56288A41A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09462" y="1401830"/>
            <a:ext cx="1075734" cy="56762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B97E83E-D04F-4DA4-AEF2-A14185D23A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14802" y="5941718"/>
            <a:ext cx="925326" cy="56126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2BECFEB0-FD1E-470D-A067-042606583A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9462" y="3296056"/>
            <a:ext cx="504693" cy="492676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E4AE317-21BD-4863-BB35-B70102303C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984869" y="2850660"/>
            <a:ext cx="974759" cy="44539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87C41BDC-87CC-4013-BBD6-F097B410D6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59973" y="2019377"/>
            <a:ext cx="907891" cy="376126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EBA21773-86FF-4CEE-8C9A-F73599E24D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273422" y="768316"/>
            <a:ext cx="772484" cy="468556"/>
          </a:xfrm>
          <a:prstGeom prst="rect">
            <a:avLst/>
          </a:prstGeom>
        </p:spPr>
      </p:pic>
      <p:sp>
        <p:nvSpPr>
          <p:cNvPr id="48" name="下矢印 22">
            <a:extLst>
              <a:ext uri="{FF2B5EF4-FFF2-40B4-BE49-F238E27FC236}">
                <a16:creationId xmlns:a16="http://schemas.microsoft.com/office/drawing/2014/main" id="{73F79B41-7839-4B17-B3B9-ABD1DFD5D210}"/>
              </a:ext>
            </a:extLst>
          </p:cNvPr>
          <p:cNvSpPr/>
          <p:nvPr/>
        </p:nvSpPr>
        <p:spPr>
          <a:xfrm>
            <a:off x="678861" y="2111386"/>
            <a:ext cx="397925" cy="11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7326D97-C874-4B16-AB05-DB0C09E8278A}"/>
              </a:ext>
            </a:extLst>
          </p:cNvPr>
          <p:cNvSpPr txBox="1"/>
          <p:nvPr/>
        </p:nvSpPr>
        <p:spPr>
          <a:xfrm>
            <a:off x="2410663" y="2417601"/>
            <a:ext cx="465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High momentum </a:t>
            </a:r>
            <a:r>
              <a:rPr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成分の除去</a:t>
            </a:r>
            <a:endParaRPr kumimoji="1" lang="ja-JP" altLang="en-US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E9BA905-DD33-4D9C-B388-2DC75A0712EA}"/>
              </a:ext>
            </a:extLst>
          </p:cNvPr>
          <p:cNvSpPr txBox="1"/>
          <p:nvPr/>
        </p:nvSpPr>
        <p:spPr>
          <a:xfrm>
            <a:off x="7467517" y="2229958"/>
            <a:ext cx="4801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ポテンシャル変換理論</a:t>
            </a:r>
            <a:endParaRPr lang="en-US" altLang="ja-JP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  <a:p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による統一的理解</a:t>
            </a:r>
            <a:endParaRPr lang="en-US" altLang="ja-JP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3955DF-E625-4EFC-B655-F71FE1ED12DD}"/>
              </a:ext>
            </a:extLst>
          </p:cNvPr>
          <p:cNvSpPr txBox="1"/>
          <p:nvPr/>
        </p:nvSpPr>
        <p:spPr>
          <a:xfrm>
            <a:off x="4143794" y="2835981"/>
            <a:ext cx="9236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SRG</a:t>
            </a:r>
            <a:endParaRPr kumimoji="1" lang="ja-JP" altLang="en-US" sz="30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B1742C5-63A8-4B18-9FAD-E9B3EE25DFFA}"/>
              </a:ext>
            </a:extLst>
          </p:cNvPr>
          <p:cNvSpPr txBox="1"/>
          <p:nvPr/>
        </p:nvSpPr>
        <p:spPr>
          <a:xfrm>
            <a:off x="1482594" y="138054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生の核力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148E804-5DAE-45F2-A03E-07B8C66C0387}"/>
              </a:ext>
            </a:extLst>
          </p:cNvPr>
          <p:cNvSpPr txBox="1"/>
          <p:nvPr/>
        </p:nvSpPr>
        <p:spPr>
          <a:xfrm>
            <a:off x="2604735" y="405251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モデル空間への制限</a:t>
            </a:r>
            <a:endParaRPr kumimoji="1" lang="ja-JP" altLang="en-US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4" name="下矢印 22">
            <a:extLst>
              <a:ext uri="{FF2B5EF4-FFF2-40B4-BE49-F238E27FC236}">
                <a16:creationId xmlns:a16="http://schemas.microsoft.com/office/drawing/2014/main" id="{1F997D3F-9222-4CC6-AE99-EC625BCD3AD1}"/>
              </a:ext>
            </a:extLst>
          </p:cNvPr>
          <p:cNvSpPr/>
          <p:nvPr/>
        </p:nvSpPr>
        <p:spPr>
          <a:xfrm>
            <a:off x="665425" y="3919814"/>
            <a:ext cx="397925" cy="1829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矢印 18">
            <a:extLst>
              <a:ext uri="{FF2B5EF4-FFF2-40B4-BE49-F238E27FC236}">
                <a16:creationId xmlns:a16="http://schemas.microsoft.com/office/drawing/2014/main" id="{928D9B6A-B8CA-4CAA-AF5F-5AE07E4AC260}"/>
              </a:ext>
            </a:extLst>
          </p:cNvPr>
          <p:cNvSpPr/>
          <p:nvPr/>
        </p:nvSpPr>
        <p:spPr>
          <a:xfrm rot="10800000">
            <a:off x="1248687" y="4037560"/>
            <a:ext cx="1098440" cy="50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952CF21-E845-476F-9045-FF4CA62CF666}"/>
              </a:ext>
            </a:extLst>
          </p:cNvPr>
          <p:cNvSpPr txBox="1"/>
          <p:nvPr/>
        </p:nvSpPr>
        <p:spPr>
          <a:xfrm>
            <a:off x="3128550" y="4465295"/>
            <a:ext cx="536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EKK (extended </a:t>
            </a:r>
            <a:r>
              <a:rPr kumimoji="1" lang="en-US" altLang="ja-JP" sz="28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Kuo-Krenciglowa</a:t>
            </a:r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C6F6F74-B39F-4106-98C4-679D632DE5C7}"/>
              </a:ext>
            </a:extLst>
          </p:cNvPr>
          <p:cNvSpPr txBox="1"/>
          <p:nvPr/>
        </p:nvSpPr>
        <p:spPr>
          <a:xfrm>
            <a:off x="3162699" y="5030365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ELS (extended Lee-Suzuki)</a:t>
            </a:r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ACEF8E9A-2398-412B-A13B-37843A4DE76B}"/>
              </a:ext>
            </a:extLst>
          </p:cNvPr>
          <p:cNvSpPr/>
          <p:nvPr/>
        </p:nvSpPr>
        <p:spPr>
          <a:xfrm rot="10800000">
            <a:off x="2841187" y="4488871"/>
            <a:ext cx="287363" cy="101923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DD95260-DD6F-4BBC-9AA4-7FD0FFE9CCA3}"/>
              </a:ext>
            </a:extLst>
          </p:cNvPr>
          <p:cNvSpPr txBox="1"/>
          <p:nvPr/>
        </p:nvSpPr>
        <p:spPr>
          <a:xfrm>
            <a:off x="2728182" y="586546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殻模型</a:t>
            </a:r>
            <a:endParaRPr kumimoji="1" lang="en-US" altLang="ja-JP" sz="4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0" name="右矢印 18">
            <a:extLst>
              <a:ext uri="{FF2B5EF4-FFF2-40B4-BE49-F238E27FC236}">
                <a16:creationId xmlns:a16="http://schemas.microsoft.com/office/drawing/2014/main" id="{28F47D28-A33E-4874-B694-9DF1708819EC}"/>
              </a:ext>
            </a:extLst>
          </p:cNvPr>
          <p:cNvSpPr/>
          <p:nvPr/>
        </p:nvSpPr>
        <p:spPr>
          <a:xfrm>
            <a:off x="1482594" y="5997380"/>
            <a:ext cx="1098440" cy="505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8FCA97F1-E63F-42C9-AE85-D6FCABF4B05D}"/>
              </a:ext>
            </a:extLst>
          </p:cNvPr>
          <p:cNvSpPr/>
          <p:nvPr/>
        </p:nvSpPr>
        <p:spPr>
          <a:xfrm rot="10800000">
            <a:off x="6868804" y="1952959"/>
            <a:ext cx="404618" cy="1464935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スライド番号プレースホルダー 3">
            <a:extLst>
              <a:ext uri="{FF2B5EF4-FFF2-40B4-BE49-F238E27FC236}">
                <a16:creationId xmlns:a16="http://schemas.microsoft.com/office/drawing/2014/main" id="{2F43B2C1-A687-478F-BC6E-6998C7C6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FFAFE1-6A52-42BC-A28D-CCDDCDB039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03" y="3567546"/>
            <a:ext cx="643944" cy="2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511FC5B-A8C0-4B3B-89E6-0411FFB59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259" y="1672720"/>
            <a:ext cx="1167905" cy="47120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E71EB1F-0F4C-4871-8C53-AB7DD3C8D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937" y="1671832"/>
            <a:ext cx="1778804" cy="455391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994125" y="93352"/>
            <a:ext cx="8203749" cy="4865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+mn-lt"/>
              </a:rPr>
              <a:t>1.</a:t>
            </a:r>
            <a:r>
              <a:rPr kumimoji="1" lang="ja-JP" altLang="en-US" sz="4400" dirty="0">
                <a:latin typeface="+mn-lt"/>
              </a:rPr>
              <a:t>ポテンシャルによる散乱理論</a:t>
            </a:r>
            <a:r>
              <a:rPr kumimoji="1" lang="en-US" altLang="ja-JP" sz="4400" dirty="0">
                <a:latin typeface="+mn-lt"/>
              </a:rPr>
              <a:t>-1</a:t>
            </a:r>
            <a:endParaRPr kumimoji="1" lang="ja-JP" altLang="en-US" dirty="0">
              <a:latin typeface="+mn-lt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F3174A0-C856-4533-94A3-902C84371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1" y="2143929"/>
            <a:ext cx="5580811" cy="47140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527BC4-EF00-4231-B43C-31BBEC900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89" y="2127223"/>
            <a:ext cx="5606847" cy="4730777"/>
          </a:xfrm>
          <a:prstGeom prst="rect">
            <a:avLst/>
          </a:prstGeom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8F6D791-2958-421E-8FFE-44655AC8082F}"/>
              </a:ext>
            </a:extLst>
          </p:cNvPr>
          <p:cNvCxnSpPr/>
          <p:nvPr/>
        </p:nvCxnSpPr>
        <p:spPr>
          <a:xfrm flipV="1">
            <a:off x="6723529" y="2143929"/>
            <a:ext cx="4428565" cy="445409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8556576" y="1077175"/>
            <a:ext cx="351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Half-on-Shell</a:t>
            </a:r>
            <a:r>
              <a:rPr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の</a:t>
            </a:r>
            <a:r>
              <a:rPr lang="en-US" altLang="ja-JP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T</a:t>
            </a:r>
            <a:r>
              <a:rPr lang="ja-JP" altLang="en-US" sz="2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行列</a:t>
            </a:r>
            <a:endParaRPr kumimoji="1" lang="ja-JP" altLang="en-US" sz="2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14693" y="2500077"/>
            <a:ext cx="282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latin typeface="+mj-ea"/>
                <a:ea typeface="+mj-ea"/>
              </a:rPr>
              <a:t>O</a:t>
            </a:r>
            <a:r>
              <a:rPr kumimoji="1" lang="en-US" altLang="ja-JP" sz="2800" dirty="0">
                <a:solidFill>
                  <a:srgbClr val="FFFF00"/>
                </a:solidFill>
                <a:latin typeface="+mj-ea"/>
                <a:ea typeface="+mj-ea"/>
              </a:rPr>
              <a:t>n-Shell</a:t>
            </a:r>
            <a:r>
              <a:rPr lang="ja-JP" altLang="en-US" sz="2800" dirty="0">
                <a:solidFill>
                  <a:srgbClr val="FFFF00"/>
                </a:solidFill>
                <a:latin typeface="+mj-ea"/>
                <a:ea typeface="+mj-ea"/>
              </a:rPr>
              <a:t>の</a:t>
            </a:r>
            <a:r>
              <a:rPr lang="en-US" altLang="ja-JP" sz="2800" dirty="0">
                <a:solidFill>
                  <a:srgbClr val="FFFF00"/>
                </a:solidFill>
                <a:latin typeface="+mj-ea"/>
                <a:ea typeface="+mj-ea"/>
              </a:rPr>
              <a:t>T</a:t>
            </a:r>
            <a:r>
              <a:rPr lang="ja-JP" altLang="en-US" sz="2800" dirty="0">
                <a:solidFill>
                  <a:srgbClr val="FFFF00"/>
                </a:solidFill>
                <a:latin typeface="+mj-ea"/>
                <a:ea typeface="+mj-ea"/>
              </a:rPr>
              <a:t>行列</a:t>
            </a:r>
            <a:endParaRPr kumimoji="1" lang="ja-JP" altLang="en-US" sz="2800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02475B1-2920-4743-9A86-FC9035A6CEE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866425" y="3018125"/>
            <a:ext cx="2121412" cy="40688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C2D40DE-A2C5-4C0B-B1E0-04B9B81CAD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29" y="6703995"/>
            <a:ext cx="275009" cy="15400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9B60C29-D570-4B26-BDF3-387E0A68E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898" y="6689556"/>
            <a:ext cx="275009" cy="15400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DAC256F-0B12-4EA7-941C-6C023B595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1" y="1917947"/>
            <a:ext cx="275009" cy="15400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8CB45B6-08E7-46DC-B93B-8469088436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89" y="1922759"/>
            <a:ext cx="275009" cy="1540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CA8E62-C52F-4E7B-B33B-5DE23CE409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7012" y="1967458"/>
            <a:ext cx="563534" cy="14513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150AA4F-4C3A-4180-A91D-31B3412F2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7165" y="1967458"/>
            <a:ext cx="522373" cy="134535"/>
          </a:xfrm>
          <a:prstGeom prst="rect">
            <a:avLst/>
          </a:prstGeom>
        </p:spPr>
      </p:pic>
      <p:sp>
        <p:nvSpPr>
          <p:cNvPr id="22" name="右矢印 21"/>
          <p:cNvSpPr/>
          <p:nvPr/>
        </p:nvSpPr>
        <p:spPr>
          <a:xfrm>
            <a:off x="4800600" y="1516254"/>
            <a:ext cx="2340864" cy="402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5E88658-C287-46F4-BBD4-7303849A7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3401" y="4907588"/>
            <a:ext cx="2853725" cy="38726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3433CE-CBAD-4797-AF96-98AF79DCEEF8}"/>
              </a:ext>
            </a:extLst>
          </p:cNvPr>
          <p:cNvSpPr txBox="1"/>
          <p:nvPr/>
        </p:nvSpPr>
        <p:spPr>
          <a:xfrm>
            <a:off x="9844255" y="4846486"/>
            <a:ext cx="135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latin typeface="+mj-ea"/>
                <a:ea typeface="+mj-ea"/>
              </a:rPr>
              <a:t>観測量</a:t>
            </a:r>
            <a:endParaRPr kumimoji="1" lang="ja-JP" altLang="en-US" sz="2800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3" name="左右矢印 2">
            <a:extLst>
              <a:ext uri="{FF2B5EF4-FFF2-40B4-BE49-F238E27FC236}">
                <a16:creationId xmlns:a16="http://schemas.microsoft.com/office/drawing/2014/main" id="{84E6F0AE-1875-47AD-9150-5997E5C83A49}"/>
              </a:ext>
            </a:extLst>
          </p:cNvPr>
          <p:cNvSpPr/>
          <p:nvPr/>
        </p:nvSpPr>
        <p:spPr>
          <a:xfrm>
            <a:off x="4695263" y="1502555"/>
            <a:ext cx="2446201" cy="41376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49E2E4-A6ED-4E63-86D0-8BDED01D6844}"/>
              </a:ext>
            </a:extLst>
          </p:cNvPr>
          <p:cNvSpPr txBox="1"/>
          <p:nvPr/>
        </p:nvSpPr>
        <p:spPr>
          <a:xfrm>
            <a:off x="1468680" y="3566620"/>
            <a:ext cx="295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V:Hermite</a:t>
            </a:r>
            <a:endParaRPr kumimoji="1" lang="ja-JP" altLang="en-US" sz="48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2002254-AE25-426F-A093-275DF5435B67}"/>
              </a:ext>
            </a:extLst>
          </p:cNvPr>
          <p:cNvSpPr txBox="1"/>
          <p:nvPr/>
        </p:nvSpPr>
        <p:spPr>
          <a:xfrm>
            <a:off x="7093703" y="3566620"/>
            <a:ext cx="4870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Half-on-Shell:??</a:t>
            </a:r>
            <a:endParaRPr kumimoji="1" lang="ja-JP" altLang="en-US" sz="44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39" name="左右矢印 2">
            <a:extLst>
              <a:ext uri="{FF2B5EF4-FFF2-40B4-BE49-F238E27FC236}">
                <a16:creationId xmlns:a16="http://schemas.microsoft.com/office/drawing/2014/main" id="{9C360B1C-0C3F-4B14-B737-DD8ACCEA6210}"/>
              </a:ext>
            </a:extLst>
          </p:cNvPr>
          <p:cNvSpPr/>
          <p:nvPr/>
        </p:nvSpPr>
        <p:spPr>
          <a:xfrm>
            <a:off x="4677438" y="3767331"/>
            <a:ext cx="2446201" cy="41376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E5AE292-A019-43B9-8E2B-0617D1D0CF7D}"/>
              </a:ext>
            </a:extLst>
          </p:cNvPr>
          <p:cNvCxnSpPr>
            <a:cxnSpLocks/>
          </p:cNvCxnSpPr>
          <p:nvPr/>
        </p:nvCxnSpPr>
        <p:spPr>
          <a:xfrm flipH="1" flipV="1">
            <a:off x="9448800" y="3889321"/>
            <a:ext cx="914400" cy="89607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A9993F5E-B2D4-4CDB-8A7A-CA55F06654B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7369" y="504581"/>
            <a:ext cx="5803935" cy="96969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DF0FF776-C96E-40E2-B362-72BB96C4054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124622" y="4276674"/>
            <a:ext cx="3782395" cy="592471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F4D4596E-3A78-4F17-AB66-479604368EC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2795764" y="5415518"/>
            <a:ext cx="2111253" cy="437331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2920648-C532-4582-91CB-CA7356E191FD}"/>
              </a:ext>
            </a:extLst>
          </p:cNvPr>
          <p:cNvSpPr txBox="1"/>
          <p:nvPr/>
        </p:nvSpPr>
        <p:spPr>
          <a:xfrm>
            <a:off x="1617347" y="611248"/>
            <a:ext cx="201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/>
              <a:t>LS.eq</a:t>
            </a:r>
            <a:r>
              <a:rPr kumimoji="1" lang="en-US" altLang="ja-JP" sz="3600" dirty="0"/>
              <a:t> : </a:t>
            </a:r>
            <a:endParaRPr kumimoji="1" lang="ja-JP" altLang="en-US" sz="3600" dirty="0"/>
          </a:p>
        </p:txBody>
      </p:sp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3D2EF307-557B-4C62-827D-7F1BF899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34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7"/>
    </mc:Choice>
    <mc:Fallback xmlns="">
      <p:transition spd="slow" advTm="68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8" grpId="1"/>
      <p:bldP spid="22" grpId="0" animBg="1"/>
      <p:bldP spid="22" grpId="1" animBg="1"/>
      <p:bldP spid="31" grpId="0"/>
      <p:bldP spid="31" grpId="1"/>
      <p:bldP spid="33" grpId="0" animBg="1"/>
      <p:bldP spid="36" grpId="0"/>
      <p:bldP spid="37" grpId="0"/>
      <p:bldP spid="39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7824" y="138715"/>
            <a:ext cx="9511241" cy="4821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+mn-ea"/>
                <a:ea typeface="+mn-ea"/>
              </a:rPr>
              <a:t>1.</a:t>
            </a:r>
            <a:r>
              <a:rPr kumimoji="1" lang="ja-JP" altLang="en-US" sz="4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ポテンシャルによる散乱理論</a:t>
            </a:r>
            <a:r>
              <a:rPr kumimoji="1" lang="en-US" altLang="ja-JP" sz="4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-2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38B4D1-B06D-4B0B-83AA-34249B74854E}"/>
              </a:ext>
            </a:extLst>
          </p:cNvPr>
          <p:cNvSpPr txBox="1"/>
          <p:nvPr/>
        </p:nvSpPr>
        <p:spPr>
          <a:xfrm>
            <a:off x="9818449" y="3751599"/>
            <a:ext cx="168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完全性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4B6EFE-F014-4E7D-8A7D-B34F54B0188A}"/>
              </a:ext>
            </a:extLst>
          </p:cNvPr>
          <p:cNvSpPr txBox="1"/>
          <p:nvPr/>
        </p:nvSpPr>
        <p:spPr>
          <a:xfrm>
            <a:off x="9818448" y="5337808"/>
            <a:ext cx="168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直交性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D6FB73-A5AB-46F0-A022-FA6EF167C8CC}"/>
              </a:ext>
            </a:extLst>
          </p:cNvPr>
          <p:cNvSpPr txBox="1"/>
          <p:nvPr/>
        </p:nvSpPr>
        <p:spPr>
          <a:xfrm>
            <a:off x="10144625" y="4469529"/>
            <a:ext cx="84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1B0358-410E-4F8C-9AD7-7D0ABAAC2FDB}"/>
              </a:ext>
            </a:extLst>
          </p:cNvPr>
          <p:cNvSpPr txBox="1"/>
          <p:nvPr/>
        </p:nvSpPr>
        <p:spPr>
          <a:xfrm>
            <a:off x="10117471" y="2330790"/>
            <a:ext cx="923330" cy="6463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4AA9DCD-EA51-4D5D-B245-DE870AA1ADB7}"/>
              </a:ext>
            </a:extLst>
          </p:cNvPr>
          <p:cNvSpPr txBox="1"/>
          <p:nvPr/>
        </p:nvSpPr>
        <p:spPr>
          <a:xfrm>
            <a:off x="9125357" y="749025"/>
            <a:ext cx="31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: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直交完全系</a:t>
            </a:r>
          </a:p>
        </p:txBody>
      </p:sp>
      <p:sp>
        <p:nvSpPr>
          <p:cNvPr id="16" name="矢印: 左右 15">
            <a:extLst>
              <a:ext uri="{FF2B5EF4-FFF2-40B4-BE49-F238E27FC236}">
                <a16:creationId xmlns:a16="http://schemas.microsoft.com/office/drawing/2014/main" id="{7A6159AD-540E-4194-B30F-2529E488C1B9}"/>
              </a:ext>
            </a:extLst>
          </p:cNvPr>
          <p:cNvSpPr/>
          <p:nvPr/>
        </p:nvSpPr>
        <p:spPr>
          <a:xfrm>
            <a:off x="4546648" y="901145"/>
            <a:ext cx="2080764" cy="433137"/>
          </a:xfrm>
          <a:prstGeom prst="leftRigh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856B40-34B4-45E6-BCC1-C1CCB2AB6A4D}"/>
              </a:ext>
            </a:extLst>
          </p:cNvPr>
          <p:cNvSpPr txBox="1"/>
          <p:nvPr/>
        </p:nvSpPr>
        <p:spPr>
          <a:xfrm>
            <a:off x="1752432" y="780151"/>
            <a:ext cx="237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: </a:t>
            </a:r>
            <a:r>
              <a:rPr kumimoji="1" lang="en-US" altLang="ja-JP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Hermite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879FFA-2E5E-4D21-A2EE-4C7E17758C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84985" y="3099736"/>
            <a:ext cx="7147298" cy="323433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889BD5C-A2C8-46A7-A2A5-1A703E7248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738185" y="757333"/>
            <a:ext cx="2433251" cy="6983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5443980-5F5A-4030-BFB3-88B72668D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716" y="830186"/>
            <a:ext cx="540716" cy="49392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8C4D3F-0E6F-40CF-8440-F08D331F56EC}"/>
              </a:ext>
            </a:extLst>
          </p:cNvPr>
          <p:cNvSpPr txBox="1"/>
          <p:nvPr/>
        </p:nvSpPr>
        <p:spPr>
          <a:xfrm>
            <a:off x="1531348" y="2561938"/>
            <a:ext cx="4825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: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一般化された光学定理</a:t>
            </a:r>
          </a:p>
        </p:txBody>
      </p:sp>
      <p:sp>
        <p:nvSpPr>
          <p:cNvPr id="3" name="左右矢印 2"/>
          <p:cNvSpPr/>
          <p:nvPr/>
        </p:nvSpPr>
        <p:spPr>
          <a:xfrm>
            <a:off x="8052317" y="3901074"/>
            <a:ext cx="1502229" cy="2985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左右矢印 17"/>
          <p:cNvSpPr/>
          <p:nvPr/>
        </p:nvSpPr>
        <p:spPr>
          <a:xfrm>
            <a:off x="8048574" y="5512367"/>
            <a:ext cx="1502229" cy="2985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8" y="2457667"/>
            <a:ext cx="642937" cy="7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193119" y="2535489"/>
            <a:ext cx="7756024" cy="42904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上下矢印 8"/>
          <p:cNvSpPr/>
          <p:nvPr/>
        </p:nvSpPr>
        <p:spPr>
          <a:xfrm>
            <a:off x="2047375" y="1504304"/>
            <a:ext cx="691470" cy="890037"/>
          </a:xfrm>
          <a:prstGeom prst="upDown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4777874" y="1623749"/>
            <a:ext cx="5366751" cy="82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6">
            <a:extLst>
              <a:ext uri="{FF2B5EF4-FFF2-40B4-BE49-F238E27FC236}">
                <a16:creationId xmlns:a16="http://schemas.microsoft.com/office/drawing/2014/main" id="{4ECB93A7-5CD3-4CA7-91A0-DBBCA60B9323}"/>
              </a:ext>
            </a:extLst>
          </p:cNvPr>
          <p:cNvSpPr/>
          <p:nvPr/>
        </p:nvSpPr>
        <p:spPr>
          <a:xfrm>
            <a:off x="1034297" y="769180"/>
            <a:ext cx="3047143" cy="6159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下矢印 11">
            <a:extLst>
              <a:ext uri="{FF2B5EF4-FFF2-40B4-BE49-F238E27FC236}">
                <a16:creationId xmlns:a16="http://schemas.microsoft.com/office/drawing/2014/main" id="{4692CA3B-6D8C-48C3-BC33-667D9D08D84D}"/>
              </a:ext>
            </a:extLst>
          </p:cNvPr>
          <p:cNvSpPr/>
          <p:nvPr/>
        </p:nvSpPr>
        <p:spPr>
          <a:xfrm>
            <a:off x="8707925" y="2886547"/>
            <a:ext cx="443620" cy="865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5333AB2-B13A-454B-ADF6-497E71291429}"/>
              </a:ext>
            </a:extLst>
          </p:cNvPr>
          <p:cNvSpPr/>
          <p:nvPr/>
        </p:nvSpPr>
        <p:spPr>
          <a:xfrm>
            <a:off x="8118564" y="4906624"/>
            <a:ext cx="3880317" cy="190432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DD26A91-55E4-4A97-ACDB-5C21B16C14FA}"/>
              </a:ext>
            </a:extLst>
          </p:cNvPr>
          <p:cNvSpPr txBox="1"/>
          <p:nvPr/>
        </p:nvSpPr>
        <p:spPr>
          <a:xfrm>
            <a:off x="8929736" y="4991753"/>
            <a:ext cx="194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光学定理 </a:t>
            </a:r>
            <a:endParaRPr kumimoji="1" lang="ja-JP" altLang="en-US" sz="3200" dirty="0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F4C9A625-AA3B-46F6-A605-303109DC863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3032" y="5881910"/>
            <a:ext cx="2976398" cy="843908"/>
          </a:xfrm>
          <a:prstGeom prst="rect">
            <a:avLst/>
          </a:prstGeom>
        </p:spPr>
      </p:pic>
      <p:sp>
        <p:nvSpPr>
          <p:cNvPr id="10" name="矢印: 折線 9">
            <a:extLst>
              <a:ext uri="{FF2B5EF4-FFF2-40B4-BE49-F238E27FC236}">
                <a16:creationId xmlns:a16="http://schemas.microsoft.com/office/drawing/2014/main" id="{32653F0E-79B1-4714-815E-7B404ADBF340}"/>
              </a:ext>
            </a:extLst>
          </p:cNvPr>
          <p:cNvSpPr/>
          <p:nvPr/>
        </p:nvSpPr>
        <p:spPr>
          <a:xfrm rot="5400000">
            <a:off x="8743736" y="3343168"/>
            <a:ext cx="763242" cy="1984228"/>
          </a:xfrm>
          <a:prstGeom prst="bentArrow">
            <a:avLst>
              <a:gd name="adj1" fmla="val 19109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0B62D184-447C-453A-8FF5-77E2BDD24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8666" y="3308468"/>
            <a:ext cx="1242137" cy="5489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BFA9341-A0ED-42C2-B343-75E17492967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2570" y="6280986"/>
            <a:ext cx="3545340" cy="25863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2850914-EBCC-4EF9-9649-2AB71DBEF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24507" y="6512583"/>
            <a:ext cx="6235620" cy="24774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8ABB1BB-1341-486D-853E-88915580939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185427" y="3732214"/>
            <a:ext cx="6280636" cy="105057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47D84B05-6147-4172-BF1E-96A153951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84420" y="5275268"/>
            <a:ext cx="6195201" cy="561487"/>
          </a:xfrm>
          <a:prstGeom prst="rect">
            <a:avLst/>
          </a:prstGeom>
        </p:spPr>
      </p:pic>
      <p:sp>
        <p:nvSpPr>
          <p:cNvPr id="37" name="スライド番号プレースホルダー 3">
            <a:extLst>
              <a:ext uri="{FF2B5EF4-FFF2-40B4-BE49-F238E27FC236}">
                <a16:creationId xmlns:a16="http://schemas.microsoft.com/office/drawing/2014/main" id="{6A495994-EB51-4A82-9D61-4076815E6DA7}"/>
              </a:ext>
            </a:extLst>
          </p:cNvPr>
          <p:cNvSpPr txBox="1">
            <a:spLocks/>
          </p:cNvSpPr>
          <p:nvPr/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E1AA50-D2CF-44A2-879D-8DB01973B62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>
                <a:defRPr/>
              </a:pPr>
              <a:t>5</a:t>
            </a:fld>
            <a:r>
              <a:rPr kumimoji="1" lang="en-US" altLang="ja-JP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t>/20</a:t>
            </a:r>
            <a:endParaRPr kumimoji="1" lang="ja-JP" altLang="en-US" dirty="0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5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9"/>
    </mc:Choice>
    <mc:Fallback xmlns="">
      <p:transition spd="slow" advTm="4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  <p:bldP spid="14" grpId="0"/>
      <p:bldP spid="16" grpId="0" animBg="1"/>
      <p:bldP spid="23" grpId="0"/>
      <p:bldP spid="3" grpId="0" animBg="1"/>
      <p:bldP spid="3" grpId="1" animBg="1"/>
      <p:bldP spid="18" grpId="0" animBg="1"/>
      <p:bldP spid="18" grpId="1" animBg="1"/>
      <p:bldP spid="7" grpId="0" animBg="1"/>
      <p:bldP spid="9" grpId="0" animBg="1"/>
      <p:bldP spid="25" grpId="0" animBg="1"/>
      <p:bldP spid="29" grpId="0" animBg="1"/>
      <p:bldP spid="29" grpId="1" animBg="1"/>
      <p:bldP spid="30" grpId="0" animBg="1"/>
      <p:bldP spid="33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楕円 36">
            <a:extLst>
              <a:ext uri="{FF2B5EF4-FFF2-40B4-BE49-F238E27FC236}">
                <a16:creationId xmlns:a16="http://schemas.microsoft.com/office/drawing/2014/main" id="{99D93D8B-58F8-4ED8-977B-2AB2B9CCBBD5}"/>
              </a:ext>
            </a:extLst>
          </p:cNvPr>
          <p:cNvSpPr/>
          <p:nvPr/>
        </p:nvSpPr>
        <p:spPr>
          <a:xfrm>
            <a:off x="5262101" y="1217969"/>
            <a:ext cx="4974421" cy="555634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8D074CE8-A7A4-43B5-AD76-026F14CB1549}"/>
              </a:ext>
            </a:extLst>
          </p:cNvPr>
          <p:cNvSpPr/>
          <p:nvPr/>
        </p:nvSpPr>
        <p:spPr>
          <a:xfrm>
            <a:off x="54492" y="1217968"/>
            <a:ext cx="4974421" cy="55563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9F9E0B-BE16-43D2-AF6C-E8B3656F775A}"/>
              </a:ext>
            </a:extLst>
          </p:cNvPr>
          <p:cNvSpPr txBox="1"/>
          <p:nvPr/>
        </p:nvSpPr>
        <p:spPr>
          <a:xfrm>
            <a:off x="2168024" y="403647"/>
            <a:ext cx="76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A63EC9-F4AF-436E-9A91-1BF5F5A07F81}"/>
              </a:ext>
            </a:extLst>
          </p:cNvPr>
          <p:cNvSpPr txBox="1"/>
          <p:nvPr/>
        </p:nvSpPr>
        <p:spPr>
          <a:xfrm>
            <a:off x="6747469" y="437967"/>
            <a:ext cx="186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4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90F24C2B-4AB8-4884-B42F-78B51B2A409E}"/>
              </a:ext>
            </a:extLst>
          </p:cNvPr>
          <p:cNvSpPr txBox="1">
            <a:spLocks/>
          </p:cNvSpPr>
          <p:nvPr/>
        </p:nvSpPr>
        <p:spPr>
          <a:xfrm>
            <a:off x="1123971" y="107149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2.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en-US" altLang="ja-JP" sz="4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kumimoji="1" lang="ja-JP" altLang="en-US" sz="4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行列による散乱理論</a:t>
            </a:r>
            <a:r>
              <a:rPr lang="en-US" altLang="ja-JP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‐1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C78FAF-4BC1-4231-8D85-25E4459733F3}"/>
              </a:ext>
            </a:extLst>
          </p:cNvPr>
          <p:cNvSpPr/>
          <p:nvPr/>
        </p:nvSpPr>
        <p:spPr>
          <a:xfrm>
            <a:off x="10444642" y="3245810"/>
            <a:ext cx="1500763" cy="15232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C0E51FE-C8AB-4163-BEE7-822AAE05ED90}"/>
              </a:ext>
            </a:extLst>
          </p:cNvPr>
          <p:cNvCxnSpPr>
            <a:cxnSpLocks/>
          </p:cNvCxnSpPr>
          <p:nvPr/>
        </p:nvCxnSpPr>
        <p:spPr>
          <a:xfrm flipV="1">
            <a:off x="10444642" y="3245810"/>
            <a:ext cx="1496720" cy="15327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B63133-D271-495B-A87C-5EB64A15299C}"/>
              </a:ext>
            </a:extLst>
          </p:cNvPr>
          <p:cNvSpPr txBox="1"/>
          <p:nvPr/>
        </p:nvSpPr>
        <p:spPr>
          <a:xfrm>
            <a:off x="10670083" y="2508939"/>
            <a:ext cx="1045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矢印: 左右 17">
            <a:extLst>
              <a:ext uri="{FF2B5EF4-FFF2-40B4-BE49-F238E27FC236}">
                <a16:creationId xmlns:a16="http://schemas.microsoft.com/office/drawing/2014/main" id="{58271A60-3B03-4BE6-84E1-76269C1939D5}"/>
              </a:ext>
            </a:extLst>
          </p:cNvPr>
          <p:cNvSpPr/>
          <p:nvPr/>
        </p:nvSpPr>
        <p:spPr>
          <a:xfrm>
            <a:off x="4231627" y="1129705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E055790-214B-4E03-8509-3A76AA712E74}"/>
              </a:ext>
            </a:extLst>
          </p:cNvPr>
          <p:cNvSpPr txBox="1"/>
          <p:nvPr/>
        </p:nvSpPr>
        <p:spPr>
          <a:xfrm>
            <a:off x="4484246" y="578049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61" name="フローチャート: 結合子 60">
            <a:extLst>
              <a:ext uri="{FF2B5EF4-FFF2-40B4-BE49-F238E27FC236}">
                <a16:creationId xmlns:a16="http://schemas.microsoft.com/office/drawing/2014/main" id="{392D78EB-0B7D-4FCE-80AF-39DE5A7BC16A}"/>
              </a:ext>
            </a:extLst>
          </p:cNvPr>
          <p:cNvSpPr/>
          <p:nvPr/>
        </p:nvSpPr>
        <p:spPr>
          <a:xfrm>
            <a:off x="2571140" y="3802206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フローチャート: 結合子 63">
            <a:extLst>
              <a:ext uri="{FF2B5EF4-FFF2-40B4-BE49-F238E27FC236}">
                <a16:creationId xmlns:a16="http://schemas.microsoft.com/office/drawing/2014/main" id="{72293F09-EF22-4667-B8C7-E3CBF9B1E231}"/>
              </a:ext>
            </a:extLst>
          </p:cNvPr>
          <p:cNvSpPr/>
          <p:nvPr/>
        </p:nvSpPr>
        <p:spPr>
          <a:xfrm>
            <a:off x="7880755" y="3818215"/>
            <a:ext cx="210917" cy="200558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125AE7D6-1311-4933-8FCA-724466E5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833394" y="3568895"/>
            <a:ext cx="625582" cy="65434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54193A42-CF1A-485A-981D-1ADCA0D6C2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317282" y="3602973"/>
            <a:ext cx="626590" cy="641510"/>
          </a:xfrm>
          <a:prstGeom prst="rect">
            <a:avLst/>
          </a:prstGeom>
        </p:spPr>
      </p:pic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17F5400-DD72-47F5-ABEB-2D9FBE4DA778}"/>
              </a:ext>
            </a:extLst>
          </p:cNvPr>
          <p:cNvSpPr txBox="1"/>
          <p:nvPr/>
        </p:nvSpPr>
        <p:spPr>
          <a:xfrm>
            <a:off x="1443952" y="2385829"/>
            <a:ext cx="250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Hermite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FA089116-9AD8-4382-A113-860D849ED4B3}"/>
              </a:ext>
            </a:extLst>
          </p:cNvPr>
          <p:cNvSpPr txBox="1"/>
          <p:nvPr/>
        </p:nvSpPr>
        <p:spPr>
          <a:xfrm>
            <a:off x="5258058" y="2020716"/>
            <a:ext cx="486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一般化された</a:t>
            </a:r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	</a:t>
            </a:r>
            <a:r>
              <a:rPr kumimoji="1" lang="ja-JP" altLang="en-US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光学定理</a:t>
            </a:r>
          </a:p>
        </p:txBody>
      </p:sp>
      <p:sp>
        <p:nvSpPr>
          <p:cNvPr id="100" name="矢印: 右 99">
            <a:extLst>
              <a:ext uri="{FF2B5EF4-FFF2-40B4-BE49-F238E27FC236}">
                <a16:creationId xmlns:a16="http://schemas.microsoft.com/office/drawing/2014/main" id="{CC2859F1-1273-4BC7-8288-C560494723D3}"/>
              </a:ext>
            </a:extLst>
          </p:cNvPr>
          <p:cNvSpPr/>
          <p:nvPr/>
        </p:nvSpPr>
        <p:spPr>
          <a:xfrm>
            <a:off x="2943430" y="3757165"/>
            <a:ext cx="4775952" cy="33762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2" name="矢印: 右 101">
            <a:extLst>
              <a:ext uri="{FF2B5EF4-FFF2-40B4-BE49-F238E27FC236}">
                <a16:creationId xmlns:a16="http://schemas.microsoft.com/office/drawing/2014/main" id="{93F0E864-A997-452E-B7F2-2D50750F39DB}"/>
              </a:ext>
            </a:extLst>
          </p:cNvPr>
          <p:cNvSpPr/>
          <p:nvPr/>
        </p:nvSpPr>
        <p:spPr>
          <a:xfrm>
            <a:off x="9114503" y="3802206"/>
            <a:ext cx="1232602" cy="29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1" name="四角形: 角を丸くする 100">
            <a:extLst>
              <a:ext uri="{FF2B5EF4-FFF2-40B4-BE49-F238E27FC236}">
                <a16:creationId xmlns:a16="http://schemas.microsoft.com/office/drawing/2014/main" id="{0C9EF0FB-B8F9-4F05-A25B-4DF502AB8EC4}"/>
              </a:ext>
            </a:extLst>
          </p:cNvPr>
          <p:cNvSpPr/>
          <p:nvPr/>
        </p:nvSpPr>
        <p:spPr>
          <a:xfrm>
            <a:off x="1663981" y="3501213"/>
            <a:ext cx="865811" cy="7220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四角形: 角を丸くする 104">
            <a:extLst>
              <a:ext uri="{FF2B5EF4-FFF2-40B4-BE49-F238E27FC236}">
                <a16:creationId xmlns:a16="http://schemas.microsoft.com/office/drawing/2014/main" id="{721A2BE7-FCBA-4BCD-93A6-A7BE0A80298F}"/>
              </a:ext>
            </a:extLst>
          </p:cNvPr>
          <p:cNvSpPr/>
          <p:nvPr/>
        </p:nvSpPr>
        <p:spPr>
          <a:xfrm>
            <a:off x="8225171" y="3535053"/>
            <a:ext cx="810667" cy="7220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矢印: 右 105">
            <a:extLst>
              <a:ext uri="{FF2B5EF4-FFF2-40B4-BE49-F238E27FC236}">
                <a16:creationId xmlns:a16="http://schemas.microsoft.com/office/drawing/2014/main" id="{705012E2-37C0-41B9-8D59-30FDA3B8766E}"/>
              </a:ext>
            </a:extLst>
          </p:cNvPr>
          <p:cNvSpPr/>
          <p:nvPr/>
        </p:nvSpPr>
        <p:spPr>
          <a:xfrm rot="10800000">
            <a:off x="2909261" y="3754016"/>
            <a:ext cx="4775952" cy="337629"/>
          </a:xfrm>
          <a:prstGeom prst="rightArrow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468FF03A-686A-4148-A452-5ECD9A351AD3}"/>
              </a:ext>
            </a:extLst>
          </p:cNvPr>
          <p:cNvSpPr txBox="1"/>
          <p:nvPr/>
        </p:nvSpPr>
        <p:spPr>
          <a:xfrm>
            <a:off x="5331406" y="4883585"/>
            <a:ext cx="680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T</a:t>
            </a:r>
            <a:r>
              <a:rPr kumimoji="1" lang="ja-JP" altLang="en-US" sz="4000" dirty="0"/>
              <a:t>行列から散乱理論を再構築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001B415B-49E7-4E30-A0B9-7D1D7ABAA396}"/>
              </a:ext>
            </a:extLst>
          </p:cNvPr>
          <p:cNvSpPr/>
          <p:nvPr/>
        </p:nvSpPr>
        <p:spPr>
          <a:xfrm>
            <a:off x="5258058" y="4893686"/>
            <a:ext cx="6802023" cy="6259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矢印: 左右 110">
            <a:extLst>
              <a:ext uri="{FF2B5EF4-FFF2-40B4-BE49-F238E27FC236}">
                <a16:creationId xmlns:a16="http://schemas.microsoft.com/office/drawing/2014/main" id="{F469C23E-4897-4A93-81A4-88ED2279174B}"/>
              </a:ext>
            </a:extLst>
          </p:cNvPr>
          <p:cNvSpPr/>
          <p:nvPr/>
        </p:nvSpPr>
        <p:spPr>
          <a:xfrm>
            <a:off x="4180321" y="2592162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93423BAC-CD0F-4B1B-B1CB-4B143859D5EB}"/>
              </a:ext>
            </a:extLst>
          </p:cNvPr>
          <p:cNvSpPr/>
          <p:nvPr/>
        </p:nvSpPr>
        <p:spPr>
          <a:xfrm>
            <a:off x="5258058" y="5640031"/>
            <a:ext cx="6809547" cy="116344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C8286961-A2AB-4C6A-9FD9-D365DE17B2DA}"/>
              </a:ext>
            </a:extLst>
          </p:cNvPr>
          <p:cNvSpPr txBox="1"/>
          <p:nvPr/>
        </p:nvSpPr>
        <p:spPr>
          <a:xfrm>
            <a:off x="5258059" y="5586474"/>
            <a:ext cx="6683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・逆散乱問題の一般的解法</a:t>
            </a:r>
            <a:endParaRPr kumimoji="1" lang="en-US" altLang="ja-JP" sz="4000" dirty="0"/>
          </a:p>
          <a:p>
            <a:r>
              <a:rPr kumimoji="1" lang="ja-JP" altLang="en-US" sz="4000" dirty="0"/>
              <a:t>・ポテンシャル変換理論</a:t>
            </a:r>
            <a:endParaRPr kumimoji="1" lang="en-US" altLang="ja-JP" sz="4000" dirty="0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0AEE6D50-0F58-425B-A431-66925D7DABCA}"/>
              </a:ext>
            </a:extLst>
          </p:cNvPr>
          <p:cNvSpPr/>
          <p:nvPr/>
        </p:nvSpPr>
        <p:spPr>
          <a:xfrm>
            <a:off x="3796311" y="5943974"/>
            <a:ext cx="1232602" cy="671954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スライド番号プレースホルダー 3">
            <a:extLst>
              <a:ext uri="{FF2B5EF4-FFF2-40B4-BE49-F238E27FC236}">
                <a16:creationId xmlns:a16="http://schemas.microsoft.com/office/drawing/2014/main" id="{1DEBDA9E-C81E-4CDE-9A11-90F96ABB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6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 animBg="1"/>
      <p:bldP spid="20" grpId="0"/>
      <p:bldP spid="61" grpId="0" animBg="1"/>
      <p:bldP spid="64" grpId="0" animBg="1"/>
      <p:bldP spid="85" grpId="0"/>
      <p:bldP spid="86" grpId="0"/>
      <p:bldP spid="100" grpId="0" animBg="1"/>
      <p:bldP spid="100" grpId="1" animBg="1"/>
      <p:bldP spid="102" grpId="0" animBg="1"/>
      <p:bldP spid="101" grpId="0" animBg="1"/>
      <p:bldP spid="101" grpId="1" animBg="1"/>
      <p:bldP spid="105" grpId="0" animBg="1"/>
      <p:bldP spid="106" grpId="0" animBg="1"/>
      <p:bldP spid="108" grpId="0"/>
      <p:bldP spid="109" grpId="0" animBg="1"/>
      <p:bldP spid="111" grpId="0" animBg="1"/>
      <p:bldP spid="114" grpId="0" animBg="1"/>
      <p:bldP spid="115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342A6C-347B-4237-A9BF-F492E1B3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63265" cy="74662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latin typeface="+mn-ea"/>
                <a:ea typeface="+mn-ea"/>
              </a:rPr>
              <a:t>2.</a:t>
            </a:r>
            <a:r>
              <a:rPr kumimoji="1" lang="ja-JP" altLang="en-US" sz="4000" dirty="0">
                <a:latin typeface="+mn-ea"/>
                <a:ea typeface="+mn-ea"/>
              </a:rPr>
              <a:t> </a:t>
            </a:r>
            <a:r>
              <a:rPr lang="en-US" altLang="ja-JP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行列による散乱理論</a:t>
            </a:r>
            <a:r>
              <a:rPr kumimoji="1" lang="en-US" altLang="ja-JP" sz="4000" dirty="0">
                <a:latin typeface="+mn-ea"/>
                <a:ea typeface="+mn-ea"/>
              </a:rPr>
              <a:t>- 2 (</a:t>
            </a:r>
            <a:r>
              <a:rPr kumimoji="1" lang="ja-JP" altLang="en-US" sz="4000" dirty="0">
                <a:latin typeface="+mn-ea"/>
                <a:ea typeface="+mn-ea"/>
              </a:rPr>
              <a:t>逆散乱理論</a:t>
            </a:r>
            <a:r>
              <a:rPr kumimoji="1" lang="en-US" altLang="ja-JP" sz="4000" dirty="0">
                <a:latin typeface="+mn-ea"/>
                <a:ea typeface="+mn-ea"/>
              </a:rPr>
              <a:t>)</a:t>
            </a:r>
            <a:endParaRPr kumimoji="1" lang="ja-JP" altLang="en-US" sz="4000" dirty="0">
              <a:latin typeface="+mn-ea"/>
              <a:ea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94CDBD2-4E1A-44E2-BD7C-5B103E6B1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71" y="1164511"/>
            <a:ext cx="2337699" cy="23263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7C71235-0CCD-486B-BF94-F92507648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1" r="47837"/>
          <a:stretch/>
        </p:blipFill>
        <p:spPr>
          <a:xfrm>
            <a:off x="4027503" y="1002552"/>
            <a:ext cx="2266298" cy="19661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01082BE-08F5-4C35-B83D-11FC9AD8B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1" y="1066642"/>
            <a:ext cx="2113078" cy="19244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70A363A-2CED-48E8-8A1C-3E0BA8D109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03" y="2935084"/>
            <a:ext cx="2197710" cy="1961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DF6F043-B638-4848-A9D6-42C50F56F4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8" y="2977848"/>
            <a:ext cx="2127218" cy="19372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2D799FE-AF89-495F-BAC8-4401E1F3AF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84" y="4896542"/>
            <a:ext cx="2197710" cy="1961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6CB5DB6-C522-428C-AD4E-807FFF159D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8" y="4920710"/>
            <a:ext cx="2127219" cy="19372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円/楕円 49">
            <a:extLst>
              <a:ext uri="{FF2B5EF4-FFF2-40B4-BE49-F238E27FC236}">
                <a16:creationId xmlns:a16="http://schemas.microsoft.com/office/drawing/2014/main" id="{0A65AC84-A869-4887-9640-8FC61DCAE0C4}"/>
              </a:ext>
            </a:extLst>
          </p:cNvPr>
          <p:cNvSpPr/>
          <p:nvPr/>
        </p:nvSpPr>
        <p:spPr>
          <a:xfrm>
            <a:off x="6952385" y="2210328"/>
            <a:ext cx="439141" cy="4571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52">
            <a:extLst>
              <a:ext uri="{FF2B5EF4-FFF2-40B4-BE49-F238E27FC236}">
                <a16:creationId xmlns:a16="http://schemas.microsoft.com/office/drawing/2014/main" id="{70D89B11-DAD0-43D6-9227-C811F250097E}"/>
              </a:ext>
            </a:extLst>
          </p:cNvPr>
          <p:cNvSpPr/>
          <p:nvPr/>
        </p:nvSpPr>
        <p:spPr>
          <a:xfrm>
            <a:off x="7452017" y="2206474"/>
            <a:ext cx="439141" cy="4571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C8DBC0C-4AED-4555-9B97-B622889A6CBD}"/>
              </a:ext>
            </a:extLst>
          </p:cNvPr>
          <p:cNvSpPr txBox="1"/>
          <p:nvPr/>
        </p:nvSpPr>
        <p:spPr>
          <a:xfrm>
            <a:off x="7018473" y="2266332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2F3EF69-9F9C-4A0F-AA9A-9EF5C00DA3BA}"/>
              </a:ext>
            </a:extLst>
          </p:cNvPr>
          <p:cNvSpPr txBox="1"/>
          <p:nvPr/>
        </p:nvSpPr>
        <p:spPr>
          <a:xfrm>
            <a:off x="7506488" y="2266332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B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44ABAF-D132-439B-B878-EF91EAD14B95}"/>
              </a:ext>
            </a:extLst>
          </p:cNvPr>
          <p:cNvSpPr txBox="1"/>
          <p:nvPr/>
        </p:nvSpPr>
        <p:spPr>
          <a:xfrm>
            <a:off x="8766301" y="792473"/>
            <a:ext cx="130809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DAB0362-8FF2-4AE5-9AF7-629C15C93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0350" y="762058"/>
            <a:ext cx="1174286" cy="36933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F816DD4-21FC-42AB-B68B-D59CC16B1607}"/>
              </a:ext>
            </a:extLst>
          </p:cNvPr>
          <p:cNvSpPr txBox="1"/>
          <p:nvPr/>
        </p:nvSpPr>
        <p:spPr>
          <a:xfrm>
            <a:off x="4440224" y="567877"/>
            <a:ext cx="144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3399FF"/>
                </a:solidFill>
                <a:latin typeface="+mn-ea"/>
              </a:rPr>
              <a:t>HOST</a:t>
            </a:r>
            <a:endParaRPr kumimoji="1" lang="ja-JP" altLang="en-US" sz="3200" dirty="0">
              <a:solidFill>
                <a:srgbClr val="3399FF"/>
              </a:solidFill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C1EC229-8BFA-419C-991F-207DA53BD13B}"/>
              </a:ext>
            </a:extLst>
          </p:cNvPr>
          <p:cNvSpPr txBox="1"/>
          <p:nvPr/>
        </p:nvSpPr>
        <p:spPr>
          <a:xfrm>
            <a:off x="1043039" y="596105"/>
            <a:ext cx="56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32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右矢印 50">
            <a:extLst>
              <a:ext uri="{FF2B5EF4-FFF2-40B4-BE49-F238E27FC236}">
                <a16:creationId xmlns:a16="http://schemas.microsoft.com/office/drawing/2014/main" id="{968CB517-D582-4E95-9CFF-B2E04F5DE9FB}"/>
              </a:ext>
            </a:extLst>
          </p:cNvPr>
          <p:cNvSpPr/>
          <p:nvPr/>
        </p:nvSpPr>
        <p:spPr>
          <a:xfrm rot="10800000">
            <a:off x="6527602" y="1784991"/>
            <a:ext cx="1614220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59">
            <a:extLst>
              <a:ext uri="{FF2B5EF4-FFF2-40B4-BE49-F238E27FC236}">
                <a16:creationId xmlns:a16="http://schemas.microsoft.com/office/drawing/2014/main" id="{50361A0B-9A03-4D73-BEF9-961483BDCA82}"/>
              </a:ext>
            </a:extLst>
          </p:cNvPr>
          <p:cNvSpPr/>
          <p:nvPr/>
        </p:nvSpPr>
        <p:spPr>
          <a:xfrm rot="10800000">
            <a:off x="2615380" y="1707428"/>
            <a:ext cx="1308683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59">
            <a:extLst>
              <a:ext uri="{FF2B5EF4-FFF2-40B4-BE49-F238E27FC236}">
                <a16:creationId xmlns:a16="http://schemas.microsoft.com/office/drawing/2014/main" id="{72015626-466C-4A6F-8273-0EF68C8F5534}"/>
              </a:ext>
            </a:extLst>
          </p:cNvPr>
          <p:cNvSpPr/>
          <p:nvPr/>
        </p:nvSpPr>
        <p:spPr>
          <a:xfrm rot="10800000">
            <a:off x="2546338" y="3584969"/>
            <a:ext cx="1308682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60">
            <a:extLst>
              <a:ext uri="{FF2B5EF4-FFF2-40B4-BE49-F238E27FC236}">
                <a16:creationId xmlns:a16="http://schemas.microsoft.com/office/drawing/2014/main" id="{1ED9245C-CD03-405A-BD36-AC3FA9369AF1}"/>
              </a:ext>
            </a:extLst>
          </p:cNvPr>
          <p:cNvSpPr/>
          <p:nvPr/>
        </p:nvSpPr>
        <p:spPr>
          <a:xfrm rot="9139849">
            <a:off x="6388216" y="3349295"/>
            <a:ext cx="2027865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61">
            <a:extLst>
              <a:ext uri="{FF2B5EF4-FFF2-40B4-BE49-F238E27FC236}">
                <a16:creationId xmlns:a16="http://schemas.microsoft.com/office/drawing/2014/main" id="{693B1D5D-8A04-4CF2-9769-EFDEC83669CC}"/>
              </a:ext>
            </a:extLst>
          </p:cNvPr>
          <p:cNvSpPr/>
          <p:nvPr/>
        </p:nvSpPr>
        <p:spPr>
          <a:xfrm rot="7908919">
            <a:off x="6004986" y="4450749"/>
            <a:ext cx="3152471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59">
            <a:extLst>
              <a:ext uri="{FF2B5EF4-FFF2-40B4-BE49-F238E27FC236}">
                <a16:creationId xmlns:a16="http://schemas.microsoft.com/office/drawing/2014/main" id="{59FE1097-585E-4DCF-8806-5AAC6860E84B}"/>
              </a:ext>
            </a:extLst>
          </p:cNvPr>
          <p:cNvSpPr/>
          <p:nvPr/>
        </p:nvSpPr>
        <p:spPr>
          <a:xfrm rot="10800000">
            <a:off x="2546337" y="5527893"/>
            <a:ext cx="1308682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CD69FB0-C350-4882-9F1A-0CF750E4AE0F}"/>
              </a:ext>
            </a:extLst>
          </p:cNvPr>
          <p:cNvSpPr txBox="1"/>
          <p:nvPr/>
        </p:nvSpPr>
        <p:spPr>
          <a:xfrm>
            <a:off x="2694286" y="1131390"/>
            <a:ext cx="116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/>
              <a:t>LS.eq</a:t>
            </a:r>
            <a:endParaRPr kumimoji="1" lang="ja-JP" altLang="en-US" sz="2800" dirty="0"/>
          </a:p>
        </p:txBody>
      </p:sp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C346C4C2-C266-43D7-B966-6B0D0BAA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8336A847-B8B8-4F10-B566-0C1E41EE7D1A}"/>
              </a:ext>
            </a:extLst>
          </p:cNvPr>
          <p:cNvSpPr/>
          <p:nvPr/>
        </p:nvSpPr>
        <p:spPr>
          <a:xfrm rot="5400000">
            <a:off x="9966114" y="3079778"/>
            <a:ext cx="519316" cy="15539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9ECF44-41E9-43B5-82D8-5D45966CC374}"/>
              </a:ext>
            </a:extLst>
          </p:cNvPr>
          <p:cNvSpPr txBox="1"/>
          <p:nvPr/>
        </p:nvSpPr>
        <p:spPr>
          <a:xfrm>
            <a:off x="8274888" y="4162749"/>
            <a:ext cx="3740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同じ</a:t>
            </a:r>
            <a:r>
              <a:rPr kumimoji="1" lang="en-US" altLang="ja-JP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OST</a:t>
            </a:r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を与える全ての</a:t>
            </a:r>
            <a:r>
              <a:rPr kumimoji="1" lang="en-US" altLang="ja-JP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を解に持つ</a:t>
            </a: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E4969314-B0F8-4223-8F92-5FB50B0BA470}"/>
              </a:ext>
            </a:extLst>
          </p:cNvPr>
          <p:cNvSpPr/>
          <p:nvPr/>
        </p:nvSpPr>
        <p:spPr>
          <a:xfrm rot="5400000">
            <a:off x="9987568" y="4720145"/>
            <a:ext cx="476407" cy="15539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3731C27-87DC-4E19-A35C-5C0C5A4DC1D9}"/>
              </a:ext>
            </a:extLst>
          </p:cNvPr>
          <p:cNvSpPr/>
          <p:nvPr/>
        </p:nvSpPr>
        <p:spPr>
          <a:xfrm>
            <a:off x="8766300" y="5825314"/>
            <a:ext cx="2973415" cy="9733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F9FA592-3D7D-4AD8-B558-93D6889F0BE2}"/>
              </a:ext>
            </a:extLst>
          </p:cNvPr>
          <p:cNvSpPr/>
          <p:nvPr/>
        </p:nvSpPr>
        <p:spPr>
          <a:xfrm>
            <a:off x="8274888" y="4217939"/>
            <a:ext cx="3838453" cy="9100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3D00B2C-4848-4B02-96F7-8AFE8AC1706E}"/>
              </a:ext>
            </a:extLst>
          </p:cNvPr>
          <p:cNvSpPr txBox="1"/>
          <p:nvPr/>
        </p:nvSpPr>
        <p:spPr>
          <a:xfrm>
            <a:off x="8920065" y="577558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最も一般的な逆散乱の解法</a:t>
            </a:r>
          </a:p>
        </p:txBody>
      </p: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0941E0C-4610-4CF1-B926-324638263321}"/>
              </a:ext>
            </a:extLst>
          </p:cNvPr>
          <p:cNvCxnSpPr>
            <a:cxnSpLocks/>
          </p:cNvCxnSpPr>
          <p:nvPr/>
        </p:nvCxnSpPr>
        <p:spPr>
          <a:xfrm flipV="1">
            <a:off x="4235376" y="1083518"/>
            <a:ext cx="1645703" cy="16053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BAF9D2E-6E76-44EF-B70B-875F07E407D1}"/>
              </a:ext>
            </a:extLst>
          </p:cNvPr>
          <p:cNvSpPr/>
          <p:nvPr/>
        </p:nvSpPr>
        <p:spPr>
          <a:xfrm>
            <a:off x="8362471" y="746620"/>
            <a:ext cx="2502639" cy="274427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D59281C-6B8F-4ABE-AAE3-00B00870CDB7}"/>
              </a:ext>
            </a:extLst>
          </p:cNvPr>
          <p:cNvCxnSpPr>
            <a:cxnSpLocks/>
          </p:cNvCxnSpPr>
          <p:nvPr/>
        </p:nvCxnSpPr>
        <p:spPr>
          <a:xfrm flipV="1">
            <a:off x="4244213" y="2991053"/>
            <a:ext cx="1636866" cy="1617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30BA757-8C46-4551-8625-4F17B385E663}"/>
              </a:ext>
            </a:extLst>
          </p:cNvPr>
          <p:cNvCxnSpPr>
            <a:cxnSpLocks/>
          </p:cNvCxnSpPr>
          <p:nvPr/>
        </p:nvCxnSpPr>
        <p:spPr>
          <a:xfrm flipV="1">
            <a:off x="4244213" y="4915135"/>
            <a:ext cx="1645703" cy="1667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1CD1C5-3441-404C-A1E7-B88D8C49AACE}"/>
              </a:ext>
            </a:extLst>
          </p:cNvPr>
          <p:cNvSpPr txBox="1"/>
          <p:nvPr/>
        </p:nvSpPr>
        <p:spPr>
          <a:xfrm>
            <a:off x="11412147" y="503906"/>
            <a:ext cx="663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+mj-lt"/>
              </a:rPr>
              <a:t>対応する</a:t>
            </a:r>
            <a:r>
              <a:rPr kumimoji="1" lang="en-US" altLang="ja-JP" sz="3200" dirty="0">
                <a:latin typeface="+mj-lt"/>
              </a:rPr>
              <a:t>V</a:t>
            </a:r>
            <a:r>
              <a:rPr kumimoji="1" lang="ja-JP" altLang="en-US" sz="3200" dirty="0">
                <a:latin typeface="+mj-lt"/>
              </a:rPr>
              <a:t>は</a:t>
            </a:r>
            <a:r>
              <a:rPr kumimoji="1" lang="en-US" altLang="ja-JP" sz="3200" dirty="0">
                <a:latin typeface="+mj-lt"/>
              </a:rPr>
              <a:t>?</a:t>
            </a:r>
            <a:endParaRPr kumimoji="1" lang="ja-JP" altLang="en-US" sz="3200" dirty="0">
              <a:latin typeface="+mj-lt"/>
            </a:endParaRPr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7B2E41E3-987A-4322-8235-18D933ADF501}"/>
              </a:ext>
            </a:extLst>
          </p:cNvPr>
          <p:cNvSpPr/>
          <p:nvPr/>
        </p:nvSpPr>
        <p:spPr>
          <a:xfrm>
            <a:off x="10988249" y="1618033"/>
            <a:ext cx="330281" cy="9088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E87C8F3-B344-400A-AAC5-2B1F06AAFD91}"/>
              </a:ext>
            </a:extLst>
          </p:cNvPr>
          <p:cNvSpPr/>
          <p:nvPr/>
        </p:nvSpPr>
        <p:spPr>
          <a:xfrm>
            <a:off x="4235376" y="1083518"/>
            <a:ext cx="1654540" cy="16193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1BFED3A-E3EE-46C1-8963-A9F5CC4C0927}"/>
              </a:ext>
            </a:extLst>
          </p:cNvPr>
          <p:cNvCxnSpPr>
            <a:cxnSpLocks/>
          </p:cNvCxnSpPr>
          <p:nvPr/>
        </p:nvCxnSpPr>
        <p:spPr>
          <a:xfrm flipV="1">
            <a:off x="4226539" y="1090565"/>
            <a:ext cx="1645703" cy="16053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65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8"/>
    </mc:Choice>
    <mc:Fallback xmlns="">
      <p:transition spd="slow" advTm="8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  <p:bldP spid="31" grpId="0"/>
      <p:bldP spid="34" grpId="0"/>
      <p:bldP spid="35" grpId="0"/>
      <p:bldP spid="3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36" grpId="0" animBg="1"/>
      <p:bldP spid="43" grpId="0"/>
      <p:bldP spid="44" grpId="0" animBg="1"/>
      <p:bldP spid="45" grpId="0" animBg="1"/>
      <p:bldP spid="46" grpId="0" animBg="1"/>
      <p:bldP spid="47" grpId="0"/>
      <p:bldP spid="3" grpId="0" animBg="1"/>
      <p:bldP spid="4" grpId="0"/>
      <p:bldP spid="6" grpId="0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342A6C-347B-4237-A9BF-F492E1B3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63265" cy="74662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4000" dirty="0">
                <a:latin typeface="+mn-ea"/>
                <a:ea typeface="+mn-ea"/>
              </a:rPr>
              <a:t>2.</a:t>
            </a:r>
            <a:r>
              <a:rPr kumimoji="1" lang="ja-JP" altLang="en-US" sz="4000" dirty="0">
                <a:latin typeface="+mn-ea"/>
                <a:ea typeface="+mn-ea"/>
              </a:rPr>
              <a:t> </a:t>
            </a:r>
            <a:r>
              <a:rPr lang="en-US" altLang="ja-JP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行列による散乱理論</a:t>
            </a:r>
            <a:r>
              <a:rPr kumimoji="1" lang="en-US" altLang="ja-JP" sz="4000" dirty="0">
                <a:latin typeface="+mn-ea"/>
                <a:ea typeface="+mn-ea"/>
              </a:rPr>
              <a:t>- 3(</a:t>
            </a:r>
            <a:r>
              <a:rPr kumimoji="1" lang="ja-JP" altLang="en-US" sz="4000" dirty="0">
                <a:latin typeface="+mn-ea"/>
                <a:ea typeface="+mn-ea"/>
              </a:rPr>
              <a:t>ポテンシャル変換理論</a:t>
            </a:r>
            <a:r>
              <a:rPr kumimoji="1" lang="en-US" altLang="ja-JP" sz="4000" dirty="0">
                <a:latin typeface="+mn-ea"/>
                <a:ea typeface="+mn-ea"/>
              </a:rPr>
              <a:t>)</a:t>
            </a:r>
            <a:endParaRPr kumimoji="1" lang="ja-JP" altLang="en-US" sz="4000" dirty="0">
              <a:latin typeface="+mn-ea"/>
              <a:ea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94CDBD2-4E1A-44E2-BD7C-5B103E6B1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71" y="1164511"/>
            <a:ext cx="2337699" cy="23263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7C71235-0CCD-486B-BF94-F925076483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1" r="47837"/>
          <a:stretch/>
        </p:blipFill>
        <p:spPr>
          <a:xfrm>
            <a:off x="4027503" y="1002552"/>
            <a:ext cx="2266298" cy="19661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01082BE-08F5-4C35-B83D-11FC9AD8B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1" y="1066642"/>
            <a:ext cx="2113078" cy="19244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70A363A-2CED-48E8-8A1C-3E0BA8D109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03" y="2935084"/>
            <a:ext cx="2197710" cy="1961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DF6F043-B638-4848-A9D6-42C50F56F4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8" y="2977848"/>
            <a:ext cx="2127218" cy="19372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2D799FE-AF89-495F-BAC8-4401E1F3AF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84" y="4896542"/>
            <a:ext cx="2197710" cy="19614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6CB5DB6-C522-428C-AD4E-807FFF159D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8" y="4920710"/>
            <a:ext cx="2127219" cy="19372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円/楕円 49">
            <a:extLst>
              <a:ext uri="{FF2B5EF4-FFF2-40B4-BE49-F238E27FC236}">
                <a16:creationId xmlns:a16="http://schemas.microsoft.com/office/drawing/2014/main" id="{0A65AC84-A869-4887-9640-8FC61DCAE0C4}"/>
              </a:ext>
            </a:extLst>
          </p:cNvPr>
          <p:cNvSpPr/>
          <p:nvPr/>
        </p:nvSpPr>
        <p:spPr>
          <a:xfrm>
            <a:off x="6952385" y="2210328"/>
            <a:ext cx="439141" cy="4571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52">
            <a:extLst>
              <a:ext uri="{FF2B5EF4-FFF2-40B4-BE49-F238E27FC236}">
                <a16:creationId xmlns:a16="http://schemas.microsoft.com/office/drawing/2014/main" id="{70D89B11-DAD0-43D6-9227-C811F250097E}"/>
              </a:ext>
            </a:extLst>
          </p:cNvPr>
          <p:cNvSpPr/>
          <p:nvPr/>
        </p:nvSpPr>
        <p:spPr>
          <a:xfrm>
            <a:off x="7452017" y="2206474"/>
            <a:ext cx="439141" cy="4571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C8DBC0C-4AED-4555-9B97-B622889A6CBD}"/>
              </a:ext>
            </a:extLst>
          </p:cNvPr>
          <p:cNvSpPr txBox="1"/>
          <p:nvPr/>
        </p:nvSpPr>
        <p:spPr>
          <a:xfrm>
            <a:off x="7018473" y="2266332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A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2F3EF69-9F9C-4A0F-AA9A-9EF5C00DA3BA}"/>
              </a:ext>
            </a:extLst>
          </p:cNvPr>
          <p:cNvSpPr txBox="1"/>
          <p:nvPr/>
        </p:nvSpPr>
        <p:spPr>
          <a:xfrm>
            <a:off x="7506488" y="2266332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B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44ABAF-D132-439B-B878-EF91EAD14B95}"/>
              </a:ext>
            </a:extLst>
          </p:cNvPr>
          <p:cNvSpPr txBox="1"/>
          <p:nvPr/>
        </p:nvSpPr>
        <p:spPr>
          <a:xfrm>
            <a:off x="8766301" y="792473"/>
            <a:ext cx="130809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n-ea"/>
              </a:rPr>
              <a:t>OST</a:t>
            </a:r>
            <a:endParaRPr kumimoji="1" lang="ja-JP" altLang="en-US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DAB0362-8FF2-4AE5-9AF7-629C15C9345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0350" y="762058"/>
            <a:ext cx="1174286" cy="369332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F816DD4-21FC-42AB-B68B-D59CC16B1607}"/>
              </a:ext>
            </a:extLst>
          </p:cNvPr>
          <p:cNvSpPr txBox="1"/>
          <p:nvPr/>
        </p:nvSpPr>
        <p:spPr>
          <a:xfrm>
            <a:off x="4440224" y="567877"/>
            <a:ext cx="144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3399FF"/>
                </a:solidFill>
                <a:latin typeface="+mn-ea"/>
              </a:rPr>
              <a:t>HOST</a:t>
            </a:r>
            <a:endParaRPr kumimoji="1" lang="ja-JP" altLang="en-US" sz="3200" dirty="0">
              <a:solidFill>
                <a:srgbClr val="3399FF"/>
              </a:solidFill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C1EC229-8BFA-419C-991F-207DA53BD13B}"/>
              </a:ext>
            </a:extLst>
          </p:cNvPr>
          <p:cNvSpPr txBox="1"/>
          <p:nvPr/>
        </p:nvSpPr>
        <p:spPr>
          <a:xfrm>
            <a:off x="1043039" y="596105"/>
            <a:ext cx="56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32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右矢印 50">
            <a:extLst>
              <a:ext uri="{FF2B5EF4-FFF2-40B4-BE49-F238E27FC236}">
                <a16:creationId xmlns:a16="http://schemas.microsoft.com/office/drawing/2014/main" id="{968CB517-D582-4E95-9CFF-B2E04F5DE9FB}"/>
              </a:ext>
            </a:extLst>
          </p:cNvPr>
          <p:cNvSpPr/>
          <p:nvPr/>
        </p:nvSpPr>
        <p:spPr>
          <a:xfrm rot="10800000">
            <a:off x="6527602" y="1784991"/>
            <a:ext cx="1614220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59">
            <a:extLst>
              <a:ext uri="{FF2B5EF4-FFF2-40B4-BE49-F238E27FC236}">
                <a16:creationId xmlns:a16="http://schemas.microsoft.com/office/drawing/2014/main" id="{50361A0B-9A03-4D73-BEF9-961483BDCA82}"/>
              </a:ext>
            </a:extLst>
          </p:cNvPr>
          <p:cNvSpPr/>
          <p:nvPr/>
        </p:nvSpPr>
        <p:spPr>
          <a:xfrm rot="10800000">
            <a:off x="2615380" y="1707428"/>
            <a:ext cx="1308683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59">
            <a:extLst>
              <a:ext uri="{FF2B5EF4-FFF2-40B4-BE49-F238E27FC236}">
                <a16:creationId xmlns:a16="http://schemas.microsoft.com/office/drawing/2014/main" id="{72015626-466C-4A6F-8273-0EF68C8F5534}"/>
              </a:ext>
            </a:extLst>
          </p:cNvPr>
          <p:cNvSpPr/>
          <p:nvPr/>
        </p:nvSpPr>
        <p:spPr>
          <a:xfrm rot="10800000">
            <a:off x="2546338" y="3584969"/>
            <a:ext cx="1308682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右矢印 60">
            <a:extLst>
              <a:ext uri="{FF2B5EF4-FFF2-40B4-BE49-F238E27FC236}">
                <a16:creationId xmlns:a16="http://schemas.microsoft.com/office/drawing/2014/main" id="{1ED9245C-CD03-405A-BD36-AC3FA9369AF1}"/>
              </a:ext>
            </a:extLst>
          </p:cNvPr>
          <p:cNvSpPr/>
          <p:nvPr/>
        </p:nvSpPr>
        <p:spPr>
          <a:xfrm rot="9139849">
            <a:off x="6389163" y="3353152"/>
            <a:ext cx="2011250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61">
            <a:extLst>
              <a:ext uri="{FF2B5EF4-FFF2-40B4-BE49-F238E27FC236}">
                <a16:creationId xmlns:a16="http://schemas.microsoft.com/office/drawing/2014/main" id="{693B1D5D-8A04-4CF2-9769-EFDEC83669CC}"/>
              </a:ext>
            </a:extLst>
          </p:cNvPr>
          <p:cNvSpPr/>
          <p:nvPr/>
        </p:nvSpPr>
        <p:spPr>
          <a:xfrm rot="7908919">
            <a:off x="6004986" y="4450749"/>
            <a:ext cx="3152471" cy="360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59">
            <a:extLst>
              <a:ext uri="{FF2B5EF4-FFF2-40B4-BE49-F238E27FC236}">
                <a16:creationId xmlns:a16="http://schemas.microsoft.com/office/drawing/2014/main" id="{59FE1097-585E-4DCF-8806-5AAC6860E84B}"/>
              </a:ext>
            </a:extLst>
          </p:cNvPr>
          <p:cNvSpPr/>
          <p:nvPr/>
        </p:nvSpPr>
        <p:spPr>
          <a:xfrm rot="10800000">
            <a:off x="2546337" y="5527893"/>
            <a:ext cx="1308682" cy="45836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CD69FB0-C350-4882-9F1A-0CF750E4AE0F}"/>
              </a:ext>
            </a:extLst>
          </p:cNvPr>
          <p:cNvSpPr txBox="1"/>
          <p:nvPr/>
        </p:nvSpPr>
        <p:spPr>
          <a:xfrm>
            <a:off x="2694286" y="1131390"/>
            <a:ext cx="116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err="1"/>
              <a:t>LS.eq</a:t>
            </a:r>
            <a:endParaRPr kumimoji="1" lang="ja-JP" altLang="en-US" sz="2800" dirty="0"/>
          </a:p>
        </p:txBody>
      </p:sp>
      <p:sp>
        <p:nvSpPr>
          <p:cNvPr id="32" name="スライド番号プレースホルダー 3">
            <a:extLst>
              <a:ext uri="{FF2B5EF4-FFF2-40B4-BE49-F238E27FC236}">
                <a16:creationId xmlns:a16="http://schemas.microsoft.com/office/drawing/2014/main" id="{C346C4C2-C266-43D7-B966-6B0D0BAA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AA50-D2CF-44A2-879D-8DB01973B62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/20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B9ECF44-41E9-43B5-82D8-5D45966CC374}"/>
              </a:ext>
            </a:extLst>
          </p:cNvPr>
          <p:cNvSpPr txBox="1"/>
          <p:nvPr/>
        </p:nvSpPr>
        <p:spPr>
          <a:xfrm>
            <a:off x="8531583" y="4176127"/>
            <a:ext cx="3519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同じ</a:t>
            </a:r>
            <a:r>
              <a:rPr kumimoji="1" lang="en-US" altLang="ja-JP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OST</a:t>
            </a:r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を与える</a:t>
            </a:r>
            <a:r>
              <a:rPr kumimoji="1" lang="en-US" altLang="ja-JP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kumimoji="1" lang="ja-JP" alt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同士の変換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3D00B2C-4848-4B02-96F7-8AFE8AC1706E}"/>
              </a:ext>
            </a:extLst>
          </p:cNvPr>
          <p:cNvSpPr txBox="1"/>
          <p:nvPr/>
        </p:nvSpPr>
        <p:spPr>
          <a:xfrm>
            <a:off x="8972849" y="5760191"/>
            <a:ext cx="3243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ポテンシャル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　変換理論</a:t>
            </a:r>
          </a:p>
        </p:txBody>
      </p:sp>
      <p:sp>
        <p:nvSpPr>
          <p:cNvPr id="49" name="右矢印 59">
            <a:extLst>
              <a:ext uri="{FF2B5EF4-FFF2-40B4-BE49-F238E27FC236}">
                <a16:creationId xmlns:a16="http://schemas.microsoft.com/office/drawing/2014/main" id="{B6332868-8A07-458D-A7DC-3716FE8DEE05}"/>
              </a:ext>
            </a:extLst>
          </p:cNvPr>
          <p:cNvSpPr/>
          <p:nvPr/>
        </p:nvSpPr>
        <p:spPr>
          <a:xfrm>
            <a:off x="2667100" y="1707428"/>
            <a:ext cx="1308683" cy="4583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右矢印 50">
            <a:extLst>
              <a:ext uri="{FF2B5EF4-FFF2-40B4-BE49-F238E27FC236}">
                <a16:creationId xmlns:a16="http://schemas.microsoft.com/office/drawing/2014/main" id="{890B0C94-9C07-41AC-B264-C235447D54EF}"/>
              </a:ext>
            </a:extLst>
          </p:cNvPr>
          <p:cNvSpPr/>
          <p:nvPr/>
        </p:nvSpPr>
        <p:spPr>
          <a:xfrm>
            <a:off x="6577123" y="1791876"/>
            <a:ext cx="1614220" cy="4583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3B0B6359-950A-41D8-8BB0-69778EDFCCE0}"/>
              </a:ext>
            </a:extLst>
          </p:cNvPr>
          <p:cNvSpPr/>
          <p:nvPr/>
        </p:nvSpPr>
        <p:spPr>
          <a:xfrm>
            <a:off x="353961" y="1002553"/>
            <a:ext cx="1837331" cy="182913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左カーブ 2">
            <a:extLst>
              <a:ext uri="{FF2B5EF4-FFF2-40B4-BE49-F238E27FC236}">
                <a16:creationId xmlns:a16="http://schemas.microsoft.com/office/drawing/2014/main" id="{67370A3F-3B59-40E1-AB0F-58A57A2F0A8E}"/>
              </a:ext>
            </a:extLst>
          </p:cNvPr>
          <p:cNvSpPr/>
          <p:nvPr/>
        </p:nvSpPr>
        <p:spPr>
          <a:xfrm>
            <a:off x="2939845" y="2165794"/>
            <a:ext cx="674936" cy="1325104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矢印: 左カーブ 54">
            <a:extLst>
              <a:ext uri="{FF2B5EF4-FFF2-40B4-BE49-F238E27FC236}">
                <a16:creationId xmlns:a16="http://schemas.microsoft.com/office/drawing/2014/main" id="{F677C133-C991-4350-B937-11AC4683C83C}"/>
              </a:ext>
            </a:extLst>
          </p:cNvPr>
          <p:cNvSpPr/>
          <p:nvPr/>
        </p:nvSpPr>
        <p:spPr>
          <a:xfrm>
            <a:off x="2936420" y="2167184"/>
            <a:ext cx="674936" cy="336070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右矢印 60">
            <a:extLst>
              <a:ext uri="{FF2B5EF4-FFF2-40B4-BE49-F238E27FC236}">
                <a16:creationId xmlns:a16="http://schemas.microsoft.com/office/drawing/2014/main" id="{5FB17B28-FB96-4F3E-BCA5-38658EAE43C2}"/>
              </a:ext>
            </a:extLst>
          </p:cNvPr>
          <p:cNvSpPr/>
          <p:nvPr/>
        </p:nvSpPr>
        <p:spPr>
          <a:xfrm rot="9139849">
            <a:off x="6389163" y="3359273"/>
            <a:ext cx="2011250" cy="3600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右矢印 61">
            <a:extLst>
              <a:ext uri="{FF2B5EF4-FFF2-40B4-BE49-F238E27FC236}">
                <a16:creationId xmlns:a16="http://schemas.microsoft.com/office/drawing/2014/main" id="{097DFCA9-2355-43D2-8E4B-366AE5F6493F}"/>
              </a:ext>
            </a:extLst>
          </p:cNvPr>
          <p:cNvSpPr/>
          <p:nvPr/>
        </p:nvSpPr>
        <p:spPr>
          <a:xfrm rot="7908919">
            <a:off x="6005959" y="4452000"/>
            <a:ext cx="3152471" cy="3600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右矢印 59">
            <a:extLst>
              <a:ext uri="{FF2B5EF4-FFF2-40B4-BE49-F238E27FC236}">
                <a16:creationId xmlns:a16="http://schemas.microsoft.com/office/drawing/2014/main" id="{25CD4AC5-538F-40D5-A9D0-B82D5B64DDB1}"/>
              </a:ext>
            </a:extLst>
          </p:cNvPr>
          <p:cNvSpPr/>
          <p:nvPr/>
        </p:nvSpPr>
        <p:spPr>
          <a:xfrm rot="10800000">
            <a:off x="2545364" y="3582691"/>
            <a:ext cx="1308682" cy="45836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矢印 59">
            <a:extLst>
              <a:ext uri="{FF2B5EF4-FFF2-40B4-BE49-F238E27FC236}">
                <a16:creationId xmlns:a16="http://schemas.microsoft.com/office/drawing/2014/main" id="{F9F25C67-7A8F-410E-9206-1F56A7A29E6A}"/>
              </a:ext>
            </a:extLst>
          </p:cNvPr>
          <p:cNvSpPr/>
          <p:nvPr/>
        </p:nvSpPr>
        <p:spPr>
          <a:xfrm rot="10800000">
            <a:off x="2549583" y="5521944"/>
            <a:ext cx="1308682" cy="45836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A2B4750-2C80-46E5-96A1-CBE0F84BC3C5}"/>
              </a:ext>
            </a:extLst>
          </p:cNvPr>
          <p:cNvCxnSpPr>
            <a:cxnSpLocks/>
          </p:cNvCxnSpPr>
          <p:nvPr/>
        </p:nvCxnSpPr>
        <p:spPr>
          <a:xfrm flipV="1">
            <a:off x="4235376" y="1083518"/>
            <a:ext cx="1645703" cy="16053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F5EF8C3-06E5-4F47-8799-8F3D5FD3E173}"/>
              </a:ext>
            </a:extLst>
          </p:cNvPr>
          <p:cNvCxnSpPr>
            <a:cxnSpLocks/>
          </p:cNvCxnSpPr>
          <p:nvPr/>
        </p:nvCxnSpPr>
        <p:spPr>
          <a:xfrm flipV="1">
            <a:off x="4244213" y="2991053"/>
            <a:ext cx="1636866" cy="1617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7746B9C-3A24-451F-B256-1A3B78409FF7}"/>
              </a:ext>
            </a:extLst>
          </p:cNvPr>
          <p:cNvCxnSpPr>
            <a:cxnSpLocks/>
          </p:cNvCxnSpPr>
          <p:nvPr/>
        </p:nvCxnSpPr>
        <p:spPr>
          <a:xfrm flipV="1">
            <a:off x="4244213" y="4915135"/>
            <a:ext cx="1645703" cy="1667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矢印: 右 62">
            <a:extLst>
              <a:ext uri="{FF2B5EF4-FFF2-40B4-BE49-F238E27FC236}">
                <a16:creationId xmlns:a16="http://schemas.microsoft.com/office/drawing/2014/main" id="{5B2FE846-A5B8-4953-8CAB-9394A86D2E26}"/>
              </a:ext>
            </a:extLst>
          </p:cNvPr>
          <p:cNvSpPr/>
          <p:nvPr/>
        </p:nvSpPr>
        <p:spPr>
          <a:xfrm rot="5400000">
            <a:off x="9966114" y="3079778"/>
            <a:ext cx="519316" cy="15539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3B8078CA-4CF0-4BCB-8658-617D6AC51F52}"/>
              </a:ext>
            </a:extLst>
          </p:cNvPr>
          <p:cNvSpPr/>
          <p:nvPr/>
        </p:nvSpPr>
        <p:spPr>
          <a:xfrm>
            <a:off x="8531583" y="4218819"/>
            <a:ext cx="3388376" cy="9234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矢印: 右 66">
            <a:extLst>
              <a:ext uri="{FF2B5EF4-FFF2-40B4-BE49-F238E27FC236}">
                <a16:creationId xmlns:a16="http://schemas.microsoft.com/office/drawing/2014/main" id="{B3F2AFEA-309F-4CDC-9671-0F519F76C5C3}"/>
              </a:ext>
            </a:extLst>
          </p:cNvPr>
          <p:cNvSpPr/>
          <p:nvPr/>
        </p:nvSpPr>
        <p:spPr>
          <a:xfrm rot="5400000">
            <a:off x="9987568" y="4720145"/>
            <a:ext cx="476407" cy="1553944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9B66204-C00B-4927-AD65-8605B32B35B3}"/>
              </a:ext>
            </a:extLst>
          </p:cNvPr>
          <p:cNvSpPr/>
          <p:nvPr/>
        </p:nvSpPr>
        <p:spPr>
          <a:xfrm>
            <a:off x="8766300" y="5825314"/>
            <a:ext cx="2973415" cy="9733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7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8"/>
    </mc:Choice>
    <mc:Fallback xmlns="">
      <p:transition spd="slow" advTm="8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43" grpId="0"/>
      <p:bldP spid="47" grpId="0"/>
      <p:bldP spid="49" grpId="0" animBg="1"/>
      <p:bldP spid="50" grpId="0" animBg="1"/>
      <p:bldP spid="51" grpId="0" animBg="1"/>
      <p:bldP spid="3" grpId="0" animBg="1"/>
      <p:bldP spid="55" grpId="0" animBg="1"/>
      <p:bldP spid="52" grpId="0" animBg="1"/>
      <p:bldP spid="53" grpId="0" animBg="1"/>
      <p:bldP spid="54" grpId="0" animBg="1"/>
      <p:bldP spid="56" grpId="0" animBg="1"/>
      <p:bldP spid="63" grpId="0" animBg="1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538DB7-623F-4E81-85CE-33F2D1CD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1AA50-D2CF-44A2-879D-8DB01973B62B}" type="slidenum">
              <a:rPr kumimoji="1" lang="ja-JP" altLang="en-US" smtClean="0"/>
              <a:t>9</a:t>
            </a:fld>
            <a:r>
              <a:rPr kumimoji="1" lang="en-US" altLang="ja-JP" dirty="0"/>
              <a:t>/20</a:t>
            </a:r>
            <a:endParaRPr kumimoji="1"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DD7B88B4-CB9F-4282-886F-204812FF9BCA}"/>
              </a:ext>
            </a:extLst>
          </p:cNvPr>
          <p:cNvSpPr txBox="1">
            <a:spLocks/>
          </p:cNvSpPr>
          <p:nvPr/>
        </p:nvSpPr>
        <p:spPr>
          <a:xfrm>
            <a:off x="1171846" y="118467"/>
            <a:ext cx="9200345" cy="57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ja-JP" sz="4400" dirty="0">
                <a:latin typeface="+mn-ea"/>
                <a:ea typeface="+mn-ea"/>
              </a:rPr>
              <a:t>3.</a:t>
            </a:r>
            <a:r>
              <a:rPr kumimoji="1" lang="ja-JP" altLang="en-US" sz="4400" dirty="0">
                <a:latin typeface="+mn-ea"/>
                <a:ea typeface="+mn-ea"/>
              </a:rPr>
              <a:t> </a:t>
            </a:r>
            <a:r>
              <a:rPr lang="ja-JP" altLang="en-US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ポテンシャル変換の例</a:t>
            </a:r>
            <a:r>
              <a:rPr kumimoji="1" lang="en-US" altLang="ja-JP" sz="4400" dirty="0">
                <a:latin typeface="+mn-ea"/>
                <a:ea typeface="+mn-ea"/>
              </a:rPr>
              <a:t>- 1</a:t>
            </a:r>
            <a:endParaRPr lang="ja-JP" altLang="en-US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2AA04F9-CB8B-4447-BE9D-60670D660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9" t="8981" r="11698" b="7045"/>
          <a:stretch/>
        </p:blipFill>
        <p:spPr>
          <a:xfrm>
            <a:off x="163749" y="1736985"/>
            <a:ext cx="5828132" cy="50333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B713792-BF6C-40F4-A985-1B6638FAF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3" t="8850" r="11194" b="6445"/>
          <a:stretch/>
        </p:blipFill>
        <p:spPr>
          <a:xfrm>
            <a:off x="6200120" y="1712775"/>
            <a:ext cx="5973408" cy="512521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AB3BAC5-6294-40B1-971B-11BE9246D09A}"/>
              </a:ext>
            </a:extLst>
          </p:cNvPr>
          <p:cNvSpPr txBox="1"/>
          <p:nvPr/>
        </p:nvSpPr>
        <p:spPr>
          <a:xfrm>
            <a:off x="2668572" y="1193443"/>
            <a:ext cx="65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</a:t>
            </a:r>
            <a:endParaRPr kumimoji="1" lang="ja-JP" altLang="en-US" sz="48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DBC923-8A67-4D4C-B69A-D440CCCF1E4F}"/>
              </a:ext>
            </a:extLst>
          </p:cNvPr>
          <p:cNvSpPr txBox="1"/>
          <p:nvPr/>
        </p:nvSpPr>
        <p:spPr>
          <a:xfrm>
            <a:off x="8449940" y="1183039"/>
            <a:ext cx="186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solidFill>
                  <a:srgbClr val="3399FF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HOST</a:t>
            </a:r>
            <a:endParaRPr kumimoji="1" lang="ja-JP" altLang="en-US" sz="4800" dirty="0">
              <a:solidFill>
                <a:srgbClr val="3399FF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3AA197A-878B-4D30-AADA-42832708E5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50" t="9519" r="11808" b="6436"/>
          <a:stretch/>
        </p:blipFill>
        <p:spPr>
          <a:xfrm>
            <a:off x="6211354" y="1742431"/>
            <a:ext cx="5897520" cy="509555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09F4C37-56BD-43DD-804C-4697B5A37267}"/>
              </a:ext>
            </a:extLst>
          </p:cNvPr>
          <p:cNvSpPr txBox="1"/>
          <p:nvPr/>
        </p:nvSpPr>
        <p:spPr>
          <a:xfrm>
            <a:off x="5162979" y="670163"/>
            <a:ext cx="145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err="1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LS.eq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19" name="矢印: 左右 18">
            <a:extLst>
              <a:ext uri="{FF2B5EF4-FFF2-40B4-BE49-F238E27FC236}">
                <a16:creationId xmlns:a16="http://schemas.microsoft.com/office/drawing/2014/main" id="{618906E2-77B8-4BBE-815D-BA18099CA911}"/>
              </a:ext>
            </a:extLst>
          </p:cNvPr>
          <p:cNvSpPr/>
          <p:nvPr/>
        </p:nvSpPr>
        <p:spPr>
          <a:xfrm>
            <a:off x="4955982" y="1140236"/>
            <a:ext cx="1864373" cy="479706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DB469D2-A66D-4F3A-9525-9DAE270DE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7" t="8997" r="11734" b="6908"/>
          <a:stretch/>
        </p:blipFill>
        <p:spPr>
          <a:xfrm>
            <a:off x="163749" y="1736985"/>
            <a:ext cx="5828132" cy="503338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E1AA298-3A8A-4DBC-AC9B-D5ABE9FB96D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/>
        </p:blipFill>
        <p:spPr>
          <a:xfrm>
            <a:off x="1244022" y="2022332"/>
            <a:ext cx="4003924" cy="896359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D90BBC88-9C7A-41E0-B706-FE86A7002021}"/>
              </a:ext>
            </a:extLst>
          </p:cNvPr>
          <p:cNvSpPr/>
          <p:nvPr/>
        </p:nvSpPr>
        <p:spPr>
          <a:xfrm>
            <a:off x="602901" y="738820"/>
            <a:ext cx="4146086" cy="5773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EA6124-587A-4B2A-8E45-DD1E47633653}"/>
              </a:ext>
            </a:extLst>
          </p:cNvPr>
          <p:cNvSpPr txBox="1"/>
          <p:nvPr/>
        </p:nvSpPr>
        <p:spPr>
          <a:xfrm>
            <a:off x="210513" y="738820"/>
            <a:ext cx="468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・数値例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(</a:t>
            </a:r>
            <a:r>
              <a:rPr lang="ja-JP" altLang="en-US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束縛状態無し</a:t>
            </a:r>
            <a:r>
              <a:rPr lang="en-US" altLang="ja-JP" sz="3200" dirty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)</a:t>
            </a:r>
            <a:endParaRPr kumimoji="1" lang="ja-JP" altLang="en-US" sz="3600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775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6|9.3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7|0.7|5.8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1|1|2.9|8.6|1.7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1|1|2.9|8.6|1.7|9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51477</TotalTime>
  <Words>738</Words>
  <Application>Microsoft Office PowerPoint</Application>
  <PresentationFormat>ワイド画面</PresentationFormat>
  <Paragraphs>212</Paragraphs>
  <Slides>20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ＭＳ Ｐゴシック</vt:lpstr>
      <vt:lpstr>ＭＳ ゴシック</vt:lpstr>
      <vt:lpstr>ＭＳ 明朝</vt:lpstr>
      <vt:lpstr>游ゴシック</vt:lpstr>
      <vt:lpstr>游ゴシック Light</vt:lpstr>
      <vt:lpstr>Arial</vt:lpstr>
      <vt:lpstr>Calibri</vt:lpstr>
      <vt:lpstr>Blank</vt:lpstr>
      <vt:lpstr>Office テーマ</vt:lpstr>
      <vt:lpstr>一般化された光学定理と ポテンシャル変換理論</vt:lpstr>
      <vt:lpstr>目次</vt:lpstr>
      <vt:lpstr>PowerPoint プレゼンテーション</vt:lpstr>
      <vt:lpstr>1.ポテンシャルによる散乱理論-1</vt:lpstr>
      <vt:lpstr>1.ポテンシャルによる散乱理論-2</vt:lpstr>
      <vt:lpstr>PowerPoint プレゼンテーション</vt:lpstr>
      <vt:lpstr>2. T行列による散乱理論- 2 (逆散乱理論)</vt:lpstr>
      <vt:lpstr>2. T行列による散乱理論- 3(ポテンシャル変換理論)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ご清聴ありがとうございました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Localityの研究とT行列への応用(仮)</dc:title>
  <dc:creator>栗野 真大 MAO KURINO</dc:creator>
  <cp:lastModifiedBy>栗野 真大 MAO KURINO</cp:lastModifiedBy>
  <cp:revision>906</cp:revision>
  <dcterms:created xsi:type="dcterms:W3CDTF">2020-10-12T18:34:10Z</dcterms:created>
  <dcterms:modified xsi:type="dcterms:W3CDTF">2021-12-13T16:32:06Z</dcterms:modified>
</cp:coreProperties>
</file>