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6"/>
  </p:notesMasterIdLst>
  <p:sldIdLst>
    <p:sldId id="256" r:id="rId2"/>
    <p:sldId id="792" r:id="rId3"/>
    <p:sldId id="797" r:id="rId4"/>
    <p:sldId id="257" r:id="rId5"/>
    <p:sldId id="562" r:id="rId6"/>
    <p:sldId id="592" r:id="rId7"/>
    <p:sldId id="591" r:id="rId8"/>
    <p:sldId id="593" r:id="rId9"/>
    <p:sldId id="594" r:id="rId10"/>
    <p:sldId id="596" r:id="rId11"/>
    <p:sldId id="268" r:id="rId12"/>
    <p:sldId id="794" r:id="rId13"/>
    <p:sldId id="796" r:id="rId14"/>
    <p:sldId id="595" r:id="rId15"/>
    <p:sldId id="783" r:id="rId16"/>
    <p:sldId id="777" r:id="rId17"/>
    <p:sldId id="798" r:id="rId18"/>
    <p:sldId id="793" r:id="rId19"/>
    <p:sldId id="599" r:id="rId20"/>
    <p:sldId id="265" r:id="rId21"/>
    <p:sldId id="270" r:id="rId22"/>
    <p:sldId id="799" r:id="rId23"/>
    <p:sldId id="785" r:id="rId24"/>
    <p:sldId id="786" r:id="rId25"/>
    <p:sldId id="600" r:id="rId26"/>
    <p:sldId id="787" r:id="rId27"/>
    <p:sldId id="784" r:id="rId28"/>
    <p:sldId id="788" r:id="rId29"/>
    <p:sldId id="789" r:id="rId30"/>
    <p:sldId id="790" r:id="rId31"/>
    <p:sldId id="269" r:id="rId32"/>
    <p:sldId id="780" r:id="rId33"/>
    <p:sldId id="779" r:id="rId34"/>
    <p:sldId id="79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FFFF"/>
    <a:srgbClr val="FFFFFF"/>
    <a:srgbClr val="A616BA"/>
    <a:srgbClr val="AD0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46" autoAdjust="0"/>
    <p:restoredTop sz="93984" autoAdjust="0"/>
  </p:normalViewPr>
  <p:slideViewPr>
    <p:cSldViewPr snapToGrid="0">
      <p:cViewPr varScale="1">
        <p:scale>
          <a:sx n="87" d="100"/>
          <a:sy n="87" d="100"/>
        </p:scale>
        <p:origin x="61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7D58A-2522-462F-B2E0-475D00672EBF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EC57A-C671-4932-A6CA-52FF860520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846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EC57A-C671-4932-A6CA-52FF860520E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20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EC57A-C671-4932-A6CA-52FF860520E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665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EC57A-C671-4932-A6CA-52FF860520E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4331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EC57A-C671-4932-A6CA-52FF860520E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360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8420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34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07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82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650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015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43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659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233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178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98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D75B8-F196-4848-9CDE-33A83AC152CB}" type="datetimeFigureOut">
              <a:rPr kumimoji="1" lang="ja-JP" altLang="en-US" smtClean="0"/>
              <a:t>2021/12/13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18834-7ABC-4F61-9877-2951A600FB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66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8.emf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jpg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emf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emf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5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ED2DA6-A61C-46C3-B512-F446ACB72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685" y="379790"/>
            <a:ext cx="8428607" cy="2387600"/>
          </a:xfrm>
        </p:spPr>
        <p:txBody>
          <a:bodyPr>
            <a:noAutofit/>
          </a:bodyPr>
          <a:lstStyle/>
          <a:p>
            <a:r>
              <a:rPr kumimoji="1" lang="ja-JP" altLang="en-US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ハドロン・クォーククロスオーバーの量子シミュレーションの提案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6EB55DC-A50F-4C1B-8DFB-4C5444B53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4482884"/>
            <a:ext cx="9144000" cy="1655762"/>
          </a:xfrm>
        </p:spPr>
        <p:txBody>
          <a:bodyPr/>
          <a:lstStyle/>
          <a:p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田島裕之</a:t>
            </a: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東大理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Liang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(April, 2021~)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3EFD3A-ED25-4EB8-B75C-DCE7D8BDE596}"/>
              </a:ext>
            </a:extLst>
          </p:cNvPr>
          <p:cNvSpPr txBox="1"/>
          <p:nvPr/>
        </p:nvSpPr>
        <p:spPr>
          <a:xfrm>
            <a:off x="216279" y="871711"/>
            <a:ext cx="871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7-10</a:t>
            </a:r>
            <a:r>
              <a: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基研研究会「核力に基づいた原子核の構造と反応」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7BD578-D5F1-4C05-8635-FB142CDA6C43}"/>
              </a:ext>
            </a:extLst>
          </p:cNvPr>
          <p:cNvSpPr txBox="1"/>
          <p:nvPr/>
        </p:nvSpPr>
        <p:spPr>
          <a:xfrm>
            <a:off x="362672" y="5430760"/>
            <a:ext cx="8418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u="sng" dirty="0"/>
              <a:t>共同研究者</a:t>
            </a:r>
            <a:r>
              <a:rPr kumimoji="1" lang="en-US" altLang="ja-JP" sz="2000" dirty="0"/>
              <a:t> </a:t>
            </a:r>
          </a:p>
          <a:p>
            <a:r>
              <a:rPr kumimoji="1" lang="ja-JP" altLang="en-US" sz="2000" dirty="0"/>
              <a:t>筒井翔一朗</a:t>
            </a:r>
            <a:r>
              <a:rPr kumimoji="1" lang="en-US" altLang="ja-JP" sz="2000" dirty="0"/>
              <a:t>(</a:t>
            </a:r>
            <a:r>
              <a:rPr kumimoji="1" lang="ja-JP" altLang="en-US" sz="2000" dirty="0"/>
              <a:t>理研</a:t>
            </a:r>
            <a:r>
              <a:rPr kumimoji="1" lang="en-US" altLang="ja-JP" sz="2000" dirty="0"/>
              <a:t>), </a:t>
            </a:r>
            <a:r>
              <a:rPr kumimoji="1" lang="ja-JP" altLang="en-US" sz="2000" dirty="0"/>
              <a:t>土居孝寛</a:t>
            </a:r>
            <a:r>
              <a:rPr kumimoji="1" lang="en-US" altLang="ja-JP" sz="2000" dirty="0"/>
              <a:t>(</a:t>
            </a:r>
            <a:r>
              <a:rPr kumimoji="1" lang="ja-JP" altLang="en-US" sz="2000" dirty="0"/>
              <a:t>阪大</a:t>
            </a:r>
            <a:r>
              <a:rPr kumimoji="1" lang="en-US" altLang="ja-JP" sz="2000" dirty="0"/>
              <a:t>RCNP), </a:t>
            </a:r>
            <a:r>
              <a:rPr kumimoji="1" lang="ja-JP" altLang="en-US" sz="2000" dirty="0"/>
              <a:t>赤神青空</a:t>
            </a:r>
            <a:r>
              <a:rPr kumimoji="1" lang="en-US" altLang="ja-JP" sz="2000" dirty="0"/>
              <a:t>(</a:t>
            </a:r>
            <a:r>
              <a:rPr kumimoji="1" lang="ja-JP" altLang="en-US" sz="2000" dirty="0"/>
              <a:t>高知大</a:t>
            </a:r>
            <a:r>
              <a:rPr kumimoji="1" lang="en-US" altLang="ja-JP" sz="2000" dirty="0"/>
              <a:t>), </a:t>
            </a:r>
            <a:r>
              <a:rPr kumimoji="1" lang="ja-JP" altLang="en-US" sz="2000" dirty="0"/>
              <a:t>飯田圭</a:t>
            </a:r>
            <a:r>
              <a:rPr kumimoji="1" lang="en-US" altLang="ja-JP" sz="2000" dirty="0"/>
              <a:t>(</a:t>
            </a:r>
            <a:r>
              <a:rPr kumimoji="1" lang="ja-JP" altLang="en-US" sz="2000" dirty="0"/>
              <a:t>高知大</a:t>
            </a:r>
            <a:r>
              <a:rPr kumimoji="1" lang="en-US" altLang="ja-JP" sz="2000" dirty="0"/>
              <a:t>)</a:t>
            </a:r>
            <a:endParaRPr kumimoji="1"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B702F0-7A0C-407D-B92D-305F4AFE455C}"/>
              </a:ext>
            </a:extLst>
          </p:cNvPr>
          <p:cNvSpPr txBox="1"/>
          <p:nvPr/>
        </p:nvSpPr>
        <p:spPr>
          <a:xfrm>
            <a:off x="1267286" y="3005556"/>
            <a:ext cx="70882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Tsutsui, T. M.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Doi, and K. Iida, arXiv:2012. 037627</a:t>
            </a:r>
          </a:p>
          <a:p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Tsutsui, T. M.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Doi, and K. Iida, Phys. Rev. A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053328 (2021).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Akagami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K. Iida, Phys. Rev. A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L041302 (2021).</a:t>
            </a:r>
          </a:p>
          <a:p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582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C762B3AB-B8BF-4BB7-9F7F-50AB070AD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20" t="5765" r="-253" b="53863"/>
          <a:stretch/>
        </p:blipFill>
        <p:spPr>
          <a:xfrm>
            <a:off x="240445" y="1786509"/>
            <a:ext cx="3793282" cy="245447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0D10166-E0C4-4FFF-BBCB-9D070D0E1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" y="4418659"/>
            <a:ext cx="4183543" cy="186394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6703E71-A8BD-4FA4-90EC-A95C7D1652C6}"/>
              </a:ext>
            </a:extLst>
          </p:cNvPr>
          <p:cNvSpPr txBox="1"/>
          <p:nvPr/>
        </p:nvSpPr>
        <p:spPr>
          <a:xfrm>
            <a:off x="102794" y="6306386"/>
            <a:ext cx="3995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Baym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Rep. Prog. Phys. </a:t>
            </a:r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056902 (2018).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40D83BB-5B11-41EB-A170-21A832BEA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727" y="4499663"/>
            <a:ext cx="2404253" cy="185195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E3CCC9F-51B4-4BC2-9A3D-58AA49A74827}"/>
              </a:ext>
            </a:extLst>
          </p:cNvPr>
          <p:cNvSpPr txBox="1"/>
          <p:nvPr/>
        </p:nvSpPr>
        <p:spPr>
          <a:xfrm>
            <a:off x="4330097" y="6287296"/>
            <a:ext cx="239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R. Williams, </a:t>
            </a:r>
            <a:r>
              <a:rPr kumimoji="1"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Phys. Rev. Lett. </a:t>
            </a:r>
            <a:r>
              <a:rPr kumimoji="1"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130404 (2009).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CB42B1A9-34B8-428F-8517-05B9E7F13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011" y="1828865"/>
            <a:ext cx="2508208" cy="210616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931E2F2-773C-4659-945E-9933A16D5A2F}"/>
              </a:ext>
            </a:extLst>
          </p:cNvPr>
          <p:cNvSpPr txBox="1"/>
          <p:nvPr/>
        </p:nvSpPr>
        <p:spPr>
          <a:xfrm>
            <a:off x="4992221" y="3886167"/>
            <a:ext cx="3783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P. </a:t>
            </a:r>
            <a:r>
              <a:rPr lang="en-US" altLang="ja-JP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Naidon</a:t>
            </a:r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New J. Phys. </a:t>
            </a:r>
            <a:r>
              <a:rPr lang="en-US" altLang="ja-JP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altLang="ja-JP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073051 (2019).</a:t>
            </a:r>
            <a:endParaRPr kumimoji="1" lang="ja-JP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D75A485-3C93-4705-8320-AAABD0AB5988}"/>
              </a:ext>
            </a:extLst>
          </p:cNvPr>
          <p:cNvSpPr txBox="1"/>
          <p:nvPr/>
        </p:nvSpPr>
        <p:spPr>
          <a:xfrm>
            <a:off x="4192067" y="4125900"/>
            <a:ext cx="509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Trimer resonance </a:t>
            </a:r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exp.</a:t>
            </a:r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43BE587-DD6B-492E-9289-673C44BDB199}"/>
              </a:ext>
            </a:extLst>
          </p:cNvPr>
          <p:cNvSpPr txBox="1"/>
          <p:nvPr/>
        </p:nvSpPr>
        <p:spPr>
          <a:xfrm>
            <a:off x="483781" y="1539644"/>
            <a:ext cx="332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Finte</a:t>
            </a:r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-density QCD phase diagram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3CC2F4E-2D6C-4471-9465-2CA6ADAD151F}"/>
              </a:ext>
            </a:extLst>
          </p:cNvPr>
          <p:cNvSpPr txBox="1"/>
          <p:nvPr/>
        </p:nvSpPr>
        <p:spPr>
          <a:xfrm>
            <a:off x="782882" y="4210209"/>
            <a:ext cx="263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Quark-hadron continuity 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2017FF8-9305-4638-82E9-32B51B6559AE}"/>
              </a:ext>
            </a:extLst>
          </p:cNvPr>
          <p:cNvSpPr txBox="1"/>
          <p:nvPr/>
        </p:nvSpPr>
        <p:spPr>
          <a:xfrm>
            <a:off x="4086152" y="1518364"/>
            <a:ext cx="5148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</a:t>
            </a:r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-canonical phase diagram in SU(3) Fermi gases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089057BC-A0A9-4E56-B643-EC1AB21D5E4D}"/>
              </a:ext>
            </a:extLst>
          </p:cNvPr>
          <p:cNvSpPr/>
          <p:nvPr/>
        </p:nvSpPr>
        <p:spPr>
          <a:xfrm>
            <a:off x="279495" y="3548304"/>
            <a:ext cx="3321196" cy="968464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7000"/>
                </a:schemeClr>
              </a:gs>
              <a:gs pos="50000">
                <a:srgbClr val="00B0F0">
                  <a:alpha val="10000"/>
                </a:srgbClr>
              </a:gs>
              <a:gs pos="100000">
                <a:srgbClr val="0000FF">
                  <a:alpha val="1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35716BF-925F-4B57-9263-A0DA00DF5D59}"/>
              </a:ext>
            </a:extLst>
          </p:cNvPr>
          <p:cNvSpPr txBox="1"/>
          <p:nvPr/>
        </p:nvSpPr>
        <p:spPr>
          <a:xfrm>
            <a:off x="6378606" y="2900272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 dirty="0">
                <a:solidFill>
                  <a:schemeClr val="tx1">
                    <a:alpha val="52000"/>
                  </a:schemeClr>
                </a:solidFill>
              </a:rPr>
              <a:t>？</a:t>
            </a:r>
            <a:endParaRPr kumimoji="1" lang="ja-JP" altLang="en-US" sz="2800" b="1" dirty="0">
              <a:solidFill>
                <a:schemeClr val="tx1">
                  <a:alpha val="52000"/>
                </a:schemeClr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F5B9DDA-901D-4ADA-9180-E2F0C2498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062" y="4538409"/>
            <a:ext cx="1799118" cy="1773928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470D54B-AD48-4FEB-AA5A-FF7D93861114}"/>
              </a:ext>
            </a:extLst>
          </p:cNvPr>
          <p:cNvSpPr txBox="1"/>
          <p:nvPr/>
        </p:nvSpPr>
        <p:spPr>
          <a:xfrm>
            <a:off x="6601115" y="4127757"/>
            <a:ext cx="281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EOS (1D worldline QMC)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010892E-8D61-4231-8665-3A95585ACFD3}"/>
              </a:ext>
            </a:extLst>
          </p:cNvPr>
          <p:cNvSpPr txBox="1"/>
          <p:nvPr/>
        </p:nvSpPr>
        <p:spPr>
          <a:xfrm>
            <a:off x="6753650" y="6262901"/>
            <a:ext cx="239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McKenny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Phys. Rev.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023313 (2020).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141A24FC-A37A-4537-84B2-7DF9B14575CE}"/>
                  </a:ext>
                </a:extLst>
              </p:cNvPr>
              <p:cNvSpPr txBox="1"/>
              <p:nvPr/>
            </p:nvSpPr>
            <p:spPr>
              <a:xfrm>
                <a:off x="8558599" y="4456572"/>
                <a:ext cx="708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141A24FC-A37A-4537-84B2-7DF9B1457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8599" y="4456572"/>
                <a:ext cx="7083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FEA51175-471D-44E2-8A5F-BC3635655969}"/>
              </a:ext>
            </a:extLst>
          </p:cNvPr>
          <p:cNvCxnSpPr>
            <a:cxnSpLocks/>
          </p:cNvCxnSpPr>
          <p:nvPr/>
        </p:nvCxnSpPr>
        <p:spPr>
          <a:xfrm flipH="1">
            <a:off x="8344270" y="4704385"/>
            <a:ext cx="393330" cy="119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タイトル 1">
            <a:extLst>
              <a:ext uri="{FF2B5EF4-FFF2-40B4-BE49-F238E27FC236}">
                <a16:creationId xmlns:a16="http://schemas.microsoft.com/office/drawing/2014/main" id="{AFC6CE9B-A1D2-4477-9C67-73EB3A8C65BF}"/>
              </a:ext>
            </a:extLst>
          </p:cNvPr>
          <p:cNvSpPr txBox="1">
            <a:spLocks/>
          </p:cNvSpPr>
          <p:nvPr/>
        </p:nvSpPr>
        <p:spPr>
          <a:xfrm>
            <a:off x="-51575" y="302008"/>
            <a:ext cx="9286362" cy="8861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Many-body physics in three-color fermions</a:t>
            </a:r>
            <a:endParaRPr lang="ja-JP" altLang="en-US" sz="4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910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E2955E9-725C-4097-BFA5-0DBA1FB7BDF1}"/>
              </a:ext>
            </a:extLst>
          </p:cNvPr>
          <p:cNvSpPr/>
          <p:nvPr/>
        </p:nvSpPr>
        <p:spPr>
          <a:xfrm>
            <a:off x="318015" y="2599191"/>
            <a:ext cx="4170606" cy="4114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2DE29C-5433-4EE9-B210-6970BFCB004B}"/>
              </a:ext>
            </a:extLst>
          </p:cNvPr>
          <p:cNvSpPr/>
          <p:nvPr/>
        </p:nvSpPr>
        <p:spPr>
          <a:xfrm>
            <a:off x="4723894" y="2577771"/>
            <a:ext cx="4170606" cy="4122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977228-6012-452C-9AAB-EE1126400993}"/>
              </a:ext>
            </a:extLst>
          </p:cNvPr>
          <p:cNvSpPr txBox="1"/>
          <p:nvPr/>
        </p:nvSpPr>
        <p:spPr>
          <a:xfrm>
            <a:off x="638236" y="1078669"/>
            <a:ext cx="8171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consider a one-dimensional three-component Fermi gas where the three-body interaction is geometrically enhanced.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B055BAD0-4DF3-431E-BC5A-814F97762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614" y="2961725"/>
            <a:ext cx="1495370" cy="1699917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03F643F-46C0-451E-8BAF-09B3FF9E9D12}"/>
              </a:ext>
            </a:extLst>
          </p:cNvPr>
          <p:cNvSpPr txBox="1"/>
          <p:nvPr/>
        </p:nvSpPr>
        <p:spPr>
          <a:xfrm>
            <a:off x="599061" y="2565064"/>
            <a:ext cx="342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Three-quark interaction (flux dist.)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F7D2D82-ABDD-46D7-A63E-FE9CB11EE9FB}"/>
              </a:ext>
            </a:extLst>
          </p:cNvPr>
          <p:cNvSpPr txBox="1"/>
          <p:nvPr/>
        </p:nvSpPr>
        <p:spPr>
          <a:xfrm>
            <a:off x="2772984" y="4181668"/>
            <a:ext cx="149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</a:t>
            </a:r>
            <a:r>
              <a:rPr kumimoji="1"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751 (2003).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6DA294-387A-41BA-A1A6-E95D6DB9BB2F}"/>
              </a:ext>
            </a:extLst>
          </p:cNvPr>
          <p:cNvSpPr txBox="1"/>
          <p:nvPr/>
        </p:nvSpPr>
        <p:spPr>
          <a:xfrm>
            <a:off x="474305" y="1785328"/>
            <a:ext cx="825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Similarities with dense QCD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Three colors, asymptotic freedom, sound-velocity peak 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04330BBF-3ACB-4791-96DC-25D07C803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000" y="5086246"/>
            <a:ext cx="1565323" cy="1528340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CA1B778-9C06-4DC0-87DF-3236B462FFE0}"/>
              </a:ext>
            </a:extLst>
          </p:cNvPr>
          <p:cNvSpPr txBox="1"/>
          <p:nvPr/>
        </p:nvSpPr>
        <p:spPr>
          <a:xfrm>
            <a:off x="4818397" y="4656347"/>
            <a:ext cx="396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Compressibility (Quantum Monte Carlo)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D8833304-E40C-4293-B67B-528D9351F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57" y="5082623"/>
            <a:ext cx="2183428" cy="1589156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D5C4197-48DB-459A-9523-98F56B65D6B5}"/>
              </a:ext>
            </a:extLst>
          </p:cNvPr>
          <p:cNvSpPr txBox="1"/>
          <p:nvPr/>
        </p:nvSpPr>
        <p:spPr>
          <a:xfrm>
            <a:off x="569598" y="4675573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 velocity in quarkyonic matter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F88BBF8-55E0-44D1-9290-CF4625C45124}"/>
              </a:ext>
            </a:extLst>
          </p:cNvPr>
          <p:cNvSpPr txBox="1"/>
          <p:nvPr/>
        </p:nvSpPr>
        <p:spPr>
          <a:xfrm>
            <a:off x="7200512" y="5925339"/>
            <a:ext cx="156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023313 (2020).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2660CC1-E622-4BB7-A0DC-AD3382747948}"/>
              </a:ext>
            </a:extLst>
          </p:cNvPr>
          <p:cNvSpPr txBox="1"/>
          <p:nvPr/>
        </p:nvSpPr>
        <p:spPr>
          <a:xfrm>
            <a:off x="3097514" y="5571051"/>
            <a:ext cx="1261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tt.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122701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(2019).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374787-A9FC-4AE2-85B9-EEEC5D403E41}"/>
              </a:ext>
            </a:extLst>
          </p:cNvPr>
          <p:cNvSpPr txBox="1"/>
          <p:nvPr/>
        </p:nvSpPr>
        <p:spPr>
          <a:xfrm>
            <a:off x="4723894" y="2579965"/>
            <a:ext cx="404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Scaling anomaly and asymptotic freedom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A2863080-D287-4C96-B35A-9E52354C8366}"/>
                  </a:ext>
                </a:extLst>
              </p:cNvPr>
              <p:cNvSpPr txBox="1"/>
              <p:nvPr/>
            </p:nvSpPr>
            <p:spPr>
              <a:xfrm>
                <a:off x="6903978" y="3151062"/>
                <a:ext cx="1695079" cy="642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lnΛ</m:t>
                          </m:r>
                        </m:den>
                      </m:f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A2863080-D287-4C96-B35A-9E52354C8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978" y="3151062"/>
                <a:ext cx="1695079" cy="6428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2102F45-15AF-452A-A709-B6F96B6DD5FE}"/>
              </a:ext>
            </a:extLst>
          </p:cNvPr>
          <p:cNvSpPr txBox="1"/>
          <p:nvPr/>
        </p:nvSpPr>
        <p:spPr>
          <a:xfrm>
            <a:off x="5179622" y="4199812"/>
            <a:ext cx="2835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</a:t>
            </a:r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243002 (2018).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ADEA1283-0B7E-4E4B-96D8-7FC9AECEDFC6}"/>
              </a:ext>
            </a:extLst>
          </p:cNvPr>
          <p:cNvCxnSpPr>
            <a:cxnSpLocks/>
          </p:cNvCxnSpPr>
          <p:nvPr/>
        </p:nvCxnSpPr>
        <p:spPr>
          <a:xfrm>
            <a:off x="5769736" y="3252025"/>
            <a:ext cx="82015" cy="339552"/>
          </a:xfrm>
          <a:prstGeom prst="line">
            <a:avLst/>
          </a:prstGeom>
          <a:ln w="762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27985C5-B50F-419B-A8AA-A04F0E719D31}"/>
              </a:ext>
            </a:extLst>
          </p:cNvPr>
          <p:cNvCxnSpPr>
            <a:cxnSpLocks/>
          </p:cNvCxnSpPr>
          <p:nvPr/>
        </p:nvCxnSpPr>
        <p:spPr>
          <a:xfrm flipH="1">
            <a:off x="5487674" y="3551821"/>
            <a:ext cx="377329" cy="339104"/>
          </a:xfrm>
          <a:prstGeom prst="line">
            <a:avLst/>
          </a:prstGeom>
          <a:ln w="762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0D5A68D0-3F33-4D4F-A8C2-8D64646F4751}"/>
              </a:ext>
            </a:extLst>
          </p:cNvPr>
          <p:cNvCxnSpPr>
            <a:cxnSpLocks/>
          </p:cNvCxnSpPr>
          <p:nvPr/>
        </p:nvCxnSpPr>
        <p:spPr>
          <a:xfrm>
            <a:off x="5851751" y="3559241"/>
            <a:ext cx="350126" cy="187599"/>
          </a:xfrm>
          <a:prstGeom prst="line">
            <a:avLst/>
          </a:prstGeom>
          <a:ln w="762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楕円 44">
            <a:extLst>
              <a:ext uri="{FF2B5EF4-FFF2-40B4-BE49-F238E27FC236}">
                <a16:creationId xmlns:a16="http://schemas.microsoft.com/office/drawing/2014/main" id="{59BF3F7D-EAF7-4EFD-A6A3-6C501AEC8FB7}"/>
              </a:ext>
            </a:extLst>
          </p:cNvPr>
          <p:cNvSpPr/>
          <p:nvPr/>
        </p:nvSpPr>
        <p:spPr>
          <a:xfrm>
            <a:off x="5584450" y="2987902"/>
            <a:ext cx="367354" cy="36035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794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E077CC02-8ED2-4F46-A35A-752330D6D02E}"/>
              </a:ext>
            </a:extLst>
          </p:cNvPr>
          <p:cNvSpPr/>
          <p:nvPr/>
        </p:nvSpPr>
        <p:spPr>
          <a:xfrm>
            <a:off x="6041985" y="3604829"/>
            <a:ext cx="367354" cy="360359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794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94809F59-1DF4-4540-9AB3-DEAE7DC663E4}"/>
              </a:ext>
            </a:extLst>
          </p:cNvPr>
          <p:cNvSpPr/>
          <p:nvPr/>
        </p:nvSpPr>
        <p:spPr>
          <a:xfrm>
            <a:off x="5305488" y="3750502"/>
            <a:ext cx="367354" cy="360359"/>
          </a:xfrm>
          <a:prstGeom prst="ellipse">
            <a:avLst/>
          </a:prstGeom>
          <a:solidFill>
            <a:srgbClr val="00FF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794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853E902-E892-49B2-9866-14970CCB02CB}"/>
              </a:ext>
            </a:extLst>
          </p:cNvPr>
          <p:cNvSpPr txBox="1"/>
          <p:nvPr/>
        </p:nvSpPr>
        <p:spPr>
          <a:xfrm>
            <a:off x="6573357" y="3819619"/>
            <a:ext cx="2409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“Running 3body coupling”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8FE5723-9954-451F-BC45-9BEE4F644090}"/>
              </a:ext>
            </a:extLst>
          </p:cNvPr>
          <p:cNvSpPr txBox="1"/>
          <p:nvPr/>
        </p:nvSpPr>
        <p:spPr>
          <a:xfrm>
            <a:off x="1831901" y="2188767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 matter</a:t>
            </a:r>
            <a:endParaRPr kumimoji="1" lang="ja-JP" altLang="en-US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30A7E4F-CFBF-4B7C-8838-237AE2A854F1}"/>
              </a:ext>
            </a:extLst>
          </p:cNvPr>
          <p:cNvSpPr txBox="1"/>
          <p:nvPr/>
        </p:nvSpPr>
        <p:spPr>
          <a:xfrm>
            <a:off x="5240979" y="2173169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system in this study</a:t>
            </a:r>
            <a:endParaRPr kumimoji="1" lang="ja-JP" altLang="en-US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49F4899-240B-4164-AEE1-08D63C0FDF81}"/>
                  </a:ext>
                </a:extLst>
              </p:cNvPr>
              <p:cNvSpPr txBox="1"/>
              <p:nvPr/>
            </p:nvSpPr>
            <p:spPr>
              <a:xfrm>
                <a:off x="7236129" y="5243535"/>
                <a:ext cx="1148711" cy="63030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𝜌𝜅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49F4899-240B-4164-AEE1-08D63C0FD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129" y="5243535"/>
                <a:ext cx="1148711" cy="6303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タイトル 1">
            <a:extLst>
              <a:ext uri="{FF2B5EF4-FFF2-40B4-BE49-F238E27FC236}">
                <a16:creationId xmlns:a16="http://schemas.microsoft.com/office/drawing/2014/main" id="{74BFD707-7E6D-4E35-B440-A55377827319}"/>
              </a:ext>
            </a:extLst>
          </p:cNvPr>
          <p:cNvSpPr txBox="1">
            <a:spLocks/>
          </p:cNvSpPr>
          <p:nvPr/>
        </p:nvSpPr>
        <p:spPr>
          <a:xfrm>
            <a:off x="-39059" y="93033"/>
            <a:ext cx="9286362" cy="8861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quantum simulator for finite-density QCD</a:t>
            </a:r>
            <a:endParaRPr lang="ja-JP" altLang="en-US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687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0D5A64-1ABD-443C-A8E4-479052C06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654"/>
            <a:ext cx="7886700" cy="1325563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this talk…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3A8163-643F-4F48-A969-75F0CEDA4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9" y="1065237"/>
            <a:ext cx="8197298" cy="186999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investigate a novel crossover from bound trimers (BT) to Cooper triples (CT) in a three-component Fermi gas with three-body interaction.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discuss a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analogy 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BT-CT crossover and the hadron-quark crossover.</a:t>
            </a:r>
            <a:endParaRPr kumimoji="1"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D269026-237B-4E39-BF5A-0B391B4C6853}"/>
              </a:ext>
            </a:extLst>
          </p:cNvPr>
          <p:cNvSpPr txBox="1"/>
          <p:nvPr/>
        </p:nvSpPr>
        <p:spPr>
          <a:xfrm>
            <a:off x="628157" y="4910918"/>
            <a:ext cx="63793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 topics</a:t>
            </a:r>
          </a:p>
          <a:p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 triples with only two-body interactions.</a:t>
            </a:r>
          </a:p>
          <a:p>
            <a:endParaRPr kumimoji="1" lang="en-US" altLang="ja-JP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condensation  of Cooper triples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7FF9F3-DF70-4B25-AE6B-9F233A364142}"/>
              </a:ext>
            </a:extLst>
          </p:cNvPr>
          <p:cNvSpPr txBox="1"/>
          <p:nvPr/>
        </p:nvSpPr>
        <p:spPr>
          <a:xfrm>
            <a:off x="1546652" y="2935161"/>
            <a:ext cx="6050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Paper: </a:t>
            </a:r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Tsutsui, T. M. Doi, and K. Iida, arXiv:2012.03627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165F3E5-A46B-4125-B35F-74309664DF64}"/>
              </a:ext>
            </a:extLst>
          </p:cNvPr>
          <p:cNvSpPr txBox="1"/>
          <p:nvPr/>
        </p:nvSpPr>
        <p:spPr>
          <a:xfrm>
            <a:off x="969333" y="5673848"/>
            <a:ext cx="683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Tsutsui, T. M. Doi, and K. Iida, Phys. Rev. A 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053328 (2021).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19AA5B-FCD1-4FEB-A873-CA46CDFA1906}"/>
              </a:ext>
            </a:extLst>
          </p:cNvPr>
          <p:cNvSpPr txBox="1"/>
          <p:nvPr/>
        </p:nvSpPr>
        <p:spPr>
          <a:xfrm>
            <a:off x="969333" y="6409400"/>
            <a:ext cx="613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Akagami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K. Iida, Phys. Rev. A 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L041302 (2021).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8E24FDA-E8A5-4CE5-8AED-E8713FA83715}"/>
              </a:ext>
            </a:extLst>
          </p:cNvPr>
          <p:cNvSpPr/>
          <p:nvPr/>
        </p:nvSpPr>
        <p:spPr>
          <a:xfrm rot="5400000">
            <a:off x="5904005" y="3386762"/>
            <a:ext cx="1458099" cy="150517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276B5E30-16B9-4ACB-A06A-3C9444CB8D71}"/>
              </a:ext>
            </a:extLst>
          </p:cNvPr>
          <p:cNvSpPr/>
          <p:nvPr/>
        </p:nvSpPr>
        <p:spPr>
          <a:xfrm>
            <a:off x="6045151" y="3565028"/>
            <a:ext cx="1175806" cy="11165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D879262-B513-4FF4-B3F7-BED95ABA2EAD}"/>
              </a:ext>
            </a:extLst>
          </p:cNvPr>
          <p:cNvCxnSpPr>
            <a:cxnSpLocks/>
          </p:cNvCxnSpPr>
          <p:nvPr/>
        </p:nvCxnSpPr>
        <p:spPr>
          <a:xfrm>
            <a:off x="6159778" y="3539622"/>
            <a:ext cx="473276" cy="59972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1D43A540-5971-40F8-AFE1-7D7C9F599D20}"/>
              </a:ext>
            </a:extLst>
          </p:cNvPr>
          <p:cNvCxnSpPr>
            <a:cxnSpLocks/>
          </p:cNvCxnSpPr>
          <p:nvPr/>
        </p:nvCxnSpPr>
        <p:spPr>
          <a:xfrm flipV="1">
            <a:off x="6611723" y="3846137"/>
            <a:ext cx="748889" cy="27127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4A065B8D-15C2-4B2E-B9D5-1C5BC5BA79D0}"/>
              </a:ext>
            </a:extLst>
          </p:cNvPr>
          <p:cNvCxnSpPr>
            <a:cxnSpLocks/>
          </p:cNvCxnSpPr>
          <p:nvPr/>
        </p:nvCxnSpPr>
        <p:spPr>
          <a:xfrm flipV="1">
            <a:off x="6414220" y="4104433"/>
            <a:ext cx="192898" cy="66564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75E91316-1C50-4B71-AFFC-A8533E6749C9}"/>
              </a:ext>
            </a:extLst>
          </p:cNvPr>
          <p:cNvSpPr/>
          <p:nvPr/>
        </p:nvSpPr>
        <p:spPr>
          <a:xfrm>
            <a:off x="7181937" y="3705882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4952841-153F-4BD1-AA26-5D715BD1D7F8}"/>
              </a:ext>
            </a:extLst>
          </p:cNvPr>
          <p:cNvSpPr/>
          <p:nvPr/>
        </p:nvSpPr>
        <p:spPr>
          <a:xfrm>
            <a:off x="6260458" y="4662526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A81643C9-52A2-4151-A496-596D0C4B5C08}"/>
              </a:ext>
            </a:extLst>
          </p:cNvPr>
          <p:cNvSpPr/>
          <p:nvPr/>
        </p:nvSpPr>
        <p:spPr>
          <a:xfrm>
            <a:off x="6159362" y="3420360"/>
            <a:ext cx="307525" cy="280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9397348D-D8CE-4042-AF68-AB5D3D6ABD7B}"/>
              </a:ext>
            </a:extLst>
          </p:cNvPr>
          <p:cNvSpPr/>
          <p:nvPr/>
        </p:nvSpPr>
        <p:spPr>
          <a:xfrm>
            <a:off x="1905504" y="3801989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5CCE3C8-81CC-4BA9-BC41-BAFF88FE1C40}"/>
              </a:ext>
            </a:extLst>
          </p:cNvPr>
          <p:cNvSpPr/>
          <p:nvPr/>
        </p:nvSpPr>
        <p:spPr>
          <a:xfrm>
            <a:off x="1641541" y="3783170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6BBA3801-A6D1-4344-947F-B7D1542B2D73}"/>
              </a:ext>
            </a:extLst>
          </p:cNvPr>
          <p:cNvSpPr/>
          <p:nvPr/>
        </p:nvSpPr>
        <p:spPr>
          <a:xfrm>
            <a:off x="1783555" y="3575382"/>
            <a:ext cx="307525" cy="280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8220CFFB-F545-4877-8CDF-FC84092D7BD2}"/>
              </a:ext>
            </a:extLst>
          </p:cNvPr>
          <p:cNvSpPr/>
          <p:nvPr/>
        </p:nvSpPr>
        <p:spPr>
          <a:xfrm>
            <a:off x="2334978" y="4550085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0FA1E237-52D5-4874-ABD7-E3D874D8F3E9}"/>
              </a:ext>
            </a:extLst>
          </p:cNvPr>
          <p:cNvSpPr/>
          <p:nvPr/>
        </p:nvSpPr>
        <p:spPr>
          <a:xfrm>
            <a:off x="2488740" y="4363185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631F9847-B45E-4B45-B059-2AA9F452E743}"/>
              </a:ext>
            </a:extLst>
          </p:cNvPr>
          <p:cNvSpPr/>
          <p:nvPr/>
        </p:nvSpPr>
        <p:spPr>
          <a:xfrm>
            <a:off x="2213029" y="4323478"/>
            <a:ext cx="307525" cy="280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CBC5971D-EC4E-4350-A222-5F170256059C}"/>
              </a:ext>
            </a:extLst>
          </p:cNvPr>
          <p:cNvSpPr/>
          <p:nvPr/>
        </p:nvSpPr>
        <p:spPr>
          <a:xfrm>
            <a:off x="2704919" y="3636090"/>
            <a:ext cx="2791349" cy="8980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1F3A4D3-D72C-4F76-9638-51CAEEF7BC7F}"/>
              </a:ext>
            </a:extLst>
          </p:cNvPr>
          <p:cNvSpPr txBox="1"/>
          <p:nvPr/>
        </p:nvSpPr>
        <p:spPr>
          <a:xfrm>
            <a:off x="3209714" y="3895042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density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9EB9272-60C3-4F03-AA6C-E485EF24C679}"/>
              </a:ext>
            </a:extLst>
          </p:cNvPr>
          <p:cNvSpPr txBox="1"/>
          <p:nvPr/>
        </p:nvSpPr>
        <p:spPr>
          <a:xfrm>
            <a:off x="779332" y="4462187"/>
            <a:ext cx="1103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“Trimer”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9458157-A178-430E-ABD1-B67F80703F5E}"/>
              </a:ext>
            </a:extLst>
          </p:cNvPr>
          <p:cNvSpPr txBox="1"/>
          <p:nvPr/>
        </p:nvSpPr>
        <p:spPr>
          <a:xfrm>
            <a:off x="7260092" y="4462187"/>
            <a:ext cx="176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“Cooper triple”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005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B4D0FB-49A9-4818-8B0B-15CFBCC2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kumimoji="1" lang="ja-JP" altLang="en-US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782D10-59E3-4802-917B-90511945E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r>
              <a:rPr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Formalism</a:t>
            </a:r>
          </a:p>
          <a:p>
            <a:r>
              <a:rPr kumimoji="1"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altLang="ja-JP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5558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34C0AB-52D9-4187-BDD4-02C8D5FC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8731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Three-component Fermi gas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AAE400-6380-4DE0-88EE-66A7D89FE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371" y="1382114"/>
            <a:ext cx="7886700" cy="4351338"/>
          </a:xfrm>
        </p:spPr>
        <p:txBody>
          <a:bodyPr/>
          <a:lstStyle/>
          <a:p>
            <a:r>
              <a:rPr kumimoji="1" lang="en-US" altLang="ja-JP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Hamiltonian:</a:t>
            </a:r>
            <a:endParaRPr kumimoji="1" lang="ja-JP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FC5D9AE-24CE-4C2B-A0A2-9A5ACAD07F6A}"/>
                  </a:ext>
                </a:extLst>
              </p:cNvPr>
              <p:cNvSpPr txBox="1"/>
              <p:nvPr/>
            </p:nvSpPr>
            <p:spPr>
              <a:xfrm>
                <a:off x="2887785" y="1392086"/>
                <a:ext cx="18912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FC5D9AE-24CE-4C2B-A0A2-9A5ACAD07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785" y="1392086"/>
                <a:ext cx="1891287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79DC435-60DE-40B1-83B8-8E158B08200A}"/>
                  </a:ext>
                </a:extLst>
              </p:cNvPr>
              <p:cNvSpPr txBox="1"/>
              <p:nvPr/>
            </p:nvSpPr>
            <p:spPr>
              <a:xfrm>
                <a:off x="568265" y="2335123"/>
                <a:ext cx="2584747" cy="924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m:rPr>
                              <m:brk m:alnAt="7"/>
                            </m:r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79DC435-60DE-40B1-83B8-8E158B082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65" y="2335123"/>
                <a:ext cx="2584747" cy="9244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4E5B920-6533-4119-8ED4-D3DF7024E2C6}"/>
                  </a:ext>
                </a:extLst>
              </p:cNvPr>
              <p:cNvSpPr txBox="1"/>
              <p:nvPr/>
            </p:nvSpPr>
            <p:spPr>
              <a:xfrm>
                <a:off x="4154864" y="2044418"/>
                <a:ext cx="3853171" cy="524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non-</a:t>
                </a:r>
                <a:r>
                  <a:rPr kumimoji="1" lang="en-US" altLang="ja-JP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</a:t>
                </a:r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kinetic energy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4E5B920-6533-4119-8ED4-D3DF7024E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864" y="2044418"/>
                <a:ext cx="3853171" cy="524182"/>
              </a:xfrm>
              <a:prstGeom prst="rect">
                <a:avLst/>
              </a:prstGeom>
              <a:blipFill>
                <a:blip r:embed="rId4"/>
                <a:stretch>
                  <a:fillRect r="-158" b="-58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4CBB17-7353-42C0-ACCF-F9CA804DB2A3}"/>
              </a:ext>
            </a:extLst>
          </p:cNvPr>
          <p:cNvSpPr txBox="1"/>
          <p:nvPr/>
        </p:nvSpPr>
        <p:spPr>
          <a:xfrm>
            <a:off x="445277" y="1947608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One-body term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B1656AC7-7093-421C-86F8-1F2B5C8BEC8D}"/>
                  </a:ext>
                </a:extLst>
              </p:cNvPr>
              <p:cNvSpPr txBox="1"/>
              <p:nvPr/>
            </p:nvSpPr>
            <p:spPr>
              <a:xfrm>
                <a:off x="4293302" y="2676266"/>
                <a:ext cx="38865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pseudo-color (hyperfine states)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B1656AC7-7093-421C-86F8-1F2B5C8BE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302" y="2676266"/>
                <a:ext cx="3886577" cy="276999"/>
              </a:xfrm>
              <a:prstGeom prst="rect">
                <a:avLst/>
              </a:prstGeom>
              <a:blipFill>
                <a:blip r:embed="rId6"/>
                <a:stretch>
                  <a:fillRect l="-2194" t="-28889" r="-3135" b="-5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F4168BE-2910-405B-B4A1-446750E23A37}"/>
              </a:ext>
            </a:extLst>
          </p:cNvPr>
          <p:cNvSpPr txBox="1"/>
          <p:nvPr/>
        </p:nvSpPr>
        <p:spPr>
          <a:xfrm>
            <a:off x="473640" y="3538502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Three-body interaction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29AAC40-D921-4DCB-876B-08423F226355}"/>
                  </a:ext>
                </a:extLst>
              </p:cNvPr>
              <p:cNvSpPr txBox="1"/>
              <p:nvPr/>
            </p:nvSpPr>
            <p:spPr>
              <a:xfrm>
                <a:off x="535411" y="3983911"/>
                <a:ext cx="8487323" cy="9539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ja-JP" sz="2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m:rPr>
                              <m:brk m:alnAt="7"/>
                            </m:r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brk m:alnAt="7"/>
                            </m:rPr>
                            <a:rPr kumimoji="1" lang="en-US" altLang="ja-JP" sz="2400" b="1" i="1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m:rPr>
                              <m:brk m:alnAt="7"/>
                            </m:r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′,</m:t>
                          </m:r>
                          <m:r>
                            <a:rPr kumimoji="1" lang="en-US" altLang="ja-JP" sz="2400" b="1" i="1">
                              <a:latin typeface="Cambria Math" panose="02040503050406030204" pitchFamily="18" charset="0"/>
                            </a:rPr>
                            <m:t>𝑷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f>
                                <m:fPr>
                                  <m:ctrlP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num>
                                <m:den>
                                  <m: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kumimoji="1" lang="en-US" altLang="ja-JP" sz="24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  <m:sup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f>
                                <m:fPr>
                                  <m:ctrlPr>
                                    <a:rPr kumimoji="1" lang="en-US" altLang="ja-JP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  <m:sup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  <m:sSub>
                        <m:sSubPr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f>
                            <m:fPr>
                              <m:ctrlPr>
                                <a:rPr kumimoji="1"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400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num>
                            <m:den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400" b="1" i="1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f>
                            <m:fPr>
                              <m:ctrlPr>
                                <a:rPr kumimoji="1"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400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num>
                            <m:den>
                              <m:r>
                                <a:rPr kumimoji="1" lang="en-US" altLang="ja-JP" sz="24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kumimoji="1" lang="en-US" altLang="ja-JP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1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f>
                            <m:f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400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num>
                            <m:den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2400" b="1" i="1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JP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kumimoji="1" lang="en-US" altLang="ja-JP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29AAC40-D921-4DCB-876B-08423F226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11" y="3983911"/>
                <a:ext cx="8487323" cy="9539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CB9BDCD-73B5-400E-9B3F-84FE4F2D9EEB}"/>
                  </a:ext>
                </a:extLst>
              </p:cNvPr>
              <p:cNvSpPr txBox="1"/>
              <p:nvPr/>
            </p:nvSpPr>
            <p:spPr>
              <a:xfrm>
                <a:off x="4216646" y="3024703"/>
                <a:ext cx="4793756" cy="444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kumimoji="1" lang="en-US" altLang="ja-JP" sz="18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kumimoji="1" lang="en-US" altLang="ja-JP" b="1" i="1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kumimoji="1"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</m:oMath>
                </a14:m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fermionic annihilation/creation operator</a:t>
                </a:r>
                <a:endParaRPr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CB9BDCD-73B5-400E-9B3F-84FE4F2D9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646" y="3024703"/>
                <a:ext cx="4793756" cy="444032"/>
              </a:xfrm>
              <a:prstGeom prst="rect">
                <a:avLst/>
              </a:prstGeom>
              <a:blipFill>
                <a:blip r:embed="rId8"/>
                <a:stretch>
                  <a:fillRect b="-123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B581C5AE-F501-476E-85C7-351E8AB5270F}"/>
              </a:ext>
            </a:extLst>
          </p:cNvPr>
          <p:cNvCxnSpPr>
            <a:cxnSpLocks/>
          </p:cNvCxnSpPr>
          <p:nvPr/>
        </p:nvCxnSpPr>
        <p:spPr>
          <a:xfrm>
            <a:off x="3154621" y="5437889"/>
            <a:ext cx="82015" cy="339552"/>
          </a:xfrm>
          <a:prstGeom prst="line">
            <a:avLst/>
          </a:prstGeom>
          <a:ln w="762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8855A4DF-6EE4-478C-AB86-B3F362A71C59}"/>
              </a:ext>
            </a:extLst>
          </p:cNvPr>
          <p:cNvCxnSpPr>
            <a:cxnSpLocks/>
          </p:cNvCxnSpPr>
          <p:nvPr/>
        </p:nvCxnSpPr>
        <p:spPr>
          <a:xfrm flipH="1">
            <a:off x="2872559" y="5737685"/>
            <a:ext cx="377329" cy="339104"/>
          </a:xfrm>
          <a:prstGeom prst="line">
            <a:avLst/>
          </a:prstGeom>
          <a:ln w="762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2236B98-84FE-4228-B28D-A3B4A622B52A}"/>
              </a:ext>
            </a:extLst>
          </p:cNvPr>
          <p:cNvCxnSpPr>
            <a:cxnSpLocks/>
          </p:cNvCxnSpPr>
          <p:nvPr/>
        </p:nvCxnSpPr>
        <p:spPr>
          <a:xfrm>
            <a:off x="3236636" y="5745105"/>
            <a:ext cx="350126" cy="187599"/>
          </a:xfrm>
          <a:prstGeom prst="line">
            <a:avLst/>
          </a:prstGeom>
          <a:ln w="762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楕円 17">
            <a:extLst>
              <a:ext uri="{FF2B5EF4-FFF2-40B4-BE49-F238E27FC236}">
                <a16:creationId xmlns:a16="http://schemas.microsoft.com/office/drawing/2014/main" id="{D1AD618F-78A7-4FFE-B4B3-04D7D3D86E0E}"/>
              </a:ext>
            </a:extLst>
          </p:cNvPr>
          <p:cNvSpPr/>
          <p:nvPr/>
        </p:nvSpPr>
        <p:spPr>
          <a:xfrm>
            <a:off x="2969335" y="5173766"/>
            <a:ext cx="367354" cy="36035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794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C9AE781-1860-4A43-AF33-0348F0D56C76}"/>
              </a:ext>
            </a:extLst>
          </p:cNvPr>
          <p:cNvSpPr/>
          <p:nvPr/>
        </p:nvSpPr>
        <p:spPr>
          <a:xfrm>
            <a:off x="3426870" y="5790693"/>
            <a:ext cx="367354" cy="360359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794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54718CE5-DEE0-43A1-B950-F0C4872A7E06}"/>
              </a:ext>
            </a:extLst>
          </p:cNvPr>
          <p:cNvSpPr/>
          <p:nvPr/>
        </p:nvSpPr>
        <p:spPr>
          <a:xfrm>
            <a:off x="2690373" y="5936366"/>
            <a:ext cx="367354" cy="360359"/>
          </a:xfrm>
          <a:prstGeom prst="ellipse">
            <a:avLst/>
          </a:prstGeom>
          <a:solidFill>
            <a:srgbClr val="00FF00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79400" h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80C66B3-3E1F-4875-BF34-58FA08E6AC1C}"/>
                  </a:ext>
                </a:extLst>
              </p:cNvPr>
              <p:cNvSpPr txBox="1"/>
              <p:nvPr/>
            </p:nvSpPr>
            <p:spPr>
              <a:xfrm>
                <a:off x="4293302" y="5557910"/>
                <a:ext cx="28546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: </a:t>
                </a:r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three-body attraction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80C66B3-3E1F-4875-BF34-58FA08E6A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302" y="5557910"/>
                <a:ext cx="2854692" cy="276999"/>
              </a:xfrm>
              <a:prstGeom prst="rect">
                <a:avLst/>
              </a:prstGeom>
              <a:blipFill>
                <a:blip r:embed="rId9"/>
                <a:stretch>
                  <a:fillRect l="-2985" t="-31111" r="-1493" b="-5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225F2193-1702-436B-A3FF-01953DA25535}"/>
                  </a:ext>
                </a:extLst>
              </p:cNvPr>
              <p:cNvSpPr txBox="1"/>
              <p:nvPr/>
            </p:nvSpPr>
            <p:spPr>
              <a:xfrm>
                <a:off x="5034162" y="5845859"/>
                <a:ext cx="274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Scale invariant</a:t>
                </a:r>
                <a:r>
                  <a:rPr kumimoji="1" lang="ja-JP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∝1/</m:t>
                    </m:r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kumimoji="1" lang="en-US" altLang="ja-JP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ja-JP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225F2193-1702-436B-A3FF-01953DA25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162" y="5845859"/>
                <a:ext cx="2745495" cy="369332"/>
              </a:xfrm>
              <a:prstGeom prst="rect">
                <a:avLst/>
              </a:prstGeom>
              <a:blipFill>
                <a:blip r:embed="rId10"/>
                <a:stretch>
                  <a:fillRect l="-2000" t="-9836" r="-1111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373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2CA81-E782-4283-81A8-0D521E2B4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61" y="694359"/>
            <a:ext cx="5899278" cy="1902551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74114553-6E12-4B9E-A020-28FB0486A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068"/>
            <a:ext cx="7886700" cy="1325563"/>
          </a:xfrm>
        </p:spPr>
        <p:txBody>
          <a:bodyPr/>
          <a:lstStyle/>
          <a:p>
            <a:pPr algn="ctr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Three-body </a:t>
            </a:r>
            <a:r>
              <a:rPr lang="en-US" altLang="ja-JP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-matrix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DDC3BA7-86B2-4859-A4B6-01EA7446DB9A}"/>
              </a:ext>
            </a:extLst>
          </p:cNvPr>
          <p:cNvSpPr/>
          <p:nvPr/>
        </p:nvSpPr>
        <p:spPr>
          <a:xfrm>
            <a:off x="1828800" y="1603513"/>
            <a:ext cx="1166191" cy="78187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4A8C7E-B0B6-4570-8140-4663E1B7465E}"/>
              </a:ext>
            </a:extLst>
          </p:cNvPr>
          <p:cNvSpPr txBox="1"/>
          <p:nvPr/>
        </p:nvSpPr>
        <p:spPr>
          <a:xfrm>
            <a:off x="2045448" y="1554393"/>
            <a:ext cx="732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sz="4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ja-JP" altLang="en-US" sz="4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500B697-6644-4F33-85E8-E65A3C8D6D77}"/>
                  </a:ext>
                </a:extLst>
              </p:cNvPr>
              <p:cNvSpPr txBox="1"/>
              <p:nvPr/>
            </p:nvSpPr>
            <p:spPr>
              <a:xfrm>
                <a:off x="497742" y="4105009"/>
                <a:ext cx="4773230" cy="736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f>
                                    <m:f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num>
                                    <m:den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num>
                                    <m:den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f>
                                    <m:f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num>
                                    <m:den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f>
                                    <m:f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num>
                                    <m:den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num>
                                    <m:den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500B697-6644-4F33-85E8-E65A3C8D6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42" y="4105009"/>
                <a:ext cx="4773230" cy="7362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BBD79724-0579-4F83-9303-C2C1B735CF89}"/>
                  </a:ext>
                </a:extLst>
              </p:cNvPr>
              <p:cNvSpPr txBox="1"/>
              <p:nvPr/>
            </p:nvSpPr>
            <p:spPr>
              <a:xfrm>
                <a:off x="2325204" y="2581653"/>
                <a:ext cx="4213718" cy="894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sz="2400" b="0" i="0" smtClean="0"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sz="24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BBD79724-0579-4F83-9303-C2C1B735C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204" y="2581653"/>
                <a:ext cx="4213718" cy="8940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2603587-030E-4221-9A35-640462407A47}"/>
                  </a:ext>
                </a:extLst>
              </p:cNvPr>
              <p:cNvSpPr txBox="1"/>
              <p:nvPr/>
            </p:nvSpPr>
            <p:spPr>
              <a:xfrm>
                <a:off x="5244468" y="4091757"/>
                <a:ext cx="3357971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/6−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/6−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2603587-030E-4221-9A35-640462407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468" y="4091757"/>
                <a:ext cx="3357971" cy="6279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98A3984-7D0D-4DCF-A59F-57D61FC07F0D}"/>
                  </a:ext>
                </a:extLst>
              </p:cNvPr>
              <p:cNvSpPr txBox="1"/>
              <p:nvPr/>
            </p:nvSpPr>
            <p:spPr>
              <a:xfrm>
                <a:off x="628650" y="3689330"/>
                <a:ext cx="39029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ja-JP" sz="2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Three-body propagator in vacuum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98A3984-7D0D-4DCF-A59F-57D61FC07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89330"/>
                <a:ext cx="3902928" cy="307777"/>
              </a:xfrm>
              <a:prstGeom prst="rect">
                <a:avLst/>
              </a:prstGeom>
              <a:blipFill>
                <a:blip r:embed="rId6"/>
                <a:stretch>
                  <a:fillRect l="-2188" t="-25490" r="-3125" b="-490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E42054-EB37-47D8-A055-8EB756F89737}"/>
              </a:ext>
            </a:extLst>
          </p:cNvPr>
          <p:cNvSpPr txBox="1"/>
          <p:nvPr/>
        </p:nvSpPr>
        <p:spPr>
          <a:xfrm>
            <a:off x="577042" y="5251288"/>
            <a:ext cx="317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Three-body binding energy</a:t>
            </a:r>
            <a:endParaRPr kumimoji="1" lang="ja-JP" alt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FDAF920E-B8E3-4FC5-92E5-BC68B72A7E69}"/>
                  </a:ext>
                </a:extLst>
              </p:cNvPr>
              <p:cNvSpPr txBox="1"/>
              <p:nvPr/>
            </p:nvSpPr>
            <p:spPr>
              <a:xfrm>
                <a:off x="628650" y="5784306"/>
                <a:ext cx="3363100" cy="7586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FDAF920E-B8E3-4FC5-92E5-BC68B72A7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5784306"/>
                <a:ext cx="3363100" cy="7586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矢印: 右 13">
            <a:extLst>
              <a:ext uri="{FF2B5EF4-FFF2-40B4-BE49-F238E27FC236}">
                <a16:creationId xmlns:a16="http://schemas.microsoft.com/office/drawing/2014/main" id="{95F5406A-8012-4B72-85EB-C845B1EEB31C}"/>
              </a:ext>
            </a:extLst>
          </p:cNvPr>
          <p:cNvSpPr/>
          <p:nvPr/>
        </p:nvSpPr>
        <p:spPr>
          <a:xfrm>
            <a:off x="4203068" y="5807243"/>
            <a:ext cx="484494" cy="6457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09BCDF8-6C3A-48EF-8C0B-FB6D7370CEB7}"/>
                  </a:ext>
                </a:extLst>
              </p:cNvPr>
              <p:cNvSpPr txBox="1"/>
              <p:nvPr/>
            </p:nvSpPr>
            <p:spPr>
              <a:xfrm>
                <a:off x="4898880" y="5644504"/>
                <a:ext cx="2787943" cy="873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09BCDF8-6C3A-48EF-8C0B-FB6D7370C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880" y="5644504"/>
                <a:ext cx="2787943" cy="8732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0022FA1-D25F-4396-902B-6CA9566697C3}"/>
                  </a:ext>
                </a:extLst>
              </p:cNvPr>
              <p:cNvSpPr txBox="1"/>
              <p:nvPr/>
            </p:nvSpPr>
            <p:spPr>
              <a:xfrm>
                <a:off x="6894865" y="4905127"/>
                <a:ext cx="8098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cutoff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0022FA1-D25F-4396-902B-6CA956669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865" y="4905127"/>
                <a:ext cx="809837" cy="276999"/>
              </a:xfrm>
              <a:prstGeom prst="rect">
                <a:avLst/>
              </a:prstGeom>
              <a:blipFill>
                <a:blip r:embed="rId9"/>
                <a:stretch>
                  <a:fillRect l="-9774" t="-28889" r="-15789" b="-5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B3D742-AACF-4402-AE80-44AD29F14219}"/>
              </a:ext>
            </a:extLst>
          </p:cNvPr>
          <p:cNvSpPr txBox="1"/>
          <p:nvPr/>
        </p:nvSpPr>
        <p:spPr>
          <a:xfrm>
            <a:off x="4767469" y="5303614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(Scale anomaly)</a:t>
            </a:r>
            <a:endParaRPr kumimoji="1" lang="ja-JP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08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08A09EB-1EB2-46B8-8F39-B1CDA203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39" y="1158185"/>
            <a:ext cx="5899278" cy="19025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9AF30F8-D6C3-4FD4-9A2B-B66A3CAB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1329"/>
            <a:ext cx="7886700" cy="1325563"/>
          </a:xfrm>
        </p:spPr>
        <p:txBody>
          <a:bodyPr/>
          <a:lstStyle/>
          <a:p>
            <a:pPr algn="ctr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In-medium</a:t>
            </a:r>
            <a:r>
              <a:rPr lang="ja-JP" alt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three-body </a:t>
            </a:r>
            <a:r>
              <a:rPr kumimoji="1" lang="en-US" altLang="ja-JP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-matrix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6459EA9-5F9D-4751-B5D9-581BDEDF3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575" y="2992098"/>
            <a:ext cx="5749542" cy="142677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E36845-3C01-470B-A8F7-10F12DFAB086}"/>
              </a:ext>
            </a:extLst>
          </p:cNvPr>
          <p:cNvSpPr txBox="1"/>
          <p:nvPr/>
        </p:nvSpPr>
        <p:spPr>
          <a:xfrm>
            <a:off x="1824348" y="5007832"/>
            <a:ext cx="409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In-medium</a:t>
            </a:r>
            <a:r>
              <a:rPr kumimoji="1" lang="ja-JP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three-body</a:t>
            </a:r>
            <a:r>
              <a:rPr kumimoji="1" lang="ja-JP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endParaRPr kumimoji="1" lang="ja-JP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D107E7C-6DF2-4C15-B624-6B43629AA9EC}"/>
                  </a:ext>
                </a:extLst>
              </p:cNvPr>
              <p:cNvSpPr txBox="1"/>
              <p:nvPr/>
            </p:nvSpPr>
            <p:spPr>
              <a:xfrm>
                <a:off x="2155029" y="4260488"/>
                <a:ext cx="528830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kumimoji="1"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ja-JP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In-medium three-particle (three-hole) propagator</a:t>
                </a:r>
                <a:endParaRPr kumimoji="1" lang="ja-JP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D107E7C-6DF2-4C15-B624-6B43629AA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029" y="4260488"/>
                <a:ext cx="5288307" cy="307777"/>
              </a:xfrm>
              <a:prstGeom prst="rect">
                <a:avLst/>
              </a:prstGeom>
              <a:blipFill>
                <a:blip r:embed="rId5"/>
                <a:stretch>
                  <a:fillRect l="-1730" t="-26000" r="-2307" b="-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4C4F12D-50B0-4AA0-BC24-5176BE835202}"/>
                  </a:ext>
                </a:extLst>
              </p:cNvPr>
              <p:cNvSpPr txBox="1"/>
              <p:nvPr/>
            </p:nvSpPr>
            <p:spPr>
              <a:xfrm>
                <a:off x="2155029" y="4669427"/>
                <a:ext cx="46785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en-US" altLang="ja-JP" dirty="0"/>
                  <a:t>: </a:t>
                </a:r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Fermion Matsubara frequency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4C4F12D-50B0-4AA0-BC24-5176BE835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029" y="4669427"/>
                <a:ext cx="4678588" cy="276999"/>
              </a:xfrm>
              <a:prstGeom prst="rect">
                <a:avLst/>
              </a:prstGeom>
              <a:blipFill>
                <a:blip r:embed="rId6"/>
                <a:stretch>
                  <a:fillRect l="-1825" t="-31111" r="-913" b="-5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24DE5C4-930D-438F-9F9D-B6682CFFD909}"/>
              </a:ext>
            </a:extLst>
          </p:cNvPr>
          <p:cNvSpPr txBox="1"/>
          <p:nvPr/>
        </p:nvSpPr>
        <p:spPr>
          <a:xfrm>
            <a:off x="1501957" y="1317576"/>
            <a:ext cx="614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Tsutsui, T. M.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Doi, and K. Iida, arXiv:2012.03627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C7509D8-8BC6-4E67-AC4A-7F36E776F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348" y="5540424"/>
            <a:ext cx="5749543" cy="1046173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1361768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B4D0FB-49A9-4818-8B0B-15CFBCC2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kumimoji="1" lang="ja-JP" altLang="en-US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782D10-59E3-4802-917B-90511945E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r>
              <a:rPr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Formalism</a:t>
            </a:r>
          </a:p>
          <a:p>
            <a:r>
              <a:rPr kumimoji="1"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altLang="ja-JP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9059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5E047-7CED-4BD9-B1AD-22A77FB1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485"/>
            <a:ext cx="7886699" cy="1325563"/>
          </a:xfrm>
        </p:spPr>
        <p:txBody>
          <a:bodyPr/>
          <a:lstStyle/>
          <a:p>
            <a:pPr algn="ctr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Three-body spectral function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2F3206-F33A-4105-86B2-2F811F0A2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7" y="3266853"/>
            <a:ext cx="4740888" cy="252594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9D95D45-961B-4622-9C66-910A1EACD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13" t="30412" r="1056" b="1489"/>
          <a:stretch/>
        </p:blipFill>
        <p:spPr>
          <a:xfrm>
            <a:off x="5403402" y="3317343"/>
            <a:ext cx="3093094" cy="26512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9BEC839-C1B6-4BEC-A668-598224F0A2C4}"/>
                  </a:ext>
                </a:extLst>
              </p:cNvPr>
              <p:cNvSpPr txBox="1"/>
              <p:nvPr/>
            </p:nvSpPr>
            <p:spPr>
              <a:xfrm>
                <a:off x="785883" y="5726480"/>
                <a:ext cx="15402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</a:t>
                </a:r>
                <a:r>
                  <a:rPr kumimoji="1" lang="ja-JP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  <m:r>
                            <a:rPr kumimoji="1" lang="en-US" altLang="ja-JP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=−1</m:t>
                          </m:r>
                        </m:e>
                      </m:d>
                    </m:oMath>
                  </m:oMathPara>
                </a14:m>
                <a:endParaRPr kumimoji="1" lang="ja-JP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9BEC839-C1B6-4BEC-A668-598224F0A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83" y="5726480"/>
                <a:ext cx="1540229" cy="646331"/>
              </a:xfrm>
              <a:prstGeom prst="rect">
                <a:avLst/>
              </a:prstGeom>
              <a:blipFill>
                <a:blip r:embed="rId4"/>
                <a:stretch>
                  <a:fillRect t="-4717" b="-84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21C4D87-F7FE-4153-B8E9-F7195794C73A}"/>
                  </a:ext>
                </a:extLst>
              </p:cNvPr>
              <p:cNvSpPr txBox="1"/>
              <p:nvPr/>
            </p:nvSpPr>
            <p:spPr>
              <a:xfrm>
                <a:off x="3025890" y="5726479"/>
                <a:ext cx="14074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density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=2</m:t>
                          </m:r>
                        </m:e>
                      </m:d>
                    </m:oMath>
                  </m:oMathPara>
                </a14:m>
                <a:endParaRPr kumimoji="1" lang="ja-JP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21C4D87-F7FE-4153-B8E9-F7195794C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890" y="5726479"/>
                <a:ext cx="1407438" cy="646331"/>
              </a:xfrm>
              <a:prstGeom prst="rect">
                <a:avLst/>
              </a:prstGeom>
              <a:blipFill>
                <a:blip r:embed="rId5"/>
                <a:stretch>
                  <a:fillRect l="-1732" t="-4717" r="-2165" b="-84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AF2516-59FF-4F5E-9FC2-662561C13671}"/>
              </a:ext>
            </a:extLst>
          </p:cNvPr>
          <p:cNvSpPr txBox="1"/>
          <p:nvPr/>
        </p:nvSpPr>
        <p:spPr>
          <a:xfrm>
            <a:off x="710980" y="2482673"/>
            <a:ext cx="387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In-medium</a:t>
            </a:r>
            <a:r>
              <a:rPr kumimoji="1" lang="ja-JP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three-body</a:t>
            </a:r>
            <a:r>
              <a:rPr kumimoji="1" lang="ja-JP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function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DBC1902-3DE9-4107-B3A2-4F07E8C72297}"/>
              </a:ext>
            </a:extLst>
          </p:cNvPr>
          <p:cNvSpPr txBox="1"/>
          <p:nvPr/>
        </p:nvSpPr>
        <p:spPr>
          <a:xfrm>
            <a:off x="5147482" y="2491172"/>
            <a:ext cx="384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In-medium</a:t>
            </a:r>
            <a:r>
              <a:rPr kumimoji="1" lang="ja-JP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three-body</a:t>
            </a:r>
            <a:r>
              <a:rPr kumimoji="1" lang="ja-JP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binding</a:t>
            </a:r>
            <a:r>
              <a:rPr kumimoji="1" lang="ja-JP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1F4E17FE-D381-4A5F-931C-6F32400C6402}"/>
              </a:ext>
            </a:extLst>
          </p:cNvPr>
          <p:cNvCxnSpPr>
            <a:cxnSpLocks/>
          </p:cNvCxnSpPr>
          <p:nvPr/>
        </p:nvCxnSpPr>
        <p:spPr>
          <a:xfrm flipH="1">
            <a:off x="8459305" y="5280847"/>
            <a:ext cx="295137" cy="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B2E0DAD-1388-4B70-9699-00E4B54888C2}"/>
              </a:ext>
            </a:extLst>
          </p:cNvPr>
          <p:cNvCxnSpPr>
            <a:cxnSpLocks/>
          </p:cNvCxnSpPr>
          <p:nvPr/>
        </p:nvCxnSpPr>
        <p:spPr>
          <a:xfrm>
            <a:off x="5517783" y="3593388"/>
            <a:ext cx="345659" cy="0"/>
          </a:xfrm>
          <a:prstGeom prst="straightConnector1">
            <a:avLst/>
          </a:prstGeom>
          <a:ln w="28575">
            <a:solidFill>
              <a:srgbClr val="0000F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2CEDD6-0B53-4CDA-80BE-12580FE360F3}"/>
              </a:ext>
            </a:extLst>
          </p:cNvPr>
          <p:cNvSpPr txBox="1"/>
          <p:nvPr/>
        </p:nvSpPr>
        <p:spPr>
          <a:xfrm>
            <a:off x="1674891" y="6339287"/>
            <a:ext cx="749018" cy="4740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04927B0-A106-44B7-B078-C51293B51FC8}"/>
                  </a:ext>
                </a:extLst>
              </p:cNvPr>
              <p:cNvSpPr txBox="1"/>
              <p:nvPr/>
            </p:nvSpPr>
            <p:spPr>
              <a:xfrm>
                <a:off x="836489" y="2892102"/>
                <a:ext cx="3689343" cy="3838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Im</m:t>
                      </m:r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MB</m:t>
                          </m:r>
                        </m:sup>
                      </m:sSub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04927B0-A106-44B7-B078-C51293B51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89" y="2892102"/>
                <a:ext cx="3689343" cy="383823"/>
              </a:xfrm>
              <a:prstGeom prst="rect">
                <a:avLst/>
              </a:prstGeom>
              <a:blipFill>
                <a:blip r:embed="rId6"/>
                <a:stretch>
                  <a:fillRect l="-1488" r="-2645" b="-349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3DD91FB-23D9-4E4E-8CBC-88FEF91C1882}"/>
              </a:ext>
            </a:extLst>
          </p:cNvPr>
          <p:cNvSpPr txBox="1"/>
          <p:nvPr/>
        </p:nvSpPr>
        <p:spPr>
          <a:xfrm>
            <a:off x="104558" y="1735230"/>
            <a:ext cx="893488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Three-body binding is suppressed by medium corrections regardless of the scale anomaly.</a:t>
            </a:r>
          </a:p>
          <a:p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three-body</a:t>
            </a:r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</a:t>
            </a:r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survives</a:t>
            </a:r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density, indicating the presence of Cooper triples.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CF8EB98-559E-4909-8B90-AB86BD621AC5}"/>
              </a:ext>
            </a:extLst>
          </p:cNvPr>
          <p:cNvSpPr/>
          <p:nvPr/>
        </p:nvSpPr>
        <p:spPr>
          <a:xfrm>
            <a:off x="5150124" y="5343215"/>
            <a:ext cx="4657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9919977-8B28-4BA7-B654-E8835CDD6232}"/>
              </a:ext>
            </a:extLst>
          </p:cNvPr>
          <p:cNvSpPr txBox="1"/>
          <p:nvPr/>
        </p:nvSpPr>
        <p:spPr>
          <a:xfrm>
            <a:off x="5018980" y="2968036"/>
            <a:ext cx="2221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Three-body problem</a:t>
            </a:r>
            <a:endParaRPr kumimoji="1" lang="ja-JP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5BA6125-F6E9-498A-AAC2-51BF439EA5D2}"/>
              </a:ext>
            </a:extLst>
          </p:cNvPr>
          <p:cNvCxnSpPr>
            <a:cxnSpLocks/>
          </p:cNvCxnSpPr>
          <p:nvPr/>
        </p:nvCxnSpPr>
        <p:spPr>
          <a:xfrm flipH="1" flipV="1">
            <a:off x="5522275" y="3331070"/>
            <a:ext cx="1711" cy="26862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C3E7629E-BB2E-4B62-8D46-B0041B2D4267}"/>
                  </a:ext>
                </a:extLst>
              </p:cNvPr>
              <p:cNvSpPr txBox="1"/>
              <p:nvPr/>
            </p:nvSpPr>
            <p:spPr>
              <a:xfrm>
                <a:off x="7558362" y="6075193"/>
                <a:ext cx="1545167" cy="292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1" lang="en-US" altLang="ja-JP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sub>
                        <m:sup>
                          <m:r>
                            <a:rPr kumimoji="1" lang="en-US" altLang="ja-JP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𝐌</m:t>
                          </m:r>
                        </m:sup>
                      </m:sSubSup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1" lang="en-US" altLang="ja-JP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sub>
                      </m:sSub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𝟎𝟒</m:t>
                      </m:r>
                    </m:oMath>
                  </m:oMathPara>
                </a14:m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C3E7629E-BB2E-4B62-8D46-B0041B2D4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8362" y="6075193"/>
                <a:ext cx="1545167" cy="292259"/>
              </a:xfrm>
              <a:prstGeom prst="rect">
                <a:avLst/>
              </a:prstGeom>
              <a:blipFill>
                <a:blip r:embed="rId7"/>
                <a:stretch>
                  <a:fillRect l="-3557" t="-4167" r="-3557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6B0EEDA-4FA8-4B18-91A9-6B0E16B5AA16}"/>
              </a:ext>
            </a:extLst>
          </p:cNvPr>
          <p:cNvCxnSpPr>
            <a:cxnSpLocks/>
          </p:cNvCxnSpPr>
          <p:nvPr/>
        </p:nvCxnSpPr>
        <p:spPr>
          <a:xfrm flipH="1" flipV="1">
            <a:off x="8748920" y="5272506"/>
            <a:ext cx="5522" cy="7174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FF25698-01BA-43B7-8448-CF233B4DB8F2}"/>
              </a:ext>
            </a:extLst>
          </p:cNvPr>
          <p:cNvSpPr/>
          <p:nvPr/>
        </p:nvSpPr>
        <p:spPr>
          <a:xfrm>
            <a:off x="7865184" y="3415909"/>
            <a:ext cx="4657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4B7540F-B9EE-4888-82A0-9A0E150230B8}"/>
              </a:ext>
            </a:extLst>
          </p:cNvPr>
          <p:cNvSpPr txBox="1"/>
          <p:nvPr/>
        </p:nvSpPr>
        <p:spPr>
          <a:xfrm>
            <a:off x="1501957" y="1317576"/>
            <a:ext cx="614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Tsutsui, T. M.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Doi, and K. Iida, arXiv:2012.03627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33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15C2A95-A614-4E34-AEBE-75DD6FBCEE7F}"/>
              </a:ext>
            </a:extLst>
          </p:cNvPr>
          <p:cNvSpPr txBox="1"/>
          <p:nvPr/>
        </p:nvSpPr>
        <p:spPr>
          <a:xfrm>
            <a:off x="547077" y="1746307"/>
            <a:ext cx="804984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found that the sound-velocity peak can be obtained near the region where Cooper triples start to appe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from the comparison with QMC results.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D4A4312A-F0E3-4C57-9C5E-7D619C0E0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32"/>
            <a:ext cx="9257993" cy="1221817"/>
          </a:xfrm>
        </p:spPr>
        <p:txBody>
          <a:bodyPr>
            <a:noAutofit/>
          </a:bodyPr>
          <a:lstStyle/>
          <a:p>
            <a:r>
              <a:rPr kumimoji="1" lang="en-US" altLang="ja-JP" sz="32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Grand-canonical phase diagram</a:t>
            </a:r>
            <a:br>
              <a:rPr kumimoji="1" lang="en-US" altLang="ja-JP" sz="32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32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implication for hadron-quark crossover</a:t>
            </a:r>
            <a:endParaRPr kumimoji="1" lang="ja-JP" altLang="en-US" sz="32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A393EC-8040-41AC-8369-13D7F976C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17" y="2878681"/>
            <a:ext cx="4157598" cy="35645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957E727-3FF8-4F2C-BA71-A8D1FB355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663" y="3013998"/>
            <a:ext cx="1715960" cy="167541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2841E9D-4C93-4502-BDDD-39D27FE82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067" y="5227994"/>
            <a:ext cx="1989381" cy="1215271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DAC3F6D-60D8-42F5-8759-0CF11013B3FE}"/>
              </a:ext>
            </a:extLst>
          </p:cNvPr>
          <p:cNvSpPr txBox="1"/>
          <p:nvPr/>
        </p:nvSpPr>
        <p:spPr>
          <a:xfrm>
            <a:off x="4716116" y="2619443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Compressibility minimum in QMC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7335224E-0730-49CC-AA99-0922D4C6A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319" y="5285777"/>
            <a:ext cx="1142248" cy="1157488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DFF6DA4-6684-442A-838D-B263A6B4FB6B}"/>
              </a:ext>
            </a:extLst>
          </p:cNvPr>
          <p:cNvSpPr txBox="1"/>
          <p:nvPr/>
        </p:nvSpPr>
        <p:spPr>
          <a:xfrm>
            <a:off x="4897040" y="4889933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Cooper triple</a:t>
            </a:r>
            <a:r>
              <a:rPr lang="ja-JP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ja-JP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quarkyonic matter*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56260EB-FD31-4005-A7AE-10EDC0182817}"/>
              </a:ext>
            </a:extLst>
          </p:cNvPr>
          <p:cNvSpPr txBox="1"/>
          <p:nvPr/>
        </p:nvSpPr>
        <p:spPr>
          <a:xfrm>
            <a:off x="976633" y="2635087"/>
            <a:ext cx="31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Grand-canonical</a:t>
            </a:r>
            <a:r>
              <a:rPr lang="ja-JP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  <a:r>
              <a:rPr lang="ja-JP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5A6FE4-9613-48C1-97AC-C638840E43F8}"/>
              </a:ext>
            </a:extLst>
          </p:cNvPr>
          <p:cNvSpPr txBox="1"/>
          <p:nvPr/>
        </p:nvSpPr>
        <p:spPr>
          <a:xfrm>
            <a:off x="4694329" y="4371180"/>
            <a:ext cx="202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McKenny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Phys. Rev.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023313 (2020).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6723738-F430-411B-84D4-5E0A11290971}"/>
              </a:ext>
            </a:extLst>
          </p:cNvPr>
          <p:cNvSpPr txBox="1"/>
          <p:nvPr/>
        </p:nvSpPr>
        <p:spPr>
          <a:xfrm>
            <a:off x="6622707" y="6446082"/>
            <a:ext cx="2491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tt.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122701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(2019).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0999EBC-6C1F-4646-ACE4-EF9E229F81CA}"/>
              </a:ext>
            </a:extLst>
          </p:cNvPr>
          <p:cNvSpPr txBox="1"/>
          <p:nvPr/>
        </p:nvSpPr>
        <p:spPr>
          <a:xfrm>
            <a:off x="1501957" y="1317576"/>
            <a:ext cx="614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Tsutsui, T. M.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Doi, and K. Iida, arXiv:2012.03627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AB3C5B4-7946-41A4-AE1C-3A1C3DD4EE70}"/>
              </a:ext>
            </a:extLst>
          </p:cNvPr>
          <p:cNvSpPr txBox="1"/>
          <p:nvPr/>
        </p:nvSpPr>
        <p:spPr>
          <a:xfrm>
            <a:off x="7934813" y="6205939"/>
            <a:ext cx="18283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Large </a:t>
            </a:r>
            <a:r>
              <a:rPr kumimoji="1"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-limit</a:t>
            </a:r>
            <a:endParaRPr lang="ja-JP" altLang="en-US" sz="1200" dirty="0"/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6340FAC4-496C-42C1-8041-89CC9B164C44}"/>
              </a:ext>
            </a:extLst>
          </p:cNvPr>
          <p:cNvSpPr/>
          <p:nvPr/>
        </p:nvSpPr>
        <p:spPr>
          <a:xfrm>
            <a:off x="4572000" y="2619443"/>
            <a:ext cx="3755195" cy="2245336"/>
          </a:xfrm>
          <a:prstGeom prst="wedgeRectCallout">
            <a:avLst>
              <a:gd name="adj1" fmla="val -81331"/>
              <a:gd name="adj2" fmla="val -4491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3D75A80-20B4-44D7-9599-5F4E7FCCFC8F}"/>
              </a:ext>
            </a:extLst>
          </p:cNvPr>
          <p:cNvSpPr/>
          <p:nvPr/>
        </p:nvSpPr>
        <p:spPr>
          <a:xfrm>
            <a:off x="7624062" y="4405743"/>
            <a:ext cx="70173" cy="64335"/>
          </a:xfrm>
          <a:prstGeom prst="rect">
            <a:avLst/>
          </a:prstGeom>
          <a:solidFill>
            <a:srgbClr val="A616BA"/>
          </a:solidFill>
          <a:ln>
            <a:solidFill>
              <a:srgbClr val="A61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4D87AA5-E8E6-418C-853E-B057371E32B3}"/>
              </a:ext>
            </a:extLst>
          </p:cNvPr>
          <p:cNvSpPr/>
          <p:nvPr/>
        </p:nvSpPr>
        <p:spPr>
          <a:xfrm>
            <a:off x="7677309" y="4337804"/>
            <a:ext cx="70173" cy="64335"/>
          </a:xfrm>
          <a:prstGeom prst="rect">
            <a:avLst/>
          </a:prstGeom>
          <a:solidFill>
            <a:srgbClr val="A616BA"/>
          </a:solidFill>
          <a:ln>
            <a:solidFill>
              <a:srgbClr val="A61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6B7F2FE4-CE19-4F04-9C91-B76951EAE16B}"/>
              </a:ext>
            </a:extLst>
          </p:cNvPr>
          <p:cNvSpPr/>
          <p:nvPr/>
        </p:nvSpPr>
        <p:spPr>
          <a:xfrm>
            <a:off x="7750758" y="4257017"/>
            <a:ext cx="70173" cy="64335"/>
          </a:xfrm>
          <a:prstGeom prst="rect">
            <a:avLst/>
          </a:prstGeom>
          <a:solidFill>
            <a:srgbClr val="A616BA"/>
          </a:solidFill>
          <a:ln>
            <a:solidFill>
              <a:srgbClr val="A61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2B60C10-DD5A-4B7E-9C28-1C2DF6296E84}"/>
              </a:ext>
            </a:extLst>
          </p:cNvPr>
          <p:cNvSpPr/>
          <p:nvPr/>
        </p:nvSpPr>
        <p:spPr>
          <a:xfrm>
            <a:off x="7816854" y="4157867"/>
            <a:ext cx="70173" cy="64335"/>
          </a:xfrm>
          <a:prstGeom prst="rect">
            <a:avLst/>
          </a:prstGeom>
          <a:solidFill>
            <a:srgbClr val="A616BA"/>
          </a:solidFill>
          <a:ln>
            <a:solidFill>
              <a:srgbClr val="A61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EA472767-6AAC-4906-B3DA-6188D7FB66E5}"/>
              </a:ext>
            </a:extLst>
          </p:cNvPr>
          <p:cNvSpPr/>
          <p:nvPr/>
        </p:nvSpPr>
        <p:spPr>
          <a:xfrm>
            <a:off x="7877417" y="4007301"/>
            <a:ext cx="70173" cy="64335"/>
          </a:xfrm>
          <a:prstGeom prst="rect">
            <a:avLst/>
          </a:prstGeom>
          <a:solidFill>
            <a:srgbClr val="A616BA"/>
          </a:solidFill>
          <a:ln>
            <a:solidFill>
              <a:srgbClr val="A61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872BE46-CC93-45EA-88B2-60D3E398C1B9}"/>
                  </a:ext>
                </a:extLst>
              </p:cNvPr>
              <p:cNvSpPr txBox="1"/>
              <p:nvPr/>
            </p:nvSpPr>
            <p:spPr>
              <a:xfrm>
                <a:off x="7397261" y="4586539"/>
                <a:ext cx="28924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𝛽𝜇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872BE46-CC93-45EA-88B2-60D3E398C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261" y="4586539"/>
                <a:ext cx="289245" cy="246221"/>
              </a:xfrm>
              <a:prstGeom prst="rect">
                <a:avLst/>
              </a:prstGeom>
              <a:blipFill>
                <a:blip r:embed="rId6"/>
                <a:stretch>
                  <a:fillRect l="-22917" r="-20833" b="-317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AAC2BCCE-1DA3-4F76-9FD6-BAB63E84CD8C}"/>
                  </a:ext>
                </a:extLst>
              </p:cNvPr>
              <p:cNvSpPr txBox="1"/>
              <p:nvPr/>
            </p:nvSpPr>
            <p:spPr>
              <a:xfrm rot="16200000">
                <a:off x="6340104" y="3601697"/>
                <a:ext cx="46929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AAC2BCCE-1DA3-4F76-9FD6-BAB63E84C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340104" y="3601697"/>
                <a:ext cx="469296" cy="246221"/>
              </a:xfrm>
              <a:prstGeom prst="rect">
                <a:avLst/>
              </a:prstGeom>
              <a:blipFill>
                <a:blip r:embed="rId7"/>
                <a:stretch>
                  <a:fillRect t="-2597" r="-31707" b="-51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1EA40C1-452E-4F8F-B39C-5EE259826FC7}"/>
              </a:ext>
            </a:extLst>
          </p:cNvPr>
          <p:cNvSpPr txBox="1"/>
          <p:nvPr/>
        </p:nvSpPr>
        <p:spPr>
          <a:xfrm>
            <a:off x="846854" y="6456212"/>
            <a:ext cx="3274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Method: diagrammatic approach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D742AF8C-9137-4848-A2A1-0EFABCD8FC25}"/>
                  </a:ext>
                </a:extLst>
              </p:cNvPr>
              <p:cNvSpPr txBox="1"/>
              <p:nvPr/>
            </p:nvSpPr>
            <p:spPr>
              <a:xfrm>
                <a:off x="4919881" y="3119008"/>
                <a:ext cx="1148711" cy="63030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𝜌𝜅</m:t>
                          </m:r>
                        </m:den>
                      </m:f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D742AF8C-9137-4848-A2A1-0EFABCD8F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881" y="3119008"/>
                <a:ext cx="1148711" cy="63030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A5E1563-55FD-4F11-901E-007E4D74FEAB}"/>
                  </a:ext>
                </a:extLst>
              </p:cNvPr>
              <p:cNvSpPr txBox="1"/>
              <p:nvPr/>
            </p:nvSpPr>
            <p:spPr>
              <a:xfrm>
                <a:off x="4802182" y="3828909"/>
                <a:ext cx="14845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ja-JP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kumimoji="1" lang="ja-JP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sound velocity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kumimoji="1" lang="ja-JP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compressiblity</a:t>
                </a:r>
                <a:endParaRPr kumimoji="1" lang="ja-JP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A5E1563-55FD-4F11-901E-007E4D74F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182" y="3828909"/>
                <a:ext cx="1484574" cy="492443"/>
              </a:xfrm>
              <a:prstGeom prst="rect">
                <a:avLst/>
              </a:prstGeom>
              <a:blipFill>
                <a:blip r:embed="rId9"/>
                <a:stretch>
                  <a:fillRect l="-3704" t="-12346" r="-5350" b="-246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F9D9B47-50FA-4B0F-B36F-B740CA4A8C9D}"/>
                  </a:ext>
                </a:extLst>
              </p:cNvPr>
              <p:cNvSpPr txBox="1"/>
              <p:nvPr/>
            </p:nvSpPr>
            <p:spPr>
              <a:xfrm>
                <a:off x="4919881" y="6443264"/>
                <a:ext cx="1474314" cy="292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≫</m:t>
                      </m:r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FF9D9B47-50FA-4B0F-B36F-B740CA4A8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881" y="6443264"/>
                <a:ext cx="1474314" cy="292259"/>
              </a:xfrm>
              <a:prstGeom prst="rect">
                <a:avLst/>
              </a:prstGeom>
              <a:blipFill>
                <a:blip r:embed="rId10"/>
                <a:stretch>
                  <a:fillRect l="-3306" t="-2083" b="-208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158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B4D0FB-49A9-4818-8B0B-15CFBCC2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kumimoji="1" lang="ja-JP" altLang="en-US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782D10-59E3-4802-917B-90511945E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r>
              <a:rPr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Formalism</a:t>
            </a:r>
          </a:p>
          <a:p>
            <a:r>
              <a:rPr kumimoji="1"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altLang="ja-JP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08134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E14243F-F545-4C99-8A02-DF6EE7CEA48E}"/>
              </a:ext>
            </a:extLst>
          </p:cNvPr>
          <p:cNvSpPr txBox="1"/>
          <p:nvPr/>
        </p:nvSpPr>
        <p:spPr>
          <a:xfrm>
            <a:off x="895589" y="2333013"/>
            <a:ext cx="706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CT-BT</a:t>
            </a:r>
            <a:r>
              <a:rPr lang="ja-JP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crossover near the triatomic resonance (only two-body interaction)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5C6D50-405C-4CD1-9F31-9B30B23BF9D4}"/>
              </a:ext>
            </a:extLst>
          </p:cNvPr>
          <p:cNvSpPr txBox="1"/>
          <p:nvPr/>
        </p:nvSpPr>
        <p:spPr>
          <a:xfrm>
            <a:off x="707519" y="6170357"/>
            <a:ext cx="799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CP: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Cooper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CT: Cooper triple, SCT: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Squeezed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Cooper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BT: B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ound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trimer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1B4BEB1-FCFB-4F92-B2C1-1769C3ADA507}"/>
              </a:ext>
            </a:extLst>
          </p:cNvPr>
          <p:cNvSpPr txBox="1"/>
          <p:nvPr/>
        </p:nvSpPr>
        <p:spPr>
          <a:xfrm rot="16200000">
            <a:off x="4118299" y="4149848"/>
            <a:ext cx="1622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5035FB1-B369-4833-8EED-B50B274988C6}"/>
              </a:ext>
            </a:extLst>
          </p:cNvPr>
          <p:cNvSpPr txBox="1"/>
          <p:nvPr/>
        </p:nvSpPr>
        <p:spPr>
          <a:xfrm>
            <a:off x="5985809" y="5781820"/>
            <a:ext cx="222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scattering length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915C2A95-A614-4E34-AEBE-75DD6FBCEE7F}"/>
                  </a:ext>
                </a:extLst>
              </p:cNvPr>
              <p:cNvSpPr txBox="1"/>
              <p:nvPr/>
            </p:nvSpPr>
            <p:spPr>
              <a:xfrm>
                <a:off x="119672" y="1670182"/>
                <a:ext cx="8964099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・</a:t>
                </a:r>
                <a:r>
                  <a:rPr kumimoji="1" lang="en-US" altLang="ja-JP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CT-BT crossover occurs without three-body attractions in three dimensions.</a:t>
                </a:r>
              </a:p>
              <a:p>
                <a:r>
                  <a:rPr kumimoji="1" lang="ja-JP" alt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・</a:t>
                </a:r>
                <a:r>
                  <a:rPr kumimoji="1" lang="en-US" altLang="ja-JP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Emergence of Cooper triples can be detected by the shift of triatomic resonance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ja-JP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kumimoji="1" lang="en-US" altLang="ja-JP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kumimoji="1" lang="ja-JP" alt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915C2A95-A614-4E34-AEBE-75DD6FBCE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72" y="1670182"/>
                <a:ext cx="8964099" cy="646331"/>
              </a:xfrm>
              <a:prstGeom prst="rect">
                <a:avLst/>
              </a:prstGeom>
              <a:blipFill>
                <a:blip r:embed="rId2"/>
                <a:stretch>
                  <a:fillRect l="-612" t="-6604" r="-408" b="-150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タイトル 1">
            <a:extLst>
              <a:ext uri="{FF2B5EF4-FFF2-40B4-BE49-F238E27FC236}">
                <a16:creationId xmlns:a16="http://schemas.microsoft.com/office/drawing/2014/main" id="{3A9B7976-3B76-47E4-BD4D-2A5CDEED2E08}"/>
              </a:ext>
            </a:extLst>
          </p:cNvPr>
          <p:cNvSpPr txBox="1">
            <a:spLocks/>
          </p:cNvSpPr>
          <p:nvPr/>
        </p:nvSpPr>
        <p:spPr>
          <a:xfrm>
            <a:off x="674922" y="32712"/>
            <a:ext cx="8028312" cy="1221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case with only two-body interactions in three dimensions</a:t>
            </a:r>
            <a:endParaRPr lang="ja-JP" altLang="en-US" sz="36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09AD092-EC31-417F-B48B-735FAEE19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9" y="2653354"/>
            <a:ext cx="4083306" cy="35568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3B1094F-64CB-451B-9D20-CB6D21378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623" y="3088178"/>
            <a:ext cx="3417196" cy="272703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095C0F1-39AE-491D-B172-FB3873309D61}"/>
              </a:ext>
            </a:extLst>
          </p:cNvPr>
          <p:cNvSpPr txBox="1"/>
          <p:nvPr/>
        </p:nvSpPr>
        <p:spPr>
          <a:xfrm>
            <a:off x="380263" y="1220482"/>
            <a:ext cx="8451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Tsutsui, T. M.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Doi, and K. Iida, Phys. Rev. A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053328 (2021).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D70D44-B9A1-4B5F-A011-2A34E6875CA7}"/>
              </a:ext>
            </a:extLst>
          </p:cNvPr>
          <p:cNvSpPr txBox="1"/>
          <p:nvPr/>
        </p:nvSpPr>
        <p:spPr>
          <a:xfrm rot="16200000">
            <a:off x="-1116522" y="4200406"/>
            <a:ext cx="295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In-medium three-body energy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940C9C-E19E-448B-A9A9-55CA1F920F7B}"/>
              </a:ext>
            </a:extLst>
          </p:cNvPr>
          <p:cNvSpPr txBox="1"/>
          <p:nvPr/>
        </p:nvSpPr>
        <p:spPr>
          <a:xfrm>
            <a:off x="707519" y="6488668"/>
            <a:ext cx="623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Method: variational approach of clusters on the top of Fermi sea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784D77AB-E452-40B3-8324-5F2236CD7647}"/>
                  </a:ext>
                </a:extLst>
              </p:cNvPr>
              <p:cNvSpPr txBox="1"/>
              <p:nvPr/>
            </p:nvSpPr>
            <p:spPr>
              <a:xfrm>
                <a:off x="119672" y="5824728"/>
                <a:ext cx="15518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=0.127)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784D77AB-E452-40B3-8324-5F2236CD7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72" y="5824728"/>
                <a:ext cx="1551835" cy="276999"/>
              </a:xfrm>
              <a:prstGeom prst="rect">
                <a:avLst/>
              </a:prstGeom>
              <a:blipFill>
                <a:blip r:embed="rId5"/>
                <a:stretch>
                  <a:fillRect l="-5118" t="-4444" r="-5512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579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3554A838-7C50-4A82-89BE-92EF716444BC}"/>
              </a:ext>
            </a:extLst>
          </p:cNvPr>
          <p:cNvSpPr txBox="1">
            <a:spLocks/>
          </p:cNvSpPr>
          <p:nvPr/>
        </p:nvSpPr>
        <p:spPr>
          <a:xfrm>
            <a:off x="-56997" y="92656"/>
            <a:ext cx="9257993" cy="1221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0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Possible “condensation” of Cooper triples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FF26EBB-671B-4347-8DF8-B0E71AACB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119" y="5819112"/>
            <a:ext cx="4291393" cy="863298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1D5E862F-10C9-4DB4-AAAD-23B3457F7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63" y="3766412"/>
            <a:ext cx="1785412" cy="1584050"/>
          </a:xfrm>
          <a:prstGeom prst="rect">
            <a:avLst/>
          </a:prstGeom>
        </p:spPr>
      </p:pic>
      <p:pic>
        <p:nvPicPr>
          <p:cNvPr id="10" name="図 9" descr="テーブル, 吊るす, 小さい, 座る が含まれている画像&#10;&#10;自動的に生成された説明">
            <a:extLst>
              <a:ext uri="{FF2B5EF4-FFF2-40B4-BE49-F238E27FC236}">
                <a16:creationId xmlns:a16="http://schemas.microsoft.com/office/drawing/2014/main" id="{99C83EC0-025A-430A-B4C1-E3A198417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81" y="3782989"/>
            <a:ext cx="1480445" cy="156747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C5CA902-3657-482F-9532-D2DD6ED24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54" y="3050436"/>
            <a:ext cx="3548469" cy="276867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EFFD383-CAAA-4C72-A833-0404F7873F13}"/>
              </a:ext>
            </a:extLst>
          </p:cNvPr>
          <p:cNvSpPr txBox="1"/>
          <p:nvPr/>
        </p:nvSpPr>
        <p:spPr>
          <a:xfrm rot="16200000">
            <a:off x="-768914" y="3947808"/>
            <a:ext cx="20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Two-body attraction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EE20FDA-4900-43E7-BE12-629CD84CCAB2}"/>
              </a:ext>
            </a:extLst>
          </p:cNvPr>
          <p:cNvSpPr txBox="1"/>
          <p:nvPr/>
        </p:nvSpPr>
        <p:spPr>
          <a:xfrm>
            <a:off x="1307013" y="5730209"/>
            <a:ext cx="223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Three-body attraction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63086DD-2892-452A-A957-D521FDB64BF9}"/>
              </a:ext>
            </a:extLst>
          </p:cNvPr>
          <p:cNvSpPr txBox="1"/>
          <p:nvPr/>
        </p:nvSpPr>
        <p:spPr>
          <a:xfrm>
            <a:off x="667845" y="2375303"/>
            <a:ext cx="302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phase diagram</a:t>
            </a:r>
          </a:p>
          <a:p>
            <a:pPr algn="ctr"/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Cooper problem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4243FD9-149B-4558-8A43-1A707460235E}"/>
              </a:ext>
            </a:extLst>
          </p:cNvPr>
          <p:cNvSpPr txBox="1"/>
          <p:nvPr/>
        </p:nvSpPr>
        <p:spPr>
          <a:xfrm>
            <a:off x="2849" y="1579941"/>
            <a:ext cx="915550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Cooper triples can condense at the zero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c.o.m.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momentum regardless of its Fermi-Dirac statistics due to the internal degrees of freedom associated with relative momenta of constituent fermions.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182B4E5-CB5D-4142-89AC-16C360C88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4635" y="3291230"/>
            <a:ext cx="4864122" cy="38934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472B103-FBCB-44FC-9565-E40E16381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667" y="2733070"/>
            <a:ext cx="4412059" cy="447204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F3A3E42-19AF-4465-B28F-C5DE72042802}"/>
              </a:ext>
            </a:extLst>
          </p:cNvPr>
          <p:cNvSpPr txBox="1"/>
          <p:nvPr/>
        </p:nvSpPr>
        <p:spPr>
          <a:xfrm>
            <a:off x="4280094" y="2385347"/>
            <a:ext cx="394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Creation/annihilation operator of triples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C76E6D9-8999-465E-A247-F3B3FE77DA78}"/>
              </a:ext>
            </a:extLst>
          </p:cNvPr>
          <p:cNvSpPr txBox="1"/>
          <p:nvPr/>
        </p:nvSpPr>
        <p:spPr>
          <a:xfrm>
            <a:off x="1889565" y="1066858"/>
            <a:ext cx="6595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Akagami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K. Iida, PRA 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L041302 (2021).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B8FB5D9-1685-4666-AAD0-4100AEA7507E}"/>
              </a:ext>
            </a:extLst>
          </p:cNvPr>
          <p:cNvSpPr txBox="1"/>
          <p:nvPr/>
        </p:nvSpPr>
        <p:spPr>
          <a:xfrm>
            <a:off x="3876299" y="5475871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BCS-type wave function for Cooper-triple condensation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68E7E0A3-B0E7-4770-A943-7956F27D904B}"/>
                  </a:ext>
                </a:extLst>
              </p:cNvPr>
              <p:cNvSpPr txBox="1"/>
              <p:nvPr/>
            </p:nvSpPr>
            <p:spPr>
              <a:xfrm>
                <a:off x="7824473" y="5211961"/>
                <a:ext cx="13195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|"/>
                          <m:endChr m:val="|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68E7E0A3-B0E7-4770-A943-7956F27D9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473" y="5211961"/>
                <a:ext cx="1319527" cy="276999"/>
              </a:xfrm>
              <a:prstGeom prst="rect">
                <a:avLst/>
              </a:prstGeom>
              <a:blipFill>
                <a:blip r:embed="rId8"/>
                <a:stretch>
                  <a:fillRect t="-2222" r="-2315" b="-1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529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B4D0FB-49A9-4818-8B0B-15CFBCC2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kumimoji="1" lang="ja-JP" altLang="en-US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782D10-59E3-4802-917B-90511945E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r>
              <a:rPr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Formalism</a:t>
            </a:r>
          </a:p>
          <a:p>
            <a:r>
              <a:rPr kumimoji="1"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altLang="ja-JP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66299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46C04DD-EA44-4C2E-9FEA-75298951C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 r="52398"/>
          <a:stretch/>
        </p:blipFill>
        <p:spPr bwMode="auto">
          <a:xfrm>
            <a:off x="4059309" y="2175597"/>
            <a:ext cx="1485960" cy="44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3A7FD56-2D86-4568-A117-26853743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15" y="-272508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65E448-4AF4-4DE7-877E-997392C74106}"/>
              </a:ext>
            </a:extLst>
          </p:cNvPr>
          <p:cNvSpPr txBox="1"/>
          <p:nvPr/>
        </p:nvSpPr>
        <p:spPr>
          <a:xfrm>
            <a:off x="234969" y="713305"/>
            <a:ext cx="872239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discussed a novel crossover from bound trimers (BT) to Cooper triples (CT) across the hierarchical structures in multi-component fermionic systems.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quantum simulator of hadron-quark crossover, we have investigated BT-CT crossover in a one-dimensional three-component Fermi gas with three-body interaction.</a:t>
            </a:r>
          </a:p>
        </p:txBody>
      </p:sp>
    </p:spTree>
    <p:extLst>
      <p:ext uri="{BB962C8B-B14F-4D97-AF65-F5344CB8AC3E}">
        <p14:creationId xmlns:p14="http://schemas.microsoft.com/office/powerpoint/2010/main" val="2272110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46C04DD-EA44-4C2E-9FEA-75298951C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 r="52398"/>
          <a:stretch/>
        </p:blipFill>
        <p:spPr bwMode="auto">
          <a:xfrm>
            <a:off x="4059309" y="2175597"/>
            <a:ext cx="1485960" cy="44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783BDC-56E9-40DC-BC98-C1B83C9F5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3105" y="2331798"/>
            <a:ext cx="2920962" cy="209789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3A7FD56-2D86-4568-A117-26853743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15" y="-272508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E04867B-8E39-42E3-9B8D-7D76A146935C}"/>
              </a:ext>
            </a:extLst>
          </p:cNvPr>
          <p:cNvSpPr txBox="1"/>
          <p:nvPr/>
        </p:nvSpPr>
        <p:spPr>
          <a:xfrm>
            <a:off x="510352" y="1874154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Cooper pairs to dimers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41DB9BA-AF22-4697-AE06-CC1A8630D737}"/>
              </a:ext>
            </a:extLst>
          </p:cNvPr>
          <p:cNvCxnSpPr>
            <a:cxnSpLocks/>
          </p:cNvCxnSpPr>
          <p:nvPr/>
        </p:nvCxnSpPr>
        <p:spPr>
          <a:xfrm>
            <a:off x="2661280" y="2289038"/>
            <a:ext cx="1456258" cy="2046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2AE9CF0-FE63-449C-BF5E-0F85BECCFE87}"/>
              </a:ext>
            </a:extLst>
          </p:cNvPr>
          <p:cNvCxnSpPr>
            <a:cxnSpLocks/>
          </p:cNvCxnSpPr>
          <p:nvPr/>
        </p:nvCxnSpPr>
        <p:spPr>
          <a:xfrm flipV="1">
            <a:off x="2661280" y="3801857"/>
            <a:ext cx="1456258" cy="666717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179542-D0D3-4E64-B6FB-804FE81DCFF1}"/>
              </a:ext>
            </a:extLst>
          </p:cNvPr>
          <p:cNvSpPr txBox="1"/>
          <p:nvPr/>
        </p:nvSpPr>
        <p:spPr>
          <a:xfrm>
            <a:off x="234969" y="713305"/>
            <a:ext cx="872239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discussed a novel crossover from bound trimers (BT) to Cooper triples (CT) across the hierarchical structures in multi-component fermionic systems.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quantum simulator of hadron-quark crossover, we have investigated BT-CT crossover in a one-dimensional three-component Fermi gas with three-body interaction.</a:t>
            </a:r>
          </a:p>
        </p:txBody>
      </p:sp>
    </p:spTree>
    <p:extLst>
      <p:ext uri="{BB962C8B-B14F-4D97-AF65-F5344CB8AC3E}">
        <p14:creationId xmlns:p14="http://schemas.microsoft.com/office/powerpoint/2010/main" val="1406073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46C04DD-EA44-4C2E-9FEA-75298951C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 r="52398"/>
          <a:stretch/>
        </p:blipFill>
        <p:spPr bwMode="auto">
          <a:xfrm>
            <a:off x="4059309" y="2175597"/>
            <a:ext cx="1485960" cy="44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783BDC-56E9-40DC-BC98-C1B83C9F5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3105" y="2331798"/>
            <a:ext cx="2920962" cy="209789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3A7FD56-2D86-4568-A117-26853743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15" y="-272508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64E977-D606-4686-BADF-7427B1CA0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52433" y="4586897"/>
            <a:ext cx="2497608" cy="214136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09EDC82-9335-46D9-836F-8961C2602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265316" y="2208912"/>
            <a:ext cx="2405069" cy="209499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492E0F3-8034-4C1D-BAC8-065FDA9F6358}"/>
              </a:ext>
            </a:extLst>
          </p:cNvPr>
          <p:cNvSpPr txBox="1"/>
          <p:nvPr/>
        </p:nvSpPr>
        <p:spPr>
          <a:xfrm>
            <a:off x="5851336" y="187415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Cooper triples to trimers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E04867B-8E39-42E3-9B8D-7D76A146935C}"/>
              </a:ext>
            </a:extLst>
          </p:cNvPr>
          <p:cNvSpPr txBox="1"/>
          <p:nvPr/>
        </p:nvSpPr>
        <p:spPr>
          <a:xfrm>
            <a:off x="510352" y="1874154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Cooper pairs to dimers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41DB9BA-AF22-4697-AE06-CC1A8630D737}"/>
              </a:ext>
            </a:extLst>
          </p:cNvPr>
          <p:cNvCxnSpPr>
            <a:cxnSpLocks/>
          </p:cNvCxnSpPr>
          <p:nvPr/>
        </p:nvCxnSpPr>
        <p:spPr>
          <a:xfrm>
            <a:off x="2661280" y="2289038"/>
            <a:ext cx="1456258" cy="2046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2AE9CF0-FE63-449C-BF5E-0F85BECCFE87}"/>
              </a:ext>
            </a:extLst>
          </p:cNvPr>
          <p:cNvCxnSpPr>
            <a:cxnSpLocks/>
          </p:cNvCxnSpPr>
          <p:nvPr/>
        </p:nvCxnSpPr>
        <p:spPr>
          <a:xfrm flipV="1">
            <a:off x="2661280" y="3801857"/>
            <a:ext cx="1456258" cy="666717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B83C6C4E-8B39-439E-B6FA-A825B0FD06C8}"/>
              </a:ext>
            </a:extLst>
          </p:cNvPr>
          <p:cNvCxnSpPr>
            <a:cxnSpLocks/>
          </p:cNvCxnSpPr>
          <p:nvPr/>
        </p:nvCxnSpPr>
        <p:spPr>
          <a:xfrm flipH="1">
            <a:off x="5496217" y="4857652"/>
            <a:ext cx="1132254" cy="70249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4F4CC59B-2DED-4220-8768-380777684C28}"/>
              </a:ext>
            </a:extLst>
          </p:cNvPr>
          <p:cNvCxnSpPr>
            <a:cxnSpLocks/>
          </p:cNvCxnSpPr>
          <p:nvPr/>
        </p:nvCxnSpPr>
        <p:spPr>
          <a:xfrm flipH="1" flipV="1">
            <a:off x="5518085" y="6532235"/>
            <a:ext cx="1148033" cy="20055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B5F529B3-8515-46AC-9442-E9098CDCE3C4}"/>
              </a:ext>
            </a:extLst>
          </p:cNvPr>
          <p:cNvCxnSpPr>
            <a:cxnSpLocks/>
          </p:cNvCxnSpPr>
          <p:nvPr/>
        </p:nvCxnSpPr>
        <p:spPr>
          <a:xfrm flipV="1">
            <a:off x="5512610" y="2253721"/>
            <a:ext cx="1211241" cy="658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71F27EB4-CC34-4EE1-9DB1-694E20E0402D}"/>
              </a:ext>
            </a:extLst>
          </p:cNvPr>
          <p:cNvCxnSpPr>
            <a:cxnSpLocks/>
          </p:cNvCxnSpPr>
          <p:nvPr/>
        </p:nvCxnSpPr>
        <p:spPr>
          <a:xfrm>
            <a:off x="5496649" y="3953715"/>
            <a:ext cx="1190903" cy="112708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E081E14-23DE-4E8E-A38E-A1D355FF6A94}"/>
              </a:ext>
            </a:extLst>
          </p:cNvPr>
          <p:cNvSpPr txBox="1"/>
          <p:nvPr/>
        </p:nvSpPr>
        <p:spPr>
          <a:xfrm>
            <a:off x="234969" y="713305"/>
            <a:ext cx="872239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discussed a novel crossover from bound trimers (BT) to Cooper triples (CT) across the hierarchical structures in multi-component fermionic systems.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quantum simulator of hadron-quark crossover, we have investigated BT-CT crossover in a one-dimensional three-component Fermi gas with three-body interaction.</a:t>
            </a:r>
          </a:p>
        </p:txBody>
      </p:sp>
    </p:spTree>
    <p:extLst>
      <p:ext uri="{BB962C8B-B14F-4D97-AF65-F5344CB8AC3E}">
        <p14:creationId xmlns:p14="http://schemas.microsoft.com/office/powerpoint/2010/main" val="1369595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46C04DD-EA44-4C2E-9FEA-75298951C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 r="52398"/>
          <a:stretch/>
        </p:blipFill>
        <p:spPr bwMode="auto">
          <a:xfrm>
            <a:off x="4059309" y="2175597"/>
            <a:ext cx="1485960" cy="44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783BDC-56E9-40DC-BC98-C1B83C9F5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3105" y="2331798"/>
            <a:ext cx="2920962" cy="2097895"/>
          </a:xfrm>
          <a:prstGeom prst="rect">
            <a:avLst/>
          </a:prstGeom>
        </p:spPr>
      </p:pic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6129AC25-EF81-4067-B620-F0C3C1AB5484}"/>
              </a:ext>
            </a:extLst>
          </p:cNvPr>
          <p:cNvCxnSpPr>
            <a:cxnSpLocks/>
          </p:cNvCxnSpPr>
          <p:nvPr/>
        </p:nvCxnSpPr>
        <p:spPr>
          <a:xfrm flipV="1">
            <a:off x="954074" y="4231101"/>
            <a:ext cx="3155654" cy="150429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>
            <a:extLst>
              <a:ext uri="{FF2B5EF4-FFF2-40B4-BE49-F238E27FC236}">
                <a16:creationId xmlns:a16="http://schemas.microsoft.com/office/drawing/2014/main" id="{48DC847F-AEBC-4FAE-A4D9-EBCB845DBD5B}"/>
              </a:ext>
            </a:extLst>
          </p:cNvPr>
          <p:cNvSpPr/>
          <p:nvPr/>
        </p:nvSpPr>
        <p:spPr>
          <a:xfrm>
            <a:off x="2524614" y="5735397"/>
            <a:ext cx="872914" cy="8100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962489E-8EC3-4B69-A1B2-89C19BE7138C}"/>
              </a:ext>
            </a:extLst>
          </p:cNvPr>
          <p:cNvCxnSpPr/>
          <p:nvPr/>
        </p:nvCxnSpPr>
        <p:spPr>
          <a:xfrm>
            <a:off x="2431320" y="6099986"/>
            <a:ext cx="1059499" cy="134016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CF893CE8-289D-4853-9C62-7DCF066CCA87}"/>
              </a:ext>
            </a:extLst>
          </p:cNvPr>
          <p:cNvCxnSpPr>
            <a:cxnSpLocks/>
            <a:endCxn id="12" idx="0"/>
          </p:cNvCxnSpPr>
          <p:nvPr/>
        </p:nvCxnSpPr>
        <p:spPr>
          <a:xfrm flipV="1">
            <a:off x="2808202" y="5533387"/>
            <a:ext cx="298359" cy="105419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楕円 29">
            <a:extLst>
              <a:ext uri="{FF2B5EF4-FFF2-40B4-BE49-F238E27FC236}">
                <a16:creationId xmlns:a16="http://schemas.microsoft.com/office/drawing/2014/main" id="{1A8AA3EC-152B-4CB4-A372-D6E31CDAB8A3}"/>
              </a:ext>
            </a:extLst>
          </p:cNvPr>
          <p:cNvSpPr/>
          <p:nvPr/>
        </p:nvSpPr>
        <p:spPr>
          <a:xfrm rot="5400000">
            <a:off x="2470072" y="5609528"/>
            <a:ext cx="977409" cy="106408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3A7FD56-2D86-4568-A117-26853743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15" y="-272508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64E977-D606-4686-BADF-7427B1CA0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52433" y="4586897"/>
            <a:ext cx="2497608" cy="2141364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92EA02D1-E80D-427F-AAD6-C270E10D6229}"/>
              </a:ext>
            </a:extLst>
          </p:cNvPr>
          <p:cNvSpPr/>
          <p:nvPr/>
        </p:nvSpPr>
        <p:spPr>
          <a:xfrm>
            <a:off x="2654440" y="6413958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4AFF7AC3-A4D6-48D7-A317-08377616989F}"/>
              </a:ext>
            </a:extLst>
          </p:cNvPr>
          <p:cNvSpPr/>
          <p:nvPr/>
        </p:nvSpPr>
        <p:spPr>
          <a:xfrm>
            <a:off x="2258161" y="5937734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98BDDCD-001C-4060-B9F0-B60942E62FCA}"/>
              </a:ext>
            </a:extLst>
          </p:cNvPr>
          <p:cNvCxnSpPr>
            <a:cxnSpLocks/>
          </p:cNvCxnSpPr>
          <p:nvPr/>
        </p:nvCxnSpPr>
        <p:spPr>
          <a:xfrm flipH="1">
            <a:off x="2325244" y="5762272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0F86E98-69AC-491B-8A3C-453E657776C3}"/>
              </a:ext>
            </a:extLst>
          </p:cNvPr>
          <p:cNvCxnSpPr>
            <a:cxnSpLocks/>
          </p:cNvCxnSpPr>
          <p:nvPr/>
        </p:nvCxnSpPr>
        <p:spPr>
          <a:xfrm flipH="1">
            <a:off x="2665390" y="6313575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BC9D5A6C-05E1-452C-AD06-F13B77ADD44F}"/>
              </a:ext>
            </a:extLst>
          </p:cNvPr>
          <p:cNvSpPr/>
          <p:nvPr/>
        </p:nvSpPr>
        <p:spPr>
          <a:xfrm>
            <a:off x="3340827" y="6106537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1BD12A8-5B4E-4FA9-906F-D98F4FB9B802}"/>
              </a:ext>
            </a:extLst>
          </p:cNvPr>
          <p:cNvSpPr/>
          <p:nvPr/>
        </p:nvSpPr>
        <p:spPr>
          <a:xfrm>
            <a:off x="2952798" y="5533387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D144DED-2857-4B04-BFBC-65C9D9C55F1A}"/>
              </a:ext>
            </a:extLst>
          </p:cNvPr>
          <p:cNvSpPr txBox="1"/>
          <p:nvPr/>
        </p:nvSpPr>
        <p:spPr>
          <a:xfrm>
            <a:off x="211570" y="4833163"/>
            <a:ext cx="3577441" cy="36933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Cooper quartets to tetramers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42FB3443-AEC2-4A79-8E8E-97B768FA99A1}"/>
              </a:ext>
            </a:extLst>
          </p:cNvPr>
          <p:cNvCxnSpPr>
            <a:cxnSpLocks/>
          </p:cNvCxnSpPr>
          <p:nvPr/>
        </p:nvCxnSpPr>
        <p:spPr>
          <a:xfrm flipH="1">
            <a:off x="3419189" y="5913970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159179C-9E42-4DD9-AA10-92ADB8FECC08}"/>
              </a:ext>
            </a:extLst>
          </p:cNvPr>
          <p:cNvCxnSpPr>
            <a:cxnSpLocks/>
          </p:cNvCxnSpPr>
          <p:nvPr/>
        </p:nvCxnSpPr>
        <p:spPr>
          <a:xfrm flipH="1">
            <a:off x="2961071" y="5458973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>
            <a:extLst>
              <a:ext uri="{FF2B5EF4-FFF2-40B4-BE49-F238E27FC236}">
                <a16:creationId xmlns:a16="http://schemas.microsoft.com/office/drawing/2014/main" id="{609EDC82-9335-46D9-836F-8961C2602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265316" y="2208912"/>
            <a:ext cx="2405069" cy="209499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492E0F3-8034-4C1D-BAC8-065FDA9F6358}"/>
              </a:ext>
            </a:extLst>
          </p:cNvPr>
          <p:cNvSpPr txBox="1"/>
          <p:nvPr/>
        </p:nvSpPr>
        <p:spPr>
          <a:xfrm>
            <a:off x="5851336" y="187415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Cooper triples to trimers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E04867B-8E39-42E3-9B8D-7D76A146935C}"/>
              </a:ext>
            </a:extLst>
          </p:cNvPr>
          <p:cNvSpPr txBox="1"/>
          <p:nvPr/>
        </p:nvSpPr>
        <p:spPr>
          <a:xfrm>
            <a:off x="510352" y="1874154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Cooper pairs to dimers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3FC6B8-C70F-4357-BB88-246820546063}"/>
              </a:ext>
            </a:extLst>
          </p:cNvPr>
          <p:cNvSpPr txBox="1"/>
          <p:nvPr/>
        </p:nvSpPr>
        <p:spPr>
          <a:xfrm>
            <a:off x="90348" y="5142228"/>
            <a:ext cx="3992006" cy="338554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kumimoji="1"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Yixin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H. Liang, arXiv:2112.05349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3DC44A10-DBFB-438A-8E12-4B2DF9FDD6B8}"/>
              </a:ext>
            </a:extLst>
          </p:cNvPr>
          <p:cNvSpPr/>
          <p:nvPr/>
        </p:nvSpPr>
        <p:spPr>
          <a:xfrm>
            <a:off x="451588" y="5920425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AADABF16-B73D-4C5E-B00F-227B4F92E514}"/>
              </a:ext>
            </a:extLst>
          </p:cNvPr>
          <p:cNvSpPr/>
          <p:nvPr/>
        </p:nvSpPr>
        <p:spPr>
          <a:xfrm>
            <a:off x="506839" y="6150948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323122A-7778-4E39-BFCF-9346E8B30555}"/>
              </a:ext>
            </a:extLst>
          </p:cNvPr>
          <p:cNvCxnSpPr>
            <a:cxnSpLocks/>
          </p:cNvCxnSpPr>
          <p:nvPr/>
        </p:nvCxnSpPr>
        <p:spPr>
          <a:xfrm flipH="1">
            <a:off x="573922" y="5975486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162D1E3-1F19-4F9F-AB1E-22F59F59083F}"/>
              </a:ext>
            </a:extLst>
          </p:cNvPr>
          <p:cNvCxnSpPr>
            <a:cxnSpLocks/>
          </p:cNvCxnSpPr>
          <p:nvPr/>
        </p:nvCxnSpPr>
        <p:spPr>
          <a:xfrm flipH="1">
            <a:off x="451588" y="5852892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楕円 24">
            <a:extLst>
              <a:ext uri="{FF2B5EF4-FFF2-40B4-BE49-F238E27FC236}">
                <a16:creationId xmlns:a16="http://schemas.microsoft.com/office/drawing/2014/main" id="{D270E9F9-BC4C-4976-8D55-65EC57DD3007}"/>
              </a:ext>
            </a:extLst>
          </p:cNvPr>
          <p:cNvSpPr/>
          <p:nvPr/>
        </p:nvSpPr>
        <p:spPr>
          <a:xfrm>
            <a:off x="664737" y="5917780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259B795F-F3EE-4DB5-B71C-4DF3C2C24D9E}"/>
              </a:ext>
            </a:extLst>
          </p:cNvPr>
          <p:cNvSpPr/>
          <p:nvPr/>
        </p:nvSpPr>
        <p:spPr>
          <a:xfrm>
            <a:off x="790144" y="6088971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A7BF2B65-1497-4A68-BCEE-2D8812888569}"/>
              </a:ext>
            </a:extLst>
          </p:cNvPr>
          <p:cNvCxnSpPr>
            <a:cxnSpLocks/>
          </p:cNvCxnSpPr>
          <p:nvPr/>
        </p:nvCxnSpPr>
        <p:spPr>
          <a:xfrm flipH="1">
            <a:off x="730918" y="5724045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BA7BF501-3290-4332-BBB9-86D71F93D19A}"/>
              </a:ext>
            </a:extLst>
          </p:cNvPr>
          <p:cNvCxnSpPr>
            <a:cxnSpLocks/>
          </p:cNvCxnSpPr>
          <p:nvPr/>
        </p:nvCxnSpPr>
        <p:spPr>
          <a:xfrm flipH="1">
            <a:off x="798417" y="6014557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8FB899-0D40-43EB-BF2A-A21411D959DF}"/>
              </a:ext>
            </a:extLst>
          </p:cNvPr>
          <p:cNvSpPr txBox="1"/>
          <p:nvPr/>
        </p:nvSpPr>
        <p:spPr>
          <a:xfrm>
            <a:off x="-69362" y="6501763"/>
            <a:ext cx="153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“Alpha particle”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FCB9BEB4-D9F3-48BA-99C4-0E31EC06A2B3}"/>
              </a:ext>
            </a:extLst>
          </p:cNvPr>
          <p:cNvSpPr/>
          <p:nvPr/>
        </p:nvSpPr>
        <p:spPr>
          <a:xfrm rot="10800000">
            <a:off x="1494312" y="5701902"/>
            <a:ext cx="627999" cy="8980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41DB9BA-AF22-4697-AE06-CC1A8630D737}"/>
              </a:ext>
            </a:extLst>
          </p:cNvPr>
          <p:cNvCxnSpPr>
            <a:cxnSpLocks/>
          </p:cNvCxnSpPr>
          <p:nvPr/>
        </p:nvCxnSpPr>
        <p:spPr>
          <a:xfrm>
            <a:off x="2661280" y="2289038"/>
            <a:ext cx="1456258" cy="2046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2AE9CF0-FE63-449C-BF5E-0F85BECCFE87}"/>
              </a:ext>
            </a:extLst>
          </p:cNvPr>
          <p:cNvCxnSpPr>
            <a:cxnSpLocks/>
          </p:cNvCxnSpPr>
          <p:nvPr/>
        </p:nvCxnSpPr>
        <p:spPr>
          <a:xfrm flipV="1">
            <a:off x="2661280" y="3801857"/>
            <a:ext cx="1456258" cy="666717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4AE8664D-B8B3-47FE-927F-6EDBB1270C9A}"/>
              </a:ext>
            </a:extLst>
          </p:cNvPr>
          <p:cNvCxnSpPr>
            <a:cxnSpLocks/>
            <a:endCxn id="11" idx="5"/>
          </p:cNvCxnSpPr>
          <p:nvPr/>
        </p:nvCxnSpPr>
        <p:spPr>
          <a:xfrm flipH="1">
            <a:off x="3603316" y="5533388"/>
            <a:ext cx="483468" cy="812579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B83C6C4E-8B39-439E-B6FA-A825B0FD06C8}"/>
              </a:ext>
            </a:extLst>
          </p:cNvPr>
          <p:cNvCxnSpPr>
            <a:cxnSpLocks/>
          </p:cNvCxnSpPr>
          <p:nvPr/>
        </p:nvCxnSpPr>
        <p:spPr>
          <a:xfrm flipH="1">
            <a:off x="5496217" y="4857652"/>
            <a:ext cx="1132254" cy="70249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4F4CC59B-2DED-4220-8768-380777684C28}"/>
              </a:ext>
            </a:extLst>
          </p:cNvPr>
          <p:cNvCxnSpPr>
            <a:cxnSpLocks/>
          </p:cNvCxnSpPr>
          <p:nvPr/>
        </p:nvCxnSpPr>
        <p:spPr>
          <a:xfrm flipH="1" flipV="1">
            <a:off x="5518085" y="6532235"/>
            <a:ext cx="1148033" cy="20055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B5F529B3-8515-46AC-9442-E9098CDCE3C4}"/>
              </a:ext>
            </a:extLst>
          </p:cNvPr>
          <p:cNvCxnSpPr>
            <a:cxnSpLocks/>
          </p:cNvCxnSpPr>
          <p:nvPr/>
        </p:nvCxnSpPr>
        <p:spPr>
          <a:xfrm flipV="1">
            <a:off x="5512610" y="2253721"/>
            <a:ext cx="1211241" cy="658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71F27EB4-CC34-4EE1-9DB1-694E20E0402D}"/>
              </a:ext>
            </a:extLst>
          </p:cNvPr>
          <p:cNvCxnSpPr>
            <a:cxnSpLocks/>
          </p:cNvCxnSpPr>
          <p:nvPr/>
        </p:nvCxnSpPr>
        <p:spPr>
          <a:xfrm>
            <a:off x="5496649" y="3953715"/>
            <a:ext cx="1190903" cy="112708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115FE0D-8A5B-41BE-B46B-45E697BEA3D0}"/>
              </a:ext>
            </a:extLst>
          </p:cNvPr>
          <p:cNvSpPr txBox="1"/>
          <p:nvPr/>
        </p:nvSpPr>
        <p:spPr>
          <a:xfrm>
            <a:off x="234969" y="713305"/>
            <a:ext cx="872239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discussed a novel crossover from bound trimers (BT) to Cooper triples (CT) across the hierarchical structures in multi-component fermionic systems.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quantum simulator of hadron-quark crossover, we have investigated BT-CT crossover in a one-dimensional three-component Fermi gas with three-body interaction.</a:t>
            </a:r>
          </a:p>
        </p:txBody>
      </p:sp>
    </p:spTree>
    <p:extLst>
      <p:ext uri="{BB962C8B-B14F-4D97-AF65-F5344CB8AC3E}">
        <p14:creationId xmlns:p14="http://schemas.microsoft.com/office/powerpoint/2010/main" val="75296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D27A33-F9B2-4E40-B5E5-16768CA0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B3F094-2F52-494D-8699-C4B7A2CBA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2131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9DF8AA-0848-45E9-A174-BD126E8E4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741"/>
            <a:ext cx="7214744" cy="1325563"/>
          </a:xfrm>
        </p:spPr>
        <p:txBody>
          <a:bodyPr>
            <a:normAutofit/>
          </a:bodyPr>
          <a:lstStyle/>
          <a:p>
            <a:r>
              <a:rPr kumimoji="1"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Variational approach for clusters on the top of Fermi sea</a:t>
            </a:r>
            <a:endParaRPr kumimoji="1" lang="ja-JP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1A382A-35E0-4075-A383-8DDA3A451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6355"/>
            <a:ext cx="7886700" cy="4351338"/>
          </a:xfrm>
        </p:spPr>
        <p:txBody>
          <a:bodyPr/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 Cooper problem (Cooper pair)</a:t>
            </a:r>
          </a:p>
          <a:p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Cooper triple wave function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2BF7D1-DD67-4F44-A29A-8E9E7E7D5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54" y="2223582"/>
            <a:ext cx="3810946" cy="94795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5E8672B-6131-4EF6-967D-61BFAAD97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118" y="2444919"/>
            <a:ext cx="2487622" cy="52329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368F137-DA49-4501-85D0-5C54F0B6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94" y="3807234"/>
            <a:ext cx="6565506" cy="92427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5B1709F-30E1-46C2-8FAB-2B25EE3D2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661" y="5012242"/>
            <a:ext cx="3884535" cy="76471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6690950-0FFE-435A-B681-959A72B4E5DA}"/>
              </a:ext>
            </a:extLst>
          </p:cNvPr>
          <p:cNvSpPr txBox="1"/>
          <p:nvPr/>
        </p:nvSpPr>
        <p:spPr>
          <a:xfrm>
            <a:off x="761054" y="6107872"/>
            <a:ext cx="7479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Tsutsui, T. M.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Doi, and K. Iida, Phys. Rev. A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053328 (2021).</a:t>
            </a:r>
          </a:p>
        </p:txBody>
      </p:sp>
    </p:spTree>
    <p:extLst>
      <p:ext uri="{BB962C8B-B14F-4D97-AF65-F5344CB8AC3E}">
        <p14:creationId xmlns:p14="http://schemas.microsoft.com/office/powerpoint/2010/main" val="2157525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90285C-1A03-4467-8A8F-4BE48609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1536"/>
            <a:ext cx="7886700" cy="1325563"/>
          </a:xfrm>
        </p:spPr>
        <p:txBody>
          <a:bodyPr/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variational study in 3D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3F15DA-03B8-434F-955D-C49B1EBA2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29167"/>
            <a:ext cx="3943350" cy="313849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43642A8-971E-4278-9727-936ED5718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837" y="6062245"/>
            <a:ext cx="4685590" cy="7177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DDF01A4-91B1-4107-B99D-E0BC72560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54" y="5383856"/>
            <a:ext cx="2297773" cy="58964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21509CB-1BCA-4E70-8F7F-8EC6D9508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70099"/>
            <a:ext cx="4235082" cy="319756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1600BCE-1F65-4DE5-B8B1-F03C93925F21}"/>
              </a:ext>
            </a:extLst>
          </p:cNvPr>
          <p:cNvSpPr txBox="1"/>
          <p:nvPr/>
        </p:nvSpPr>
        <p:spPr>
          <a:xfrm>
            <a:off x="56795" y="1815462"/>
            <a:ext cx="469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Competition between pair and triple formations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82AFC1-9F13-4479-91F9-4D4E3798D80F}"/>
              </a:ext>
            </a:extLst>
          </p:cNvPr>
          <p:cNvSpPr txBox="1"/>
          <p:nvPr/>
        </p:nvSpPr>
        <p:spPr>
          <a:xfrm>
            <a:off x="5568540" y="181546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Three-body decay rate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1E9943-4DB6-41D7-9C10-361B45B84D4F}"/>
              </a:ext>
            </a:extLst>
          </p:cNvPr>
          <p:cNvSpPr txBox="1"/>
          <p:nvPr/>
        </p:nvSpPr>
        <p:spPr>
          <a:xfrm>
            <a:off x="832251" y="1347355"/>
            <a:ext cx="7479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Tsutsui, T. M.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Doi, and K. Iida, Phys. Rev. A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053328 (2021).</a:t>
            </a:r>
          </a:p>
        </p:txBody>
      </p:sp>
    </p:spTree>
    <p:extLst>
      <p:ext uri="{BB962C8B-B14F-4D97-AF65-F5344CB8AC3E}">
        <p14:creationId xmlns:p14="http://schemas.microsoft.com/office/powerpoint/2010/main" val="212519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B4D0FB-49A9-4818-8B0B-15CFBCC2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kumimoji="1" lang="ja-JP" altLang="en-US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782D10-59E3-4802-917B-90511945E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r>
              <a:rPr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Formalism</a:t>
            </a:r>
          </a:p>
          <a:p>
            <a:r>
              <a:rPr kumimoji="1"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altLang="ja-JP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75277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E4E044-4DF4-4D3D-BB14-5580F5FE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46" y="11377"/>
            <a:ext cx="8837307" cy="1325563"/>
          </a:xfrm>
        </p:spPr>
        <p:txBody>
          <a:bodyPr/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 of Cooper-triple condensation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92174EE-C614-4ED2-9BE1-CE1E7E2DA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41" y="3901540"/>
            <a:ext cx="4475449" cy="9633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D1DEDA-89FD-447E-BF8F-C41F3B5B8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13" y="5199988"/>
            <a:ext cx="5139950" cy="158108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90DEB44-352D-408E-8F7E-20FC1E1EF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298" y="6004452"/>
            <a:ext cx="2726161" cy="76157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F4E9E96-5CF6-42C5-ABB3-A70084481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745" y="1798318"/>
            <a:ext cx="3865712" cy="160247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4940D6-B74A-4EB3-AD00-5B1519E807C6}"/>
              </a:ext>
            </a:extLst>
          </p:cNvPr>
          <p:cNvSpPr txBox="1"/>
          <p:nvPr/>
        </p:nvSpPr>
        <p:spPr>
          <a:xfrm>
            <a:off x="4691268" y="1401088"/>
            <a:ext cx="2278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Ground-state energy</a:t>
            </a:r>
            <a:endParaRPr kumimoji="1" lang="ja-JP" alt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12463FE-5221-4A88-B917-73E1E2DD277C}"/>
              </a:ext>
            </a:extLst>
          </p:cNvPr>
          <p:cNvSpPr txBox="1"/>
          <p:nvPr/>
        </p:nvSpPr>
        <p:spPr>
          <a:xfrm>
            <a:off x="749695" y="3569654"/>
            <a:ext cx="186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 parameter</a:t>
            </a:r>
            <a:endParaRPr kumimoji="1" lang="ja-JP" alt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74C82C-048E-403B-8D49-55127D8ACFD1}"/>
              </a:ext>
            </a:extLst>
          </p:cNvPr>
          <p:cNvSpPr txBox="1"/>
          <p:nvPr/>
        </p:nvSpPr>
        <p:spPr>
          <a:xfrm>
            <a:off x="703313" y="4864939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Asymptotic behavior</a:t>
            </a:r>
            <a:endParaRPr kumimoji="1" lang="ja-JP" alt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6FC8432-8588-4780-A948-49C02933A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56" y="1878669"/>
            <a:ext cx="4136620" cy="73972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98E6789-8B5C-4903-9B29-47CF3B6E1030}"/>
              </a:ext>
            </a:extLst>
          </p:cNvPr>
          <p:cNvSpPr txBox="1"/>
          <p:nvPr/>
        </p:nvSpPr>
        <p:spPr>
          <a:xfrm>
            <a:off x="329393" y="1402964"/>
            <a:ext cx="2461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Hamiltonian</a:t>
            </a:r>
            <a:endParaRPr kumimoji="1" lang="ja-JP" alt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29507F7-5A87-4511-A1A3-61128749D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" y="2842114"/>
            <a:ext cx="4103850" cy="506803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EA1A14-94B8-4401-A31A-E732A38A1B1B}"/>
              </a:ext>
            </a:extLst>
          </p:cNvPr>
          <p:cNvSpPr txBox="1"/>
          <p:nvPr/>
        </p:nvSpPr>
        <p:spPr>
          <a:xfrm>
            <a:off x="1801958" y="973456"/>
            <a:ext cx="6595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Akagami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K. Iida, PRA 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L041302 (2021).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29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15C2A95-A614-4E34-AEBE-75DD6FBCEE7F}"/>
              </a:ext>
            </a:extLst>
          </p:cNvPr>
          <p:cNvSpPr txBox="1"/>
          <p:nvPr/>
        </p:nvSpPr>
        <p:spPr>
          <a:xfrm>
            <a:off x="657005" y="1626595"/>
            <a:ext cx="7829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ja-JP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ja-JP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sound velocity (</a:t>
            </a:r>
            <a:r>
              <a:rPr lang="en-US" altLang="ja-JP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compressiblity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take maximum (minimum) near T*?</a:t>
            </a:r>
          </a:p>
          <a:p>
            <a:r>
              <a:rPr kumimoji="1" lang="ja-JP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➡</a:t>
            </a:r>
            <a:r>
              <a:rPr lang="ja-JP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</a:t>
            </a:r>
            <a:r>
              <a:rPr lang="ja-JP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of in-medium three-body binding energy</a:t>
            </a:r>
            <a:endParaRPr kumimoji="1" lang="ja-JP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A393EC-8040-41AC-8369-13D7F976C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9" y="2300354"/>
            <a:ext cx="3075641" cy="26369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957E727-3FF8-4F2C-BA71-A8D1FB355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39" y="5233083"/>
            <a:ext cx="1662682" cy="1623398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DAC3F6D-60D8-42F5-8759-0CF11013B3FE}"/>
              </a:ext>
            </a:extLst>
          </p:cNvPr>
          <p:cNvSpPr txBox="1"/>
          <p:nvPr/>
        </p:nvSpPr>
        <p:spPr>
          <a:xfrm>
            <a:off x="575059" y="4898023"/>
            <a:ext cx="229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Compressibility (</a:t>
            </a:r>
            <a:r>
              <a:rPr kumimoji="1" lang="en-US" altLang="ja-JP" dirty="0"/>
              <a:t>QMC)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E9184ED-E628-48C5-A3C6-E30FD3298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620" y="2575883"/>
            <a:ext cx="2919550" cy="236751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00A8791-10E2-467A-B27B-4DBAFEA2E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058" y="5301736"/>
            <a:ext cx="3681243" cy="74399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FAE1281-0DD8-47D1-8878-21FD515D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393" y="6087159"/>
            <a:ext cx="4944891" cy="67317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A278B80-CEDF-4651-A66C-99AA4E01F0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274" y="2682818"/>
            <a:ext cx="2633237" cy="204094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241912C-C75F-4FBF-B2DE-C4277ED2E058}"/>
              </a:ext>
            </a:extLst>
          </p:cNvPr>
          <p:cNvSpPr txBox="1"/>
          <p:nvPr/>
        </p:nvSpPr>
        <p:spPr>
          <a:xfrm>
            <a:off x="6926098" y="2305290"/>
            <a:ext cx="218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/>
              <a:t>3D with only 2b force</a:t>
            </a:r>
            <a:endParaRPr kumimoji="1" lang="ja-JP" altLang="en-US" u="sng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7DAAFB-7C42-480A-AC5A-AF000DE97013}"/>
              </a:ext>
            </a:extLst>
          </p:cNvPr>
          <p:cNvSpPr txBox="1"/>
          <p:nvPr/>
        </p:nvSpPr>
        <p:spPr>
          <a:xfrm>
            <a:off x="3579731" y="4949317"/>
            <a:ext cx="272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err="1"/>
              <a:t>Mclerran</a:t>
            </a:r>
            <a:r>
              <a:rPr kumimoji="1" lang="en-US" altLang="ja-JP" u="sng" dirty="0"/>
              <a:t>-Reddy-like model</a:t>
            </a:r>
            <a:endParaRPr kumimoji="1" lang="ja-JP" altLang="en-US" u="sng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9D99268-C38B-4616-829D-165A24069428}"/>
              </a:ext>
            </a:extLst>
          </p:cNvPr>
          <p:cNvSpPr txBox="1"/>
          <p:nvPr/>
        </p:nvSpPr>
        <p:spPr>
          <a:xfrm>
            <a:off x="2100621" y="6087159"/>
            <a:ext cx="156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McKenny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Phys. Rev.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023313 (2020).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E5E4D860-2678-4238-B51C-DE0252FEB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58" y="-197756"/>
            <a:ext cx="9257993" cy="1221817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Compressibility minimum</a:t>
            </a:r>
            <a:endParaRPr kumimoji="1" lang="ja-JP" altLang="en-US" sz="32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24BD6DC-5F79-4790-8488-7A5DE4E7D860}"/>
              </a:ext>
            </a:extLst>
          </p:cNvPr>
          <p:cNvSpPr txBox="1"/>
          <p:nvPr/>
        </p:nvSpPr>
        <p:spPr>
          <a:xfrm>
            <a:off x="1534081" y="1094852"/>
            <a:ext cx="614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Tajima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Tsutsui, T. M.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Doi, and K. Iida, arXiv:2012.03627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61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FFEA24-3CCC-4CE6-BD1B-F53EC3499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16" y="1199463"/>
            <a:ext cx="7062995" cy="565853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74BB221-D508-4AFC-BD4A-F11EC76C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53" y="3975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dependence of the zero-momentum three-body spectra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66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7C9314-C2DE-4FB3-8999-77C3FAD5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983"/>
            <a:ext cx="7886700" cy="1325563"/>
          </a:xfrm>
        </p:spPr>
        <p:txBody>
          <a:bodyPr/>
          <a:lstStyle/>
          <a:p>
            <a:pPr algn="ctr"/>
            <a:r>
              <a:rPr lang="en-US" altLang="ja-JP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Atom-trimer resonance</a:t>
            </a:r>
            <a:endParaRPr kumimoji="1" lang="ja-JP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CDD3BE-F3B0-45CD-BA3B-B215692CF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88" y="1553521"/>
            <a:ext cx="4253065" cy="34073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B3ADF56-CD73-41B4-8789-B7033AC54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74" y="5051764"/>
            <a:ext cx="5274883" cy="145119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A840A9-5CA9-4BAF-AB7C-F251B64768BF}"/>
              </a:ext>
            </a:extLst>
          </p:cNvPr>
          <p:cNvSpPr txBox="1"/>
          <p:nvPr/>
        </p:nvSpPr>
        <p:spPr>
          <a:xfrm>
            <a:off x="346381" y="995919"/>
            <a:ext cx="619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Tsutsui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M. Doi, and K. Iida,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arXiv:2012.03627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E2DBF4F-D0B7-4ED9-AF14-BAD1B30E6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935" y="1803898"/>
            <a:ext cx="1735211" cy="173424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0A820A-D232-42F5-98DA-777D78733F41}"/>
              </a:ext>
            </a:extLst>
          </p:cNvPr>
          <p:cNvSpPr txBox="1"/>
          <p:nvPr/>
        </p:nvSpPr>
        <p:spPr>
          <a:xfrm>
            <a:off x="5437353" y="1371878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Photoassociation</a:t>
            </a:r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trimers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3B3D86F-C5C5-48FE-99DB-A03E7D130C37}"/>
              </a:ext>
            </a:extLst>
          </p:cNvPr>
          <p:cNvSpPr txBox="1"/>
          <p:nvPr/>
        </p:nvSpPr>
        <p:spPr>
          <a:xfrm>
            <a:off x="4902738" y="3727835"/>
            <a:ext cx="2004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0" i="0" u="none" strike="noStrike" baseline="0" dirty="0">
                <a:latin typeface="Times-Roman"/>
              </a:rPr>
              <a:t>PRA </a:t>
            </a:r>
            <a:r>
              <a:rPr lang="en-US" altLang="ja-JP" sz="1400" b="1" i="0" u="none" strike="noStrike" baseline="0" dirty="0">
                <a:latin typeface="Times-Bold"/>
              </a:rPr>
              <a:t>103</a:t>
            </a:r>
            <a:r>
              <a:rPr lang="en-US" altLang="ja-JP" sz="1400" b="0" i="0" u="none" strike="noStrike" baseline="0" dirty="0">
                <a:latin typeface="Times-Roman"/>
              </a:rPr>
              <a:t>, 022820 (2021).</a:t>
            </a:r>
            <a:endParaRPr lang="ja-JP" altLang="en-US" sz="14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A84A578-416E-4498-A7A3-54E491E5A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582" y="4458626"/>
            <a:ext cx="3362490" cy="218226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CD24CE-1064-4021-9619-0BB87B386201}"/>
              </a:ext>
            </a:extLst>
          </p:cNvPr>
          <p:cNvSpPr txBox="1"/>
          <p:nvPr/>
        </p:nvSpPr>
        <p:spPr>
          <a:xfrm>
            <a:off x="5589594" y="4089294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control of interactions</a:t>
            </a:r>
            <a:endParaRPr kumimoji="1"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516C5FA-A9A9-4F59-9071-5BBC58752DE3}"/>
              </a:ext>
            </a:extLst>
          </p:cNvPr>
          <p:cNvSpPr txBox="1"/>
          <p:nvPr/>
        </p:nvSpPr>
        <p:spPr>
          <a:xfrm>
            <a:off x="6308431" y="6558565"/>
            <a:ext cx="19958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ja-JP" sz="1400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altLang="ja-JP" sz="14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040405 (2019)</a:t>
            </a:r>
            <a:endParaRPr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3DBDD04-03D8-4B39-8D18-D644181BF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306" y="1682077"/>
            <a:ext cx="1669041" cy="110293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EC56CA4-8A39-494E-8D74-52A38B7942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028" y="2741278"/>
            <a:ext cx="1553595" cy="98568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B2FD721-01D0-49A8-A9EE-06C23D2BD44D}"/>
              </a:ext>
            </a:extLst>
          </p:cNvPr>
          <p:cNvSpPr txBox="1"/>
          <p:nvPr/>
        </p:nvSpPr>
        <p:spPr>
          <a:xfrm>
            <a:off x="7176892" y="3723789"/>
            <a:ext cx="15875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0" i="0" u="none" strike="noStrike" baseline="0" dirty="0">
                <a:latin typeface="Times New Roman" panose="02020603050405020304" pitchFamily="18" charset="0"/>
              </a:rPr>
              <a:t>arXiv:2104.11424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73810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1DD4CC-3C2E-4E00-8882-4D2507947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9015"/>
            <a:ext cx="7886700" cy="1325563"/>
          </a:xfrm>
        </p:spPr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Mediated three-body interaction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719B71-5CAE-4A6D-9A3E-892441FB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80" y="2024082"/>
            <a:ext cx="4814191" cy="12656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477E692-52D1-4003-9EC9-11045E18D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15" y="3970201"/>
            <a:ext cx="4491413" cy="1183429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1EAABFAA-CC14-4477-83DF-DF75D5357F24}"/>
              </a:ext>
            </a:extLst>
          </p:cNvPr>
          <p:cNvSpPr/>
          <p:nvPr/>
        </p:nvSpPr>
        <p:spPr>
          <a:xfrm>
            <a:off x="6870987" y="5418658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0401F10C-84FD-4E2C-B00E-813BD17941E5}"/>
              </a:ext>
            </a:extLst>
          </p:cNvPr>
          <p:cNvSpPr/>
          <p:nvPr/>
        </p:nvSpPr>
        <p:spPr>
          <a:xfrm>
            <a:off x="5908445" y="5138148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06F423E3-DA15-4AEC-B975-A1C20139171A}"/>
              </a:ext>
            </a:extLst>
          </p:cNvPr>
          <p:cNvSpPr/>
          <p:nvPr/>
        </p:nvSpPr>
        <p:spPr>
          <a:xfrm>
            <a:off x="6669118" y="4499151"/>
            <a:ext cx="307525" cy="280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2CE2CFBA-9C9A-44FC-9A94-4527F76F272C}"/>
              </a:ext>
            </a:extLst>
          </p:cNvPr>
          <p:cNvSpPr/>
          <p:nvPr/>
        </p:nvSpPr>
        <p:spPr>
          <a:xfrm>
            <a:off x="6337909" y="2862764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F3AFF49-1BAD-47BE-874A-3067448DE9DB}"/>
              </a:ext>
            </a:extLst>
          </p:cNvPr>
          <p:cNvSpPr/>
          <p:nvPr/>
        </p:nvSpPr>
        <p:spPr>
          <a:xfrm>
            <a:off x="7024749" y="2300701"/>
            <a:ext cx="307525" cy="280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カーブ 18">
            <a:extLst>
              <a:ext uri="{FF2B5EF4-FFF2-40B4-BE49-F238E27FC236}">
                <a16:creationId xmlns:a16="http://schemas.microsoft.com/office/drawing/2014/main" id="{03599587-59F9-46B6-BB9C-5098C01D9AC4}"/>
              </a:ext>
            </a:extLst>
          </p:cNvPr>
          <p:cNvSpPr/>
          <p:nvPr/>
        </p:nvSpPr>
        <p:spPr>
          <a:xfrm rot="18840135">
            <a:off x="5911287" y="4550204"/>
            <a:ext cx="772413" cy="303935"/>
          </a:xfrm>
          <a:prstGeom prst="curved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矢印: 下カーブ 19">
            <a:extLst>
              <a:ext uri="{FF2B5EF4-FFF2-40B4-BE49-F238E27FC236}">
                <a16:creationId xmlns:a16="http://schemas.microsoft.com/office/drawing/2014/main" id="{D6B1A142-5732-4C9E-9BE7-D4AB860F3864}"/>
              </a:ext>
            </a:extLst>
          </p:cNvPr>
          <p:cNvSpPr/>
          <p:nvPr/>
        </p:nvSpPr>
        <p:spPr>
          <a:xfrm rot="4852243">
            <a:off x="6866363" y="4872725"/>
            <a:ext cx="772413" cy="303935"/>
          </a:xfrm>
          <a:prstGeom prst="curved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矢印: 下カーブ 20">
            <a:extLst>
              <a:ext uri="{FF2B5EF4-FFF2-40B4-BE49-F238E27FC236}">
                <a16:creationId xmlns:a16="http://schemas.microsoft.com/office/drawing/2014/main" id="{A5E3C4A0-9161-4896-881A-7821D38A8BEF}"/>
              </a:ext>
            </a:extLst>
          </p:cNvPr>
          <p:cNvSpPr/>
          <p:nvPr/>
        </p:nvSpPr>
        <p:spPr>
          <a:xfrm rot="12184121">
            <a:off x="6050521" y="5557789"/>
            <a:ext cx="772413" cy="303935"/>
          </a:xfrm>
          <a:prstGeom prst="curved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矢印: 下カーブ 21">
            <a:extLst>
              <a:ext uri="{FF2B5EF4-FFF2-40B4-BE49-F238E27FC236}">
                <a16:creationId xmlns:a16="http://schemas.microsoft.com/office/drawing/2014/main" id="{0FC1EA3C-4D58-40CE-8901-A23429BBC7CB}"/>
              </a:ext>
            </a:extLst>
          </p:cNvPr>
          <p:cNvSpPr/>
          <p:nvPr/>
        </p:nvSpPr>
        <p:spPr>
          <a:xfrm rot="18840135">
            <a:off x="6286298" y="2377503"/>
            <a:ext cx="772413" cy="303935"/>
          </a:xfrm>
          <a:prstGeom prst="curved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矢印: 下カーブ 22">
            <a:extLst>
              <a:ext uri="{FF2B5EF4-FFF2-40B4-BE49-F238E27FC236}">
                <a16:creationId xmlns:a16="http://schemas.microsoft.com/office/drawing/2014/main" id="{F8845935-8949-4FA2-B64C-290C768FF080}"/>
              </a:ext>
            </a:extLst>
          </p:cNvPr>
          <p:cNvSpPr/>
          <p:nvPr/>
        </p:nvSpPr>
        <p:spPr>
          <a:xfrm rot="8572397">
            <a:off x="6652614" y="2783514"/>
            <a:ext cx="772413" cy="303935"/>
          </a:xfrm>
          <a:prstGeom prst="curved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D8609769-189F-4FED-AC72-977C33A254D5}"/>
              </a:ext>
            </a:extLst>
          </p:cNvPr>
          <p:cNvSpPr/>
          <p:nvPr/>
        </p:nvSpPr>
        <p:spPr>
          <a:xfrm>
            <a:off x="7098806" y="2935481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94A143B5-9C03-4E3F-A9BC-0593DE21B7B4}"/>
              </a:ext>
            </a:extLst>
          </p:cNvPr>
          <p:cNvSpPr/>
          <p:nvPr/>
        </p:nvSpPr>
        <p:spPr>
          <a:xfrm>
            <a:off x="6337908" y="2274613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FD55710-0775-415E-9EAF-89E151D81D7E}"/>
              </a:ext>
            </a:extLst>
          </p:cNvPr>
          <p:cNvSpPr/>
          <p:nvPr/>
        </p:nvSpPr>
        <p:spPr>
          <a:xfrm>
            <a:off x="7332274" y="4825006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5F2F261D-32F7-4860-9CE3-02CE236BCB37}"/>
              </a:ext>
            </a:extLst>
          </p:cNvPr>
          <p:cNvSpPr/>
          <p:nvPr/>
        </p:nvSpPr>
        <p:spPr>
          <a:xfrm>
            <a:off x="5986978" y="4421661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51A88561-F7EB-4B06-9166-120CECB86D07}"/>
              </a:ext>
            </a:extLst>
          </p:cNvPr>
          <p:cNvSpPr/>
          <p:nvPr/>
        </p:nvSpPr>
        <p:spPr>
          <a:xfrm>
            <a:off x="6184145" y="5762626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06E71AF-9120-4364-8F53-CC13AEFFC6BC}"/>
              </a:ext>
            </a:extLst>
          </p:cNvPr>
          <p:cNvSpPr/>
          <p:nvPr/>
        </p:nvSpPr>
        <p:spPr>
          <a:xfrm>
            <a:off x="7252568" y="1865587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68C02510-4794-41BE-8CB3-FAE20F438C8F}"/>
              </a:ext>
            </a:extLst>
          </p:cNvPr>
          <p:cNvSpPr/>
          <p:nvPr/>
        </p:nvSpPr>
        <p:spPr>
          <a:xfrm>
            <a:off x="7796485" y="2627883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AE177C87-FE61-4F69-8F69-6C846785869B}"/>
              </a:ext>
            </a:extLst>
          </p:cNvPr>
          <p:cNvSpPr/>
          <p:nvPr/>
        </p:nvSpPr>
        <p:spPr>
          <a:xfrm>
            <a:off x="846688" y="6223121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A5CCD393-1199-4EFF-BCD3-266258CCB2B6}"/>
              </a:ext>
            </a:extLst>
          </p:cNvPr>
          <p:cNvSpPr/>
          <p:nvPr/>
        </p:nvSpPr>
        <p:spPr>
          <a:xfrm>
            <a:off x="6753037" y="3384614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B3B69CA-AD7A-473B-89BF-E782850A4236}"/>
              </a:ext>
            </a:extLst>
          </p:cNvPr>
          <p:cNvSpPr/>
          <p:nvPr/>
        </p:nvSpPr>
        <p:spPr>
          <a:xfrm>
            <a:off x="7950247" y="3247074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56E3D38B-71D8-4935-95FD-D593348D4581}"/>
              </a:ext>
            </a:extLst>
          </p:cNvPr>
          <p:cNvSpPr/>
          <p:nvPr/>
        </p:nvSpPr>
        <p:spPr>
          <a:xfrm>
            <a:off x="5752776" y="3105369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C7C19745-BDCB-4250-90F3-6EA1BBCA5320}"/>
              </a:ext>
            </a:extLst>
          </p:cNvPr>
          <p:cNvSpPr/>
          <p:nvPr/>
        </p:nvSpPr>
        <p:spPr>
          <a:xfrm>
            <a:off x="7333957" y="4209962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50F2B18B-3984-4E02-9C5E-C771F9DB34CA}"/>
              </a:ext>
            </a:extLst>
          </p:cNvPr>
          <p:cNvSpPr/>
          <p:nvPr/>
        </p:nvSpPr>
        <p:spPr>
          <a:xfrm>
            <a:off x="6361593" y="3913432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F5E7E666-6883-4632-BCD3-F107F31BAAF1}"/>
              </a:ext>
            </a:extLst>
          </p:cNvPr>
          <p:cNvSpPr/>
          <p:nvPr/>
        </p:nvSpPr>
        <p:spPr>
          <a:xfrm>
            <a:off x="8001055" y="5569501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9EB7B610-B591-488E-9937-1E3FD8F64613}"/>
              </a:ext>
            </a:extLst>
          </p:cNvPr>
          <p:cNvSpPr/>
          <p:nvPr/>
        </p:nvSpPr>
        <p:spPr>
          <a:xfrm>
            <a:off x="5309498" y="5850011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A6D37653-F882-45C7-A2F9-7A217FAF6316}"/>
              </a:ext>
            </a:extLst>
          </p:cNvPr>
          <p:cNvSpPr/>
          <p:nvPr/>
        </p:nvSpPr>
        <p:spPr>
          <a:xfrm>
            <a:off x="7130944" y="6045851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8CC1884D-9D48-4CFE-8B64-F29BF0973D48}"/>
              </a:ext>
            </a:extLst>
          </p:cNvPr>
          <p:cNvSpPr/>
          <p:nvPr/>
        </p:nvSpPr>
        <p:spPr>
          <a:xfrm>
            <a:off x="7930823" y="4945290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9C9926E0-7C75-4722-8891-6794216526DB}"/>
              </a:ext>
            </a:extLst>
          </p:cNvPr>
          <p:cNvSpPr/>
          <p:nvPr/>
        </p:nvSpPr>
        <p:spPr>
          <a:xfrm>
            <a:off x="6062207" y="6359342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FB382CDD-DA11-45C4-9495-C3789C396748}"/>
              </a:ext>
            </a:extLst>
          </p:cNvPr>
          <p:cNvSpPr/>
          <p:nvPr/>
        </p:nvSpPr>
        <p:spPr>
          <a:xfrm>
            <a:off x="5329768" y="4779661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B1C52C3-4515-462C-A39C-B467F2811DB6}"/>
              </a:ext>
            </a:extLst>
          </p:cNvPr>
          <p:cNvSpPr txBox="1"/>
          <p:nvPr/>
        </p:nvSpPr>
        <p:spPr>
          <a:xfrm>
            <a:off x="1191693" y="6159287"/>
            <a:ext cx="3780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:Medium (fourth-component atom)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9308338C-6CF8-4066-8BDD-387E81A08E50}"/>
              </a:ext>
            </a:extLst>
          </p:cNvPr>
          <p:cNvSpPr/>
          <p:nvPr/>
        </p:nvSpPr>
        <p:spPr>
          <a:xfrm>
            <a:off x="5699100" y="2105004"/>
            <a:ext cx="307525" cy="280510"/>
          </a:xfrm>
          <a:prstGeom prst="ellipse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A78CE1F-15C9-4EFC-B8F8-8B58BEF60C2D}"/>
              </a:ext>
            </a:extLst>
          </p:cNvPr>
          <p:cNvSpPr txBox="1"/>
          <p:nvPr/>
        </p:nvSpPr>
        <p:spPr>
          <a:xfrm>
            <a:off x="1798557" y="1281341"/>
            <a:ext cx="5607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Akagami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K. Iida, PRA 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L041302 (2021).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9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E8B1CA-21F9-45D1-8B3B-65BC4B9A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59515"/>
            <a:ext cx="7943850" cy="1325563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Hierarchical structure of quantum systems</a:t>
            </a:r>
            <a:endParaRPr kumimoji="1" lang="ja-JP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462FCF-B41A-40D9-9F31-29D0B1816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59" y="2474041"/>
            <a:ext cx="5485281" cy="387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EDD8AD-24C4-40BE-8CF3-4368EA1A7E26}"/>
              </a:ext>
            </a:extLst>
          </p:cNvPr>
          <p:cNvSpPr txBox="1"/>
          <p:nvPr/>
        </p:nvSpPr>
        <p:spPr>
          <a:xfrm>
            <a:off x="1583984" y="6390180"/>
            <a:ext cx="6117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http://be.nucl.ap.titech.ac.jp/cluster/eng/Introduction.html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A6E2E8C-66EF-4372-98A9-932E5F820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68" y="1267278"/>
            <a:ext cx="6560802" cy="86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163F228-1FA0-466D-8376-CE0CEA45316B}"/>
              </a:ext>
            </a:extLst>
          </p:cNvPr>
          <p:cNvSpPr txBox="1"/>
          <p:nvPr/>
        </p:nvSpPr>
        <p:spPr>
          <a:xfrm>
            <a:off x="2366908" y="1997981"/>
            <a:ext cx="441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origin of clusters? </a:t>
            </a:r>
            <a:r>
              <a: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 </a:t>
            </a:r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endParaRPr kumimoji="1" lang="ja-JP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25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2688FF-ECF5-4D29-928B-7CF41665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33" y="-22200"/>
            <a:ext cx="8985867" cy="1325563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rgbClr val="203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BCS-BEC crossover</a:t>
            </a:r>
            <a:endParaRPr kumimoji="1" lang="ja-JP" altLang="en-US" dirty="0">
              <a:solidFill>
                <a:srgbClr val="203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B740AB-A1FD-40FF-B20E-33DA4EF69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04" y="1064691"/>
            <a:ext cx="8657591" cy="4351338"/>
          </a:xfrm>
        </p:spPr>
        <p:txBody>
          <a:bodyPr>
            <a:normAutofit/>
          </a:bodyPr>
          <a:lstStyle/>
          <a:p>
            <a:r>
              <a:rPr lang="en-US" altLang="ja-JP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fundamental case in quantum many-body systems:</a:t>
            </a:r>
          </a:p>
          <a:p>
            <a:pPr marL="0" indent="0">
              <a:buNone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Two-body clusters undergo a crossover from Cooper pairs to dimers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85DA519-8974-45F7-83E0-D3F24968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59" y="2188030"/>
            <a:ext cx="4800882" cy="344809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F4EE36-0A7A-4252-A5EF-E7A327E0FA4D}"/>
              </a:ext>
            </a:extLst>
          </p:cNvPr>
          <p:cNvSpPr txBox="1"/>
          <p:nvPr/>
        </p:nvSpPr>
        <p:spPr>
          <a:xfrm>
            <a:off x="416231" y="2450982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Cooper pair</a:t>
            </a:r>
          </a:p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(BCS state)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AAB1E1C-E2A4-4C97-9F6E-089D5DB66E46}"/>
              </a:ext>
            </a:extLst>
          </p:cNvPr>
          <p:cNvSpPr txBox="1"/>
          <p:nvPr/>
        </p:nvSpPr>
        <p:spPr>
          <a:xfrm>
            <a:off x="7204779" y="2504466"/>
            <a:ext cx="1610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Dimer</a:t>
            </a:r>
          </a:p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(BEC at low T)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2424DB63-3DA1-467F-8E84-CCA8D6D0E212}"/>
              </a:ext>
            </a:extLst>
          </p:cNvPr>
          <p:cNvSpPr/>
          <p:nvPr/>
        </p:nvSpPr>
        <p:spPr>
          <a:xfrm>
            <a:off x="472094" y="3617893"/>
            <a:ext cx="1175806" cy="11165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6411B2DA-8CCE-4035-A4A7-F6EEF6028724}"/>
              </a:ext>
            </a:extLst>
          </p:cNvPr>
          <p:cNvSpPr/>
          <p:nvPr/>
        </p:nvSpPr>
        <p:spPr>
          <a:xfrm>
            <a:off x="7567400" y="3469397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886B1E31-9B56-4444-967A-B3EF97B58D78}"/>
              </a:ext>
            </a:extLst>
          </p:cNvPr>
          <p:cNvSpPr/>
          <p:nvPr/>
        </p:nvSpPr>
        <p:spPr>
          <a:xfrm>
            <a:off x="7371102" y="3329142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5C44CC50-8338-46B4-A4A9-457878B18C05}"/>
              </a:ext>
            </a:extLst>
          </p:cNvPr>
          <p:cNvSpPr/>
          <p:nvPr/>
        </p:nvSpPr>
        <p:spPr>
          <a:xfrm>
            <a:off x="7719800" y="4416456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42824AED-FD5C-4E6A-A2E0-C092D510E870}"/>
              </a:ext>
            </a:extLst>
          </p:cNvPr>
          <p:cNvSpPr/>
          <p:nvPr/>
        </p:nvSpPr>
        <p:spPr>
          <a:xfrm>
            <a:off x="7901793" y="4348933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B65713B1-4117-4FAF-91B9-6ED2B4A97B7A}"/>
              </a:ext>
            </a:extLst>
          </p:cNvPr>
          <p:cNvSpPr/>
          <p:nvPr/>
        </p:nvSpPr>
        <p:spPr>
          <a:xfrm>
            <a:off x="8520449" y="3601225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024696B7-0734-4B89-A885-3E9774370E24}"/>
              </a:ext>
            </a:extLst>
          </p:cNvPr>
          <p:cNvSpPr/>
          <p:nvPr/>
        </p:nvSpPr>
        <p:spPr>
          <a:xfrm>
            <a:off x="8292016" y="3720130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F88EA2-72BE-4302-B5A6-C9DDE229A223}"/>
              </a:ext>
            </a:extLst>
          </p:cNvPr>
          <p:cNvSpPr txBox="1"/>
          <p:nvPr/>
        </p:nvSpPr>
        <p:spPr>
          <a:xfrm>
            <a:off x="1540973" y="5572658"/>
            <a:ext cx="158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Weak-coupling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49B59FE-3445-474F-9EEB-3D876B188190}"/>
              </a:ext>
            </a:extLst>
          </p:cNvPr>
          <p:cNvSpPr txBox="1"/>
          <p:nvPr/>
        </p:nvSpPr>
        <p:spPr>
          <a:xfrm>
            <a:off x="3661358" y="5585390"/>
            <a:ext cx="204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strength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60BB2D1-EF75-4892-9BC6-DEB15BBD6D6B}"/>
              </a:ext>
            </a:extLst>
          </p:cNvPr>
          <p:cNvSpPr txBox="1"/>
          <p:nvPr/>
        </p:nvSpPr>
        <p:spPr>
          <a:xfrm>
            <a:off x="6210264" y="5602701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Strong-coupling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67669C8-C4D1-408A-95F3-99BC6F550424}"/>
              </a:ext>
            </a:extLst>
          </p:cNvPr>
          <p:cNvSpPr txBox="1"/>
          <p:nvPr/>
        </p:nvSpPr>
        <p:spPr>
          <a:xfrm>
            <a:off x="644616" y="6293117"/>
            <a:ext cx="801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Y. Ohashi, </a:t>
            </a:r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P. van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Wyk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Prog. Part.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103739 (2020).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7903F0-6691-47DB-8BAE-121133213434}"/>
              </a:ext>
            </a:extLst>
          </p:cNvPr>
          <p:cNvSpPr txBox="1"/>
          <p:nvPr/>
        </p:nvSpPr>
        <p:spPr>
          <a:xfrm>
            <a:off x="582208" y="5168701"/>
            <a:ext cx="108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 sea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7BA601A9-44A5-4574-91D1-32F57D8E22B5}"/>
              </a:ext>
            </a:extLst>
          </p:cNvPr>
          <p:cNvSpPr/>
          <p:nvPr/>
        </p:nvSpPr>
        <p:spPr>
          <a:xfrm rot="2229781">
            <a:off x="883809" y="3289210"/>
            <a:ext cx="278215" cy="185035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C6EEB6C9-056D-4287-BC1B-7CA7B4CED8C5}"/>
              </a:ext>
            </a:extLst>
          </p:cNvPr>
          <p:cNvSpPr/>
          <p:nvPr/>
        </p:nvSpPr>
        <p:spPr>
          <a:xfrm>
            <a:off x="1434046" y="3337383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F9E837B-31E1-4425-A7EB-8F7204588757}"/>
              </a:ext>
            </a:extLst>
          </p:cNvPr>
          <p:cNvSpPr/>
          <p:nvPr/>
        </p:nvSpPr>
        <p:spPr>
          <a:xfrm>
            <a:off x="358876" y="4734462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B153352-F3BF-4797-B3BE-D5876A76FC18}"/>
              </a:ext>
            </a:extLst>
          </p:cNvPr>
          <p:cNvSpPr/>
          <p:nvPr/>
        </p:nvSpPr>
        <p:spPr>
          <a:xfrm rot="8099868">
            <a:off x="867427" y="3183737"/>
            <a:ext cx="278215" cy="185035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45E767EF-6746-4731-B522-D88579CB41C6}"/>
              </a:ext>
            </a:extLst>
          </p:cNvPr>
          <p:cNvSpPr/>
          <p:nvPr/>
        </p:nvSpPr>
        <p:spPr>
          <a:xfrm>
            <a:off x="1500234" y="4605138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8EBB9DC9-C034-4CEE-922D-2AD7F0CB86DF}"/>
              </a:ext>
            </a:extLst>
          </p:cNvPr>
          <p:cNvSpPr/>
          <p:nvPr/>
        </p:nvSpPr>
        <p:spPr>
          <a:xfrm>
            <a:off x="307187" y="3390508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D5397AB-0E69-4DEC-89DE-3199349C4C77}"/>
              </a:ext>
            </a:extLst>
          </p:cNvPr>
          <p:cNvCxnSpPr>
            <a:cxnSpLocks/>
          </p:cNvCxnSpPr>
          <p:nvPr/>
        </p:nvCxnSpPr>
        <p:spPr>
          <a:xfrm flipH="1" flipV="1">
            <a:off x="1067713" y="4610328"/>
            <a:ext cx="64254" cy="613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9889B3B-C957-43C1-9C7B-FFBDCBD678B7}"/>
              </a:ext>
            </a:extLst>
          </p:cNvPr>
          <p:cNvSpPr txBox="1"/>
          <p:nvPr/>
        </p:nvSpPr>
        <p:spPr>
          <a:xfrm>
            <a:off x="7398262" y="214423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Clustering</a:t>
            </a:r>
            <a:endParaRPr kumimoji="1" lang="ja-JP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07855B4-2122-4532-983D-5141B9095B75}"/>
              </a:ext>
            </a:extLst>
          </p:cNvPr>
          <p:cNvSpPr txBox="1"/>
          <p:nvPr/>
        </p:nvSpPr>
        <p:spPr>
          <a:xfrm>
            <a:off x="202732" y="2144236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effect</a:t>
            </a:r>
            <a:endParaRPr kumimoji="1" lang="ja-JP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9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2688FF-ECF5-4D29-928B-7CF41665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33" y="-22200"/>
            <a:ext cx="8985867" cy="1325563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rgbClr val="2038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BCS-BEC crossover</a:t>
            </a:r>
            <a:endParaRPr kumimoji="1" lang="ja-JP" altLang="en-US" dirty="0">
              <a:solidFill>
                <a:srgbClr val="2038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B740AB-A1FD-40FF-B20E-33DA4EF69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04" y="1064691"/>
            <a:ext cx="8657591" cy="4351338"/>
          </a:xfrm>
        </p:spPr>
        <p:txBody>
          <a:bodyPr>
            <a:normAutofit/>
          </a:bodyPr>
          <a:lstStyle/>
          <a:p>
            <a:r>
              <a:rPr lang="en-US" altLang="ja-JP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fundamental case in quantum many-body systems:</a:t>
            </a:r>
          </a:p>
          <a:p>
            <a:pPr marL="0" indent="0">
              <a:buNone/>
            </a:pP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Two-body clusters undergo a crossover from Cooper pairs to dimers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85DA519-8974-45F7-83E0-D3F24968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0170" y="2502037"/>
            <a:ext cx="4267507" cy="30650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67669C8-C4D1-408A-95F3-99BC6F550424}"/>
              </a:ext>
            </a:extLst>
          </p:cNvPr>
          <p:cNvSpPr txBox="1"/>
          <p:nvPr/>
        </p:nvSpPr>
        <p:spPr>
          <a:xfrm>
            <a:off x="644616" y="6293117"/>
            <a:ext cx="801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Y. Ohashi, </a:t>
            </a:r>
            <a:r>
              <a:rPr kumimoji="1" lang="en-US" altLang="ja-JP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P. van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Wyk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Prog. Part.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103739 (2020).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27327E2-FCAC-4E40-A05B-BE51F1EBC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34" y="2275777"/>
            <a:ext cx="4981255" cy="351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4BD57442-9865-4228-9002-71760E4127E4}"/>
              </a:ext>
            </a:extLst>
          </p:cNvPr>
          <p:cNvCxnSpPr>
            <a:cxnSpLocks/>
          </p:cNvCxnSpPr>
          <p:nvPr/>
        </p:nvCxnSpPr>
        <p:spPr>
          <a:xfrm>
            <a:off x="3429000" y="2432958"/>
            <a:ext cx="1926771" cy="1057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7999D5D8-9A24-4356-B6D3-35975B21616B}"/>
              </a:ext>
            </a:extLst>
          </p:cNvPr>
          <p:cNvCxnSpPr>
            <a:cxnSpLocks/>
          </p:cNvCxnSpPr>
          <p:nvPr/>
        </p:nvCxnSpPr>
        <p:spPr>
          <a:xfrm flipV="1">
            <a:off x="3429000" y="3566728"/>
            <a:ext cx="1926771" cy="2037942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444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F9ECC0-1960-4A76-8407-0CE3C3B3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273"/>
            <a:ext cx="7886700" cy="1325563"/>
          </a:xfrm>
        </p:spPr>
        <p:txBody>
          <a:bodyPr/>
          <a:lstStyle/>
          <a:p>
            <a:pPr algn="ctr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pairs or dimers?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491821-05B5-478D-B942-DDFE8D35D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49" y="1286494"/>
            <a:ext cx="8251372" cy="930516"/>
          </a:xfrm>
        </p:spPr>
        <p:txBody>
          <a:bodyPr>
            <a:normAutofit fontScale="92500"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quantum cluster formation is related to the internal degrees of freedom and Pauli’s exclusion principle 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CC368592-935A-4857-A9FC-499CC26BD183}"/>
              </a:ext>
            </a:extLst>
          </p:cNvPr>
          <p:cNvSpPr/>
          <p:nvPr/>
        </p:nvSpPr>
        <p:spPr>
          <a:xfrm>
            <a:off x="5301340" y="5138726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EBE88728-45A1-49C9-A93C-F81E5B36D640}"/>
              </a:ext>
            </a:extLst>
          </p:cNvPr>
          <p:cNvSpPr/>
          <p:nvPr/>
        </p:nvSpPr>
        <p:spPr>
          <a:xfrm>
            <a:off x="5105042" y="4998471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D32A0530-2380-4F24-8AF7-11EE70372ABD}"/>
              </a:ext>
            </a:extLst>
          </p:cNvPr>
          <p:cNvSpPr/>
          <p:nvPr/>
        </p:nvSpPr>
        <p:spPr>
          <a:xfrm>
            <a:off x="3474785" y="5002482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E4CEFAB-EF2D-461D-9FDC-55917B153EBE}"/>
              </a:ext>
            </a:extLst>
          </p:cNvPr>
          <p:cNvSpPr/>
          <p:nvPr/>
        </p:nvSpPr>
        <p:spPr>
          <a:xfrm>
            <a:off x="3321023" y="4853006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7C9241B5-505F-4B64-A2E0-D46FF4D80646}"/>
              </a:ext>
            </a:extLst>
          </p:cNvPr>
          <p:cNvSpPr/>
          <p:nvPr/>
        </p:nvSpPr>
        <p:spPr>
          <a:xfrm>
            <a:off x="6107160" y="2951495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F782D213-A76C-4C2B-9722-CDC9BCD9D1ED}"/>
              </a:ext>
            </a:extLst>
          </p:cNvPr>
          <p:cNvSpPr/>
          <p:nvPr/>
        </p:nvSpPr>
        <p:spPr>
          <a:xfrm>
            <a:off x="4570914" y="2939727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9EBFEE7-7EB4-4C1D-9AFE-9C7D470FED11}"/>
              </a:ext>
            </a:extLst>
          </p:cNvPr>
          <p:cNvSpPr/>
          <p:nvPr/>
        </p:nvSpPr>
        <p:spPr>
          <a:xfrm>
            <a:off x="3740126" y="4896731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239603DE-2ECF-499F-900D-7C4D4124765F}"/>
              </a:ext>
            </a:extLst>
          </p:cNvPr>
          <p:cNvCxnSpPr>
            <a:cxnSpLocks/>
          </p:cNvCxnSpPr>
          <p:nvPr/>
        </p:nvCxnSpPr>
        <p:spPr>
          <a:xfrm flipH="1">
            <a:off x="3760538" y="4811370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F61D202-C761-4755-8EE7-87558EE8E10C}"/>
              </a:ext>
            </a:extLst>
          </p:cNvPr>
          <p:cNvCxnSpPr>
            <a:cxnSpLocks/>
          </p:cNvCxnSpPr>
          <p:nvPr/>
        </p:nvCxnSpPr>
        <p:spPr>
          <a:xfrm flipH="1">
            <a:off x="3363207" y="4668041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75322EB9-CEE7-48B8-91FA-589AF8E7F6D0}"/>
              </a:ext>
            </a:extLst>
          </p:cNvPr>
          <p:cNvCxnSpPr>
            <a:cxnSpLocks/>
          </p:cNvCxnSpPr>
          <p:nvPr/>
        </p:nvCxnSpPr>
        <p:spPr>
          <a:xfrm flipH="1">
            <a:off x="5172125" y="4802149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50CA8470-5767-4F35-8114-D00E6B207B96}"/>
              </a:ext>
            </a:extLst>
          </p:cNvPr>
          <p:cNvCxnSpPr>
            <a:cxnSpLocks/>
          </p:cNvCxnSpPr>
          <p:nvPr/>
        </p:nvCxnSpPr>
        <p:spPr>
          <a:xfrm flipH="1">
            <a:off x="4624136" y="2747949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93C8DDE-2A93-49DD-80E0-B22A6E9C3D15}"/>
              </a:ext>
            </a:extLst>
          </p:cNvPr>
          <p:cNvCxnSpPr>
            <a:cxnSpLocks/>
          </p:cNvCxnSpPr>
          <p:nvPr/>
        </p:nvCxnSpPr>
        <p:spPr>
          <a:xfrm flipH="1">
            <a:off x="6121930" y="2876944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DAE48CD-6F8F-4E67-8282-CDA800EC88CB}"/>
              </a:ext>
            </a:extLst>
          </p:cNvPr>
          <p:cNvCxnSpPr>
            <a:cxnSpLocks/>
          </p:cNvCxnSpPr>
          <p:nvPr/>
        </p:nvCxnSpPr>
        <p:spPr>
          <a:xfrm flipH="1">
            <a:off x="5301340" y="5071193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6BE54CD4-8641-4CD3-882D-1E43FB1DE34E}"/>
              </a:ext>
            </a:extLst>
          </p:cNvPr>
          <p:cNvCxnSpPr>
            <a:cxnSpLocks/>
          </p:cNvCxnSpPr>
          <p:nvPr/>
        </p:nvCxnSpPr>
        <p:spPr>
          <a:xfrm flipH="1">
            <a:off x="3483428" y="4931731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2226098-25D3-47A1-BDF4-3882A9B4BC1B}"/>
              </a:ext>
            </a:extLst>
          </p:cNvPr>
          <p:cNvSpPr txBox="1"/>
          <p:nvPr/>
        </p:nvSpPr>
        <p:spPr>
          <a:xfrm>
            <a:off x="1949567" y="3607351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“attraction”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B3EE7DC-E797-4292-8DC2-D52E0E33AECF}"/>
              </a:ext>
            </a:extLst>
          </p:cNvPr>
          <p:cNvSpPr txBox="1"/>
          <p:nvPr/>
        </p:nvSpPr>
        <p:spPr>
          <a:xfrm>
            <a:off x="4346551" y="3575771"/>
            <a:ext cx="3126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“Pauli’s exclusion principle”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F27AF08E-AC9F-43AE-9DEC-2CA6F7027C40}"/>
              </a:ext>
            </a:extLst>
          </p:cNvPr>
          <p:cNvSpPr/>
          <p:nvPr/>
        </p:nvSpPr>
        <p:spPr>
          <a:xfrm>
            <a:off x="6896374" y="2951495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408BCA78-24C9-4436-B355-4AE4D59B2930}"/>
              </a:ext>
            </a:extLst>
          </p:cNvPr>
          <p:cNvCxnSpPr>
            <a:cxnSpLocks/>
          </p:cNvCxnSpPr>
          <p:nvPr/>
        </p:nvCxnSpPr>
        <p:spPr>
          <a:xfrm flipH="1">
            <a:off x="6911144" y="2876944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楕円 27">
            <a:extLst>
              <a:ext uri="{FF2B5EF4-FFF2-40B4-BE49-F238E27FC236}">
                <a16:creationId xmlns:a16="http://schemas.microsoft.com/office/drawing/2014/main" id="{4B282768-3FEF-4F33-8DAB-BDDC548A3571}"/>
              </a:ext>
            </a:extLst>
          </p:cNvPr>
          <p:cNvSpPr/>
          <p:nvPr/>
        </p:nvSpPr>
        <p:spPr>
          <a:xfrm>
            <a:off x="5230503" y="2943656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9B19988A-3BA8-4FB8-9D53-73DF8471743B}"/>
              </a:ext>
            </a:extLst>
          </p:cNvPr>
          <p:cNvCxnSpPr>
            <a:cxnSpLocks/>
          </p:cNvCxnSpPr>
          <p:nvPr/>
        </p:nvCxnSpPr>
        <p:spPr>
          <a:xfrm flipH="1">
            <a:off x="5289168" y="2757321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楕円 29">
            <a:extLst>
              <a:ext uri="{FF2B5EF4-FFF2-40B4-BE49-F238E27FC236}">
                <a16:creationId xmlns:a16="http://schemas.microsoft.com/office/drawing/2014/main" id="{777452BD-E27B-4192-BB1D-04D417D61CEE}"/>
              </a:ext>
            </a:extLst>
          </p:cNvPr>
          <p:cNvSpPr/>
          <p:nvPr/>
        </p:nvSpPr>
        <p:spPr>
          <a:xfrm>
            <a:off x="3056744" y="2933083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B98D022E-9522-4119-ACC4-2F8154EBB07C}"/>
              </a:ext>
            </a:extLst>
          </p:cNvPr>
          <p:cNvSpPr/>
          <p:nvPr/>
        </p:nvSpPr>
        <p:spPr>
          <a:xfrm>
            <a:off x="1896154" y="2932914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D19685D-B5D2-4C4B-9135-0DB5CF1B8792}"/>
              </a:ext>
            </a:extLst>
          </p:cNvPr>
          <p:cNvCxnSpPr>
            <a:cxnSpLocks/>
          </p:cNvCxnSpPr>
          <p:nvPr/>
        </p:nvCxnSpPr>
        <p:spPr>
          <a:xfrm flipH="1">
            <a:off x="1949224" y="2747949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3CB41CE3-8848-45C2-8F38-6A43E20C52CB}"/>
              </a:ext>
            </a:extLst>
          </p:cNvPr>
          <p:cNvCxnSpPr>
            <a:cxnSpLocks/>
          </p:cNvCxnSpPr>
          <p:nvPr/>
        </p:nvCxnSpPr>
        <p:spPr>
          <a:xfrm flipH="1">
            <a:off x="3065387" y="2862332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3EA0F34D-834E-417F-9547-D7686425C186}"/>
              </a:ext>
            </a:extLst>
          </p:cNvPr>
          <p:cNvCxnSpPr>
            <a:cxnSpLocks/>
          </p:cNvCxnSpPr>
          <p:nvPr/>
        </p:nvCxnSpPr>
        <p:spPr>
          <a:xfrm>
            <a:off x="2184992" y="3077197"/>
            <a:ext cx="888188" cy="0"/>
          </a:xfrm>
          <a:prstGeom prst="line">
            <a:avLst/>
          </a:prstGeom>
          <a:ln w="539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乗算記号 36">
            <a:extLst>
              <a:ext uri="{FF2B5EF4-FFF2-40B4-BE49-F238E27FC236}">
                <a16:creationId xmlns:a16="http://schemas.microsoft.com/office/drawing/2014/main" id="{27FFA328-FBC1-415A-B9AC-FF89B83AC512}"/>
              </a:ext>
            </a:extLst>
          </p:cNvPr>
          <p:cNvSpPr/>
          <p:nvPr/>
        </p:nvSpPr>
        <p:spPr>
          <a:xfrm>
            <a:off x="4242771" y="2485426"/>
            <a:ext cx="1616528" cy="1196969"/>
          </a:xfrm>
          <a:prstGeom prst="mathMultiply">
            <a:avLst>
              <a:gd name="adj1" fmla="val 9878"/>
            </a:avLst>
          </a:prstGeom>
          <a:solidFill>
            <a:srgbClr val="FFFF00">
              <a:alpha val="3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乗算記号 37">
            <a:extLst>
              <a:ext uri="{FF2B5EF4-FFF2-40B4-BE49-F238E27FC236}">
                <a16:creationId xmlns:a16="http://schemas.microsoft.com/office/drawing/2014/main" id="{02E0F8F7-CA97-46C6-9FA4-C12FFE4D044A}"/>
              </a:ext>
            </a:extLst>
          </p:cNvPr>
          <p:cNvSpPr/>
          <p:nvPr/>
        </p:nvSpPr>
        <p:spPr>
          <a:xfrm>
            <a:off x="5826026" y="2475100"/>
            <a:ext cx="1616528" cy="1196969"/>
          </a:xfrm>
          <a:prstGeom prst="mathMultiply">
            <a:avLst>
              <a:gd name="adj1" fmla="val 9878"/>
            </a:avLst>
          </a:prstGeom>
          <a:solidFill>
            <a:srgbClr val="FFFF00">
              <a:alpha val="3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1A4616F-0565-4F7B-9593-C89EF7F1FF71}"/>
              </a:ext>
            </a:extLst>
          </p:cNvPr>
          <p:cNvSpPr txBox="1"/>
          <p:nvPr/>
        </p:nvSpPr>
        <p:spPr>
          <a:xfrm>
            <a:off x="3228671" y="5747027"/>
            <a:ext cx="102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“Trimer”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乗算記号 39">
            <a:extLst>
              <a:ext uri="{FF2B5EF4-FFF2-40B4-BE49-F238E27FC236}">
                <a16:creationId xmlns:a16="http://schemas.microsoft.com/office/drawing/2014/main" id="{E4B4D6D6-DB95-4216-A58D-D8705E166414}"/>
              </a:ext>
            </a:extLst>
          </p:cNvPr>
          <p:cNvSpPr/>
          <p:nvPr/>
        </p:nvSpPr>
        <p:spPr>
          <a:xfrm>
            <a:off x="2898320" y="4506034"/>
            <a:ext cx="1616528" cy="1196969"/>
          </a:xfrm>
          <a:prstGeom prst="mathMultiply">
            <a:avLst>
              <a:gd name="adj1" fmla="val 9878"/>
            </a:avLst>
          </a:prstGeom>
          <a:solidFill>
            <a:srgbClr val="FFFF00">
              <a:alpha val="3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C350F9BB-F69D-405F-BB91-A019757B06DA}"/>
              </a:ext>
            </a:extLst>
          </p:cNvPr>
          <p:cNvSpPr/>
          <p:nvPr/>
        </p:nvSpPr>
        <p:spPr>
          <a:xfrm>
            <a:off x="5560637" y="4998471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012BE2D0-CD13-48AB-B047-FAE37C2F054B}"/>
              </a:ext>
            </a:extLst>
          </p:cNvPr>
          <p:cNvSpPr/>
          <p:nvPr/>
        </p:nvSpPr>
        <p:spPr>
          <a:xfrm>
            <a:off x="5364339" y="4858216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04D270A4-E4DB-4953-82F8-A046B5EC5F24}"/>
              </a:ext>
            </a:extLst>
          </p:cNvPr>
          <p:cNvCxnSpPr>
            <a:cxnSpLocks/>
          </p:cNvCxnSpPr>
          <p:nvPr/>
        </p:nvCxnSpPr>
        <p:spPr>
          <a:xfrm flipH="1">
            <a:off x="5431422" y="4661894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5D11CB44-89AA-46E5-8EA6-8E06E1C7FC48}"/>
              </a:ext>
            </a:extLst>
          </p:cNvPr>
          <p:cNvCxnSpPr>
            <a:cxnSpLocks/>
          </p:cNvCxnSpPr>
          <p:nvPr/>
        </p:nvCxnSpPr>
        <p:spPr>
          <a:xfrm flipH="1">
            <a:off x="5560637" y="4930938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乗算記号 44">
            <a:extLst>
              <a:ext uri="{FF2B5EF4-FFF2-40B4-BE49-F238E27FC236}">
                <a16:creationId xmlns:a16="http://schemas.microsoft.com/office/drawing/2014/main" id="{CDB44DEF-C8CA-44B2-BA90-59A01051B6F2}"/>
              </a:ext>
            </a:extLst>
          </p:cNvPr>
          <p:cNvSpPr/>
          <p:nvPr/>
        </p:nvSpPr>
        <p:spPr>
          <a:xfrm>
            <a:off x="4646838" y="4535031"/>
            <a:ext cx="1616528" cy="1196969"/>
          </a:xfrm>
          <a:prstGeom prst="mathMultiply">
            <a:avLst>
              <a:gd name="adj1" fmla="val 9878"/>
            </a:avLst>
          </a:prstGeom>
          <a:solidFill>
            <a:srgbClr val="FFFF00">
              <a:alpha val="3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7CE4B0D-9643-472C-A8E9-E9621B6EFC03}"/>
              </a:ext>
            </a:extLst>
          </p:cNvPr>
          <p:cNvSpPr txBox="1"/>
          <p:nvPr/>
        </p:nvSpPr>
        <p:spPr>
          <a:xfrm>
            <a:off x="4914425" y="5747027"/>
            <a:ext cx="122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“Tetramer”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DBA5180-7D66-4797-8658-E58D178E2517}"/>
              </a:ext>
            </a:extLst>
          </p:cNvPr>
          <p:cNvSpPr txBox="1"/>
          <p:nvPr/>
        </p:nvSpPr>
        <p:spPr>
          <a:xfrm>
            <a:off x="2386984" y="2260613"/>
            <a:ext cx="447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Spin-1/2 fermions with s-wave interaction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E77B880-7658-47EC-9453-D80381E8DF4E}"/>
              </a:ext>
            </a:extLst>
          </p:cNvPr>
          <p:cNvSpPr txBox="1"/>
          <p:nvPr/>
        </p:nvSpPr>
        <p:spPr>
          <a:xfrm>
            <a:off x="1371786" y="3960503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➡</a:t>
            </a:r>
            <a:r>
              <a:rPr kumimoji="1" lang="en-US" altLang="ja-JP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 pair or dimer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81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F9ECC0-1960-4A76-8407-0CE3C3B3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273"/>
            <a:ext cx="7886700" cy="1325563"/>
          </a:xfrm>
        </p:spPr>
        <p:txBody>
          <a:bodyPr/>
          <a:lstStyle/>
          <a:p>
            <a:pPr algn="ctr"/>
            <a:r>
              <a:rPr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pairs or dimers?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491821-05B5-478D-B942-DDFE8D35D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49" y="1286494"/>
            <a:ext cx="8251372" cy="930516"/>
          </a:xfrm>
        </p:spPr>
        <p:txBody>
          <a:bodyPr>
            <a:normAutofit fontScale="92500"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quantum cluster formation is related to the internal degrees of freedom and Pauli’s exclusion principle 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CC368592-935A-4857-A9FC-499CC26BD183}"/>
              </a:ext>
            </a:extLst>
          </p:cNvPr>
          <p:cNvSpPr/>
          <p:nvPr/>
        </p:nvSpPr>
        <p:spPr>
          <a:xfrm>
            <a:off x="5301340" y="5138726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EBE88728-45A1-49C9-A93C-F81E5B36D640}"/>
              </a:ext>
            </a:extLst>
          </p:cNvPr>
          <p:cNvSpPr/>
          <p:nvPr/>
        </p:nvSpPr>
        <p:spPr>
          <a:xfrm>
            <a:off x="5105042" y="4998471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D32A0530-2380-4F24-8AF7-11EE70372ABD}"/>
              </a:ext>
            </a:extLst>
          </p:cNvPr>
          <p:cNvSpPr/>
          <p:nvPr/>
        </p:nvSpPr>
        <p:spPr>
          <a:xfrm>
            <a:off x="3474785" y="5002482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E4CEFAB-EF2D-461D-9FDC-55917B153EBE}"/>
              </a:ext>
            </a:extLst>
          </p:cNvPr>
          <p:cNvSpPr/>
          <p:nvPr/>
        </p:nvSpPr>
        <p:spPr>
          <a:xfrm>
            <a:off x="3321023" y="4853006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7C9241B5-505F-4B64-A2E0-D46FF4D80646}"/>
              </a:ext>
            </a:extLst>
          </p:cNvPr>
          <p:cNvSpPr/>
          <p:nvPr/>
        </p:nvSpPr>
        <p:spPr>
          <a:xfrm>
            <a:off x="6107160" y="2951495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F782D213-A76C-4C2B-9722-CDC9BCD9D1ED}"/>
              </a:ext>
            </a:extLst>
          </p:cNvPr>
          <p:cNvSpPr/>
          <p:nvPr/>
        </p:nvSpPr>
        <p:spPr>
          <a:xfrm>
            <a:off x="4570914" y="2939727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9EBFEE7-7EB4-4C1D-9AFE-9C7D470FED11}"/>
              </a:ext>
            </a:extLst>
          </p:cNvPr>
          <p:cNvSpPr/>
          <p:nvPr/>
        </p:nvSpPr>
        <p:spPr>
          <a:xfrm>
            <a:off x="3740126" y="4896731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239603DE-2ECF-499F-900D-7C4D4124765F}"/>
              </a:ext>
            </a:extLst>
          </p:cNvPr>
          <p:cNvCxnSpPr>
            <a:cxnSpLocks/>
          </p:cNvCxnSpPr>
          <p:nvPr/>
        </p:nvCxnSpPr>
        <p:spPr>
          <a:xfrm flipH="1">
            <a:off x="3760538" y="4811370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F61D202-C761-4755-8EE7-87558EE8E10C}"/>
              </a:ext>
            </a:extLst>
          </p:cNvPr>
          <p:cNvCxnSpPr>
            <a:cxnSpLocks/>
          </p:cNvCxnSpPr>
          <p:nvPr/>
        </p:nvCxnSpPr>
        <p:spPr>
          <a:xfrm flipH="1">
            <a:off x="3363207" y="4668041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75322EB9-CEE7-48B8-91FA-589AF8E7F6D0}"/>
              </a:ext>
            </a:extLst>
          </p:cNvPr>
          <p:cNvCxnSpPr>
            <a:cxnSpLocks/>
          </p:cNvCxnSpPr>
          <p:nvPr/>
        </p:nvCxnSpPr>
        <p:spPr>
          <a:xfrm flipH="1">
            <a:off x="5172125" y="4802149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50CA8470-5767-4F35-8114-D00E6B207B96}"/>
              </a:ext>
            </a:extLst>
          </p:cNvPr>
          <p:cNvCxnSpPr>
            <a:cxnSpLocks/>
          </p:cNvCxnSpPr>
          <p:nvPr/>
        </p:nvCxnSpPr>
        <p:spPr>
          <a:xfrm flipH="1">
            <a:off x="4624136" y="2747949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93C8DDE-2A93-49DD-80E0-B22A6E9C3D15}"/>
              </a:ext>
            </a:extLst>
          </p:cNvPr>
          <p:cNvCxnSpPr>
            <a:cxnSpLocks/>
          </p:cNvCxnSpPr>
          <p:nvPr/>
        </p:nvCxnSpPr>
        <p:spPr>
          <a:xfrm flipH="1">
            <a:off x="6121930" y="2876944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DAE48CD-6F8F-4E67-8282-CDA800EC88CB}"/>
              </a:ext>
            </a:extLst>
          </p:cNvPr>
          <p:cNvCxnSpPr>
            <a:cxnSpLocks/>
          </p:cNvCxnSpPr>
          <p:nvPr/>
        </p:nvCxnSpPr>
        <p:spPr>
          <a:xfrm flipH="1">
            <a:off x="5301340" y="5071193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6BE54CD4-8641-4CD3-882D-1E43FB1DE34E}"/>
              </a:ext>
            </a:extLst>
          </p:cNvPr>
          <p:cNvCxnSpPr>
            <a:cxnSpLocks/>
          </p:cNvCxnSpPr>
          <p:nvPr/>
        </p:nvCxnSpPr>
        <p:spPr>
          <a:xfrm flipH="1">
            <a:off x="3483428" y="4931731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2226098-25D3-47A1-BDF4-3882A9B4BC1B}"/>
              </a:ext>
            </a:extLst>
          </p:cNvPr>
          <p:cNvSpPr txBox="1"/>
          <p:nvPr/>
        </p:nvSpPr>
        <p:spPr>
          <a:xfrm>
            <a:off x="1949567" y="3607351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“attraction”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B3EE7DC-E797-4292-8DC2-D52E0E33AECF}"/>
              </a:ext>
            </a:extLst>
          </p:cNvPr>
          <p:cNvSpPr txBox="1"/>
          <p:nvPr/>
        </p:nvSpPr>
        <p:spPr>
          <a:xfrm>
            <a:off x="4346551" y="3575771"/>
            <a:ext cx="3126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“Pauli’s exclusion principle”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F27AF08E-AC9F-43AE-9DEC-2CA6F7027C40}"/>
              </a:ext>
            </a:extLst>
          </p:cNvPr>
          <p:cNvSpPr/>
          <p:nvPr/>
        </p:nvSpPr>
        <p:spPr>
          <a:xfrm>
            <a:off x="6896374" y="2951495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408BCA78-24C9-4436-B355-4AE4D59B2930}"/>
              </a:ext>
            </a:extLst>
          </p:cNvPr>
          <p:cNvCxnSpPr>
            <a:cxnSpLocks/>
          </p:cNvCxnSpPr>
          <p:nvPr/>
        </p:nvCxnSpPr>
        <p:spPr>
          <a:xfrm flipH="1">
            <a:off x="6911144" y="2876944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楕円 27">
            <a:extLst>
              <a:ext uri="{FF2B5EF4-FFF2-40B4-BE49-F238E27FC236}">
                <a16:creationId xmlns:a16="http://schemas.microsoft.com/office/drawing/2014/main" id="{4B282768-3FEF-4F33-8DAB-BDDC548A3571}"/>
              </a:ext>
            </a:extLst>
          </p:cNvPr>
          <p:cNvSpPr/>
          <p:nvPr/>
        </p:nvSpPr>
        <p:spPr>
          <a:xfrm>
            <a:off x="5230503" y="2943656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9B19988A-3BA8-4FB8-9D53-73DF8471743B}"/>
              </a:ext>
            </a:extLst>
          </p:cNvPr>
          <p:cNvCxnSpPr>
            <a:cxnSpLocks/>
          </p:cNvCxnSpPr>
          <p:nvPr/>
        </p:nvCxnSpPr>
        <p:spPr>
          <a:xfrm flipH="1">
            <a:off x="5289168" y="2757321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楕円 29">
            <a:extLst>
              <a:ext uri="{FF2B5EF4-FFF2-40B4-BE49-F238E27FC236}">
                <a16:creationId xmlns:a16="http://schemas.microsoft.com/office/drawing/2014/main" id="{777452BD-E27B-4192-BB1D-04D417D61CEE}"/>
              </a:ext>
            </a:extLst>
          </p:cNvPr>
          <p:cNvSpPr/>
          <p:nvPr/>
        </p:nvSpPr>
        <p:spPr>
          <a:xfrm>
            <a:off x="3056744" y="2933083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B98D022E-9522-4119-ACC4-2F8154EBB07C}"/>
              </a:ext>
            </a:extLst>
          </p:cNvPr>
          <p:cNvSpPr/>
          <p:nvPr/>
        </p:nvSpPr>
        <p:spPr>
          <a:xfrm>
            <a:off x="1896154" y="2932914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D19685D-B5D2-4C4B-9135-0DB5CF1B8792}"/>
              </a:ext>
            </a:extLst>
          </p:cNvPr>
          <p:cNvCxnSpPr>
            <a:cxnSpLocks/>
          </p:cNvCxnSpPr>
          <p:nvPr/>
        </p:nvCxnSpPr>
        <p:spPr>
          <a:xfrm flipH="1">
            <a:off x="1949224" y="2747949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3CB41CE3-8848-45C2-8F38-6A43E20C52CB}"/>
              </a:ext>
            </a:extLst>
          </p:cNvPr>
          <p:cNvCxnSpPr>
            <a:cxnSpLocks/>
          </p:cNvCxnSpPr>
          <p:nvPr/>
        </p:nvCxnSpPr>
        <p:spPr>
          <a:xfrm flipH="1">
            <a:off x="3065387" y="2862332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3EA0F34D-834E-417F-9547-D7686425C186}"/>
              </a:ext>
            </a:extLst>
          </p:cNvPr>
          <p:cNvCxnSpPr>
            <a:cxnSpLocks/>
          </p:cNvCxnSpPr>
          <p:nvPr/>
        </p:nvCxnSpPr>
        <p:spPr>
          <a:xfrm>
            <a:off x="2184992" y="3077197"/>
            <a:ext cx="888188" cy="0"/>
          </a:xfrm>
          <a:prstGeom prst="line">
            <a:avLst/>
          </a:prstGeom>
          <a:ln w="539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乗算記号 36">
            <a:extLst>
              <a:ext uri="{FF2B5EF4-FFF2-40B4-BE49-F238E27FC236}">
                <a16:creationId xmlns:a16="http://schemas.microsoft.com/office/drawing/2014/main" id="{27FFA328-FBC1-415A-B9AC-FF89B83AC512}"/>
              </a:ext>
            </a:extLst>
          </p:cNvPr>
          <p:cNvSpPr/>
          <p:nvPr/>
        </p:nvSpPr>
        <p:spPr>
          <a:xfrm>
            <a:off x="4242771" y="2485426"/>
            <a:ext cx="1616528" cy="1196969"/>
          </a:xfrm>
          <a:prstGeom prst="mathMultiply">
            <a:avLst>
              <a:gd name="adj1" fmla="val 9878"/>
            </a:avLst>
          </a:prstGeom>
          <a:solidFill>
            <a:srgbClr val="FFFF00">
              <a:alpha val="3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乗算記号 37">
            <a:extLst>
              <a:ext uri="{FF2B5EF4-FFF2-40B4-BE49-F238E27FC236}">
                <a16:creationId xmlns:a16="http://schemas.microsoft.com/office/drawing/2014/main" id="{02E0F8F7-CA97-46C6-9FA4-C12FFE4D044A}"/>
              </a:ext>
            </a:extLst>
          </p:cNvPr>
          <p:cNvSpPr/>
          <p:nvPr/>
        </p:nvSpPr>
        <p:spPr>
          <a:xfrm>
            <a:off x="5826026" y="2475100"/>
            <a:ext cx="1616528" cy="1196969"/>
          </a:xfrm>
          <a:prstGeom prst="mathMultiply">
            <a:avLst>
              <a:gd name="adj1" fmla="val 9878"/>
            </a:avLst>
          </a:prstGeom>
          <a:solidFill>
            <a:srgbClr val="FFFF00">
              <a:alpha val="3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1A4616F-0565-4F7B-9593-C89EF7F1FF71}"/>
              </a:ext>
            </a:extLst>
          </p:cNvPr>
          <p:cNvSpPr txBox="1"/>
          <p:nvPr/>
        </p:nvSpPr>
        <p:spPr>
          <a:xfrm>
            <a:off x="3228671" y="5747027"/>
            <a:ext cx="102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“Trimer”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乗算記号 39">
            <a:extLst>
              <a:ext uri="{FF2B5EF4-FFF2-40B4-BE49-F238E27FC236}">
                <a16:creationId xmlns:a16="http://schemas.microsoft.com/office/drawing/2014/main" id="{E4B4D6D6-DB95-4216-A58D-D8705E166414}"/>
              </a:ext>
            </a:extLst>
          </p:cNvPr>
          <p:cNvSpPr/>
          <p:nvPr/>
        </p:nvSpPr>
        <p:spPr>
          <a:xfrm>
            <a:off x="2898320" y="4506034"/>
            <a:ext cx="1616528" cy="1196969"/>
          </a:xfrm>
          <a:prstGeom prst="mathMultiply">
            <a:avLst>
              <a:gd name="adj1" fmla="val 9878"/>
            </a:avLst>
          </a:prstGeom>
          <a:solidFill>
            <a:srgbClr val="FFFF00">
              <a:alpha val="3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C350F9BB-F69D-405F-BB91-A019757B06DA}"/>
              </a:ext>
            </a:extLst>
          </p:cNvPr>
          <p:cNvSpPr/>
          <p:nvPr/>
        </p:nvSpPr>
        <p:spPr>
          <a:xfrm>
            <a:off x="5560637" y="4998471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012BE2D0-CD13-48AB-B047-FAE37C2F054B}"/>
              </a:ext>
            </a:extLst>
          </p:cNvPr>
          <p:cNvSpPr/>
          <p:nvPr/>
        </p:nvSpPr>
        <p:spPr>
          <a:xfrm>
            <a:off x="5364339" y="4858216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04D270A4-E4DB-4953-82F8-A046B5EC5F24}"/>
              </a:ext>
            </a:extLst>
          </p:cNvPr>
          <p:cNvCxnSpPr>
            <a:cxnSpLocks/>
          </p:cNvCxnSpPr>
          <p:nvPr/>
        </p:nvCxnSpPr>
        <p:spPr>
          <a:xfrm flipH="1">
            <a:off x="5431422" y="4661894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5D11CB44-89AA-46E5-8EA6-8E06E1C7FC48}"/>
              </a:ext>
            </a:extLst>
          </p:cNvPr>
          <p:cNvCxnSpPr>
            <a:cxnSpLocks/>
          </p:cNvCxnSpPr>
          <p:nvPr/>
        </p:nvCxnSpPr>
        <p:spPr>
          <a:xfrm flipH="1">
            <a:off x="5560637" y="4930938"/>
            <a:ext cx="223156" cy="556749"/>
          </a:xfrm>
          <a:prstGeom prst="straightConnector1">
            <a:avLst/>
          </a:prstGeom>
          <a:ln w="635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乗算記号 44">
            <a:extLst>
              <a:ext uri="{FF2B5EF4-FFF2-40B4-BE49-F238E27FC236}">
                <a16:creationId xmlns:a16="http://schemas.microsoft.com/office/drawing/2014/main" id="{CDB44DEF-C8CA-44B2-BA90-59A01051B6F2}"/>
              </a:ext>
            </a:extLst>
          </p:cNvPr>
          <p:cNvSpPr/>
          <p:nvPr/>
        </p:nvSpPr>
        <p:spPr>
          <a:xfrm>
            <a:off x="4646838" y="4535031"/>
            <a:ext cx="1616528" cy="1196969"/>
          </a:xfrm>
          <a:prstGeom prst="mathMultiply">
            <a:avLst>
              <a:gd name="adj1" fmla="val 9878"/>
            </a:avLst>
          </a:prstGeom>
          <a:solidFill>
            <a:srgbClr val="FFFF00">
              <a:alpha val="35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7CE4B0D-9643-472C-A8E9-E9621B6EFC03}"/>
              </a:ext>
            </a:extLst>
          </p:cNvPr>
          <p:cNvSpPr txBox="1"/>
          <p:nvPr/>
        </p:nvSpPr>
        <p:spPr>
          <a:xfrm>
            <a:off x="4914425" y="5747027"/>
            <a:ext cx="122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“Tetramer”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DBA5180-7D66-4797-8658-E58D178E2517}"/>
              </a:ext>
            </a:extLst>
          </p:cNvPr>
          <p:cNvSpPr txBox="1"/>
          <p:nvPr/>
        </p:nvSpPr>
        <p:spPr>
          <a:xfrm>
            <a:off x="2386984" y="2260613"/>
            <a:ext cx="447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 Spin-1/2 fermions with s-wave interaction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E77B880-7658-47EC-9453-D80381E8DF4E}"/>
              </a:ext>
            </a:extLst>
          </p:cNvPr>
          <p:cNvSpPr txBox="1"/>
          <p:nvPr/>
        </p:nvSpPr>
        <p:spPr>
          <a:xfrm>
            <a:off x="1371786" y="3960503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➡</a:t>
            </a:r>
            <a:r>
              <a:rPr kumimoji="1" lang="en-US" altLang="ja-JP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 pair or dimer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B7A081D2-C16D-41DD-B710-B451338FBE73}"/>
              </a:ext>
            </a:extLst>
          </p:cNvPr>
          <p:cNvSpPr/>
          <p:nvPr/>
        </p:nvSpPr>
        <p:spPr>
          <a:xfrm>
            <a:off x="4702629" y="4286018"/>
            <a:ext cx="4223657" cy="2092880"/>
          </a:xfrm>
          <a:prstGeom prst="wedgeRectCallout">
            <a:avLst>
              <a:gd name="adj1" fmla="val -60243"/>
              <a:gd name="adj2" fmla="val 205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4C57C6-FBA0-40E0-BD45-48295EE3B5E5}"/>
              </a:ext>
            </a:extLst>
          </p:cNvPr>
          <p:cNvSpPr txBox="1"/>
          <p:nvPr/>
        </p:nvSpPr>
        <p:spPr>
          <a:xfrm>
            <a:off x="4955615" y="4286018"/>
            <a:ext cx="3717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Three-color fermions (e.g. quarks)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DA9C5966-D106-4EAF-882A-BE6D222BC9B9}"/>
              </a:ext>
            </a:extLst>
          </p:cNvPr>
          <p:cNvSpPr/>
          <p:nvPr/>
        </p:nvSpPr>
        <p:spPr>
          <a:xfrm>
            <a:off x="5601599" y="5287682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58F826-3875-41EA-8F7B-BFD2E6089A9D}"/>
              </a:ext>
            </a:extLst>
          </p:cNvPr>
          <p:cNvSpPr txBox="1"/>
          <p:nvPr/>
        </p:nvSpPr>
        <p:spPr>
          <a:xfrm>
            <a:off x="4785168" y="5904703"/>
            <a:ext cx="171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“Baryon”</a:t>
            </a:r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CAA70D98-B6A9-4440-8ADB-0ED10CEF1496}"/>
              </a:ext>
            </a:extLst>
          </p:cNvPr>
          <p:cNvSpPr/>
          <p:nvPr/>
        </p:nvSpPr>
        <p:spPr>
          <a:xfrm>
            <a:off x="7461974" y="4888791"/>
            <a:ext cx="881322" cy="8142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楕円 57">
            <a:extLst>
              <a:ext uri="{FF2B5EF4-FFF2-40B4-BE49-F238E27FC236}">
                <a16:creationId xmlns:a16="http://schemas.microsoft.com/office/drawing/2014/main" id="{D49FCC15-BF97-4BD8-9C67-B2EA4A682726}"/>
              </a:ext>
            </a:extLst>
          </p:cNvPr>
          <p:cNvSpPr/>
          <p:nvPr/>
        </p:nvSpPr>
        <p:spPr>
          <a:xfrm>
            <a:off x="5337636" y="5268863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96834F89-D933-43AC-9F52-E63F52B0F9DF}"/>
              </a:ext>
            </a:extLst>
          </p:cNvPr>
          <p:cNvSpPr/>
          <p:nvPr/>
        </p:nvSpPr>
        <p:spPr>
          <a:xfrm>
            <a:off x="5479650" y="5061075"/>
            <a:ext cx="307525" cy="280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D6C40836-3C6A-4EEE-8835-7CA2688300D8}"/>
              </a:ext>
            </a:extLst>
          </p:cNvPr>
          <p:cNvSpPr txBox="1"/>
          <p:nvPr/>
        </p:nvSpPr>
        <p:spPr>
          <a:xfrm>
            <a:off x="7102134" y="5907229"/>
            <a:ext cx="171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“Cooper triple”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5167CE73-6F71-4728-9AEB-1A827B2F2F87}"/>
              </a:ext>
            </a:extLst>
          </p:cNvPr>
          <p:cNvSpPr txBox="1"/>
          <p:nvPr/>
        </p:nvSpPr>
        <p:spPr>
          <a:xfrm>
            <a:off x="6527329" y="5607352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 sea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E5EF543D-189E-4517-A2D6-46323DBB6EF3}"/>
              </a:ext>
            </a:extLst>
          </p:cNvPr>
          <p:cNvCxnSpPr>
            <a:cxnSpLocks/>
          </p:cNvCxnSpPr>
          <p:nvPr/>
        </p:nvCxnSpPr>
        <p:spPr>
          <a:xfrm flipV="1">
            <a:off x="7349272" y="5496280"/>
            <a:ext cx="242072" cy="1717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楕円 62">
            <a:extLst>
              <a:ext uri="{FF2B5EF4-FFF2-40B4-BE49-F238E27FC236}">
                <a16:creationId xmlns:a16="http://schemas.microsoft.com/office/drawing/2014/main" id="{0B1CF594-FDAA-4282-925F-C35C8D6A6EEF}"/>
              </a:ext>
            </a:extLst>
          </p:cNvPr>
          <p:cNvSpPr/>
          <p:nvPr/>
        </p:nvSpPr>
        <p:spPr>
          <a:xfrm rot="8099868">
            <a:off x="7361917" y="4717074"/>
            <a:ext cx="1067981" cy="116728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E0764518-4AA5-4FDE-8A2F-1D5A51CB3859}"/>
              </a:ext>
            </a:extLst>
          </p:cNvPr>
          <p:cNvSpPr/>
          <p:nvPr/>
        </p:nvSpPr>
        <p:spPr>
          <a:xfrm>
            <a:off x="7198011" y="4997940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F9EFDE60-6620-40D9-B4BA-0F089FB7F926}"/>
              </a:ext>
            </a:extLst>
          </p:cNvPr>
          <p:cNvSpPr/>
          <p:nvPr/>
        </p:nvSpPr>
        <p:spPr>
          <a:xfrm>
            <a:off x="8013671" y="5660462"/>
            <a:ext cx="307525" cy="280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97081C38-9035-497A-8CF6-CA11679CC048}"/>
              </a:ext>
            </a:extLst>
          </p:cNvPr>
          <p:cNvSpPr/>
          <p:nvPr/>
        </p:nvSpPr>
        <p:spPr>
          <a:xfrm>
            <a:off x="8117392" y="4756476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28166B9D-369E-4BA8-9784-7D7C563582EE}"/>
              </a:ext>
            </a:extLst>
          </p:cNvPr>
          <p:cNvCxnSpPr>
            <a:cxnSpLocks/>
          </p:cNvCxnSpPr>
          <p:nvPr/>
        </p:nvCxnSpPr>
        <p:spPr>
          <a:xfrm flipV="1">
            <a:off x="7902635" y="4990693"/>
            <a:ext cx="260684" cy="27738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E3BE7B81-8151-49DF-9C04-82D2E691A3A7}"/>
              </a:ext>
            </a:extLst>
          </p:cNvPr>
          <p:cNvCxnSpPr>
            <a:cxnSpLocks/>
          </p:cNvCxnSpPr>
          <p:nvPr/>
        </p:nvCxnSpPr>
        <p:spPr>
          <a:xfrm>
            <a:off x="7505536" y="5165570"/>
            <a:ext cx="411036" cy="9295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F3BF384D-6854-41D4-9C6A-C097106AA5DD}"/>
              </a:ext>
            </a:extLst>
          </p:cNvPr>
          <p:cNvCxnSpPr>
            <a:cxnSpLocks/>
          </p:cNvCxnSpPr>
          <p:nvPr/>
        </p:nvCxnSpPr>
        <p:spPr>
          <a:xfrm>
            <a:off x="7912782" y="5263875"/>
            <a:ext cx="180621" cy="41393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20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楕円 29">
            <a:extLst>
              <a:ext uri="{FF2B5EF4-FFF2-40B4-BE49-F238E27FC236}">
                <a16:creationId xmlns:a16="http://schemas.microsoft.com/office/drawing/2014/main" id="{9A5E5AA7-8151-4F0B-9D88-3FE02D7A2650}"/>
              </a:ext>
            </a:extLst>
          </p:cNvPr>
          <p:cNvSpPr/>
          <p:nvPr/>
        </p:nvSpPr>
        <p:spPr>
          <a:xfrm rot="5400000">
            <a:off x="1410224" y="5061527"/>
            <a:ext cx="1458099" cy="150517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915E510-D502-45BB-B5B0-AA60836B8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507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Three-body crossover?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977BE3-4B29-4612-9328-852A774D2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60" y="1273130"/>
            <a:ext cx="7886700" cy="4351338"/>
          </a:xfrm>
        </p:spPr>
        <p:txBody>
          <a:bodyPr/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BCS-BEC crossover (from Cooper pairs to dimers)</a:t>
            </a:r>
          </a:p>
          <a:p>
            <a:pPr marL="0" indent="0">
              <a:buNone/>
            </a:pP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Novel Crossover from Cooper triples to trimers</a:t>
            </a:r>
            <a:endParaRPr kumimoji="1" lang="ja-JP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9B3CB59-6125-4D4B-A781-634DC01B2F91}"/>
              </a:ext>
            </a:extLst>
          </p:cNvPr>
          <p:cNvSpPr/>
          <p:nvPr/>
        </p:nvSpPr>
        <p:spPr>
          <a:xfrm>
            <a:off x="1523380" y="2380445"/>
            <a:ext cx="1175806" cy="11165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1BC3152-12C4-4126-A86D-5B22865DE237}"/>
              </a:ext>
            </a:extLst>
          </p:cNvPr>
          <p:cNvSpPr/>
          <p:nvPr/>
        </p:nvSpPr>
        <p:spPr>
          <a:xfrm rot="2229781">
            <a:off x="1935095" y="2051762"/>
            <a:ext cx="278215" cy="185035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C934AAC-A4FD-44A3-B878-0A45F3047DC8}"/>
              </a:ext>
            </a:extLst>
          </p:cNvPr>
          <p:cNvSpPr/>
          <p:nvPr/>
        </p:nvSpPr>
        <p:spPr>
          <a:xfrm>
            <a:off x="2485332" y="2099935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1FB5B4B-95A8-4B75-B315-DC1B546639A6}"/>
              </a:ext>
            </a:extLst>
          </p:cNvPr>
          <p:cNvSpPr/>
          <p:nvPr/>
        </p:nvSpPr>
        <p:spPr>
          <a:xfrm>
            <a:off x="1410162" y="3497014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CE2F6CA-17BA-44B3-97D7-46BE91ED4B9F}"/>
              </a:ext>
            </a:extLst>
          </p:cNvPr>
          <p:cNvSpPr/>
          <p:nvPr/>
        </p:nvSpPr>
        <p:spPr>
          <a:xfrm rot="8099868">
            <a:off x="1918713" y="1946289"/>
            <a:ext cx="278215" cy="1850358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8F433C6A-B1C8-4AD0-8133-BB15D1BA085A}"/>
              </a:ext>
            </a:extLst>
          </p:cNvPr>
          <p:cNvSpPr/>
          <p:nvPr/>
        </p:nvSpPr>
        <p:spPr>
          <a:xfrm>
            <a:off x="2551520" y="3367690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CD14A24A-1416-4435-9132-AB1ACF040499}"/>
              </a:ext>
            </a:extLst>
          </p:cNvPr>
          <p:cNvSpPr/>
          <p:nvPr/>
        </p:nvSpPr>
        <p:spPr>
          <a:xfrm>
            <a:off x="1358473" y="2153060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521DDC1B-A5C0-4B2D-A65D-7CFCC2AA10E9}"/>
              </a:ext>
            </a:extLst>
          </p:cNvPr>
          <p:cNvSpPr/>
          <p:nvPr/>
        </p:nvSpPr>
        <p:spPr>
          <a:xfrm>
            <a:off x="6376130" y="2380445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53125C5-53DF-41C4-AF0F-9D6C05F6EA37}"/>
              </a:ext>
            </a:extLst>
          </p:cNvPr>
          <p:cNvSpPr/>
          <p:nvPr/>
        </p:nvSpPr>
        <p:spPr>
          <a:xfrm>
            <a:off x="6179832" y="2240190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71D35205-F480-43CE-A978-76EA56E5E303}"/>
              </a:ext>
            </a:extLst>
          </p:cNvPr>
          <p:cNvSpPr/>
          <p:nvPr/>
        </p:nvSpPr>
        <p:spPr>
          <a:xfrm>
            <a:off x="6901745" y="2968275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D11E213-FB12-4C48-82E3-503B580DEB39}"/>
              </a:ext>
            </a:extLst>
          </p:cNvPr>
          <p:cNvSpPr/>
          <p:nvPr/>
        </p:nvSpPr>
        <p:spPr>
          <a:xfrm>
            <a:off x="6673312" y="3087180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C87CC2CF-7681-4285-BC24-8271A3E582AD}"/>
              </a:ext>
            </a:extLst>
          </p:cNvPr>
          <p:cNvSpPr/>
          <p:nvPr/>
        </p:nvSpPr>
        <p:spPr>
          <a:xfrm>
            <a:off x="3006705" y="2550708"/>
            <a:ext cx="2791349" cy="8980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ACA43D5-B3CD-4ADC-BA48-DC375C2BCF79}"/>
              </a:ext>
            </a:extLst>
          </p:cNvPr>
          <p:cNvSpPr txBox="1"/>
          <p:nvPr/>
        </p:nvSpPr>
        <p:spPr>
          <a:xfrm>
            <a:off x="3519755" y="2792275"/>
            <a:ext cx="22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interaction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49C8D1B-F41E-4E38-99E1-619EFF18B1B5}"/>
              </a:ext>
            </a:extLst>
          </p:cNvPr>
          <p:cNvSpPr txBox="1"/>
          <p:nvPr/>
        </p:nvSpPr>
        <p:spPr>
          <a:xfrm>
            <a:off x="3301173" y="1730603"/>
            <a:ext cx="280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Two-component Fermi gas</a:t>
            </a:r>
            <a:endParaRPr kumimoji="1" lang="ja-JP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D75D8D-4606-4728-9075-12784F3CD3EE}"/>
              </a:ext>
            </a:extLst>
          </p:cNvPr>
          <p:cNvSpPr txBox="1"/>
          <p:nvPr/>
        </p:nvSpPr>
        <p:spPr>
          <a:xfrm>
            <a:off x="3167352" y="4358174"/>
            <a:ext cx="297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Three-component Fermi gas</a:t>
            </a:r>
            <a:endParaRPr kumimoji="1" lang="ja-JP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502EB2EC-AE82-468F-B57A-FA02F5D387E2}"/>
              </a:ext>
            </a:extLst>
          </p:cNvPr>
          <p:cNvSpPr/>
          <p:nvPr/>
        </p:nvSpPr>
        <p:spPr>
          <a:xfrm>
            <a:off x="1551370" y="5239793"/>
            <a:ext cx="1175806" cy="11165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4E2370D3-01C9-4740-87DC-8F01F6A33712}"/>
              </a:ext>
            </a:extLst>
          </p:cNvPr>
          <p:cNvCxnSpPr>
            <a:cxnSpLocks/>
          </p:cNvCxnSpPr>
          <p:nvPr/>
        </p:nvCxnSpPr>
        <p:spPr>
          <a:xfrm>
            <a:off x="1665997" y="5214387"/>
            <a:ext cx="473276" cy="59972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F8DDE424-50FF-47A5-9BFC-8069DCA37BED}"/>
              </a:ext>
            </a:extLst>
          </p:cNvPr>
          <p:cNvCxnSpPr>
            <a:cxnSpLocks/>
          </p:cNvCxnSpPr>
          <p:nvPr/>
        </p:nvCxnSpPr>
        <p:spPr>
          <a:xfrm flipV="1">
            <a:off x="2117942" y="5520902"/>
            <a:ext cx="748889" cy="27127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E5CE73D5-ACCC-4B23-8D9D-A38FC8C640FC}"/>
              </a:ext>
            </a:extLst>
          </p:cNvPr>
          <p:cNvCxnSpPr>
            <a:cxnSpLocks/>
          </p:cNvCxnSpPr>
          <p:nvPr/>
        </p:nvCxnSpPr>
        <p:spPr>
          <a:xfrm flipV="1">
            <a:off x="1920439" y="5779198"/>
            <a:ext cx="192898" cy="66564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楕円 23">
            <a:extLst>
              <a:ext uri="{FF2B5EF4-FFF2-40B4-BE49-F238E27FC236}">
                <a16:creationId xmlns:a16="http://schemas.microsoft.com/office/drawing/2014/main" id="{77F91EC4-6C9E-49D0-B43D-2F2A1EC143F7}"/>
              </a:ext>
            </a:extLst>
          </p:cNvPr>
          <p:cNvSpPr/>
          <p:nvPr/>
        </p:nvSpPr>
        <p:spPr>
          <a:xfrm>
            <a:off x="2688156" y="5380647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F4658ED-72B3-44EE-A453-F3AE23ECE212}"/>
              </a:ext>
            </a:extLst>
          </p:cNvPr>
          <p:cNvSpPr/>
          <p:nvPr/>
        </p:nvSpPr>
        <p:spPr>
          <a:xfrm>
            <a:off x="1766677" y="6337291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C7DD756D-A063-4DD5-93D9-462B8AE984D9}"/>
              </a:ext>
            </a:extLst>
          </p:cNvPr>
          <p:cNvSpPr/>
          <p:nvPr/>
        </p:nvSpPr>
        <p:spPr>
          <a:xfrm>
            <a:off x="1512235" y="5074132"/>
            <a:ext cx="307525" cy="280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67217346-1140-4D9E-B201-3FCC5CD57372}"/>
              </a:ext>
            </a:extLst>
          </p:cNvPr>
          <p:cNvSpPr/>
          <p:nvPr/>
        </p:nvSpPr>
        <p:spPr>
          <a:xfrm>
            <a:off x="6638127" y="5305068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D833E642-415E-42FD-9753-FEAE53151943}"/>
              </a:ext>
            </a:extLst>
          </p:cNvPr>
          <p:cNvSpPr/>
          <p:nvPr/>
        </p:nvSpPr>
        <p:spPr>
          <a:xfrm>
            <a:off x="6374164" y="5286249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77DEDE07-99D9-4E95-8FE1-4CFD86E3D205}"/>
              </a:ext>
            </a:extLst>
          </p:cNvPr>
          <p:cNvSpPr/>
          <p:nvPr/>
        </p:nvSpPr>
        <p:spPr>
          <a:xfrm>
            <a:off x="6516178" y="5078461"/>
            <a:ext cx="307525" cy="280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32FBAADC-AE3E-4A2E-9B7A-5A77989F10AA}"/>
              </a:ext>
            </a:extLst>
          </p:cNvPr>
          <p:cNvSpPr/>
          <p:nvPr/>
        </p:nvSpPr>
        <p:spPr>
          <a:xfrm>
            <a:off x="7023694" y="6137045"/>
            <a:ext cx="307525" cy="2805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ACC96D57-0A14-4759-BA5C-09E2792F5F84}"/>
              </a:ext>
            </a:extLst>
          </p:cNvPr>
          <p:cNvSpPr/>
          <p:nvPr/>
        </p:nvSpPr>
        <p:spPr>
          <a:xfrm>
            <a:off x="7177456" y="5950145"/>
            <a:ext cx="307525" cy="28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35903ABB-8B41-42C7-A276-67E1D766363C}"/>
              </a:ext>
            </a:extLst>
          </p:cNvPr>
          <p:cNvSpPr/>
          <p:nvPr/>
        </p:nvSpPr>
        <p:spPr>
          <a:xfrm>
            <a:off x="6901745" y="5910438"/>
            <a:ext cx="307525" cy="280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2AB28209-7F80-4EF4-A55D-E853000B99EC}"/>
              </a:ext>
            </a:extLst>
          </p:cNvPr>
          <p:cNvSpPr/>
          <p:nvPr/>
        </p:nvSpPr>
        <p:spPr>
          <a:xfrm>
            <a:off x="3044755" y="5348367"/>
            <a:ext cx="2791349" cy="89809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BDE4EA3-38FF-4D5B-925C-BE6D8F990A63}"/>
              </a:ext>
            </a:extLst>
          </p:cNvPr>
          <p:cNvSpPr txBox="1"/>
          <p:nvPr/>
        </p:nvSpPr>
        <p:spPr>
          <a:xfrm>
            <a:off x="3557805" y="5589934"/>
            <a:ext cx="22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interaction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86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938</TotalTime>
  <Words>1957</Words>
  <Application>Microsoft Office PowerPoint</Application>
  <PresentationFormat>画面に合わせる (4:3)</PresentationFormat>
  <Paragraphs>265</Paragraphs>
  <Slides>34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4" baseType="lpstr">
      <vt:lpstr>HGP創英角ｺﾞｼｯｸUB</vt:lpstr>
      <vt:lpstr>Times-Bold</vt:lpstr>
      <vt:lpstr>Times-Roman</vt:lpstr>
      <vt:lpstr>游ゴシック</vt:lpstr>
      <vt:lpstr>Arial</vt:lpstr>
      <vt:lpstr>Calibri</vt:lpstr>
      <vt:lpstr>Calibri Light</vt:lpstr>
      <vt:lpstr>Cambria Math</vt:lpstr>
      <vt:lpstr>Times New Roman</vt:lpstr>
      <vt:lpstr>Office テーマ</vt:lpstr>
      <vt:lpstr>ハドロン・クォーククロスオーバーの量子シミュレーションの提案</vt:lpstr>
      <vt:lpstr>Outline</vt:lpstr>
      <vt:lpstr>Outline</vt:lpstr>
      <vt:lpstr>Hierarchical structure of quantum systems</vt:lpstr>
      <vt:lpstr>BCS-BEC crossover</vt:lpstr>
      <vt:lpstr>BCS-BEC crossover</vt:lpstr>
      <vt:lpstr>Why pairs or dimers?</vt:lpstr>
      <vt:lpstr>Why pairs or dimers?</vt:lpstr>
      <vt:lpstr>Three-body crossover?</vt:lpstr>
      <vt:lpstr>PowerPoint プレゼンテーション</vt:lpstr>
      <vt:lpstr>PowerPoint プレゼンテーション</vt:lpstr>
      <vt:lpstr>In this talk…</vt:lpstr>
      <vt:lpstr>Outline</vt:lpstr>
      <vt:lpstr>Three-component Fermi gas</vt:lpstr>
      <vt:lpstr>Three-body T-matrix</vt:lpstr>
      <vt:lpstr>In-medium three-body T-matrix</vt:lpstr>
      <vt:lpstr>Outline</vt:lpstr>
      <vt:lpstr>Three-body spectral function</vt:lpstr>
      <vt:lpstr>Grand-canonical phase diagram  and implication for hadron-quark crossover</vt:lpstr>
      <vt:lpstr>PowerPoint プレゼンテーション</vt:lpstr>
      <vt:lpstr>PowerPoint プレゼンテーション</vt:lpstr>
      <vt:lpstr>Outline</vt:lpstr>
      <vt:lpstr>Summary</vt:lpstr>
      <vt:lpstr>Summary</vt:lpstr>
      <vt:lpstr>Summary</vt:lpstr>
      <vt:lpstr>Summary</vt:lpstr>
      <vt:lpstr>Appendix</vt:lpstr>
      <vt:lpstr>Variational approach for clusters on the top of Fermi sea</vt:lpstr>
      <vt:lpstr>Results of variational study in 3D</vt:lpstr>
      <vt:lpstr>Details of Cooper-triple condensation</vt:lpstr>
      <vt:lpstr>Compressibility minimum</vt:lpstr>
      <vt:lpstr>Temperature dependence of the zero-momentum three-body spectra</vt:lpstr>
      <vt:lpstr>Atom-trimer resonance</vt:lpstr>
      <vt:lpstr>Mediated three-body interaction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Clustering and Condensation Phenomena in Quantum Many-Body Systems </dc:title>
  <dc:creator>裕之 田島</dc:creator>
  <cp:lastModifiedBy>田島 裕之</cp:lastModifiedBy>
  <cp:revision>57</cp:revision>
  <dcterms:created xsi:type="dcterms:W3CDTF">2021-11-15T04:21:15Z</dcterms:created>
  <dcterms:modified xsi:type="dcterms:W3CDTF">2021-12-13T01:37:37Z</dcterms:modified>
</cp:coreProperties>
</file>