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58" r:id="rId4"/>
    <p:sldId id="259" r:id="rId5"/>
    <p:sldId id="260" r:id="rId6"/>
    <p:sldId id="267" r:id="rId7"/>
    <p:sldId id="261" r:id="rId8"/>
    <p:sldId id="262" r:id="rId9"/>
    <p:sldId id="275" r:id="rId10"/>
    <p:sldId id="263" r:id="rId11"/>
    <p:sldId id="276" r:id="rId12"/>
    <p:sldId id="264" r:id="rId13"/>
    <p:sldId id="269" r:id="rId14"/>
    <p:sldId id="270" r:id="rId15"/>
    <p:sldId id="271" r:id="rId16"/>
    <p:sldId id="265" r:id="rId17"/>
    <p:sldId id="273" r:id="rId18"/>
    <p:sldId id="272" r:id="rId19"/>
    <p:sldId id="266" r:id="rId20"/>
    <p:sldId id="274" r:id="rId21"/>
    <p:sldId id="268" r:id="rId22"/>
    <p:sldId id="277"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01" autoAdjust="0"/>
    <p:restoredTop sz="94660"/>
  </p:normalViewPr>
  <p:slideViewPr>
    <p:cSldViewPr snapToGrid="0">
      <p:cViewPr varScale="1">
        <p:scale>
          <a:sx n="227" d="100"/>
          <a:sy n="227" d="100"/>
        </p:scale>
        <p:origin x="329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76AB1B-5027-4E52-B3A6-F66385D29BDE}" type="datetimeFigureOut">
              <a:rPr kumimoji="1" lang="ja-JP" altLang="en-US" smtClean="0"/>
              <a:t>2021/12/8</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D7B512-5BF3-401B-90F1-4EBA0E74930C}" type="slidenum">
              <a:rPr kumimoji="1" lang="ja-JP" altLang="en-US" smtClean="0"/>
              <a:t>‹#›</a:t>
            </a:fld>
            <a:endParaRPr kumimoji="1" lang="ja-JP" altLang="en-US"/>
          </a:p>
        </p:txBody>
      </p:sp>
    </p:spTree>
    <p:extLst>
      <p:ext uri="{BB962C8B-B14F-4D97-AF65-F5344CB8AC3E}">
        <p14:creationId xmlns:p14="http://schemas.microsoft.com/office/powerpoint/2010/main" val="14892454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AE065BF-6EBD-4216-B607-715B37AC0813}" type="datetime1">
              <a:rPr kumimoji="1" lang="ja-JP" altLang="en-US" smtClean="0"/>
              <a:t>2021/12/8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8167B1-A8AD-44AE-B049-B38C2168B78E}" type="slidenum">
              <a:rPr kumimoji="1" lang="ja-JP" altLang="en-US" smtClean="0"/>
              <a:t>‹#›</a:t>
            </a:fld>
            <a:endParaRPr kumimoji="1" lang="ja-JP" altLang="en-US"/>
          </a:p>
        </p:txBody>
      </p:sp>
    </p:spTree>
    <p:extLst>
      <p:ext uri="{BB962C8B-B14F-4D97-AF65-F5344CB8AC3E}">
        <p14:creationId xmlns:p14="http://schemas.microsoft.com/office/powerpoint/2010/main" val="4007440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83A209C-4051-4D90-AB1A-FFC4DA0E90B3}" type="datetime1">
              <a:rPr kumimoji="1" lang="ja-JP" altLang="en-US" smtClean="0"/>
              <a:t>2021/12/8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8167B1-A8AD-44AE-B049-B38C2168B78E}" type="slidenum">
              <a:rPr kumimoji="1" lang="ja-JP" altLang="en-US" smtClean="0"/>
              <a:t>‹#›</a:t>
            </a:fld>
            <a:endParaRPr kumimoji="1" lang="ja-JP" altLang="en-US"/>
          </a:p>
        </p:txBody>
      </p:sp>
    </p:spTree>
    <p:extLst>
      <p:ext uri="{BB962C8B-B14F-4D97-AF65-F5344CB8AC3E}">
        <p14:creationId xmlns:p14="http://schemas.microsoft.com/office/powerpoint/2010/main" val="3902561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621A88D-CD41-4622-BF39-3027EF559FFC}" type="datetime1">
              <a:rPr kumimoji="1" lang="ja-JP" altLang="en-US" smtClean="0"/>
              <a:t>2021/12/8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8167B1-A8AD-44AE-B049-B38C2168B78E}" type="slidenum">
              <a:rPr kumimoji="1" lang="ja-JP" altLang="en-US" smtClean="0"/>
              <a:t>‹#›</a:t>
            </a:fld>
            <a:endParaRPr kumimoji="1" lang="ja-JP" altLang="en-US"/>
          </a:p>
        </p:txBody>
      </p:sp>
    </p:spTree>
    <p:extLst>
      <p:ext uri="{BB962C8B-B14F-4D97-AF65-F5344CB8AC3E}">
        <p14:creationId xmlns:p14="http://schemas.microsoft.com/office/powerpoint/2010/main" val="880525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4815" y="116380"/>
            <a:ext cx="8994369" cy="698269"/>
          </a:xfrm>
        </p:spPr>
        <p:txBody>
          <a:bodyPr>
            <a:normAutofit/>
          </a:bodyPr>
          <a:lstStyle>
            <a:lvl1pPr algn="ctr">
              <a:defRPr sz="3600"/>
            </a:lvl1pPr>
          </a:lstStyle>
          <a:p>
            <a:r>
              <a:rPr lang="ja-JP" altLang="en-US"/>
              <a:t>マスター タイトルの書式設定</a:t>
            </a:r>
            <a:endParaRPr lang="en-US" dirty="0"/>
          </a:p>
        </p:txBody>
      </p:sp>
      <p:sp>
        <p:nvSpPr>
          <p:cNvPr id="3" name="Content Placeholder 2"/>
          <p:cNvSpPr>
            <a:spLocks noGrp="1"/>
          </p:cNvSpPr>
          <p:nvPr>
            <p:ph idx="1"/>
          </p:nvPr>
        </p:nvSpPr>
        <p:spPr>
          <a:xfrm>
            <a:off x="74815" y="881148"/>
            <a:ext cx="8994369" cy="5840327"/>
          </a:xfrm>
        </p:spPr>
        <p:txBody>
          <a:bodyPr/>
          <a:lstStyle>
            <a:lvl1pPr>
              <a:lnSpc>
                <a:spcPct val="100000"/>
              </a:lnSpc>
              <a:spcBef>
                <a:spcPts val="600"/>
              </a:spcBef>
              <a:spcAft>
                <a:spcPts val="600"/>
              </a:spcAft>
              <a:defRPr sz="2800"/>
            </a:lvl1pPr>
            <a:lvl2pPr>
              <a:lnSpc>
                <a:spcPct val="100000"/>
              </a:lnSpc>
              <a:spcBef>
                <a:spcPts val="600"/>
              </a:spcBef>
              <a:spcAft>
                <a:spcPts val="600"/>
              </a:spcAft>
              <a:defRPr/>
            </a:lvl2pPr>
            <a:lvl3pPr>
              <a:lnSpc>
                <a:spcPct val="100000"/>
              </a:lnSpc>
              <a:spcBef>
                <a:spcPts val="600"/>
              </a:spcBef>
              <a:spcAft>
                <a:spcPts val="600"/>
              </a:spcAft>
              <a:defRPr/>
            </a:lvl3pPr>
            <a:lvl4pPr>
              <a:lnSpc>
                <a:spcPct val="100000"/>
              </a:lnSpc>
              <a:spcBef>
                <a:spcPts val="600"/>
              </a:spcBef>
              <a:spcAft>
                <a:spcPts val="600"/>
              </a:spcAft>
              <a:defRPr/>
            </a:lvl4pPr>
            <a:lvl5pPr>
              <a:lnSpc>
                <a:spcPct val="100000"/>
              </a:lnSpc>
              <a:spcBef>
                <a:spcPts val="600"/>
              </a:spcBef>
              <a:spcAft>
                <a:spcPts val="600"/>
              </a:spcAf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6AB5FD4-24DA-4B51-AB12-ACA7A34DA2EF}" type="datetime1">
              <a:rPr kumimoji="1" lang="ja-JP" altLang="en-US" smtClean="0"/>
              <a:t>2021/12/8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8167B1-A8AD-44AE-B049-B38C2168B78E}" type="slidenum">
              <a:rPr kumimoji="1" lang="ja-JP" altLang="en-US" smtClean="0"/>
              <a:t>‹#›</a:t>
            </a:fld>
            <a:endParaRPr kumimoji="1" lang="ja-JP" altLang="en-US" dirty="0"/>
          </a:p>
        </p:txBody>
      </p:sp>
    </p:spTree>
    <p:extLst>
      <p:ext uri="{BB962C8B-B14F-4D97-AF65-F5344CB8AC3E}">
        <p14:creationId xmlns:p14="http://schemas.microsoft.com/office/powerpoint/2010/main" val="2100362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F234DED-3CB1-4F3F-8A9A-96D80FA0715C}" type="datetime1">
              <a:rPr kumimoji="1" lang="ja-JP" altLang="en-US" smtClean="0"/>
              <a:t>2021/12/8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8167B1-A8AD-44AE-B049-B38C2168B78E}" type="slidenum">
              <a:rPr kumimoji="1" lang="ja-JP" altLang="en-US" smtClean="0"/>
              <a:t>‹#›</a:t>
            </a:fld>
            <a:endParaRPr kumimoji="1" lang="ja-JP" altLang="en-US"/>
          </a:p>
        </p:txBody>
      </p:sp>
    </p:spTree>
    <p:extLst>
      <p:ext uri="{BB962C8B-B14F-4D97-AF65-F5344CB8AC3E}">
        <p14:creationId xmlns:p14="http://schemas.microsoft.com/office/powerpoint/2010/main" val="3063747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D316252-5A3E-4507-AD15-F729B98F4AD4}" type="datetime1">
              <a:rPr kumimoji="1" lang="ja-JP" altLang="en-US" smtClean="0"/>
              <a:t>2021/12/8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C8167B1-A8AD-44AE-B049-B38C2168B78E}" type="slidenum">
              <a:rPr kumimoji="1" lang="ja-JP" altLang="en-US" smtClean="0"/>
              <a:t>‹#›</a:t>
            </a:fld>
            <a:endParaRPr kumimoji="1" lang="ja-JP" altLang="en-US"/>
          </a:p>
        </p:txBody>
      </p:sp>
    </p:spTree>
    <p:extLst>
      <p:ext uri="{BB962C8B-B14F-4D97-AF65-F5344CB8AC3E}">
        <p14:creationId xmlns:p14="http://schemas.microsoft.com/office/powerpoint/2010/main" val="2070654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53ABE76-933C-4D66-BC06-F5B00B7EE4D2}" type="datetime1">
              <a:rPr kumimoji="1" lang="ja-JP" altLang="en-US" smtClean="0"/>
              <a:t>2021/12/8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C8167B1-A8AD-44AE-B049-B38C2168B78E}" type="slidenum">
              <a:rPr kumimoji="1" lang="ja-JP" altLang="en-US" smtClean="0"/>
              <a:t>‹#›</a:t>
            </a:fld>
            <a:endParaRPr kumimoji="1" lang="ja-JP" altLang="en-US"/>
          </a:p>
        </p:txBody>
      </p:sp>
    </p:spTree>
    <p:extLst>
      <p:ext uri="{BB962C8B-B14F-4D97-AF65-F5344CB8AC3E}">
        <p14:creationId xmlns:p14="http://schemas.microsoft.com/office/powerpoint/2010/main" val="3806181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7D5C681-3BAB-4A1A-9E99-5B4E0270E891}" type="datetime1">
              <a:rPr kumimoji="1" lang="ja-JP" altLang="en-US" smtClean="0"/>
              <a:t>2021/12/8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C8167B1-A8AD-44AE-B049-B38C2168B78E}" type="slidenum">
              <a:rPr kumimoji="1" lang="ja-JP" altLang="en-US" smtClean="0"/>
              <a:t>‹#›</a:t>
            </a:fld>
            <a:endParaRPr kumimoji="1" lang="ja-JP" altLang="en-US"/>
          </a:p>
        </p:txBody>
      </p:sp>
    </p:spTree>
    <p:extLst>
      <p:ext uri="{BB962C8B-B14F-4D97-AF65-F5344CB8AC3E}">
        <p14:creationId xmlns:p14="http://schemas.microsoft.com/office/powerpoint/2010/main" val="236088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800996-9EB9-47E7-BE1F-40D0DB709122}" type="datetime1">
              <a:rPr kumimoji="1" lang="ja-JP" altLang="en-US" smtClean="0"/>
              <a:t>2021/12/8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C8167B1-A8AD-44AE-B049-B38C2168B78E}" type="slidenum">
              <a:rPr kumimoji="1" lang="ja-JP" altLang="en-US" smtClean="0"/>
              <a:t>‹#›</a:t>
            </a:fld>
            <a:endParaRPr kumimoji="1" lang="ja-JP" altLang="en-US"/>
          </a:p>
        </p:txBody>
      </p:sp>
    </p:spTree>
    <p:extLst>
      <p:ext uri="{BB962C8B-B14F-4D97-AF65-F5344CB8AC3E}">
        <p14:creationId xmlns:p14="http://schemas.microsoft.com/office/powerpoint/2010/main" val="769738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5B7E7DE-ABE0-44F6-ADC6-39CD05F268E9}" type="datetime1">
              <a:rPr kumimoji="1" lang="ja-JP" altLang="en-US" smtClean="0"/>
              <a:t>2021/12/8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C8167B1-A8AD-44AE-B049-B38C2168B78E}" type="slidenum">
              <a:rPr kumimoji="1" lang="ja-JP" altLang="en-US" smtClean="0"/>
              <a:t>‹#›</a:t>
            </a:fld>
            <a:endParaRPr kumimoji="1" lang="ja-JP" altLang="en-US"/>
          </a:p>
        </p:txBody>
      </p:sp>
    </p:spTree>
    <p:extLst>
      <p:ext uri="{BB962C8B-B14F-4D97-AF65-F5344CB8AC3E}">
        <p14:creationId xmlns:p14="http://schemas.microsoft.com/office/powerpoint/2010/main" val="1345097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CB6EF6E-1CCF-45B6-B9FC-26495A79751A}" type="datetime1">
              <a:rPr kumimoji="1" lang="ja-JP" altLang="en-US" smtClean="0"/>
              <a:t>2021/12/8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C8167B1-A8AD-44AE-B049-B38C2168B78E}" type="slidenum">
              <a:rPr kumimoji="1" lang="ja-JP" altLang="en-US" smtClean="0"/>
              <a:t>‹#›</a:t>
            </a:fld>
            <a:endParaRPr kumimoji="1" lang="ja-JP" altLang="en-US"/>
          </a:p>
        </p:txBody>
      </p:sp>
    </p:spTree>
    <p:extLst>
      <p:ext uri="{BB962C8B-B14F-4D97-AF65-F5344CB8AC3E}">
        <p14:creationId xmlns:p14="http://schemas.microsoft.com/office/powerpoint/2010/main" val="135696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91F686-BF05-4A68-8527-9E9901F09FC4}" type="datetime1">
              <a:rPr kumimoji="1" lang="ja-JP" altLang="en-US" smtClean="0"/>
              <a:t>2021/12/8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8167B1-A8AD-44AE-B049-B38C2168B78E}" type="slidenum">
              <a:rPr kumimoji="1" lang="ja-JP" altLang="en-US" smtClean="0"/>
              <a:t>‹#›</a:t>
            </a:fld>
            <a:endParaRPr kumimoji="1" lang="ja-JP" altLang="en-US"/>
          </a:p>
        </p:txBody>
      </p:sp>
    </p:spTree>
    <p:extLst>
      <p:ext uri="{BB962C8B-B14F-4D97-AF65-F5344CB8AC3E}">
        <p14:creationId xmlns:p14="http://schemas.microsoft.com/office/powerpoint/2010/main" val="34808898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0.png"/><Relationship Id="rId1" Type="http://schemas.openxmlformats.org/officeDocument/2006/relationships/slideLayout" Target="../slideLayouts/slideLayout2.xml"/><Relationship Id="rId5" Type="http://schemas.openxmlformats.org/officeDocument/2006/relationships/image" Target="../media/image110.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49F228-AD21-4E37-8886-CB1241A23B56}"/>
              </a:ext>
            </a:extLst>
          </p:cNvPr>
          <p:cNvSpPr>
            <a:spLocks noGrp="1"/>
          </p:cNvSpPr>
          <p:nvPr>
            <p:ph type="ctrTitle"/>
          </p:nvPr>
        </p:nvSpPr>
        <p:spPr>
          <a:xfrm>
            <a:off x="685800" y="625406"/>
            <a:ext cx="7772400" cy="1381124"/>
          </a:xfrm>
        </p:spPr>
        <p:txBody>
          <a:bodyPr>
            <a:normAutofit/>
          </a:bodyPr>
          <a:lstStyle/>
          <a:p>
            <a:r>
              <a:rPr kumimoji="1" lang="ja-JP" altLang="en-US" sz="4000" dirty="0"/>
              <a:t>中心力、スピン軌道力、テンソル力による殻進化の検証</a:t>
            </a:r>
          </a:p>
        </p:txBody>
      </p:sp>
      <p:sp>
        <p:nvSpPr>
          <p:cNvPr id="3" name="字幕 2">
            <a:extLst>
              <a:ext uri="{FF2B5EF4-FFF2-40B4-BE49-F238E27FC236}">
                <a16:creationId xmlns:a16="http://schemas.microsoft.com/office/drawing/2014/main" id="{84FEC478-FBDC-4844-B4FF-3C68B16ACCD2}"/>
              </a:ext>
            </a:extLst>
          </p:cNvPr>
          <p:cNvSpPr>
            <a:spLocks noGrp="1"/>
          </p:cNvSpPr>
          <p:nvPr>
            <p:ph type="subTitle" idx="1"/>
          </p:nvPr>
        </p:nvSpPr>
        <p:spPr>
          <a:xfrm>
            <a:off x="481054" y="3653623"/>
            <a:ext cx="8249477" cy="1524663"/>
          </a:xfrm>
        </p:spPr>
        <p:txBody>
          <a:bodyPr>
            <a:normAutofit/>
          </a:bodyPr>
          <a:lstStyle/>
          <a:p>
            <a:r>
              <a:rPr kumimoji="1" lang="ja-JP" altLang="en-US" sz="2000" dirty="0"/>
              <a:t>国立研究開発法人日本原子力研究開発機構先端基礎研究センター</a:t>
            </a:r>
            <a:endParaRPr kumimoji="1" lang="en-US" altLang="ja-JP" sz="2000" dirty="0"/>
          </a:p>
          <a:p>
            <a:r>
              <a:rPr lang="ja-JP" altLang="en-US" sz="2000" dirty="0"/>
              <a:t>東京大学理学系研究科附属原子核科学研究センター</a:t>
            </a:r>
            <a:endParaRPr lang="en-US" altLang="ja-JP" sz="2000" dirty="0"/>
          </a:p>
          <a:p>
            <a:r>
              <a:rPr kumimoji="1" lang="ja-JP" altLang="en-US" sz="2000" dirty="0"/>
              <a:t>宇都野 穣</a:t>
            </a:r>
          </a:p>
        </p:txBody>
      </p:sp>
      <p:sp>
        <p:nvSpPr>
          <p:cNvPr id="4" name="スライド番号プレースホルダー 3">
            <a:extLst>
              <a:ext uri="{FF2B5EF4-FFF2-40B4-BE49-F238E27FC236}">
                <a16:creationId xmlns:a16="http://schemas.microsoft.com/office/drawing/2014/main" id="{F2367C8A-1C16-4D23-9D33-2FD1004B6F61}"/>
              </a:ext>
            </a:extLst>
          </p:cNvPr>
          <p:cNvSpPr>
            <a:spLocks noGrp="1"/>
          </p:cNvSpPr>
          <p:nvPr>
            <p:ph type="sldNum" sz="quarter" idx="12"/>
          </p:nvPr>
        </p:nvSpPr>
        <p:spPr/>
        <p:txBody>
          <a:bodyPr/>
          <a:lstStyle/>
          <a:p>
            <a:fld id="{7C8167B1-A8AD-44AE-B049-B38C2168B78E}" type="slidenum">
              <a:rPr kumimoji="1" lang="ja-JP" altLang="en-US" smtClean="0"/>
              <a:t>1</a:t>
            </a:fld>
            <a:endParaRPr kumimoji="1" lang="ja-JP" altLang="en-US"/>
          </a:p>
        </p:txBody>
      </p:sp>
      <p:sp>
        <p:nvSpPr>
          <p:cNvPr id="5" name="テキスト ボックス 4">
            <a:extLst>
              <a:ext uri="{FF2B5EF4-FFF2-40B4-BE49-F238E27FC236}">
                <a16:creationId xmlns:a16="http://schemas.microsoft.com/office/drawing/2014/main" id="{1A38B88F-265E-40E1-949B-7CF837FC5C5B}"/>
              </a:ext>
            </a:extLst>
          </p:cNvPr>
          <p:cNvSpPr txBox="1"/>
          <p:nvPr/>
        </p:nvSpPr>
        <p:spPr>
          <a:xfrm>
            <a:off x="120888" y="6413699"/>
            <a:ext cx="8051500" cy="307777"/>
          </a:xfrm>
          <a:prstGeom prst="rect">
            <a:avLst/>
          </a:prstGeom>
          <a:noFill/>
        </p:spPr>
        <p:txBody>
          <a:bodyPr wrap="none" rtlCol="0">
            <a:spAutoFit/>
          </a:bodyPr>
          <a:lstStyle/>
          <a:p>
            <a:pPr algn="ctr"/>
            <a:r>
              <a:rPr kumimoji="1" lang="en-US" altLang="ja-JP" sz="1400" dirty="0"/>
              <a:t>Submitted to Physics (Nuclear Shell Model 70 Years after Its Advent:</a:t>
            </a:r>
            <a:r>
              <a:rPr kumimoji="1" lang="ja-JP" altLang="en-US" sz="1400" dirty="0"/>
              <a:t> </a:t>
            </a:r>
            <a:r>
              <a:rPr kumimoji="1" lang="en-US" altLang="ja-JP" sz="1400" dirty="0"/>
              <a:t>Achievements and Prospects)</a:t>
            </a:r>
            <a:endParaRPr kumimoji="1" lang="ja-JP" altLang="en-US" sz="1400" dirty="0"/>
          </a:p>
        </p:txBody>
      </p:sp>
      <p:sp>
        <p:nvSpPr>
          <p:cNvPr id="6" name="テキスト ボックス 5">
            <a:extLst>
              <a:ext uri="{FF2B5EF4-FFF2-40B4-BE49-F238E27FC236}">
                <a16:creationId xmlns:a16="http://schemas.microsoft.com/office/drawing/2014/main" id="{67F9DEF9-BE44-4C87-955C-D495C744CED3}"/>
              </a:ext>
            </a:extLst>
          </p:cNvPr>
          <p:cNvSpPr txBox="1"/>
          <p:nvPr/>
        </p:nvSpPr>
        <p:spPr>
          <a:xfrm>
            <a:off x="1884458" y="5415479"/>
            <a:ext cx="5692584" cy="646331"/>
          </a:xfrm>
          <a:prstGeom prst="rect">
            <a:avLst/>
          </a:prstGeom>
          <a:noFill/>
        </p:spPr>
        <p:txBody>
          <a:bodyPr wrap="none" rtlCol="0">
            <a:spAutoFit/>
          </a:bodyPr>
          <a:lstStyle/>
          <a:p>
            <a:pPr algn="ctr"/>
            <a:r>
              <a:rPr kumimoji="1" lang="en-US" altLang="ja-JP" dirty="0"/>
              <a:t># </a:t>
            </a:r>
            <a:r>
              <a:rPr kumimoji="1" lang="ja-JP" altLang="en-US" dirty="0"/>
              <a:t>大塚孝治氏、清水則孝氏、多くの実験研究者らとの</a:t>
            </a:r>
            <a:endParaRPr kumimoji="1" lang="en-US" altLang="ja-JP" dirty="0"/>
          </a:p>
          <a:p>
            <a:pPr algn="ctr"/>
            <a:r>
              <a:rPr kumimoji="1" lang="ja-JP" altLang="en-US" dirty="0"/>
              <a:t>共同研究の結果がベースになっています</a:t>
            </a:r>
          </a:p>
        </p:txBody>
      </p:sp>
    </p:spTree>
    <p:extLst>
      <p:ext uri="{BB962C8B-B14F-4D97-AF65-F5344CB8AC3E}">
        <p14:creationId xmlns:p14="http://schemas.microsoft.com/office/powerpoint/2010/main" val="2496844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F5B652-96F1-4276-8017-FCE8D7419B5A}"/>
              </a:ext>
            </a:extLst>
          </p:cNvPr>
          <p:cNvSpPr>
            <a:spLocks noGrp="1"/>
          </p:cNvSpPr>
          <p:nvPr>
            <p:ph type="title"/>
          </p:nvPr>
        </p:nvSpPr>
        <p:spPr/>
        <p:txBody>
          <a:bodyPr/>
          <a:lstStyle/>
          <a:p>
            <a:r>
              <a:rPr kumimoji="1" lang="ja-JP" altLang="en-US" dirty="0"/>
              <a:t>陽子の殻進化：</a:t>
            </a:r>
            <a:r>
              <a:rPr kumimoji="1" lang="en-US" altLang="ja-JP" i="1" dirty="0"/>
              <a:t>N</a:t>
            </a:r>
            <a:r>
              <a:rPr kumimoji="1" lang="en-US" altLang="ja-JP" dirty="0"/>
              <a:t>=28</a:t>
            </a:r>
            <a:r>
              <a:rPr lang="ja-JP" altLang="en-US" dirty="0"/>
              <a:t>以降</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148ECD45-47A6-4688-A166-28186B494BDA}"/>
                  </a:ext>
                </a:extLst>
              </p:cNvPr>
              <p:cNvSpPr>
                <a:spLocks noGrp="1"/>
              </p:cNvSpPr>
              <p:nvPr>
                <p:ph idx="1"/>
              </p:nvPr>
            </p:nvSpPr>
            <p:spPr>
              <a:xfrm>
                <a:off x="74815" y="881148"/>
                <a:ext cx="5212802" cy="5840327"/>
              </a:xfrm>
            </p:spPr>
            <p:txBody>
              <a:bodyPr>
                <a:normAutofit/>
              </a:bodyPr>
              <a:lstStyle/>
              <a:p>
                <a:r>
                  <a:rPr kumimoji="1" lang="en-US" altLang="ja-JP" i="1" dirty="0"/>
                  <a:t>Z</a:t>
                </a:r>
                <a:r>
                  <a:rPr kumimoji="1" lang="en-US" altLang="ja-JP" dirty="0"/>
                  <a:t>=16 shell gap</a:t>
                </a:r>
                <a:r>
                  <a:rPr kumimoji="1" lang="ja-JP" altLang="en-US" dirty="0"/>
                  <a:t>の変化</a:t>
                </a:r>
                <a:endParaRPr kumimoji="1" lang="en-US" altLang="ja-JP" dirty="0"/>
              </a:p>
              <a:p>
                <a:pPr lvl="1"/>
                <a14:m>
                  <m:oMath xmlns:m="http://schemas.openxmlformats.org/officeDocument/2006/math">
                    <m:sSub>
                      <m:sSubPr>
                        <m:ctrlPr>
                          <a:rPr kumimoji="1" lang="en-US" altLang="ja-JP" b="0" i="1" smtClean="0">
                            <a:latin typeface="Cambria Math" panose="02040503050406030204" pitchFamily="18" charset="0"/>
                          </a:rPr>
                        </m:ctrlPr>
                      </m:sSubPr>
                      <m:e>
                        <m:r>
                          <m:rPr>
                            <m:sty m:val="p"/>
                          </m:rPr>
                          <a:rPr kumimoji="1" lang="en-US" altLang="ja-JP" b="0" i="0" smtClean="0">
                            <a:latin typeface="Cambria Math" panose="02040503050406030204" pitchFamily="18" charset="0"/>
                          </a:rPr>
                          <m:t>Δ</m:t>
                        </m:r>
                      </m:e>
                      <m:sub>
                        <m:r>
                          <a:rPr kumimoji="1" lang="en-US" altLang="ja-JP" b="0" i="1" smtClean="0">
                            <a:latin typeface="Cambria Math" panose="02040503050406030204" pitchFamily="18" charset="0"/>
                          </a:rPr>
                          <m:t>𝜈</m:t>
                        </m:r>
                        <m:r>
                          <a:rPr kumimoji="1" lang="en-US" altLang="ja-JP" b="0" i="1" smtClean="0">
                            <a:latin typeface="Cambria Math" panose="02040503050406030204" pitchFamily="18" charset="0"/>
                          </a:rPr>
                          <m:t>𝑝</m:t>
                        </m:r>
                        <m:r>
                          <a:rPr kumimoji="1" lang="en-US" altLang="ja-JP" b="0" i="1" smtClean="0">
                            <a:latin typeface="Cambria Math" panose="02040503050406030204" pitchFamily="18" charset="0"/>
                          </a:rPr>
                          <m:t>3</m:t>
                        </m:r>
                      </m:sub>
                    </m:sSub>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𝜀</m:t>
                            </m:r>
                          </m:e>
                          <m:sub>
                            <m:r>
                              <a:rPr kumimoji="1" lang="en-US" altLang="ja-JP" b="0" i="1" smtClean="0">
                                <a:latin typeface="Cambria Math" panose="02040503050406030204" pitchFamily="18" charset="0"/>
                              </a:rPr>
                              <m:t>𝜋</m:t>
                            </m:r>
                            <m:r>
                              <a:rPr kumimoji="1" lang="en-US" altLang="ja-JP" b="0" i="1" smtClean="0">
                                <a:latin typeface="Cambria Math" panose="02040503050406030204" pitchFamily="18" charset="0"/>
                              </a:rPr>
                              <m:t>𝑑</m:t>
                            </m:r>
                            <m:r>
                              <a:rPr kumimoji="1" lang="en-US" altLang="ja-JP" b="0" i="0" smtClean="0">
                                <a:latin typeface="Cambria Math" panose="02040503050406030204" pitchFamily="18" charset="0"/>
                              </a:rPr>
                              <m:t>3</m:t>
                            </m:r>
                          </m:sub>
                        </m:sSub>
                        <m:r>
                          <a:rPr kumimoji="1" lang="en-US" altLang="ja-JP" b="0" i="0" smtClean="0">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𝜀</m:t>
                            </m:r>
                          </m:e>
                          <m:sub>
                            <m:r>
                              <a:rPr lang="en-US" altLang="ja-JP" b="0" i="1" smtClean="0">
                                <a:latin typeface="Cambria Math" panose="02040503050406030204" pitchFamily="18" charset="0"/>
                              </a:rPr>
                              <m:t>𝜋</m:t>
                            </m:r>
                            <m:r>
                              <a:rPr lang="en-US" altLang="ja-JP" b="0" i="1" smtClean="0">
                                <a:latin typeface="Cambria Math" panose="02040503050406030204" pitchFamily="18" charset="0"/>
                              </a:rPr>
                              <m:t>𝑠</m:t>
                            </m:r>
                            <m:r>
                              <a:rPr lang="en-US" altLang="ja-JP" b="0" i="1" smtClean="0">
                                <a:latin typeface="Cambria Math" panose="02040503050406030204" pitchFamily="18" charset="0"/>
                              </a:rPr>
                              <m:t>1</m:t>
                            </m:r>
                          </m:sub>
                        </m:sSub>
                      </m:e>
                    </m:d>
                    <m:r>
                      <a:rPr kumimoji="1" lang="en-US" altLang="ja-JP" b="0" i="1" smtClean="0">
                        <a:latin typeface="Cambria Math" panose="02040503050406030204" pitchFamily="18" charset="0"/>
                      </a:rPr>
                      <m:t>=4</m:t>
                    </m:r>
                    <m:d>
                      <m:dPr>
                        <m:begChr m:val="{"/>
                        <m:endChr m:val="}"/>
                        <m:ctrlPr>
                          <a:rPr kumimoji="1" lang="en-US" altLang="ja-JP" b="0" i="1" smtClean="0">
                            <a:latin typeface="Cambria Math" panose="02040503050406030204" pitchFamily="18" charset="0"/>
                          </a:rPr>
                        </m:ctrlPr>
                      </m:dPr>
                      <m:e>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𝑉</m:t>
                            </m:r>
                          </m:e>
                          <m:sub>
                            <m:r>
                              <a:rPr kumimoji="1" lang="en-US" altLang="ja-JP" b="0" i="1" smtClean="0">
                                <a:latin typeface="Cambria Math" panose="02040503050406030204" pitchFamily="18" charset="0"/>
                              </a:rPr>
                              <m:t>𝑝𝑛</m:t>
                            </m:r>
                          </m:sub>
                          <m:sup>
                            <m:r>
                              <m:rPr>
                                <m:sty m:val="p"/>
                              </m:rPr>
                              <a:rPr kumimoji="1" lang="en-US" altLang="ja-JP" b="0" i="0" smtClean="0">
                                <a:latin typeface="Cambria Math" panose="02040503050406030204" pitchFamily="18" charset="0"/>
                              </a:rPr>
                              <m:t>m</m:t>
                            </m:r>
                          </m:sup>
                        </m:sSubSup>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𝑝</m:t>
                            </m:r>
                            <m:r>
                              <a:rPr kumimoji="1" lang="en-US" altLang="ja-JP" b="0" i="1" smtClean="0">
                                <a:latin typeface="Cambria Math" panose="02040503050406030204" pitchFamily="18" charset="0"/>
                              </a:rPr>
                              <m:t>3,</m:t>
                            </m:r>
                            <m:r>
                              <a:rPr kumimoji="1" lang="en-US" altLang="ja-JP" b="0" i="1" smtClean="0">
                                <a:latin typeface="Cambria Math" panose="02040503050406030204" pitchFamily="18" charset="0"/>
                              </a:rPr>
                              <m:t>𝑑</m:t>
                            </m:r>
                            <m:r>
                              <a:rPr kumimoji="1" lang="en-US" altLang="ja-JP" b="0" i="1" smtClean="0">
                                <a:latin typeface="Cambria Math" panose="02040503050406030204" pitchFamily="18" charset="0"/>
                              </a:rPr>
                              <m:t>3</m:t>
                            </m:r>
                          </m:e>
                        </m:d>
                        <m:r>
                          <a:rPr kumimoji="1" lang="en-US" altLang="ja-JP" b="0" i="1" smtClean="0">
                            <a:latin typeface="Cambria Math" panose="02040503050406030204" pitchFamily="18" charset="0"/>
                          </a:rPr>
                          <m:t>−</m:t>
                        </m:r>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𝑉</m:t>
                            </m:r>
                          </m:e>
                          <m:sub>
                            <m:r>
                              <a:rPr lang="en-US" altLang="ja-JP" i="1">
                                <a:latin typeface="Cambria Math" panose="02040503050406030204" pitchFamily="18" charset="0"/>
                              </a:rPr>
                              <m:t>𝑝𝑛</m:t>
                            </m:r>
                          </m:sub>
                          <m:sup>
                            <m:r>
                              <m:rPr>
                                <m:sty m:val="p"/>
                              </m:rPr>
                              <a:rPr lang="en-US" altLang="ja-JP" i="0">
                                <a:latin typeface="Cambria Math" panose="02040503050406030204" pitchFamily="18" charset="0"/>
                              </a:rPr>
                              <m:t>m</m:t>
                            </m:r>
                          </m:sup>
                        </m:sSubSup>
                        <m:d>
                          <m:dPr>
                            <m:ctrlPr>
                              <a:rPr lang="en-US" altLang="ja-JP" i="1">
                                <a:latin typeface="Cambria Math" panose="02040503050406030204" pitchFamily="18" charset="0"/>
                              </a:rPr>
                            </m:ctrlPr>
                          </m:dPr>
                          <m:e>
                            <m:r>
                              <a:rPr lang="en-US" altLang="ja-JP" b="0" i="1" smtClean="0">
                                <a:latin typeface="Cambria Math" panose="02040503050406030204" pitchFamily="18" charset="0"/>
                              </a:rPr>
                              <m:t>𝑝</m:t>
                            </m:r>
                            <m:r>
                              <a:rPr lang="en-US" altLang="ja-JP" b="0" i="1" smtClean="0">
                                <a:latin typeface="Cambria Math" panose="02040503050406030204" pitchFamily="18" charset="0"/>
                              </a:rPr>
                              <m:t>3,</m:t>
                            </m:r>
                            <m:r>
                              <a:rPr lang="en-US" altLang="ja-JP" b="0" i="1" smtClean="0">
                                <a:latin typeface="Cambria Math" panose="02040503050406030204" pitchFamily="18" charset="0"/>
                              </a:rPr>
                              <m:t>𝑠</m:t>
                            </m:r>
                            <m:r>
                              <a:rPr lang="en-US" altLang="ja-JP" b="0" i="1" smtClean="0">
                                <a:latin typeface="Cambria Math" panose="02040503050406030204" pitchFamily="18" charset="0"/>
                              </a:rPr>
                              <m:t>1</m:t>
                            </m:r>
                          </m:e>
                        </m:d>
                      </m:e>
                    </m:d>
                    <m:r>
                      <a:rPr kumimoji="1" lang="en-US" altLang="ja-JP" b="0" i="1" smtClean="0">
                        <a:latin typeface="Cambria Math" panose="02040503050406030204" pitchFamily="18" charset="0"/>
                      </a:rPr>
                      <m:t>&gt;0</m:t>
                    </m:r>
                  </m:oMath>
                </a14:m>
                <a:endParaRPr kumimoji="1" lang="en-US" altLang="ja-JP" i="1" dirty="0"/>
              </a:p>
              <a:p>
                <a:pPr lvl="2"/>
                <a:endParaRPr kumimoji="1" lang="en-US" altLang="ja-JP" dirty="0"/>
              </a:p>
              <a:p>
                <a:pPr lvl="2"/>
                <a:endParaRPr lang="en-US" altLang="ja-JP" dirty="0"/>
              </a:p>
              <a:p>
                <a:pPr lvl="2"/>
                <a:r>
                  <a:rPr lang="ja-JP" altLang="en-US" dirty="0"/>
                  <a:t>テンソル力の差は小さく、中心力でこの符号は決まる。</a:t>
                </a:r>
                <a:endParaRPr lang="en-US" altLang="ja-JP" dirty="0"/>
              </a:p>
              <a:p>
                <a:pPr lvl="3"/>
                <a:r>
                  <a:rPr lang="ja-JP" altLang="en-US" dirty="0"/>
                  <a:t>ゆえにテンソル力のない平均場計算でも同じ結果となる</a:t>
                </a:r>
                <a:endParaRPr lang="en-US" altLang="ja-JP" dirty="0"/>
              </a:p>
              <a:p>
                <a:pPr lvl="1"/>
                <a:r>
                  <a:rPr kumimoji="1" lang="ja-JP" altLang="en-US" dirty="0"/>
                  <a:t>実験データ</a:t>
                </a:r>
                <a:endParaRPr kumimoji="1" lang="en-US" altLang="ja-JP" dirty="0"/>
              </a:p>
              <a:p>
                <a:pPr lvl="2"/>
                <a:r>
                  <a:rPr kumimoji="1" lang="en-US" altLang="ja-JP" dirty="0"/>
                  <a:t>K</a:t>
                </a:r>
                <a:r>
                  <a:rPr kumimoji="1" lang="ja-JP" altLang="en-US" dirty="0"/>
                  <a:t>の基底状態：</a:t>
                </a:r>
                <a:r>
                  <a:rPr lang="en-US" altLang="ja-JP" i="1" dirty="0"/>
                  <a:t>d</a:t>
                </a:r>
                <a:r>
                  <a:rPr kumimoji="1" lang="en-US" altLang="ja-JP" dirty="0"/>
                  <a:t>3-</a:t>
                </a:r>
                <a:r>
                  <a:rPr kumimoji="1" lang="en-US" altLang="ja-JP" i="1" dirty="0"/>
                  <a:t>s</a:t>
                </a:r>
                <a:r>
                  <a:rPr kumimoji="1" lang="en-US" altLang="ja-JP" dirty="0"/>
                  <a:t>1</a:t>
                </a:r>
                <a:r>
                  <a:rPr kumimoji="1" lang="ja-JP" altLang="en-US" dirty="0"/>
                  <a:t>の順序の</a:t>
                </a:r>
                <a:r>
                  <a:rPr kumimoji="1" lang="en-US" altLang="ja-JP" dirty="0"/>
                  <a:t>”reinversion”</a:t>
                </a:r>
              </a:p>
              <a:p>
                <a:pPr lvl="2"/>
                <a:r>
                  <a:rPr kumimoji="1" lang="en-US" altLang="ja-JP" dirty="0">
                    <a:solidFill>
                      <a:srgbClr val="FF0000"/>
                    </a:solidFill>
                  </a:rPr>
                  <a:t>2</a:t>
                </a:r>
                <a:r>
                  <a:rPr kumimoji="1" lang="ja-JP" altLang="en-US" dirty="0">
                    <a:solidFill>
                      <a:srgbClr val="FF0000"/>
                    </a:solidFill>
                  </a:rPr>
                  <a:t>体力による殻進化の明確な証拠</a:t>
                </a:r>
              </a:p>
            </p:txBody>
          </p:sp>
        </mc:Choice>
        <mc:Fallback xmlns="">
          <p:sp>
            <p:nvSpPr>
              <p:cNvPr id="3" name="コンテンツ プレースホルダー 2">
                <a:extLst>
                  <a:ext uri="{FF2B5EF4-FFF2-40B4-BE49-F238E27FC236}">
                    <a16:creationId xmlns:a16="http://schemas.microsoft.com/office/drawing/2014/main" id="{148ECD45-47A6-4688-A166-28186B494BDA}"/>
                  </a:ext>
                </a:extLst>
              </p:cNvPr>
              <p:cNvSpPr>
                <a:spLocks noGrp="1" noRot="1" noChangeAspect="1" noMove="1" noResize="1" noEditPoints="1" noAdjustHandles="1" noChangeArrowheads="1" noChangeShapeType="1" noTextEdit="1"/>
              </p:cNvSpPr>
              <p:nvPr>
                <p:ph idx="1"/>
              </p:nvPr>
            </p:nvSpPr>
            <p:spPr>
              <a:xfrm>
                <a:off x="74815" y="881148"/>
                <a:ext cx="5212802" cy="5840327"/>
              </a:xfrm>
              <a:blipFill>
                <a:blip r:embed="rId2"/>
                <a:stretch>
                  <a:fillRect l="-2105" t="-1775" r="-1053"/>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FB6BDFA9-32D9-42F3-A602-FFEBB7F63D52}"/>
              </a:ext>
            </a:extLst>
          </p:cNvPr>
          <p:cNvSpPr>
            <a:spLocks noGrp="1"/>
          </p:cNvSpPr>
          <p:nvPr>
            <p:ph type="sldNum" sz="quarter" idx="12"/>
          </p:nvPr>
        </p:nvSpPr>
        <p:spPr/>
        <p:txBody>
          <a:bodyPr/>
          <a:lstStyle/>
          <a:p>
            <a:fld id="{7C8167B1-A8AD-44AE-B049-B38C2168B78E}" type="slidenum">
              <a:rPr kumimoji="1" lang="ja-JP" altLang="en-US" smtClean="0"/>
              <a:t>10</a:t>
            </a:fld>
            <a:endParaRPr kumimoji="1" lang="ja-JP" altLang="en-US" dirty="0"/>
          </a:p>
        </p:txBody>
      </p:sp>
      <p:pic>
        <p:nvPicPr>
          <p:cNvPr id="5" name="図 4">
            <a:extLst>
              <a:ext uri="{FF2B5EF4-FFF2-40B4-BE49-F238E27FC236}">
                <a16:creationId xmlns:a16="http://schemas.microsoft.com/office/drawing/2014/main" id="{0CFF6481-D6CF-46DA-93BA-0366E10FF7F7}"/>
              </a:ext>
            </a:extLst>
          </p:cNvPr>
          <p:cNvPicPr>
            <a:picLocks noChangeAspect="1"/>
          </p:cNvPicPr>
          <p:nvPr/>
        </p:nvPicPr>
        <p:blipFill>
          <a:blip r:embed="rId3"/>
          <a:stretch>
            <a:fillRect/>
          </a:stretch>
        </p:blipFill>
        <p:spPr>
          <a:xfrm>
            <a:off x="6170839" y="814649"/>
            <a:ext cx="2770378" cy="3613867"/>
          </a:xfrm>
          <a:prstGeom prst="rect">
            <a:avLst/>
          </a:prstGeom>
        </p:spPr>
      </p:pic>
      <p:sp>
        <p:nvSpPr>
          <p:cNvPr id="6" name="四角形: 角を丸くする 5">
            <a:extLst>
              <a:ext uri="{FF2B5EF4-FFF2-40B4-BE49-F238E27FC236}">
                <a16:creationId xmlns:a16="http://schemas.microsoft.com/office/drawing/2014/main" id="{4A85F467-F526-4D14-A3CF-297FBEBFB5AD}"/>
              </a:ext>
            </a:extLst>
          </p:cNvPr>
          <p:cNvSpPr/>
          <p:nvPr/>
        </p:nvSpPr>
        <p:spPr>
          <a:xfrm>
            <a:off x="7434268" y="1407021"/>
            <a:ext cx="1379754" cy="1898374"/>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0417837F-EBA9-48F5-B3E1-2B44E56588B4}"/>
                  </a:ext>
                </a:extLst>
              </p:cNvPr>
              <p:cNvSpPr txBox="1"/>
              <p:nvPr/>
            </p:nvSpPr>
            <p:spPr>
              <a:xfrm>
                <a:off x="1268231" y="2757013"/>
                <a:ext cx="1753557" cy="461665"/>
              </a:xfrm>
              <a:prstGeom prst="rect">
                <a:avLst/>
              </a:prstGeom>
              <a:noFill/>
            </p:spPr>
            <p:txBody>
              <a:bodyPr wrap="none" rtlCol="0">
                <a:spAutoFit/>
              </a:bodyPr>
              <a:lstStyle/>
              <a:p>
                <a14:m>
                  <m:oMath xmlns:m="http://schemas.openxmlformats.org/officeDocument/2006/math">
                    <m:d>
                      <m:dPr>
                        <m:begChr m:val="{"/>
                        <m:endChr m:val="}"/>
                        <m:ctrlPr>
                          <a:rPr kumimoji="1" lang="en-US" altLang="ja-JP" sz="2400" i="1" smtClean="0">
                            <a:latin typeface="Cambria Math" panose="02040503050406030204" pitchFamily="18" charset="0"/>
                          </a:rPr>
                        </m:ctrlPr>
                      </m:dPr>
                      <m:e>
                        <m:r>
                          <a:rPr kumimoji="1" lang="en-US" altLang="ja-JP" sz="2400" b="0" i="1" smtClean="0">
                            <a:latin typeface="Cambria Math" panose="02040503050406030204" pitchFamily="18" charset="0"/>
                          </a:rPr>
                          <m:t>+(−)</m:t>
                        </m:r>
                      </m:e>
                    </m:d>
                  </m:oMath>
                </a14:m>
                <a:r>
                  <a:rPr kumimoji="1" lang="ja-JP" altLang="en-US" sz="2400" dirty="0"/>
                  <a:t>ペア</a:t>
                </a:r>
              </a:p>
            </p:txBody>
          </p:sp>
        </mc:Choice>
        <mc:Fallback xmlns="">
          <p:sp>
            <p:nvSpPr>
              <p:cNvPr id="7" name="テキスト ボックス 6">
                <a:extLst>
                  <a:ext uri="{FF2B5EF4-FFF2-40B4-BE49-F238E27FC236}">
                    <a16:creationId xmlns:a16="http://schemas.microsoft.com/office/drawing/2014/main" id="{0417837F-EBA9-48F5-B3E1-2B44E56588B4}"/>
                  </a:ext>
                </a:extLst>
              </p:cNvPr>
              <p:cNvSpPr txBox="1">
                <a:spLocks noRot="1" noChangeAspect="1" noMove="1" noResize="1" noEditPoints="1" noAdjustHandles="1" noChangeArrowheads="1" noChangeShapeType="1" noTextEdit="1"/>
              </p:cNvSpPr>
              <p:nvPr/>
            </p:nvSpPr>
            <p:spPr>
              <a:xfrm>
                <a:off x="1268231" y="2757013"/>
                <a:ext cx="1753557" cy="461665"/>
              </a:xfrm>
              <a:prstGeom prst="rect">
                <a:avLst/>
              </a:prstGeom>
              <a:blipFill>
                <a:blip r:embed="rId4"/>
                <a:stretch>
                  <a:fillRect t="-7895" r="-4514" b="-3157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9477E6F9-6628-4862-9D80-D93A0CAAD38F}"/>
                  </a:ext>
                </a:extLst>
              </p:cNvPr>
              <p:cNvSpPr txBox="1"/>
              <p:nvPr/>
            </p:nvSpPr>
            <p:spPr>
              <a:xfrm>
                <a:off x="3210644" y="2757013"/>
                <a:ext cx="1437766" cy="461665"/>
              </a:xfrm>
              <a:prstGeom prst="rect">
                <a:avLst/>
              </a:prstGeom>
              <a:noFill/>
            </p:spPr>
            <p:txBody>
              <a:bodyPr wrap="none" rtlCol="0">
                <a:spAutoFit/>
              </a:bodyPr>
              <a:lstStyle/>
              <a:p>
                <a14:m>
                  <m:oMath xmlns:m="http://schemas.openxmlformats.org/officeDocument/2006/math">
                    <m:d>
                      <m:dPr>
                        <m:begChr m:val="{"/>
                        <m:endChr m:val="}"/>
                        <m:ctrlPr>
                          <a:rPr kumimoji="1" lang="en-US" altLang="ja-JP" sz="2400" i="1" smtClean="0">
                            <a:latin typeface="Cambria Math" panose="02040503050406030204" pitchFamily="18" charset="0"/>
                          </a:rPr>
                        </m:ctrlPr>
                      </m:dPr>
                      <m:e>
                        <m:r>
                          <a:rPr kumimoji="1" lang="en-US" altLang="ja-JP" sz="2400" b="0" i="1" smtClean="0">
                            <a:latin typeface="Cambria Math" panose="02040503050406030204" pitchFamily="18" charset="0"/>
                          </a:rPr>
                          <m:t>−0</m:t>
                        </m:r>
                      </m:e>
                    </m:d>
                  </m:oMath>
                </a14:m>
                <a:r>
                  <a:rPr kumimoji="1" lang="ja-JP" altLang="en-US" sz="2400" dirty="0"/>
                  <a:t>ペア</a:t>
                </a:r>
              </a:p>
            </p:txBody>
          </p:sp>
        </mc:Choice>
        <mc:Fallback xmlns="">
          <p:sp>
            <p:nvSpPr>
              <p:cNvPr id="8" name="テキスト ボックス 7">
                <a:extLst>
                  <a:ext uri="{FF2B5EF4-FFF2-40B4-BE49-F238E27FC236}">
                    <a16:creationId xmlns:a16="http://schemas.microsoft.com/office/drawing/2014/main" id="{9477E6F9-6628-4862-9D80-D93A0CAAD38F}"/>
                  </a:ext>
                </a:extLst>
              </p:cNvPr>
              <p:cNvSpPr txBox="1">
                <a:spLocks noRot="1" noChangeAspect="1" noMove="1" noResize="1" noEditPoints="1" noAdjustHandles="1" noChangeArrowheads="1" noChangeShapeType="1" noTextEdit="1"/>
              </p:cNvSpPr>
              <p:nvPr/>
            </p:nvSpPr>
            <p:spPr>
              <a:xfrm>
                <a:off x="3210644" y="2757013"/>
                <a:ext cx="1437766" cy="461665"/>
              </a:xfrm>
              <a:prstGeom prst="rect">
                <a:avLst/>
              </a:prstGeom>
              <a:blipFill>
                <a:blip r:embed="rId5"/>
                <a:stretch>
                  <a:fillRect t="-7895" r="-5508" b="-31579"/>
                </a:stretch>
              </a:blipFill>
            </p:spPr>
            <p:txBody>
              <a:bodyPr/>
              <a:lstStyle/>
              <a:p>
                <a:r>
                  <a:rPr lang="ja-JP" altLang="en-US">
                    <a:noFill/>
                  </a:rPr>
                  <a:t> </a:t>
                </a:r>
              </a:p>
            </p:txBody>
          </p:sp>
        </mc:Fallback>
      </mc:AlternateContent>
      <p:sp>
        <p:nvSpPr>
          <p:cNvPr id="9" name="矢印: 右 8">
            <a:extLst>
              <a:ext uri="{FF2B5EF4-FFF2-40B4-BE49-F238E27FC236}">
                <a16:creationId xmlns:a16="http://schemas.microsoft.com/office/drawing/2014/main" id="{FFD39F99-99B8-452C-8C5B-4AACEA94C83E}"/>
              </a:ext>
            </a:extLst>
          </p:cNvPr>
          <p:cNvSpPr/>
          <p:nvPr/>
        </p:nvSpPr>
        <p:spPr>
          <a:xfrm rot="5400000">
            <a:off x="1932407" y="2425613"/>
            <a:ext cx="359393" cy="27080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0" name="矢印: 右 9">
            <a:extLst>
              <a:ext uri="{FF2B5EF4-FFF2-40B4-BE49-F238E27FC236}">
                <a16:creationId xmlns:a16="http://schemas.microsoft.com/office/drawing/2014/main" id="{46ECC255-225F-4F8D-A006-4D72847F8328}"/>
              </a:ext>
            </a:extLst>
          </p:cNvPr>
          <p:cNvSpPr/>
          <p:nvPr/>
        </p:nvSpPr>
        <p:spPr>
          <a:xfrm rot="5400000">
            <a:off x="3772324" y="2425612"/>
            <a:ext cx="359393" cy="27080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BAEC07F4-A922-4E12-A381-0DED89BF721F}"/>
              </a:ext>
            </a:extLst>
          </p:cNvPr>
          <p:cNvPicPr>
            <a:picLocks noChangeAspect="1"/>
          </p:cNvPicPr>
          <p:nvPr/>
        </p:nvPicPr>
        <p:blipFill>
          <a:blip r:embed="rId6"/>
          <a:stretch>
            <a:fillRect/>
          </a:stretch>
        </p:blipFill>
        <p:spPr>
          <a:xfrm>
            <a:off x="5068956" y="4622651"/>
            <a:ext cx="3169773" cy="2092923"/>
          </a:xfrm>
          <a:prstGeom prst="rect">
            <a:avLst/>
          </a:prstGeom>
        </p:spPr>
      </p:pic>
      <p:sp>
        <p:nvSpPr>
          <p:cNvPr id="13" name="楕円 12">
            <a:extLst>
              <a:ext uri="{FF2B5EF4-FFF2-40B4-BE49-F238E27FC236}">
                <a16:creationId xmlns:a16="http://schemas.microsoft.com/office/drawing/2014/main" id="{7739FB5C-89D1-42A5-A59F-1C9D9A0FB9CF}"/>
              </a:ext>
            </a:extLst>
          </p:cNvPr>
          <p:cNvSpPr/>
          <p:nvPr/>
        </p:nvSpPr>
        <p:spPr>
          <a:xfrm>
            <a:off x="7824083" y="6249725"/>
            <a:ext cx="333955" cy="365125"/>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56425359-A28D-4222-A27F-0A57D9C2B0B2}"/>
              </a:ext>
            </a:extLst>
          </p:cNvPr>
          <p:cNvSpPr txBox="1"/>
          <p:nvPr/>
        </p:nvSpPr>
        <p:spPr>
          <a:xfrm>
            <a:off x="1100816" y="6460961"/>
            <a:ext cx="4135556" cy="307777"/>
          </a:xfrm>
          <a:prstGeom prst="rect">
            <a:avLst/>
          </a:prstGeom>
          <a:noFill/>
        </p:spPr>
        <p:txBody>
          <a:bodyPr wrap="none" rtlCol="0">
            <a:spAutoFit/>
          </a:bodyPr>
          <a:lstStyle/>
          <a:p>
            <a:r>
              <a:rPr kumimoji="1" lang="en-US" altLang="ja-JP" sz="1400" dirty="0"/>
              <a:t>J. </a:t>
            </a:r>
            <a:r>
              <a:rPr kumimoji="1" lang="en-US" altLang="ja-JP" sz="1400" dirty="0" err="1"/>
              <a:t>Papuga</a:t>
            </a:r>
            <a:r>
              <a:rPr kumimoji="1" lang="en-US" altLang="ja-JP" sz="1400" dirty="0"/>
              <a:t> et al., Phys. Rev. Lett. 110, 172503 (2013)</a:t>
            </a:r>
            <a:endParaRPr kumimoji="1" lang="ja-JP" altLang="en-US" sz="1400" dirty="0"/>
          </a:p>
        </p:txBody>
      </p:sp>
    </p:spTree>
    <p:extLst>
      <p:ext uri="{BB962C8B-B14F-4D97-AF65-F5344CB8AC3E}">
        <p14:creationId xmlns:p14="http://schemas.microsoft.com/office/powerpoint/2010/main" val="1368096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2E1236-E5B2-4422-B0F3-7649A331ED05}"/>
              </a:ext>
            </a:extLst>
          </p:cNvPr>
          <p:cNvSpPr>
            <a:spLocks noGrp="1"/>
          </p:cNvSpPr>
          <p:nvPr>
            <p:ph type="title"/>
          </p:nvPr>
        </p:nvSpPr>
        <p:spPr/>
        <p:txBody>
          <a:bodyPr/>
          <a:lstStyle/>
          <a:p>
            <a:r>
              <a:rPr kumimoji="1" lang="en-US" altLang="ja-JP" dirty="0"/>
              <a:t>K</a:t>
            </a:r>
            <a:r>
              <a:rPr kumimoji="1" lang="ja-JP" altLang="en-US" dirty="0"/>
              <a:t>同位体のエネルギー準位</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665F5123-171F-420B-B0BF-7531047E87EE}"/>
                  </a:ext>
                </a:extLst>
              </p:cNvPr>
              <p:cNvSpPr>
                <a:spLocks noGrp="1"/>
              </p:cNvSpPr>
              <p:nvPr>
                <p:ph idx="1"/>
              </p:nvPr>
            </p:nvSpPr>
            <p:spPr>
              <a:xfrm>
                <a:off x="74815" y="4110824"/>
                <a:ext cx="8994369" cy="2610651"/>
              </a:xfrm>
            </p:spPr>
            <p:txBody>
              <a:bodyPr>
                <a:normAutofit/>
              </a:bodyPr>
              <a:lstStyle/>
              <a:p>
                <a:r>
                  <a:rPr kumimoji="1" lang="en-US" altLang="ja-JP" sz="2400" i="1" dirty="0"/>
                  <a:t>N</a:t>
                </a:r>
                <a:r>
                  <a:rPr kumimoji="1" lang="en-US" altLang="ja-JP" sz="2400" dirty="0"/>
                  <a:t>=32, 34</a:t>
                </a:r>
                <a:r>
                  <a:rPr kumimoji="1" lang="ja-JP" altLang="en-US" sz="2400" i="1" dirty="0"/>
                  <a:t>での第一励起準位 </a:t>
                </a:r>
                <a:r>
                  <a:rPr kumimoji="1" lang="en-US" altLang="ja-JP" sz="1400" dirty="0"/>
                  <a:t>Y. Sun et al., Phys. Lett. B 802, 135215 (2020)</a:t>
                </a:r>
                <a:endParaRPr kumimoji="1" lang="en-US" altLang="ja-JP" sz="2400" dirty="0"/>
              </a:p>
              <a:p>
                <a:r>
                  <a:rPr kumimoji="1" lang="en-US" altLang="ja-JP" sz="2400" i="1" dirty="0"/>
                  <a:t>Z</a:t>
                </a:r>
                <a:r>
                  <a:rPr kumimoji="1" lang="en-US" altLang="ja-JP" sz="2400" dirty="0"/>
                  <a:t>=16 shell gap</a:t>
                </a:r>
                <a:r>
                  <a:rPr kumimoji="1" lang="ja-JP" altLang="en-US" sz="2400" dirty="0"/>
                  <a:t>の変化</a:t>
                </a:r>
                <a:endParaRPr kumimoji="1" lang="en-US" altLang="ja-JP" sz="2400" dirty="0"/>
              </a:p>
              <a:p>
                <a:pPr lvl="1"/>
                <a14:m>
                  <m:oMath xmlns:m="http://schemas.openxmlformats.org/officeDocument/2006/math">
                    <m:sSub>
                      <m:sSubPr>
                        <m:ctrlPr>
                          <a:rPr kumimoji="1" lang="en-US" altLang="ja-JP" sz="2000" b="0" i="1" smtClean="0">
                            <a:latin typeface="Cambria Math" panose="02040503050406030204" pitchFamily="18" charset="0"/>
                          </a:rPr>
                        </m:ctrlPr>
                      </m:sSubPr>
                      <m:e>
                        <m:r>
                          <m:rPr>
                            <m:sty m:val="p"/>
                          </m:rPr>
                          <a:rPr kumimoji="1" lang="en-US" altLang="ja-JP" sz="2000" b="0" i="0" smtClean="0">
                            <a:latin typeface="Cambria Math" panose="02040503050406030204" pitchFamily="18" charset="0"/>
                          </a:rPr>
                          <m:t>Δ</m:t>
                        </m:r>
                      </m:e>
                      <m:sub>
                        <m:r>
                          <a:rPr kumimoji="1" lang="en-US" altLang="ja-JP" sz="2000" b="0" i="1" smtClean="0">
                            <a:latin typeface="Cambria Math" panose="02040503050406030204" pitchFamily="18" charset="0"/>
                          </a:rPr>
                          <m:t>𝜈</m:t>
                        </m:r>
                        <m:r>
                          <a:rPr kumimoji="1" lang="en-US" altLang="ja-JP" sz="2000" b="0" i="1" smtClean="0">
                            <a:latin typeface="Cambria Math" panose="02040503050406030204" pitchFamily="18" charset="0"/>
                          </a:rPr>
                          <m:t>𝑝</m:t>
                        </m:r>
                        <m:r>
                          <a:rPr kumimoji="1" lang="en-US" altLang="ja-JP" sz="2000" b="0" i="1" smtClean="0">
                            <a:latin typeface="Cambria Math" panose="02040503050406030204" pitchFamily="18" charset="0"/>
                          </a:rPr>
                          <m:t>3</m:t>
                        </m:r>
                      </m:sub>
                    </m:sSub>
                    <m:d>
                      <m:dPr>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𝜀</m:t>
                            </m:r>
                          </m:e>
                          <m:sub>
                            <m:r>
                              <a:rPr kumimoji="1" lang="en-US" altLang="ja-JP" sz="2000" b="0" i="1" smtClean="0">
                                <a:latin typeface="Cambria Math" panose="02040503050406030204" pitchFamily="18" charset="0"/>
                              </a:rPr>
                              <m:t>𝜋</m:t>
                            </m:r>
                            <m:r>
                              <a:rPr kumimoji="1" lang="en-US" altLang="ja-JP" sz="2000" b="0" i="1" smtClean="0">
                                <a:latin typeface="Cambria Math" panose="02040503050406030204" pitchFamily="18" charset="0"/>
                              </a:rPr>
                              <m:t>𝑑</m:t>
                            </m:r>
                            <m:r>
                              <a:rPr kumimoji="1" lang="en-US" altLang="ja-JP" sz="2000" b="0" i="0" smtClean="0">
                                <a:latin typeface="Cambria Math" panose="02040503050406030204" pitchFamily="18" charset="0"/>
                              </a:rPr>
                              <m:t>3</m:t>
                            </m:r>
                          </m:sub>
                        </m:sSub>
                        <m:r>
                          <a:rPr kumimoji="1" lang="en-US" altLang="ja-JP" sz="2000" b="0" i="0" smtClean="0">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𝜀</m:t>
                            </m:r>
                          </m:e>
                          <m:sub>
                            <m:r>
                              <a:rPr lang="en-US" altLang="ja-JP" sz="2000" b="0" i="1" smtClean="0">
                                <a:latin typeface="Cambria Math" panose="02040503050406030204" pitchFamily="18" charset="0"/>
                              </a:rPr>
                              <m:t>𝜋</m:t>
                            </m:r>
                            <m:r>
                              <a:rPr lang="en-US" altLang="ja-JP" sz="2000" b="0" i="1" smtClean="0">
                                <a:latin typeface="Cambria Math" panose="02040503050406030204" pitchFamily="18" charset="0"/>
                              </a:rPr>
                              <m:t>𝑠</m:t>
                            </m:r>
                            <m:r>
                              <a:rPr lang="en-US" altLang="ja-JP" sz="2000" b="0" i="1" smtClean="0">
                                <a:latin typeface="Cambria Math" panose="02040503050406030204" pitchFamily="18" charset="0"/>
                              </a:rPr>
                              <m:t>1</m:t>
                            </m:r>
                          </m:sub>
                        </m:sSub>
                      </m:e>
                    </m:d>
                    <m:r>
                      <a:rPr kumimoji="1" lang="en-US" altLang="ja-JP" sz="2000" b="0" i="1" smtClean="0">
                        <a:latin typeface="Cambria Math" panose="02040503050406030204" pitchFamily="18" charset="0"/>
                      </a:rPr>
                      <m:t>=4</m:t>
                    </m:r>
                    <m:d>
                      <m:dPr>
                        <m:begChr m:val="{"/>
                        <m:endChr m:val="}"/>
                        <m:ctrlPr>
                          <a:rPr kumimoji="1" lang="en-US" altLang="ja-JP" sz="2000" b="0" i="1" smtClean="0">
                            <a:latin typeface="Cambria Math" panose="02040503050406030204" pitchFamily="18" charset="0"/>
                          </a:rPr>
                        </m:ctrlPr>
                      </m:dPr>
                      <m:e>
                        <m:sSubSup>
                          <m:sSubSupPr>
                            <m:ctrlPr>
                              <a:rPr kumimoji="1" lang="en-US" altLang="ja-JP" sz="2000" b="0" i="1" smtClean="0">
                                <a:latin typeface="Cambria Math" panose="02040503050406030204" pitchFamily="18" charset="0"/>
                              </a:rPr>
                            </m:ctrlPr>
                          </m:sSubSupPr>
                          <m:e>
                            <m:r>
                              <a:rPr kumimoji="1" lang="en-US" altLang="ja-JP" sz="2000" b="0" i="1" smtClean="0">
                                <a:latin typeface="Cambria Math" panose="02040503050406030204" pitchFamily="18" charset="0"/>
                              </a:rPr>
                              <m:t>𝑉</m:t>
                            </m:r>
                          </m:e>
                          <m:sub>
                            <m:r>
                              <a:rPr kumimoji="1" lang="en-US" altLang="ja-JP" sz="2000" b="0" i="1" smtClean="0">
                                <a:latin typeface="Cambria Math" panose="02040503050406030204" pitchFamily="18" charset="0"/>
                              </a:rPr>
                              <m:t>𝑝𝑛</m:t>
                            </m:r>
                          </m:sub>
                          <m:sup>
                            <m:r>
                              <m:rPr>
                                <m:sty m:val="p"/>
                              </m:rPr>
                              <a:rPr kumimoji="1" lang="en-US" altLang="ja-JP" sz="2000" b="0" i="0" smtClean="0">
                                <a:latin typeface="Cambria Math" panose="02040503050406030204" pitchFamily="18" charset="0"/>
                              </a:rPr>
                              <m:t>m</m:t>
                            </m:r>
                          </m:sup>
                        </m:sSubSup>
                        <m:d>
                          <m:dPr>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𝑝</m:t>
                            </m:r>
                            <m:r>
                              <a:rPr kumimoji="1" lang="en-US" altLang="ja-JP" sz="2000" b="0" i="1" smtClean="0">
                                <a:latin typeface="Cambria Math" panose="02040503050406030204" pitchFamily="18" charset="0"/>
                              </a:rPr>
                              <m:t>3,</m:t>
                            </m:r>
                            <m:r>
                              <a:rPr kumimoji="1" lang="en-US" altLang="ja-JP" sz="2000" b="0" i="1" smtClean="0">
                                <a:latin typeface="Cambria Math" panose="02040503050406030204" pitchFamily="18" charset="0"/>
                              </a:rPr>
                              <m:t>𝑑</m:t>
                            </m:r>
                            <m:r>
                              <a:rPr kumimoji="1" lang="en-US" altLang="ja-JP" sz="2000" b="0" i="1" smtClean="0">
                                <a:latin typeface="Cambria Math" panose="02040503050406030204" pitchFamily="18" charset="0"/>
                              </a:rPr>
                              <m:t>3</m:t>
                            </m:r>
                          </m:e>
                        </m:d>
                        <m:r>
                          <a:rPr kumimoji="1" lang="en-US" altLang="ja-JP" sz="2000" b="0" i="1" smtClean="0">
                            <a:latin typeface="Cambria Math" panose="02040503050406030204" pitchFamily="18" charset="0"/>
                          </a:rPr>
                          <m:t>−</m:t>
                        </m:r>
                        <m:sSubSup>
                          <m:sSubSupPr>
                            <m:ctrlPr>
                              <a:rPr lang="en-US" altLang="ja-JP" sz="2000" i="1">
                                <a:latin typeface="Cambria Math" panose="02040503050406030204" pitchFamily="18" charset="0"/>
                              </a:rPr>
                            </m:ctrlPr>
                          </m:sSubSupPr>
                          <m:e>
                            <m:r>
                              <a:rPr lang="en-US" altLang="ja-JP" sz="2000" i="1">
                                <a:latin typeface="Cambria Math" panose="02040503050406030204" pitchFamily="18" charset="0"/>
                              </a:rPr>
                              <m:t>𝑉</m:t>
                            </m:r>
                          </m:e>
                          <m:sub>
                            <m:r>
                              <a:rPr lang="en-US" altLang="ja-JP" sz="2000" i="1">
                                <a:latin typeface="Cambria Math" panose="02040503050406030204" pitchFamily="18" charset="0"/>
                              </a:rPr>
                              <m:t>𝑝𝑛</m:t>
                            </m:r>
                          </m:sub>
                          <m:sup>
                            <m:r>
                              <m:rPr>
                                <m:sty m:val="p"/>
                              </m:rPr>
                              <a:rPr lang="en-US" altLang="ja-JP" sz="2000" i="0">
                                <a:latin typeface="Cambria Math" panose="02040503050406030204" pitchFamily="18" charset="0"/>
                              </a:rPr>
                              <m:t>m</m:t>
                            </m:r>
                          </m:sup>
                        </m:sSubSup>
                        <m:d>
                          <m:dPr>
                            <m:ctrlPr>
                              <a:rPr lang="en-US" altLang="ja-JP" sz="2000" i="1">
                                <a:latin typeface="Cambria Math" panose="02040503050406030204" pitchFamily="18" charset="0"/>
                              </a:rPr>
                            </m:ctrlPr>
                          </m:dPr>
                          <m:e>
                            <m:r>
                              <a:rPr lang="en-US" altLang="ja-JP" sz="2000" b="0" i="1" smtClean="0">
                                <a:latin typeface="Cambria Math" panose="02040503050406030204" pitchFamily="18" charset="0"/>
                              </a:rPr>
                              <m:t>𝑝</m:t>
                            </m:r>
                            <m:r>
                              <a:rPr lang="en-US" altLang="ja-JP" sz="2000" b="0" i="1" smtClean="0">
                                <a:latin typeface="Cambria Math" panose="02040503050406030204" pitchFamily="18" charset="0"/>
                              </a:rPr>
                              <m:t>3,</m:t>
                            </m:r>
                            <m:r>
                              <a:rPr lang="en-US" altLang="ja-JP" sz="2000" b="0" i="1" smtClean="0">
                                <a:latin typeface="Cambria Math" panose="02040503050406030204" pitchFamily="18" charset="0"/>
                              </a:rPr>
                              <m:t>𝑠</m:t>
                            </m:r>
                            <m:r>
                              <a:rPr lang="en-US" altLang="ja-JP" sz="2000" b="0" i="1" smtClean="0">
                                <a:latin typeface="Cambria Math" panose="02040503050406030204" pitchFamily="18" charset="0"/>
                              </a:rPr>
                              <m:t>1</m:t>
                            </m:r>
                          </m:e>
                        </m:d>
                      </m:e>
                    </m:d>
                    <m:r>
                      <a:rPr kumimoji="1" lang="en-US" altLang="ja-JP" sz="2000" b="0" i="1" smtClean="0">
                        <a:latin typeface="Cambria Math" panose="02040503050406030204" pitchFamily="18" charset="0"/>
                      </a:rPr>
                      <m:t>&gt;0</m:t>
                    </m:r>
                  </m:oMath>
                </a14:m>
                <a:r>
                  <a:rPr kumimoji="1" lang="en-US" altLang="ja-JP" sz="2000" i="1" dirty="0"/>
                  <a:t> </a:t>
                </a:r>
                <a:r>
                  <a:rPr kumimoji="1" lang="ja-JP" altLang="en-US" sz="2000" i="1" dirty="0"/>
                  <a:t>は過大評価</a:t>
                </a:r>
                <a:endParaRPr kumimoji="1" lang="en-US" altLang="ja-JP" sz="2000" i="1" dirty="0"/>
              </a:p>
              <a:p>
                <a14:m>
                  <m:oMath xmlns:m="http://schemas.openxmlformats.org/officeDocument/2006/math">
                    <m:sSubSup>
                      <m:sSubSupPr>
                        <m:ctrlPr>
                          <a:rPr lang="en-US" altLang="ja-JP" sz="2400" i="1" smtClean="0">
                            <a:latin typeface="Cambria Math" panose="02040503050406030204" pitchFamily="18" charset="0"/>
                          </a:rPr>
                        </m:ctrlPr>
                      </m:sSubSupPr>
                      <m:e>
                        <m:r>
                          <a:rPr lang="en-US" altLang="ja-JP" sz="2400" i="1">
                            <a:latin typeface="Cambria Math" panose="02040503050406030204" pitchFamily="18" charset="0"/>
                          </a:rPr>
                          <m:t>𝑉</m:t>
                        </m:r>
                      </m:e>
                      <m:sub>
                        <m:r>
                          <a:rPr lang="en-US" altLang="ja-JP" sz="2400" i="1">
                            <a:latin typeface="Cambria Math" panose="02040503050406030204" pitchFamily="18" charset="0"/>
                          </a:rPr>
                          <m:t>𝑝𝑛</m:t>
                        </m:r>
                      </m:sub>
                      <m:sup>
                        <m:r>
                          <m:rPr>
                            <m:sty m:val="p"/>
                          </m:rPr>
                          <a:rPr lang="en-US" altLang="ja-JP" sz="2400" i="0">
                            <a:latin typeface="Cambria Math" panose="02040503050406030204" pitchFamily="18" charset="0"/>
                          </a:rPr>
                          <m:t>m</m:t>
                        </m:r>
                      </m:sup>
                    </m:sSubSup>
                    <m:d>
                      <m:dPr>
                        <m:ctrlPr>
                          <a:rPr lang="en-US" altLang="ja-JP" sz="2400" i="1">
                            <a:latin typeface="Cambria Math" panose="02040503050406030204" pitchFamily="18" charset="0"/>
                          </a:rPr>
                        </m:ctrlPr>
                      </m:dPr>
                      <m:e>
                        <m:r>
                          <a:rPr lang="en-US" altLang="ja-JP" sz="2400" b="0" i="1" smtClean="0">
                            <a:latin typeface="Cambria Math" panose="02040503050406030204" pitchFamily="18" charset="0"/>
                          </a:rPr>
                          <m:t>𝑝</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𝑠</m:t>
                        </m:r>
                      </m:e>
                    </m:d>
                  </m:oMath>
                </a14:m>
                <a:r>
                  <a:rPr kumimoji="1" lang="ja-JP" altLang="en-US" sz="2400" i="1" dirty="0"/>
                  <a:t>を</a:t>
                </a:r>
                <a:r>
                  <a:rPr kumimoji="1" lang="en-US" altLang="ja-JP" sz="2400" dirty="0"/>
                  <a:t>0.2 MeV repulsive</a:t>
                </a:r>
                <a:r>
                  <a:rPr kumimoji="1" lang="ja-JP" altLang="en-US" sz="2400" dirty="0"/>
                  <a:t>にした</a:t>
                </a:r>
                <a:r>
                  <a:rPr kumimoji="1" lang="en-US" altLang="ja-JP" sz="2400" dirty="0"/>
                  <a:t>SDPF-MUs</a:t>
                </a:r>
                <a:r>
                  <a:rPr kumimoji="1" lang="ja-JP" altLang="en-US" sz="2400" dirty="0"/>
                  <a:t>で</a:t>
                </a:r>
                <a:r>
                  <a:rPr lang="ja-JP" altLang="en-US" sz="2400" dirty="0"/>
                  <a:t>よく再現</a:t>
                </a:r>
                <a:endParaRPr lang="en-US" altLang="ja-JP" sz="2400" dirty="0"/>
              </a:p>
              <a:p>
                <a:pPr lvl="1"/>
                <a:r>
                  <a:rPr kumimoji="1" lang="ja-JP" altLang="en-US" sz="2000" dirty="0"/>
                  <a:t>実験の準位は</a:t>
                </a:r>
                <a:r>
                  <a:rPr kumimoji="1" lang="en-US" altLang="ja-JP" sz="2000" dirty="0"/>
                  <a:t>ESPE</a:t>
                </a:r>
                <a:r>
                  <a:rPr kumimoji="1" lang="ja-JP" altLang="en-US" sz="2000" dirty="0"/>
                  <a:t>そのものではなく</a:t>
                </a:r>
                <a:r>
                  <a:rPr kumimoji="1" lang="en-US" altLang="ja-JP" sz="2000" dirty="0"/>
                  <a:t>2</a:t>
                </a:r>
                <a:r>
                  <a:rPr kumimoji="1" lang="en-US" altLang="ja-JP" sz="2000" baseline="30000" dirty="0"/>
                  <a:t>+</a:t>
                </a:r>
                <a:r>
                  <a:rPr kumimoji="1" lang="ja-JP" altLang="en-US" sz="2000" dirty="0"/>
                  <a:t>との</a:t>
                </a:r>
                <a:r>
                  <a:rPr kumimoji="1" lang="en-US" altLang="ja-JP" sz="2000" dirty="0"/>
                  <a:t>coupling</a:t>
                </a:r>
                <a:r>
                  <a:rPr kumimoji="1" lang="ja-JP" altLang="en-US" sz="2000" dirty="0"/>
                  <a:t>の影響もある</a:t>
                </a:r>
                <a:endParaRPr kumimoji="1" lang="en-US" altLang="ja-JP" sz="2000" dirty="0"/>
              </a:p>
              <a:p>
                <a:endParaRPr kumimoji="1" lang="ja-JP" altLang="en-US" dirty="0"/>
              </a:p>
            </p:txBody>
          </p:sp>
        </mc:Choice>
        <mc:Fallback xmlns="">
          <p:sp>
            <p:nvSpPr>
              <p:cNvPr id="3" name="コンテンツ プレースホルダー 2">
                <a:extLst>
                  <a:ext uri="{FF2B5EF4-FFF2-40B4-BE49-F238E27FC236}">
                    <a16:creationId xmlns:a16="http://schemas.microsoft.com/office/drawing/2014/main" id="{665F5123-171F-420B-B0BF-7531047E87EE}"/>
                  </a:ext>
                </a:extLst>
              </p:cNvPr>
              <p:cNvSpPr>
                <a:spLocks noGrp="1" noRot="1" noChangeAspect="1" noMove="1" noResize="1" noEditPoints="1" noAdjustHandles="1" noChangeArrowheads="1" noChangeShapeType="1" noTextEdit="1"/>
              </p:cNvSpPr>
              <p:nvPr>
                <p:ph idx="1"/>
              </p:nvPr>
            </p:nvSpPr>
            <p:spPr>
              <a:xfrm>
                <a:off x="74815" y="4110824"/>
                <a:ext cx="8994369" cy="2610651"/>
              </a:xfrm>
              <a:blipFill>
                <a:blip r:embed="rId2"/>
                <a:stretch>
                  <a:fillRect l="-881" t="-2797"/>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DA6C1D06-45EB-48A7-AC85-446B08772AAE}"/>
              </a:ext>
            </a:extLst>
          </p:cNvPr>
          <p:cNvSpPr>
            <a:spLocks noGrp="1"/>
          </p:cNvSpPr>
          <p:nvPr>
            <p:ph type="sldNum" sz="quarter" idx="12"/>
          </p:nvPr>
        </p:nvSpPr>
        <p:spPr/>
        <p:txBody>
          <a:bodyPr/>
          <a:lstStyle/>
          <a:p>
            <a:fld id="{7C8167B1-A8AD-44AE-B049-B38C2168B78E}" type="slidenum">
              <a:rPr kumimoji="1" lang="ja-JP" altLang="en-US" smtClean="0"/>
              <a:t>11</a:t>
            </a:fld>
            <a:endParaRPr kumimoji="1" lang="ja-JP" altLang="en-US" dirty="0"/>
          </a:p>
        </p:txBody>
      </p:sp>
      <p:pic>
        <p:nvPicPr>
          <p:cNvPr id="6" name="図 5">
            <a:extLst>
              <a:ext uri="{FF2B5EF4-FFF2-40B4-BE49-F238E27FC236}">
                <a16:creationId xmlns:a16="http://schemas.microsoft.com/office/drawing/2014/main" id="{36055706-FB6D-4A40-BC1D-E0197C785813}"/>
              </a:ext>
            </a:extLst>
          </p:cNvPr>
          <p:cNvPicPr>
            <a:picLocks noChangeAspect="1"/>
          </p:cNvPicPr>
          <p:nvPr/>
        </p:nvPicPr>
        <p:blipFill>
          <a:blip r:embed="rId3"/>
          <a:stretch>
            <a:fillRect/>
          </a:stretch>
        </p:blipFill>
        <p:spPr>
          <a:xfrm>
            <a:off x="2334231" y="814649"/>
            <a:ext cx="4563527" cy="3166665"/>
          </a:xfrm>
          <a:prstGeom prst="rect">
            <a:avLst/>
          </a:prstGeom>
        </p:spPr>
      </p:pic>
    </p:spTree>
    <p:extLst>
      <p:ext uri="{BB962C8B-B14F-4D97-AF65-F5344CB8AC3E}">
        <p14:creationId xmlns:p14="http://schemas.microsoft.com/office/powerpoint/2010/main" val="2614661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260639-57ED-44F9-9762-80BC5475D1D2}"/>
              </a:ext>
            </a:extLst>
          </p:cNvPr>
          <p:cNvSpPr>
            <a:spLocks noGrp="1"/>
          </p:cNvSpPr>
          <p:nvPr>
            <p:ph type="title"/>
          </p:nvPr>
        </p:nvSpPr>
        <p:spPr/>
        <p:txBody>
          <a:bodyPr/>
          <a:lstStyle/>
          <a:p>
            <a:r>
              <a:rPr kumimoji="1" lang="ja-JP" altLang="en-US" dirty="0"/>
              <a:t>中性子の殻進化：</a:t>
            </a:r>
            <a:r>
              <a:rPr kumimoji="1" lang="en-US" altLang="ja-JP" i="1" dirty="0"/>
              <a:t>Z</a:t>
            </a:r>
            <a:r>
              <a:rPr kumimoji="1" lang="en-US" altLang="ja-JP" dirty="0"/>
              <a:t>=20</a:t>
            </a:r>
            <a:r>
              <a:rPr kumimoji="1" lang="ja-JP" altLang="en-US" dirty="0"/>
              <a:t>から</a:t>
            </a:r>
            <a:r>
              <a:rPr kumimoji="1" lang="en-US" altLang="ja-JP" dirty="0"/>
              <a:t>16</a:t>
            </a:r>
            <a:r>
              <a:rPr kumimoji="1" lang="ja-JP" altLang="en-US" dirty="0"/>
              <a:t>まで</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AE01CD24-FF25-4FAE-9E26-B8A5BB888C0D}"/>
                  </a:ext>
                </a:extLst>
              </p:cNvPr>
              <p:cNvSpPr>
                <a:spLocks noGrp="1"/>
              </p:cNvSpPr>
              <p:nvPr>
                <p:ph idx="1"/>
              </p:nvPr>
            </p:nvSpPr>
            <p:spPr>
              <a:xfrm>
                <a:off x="74816" y="881148"/>
                <a:ext cx="5343998" cy="5840327"/>
              </a:xfrm>
            </p:spPr>
            <p:txBody>
              <a:bodyPr/>
              <a:lstStyle/>
              <a:p>
                <a:r>
                  <a:rPr kumimoji="1" lang="en-US" altLang="ja-JP" i="1" dirty="0"/>
                  <a:t>N</a:t>
                </a:r>
                <a:r>
                  <a:rPr kumimoji="1" lang="en-US" altLang="ja-JP" dirty="0"/>
                  <a:t>=28 shell gap</a:t>
                </a:r>
                <a:r>
                  <a:rPr kumimoji="1" lang="ja-JP" altLang="en-US" dirty="0"/>
                  <a:t>の変化</a:t>
                </a:r>
                <a:endParaRPr lang="en-US" altLang="ja-JP" dirty="0"/>
              </a:p>
              <a:p>
                <a:pPr lvl="1"/>
                <a14:m>
                  <m:oMath xmlns:m="http://schemas.openxmlformats.org/officeDocument/2006/math">
                    <m:r>
                      <a:rPr kumimoji="1" lang="en-US" altLang="ja-JP" b="0" i="0"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m:rPr>
                            <m:sty m:val="p"/>
                          </m:rPr>
                          <a:rPr kumimoji="1" lang="en-US" altLang="ja-JP" b="0" i="0" smtClean="0">
                            <a:latin typeface="Cambria Math" panose="02040503050406030204" pitchFamily="18" charset="0"/>
                          </a:rPr>
                          <m:t>Δ</m:t>
                        </m:r>
                      </m:e>
                      <m:sub>
                        <m:r>
                          <a:rPr kumimoji="1" lang="en-US" altLang="ja-JP" b="0" i="1" smtClean="0">
                            <a:latin typeface="Cambria Math" panose="02040503050406030204" pitchFamily="18" charset="0"/>
                          </a:rPr>
                          <m:t>𝜋</m:t>
                        </m:r>
                        <m:r>
                          <a:rPr kumimoji="1" lang="en-US" altLang="ja-JP" b="0" i="1" smtClean="0">
                            <a:latin typeface="Cambria Math" panose="02040503050406030204" pitchFamily="18" charset="0"/>
                          </a:rPr>
                          <m:t>𝑑</m:t>
                        </m:r>
                        <m:r>
                          <a:rPr kumimoji="1" lang="en-US" altLang="ja-JP" b="0" i="0" smtClean="0">
                            <a:latin typeface="Cambria Math" panose="02040503050406030204" pitchFamily="18" charset="0"/>
                          </a:rPr>
                          <m:t>3</m:t>
                        </m:r>
                      </m:sub>
                    </m:sSub>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𝜀</m:t>
                            </m:r>
                          </m:e>
                          <m:sub>
                            <m:r>
                              <a:rPr kumimoji="1" lang="en-US" altLang="ja-JP" b="0" i="1" smtClean="0">
                                <a:latin typeface="Cambria Math" panose="02040503050406030204" pitchFamily="18" charset="0"/>
                              </a:rPr>
                              <m:t>𝜈</m:t>
                            </m:r>
                            <m:r>
                              <a:rPr kumimoji="1" lang="en-US" altLang="ja-JP" b="0" i="1" smtClean="0">
                                <a:latin typeface="Cambria Math" panose="02040503050406030204" pitchFamily="18" charset="0"/>
                              </a:rPr>
                              <m:t>𝑝</m:t>
                            </m:r>
                            <m:r>
                              <a:rPr kumimoji="1" lang="en-US" altLang="ja-JP" b="0" i="0" smtClean="0">
                                <a:latin typeface="Cambria Math" panose="02040503050406030204" pitchFamily="18" charset="0"/>
                              </a:rPr>
                              <m:t>3</m:t>
                            </m:r>
                          </m:sub>
                        </m:sSub>
                        <m:r>
                          <a:rPr kumimoji="1" lang="en-US" altLang="ja-JP" b="0" i="0" smtClean="0">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𝜀</m:t>
                            </m:r>
                          </m:e>
                          <m:sub>
                            <m:r>
                              <a:rPr lang="en-US" altLang="ja-JP" i="1">
                                <a:latin typeface="Cambria Math" panose="02040503050406030204" pitchFamily="18" charset="0"/>
                              </a:rPr>
                              <m:t>𝜈</m:t>
                            </m:r>
                            <m:r>
                              <a:rPr lang="en-US" altLang="ja-JP" b="0" i="1" smtClean="0">
                                <a:latin typeface="Cambria Math" panose="02040503050406030204" pitchFamily="18" charset="0"/>
                              </a:rPr>
                              <m:t>𝑓</m:t>
                            </m:r>
                            <m:r>
                              <a:rPr lang="en-US" altLang="ja-JP" b="0" i="1" smtClean="0">
                                <a:latin typeface="Cambria Math" panose="02040503050406030204" pitchFamily="18" charset="0"/>
                              </a:rPr>
                              <m:t>7</m:t>
                            </m:r>
                          </m:sub>
                        </m:sSub>
                      </m:e>
                    </m:d>
                    <m:r>
                      <a:rPr kumimoji="1" lang="en-US" altLang="ja-JP" b="0" i="1" smtClean="0">
                        <a:latin typeface="Cambria Math" panose="02040503050406030204" pitchFamily="18" charset="0"/>
                      </a:rPr>
                      <m:t>=4</m:t>
                    </m:r>
                    <m:d>
                      <m:dPr>
                        <m:begChr m:val="{"/>
                        <m:endChr m:val="}"/>
                        <m:ctrlPr>
                          <a:rPr kumimoji="1" lang="en-US" altLang="ja-JP" b="0" i="1" smtClean="0">
                            <a:latin typeface="Cambria Math" panose="02040503050406030204" pitchFamily="18" charset="0"/>
                          </a:rPr>
                        </m:ctrlPr>
                      </m:dPr>
                      <m:e>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𝑉</m:t>
                            </m:r>
                          </m:e>
                          <m:sub>
                            <m:r>
                              <a:rPr kumimoji="1" lang="en-US" altLang="ja-JP" b="0" i="1" smtClean="0">
                                <a:latin typeface="Cambria Math" panose="02040503050406030204" pitchFamily="18" charset="0"/>
                              </a:rPr>
                              <m:t>𝑝𝑛</m:t>
                            </m:r>
                          </m:sub>
                          <m:sup>
                            <m:r>
                              <m:rPr>
                                <m:sty m:val="p"/>
                              </m:rPr>
                              <a:rPr kumimoji="1" lang="en-US" altLang="ja-JP" b="0" i="0" smtClean="0">
                                <a:latin typeface="Cambria Math" panose="02040503050406030204" pitchFamily="18" charset="0"/>
                              </a:rPr>
                              <m:t>m</m:t>
                            </m:r>
                          </m:sup>
                        </m:sSubSup>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𝑑</m:t>
                            </m:r>
                            <m:r>
                              <a:rPr kumimoji="1" lang="en-US" altLang="ja-JP" b="0" i="1" smtClean="0">
                                <a:latin typeface="Cambria Math" panose="02040503050406030204" pitchFamily="18" charset="0"/>
                              </a:rPr>
                              <m:t>3,</m:t>
                            </m:r>
                            <m:r>
                              <a:rPr kumimoji="1" lang="en-US" altLang="ja-JP" b="0" i="1" smtClean="0">
                                <a:latin typeface="Cambria Math" panose="02040503050406030204" pitchFamily="18" charset="0"/>
                              </a:rPr>
                              <m:t>𝑓</m:t>
                            </m:r>
                            <m:r>
                              <a:rPr kumimoji="1" lang="en-US" altLang="ja-JP" b="0" i="1" smtClean="0">
                                <a:latin typeface="Cambria Math" panose="02040503050406030204" pitchFamily="18" charset="0"/>
                              </a:rPr>
                              <m:t>7</m:t>
                            </m:r>
                          </m:e>
                        </m:d>
                        <m:r>
                          <a:rPr kumimoji="1" lang="en-US" altLang="ja-JP" b="0" i="1" smtClean="0">
                            <a:latin typeface="Cambria Math" panose="02040503050406030204" pitchFamily="18" charset="0"/>
                          </a:rPr>
                          <m:t>−</m:t>
                        </m:r>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𝑉</m:t>
                            </m:r>
                          </m:e>
                          <m:sub>
                            <m:r>
                              <a:rPr lang="en-US" altLang="ja-JP" i="1">
                                <a:latin typeface="Cambria Math" panose="02040503050406030204" pitchFamily="18" charset="0"/>
                              </a:rPr>
                              <m:t>𝑝𝑛</m:t>
                            </m:r>
                          </m:sub>
                          <m:sup>
                            <m:r>
                              <m:rPr>
                                <m:sty m:val="p"/>
                              </m:rPr>
                              <a:rPr lang="en-US" altLang="ja-JP" i="0">
                                <a:latin typeface="Cambria Math" panose="02040503050406030204" pitchFamily="18" charset="0"/>
                              </a:rPr>
                              <m:t>m</m:t>
                            </m:r>
                          </m:sup>
                        </m:sSubSup>
                        <m:d>
                          <m:dPr>
                            <m:ctrlPr>
                              <a:rPr lang="en-US" altLang="ja-JP" i="1">
                                <a:latin typeface="Cambria Math" panose="02040503050406030204" pitchFamily="18" charset="0"/>
                              </a:rPr>
                            </m:ctrlPr>
                          </m:dPr>
                          <m:e>
                            <m:r>
                              <a:rPr lang="en-US" altLang="ja-JP" i="1">
                                <a:latin typeface="Cambria Math" panose="02040503050406030204" pitchFamily="18" charset="0"/>
                              </a:rPr>
                              <m:t>𝑑</m:t>
                            </m:r>
                            <m:r>
                              <a:rPr lang="en-US" altLang="ja-JP" b="0" i="1" smtClean="0">
                                <a:latin typeface="Cambria Math" panose="02040503050406030204" pitchFamily="18" charset="0"/>
                              </a:rPr>
                              <m:t>3</m:t>
                            </m:r>
                            <m:r>
                              <a:rPr lang="en-US" altLang="ja-JP" i="1">
                                <a:latin typeface="Cambria Math" panose="02040503050406030204" pitchFamily="18" charset="0"/>
                              </a:rPr>
                              <m:t>,</m:t>
                            </m:r>
                            <m:r>
                              <a:rPr lang="en-US" altLang="ja-JP" b="0" i="1" smtClean="0">
                                <a:latin typeface="Cambria Math" panose="02040503050406030204" pitchFamily="18" charset="0"/>
                              </a:rPr>
                              <m:t>𝑝</m:t>
                            </m:r>
                            <m:r>
                              <a:rPr lang="en-US" altLang="ja-JP" b="0" i="1" smtClean="0">
                                <a:latin typeface="Cambria Math" panose="02040503050406030204" pitchFamily="18" charset="0"/>
                              </a:rPr>
                              <m:t>3</m:t>
                            </m:r>
                          </m:e>
                        </m:d>
                      </m:e>
                    </m:d>
                    <m:r>
                      <a:rPr kumimoji="1" lang="en-US" altLang="ja-JP" b="0" i="1" smtClean="0">
                        <a:latin typeface="Cambria Math" panose="02040503050406030204" pitchFamily="18" charset="0"/>
                      </a:rPr>
                      <m:t>&lt;0</m:t>
                    </m:r>
                  </m:oMath>
                </a14:m>
                <a:endParaRPr kumimoji="1" lang="en-US" altLang="ja-JP" i="1" dirty="0"/>
              </a:p>
              <a:p>
                <a:pPr lvl="2"/>
                <a:endParaRPr lang="en-US" altLang="ja-JP" i="1" dirty="0"/>
              </a:p>
              <a:p>
                <a:pPr lvl="2"/>
                <a:endParaRPr kumimoji="1" lang="en-US" altLang="ja-JP" i="1" dirty="0"/>
              </a:p>
              <a:p>
                <a:pPr lvl="2"/>
                <a:r>
                  <a:rPr lang="en-US" altLang="ja-JP" i="1" dirty="0"/>
                  <a:t>d</a:t>
                </a:r>
                <a:r>
                  <a:rPr lang="en-US" altLang="ja-JP" dirty="0"/>
                  <a:t>3-</a:t>
                </a:r>
                <a:r>
                  <a:rPr lang="en-US" altLang="ja-JP" i="1" dirty="0"/>
                  <a:t>f</a:t>
                </a:r>
                <a:r>
                  <a:rPr lang="en-US" altLang="ja-JP" dirty="0"/>
                  <a:t>7</a:t>
                </a:r>
                <a:r>
                  <a:rPr lang="ja-JP" altLang="en-US" dirty="0"/>
                  <a:t>は、</a:t>
                </a:r>
                <a:r>
                  <a:rPr lang="en-US" altLang="ja-JP" dirty="0"/>
                  <a:t>K</a:t>
                </a:r>
                <a:r>
                  <a:rPr lang="ja-JP" altLang="en-US" dirty="0"/>
                  <a:t>同位体で見られる大きな陽子殻進化を引き起こす主要因</a:t>
                </a:r>
                <a:endParaRPr lang="en-US" altLang="ja-JP" dirty="0"/>
              </a:p>
              <a:p>
                <a:pPr lvl="1"/>
                <a:r>
                  <a:rPr kumimoji="1" lang="ja-JP" altLang="en-US" dirty="0"/>
                  <a:t>実験データ</a:t>
                </a:r>
                <a:endParaRPr kumimoji="1" lang="en-US" altLang="ja-JP" dirty="0"/>
              </a:p>
              <a:p>
                <a:pPr lvl="2"/>
                <a:r>
                  <a:rPr kumimoji="1" lang="en-US" altLang="ja-JP" i="1" dirty="0"/>
                  <a:t>N</a:t>
                </a:r>
                <a:r>
                  <a:rPr kumimoji="1" lang="en-US" altLang="ja-JP" dirty="0"/>
                  <a:t>=20</a:t>
                </a:r>
                <a:r>
                  <a:rPr lang="ja-JP" altLang="en-US" dirty="0"/>
                  <a:t>コア上の</a:t>
                </a:r>
                <a:r>
                  <a:rPr lang="en-US" altLang="ja-JP" i="1" dirty="0"/>
                  <a:t>f</a:t>
                </a:r>
                <a:r>
                  <a:rPr lang="en-US" altLang="ja-JP" dirty="0"/>
                  <a:t>7-</a:t>
                </a:r>
                <a:r>
                  <a:rPr lang="en-US" altLang="ja-JP" i="1" dirty="0"/>
                  <a:t>p</a:t>
                </a:r>
                <a:r>
                  <a:rPr lang="en-US" altLang="ja-JP" dirty="0"/>
                  <a:t>3</a:t>
                </a:r>
                <a:r>
                  <a:rPr lang="ja-JP" altLang="en-US" dirty="0"/>
                  <a:t>エネルギー差</a:t>
                </a:r>
                <a:endParaRPr lang="en-US" altLang="ja-JP" dirty="0"/>
              </a:p>
            </p:txBody>
          </p:sp>
        </mc:Choice>
        <mc:Fallback xmlns="">
          <p:sp>
            <p:nvSpPr>
              <p:cNvPr id="3" name="コンテンツ プレースホルダー 2">
                <a:extLst>
                  <a:ext uri="{FF2B5EF4-FFF2-40B4-BE49-F238E27FC236}">
                    <a16:creationId xmlns:a16="http://schemas.microsoft.com/office/drawing/2014/main" id="{AE01CD24-FF25-4FAE-9E26-B8A5BB888C0D}"/>
                  </a:ext>
                </a:extLst>
              </p:cNvPr>
              <p:cNvSpPr>
                <a:spLocks noGrp="1" noRot="1" noChangeAspect="1" noMove="1" noResize="1" noEditPoints="1" noAdjustHandles="1" noChangeArrowheads="1" noChangeShapeType="1" noTextEdit="1"/>
              </p:cNvSpPr>
              <p:nvPr>
                <p:ph idx="1"/>
              </p:nvPr>
            </p:nvSpPr>
            <p:spPr>
              <a:xfrm>
                <a:off x="74816" y="881148"/>
                <a:ext cx="5343998" cy="5840327"/>
              </a:xfrm>
              <a:blipFill>
                <a:blip r:embed="rId2"/>
                <a:stretch>
                  <a:fillRect l="-2052" t="-1775"/>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70F943A3-B39D-4583-961D-5B34A1018AFF}"/>
              </a:ext>
            </a:extLst>
          </p:cNvPr>
          <p:cNvSpPr>
            <a:spLocks noGrp="1"/>
          </p:cNvSpPr>
          <p:nvPr>
            <p:ph type="sldNum" sz="quarter" idx="12"/>
          </p:nvPr>
        </p:nvSpPr>
        <p:spPr/>
        <p:txBody>
          <a:bodyPr/>
          <a:lstStyle/>
          <a:p>
            <a:fld id="{7C8167B1-A8AD-44AE-B049-B38C2168B78E}" type="slidenum">
              <a:rPr kumimoji="1" lang="ja-JP" altLang="en-US" smtClean="0"/>
              <a:t>12</a:t>
            </a:fld>
            <a:endParaRPr kumimoji="1" lang="ja-JP" altLang="en-US" dirty="0"/>
          </a:p>
        </p:txBody>
      </p:sp>
      <p:pic>
        <p:nvPicPr>
          <p:cNvPr id="6" name="図 5">
            <a:extLst>
              <a:ext uri="{FF2B5EF4-FFF2-40B4-BE49-F238E27FC236}">
                <a16:creationId xmlns:a16="http://schemas.microsoft.com/office/drawing/2014/main" id="{F18F3E9F-8B1B-4F7B-80D5-42F73AB20F2A}"/>
              </a:ext>
            </a:extLst>
          </p:cNvPr>
          <p:cNvPicPr>
            <a:picLocks noChangeAspect="1"/>
          </p:cNvPicPr>
          <p:nvPr/>
        </p:nvPicPr>
        <p:blipFill>
          <a:blip r:embed="rId3"/>
          <a:stretch>
            <a:fillRect/>
          </a:stretch>
        </p:blipFill>
        <p:spPr>
          <a:xfrm>
            <a:off x="5741986" y="881148"/>
            <a:ext cx="3188457" cy="3558207"/>
          </a:xfrm>
          <a:prstGeom prst="rect">
            <a:avLst/>
          </a:prstGeom>
        </p:spPr>
      </p:pic>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73C5AB78-CF2D-4770-AFBD-8D5E48D298A0}"/>
                  </a:ext>
                </a:extLst>
              </p:cNvPr>
              <p:cNvSpPr txBox="1"/>
              <p:nvPr/>
            </p:nvSpPr>
            <p:spPr>
              <a:xfrm>
                <a:off x="1268231" y="2757013"/>
                <a:ext cx="1565493" cy="461665"/>
              </a:xfrm>
              <a:prstGeom prst="rect">
                <a:avLst/>
              </a:prstGeom>
              <a:noFill/>
            </p:spPr>
            <p:txBody>
              <a:bodyPr wrap="none" rtlCol="0">
                <a:spAutoFit/>
              </a:bodyPr>
              <a:lstStyle/>
              <a:p>
                <a14:m>
                  <m:oMath xmlns:m="http://schemas.openxmlformats.org/officeDocument/2006/math">
                    <m:d>
                      <m:dPr>
                        <m:begChr m:val="{"/>
                        <m:endChr m:val="}"/>
                        <m:ctrlPr>
                          <a:rPr kumimoji="1" lang="en-US" altLang="ja-JP" sz="2400" i="1" smtClean="0">
                            <a:latin typeface="Cambria Math" panose="02040503050406030204" pitchFamily="18" charset="0"/>
                          </a:rPr>
                        </m:ctrlPr>
                      </m:dPr>
                      <m:e>
                        <m:r>
                          <a:rPr kumimoji="1" lang="en-US" altLang="ja-JP" sz="2400" b="0" i="1" smtClean="0">
                            <a:latin typeface="Cambria Math" panose="02040503050406030204" pitchFamily="18" charset="0"/>
                          </a:rPr>
                          <m:t>−−</m:t>
                        </m:r>
                      </m:e>
                    </m:d>
                  </m:oMath>
                </a14:m>
                <a:r>
                  <a:rPr kumimoji="1" lang="ja-JP" altLang="en-US" sz="2400" dirty="0"/>
                  <a:t>ペア</a:t>
                </a:r>
              </a:p>
            </p:txBody>
          </p:sp>
        </mc:Choice>
        <mc:Fallback xmlns="">
          <p:sp>
            <p:nvSpPr>
              <p:cNvPr id="8" name="テキスト ボックス 7">
                <a:extLst>
                  <a:ext uri="{FF2B5EF4-FFF2-40B4-BE49-F238E27FC236}">
                    <a16:creationId xmlns:a16="http://schemas.microsoft.com/office/drawing/2014/main" id="{73C5AB78-CF2D-4770-AFBD-8D5E48D298A0}"/>
                  </a:ext>
                </a:extLst>
              </p:cNvPr>
              <p:cNvSpPr txBox="1">
                <a:spLocks noRot="1" noChangeAspect="1" noMove="1" noResize="1" noEditPoints="1" noAdjustHandles="1" noChangeArrowheads="1" noChangeShapeType="1" noTextEdit="1"/>
              </p:cNvSpPr>
              <p:nvPr/>
            </p:nvSpPr>
            <p:spPr>
              <a:xfrm>
                <a:off x="1268231" y="2757013"/>
                <a:ext cx="1565493" cy="461665"/>
              </a:xfrm>
              <a:prstGeom prst="rect">
                <a:avLst/>
              </a:prstGeom>
              <a:blipFill>
                <a:blip r:embed="rId4"/>
                <a:stretch>
                  <a:fillRect t="-7895" r="-5058" b="-3157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B637358B-9BC5-4E62-BE3B-82EE0EBFA81A}"/>
                  </a:ext>
                </a:extLst>
              </p:cNvPr>
              <p:cNvSpPr txBox="1"/>
              <p:nvPr/>
            </p:nvSpPr>
            <p:spPr>
              <a:xfrm>
                <a:off x="3210644" y="2757013"/>
                <a:ext cx="1753557" cy="461665"/>
              </a:xfrm>
              <a:prstGeom prst="rect">
                <a:avLst/>
              </a:prstGeom>
              <a:noFill/>
            </p:spPr>
            <p:txBody>
              <a:bodyPr wrap="none" rtlCol="0">
                <a:spAutoFit/>
              </a:bodyPr>
              <a:lstStyle/>
              <a:p>
                <a14:m>
                  <m:oMath xmlns:m="http://schemas.openxmlformats.org/officeDocument/2006/math">
                    <m:d>
                      <m:dPr>
                        <m:begChr m:val="{"/>
                        <m:endChr m:val="}"/>
                        <m:ctrlPr>
                          <a:rPr kumimoji="1" lang="en-US" altLang="ja-JP" sz="2400" i="1" smtClean="0">
                            <a:latin typeface="Cambria Math" panose="02040503050406030204" pitchFamily="18" charset="0"/>
                          </a:rPr>
                        </m:ctrlPr>
                      </m:dPr>
                      <m:e>
                        <m:r>
                          <a:rPr kumimoji="1" lang="en-US" altLang="ja-JP" sz="2400" b="0" i="1" smtClean="0">
                            <a:latin typeface="Cambria Math" panose="02040503050406030204" pitchFamily="18" charset="0"/>
                          </a:rPr>
                          <m:t>+(−)</m:t>
                        </m:r>
                      </m:e>
                    </m:d>
                  </m:oMath>
                </a14:m>
                <a:r>
                  <a:rPr kumimoji="1" lang="ja-JP" altLang="en-US" sz="2400" dirty="0"/>
                  <a:t>ペア</a:t>
                </a:r>
              </a:p>
            </p:txBody>
          </p:sp>
        </mc:Choice>
        <mc:Fallback xmlns="">
          <p:sp>
            <p:nvSpPr>
              <p:cNvPr id="9" name="テキスト ボックス 8">
                <a:extLst>
                  <a:ext uri="{FF2B5EF4-FFF2-40B4-BE49-F238E27FC236}">
                    <a16:creationId xmlns:a16="http://schemas.microsoft.com/office/drawing/2014/main" id="{B637358B-9BC5-4E62-BE3B-82EE0EBFA81A}"/>
                  </a:ext>
                </a:extLst>
              </p:cNvPr>
              <p:cNvSpPr txBox="1">
                <a:spLocks noRot="1" noChangeAspect="1" noMove="1" noResize="1" noEditPoints="1" noAdjustHandles="1" noChangeArrowheads="1" noChangeShapeType="1" noTextEdit="1"/>
              </p:cNvSpPr>
              <p:nvPr/>
            </p:nvSpPr>
            <p:spPr>
              <a:xfrm>
                <a:off x="3210644" y="2757013"/>
                <a:ext cx="1753557" cy="461665"/>
              </a:xfrm>
              <a:prstGeom prst="rect">
                <a:avLst/>
              </a:prstGeom>
              <a:blipFill>
                <a:blip r:embed="rId5"/>
                <a:stretch>
                  <a:fillRect t="-7895" r="-4530" b="-31579"/>
                </a:stretch>
              </a:blipFill>
            </p:spPr>
            <p:txBody>
              <a:bodyPr/>
              <a:lstStyle/>
              <a:p>
                <a:r>
                  <a:rPr lang="ja-JP" altLang="en-US">
                    <a:noFill/>
                  </a:rPr>
                  <a:t> </a:t>
                </a:r>
              </a:p>
            </p:txBody>
          </p:sp>
        </mc:Fallback>
      </mc:AlternateContent>
      <p:sp>
        <p:nvSpPr>
          <p:cNvPr id="10" name="矢印: 右 9">
            <a:extLst>
              <a:ext uri="{FF2B5EF4-FFF2-40B4-BE49-F238E27FC236}">
                <a16:creationId xmlns:a16="http://schemas.microsoft.com/office/drawing/2014/main" id="{712CD756-848D-496D-B797-C9C1B417412B}"/>
              </a:ext>
            </a:extLst>
          </p:cNvPr>
          <p:cNvSpPr/>
          <p:nvPr/>
        </p:nvSpPr>
        <p:spPr>
          <a:xfrm rot="5400000">
            <a:off x="1932407" y="2425613"/>
            <a:ext cx="359393" cy="27080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1" name="矢印: 右 10">
            <a:extLst>
              <a:ext uri="{FF2B5EF4-FFF2-40B4-BE49-F238E27FC236}">
                <a16:creationId xmlns:a16="http://schemas.microsoft.com/office/drawing/2014/main" id="{526C2676-4222-4A7B-95DA-8BCEAC31E3A9}"/>
              </a:ext>
            </a:extLst>
          </p:cNvPr>
          <p:cNvSpPr/>
          <p:nvPr/>
        </p:nvSpPr>
        <p:spPr>
          <a:xfrm rot="5400000">
            <a:off x="3772324" y="2425612"/>
            <a:ext cx="359393" cy="27080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graphicFrame>
        <p:nvGraphicFramePr>
          <p:cNvPr id="12" name="表 12">
            <a:extLst>
              <a:ext uri="{FF2B5EF4-FFF2-40B4-BE49-F238E27FC236}">
                <a16:creationId xmlns:a16="http://schemas.microsoft.com/office/drawing/2014/main" id="{72B03D7A-7B15-437F-A2D3-2B8F16989731}"/>
              </a:ext>
            </a:extLst>
          </p:cNvPr>
          <p:cNvGraphicFramePr>
            <a:graphicFrameLocks noGrp="1"/>
          </p:cNvGraphicFramePr>
          <p:nvPr>
            <p:extLst>
              <p:ext uri="{D42A27DB-BD31-4B8C-83A1-F6EECF244321}">
                <p14:modId xmlns:p14="http://schemas.microsoft.com/office/powerpoint/2010/main" val="499637714"/>
              </p:ext>
            </p:extLst>
          </p:nvPr>
        </p:nvGraphicFramePr>
        <p:xfrm>
          <a:off x="2833724" y="5133698"/>
          <a:ext cx="6096000" cy="111252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4058626192"/>
                    </a:ext>
                  </a:extLst>
                </a:gridCol>
                <a:gridCol w="1524000">
                  <a:extLst>
                    <a:ext uri="{9D8B030D-6E8A-4147-A177-3AD203B41FA5}">
                      <a16:colId xmlns:a16="http://schemas.microsoft.com/office/drawing/2014/main" val="3134406978"/>
                    </a:ext>
                  </a:extLst>
                </a:gridCol>
                <a:gridCol w="1524000">
                  <a:extLst>
                    <a:ext uri="{9D8B030D-6E8A-4147-A177-3AD203B41FA5}">
                      <a16:colId xmlns:a16="http://schemas.microsoft.com/office/drawing/2014/main" val="1271432468"/>
                    </a:ext>
                  </a:extLst>
                </a:gridCol>
                <a:gridCol w="1524000">
                  <a:extLst>
                    <a:ext uri="{9D8B030D-6E8A-4147-A177-3AD203B41FA5}">
                      <a16:colId xmlns:a16="http://schemas.microsoft.com/office/drawing/2014/main" val="478066520"/>
                    </a:ext>
                  </a:extLst>
                </a:gridCol>
              </a:tblGrid>
              <a:tr h="370840">
                <a:tc>
                  <a:txBody>
                    <a:bodyPr/>
                    <a:lstStyle/>
                    <a:p>
                      <a:endParaRPr kumimoji="1" lang="ja-JP" altLang="en-US" dirty="0"/>
                    </a:p>
                  </a:txBody>
                  <a:tcPr/>
                </a:tc>
                <a:tc>
                  <a:txBody>
                    <a:bodyPr/>
                    <a:lstStyle/>
                    <a:p>
                      <a:r>
                        <a:rPr kumimoji="1" lang="en-US" altLang="ja-JP" baseline="30000" dirty="0"/>
                        <a:t>40</a:t>
                      </a:r>
                      <a:r>
                        <a:rPr kumimoji="1" lang="en-US" altLang="ja-JP" dirty="0"/>
                        <a:t>Ca core</a:t>
                      </a:r>
                      <a:endParaRPr kumimoji="1" lang="ja-JP" altLang="en-US" dirty="0"/>
                    </a:p>
                  </a:txBody>
                  <a:tcPr/>
                </a:tc>
                <a:tc>
                  <a:txBody>
                    <a:bodyPr/>
                    <a:lstStyle/>
                    <a:p>
                      <a:r>
                        <a:rPr kumimoji="1" lang="en-US" altLang="ja-JP" baseline="30000" dirty="0"/>
                        <a:t>36</a:t>
                      </a:r>
                      <a:r>
                        <a:rPr kumimoji="1" lang="en-US" altLang="ja-JP" dirty="0"/>
                        <a:t>S core</a:t>
                      </a:r>
                      <a:endParaRPr kumimoji="1" lang="ja-JP" altLang="en-US" dirty="0"/>
                    </a:p>
                  </a:txBody>
                  <a:tcPr/>
                </a:tc>
                <a:tc>
                  <a:txBody>
                    <a:bodyPr/>
                    <a:lstStyle/>
                    <a:p>
                      <a:r>
                        <a:rPr kumimoji="1" lang="ja-JP" altLang="en-US" dirty="0"/>
                        <a:t>差</a:t>
                      </a:r>
                    </a:p>
                  </a:txBody>
                  <a:tcPr/>
                </a:tc>
                <a:extLst>
                  <a:ext uri="{0D108BD9-81ED-4DB2-BD59-A6C34878D82A}">
                    <a16:rowId xmlns:a16="http://schemas.microsoft.com/office/drawing/2014/main" val="861732511"/>
                  </a:ext>
                </a:extLst>
              </a:tr>
              <a:tr h="370840">
                <a:tc>
                  <a:txBody>
                    <a:bodyPr/>
                    <a:lstStyle/>
                    <a:p>
                      <a:r>
                        <a:rPr kumimoji="1" lang="ja-JP" altLang="en-US" dirty="0"/>
                        <a:t>実験</a:t>
                      </a:r>
                    </a:p>
                  </a:txBody>
                  <a:tcPr/>
                </a:tc>
                <a:tc>
                  <a:txBody>
                    <a:bodyPr/>
                    <a:lstStyle/>
                    <a:p>
                      <a:r>
                        <a:rPr kumimoji="1" lang="en-US" altLang="ja-JP" dirty="0"/>
                        <a:t>2.5 MeV</a:t>
                      </a:r>
                      <a:endParaRPr kumimoji="1" lang="ja-JP" altLang="en-US" dirty="0"/>
                    </a:p>
                  </a:txBody>
                  <a:tcPr/>
                </a:tc>
                <a:tc>
                  <a:txBody>
                    <a:bodyPr/>
                    <a:lstStyle/>
                    <a:p>
                      <a:r>
                        <a:rPr kumimoji="1" lang="en-US" altLang="ja-JP" dirty="0"/>
                        <a:t>0.65 MeV</a:t>
                      </a:r>
                      <a:endParaRPr kumimoji="1" lang="ja-JP" altLang="en-US" dirty="0"/>
                    </a:p>
                  </a:txBody>
                  <a:tcPr/>
                </a:tc>
                <a:tc>
                  <a:txBody>
                    <a:bodyPr/>
                    <a:lstStyle/>
                    <a:p>
                      <a:r>
                        <a:rPr kumimoji="1" lang="en-US" altLang="ja-JP" dirty="0"/>
                        <a:t>-1.85 MeV</a:t>
                      </a:r>
                      <a:endParaRPr kumimoji="1" lang="ja-JP" altLang="en-US" dirty="0"/>
                    </a:p>
                  </a:txBody>
                  <a:tcPr/>
                </a:tc>
                <a:extLst>
                  <a:ext uri="{0D108BD9-81ED-4DB2-BD59-A6C34878D82A}">
                    <a16:rowId xmlns:a16="http://schemas.microsoft.com/office/drawing/2014/main" val="694010442"/>
                  </a:ext>
                </a:extLst>
              </a:tr>
              <a:tr h="370840">
                <a:tc>
                  <a:txBody>
                    <a:bodyPr/>
                    <a:lstStyle/>
                    <a:p>
                      <a:r>
                        <a:rPr kumimoji="1" lang="en-US" altLang="ja-JP" dirty="0"/>
                        <a:t>SDPF-MU</a:t>
                      </a:r>
                      <a:endParaRPr kumimoji="1" lang="ja-JP" altLang="en-US" dirty="0"/>
                    </a:p>
                  </a:txBody>
                  <a:tcPr/>
                </a:tc>
                <a:tc>
                  <a:txBody>
                    <a:bodyPr/>
                    <a:lstStyle/>
                    <a:p>
                      <a:r>
                        <a:rPr kumimoji="1" lang="en-US" altLang="ja-JP" dirty="0"/>
                        <a:t>2.94 MeV</a:t>
                      </a:r>
                      <a:endParaRPr kumimoji="1" lang="ja-JP" altLang="en-US" dirty="0"/>
                    </a:p>
                  </a:txBody>
                  <a:tcPr/>
                </a:tc>
                <a:tc>
                  <a:txBody>
                    <a:bodyPr/>
                    <a:lstStyle/>
                    <a:p>
                      <a:r>
                        <a:rPr kumimoji="1" lang="en-US" altLang="ja-JP" dirty="0"/>
                        <a:t>0.56 MeV</a:t>
                      </a:r>
                      <a:endParaRPr kumimoji="1" lang="ja-JP" altLang="en-US" dirty="0"/>
                    </a:p>
                  </a:txBody>
                  <a:tcPr/>
                </a:tc>
                <a:tc>
                  <a:txBody>
                    <a:bodyPr/>
                    <a:lstStyle/>
                    <a:p>
                      <a:r>
                        <a:rPr kumimoji="1" lang="en-US" altLang="ja-JP" dirty="0"/>
                        <a:t>-2.38 MeV</a:t>
                      </a:r>
                      <a:endParaRPr kumimoji="1" lang="ja-JP" altLang="en-US" dirty="0"/>
                    </a:p>
                  </a:txBody>
                  <a:tcPr/>
                </a:tc>
                <a:extLst>
                  <a:ext uri="{0D108BD9-81ED-4DB2-BD59-A6C34878D82A}">
                    <a16:rowId xmlns:a16="http://schemas.microsoft.com/office/drawing/2014/main" val="3208468789"/>
                  </a:ext>
                </a:extLst>
              </a:tr>
            </a:tbl>
          </a:graphicData>
        </a:graphic>
      </p:graphicFrame>
      <p:sp>
        <p:nvSpPr>
          <p:cNvPr id="13" name="テキスト ボックス 12">
            <a:extLst>
              <a:ext uri="{FF2B5EF4-FFF2-40B4-BE49-F238E27FC236}">
                <a16:creationId xmlns:a16="http://schemas.microsoft.com/office/drawing/2014/main" id="{F304F259-4892-443D-B82C-98B6FD8DC5CF}"/>
              </a:ext>
            </a:extLst>
          </p:cNvPr>
          <p:cNvSpPr txBox="1"/>
          <p:nvPr/>
        </p:nvSpPr>
        <p:spPr>
          <a:xfrm>
            <a:off x="251729" y="5133698"/>
            <a:ext cx="2405082" cy="1261884"/>
          </a:xfrm>
          <a:prstGeom prst="rect">
            <a:avLst/>
          </a:prstGeom>
          <a:noFill/>
        </p:spPr>
        <p:txBody>
          <a:bodyPr wrap="none" rtlCol="0">
            <a:spAutoFit/>
          </a:bodyPr>
          <a:lstStyle/>
          <a:p>
            <a:r>
              <a:rPr kumimoji="1" lang="en-US" altLang="ja-JP" baseline="30000" dirty="0"/>
              <a:t>41</a:t>
            </a:r>
            <a:r>
              <a:rPr kumimoji="1" lang="en-US" altLang="ja-JP" dirty="0"/>
              <a:t>Ca</a:t>
            </a:r>
            <a:r>
              <a:rPr kumimoji="1" lang="ja-JP" altLang="en-US" dirty="0"/>
              <a:t>の</a:t>
            </a:r>
            <a:r>
              <a:rPr kumimoji="1" lang="en-US" altLang="ja-JP" i="1" dirty="0"/>
              <a:t>C</a:t>
            </a:r>
            <a:r>
              <a:rPr kumimoji="1" lang="en-US" altLang="ja-JP" baseline="30000" dirty="0"/>
              <a:t>2</a:t>
            </a:r>
            <a:r>
              <a:rPr kumimoji="1" lang="en-US" altLang="ja-JP" i="1" dirty="0"/>
              <a:t>S</a:t>
            </a:r>
            <a:r>
              <a:rPr kumimoji="1" lang="ja-JP" altLang="en-US" dirty="0"/>
              <a:t>重心</a:t>
            </a:r>
            <a:endParaRPr kumimoji="1" lang="en-US" altLang="ja-JP" dirty="0"/>
          </a:p>
          <a:p>
            <a:r>
              <a:rPr kumimoji="1" lang="en-US" altLang="ja-JP" sz="1400" dirty="0"/>
              <a:t>Y. </a:t>
            </a:r>
            <a:r>
              <a:rPr kumimoji="1" lang="en-US" altLang="ja-JP" sz="1400" dirty="0" err="1"/>
              <a:t>Uozumi</a:t>
            </a:r>
            <a:r>
              <a:rPr kumimoji="1" lang="en-US" altLang="ja-JP" sz="1400" dirty="0"/>
              <a:t> et al., Phys. Rev. C</a:t>
            </a:r>
          </a:p>
          <a:p>
            <a:r>
              <a:rPr kumimoji="1" lang="en-US" altLang="ja-JP" sz="1400" dirty="0"/>
              <a:t>50, 263 (1994).</a:t>
            </a:r>
          </a:p>
          <a:p>
            <a:endParaRPr kumimoji="1" lang="en-US" altLang="ja-JP" baseline="30000" dirty="0"/>
          </a:p>
          <a:p>
            <a:r>
              <a:rPr kumimoji="1" lang="en-US" altLang="ja-JP" baseline="30000" dirty="0"/>
              <a:t>37</a:t>
            </a:r>
            <a:r>
              <a:rPr kumimoji="1" lang="en-US" altLang="ja-JP" dirty="0"/>
              <a:t>S</a:t>
            </a:r>
            <a:r>
              <a:rPr kumimoji="1" lang="ja-JP" altLang="en-US" dirty="0"/>
              <a:t>の</a:t>
            </a:r>
            <a:r>
              <a:rPr kumimoji="1" lang="en-US" altLang="ja-JP" i="1" dirty="0"/>
              <a:t>E</a:t>
            </a:r>
            <a:r>
              <a:rPr kumimoji="1" lang="en-US" altLang="ja-JP" i="1" baseline="-25000" dirty="0"/>
              <a:t>x</a:t>
            </a:r>
            <a:r>
              <a:rPr kumimoji="1" lang="en-US" altLang="ja-JP" dirty="0"/>
              <a:t>(3/2</a:t>
            </a:r>
            <a:r>
              <a:rPr kumimoji="1" lang="en-US" altLang="ja-JP" baseline="30000" dirty="0"/>
              <a:t>-</a:t>
            </a:r>
            <a:r>
              <a:rPr kumimoji="1" lang="en-US" altLang="ja-JP" baseline="-25000" dirty="0"/>
              <a:t>1</a:t>
            </a:r>
            <a:r>
              <a:rPr kumimoji="1" lang="en-US" altLang="ja-JP" dirty="0"/>
              <a:t>)</a:t>
            </a:r>
            <a:endParaRPr kumimoji="1" lang="ja-JP" altLang="en-US" dirty="0"/>
          </a:p>
        </p:txBody>
      </p:sp>
      <p:sp>
        <p:nvSpPr>
          <p:cNvPr id="14" name="四角形: 角を丸くする 13">
            <a:extLst>
              <a:ext uri="{FF2B5EF4-FFF2-40B4-BE49-F238E27FC236}">
                <a16:creationId xmlns:a16="http://schemas.microsoft.com/office/drawing/2014/main" id="{E5E124C7-2159-45D9-A504-5850531611A5}"/>
              </a:ext>
            </a:extLst>
          </p:cNvPr>
          <p:cNvSpPr/>
          <p:nvPr/>
        </p:nvSpPr>
        <p:spPr>
          <a:xfrm>
            <a:off x="7486650" y="1530626"/>
            <a:ext cx="762828" cy="1898374"/>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56878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567C6C-C3A2-42D9-B76B-20744E415501}"/>
              </a:ext>
            </a:extLst>
          </p:cNvPr>
          <p:cNvSpPr>
            <a:spLocks noGrp="1"/>
          </p:cNvSpPr>
          <p:nvPr>
            <p:ph type="title"/>
          </p:nvPr>
        </p:nvSpPr>
        <p:spPr/>
        <p:txBody>
          <a:bodyPr>
            <a:normAutofit/>
          </a:bodyPr>
          <a:lstStyle/>
          <a:p>
            <a:r>
              <a:rPr kumimoji="1" lang="en-US" altLang="ja-JP" i="1" dirty="0"/>
              <a:t>N</a:t>
            </a:r>
            <a:r>
              <a:rPr kumimoji="1" lang="en-US" altLang="ja-JP" dirty="0"/>
              <a:t>=28 gap</a:t>
            </a:r>
            <a:r>
              <a:rPr kumimoji="1" lang="ja-JP" altLang="en-US" dirty="0"/>
              <a:t>の減少による閉殻構造の破れ</a:t>
            </a:r>
          </a:p>
        </p:txBody>
      </p:sp>
      <p:sp>
        <p:nvSpPr>
          <p:cNvPr id="3" name="コンテンツ プレースホルダー 2">
            <a:extLst>
              <a:ext uri="{FF2B5EF4-FFF2-40B4-BE49-F238E27FC236}">
                <a16:creationId xmlns:a16="http://schemas.microsoft.com/office/drawing/2014/main" id="{1E60A20B-10CC-4A60-8A3C-345F2934B895}"/>
              </a:ext>
            </a:extLst>
          </p:cNvPr>
          <p:cNvSpPr>
            <a:spLocks noGrp="1"/>
          </p:cNvSpPr>
          <p:nvPr>
            <p:ph idx="1"/>
          </p:nvPr>
        </p:nvSpPr>
        <p:spPr/>
        <p:txBody>
          <a:bodyPr>
            <a:normAutofit/>
          </a:bodyPr>
          <a:lstStyle/>
          <a:p>
            <a:r>
              <a:rPr lang="en-US" altLang="ja-JP" dirty="0"/>
              <a:t>gap</a:t>
            </a:r>
            <a:r>
              <a:rPr lang="ja-JP" altLang="en-US" dirty="0"/>
              <a:t>が減少するにつれ、閉殻構造は崩れていく</a:t>
            </a:r>
            <a:endParaRPr lang="en-US" altLang="ja-JP" dirty="0"/>
          </a:p>
          <a:p>
            <a:r>
              <a:rPr kumimoji="1" lang="en-US" altLang="ja-JP" i="1" dirty="0"/>
              <a:t>N</a:t>
            </a:r>
            <a:r>
              <a:rPr kumimoji="1" lang="en-US" altLang="ja-JP" dirty="0"/>
              <a:t>=28</a:t>
            </a:r>
            <a:r>
              <a:rPr kumimoji="1" lang="ja-JP" altLang="en-US" dirty="0"/>
              <a:t>同位体から</a:t>
            </a:r>
            <a:r>
              <a:rPr kumimoji="1" lang="en-US" altLang="ja-JP" i="1" dirty="0"/>
              <a:t>p</a:t>
            </a:r>
            <a:r>
              <a:rPr kumimoji="1" lang="en-US" altLang="ja-JP" baseline="-25000" dirty="0"/>
              <a:t>3/2</a:t>
            </a:r>
            <a:r>
              <a:rPr kumimoji="1" lang="ja-JP" altLang="en-US" dirty="0"/>
              <a:t>の中性子を取り除く分光学的因子を調べれば</a:t>
            </a:r>
            <a:r>
              <a:rPr lang="ja-JP" altLang="en-US" dirty="0"/>
              <a:t>閉殻構造の破れの程度がわかる</a:t>
            </a:r>
            <a:endParaRPr lang="en-US" altLang="ja-JP" dirty="0"/>
          </a:p>
          <a:p>
            <a:pPr lvl="1"/>
            <a:endParaRPr kumimoji="1" lang="en-US" altLang="ja-JP" dirty="0"/>
          </a:p>
          <a:p>
            <a:pPr lvl="1"/>
            <a:endParaRPr lang="en-US" altLang="ja-JP" dirty="0"/>
          </a:p>
          <a:p>
            <a:pPr lvl="1"/>
            <a:endParaRPr kumimoji="1" lang="en-US" altLang="ja-JP" dirty="0"/>
          </a:p>
          <a:p>
            <a:pPr lvl="1"/>
            <a:endParaRPr lang="en-US" altLang="ja-JP" dirty="0"/>
          </a:p>
          <a:p>
            <a:pPr lvl="1"/>
            <a:endParaRPr kumimoji="1" lang="en-US" altLang="ja-JP" dirty="0"/>
          </a:p>
          <a:p>
            <a:pPr lvl="1"/>
            <a:r>
              <a:rPr kumimoji="1" lang="en-US" altLang="ja-JP" i="1" dirty="0"/>
              <a:t>Z</a:t>
            </a:r>
            <a:r>
              <a:rPr kumimoji="1" lang="en-US" altLang="ja-JP" dirty="0"/>
              <a:t>=20</a:t>
            </a:r>
            <a:r>
              <a:rPr lang="ja-JP" altLang="en-US" dirty="0"/>
              <a:t>の左右に強い非対称性：</a:t>
            </a:r>
            <a:r>
              <a:rPr lang="en-US" altLang="ja-JP" i="1" dirty="0"/>
              <a:t>Z</a:t>
            </a:r>
            <a:r>
              <a:rPr lang="ja-JP" altLang="en-US" dirty="0"/>
              <a:t>が小さいほど閉殻が破れる</a:t>
            </a:r>
            <a:endParaRPr lang="en-US" altLang="ja-JP" dirty="0"/>
          </a:p>
          <a:p>
            <a:pPr lvl="2"/>
            <a:r>
              <a:rPr kumimoji="1" lang="en-US" altLang="ja-JP" i="1" dirty="0"/>
              <a:t>Z</a:t>
            </a:r>
            <a:r>
              <a:rPr kumimoji="1" lang="en-US" altLang="ja-JP" dirty="0"/>
              <a:t>=16</a:t>
            </a:r>
            <a:r>
              <a:rPr kumimoji="1" lang="ja-JP" altLang="en-US" dirty="0"/>
              <a:t>で</a:t>
            </a:r>
            <a:r>
              <a:rPr kumimoji="1" lang="en-US" altLang="ja-JP" i="1" dirty="0"/>
              <a:t>p</a:t>
            </a:r>
            <a:r>
              <a:rPr kumimoji="1" lang="en-US" altLang="ja-JP" baseline="-25000" dirty="0"/>
              <a:t>3/2</a:t>
            </a:r>
            <a:r>
              <a:rPr kumimoji="1" lang="ja-JP" altLang="en-US" dirty="0"/>
              <a:t>の中性子数と</a:t>
            </a:r>
            <a:r>
              <a:rPr kumimoji="1" lang="en-US" altLang="ja-JP" i="1" dirty="0"/>
              <a:t>C</a:t>
            </a:r>
            <a:r>
              <a:rPr kumimoji="1" lang="en-US" altLang="ja-JP" baseline="30000" dirty="0"/>
              <a:t>2</a:t>
            </a:r>
            <a:r>
              <a:rPr kumimoji="1" lang="en-US" altLang="ja-JP" i="1" dirty="0"/>
              <a:t>S</a:t>
            </a:r>
            <a:r>
              <a:rPr kumimoji="1" lang="ja-JP" altLang="en-US" dirty="0"/>
              <a:t>が大きく異なる：実験でも非イラスト</a:t>
            </a:r>
            <a:r>
              <a:rPr kumimoji="1" lang="en-US" altLang="ja-JP" dirty="0"/>
              <a:t>3/2</a:t>
            </a:r>
            <a:r>
              <a:rPr kumimoji="1" lang="en-US" altLang="ja-JP" baseline="30000" dirty="0"/>
              <a:t>-</a:t>
            </a:r>
            <a:r>
              <a:rPr kumimoji="1" lang="ja-JP" altLang="en-US" dirty="0"/>
              <a:t>に強い</a:t>
            </a:r>
            <a:r>
              <a:rPr kumimoji="1" lang="en-US" altLang="ja-JP" i="1" dirty="0"/>
              <a:t>C</a:t>
            </a:r>
            <a:r>
              <a:rPr kumimoji="1" lang="en-US" altLang="ja-JP" baseline="30000" dirty="0"/>
              <a:t>2</a:t>
            </a:r>
            <a:r>
              <a:rPr kumimoji="1" lang="en-US" altLang="ja-JP" i="1" dirty="0"/>
              <a:t>S</a:t>
            </a:r>
            <a:r>
              <a:rPr kumimoji="1" lang="ja-JP" altLang="en-US" dirty="0"/>
              <a:t>がある　</a:t>
            </a:r>
            <a:r>
              <a:rPr kumimoji="1" lang="en-US" altLang="ja-JP" sz="1400" dirty="0"/>
              <a:t>S. </a:t>
            </a:r>
            <a:r>
              <a:rPr kumimoji="1" lang="en-US" altLang="ja-JP" sz="1400" dirty="0" err="1"/>
              <a:t>Momiyama</a:t>
            </a:r>
            <a:r>
              <a:rPr kumimoji="1" lang="en-US" altLang="ja-JP" sz="1400" dirty="0"/>
              <a:t> et al., Phys. Rev. C 102, 034325 (2020)</a:t>
            </a:r>
          </a:p>
          <a:p>
            <a:pPr lvl="3"/>
            <a:r>
              <a:rPr lang="en-US" altLang="ja-JP" baseline="30000" dirty="0"/>
              <a:t>44</a:t>
            </a:r>
            <a:r>
              <a:rPr lang="en-US" altLang="ja-JP" dirty="0"/>
              <a:t>S</a:t>
            </a:r>
            <a:r>
              <a:rPr lang="ja-JP" altLang="en-US" dirty="0"/>
              <a:t>の特異な構造のため　</a:t>
            </a:r>
            <a:r>
              <a:rPr lang="en-US" altLang="ja-JP" sz="1400" dirty="0"/>
              <a:t>Y. Utsuno et al., Phys. Rev. Lett. 114, 032501 (2015).</a:t>
            </a:r>
            <a:endParaRPr kumimoji="1" lang="ja-JP" altLang="en-US" dirty="0"/>
          </a:p>
        </p:txBody>
      </p:sp>
      <p:sp>
        <p:nvSpPr>
          <p:cNvPr id="4" name="スライド番号プレースホルダー 3">
            <a:extLst>
              <a:ext uri="{FF2B5EF4-FFF2-40B4-BE49-F238E27FC236}">
                <a16:creationId xmlns:a16="http://schemas.microsoft.com/office/drawing/2014/main" id="{AF8493F6-8CB9-4909-8AC5-9B723554491B}"/>
              </a:ext>
            </a:extLst>
          </p:cNvPr>
          <p:cNvSpPr>
            <a:spLocks noGrp="1"/>
          </p:cNvSpPr>
          <p:nvPr>
            <p:ph type="sldNum" sz="quarter" idx="12"/>
          </p:nvPr>
        </p:nvSpPr>
        <p:spPr/>
        <p:txBody>
          <a:bodyPr/>
          <a:lstStyle/>
          <a:p>
            <a:fld id="{7C8167B1-A8AD-44AE-B049-B38C2168B78E}" type="slidenum">
              <a:rPr kumimoji="1" lang="ja-JP" altLang="en-US" smtClean="0"/>
              <a:t>13</a:t>
            </a:fld>
            <a:endParaRPr kumimoji="1" lang="ja-JP" altLang="en-US" dirty="0"/>
          </a:p>
        </p:txBody>
      </p:sp>
      <p:pic>
        <p:nvPicPr>
          <p:cNvPr id="6" name="図 5">
            <a:extLst>
              <a:ext uri="{FF2B5EF4-FFF2-40B4-BE49-F238E27FC236}">
                <a16:creationId xmlns:a16="http://schemas.microsoft.com/office/drawing/2014/main" id="{5589F827-304C-40B9-97C1-E3580B55301C}"/>
              </a:ext>
            </a:extLst>
          </p:cNvPr>
          <p:cNvPicPr>
            <a:picLocks noChangeAspect="1"/>
          </p:cNvPicPr>
          <p:nvPr/>
        </p:nvPicPr>
        <p:blipFill>
          <a:blip r:embed="rId2"/>
          <a:stretch>
            <a:fillRect/>
          </a:stretch>
        </p:blipFill>
        <p:spPr>
          <a:xfrm>
            <a:off x="1085642" y="2504662"/>
            <a:ext cx="3628995" cy="2471959"/>
          </a:xfrm>
          <a:prstGeom prst="rect">
            <a:avLst/>
          </a:prstGeom>
        </p:spPr>
      </p:pic>
      <p:cxnSp>
        <p:nvCxnSpPr>
          <p:cNvPr id="8" name="直線コネクタ 7">
            <a:extLst>
              <a:ext uri="{FF2B5EF4-FFF2-40B4-BE49-F238E27FC236}">
                <a16:creationId xmlns:a16="http://schemas.microsoft.com/office/drawing/2014/main" id="{5AF52236-2CC4-4426-B5D1-783034D2B31B}"/>
              </a:ext>
            </a:extLst>
          </p:cNvPr>
          <p:cNvCxnSpPr/>
          <p:nvPr/>
        </p:nvCxnSpPr>
        <p:spPr>
          <a:xfrm>
            <a:off x="6160439" y="4607101"/>
            <a:ext cx="2345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6DB11176-A383-40DC-9F29-276CC8E3757E}"/>
              </a:ext>
            </a:extLst>
          </p:cNvPr>
          <p:cNvCxnSpPr/>
          <p:nvPr/>
        </p:nvCxnSpPr>
        <p:spPr>
          <a:xfrm>
            <a:off x="6114056" y="3429000"/>
            <a:ext cx="2345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0A21D8FF-42F4-432A-BA06-99E15260C092}"/>
              </a:ext>
            </a:extLst>
          </p:cNvPr>
          <p:cNvSpPr txBox="1"/>
          <p:nvPr/>
        </p:nvSpPr>
        <p:spPr>
          <a:xfrm>
            <a:off x="5516384" y="4422435"/>
            <a:ext cx="482824" cy="369332"/>
          </a:xfrm>
          <a:prstGeom prst="rect">
            <a:avLst/>
          </a:prstGeom>
          <a:noFill/>
        </p:spPr>
        <p:txBody>
          <a:bodyPr wrap="none" rtlCol="0">
            <a:spAutoFit/>
          </a:bodyPr>
          <a:lstStyle/>
          <a:p>
            <a:r>
              <a:rPr kumimoji="1" lang="en-US" altLang="ja-JP" i="1" dirty="0"/>
              <a:t>f</a:t>
            </a:r>
            <a:r>
              <a:rPr kumimoji="1" lang="en-US" altLang="ja-JP" baseline="-25000" dirty="0"/>
              <a:t>7/2</a:t>
            </a:r>
            <a:endParaRPr kumimoji="1" lang="ja-JP" altLang="en-US" baseline="-25000" dirty="0"/>
          </a:p>
        </p:txBody>
      </p:sp>
      <p:sp>
        <p:nvSpPr>
          <p:cNvPr id="11" name="楕円 10">
            <a:extLst>
              <a:ext uri="{FF2B5EF4-FFF2-40B4-BE49-F238E27FC236}">
                <a16:creationId xmlns:a16="http://schemas.microsoft.com/office/drawing/2014/main" id="{A8687BA8-00F4-4E15-8F23-C04D822FE8AE}"/>
              </a:ext>
            </a:extLst>
          </p:cNvPr>
          <p:cNvSpPr/>
          <p:nvPr/>
        </p:nvSpPr>
        <p:spPr>
          <a:xfrm>
            <a:off x="6306878" y="4539515"/>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id="{9AA9E4A9-D967-4731-9890-E2338FE10488}"/>
              </a:ext>
            </a:extLst>
          </p:cNvPr>
          <p:cNvSpPr/>
          <p:nvPr/>
        </p:nvSpPr>
        <p:spPr>
          <a:xfrm>
            <a:off x="6561832" y="4545276"/>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1B7A774C-E36D-4901-A25B-5220A9F1E34F}"/>
              </a:ext>
            </a:extLst>
          </p:cNvPr>
          <p:cNvSpPr/>
          <p:nvPr/>
        </p:nvSpPr>
        <p:spPr>
          <a:xfrm>
            <a:off x="6837183" y="4533754"/>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67505D7D-7D49-4788-9BA2-916D038EF5EB}"/>
              </a:ext>
            </a:extLst>
          </p:cNvPr>
          <p:cNvSpPr/>
          <p:nvPr/>
        </p:nvSpPr>
        <p:spPr>
          <a:xfrm>
            <a:off x="7092137" y="4539515"/>
            <a:ext cx="144000" cy="144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B0A3EE81-D6F8-4E91-AECC-6CBE8D990D1F}"/>
              </a:ext>
            </a:extLst>
          </p:cNvPr>
          <p:cNvSpPr/>
          <p:nvPr/>
        </p:nvSpPr>
        <p:spPr>
          <a:xfrm>
            <a:off x="7370964" y="4535101"/>
            <a:ext cx="144000" cy="144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4E1720B4-6DF4-4B27-BAFB-4FD680AFCF2D}"/>
              </a:ext>
            </a:extLst>
          </p:cNvPr>
          <p:cNvSpPr/>
          <p:nvPr/>
        </p:nvSpPr>
        <p:spPr>
          <a:xfrm>
            <a:off x="7625918" y="4540862"/>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6D1F4258-F267-443C-A8DA-E2BDC34D2949}"/>
              </a:ext>
            </a:extLst>
          </p:cNvPr>
          <p:cNvSpPr/>
          <p:nvPr/>
        </p:nvSpPr>
        <p:spPr>
          <a:xfrm>
            <a:off x="7901269" y="4529340"/>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5D501C62-D30B-40BE-A1E0-D5B3FA81FE00}"/>
              </a:ext>
            </a:extLst>
          </p:cNvPr>
          <p:cNvSpPr/>
          <p:nvPr/>
        </p:nvSpPr>
        <p:spPr>
          <a:xfrm>
            <a:off x="8156223" y="4535101"/>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AC8B1ADC-B196-4ED5-AA16-6E4E780BCF75}"/>
              </a:ext>
            </a:extLst>
          </p:cNvPr>
          <p:cNvSpPr/>
          <p:nvPr/>
        </p:nvSpPr>
        <p:spPr>
          <a:xfrm>
            <a:off x="7084624" y="3361414"/>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FECC3E42-6402-4DF5-B5E5-48C43F814CFD}"/>
              </a:ext>
            </a:extLst>
          </p:cNvPr>
          <p:cNvSpPr/>
          <p:nvPr/>
        </p:nvSpPr>
        <p:spPr>
          <a:xfrm>
            <a:off x="7363451" y="3357000"/>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55F8FCBD-E43D-409C-B33C-37D1326EC82B}"/>
              </a:ext>
            </a:extLst>
          </p:cNvPr>
          <p:cNvSpPr txBox="1"/>
          <p:nvPr/>
        </p:nvSpPr>
        <p:spPr>
          <a:xfrm>
            <a:off x="5464618" y="3172334"/>
            <a:ext cx="535724" cy="369332"/>
          </a:xfrm>
          <a:prstGeom prst="rect">
            <a:avLst/>
          </a:prstGeom>
          <a:noFill/>
        </p:spPr>
        <p:txBody>
          <a:bodyPr wrap="none" rtlCol="0">
            <a:spAutoFit/>
          </a:bodyPr>
          <a:lstStyle/>
          <a:p>
            <a:r>
              <a:rPr kumimoji="1" lang="en-US" altLang="ja-JP" i="1" dirty="0"/>
              <a:t>p</a:t>
            </a:r>
            <a:r>
              <a:rPr kumimoji="1" lang="en-US" altLang="ja-JP" baseline="-25000" dirty="0"/>
              <a:t>3/2</a:t>
            </a:r>
            <a:endParaRPr kumimoji="1" lang="ja-JP" altLang="en-US" baseline="-25000" dirty="0"/>
          </a:p>
        </p:txBody>
      </p:sp>
      <p:sp>
        <p:nvSpPr>
          <p:cNvPr id="22" name="テキスト ボックス 21">
            <a:extLst>
              <a:ext uri="{FF2B5EF4-FFF2-40B4-BE49-F238E27FC236}">
                <a16:creationId xmlns:a16="http://schemas.microsoft.com/office/drawing/2014/main" id="{01056304-5D64-4F84-925A-449CBC3CE9DB}"/>
              </a:ext>
            </a:extLst>
          </p:cNvPr>
          <p:cNvSpPr txBox="1"/>
          <p:nvPr/>
        </p:nvSpPr>
        <p:spPr>
          <a:xfrm>
            <a:off x="6000342" y="3786545"/>
            <a:ext cx="537327" cy="461665"/>
          </a:xfrm>
          <a:prstGeom prst="rect">
            <a:avLst/>
          </a:prstGeom>
          <a:noFill/>
        </p:spPr>
        <p:txBody>
          <a:bodyPr wrap="none" rtlCol="0">
            <a:spAutoFit/>
          </a:bodyPr>
          <a:lstStyle/>
          <a:p>
            <a:r>
              <a:rPr kumimoji="1" lang="en-US" altLang="ja-JP" sz="2400" b="1" dirty="0"/>
              <a:t>28</a:t>
            </a:r>
            <a:endParaRPr kumimoji="1" lang="ja-JP" altLang="en-US" sz="2400" b="1" dirty="0"/>
          </a:p>
        </p:txBody>
      </p:sp>
      <p:sp>
        <p:nvSpPr>
          <p:cNvPr id="23" name="矢印: 折線 22">
            <a:extLst>
              <a:ext uri="{FF2B5EF4-FFF2-40B4-BE49-F238E27FC236}">
                <a16:creationId xmlns:a16="http://schemas.microsoft.com/office/drawing/2014/main" id="{A0A8FDFB-DC61-4D64-A4C4-465972A450F0}"/>
              </a:ext>
            </a:extLst>
          </p:cNvPr>
          <p:cNvSpPr/>
          <p:nvPr/>
        </p:nvSpPr>
        <p:spPr>
          <a:xfrm>
            <a:off x="7398200" y="2902404"/>
            <a:ext cx="1231119" cy="380858"/>
          </a:xfrm>
          <a:prstGeom prst="ben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solidFill>
                <a:schemeClr val="tx1"/>
              </a:solidFill>
            </a:endParaRPr>
          </a:p>
        </p:txBody>
      </p:sp>
      <p:sp>
        <p:nvSpPr>
          <p:cNvPr id="24" name="テキスト ボックス 23">
            <a:extLst>
              <a:ext uri="{FF2B5EF4-FFF2-40B4-BE49-F238E27FC236}">
                <a16:creationId xmlns:a16="http://schemas.microsoft.com/office/drawing/2014/main" id="{E4794730-06C6-426B-A7EE-EEC32250643B}"/>
              </a:ext>
            </a:extLst>
          </p:cNvPr>
          <p:cNvSpPr txBox="1"/>
          <p:nvPr/>
        </p:nvSpPr>
        <p:spPr>
          <a:xfrm>
            <a:off x="6751200" y="2559453"/>
            <a:ext cx="2262158" cy="369332"/>
          </a:xfrm>
          <a:prstGeom prst="rect">
            <a:avLst/>
          </a:prstGeom>
          <a:noFill/>
        </p:spPr>
        <p:txBody>
          <a:bodyPr wrap="none" rtlCol="0">
            <a:spAutoFit/>
          </a:bodyPr>
          <a:lstStyle/>
          <a:p>
            <a:r>
              <a:rPr kumimoji="1" lang="ja-JP" altLang="en-US" dirty="0"/>
              <a:t>取り除く確率が増大</a:t>
            </a:r>
          </a:p>
        </p:txBody>
      </p:sp>
      <p:sp>
        <p:nvSpPr>
          <p:cNvPr id="25" name="矢印: 上カーブ 24">
            <a:extLst>
              <a:ext uri="{FF2B5EF4-FFF2-40B4-BE49-F238E27FC236}">
                <a16:creationId xmlns:a16="http://schemas.microsoft.com/office/drawing/2014/main" id="{0AB8FF52-3919-4EC4-8DC0-EBAAF6FCE4FC}"/>
              </a:ext>
            </a:extLst>
          </p:cNvPr>
          <p:cNvSpPr/>
          <p:nvPr/>
        </p:nvSpPr>
        <p:spPr>
          <a:xfrm rot="16200000">
            <a:off x="7095778" y="3848193"/>
            <a:ext cx="1162181" cy="338836"/>
          </a:xfrm>
          <a:prstGeom prst="curved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dirty="0">
              <a:solidFill>
                <a:schemeClr val="tx1"/>
              </a:solidFill>
            </a:endParaRPr>
          </a:p>
        </p:txBody>
      </p:sp>
      <p:sp>
        <p:nvSpPr>
          <p:cNvPr id="26" name="矢印: 下カーブ 25">
            <a:extLst>
              <a:ext uri="{FF2B5EF4-FFF2-40B4-BE49-F238E27FC236}">
                <a16:creationId xmlns:a16="http://schemas.microsoft.com/office/drawing/2014/main" id="{C6CD3D6F-2521-4EBC-93FA-16F6075F7E86}"/>
              </a:ext>
            </a:extLst>
          </p:cNvPr>
          <p:cNvSpPr/>
          <p:nvPr/>
        </p:nvSpPr>
        <p:spPr>
          <a:xfrm rot="16200000">
            <a:off x="6318651" y="3835395"/>
            <a:ext cx="1162180" cy="364431"/>
          </a:xfrm>
          <a:prstGeom prst="curved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solidFill>
                <a:schemeClr val="tx1"/>
              </a:solidFill>
            </a:endParaRPr>
          </a:p>
        </p:txBody>
      </p:sp>
      <p:sp>
        <p:nvSpPr>
          <p:cNvPr id="27" name="テキスト ボックス 26">
            <a:extLst>
              <a:ext uri="{FF2B5EF4-FFF2-40B4-BE49-F238E27FC236}">
                <a16:creationId xmlns:a16="http://schemas.microsoft.com/office/drawing/2014/main" id="{B1BBB9F3-F1EE-4A7B-8F2A-0A5BC5099447}"/>
              </a:ext>
            </a:extLst>
          </p:cNvPr>
          <p:cNvSpPr txBox="1"/>
          <p:nvPr/>
        </p:nvSpPr>
        <p:spPr>
          <a:xfrm>
            <a:off x="2139272" y="4047642"/>
            <a:ext cx="614271" cy="338554"/>
          </a:xfrm>
          <a:prstGeom prst="rect">
            <a:avLst/>
          </a:prstGeom>
          <a:noFill/>
        </p:spPr>
        <p:txBody>
          <a:bodyPr wrap="none" rtlCol="0">
            <a:spAutoFit/>
          </a:bodyPr>
          <a:lstStyle/>
          <a:p>
            <a:r>
              <a:rPr kumimoji="1" lang="en-US" altLang="ja-JP" sz="1600" dirty="0">
                <a:solidFill>
                  <a:srgbClr val="00B050"/>
                </a:solidFill>
              </a:rPr>
              <a:t>3/2</a:t>
            </a:r>
            <a:r>
              <a:rPr kumimoji="1" lang="en-US" altLang="ja-JP" sz="1600" baseline="30000" dirty="0">
                <a:solidFill>
                  <a:srgbClr val="00B050"/>
                </a:solidFill>
              </a:rPr>
              <a:t>-</a:t>
            </a:r>
            <a:r>
              <a:rPr kumimoji="1" lang="en-US" altLang="ja-JP" sz="1600" baseline="-25000" dirty="0">
                <a:solidFill>
                  <a:srgbClr val="00B050"/>
                </a:solidFill>
              </a:rPr>
              <a:t>1</a:t>
            </a:r>
            <a:endParaRPr kumimoji="1" lang="ja-JP" altLang="en-US" sz="1600" baseline="-25000" dirty="0">
              <a:solidFill>
                <a:srgbClr val="00B050"/>
              </a:solidFill>
            </a:endParaRPr>
          </a:p>
        </p:txBody>
      </p:sp>
    </p:spTree>
    <p:extLst>
      <p:ext uri="{BB962C8B-B14F-4D97-AF65-F5344CB8AC3E}">
        <p14:creationId xmlns:p14="http://schemas.microsoft.com/office/powerpoint/2010/main" val="966608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260639-57ED-44F9-9762-80BC5475D1D2}"/>
              </a:ext>
            </a:extLst>
          </p:cNvPr>
          <p:cNvSpPr>
            <a:spLocks noGrp="1"/>
          </p:cNvSpPr>
          <p:nvPr>
            <p:ph type="title"/>
          </p:nvPr>
        </p:nvSpPr>
        <p:spPr/>
        <p:txBody>
          <a:bodyPr/>
          <a:lstStyle/>
          <a:p>
            <a:r>
              <a:rPr kumimoji="1" lang="ja-JP" altLang="en-US" dirty="0"/>
              <a:t>中性子の殻進化：</a:t>
            </a:r>
            <a:r>
              <a:rPr kumimoji="1" lang="en-US" altLang="ja-JP" i="1" dirty="0"/>
              <a:t>Z</a:t>
            </a:r>
            <a:r>
              <a:rPr kumimoji="1" lang="en-US" altLang="ja-JP" dirty="0"/>
              <a:t>=20</a:t>
            </a:r>
            <a:r>
              <a:rPr kumimoji="1" lang="ja-JP" altLang="en-US" dirty="0"/>
              <a:t>から</a:t>
            </a:r>
            <a:r>
              <a:rPr kumimoji="1" lang="en-US" altLang="ja-JP" dirty="0"/>
              <a:t>16</a:t>
            </a:r>
            <a:r>
              <a:rPr kumimoji="1" lang="ja-JP" altLang="en-US" dirty="0"/>
              <a:t>まで</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AE01CD24-FF25-4FAE-9E26-B8A5BB888C0D}"/>
                  </a:ext>
                </a:extLst>
              </p:cNvPr>
              <p:cNvSpPr>
                <a:spLocks noGrp="1"/>
              </p:cNvSpPr>
              <p:nvPr>
                <p:ph idx="1"/>
              </p:nvPr>
            </p:nvSpPr>
            <p:spPr>
              <a:xfrm>
                <a:off x="74816" y="881148"/>
                <a:ext cx="5343998" cy="5840327"/>
              </a:xfrm>
            </p:spPr>
            <p:txBody>
              <a:bodyPr/>
              <a:lstStyle/>
              <a:p>
                <a:r>
                  <a:rPr kumimoji="1" lang="en-US" altLang="ja-JP" i="1" dirty="0"/>
                  <a:t>N</a:t>
                </a:r>
                <a:r>
                  <a:rPr kumimoji="1" lang="en-US" altLang="ja-JP" dirty="0"/>
                  <a:t>=34 shell gap</a:t>
                </a:r>
                <a:r>
                  <a:rPr kumimoji="1" lang="ja-JP" altLang="en-US" dirty="0"/>
                  <a:t>の変化</a:t>
                </a:r>
                <a:endParaRPr lang="en-US" altLang="ja-JP" dirty="0"/>
              </a:p>
              <a:p>
                <a:pPr lvl="1"/>
                <a14:m>
                  <m:oMath xmlns:m="http://schemas.openxmlformats.org/officeDocument/2006/math">
                    <m:r>
                      <a:rPr kumimoji="1" lang="en-US" altLang="ja-JP" b="0" i="0"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m:rPr>
                            <m:sty m:val="p"/>
                          </m:rPr>
                          <a:rPr kumimoji="1" lang="en-US" altLang="ja-JP" b="0" i="0" smtClean="0">
                            <a:latin typeface="Cambria Math" panose="02040503050406030204" pitchFamily="18" charset="0"/>
                          </a:rPr>
                          <m:t>Δ</m:t>
                        </m:r>
                      </m:e>
                      <m:sub>
                        <m:r>
                          <a:rPr kumimoji="1" lang="en-US" altLang="ja-JP" b="0" i="1" smtClean="0">
                            <a:latin typeface="Cambria Math" panose="02040503050406030204" pitchFamily="18" charset="0"/>
                          </a:rPr>
                          <m:t>𝜋</m:t>
                        </m:r>
                        <m:r>
                          <a:rPr kumimoji="1" lang="en-US" altLang="ja-JP" b="0" i="1" smtClean="0">
                            <a:latin typeface="Cambria Math" panose="02040503050406030204" pitchFamily="18" charset="0"/>
                          </a:rPr>
                          <m:t>𝑑</m:t>
                        </m:r>
                        <m:r>
                          <a:rPr kumimoji="1" lang="en-US" altLang="ja-JP" b="0" i="0" smtClean="0">
                            <a:latin typeface="Cambria Math" panose="02040503050406030204" pitchFamily="18" charset="0"/>
                          </a:rPr>
                          <m:t>3</m:t>
                        </m:r>
                      </m:sub>
                    </m:sSub>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𝜀</m:t>
                            </m:r>
                          </m:e>
                          <m:sub>
                            <m:r>
                              <a:rPr kumimoji="1" lang="en-US" altLang="ja-JP" b="0" i="1" smtClean="0">
                                <a:latin typeface="Cambria Math" panose="02040503050406030204" pitchFamily="18" charset="0"/>
                              </a:rPr>
                              <m:t>𝜈</m:t>
                            </m:r>
                            <m:r>
                              <a:rPr kumimoji="1" lang="en-US" altLang="ja-JP" b="0" i="1" smtClean="0">
                                <a:latin typeface="Cambria Math" panose="02040503050406030204" pitchFamily="18" charset="0"/>
                              </a:rPr>
                              <m:t>𝑓</m:t>
                            </m:r>
                            <m:r>
                              <a:rPr kumimoji="1" lang="en-US" altLang="ja-JP" b="0" i="1" smtClean="0">
                                <a:latin typeface="Cambria Math" panose="02040503050406030204" pitchFamily="18" charset="0"/>
                              </a:rPr>
                              <m:t>5</m:t>
                            </m:r>
                          </m:sub>
                        </m:sSub>
                        <m:r>
                          <a:rPr kumimoji="1" lang="en-US" altLang="ja-JP" b="0" i="0" smtClean="0">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𝜀</m:t>
                            </m:r>
                          </m:e>
                          <m:sub>
                            <m:r>
                              <a:rPr lang="en-US" altLang="ja-JP" i="1">
                                <a:latin typeface="Cambria Math" panose="02040503050406030204" pitchFamily="18" charset="0"/>
                              </a:rPr>
                              <m:t>𝜈</m:t>
                            </m:r>
                            <m:r>
                              <a:rPr lang="en-US" altLang="ja-JP" b="0" i="1" smtClean="0">
                                <a:latin typeface="Cambria Math" panose="02040503050406030204" pitchFamily="18" charset="0"/>
                              </a:rPr>
                              <m:t>𝑝</m:t>
                            </m:r>
                            <m:r>
                              <a:rPr lang="en-US" altLang="ja-JP" b="0" i="1" smtClean="0">
                                <a:latin typeface="Cambria Math" panose="02040503050406030204" pitchFamily="18" charset="0"/>
                              </a:rPr>
                              <m:t>1</m:t>
                            </m:r>
                          </m:sub>
                        </m:sSub>
                      </m:e>
                    </m:d>
                    <m:r>
                      <a:rPr kumimoji="1" lang="en-US" altLang="ja-JP" b="0" i="1" smtClean="0">
                        <a:latin typeface="Cambria Math" panose="02040503050406030204" pitchFamily="18" charset="0"/>
                      </a:rPr>
                      <m:t>=4</m:t>
                    </m:r>
                    <m:d>
                      <m:dPr>
                        <m:begChr m:val="{"/>
                        <m:endChr m:val="}"/>
                        <m:ctrlPr>
                          <a:rPr kumimoji="1" lang="en-US" altLang="ja-JP" b="0" i="1" smtClean="0">
                            <a:latin typeface="Cambria Math" panose="02040503050406030204" pitchFamily="18" charset="0"/>
                          </a:rPr>
                        </m:ctrlPr>
                      </m:dPr>
                      <m:e>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𝑉</m:t>
                            </m:r>
                          </m:e>
                          <m:sub>
                            <m:r>
                              <a:rPr kumimoji="1" lang="en-US" altLang="ja-JP" b="0" i="1" smtClean="0">
                                <a:latin typeface="Cambria Math" panose="02040503050406030204" pitchFamily="18" charset="0"/>
                              </a:rPr>
                              <m:t>𝑝𝑛</m:t>
                            </m:r>
                          </m:sub>
                          <m:sup>
                            <m:r>
                              <m:rPr>
                                <m:sty m:val="p"/>
                              </m:rPr>
                              <a:rPr kumimoji="1" lang="en-US" altLang="ja-JP" b="0" i="0" smtClean="0">
                                <a:latin typeface="Cambria Math" panose="02040503050406030204" pitchFamily="18" charset="0"/>
                              </a:rPr>
                              <m:t>m</m:t>
                            </m:r>
                          </m:sup>
                        </m:sSubSup>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𝑑</m:t>
                            </m:r>
                            <m:r>
                              <a:rPr kumimoji="1" lang="en-US" altLang="ja-JP" b="0" i="1" smtClean="0">
                                <a:latin typeface="Cambria Math" panose="02040503050406030204" pitchFamily="18" charset="0"/>
                              </a:rPr>
                              <m:t>3,</m:t>
                            </m:r>
                            <m:r>
                              <a:rPr kumimoji="1" lang="en-US" altLang="ja-JP" b="0" i="1" smtClean="0">
                                <a:latin typeface="Cambria Math" panose="02040503050406030204" pitchFamily="18" charset="0"/>
                              </a:rPr>
                              <m:t>𝑝</m:t>
                            </m:r>
                            <m:r>
                              <a:rPr kumimoji="1" lang="en-US" altLang="ja-JP" b="0" i="1" smtClean="0">
                                <a:latin typeface="Cambria Math" panose="02040503050406030204" pitchFamily="18" charset="0"/>
                              </a:rPr>
                              <m:t>1</m:t>
                            </m:r>
                          </m:e>
                        </m:d>
                        <m:r>
                          <a:rPr kumimoji="1" lang="en-US" altLang="ja-JP" b="0" i="1" smtClean="0">
                            <a:latin typeface="Cambria Math" panose="02040503050406030204" pitchFamily="18" charset="0"/>
                          </a:rPr>
                          <m:t>−</m:t>
                        </m:r>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𝑉</m:t>
                            </m:r>
                          </m:e>
                          <m:sub>
                            <m:r>
                              <a:rPr lang="en-US" altLang="ja-JP" i="1">
                                <a:latin typeface="Cambria Math" panose="02040503050406030204" pitchFamily="18" charset="0"/>
                              </a:rPr>
                              <m:t>𝑝𝑛</m:t>
                            </m:r>
                          </m:sub>
                          <m:sup>
                            <m:r>
                              <m:rPr>
                                <m:sty m:val="p"/>
                              </m:rPr>
                              <a:rPr lang="en-US" altLang="ja-JP" i="0">
                                <a:latin typeface="Cambria Math" panose="02040503050406030204" pitchFamily="18" charset="0"/>
                              </a:rPr>
                              <m:t>m</m:t>
                            </m:r>
                          </m:sup>
                        </m:sSubSup>
                        <m:d>
                          <m:dPr>
                            <m:ctrlPr>
                              <a:rPr lang="en-US" altLang="ja-JP" i="1">
                                <a:latin typeface="Cambria Math" panose="02040503050406030204" pitchFamily="18" charset="0"/>
                              </a:rPr>
                            </m:ctrlPr>
                          </m:dPr>
                          <m:e>
                            <m:r>
                              <a:rPr lang="en-US" altLang="ja-JP" i="1">
                                <a:latin typeface="Cambria Math" panose="02040503050406030204" pitchFamily="18" charset="0"/>
                              </a:rPr>
                              <m:t>𝑑</m:t>
                            </m:r>
                            <m:r>
                              <a:rPr lang="en-US" altLang="ja-JP" b="0" i="1" smtClean="0">
                                <a:latin typeface="Cambria Math" panose="02040503050406030204" pitchFamily="18" charset="0"/>
                              </a:rPr>
                              <m:t>3</m:t>
                            </m:r>
                            <m:r>
                              <a:rPr lang="en-US" altLang="ja-JP" i="1">
                                <a:latin typeface="Cambria Math" panose="02040503050406030204" pitchFamily="18" charset="0"/>
                              </a:rPr>
                              <m:t>,</m:t>
                            </m:r>
                            <m:r>
                              <a:rPr lang="en-US" altLang="ja-JP" b="0" i="1" smtClean="0">
                                <a:latin typeface="Cambria Math" panose="02040503050406030204" pitchFamily="18" charset="0"/>
                              </a:rPr>
                              <m:t>𝑓</m:t>
                            </m:r>
                            <m:r>
                              <a:rPr lang="en-US" altLang="ja-JP" b="0" i="1" smtClean="0">
                                <a:latin typeface="Cambria Math" panose="02040503050406030204" pitchFamily="18" charset="0"/>
                              </a:rPr>
                              <m:t>5</m:t>
                            </m:r>
                          </m:e>
                        </m:d>
                      </m:e>
                    </m:d>
                    <m:r>
                      <a:rPr kumimoji="1" lang="en-US" altLang="ja-JP" b="0" i="1" smtClean="0">
                        <a:latin typeface="Cambria Math" panose="02040503050406030204" pitchFamily="18" charset="0"/>
                      </a:rPr>
                      <m:t>&gt;0</m:t>
                    </m:r>
                  </m:oMath>
                </a14:m>
                <a:endParaRPr kumimoji="1" lang="en-US" altLang="ja-JP" i="1" dirty="0"/>
              </a:p>
              <a:p>
                <a:pPr lvl="2"/>
                <a:endParaRPr lang="en-US" altLang="ja-JP" i="1" dirty="0"/>
              </a:p>
              <a:p>
                <a:pPr lvl="2"/>
                <a:endParaRPr kumimoji="1" lang="en-US" altLang="ja-JP" i="1" dirty="0"/>
              </a:p>
              <a:p>
                <a:pPr lvl="2"/>
                <a:r>
                  <a:rPr lang="en-US" altLang="ja-JP" i="1" dirty="0"/>
                  <a:t>d</a:t>
                </a:r>
                <a:r>
                  <a:rPr lang="en-US" altLang="ja-JP" dirty="0"/>
                  <a:t>3-</a:t>
                </a:r>
                <a:r>
                  <a:rPr lang="en-US" altLang="ja-JP" i="1" dirty="0"/>
                  <a:t>p</a:t>
                </a:r>
                <a:r>
                  <a:rPr lang="en-US" altLang="ja-JP" dirty="0"/>
                  <a:t>1</a:t>
                </a:r>
                <a:r>
                  <a:rPr lang="ja-JP" altLang="en-US" dirty="0"/>
                  <a:t>は最も引力の小さなペア</a:t>
                </a:r>
                <a:endParaRPr lang="en-US" altLang="ja-JP" dirty="0"/>
              </a:p>
              <a:p>
                <a:pPr lvl="1"/>
                <a:r>
                  <a:rPr lang="ja-JP" altLang="en-US" dirty="0"/>
                  <a:t>実験データ</a:t>
                </a:r>
                <a:endParaRPr lang="en-US" altLang="ja-JP" dirty="0"/>
              </a:p>
              <a:p>
                <a:pPr lvl="2"/>
                <a:r>
                  <a:rPr lang="en-US" altLang="ja-JP" i="1" dirty="0"/>
                  <a:t>N</a:t>
                </a:r>
                <a:r>
                  <a:rPr lang="en-US" altLang="ja-JP" dirty="0"/>
                  <a:t>=20</a:t>
                </a:r>
                <a:r>
                  <a:rPr lang="ja-JP" altLang="en-US" dirty="0"/>
                  <a:t>コア上の</a:t>
                </a:r>
                <a:r>
                  <a:rPr lang="en-US" altLang="ja-JP" i="1" dirty="0"/>
                  <a:t>f</a:t>
                </a:r>
                <a:r>
                  <a:rPr lang="en-US" altLang="ja-JP" dirty="0"/>
                  <a:t>5-</a:t>
                </a:r>
                <a:r>
                  <a:rPr lang="en-US" altLang="ja-JP" i="1" dirty="0"/>
                  <a:t>p</a:t>
                </a:r>
                <a:r>
                  <a:rPr lang="en-US" altLang="ja-JP" dirty="0"/>
                  <a:t>1</a:t>
                </a:r>
                <a:r>
                  <a:rPr lang="ja-JP" altLang="en-US" dirty="0"/>
                  <a:t>エネルギー差</a:t>
                </a:r>
                <a:endParaRPr lang="en-US" altLang="ja-JP" dirty="0"/>
              </a:p>
              <a:p>
                <a:pPr lvl="3"/>
                <a:r>
                  <a:rPr lang="en-US" altLang="ja-JP" i="1" dirty="0"/>
                  <a:t>f</a:t>
                </a:r>
                <a:r>
                  <a:rPr lang="en-US" altLang="ja-JP" baseline="-25000" dirty="0"/>
                  <a:t>5/2</a:t>
                </a:r>
                <a:r>
                  <a:rPr lang="ja-JP" altLang="en-US" dirty="0"/>
                  <a:t>の</a:t>
                </a:r>
                <a:r>
                  <a:rPr lang="en-US" altLang="ja-JP" i="1" dirty="0"/>
                  <a:t>C</a:t>
                </a:r>
                <a:r>
                  <a:rPr lang="en-US" altLang="ja-JP" baseline="30000" dirty="0"/>
                  <a:t>2</a:t>
                </a:r>
                <a:r>
                  <a:rPr lang="en-US" altLang="ja-JP" i="1" dirty="0"/>
                  <a:t>S</a:t>
                </a:r>
                <a:r>
                  <a:rPr lang="ja-JP" altLang="en-US" dirty="0"/>
                  <a:t>がフラグメントしているので定量的ではないが、広がっているように見える</a:t>
                </a:r>
                <a:endParaRPr lang="en-US" altLang="ja-JP" dirty="0"/>
              </a:p>
            </p:txBody>
          </p:sp>
        </mc:Choice>
        <mc:Fallback xmlns="">
          <p:sp>
            <p:nvSpPr>
              <p:cNvPr id="3" name="コンテンツ プレースホルダー 2">
                <a:extLst>
                  <a:ext uri="{FF2B5EF4-FFF2-40B4-BE49-F238E27FC236}">
                    <a16:creationId xmlns:a16="http://schemas.microsoft.com/office/drawing/2014/main" id="{AE01CD24-FF25-4FAE-9E26-B8A5BB888C0D}"/>
                  </a:ext>
                </a:extLst>
              </p:cNvPr>
              <p:cNvSpPr>
                <a:spLocks noGrp="1" noRot="1" noChangeAspect="1" noMove="1" noResize="1" noEditPoints="1" noAdjustHandles="1" noChangeArrowheads="1" noChangeShapeType="1" noTextEdit="1"/>
              </p:cNvSpPr>
              <p:nvPr>
                <p:ph idx="1"/>
              </p:nvPr>
            </p:nvSpPr>
            <p:spPr>
              <a:xfrm>
                <a:off x="74816" y="881148"/>
                <a:ext cx="5343998" cy="5840327"/>
              </a:xfrm>
              <a:blipFill>
                <a:blip r:embed="rId2"/>
                <a:stretch>
                  <a:fillRect l="-2052" t="-1775"/>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70F943A3-B39D-4583-961D-5B34A1018AFF}"/>
              </a:ext>
            </a:extLst>
          </p:cNvPr>
          <p:cNvSpPr>
            <a:spLocks noGrp="1"/>
          </p:cNvSpPr>
          <p:nvPr>
            <p:ph type="sldNum" sz="quarter" idx="12"/>
          </p:nvPr>
        </p:nvSpPr>
        <p:spPr/>
        <p:txBody>
          <a:bodyPr/>
          <a:lstStyle/>
          <a:p>
            <a:fld id="{7C8167B1-A8AD-44AE-B049-B38C2168B78E}" type="slidenum">
              <a:rPr kumimoji="1" lang="ja-JP" altLang="en-US" smtClean="0"/>
              <a:t>14</a:t>
            </a:fld>
            <a:endParaRPr kumimoji="1" lang="ja-JP" altLang="en-US" dirty="0"/>
          </a:p>
        </p:txBody>
      </p:sp>
      <p:pic>
        <p:nvPicPr>
          <p:cNvPr id="6" name="図 5">
            <a:extLst>
              <a:ext uri="{FF2B5EF4-FFF2-40B4-BE49-F238E27FC236}">
                <a16:creationId xmlns:a16="http://schemas.microsoft.com/office/drawing/2014/main" id="{F18F3E9F-8B1B-4F7B-80D5-42F73AB20F2A}"/>
              </a:ext>
            </a:extLst>
          </p:cNvPr>
          <p:cNvPicPr>
            <a:picLocks noChangeAspect="1"/>
          </p:cNvPicPr>
          <p:nvPr/>
        </p:nvPicPr>
        <p:blipFill>
          <a:blip r:embed="rId3"/>
          <a:stretch>
            <a:fillRect/>
          </a:stretch>
        </p:blipFill>
        <p:spPr>
          <a:xfrm>
            <a:off x="6574318" y="881148"/>
            <a:ext cx="2356125" cy="2629353"/>
          </a:xfrm>
          <a:prstGeom prst="rect">
            <a:avLst/>
          </a:prstGeom>
        </p:spPr>
      </p:pic>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73C5AB78-CF2D-4770-AFBD-8D5E48D298A0}"/>
                  </a:ext>
                </a:extLst>
              </p:cNvPr>
              <p:cNvSpPr txBox="1"/>
              <p:nvPr/>
            </p:nvSpPr>
            <p:spPr>
              <a:xfrm>
                <a:off x="1268231" y="2757013"/>
                <a:ext cx="1753557" cy="461665"/>
              </a:xfrm>
              <a:prstGeom prst="rect">
                <a:avLst/>
              </a:prstGeom>
              <a:noFill/>
            </p:spPr>
            <p:txBody>
              <a:bodyPr wrap="none" rtlCol="0">
                <a:spAutoFit/>
              </a:bodyPr>
              <a:lstStyle/>
              <a:p>
                <a14:m>
                  <m:oMath xmlns:m="http://schemas.openxmlformats.org/officeDocument/2006/math">
                    <m:d>
                      <m:dPr>
                        <m:begChr m:val="{"/>
                        <m:endChr m:val="}"/>
                        <m:ctrlPr>
                          <a:rPr kumimoji="1" lang="en-US" altLang="ja-JP" sz="2400" i="1" smtClean="0">
                            <a:latin typeface="Cambria Math" panose="02040503050406030204" pitchFamily="18" charset="0"/>
                          </a:rPr>
                        </m:ctrlPr>
                      </m:dPr>
                      <m:e>
                        <m:r>
                          <a:rPr kumimoji="1" lang="en-US" altLang="ja-JP" sz="2400" b="0" i="1" smtClean="0">
                            <a:latin typeface="Cambria Math" panose="02040503050406030204" pitchFamily="18" charset="0"/>
                          </a:rPr>
                          <m:t>+(+)</m:t>
                        </m:r>
                      </m:e>
                    </m:d>
                  </m:oMath>
                </a14:m>
                <a:r>
                  <a:rPr kumimoji="1" lang="ja-JP" altLang="en-US" sz="2400" dirty="0"/>
                  <a:t>ペア</a:t>
                </a:r>
              </a:p>
            </p:txBody>
          </p:sp>
        </mc:Choice>
        <mc:Fallback xmlns="">
          <p:sp>
            <p:nvSpPr>
              <p:cNvPr id="8" name="テキスト ボックス 7">
                <a:extLst>
                  <a:ext uri="{FF2B5EF4-FFF2-40B4-BE49-F238E27FC236}">
                    <a16:creationId xmlns:a16="http://schemas.microsoft.com/office/drawing/2014/main" id="{73C5AB78-CF2D-4770-AFBD-8D5E48D298A0}"/>
                  </a:ext>
                </a:extLst>
              </p:cNvPr>
              <p:cNvSpPr txBox="1">
                <a:spLocks noRot="1" noChangeAspect="1" noMove="1" noResize="1" noEditPoints="1" noAdjustHandles="1" noChangeArrowheads="1" noChangeShapeType="1" noTextEdit="1"/>
              </p:cNvSpPr>
              <p:nvPr/>
            </p:nvSpPr>
            <p:spPr>
              <a:xfrm>
                <a:off x="1268231" y="2757013"/>
                <a:ext cx="1753557" cy="461665"/>
              </a:xfrm>
              <a:prstGeom prst="rect">
                <a:avLst/>
              </a:prstGeom>
              <a:blipFill>
                <a:blip r:embed="rId4"/>
                <a:stretch>
                  <a:fillRect t="-7895" r="-4514" b="-3157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B637358B-9BC5-4E62-BE3B-82EE0EBFA81A}"/>
                  </a:ext>
                </a:extLst>
              </p:cNvPr>
              <p:cNvSpPr txBox="1"/>
              <p:nvPr/>
            </p:nvSpPr>
            <p:spPr>
              <a:xfrm>
                <a:off x="3210644" y="2757013"/>
                <a:ext cx="1625317" cy="461665"/>
              </a:xfrm>
              <a:prstGeom prst="rect">
                <a:avLst/>
              </a:prstGeom>
              <a:noFill/>
            </p:spPr>
            <p:txBody>
              <a:bodyPr wrap="none" rtlCol="0">
                <a:spAutoFit/>
              </a:bodyPr>
              <a:lstStyle/>
              <a:p>
                <a14:m>
                  <m:oMath xmlns:m="http://schemas.openxmlformats.org/officeDocument/2006/math">
                    <m:d>
                      <m:dPr>
                        <m:begChr m:val="{"/>
                        <m:endChr m:val="}"/>
                        <m:ctrlPr>
                          <a:rPr kumimoji="1" lang="en-US" altLang="ja-JP" sz="2400" i="1" smtClean="0">
                            <a:latin typeface="Cambria Math" panose="02040503050406030204" pitchFamily="18" charset="0"/>
                          </a:rPr>
                        </m:ctrlPr>
                      </m:dPr>
                      <m:e>
                        <m:r>
                          <a:rPr kumimoji="1" lang="en-US" altLang="ja-JP" sz="2400" b="0" i="1" smtClean="0">
                            <a:latin typeface="Cambria Math" panose="02040503050406030204" pitchFamily="18" charset="0"/>
                          </a:rPr>
                          <m:t>−+</m:t>
                        </m:r>
                      </m:e>
                    </m:d>
                  </m:oMath>
                </a14:m>
                <a:r>
                  <a:rPr kumimoji="1" lang="ja-JP" altLang="en-US" sz="2400" dirty="0"/>
                  <a:t>ペア</a:t>
                </a:r>
              </a:p>
            </p:txBody>
          </p:sp>
        </mc:Choice>
        <mc:Fallback xmlns="">
          <p:sp>
            <p:nvSpPr>
              <p:cNvPr id="9" name="テキスト ボックス 8">
                <a:extLst>
                  <a:ext uri="{FF2B5EF4-FFF2-40B4-BE49-F238E27FC236}">
                    <a16:creationId xmlns:a16="http://schemas.microsoft.com/office/drawing/2014/main" id="{B637358B-9BC5-4E62-BE3B-82EE0EBFA81A}"/>
                  </a:ext>
                </a:extLst>
              </p:cNvPr>
              <p:cNvSpPr txBox="1">
                <a:spLocks noRot="1" noChangeAspect="1" noMove="1" noResize="1" noEditPoints="1" noAdjustHandles="1" noChangeArrowheads="1" noChangeShapeType="1" noTextEdit="1"/>
              </p:cNvSpPr>
              <p:nvPr/>
            </p:nvSpPr>
            <p:spPr>
              <a:xfrm>
                <a:off x="3210644" y="2757013"/>
                <a:ext cx="1625317" cy="461665"/>
              </a:xfrm>
              <a:prstGeom prst="rect">
                <a:avLst/>
              </a:prstGeom>
              <a:blipFill>
                <a:blip r:embed="rId5"/>
                <a:stretch>
                  <a:fillRect t="-7895" r="-1128" b="-31579"/>
                </a:stretch>
              </a:blipFill>
            </p:spPr>
            <p:txBody>
              <a:bodyPr/>
              <a:lstStyle/>
              <a:p>
                <a:r>
                  <a:rPr lang="ja-JP" altLang="en-US">
                    <a:noFill/>
                  </a:rPr>
                  <a:t> </a:t>
                </a:r>
              </a:p>
            </p:txBody>
          </p:sp>
        </mc:Fallback>
      </mc:AlternateContent>
      <p:sp>
        <p:nvSpPr>
          <p:cNvPr id="10" name="矢印: 右 9">
            <a:extLst>
              <a:ext uri="{FF2B5EF4-FFF2-40B4-BE49-F238E27FC236}">
                <a16:creationId xmlns:a16="http://schemas.microsoft.com/office/drawing/2014/main" id="{712CD756-848D-496D-B797-C9C1B417412B}"/>
              </a:ext>
            </a:extLst>
          </p:cNvPr>
          <p:cNvSpPr/>
          <p:nvPr/>
        </p:nvSpPr>
        <p:spPr>
          <a:xfrm rot="5400000">
            <a:off x="1932407" y="2425613"/>
            <a:ext cx="359393" cy="27080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1" name="矢印: 右 10">
            <a:extLst>
              <a:ext uri="{FF2B5EF4-FFF2-40B4-BE49-F238E27FC236}">
                <a16:creationId xmlns:a16="http://schemas.microsoft.com/office/drawing/2014/main" id="{526C2676-4222-4A7B-95DA-8BCEAC31E3A9}"/>
              </a:ext>
            </a:extLst>
          </p:cNvPr>
          <p:cNvSpPr/>
          <p:nvPr/>
        </p:nvSpPr>
        <p:spPr>
          <a:xfrm rot="5400000">
            <a:off x="3772324" y="2425612"/>
            <a:ext cx="359393" cy="27080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E5E124C7-2159-45D9-A504-5850531611A5}"/>
              </a:ext>
            </a:extLst>
          </p:cNvPr>
          <p:cNvSpPr/>
          <p:nvPr/>
        </p:nvSpPr>
        <p:spPr>
          <a:xfrm>
            <a:off x="7837178" y="1323891"/>
            <a:ext cx="619035" cy="1433121"/>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73B7974A-0BC7-4A5B-A5F6-6D450FA62224}"/>
              </a:ext>
            </a:extLst>
          </p:cNvPr>
          <p:cNvPicPr>
            <a:picLocks noChangeAspect="1"/>
          </p:cNvPicPr>
          <p:nvPr/>
        </p:nvPicPr>
        <p:blipFill>
          <a:blip r:embed="rId6"/>
          <a:stretch>
            <a:fillRect/>
          </a:stretch>
        </p:blipFill>
        <p:spPr>
          <a:xfrm>
            <a:off x="5594421" y="3577000"/>
            <a:ext cx="2497644" cy="3120887"/>
          </a:xfrm>
          <a:prstGeom prst="rect">
            <a:avLst/>
          </a:prstGeom>
        </p:spPr>
      </p:pic>
      <p:sp>
        <p:nvSpPr>
          <p:cNvPr id="15" name="テキスト ボックス 14">
            <a:extLst>
              <a:ext uri="{FF2B5EF4-FFF2-40B4-BE49-F238E27FC236}">
                <a16:creationId xmlns:a16="http://schemas.microsoft.com/office/drawing/2014/main" id="{B11D8085-D4A4-4000-8CF8-F18833659AEF}"/>
              </a:ext>
            </a:extLst>
          </p:cNvPr>
          <p:cNvSpPr txBox="1"/>
          <p:nvPr/>
        </p:nvSpPr>
        <p:spPr>
          <a:xfrm>
            <a:off x="1304013" y="6374578"/>
            <a:ext cx="4372287" cy="307777"/>
          </a:xfrm>
          <a:prstGeom prst="rect">
            <a:avLst/>
          </a:prstGeom>
          <a:noFill/>
        </p:spPr>
        <p:txBody>
          <a:bodyPr wrap="none" rtlCol="0">
            <a:spAutoFit/>
          </a:bodyPr>
          <a:lstStyle/>
          <a:p>
            <a:r>
              <a:rPr kumimoji="1" lang="en-US" altLang="ja-JP" sz="1400" dirty="0"/>
              <a:t>G. </a:t>
            </a:r>
            <a:r>
              <a:rPr kumimoji="1" lang="en-US" altLang="ja-JP" sz="1400" dirty="0" err="1"/>
              <a:t>Burgunder</a:t>
            </a:r>
            <a:r>
              <a:rPr kumimoji="1" lang="en-US" altLang="ja-JP" sz="1400" dirty="0"/>
              <a:t> et al., Phys. Rev. Lett. </a:t>
            </a:r>
            <a:r>
              <a:rPr lang="en-US" altLang="ja-JP" sz="1400" b="0" i="0" u="none" strike="noStrike" baseline="0" dirty="0">
                <a:solidFill>
                  <a:srgbClr val="231F20"/>
                </a:solidFill>
                <a:latin typeface="AdvOT19ee2aa8.B"/>
              </a:rPr>
              <a:t>112, </a:t>
            </a:r>
            <a:r>
              <a:rPr lang="en-US" altLang="ja-JP" sz="1400" b="0" i="0" u="none" strike="noStrike" baseline="0" dirty="0">
                <a:solidFill>
                  <a:srgbClr val="231F20"/>
                </a:solidFill>
                <a:latin typeface="AdvOT483a8203"/>
              </a:rPr>
              <a:t>042502 (2014)</a:t>
            </a:r>
            <a:endParaRPr kumimoji="1" lang="ja-JP" altLang="en-US" sz="1400" dirty="0"/>
          </a:p>
        </p:txBody>
      </p:sp>
      <p:sp>
        <p:nvSpPr>
          <p:cNvPr id="16" name="テキスト ボックス 15">
            <a:extLst>
              <a:ext uri="{FF2B5EF4-FFF2-40B4-BE49-F238E27FC236}">
                <a16:creationId xmlns:a16="http://schemas.microsoft.com/office/drawing/2014/main" id="{15CBC740-79DF-4631-AC79-10CEBA567E54}"/>
              </a:ext>
            </a:extLst>
          </p:cNvPr>
          <p:cNvSpPr txBox="1"/>
          <p:nvPr/>
        </p:nvSpPr>
        <p:spPr>
          <a:xfrm>
            <a:off x="7301616" y="4017240"/>
            <a:ext cx="450764" cy="369332"/>
          </a:xfrm>
          <a:prstGeom prst="rect">
            <a:avLst/>
          </a:prstGeom>
          <a:noFill/>
        </p:spPr>
        <p:txBody>
          <a:bodyPr wrap="none" rtlCol="0">
            <a:spAutoFit/>
          </a:bodyPr>
          <a:lstStyle/>
          <a:p>
            <a:r>
              <a:rPr kumimoji="1" lang="en-US" altLang="ja-JP" b="1" dirty="0"/>
              <a:t>34</a:t>
            </a:r>
            <a:endParaRPr kumimoji="1" lang="ja-JP" altLang="en-US" b="1" dirty="0"/>
          </a:p>
        </p:txBody>
      </p:sp>
      <p:sp>
        <p:nvSpPr>
          <p:cNvPr id="17" name="テキスト ボックス 16">
            <a:extLst>
              <a:ext uri="{FF2B5EF4-FFF2-40B4-BE49-F238E27FC236}">
                <a16:creationId xmlns:a16="http://schemas.microsoft.com/office/drawing/2014/main" id="{A5AF9119-013C-40BE-A7B0-4457FDF7702A}"/>
              </a:ext>
            </a:extLst>
          </p:cNvPr>
          <p:cNvSpPr txBox="1"/>
          <p:nvPr/>
        </p:nvSpPr>
        <p:spPr>
          <a:xfrm>
            <a:off x="6999963" y="5011243"/>
            <a:ext cx="450764" cy="369332"/>
          </a:xfrm>
          <a:prstGeom prst="rect">
            <a:avLst/>
          </a:prstGeom>
          <a:noFill/>
        </p:spPr>
        <p:txBody>
          <a:bodyPr wrap="none" rtlCol="0">
            <a:spAutoFit/>
          </a:bodyPr>
          <a:lstStyle/>
          <a:p>
            <a:r>
              <a:rPr kumimoji="1" lang="en-US" altLang="ja-JP" b="1" dirty="0"/>
              <a:t>34</a:t>
            </a:r>
            <a:endParaRPr kumimoji="1" lang="ja-JP" altLang="en-US" b="1" dirty="0"/>
          </a:p>
        </p:txBody>
      </p:sp>
      <p:sp>
        <p:nvSpPr>
          <p:cNvPr id="18" name="テキスト ボックス 17">
            <a:extLst>
              <a:ext uri="{FF2B5EF4-FFF2-40B4-BE49-F238E27FC236}">
                <a16:creationId xmlns:a16="http://schemas.microsoft.com/office/drawing/2014/main" id="{0B50B30E-CC24-4C13-84FE-D67FE0D3770C}"/>
              </a:ext>
            </a:extLst>
          </p:cNvPr>
          <p:cNvSpPr txBox="1"/>
          <p:nvPr/>
        </p:nvSpPr>
        <p:spPr>
          <a:xfrm>
            <a:off x="6850852" y="6005246"/>
            <a:ext cx="450764" cy="369332"/>
          </a:xfrm>
          <a:prstGeom prst="rect">
            <a:avLst/>
          </a:prstGeom>
          <a:noFill/>
        </p:spPr>
        <p:txBody>
          <a:bodyPr wrap="none" rtlCol="0">
            <a:spAutoFit/>
          </a:bodyPr>
          <a:lstStyle/>
          <a:p>
            <a:r>
              <a:rPr kumimoji="1" lang="en-US" altLang="ja-JP" b="1" dirty="0"/>
              <a:t>34</a:t>
            </a:r>
            <a:endParaRPr kumimoji="1" lang="ja-JP" altLang="en-US" b="1" dirty="0"/>
          </a:p>
        </p:txBody>
      </p:sp>
    </p:spTree>
    <p:extLst>
      <p:ext uri="{BB962C8B-B14F-4D97-AF65-F5344CB8AC3E}">
        <p14:creationId xmlns:p14="http://schemas.microsoft.com/office/powerpoint/2010/main" val="656404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F77C28-734B-4B34-B775-11913B816466}"/>
              </a:ext>
            </a:extLst>
          </p:cNvPr>
          <p:cNvSpPr>
            <a:spLocks noGrp="1"/>
          </p:cNvSpPr>
          <p:nvPr>
            <p:ph type="title"/>
          </p:nvPr>
        </p:nvSpPr>
        <p:spPr/>
        <p:txBody>
          <a:bodyPr/>
          <a:lstStyle/>
          <a:p>
            <a:r>
              <a:rPr kumimoji="1" lang="ja-JP" altLang="en-US" dirty="0"/>
              <a:t>新魔法数</a:t>
            </a:r>
            <a:r>
              <a:rPr kumimoji="1" lang="en-US" altLang="ja-JP" i="1" dirty="0"/>
              <a:t>N</a:t>
            </a:r>
            <a:r>
              <a:rPr kumimoji="1" lang="en-US" altLang="ja-JP" dirty="0"/>
              <a:t>=34</a:t>
            </a:r>
            <a:r>
              <a:rPr kumimoji="1" lang="ja-JP" altLang="en-US" dirty="0"/>
              <a:t>は</a:t>
            </a:r>
            <a:r>
              <a:rPr lang="ja-JP" altLang="en-US" dirty="0"/>
              <a:t>どこで見えるか？</a:t>
            </a:r>
            <a:endParaRPr kumimoji="1" lang="ja-JP" altLang="en-US" dirty="0"/>
          </a:p>
        </p:txBody>
      </p:sp>
      <p:sp>
        <p:nvSpPr>
          <p:cNvPr id="3" name="コンテンツ プレースホルダー 2">
            <a:extLst>
              <a:ext uri="{FF2B5EF4-FFF2-40B4-BE49-F238E27FC236}">
                <a16:creationId xmlns:a16="http://schemas.microsoft.com/office/drawing/2014/main" id="{6CDC13B6-61A0-4B6E-9640-912C9B9600EF}"/>
              </a:ext>
            </a:extLst>
          </p:cNvPr>
          <p:cNvSpPr>
            <a:spLocks noGrp="1"/>
          </p:cNvSpPr>
          <p:nvPr>
            <p:ph idx="1"/>
          </p:nvPr>
        </p:nvSpPr>
        <p:spPr/>
        <p:txBody>
          <a:bodyPr/>
          <a:lstStyle/>
          <a:p>
            <a:r>
              <a:rPr lang="ja-JP" altLang="en-US" dirty="0"/>
              <a:t>中性子過剰側で</a:t>
            </a:r>
            <a:r>
              <a:rPr kumimoji="1" lang="en-US" altLang="ja-JP" i="1" dirty="0"/>
              <a:t>N</a:t>
            </a:r>
            <a:r>
              <a:rPr kumimoji="1" lang="en-US" altLang="ja-JP" dirty="0"/>
              <a:t>=34</a:t>
            </a:r>
            <a:r>
              <a:rPr lang="ja-JP" altLang="en-US" dirty="0"/>
              <a:t> </a:t>
            </a:r>
            <a:r>
              <a:rPr lang="en-US" altLang="ja-JP" dirty="0"/>
              <a:t>shell</a:t>
            </a:r>
            <a:r>
              <a:rPr lang="ja-JP" altLang="en-US" dirty="0"/>
              <a:t> </a:t>
            </a:r>
            <a:r>
              <a:rPr lang="en-US" altLang="ja-JP" dirty="0"/>
              <a:t>gap</a:t>
            </a:r>
            <a:r>
              <a:rPr lang="ja-JP" altLang="en-US" dirty="0"/>
              <a:t>は広がり、魔法数であり続けると予言</a:t>
            </a:r>
            <a:br>
              <a:rPr lang="en-US" altLang="ja-JP" sz="2400" dirty="0"/>
            </a:br>
            <a:r>
              <a:rPr lang="en-US" altLang="ja-JP" sz="1400" dirty="0"/>
              <a:t>Y. Utsuno et al., JPS Conf. Proc. 6, 010007 (2015); D. </a:t>
            </a:r>
            <a:r>
              <a:rPr lang="en-US" altLang="ja-JP" sz="1400" dirty="0" err="1"/>
              <a:t>Steppenbeck</a:t>
            </a:r>
            <a:r>
              <a:rPr lang="en-US" altLang="ja-JP" sz="1400" dirty="0"/>
              <a:t> et al., 114, 252501 (2015).</a:t>
            </a:r>
          </a:p>
          <a:p>
            <a:pPr lvl="1"/>
            <a:r>
              <a:rPr kumimoji="1" lang="en-US" altLang="ja-JP" dirty="0"/>
              <a:t>RIBF SEASTAR </a:t>
            </a:r>
            <a:r>
              <a:rPr kumimoji="1" lang="ja-JP" altLang="en-US" dirty="0"/>
              <a:t>第</a:t>
            </a:r>
            <a:r>
              <a:rPr kumimoji="1" lang="en-US" altLang="ja-JP" dirty="0"/>
              <a:t>3</a:t>
            </a:r>
            <a:r>
              <a:rPr kumimoji="1" lang="ja-JP" altLang="en-US" dirty="0"/>
              <a:t>期の中心的な</a:t>
            </a:r>
            <a:r>
              <a:rPr lang="ja-JP" altLang="en-US" dirty="0"/>
              <a:t>ターゲット</a:t>
            </a:r>
            <a:r>
              <a:rPr kumimoji="1" lang="ja-JP" altLang="en-US" dirty="0"/>
              <a:t>の一つ</a:t>
            </a:r>
            <a:endParaRPr kumimoji="1" lang="en-US" altLang="ja-JP" dirty="0"/>
          </a:p>
          <a:p>
            <a:pPr lvl="2">
              <a:buFont typeface="Wingdings" panose="05000000000000000000" pitchFamily="2" charset="2"/>
              <a:buChar char="Ø"/>
            </a:pPr>
            <a:r>
              <a:rPr kumimoji="1" lang="en-US" altLang="ja-JP" baseline="30000" dirty="0"/>
              <a:t>52</a:t>
            </a:r>
            <a:r>
              <a:rPr kumimoji="1" lang="en-US" altLang="ja-JP" dirty="0"/>
              <a:t>Ar</a:t>
            </a:r>
            <a:r>
              <a:rPr kumimoji="1" lang="ja-JP" altLang="en-US" i="1"/>
              <a:t>では</a:t>
            </a:r>
            <a:r>
              <a:rPr kumimoji="1" lang="en-US" altLang="ja-JP" i="1" dirty="0"/>
              <a:t>E</a:t>
            </a:r>
            <a:r>
              <a:rPr kumimoji="1" lang="en-US" altLang="ja-JP" i="1" baseline="-25000" dirty="0"/>
              <a:t>x</a:t>
            </a:r>
            <a:r>
              <a:rPr kumimoji="1" lang="en-US" altLang="ja-JP" dirty="0"/>
              <a:t>(2</a:t>
            </a:r>
            <a:r>
              <a:rPr kumimoji="1" lang="en-US" altLang="ja-JP" baseline="30000" dirty="0"/>
              <a:t>+</a:t>
            </a:r>
            <a:r>
              <a:rPr kumimoji="1" lang="en-US" altLang="ja-JP" dirty="0"/>
              <a:t>)=1656(18) keV</a:t>
            </a:r>
            <a:r>
              <a:rPr kumimoji="1" lang="ja-JP" altLang="en-US" dirty="0"/>
              <a:t>とわかり、予言が確かめられた。</a:t>
            </a:r>
          </a:p>
        </p:txBody>
      </p:sp>
      <p:sp>
        <p:nvSpPr>
          <p:cNvPr id="4" name="スライド番号プレースホルダー 3">
            <a:extLst>
              <a:ext uri="{FF2B5EF4-FFF2-40B4-BE49-F238E27FC236}">
                <a16:creationId xmlns:a16="http://schemas.microsoft.com/office/drawing/2014/main" id="{6B3AF01E-EA91-4968-9839-34CE703EEA43}"/>
              </a:ext>
            </a:extLst>
          </p:cNvPr>
          <p:cNvSpPr>
            <a:spLocks noGrp="1"/>
          </p:cNvSpPr>
          <p:nvPr>
            <p:ph type="sldNum" sz="quarter" idx="12"/>
          </p:nvPr>
        </p:nvSpPr>
        <p:spPr/>
        <p:txBody>
          <a:bodyPr/>
          <a:lstStyle/>
          <a:p>
            <a:fld id="{7C8167B1-A8AD-44AE-B049-B38C2168B78E}" type="slidenum">
              <a:rPr kumimoji="1" lang="ja-JP" altLang="en-US" smtClean="0"/>
              <a:t>15</a:t>
            </a:fld>
            <a:endParaRPr kumimoji="1" lang="ja-JP" altLang="en-US" dirty="0"/>
          </a:p>
        </p:txBody>
      </p:sp>
      <p:pic>
        <p:nvPicPr>
          <p:cNvPr id="6" name="図 5">
            <a:extLst>
              <a:ext uri="{FF2B5EF4-FFF2-40B4-BE49-F238E27FC236}">
                <a16:creationId xmlns:a16="http://schemas.microsoft.com/office/drawing/2014/main" id="{7709FF9D-8540-4CD7-B061-CDDDA6AE1878}"/>
              </a:ext>
            </a:extLst>
          </p:cNvPr>
          <p:cNvPicPr>
            <a:picLocks noChangeAspect="1"/>
          </p:cNvPicPr>
          <p:nvPr/>
        </p:nvPicPr>
        <p:blipFill>
          <a:blip r:embed="rId2"/>
          <a:stretch>
            <a:fillRect/>
          </a:stretch>
        </p:blipFill>
        <p:spPr>
          <a:xfrm>
            <a:off x="402485" y="3242306"/>
            <a:ext cx="4836079" cy="3432738"/>
          </a:xfrm>
          <a:prstGeom prst="rect">
            <a:avLst/>
          </a:prstGeom>
        </p:spPr>
      </p:pic>
      <p:sp>
        <p:nvSpPr>
          <p:cNvPr id="7" name="テキスト ボックス 6">
            <a:extLst>
              <a:ext uri="{FF2B5EF4-FFF2-40B4-BE49-F238E27FC236}">
                <a16:creationId xmlns:a16="http://schemas.microsoft.com/office/drawing/2014/main" id="{A6B0A752-8889-4170-8B2C-C00D98035E02}"/>
              </a:ext>
            </a:extLst>
          </p:cNvPr>
          <p:cNvSpPr txBox="1"/>
          <p:nvPr/>
        </p:nvSpPr>
        <p:spPr>
          <a:xfrm>
            <a:off x="4671426" y="2934529"/>
            <a:ext cx="4070089" cy="307777"/>
          </a:xfrm>
          <a:prstGeom prst="rect">
            <a:avLst/>
          </a:prstGeom>
          <a:noFill/>
        </p:spPr>
        <p:txBody>
          <a:bodyPr wrap="none" rtlCol="0">
            <a:spAutoFit/>
          </a:bodyPr>
          <a:lstStyle/>
          <a:p>
            <a:r>
              <a:rPr kumimoji="1" lang="en-US" altLang="ja-JP" sz="1400" dirty="0"/>
              <a:t>H. N. Liu et al., Phys. Rev. Lett. 122, 072502 (2019)</a:t>
            </a:r>
            <a:endParaRPr kumimoji="1" lang="ja-JP" altLang="en-US" sz="1400" dirty="0"/>
          </a:p>
        </p:txBody>
      </p:sp>
      <p:sp>
        <p:nvSpPr>
          <p:cNvPr id="8" name="テキスト ボックス 7">
            <a:extLst>
              <a:ext uri="{FF2B5EF4-FFF2-40B4-BE49-F238E27FC236}">
                <a16:creationId xmlns:a16="http://schemas.microsoft.com/office/drawing/2014/main" id="{CD707AE3-9346-43BB-92B9-09F60AB66B24}"/>
              </a:ext>
            </a:extLst>
          </p:cNvPr>
          <p:cNvSpPr txBox="1"/>
          <p:nvPr/>
        </p:nvSpPr>
        <p:spPr>
          <a:xfrm>
            <a:off x="5393342" y="5627285"/>
            <a:ext cx="2689326" cy="523220"/>
          </a:xfrm>
          <a:prstGeom prst="rect">
            <a:avLst/>
          </a:prstGeom>
          <a:noFill/>
        </p:spPr>
        <p:txBody>
          <a:bodyPr wrap="none" rtlCol="0">
            <a:spAutoFit/>
          </a:bodyPr>
          <a:lstStyle/>
          <a:p>
            <a:r>
              <a:rPr lang="en-US" altLang="ja-JP" sz="1400" dirty="0"/>
              <a:t>Y. Utsuno et al., </a:t>
            </a:r>
          </a:p>
          <a:p>
            <a:r>
              <a:rPr lang="en-US" altLang="ja-JP" sz="1400" dirty="0"/>
              <a:t>JPS Conf. Proc. 6, 010007 (2015)</a:t>
            </a:r>
            <a:endParaRPr kumimoji="1" lang="ja-JP" altLang="en-US" sz="1400" dirty="0"/>
          </a:p>
        </p:txBody>
      </p:sp>
      <p:sp>
        <p:nvSpPr>
          <p:cNvPr id="9" name="楕円 8">
            <a:extLst>
              <a:ext uri="{FF2B5EF4-FFF2-40B4-BE49-F238E27FC236}">
                <a16:creationId xmlns:a16="http://schemas.microsoft.com/office/drawing/2014/main" id="{0A1F769C-71D9-423A-9A52-8A710FB1CCA1}"/>
              </a:ext>
            </a:extLst>
          </p:cNvPr>
          <p:cNvSpPr/>
          <p:nvPr/>
        </p:nvSpPr>
        <p:spPr>
          <a:xfrm>
            <a:off x="1816662" y="5666546"/>
            <a:ext cx="250853" cy="267037"/>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7920ABA9-ADE2-4677-B037-0A99C8B12F7B}"/>
              </a:ext>
            </a:extLst>
          </p:cNvPr>
          <p:cNvSpPr/>
          <p:nvPr/>
        </p:nvSpPr>
        <p:spPr>
          <a:xfrm>
            <a:off x="3356265" y="5709815"/>
            <a:ext cx="250853" cy="267037"/>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1B2B1D67-3950-48EF-B444-D8C0EB13DE85}"/>
              </a:ext>
            </a:extLst>
          </p:cNvPr>
          <p:cNvSpPr/>
          <p:nvPr/>
        </p:nvSpPr>
        <p:spPr>
          <a:xfrm>
            <a:off x="4910516" y="5295687"/>
            <a:ext cx="250853" cy="267037"/>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72679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DF76D9-C49D-4495-B28C-5DC9702EDCD6}"/>
              </a:ext>
            </a:extLst>
          </p:cNvPr>
          <p:cNvSpPr>
            <a:spLocks noGrp="1"/>
          </p:cNvSpPr>
          <p:nvPr>
            <p:ph type="title"/>
          </p:nvPr>
        </p:nvSpPr>
        <p:spPr/>
        <p:txBody>
          <a:bodyPr/>
          <a:lstStyle/>
          <a:p>
            <a:r>
              <a:rPr kumimoji="1" lang="ja-JP" altLang="en-US" dirty="0"/>
              <a:t>中性子の殻進化：</a:t>
            </a:r>
            <a:r>
              <a:rPr kumimoji="1" lang="en-US" altLang="ja-JP" i="1" dirty="0"/>
              <a:t>Z</a:t>
            </a:r>
            <a:r>
              <a:rPr kumimoji="1" lang="en-US" altLang="ja-JP" dirty="0"/>
              <a:t>=16</a:t>
            </a:r>
            <a:r>
              <a:rPr kumimoji="1" lang="ja-JP" altLang="en-US" dirty="0"/>
              <a:t>から</a:t>
            </a:r>
            <a:r>
              <a:rPr kumimoji="1" lang="en-US" altLang="ja-JP" dirty="0"/>
              <a:t>14</a:t>
            </a:r>
            <a:r>
              <a:rPr kumimoji="1" lang="ja-JP" altLang="en-US" dirty="0"/>
              <a:t>まで</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F2E24E20-15FE-487A-A5AA-08372F289C3D}"/>
                  </a:ext>
                </a:extLst>
              </p:cNvPr>
              <p:cNvSpPr>
                <a:spLocks noGrp="1"/>
              </p:cNvSpPr>
              <p:nvPr>
                <p:ph idx="1"/>
              </p:nvPr>
            </p:nvSpPr>
            <p:spPr>
              <a:xfrm>
                <a:off x="74816" y="881148"/>
                <a:ext cx="5284364" cy="5840327"/>
              </a:xfrm>
            </p:spPr>
            <p:txBody>
              <a:bodyPr/>
              <a:lstStyle/>
              <a:p>
                <a:r>
                  <a:rPr kumimoji="1" lang="en-US" altLang="ja-JP" i="1" dirty="0"/>
                  <a:t>N</a:t>
                </a:r>
                <a:r>
                  <a:rPr kumimoji="1" lang="en-US" altLang="ja-JP" dirty="0"/>
                  <a:t>=28 shell gap</a:t>
                </a:r>
                <a:r>
                  <a:rPr kumimoji="1" lang="ja-JP" altLang="en-US" dirty="0"/>
                  <a:t>の変化</a:t>
                </a:r>
                <a:endParaRPr kumimoji="1" lang="en-US" altLang="ja-JP" dirty="0"/>
              </a:p>
              <a:p>
                <a:pPr lvl="1"/>
                <a14:m>
                  <m:oMath xmlns:m="http://schemas.openxmlformats.org/officeDocument/2006/math">
                    <m:r>
                      <a:rPr lang="en-US" altLang="ja-JP">
                        <a:latin typeface="Cambria Math" panose="02040503050406030204" pitchFamily="18" charset="0"/>
                      </a:rPr>
                      <m:t>−</m:t>
                    </m:r>
                    <m:sSub>
                      <m:sSubPr>
                        <m:ctrlPr>
                          <a:rPr lang="en-US" altLang="ja-JP" i="1">
                            <a:latin typeface="Cambria Math" panose="02040503050406030204" pitchFamily="18" charset="0"/>
                          </a:rPr>
                        </m:ctrlPr>
                      </m:sSubPr>
                      <m:e>
                        <m:r>
                          <m:rPr>
                            <m:sty m:val="p"/>
                          </m:rPr>
                          <a:rPr lang="en-US" altLang="ja-JP">
                            <a:latin typeface="Cambria Math" panose="02040503050406030204" pitchFamily="18" charset="0"/>
                          </a:rPr>
                          <m:t>Δ</m:t>
                        </m:r>
                      </m:e>
                      <m:sub>
                        <m:r>
                          <a:rPr lang="en-US" altLang="ja-JP" i="1">
                            <a:latin typeface="Cambria Math" panose="02040503050406030204" pitchFamily="18" charset="0"/>
                          </a:rPr>
                          <m:t>𝜋</m:t>
                        </m:r>
                        <m:r>
                          <a:rPr lang="en-US" altLang="ja-JP" b="0" i="1" smtClean="0">
                            <a:latin typeface="Cambria Math" panose="02040503050406030204" pitchFamily="18" charset="0"/>
                          </a:rPr>
                          <m:t>𝑠</m:t>
                        </m:r>
                        <m:r>
                          <a:rPr lang="en-US" altLang="ja-JP" b="0" i="1" smtClean="0">
                            <a:latin typeface="Cambria Math" panose="02040503050406030204" pitchFamily="18" charset="0"/>
                          </a:rPr>
                          <m:t>1</m:t>
                        </m:r>
                      </m:sub>
                    </m:sSub>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𝜀</m:t>
                            </m:r>
                          </m:e>
                          <m:sub>
                            <m:r>
                              <a:rPr lang="en-US" altLang="ja-JP" i="1">
                                <a:latin typeface="Cambria Math" panose="02040503050406030204" pitchFamily="18" charset="0"/>
                              </a:rPr>
                              <m:t>𝜈</m:t>
                            </m:r>
                            <m:r>
                              <a:rPr lang="en-US" altLang="ja-JP" i="1">
                                <a:latin typeface="Cambria Math" panose="02040503050406030204" pitchFamily="18" charset="0"/>
                              </a:rPr>
                              <m:t>𝑝</m:t>
                            </m:r>
                            <m:r>
                              <a:rPr lang="en-US" altLang="ja-JP">
                                <a:latin typeface="Cambria Math" panose="02040503050406030204" pitchFamily="18" charset="0"/>
                              </a:rPr>
                              <m:t>3</m:t>
                            </m:r>
                          </m:sub>
                        </m:sSub>
                        <m:r>
                          <a:rPr lang="en-US" altLang="ja-JP">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𝜀</m:t>
                            </m:r>
                          </m:e>
                          <m:sub>
                            <m:r>
                              <a:rPr lang="en-US" altLang="ja-JP" i="1">
                                <a:latin typeface="Cambria Math" panose="02040503050406030204" pitchFamily="18" charset="0"/>
                              </a:rPr>
                              <m:t>𝜈</m:t>
                            </m:r>
                            <m:r>
                              <a:rPr lang="en-US" altLang="ja-JP" i="1">
                                <a:latin typeface="Cambria Math" panose="02040503050406030204" pitchFamily="18" charset="0"/>
                              </a:rPr>
                              <m:t>𝑓</m:t>
                            </m:r>
                            <m:r>
                              <a:rPr lang="en-US" altLang="ja-JP" i="1">
                                <a:latin typeface="Cambria Math" panose="02040503050406030204" pitchFamily="18" charset="0"/>
                              </a:rPr>
                              <m:t>7</m:t>
                            </m:r>
                          </m:sub>
                        </m:sSub>
                      </m:e>
                    </m:d>
                    <m:r>
                      <a:rPr lang="en-US" altLang="ja-JP" i="1">
                        <a:latin typeface="Cambria Math" panose="02040503050406030204" pitchFamily="18" charset="0"/>
                      </a:rPr>
                      <m:t>=</m:t>
                    </m:r>
                    <m:r>
                      <a:rPr lang="en-US" altLang="ja-JP" b="0" i="1" smtClean="0">
                        <a:latin typeface="Cambria Math" panose="02040503050406030204" pitchFamily="18" charset="0"/>
                      </a:rPr>
                      <m:t>2</m:t>
                    </m:r>
                    <m:d>
                      <m:dPr>
                        <m:begChr m:val="{"/>
                        <m:endChr m:val="}"/>
                        <m:ctrlPr>
                          <a:rPr lang="en-US" altLang="ja-JP" i="1">
                            <a:latin typeface="Cambria Math" panose="02040503050406030204" pitchFamily="18" charset="0"/>
                          </a:rPr>
                        </m:ctrlPr>
                      </m:dPr>
                      <m:e>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𝑉</m:t>
                            </m:r>
                          </m:e>
                          <m:sub>
                            <m:r>
                              <a:rPr lang="en-US" altLang="ja-JP" i="1">
                                <a:latin typeface="Cambria Math" panose="02040503050406030204" pitchFamily="18" charset="0"/>
                              </a:rPr>
                              <m:t>𝑝𝑛</m:t>
                            </m:r>
                          </m:sub>
                          <m:sup>
                            <m:r>
                              <m:rPr>
                                <m:sty m:val="p"/>
                              </m:rPr>
                              <a:rPr lang="en-US" altLang="ja-JP">
                                <a:latin typeface="Cambria Math" panose="02040503050406030204" pitchFamily="18" charset="0"/>
                              </a:rPr>
                              <m:t>m</m:t>
                            </m:r>
                          </m:sup>
                        </m:sSubSup>
                        <m:d>
                          <m:dPr>
                            <m:ctrlPr>
                              <a:rPr lang="en-US" altLang="ja-JP" i="1">
                                <a:latin typeface="Cambria Math" panose="02040503050406030204" pitchFamily="18" charset="0"/>
                              </a:rPr>
                            </m:ctrlPr>
                          </m:dPr>
                          <m:e>
                            <m:r>
                              <a:rPr lang="en-US" altLang="ja-JP" b="0" i="1" smtClean="0">
                                <a:latin typeface="Cambria Math" panose="02040503050406030204" pitchFamily="18" charset="0"/>
                              </a:rPr>
                              <m:t>𝑠</m:t>
                            </m:r>
                            <m:r>
                              <a:rPr lang="en-US" altLang="ja-JP" b="0" i="1" smtClean="0">
                                <a:latin typeface="Cambria Math" panose="02040503050406030204" pitchFamily="18" charset="0"/>
                              </a:rPr>
                              <m:t>1,</m:t>
                            </m:r>
                            <m:r>
                              <a:rPr lang="en-US" altLang="ja-JP" i="1">
                                <a:latin typeface="Cambria Math" panose="02040503050406030204" pitchFamily="18" charset="0"/>
                              </a:rPr>
                              <m:t>𝑓</m:t>
                            </m:r>
                            <m:r>
                              <a:rPr lang="en-US" altLang="ja-JP" i="1">
                                <a:latin typeface="Cambria Math" panose="02040503050406030204" pitchFamily="18" charset="0"/>
                              </a:rPr>
                              <m:t>7</m:t>
                            </m:r>
                          </m:e>
                        </m:d>
                        <m:r>
                          <a:rPr lang="en-US" altLang="ja-JP" i="1">
                            <a:latin typeface="Cambria Math" panose="02040503050406030204" pitchFamily="18" charset="0"/>
                          </a:rPr>
                          <m:t>−</m:t>
                        </m:r>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𝑉</m:t>
                            </m:r>
                          </m:e>
                          <m:sub>
                            <m:r>
                              <a:rPr lang="en-US" altLang="ja-JP" i="1">
                                <a:latin typeface="Cambria Math" panose="02040503050406030204" pitchFamily="18" charset="0"/>
                              </a:rPr>
                              <m:t>𝑝𝑛</m:t>
                            </m:r>
                          </m:sub>
                          <m:sup>
                            <m:r>
                              <m:rPr>
                                <m:sty m:val="p"/>
                              </m:rPr>
                              <a:rPr lang="en-US" altLang="ja-JP">
                                <a:latin typeface="Cambria Math" panose="02040503050406030204" pitchFamily="18" charset="0"/>
                              </a:rPr>
                              <m:t>m</m:t>
                            </m:r>
                          </m:sup>
                        </m:sSubSup>
                        <m:d>
                          <m:dPr>
                            <m:ctrlPr>
                              <a:rPr lang="en-US" altLang="ja-JP" i="1">
                                <a:latin typeface="Cambria Math" panose="02040503050406030204" pitchFamily="18" charset="0"/>
                              </a:rPr>
                            </m:ctrlPr>
                          </m:dPr>
                          <m:e>
                            <m:r>
                              <a:rPr lang="en-US" altLang="ja-JP" b="0" i="1" smtClean="0">
                                <a:latin typeface="Cambria Math" panose="02040503050406030204" pitchFamily="18" charset="0"/>
                              </a:rPr>
                              <m:t>𝑠</m:t>
                            </m:r>
                            <m:r>
                              <a:rPr lang="en-US" altLang="ja-JP" b="0" i="1" smtClean="0">
                                <a:latin typeface="Cambria Math" panose="02040503050406030204" pitchFamily="18" charset="0"/>
                              </a:rPr>
                              <m:t>1,</m:t>
                            </m:r>
                            <m:r>
                              <a:rPr lang="en-US" altLang="ja-JP" i="1">
                                <a:latin typeface="Cambria Math" panose="02040503050406030204" pitchFamily="18" charset="0"/>
                              </a:rPr>
                              <m:t>𝑝</m:t>
                            </m:r>
                            <m:r>
                              <a:rPr lang="en-US" altLang="ja-JP" i="1">
                                <a:latin typeface="Cambria Math" panose="02040503050406030204" pitchFamily="18" charset="0"/>
                              </a:rPr>
                              <m:t>3</m:t>
                            </m:r>
                          </m:e>
                        </m:d>
                      </m:e>
                    </m:d>
                    <m:r>
                      <a:rPr lang="en-US" altLang="ja-JP" b="0" i="1" smtClean="0">
                        <a:latin typeface="Cambria Math" panose="02040503050406030204" pitchFamily="18" charset="0"/>
                      </a:rPr>
                      <m:t>&gt;</m:t>
                    </m:r>
                    <m:r>
                      <a:rPr lang="en-US" altLang="ja-JP" i="1">
                        <a:latin typeface="Cambria Math" panose="02040503050406030204" pitchFamily="18" charset="0"/>
                      </a:rPr>
                      <m:t>0</m:t>
                    </m:r>
                  </m:oMath>
                </a14:m>
                <a:endParaRPr lang="en-US" altLang="ja-JP" i="1" dirty="0"/>
              </a:p>
              <a:p>
                <a:pPr lvl="2"/>
                <a:endParaRPr kumimoji="1" lang="en-US" altLang="ja-JP" dirty="0"/>
              </a:p>
              <a:p>
                <a:pPr lvl="2"/>
                <a:endParaRPr lang="en-US" altLang="ja-JP" dirty="0"/>
              </a:p>
              <a:p>
                <a:pPr lvl="2"/>
                <a:r>
                  <a:rPr lang="ja-JP" altLang="en-US" dirty="0"/>
                  <a:t>テンソルは効かない</a:t>
                </a:r>
                <a:endParaRPr lang="en-US" altLang="ja-JP" dirty="0"/>
              </a:p>
              <a:p>
                <a:pPr lvl="1"/>
                <a:r>
                  <a:rPr kumimoji="1" lang="ja-JP" altLang="en-US" dirty="0"/>
                  <a:t>実験データ</a:t>
                </a:r>
                <a:endParaRPr kumimoji="1" lang="en-US" altLang="ja-JP" dirty="0"/>
              </a:p>
              <a:p>
                <a:pPr lvl="2"/>
                <a:r>
                  <a:rPr kumimoji="1" lang="en-US" altLang="ja-JP" i="1" dirty="0"/>
                  <a:t>N</a:t>
                </a:r>
                <a:r>
                  <a:rPr kumimoji="1" lang="en-US" altLang="ja-JP" dirty="0"/>
                  <a:t>=20</a:t>
                </a:r>
                <a:r>
                  <a:rPr lang="ja-JP" altLang="en-US" dirty="0"/>
                  <a:t>コア上の</a:t>
                </a:r>
                <a:r>
                  <a:rPr lang="en-US" altLang="ja-JP" i="1" dirty="0"/>
                  <a:t>f</a:t>
                </a:r>
                <a:r>
                  <a:rPr lang="en-US" altLang="ja-JP" dirty="0"/>
                  <a:t>7-</a:t>
                </a:r>
                <a:r>
                  <a:rPr lang="en-US" altLang="ja-JP" i="1" dirty="0"/>
                  <a:t>p</a:t>
                </a:r>
                <a:r>
                  <a:rPr lang="en-US" altLang="ja-JP" dirty="0"/>
                  <a:t>3</a:t>
                </a:r>
                <a:r>
                  <a:rPr lang="ja-JP" altLang="en-US" dirty="0"/>
                  <a:t>エネルギー差</a:t>
                </a:r>
                <a:endParaRPr lang="en-US" altLang="ja-JP" dirty="0"/>
              </a:p>
              <a:p>
                <a:pPr lvl="2"/>
                <a:endParaRPr kumimoji="1" lang="ja-JP" altLang="en-US" dirty="0"/>
              </a:p>
            </p:txBody>
          </p:sp>
        </mc:Choice>
        <mc:Fallback xmlns="">
          <p:sp>
            <p:nvSpPr>
              <p:cNvPr id="3" name="コンテンツ プレースホルダー 2">
                <a:extLst>
                  <a:ext uri="{FF2B5EF4-FFF2-40B4-BE49-F238E27FC236}">
                    <a16:creationId xmlns:a16="http://schemas.microsoft.com/office/drawing/2014/main" id="{F2E24E20-15FE-487A-A5AA-08372F289C3D}"/>
                  </a:ext>
                </a:extLst>
              </p:cNvPr>
              <p:cNvSpPr>
                <a:spLocks noGrp="1" noRot="1" noChangeAspect="1" noMove="1" noResize="1" noEditPoints="1" noAdjustHandles="1" noChangeArrowheads="1" noChangeShapeType="1" noTextEdit="1"/>
              </p:cNvSpPr>
              <p:nvPr>
                <p:ph idx="1"/>
              </p:nvPr>
            </p:nvSpPr>
            <p:spPr>
              <a:xfrm>
                <a:off x="74816" y="881148"/>
                <a:ext cx="5284364" cy="5840327"/>
              </a:xfrm>
              <a:blipFill>
                <a:blip r:embed="rId2"/>
                <a:stretch>
                  <a:fillRect l="-2076" t="-1775"/>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642AF8FF-544F-4DFB-B59B-5B1E944113FD}"/>
              </a:ext>
            </a:extLst>
          </p:cNvPr>
          <p:cNvSpPr>
            <a:spLocks noGrp="1"/>
          </p:cNvSpPr>
          <p:nvPr>
            <p:ph type="sldNum" sz="quarter" idx="12"/>
          </p:nvPr>
        </p:nvSpPr>
        <p:spPr/>
        <p:txBody>
          <a:bodyPr/>
          <a:lstStyle/>
          <a:p>
            <a:fld id="{7C8167B1-A8AD-44AE-B049-B38C2168B78E}" type="slidenum">
              <a:rPr kumimoji="1" lang="ja-JP" altLang="en-US" smtClean="0"/>
              <a:t>16</a:t>
            </a:fld>
            <a:endParaRPr kumimoji="1" lang="ja-JP" altLang="en-US" dirty="0"/>
          </a:p>
        </p:txBody>
      </p:sp>
      <p:pic>
        <p:nvPicPr>
          <p:cNvPr id="5" name="図 4">
            <a:extLst>
              <a:ext uri="{FF2B5EF4-FFF2-40B4-BE49-F238E27FC236}">
                <a16:creationId xmlns:a16="http://schemas.microsoft.com/office/drawing/2014/main" id="{665F03CC-D9DD-4D49-ADAD-425E67661B43}"/>
              </a:ext>
            </a:extLst>
          </p:cNvPr>
          <p:cNvPicPr>
            <a:picLocks noChangeAspect="1"/>
          </p:cNvPicPr>
          <p:nvPr/>
        </p:nvPicPr>
        <p:blipFill>
          <a:blip r:embed="rId3"/>
          <a:stretch>
            <a:fillRect/>
          </a:stretch>
        </p:blipFill>
        <p:spPr>
          <a:xfrm>
            <a:off x="5741963" y="961748"/>
            <a:ext cx="3290499" cy="3672083"/>
          </a:xfrm>
          <a:prstGeom prst="rect">
            <a:avLst/>
          </a:prstGeom>
        </p:spPr>
      </p:pic>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D783A879-AFB9-40A7-B583-E26D56066769}"/>
                  </a:ext>
                </a:extLst>
              </p:cNvPr>
              <p:cNvSpPr txBox="1"/>
              <p:nvPr/>
            </p:nvSpPr>
            <p:spPr>
              <a:xfrm>
                <a:off x="1268231" y="2757013"/>
                <a:ext cx="1437766" cy="461665"/>
              </a:xfrm>
              <a:prstGeom prst="rect">
                <a:avLst/>
              </a:prstGeom>
              <a:noFill/>
            </p:spPr>
            <p:txBody>
              <a:bodyPr wrap="none" rtlCol="0">
                <a:spAutoFit/>
              </a:bodyPr>
              <a:lstStyle/>
              <a:p>
                <a14:m>
                  <m:oMath xmlns:m="http://schemas.openxmlformats.org/officeDocument/2006/math">
                    <m:d>
                      <m:dPr>
                        <m:begChr m:val="{"/>
                        <m:endChr m:val="}"/>
                        <m:ctrlPr>
                          <a:rPr kumimoji="1" lang="en-US" altLang="ja-JP" sz="2400" i="1" smtClean="0">
                            <a:latin typeface="Cambria Math" panose="02040503050406030204" pitchFamily="18" charset="0"/>
                          </a:rPr>
                        </m:ctrlPr>
                      </m:dPr>
                      <m:e>
                        <m:r>
                          <a:rPr kumimoji="1" lang="en-US" altLang="ja-JP" sz="2400" b="0" i="1" smtClean="0">
                            <a:latin typeface="Cambria Math" panose="02040503050406030204" pitchFamily="18" charset="0"/>
                          </a:rPr>
                          <m:t>+0</m:t>
                        </m:r>
                      </m:e>
                    </m:d>
                  </m:oMath>
                </a14:m>
                <a:r>
                  <a:rPr kumimoji="1" lang="ja-JP" altLang="en-US" sz="2400" dirty="0"/>
                  <a:t>ペア</a:t>
                </a:r>
              </a:p>
            </p:txBody>
          </p:sp>
        </mc:Choice>
        <mc:Fallback xmlns="">
          <p:sp>
            <p:nvSpPr>
              <p:cNvPr id="6" name="テキスト ボックス 5">
                <a:extLst>
                  <a:ext uri="{FF2B5EF4-FFF2-40B4-BE49-F238E27FC236}">
                    <a16:creationId xmlns:a16="http://schemas.microsoft.com/office/drawing/2014/main" id="{D783A879-AFB9-40A7-B583-E26D56066769}"/>
                  </a:ext>
                </a:extLst>
              </p:cNvPr>
              <p:cNvSpPr txBox="1">
                <a:spLocks noRot="1" noChangeAspect="1" noMove="1" noResize="1" noEditPoints="1" noAdjustHandles="1" noChangeArrowheads="1" noChangeShapeType="1" noTextEdit="1"/>
              </p:cNvSpPr>
              <p:nvPr/>
            </p:nvSpPr>
            <p:spPr>
              <a:xfrm>
                <a:off x="1268231" y="2757013"/>
                <a:ext cx="1437766" cy="461665"/>
              </a:xfrm>
              <a:prstGeom prst="rect">
                <a:avLst/>
              </a:prstGeom>
              <a:blipFill>
                <a:blip r:embed="rId4"/>
                <a:stretch>
                  <a:fillRect t="-7895" r="-5932" b="-3157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4BACFDCC-8F62-4BF7-A606-351E977E51E1}"/>
                  </a:ext>
                </a:extLst>
              </p:cNvPr>
              <p:cNvSpPr txBox="1"/>
              <p:nvPr/>
            </p:nvSpPr>
            <p:spPr>
              <a:xfrm>
                <a:off x="3210644" y="2757013"/>
                <a:ext cx="1437766" cy="461665"/>
              </a:xfrm>
              <a:prstGeom prst="rect">
                <a:avLst/>
              </a:prstGeom>
              <a:noFill/>
            </p:spPr>
            <p:txBody>
              <a:bodyPr wrap="none" rtlCol="0">
                <a:spAutoFit/>
              </a:bodyPr>
              <a:lstStyle/>
              <a:p>
                <a14:m>
                  <m:oMath xmlns:m="http://schemas.openxmlformats.org/officeDocument/2006/math">
                    <m:d>
                      <m:dPr>
                        <m:begChr m:val="{"/>
                        <m:endChr m:val="}"/>
                        <m:ctrlPr>
                          <a:rPr kumimoji="1" lang="en-US" altLang="ja-JP" sz="2400" i="1" smtClean="0">
                            <a:latin typeface="Cambria Math" panose="02040503050406030204" pitchFamily="18" charset="0"/>
                          </a:rPr>
                        </m:ctrlPr>
                      </m:dPr>
                      <m:e>
                        <m:r>
                          <a:rPr kumimoji="1" lang="en-US" altLang="ja-JP" sz="2400" b="0" i="1" smtClean="0">
                            <a:latin typeface="Cambria Math" panose="02040503050406030204" pitchFamily="18" charset="0"/>
                          </a:rPr>
                          <m:t>−0</m:t>
                        </m:r>
                      </m:e>
                    </m:d>
                  </m:oMath>
                </a14:m>
                <a:r>
                  <a:rPr kumimoji="1" lang="ja-JP" altLang="en-US" sz="2400" dirty="0"/>
                  <a:t>ペア</a:t>
                </a:r>
              </a:p>
            </p:txBody>
          </p:sp>
        </mc:Choice>
        <mc:Fallback xmlns="">
          <p:sp>
            <p:nvSpPr>
              <p:cNvPr id="7" name="テキスト ボックス 6">
                <a:extLst>
                  <a:ext uri="{FF2B5EF4-FFF2-40B4-BE49-F238E27FC236}">
                    <a16:creationId xmlns:a16="http://schemas.microsoft.com/office/drawing/2014/main" id="{4BACFDCC-8F62-4BF7-A606-351E977E51E1}"/>
                  </a:ext>
                </a:extLst>
              </p:cNvPr>
              <p:cNvSpPr txBox="1">
                <a:spLocks noRot="1" noChangeAspect="1" noMove="1" noResize="1" noEditPoints="1" noAdjustHandles="1" noChangeArrowheads="1" noChangeShapeType="1" noTextEdit="1"/>
              </p:cNvSpPr>
              <p:nvPr/>
            </p:nvSpPr>
            <p:spPr>
              <a:xfrm>
                <a:off x="3210644" y="2757013"/>
                <a:ext cx="1437766" cy="461665"/>
              </a:xfrm>
              <a:prstGeom prst="rect">
                <a:avLst/>
              </a:prstGeom>
              <a:blipFill>
                <a:blip r:embed="rId5"/>
                <a:stretch>
                  <a:fillRect t="-7895" r="-5508" b="-31579"/>
                </a:stretch>
              </a:blipFill>
            </p:spPr>
            <p:txBody>
              <a:bodyPr/>
              <a:lstStyle/>
              <a:p>
                <a:r>
                  <a:rPr lang="ja-JP" altLang="en-US">
                    <a:noFill/>
                  </a:rPr>
                  <a:t> </a:t>
                </a:r>
              </a:p>
            </p:txBody>
          </p:sp>
        </mc:Fallback>
      </mc:AlternateContent>
      <p:sp>
        <p:nvSpPr>
          <p:cNvPr id="8" name="矢印: 右 7">
            <a:extLst>
              <a:ext uri="{FF2B5EF4-FFF2-40B4-BE49-F238E27FC236}">
                <a16:creationId xmlns:a16="http://schemas.microsoft.com/office/drawing/2014/main" id="{BB2645D6-50CD-4429-AD59-4CAB6A82BA40}"/>
              </a:ext>
            </a:extLst>
          </p:cNvPr>
          <p:cNvSpPr/>
          <p:nvPr/>
        </p:nvSpPr>
        <p:spPr>
          <a:xfrm rot="5400000">
            <a:off x="1932407" y="2425613"/>
            <a:ext cx="359393" cy="27080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 name="矢印: 右 8">
            <a:extLst>
              <a:ext uri="{FF2B5EF4-FFF2-40B4-BE49-F238E27FC236}">
                <a16:creationId xmlns:a16="http://schemas.microsoft.com/office/drawing/2014/main" id="{88D7B66D-4404-4392-B357-F2111BCA8062}"/>
              </a:ext>
            </a:extLst>
          </p:cNvPr>
          <p:cNvSpPr/>
          <p:nvPr/>
        </p:nvSpPr>
        <p:spPr>
          <a:xfrm rot="5400000">
            <a:off x="3772324" y="2425612"/>
            <a:ext cx="359393" cy="27080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graphicFrame>
        <p:nvGraphicFramePr>
          <p:cNvPr id="10" name="表 12">
            <a:extLst>
              <a:ext uri="{FF2B5EF4-FFF2-40B4-BE49-F238E27FC236}">
                <a16:creationId xmlns:a16="http://schemas.microsoft.com/office/drawing/2014/main" id="{A41A250E-9AFE-43FF-B28C-D8305C6C29E5}"/>
              </a:ext>
            </a:extLst>
          </p:cNvPr>
          <p:cNvGraphicFramePr>
            <a:graphicFrameLocks noGrp="1"/>
          </p:cNvGraphicFramePr>
          <p:nvPr>
            <p:extLst>
              <p:ext uri="{D42A27DB-BD31-4B8C-83A1-F6EECF244321}">
                <p14:modId xmlns:p14="http://schemas.microsoft.com/office/powerpoint/2010/main" val="863294603"/>
              </p:ext>
            </p:extLst>
          </p:nvPr>
        </p:nvGraphicFramePr>
        <p:xfrm>
          <a:off x="1895674" y="4872991"/>
          <a:ext cx="6096000" cy="14833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4058626192"/>
                    </a:ext>
                  </a:extLst>
                </a:gridCol>
                <a:gridCol w="1524000">
                  <a:extLst>
                    <a:ext uri="{9D8B030D-6E8A-4147-A177-3AD203B41FA5}">
                      <a16:colId xmlns:a16="http://schemas.microsoft.com/office/drawing/2014/main" val="3134406978"/>
                    </a:ext>
                  </a:extLst>
                </a:gridCol>
                <a:gridCol w="1524000">
                  <a:extLst>
                    <a:ext uri="{9D8B030D-6E8A-4147-A177-3AD203B41FA5}">
                      <a16:colId xmlns:a16="http://schemas.microsoft.com/office/drawing/2014/main" val="1271432468"/>
                    </a:ext>
                  </a:extLst>
                </a:gridCol>
                <a:gridCol w="1524000">
                  <a:extLst>
                    <a:ext uri="{9D8B030D-6E8A-4147-A177-3AD203B41FA5}">
                      <a16:colId xmlns:a16="http://schemas.microsoft.com/office/drawing/2014/main" val="478066520"/>
                    </a:ext>
                  </a:extLst>
                </a:gridCol>
              </a:tblGrid>
              <a:tr h="370840">
                <a:tc>
                  <a:txBody>
                    <a:bodyPr/>
                    <a:lstStyle/>
                    <a:p>
                      <a:endParaRPr kumimoji="1" lang="ja-JP" altLang="en-US"/>
                    </a:p>
                  </a:txBody>
                  <a:tcPr/>
                </a:tc>
                <a:tc>
                  <a:txBody>
                    <a:bodyPr/>
                    <a:lstStyle/>
                    <a:p>
                      <a:r>
                        <a:rPr kumimoji="1" lang="en-US" altLang="ja-JP" baseline="30000" dirty="0"/>
                        <a:t>36</a:t>
                      </a:r>
                      <a:r>
                        <a:rPr kumimoji="1" lang="en-US" altLang="ja-JP" dirty="0"/>
                        <a:t>S core</a:t>
                      </a:r>
                      <a:endParaRPr kumimoji="1" lang="ja-JP" altLang="en-US" dirty="0"/>
                    </a:p>
                  </a:txBody>
                  <a:tcPr/>
                </a:tc>
                <a:tc>
                  <a:txBody>
                    <a:bodyPr/>
                    <a:lstStyle/>
                    <a:p>
                      <a:r>
                        <a:rPr kumimoji="1" lang="en-US" altLang="ja-JP" baseline="30000" dirty="0"/>
                        <a:t>34</a:t>
                      </a:r>
                      <a:r>
                        <a:rPr kumimoji="1" lang="en-US" altLang="ja-JP" dirty="0"/>
                        <a:t>Si core</a:t>
                      </a:r>
                      <a:endParaRPr kumimoji="1" lang="ja-JP" altLang="en-US" dirty="0"/>
                    </a:p>
                  </a:txBody>
                  <a:tcPr/>
                </a:tc>
                <a:tc>
                  <a:txBody>
                    <a:bodyPr/>
                    <a:lstStyle/>
                    <a:p>
                      <a:r>
                        <a:rPr kumimoji="1" lang="ja-JP" altLang="en-US" dirty="0"/>
                        <a:t>差</a:t>
                      </a:r>
                    </a:p>
                  </a:txBody>
                  <a:tcPr/>
                </a:tc>
                <a:extLst>
                  <a:ext uri="{0D108BD9-81ED-4DB2-BD59-A6C34878D82A}">
                    <a16:rowId xmlns:a16="http://schemas.microsoft.com/office/drawing/2014/main" val="861732511"/>
                  </a:ext>
                </a:extLst>
              </a:tr>
              <a:tr h="370840">
                <a:tc>
                  <a:txBody>
                    <a:bodyPr/>
                    <a:lstStyle/>
                    <a:p>
                      <a:r>
                        <a:rPr kumimoji="1" lang="ja-JP" altLang="en-US" dirty="0"/>
                        <a:t>実験</a:t>
                      </a:r>
                    </a:p>
                  </a:txBody>
                  <a:tcPr/>
                </a:tc>
                <a:tc>
                  <a:txBody>
                    <a:bodyPr/>
                    <a:lstStyle/>
                    <a:p>
                      <a:r>
                        <a:rPr kumimoji="1" lang="en-US" altLang="ja-JP" dirty="0"/>
                        <a:t>0.65 MeV</a:t>
                      </a:r>
                      <a:endParaRPr kumimoji="1" lang="ja-JP" altLang="en-US" dirty="0"/>
                    </a:p>
                  </a:txBody>
                  <a:tcPr/>
                </a:tc>
                <a:tc>
                  <a:txBody>
                    <a:bodyPr/>
                    <a:lstStyle/>
                    <a:p>
                      <a:r>
                        <a:rPr kumimoji="1" lang="en-US" altLang="ja-JP" dirty="0"/>
                        <a:t>0.91 MeV</a:t>
                      </a:r>
                      <a:endParaRPr kumimoji="1" lang="ja-JP" altLang="en-US" dirty="0"/>
                    </a:p>
                  </a:txBody>
                  <a:tcPr/>
                </a:tc>
                <a:tc>
                  <a:txBody>
                    <a:bodyPr/>
                    <a:lstStyle/>
                    <a:p>
                      <a:r>
                        <a:rPr kumimoji="1" lang="en-US" altLang="ja-JP" dirty="0"/>
                        <a:t>0.26 MeV</a:t>
                      </a:r>
                      <a:endParaRPr kumimoji="1" lang="ja-JP" altLang="en-US" dirty="0"/>
                    </a:p>
                  </a:txBody>
                  <a:tcPr/>
                </a:tc>
                <a:extLst>
                  <a:ext uri="{0D108BD9-81ED-4DB2-BD59-A6C34878D82A}">
                    <a16:rowId xmlns:a16="http://schemas.microsoft.com/office/drawing/2014/main" val="694010442"/>
                  </a:ext>
                </a:extLst>
              </a:tr>
              <a:tr h="370840">
                <a:tc>
                  <a:txBody>
                    <a:bodyPr/>
                    <a:lstStyle/>
                    <a:p>
                      <a:r>
                        <a:rPr kumimoji="1" lang="en-US" altLang="ja-JP" dirty="0"/>
                        <a:t>SDPF-MU</a:t>
                      </a:r>
                      <a:endParaRPr kumimoji="1" lang="ja-JP" altLang="en-US" dirty="0"/>
                    </a:p>
                  </a:txBody>
                  <a:tcPr/>
                </a:tc>
                <a:tc>
                  <a:txBody>
                    <a:bodyPr/>
                    <a:lstStyle/>
                    <a:p>
                      <a:r>
                        <a:rPr kumimoji="1" lang="en-US" altLang="ja-JP" dirty="0"/>
                        <a:t>0.55 MeV</a:t>
                      </a:r>
                      <a:endParaRPr kumimoji="1" lang="ja-JP" altLang="en-US" dirty="0"/>
                    </a:p>
                  </a:txBody>
                  <a:tcPr/>
                </a:tc>
                <a:tc>
                  <a:txBody>
                    <a:bodyPr/>
                    <a:lstStyle/>
                    <a:p>
                      <a:r>
                        <a:rPr kumimoji="1" lang="en-US" altLang="ja-JP" dirty="0"/>
                        <a:t>1.22 MeV</a:t>
                      </a:r>
                      <a:endParaRPr kumimoji="1" lang="ja-JP" altLang="en-US" dirty="0"/>
                    </a:p>
                  </a:txBody>
                  <a:tcPr/>
                </a:tc>
                <a:tc>
                  <a:txBody>
                    <a:bodyPr/>
                    <a:lstStyle/>
                    <a:p>
                      <a:r>
                        <a:rPr kumimoji="1" lang="en-US" altLang="ja-JP" dirty="0"/>
                        <a:t>0.67 MeV</a:t>
                      </a:r>
                      <a:endParaRPr kumimoji="1" lang="ja-JP" altLang="en-US" dirty="0"/>
                    </a:p>
                  </a:txBody>
                  <a:tcPr/>
                </a:tc>
                <a:extLst>
                  <a:ext uri="{0D108BD9-81ED-4DB2-BD59-A6C34878D82A}">
                    <a16:rowId xmlns:a16="http://schemas.microsoft.com/office/drawing/2014/main" val="3208468789"/>
                  </a:ext>
                </a:extLst>
              </a:tr>
              <a:tr h="370840">
                <a:tc>
                  <a:txBody>
                    <a:bodyPr/>
                    <a:lstStyle/>
                    <a:p>
                      <a:r>
                        <a:rPr kumimoji="1" lang="en-US" altLang="ja-JP" dirty="0"/>
                        <a:t>SDPF-MUs</a:t>
                      </a:r>
                      <a:endParaRPr kumimoji="1" lang="ja-JP" altLang="en-US" dirty="0"/>
                    </a:p>
                  </a:txBody>
                  <a:tcPr/>
                </a:tc>
                <a:tc>
                  <a:txBody>
                    <a:bodyPr/>
                    <a:lstStyle/>
                    <a:p>
                      <a:r>
                        <a:rPr kumimoji="1" lang="en-US" altLang="ja-JP" dirty="0"/>
                        <a:t>0.55 MeV</a:t>
                      </a:r>
                      <a:endParaRPr kumimoji="1" lang="ja-JP" altLang="en-US" dirty="0"/>
                    </a:p>
                  </a:txBody>
                  <a:tcPr/>
                </a:tc>
                <a:tc>
                  <a:txBody>
                    <a:bodyPr/>
                    <a:lstStyle/>
                    <a:p>
                      <a:r>
                        <a:rPr kumimoji="1" lang="en-US" altLang="ja-JP" dirty="0"/>
                        <a:t>0.87 MeV</a:t>
                      </a:r>
                      <a:endParaRPr kumimoji="1" lang="ja-JP" altLang="en-US" dirty="0"/>
                    </a:p>
                  </a:txBody>
                  <a:tcPr/>
                </a:tc>
                <a:tc>
                  <a:txBody>
                    <a:bodyPr/>
                    <a:lstStyle/>
                    <a:p>
                      <a:r>
                        <a:rPr kumimoji="1" lang="en-US" altLang="ja-JP" dirty="0"/>
                        <a:t>0.32 MeV</a:t>
                      </a:r>
                      <a:endParaRPr kumimoji="1" lang="ja-JP" altLang="en-US" dirty="0"/>
                    </a:p>
                  </a:txBody>
                  <a:tcPr/>
                </a:tc>
                <a:extLst>
                  <a:ext uri="{0D108BD9-81ED-4DB2-BD59-A6C34878D82A}">
                    <a16:rowId xmlns:a16="http://schemas.microsoft.com/office/drawing/2014/main" val="3628384769"/>
                  </a:ext>
                </a:extLst>
              </a:tr>
            </a:tbl>
          </a:graphicData>
        </a:graphic>
      </p:graphicFrame>
      <p:sp>
        <p:nvSpPr>
          <p:cNvPr id="12" name="テキスト ボックス 11">
            <a:extLst>
              <a:ext uri="{FF2B5EF4-FFF2-40B4-BE49-F238E27FC236}">
                <a16:creationId xmlns:a16="http://schemas.microsoft.com/office/drawing/2014/main" id="{C69E914C-F9EB-40E3-A217-74191B3EF80A}"/>
              </a:ext>
            </a:extLst>
          </p:cNvPr>
          <p:cNvSpPr txBox="1"/>
          <p:nvPr/>
        </p:nvSpPr>
        <p:spPr>
          <a:xfrm>
            <a:off x="142904" y="5008163"/>
            <a:ext cx="1752770" cy="646331"/>
          </a:xfrm>
          <a:prstGeom prst="rect">
            <a:avLst/>
          </a:prstGeom>
          <a:noFill/>
        </p:spPr>
        <p:txBody>
          <a:bodyPr wrap="square">
            <a:spAutoFit/>
          </a:bodyPr>
          <a:lstStyle/>
          <a:p>
            <a:r>
              <a:rPr kumimoji="1" lang="en-US" altLang="ja-JP" i="1" dirty="0"/>
              <a:t>E</a:t>
            </a:r>
            <a:r>
              <a:rPr kumimoji="1" lang="en-US" altLang="ja-JP" dirty="0"/>
              <a:t>(3/2</a:t>
            </a:r>
            <a:r>
              <a:rPr kumimoji="1" lang="en-US" altLang="ja-JP" baseline="30000" dirty="0"/>
              <a:t>-</a:t>
            </a:r>
            <a:r>
              <a:rPr kumimoji="1" lang="en-US" altLang="ja-JP" baseline="-25000" dirty="0"/>
              <a:t>1</a:t>
            </a:r>
            <a:r>
              <a:rPr kumimoji="1" lang="en-US" altLang="ja-JP" dirty="0"/>
              <a:t>)-</a:t>
            </a:r>
            <a:r>
              <a:rPr kumimoji="1" lang="en-US" altLang="ja-JP" i="1" dirty="0"/>
              <a:t>E</a:t>
            </a:r>
            <a:r>
              <a:rPr kumimoji="1" lang="en-US" altLang="ja-JP" dirty="0"/>
              <a:t>(7/2</a:t>
            </a:r>
            <a:r>
              <a:rPr kumimoji="1" lang="en-US" altLang="ja-JP" baseline="30000" dirty="0"/>
              <a:t>-</a:t>
            </a:r>
            <a:r>
              <a:rPr kumimoji="1" lang="en-US" altLang="ja-JP" baseline="-25000" dirty="0"/>
              <a:t>1</a:t>
            </a:r>
            <a:r>
              <a:rPr kumimoji="1" lang="en-US" altLang="ja-JP" dirty="0"/>
              <a:t>)</a:t>
            </a:r>
            <a:endParaRPr kumimoji="1" lang="ja-JP" altLang="en-US" dirty="0"/>
          </a:p>
          <a:p>
            <a:endParaRPr kumimoji="1" lang="ja-JP" altLang="en-US" dirty="0"/>
          </a:p>
        </p:txBody>
      </p:sp>
      <p:sp>
        <p:nvSpPr>
          <p:cNvPr id="13" name="四角形: 角を丸くする 12">
            <a:extLst>
              <a:ext uri="{FF2B5EF4-FFF2-40B4-BE49-F238E27FC236}">
                <a16:creationId xmlns:a16="http://schemas.microsoft.com/office/drawing/2014/main" id="{6A2B6F7E-28FF-4C5B-82F0-84990698F25D}"/>
              </a:ext>
            </a:extLst>
          </p:cNvPr>
          <p:cNvSpPr/>
          <p:nvPr/>
        </p:nvSpPr>
        <p:spPr>
          <a:xfrm>
            <a:off x="7167298" y="1701579"/>
            <a:ext cx="428873" cy="1898374"/>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605B3EB4-4095-49E9-AB07-52110BEB9E85}"/>
              </a:ext>
            </a:extLst>
          </p:cNvPr>
          <p:cNvSpPr txBox="1"/>
          <p:nvPr/>
        </p:nvSpPr>
        <p:spPr>
          <a:xfrm>
            <a:off x="1518700" y="6471723"/>
            <a:ext cx="4971041" cy="369332"/>
          </a:xfrm>
          <a:prstGeom prst="rect">
            <a:avLst/>
          </a:prstGeom>
          <a:noFill/>
        </p:spPr>
        <p:txBody>
          <a:bodyPr wrap="none" rtlCol="0">
            <a:spAutoFit/>
          </a:bodyPr>
          <a:lstStyle/>
          <a:p>
            <a:r>
              <a:rPr kumimoji="1" lang="en-US" altLang="ja-JP" dirty="0"/>
              <a:t>SDPF-MUs</a:t>
            </a:r>
            <a:r>
              <a:rPr kumimoji="1" lang="ja-JP" altLang="en-US" dirty="0"/>
              <a:t>により、</a:t>
            </a:r>
            <a:r>
              <a:rPr kumimoji="1" lang="en-US" altLang="ja-JP" dirty="0"/>
              <a:t>K</a:t>
            </a:r>
            <a:r>
              <a:rPr kumimoji="1" lang="ja-JP" altLang="en-US" dirty="0"/>
              <a:t>同位体と</a:t>
            </a:r>
            <a:r>
              <a:rPr kumimoji="1" lang="en-US" altLang="ja-JP" dirty="0"/>
              <a:t>consistent</a:t>
            </a:r>
            <a:r>
              <a:rPr kumimoji="1" lang="ja-JP" altLang="en-US" dirty="0"/>
              <a:t>に改善</a:t>
            </a:r>
            <a:endParaRPr kumimoji="1" lang="en-US" altLang="ja-JP" dirty="0"/>
          </a:p>
        </p:txBody>
      </p:sp>
    </p:spTree>
    <p:extLst>
      <p:ext uri="{BB962C8B-B14F-4D97-AF65-F5344CB8AC3E}">
        <p14:creationId xmlns:p14="http://schemas.microsoft.com/office/powerpoint/2010/main" val="1648833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DF76D9-C49D-4495-B28C-5DC9702EDCD6}"/>
              </a:ext>
            </a:extLst>
          </p:cNvPr>
          <p:cNvSpPr>
            <a:spLocks noGrp="1"/>
          </p:cNvSpPr>
          <p:nvPr>
            <p:ph type="title"/>
          </p:nvPr>
        </p:nvSpPr>
        <p:spPr/>
        <p:txBody>
          <a:bodyPr/>
          <a:lstStyle/>
          <a:p>
            <a:r>
              <a:rPr kumimoji="1" lang="ja-JP" altLang="en-US" dirty="0"/>
              <a:t>中性子の殻進化：</a:t>
            </a:r>
            <a:r>
              <a:rPr kumimoji="1" lang="en-US" altLang="ja-JP" i="1" dirty="0"/>
              <a:t>Z</a:t>
            </a:r>
            <a:r>
              <a:rPr kumimoji="1" lang="en-US" altLang="ja-JP" dirty="0"/>
              <a:t>=16</a:t>
            </a:r>
            <a:r>
              <a:rPr kumimoji="1" lang="ja-JP" altLang="en-US" dirty="0"/>
              <a:t>から</a:t>
            </a:r>
            <a:r>
              <a:rPr kumimoji="1" lang="en-US" altLang="ja-JP" dirty="0"/>
              <a:t>14</a:t>
            </a:r>
            <a:r>
              <a:rPr kumimoji="1" lang="ja-JP" altLang="en-US" dirty="0"/>
              <a:t>まで</a:t>
            </a:r>
          </a:p>
        </p:txBody>
      </p:sp>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F2E24E20-15FE-487A-A5AA-08372F289C3D}"/>
                  </a:ext>
                </a:extLst>
              </p:cNvPr>
              <p:cNvSpPr>
                <a:spLocks noGrp="1"/>
              </p:cNvSpPr>
              <p:nvPr>
                <p:ph idx="1"/>
              </p:nvPr>
            </p:nvSpPr>
            <p:spPr>
              <a:xfrm>
                <a:off x="74816" y="881148"/>
                <a:ext cx="5284364" cy="5840327"/>
              </a:xfrm>
            </p:spPr>
            <p:txBody>
              <a:bodyPr/>
              <a:lstStyle/>
              <a:p>
                <a:r>
                  <a:rPr kumimoji="1" lang="en-US" altLang="ja-JP" i="1" dirty="0"/>
                  <a:t>N</a:t>
                </a:r>
                <a:r>
                  <a:rPr kumimoji="1" lang="en-US" altLang="ja-JP" dirty="0"/>
                  <a:t>=32 shell gap</a:t>
                </a:r>
                <a:r>
                  <a:rPr kumimoji="1" lang="ja-JP" altLang="en-US" dirty="0"/>
                  <a:t>の変化</a:t>
                </a:r>
                <a:endParaRPr kumimoji="1" lang="en-US" altLang="ja-JP" dirty="0"/>
              </a:p>
              <a:p>
                <a:pPr lvl="1"/>
                <a14:m>
                  <m:oMath xmlns:m="http://schemas.openxmlformats.org/officeDocument/2006/math">
                    <m:r>
                      <a:rPr lang="en-US" altLang="ja-JP">
                        <a:latin typeface="Cambria Math" panose="02040503050406030204" pitchFamily="18" charset="0"/>
                      </a:rPr>
                      <m:t>−</m:t>
                    </m:r>
                    <m:sSub>
                      <m:sSubPr>
                        <m:ctrlPr>
                          <a:rPr lang="en-US" altLang="ja-JP" i="1">
                            <a:latin typeface="Cambria Math" panose="02040503050406030204" pitchFamily="18" charset="0"/>
                          </a:rPr>
                        </m:ctrlPr>
                      </m:sSubPr>
                      <m:e>
                        <m:r>
                          <m:rPr>
                            <m:sty m:val="p"/>
                          </m:rPr>
                          <a:rPr lang="en-US" altLang="ja-JP">
                            <a:latin typeface="Cambria Math" panose="02040503050406030204" pitchFamily="18" charset="0"/>
                          </a:rPr>
                          <m:t>Δ</m:t>
                        </m:r>
                      </m:e>
                      <m:sub>
                        <m:r>
                          <a:rPr lang="en-US" altLang="ja-JP" i="1">
                            <a:latin typeface="Cambria Math" panose="02040503050406030204" pitchFamily="18" charset="0"/>
                          </a:rPr>
                          <m:t>𝜋</m:t>
                        </m:r>
                        <m:r>
                          <a:rPr lang="en-US" altLang="ja-JP" b="0" i="1" smtClean="0">
                            <a:latin typeface="Cambria Math" panose="02040503050406030204" pitchFamily="18" charset="0"/>
                          </a:rPr>
                          <m:t>𝑠</m:t>
                        </m:r>
                        <m:r>
                          <a:rPr lang="en-US" altLang="ja-JP" b="0" i="1" smtClean="0">
                            <a:latin typeface="Cambria Math" panose="02040503050406030204" pitchFamily="18" charset="0"/>
                          </a:rPr>
                          <m:t>1</m:t>
                        </m:r>
                      </m:sub>
                    </m:sSub>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𝜀</m:t>
                            </m:r>
                          </m:e>
                          <m:sub>
                            <m:r>
                              <a:rPr lang="en-US" altLang="ja-JP" i="1">
                                <a:latin typeface="Cambria Math" panose="02040503050406030204" pitchFamily="18" charset="0"/>
                              </a:rPr>
                              <m:t>𝜈</m:t>
                            </m:r>
                            <m:r>
                              <a:rPr lang="en-US" altLang="ja-JP" i="1">
                                <a:latin typeface="Cambria Math" panose="02040503050406030204" pitchFamily="18" charset="0"/>
                              </a:rPr>
                              <m:t>𝑝</m:t>
                            </m:r>
                            <m:r>
                              <a:rPr lang="en-US" altLang="ja-JP" b="0" i="0" smtClean="0">
                                <a:latin typeface="Cambria Math" panose="02040503050406030204" pitchFamily="18" charset="0"/>
                              </a:rPr>
                              <m:t>1</m:t>
                            </m:r>
                          </m:sub>
                        </m:sSub>
                        <m:r>
                          <a:rPr lang="en-US" altLang="ja-JP">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𝜀</m:t>
                            </m:r>
                          </m:e>
                          <m:sub>
                            <m:r>
                              <a:rPr lang="en-US" altLang="ja-JP" i="1">
                                <a:latin typeface="Cambria Math" panose="02040503050406030204" pitchFamily="18" charset="0"/>
                              </a:rPr>
                              <m:t>𝜈</m:t>
                            </m:r>
                            <m:r>
                              <a:rPr lang="en-US" altLang="ja-JP" b="0" i="1" smtClean="0">
                                <a:latin typeface="Cambria Math" panose="02040503050406030204" pitchFamily="18" charset="0"/>
                              </a:rPr>
                              <m:t>𝑝</m:t>
                            </m:r>
                            <m:r>
                              <a:rPr lang="en-US" altLang="ja-JP" b="0" i="1" smtClean="0">
                                <a:latin typeface="Cambria Math" panose="02040503050406030204" pitchFamily="18" charset="0"/>
                              </a:rPr>
                              <m:t>3</m:t>
                            </m:r>
                          </m:sub>
                        </m:sSub>
                      </m:e>
                    </m:d>
                    <m:r>
                      <a:rPr lang="en-US" altLang="ja-JP" i="1">
                        <a:latin typeface="Cambria Math" panose="02040503050406030204" pitchFamily="18" charset="0"/>
                      </a:rPr>
                      <m:t>=</m:t>
                    </m:r>
                    <m:r>
                      <a:rPr lang="en-US" altLang="ja-JP" b="0" i="1" smtClean="0">
                        <a:latin typeface="Cambria Math" panose="02040503050406030204" pitchFamily="18" charset="0"/>
                      </a:rPr>
                      <m:t>2</m:t>
                    </m:r>
                    <m:d>
                      <m:dPr>
                        <m:begChr m:val="{"/>
                        <m:endChr m:val="}"/>
                        <m:ctrlPr>
                          <a:rPr lang="en-US" altLang="ja-JP" i="1">
                            <a:latin typeface="Cambria Math" panose="02040503050406030204" pitchFamily="18" charset="0"/>
                          </a:rPr>
                        </m:ctrlPr>
                      </m:dPr>
                      <m:e>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𝑉</m:t>
                            </m:r>
                          </m:e>
                          <m:sub>
                            <m:r>
                              <a:rPr lang="en-US" altLang="ja-JP" i="1">
                                <a:latin typeface="Cambria Math" panose="02040503050406030204" pitchFamily="18" charset="0"/>
                              </a:rPr>
                              <m:t>𝑝𝑛</m:t>
                            </m:r>
                          </m:sub>
                          <m:sup>
                            <m:r>
                              <m:rPr>
                                <m:sty m:val="p"/>
                              </m:rPr>
                              <a:rPr lang="en-US" altLang="ja-JP">
                                <a:latin typeface="Cambria Math" panose="02040503050406030204" pitchFamily="18" charset="0"/>
                              </a:rPr>
                              <m:t>m</m:t>
                            </m:r>
                          </m:sup>
                        </m:sSubSup>
                        <m:d>
                          <m:dPr>
                            <m:ctrlPr>
                              <a:rPr lang="en-US" altLang="ja-JP" i="1">
                                <a:latin typeface="Cambria Math" panose="02040503050406030204" pitchFamily="18" charset="0"/>
                              </a:rPr>
                            </m:ctrlPr>
                          </m:dPr>
                          <m:e>
                            <m:r>
                              <a:rPr lang="en-US" altLang="ja-JP" b="0" i="1" smtClean="0">
                                <a:latin typeface="Cambria Math" panose="02040503050406030204" pitchFamily="18" charset="0"/>
                              </a:rPr>
                              <m:t>𝑠</m:t>
                            </m:r>
                            <m:r>
                              <a:rPr lang="en-US" altLang="ja-JP" b="0" i="1" smtClean="0">
                                <a:latin typeface="Cambria Math" panose="02040503050406030204" pitchFamily="18" charset="0"/>
                              </a:rPr>
                              <m:t>1,</m:t>
                            </m:r>
                            <m:r>
                              <a:rPr lang="en-US" altLang="ja-JP" b="0" i="1" smtClean="0">
                                <a:latin typeface="Cambria Math" panose="02040503050406030204" pitchFamily="18" charset="0"/>
                              </a:rPr>
                              <m:t>𝑝</m:t>
                            </m:r>
                            <m:r>
                              <a:rPr lang="en-US" altLang="ja-JP" b="0" i="1" smtClean="0">
                                <a:latin typeface="Cambria Math" panose="02040503050406030204" pitchFamily="18" charset="0"/>
                              </a:rPr>
                              <m:t>3</m:t>
                            </m:r>
                          </m:e>
                        </m:d>
                        <m:r>
                          <a:rPr lang="en-US" altLang="ja-JP" i="1">
                            <a:latin typeface="Cambria Math" panose="02040503050406030204" pitchFamily="18" charset="0"/>
                          </a:rPr>
                          <m:t>−</m:t>
                        </m:r>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𝑉</m:t>
                            </m:r>
                          </m:e>
                          <m:sub>
                            <m:r>
                              <a:rPr lang="en-US" altLang="ja-JP" i="1">
                                <a:latin typeface="Cambria Math" panose="02040503050406030204" pitchFamily="18" charset="0"/>
                              </a:rPr>
                              <m:t>𝑝𝑛</m:t>
                            </m:r>
                          </m:sub>
                          <m:sup>
                            <m:r>
                              <m:rPr>
                                <m:sty m:val="p"/>
                              </m:rPr>
                              <a:rPr lang="en-US" altLang="ja-JP">
                                <a:latin typeface="Cambria Math" panose="02040503050406030204" pitchFamily="18" charset="0"/>
                              </a:rPr>
                              <m:t>m</m:t>
                            </m:r>
                          </m:sup>
                        </m:sSubSup>
                        <m:d>
                          <m:dPr>
                            <m:ctrlPr>
                              <a:rPr lang="en-US" altLang="ja-JP" i="1">
                                <a:latin typeface="Cambria Math" panose="02040503050406030204" pitchFamily="18" charset="0"/>
                              </a:rPr>
                            </m:ctrlPr>
                          </m:dPr>
                          <m:e>
                            <m:r>
                              <a:rPr lang="en-US" altLang="ja-JP" b="0" i="1" smtClean="0">
                                <a:latin typeface="Cambria Math" panose="02040503050406030204" pitchFamily="18" charset="0"/>
                              </a:rPr>
                              <m:t>𝑠</m:t>
                            </m:r>
                            <m:r>
                              <a:rPr lang="en-US" altLang="ja-JP" b="0" i="1" smtClean="0">
                                <a:latin typeface="Cambria Math" panose="02040503050406030204" pitchFamily="18" charset="0"/>
                              </a:rPr>
                              <m:t>1,</m:t>
                            </m:r>
                            <m:r>
                              <a:rPr lang="en-US" altLang="ja-JP" i="1">
                                <a:latin typeface="Cambria Math" panose="02040503050406030204" pitchFamily="18" charset="0"/>
                              </a:rPr>
                              <m:t>𝑝</m:t>
                            </m:r>
                            <m:r>
                              <a:rPr lang="en-US" altLang="ja-JP" b="0" i="1" smtClean="0">
                                <a:latin typeface="Cambria Math" panose="02040503050406030204" pitchFamily="18" charset="0"/>
                              </a:rPr>
                              <m:t>1</m:t>
                            </m:r>
                          </m:e>
                        </m:d>
                      </m:e>
                    </m:d>
                    <m:r>
                      <a:rPr lang="en-US" altLang="ja-JP" b="0" i="1" smtClean="0">
                        <a:latin typeface="Cambria Math" panose="02040503050406030204" pitchFamily="18" charset="0"/>
                      </a:rPr>
                      <m:t>&gt;</m:t>
                    </m:r>
                    <m:r>
                      <a:rPr lang="en-US" altLang="ja-JP" i="1">
                        <a:latin typeface="Cambria Math" panose="02040503050406030204" pitchFamily="18" charset="0"/>
                      </a:rPr>
                      <m:t>0</m:t>
                    </m:r>
                  </m:oMath>
                </a14:m>
                <a:endParaRPr lang="en-US" altLang="ja-JP" i="1" dirty="0"/>
              </a:p>
              <a:p>
                <a:pPr lvl="2"/>
                <a:endParaRPr kumimoji="1" lang="en-US" altLang="ja-JP" dirty="0"/>
              </a:p>
              <a:p>
                <a:pPr lvl="2"/>
                <a:endParaRPr lang="en-US" altLang="ja-JP" dirty="0"/>
              </a:p>
              <a:p>
                <a:pPr lvl="2"/>
                <a:r>
                  <a:rPr lang="ja-JP" altLang="en-US" dirty="0"/>
                  <a:t>スピン軌道力のみが効く</a:t>
                </a:r>
                <a:endParaRPr lang="en-US" altLang="ja-JP" dirty="0"/>
              </a:p>
              <a:p>
                <a:pPr lvl="1"/>
                <a:r>
                  <a:rPr kumimoji="1" lang="ja-JP" altLang="en-US" dirty="0"/>
                  <a:t>実験データ</a:t>
                </a:r>
                <a:endParaRPr kumimoji="1" lang="en-US" altLang="ja-JP" dirty="0"/>
              </a:p>
              <a:p>
                <a:pPr lvl="2"/>
                <a:r>
                  <a:rPr kumimoji="1" lang="en-US" altLang="ja-JP" i="1" dirty="0"/>
                  <a:t>N</a:t>
                </a:r>
                <a:r>
                  <a:rPr kumimoji="1" lang="en-US" altLang="ja-JP" dirty="0"/>
                  <a:t>=20</a:t>
                </a:r>
                <a:r>
                  <a:rPr lang="ja-JP" altLang="en-US" dirty="0"/>
                  <a:t>コア上の</a:t>
                </a:r>
                <a:r>
                  <a:rPr lang="en-US" altLang="ja-JP" i="1" dirty="0"/>
                  <a:t>p</a:t>
                </a:r>
                <a:r>
                  <a:rPr lang="en-US" altLang="ja-JP" dirty="0"/>
                  <a:t>3-</a:t>
                </a:r>
                <a:r>
                  <a:rPr lang="en-US" altLang="ja-JP" i="1" dirty="0"/>
                  <a:t>p</a:t>
                </a:r>
                <a:r>
                  <a:rPr lang="en-US" altLang="ja-JP" dirty="0"/>
                  <a:t>1</a:t>
                </a:r>
                <a:r>
                  <a:rPr lang="ja-JP" altLang="en-US" dirty="0"/>
                  <a:t>エネルギー差</a:t>
                </a:r>
                <a:endParaRPr lang="en-US" altLang="ja-JP" dirty="0"/>
              </a:p>
              <a:p>
                <a:pPr lvl="2"/>
                <a:endParaRPr kumimoji="1" lang="ja-JP" altLang="en-US" dirty="0"/>
              </a:p>
            </p:txBody>
          </p:sp>
        </mc:Choice>
        <mc:Fallback>
          <p:sp>
            <p:nvSpPr>
              <p:cNvPr id="3" name="コンテンツ プレースホルダー 2">
                <a:extLst>
                  <a:ext uri="{FF2B5EF4-FFF2-40B4-BE49-F238E27FC236}">
                    <a16:creationId xmlns:a16="http://schemas.microsoft.com/office/drawing/2014/main" id="{F2E24E20-15FE-487A-A5AA-08372F289C3D}"/>
                  </a:ext>
                </a:extLst>
              </p:cNvPr>
              <p:cNvSpPr>
                <a:spLocks noGrp="1" noRot="1" noChangeAspect="1" noMove="1" noResize="1" noEditPoints="1" noAdjustHandles="1" noChangeArrowheads="1" noChangeShapeType="1" noTextEdit="1"/>
              </p:cNvSpPr>
              <p:nvPr>
                <p:ph idx="1"/>
              </p:nvPr>
            </p:nvSpPr>
            <p:spPr>
              <a:xfrm>
                <a:off x="74816" y="881148"/>
                <a:ext cx="5284364" cy="5840327"/>
              </a:xfrm>
              <a:blipFill>
                <a:blip r:embed="rId2"/>
                <a:stretch>
                  <a:fillRect l="-1918" t="-1518"/>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642AF8FF-544F-4DFB-B59B-5B1E944113FD}"/>
              </a:ext>
            </a:extLst>
          </p:cNvPr>
          <p:cNvSpPr>
            <a:spLocks noGrp="1"/>
          </p:cNvSpPr>
          <p:nvPr>
            <p:ph type="sldNum" sz="quarter" idx="12"/>
          </p:nvPr>
        </p:nvSpPr>
        <p:spPr/>
        <p:txBody>
          <a:bodyPr/>
          <a:lstStyle/>
          <a:p>
            <a:fld id="{7C8167B1-A8AD-44AE-B049-B38C2168B78E}" type="slidenum">
              <a:rPr kumimoji="1" lang="ja-JP" altLang="en-US" smtClean="0"/>
              <a:t>17</a:t>
            </a:fld>
            <a:endParaRPr kumimoji="1" lang="ja-JP" altLang="en-US" dirty="0"/>
          </a:p>
        </p:txBody>
      </p:sp>
      <p:pic>
        <p:nvPicPr>
          <p:cNvPr id="5" name="図 4">
            <a:extLst>
              <a:ext uri="{FF2B5EF4-FFF2-40B4-BE49-F238E27FC236}">
                <a16:creationId xmlns:a16="http://schemas.microsoft.com/office/drawing/2014/main" id="{665F03CC-D9DD-4D49-ADAD-425E67661B43}"/>
              </a:ext>
            </a:extLst>
          </p:cNvPr>
          <p:cNvPicPr>
            <a:picLocks noChangeAspect="1"/>
          </p:cNvPicPr>
          <p:nvPr/>
        </p:nvPicPr>
        <p:blipFill>
          <a:blip r:embed="rId3"/>
          <a:stretch>
            <a:fillRect/>
          </a:stretch>
        </p:blipFill>
        <p:spPr>
          <a:xfrm>
            <a:off x="5741963" y="961748"/>
            <a:ext cx="3290499" cy="3672083"/>
          </a:xfrm>
          <a:prstGeom prst="rect">
            <a:avLst/>
          </a:prstGeom>
        </p:spPr>
      </p:pic>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D783A879-AFB9-40A7-B583-E26D56066769}"/>
                  </a:ext>
                </a:extLst>
              </p:cNvPr>
              <p:cNvSpPr txBox="1"/>
              <p:nvPr/>
            </p:nvSpPr>
            <p:spPr>
              <a:xfrm>
                <a:off x="1268231" y="2757013"/>
                <a:ext cx="1437766" cy="461665"/>
              </a:xfrm>
              <a:prstGeom prst="rect">
                <a:avLst/>
              </a:prstGeom>
              <a:noFill/>
            </p:spPr>
            <p:txBody>
              <a:bodyPr wrap="none" rtlCol="0">
                <a:spAutoFit/>
              </a:bodyPr>
              <a:lstStyle/>
              <a:p>
                <a14:m>
                  <m:oMath xmlns:m="http://schemas.openxmlformats.org/officeDocument/2006/math">
                    <m:d>
                      <m:dPr>
                        <m:begChr m:val="{"/>
                        <m:endChr m:val="}"/>
                        <m:ctrlPr>
                          <a:rPr kumimoji="1" lang="en-US" altLang="ja-JP" sz="2400" i="1" smtClean="0">
                            <a:latin typeface="Cambria Math" panose="02040503050406030204" pitchFamily="18" charset="0"/>
                          </a:rPr>
                        </m:ctrlPr>
                      </m:dPr>
                      <m:e>
                        <m:r>
                          <a:rPr kumimoji="1" lang="en-US" altLang="ja-JP" sz="2400" b="0" i="1" smtClean="0">
                            <a:latin typeface="Cambria Math" panose="02040503050406030204" pitchFamily="18" charset="0"/>
                          </a:rPr>
                          <m:t>−0</m:t>
                        </m:r>
                      </m:e>
                    </m:d>
                  </m:oMath>
                </a14:m>
                <a:r>
                  <a:rPr kumimoji="1" lang="ja-JP" altLang="en-US" sz="2400" dirty="0"/>
                  <a:t>ペア</a:t>
                </a:r>
              </a:p>
            </p:txBody>
          </p:sp>
        </mc:Choice>
        <mc:Fallback xmlns="">
          <p:sp>
            <p:nvSpPr>
              <p:cNvPr id="6" name="テキスト ボックス 5">
                <a:extLst>
                  <a:ext uri="{FF2B5EF4-FFF2-40B4-BE49-F238E27FC236}">
                    <a16:creationId xmlns:a16="http://schemas.microsoft.com/office/drawing/2014/main" id="{D783A879-AFB9-40A7-B583-E26D56066769}"/>
                  </a:ext>
                </a:extLst>
              </p:cNvPr>
              <p:cNvSpPr txBox="1">
                <a:spLocks noRot="1" noChangeAspect="1" noMove="1" noResize="1" noEditPoints="1" noAdjustHandles="1" noChangeArrowheads="1" noChangeShapeType="1" noTextEdit="1"/>
              </p:cNvSpPr>
              <p:nvPr/>
            </p:nvSpPr>
            <p:spPr>
              <a:xfrm>
                <a:off x="1268231" y="2757013"/>
                <a:ext cx="1437766" cy="461665"/>
              </a:xfrm>
              <a:prstGeom prst="rect">
                <a:avLst/>
              </a:prstGeom>
              <a:blipFill>
                <a:blip r:embed="rId4"/>
                <a:stretch>
                  <a:fillRect t="-7895" r="-5932" b="-3157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4BACFDCC-8F62-4BF7-A606-351E977E51E1}"/>
                  </a:ext>
                </a:extLst>
              </p:cNvPr>
              <p:cNvSpPr txBox="1"/>
              <p:nvPr/>
            </p:nvSpPr>
            <p:spPr>
              <a:xfrm>
                <a:off x="3210644" y="2757013"/>
                <a:ext cx="1437766" cy="461665"/>
              </a:xfrm>
              <a:prstGeom prst="rect">
                <a:avLst/>
              </a:prstGeom>
              <a:noFill/>
            </p:spPr>
            <p:txBody>
              <a:bodyPr wrap="none" rtlCol="0">
                <a:spAutoFit/>
              </a:bodyPr>
              <a:lstStyle/>
              <a:p>
                <a14:m>
                  <m:oMath xmlns:m="http://schemas.openxmlformats.org/officeDocument/2006/math">
                    <m:d>
                      <m:dPr>
                        <m:begChr m:val="{"/>
                        <m:endChr m:val="}"/>
                        <m:ctrlPr>
                          <a:rPr kumimoji="1" lang="en-US" altLang="ja-JP" sz="2400" i="1" smtClean="0">
                            <a:latin typeface="Cambria Math" panose="02040503050406030204" pitchFamily="18" charset="0"/>
                          </a:rPr>
                        </m:ctrlPr>
                      </m:dPr>
                      <m:e>
                        <m:r>
                          <a:rPr kumimoji="1" lang="en-US" altLang="ja-JP" sz="2400" b="0" i="1" smtClean="0">
                            <a:latin typeface="Cambria Math" panose="02040503050406030204" pitchFamily="18" charset="0"/>
                          </a:rPr>
                          <m:t>−0</m:t>
                        </m:r>
                      </m:e>
                    </m:d>
                  </m:oMath>
                </a14:m>
                <a:r>
                  <a:rPr kumimoji="1" lang="ja-JP" altLang="en-US" sz="2400" dirty="0"/>
                  <a:t>ペア</a:t>
                </a:r>
              </a:p>
            </p:txBody>
          </p:sp>
        </mc:Choice>
        <mc:Fallback xmlns="">
          <p:sp>
            <p:nvSpPr>
              <p:cNvPr id="7" name="テキスト ボックス 6">
                <a:extLst>
                  <a:ext uri="{FF2B5EF4-FFF2-40B4-BE49-F238E27FC236}">
                    <a16:creationId xmlns:a16="http://schemas.microsoft.com/office/drawing/2014/main" id="{4BACFDCC-8F62-4BF7-A606-351E977E51E1}"/>
                  </a:ext>
                </a:extLst>
              </p:cNvPr>
              <p:cNvSpPr txBox="1">
                <a:spLocks noRot="1" noChangeAspect="1" noMove="1" noResize="1" noEditPoints="1" noAdjustHandles="1" noChangeArrowheads="1" noChangeShapeType="1" noTextEdit="1"/>
              </p:cNvSpPr>
              <p:nvPr/>
            </p:nvSpPr>
            <p:spPr>
              <a:xfrm>
                <a:off x="3210644" y="2757013"/>
                <a:ext cx="1437766" cy="461665"/>
              </a:xfrm>
              <a:prstGeom prst="rect">
                <a:avLst/>
              </a:prstGeom>
              <a:blipFill>
                <a:blip r:embed="rId5"/>
                <a:stretch>
                  <a:fillRect t="-7895" r="-5508" b="-31579"/>
                </a:stretch>
              </a:blipFill>
            </p:spPr>
            <p:txBody>
              <a:bodyPr/>
              <a:lstStyle/>
              <a:p>
                <a:r>
                  <a:rPr lang="ja-JP" altLang="en-US">
                    <a:noFill/>
                  </a:rPr>
                  <a:t> </a:t>
                </a:r>
              </a:p>
            </p:txBody>
          </p:sp>
        </mc:Fallback>
      </mc:AlternateContent>
      <p:sp>
        <p:nvSpPr>
          <p:cNvPr id="8" name="矢印: 右 7">
            <a:extLst>
              <a:ext uri="{FF2B5EF4-FFF2-40B4-BE49-F238E27FC236}">
                <a16:creationId xmlns:a16="http://schemas.microsoft.com/office/drawing/2014/main" id="{BB2645D6-50CD-4429-AD59-4CAB6A82BA40}"/>
              </a:ext>
            </a:extLst>
          </p:cNvPr>
          <p:cNvSpPr/>
          <p:nvPr/>
        </p:nvSpPr>
        <p:spPr>
          <a:xfrm rot="5400000">
            <a:off x="1932407" y="2425613"/>
            <a:ext cx="359393" cy="27080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 name="矢印: 右 8">
            <a:extLst>
              <a:ext uri="{FF2B5EF4-FFF2-40B4-BE49-F238E27FC236}">
                <a16:creationId xmlns:a16="http://schemas.microsoft.com/office/drawing/2014/main" id="{88D7B66D-4404-4392-B357-F2111BCA8062}"/>
              </a:ext>
            </a:extLst>
          </p:cNvPr>
          <p:cNvSpPr/>
          <p:nvPr/>
        </p:nvSpPr>
        <p:spPr>
          <a:xfrm rot="5400000">
            <a:off x="3772324" y="2425612"/>
            <a:ext cx="359393" cy="27080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graphicFrame>
        <p:nvGraphicFramePr>
          <p:cNvPr id="10" name="表 12">
            <a:extLst>
              <a:ext uri="{FF2B5EF4-FFF2-40B4-BE49-F238E27FC236}">
                <a16:creationId xmlns:a16="http://schemas.microsoft.com/office/drawing/2014/main" id="{A41A250E-9AFE-43FF-B28C-D8305C6C29E5}"/>
              </a:ext>
            </a:extLst>
          </p:cNvPr>
          <p:cNvGraphicFramePr>
            <a:graphicFrameLocks noGrp="1"/>
          </p:cNvGraphicFramePr>
          <p:nvPr>
            <p:extLst>
              <p:ext uri="{D42A27DB-BD31-4B8C-83A1-F6EECF244321}">
                <p14:modId xmlns:p14="http://schemas.microsoft.com/office/powerpoint/2010/main" val="2324829531"/>
              </p:ext>
            </p:extLst>
          </p:nvPr>
        </p:nvGraphicFramePr>
        <p:xfrm>
          <a:off x="2247505" y="5016085"/>
          <a:ext cx="6096000" cy="111252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4058626192"/>
                    </a:ext>
                  </a:extLst>
                </a:gridCol>
                <a:gridCol w="1524000">
                  <a:extLst>
                    <a:ext uri="{9D8B030D-6E8A-4147-A177-3AD203B41FA5}">
                      <a16:colId xmlns:a16="http://schemas.microsoft.com/office/drawing/2014/main" val="3134406978"/>
                    </a:ext>
                  </a:extLst>
                </a:gridCol>
                <a:gridCol w="1524000">
                  <a:extLst>
                    <a:ext uri="{9D8B030D-6E8A-4147-A177-3AD203B41FA5}">
                      <a16:colId xmlns:a16="http://schemas.microsoft.com/office/drawing/2014/main" val="1271432468"/>
                    </a:ext>
                  </a:extLst>
                </a:gridCol>
                <a:gridCol w="1524000">
                  <a:extLst>
                    <a:ext uri="{9D8B030D-6E8A-4147-A177-3AD203B41FA5}">
                      <a16:colId xmlns:a16="http://schemas.microsoft.com/office/drawing/2014/main" val="478066520"/>
                    </a:ext>
                  </a:extLst>
                </a:gridCol>
              </a:tblGrid>
              <a:tr h="370840">
                <a:tc>
                  <a:txBody>
                    <a:bodyPr/>
                    <a:lstStyle/>
                    <a:p>
                      <a:endParaRPr kumimoji="1" lang="ja-JP" altLang="en-US" dirty="0"/>
                    </a:p>
                  </a:txBody>
                  <a:tcPr/>
                </a:tc>
                <a:tc>
                  <a:txBody>
                    <a:bodyPr/>
                    <a:lstStyle/>
                    <a:p>
                      <a:r>
                        <a:rPr kumimoji="1" lang="en-US" altLang="ja-JP" baseline="30000" dirty="0"/>
                        <a:t>36</a:t>
                      </a:r>
                      <a:r>
                        <a:rPr kumimoji="1" lang="en-US" altLang="ja-JP" dirty="0"/>
                        <a:t>S core</a:t>
                      </a:r>
                      <a:endParaRPr kumimoji="1" lang="ja-JP" altLang="en-US" dirty="0"/>
                    </a:p>
                  </a:txBody>
                  <a:tcPr/>
                </a:tc>
                <a:tc>
                  <a:txBody>
                    <a:bodyPr/>
                    <a:lstStyle/>
                    <a:p>
                      <a:r>
                        <a:rPr kumimoji="1" lang="en-US" altLang="ja-JP" baseline="30000" dirty="0"/>
                        <a:t>34</a:t>
                      </a:r>
                      <a:r>
                        <a:rPr kumimoji="1" lang="en-US" altLang="ja-JP" dirty="0"/>
                        <a:t>Si core</a:t>
                      </a:r>
                      <a:endParaRPr kumimoji="1" lang="ja-JP" altLang="en-US" dirty="0"/>
                    </a:p>
                  </a:txBody>
                  <a:tcPr/>
                </a:tc>
                <a:tc>
                  <a:txBody>
                    <a:bodyPr/>
                    <a:lstStyle/>
                    <a:p>
                      <a:r>
                        <a:rPr kumimoji="1" lang="ja-JP" altLang="en-US" dirty="0"/>
                        <a:t>差</a:t>
                      </a:r>
                    </a:p>
                  </a:txBody>
                  <a:tcPr/>
                </a:tc>
                <a:extLst>
                  <a:ext uri="{0D108BD9-81ED-4DB2-BD59-A6C34878D82A}">
                    <a16:rowId xmlns:a16="http://schemas.microsoft.com/office/drawing/2014/main" val="861732511"/>
                  </a:ext>
                </a:extLst>
              </a:tr>
              <a:tr h="370840">
                <a:tc>
                  <a:txBody>
                    <a:bodyPr/>
                    <a:lstStyle/>
                    <a:p>
                      <a:r>
                        <a:rPr kumimoji="1" lang="ja-JP" altLang="en-US" dirty="0"/>
                        <a:t>実験</a:t>
                      </a:r>
                    </a:p>
                  </a:txBody>
                  <a:tcPr/>
                </a:tc>
                <a:tc>
                  <a:txBody>
                    <a:bodyPr/>
                    <a:lstStyle/>
                    <a:p>
                      <a:r>
                        <a:rPr kumimoji="1" lang="en-US" altLang="ja-JP" dirty="0"/>
                        <a:t>1.91 MeV</a:t>
                      </a:r>
                      <a:endParaRPr kumimoji="1" lang="ja-JP" altLang="en-US" dirty="0"/>
                    </a:p>
                  </a:txBody>
                  <a:tcPr/>
                </a:tc>
                <a:tc>
                  <a:txBody>
                    <a:bodyPr/>
                    <a:lstStyle/>
                    <a:p>
                      <a:r>
                        <a:rPr kumimoji="1" lang="en-US" altLang="ja-JP" dirty="0"/>
                        <a:t>1.13 MeV</a:t>
                      </a:r>
                      <a:endParaRPr kumimoji="1" lang="ja-JP" altLang="en-US" dirty="0"/>
                    </a:p>
                  </a:txBody>
                  <a:tcPr/>
                </a:tc>
                <a:tc>
                  <a:txBody>
                    <a:bodyPr/>
                    <a:lstStyle/>
                    <a:p>
                      <a:r>
                        <a:rPr kumimoji="1" lang="en-US" altLang="ja-JP" dirty="0"/>
                        <a:t>0.78 MeV</a:t>
                      </a:r>
                    </a:p>
                  </a:txBody>
                  <a:tcPr/>
                </a:tc>
                <a:extLst>
                  <a:ext uri="{0D108BD9-81ED-4DB2-BD59-A6C34878D82A}">
                    <a16:rowId xmlns:a16="http://schemas.microsoft.com/office/drawing/2014/main" val="694010442"/>
                  </a:ext>
                </a:extLst>
              </a:tr>
              <a:tr h="370840">
                <a:tc>
                  <a:txBody>
                    <a:bodyPr/>
                    <a:lstStyle/>
                    <a:p>
                      <a:r>
                        <a:rPr kumimoji="1" lang="en-US" altLang="ja-JP" dirty="0"/>
                        <a:t>SDPF-MU</a:t>
                      </a:r>
                      <a:endParaRPr kumimoji="1" lang="ja-JP" altLang="en-US" dirty="0"/>
                    </a:p>
                  </a:txBody>
                  <a:tcPr/>
                </a:tc>
                <a:tc>
                  <a:txBody>
                    <a:bodyPr/>
                    <a:lstStyle/>
                    <a:p>
                      <a:r>
                        <a:rPr kumimoji="1" lang="en-US" altLang="ja-JP" dirty="0"/>
                        <a:t>1.88 MeV</a:t>
                      </a:r>
                      <a:endParaRPr kumimoji="1" lang="ja-JP" altLang="en-US" dirty="0"/>
                    </a:p>
                  </a:txBody>
                  <a:tcPr/>
                </a:tc>
                <a:tc>
                  <a:txBody>
                    <a:bodyPr/>
                    <a:lstStyle/>
                    <a:p>
                      <a:r>
                        <a:rPr kumimoji="1" lang="en-US" altLang="ja-JP" dirty="0"/>
                        <a:t>1.12 MeV</a:t>
                      </a:r>
                      <a:endParaRPr kumimoji="1" lang="ja-JP" altLang="en-US" dirty="0"/>
                    </a:p>
                  </a:txBody>
                  <a:tcPr/>
                </a:tc>
                <a:tc>
                  <a:txBody>
                    <a:bodyPr/>
                    <a:lstStyle/>
                    <a:p>
                      <a:r>
                        <a:rPr kumimoji="1" lang="en-US" altLang="ja-JP" dirty="0"/>
                        <a:t>0.76 MeV</a:t>
                      </a:r>
                      <a:endParaRPr kumimoji="1" lang="ja-JP" altLang="en-US" dirty="0"/>
                    </a:p>
                  </a:txBody>
                  <a:tcPr/>
                </a:tc>
                <a:extLst>
                  <a:ext uri="{0D108BD9-81ED-4DB2-BD59-A6C34878D82A}">
                    <a16:rowId xmlns:a16="http://schemas.microsoft.com/office/drawing/2014/main" val="3208468789"/>
                  </a:ext>
                </a:extLst>
              </a:tr>
            </a:tbl>
          </a:graphicData>
        </a:graphic>
      </p:graphicFrame>
      <p:sp>
        <p:nvSpPr>
          <p:cNvPr id="12" name="テキスト ボックス 11">
            <a:extLst>
              <a:ext uri="{FF2B5EF4-FFF2-40B4-BE49-F238E27FC236}">
                <a16:creationId xmlns:a16="http://schemas.microsoft.com/office/drawing/2014/main" id="{C69E914C-F9EB-40E3-A217-74191B3EF80A}"/>
              </a:ext>
            </a:extLst>
          </p:cNvPr>
          <p:cNvSpPr txBox="1"/>
          <p:nvPr/>
        </p:nvSpPr>
        <p:spPr>
          <a:xfrm>
            <a:off x="80325" y="4926014"/>
            <a:ext cx="2031778" cy="646331"/>
          </a:xfrm>
          <a:prstGeom prst="rect">
            <a:avLst/>
          </a:prstGeom>
          <a:noFill/>
        </p:spPr>
        <p:txBody>
          <a:bodyPr wrap="square">
            <a:spAutoFit/>
          </a:bodyPr>
          <a:lstStyle/>
          <a:p>
            <a:r>
              <a:rPr kumimoji="1" lang="en-US" altLang="ja-JP" baseline="30000" dirty="0"/>
              <a:t>35</a:t>
            </a:r>
            <a:r>
              <a:rPr kumimoji="1" lang="en-US" altLang="ja-JP" dirty="0"/>
              <a:t>Si, </a:t>
            </a:r>
            <a:r>
              <a:rPr kumimoji="1" lang="en-US" altLang="ja-JP" baseline="30000" dirty="0"/>
              <a:t>37</a:t>
            </a:r>
            <a:r>
              <a:rPr kumimoji="1" lang="en-US" altLang="ja-JP" dirty="0"/>
              <a:t>S</a:t>
            </a:r>
            <a:r>
              <a:rPr kumimoji="1" lang="ja-JP" altLang="en-US" dirty="0"/>
              <a:t>の</a:t>
            </a:r>
            <a:endParaRPr kumimoji="1" lang="en-US" altLang="ja-JP" dirty="0"/>
          </a:p>
          <a:p>
            <a:r>
              <a:rPr kumimoji="1" lang="en-US" altLang="ja-JP" i="1" dirty="0"/>
              <a:t>E</a:t>
            </a:r>
            <a:r>
              <a:rPr kumimoji="1" lang="en-US" altLang="ja-JP" i="1" baseline="-25000" dirty="0"/>
              <a:t>x</a:t>
            </a:r>
            <a:r>
              <a:rPr kumimoji="1" lang="en-US" altLang="ja-JP" dirty="0"/>
              <a:t>(3/2</a:t>
            </a:r>
            <a:r>
              <a:rPr kumimoji="1" lang="en-US" altLang="ja-JP" baseline="30000" dirty="0"/>
              <a:t>-</a:t>
            </a:r>
            <a:r>
              <a:rPr kumimoji="1" lang="en-US" altLang="ja-JP" baseline="-25000" dirty="0"/>
              <a:t>1</a:t>
            </a:r>
            <a:r>
              <a:rPr kumimoji="1" lang="en-US" altLang="ja-JP" dirty="0"/>
              <a:t>)-</a:t>
            </a:r>
            <a:r>
              <a:rPr kumimoji="1" lang="en-US" altLang="ja-JP" i="1" dirty="0"/>
              <a:t> E</a:t>
            </a:r>
            <a:r>
              <a:rPr kumimoji="1" lang="en-US" altLang="ja-JP" i="1" baseline="-25000" dirty="0"/>
              <a:t>x</a:t>
            </a:r>
            <a:r>
              <a:rPr kumimoji="1" lang="en-US" altLang="ja-JP" dirty="0"/>
              <a:t>(1/2</a:t>
            </a:r>
            <a:r>
              <a:rPr kumimoji="1" lang="en-US" altLang="ja-JP" baseline="30000" dirty="0"/>
              <a:t>-</a:t>
            </a:r>
            <a:r>
              <a:rPr kumimoji="1" lang="en-US" altLang="ja-JP" baseline="-25000" dirty="0"/>
              <a:t>1</a:t>
            </a:r>
            <a:r>
              <a:rPr kumimoji="1" lang="en-US" altLang="ja-JP" dirty="0"/>
              <a:t>)</a:t>
            </a:r>
            <a:endParaRPr kumimoji="1" lang="ja-JP" altLang="en-US" dirty="0"/>
          </a:p>
        </p:txBody>
      </p:sp>
      <p:sp>
        <p:nvSpPr>
          <p:cNvPr id="13" name="四角形: 角を丸くする 12">
            <a:extLst>
              <a:ext uri="{FF2B5EF4-FFF2-40B4-BE49-F238E27FC236}">
                <a16:creationId xmlns:a16="http://schemas.microsoft.com/office/drawing/2014/main" id="{6A2B6F7E-28FF-4C5B-82F0-84990698F25D}"/>
              </a:ext>
            </a:extLst>
          </p:cNvPr>
          <p:cNvSpPr/>
          <p:nvPr/>
        </p:nvSpPr>
        <p:spPr>
          <a:xfrm>
            <a:off x="7167298" y="1701579"/>
            <a:ext cx="428873" cy="1898374"/>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27633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65768C-ECFA-491F-8DD2-F85989822653}"/>
              </a:ext>
            </a:extLst>
          </p:cNvPr>
          <p:cNvSpPr>
            <a:spLocks noGrp="1"/>
          </p:cNvSpPr>
          <p:nvPr>
            <p:ph type="title"/>
          </p:nvPr>
        </p:nvSpPr>
        <p:spPr/>
        <p:txBody>
          <a:bodyPr/>
          <a:lstStyle/>
          <a:p>
            <a:r>
              <a:rPr kumimoji="1" lang="en-US" altLang="ja-JP" i="1" dirty="0"/>
              <a:t>p</a:t>
            </a:r>
            <a:r>
              <a:rPr kumimoji="1" lang="ja-JP" altLang="en-US" dirty="0"/>
              <a:t>軌道間のエネルギー差の減少について</a:t>
            </a:r>
          </a:p>
        </p:txBody>
      </p:sp>
      <p:sp>
        <p:nvSpPr>
          <p:cNvPr id="3" name="コンテンツ プレースホルダー 2">
            <a:extLst>
              <a:ext uri="{FF2B5EF4-FFF2-40B4-BE49-F238E27FC236}">
                <a16:creationId xmlns:a16="http://schemas.microsoft.com/office/drawing/2014/main" id="{9F880853-6588-4B05-A5F0-647F8158E0C2}"/>
              </a:ext>
            </a:extLst>
          </p:cNvPr>
          <p:cNvSpPr>
            <a:spLocks noGrp="1"/>
          </p:cNvSpPr>
          <p:nvPr>
            <p:ph idx="1"/>
          </p:nvPr>
        </p:nvSpPr>
        <p:spPr>
          <a:xfrm>
            <a:off x="74815" y="881148"/>
            <a:ext cx="8961841" cy="5840327"/>
          </a:xfrm>
        </p:spPr>
        <p:txBody>
          <a:bodyPr/>
          <a:lstStyle/>
          <a:p>
            <a:r>
              <a:rPr kumimoji="1" lang="ja-JP" altLang="en-US" dirty="0"/>
              <a:t>起源について論争がある</a:t>
            </a:r>
            <a:endParaRPr kumimoji="1" lang="en-US" altLang="ja-JP" dirty="0"/>
          </a:p>
          <a:p>
            <a:pPr lvl="1"/>
            <a:r>
              <a:rPr lang="en-US" altLang="ja-JP" dirty="0"/>
              <a:t>2</a:t>
            </a:r>
            <a:r>
              <a:rPr lang="ja-JP" altLang="en-US" dirty="0"/>
              <a:t>体のスピン軌道力：</a:t>
            </a:r>
            <a:r>
              <a:rPr lang="en-US" altLang="ja-JP" sz="1400" dirty="0"/>
              <a:t>G. </a:t>
            </a:r>
            <a:r>
              <a:rPr lang="en-US" altLang="ja-JP" sz="1400" dirty="0" err="1"/>
              <a:t>Burgunder</a:t>
            </a:r>
            <a:r>
              <a:rPr lang="en-US" altLang="ja-JP" sz="1400" dirty="0"/>
              <a:t> et al.,</a:t>
            </a:r>
            <a:r>
              <a:rPr kumimoji="1" lang="en-US" altLang="ja-JP" sz="1400" dirty="0"/>
              <a:t> Phys. Rev. Lett. </a:t>
            </a:r>
            <a:r>
              <a:rPr lang="en-US" altLang="ja-JP" sz="1400" b="0" i="0" u="none" strike="noStrike" baseline="0" dirty="0">
                <a:solidFill>
                  <a:srgbClr val="231F20"/>
                </a:solidFill>
                <a:latin typeface="AdvOT19ee2aa8.B"/>
              </a:rPr>
              <a:t>112, </a:t>
            </a:r>
            <a:r>
              <a:rPr lang="en-US" altLang="ja-JP" sz="1400" b="0" i="0" u="none" strike="noStrike" baseline="0" dirty="0">
                <a:solidFill>
                  <a:srgbClr val="231F20"/>
                </a:solidFill>
                <a:latin typeface="AdvOT483a8203"/>
              </a:rPr>
              <a:t>042502 (2014)</a:t>
            </a:r>
            <a:endParaRPr lang="en-US" altLang="ja-JP" sz="1400" dirty="0"/>
          </a:p>
          <a:p>
            <a:pPr lvl="1"/>
            <a:r>
              <a:rPr kumimoji="1" lang="ja-JP" altLang="en-US" dirty="0"/>
              <a:t>弱束縛による</a:t>
            </a:r>
            <a:r>
              <a:rPr kumimoji="1" lang="en-US" altLang="ja-JP" dirty="0"/>
              <a:t>1</a:t>
            </a:r>
            <a:r>
              <a:rPr kumimoji="1" lang="ja-JP" altLang="en-US" dirty="0"/>
              <a:t>体場の変化：</a:t>
            </a:r>
            <a:r>
              <a:rPr kumimoji="1" lang="en-US" altLang="ja-JP" sz="1400" dirty="0"/>
              <a:t>B. P. Kay et al., Phys. Rev. Lett. 119, 182502 (2017)</a:t>
            </a:r>
          </a:p>
          <a:p>
            <a:r>
              <a:rPr kumimoji="1" lang="ja-JP" altLang="en-US" dirty="0"/>
              <a:t>実験的には、</a:t>
            </a:r>
            <a:r>
              <a:rPr kumimoji="1" lang="en-US" altLang="ja-JP" dirty="0"/>
              <a:t>Z=20</a:t>
            </a:r>
            <a:r>
              <a:rPr kumimoji="1" lang="ja-JP" altLang="en-US" dirty="0"/>
              <a:t>から</a:t>
            </a:r>
            <a:r>
              <a:rPr kumimoji="1" lang="en-US" altLang="ja-JP" dirty="0"/>
              <a:t>Z=14</a:t>
            </a:r>
            <a:r>
              <a:rPr kumimoji="1" lang="ja-JP" altLang="en-US" dirty="0"/>
              <a:t>にかけての変化がゆるやかかどうかが鍵だが、不定性がまだある。</a:t>
            </a:r>
          </a:p>
        </p:txBody>
      </p:sp>
      <p:sp>
        <p:nvSpPr>
          <p:cNvPr id="4" name="スライド番号プレースホルダー 3">
            <a:extLst>
              <a:ext uri="{FF2B5EF4-FFF2-40B4-BE49-F238E27FC236}">
                <a16:creationId xmlns:a16="http://schemas.microsoft.com/office/drawing/2014/main" id="{4A79F742-4CB5-455C-ACFC-43D7E45DDD7D}"/>
              </a:ext>
            </a:extLst>
          </p:cNvPr>
          <p:cNvSpPr>
            <a:spLocks noGrp="1"/>
          </p:cNvSpPr>
          <p:nvPr>
            <p:ph type="sldNum" sz="quarter" idx="12"/>
          </p:nvPr>
        </p:nvSpPr>
        <p:spPr/>
        <p:txBody>
          <a:bodyPr/>
          <a:lstStyle/>
          <a:p>
            <a:fld id="{7C8167B1-A8AD-44AE-B049-B38C2168B78E}" type="slidenum">
              <a:rPr kumimoji="1" lang="ja-JP" altLang="en-US" smtClean="0"/>
              <a:t>18</a:t>
            </a:fld>
            <a:endParaRPr kumimoji="1" lang="ja-JP" altLang="en-US" dirty="0"/>
          </a:p>
        </p:txBody>
      </p:sp>
      <p:pic>
        <p:nvPicPr>
          <p:cNvPr id="5" name="図 4">
            <a:extLst>
              <a:ext uri="{FF2B5EF4-FFF2-40B4-BE49-F238E27FC236}">
                <a16:creationId xmlns:a16="http://schemas.microsoft.com/office/drawing/2014/main" id="{53D2A68A-3C57-4D1E-B657-B803DF987754}"/>
              </a:ext>
            </a:extLst>
          </p:cNvPr>
          <p:cNvPicPr>
            <a:picLocks noChangeAspect="1"/>
          </p:cNvPicPr>
          <p:nvPr/>
        </p:nvPicPr>
        <p:blipFill>
          <a:blip r:embed="rId2"/>
          <a:stretch>
            <a:fillRect/>
          </a:stretch>
        </p:blipFill>
        <p:spPr>
          <a:xfrm>
            <a:off x="1880792" y="3493562"/>
            <a:ext cx="2497644" cy="3120887"/>
          </a:xfrm>
          <a:prstGeom prst="rect">
            <a:avLst/>
          </a:prstGeom>
        </p:spPr>
      </p:pic>
      <p:pic>
        <p:nvPicPr>
          <p:cNvPr id="7" name="図 6">
            <a:extLst>
              <a:ext uri="{FF2B5EF4-FFF2-40B4-BE49-F238E27FC236}">
                <a16:creationId xmlns:a16="http://schemas.microsoft.com/office/drawing/2014/main" id="{7C983233-7AF2-4566-8EFB-7BC69B4FE8B5}"/>
              </a:ext>
            </a:extLst>
          </p:cNvPr>
          <p:cNvPicPr>
            <a:picLocks noChangeAspect="1"/>
          </p:cNvPicPr>
          <p:nvPr/>
        </p:nvPicPr>
        <p:blipFill>
          <a:blip r:embed="rId3"/>
          <a:stretch>
            <a:fillRect/>
          </a:stretch>
        </p:blipFill>
        <p:spPr>
          <a:xfrm>
            <a:off x="4820777" y="3574110"/>
            <a:ext cx="2966286" cy="2174683"/>
          </a:xfrm>
          <a:prstGeom prst="rect">
            <a:avLst/>
          </a:prstGeom>
        </p:spPr>
      </p:pic>
    </p:spTree>
    <p:extLst>
      <p:ext uri="{BB962C8B-B14F-4D97-AF65-F5344CB8AC3E}">
        <p14:creationId xmlns:p14="http://schemas.microsoft.com/office/powerpoint/2010/main" val="827742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D4074B-31DC-4994-A975-252D7F9384FF}"/>
              </a:ext>
            </a:extLst>
          </p:cNvPr>
          <p:cNvSpPr>
            <a:spLocks noGrp="1"/>
          </p:cNvSpPr>
          <p:nvPr>
            <p:ph type="title"/>
          </p:nvPr>
        </p:nvSpPr>
        <p:spPr/>
        <p:txBody>
          <a:bodyPr/>
          <a:lstStyle/>
          <a:p>
            <a:r>
              <a:rPr kumimoji="1" lang="ja-JP" altLang="en-US" dirty="0"/>
              <a:t>中性子の殻進化：</a:t>
            </a:r>
            <a:r>
              <a:rPr kumimoji="1" lang="en-US" altLang="ja-JP" i="1" dirty="0"/>
              <a:t>Z</a:t>
            </a:r>
            <a:r>
              <a:rPr kumimoji="1" lang="en-US" altLang="ja-JP" dirty="0"/>
              <a:t>=14</a:t>
            </a:r>
            <a:r>
              <a:rPr kumimoji="1" lang="ja-JP" altLang="en-US" dirty="0"/>
              <a:t>から</a:t>
            </a:r>
            <a:r>
              <a:rPr lang="en-US" altLang="ja-JP" dirty="0"/>
              <a:t>8</a:t>
            </a:r>
            <a:r>
              <a:rPr kumimoji="1" lang="ja-JP" altLang="en-US" dirty="0"/>
              <a:t>まで</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91F31D54-D553-4E91-8888-8226EC1146BE}"/>
                  </a:ext>
                </a:extLst>
              </p:cNvPr>
              <p:cNvSpPr>
                <a:spLocks noGrp="1"/>
              </p:cNvSpPr>
              <p:nvPr>
                <p:ph idx="1"/>
              </p:nvPr>
            </p:nvSpPr>
            <p:spPr>
              <a:xfrm>
                <a:off x="74815" y="881148"/>
                <a:ext cx="5431463" cy="5840327"/>
              </a:xfrm>
            </p:spPr>
            <p:txBody>
              <a:bodyPr/>
              <a:lstStyle/>
              <a:p>
                <a:r>
                  <a:rPr kumimoji="1" lang="en-US" altLang="ja-JP" i="1" dirty="0"/>
                  <a:t>N</a:t>
                </a:r>
                <a:r>
                  <a:rPr kumimoji="1" lang="en-US" altLang="ja-JP" dirty="0"/>
                  <a:t>=28 shell gap</a:t>
                </a:r>
                <a:r>
                  <a:rPr kumimoji="1" lang="ja-JP" altLang="en-US" dirty="0"/>
                  <a:t>の変化</a:t>
                </a:r>
                <a:endParaRPr lang="en-US" altLang="ja-JP" dirty="0"/>
              </a:p>
              <a:p>
                <a:pPr lvl="1"/>
                <a14:m>
                  <m:oMath xmlns:m="http://schemas.openxmlformats.org/officeDocument/2006/math">
                    <m:r>
                      <a:rPr kumimoji="1" lang="en-US" altLang="ja-JP" b="0" i="0"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m:rPr>
                            <m:sty m:val="p"/>
                          </m:rPr>
                          <a:rPr kumimoji="1" lang="en-US" altLang="ja-JP" b="0" i="0" smtClean="0">
                            <a:latin typeface="Cambria Math" panose="02040503050406030204" pitchFamily="18" charset="0"/>
                          </a:rPr>
                          <m:t>Δ</m:t>
                        </m:r>
                      </m:e>
                      <m:sub>
                        <m:r>
                          <a:rPr kumimoji="1" lang="en-US" altLang="ja-JP" b="0" i="1" smtClean="0">
                            <a:latin typeface="Cambria Math" panose="02040503050406030204" pitchFamily="18" charset="0"/>
                          </a:rPr>
                          <m:t>𝜋</m:t>
                        </m:r>
                        <m:r>
                          <a:rPr kumimoji="1" lang="en-US" altLang="ja-JP" b="0" i="1" smtClean="0">
                            <a:latin typeface="Cambria Math" panose="02040503050406030204" pitchFamily="18" charset="0"/>
                          </a:rPr>
                          <m:t>𝑑</m:t>
                        </m:r>
                        <m:r>
                          <a:rPr kumimoji="1" lang="en-US" altLang="ja-JP" b="0" i="0" smtClean="0">
                            <a:latin typeface="Cambria Math" panose="02040503050406030204" pitchFamily="18" charset="0"/>
                          </a:rPr>
                          <m:t>5</m:t>
                        </m:r>
                      </m:sub>
                    </m:sSub>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𝜀</m:t>
                            </m:r>
                          </m:e>
                          <m:sub>
                            <m:r>
                              <a:rPr kumimoji="1" lang="en-US" altLang="ja-JP" b="0" i="1" smtClean="0">
                                <a:latin typeface="Cambria Math" panose="02040503050406030204" pitchFamily="18" charset="0"/>
                              </a:rPr>
                              <m:t>𝜈</m:t>
                            </m:r>
                            <m:r>
                              <a:rPr kumimoji="1" lang="en-US" altLang="ja-JP" b="0" i="1" smtClean="0">
                                <a:latin typeface="Cambria Math" panose="02040503050406030204" pitchFamily="18" charset="0"/>
                              </a:rPr>
                              <m:t>𝑝</m:t>
                            </m:r>
                            <m:r>
                              <a:rPr kumimoji="1" lang="en-US" altLang="ja-JP" b="0" i="0" smtClean="0">
                                <a:latin typeface="Cambria Math" panose="02040503050406030204" pitchFamily="18" charset="0"/>
                              </a:rPr>
                              <m:t>3</m:t>
                            </m:r>
                          </m:sub>
                        </m:sSub>
                        <m:r>
                          <a:rPr kumimoji="1" lang="en-US" altLang="ja-JP" b="0" i="0" smtClean="0">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𝜀</m:t>
                            </m:r>
                          </m:e>
                          <m:sub>
                            <m:r>
                              <a:rPr lang="en-US" altLang="ja-JP" i="1">
                                <a:latin typeface="Cambria Math" panose="02040503050406030204" pitchFamily="18" charset="0"/>
                              </a:rPr>
                              <m:t>𝜈</m:t>
                            </m:r>
                            <m:r>
                              <a:rPr lang="en-US" altLang="ja-JP" b="0" i="1" smtClean="0">
                                <a:latin typeface="Cambria Math" panose="02040503050406030204" pitchFamily="18" charset="0"/>
                              </a:rPr>
                              <m:t>𝑓</m:t>
                            </m:r>
                            <m:r>
                              <a:rPr lang="en-US" altLang="ja-JP" b="0" i="1" smtClean="0">
                                <a:latin typeface="Cambria Math" panose="02040503050406030204" pitchFamily="18" charset="0"/>
                              </a:rPr>
                              <m:t>7</m:t>
                            </m:r>
                          </m:sub>
                        </m:sSub>
                      </m:e>
                    </m:d>
                    <m:r>
                      <a:rPr kumimoji="1" lang="en-US" altLang="ja-JP" b="0" i="1" smtClean="0">
                        <a:latin typeface="Cambria Math" panose="02040503050406030204" pitchFamily="18" charset="0"/>
                      </a:rPr>
                      <m:t>=6</m:t>
                    </m:r>
                    <m:d>
                      <m:dPr>
                        <m:begChr m:val="{"/>
                        <m:endChr m:val="}"/>
                        <m:ctrlPr>
                          <a:rPr kumimoji="1" lang="en-US" altLang="ja-JP" b="0" i="1" smtClean="0">
                            <a:latin typeface="Cambria Math" panose="02040503050406030204" pitchFamily="18" charset="0"/>
                          </a:rPr>
                        </m:ctrlPr>
                      </m:dPr>
                      <m:e>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𝑉</m:t>
                            </m:r>
                          </m:e>
                          <m:sub>
                            <m:r>
                              <a:rPr kumimoji="1" lang="en-US" altLang="ja-JP" b="0" i="1" smtClean="0">
                                <a:latin typeface="Cambria Math" panose="02040503050406030204" pitchFamily="18" charset="0"/>
                              </a:rPr>
                              <m:t>𝑝𝑛</m:t>
                            </m:r>
                          </m:sub>
                          <m:sup>
                            <m:r>
                              <m:rPr>
                                <m:sty m:val="p"/>
                              </m:rPr>
                              <a:rPr kumimoji="1" lang="en-US" altLang="ja-JP" b="0" i="0" smtClean="0">
                                <a:latin typeface="Cambria Math" panose="02040503050406030204" pitchFamily="18" charset="0"/>
                              </a:rPr>
                              <m:t>m</m:t>
                            </m:r>
                          </m:sup>
                        </m:sSubSup>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𝑑</m:t>
                            </m:r>
                            <m:r>
                              <a:rPr kumimoji="1" lang="en-US" altLang="ja-JP" b="0" i="1" smtClean="0">
                                <a:latin typeface="Cambria Math" panose="02040503050406030204" pitchFamily="18" charset="0"/>
                              </a:rPr>
                              <m:t>5,</m:t>
                            </m:r>
                            <m:r>
                              <a:rPr kumimoji="1" lang="en-US" altLang="ja-JP" b="0" i="1" smtClean="0">
                                <a:latin typeface="Cambria Math" panose="02040503050406030204" pitchFamily="18" charset="0"/>
                              </a:rPr>
                              <m:t>𝑓</m:t>
                            </m:r>
                            <m:r>
                              <a:rPr kumimoji="1" lang="en-US" altLang="ja-JP" b="0" i="1" smtClean="0">
                                <a:latin typeface="Cambria Math" panose="02040503050406030204" pitchFamily="18" charset="0"/>
                              </a:rPr>
                              <m:t>7</m:t>
                            </m:r>
                          </m:e>
                        </m:d>
                        <m:r>
                          <a:rPr kumimoji="1" lang="en-US" altLang="ja-JP" b="0" i="1" smtClean="0">
                            <a:latin typeface="Cambria Math" panose="02040503050406030204" pitchFamily="18" charset="0"/>
                          </a:rPr>
                          <m:t>−</m:t>
                        </m:r>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𝑉</m:t>
                            </m:r>
                          </m:e>
                          <m:sub>
                            <m:r>
                              <a:rPr lang="en-US" altLang="ja-JP" i="1">
                                <a:latin typeface="Cambria Math" panose="02040503050406030204" pitchFamily="18" charset="0"/>
                              </a:rPr>
                              <m:t>𝑝𝑛</m:t>
                            </m:r>
                          </m:sub>
                          <m:sup>
                            <m:r>
                              <m:rPr>
                                <m:sty m:val="p"/>
                              </m:rPr>
                              <a:rPr lang="en-US" altLang="ja-JP" i="0">
                                <a:latin typeface="Cambria Math" panose="02040503050406030204" pitchFamily="18" charset="0"/>
                              </a:rPr>
                              <m:t>m</m:t>
                            </m:r>
                          </m:sup>
                        </m:sSubSup>
                        <m:d>
                          <m:dPr>
                            <m:ctrlPr>
                              <a:rPr lang="en-US" altLang="ja-JP" i="1">
                                <a:latin typeface="Cambria Math" panose="02040503050406030204" pitchFamily="18" charset="0"/>
                              </a:rPr>
                            </m:ctrlPr>
                          </m:dPr>
                          <m:e>
                            <m:r>
                              <a:rPr lang="en-US" altLang="ja-JP" i="1">
                                <a:latin typeface="Cambria Math" panose="02040503050406030204" pitchFamily="18" charset="0"/>
                              </a:rPr>
                              <m:t>𝑑</m:t>
                            </m:r>
                            <m:r>
                              <a:rPr lang="en-US" altLang="ja-JP" b="0" i="1" smtClean="0">
                                <a:latin typeface="Cambria Math" panose="02040503050406030204" pitchFamily="18" charset="0"/>
                              </a:rPr>
                              <m:t>5</m:t>
                            </m:r>
                            <m:r>
                              <a:rPr lang="en-US" altLang="ja-JP" i="1">
                                <a:latin typeface="Cambria Math" panose="02040503050406030204" pitchFamily="18" charset="0"/>
                              </a:rPr>
                              <m:t>,</m:t>
                            </m:r>
                            <m:r>
                              <a:rPr lang="en-US" altLang="ja-JP" b="0" i="1" smtClean="0">
                                <a:latin typeface="Cambria Math" panose="02040503050406030204" pitchFamily="18" charset="0"/>
                              </a:rPr>
                              <m:t>𝑝</m:t>
                            </m:r>
                            <m:r>
                              <a:rPr lang="en-US" altLang="ja-JP" b="0" i="1" smtClean="0">
                                <a:latin typeface="Cambria Math" panose="02040503050406030204" pitchFamily="18" charset="0"/>
                              </a:rPr>
                              <m:t>3</m:t>
                            </m:r>
                          </m:e>
                        </m:d>
                      </m:e>
                    </m:d>
                    <m:r>
                      <a:rPr kumimoji="1" lang="en-US" altLang="ja-JP" b="0" i="1" smtClean="0">
                        <a:latin typeface="Cambria Math" panose="02040503050406030204" pitchFamily="18" charset="0"/>
                      </a:rPr>
                      <m:t>&lt;0</m:t>
                    </m:r>
                  </m:oMath>
                </a14:m>
                <a:endParaRPr kumimoji="1" lang="en-US" altLang="ja-JP" i="1" dirty="0"/>
              </a:p>
              <a:p>
                <a:pPr lvl="2"/>
                <a:endParaRPr lang="en-US" altLang="ja-JP" i="1" dirty="0"/>
              </a:p>
              <a:p>
                <a:pPr lvl="2"/>
                <a:endParaRPr kumimoji="1" lang="en-US" altLang="ja-JP" i="1" dirty="0"/>
              </a:p>
              <a:p>
                <a:pPr lvl="2"/>
                <a:r>
                  <a:rPr lang="en-US" altLang="ja-JP" i="1" dirty="0"/>
                  <a:t>d</a:t>
                </a:r>
                <a:r>
                  <a:rPr lang="en-US" altLang="ja-JP" dirty="0"/>
                  <a:t>5-</a:t>
                </a:r>
                <a:r>
                  <a:rPr lang="en-US" altLang="ja-JP" i="1" dirty="0"/>
                  <a:t>f</a:t>
                </a:r>
                <a:r>
                  <a:rPr lang="en-US" altLang="ja-JP" dirty="0"/>
                  <a:t>7</a:t>
                </a:r>
                <a:r>
                  <a:rPr lang="ja-JP" altLang="en-US" dirty="0"/>
                  <a:t>はテンソル力部分はより斥力的だが、中心力部分の寄与が効く</a:t>
                </a:r>
                <a:endParaRPr lang="en-US" altLang="ja-JP" dirty="0"/>
              </a:p>
              <a:p>
                <a:pPr lvl="1"/>
                <a:r>
                  <a:rPr kumimoji="1" lang="ja-JP" altLang="en-US" i="1" dirty="0"/>
                  <a:t>実験データ</a:t>
                </a:r>
                <a:endParaRPr kumimoji="1" lang="en-US" altLang="ja-JP" i="1" dirty="0"/>
              </a:p>
              <a:p>
                <a:pPr lvl="2"/>
                <a:r>
                  <a:rPr lang="en-US" altLang="ja-JP" i="1" dirty="0"/>
                  <a:t>N</a:t>
                </a:r>
                <a:r>
                  <a:rPr lang="en-US" altLang="ja-JP" dirty="0"/>
                  <a:t>=28</a:t>
                </a:r>
                <a:r>
                  <a:rPr lang="ja-JP" altLang="en-US" dirty="0"/>
                  <a:t>コア上のデータは皆無</a:t>
                </a:r>
                <a:endParaRPr lang="en-US" altLang="ja-JP" dirty="0"/>
              </a:p>
              <a:p>
                <a:pPr lvl="2"/>
                <a:r>
                  <a:rPr lang="en-US" altLang="ja-JP" i="1" dirty="0"/>
                  <a:t>N</a:t>
                </a:r>
                <a:r>
                  <a:rPr lang="en-US" altLang="ja-JP" dirty="0"/>
                  <a:t>=20</a:t>
                </a:r>
                <a:r>
                  <a:rPr lang="ja-JP" altLang="en-US" dirty="0"/>
                  <a:t>コア上については、</a:t>
                </a:r>
                <a:r>
                  <a:rPr lang="en-US" altLang="ja-JP" dirty="0"/>
                  <a:t>island of inversion</a:t>
                </a:r>
                <a:r>
                  <a:rPr lang="ja-JP" altLang="en-US" dirty="0"/>
                  <a:t>で変形の効果が大きすぎて直接的な情報を得られない</a:t>
                </a:r>
                <a:endParaRPr kumimoji="1" lang="en-US" altLang="ja-JP" dirty="0"/>
              </a:p>
              <a:p>
                <a:endParaRPr kumimoji="1" lang="ja-JP" altLang="en-US" dirty="0"/>
              </a:p>
            </p:txBody>
          </p:sp>
        </mc:Choice>
        <mc:Fallback xmlns="">
          <p:sp>
            <p:nvSpPr>
              <p:cNvPr id="3" name="コンテンツ プレースホルダー 2">
                <a:extLst>
                  <a:ext uri="{FF2B5EF4-FFF2-40B4-BE49-F238E27FC236}">
                    <a16:creationId xmlns:a16="http://schemas.microsoft.com/office/drawing/2014/main" id="{91F31D54-D553-4E91-8888-8226EC1146BE}"/>
                  </a:ext>
                </a:extLst>
              </p:cNvPr>
              <p:cNvSpPr>
                <a:spLocks noGrp="1" noRot="1" noChangeAspect="1" noMove="1" noResize="1" noEditPoints="1" noAdjustHandles="1" noChangeArrowheads="1" noChangeShapeType="1" noTextEdit="1"/>
              </p:cNvSpPr>
              <p:nvPr>
                <p:ph idx="1"/>
              </p:nvPr>
            </p:nvSpPr>
            <p:spPr>
              <a:xfrm>
                <a:off x="74815" y="881148"/>
                <a:ext cx="5431463" cy="5840327"/>
              </a:xfrm>
              <a:blipFill>
                <a:blip r:embed="rId2"/>
                <a:stretch>
                  <a:fillRect l="-2020" t="-1775" r="-786"/>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DF8B5F03-D799-40CE-9FB4-D38EE5BAF3A4}"/>
              </a:ext>
            </a:extLst>
          </p:cNvPr>
          <p:cNvSpPr>
            <a:spLocks noGrp="1"/>
          </p:cNvSpPr>
          <p:nvPr>
            <p:ph type="sldNum" sz="quarter" idx="12"/>
          </p:nvPr>
        </p:nvSpPr>
        <p:spPr/>
        <p:txBody>
          <a:bodyPr/>
          <a:lstStyle/>
          <a:p>
            <a:fld id="{7C8167B1-A8AD-44AE-B049-B38C2168B78E}" type="slidenum">
              <a:rPr kumimoji="1" lang="ja-JP" altLang="en-US" smtClean="0"/>
              <a:t>19</a:t>
            </a:fld>
            <a:endParaRPr kumimoji="1" lang="ja-JP" altLang="en-US" dirty="0"/>
          </a:p>
        </p:txBody>
      </p:sp>
      <p:pic>
        <p:nvPicPr>
          <p:cNvPr id="5" name="図 4">
            <a:extLst>
              <a:ext uri="{FF2B5EF4-FFF2-40B4-BE49-F238E27FC236}">
                <a16:creationId xmlns:a16="http://schemas.microsoft.com/office/drawing/2014/main" id="{1CAB3DB5-61FD-48EE-849A-6D6194213E93}"/>
              </a:ext>
            </a:extLst>
          </p:cNvPr>
          <p:cNvPicPr>
            <a:picLocks noChangeAspect="1"/>
          </p:cNvPicPr>
          <p:nvPr/>
        </p:nvPicPr>
        <p:blipFill>
          <a:blip r:embed="rId3"/>
          <a:stretch>
            <a:fillRect/>
          </a:stretch>
        </p:blipFill>
        <p:spPr>
          <a:xfrm>
            <a:off x="5778685" y="1033310"/>
            <a:ext cx="3290499" cy="3672083"/>
          </a:xfrm>
          <a:prstGeom prst="rect">
            <a:avLst/>
          </a:prstGeom>
        </p:spPr>
      </p:pic>
      <p:sp>
        <p:nvSpPr>
          <p:cNvPr id="6" name="四角形: 角を丸くする 5">
            <a:extLst>
              <a:ext uri="{FF2B5EF4-FFF2-40B4-BE49-F238E27FC236}">
                <a16:creationId xmlns:a16="http://schemas.microsoft.com/office/drawing/2014/main" id="{AB2BB70D-FA94-43F7-8E58-8AC2393B82A6}"/>
              </a:ext>
            </a:extLst>
          </p:cNvPr>
          <p:cNvSpPr/>
          <p:nvPr/>
        </p:nvSpPr>
        <p:spPr>
          <a:xfrm>
            <a:off x="6153507" y="1793019"/>
            <a:ext cx="1133863" cy="1898374"/>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CC78FBB4-44C1-43C3-A714-20BB15204A1A}"/>
                  </a:ext>
                </a:extLst>
              </p:cNvPr>
              <p:cNvSpPr txBox="1"/>
              <p:nvPr/>
            </p:nvSpPr>
            <p:spPr>
              <a:xfrm>
                <a:off x="1268231" y="2757013"/>
                <a:ext cx="1565493" cy="461665"/>
              </a:xfrm>
              <a:prstGeom prst="rect">
                <a:avLst/>
              </a:prstGeom>
              <a:noFill/>
            </p:spPr>
            <p:txBody>
              <a:bodyPr wrap="none" rtlCol="0">
                <a:spAutoFit/>
              </a:bodyPr>
              <a:lstStyle/>
              <a:p>
                <a14:m>
                  <m:oMath xmlns:m="http://schemas.openxmlformats.org/officeDocument/2006/math">
                    <m:d>
                      <m:dPr>
                        <m:begChr m:val="{"/>
                        <m:endChr m:val="}"/>
                        <m:ctrlPr>
                          <a:rPr kumimoji="1" lang="en-US" altLang="ja-JP" sz="2400" i="1" smtClean="0">
                            <a:latin typeface="Cambria Math" panose="02040503050406030204" pitchFamily="18" charset="0"/>
                          </a:rPr>
                        </m:ctrlPr>
                      </m:dPr>
                      <m:e>
                        <m:r>
                          <a:rPr kumimoji="1" lang="en-US" altLang="ja-JP" sz="2400" b="0" i="1" smtClean="0">
                            <a:latin typeface="Cambria Math" panose="02040503050406030204" pitchFamily="18" charset="0"/>
                          </a:rPr>
                          <m:t>−+</m:t>
                        </m:r>
                      </m:e>
                    </m:d>
                  </m:oMath>
                </a14:m>
                <a:r>
                  <a:rPr kumimoji="1" lang="ja-JP" altLang="en-US" sz="2400" dirty="0"/>
                  <a:t>ペア</a:t>
                </a:r>
              </a:p>
            </p:txBody>
          </p:sp>
        </mc:Choice>
        <mc:Fallback xmlns="">
          <p:sp>
            <p:nvSpPr>
              <p:cNvPr id="9" name="テキスト ボックス 8">
                <a:extLst>
                  <a:ext uri="{FF2B5EF4-FFF2-40B4-BE49-F238E27FC236}">
                    <a16:creationId xmlns:a16="http://schemas.microsoft.com/office/drawing/2014/main" id="{CC78FBB4-44C1-43C3-A714-20BB15204A1A}"/>
                  </a:ext>
                </a:extLst>
              </p:cNvPr>
              <p:cNvSpPr txBox="1">
                <a:spLocks noRot="1" noChangeAspect="1" noMove="1" noResize="1" noEditPoints="1" noAdjustHandles="1" noChangeArrowheads="1" noChangeShapeType="1" noTextEdit="1"/>
              </p:cNvSpPr>
              <p:nvPr/>
            </p:nvSpPr>
            <p:spPr>
              <a:xfrm>
                <a:off x="1268231" y="2757013"/>
                <a:ext cx="1565493" cy="461665"/>
              </a:xfrm>
              <a:prstGeom prst="rect">
                <a:avLst/>
              </a:prstGeom>
              <a:blipFill>
                <a:blip r:embed="rId4"/>
                <a:stretch>
                  <a:fillRect t="-7895" r="-5058" b="-3157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CB2DAC00-5E9C-447F-8723-B2C2A8A51CDF}"/>
                  </a:ext>
                </a:extLst>
              </p:cNvPr>
              <p:cNvSpPr txBox="1"/>
              <p:nvPr/>
            </p:nvSpPr>
            <p:spPr>
              <a:xfrm>
                <a:off x="3210644" y="2757013"/>
                <a:ext cx="1753557" cy="461665"/>
              </a:xfrm>
              <a:prstGeom prst="rect">
                <a:avLst/>
              </a:prstGeom>
              <a:noFill/>
            </p:spPr>
            <p:txBody>
              <a:bodyPr wrap="none" rtlCol="0">
                <a:spAutoFit/>
              </a:bodyPr>
              <a:lstStyle/>
              <a:p>
                <a14:m>
                  <m:oMath xmlns:m="http://schemas.openxmlformats.org/officeDocument/2006/math">
                    <m:d>
                      <m:dPr>
                        <m:begChr m:val="{"/>
                        <m:endChr m:val="}"/>
                        <m:ctrlPr>
                          <a:rPr kumimoji="1" lang="en-US" altLang="ja-JP" sz="2400" i="1" smtClean="0">
                            <a:latin typeface="Cambria Math" panose="02040503050406030204" pitchFamily="18" charset="0"/>
                          </a:rPr>
                        </m:ctrlPr>
                      </m:dPr>
                      <m:e>
                        <m:r>
                          <a:rPr kumimoji="1" lang="en-US" altLang="ja-JP" sz="2400" b="0" i="1" smtClean="0">
                            <a:latin typeface="Cambria Math" panose="02040503050406030204" pitchFamily="18" charset="0"/>
                          </a:rPr>
                          <m:t>+(+)</m:t>
                        </m:r>
                      </m:e>
                    </m:d>
                  </m:oMath>
                </a14:m>
                <a:r>
                  <a:rPr kumimoji="1" lang="ja-JP" altLang="en-US" sz="2400" dirty="0"/>
                  <a:t>ペア</a:t>
                </a:r>
              </a:p>
            </p:txBody>
          </p:sp>
        </mc:Choice>
        <mc:Fallback xmlns="">
          <p:sp>
            <p:nvSpPr>
              <p:cNvPr id="10" name="テキスト ボックス 9">
                <a:extLst>
                  <a:ext uri="{FF2B5EF4-FFF2-40B4-BE49-F238E27FC236}">
                    <a16:creationId xmlns:a16="http://schemas.microsoft.com/office/drawing/2014/main" id="{CB2DAC00-5E9C-447F-8723-B2C2A8A51CDF}"/>
                  </a:ext>
                </a:extLst>
              </p:cNvPr>
              <p:cNvSpPr txBox="1">
                <a:spLocks noRot="1" noChangeAspect="1" noMove="1" noResize="1" noEditPoints="1" noAdjustHandles="1" noChangeArrowheads="1" noChangeShapeType="1" noTextEdit="1"/>
              </p:cNvSpPr>
              <p:nvPr/>
            </p:nvSpPr>
            <p:spPr>
              <a:xfrm>
                <a:off x="3210644" y="2757013"/>
                <a:ext cx="1753557" cy="461665"/>
              </a:xfrm>
              <a:prstGeom prst="rect">
                <a:avLst/>
              </a:prstGeom>
              <a:blipFill>
                <a:blip r:embed="rId5"/>
                <a:stretch>
                  <a:fillRect t="-7895" r="-4530" b="-31579"/>
                </a:stretch>
              </a:blipFill>
            </p:spPr>
            <p:txBody>
              <a:bodyPr/>
              <a:lstStyle/>
              <a:p>
                <a:r>
                  <a:rPr lang="ja-JP" altLang="en-US">
                    <a:noFill/>
                  </a:rPr>
                  <a:t> </a:t>
                </a:r>
              </a:p>
            </p:txBody>
          </p:sp>
        </mc:Fallback>
      </mc:AlternateContent>
      <p:sp>
        <p:nvSpPr>
          <p:cNvPr id="11" name="矢印: 右 10">
            <a:extLst>
              <a:ext uri="{FF2B5EF4-FFF2-40B4-BE49-F238E27FC236}">
                <a16:creationId xmlns:a16="http://schemas.microsoft.com/office/drawing/2014/main" id="{97769FB0-7DE9-4759-BCD7-44D44A196219}"/>
              </a:ext>
            </a:extLst>
          </p:cNvPr>
          <p:cNvSpPr/>
          <p:nvPr/>
        </p:nvSpPr>
        <p:spPr>
          <a:xfrm rot="5400000">
            <a:off x="1932407" y="2425613"/>
            <a:ext cx="359393" cy="27080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2" name="矢印: 右 11">
            <a:extLst>
              <a:ext uri="{FF2B5EF4-FFF2-40B4-BE49-F238E27FC236}">
                <a16:creationId xmlns:a16="http://schemas.microsoft.com/office/drawing/2014/main" id="{18C7D645-B405-4723-9CE3-0066AB92BAAF}"/>
              </a:ext>
            </a:extLst>
          </p:cNvPr>
          <p:cNvSpPr/>
          <p:nvPr/>
        </p:nvSpPr>
        <p:spPr>
          <a:xfrm rot="5400000">
            <a:off x="3772324" y="2425612"/>
            <a:ext cx="359393" cy="27080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1B2AAFEE-8E5C-4983-94C4-8609C1D3B888}"/>
              </a:ext>
            </a:extLst>
          </p:cNvPr>
          <p:cNvSpPr txBox="1"/>
          <p:nvPr/>
        </p:nvSpPr>
        <p:spPr>
          <a:xfrm>
            <a:off x="1637968" y="6075144"/>
            <a:ext cx="6843540" cy="646331"/>
          </a:xfrm>
          <a:prstGeom prst="rect">
            <a:avLst/>
          </a:prstGeom>
          <a:noFill/>
        </p:spPr>
        <p:txBody>
          <a:bodyPr wrap="none" rtlCol="0">
            <a:spAutoFit/>
          </a:bodyPr>
          <a:lstStyle/>
          <a:p>
            <a:r>
              <a:rPr kumimoji="1" lang="ja-JP" altLang="en-US" dirty="0"/>
              <a:t>殻模型計算の結果などから、</a:t>
            </a:r>
            <a:r>
              <a:rPr kumimoji="1" lang="en-US" altLang="ja-JP" i="1" dirty="0"/>
              <a:t>p</a:t>
            </a:r>
            <a:r>
              <a:rPr kumimoji="1" lang="en-US" altLang="ja-JP" baseline="-25000" dirty="0"/>
              <a:t>3/2</a:t>
            </a:r>
            <a:r>
              <a:rPr kumimoji="1" lang="ja-JP" altLang="en-US" dirty="0"/>
              <a:t>と</a:t>
            </a:r>
            <a:r>
              <a:rPr kumimoji="1" lang="en-US" altLang="ja-JP" i="1" dirty="0"/>
              <a:t>f</a:t>
            </a:r>
            <a:r>
              <a:rPr kumimoji="1" lang="en-US" altLang="ja-JP" baseline="-25000" dirty="0"/>
              <a:t>7/2</a:t>
            </a:r>
            <a:r>
              <a:rPr kumimoji="1" lang="ja-JP" altLang="en-US" dirty="0"/>
              <a:t>の準位が極めて接近して</a:t>
            </a:r>
            <a:endParaRPr kumimoji="1" lang="en-US" altLang="ja-JP" dirty="0"/>
          </a:p>
          <a:p>
            <a:r>
              <a:rPr kumimoji="1" lang="ja-JP" altLang="en-US" dirty="0"/>
              <a:t>いるとも考えられている</a:t>
            </a:r>
          </a:p>
        </p:txBody>
      </p:sp>
    </p:spTree>
    <p:extLst>
      <p:ext uri="{BB962C8B-B14F-4D97-AF65-F5344CB8AC3E}">
        <p14:creationId xmlns:p14="http://schemas.microsoft.com/office/powerpoint/2010/main" val="3316321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976C4B-3985-4E73-942A-04D205CD5879}"/>
              </a:ext>
            </a:extLst>
          </p:cNvPr>
          <p:cNvSpPr>
            <a:spLocks noGrp="1"/>
          </p:cNvSpPr>
          <p:nvPr>
            <p:ph type="title"/>
          </p:nvPr>
        </p:nvSpPr>
        <p:spPr/>
        <p:txBody>
          <a:bodyPr/>
          <a:lstStyle/>
          <a:p>
            <a:r>
              <a:rPr lang="ja-JP" altLang="en-US" dirty="0">
                <a:latin typeface="+mn-ea"/>
                <a:ea typeface="+mn-ea"/>
              </a:rPr>
              <a:t>不安定核における殻進化</a:t>
            </a:r>
            <a:endParaRPr kumimoji="1" lang="ja-JP" altLang="en-US" dirty="0">
              <a:latin typeface="+mn-ea"/>
              <a:ea typeface="+mn-ea"/>
            </a:endParaRPr>
          </a:p>
        </p:txBody>
      </p:sp>
      <p:sp>
        <p:nvSpPr>
          <p:cNvPr id="3" name="コンテンツ プレースホルダー 2">
            <a:extLst>
              <a:ext uri="{FF2B5EF4-FFF2-40B4-BE49-F238E27FC236}">
                <a16:creationId xmlns:a16="http://schemas.microsoft.com/office/drawing/2014/main" id="{66694FD8-9D04-4C6D-96D9-16FF37720A0A}"/>
              </a:ext>
            </a:extLst>
          </p:cNvPr>
          <p:cNvSpPr>
            <a:spLocks noGrp="1"/>
          </p:cNvSpPr>
          <p:nvPr>
            <p:ph idx="1"/>
          </p:nvPr>
        </p:nvSpPr>
        <p:spPr/>
        <p:txBody>
          <a:bodyPr>
            <a:noAutofit/>
          </a:bodyPr>
          <a:lstStyle/>
          <a:p>
            <a:r>
              <a:rPr kumimoji="1" lang="ja-JP" altLang="en-US" dirty="0"/>
              <a:t>主に</a:t>
            </a:r>
            <a:r>
              <a:rPr kumimoji="1" lang="en-US" altLang="ja-JP" dirty="0"/>
              <a:t>2</a:t>
            </a:r>
            <a:r>
              <a:rPr kumimoji="1" lang="ja-JP" altLang="en-US" dirty="0"/>
              <a:t>つの観点から議論されている</a:t>
            </a:r>
            <a:endParaRPr kumimoji="1" lang="en-US" altLang="ja-JP" dirty="0"/>
          </a:p>
          <a:p>
            <a:pPr lvl="1"/>
            <a:r>
              <a:rPr lang="ja-JP" altLang="en-US" dirty="0"/>
              <a:t>有効相互作用：モノポール相互作用</a:t>
            </a:r>
            <a:endParaRPr lang="en-US" altLang="ja-JP" dirty="0"/>
          </a:p>
          <a:p>
            <a:pPr lvl="1"/>
            <a:r>
              <a:rPr kumimoji="1" lang="ja-JP" altLang="en-US" dirty="0"/>
              <a:t>弱束縛効果：波動関数の空間的広がり</a:t>
            </a:r>
            <a:endParaRPr kumimoji="1" lang="en-US" altLang="ja-JP" dirty="0"/>
          </a:p>
          <a:p>
            <a:pPr lvl="2"/>
            <a:r>
              <a:rPr kumimoji="1" lang="ja-JP" altLang="en-US" dirty="0"/>
              <a:t>運動エネルギー減少→ハロー</a:t>
            </a:r>
            <a:endParaRPr kumimoji="1" lang="en-US" altLang="ja-JP" dirty="0"/>
          </a:p>
          <a:p>
            <a:pPr lvl="2"/>
            <a:r>
              <a:rPr kumimoji="1" lang="ja-JP" altLang="en-US" dirty="0"/>
              <a:t>核表面の波動関数の振幅の減少→スピン軌道分離の減少</a:t>
            </a:r>
            <a:endParaRPr kumimoji="1" lang="en-US" altLang="ja-JP" dirty="0"/>
          </a:p>
          <a:p>
            <a:pPr lvl="2"/>
            <a:endParaRPr lang="en-US" altLang="ja-JP" dirty="0"/>
          </a:p>
          <a:p>
            <a:pPr lvl="2"/>
            <a:endParaRPr kumimoji="1" lang="en-US" altLang="ja-JP" dirty="0"/>
          </a:p>
          <a:p>
            <a:pPr marL="914400" lvl="2" indent="0">
              <a:buNone/>
            </a:pPr>
            <a:endParaRPr lang="en-US" altLang="ja-JP" dirty="0"/>
          </a:p>
          <a:p>
            <a:pPr marL="914400" lvl="2" indent="0">
              <a:buNone/>
            </a:pPr>
            <a:endParaRPr kumimoji="1" lang="en-US" altLang="ja-JP" dirty="0"/>
          </a:p>
          <a:p>
            <a:pPr marL="914400" lvl="2" indent="0">
              <a:buNone/>
            </a:pPr>
            <a:endParaRPr kumimoji="1" lang="en-US" altLang="ja-JP" dirty="0"/>
          </a:p>
          <a:p>
            <a:r>
              <a:rPr lang="ja-JP" altLang="en-US" dirty="0"/>
              <a:t>両者を区別するのは、弱束縛系では難しい</a:t>
            </a:r>
            <a:endParaRPr lang="en-US" altLang="ja-JP" dirty="0"/>
          </a:p>
          <a:p>
            <a:pPr lvl="1">
              <a:buFont typeface="Wingdings" panose="05000000000000000000" pitchFamily="2" charset="2"/>
              <a:buChar char="Ø"/>
            </a:pPr>
            <a:r>
              <a:rPr kumimoji="1" lang="ja-JP" altLang="en-US" dirty="0">
                <a:solidFill>
                  <a:srgbClr val="FF0000"/>
                </a:solidFill>
              </a:rPr>
              <a:t>弱束縛の効果がない系の殻進化</a:t>
            </a:r>
            <a:r>
              <a:rPr lang="ja-JP" altLang="en-US" dirty="0">
                <a:solidFill>
                  <a:srgbClr val="FF0000"/>
                </a:solidFill>
              </a:rPr>
              <a:t>を含め統一的に</a:t>
            </a:r>
            <a:r>
              <a:rPr kumimoji="1" lang="ja-JP" altLang="en-US" dirty="0">
                <a:solidFill>
                  <a:srgbClr val="FF0000"/>
                </a:solidFill>
              </a:rPr>
              <a:t>調べる</a:t>
            </a:r>
          </a:p>
        </p:txBody>
      </p:sp>
      <p:sp>
        <p:nvSpPr>
          <p:cNvPr id="4" name="スライド番号プレースホルダー 3">
            <a:extLst>
              <a:ext uri="{FF2B5EF4-FFF2-40B4-BE49-F238E27FC236}">
                <a16:creationId xmlns:a16="http://schemas.microsoft.com/office/drawing/2014/main" id="{EA748584-23A8-4BDE-90D2-6AE4C38DB494}"/>
              </a:ext>
            </a:extLst>
          </p:cNvPr>
          <p:cNvSpPr>
            <a:spLocks noGrp="1"/>
          </p:cNvSpPr>
          <p:nvPr>
            <p:ph type="sldNum" sz="quarter" idx="12"/>
          </p:nvPr>
        </p:nvSpPr>
        <p:spPr/>
        <p:txBody>
          <a:bodyPr/>
          <a:lstStyle/>
          <a:p>
            <a:fld id="{7C8167B1-A8AD-44AE-B049-B38C2168B78E}" type="slidenum">
              <a:rPr kumimoji="1" lang="ja-JP" altLang="en-US" smtClean="0"/>
              <a:t>2</a:t>
            </a:fld>
            <a:endParaRPr kumimoji="1" lang="ja-JP" altLang="en-US" dirty="0"/>
          </a:p>
        </p:txBody>
      </p:sp>
      <p:pic>
        <p:nvPicPr>
          <p:cNvPr id="6" name="図 5">
            <a:extLst>
              <a:ext uri="{FF2B5EF4-FFF2-40B4-BE49-F238E27FC236}">
                <a16:creationId xmlns:a16="http://schemas.microsoft.com/office/drawing/2014/main" id="{70EFFED5-A146-4825-B1FC-18F4C113E937}"/>
              </a:ext>
            </a:extLst>
          </p:cNvPr>
          <p:cNvPicPr>
            <a:picLocks noChangeAspect="1"/>
          </p:cNvPicPr>
          <p:nvPr/>
        </p:nvPicPr>
        <p:blipFill>
          <a:blip r:embed="rId2"/>
          <a:stretch>
            <a:fillRect/>
          </a:stretch>
        </p:blipFill>
        <p:spPr>
          <a:xfrm>
            <a:off x="4007596" y="3520439"/>
            <a:ext cx="2703801" cy="2011249"/>
          </a:xfrm>
          <a:prstGeom prst="rect">
            <a:avLst/>
          </a:prstGeom>
        </p:spPr>
      </p:pic>
      <p:pic>
        <p:nvPicPr>
          <p:cNvPr id="8" name="図 7">
            <a:extLst>
              <a:ext uri="{FF2B5EF4-FFF2-40B4-BE49-F238E27FC236}">
                <a16:creationId xmlns:a16="http://schemas.microsoft.com/office/drawing/2014/main" id="{8332F8C0-4BBB-4539-A06C-08F68F794EA4}"/>
              </a:ext>
            </a:extLst>
          </p:cNvPr>
          <p:cNvPicPr>
            <a:picLocks noChangeAspect="1"/>
          </p:cNvPicPr>
          <p:nvPr/>
        </p:nvPicPr>
        <p:blipFill>
          <a:blip r:embed="rId3"/>
          <a:stretch>
            <a:fillRect/>
          </a:stretch>
        </p:blipFill>
        <p:spPr>
          <a:xfrm>
            <a:off x="201652" y="3520440"/>
            <a:ext cx="3536095" cy="2011249"/>
          </a:xfrm>
          <a:prstGeom prst="rect">
            <a:avLst/>
          </a:prstGeom>
        </p:spPr>
      </p:pic>
      <p:sp>
        <p:nvSpPr>
          <p:cNvPr id="9" name="テキスト ボックス 8">
            <a:extLst>
              <a:ext uri="{FF2B5EF4-FFF2-40B4-BE49-F238E27FC236}">
                <a16:creationId xmlns:a16="http://schemas.microsoft.com/office/drawing/2014/main" id="{5115C372-02B3-410D-9025-52F40D6F518D}"/>
              </a:ext>
            </a:extLst>
          </p:cNvPr>
          <p:cNvSpPr txBox="1"/>
          <p:nvPr/>
        </p:nvSpPr>
        <p:spPr>
          <a:xfrm>
            <a:off x="6711397" y="5008469"/>
            <a:ext cx="2427268" cy="523220"/>
          </a:xfrm>
          <a:prstGeom prst="rect">
            <a:avLst/>
          </a:prstGeom>
          <a:noFill/>
        </p:spPr>
        <p:txBody>
          <a:bodyPr wrap="none" rtlCol="0">
            <a:spAutoFit/>
          </a:bodyPr>
          <a:lstStyle/>
          <a:p>
            <a:r>
              <a:rPr kumimoji="1" lang="en-US" altLang="ja-JP" sz="1400" dirty="0"/>
              <a:t>R. </a:t>
            </a:r>
            <a:r>
              <a:rPr kumimoji="1" lang="en-US" altLang="ja-JP" sz="1400" dirty="0" err="1"/>
              <a:t>Orlandi</a:t>
            </a:r>
            <a:r>
              <a:rPr kumimoji="1" lang="en-US" altLang="ja-JP" sz="1400" dirty="0"/>
              <a:t> et al.,</a:t>
            </a:r>
          </a:p>
          <a:p>
            <a:r>
              <a:rPr kumimoji="1" lang="en-US" altLang="ja-JP" sz="1400" dirty="0"/>
              <a:t>Phys. Lett. B 785, 615 (2018).</a:t>
            </a:r>
          </a:p>
        </p:txBody>
      </p:sp>
    </p:spTree>
    <p:extLst>
      <p:ext uri="{BB962C8B-B14F-4D97-AF65-F5344CB8AC3E}">
        <p14:creationId xmlns:p14="http://schemas.microsoft.com/office/powerpoint/2010/main" val="1979225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9598F5-05B5-4A63-B59E-079E3ECD5425}"/>
              </a:ext>
            </a:extLst>
          </p:cNvPr>
          <p:cNvSpPr>
            <a:spLocks noGrp="1"/>
          </p:cNvSpPr>
          <p:nvPr>
            <p:ph type="title"/>
          </p:nvPr>
        </p:nvSpPr>
        <p:spPr/>
        <p:txBody>
          <a:bodyPr/>
          <a:lstStyle/>
          <a:p>
            <a:r>
              <a:rPr kumimoji="1" lang="en-US" altLang="ja-JP" i="1" dirty="0"/>
              <a:t>N</a:t>
            </a:r>
            <a:r>
              <a:rPr kumimoji="1" lang="en-US" altLang="ja-JP" dirty="0"/>
              <a:t>=16</a:t>
            </a:r>
            <a:r>
              <a:rPr kumimoji="1" lang="ja-JP" altLang="en-US" dirty="0"/>
              <a:t>コア上のデータから</a:t>
            </a:r>
          </a:p>
        </p:txBody>
      </p:sp>
      <p:sp>
        <p:nvSpPr>
          <p:cNvPr id="3" name="コンテンツ プレースホルダー 2">
            <a:extLst>
              <a:ext uri="{FF2B5EF4-FFF2-40B4-BE49-F238E27FC236}">
                <a16:creationId xmlns:a16="http://schemas.microsoft.com/office/drawing/2014/main" id="{D496E784-EAE0-4D05-B7D9-CDC74AE7B484}"/>
              </a:ext>
            </a:extLst>
          </p:cNvPr>
          <p:cNvSpPr>
            <a:spLocks noGrp="1"/>
          </p:cNvSpPr>
          <p:nvPr>
            <p:ph idx="1"/>
          </p:nvPr>
        </p:nvSpPr>
        <p:spPr/>
        <p:txBody>
          <a:bodyPr/>
          <a:lstStyle/>
          <a:p>
            <a:r>
              <a:rPr lang="ja-JP" altLang="en-US" dirty="0"/>
              <a:t>球形ではないものの、比較的変形が穏やか</a:t>
            </a:r>
            <a:endParaRPr lang="en-US" altLang="ja-JP" dirty="0"/>
          </a:p>
          <a:p>
            <a:pPr lvl="1"/>
            <a:endParaRPr kumimoji="1" lang="en-US" altLang="ja-JP" dirty="0"/>
          </a:p>
          <a:p>
            <a:pPr lvl="1"/>
            <a:endParaRPr lang="en-US" altLang="ja-JP" dirty="0"/>
          </a:p>
          <a:p>
            <a:pPr lvl="1"/>
            <a:endParaRPr kumimoji="1" lang="en-US" altLang="ja-JP" dirty="0"/>
          </a:p>
          <a:p>
            <a:pPr lvl="1"/>
            <a:endParaRPr lang="en-US" altLang="ja-JP" dirty="0"/>
          </a:p>
          <a:p>
            <a:pPr lvl="1"/>
            <a:endParaRPr kumimoji="1" lang="en-US" altLang="ja-JP" dirty="0"/>
          </a:p>
          <a:p>
            <a:pPr lvl="1"/>
            <a:endParaRPr lang="en-US" altLang="ja-JP" dirty="0"/>
          </a:p>
          <a:p>
            <a:pPr lvl="1"/>
            <a:endParaRPr kumimoji="1" lang="en-US" altLang="ja-JP" dirty="0"/>
          </a:p>
          <a:p>
            <a:pPr lvl="1"/>
            <a:r>
              <a:rPr lang="ja-JP" altLang="en-US" dirty="0"/>
              <a:t>実験のエネルギー準位差の変化をよく再現</a:t>
            </a:r>
            <a:endParaRPr lang="en-US" altLang="ja-JP" dirty="0"/>
          </a:p>
          <a:p>
            <a:pPr lvl="1"/>
            <a:r>
              <a:rPr lang="ja-JP" altLang="en-US" dirty="0"/>
              <a:t>エネルギー準位差の</a:t>
            </a:r>
            <a:r>
              <a:rPr kumimoji="1" lang="ja-JP" altLang="en-US" dirty="0"/>
              <a:t>変化の傾きは</a:t>
            </a:r>
            <a:r>
              <a:rPr kumimoji="1" lang="en-US" altLang="ja-JP" dirty="0"/>
              <a:t>ESPE</a:t>
            </a:r>
            <a:r>
              <a:rPr kumimoji="1" lang="ja-JP" altLang="en-US" dirty="0"/>
              <a:t>の傾きに近い</a:t>
            </a:r>
            <a:endParaRPr kumimoji="1" lang="en-US" altLang="ja-JP" dirty="0"/>
          </a:p>
          <a:p>
            <a:pPr lvl="2"/>
            <a:r>
              <a:rPr lang="en-US" altLang="ja-JP" dirty="0"/>
              <a:t>ESPE</a:t>
            </a:r>
            <a:r>
              <a:rPr lang="ja-JP" altLang="en-US" dirty="0"/>
              <a:t>は</a:t>
            </a:r>
            <a:r>
              <a:rPr lang="en-US" altLang="ja-JP" i="1" dirty="0"/>
              <a:t>N</a:t>
            </a:r>
            <a:r>
              <a:rPr lang="en-US" altLang="ja-JP" dirty="0"/>
              <a:t>=16</a:t>
            </a:r>
            <a:r>
              <a:rPr lang="ja-JP" altLang="en-US" dirty="0"/>
              <a:t>コアを仮定しているため、シフトしている</a:t>
            </a:r>
            <a:endParaRPr kumimoji="1" lang="ja-JP" altLang="en-US" dirty="0"/>
          </a:p>
        </p:txBody>
      </p:sp>
      <p:sp>
        <p:nvSpPr>
          <p:cNvPr id="4" name="スライド番号プレースホルダー 3">
            <a:extLst>
              <a:ext uri="{FF2B5EF4-FFF2-40B4-BE49-F238E27FC236}">
                <a16:creationId xmlns:a16="http://schemas.microsoft.com/office/drawing/2014/main" id="{6D90E625-3272-4B88-B2D6-B2E0E245A664}"/>
              </a:ext>
            </a:extLst>
          </p:cNvPr>
          <p:cNvSpPr>
            <a:spLocks noGrp="1"/>
          </p:cNvSpPr>
          <p:nvPr>
            <p:ph type="sldNum" sz="quarter" idx="12"/>
          </p:nvPr>
        </p:nvSpPr>
        <p:spPr/>
        <p:txBody>
          <a:bodyPr/>
          <a:lstStyle/>
          <a:p>
            <a:fld id="{7C8167B1-A8AD-44AE-B049-B38C2168B78E}" type="slidenum">
              <a:rPr kumimoji="1" lang="ja-JP" altLang="en-US" smtClean="0"/>
              <a:t>20</a:t>
            </a:fld>
            <a:endParaRPr kumimoji="1" lang="ja-JP" altLang="en-US" dirty="0"/>
          </a:p>
        </p:txBody>
      </p:sp>
      <p:pic>
        <p:nvPicPr>
          <p:cNvPr id="6" name="図 5">
            <a:extLst>
              <a:ext uri="{FF2B5EF4-FFF2-40B4-BE49-F238E27FC236}">
                <a16:creationId xmlns:a16="http://schemas.microsoft.com/office/drawing/2014/main" id="{CD95723B-FC81-48D8-9639-6A040EB36BBB}"/>
              </a:ext>
            </a:extLst>
          </p:cNvPr>
          <p:cNvPicPr>
            <a:picLocks noChangeAspect="1"/>
          </p:cNvPicPr>
          <p:nvPr/>
        </p:nvPicPr>
        <p:blipFill>
          <a:blip r:embed="rId2"/>
          <a:stretch>
            <a:fillRect/>
          </a:stretch>
        </p:blipFill>
        <p:spPr>
          <a:xfrm>
            <a:off x="2149269" y="1445602"/>
            <a:ext cx="5169908" cy="3639787"/>
          </a:xfrm>
          <a:prstGeom prst="rect">
            <a:avLst/>
          </a:prstGeom>
        </p:spPr>
      </p:pic>
      <p:sp>
        <p:nvSpPr>
          <p:cNvPr id="8" name="テキスト ボックス 7">
            <a:extLst>
              <a:ext uri="{FF2B5EF4-FFF2-40B4-BE49-F238E27FC236}">
                <a16:creationId xmlns:a16="http://schemas.microsoft.com/office/drawing/2014/main" id="{18DE4BF1-FEBB-461A-8BC6-EE1482FA2766}"/>
              </a:ext>
            </a:extLst>
          </p:cNvPr>
          <p:cNvSpPr txBox="1"/>
          <p:nvPr/>
        </p:nvSpPr>
        <p:spPr>
          <a:xfrm>
            <a:off x="4672385" y="1767378"/>
            <a:ext cx="1974906" cy="369332"/>
          </a:xfrm>
          <a:prstGeom prst="rect">
            <a:avLst/>
          </a:prstGeom>
          <a:noFill/>
        </p:spPr>
        <p:txBody>
          <a:bodyPr wrap="square">
            <a:spAutoFit/>
          </a:bodyPr>
          <a:lstStyle/>
          <a:p>
            <a:r>
              <a:rPr kumimoji="1" lang="en-US" altLang="ja-JP" i="1" dirty="0"/>
              <a:t>E</a:t>
            </a:r>
            <a:r>
              <a:rPr kumimoji="1" lang="en-US" altLang="ja-JP" i="1" baseline="-25000" dirty="0"/>
              <a:t>x</a:t>
            </a:r>
            <a:r>
              <a:rPr kumimoji="1" lang="en-US" altLang="ja-JP" dirty="0"/>
              <a:t>(3/2</a:t>
            </a:r>
            <a:r>
              <a:rPr kumimoji="1" lang="en-US" altLang="ja-JP" baseline="30000" dirty="0"/>
              <a:t>-</a:t>
            </a:r>
            <a:r>
              <a:rPr kumimoji="1" lang="en-US" altLang="ja-JP" baseline="-25000" dirty="0"/>
              <a:t>1</a:t>
            </a:r>
            <a:r>
              <a:rPr kumimoji="1" lang="en-US" altLang="ja-JP" dirty="0"/>
              <a:t>)-</a:t>
            </a:r>
            <a:r>
              <a:rPr kumimoji="1" lang="en-US" altLang="ja-JP" i="1" dirty="0"/>
              <a:t> E</a:t>
            </a:r>
            <a:r>
              <a:rPr kumimoji="1" lang="en-US" altLang="ja-JP" i="1" baseline="-25000" dirty="0"/>
              <a:t>x</a:t>
            </a:r>
            <a:r>
              <a:rPr kumimoji="1" lang="en-US" altLang="ja-JP" dirty="0"/>
              <a:t>(7/2</a:t>
            </a:r>
            <a:r>
              <a:rPr kumimoji="1" lang="en-US" altLang="ja-JP" baseline="30000" dirty="0"/>
              <a:t>-</a:t>
            </a:r>
            <a:r>
              <a:rPr kumimoji="1" lang="en-US" altLang="ja-JP" baseline="-25000" dirty="0"/>
              <a:t>1</a:t>
            </a:r>
            <a:r>
              <a:rPr kumimoji="1" lang="en-US" altLang="ja-JP" dirty="0"/>
              <a:t>)</a:t>
            </a:r>
            <a:endParaRPr kumimoji="1" lang="ja-JP" altLang="en-US" dirty="0"/>
          </a:p>
        </p:txBody>
      </p:sp>
    </p:spTree>
    <p:extLst>
      <p:ext uri="{BB962C8B-B14F-4D97-AF65-F5344CB8AC3E}">
        <p14:creationId xmlns:p14="http://schemas.microsoft.com/office/powerpoint/2010/main" val="2342825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5A879E-CC82-4FC4-BD5A-E71E5AF7868D}"/>
              </a:ext>
            </a:extLst>
          </p:cNvPr>
          <p:cNvSpPr>
            <a:spLocks noGrp="1"/>
          </p:cNvSpPr>
          <p:nvPr>
            <p:ph type="title"/>
          </p:nvPr>
        </p:nvSpPr>
        <p:spPr/>
        <p:txBody>
          <a:bodyPr/>
          <a:lstStyle/>
          <a:p>
            <a:r>
              <a:rPr kumimoji="1" lang="ja-JP" altLang="en-US" dirty="0"/>
              <a:t>まとめ</a:t>
            </a:r>
          </a:p>
        </p:txBody>
      </p:sp>
      <p:sp>
        <p:nvSpPr>
          <p:cNvPr id="3" name="コンテンツ プレースホルダー 2">
            <a:extLst>
              <a:ext uri="{FF2B5EF4-FFF2-40B4-BE49-F238E27FC236}">
                <a16:creationId xmlns:a16="http://schemas.microsoft.com/office/drawing/2014/main" id="{6F97CE86-7903-474A-B7CC-B9D7F61A720F}"/>
              </a:ext>
            </a:extLst>
          </p:cNvPr>
          <p:cNvSpPr>
            <a:spLocks noGrp="1"/>
          </p:cNvSpPr>
          <p:nvPr>
            <p:ph idx="1"/>
          </p:nvPr>
        </p:nvSpPr>
        <p:spPr/>
        <p:txBody>
          <a:bodyPr>
            <a:normAutofit/>
          </a:bodyPr>
          <a:lstStyle/>
          <a:p>
            <a:r>
              <a:rPr lang="en-US" altLang="ja-JP" dirty="0"/>
              <a:t>r</a:t>
            </a:r>
            <a:r>
              <a:rPr kumimoji="1" lang="en-US" altLang="ja-JP" dirty="0"/>
              <a:t>efine</a:t>
            </a:r>
            <a:r>
              <a:rPr kumimoji="1" lang="ja-JP" altLang="en-US" i="1"/>
              <a:t>した</a:t>
            </a:r>
            <a:r>
              <a:rPr kumimoji="1" lang="en-US" altLang="ja-JP" i="1" dirty="0"/>
              <a:t>V</a:t>
            </a:r>
            <a:r>
              <a:rPr kumimoji="1" lang="en-US" altLang="ja-JP" baseline="-25000" dirty="0"/>
              <a:t>MU</a:t>
            </a:r>
            <a:r>
              <a:rPr kumimoji="1" lang="ja-JP" altLang="en-US"/>
              <a:t>をもとにした</a:t>
            </a:r>
            <a:r>
              <a:rPr kumimoji="1" lang="en-US" altLang="ja-JP" dirty="0"/>
              <a:t>SDPF-MU</a:t>
            </a:r>
            <a:r>
              <a:rPr kumimoji="1" lang="ja-JP" altLang="en-US"/>
              <a:t>相互作用を用い、有効相互作用による殻進化を定量的に調べ</a:t>
            </a:r>
            <a:r>
              <a:rPr lang="ja-JP" altLang="en-US"/>
              <a:t>た。</a:t>
            </a:r>
            <a:endParaRPr lang="en-US" altLang="ja-JP" dirty="0"/>
          </a:p>
          <a:p>
            <a:pPr lvl="1"/>
            <a:r>
              <a:rPr kumimoji="1" lang="ja-JP" altLang="en-US"/>
              <a:t>中性子数変化による陽子の殻進化</a:t>
            </a:r>
            <a:endParaRPr kumimoji="1" lang="en-US" altLang="ja-JP" dirty="0"/>
          </a:p>
          <a:p>
            <a:pPr lvl="1"/>
            <a:r>
              <a:rPr lang="ja-JP" altLang="en-US"/>
              <a:t>陽子数変化による中性子の殻進化</a:t>
            </a:r>
            <a:endParaRPr lang="en-US" altLang="ja-JP" dirty="0"/>
          </a:p>
          <a:p>
            <a:r>
              <a:rPr lang="en-US" altLang="ja-JP" baseline="30000" dirty="0"/>
              <a:t>40,48</a:t>
            </a:r>
            <a:r>
              <a:rPr lang="en-US" altLang="ja-JP" dirty="0"/>
              <a:t>Ca</a:t>
            </a:r>
            <a:r>
              <a:rPr lang="ja-JP" altLang="en-US"/>
              <a:t>コアのスピン軌道分離エネルギー変化から、テンソル力がかなり正確であることを確かめた。</a:t>
            </a:r>
            <a:endParaRPr lang="en-US" altLang="ja-JP" dirty="0"/>
          </a:p>
          <a:p>
            <a:r>
              <a:rPr lang="en-US" altLang="ja-JP" dirty="0"/>
              <a:t>K</a:t>
            </a:r>
            <a:r>
              <a:rPr lang="ja-JP" altLang="en-US"/>
              <a:t>同位体で見られる陽子準位の</a:t>
            </a:r>
            <a:r>
              <a:rPr lang="en-US" altLang="ja-JP" dirty="0"/>
              <a:t>reinversion</a:t>
            </a:r>
            <a:r>
              <a:rPr lang="ja-JP" altLang="en-US"/>
              <a:t>は、有効相互作用による殻進化でしか説明できない現象である。</a:t>
            </a:r>
            <a:endParaRPr lang="en-US" altLang="ja-JP" dirty="0"/>
          </a:p>
          <a:p>
            <a:r>
              <a:rPr lang="ja-JP" altLang="en-US"/>
              <a:t>中性子過剰核における</a:t>
            </a:r>
            <a:r>
              <a:rPr lang="en-US" altLang="ja-JP" i="1" dirty="0"/>
              <a:t>N</a:t>
            </a:r>
            <a:r>
              <a:rPr lang="en-US" altLang="ja-JP" dirty="0"/>
              <a:t>=28 shell gap</a:t>
            </a:r>
            <a:r>
              <a:rPr lang="ja-JP" altLang="en-US"/>
              <a:t>の減少は、弱束縛によると理解されることも多いが、有効相互作用によってかなりの程度は説明可能である。</a:t>
            </a:r>
            <a:endParaRPr lang="en-US" altLang="ja-JP" dirty="0"/>
          </a:p>
          <a:p>
            <a:endParaRPr lang="ja-JP" altLang="en-US"/>
          </a:p>
        </p:txBody>
      </p:sp>
      <p:sp>
        <p:nvSpPr>
          <p:cNvPr id="4" name="スライド番号プレースホルダー 3">
            <a:extLst>
              <a:ext uri="{FF2B5EF4-FFF2-40B4-BE49-F238E27FC236}">
                <a16:creationId xmlns:a16="http://schemas.microsoft.com/office/drawing/2014/main" id="{D4CC05E6-DAB7-46DB-91B1-67D0D5510311}"/>
              </a:ext>
            </a:extLst>
          </p:cNvPr>
          <p:cNvSpPr>
            <a:spLocks noGrp="1"/>
          </p:cNvSpPr>
          <p:nvPr>
            <p:ph type="sldNum" sz="quarter" idx="12"/>
          </p:nvPr>
        </p:nvSpPr>
        <p:spPr/>
        <p:txBody>
          <a:bodyPr/>
          <a:lstStyle/>
          <a:p>
            <a:fld id="{7C8167B1-A8AD-44AE-B049-B38C2168B78E}" type="slidenum">
              <a:rPr kumimoji="1" lang="ja-JP" altLang="en-US" smtClean="0"/>
              <a:t>21</a:t>
            </a:fld>
            <a:endParaRPr kumimoji="1" lang="ja-JP" altLang="en-US" dirty="0"/>
          </a:p>
        </p:txBody>
      </p:sp>
    </p:spTree>
    <p:extLst>
      <p:ext uri="{BB962C8B-B14F-4D97-AF65-F5344CB8AC3E}">
        <p14:creationId xmlns:p14="http://schemas.microsoft.com/office/powerpoint/2010/main" val="3171141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613A0D-01E4-4360-BAA6-07B5B4A970A0}"/>
              </a:ext>
            </a:extLst>
          </p:cNvPr>
          <p:cNvSpPr>
            <a:spLocks noGrp="1"/>
          </p:cNvSpPr>
          <p:nvPr>
            <p:ph type="title"/>
          </p:nvPr>
        </p:nvSpPr>
        <p:spPr/>
        <p:txBody>
          <a:bodyPr/>
          <a:lstStyle/>
          <a:p>
            <a:r>
              <a:rPr kumimoji="1" lang="en-US" altLang="ja-JP" baseline="30000" dirty="0"/>
              <a:t>43,44</a:t>
            </a:r>
            <a:r>
              <a:rPr kumimoji="1" lang="en-US" altLang="ja-JP" dirty="0"/>
              <a:t>S</a:t>
            </a:r>
            <a:r>
              <a:rPr kumimoji="1" lang="ja-JP" altLang="en-US" dirty="0"/>
              <a:t>のエキゾチックな構造</a:t>
            </a:r>
          </a:p>
        </p:txBody>
      </p:sp>
      <p:sp>
        <p:nvSpPr>
          <p:cNvPr id="3" name="コンテンツ プレースホルダー 2">
            <a:extLst>
              <a:ext uri="{FF2B5EF4-FFF2-40B4-BE49-F238E27FC236}">
                <a16:creationId xmlns:a16="http://schemas.microsoft.com/office/drawing/2014/main" id="{D8C82445-61BF-47FC-B6A5-AB6EFA585E5D}"/>
              </a:ext>
            </a:extLst>
          </p:cNvPr>
          <p:cNvSpPr>
            <a:spLocks noGrp="1"/>
          </p:cNvSpPr>
          <p:nvPr>
            <p:ph idx="1"/>
          </p:nvPr>
        </p:nvSpPr>
        <p:spPr/>
        <p:txBody>
          <a:bodyPr>
            <a:normAutofit/>
          </a:bodyPr>
          <a:lstStyle/>
          <a:p>
            <a:r>
              <a:rPr kumimoji="1" lang="ja-JP" altLang="en-US" sz="2400" dirty="0"/>
              <a:t>球形・変形共存があると考えられてきた→後に否定された</a:t>
            </a:r>
            <a:endParaRPr kumimoji="1" lang="en-US" altLang="ja-JP" sz="2400" dirty="0"/>
          </a:p>
          <a:p>
            <a:pPr lvl="1"/>
            <a:r>
              <a:rPr lang="en-US" altLang="ja-JP" sz="2000" baseline="30000" dirty="0"/>
              <a:t>43</a:t>
            </a:r>
            <a:r>
              <a:rPr lang="en-US" altLang="ja-JP" sz="2000" dirty="0"/>
              <a:t>S</a:t>
            </a:r>
            <a:r>
              <a:rPr lang="ja-JP" altLang="en-US" sz="2000" dirty="0"/>
              <a:t>のアイソマー：</a:t>
            </a:r>
            <a:r>
              <a:rPr lang="en-US" altLang="ja-JP" sz="2000" i="1" dirty="0"/>
              <a:t>B</a:t>
            </a:r>
            <a:r>
              <a:rPr lang="en-US" altLang="ja-JP" sz="2000" dirty="0"/>
              <a:t>(</a:t>
            </a:r>
            <a:r>
              <a:rPr lang="en-US" altLang="ja-JP" sz="2000" i="1" dirty="0"/>
              <a:t>E</a:t>
            </a:r>
            <a:r>
              <a:rPr lang="en-US" altLang="ja-JP" sz="2000" dirty="0"/>
              <a:t>2;7/2</a:t>
            </a:r>
            <a:r>
              <a:rPr lang="en-US" altLang="ja-JP" sz="2000" baseline="30000" dirty="0"/>
              <a:t>-</a:t>
            </a:r>
            <a:r>
              <a:rPr lang="en-US" altLang="ja-JP" sz="2000" baseline="-25000" dirty="0"/>
              <a:t>1</a:t>
            </a:r>
            <a:r>
              <a:rPr lang="ja-JP" altLang="en-US" sz="2000" dirty="0"/>
              <a:t>→</a:t>
            </a:r>
            <a:r>
              <a:rPr lang="en-US" altLang="ja-JP" sz="2000" dirty="0"/>
              <a:t>3/2</a:t>
            </a:r>
            <a:r>
              <a:rPr lang="en-US" altLang="ja-JP" sz="2000" baseline="30000" dirty="0"/>
              <a:t>-</a:t>
            </a:r>
            <a:r>
              <a:rPr lang="en-US" altLang="ja-JP" sz="2000" baseline="-25000" dirty="0"/>
              <a:t>1</a:t>
            </a:r>
            <a:r>
              <a:rPr lang="en-US" altLang="ja-JP" sz="2000" dirty="0"/>
              <a:t>)=0.41 </a:t>
            </a:r>
            <a:r>
              <a:rPr lang="en-US" altLang="ja-JP" sz="2000" i="1" dirty="0"/>
              <a:t>e</a:t>
            </a:r>
            <a:r>
              <a:rPr lang="en-US" altLang="ja-JP" sz="2000" baseline="30000" dirty="0"/>
              <a:t>2</a:t>
            </a:r>
            <a:r>
              <a:rPr lang="en-US" altLang="ja-JP" sz="2000" dirty="0"/>
              <a:t>fm</a:t>
            </a:r>
            <a:r>
              <a:rPr lang="en-US" altLang="ja-JP" sz="2000" baseline="30000" dirty="0"/>
              <a:t>4</a:t>
            </a:r>
          </a:p>
          <a:p>
            <a:pPr lvl="1"/>
            <a:r>
              <a:rPr kumimoji="1" lang="en-US" altLang="ja-JP" sz="2000" baseline="30000" dirty="0"/>
              <a:t>44</a:t>
            </a:r>
            <a:r>
              <a:rPr kumimoji="1" lang="en-US" altLang="ja-JP" sz="2000" dirty="0"/>
              <a:t>S</a:t>
            </a:r>
            <a:r>
              <a:rPr kumimoji="1" lang="ja-JP" altLang="en-US" sz="2000" dirty="0"/>
              <a:t>の低い励起</a:t>
            </a:r>
            <a:r>
              <a:rPr kumimoji="1" lang="en-US" altLang="ja-JP" sz="2000" dirty="0"/>
              <a:t>0</a:t>
            </a:r>
            <a:r>
              <a:rPr kumimoji="1" lang="en-US" altLang="ja-JP" sz="2000" baseline="30000" dirty="0"/>
              <a:t>+</a:t>
            </a:r>
            <a:r>
              <a:rPr kumimoji="1" lang="ja-JP" altLang="en-US" sz="2000" dirty="0"/>
              <a:t>：</a:t>
            </a:r>
            <a:r>
              <a:rPr kumimoji="1" lang="en-US" altLang="ja-JP" sz="2000" i="1" dirty="0"/>
              <a:t>E</a:t>
            </a:r>
            <a:r>
              <a:rPr kumimoji="1" lang="en-US" altLang="ja-JP" sz="2000" i="1" baseline="-25000" dirty="0"/>
              <a:t>x</a:t>
            </a:r>
            <a:r>
              <a:rPr kumimoji="1" lang="en-US" altLang="ja-JP" sz="2000" dirty="0"/>
              <a:t>(0</a:t>
            </a:r>
            <a:r>
              <a:rPr kumimoji="1" lang="en-US" altLang="ja-JP" sz="2000" baseline="30000" dirty="0"/>
              <a:t>+</a:t>
            </a:r>
            <a:r>
              <a:rPr kumimoji="1" lang="en-US" altLang="ja-JP" sz="2000" baseline="-25000" dirty="0"/>
              <a:t>2</a:t>
            </a:r>
            <a:r>
              <a:rPr kumimoji="1" lang="en-US" altLang="ja-JP" sz="2000" dirty="0"/>
              <a:t>)=1.365 MeV; </a:t>
            </a:r>
            <a:r>
              <a:rPr kumimoji="1" lang="ja-JP" altLang="en-US" sz="2000" dirty="0"/>
              <a:t>典型的には</a:t>
            </a:r>
            <a:r>
              <a:rPr kumimoji="1" lang="en-US" altLang="ja-JP" sz="2000" dirty="0"/>
              <a:t>3 MeV</a:t>
            </a:r>
            <a:endParaRPr kumimoji="1" lang="en-US" altLang="ja-JP" sz="2000" baseline="30000" dirty="0"/>
          </a:p>
          <a:p>
            <a:r>
              <a:rPr kumimoji="1" lang="en-US" altLang="ja-JP" sz="2400" baseline="30000" dirty="0"/>
              <a:t>44</a:t>
            </a:r>
            <a:r>
              <a:rPr kumimoji="1" lang="en-US" altLang="ja-JP" sz="2400" dirty="0"/>
              <a:t>S</a:t>
            </a:r>
            <a:r>
              <a:rPr kumimoji="1" lang="ja-JP" altLang="en-US" sz="2400" dirty="0"/>
              <a:t>では</a:t>
            </a:r>
            <a:r>
              <a:rPr kumimoji="1" lang="en-US" altLang="ja-JP" sz="2400" dirty="0"/>
              <a:t>4</a:t>
            </a:r>
            <a:r>
              <a:rPr kumimoji="1" lang="en-US" altLang="ja-JP" sz="2400" baseline="30000" dirty="0"/>
              <a:t>+</a:t>
            </a:r>
            <a:r>
              <a:rPr kumimoji="1" lang="en-US" altLang="ja-JP" sz="2400" baseline="-25000" dirty="0"/>
              <a:t>1</a:t>
            </a:r>
            <a:r>
              <a:rPr kumimoji="1" lang="ja-JP" altLang="en-US" sz="2400" dirty="0"/>
              <a:t>から</a:t>
            </a:r>
            <a:r>
              <a:rPr kumimoji="1" lang="en-US" altLang="ja-JP" sz="2400" dirty="0"/>
              <a:t>2</a:t>
            </a:r>
            <a:r>
              <a:rPr kumimoji="1" lang="en-US" altLang="ja-JP" sz="2400" baseline="30000" dirty="0"/>
              <a:t>+</a:t>
            </a:r>
            <a:r>
              <a:rPr kumimoji="1" lang="en-US" altLang="ja-JP" sz="2400" baseline="-25000" dirty="0"/>
              <a:t>1</a:t>
            </a:r>
            <a:r>
              <a:rPr kumimoji="1" lang="ja-JP" altLang="en-US" sz="2400" dirty="0"/>
              <a:t>への</a:t>
            </a:r>
            <a:r>
              <a:rPr kumimoji="1" lang="en-US" altLang="ja-JP" sz="2400" i="1" dirty="0"/>
              <a:t>B</a:t>
            </a:r>
            <a:r>
              <a:rPr kumimoji="1" lang="en-US" altLang="ja-JP" sz="2400" dirty="0"/>
              <a:t>(</a:t>
            </a:r>
            <a:r>
              <a:rPr kumimoji="1" lang="en-US" altLang="ja-JP" sz="2400" i="1" dirty="0"/>
              <a:t>E</a:t>
            </a:r>
            <a:r>
              <a:rPr kumimoji="1" lang="en-US" altLang="ja-JP" sz="2400" dirty="0"/>
              <a:t>2)</a:t>
            </a:r>
            <a:r>
              <a:rPr kumimoji="1" lang="ja-JP" altLang="en-US" sz="2400" dirty="0"/>
              <a:t>がかなり小さいという不思議も</a:t>
            </a:r>
            <a:endParaRPr kumimoji="1" lang="en-US" altLang="ja-JP" sz="2400" dirty="0"/>
          </a:p>
          <a:p>
            <a:r>
              <a:rPr lang="ja-JP" altLang="en-US" sz="2400" dirty="0"/>
              <a:t>これらを全て説明するには </a:t>
            </a:r>
            <a:r>
              <a:rPr lang="en-US" altLang="ja-JP" sz="1400" dirty="0"/>
              <a:t>Y. Utsuno et al., Phys. Rev. Lett. 114, 032501 (2015)</a:t>
            </a:r>
            <a:endParaRPr kumimoji="1" lang="ja-JP" altLang="en-US" sz="2400" dirty="0"/>
          </a:p>
        </p:txBody>
      </p:sp>
      <p:sp>
        <p:nvSpPr>
          <p:cNvPr id="4" name="スライド番号プレースホルダー 3">
            <a:extLst>
              <a:ext uri="{FF2B5EF4-FFF2-40B4-BE49-F238E27FC236}">
                <a16:creationId xmlns:a16="http://schemas.microsoft.com/office/drawing/2014/main" id="{2976D60A-ED53-47C7-98D0-C7F7240668B1}"/>
              </a:ext>
            </a:extLst>
          </p:cNvPr>
          <p:cNvSpPr>
            <a:spLocks noGrp="1"/>
          </p:cNvSpPr>
          <p:nvPr>
            <p:ph type="sldNum" sz="quarter" idx="12"/>
          </p:nvPr>
        </p:nvSpPr>
        <p:spPr/>
        <p:txBody>
          <a:bodyPr/>
          <a:lstStyle/>
          <a:p>
            <a:fld id="{7C8167B1-A8AD-44AE-B049-B38C2168B78E}" type="slidenum">
              <a:rPr kumimoji="1" lang="ja-JP" altLang="en-US" smtClean="0"/>
              <a:t>22</a:t>
            </a:fld>
            <a:endParaRPr kumimoji="1" lang="ja-JP" altLang="en-US" dirty="0"/>
          </a:p>
        </p:txBody>
      </p:sp>
      <p:pic>
        <p:nvPicPr>
          <p:cNvPr id="6" name="図 5">
            <a:extLst>
              <a:ext uri="{FF2B5EF4-FFF2-40B4-BE49-F238E27FC236}">
                <a16:creationId xmlns:a16="http://schemas.microsoft.com/office/drawing/2014/main" id="{D0AE8207-8D96-40AD-AC12-329226165683}"/>
              </a:ext>
            </a:extLst>
          </p:cNvPr>
          <p:cNvPicPr>
            <a:picLocks noChangeAspect="1"/>
          </p:cNvPicPr>
          <p:nvPr/>
        </p:nvPicPr>
        <p:blipFill>
          <a:blip r:embed="rId2"/>
          <a:stretch>
            <a:fillRect/>
          </a:stretch>
        </p:blipFill>
        <p:spPr>
          <a:xfrm>
            <a:off x="420063" y="3562973"/>
            <a:ext cx="3904724" cy="2908353"/>
          </a:xfrm>
          <a:prstGeom prst="rect">
            <a:avLst/>
          </a:prstGeom>
        </p:spPr>
      </p:pic>
      <p:sp>
        <p:nvSpPr>
          <p:cNvPr id="7" name="テキスト ボックス 6">
            <a:extLst>
              <a:ext uri="{FF2B5EF4-FFF2-40B4-BE49-F238E27FC236}">
                <a16:creationId xmlns:a16="http://schemas.microsoft.com/office/drawing/2014/main" id="{CC292475-8EA7-4CFA-9C3A-176D41811582}"/>
              </a:ext>
            </a:extLst>
          </p:cNvPr>
          <p:cNvSpPr txBox="1"/>
          <p:nvPr/>
        </p:nvSpPr>
        <p:spPr>
          <a:xfrm>
            <a:off x="4500437" y="3402495"/>
            <a:ext cx="4488513" cy="3385479"/>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kumimoji="1" lang="en-US" altLang="ja-JP" dirty="0"/>
              <a:t>2</a:t>
            </a:r>
            <a:r>
              <a:rPr kumimoji="1" lang="ja-JP" altLang="en-US" dirty="0"/>
              <a:t>つの</a:t>
            </a:r>
            <a:r>
              <a:rPr kumimoji="1" lang="en-US" altLang="ja-JP" dirty="0"/>
              <a:t>quasiparticle state</a:t>
            </a:r>
            <a:r>
              <a:rPr kumimoji="1" lang="ja-JP" altLang="en-US" dirty="0"/>
              <a:t>が近い</a:t>
            </a:r>
            <a:endParaRPr kumimoji="1" lang="en-US" altLang="ja-JP" dirty="0"/>
          </a:p>
          <a:p>
            <a:pPr marL="285750" indent="-285750">
              <a:lnSpc>
                <a:spcPct val="120000"/>
              </a:lnSpc>
              <a:buFont typeface="Arial" panose="020B0604020202020204" pitchFamily="34" charset="0"/>
              <a:buChar char="•"/>
            </a:pPr>
            <a:r>
              <a:rPr kumimoji="1" lang="en-US" altLang="ja-JP" baseline="30000" dirty="0"/>
              <a:t>43</a:t>
            </a:r>
            <a:r>
              <a:rPr kumimoji="1" lang="en-US" altLang="ja-JP" dirty="0"/>
              <a:t>S</a:t>
            </a:r>
            <a:r>
              <a:rPr kumimoji="1" lang="ja-JP" altLang="en-US" dirty="0"/>
              <a:t>の</a:t>
            </a:r>
            <a:r>
              <a:rPr kumimoji="1" lang="en-US" altLang="ja-JP" dirty="0"/>
              <a:t>3/2</a:t>
            </a:r>
            <a:r>
              <a:rPr kumimoji="1" lang="en-US" altLang="ja-JP" baseline="30000" dirty="0"/>
              <a:t>-</a:t>
            </a:r>
            <a:r>
              <a:rPr kumimoji="1" lang="en-US" altLang="ja-JP" baseline="-25000" dirty="0"/>
              <a:t>1</a:t>
            </a:r>
            <a:r>
              <a:rPr kumimoji="1" lang="ja-JP" altLang="en-US" dirty="0"/>
              <a:t>は</a:t>
            </a:r>
            <a:r>
              <a:rPr kumimoji="1" lang="en-US" altLang="ja-JP" i="1" dirty="0"/>
              <a:t>K</a:t>
            </a:r>
            <a:r>
              <a:rPr kumimoji="1" lang="en-US" altLang="ja-JP" dirty="0"/>
              <a:t>=1/2</a:t>
            </a:r>
            <a:r>
              <a:rPr kumimoji="1" lang="ja-JP" altLang="en-US" dirty="0"/>
              <a:t>メンバー</a:t>
            </a:r>
            <a:endParaRPr kumimoji="1" lang="en-US" altLang="ja-JP" dirty="0"/>
          </a:p>
          <a:p>
            <a:pPr marL="285750" indent="-285750">
              <a:lnSpc>
                <a:spcPct val="120000"/>
              </a:lnSpc>
              <a:buFont typeface="Arial" panose="020B0604020202020204" pitchFamily="34" charset="0"/>
              <a:buChar char="•"/>
            </a:pPr>
            <a:r>
              <a:rPr kumimoji="1" lang="en-US" altLang="ja-JP" baseline="30000" dirty="0"/>
              <a:t>43</a:t>
            </a:r>
            <a:r>
              <a:rPr kumimoji="1" lang="en-US" altLang="ja-JP" dirty="0"/>
              <a:t>S</a:t>
            </a:r>
            <a:r>
              <a:rPr kumimoji="1" lang="ja-JP" altLang="en-US" dirty="0"/>
              <a:t>の</a:t>
            </a:r>
            <a:r>
              <a:rPr kumimoji="1" lang="en-US" altLang="ja-JP" dirty="0"/>
              <a:t>7/2</a:t>
            </a:r>
            <a:r>
              <a:rPr kumimoji="1" lang="en-US" altLang="ja-JP" baseline="30000" dirty="0"/>
              <a:t>-</a:t>
            </a:r>
            <a:r>
              <a:rPr kumimoji="1" lang="en-US" altLang="ja-JP" baseline="-25000" dirty="0"/>
              <a:t>1</a:t>
            </a:r>
            <a:r>
              <a:rPr kumimoji="1" lang="ja-JP" altLang="en-US" dirty="0"/>
              <a:t>は</a:t>
            </a:r>
            <a:r>
              <a:rPr kumimoji="1" lang="en-US" altLang="ja-JP" i="1" dirty="0"/>
              <a:t>K</a:t>
            </a:r>
            <a:r>
              <a:rPr kumimoji="1" lang="en-US" altLang="ja-JP" dirty="0"/>
              <a:t>=7/2</a:t>
            </a:r>
            <a:r>
              <a:rPr kumimoji="1" lang="ja-JP" altLang="en-US" dirty="0"/>
              <a:t>メンバー</a:t>
            </a:r>
            <a:endParaRPr kumimoji="1" lang="en-US" altLang="ja-JP" dirty="0"/>
          </a:p>
          <a:p>
            <a:pPr marL="742950" lvl="1" indent="-285750">
              <a:lnSpc>
                <a:spcPct val="120000"/>
              </a:lnSpc>
              <a:buFont typeface="Arial" panose="020B0604020202020204" pitchFamily="34" charset="0"/>
              <a:buChar char="•"/>
            </a:pPr>
            <a:r>
              <a:rPr kumimoji="1" lang="en-US" altLang="ja-JP" i="1" dirty="0"/>
              <a:t>K</a:t>
            </a:r>
            <a:r>
              <a:rPr kumimoji="1" lang="en-US" altLang="ja-JP" dirty="0"/>
              <a:t> forbidden </a:t>
            </a:r>
            <a:r>
              <a:rPr kumimoji="1" lang="en-US" altLang="ja-JP" i="1" dirty="0"/>
              <a:t>E</a:t>
            </a:r>
            <a:r>
              <a:rPr kumimoji="1" lang="en-US" altLang="ja-JP" dirty="0"/>
              <a:t>2 transition</a:t>
            </a:r>
          </a:p>
          <a:p>
            <a:pPr marL="285750" indent="-285750">
              <a:lnSpc>
                <a:spcPct val="120000"/>
              </a:lnSpc>
              <a:buFont typeface="Arial" panose="020B0604020202020204" pitchFamily="34" charset="0"/>
              <a:buChar char="•"/>
            </a:pPr>
            <a:r>
              <a:rPr kumimoji="1" lang="en-US" altLang="ja-JP" baseline="30000" dirty="0"/>
              <a:t>44</a:t>
            </a:r>
            <a:r>
              <a:rPr kumimoji="1" lang="en-US" altLang="ja-JP" dirty="0"/>
              <a:t>S</a:t>
            </a:r>
            <a:r>
              <a:rPr kumimoji="1" lang="ja-JP" altLang="en-US" dirty="0"/>
              <a:t>の</a:t>
            </a:r>
            <a:r>
              <a:rPr kumimoji="1" lang="en-US" altLang="ja-JP" dirty="0"/>
              <a:t>0</a:t>
            </a:r>
            <a:r>
              <a:rPr kumimoji="1" lang="en-US" altLang="ja-JP" baseline="30000" dirty="0"/>
              <a:t>+</a:t>
            </a:r>
            <a:r>
              <a:rPr kumimoji="1" lang="ja-JP" altLang="en-US" dirty="0"/>
              <a:t>は</a:t>
            </a:r>
            <a:r>
              <a:rPr kumimoji="1" lang="en-US" altLang="ja-JP" i="1" dirty="0"/>
              <a:t>K</a:t>
            </a:r>
            <a:r>
              <a:rPr kumimoji="1" lang="en-US" altLang="ja-JP" dirty="0"/>
              <a:t>=0</a:t>
            </a:r>
            <a:r>
              <a:rPr kumimoji="1" lang="ja-JP" altLang="en-US" dirty="0"/>
              <a:t>の</a:t>
            </a:r>
            <a:r>
              <a:rPr kumimoji="1" lang="en-US" altLang="ja-JP" dirty="0"/>
              <a:t>2</a:t>
            </a:r>
            <a:r>
              <a:rPr kumimoji="1" lang="ja-JP" altLang="en-US" dirty="0"/>
              <a:t>状態が強く混合</a:t>
            </a:r>
            <a:endParaRPr kumimoji="1" lang="en-US" altLang="ja-JP" dirty="0"/>
          </a:p>
          <a:p>
            <a:pPr marL="742950" lvl="1" indent="-285750">
              <a:lnSpc>
                <a:spcPct val="120000"/>
              </a:lnSpc>
              <a:buFont typeface="Arial" panose="020B0604020202020204" pitchFamily="34" charset="0"/>
              <a:buChar char="•"/>
            </a:pPr>
            <a:r>
              <a:rPr kumimoji="1" lang="ja-JP" altLang="en-US" dirty="0"/>
              <a:t>低い励起</a:t>
            </a:r>
            <a:r>
              <a:rPr kumimoji="1" lang="en-US" altLang="ja-JP" dirty="0"/>
              <a:t>0</a:t>
            </a:r>
            <a:r>
              <a:rPr kumimoji="1" lang="en-US" altLang="ja-JP" baseline="30000" dirty="0"/>
              <a:t>+</a:t>
            </a:r>
            <a:r>
              <a:rPr kumimoji="1" lang="ja-JP" altLang="en-US" dirty="0"/>
              <a:t>を与える</a:t>
            </a:r>
            <a:endParaRPr kumimoji="1" lang="en-US" altLang="ja-JP" dirty="0"/>
          </a:p>
          <a:p>
            <a:pPr marL="742950" lvl="1" indent="-285750">
              <a:lnSpc>
                <a:spcPct val="120000"/>
              </a:lnSpc>
              <a:buFont typeface="Arial" panose="020B0604020202020204" pitchFamily="34" charset="0"/>
              <a:buChar char="•"/>
            </a:pPr>
            <a:r>
              <a:rPr kumimoji="1" lang="ja-JP" altLang="en-US" dirty="0"/>
              <a:t>中性子を</a:t>
            </a:r>
            <a:r>
              <a:rPr kumimoji="1" lang="en-US" altLang="ja-JP" dirty="0"/>
              <a:t>1</a:t>
            </a:r>
            <a:r>
              <a:rPr kumimoji="1" lang="ja-JP" altLang="en-US" dirty="0"/>
              <a:t>個取り除いて</a:t>
            </a:r>
            <a:r>
              <a:rPr kumimoji="1" lang="en-US" altLang="ja-JP" i="1" dirty="0"/>
              <a:t>K</a:t>
            </a:r>
            <a:r>
              <a:rPr kumimoji="1" lang="en-US" altLang="ja-JP" dirty="0"/>
              <a:t>=1/2</a:t>
            </a:r>
            <a:r>
              <a:rPr kumimoji="1" lang="ja-JP" altLang="en-US" dirty="0"/>
              <a:t>状態をつくる成分は大きくない</a:t>
            </a:r>
            <a:endParaRPr kumimoji="1" lang="en-US" altLang="ja-JP" dirty="0"/>
          </a:p>
          <a:p>
            <a:pPr marL="285750" indent="-285750">
              <a:lnSpc>
                <a:spcPct val="120000"/>
              </a:lnSpc>
              <a:buFont typeface="Arial" panose="020B0604020202020204" pitchFamily="34" charset="0"/>
              <a:buChar char="•"/>
            </a:pPr>
            <a:r>
              <a:rPr kumimoji="1" lang="en-US" altLang="ja-JP" baseline="30000" dirty="0"/>
              <a:t>44</a:t>
            </a:r>
            <a:r>
              <a:rPr kumimoji="1" lang="en-US" altLang="ja-JP" dirty="0"/>
              <a:t>S</a:t>
            </a:r>
            <a:r>
              <a:rPr kumimoji="1" lang="ja-JP" altLang="en-US" dirty="0"/>
              <a:t>の</a:t>
            </a:r>
            <a:r>
              <a:rPr kumimoji="1" lang="en-US" altLang="ja-JP" dirty="0"/>
              <a:t>4</a:t>
            </a:r>
            <a:r>
              <a:rPr kumimoji="1" lang="en-US" altLang="ja-JP" baseline="30000" dirty="0"/>
              <a:t>+</a:t>
            </a:r>
            <a:r>
              <a:rPr kumimoji="1" lang="en-US" altLang="ja-JP" baseline="-25000" dirty="0"/>
              <a:t>1</a:t>
            </a:r>
            <a:r>
              <a:rPr kumimoji="1" lang="ja-JP" altLang="en-US" dirty="0"/>
              <a:t>は</a:t>
            </a:r>
            <a:r>
              <a:rPr kumimoji="1" lang="en-US" altLang="ja-JP" i="1" dirty="0"/>
              <a:t>K</a:t>
            </a:r>
            <a:r>
              <a:rPr kumimoji="1" lang="en-US" altLang="ja-JP" dirty="0"/>
              <a:t>=4</a:t>
            </a:r>
            <a:r>
              <a:rPr kumimoji="1" lang="ja-JP" altLang="en-US" dirty="0"/>
              <a:t>状態</a:t>
            </a:r>
            <a:endParaRPr kumimoji="1" lang="en-US" altLang="ja-JP" dirty="0"/>
          </a:p>
          <a:p>
            <a:pPr marL="742950" lvl="1" indent="-285750">
              <a:lnSpc>
                <a:spcPct val="120000"/>
              </a:lnSpc>
              <a:buFont typeface="Arial" panose="020B0604020202020204" pitchFamily="34" charset="0"/>
              <a:buChar char="•"/>
            </a:pPr>
            <a:r>
              <a:rPr kumimoji="1" lang="ja-JP" altLang="en-US" dirty="0"/>
              <a:t>イラスト</a:t>
            </a:r>
            <a:r>
              <a:rPr kumimoji="1" lang="en-US" altLang="ja-JP" dirty="0"/>
              <a:t>4</a:t>
            </a:r>
            <a:r>
              <a:rPr kumimoji="1" lang="en-US" altLang="ja-JP" baseline="30000" dirty="0"/>
              <a:t>+</a:t>
            </a:r>
            <a:r>
              <a:rPr kumimoji="1" lang="ja-JP" altLang="en-US" dirty="0"/>
              <a:t>の</a:t>
            </a:r>
            <a:r>
              <a:rPr kumimoji="1" lang="en-US" altLang="ja-JP" i="1" dirty="0"/>
              <a:t>K</a:t>
            </a:r>
            <a:r>
              <a:rPr kumimoji="1" lang="en-US" altLang="ja-JP" dirty="0"/>
              <a:t> isomer</a:t>
            </a:r>
            <a:r>
              <a:rPr kumimoji="1" lang="ja-JP" altLang="en-US" dirty="0"/>
              <a:t>は稀</a:t>
            </a:r>
          </a:p>
        </p:txBody>
      </p:sp>
    </p:spTree>
    <p:extLst>
      <p:ext uri="{BB962C8B-B14F-4D97-AF65-F5344CB8AC3E}">
        <p14:creationId xmlns:p14="http://schemas.microsoft.com/office/powerpoint/2010/main" val="621246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33E608-326C-4D66-AE33-A3AA9DB3507D}"/>
              </a:ext>
            </a:extLst>
          </p:cNvPr>
          <p:cNvSpPr>
            <a:spLocks noGrp="1"/>
          </p:cNvSpPr>
          <p:nvPr>
            <p:ph type="title"/>
          </p:nvPr>
        </p:nvSpPr>
        <p:spPr/>
        <p:txBody>
          <a:bodyPr>
            <a:normAutofit fontScale="90000"/>
          </a:bodyPr>
          <a:lstStyle/>
          <a:p>
            <a:r>
              <a:rPr kumimoji="1" lang="en-US" altLang="ja-JP" i="1" dirty="0"/>
              <a:t>V</a:t>
            </a:r>
            <a:r>
              <a:rPr kumimoji="1" lang="en-US" altLang="ja-JP" baseline="-25000" dirty="0"/>
              <a:t>MU</a:t>
            </a:r>
            <a:r>
              <a:rPr kumimoji="1" lang="ja-JP" altLang="en-US" dirty="0"/>
              <a:t>：殻進化を記述するシンプルな相互作用</a:t>
            </a:r>
          </a:p>
        </p:txBody>
      </p:sp>
      <p:sp>
        <p:nvSpPr>
          <p:cNvPr id="3" name="コンテンツ プレースホルダー 2">
            <a:extLst>
              <a:ext uri="{FF2B5EF4-FFF2-40B4-BE49-F238E27FC236}">
                <a16:creationId xmlns:a16="http://schemas.microsoft.com/office/drawing/2014/main" id="{53473636-D651-482E-82D6-F1FE9AF1406B}"/>
              </a:ext>
            </a:extLst>
          </p:cNvPr>
          <p:cNvSpPr>
            <a:spLocks noGrp="1"/>
          </p:cNvSpPr>
          <p:nvPr>
            <p:ph idx="1"/>
          </p:nvPr>
        </p:nvSpPr>
        <p:spPr>
          <a:xfrm>
            <a:off x="74815" y="914400"/>
            <a:ext cx="8994369" cy="5807075"/>
          </a:xfrm>
        </p:spPr>
        <p:txBody>
          <a:bodyPr/>
          <a:lstStyle/>
          <a:p>
            <a:r>
              <a:rPr lang="ja-JP" altLang="en-US" dirty="0"/>
              <a:t>比較的狭い質量数変化における殻構造の変化を記述するのに重要な二体力は、中心力とテンソル力</a:t>
            </a:r>
            <a:endParaRPr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B633DC3A-5D8C-47A2-AAD7-AB178D335C8D}"/>
              </a:ext>
            </a:extLst>
          </p:cNvPr>
          <p:cNvSpPr>
            <a:spLocks noGrp="1"/>
          </p:cNvSpPr>
          <p:nvPr>
            <p:ph type="sldNum" sz="quarter" idx="12"/>
          </p:nvPr>
        </p:nvSpPr>
        <p:spPr/>
        <p:txBody>
          <a:bodyPr/>
          <a:lstStyle/>
          <a:p>
            <a:fld id="{7C8167B1-A8AD-44AE-B049-B38C2168B78E}" type="slidenum">
              <a:rPr kumimoji="1" lang="ja-JP" altLang="en-US" smtClean="0"/>
              <a:t>3</a:t>
            </a:fld>
            <a:endParaRPr kumimoji="1" lang="ja-JP" altLang="en-US" dirty="0"/>
          </a:p>
        </p:txBody>
      </p:sp>
      <p:pic>
        <p:nvPicPr>
          <p:cNvPr id="6" name="図 5">
            <a:extLst>
              <a:ext uri="{FF2B5EF4-FFF2-40B4-BE49-F238E27FC236}">
                <a16:creationId xmlns:a16="http://schemas.microsoft.com/office/drawing/2014/main" id="{8B2A0965-23F3-4AAF-B95F-3B3C81D5BB72}"/>
              </a:ext>
            </a:extLst>
          </p:cNvPr>
          <p:cNvPicPr>
            <a:picLocks noChangeAspect="1"/>
          </p:cNvPicPr>
          <p:nvPr/>
        </p:nvPicPr>
        <p:blipFill>
          <a:blip r:embed="rId2"/>
          <a:stretch>
            <a:fillRect/>
          </a:stretch>
        </p:blipFill>
        <p:spPr>
          <a:xfrm>
            <a:off x="441271" y="5182435"/>
            <a:ext cx="4898054" cy="1675565"/>
          </a:xfrm>
          <a:prstGeom prst="rect">
            <a:avLst/>
          </a:prstGeom>
        </p:spPr>
      </p:pic>
      <p:pic>
        <p:nvPicPr>
          <p:cNvPr id="7" name="Picture 2">
            <a:extLst>
              <a:ext uri="{FF2B5EF4-FFF2-40B4-BE49-F238E27FC236}">
                <a16:creationId xmlns:a16="http://schemas.microsoft.com/office/drawing/2014/main" id="{81B9E9AC-5D22-4E76-9390-327ACAB776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788" y="1911505"/>
            <a:ext cx="3594211" cy="1599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直線コネクタ 7">
            <a:extLst>
              <a:ext uri="{FF2B5EF4-FFF2-40B4-BE49-F238E27FC236}">
                <a16:creationId xmlns:a16="http://schemas.microsoft.com/office/drawing/2014/main" id="{59CB0916-7062-4935-A0B3-FDB9099B05E6}"/>
              </a:ext>
            </a:extLst>
          </p:cNvPr>
          <p:cNvCxnSpPr/>
          <p:nvPr/>
        </p:nvCxnSpPr>
        <p:spPr>
          <a:xfrm>
            <a:off x="6627624" y="3869721"/>
            <a:ext cx="8640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D48B4425-C917-42AA-B40D-61B7CB62C986}"/>
              </a:ext>
            </a:extLst>
          </p:cNvPr>
          <p:cNvCxnSpPr/>
          <p:nvPr/>
        </p:nvCxnSpPr>
        <p:spPr>
          <a:xfrm>
            <a:off x="5277964" y="4875958"/>
            <a:ext cx="8640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2554C012-3DCB-4848-9AEF-DFFEC7843209}"/>
              </a:ext>
            </a:extLst>
          </p:cNvPr>
          <p:cNvCxnSpPr/>
          <p:nvPr/>
        </p:nvCxnSpPr>
        <p:spPr>
          <a:xfrm>
            <a:off x="5252813" y="4235160"/>
            <a:ext cx="8640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83BA7A79-0191-48FE-A5F5-A5786777D903}"/>
              </a:ext>
            </a:extLst>
          </p:cNvPr>
          <p:cNvCxnSpPr/>
          <p:nvPr/>
        </p:nvCxnSpPr>
        <p:spPr>
          <a:xfrm flipH="1">
            <a:off x="6117871" y="3861366"/>
            <a:ext cx="509754" cy="1026315"/>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63B37386-2C01-4D61-AC80-0B1D5EAD97A5}"/>
              </a:ext>
            </a:extLst>
          </p:cNvPr>
          <p:cNvCxnSpPr/>
          <p:nvPr/>
        </p:nvCxnSpPr>
        <p:spPr>
          <a:xfrm flipH="1">
            <a:off x="6115577" y="3869721"/>
            <a:ext cx="503096" cy="355488"/>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A4B90AFB-6C0A-488C-B6DB-7967ACD946A4}"/>
              </a:ext>
            </a:extLst>
          </p:cNvPr>
          <p:cNvSpPr txBox="1"/>
          <p:nvPr/>
        </p:nvSpPr>
        <p:spPr>
          <a:xfrm>
            <a:off x="6711108" y="3461256"/>
            <a:ext cx="1213794" cy="400110"/>
          </a:xfrm>
          <a:prstGeom prst="rect">
            <a:avLst/>
          </a:prstGeom>
          <a:noFill/>
        </p:spPr>
        <p:txBody>
          <a:bodyPr wrap="none" rtlCol="0">
            <a:spAutoFit/>
          </a:bodyPr>
          <a:lstStyle/>
          <a:p>
            <a:r>
              <a:rPr kumimoji="1" lang="en-US" altLang="ja-JP" sz="2000" b="1" i="1" dirty="0">
                <a:solidFill>
                  <a:srgbClr val="FF0000"/>
                </a:solidFill>
              </a:rPr>
              <a:t>j</a:t>
            </a:r>
            <a:r>
              <a:rPr kumimoji="1" lang="en-US" altLang="ja-JP" sz="2000" b="1" dirty="0">
                <a:solidFill>
                  <a:srgbClr val="FF0000"/>
                </a:solidFill>
              </a:rPr>
              <a:t>’</a:t>
            </a:r>
            <a:r>
              <a:rPr kumimoji="1" lang="en-US" altLang="ja-JP" sz="2000" b="1" baseline="-25000" dirty="0">
                <a:solidFill>
                  <a:srgbClr val="FF0000"/>
                </a:solidFill>
              </a:rPr>
              <a:t>&gt;</a:t>
            </a:r>
            <a:r>
              <a:rPr kumimoji="1" lang="en-US" altLang="ja-JP" sz="2000" b="1" dirty="0">
                <a:solidFill>
                  <a:srgbClr val="FF0000"/>
                </a:solidFill>
              </a:rPr>
              <a:t>=</a:t>
            </a:r>
            <a:r>
              <a:rPr kumimoji="1" lang="en-US" altLang="ja-JP" sz="2000" b="1" i="1" dirty="0">
                <a:solidFill>
                  <a:srgbClr val="FF0000"/>
                </a:solidFill>
              </a:rPr>
              <a:t>l’ </a:t>
            </a:r>
            <a:r>
              <a:rPr kumimoji="1" lang="en-US" altLang="ja-JP" sz="2000" b="1" dirty="0">
                <a:solidFill>
                  <a:srgbClr val="FF0000"/>
                </a:solidFill>
              </a:rPr>
              <a:t>+1/2</a:t>
            </a:r>
            <a:endParaRPr kumimoji="1" lang="ja-JP" altLang="en-US" sz="2000" b="1" baseline="-25000" dirty="0">
              <a:solidFill>
                <a:srgbClr val="FF0000"/>
              </a:solidFill>
            </a:endParaRPr>
          </a:p>
        </p:txBody>
      </p:sp>
      <p:cxnSp>
        <p:nvCxnSpPr>
          <p:cNvPr id="14" name="直線コネクタ 13">
            <a:extLst>
              <a:ext uri="{FF2B5EF4-FFF2-40B4-BE49-F238E27FC236}">
                <a16:creationId xmlns:a16="http://schemas.microsoft.com/office/drawing/2014/main" id="{B3D4059A-B8AC-460D-8ABC-A34604D06B46}"/>
              </a:ext>
            </a:extLst>
          </p:cNvPr>
          <p:cNvCxnSpPr/>
          <p:nvPr/>
        </p:nvCxnSpPr>
        <p:spPr>
          <a:xfrm>
            <a:off x="2709938" y="3892840"/>
            <a:ext cx="8640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5748FEE4-EF10-432C-8D35-DBC880941BAC}"/>
              </a:ext>
            </a:extLst>
          </p:cNvPr>
          <p:cNvCxnSpPr/>
          <p:nvPr/>
        </p:nvCxnSpPr>
        <p:spPr>
          <a:xfrm>
            <a:off x="1341786" y="4845347"/>
            <a:ext cx="8640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9F2186F5-917F-41AB-BDB6-BCE668ADAF9E}"/>
              </a:ext>
            </a:extLst>
          </p:cNvPr>
          <p:cNvCxnSpPr/>
          <p:nvPr/>
        </p:nvCxnSpPr>
        <p:spPr>
          <a:xfrm flipH="1">
            <a:off x="2205882" y="3901725"/>
            <a:ext cx="509753" cy="931552"/>
          </a:xfrm>
          <a:prstGeom prst="line">
            <a:avLst/>
          </a:prstGeom>
          <a:ln w="381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E155AD7B-4A98-4F64-8245-87CFB0CD74F7}"/>
              </a:ext>
            </a:extLst>
          </p:cNvPr>
          <p:cNvCxnSpPr/>
          <p:nvPr/>
        </p:nvCxnSpPr>
        <p:spPr>
          <a:xfrm>
            <a:off x="1341786" y="4240039"/>
            <a:ext cx="8640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下矢印 28">
            <a:extLst>
              <a:ext uri="{FF2B5EF4-FFF2-40B4-BE49-F238E27FC236}">
                <a16:creationId xmlns:a16="http://schemas.microsoft.com/office/drawing/2014/main" id="{16418C9B-042C-4817-A33D-D0A31C48B9A8}"/>
              </a:ext>
            </a:extLst>
          </p:cNvPr>
          <p:cNvSpPr/>
          <p:nvPr/>
        </p:nvSpPr>
        <p:spPr>
          <a:xfrm>
            <a:off x="1634427" y="4800724"/>
            <a:ext cx="342038" cy="204695"/>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9" name="下矢印 29">
            <a:extLst>
              <a:ext uri="{FF2B5EF4-FFF2-40B4-BE49-F238E27FC236}">
                <a16:creationId xmlns:a16="http://schemas.microsoft.com/office/drawing/2014/main" id="{BE778E47-64A7-405C-B911-7808C4C61394}"/>
              </a:ext>
            </a:extLst>
          </p:cNvPr>
          <p:cNvSpPr/>
          <p:nvPr/>
        </p:nvSpPr>
        <p:spPr>
          <a:xfrm>
            <a:off x="1712923" y="4237391"/>
            <a:ext cx="121822" cy="161532"/>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25466BCA-2342-46AC-9F9B-5BECDB633363}"/>
              </a:ext>
            </a:extLst>
          </p:cNvPr>
          <p:cNvSpPr txBox="1"/>
          <p:nvPr/>
        </p:nvSpPr>
        <p:spPr>
          <a:xfrm>
            <a:off x="2944909" y="3492730"/>
            <a:ext cx="1095172" cy="400110"/>
          </a:xfrm>
          <a:prstGeom prst="rect">
            <a:avLst/>
          </a:prstGeom>
          <a:noFill/>
        </p:spPr>
        <p:txBody>
          <a:bodyPr wrap="none" rtlCol="0">
            <a:spAutoFit/>
          </a:bodyPr>
          <a:lstStyle/>
          <a:p>
            <a:r>
              <a:rPr lang="en-US" altLang="ja-JP" sz="2000" dirty="0">
                <a:solidFill>
                  <a:srgbClr val="0070C0"/>
                </a:solidFill>
              </a:rPr>
              <a:t>node = </a:t>
            </a:r>
            <a:r>
              <a:rPr kumimoji="1" lang="en-US" altLang="ja-JP" sz="2000" b="1" i="1" dirty="0">
                <a:solidFill>
                  <a:srgbClr val="0070C0"/>
                </a:solidFill>
              </a:rPr>
              <a:t>n</a:t>
            </a:r>
            <a:endParaRPr kumimoji="1" lang="ja-JP" altLang="en-US" sz="2000" dirty="0"/>
          </a:p>
        </p:txBody>
      </p:sp>
      <p:cxnSp>
        <p:nvCxnSpPr>
          <p:cNvPr id="21" name="直線コネクタ 20">
            <a:extLst>
              <a:ext uri="{FF2B5EF4-FFF2-40B4-BE49-F238E27FC236}">
                <a16:creationId xmlns:a16="http://schemas.microsoft.com/office/drawing/2014/main" id="{09DC9B48-3832-4B53-9C7E-92E7CB829FDC}"/>
              </a:ext>
            </a:extLst>
          </p:cNvPr>
          <p:cNvCxnSpPr/>
          <p:nvPr/>
        </p:nvCxnSpPr>
        <p:spPr>
          <a:xfrm flipH="1">
            <a:off x="2205882" y="3892713"/>
            <a:ext cx="504057" cy="347326"/>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FF5B4FA0-8270-4361-8B28-FF6160FCD441}"/>
              </a:ext>
            </a:extLst>
          </p:cNvPr>
          <p:cNvSpPr txBox="1"/>
          <p:nvPr/>
        </p:nvSpPr>
        <p:spPr>
          <a:xfrm>
            <a:off x="6457834" y="4324960"/>
            <a:ext cx="1467068" cy="400110"/>
          </a:xfrm>
          <a:prstGeom prst="rect">
            <a:avLst/>
          </a:prstGeom>
          <a:noFill/>
        </p:spPr>
        <p:txBody>
          <a:bodyPr wrap="none" rtlCol="0">
            <a:spAutoFit/>
          </a:bodyPr>
          <a:lstStyle/>
          <a:p>
            <a:r>
              <a:rPr kumimoji="1" lang="ja-JP" altLang="en-US" sz="2000" b="1" dirty="0">
                <a:solidFill>
                  <a:srgbClr val="FF0000"/>
                </a:solidFill>
              </a:rPr>
              <a:t>テンソル力</a:t>
            </a:r>
          </a:p>
        </p:txBody>
      </p:sp>
      <p:sp>
        <p:nvSpPr>
          <p:cNvPr id="23" name="テキスト ボックス 22">
            <a:extLst>
              <a:ext uri="{FF2B5EF4-FFF2-40B4-BE49-F238E27FC236}">
                <a16:creationId xmlns:a16="http://schemas.microsoft.com/office/drawing/2014/main" id="{6A08EC55-AD8C-42B3-8B0F-2ABC7555C21C}"/>
              </a:ext>
            </a:extLst>
          </p:cNvPr>
          <p:cNvSpPr txBox="1"/>
          <p:nvPr/>
        </p:nvSpPr>
        <p:spPr>
          <a:xfrm>
            <a:off x="2619073" y="4246675"/>
            <a:ext cx="954107" cy="400110"/>
          </a:xfrm>
          <a:prstGeom prst="rect">
            <a:avLst/>
          </a:prstGeom>
          <a:noFill/>
        </p:spPr>
        <p:txBody>
          <a:bodyPr wrap="none" rtlCol="0">
            <a:spAutoFit/>
          </a:bodyPr>
          <a:lstStyle/>
          <a:p>
            <a:r>
              <a:rPr kumimoji="1" lang="ja-JP" altLang="en-US" sz="2000" b="1" dirty="0">
                <a:solidFill>
                  <a:srgbClr val="0070C0"/>
                </a:solidFill>
              </a:rPr>
              <a:t>中心力</a:t>
            </a:r>
          </a:p>
        </p:txBody>
      </p:sp>
      <p:sp>
        <p:nvSpPr>
          <p:cNvPr id="24" name="テキスト ボックス 23">
            <a:extLst>
              <a:ext uri="{FF2B5EF4-FFF2-40B4-BE49-F238E27FC236}">
                <a16:creationId xmlns:a16="http://schemas.microsoft.com/office/drawing/2014/main" id="{FE9A02F9-4781-409B-8896-E195DB09ACD4}"/>
              </a:ext>
            </a:extLst>
          </p:cNvPr>
          <p:cNvSpPr txBox="1"/>
          <p:nvPr/>
        </p:nvSpPr>
        <p:spPr>
          <a:xfrm>
            <a:off x="822678" y="4460772"/>
            <a:ext cx="1095172" cy="400110"/>
          </a:xfrm>
          <a:prstGeom prst="rect">
            <a:avLst/>
          </a:prstGeom>
          <a:noFill/>
        </p:spPr>
        <p:txBody>
          <a:bodyPr wrap="none" rtlCol="0">
            <a:spAutoFit/>
          </a:bodyPr>
          <a:lstStyle/>
          <a:p>
            <a:r>
              <a:rPr lang="en-US" altLang="ja-JP" sz="2000" dirty="0">
                <a:solidFill>
                  <a:srgbClr val="0070C0"/>
                </a:solidFill>
              </a:rPr>
              <a:t>node = </a:t>
            </a:r>
            <a:r>
              <a:rPr kumimoji="1" lang="en-US" altLang="ja-JP" sz="2000" b="1" i="1" dirty="0">
                <a:solidFill>
                  <a:srgbClr val="0070C0"/>
                </a:solidFill>
              </a:rPr>
              <a:t>n</a:t>
            </a:r>
            <a:endParaRPr kumimoji="1" lang="ja-JP" altLang="en-US" sz="2000" dirty="0"/>
          </a:p>
        </p:txBody>
      </p:sp>
      <p:sp>
        <p:nvSpPr>
          <p:cNvPr id="25" name="テキスト ボックス 24">
            <a:extLst>
              <a:ext uri="{FF2B5EF4-FFF2-40B4-BE49-F238E27FC236}">
                <a16:creationId xmlns:a16="http://schemas.microsoft.com/office/drawing/2014/main" id="{F8BEA19B-3F96-4FD7-9D8A-AA44737D40F7}"/>
              </a:ext>
            </a:extLst>
          </p:cNvPr>
          <p:cNvSpPr txBox="1"/>
          <p:nvPr/>
        </p:nvSpPr>
        <p:spPr>
          <a:xfrm>
            <a:off x="822678" y="3852770"/>
            <a:ext cx="1095172" cy="400110"/>
          </a:xfrm>
          <a:prstGeom prst="rect">
            <a:avLst/>
          </a:prstGeom>
          <a:noFill/>
        </p:spPr>
        <p:txBody>
          <a:bodyPr wrap="none" rtlCol="0">
            <a:spAutoFit/>
          </a:bodyPr>
          <a:lstStyle/>
          <a:p>
            <a:r>
              <a:rPr lang="en-US" altLang="ja-JP" sz="2000" dirty="0"/>
              <a:t>node ≠ </a:t>
            </a:r>
            <a:r>
              <a:rPr kumimoji="1" lang="en-US" altLang="ja-JP" sz="2000" b="1" i="1" dirty="0"/>
              <a:t>n</a:t>
            </a:r>
            <a:endParaRPr kumimoji="1" lang="ja-JP" altLang="en-US" sz="2000" dirty="0"/>
          </a:p>
        </p:txBody>
      </p:sp>
      <p:sp>
        <p:nvSpPr>
          <p:cNvPr id="26" name="下矢印 31">
            <a:extLst>
              <a:ext uri="{FF2B5EF4-FFF2-40B4-BE49-F238E27FC236}">
                <a16:creationId xmlns:a16="http://schemas.microsoft.com/office/drawing/2014/main" id="{4755A219-14FC-4ECB-BE10-8BF7DC684EB4}"/>
              </a:ext>
            </a:extLst>
          </p:cNvPr>
          <p:cNvSpPr/>
          <p:nvPr/>
        </p:nvSpPr>
        <p:spPr>
          <a:xfrm>
            <a:off x="5538993" y="4211714"/>
            <a:ext cx="342038" cy="204695"/>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27" name="下矢印 37">
            <a:extLst>
              <a:ext uri="{FF2B5EF4-FFF2-40B4-BE49-F238E27FC236}">
                <a16:creationId xmlns:a16="http://schemas.microsoft.com/office/drawing/2014/main" id="{5B976C67-8E0C-4BB6-90EA-87614F9367DB}"/>
              </a:ext>
            </a:extLst>
          </p:cNvPr>
          <p:cNvSpPr/>
          <p:nvPr/>
        </p:nvSpPr>
        <p:spPr>
          <a:xfrm rot="10800000">
            <a:off x="5538993" y="4704909"/>
            <a:ext cx="342038" cy="204695"/>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32C97B8B-2440-4928-A4D7-FFB97D500FCA}"/>
              </a:ext>
            </a:extLst>
          </p:cNvPr>
          <p:cNvSpPr txBox="1"/>
          <p:nvPr/>
        </p:nvSpPr>
        <p:spPr>
          <a:xfrm>
            <a:off x="4461725" y="4475848"/>
            <a:ext cx="1024639" cy="400110"/>
          </a:xfrm>
          <a:prstGeom prst="rect">
            <a:avLst/>
          </a:prstGeom>
          <a:noFill/>
        </p:spPr>
        <p:txBody>
          <a:bodyPr wrap="none" rtlCol="0">
            <a:spAutoFit/>
          </a:bodyPr>
          <a:lstStyle/>
          <a:p>
            <a:r>
              <a:rPr kumimoji="1" lang="en-US" altLang="ja-JP" sz="2000" b="1" i="1" dirty="0">
                <a:solidFill>
                  <a:srgbClr val="FF0000"/>
                </a:solidFill>
              </a:rPr>
              <a:t>j</a:t>
            </a:r>
            <a:r>
              <a:rPr kumimoji="1" lang="en-US" altLang="ja-JP" sz="2000" b="1" baseline="-25000" dirty="0">
                <a:solidFill>
                  <a:srgbClr val="FF0000"/>
                </a:solidFill>
              </a:rPr>
              <a:t>&gt;</a:t>
            </a:r>
            <a:r>
              <a:rPr kumimoji="1" lang="en-US" altLang="ja-JP" sz="2000" b="1" dirty="0">
                <a:solidFill>
                  <a:srgbClr val="FF0000"/>
                </a:solidFill>
              </a:rPr>
              <a:t>=</a:t>
            </a:r>
            <a:r>
              <a:rPr kumimoji="1" lang="en-US" altLang="ja-JP" sz="2000" b="1" i="1" dirty="0">
                <a:solidFill>
                  <a:srgbClr val="FF0000"/>
                </a:solidFill>
              </a:rPr>
              <a:t>l</a:t>
            </a:r>
            <a:r>
              <a:rPr kumimoji="1" lang="en-US" altLang="ja-JP" sz="2000" b="1" dirty="0">
                <a:solidFill>
                  <a:srgbClr val="FF0000"/>
                </a:solidFill>
              </a:rPr>
              <a:t>+1/2</a:t>
            </a:r>
            <a:endParaRPr kumimoji="1" lang="ja-JP" altLang="en-US" sz="2000" b="1" baseline="-25000" dirty="0">
              <a:solidFill>
                <a:srgbClr val="FF0000"/>
              </a:solidFill>
            </a:endParaRPr>
          </a:p>
        </p:txBody>
      </p:sp>
      <p:sp>
        <p:nvSpPr>
          <p:cNvPr id="29" name="テキスト ボックス 28">
            <a:extLst>
              <a:ext uri="{FF2B5EF4-FFF2-40B4-BE49-F238E27FC236}">
                <a16:creationId xmlns:a16="http://schemas.microsoft.com/office/drawing/2014/main" id="{96771563-2C4C-41EC-86F9-0A7E9F604069}"/>
              </a:ext>
            </a:extLst>
          </p:cNvPr>
          <p:cNvSpPr txBox="1"/>
          <p:nvPr/>
        </p:nvSpPr>
        <p:spPr>
          <a:xfrm>
            <a:off x="4755416" y="3861423"/>
            <a:ext cx="974947" cy="400110"/>
          </a:xfrm>
          <a:prstGeom prst="rect">
            <a:avLst/>
          </a:prstGeom>
          <a:noFill/>
        </p:spPr>
        <p:txBody>
          <a:bodyPr wrap="none" rtlCol="0">
            <a:spAutoFit/>
          </a:bodyPr>
          <a:lstStyle/>
          <a:p>
            <a:r>
              <a:rPr kumimoji="1" lang="en-US" altLang="ja-JP" sz="2000" b="1" i="1" dirty="0">
                <a:solidFill>
                  <a:srgbClr val="FF0000"/>
                </a:solidFill>
              </a:rPr>
              <a:t>j</a:t>
            </a:r>
            <a:r>
              <a:rPr kumimoji="1" lang="en-US" altLang="ja-JP" sz="2000" b="1" baseline="-25000" dirty="0">
                <a:solidFill>
                  <a:srgbClr val="FF0000"/>
                </a:solidFill>
              </a:rPr>
              <a:t>&lt;</a:t>
            </a:r>
            <a:r>
              <a:rPr kumimoji="1" lang="en-US" altLang="ja-JP" sz="2000" b="1" dirty="0">
                <a:solidFill>
                  <a:srgbClr val="FF0000"/>
                </a:solidFill>
              </a:rPr>
              <a:t>=</a:t>
            </a:r>
            <a:r>
              <a:rPr kumimoji="1" lang="en-US" altLang="ja-JP" sz="2000" b="1" i="1" dirty="0">
                <a:solidFill>
                  <a:srgbClr val="FF0000"/>
                </a:solidFill>
              </a:rPr>
              <a:t>l</a:t>
            </a:r>
            <a:r>
              <a:rPr lang="en-US" altLang="ja-JP" sz="2000" b="1" dirty="0">
                <a:solidFill>
                  <a:srgbClr val="FF0000"/>
                </a:solidFill>
              </a:rPr>
              <a:t>-</a:t>
            </a:r>
            <a:r>
              <a:rPr kumimoji="1" lang="en-US" altLang="ja-JP" sz="2000" b="1" dirty="0">
                <a:solidFill>
                  <a:srgbClr val="FF0000"/>
                </a:solidFill>
              </a:rPr>
              <a:t>1/2</a:t>
            </a:r>
            <a:endParaRPr kumimoji="1" lang="ja-JP" altLang="en-US" sz="2000" b="1" baseline="-25000" dirty="0">
              <a:solidFill>
                <a:srgbClr val="FF0000"/>
              </a:solidFill>
            </a:endParaRPr>
          </a:p>
        </p:txBody>
      </p:sp>
      <p:sp>
        <p:nvSpPr>
          <p:cNvPr id="31" name="テキスト ボックス 30">
            <a:extLst>
              <a:ext uri="{FF2B5EF4-FFF2-40B4-BE49-F238E27FC236}">
                <a16:creationId xmlns:a16="http://schemas.microsoft.com/office/drawing/2014/main" id="{A8FCAE59-1407-425C-BB3D-91ED98D7351E}"/>
              </a:ext>
            </a:extLst>
          </p:cNvPr>
          <p:cNvSpPr txBox="1"/>
          <p:nvPr/>
        </p:nvSpPr>
        <p:spPr>
          <a:xfrm>
            <a:off x="5919747" y="5448991"/>
            <a:ext cx="3032305" cy="954107"/>
          </a:xfrm>
          <a:prstGeom prst="rect">
            <a:avLst/>
          </a:prstGeom>
          <a:noFill/>
        </p:spPr>
        <p:txBody>
          <a:bodyPr wrap="none" rtlCol="0">
            <a:spAutoFit/>
          </a:bodyPr>
          <a:lstStyle/>
          <a:p>
            <a:r>
              <a:rPr kumimoji="1" lang="en-US" altLang="ja-JP" sz="1400" dirty="0"/>
              <a:t>T. Otsuka, T. Suzuki, M. </a:t>
            </a:r>
            <a:r>
              <a:rPr kumimoji="1" lang="en-US" altLang="ja-JP" sz="1400" dirty="0" err="1"/>
              <a:t>Honma</a:t>
            </a:r>
            <a:r>
              <a:rPr kumimoji="1" lang="en-US" altLang="ja-JP" sz="1400" dirty="0"/>
              <a:t>, </a:t>
            </a:r>
          </a:p>
          <a:p>
            <a:r>
              <a:rPr kumimoji="1" lang="en-US" altLang="ja-JP" sz="1400" dirty="0"/>
              <a:t>Y. Utsuno, N. </a:t>
            </a:r>
            <a:r>
              <a:rPr kumimoji="1" lang="en-US" altLang="ja-JP" sz="1400" dirty="0" err="1"/>
              <a:t>Tsunoda</a:t>
            </a:r>
            <a:r>
              <a:rPr kumimoji="1" lang="en-US" altLang="ja-JP" sz="1400" dirty="0"/>
              <a:t>, K. </a:t>
            </a:r>
            <a:r>
              <a:rPr kumimoji="1" lang="en-US" altLang="ja-JP" sz="1400" dirty="0" err="1"/>
              <a:t>Tsukiyama</a:t>
            </a:r>
            <a:r>
              <a:rPr kumimoji="1" lang="en-US" altLang="ja-JP" sz="1400" dirty="0"/>
              <a:t>,</a:t>
            </a:r>
          </a:p>
          <a:p>
            <a:r>
              <a:rPr kumimoji="1" lang="en-US" altLang="ja-JP" sz="1400" dirty="0"/>
              <a:t>M. Hjorth-Jensen, Phys. Rev. Lett.</a:t>
            </a:r>
          </a:p>
          <a:p>
            <a:r>
              <a:rPr kumimoji="1" lang="en-US" altLang="ja-JP" sz="1400" dirty="0"/>
              <a:t>104, 012501 (2010)</a:t>
            </a:r>
            <a:endParaRPr kumimoji="1" lang="ja-JP" altLang="en-US" sz="1400" dirty="0"/>
          </a:p>
        </p:txBody>
      </p:sp>
      <mc:AlternateContent xmlns:mc="http://schemas.openxmlformats.org/markup-compatibility/2006" xmlns:a14="http://schemas.microsoft.com/office/drawing/2010/main">
        <mc:Choice Requires="a14">
          <p:sp>
            <p:nvSpPr>
              <p:cNvPr id="32" name="テキスト ボックス 31">
                <a:extLst>
                  <a:ext uri="{FF2B5EF4-FFF2-40B4-BE49-F238E27FC236}">
                    <a16:creationId xmlns:a16="http://schemas.microsoft.com/office/drawing/2014/main" id="{02C421B3-09F7-4498-BFAF-03E526A89DD9}"/>
                  </a:ext>
                </a:extLst>
              </p:cNvPr>
              <p:cNvSpPr txBox="1"/>
              <p:nvPr/>
            </p:nvSpPr>
            <p:spPr>
              <a:xfrm>
                <a:off x="5012284" y="2373648"/>
                <a:ext cx="4094775" cy="72564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𝑉</m:t>
                          </m:r>
                        </m:e>
                        <m:sub>
                          <m:r>
                            <a:rPr kumimoji="1" lang="en-US" altLang="ja-JP" b="0" i="1" smtClean="0">
                              <a:latin typeface="Cambria Math" panose="02040503050406030204" pitchFamily="18" charset="0"/>
                            </a:rPr>
                            <m:t>𝑇</m:t>
                          </m:r>
                        </m:sub>
                        <m:sup>
                          <m:r>
                            <a:rPr kumimoji="1" lang="en-US" altLang="ja-JP" b="0" i="1" smtClean="0">
                              <a:latin typeface="Cambria Math" panose="02040503050406030204" pitchFamily="18" charset="0"/>
                            </a:rPr>
                            <m:t>𝑚</m:t>
                          </m:r>
                        </m:sup>
                      </m:sSubSup>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𝑗</m:t>
                          </m:r>
                          <m:r>
                            <a:rPr kumimoji="1" lang="en-US" altLang="ja-JP" b="0" i="1" smtClean="0">
                              <a:latin typeface="Cambria Math" panose="02040503050406030204" pitchFamily="18" charset="0"/>
                            </a:rPr>
                            <m:t>,</m:t>
                          </m:r>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𝑗</m:t>
                              </m:r>
                            </m:e>
                            <m:sup>
                              <m:r>
                                <a:rPr kumimoji="1" lang="en-US" altLang="ja-JP" b="0" i="1" smtClean="0">
                                  <a:latin typeface="Cambria Math" panose="02040503050406030204" pitchFamily="18" charset="0"/>
                                </a:rPr>
                                <m:t>′</m:t>
                              </m:r>
                            </m:sup>
                          </m:sSup>
                        </m:e>
                      </m:d>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nary>
                            <m:naryPr>
                              <m:chr m:val="∑"/>
                              <m:limLoc m:val="subSup"/>
                              <m:supHide m:val="on"/>
                              <m:ctrlPr>
                                <a:rPr kumimoji="1" lang="en-US" altLang="ja-JP" b="0" i="1" smtClean="0">
                                  <a:latin typeface="Cambria Math" panose="02040503050406030204" pitchFamily="18" charset="0"/>
                                </a:rPr>
                              </m:ctrlPr>
                            </m:naryPr>
                            <m:sub>
                              <m:r>
                                <m:rPr>
                                  <m:brk m:alnAt="9"/>
                                </m:rPr>
                                <a:rPr kumimoji="1" lang="en-US" altLang="ja-JP" b="0" i="1" smtClean="0">
                                  <a:latin typeface="Cambria Math" panose="02040503050406030204" pitchFamily="18" charset="0"/>
                                </a:rPr>
                                <m:t>𝐽</m:t>
                              </m:r>
                            </m:sub>
                            <m:sup/>
                            <m:e>
                              <m:r>
                                <a:rPr kumimoji="1" lang="en-US" altLang="ja-JP" b="0" i="1" smtClean="0">
                                  <a:latin typeface="Cambria Math" panose="02040503050406030204" pitchFamily="18" charset="0"/>
                                </a:rPr>
                                <m:t>(2</m:t>
                              </m:r>
                              <m:r>
                                <a:rPr kumimoji="1" lang="en-US" altLang="ja-JP" b="0" i="1" smtClean="0">
                                  <a:latin typeface="Cambria Math" panose="02040503050406030204" pitchFamily="18" charset="0"/>
                                </a:rPr>
                                <m:t>𝐽</m:t>
                              </m:r>
                              <m:r>
                                <a:rPr kumimoji="1" lang="en-US" altLang="ja-JP" b="0" i="1" smtClean="0">
                                  <a:latin typeface="Cambria Math" panose="02040503050406030204" pitchFamily="18" charset="0"/>
                                </a:rPr>
                                <m:t>+1)</m:t>
                              </m:r>
                              <m:d>
                                <m:dPr>
                                  <m:begChr m:val="⟨"/>
                                  <m:endChr m:val="⟩"/>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𝑗</m:t>
                                  </m:r>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𝑗</m:t>
                                      </m:r>
                                    </m:e>
                                    <m:sup>
                                      <m:r>
                                        <a:rPr kumimoji="1" lang="en-US" altLang="ja-JP" b="0" i="1" smtClean="0">
                                          <a:latin typeface="Cambria Math" panose="02040503050406030204" pitchFamily="18" charset="0"/>
                                        </a:rPr>
                                        <m:t>′</m:t>
                                      </m:r>
                                    </m:sup>
                                  </m:sSup>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𝐽𝑇</m:t>
                                  </m:r>
                                </m:e>
                                <m:e>
                                  <m:r>
                                    <a:rPr kumimoji="1" lang="en-US" altLang="ja-JP" b="0" i="1" smtClean="0">
                                      <a:latin typeface="Cambria Math" panose="02040503050406030204" pitchFamily="18" charset="0"/>
                                    </a:rPr>
                                    <m:t>𝑉</m:t>
                                  </m:r>
                                </m:e>
                                <m:e>
                                  <m:r>
                                    <a:rPr kumimoji="1" lang="en-US" altLang="ja-JP" b="0" i="1" smtClean="0">
                                      <a:latin typeface="Cambria Math" panose="02040503050406030204" pitchFamily="18" charset="0"/>
                                    </a:rPr>
                                    <m:t>𝑗</m:t>
                                  </m:r>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𝑗</m:t>
                                      </m:r>
                                    </m:e>
                                    <m:sup>
                                      <m:r>
                                        <a:rPr kumimoji="1" lang="en-US" altLang="ja-JP" b="0" i="1" smtClean="0">
                                          <a:latin typeface="Cambria Math" panose="02040503050406030204" pitchFamily="18" charset="0"/>
                                        </a:rPr>
                                        <m:t>′</m:t>
                                      </m:r>
                                    </m:sup>
                                  </m:sSup>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𝐽𝑇</m:t>
                                  </m:r>
                                </m:e>
                              </m:d>
                            </m:e>
                          </m:nary>
                        </m:num>
                        <m:den>
                          <m:nary>
                            <m:naryPr>
                              <m:chr m:val="∑"/>
                              <m:limLoc m:val="subSup"/>
                              <m:supHide m:val="on"/>
                              <m:ctrlPr>
                                <a:rPr kumimoji="1" lang="en-US" altLang="ja-JP" b="0" i="1" smtClean="0">
                                  <a:latin typeface="Cambria Math" panose="02040503050406030204" pitchFamily="18" charset="0"/>
                                </a:rPr>
                              </m:ctrlPr>
                            </m:naryPr>
                            <m:sub>
                              <m:r>
                                <m:rPr>
                                  <m:brk m:alnAt="9"/>
                                </m:rPr>
                                <a:rPr kumimoji="1" lang="en-US" altLang="ja-JP" b="0" i="1" smtClean="0">
                                  <a:latin typeface="Cambria Math" panose="02040503050406030204" pitchFamily="18" charset="0"/>
                                </a:rPr>
                                <m:t>𝐽</m:t>
                              </m:r>
                            </m:sub>
                            <m:sup/>
                            <m:e>
                              <m:r>
                                <a:rPr kumimoji="1" lang="en-US" altLang="ja-JP" b="0" i="1" smtClean="0">
                                  <a:latin typeface="Cambria Math" panose="02040503050406030204" pitchFamily="18" charset="0"/>
                                </a:rPr>
                                <m:t>(2</m:t>
                              </m:r>
                              <m:r>
                                <a:rPr kumimoji="1" lang="en-US" altLang="ja-JP" b="0" i="1" smtClean="0">
                                  <a:latin typeface="Cambria Math" panose="02040503050406030204" pitchFamily="18" charset="0"/>
                                </a:rPr>
                                <m:t>𝐽</m:t>
                              </m:r>
                              <m:r>
                                <a:rPr kumimoji="1" lang="en-US" altLang="ja-JP" b="0" i="1" smtClean="0">
                                  <a:latin typeface="Cambria Math" panose="02040503050406030204" pitchFamily="18" charset="0"/>
                                </a:rPr>
                                <m:t>+1)</m:t>
                              </m:r>
                            </m:e>
                          </m:nary>
                        </m:den>
                      </m:f>
                    </m:oMath>
                  </m:oMathPara>
                </a14:m>
                <a:endParaRPr kumimoji="1" lang="ja-JP" altLang="en-US" dirty="0"/>
              </a:p>
            </p:txBody>
          </p:sp>
        </mc:Choice>
        <mc:Fallback xmlns="">
          <p:sp>
            <p:nvSpPr>
              <p:cNvPr id="32" name="テキスト ボックス 31">
                <a:extLst>
                  <a:ext uri="{FF2B5EF4-FFF2-40B4-BE49-F238E27FC236}">
                    <a16:creationId xmlns:a16="http://schemas.microsoft.com/office/drawing/2014/main" id="{02C421B3-09F7-4498-BFAF-03E526A89DD9}"/>
                  </a:ext>
                </a:extLst>
              </p:cNvPr>
              <p:cNvSpPr txBox="1">
                <a:spLocks noRot="1" noChangeAspect="1" noMove="1" noResize="1" noEditPoints="1" noAdjustHandles="1" noChangeArrowheads="1" noChangeShapeType="1" noTextEdit="1"/>
              </p:cNvSpPr>
              <p:nvPr/>
            </p:nvSpPr>
            <p:spPr>
              <a:xfrm>
                <a:off x="5012284" y="2373648"/>
                <a:ext cx="4094775" cy="725648"/>
              </a:xfrm>
              <a:prstGeom prst="rect">
                <a:avLst/>
              </a:prstGeom>
              <a:blipFill>
                <a:blip r:embed="rId4"/>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717813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EFFC1A-3A85-4B9F-BEF5-CFADEE491BFA}"/>
              </a:ext>
            </a:extLst>
          </p:cNvPr>
          <p:cNvSpPr>
            <a:spLocks noGrp="1"/>
          </p:cNvSpPr>
          <p:nvPr>
            <p:ph type="title"/>
          </p:nvPr>
        </p:nvSpPr>
        <p:spPr/>
        <p:txBody>
          <a:bodyPr/>
          <a:lstStyle/>
          <a:p>
            <a:r>
              <a:rPr lang="en-US" altLang="ja-JP" dirty="0"/>
              <a:t>SDPF-MU: refine</a:t>
            </a:r>
            <a:r>
              <a:rPr lang="ja-JP" altLang="en-US" dirty="0"/>
              <a:t>した</a:t>
            </a:r>
            <a:r>
              <a:rPr kumimoji="1" lang="en-US" altLang="ja-JP" i="1" dirty="0"/>
              <a:t>V</a:t>
            </a:r>
            <a:r>
              <a:rPr kumimoji="1" lang="en-US" altLang="ja-JP" baseline="-25000" dirty="0"/>
              <a:t>MU</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64B5C4C3-79EC-42C7-9216-A0EA554AD09D}"/>
                  </a:ext>
                </a:extLst>
              </p:cNvPr>
              <p:cNvSpPr>
                <a:spLocks noGrp="1"/>
              </p:cNvSpPr>
              <p:nvPr>
                <p:ph idx="1"/>
              </p:nvPr>
            </p:nvSpPr>
            <p:spPr>
              <a:xfrm>
                <a:off x="74814" y="881148"/>
                <a:ext cx="5495075" cy="5840327"/>
              </a:xfrm>
            </p:spPr>
            <p:txBody>
              <a:bodyPr>
                <a:normAutofit/>
              </a:bodyPr>
              <a:lstStyle/>
              <a:p>
                <a:r>
                  <a:rPr lang="en-US" altLang="ja-JP" sz="2400" i="1" dirty="0"/>
                  <a:t>s</a:t>
                </a:r>
                <a:r>
                  <a:rPr kumimoji="1" lang="en-US" altLang="ja-JP" sz="2400" i="1" dirty="0" err="1"/>
                  <a:t>d</a:t>
                </a:r>
                <a:r>
                  <a:rPr kumimoji="1" lang="en-US" altLang="ja-JP" sz="2400" i="1" dirty="0"/>
                  <a:t>-pf</a:t>
                </a:r>
                <a:r>
                  <a:rPr kumimoji="1" lang="ja-JP" altLang="en-US" sz="2400" dirty="0"/>
                  <a:t>殻の相互作用で</a:t>
                </a:r>
                <a:r>
                  <a:rPr kumimoji="1" lang="en-US" altLang="ja-JP" sz="2400" dirty="0"/>
                  <a:t>cross-shell</a:t>
                </a:r>
                <a:r>
                  <a:rPr kumimoji="1" lang="ja-JP" altLang="en-US" sz="2400" dirty="0"/>
                  <a:t>部分</a:t>
                </a:r>
                <a:r>
                  <a:rPr lang="ja-JP" altLang="en-US" sz="2400" dirty="0"/>
                  <a:t>をどう作るかが問題だった</a:t>
                </a:r>
                <a:endParaRPr lang="en-US" altLang="ja-JP" sz="2400" dirty="0"/>
              </a:p>
              <a:p>
                <a:r>
                  <a:rPr kumimoji="1" lang="en-US" altLang="ja-JP" sz="2400" i="1" dirty="0"/>
                  <a:t>V</a:t>
                </a:r>
                <a:r>
                  <a:rPr kumimoji="1" lang="en-US" altLang="ja-JP" sz="2400" baseline="-25000" dirty="0"/>
                  <a:t>MU</a:t>
                </a:r>
                <a:r>
                  <a:rPr kumimoji="1" lang="ja-JP" altLang="en-US" sz="2400" dirty="0"/>
                  <a:t>をもとに、経験的相互作用を合わせるよう</a:t>
                </a:r>
                <a:r>
                  <a:rPr lang="ja-JP" altLang="en-US" sz="2400" dirty="0"/>
                  <a:t>中心力部分を</a:t>
                </a:r>
                <a:r>
                  <a:rPr lang="en-US" altLang="ja-JP" sz="2400" dirty="0"/>
                  <a:t>fit</a:t>
                </a:r>
              </a:p>
              <a:p>
                <a:pPr lvl="1"/>
                <a14:m>
                  <m:oMath xmlns:m="http://schemas.openxmlformats.org/officeDocument/2006/math">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𝑉</m:t>
                        </m:r>
                      </m:e>
                      <m:sub>
                        <m:r>
                          <a:rPr kumimoji="1" lang="en-US" altLang="ja-JP" sz="2000" b="0" i="1" smtClean="0">
                            <a:latin typeface="Cambria Math" panose="02040503050406030204" pitchFamily="18" charset="0"/>
                          </a:rPr>
                          <m:t>𝐶</m:t>
                        </m:r>
                      </m:sub>
                    </m:sSub>
                    <m:d>
                      <m:dPr>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1,2</m:t>
                        </m:r>
                      </m:e>
                    </m:d>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rPr>
                      <m:t>𝐷</m:t>
                    </m:r>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rPr>
                      <m:t>𝑅</m:t>
                    </m:r>
                    <m:r>
                      <a:rPr kumimoji="1" lang="en-US" altLang="ja-JP" sz="2000" b="0" i="1" smtClean="0">
                        <a:latin typeface="Cambria Math" panose="02040503050406030204" pitchFamily="18" charset="0"/>
                      </a:rPr>
                      <m:t>)</m:t>
                    </m:r>
                    <m:nary>
                      <m:naryPr>
                        <m:chr m:val="∑"/>
                        <m:supHide m:val="on"/>
                        <m:ctrlPr>
                          <a:rPr kumimoji="1" lang="en-US" altLang="ja-JP" sz="2000" b="0" i="1" smtClean="0">
                            <a:latin typeface="Cambria Math" panose="02040503050406030204" pitchFamily="18" charset="0"/>
                          </a:rPr>
                        </m:ctrlPr>
                      </m:naryPr>
                      <m:sub>
                        <m:r>
                          <m:rPr>
                            <m:brk m:alnAt="7"/>
                          </m:rPr>
                          <a:rPr kumimoji="1" lang="en-US" altLang="ja-JP" sz="2000" b="0" i="1" smtClean="0">
                            <a:latin typeface="Cambria Math" panose="02040503050406030204" pitchFamily="18" charset="0"/>
                          </a:rPr>
                          <m:t>𝑆</m:t>
                        </m:r>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rPr>
                          <m:t>𝑇</m:t>
                        </m:r>
                      </m:sub>
                      <m:sup/>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𝑓</m:t>
                            </m:r>
                          </m:e>
                          <m:sub>
                            <m:r>
                              <a:rPr kumimoji="1" lang="en-US" altLang="ja-JP" sz="2000" b="0" i="1" smtClean="0">
                                <a:latin typeface="Cambria Math" panose="02040503050406030204" pitchFamily="18" charset="0"/>
                              </a:rPr>
                              <m:t>𝑆</m:t>
                            </m:r>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rPr>
                              <m:t>𝑇</m:t>
                            </m:r>
                          </m:sub>
                        </m:sSub>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𝑃</m:t>
                            </m:r>
                          </m:e>
                          <m:sub>
                            <m:r>
                              <a:rPr kumimoji="1" lang="en-US" altLang="ja-JP" sz="2000" b="0" i="1" smtClean="0">
                                <a:latin typeface="Cambria Math" panose="02040503050406030204" pitchFamily="18" charset="0"/>
                              </a:rPr>
                              <m:t>𝑆</m:t>
                            </m:r>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rPr>
                              <m:t>𝑇</m:t>
                            </m:r>
                          </m:sub>
                        </m:sSub>
                        <m:r>
                          <a:rPr kumimoji="1" lang="en-US" altLang="ja-JP" sz="2000" b="0" i="0" smtClean="0">
                            <a:latin typeface="Cambria Math" panose="02040503050406030204" pitchFamily="18" charset="0"/>
                          </a:rPr>
                          <m:t> </m:t>
                        </m:r>
                        <m:r>
                          <m:rPr>
                            <m:sty m:val="p"/>
                          </m:rPr>
                          <a:rPr kumimoji="1" lang="en-US" altLang="ja-JP" sz="2000" b="0" i="0" smtClean="0">
                            <a:latin typeface="Cambria Math" panose="02040503050406030204" pitchFamily="18" charset="0"/>
                          </a:rPr>
                          <m:t>exp</m:t>
                        </m:r>
                      </m:e>
                    </m:nary>
                    <m:r>
                      <a:rPr kumimoji="1" lang="en-US" altLang="ja-JP" sz="2000" b="0" i="1" smtClean="0">
                        <a:latin typeface="Cambria Math" panose="02040503050406030204" pitchFamily="18" charset="0"/>
                      </a:rPr>
                      <m:t>(−</m:t>
                    </m:r>
                    <m:sSup>
                      <m:sSupPr>
                        <m:ctrlPr>
                          <a:rPr kumimoji="1" lang="en-US" altLang="ja-JP" sz="2000" b="0" i="1" smtClean="0">
                            <a:latin typeface="Cambria Math" panose="02040503050406030204" pitchFamily="18" charset="0"/>
                          </a:rPr>
                        </m:ctrlPr>
                      </m:sSupPr>
                      <m:e>
                        <m:d>
                          <m:dPr>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𝑟</m:t>
                            </m:r>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rPr>
                              <m:t>𝜇</m:t>
                            </m:r>
                          </m:e>
                        </m:d>
                      </m:e>
                      <m:sup>
                        <m:r>
                          <a:rPr kumimoji="1" lang="en-US" altLang="ja-JP" sz="2000" b="0" i="1" smtClean="0">
                            <a:latin typeface="Cambria Math" panose="02040503050406030204" pitchFamily="18" charset="0"/>
                          </a:rPr>
                          <m:t>2</m:t>
                        </m:r>
                      </m:sup>
                    </m:sSup>
                    <m:r>
                      <a:rPr kumimoji="1" lang="en-US" altLang="ja-JP" sz="2000" b="0" i="1" smtClean="0">
                        <a:latin typeface="Cambria Math" panose="02040503050406030204" pitchFamily="18" charset="0"/>
                      </a:rPr>
                      <m:t>)</m:t>
                    </m:r>
                  </m:oMath>
                </a14:m>
                <a:endParaRPr kumimoji="1" lang="en-US" altLang="ja-JP" sz="2000" dirty="0"/>
              </a:p>
              <a:p>
                <a:pPr lvl="1"/>
                <a:r>
                  <a:rPr kumimoji="1" lang="ja-JP" altLang="en-US" sz="2000" dirty="0"/>
                  <a:t>基本的には</a:t>
                </a:r>
                <a:r>
                  <a:rPr kumimoji="1" lang="en-US" altLang="ja-JP" sz="2000" i="1" dirty="0"/>
                  <a:t>V</a:t>
                </a:r>
                <a:r>
                  <a:rPr kumimoji="1" lang="en-US" altLang="ja-JP" sz="2000" baseline="-25000" dirty="0"/>
                  <a:t>MU</a:t>
                </a:r>
                <a:r>
                  <a:rPr kumimoji="1" lang="ja-JP" altLang="en-US" sz="2000" dirty="0"/>
                  <a:t>と同じガウシアンだが、密度依存項</a:t>
                </a:r>
                <a14:m>
                  <m:oMath xmlns:m="http://schemas.openxmlformats.org/officeDocument/2006/math">
                    <m:r>
                      <a:rPr kumimoji="1" lang="en-US" altLang="ja-JP" sz="2000" b="0" i="1" smtClean="0">
                        <a:latin typeface="Cambria Math" panose="02040503050406030204" pitchFamily="18" charset="0"/>
                      </a:rPr>
                      <m:t>𝐷</m:t>
                    </m:r>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rPr>
                      <m:t>𝑅</m:t>
                    </m:r>
                    <m:r>
                      <a:rPr kumimoji="1" lang="en-US" altLang="ja-JP" sz="2000" b="0" i="1" smtClean="0">
                        <a:latin typeface="Cambria Math" panose="02040503050406030204" pitchFamily="18" charset="0"/>
                      </a:rPr>
                      <m:t>)</m:t>
                    </m:r>
                  </m:oMath>
                </a14:m>
                <a:r>
                  <a:rPr kumimoji="1" lang="ja-JP" altLang="en-US" sz="2000" dirty="0"/>
                  <a:t>を入れた</a:t>
                </a:r>
                <a:endParaRPr kumimoji="1" lang="en-US" altLang="ja-JP" sz="2000" dirty="0"/>
              </a:p>
              <a:p>
                <a:pPr lvl="1"/>
                <a:r>
                  <a:rPr lang="en-US" altLang="ja-JP" sz="2000" dirty="0"/>
                  <a:t>6</a:t>
                </a:r>
                <a:r>
                  <a:rPr lang="ja-JP" altLang="en-US" sz="2000" dirty="0"/>
                  <a:t>パラメータ</a:t>
                </a:r>
                <a:endParaRPr lang="en-US" altLang="ja-JP" sz="2000" dirty="0"/>
              </a:p>
              <a:p>
                <a:r>
                  <a:rPr kumimoji="1" lang="en-US" altLang="ja-JP" sz="2400" dirty="0"/>
                  <a:t>2</a:t>
                </a:r>
                <a:r>
                  <a:rPr kumimoji="1" lang="ja-JP" altLang="en-US" sz="2400" dirty="0"/>
                  <a:t>体スピン軌道力を</a:t>
                </a:r>
                <a:r>
                  <a:rPr kumimoji="1" lang="en-US" altLang="ja-JP" sz="2400" dirty="0"/>
                  <a:t>M3Y</a:t>
                </a:r>
                <a:r>
                  <a:rPr kumimoji="1" lang="ja-JP" altLang="en-US" sz="2400" dirty="0"/>
                  <a:t>から拝借</a:t>
                </a:r>
                <a:endParaRPr kumimoji="1" lang="en-US" altLang="ja-JP" sz="2400" dirty="0"/>
              </a:p>
              <a:p>
                <a:r>
                  <a:rPr lang="ja-JP" altLang="en-US" sz="2400" dirty="0"/>
                  <a:t>テンソル力は</a:t>
                </a:r>
                <a:r>
                  <a:rPr kumimoji="1" lang="en-US" altLang="ja-JP" sz="2400" i="1" dirty="0"/>
                  <a:t>V</a:t>
                </a:r>
                <a:r>
                  <a:rPr kumimoji="1" lang="en-US" altLang="ja-JP" sz="2400" baseline="-25000" dirty="0"/>
                  <a:t>MU</a:t>
                </a:r>
                <a:r>
                  <a:rPr kumimoji="1" lang="ja-JP" altLang="en-US" sz="2400" dirty="0"/>
                  <a:t>と同じ</a:t>
                </a:r>
                <a:endParaRPr kumimoji="1" lang="en-US" altLang="ja-JP" sz="2400" dirty="0"/>
              </a:p>
              <a:p>
                <a:r>
                  <a:rPr lang="en-US" altLang="ja-JP" sz="2400" i="1" dirty="0" err="1"/>
                  <a:t>sd</a:t>
                </a:r>
                <a:r>
                  <a:rPr lang="ja-JP" altLang="en-US" sz="2400" dirty="0"/>
                  <a:t>殻部分、</a:t>
                </a:r>
                <a:r>
                  <a:rPr lang="en-US" altLang="ja-JP" sz="2400" i="1" dirty="0"/>
                  <a:t>pf</a:t>
                </a:r>
                <a:r>
                  <a:rPr lang="ja-JP" altLang="en-US" sz="2400" dirty="0"/>
                  <a:t>殻部分はよく使われている経験的相互作用を採用</a:t>
                </a:r>
                <a:endParaRPr kumimoji="1" lang="ja-JP" altLang="en-US" sz="2400" dirty="0"/>
              </a:p>
            </p:txBody>
          </p:sp>
        </mc:Choice>
        <mc:Fallback xmlns="">
          <p:sp>
            <p:nvSpPr>
              <p:cNvPr id="3" name="コンテンツ プレースホルダー 2">
                <a:extLst>
                  <a:ext uri="{FF2B5EF4-FFF2-40B4-BE49-F238E27FC236}">
                    <a16:creationId xmlns:a16="http://schemas.microsoft.com/office/drawing/2014/main" id="{64B5C4C3-79EC-42C7-9216-A0EA554AD09D}"/>
                  </a:ext>
                </a:extLst>
              </p:cNvPr>
              <p:cNvSpPr>
                <a:spLocks noGrp="1" noRot="1" noChangeAspect="1" noMove="1" noResize="1" noEditPoints="1" noAdjustHandles="1" noChangeArrowheads="1" noChangeShapeType="1" noTextEdit="1"/>
              </p:cNvSpPr>
              <p:nvPr>
                <p:ph idx="1"/>
              </p:nvPr>
            </p:nvSpPr>
            <p:spPr>
              <a:xfrm>
                <a:off x="74814" y="881148"/>
                <a:ext cx="5495075" cy="5840327"/>
              </a:xfrm>
              <a:blipFill>
                <a:blip r:embed="rId2"/>
                <a:stretch>
                  <a:fillRect l="-1441" t="-1253" r="-111"/>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303F1261-E97F-48AF-A4C9-C1AB1FB49CAE}"/>
              </a:ext>
            </a:extLst>
          </p:cNvPr>
          <p:cNvSpPr>
            <a:spLocks noGrp="1"/>
          </p:cNvSpPr>
          <p:nvPr>
            <p:ph type="sldNum" sz="quarter" idx="12"/>
          </p:nvPr>
        </p:nvSpPr>
        <p:spPr/>
        <p:txBody>
          <a:bodyPr/>
          <a:lstStyle/>
          <a:p>
            <a:fld id="{7C8167B1-A8AD-44AE-B049-B38C2168B78E}" type="slidenum">
              <a:rPr kumimoji="1" lang="ja-JP" altLang="en-US" smtClean="0"/>
              <a:t>4</a:t>
            </a:fld>
            <a:endParaRPr kumimoji="1" lang="ja-JP" altLang="en-US" dirty="0"/>
          </a:p>
        </p:txBody>
      </p:sp>
      <p:pic>
        <p:nvPicPr>
          <p:cNvPr id="6" name="図 5">
            <a:extLst>
              <a:ext uri="{FF2B5EF4-FFF2-40B4-BE49-F238E27FC236}">
                <a16:creationId xmlns:a16="http://schemas.microsoft.com/office/drawing/2014/main" id="{FE1BCC94-0394-4647-88D1-920CB314254F}"/>
              </a:ext>
            </a:extLst>
          </p:cNvPr>
          <p:cNvPicPr>
            <a:picLocks noChangeAspect="1"/>
          </p:cNvPicPr>
          <p:nvPr/>
        </p:nvPicPr>
        <p:blipFill>
          <a:blip r:embed="rId3"/>
          <a:stretch>
            <a:fillRect/>
          </a:stretch>
        </p:blipFill>
        <p:spPr>
          <a:xfrm>
            <a:off x="5598654" y="881148"/>
            <a:ext cx="3383730" cy="4315029"/>
          </a:xfrm>
          <a:prstGeom prst="rect">
            <a:avLst/>
          </a:prstGeom>
        </p:spPr>
      </p:pic>
      <p:sp>
        <p:nvSpPr>
          <p:cNvPr id="7" name="テキスト ボックス 6">
            <a:extLst>
              <a:ext uri="{FF2B5EF4-FFF2-40B4-BE49-F238E27FC236}">
                <a16:creationId xmlns:a16="http://schemas.microsoft.com/office/drawing/2014/main" id="{3CC1A71C-B224-4388-854D-71CC06B5AFBB}"/>
              </a:ext>
            </a:extLst>
          </p:cNvPr>
          <p:cNvSpPr txBox="1"/>
          <p:nvPr/>
        </p:nvSpPr>
        <p:spPr>
          <a:xfrm>
            <a:off x="5758008" y="5367197"/>
            <a:ext cx="3385992" cy="523220"/>
          </a:xfrm>
          <a:prstGeom prst="rect">
            <a:avLst/>
          </a:prstGeom>
          <a:noFill/>
        </p:spPr>
        <p:txBody>
          <a:bodyPr wrap="none" rtlCol="0">
            <a:spAutoFit/>
          </a:bodyPr>
          <a:lstStyle/>
          <a:p>
            <a:r>
              <a:rPr kumimoji="1" lang="en-US" altLang="ja-JP" sz="1400" dirty="0"/>
              <a:t>Y. Utsuno et al., EPJ Web of Conferences </a:t>
            </a:r>
          </a:p>
          <a:p>
            <a:r>
              <a:rPr kumimoji="1" lang="en-US" altLang="ja-JP" sz="1400" dirty="0"/>
              <a:t>66, 02106 (2014).</a:t>
            </a:r>
            <a:endParaRPr kumimoji="1" lang="ja-JP" altLang="en-US" sz="1400" dirty="0"/>
          </a:p>
        </p:txBody>
      </p:sp>
    </p:spTree>
    <p:extLst>
      <p:ext uri="{BB962C8B-B14F-4D97-AF65-F5344CB8AC3E}">
        <p14:creationId xmlns:p14="http://schemas.microsoft.com/office/powerpoint/2010/main" val="842546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a:extLst>
                  <a:ext uri="{FF2B5EF4-FFF2-40B4-BE49-F238E27FC236}">
                    <a16:creationId xmlns:a16="http://schemas.microsoft.com/office/drawing/2014/main" id="{2D353A67-8133-46EF-91AA-437FE6D4ED60}"/>
                  </a:ext>
                </a:extLst>
              </p:cNvPr>
              <p:cNvSpPr>
                <a:spLocks noGrp="1"/>
              </p:cNvSpPr>
              <p:nvPr>
                <p:ph type="title"/>
              </p:nvPr>
            </p:nvSpPr>
            <p:spPr/>
            <p:txBody>
              <a:bodyPr/>
              <a:lstStyle/>
              <a:p>
                <a:r>
                  <a:rPr kumimoji="1" lang="en-US" altLang="ja-JP" dirty="0"/>
                  <a:t>cross-shell</a:t>
                </a:r>
                <a:r>
                  <a:rPr kumimoji="1" lang="ja-JP" altLang="en-US" dirty="0"/>
                  <a:t>のモノポール行列要素 </a:t>
                </a:r>
                <a14:m>
                  <m:oMath xmlns:m="http://schemas.openxmlformats.org/officeDocument/2006/math">
                    <m:sSubSup>
                      <m:sSubSupPr>
                        <m:ctrlPr>
                          <a:rPr lang="en-US" altLang="ja-JP" sz="3200" b="0" i="1" smtClean="0">
                            <a:latin typeface="Cambria Math" panose="02040503050406030204" pitchFamily="18" charset="0"/>
                          </a:rPr>
                        </m:ctrlPr>
                      </m:sSubSupPr>
                      <m:e>
                        <m:r>
                          <a:rPr lang="en-US" altLang="ja-JP" sz="3200" b="0" i="1" smtClean="0">
                            <a:latin typeface="Cambria Math" panose="02040503050406030204" pitchFamily="18" charset="0"/>
                          </a:rPr>
                          <m:t>𝑉</m:t>
                        </m:r>
                      </m:e>
                      <m:sub>
                        <m:r>
                          <a:rPr lang="en-US" altLang="ja-JP" sz="3200" b="0" i="1" smtClean="0">
                            <a:latin typeface="Cambria Math" panose="02040503050406030204" pitchFamily="18" charset="0"/>
                          </a:rPr>
                          <m:t>𝑝𝑛</m:t>
                        </m:r>
                      </m:sub>
                      <m:sup>
                        <m:r>
                          <m:rPr>
                            <m:sty m:val="p"/>
                          </m:rPr>
                          <a:rPr lang="en-US" altLang="ja-JP" sz="3200" b="0" i="0" smtClean="0">
                            <a:latin typeface="Cambria Math" panose="02040503050406030204" pitchFamily="18" charset="0"/>
                          </a:rPr>
                          <m:t>m</m:t>
                        </m:r>
                      </m:sup>
                    </m:sSubSup>
                    <m:d>
                      <m:dPr>
                        <m:ctrlPr>
                          <a:rPr lang="en-US" altLang="ja-JP" sz="3200" b="0" i="1" smtClean="0">
                            <a:latin typeface="Cambria Math" panose="02040503050406030204" pitchFamily="18" charset="0"/>
                          </a:rPr>
                        </m:ctrlPr>
                      </m:dPr>
                      <m:e>
                        <m:sSub>
                          <m:sSubPr>
                            <m:ctrlPr>
                              <a:rPr lang="en-US" altLang="ja-JP" sz="3200" b="0" i="1" smtClean="0">
                                <a:latin typeface="Cambria Math" panose="02040503050406030204" pitchFamily="18" charset="0"/>
                              </a:rPr>
                            </m:ctrlPr>
                          </m:sSubPr>
                          <m:e>
                            <m:r>
                              <a:rPr lang="en-US" altLang="ja-JP" sz="3200" b="0" i="1" smtClean="0">
                                <a:latin typeface="Cambria Math" panose="02040503050406030204" pitchFamily="18" charset="0"/>
                              </a:rPr>
                              <m:t>𝑗</m:t>
                            </m:r>
                          </m:e>
                          <m:sub>
                            <m:r>
                              <a:rPr lang="en-US" altLang="ja-JP" sz="3200" b="0" i="1" smtClean="0">
                                <a:latin typeface="Cambria Math" panose="02040503050406030204" pitchFamily="18" charset="0"/>
                              </a:rPr>
                              <m:t>𝑝</m:t>
                            </m:r>
                          </m:sub>
                        </m:sSub>
                        <m:r>
                          <a:rPr lang="en-US" altLang="ja-JP" sz="3200" b="0" i="1" smtClean="0">
                            <a:latin typeface="Cambria Math" panose="02040503050406030204" pitchFamily="18" charset="0"/>
                          </a:rPr>
                          <m:t>,</m:t>
                        </m:r>
                        <m:sSub>
                          <m:sSubPr>
                            <m:ctrlPr>
                              <a:rPr lang="en-US" altLang="ja-JP" sz="3200" b="0" i="1" smtClean="0">
                                <a:latin typeface="Cambria Math" panose="02040503050406030204" pitchFamily="18" charset="0"/>
                              </a:rPr>
                            </m:ctrlPr>
                          </m:sSubPr>
                          <m:e>
                            <m:r>
                              <a:rPr lang="en-US" altLang="ja-JP" sz="3200" b="0" i="1" smtClean="0">
                                <a:latin typeface="Cambria Math" panose="02040503050406030204" pitchFamily="18" charset="0"/>
                              </a:rPr>
                              <m:t>𝑗</m:t>
                            </m:r>
                          </m:e>
                          <m:sub>
                            <m:r>
                              <a:rPr lang="en-US" altLang="ja-JP" sz="3200" b="0" i="1" smtClean="0">
                                <a:latin typeface="Cambria Math" panose="02040503050406030204" pitchFamily="18" charset="0"/>
                              </a:rPr>
                              <m:t>𝑛</m:t>
                            </m:r>
                          </m:sub>
                        </m:sSub>
                      </m:e>
                    </m:d>
                  </m:oMath>
                </a14:m>
                <a:endParaRPr kumimoji="1" lang="ja-JP" altLang="en-US" dirty="0"/>
              </a:p>
            </p:txBody>
          </p:sp>
        </mc:Choice>
        <mc:Fallback xmlns="">
          <p:sp>
            <p:nvSpPr>
              <p:cNvPr id="2" name="タイトル 1">
                <a:extLst>
                  <a:ext uri="{FF2B5EF4-FFF2-40B4-BE49-F238E27FC236}">
                    <a16:creationId xmlns:a16="http://schemas.microsoft.com/office/drawing/2014/main" id="{2D353A67-8133-46EF-91AA-437FE6D4ED60}"/>
                  </a:ext>
                </a:extLst>
              </p:cNvPr>
              <p:cNvSpPr>
                <a:spLocks noGrp="1" noRot="1" noChangeAspect="1" noMove="1" noResize="1" noEditPoints="1" noAdjustHandles="1" noChangeArrowheads="1" noChangeShapeType="1" noTextEdit="1"/>
              </p:cNvSpPr>
              <p:nvPr>
                <p:ph type="title"/>
              </p:nvPr>
            </p:nvSpPr>
            <p:spPr>
              <a:blipFill>
                <a:blip r:embed="rId2"/>
                <a:stretch>
                  <a:fillRect l="-678" t="-17391" b="-2782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9FC5B655-AAAF-453E-A3B4-51AA3328CDFF}"/>
                  </a:ext>
                </a:extLst>
              </p:cNvPr>
              <p:cNvSpPr>
                <a:spLocks noGrp="1"/>
              </p:cNvSpPr>
              <p:nvPr>
                <p:ph idx="1"/>
              </p:nvPr>
            </p:nvSpPr>
            <p:spPr>
              <a:xfrm>
                <a:off x="74815" y="4679344"/>
                <a:ext cx="8994369" cy="2042132"/>
              </a:xfrm>
            </p:spPr>
            <p:txBody>
              <a:bodyPr>
                <a:normAutofit/>
              </a:bodyPr>
              <a:lstStyle/>
              <a:p>
                <a:r>
                  <a:rPr kumimoji="1" lang="ja-JP" altLang="en-US" sz="2400" dirty="0"/>
                  <a:t>テンソル力は中心力よりも弱いが、変化は同程度：</a:t>
                </a:r>
                <a:r>
                  <a:rPr kumimoji="1" lang="en-US" altLang="ja-JP" sz="2400" dirty="0"/>
                  <a:t>~0.5 MeV</a:t>
                </a:r>
              </a:p>
              <a:p>
                <a:r>
                  <a:rPr kumimoji="1" lang="ja-JP" altLang="en-US" sz="2400" dirty="0"/>
                  <a:t>簡単にモノポールの強さを理解するためのラベル</a:t>
                </a:r>
                <a:endParaRPr kumimoji="1" lang="en-US" altLang="ja-JP" sz="2400" dirty="0"/>
              </a:p>
              <a:p>
                <a:pPr lvl="1"/>
                <a:r>
                  <a:rPr lang="ja-JP" altLang="en-US" sz="2000" dirty="0"/>
                  <a:t>中心力：</a:t>
                </a:r>
                <a14:m>
                  <m:oMath xmlns:m="http://schemas.openxmlformats.org/officeDocument/2006/math">
                    <m:r>
                      <a:rPr lang="en-US" altLang="ja-JP" sz="2000" b="0" i="0" smtClean="0">
                        <a:latin typeface="Cambria Math" panose="02040503050406030204" pitchFamily="18" charset="0"/>
                      </a:rPr>
                      <m:t>−</m:t>
                    </m:r>
                  </m:oMath>
                </a14:m>
                <a:r>
                  <a:rPr lang="en-US" altLang="ja-JP" sz="2000" dirty="0"/>
                  <a:t> for </a:t>
                </a:r>
                <a14:m>
                  <m:oMath xmlns:m="http://schemas.openxmlformats.org/officeDocument/2006/math">
                    <m:r>
                      <m:rPr>
                        <m:sty m:val="p"/>
                      </m:rPr>
                      <a:rPr lang="en-US" altLang="ja-JP" sz="2000" b="0" i="0" smtClean="0">
                        <a:latin typeface="Cambria Math" panose="02040503050406030204" pitchFamily="18" charset="0"/>
                      </a:rPr>
                      <m:t>Δ</m:t>
                    </m:r>
                    <m:r>
                      <a:rPr lang="en-US" altLang="ja-JP" sz="2000" b="0" i="1" smtClean="0">
                        <a:latin typeface="Cambria Math" panose="02040503050406030204" pitchFamily="18" charset="0"/>
                      </a:rPr>
                      <m:t>𝑛</m:t>
                    </m:r>
                    <m:r>
                      <a:rPr lang="en-US" altLang="ja-JP" sz="2000" b="0" i="1" smtClean="0">
                        <a:latin typeface="Cambria Math" panose="02040503050406030204" pitchFamily="18" charset="0"/>
                      </a:rPr>
                      <m:t>=0</m:t>
                    </m:r>
                  </m:oMath>
                </a14:m>
                <a:r>
                  <a:rPr kumimoji="1" lang="en-US" altLang="ja-JP" sz="2000" dirty="0"/>
                  <a:t>, </a:t>
                </a:r>
                <a14:m>
                  <m:oMath xmlns:m="http://schemas.openxmlformats.org/officeDocument/2006/math">
                    <m:r>
                      <a:rPr kumimoji="1" lang="en-US" altLang="ja-JP" sz="2000" b="0" i="1" smtClean="0">
                        <a:latin typeface="Cambria Math" panose="02040503050406030204" pitchFamily="18" charset="0"/>
                      </a:rPr>
                      <m:t>+</m:t>
                    </m:r>
                  </m:oMath>
                </a14:m>
                <a:r>
                  <a:rPr kumimoji="1" lang="en-US" altLang="ja-JP" sz="2000" dirty="0"/>
                  <a:t> for </a:t>
                </a:r>
                <a14:m>
                  <m:oMath xmlns:m="http://schemas.openxmlformats.org/officeDocument/2006/math">
                    <m:r>
                      <m:rPr>
                        <m:sty m:val="p"/>
                      </m:rPr>
                      <a:rPr lang="en-US" altLang="ja-JP" sz="2000">
                        <a:latin typeface="Cambria Math" panose="02040503050406030204" pitchFamily="18" charset="0"/>
                      </a:rPr>
                      <m:t>Δ</m:t>
                    </m:r>
                    <m:r>
                      <a:rPr lang="en-US" altLang="ja-JP" sz="2000" i="1">
                        <a:latin typeface="Cambria Math" panose="02040503050406030204" pitchFamily="18" charset="0"/>
                      </a:rPr>
                      <m:t>𝑛</m:t>
                    </m:r>
                    <m:r>
                      <a:rPr lang="en-US" altLang="ja-JP" sz="2000" b="0" i="1" smtClean="0">
                        <a:latin typeface="Cambria Math" panose="02040503050406030204" pitchFamily="18" charset="0"/>
                      </a:rPr>
                      <m:t>≠</m:t>
                    </m:r>
                    <m:r>
                      <a:rPr lang="en-US" altLang="ja-JP" sz="2000" i="1">
                        <a:latin typeface="Cambria Math" panose="02040503050406030204" pitchFamily="18" charset="0"/>
                      </a:rPr>
                      <m:t>0</m:t>
                    </m:r>
                  </m:oMath>
                </a14:m>
                <a:endParaRPr kumimoji="1" lang="en-US" altLang="ja-JP" sz="2000" dirty="0"/>
              </a:p>
              <a:p>
                <a:pPr lvl="1"/>
                <a:r>
                  <a:rPr kumimoji="1" lang="ja-JP" altLang="en-US" sz="2000" dirty="0"/>
                  <a:t>テンソル力：</a:t>
                </a:r>
                <a:r>
                  <a:rPr lang="en-US" altLang="ja-JP" sz="2000" b="0" dirty="0"/>
                  <a:t> </a:t>
                </a:r>
                <a14:m>
                  <m:oMath xmlns:m="http://schemas.openxmlformats.org/officeDocument/2006/math">
                    <m:r>
                      <a:rPr lang="en-US" altLang="ja-JP" sz="2000" b="0" i="0" smtClean="0">
                        <a:latin typeface="Cambria Math" panose="02040503050406030204" pitchFamily="18" charset="0"/>
                      </a:rPr>
                      <m:t>−</m:t>
                    </m:r>
                  </m:oMath>
                </a14:m>
                <a:r>
                  <a:rPr lang="en-US" altLang="ja-JP" sz="2000" dirty="0"/>
                  <a:t> for antiparallel, </a:t>
                </a:r>
                <a14:m>
                  <m:oMath xmlns:m="http://schemas.openxmlformats.org/officeDocument/2006/math">
                    <m:r>
                      <a:rPr lang="en-US" altLang="ja-JP" sz="2000" i="1">
                        <a:latin typeface="Cambria Math" panose="02040503050406030204" pitchFamily="18" charset="0"/>
                      </a:rPr>
                      <m:t>+</m:t>
                    </m:r>
                  </m:oMath>
                </a14:m>
                <a:r>
                  <a:rPr kumimoji="1" lang="ja-JP" altLang="en-US" sz="2000" dirty="0"/>
                  <a:t> </a:t>
                </a:r>
                <a:r>
                  <a:rPr kumimoji="1" lang="en-US" altLang="ja-JP" sz="2000" dirty="0"/>
                  <a:t>for parallel; </a:t>
                </a:r>
                <a14:m>
                  <m:oMath xmlns:m="http://schemas.openxmlformats.org/officeDocument/2006/math">
                    <m:r>
                      <a:rPr lang="en-US" altLang="ja-JP" sz="2000" b="0" i="0" smtClean="0">
                        <a:latin typeface="Cambria Math" panose="02040503050406030204" pitchFamily="18" charset="0"/>
                      </a:rPr>
                      <m:t>(</m:t>
                    </m:r>
                    <m:r>
                      <a:rPr lang="en-US" altLang="ja-JP" sz="2000">
                        <a:latin typeface="Cambria Math" panose="02040503050406030204" pitchFamily="18" charset="0"/>
                      </a:rPr>
                      <m:t>−</m:t>
                    </m:r>
                    <m:r>
                      <a:rPr lang="en-US" altLang="ja-JP" sz="2000" b="0" i="0" smtClean="0">
                        <a:latin typeface="Cambria Math" panose="02040503050406030204" pitchFamily="18" charset="0"/>
                      </a:rPr>
                      <m:t>)</m:t>
                    </m:r>
                  </m:oMath>
                </a14:m>
                <a:r>
                  <a:rPr kumimoji="1" lang="ja-JP" altLang="en-US" sz="2000" dirty="0"/>
                  <a:t> </a:t>
                </a:r>
                <a:r>
                  <a:rPr lang="en-US" altLang="ja-JP" sz="2000" dirty="0"/>
                  <a:t>or </a:t>
                </a:r>
                <a14:m>
                  <m:oMath xmlns:m="http://schemas.openxmlformats.org/officeDocument/2006/math">
                    <m:r>
                      <a:rPr lang="en-US" altLang="ja-JP" sz="2000">
                        <a:latin typeface="Cambria Math" panose="02040503050406030204" pitchFamily="18" charset="0"/>
                      </a:rPr>
                      <m:t>(</m:t>
                    </m:r>
                    <m:r>
                      <a:rPr lang="en-US" altLang="ja-JP" sz="2000" b="0" i="1" smtClean="0">
                        <a:latin typeface="Cambria Math" panose="02040503050406030204" pitchFamily="18" charset="0"/>
                      </a:rPr>
                      <m:t>+</m:t>
                    </m:r>
                    <m:r>
                      <a:rPr lang="en-US" altLang="ja-JP" sz="2000">
                        <a:latin typeface="Cambria Math" panose="02040503050406030204" pitchFamily="18" charset="0"/>
                      </a:rPr>
                      <m:t>)</m:t>
                    </m:r>
                  </m:oMath>
                </a14:m>
                <a:r>
                  <a:rPr kumimoji="1" lang="ja-JP" altLang="en-US" sz="2000" dirty="0"/>
                  <a:t> </a:t>
                </a:r>
                <a:r>
                  <a:rPr kumimoji="1" lang="en-US" altLang="ja-JP" sz="2000" dirty="0"/>
                  <a:t>for </a:t>
                </a:r>
                <a14:m>
                  <m:oMath xmlns:m="http://schemas.openxmlformats.org/officeDocument/2006/math">
                    <m:r>
                      <m:rPr>
                        <m:sty m:val="p"/>
                      </m:rPr>
                      <a:rPr lang="en-US" altLang="ja-JP" sz="2000">
                        <a:latin typeface="Cambria Math" panose="02040503050406030204" pitchFamily="18" charset="0"/>
                      </a:rPr>
                      <m:t>Δ</m:t>
                    </m:r>
                    <m:r>
                      <a:rPr lang="en-US" altLang="ja-JP" sz="2000" i="1">
                        <a:latin typeface="Cambria Math" panose="02040503050406030204" pitchFamily="18" charset="0"/>
                      </a:rPr>
                      <m:t>𝑛</m:t>
                    </m:r>
                    <m:r>
                      <a:rPr lang="en-US" altLang="ja-JP" sz="2000" i="1">
                        <a:latin typeface="Cambria Math" panose="02040503050406030204" pitchFamily="18" charset="0"/>
                      </a:rPr>
                      <m:t>≠0</m:t>
                    </m:r>
                  </m:oMath>
                </a14:m>
                <a:endParaRPr lang="en-US" altLang="ja-JP" sz="2000" dirty="0"/>
              </a:p>
              <a:p>
                <a:pPr lvl="1"/>
                <a:endParaRPr kumimoji="1" lang="ja-JP" altLang="en-US" sz="2000" dirty="0"/>
              </a:p>
            </p:txBody>
          </p:sp>
        </mc:Choice>
        <mc:Fallback xmlns="">
          <p:sp>
            <p:nvSpPr>
              <p:cNvPr id="3" name="コンテンツ プレースホルダー 2">
                <a:extLst>
                  <a:ext uri="{FF2B5EF4-FFF2-40B4-BE49-F238E27FC236}">
                    <a16:creationId xmlns:a16="http://schemas.microsoft.com/office/drawing/2014/main" id="{9FC5B655-AAAF-453E-A3B4-51AA3328CDFF}"/>
                  </a:ext>
                </a:extLst>
              </p:cNvPr>
              <p:cNvSpPr>
                <a:spLocks noGrp="1" noRot="1" noChangeAspect="1" noMove="1" noResize="1" noEditPoints="1" noAdjustHandles="1" noChangeArrowheads="1" noChangeShapeType="1" noTextEdit="1"/>
              </p:cNvSpPr>
              <p:nvPr>
                <p:ph idx="1"/>
              </p:nvPr>
            </p:nvSpPr>
            <p:spPr>
              <a:xfrm>
                <a:off x="74815" y="4679344"/>
                <a:ext cx="8994369" cy="2042132"/>
              </a:xfrm>
              <a:blipFill>
                <a:blip r:embed="rId3"/>
                <a:stretch>
                  <a:fillRect l="-881" t="-3582"/>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835FDF96-9D65-4F6B-925E-3A642D2D43ED}"/>
              </a:ext>
            </a:extLst>
          </p:cNvPr>
          <p:cNvSpPr>
            <a:spLocks noGrp="1"/>
          </p:cNvSpPr>
          <p:nvPr>
            <p:ph type="sldNum" sz="quarter" idx="12"/>
          </p:nvPr>
        </p:nvSpPr>
        <p:spPr/>
        <p:txBody>
          <a:bodyPr/>
          <a:lstStyle/>
          <a:p>
            <a:fld id="{7C8167B1-A8AD-44AE-B049-B38C2168B78E}" type="slidenum">
              <a:rPr kumimoji="1" lang="ja-JP" altLang="en-US" smtClean="0"/>
              <a:t>5</a:t>
            </a:fld>
            <a:endParaRPr kumimoji="1" lang="ja-JP" altLang="en-US" dirty="0"/>
          </a:p>
        </p:txBody>
      </p:sp>
      <p:pic>
        <p:nvPicPr>
          <p:cNvPr id="6" name="図 5">
            <a:extLst>
              <a:ext uri="{FF2B5EF4-FFF2-40B4-BE49-F238E27FC236}">
                <a16:creationId xmlns:a16="http://schemas.microsoft.com/office/drawing/2014/main" id="{669FA5DC-0396-4898-92C8-1BF47BDE15E6}"/>
              </a:ext>
            </a:extLst>
          </p:cNvPr>
          <p:cNvPicPr>
            <a:picLocks noChangeAspect="1"/>
          </p:cNvPicPr>
          <p:nvPr/>
        </p:nvPicPr>
        <p:blipFill>
          <a:blip r:embed="rId4"/>
          <a:stretch>
            <a:fillRect/>
          </a:stretch>
        </p:blipFill>
        <p:spPr>
          <a:xfrm>
            <a:off x="302432" y="857935"/>
            <a:ext cx="8539134" cy="3778123"/>
          </a:xfrm>
          <a:prstGeom prst="rect">
            <a:avLst/>
          </a:prstGeom>
        </p:spPr>
      </p:pic>
    </p:spTree>
    <p:extLst>
      <p:ext uri="{BB962C8B-B14F-4D97-AF65-F5344CB8AC3E}">
        <p14:creationId xmlns:p14="http://schemas.microsoft.com/office/powerpoint/2010/main" val="3609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1C0CD7-DACD-45CE-9843-EA0D6F8E6C6D}"/>
              </a:ext>
            </a:extLst>
          </p:cNvPr>
          <p:cNvSpPr>
            <a:spLocks noGrp="1"/>
          </p:cNvSpPr>
          <p:nvPr>
            <p:ph type="title"/>
          </p:nvPr>
        </p:nvSpPr>
        <p:spPr/>
        <p:txBody>
          <a:bodyPr/>
          <a:lstStyle/>
          <a:p>
            <a:r>
              <a:rPr kumimoji="1" lang="ja-JP" altLang="en-US" dirty="0"/>
              <a:t>モノポール相互作用による殻進化</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D3A82D2E-98BD-485E-846A-AA829DD008DF}"/>
                  </a:ext>
                </a:extLst>
              </p:cNvPr>
              <p:cNvSpPr>
                <a:spLocks noGrp="1"/>
              </p:cNvSpPr>
              <p:nvPr>
                <p:ph idx="1"/>
              </p:nvPr>
            </p:nvSpPr>
            <p:spPr>
              <a:xfrm>
                <a:off x="74815" y="3383279"/>
                <a:ext cx="8994369" cy="3338195"/>
              </a:xfrm>
            </p:spPr>
            <p:txBody>
              <a:bodyPr>
                <a:normAutofit/>
              </a:bodyPr>
              <a:lstStyle/>
              <a:p>
                <a:r>
                  <a:rPr kumimoji="1" lang="ja-JP" altLang="en-US" sz="2400" dirty="0"/>
                  <a:t>陽子を</a:t>
                </a:r>
                <a14:m>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𝑗</m:t>
                        </m:r>
                      </m:e>
                      <m:sub>
                        <m:r>
                          <a:rPr kumimoji="1" lang="en-US" altLang="ja-JP" sz="2400" b="0" i="1" smtClean="0">
                            <a:latin typeface="Cambria Math" panose="02040503050406030204" pitchFamily="18" charset="0"/>
                          </a:rPr>
                          <m:t>𝑝</m:t>
                        </m:r>
                      </m:sub>
                    </m:sSub>
                  </m:oMath>
                </a14:m>
                <a:r>
                  <a:rPr kumimoji="1" lang="ja-JP" altLang="en-US" sz="2400" dirty="0"/>
                  <a:t>軌道につめた前後で、中性子の</a:t>
                </a:r>
                <a14:m>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𝑗</m:t>
                        </m:r>
                      </m:e>
                      <m:sub>
                        <m:r>
                          <a:rPr kumimoji="1" lang="en-US" altLang="ja-JP" sz="2400" b="0" i="1" smtClean="0">
                            <a:latin typeface="Cambria Math" panose="02040503050406030204" pitchFamily="18" charset="0"/>
                          </a:rPr>
                          <m:t>𝑛</m:t>
                        </m:r>
                      </m:sub>
                    </m:sSub>
                  </m:oMath>
                </a14:m>
                <a:r>
                  <a:rPr kumimoji="1" lang="ja-JP" altLang="en-US" sz="2400" dirty="0"/>
                  <a:t>軌道と</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𝑗</m:t>
                        </m:r>
                      </m:e>
                      <m:sub>
                        <m:r>
                          <a:rPr lang="en-US" altLang="ja-JP" sz="2400" i="1">
                            <a:latin typeface="Cambria Math" panose="02040503050406030204" pitchFamily="18" charset="0"/>
                          </a:rPr>
                          <m:t>𝑛</m:t>
                        </m:r>
                      </m:sub>
                    </m:sSub>
                    <m:r>
                      <a:rPr lang="en-US" altLang="ja-JP" sz="2400" b="0" i="1" smtClean="0">
                        <a:latin typeface="Cambria Math" panose="02040503050406030204" pitchFamily="18" charset="0"/>
                      </a:rPr>
                      <m:t>′</m:t>
                    </m:r>
                  </m:oMath>
                </a14:m>
                <a:r>
                  <a:rPr kumimoji="1" lang="ja-JP" altLang="en-US" sz="2400" dirty="0"/>
                  <a:t>軌道との間のエネルギー差</a:t>
                </a:r>
                <a14:m>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𝜀</m:t>
                        </m:r>
                      </m:e>
                      <m:sub>
                        <m:r>
                          <a:rPr kumimoji="1" lang="en-US" altLang="ja-JP" sz="2400" b="0" i="1" smtClean="0">
                            <a:latin typeface="Cambria Math" panose="02040503050406030204" pitchFamily="18" charset="0"/>
                          </a:rPr>
                          <m:t>𝜈</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𝑗</m:t>
                            </m:r>
                          </m:e>
                          <m:sub>
                            <m:r>
                              <a:rPr kumimoji="1" lang="en-US" altLang="ja-JP" sz="2400" b="0" i="1" smtClean="0">
                                <a:latin typeface="Cambria Math" panose="02040503050406030204" pitchFamily="18" charset="0"/>
                              </a:rPr>
                              <m:t>𝑛</m:t>
                            </m:r>
                          </m:sub>
                        </m:sSub>
                      </m:sub>
                    </m:sSub>
                    <m:r>
                      <a:rPr kumimoji="1" lang="en-US" altLang="ja-JP" sz="2400" b="0" i="1" smtClean="0">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𝜀</m:t>
                        </m:r>
                      </m:e>
                      <m:sub>
                        <m:r>
                          <a:rPr lang="en-US" altLang="ja-JP" sz="2400" i="1">
                            <a:latin typeface="Cambria Math" panose="02040503050406030204" pitchFamily="18" charset="0"/>
                          </a:rPr>
                          <m:t>𝜈</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𝑗</m:t>
                            </m:r>
                          </m:e>
                          <m:sub>
                            <m:r>
                              <a:rPr lang="en-US" altLang="ja-JP" sz="2400" i="1">
                                <a:latin typeface="Cambria Math" panose="02040503050406030204" pitchFamily="18" charset="0"/>
                              </a:rPr>
                              <m:t>𝑛</m:t>
                            </m:r>
                          </m:sub>
                        </m:sSub>
                        <m:r>
                          <a:rPr lang="en-US" altLang="ja-JP" sz="2400" b="0" i="1" smtClean="0">
                            <a:latin typeface="Cambria Math" panose="02040503050406030204" pitchFamily="18" charset="0"/>
                          </a:rPr>
                          <m:t>′</m:t>
                        </m:r>
                      </m:sub>
                    </m:sSub>
                  </m:oMath>
                </a14:m>
                <a:r>
                  <a:rPr kumimoji="1" lang="ja-JP" altLang="en-US" sz="2400" dirty="0"/>
                  <a:t>が変化した量</a:t>
                </a:r>
                <a:r>
                  <a:rPr lang="ja-JP" altLang="en-US" sz="2400" dirty="0"/>
                  <a:t>を</a:t>
                </a:r>
                <a14:m>
                  <m:oMath xmlns:m="http://schemas.openxmlformats.org/officeDocument/2006/math">
                    <m:sSub>
                      <m:sSubPr>
                        <m:ctrlPr>
                          <a:rPr lang="en-US" altLang="ja-JP" sz="2400" b="0" i="1" smtClean="0">
                            <a:latin typeface="Cambria Math" panose="02040503050406030204" pitchFamily="18" charset="0"/>
                          </a:rPr>
                        </m:ctrlPr>
                      </m:sSubPr>
                      <m:e>
                        <m:r>
                          <m:rPr>
                            <m:sty m:val="p"/>
                          </m:rPr>
                          <a:rPr lang="en-US" altLang="ja-JP" sz="2400" b="0" i="0" smtClean="0">
                            <a:latin typeface="Cambria Math" panose="02040503050406030204" pitchFamily="18" charset="0"/>
                          </a:rPr>
                          <m:t>Δ</m:t>
                        </m:r>
                      </m:e>
                      <m:sub>
                        <m:r>
                          <a:rPr lang="en-US" altLang="ja-JP" sz="2400" b="0" i="1" smtClean="0">
                            <a:latin typeface="Cambria Math" panose="02040503050406030204" pitchFamily="18" charset="0"/>
                          </a:rPr>
                          <m:t>𝜋</m:t>
                        </m:r>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𝑗</m:t>
                            </m:r>
                          </m:e>
                          <m:sub>
                            <m:r>
                              <a:rPr lang="en-US" altLang="ja-JP" sz="2400" b="0" i="1" smtClean="0">
                                <a:latin typeface="Cambria Math" panose="02040503050406030204" pitchFamily="18" charset="0"/>
                              </a:rPr>
                              <m:t>𝑝</m:t>
                            </m:r>
                          </m:sub>
                        </m:sSub>
                      </m:sub>
                    </m:sSub>
                    <m:d>
                      <m:dPr>
                        <m:ctrlPr>
                          <a:rPr lang="en-US" altLang="ja-JP" sz="2400" b="0" i="1" smtClean="0">
                            <a:latin typeface="Cambria Math" panose="02040503050406030204" pitchFamily="18" charset="0"/>
                          </a:rPr>
                        </m:ctrlPr>
                      </m:d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𝜀</m:t>
                            </m:r>
                          </m:e>
                          <m:sub>
                            <m:r>
                              <a:rPr lang="en-US" altLang="ja-JP" sz="2400" i="1">
                                <a:latin typeface="Cambria Math" panose="02040503050406030204" pitchFamily="18" charset="0"/>
                              </a:rPr>
                              <m:t>𝜈</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𝑗</m:t>
                                </m:r>
                              </m:e>
                              <m:sub>
                                <m:r>
                                  <a:rPr lang="en-US" altLang="ja-JP" sz="2400" i="1">
                                    <a:latin typeface="Cambria Math" panose="02040503050406030204" pitchFamily="18" charset="0"/>
                                  </a:rPr>
                                  <m:t>𝑛</m:t>
                                </m:r>
                              </m:sub>
                            </m:sSub>
                          </m:sub>
                        </m:sSub>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𝜀</m:t>
                            </m:r>
                          </m:e>
                          <m:sub>
                            <m:r>
                              <a:rPr lang="en-US" altLang="ja-JP" sz="2400" i="1">
                                <a:latin typeface="Cambria Math" panose="02040503050406030204" pitchFamily="18" charset="0"/>
                              </a:rPr>
                              <m:t>𝜈</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𝑗</m:t>
                                </m:r>
                              </m:e>
                              <m:sub>
                                <m:r>
                                  <a:rPr lang="en-US" altLang="ja-JP" sz="2400" i="1">
                                    <a:latin typeface="Cambria Math" panose="02040503050406030204" pitchFamily="18" charset="0"/>
                                  </a:rPr>
                                  <m:t>𝑛</m:t>
                                </m:r>
                              </m:sub>
                            </m:sSub>
                            <m:r>
                              <a:rPr lang="en-US" altLang="ja-JP" sz="2400" i="1">
                                <a:latin typeface="Cambria Math" panose="02040503050406030204" pitchFamily="18" charset="0"/>
                              </a:rPr>
                              <m:t>′</m:t>
                            </m:r>
                          </m:sub>
                        </m:sSub>
                      </m:e>
                    </m:d>
                  </m:oMath>
                </a14:m>
                <a:r>
                  <a:rPr kumimoji="1" lang="ja-JP" altLang="en-US" sz="2400" dirty="0"/>
                  <a:t>と表す。これは、</a:t>
                </a:r>
                <a:r>
                  <a:rPr kumimoji="1" lang="ja-JP" altLang="en-US" sz="2400" dirty="0">
                    <a:solidFill>
                      <a:srgbClr val="0070C0"/>
                    </a:solidFill>
                  </a:rPr>
                  <a:t>殻進化を特徴づける量</a:t>
                </a:r>
                <a:r>
                  <a:rPr kumimoji="1" lang="ja-JP" altLang="en-US" sz="2400" dirty="0"/>
                  <a:t>となる。</a:t>
                </a:r>
                <a:br>
                  <a:rPr kumimoji="1" lang="en-US" altLang="ja-JP" sz="2400" dirty="0"/>
                </a:br>
                <a14:m>
                  <m:oMath xmlns:m="http://schemas.openxmlformats.org/officeDocument/2006/math">
                    <m:sSub>
                      <m:sSubPr>
                        <m:ctrlPr>
                          <a:rPr lang="en-US" altLang="ja-JP" sz="2400" i="1">
                            <a:latin typeface="Cambria Math" panose="02040503050406030204" pitchFamily="18" charset="0"/>
                          </a:rPr>
                        </m:ctrlPr>
                      </m:sSubPr>
                      <m:e>
                        <m:r>
                          <m:rPr>
                            <m:sty m:val="p"/>
                          </m:rPr>
                          <a:rPr lang="en-US" altLang="ja-JP" sz="2400">
                            <a:latin typeface="Cambria Math" panose="02040503050406030204" pitchFamily="18" charset="0"/>
                          </a:rPr>
                          <m:t>Δ</m:t>
                        </m:r>
                      </m:e>
                      <m:sub>
                        <m:r>
                          <a:rPr lang="en-US" altLang="ja-JP" sz="2400" i="1">
                            <a:latin typeface="Cambria Math" panose="02040503050406030204" pitchFamily="18" charset="0"/>
                          </a:rPr>
                          <m:t>𝜋</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𝑗</m:t>
                            </m:r>
                          </m:e>
                          <m:sub>
                            <m:r>
                              <a:rPr lang="en-US" altLang="ja-JP" sz="2400" i="1">
                                <a:latin typeface="Cambria Math" panose="02040503050406030204" pitchFamily="18" charset="0"/>
                              </a:rPr>
                              <m:t>𝑝</m:t>
                            </m:r>
                          </m:sub>
                        </m:sSub>
                      </m:sub>
                    </m:sSub>
                    <m:d>
                      <m:dPr>
                        <m:ctrlPr>
                          <a:rPr lang="en-US" altLang="ja-JP" sz="2400" i="1">
                            <a:latin typeface="Cambria Math" panose="02040503050406030204" pitchFamily="18" charset="0"/>
                          </a:rPr>
                        </m:ctrlPr>
                      </m:d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𝜀</m:t>
                            </m:r>
                          </m:e>
                          <m:sub>
                            <m:r>
                              <a:rPr lang="en-US" altLang="ja-JP" sz="2400" i="1">
                                <a:latin typeface="Cambria Math" panose="02040503050406030204" pitchFamily="18" charset="0"/>
                              </a:rPr>
                              <m:t>𝜈</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𝑗</m:t>
                                </m:r>
                              </m:e>
                              <m:sub>
                                <m:r>
                                  <a:rPr lang="en-US" altLang="ja-JP" sz="2400" i="1">
                                    <a:latin typeface="Cambria Math" panose="02040503050406030204" pitchFamily="18" charset="0"/>
                                  </a:rPr>
                                  <m:t>𝑛</m:t>
                                </m:r>
                              </m:sub>
                            </m:sSub>
                          </m:sub>
                        </m:sSub>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𝜀</m:t>
                            </m:r>
                          </m:e>
                          <m:sub>
                            <m:r>
                              <a:rPr lang="en-US" altLang="ja-JP" sz="2400" i="1">
                                <a:latin typeface="Cambria Math" panose="02040503050406030204" pitchFamily="18" charset="0"/>
                              </a:rPr>
                              <m:t>𝜈</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𝑗</m:t>
                                </m:r>
                              </m:e>
                              <m:sub>
                                <m:r>
                                  <a:rPr lang="en-US" altLang="ja-JP" sz="2400" i="1">
                                    <a:latin typeface="Cambria Math" panose="02040503050406030204" pitchFamily="18" charset="0"/>
                                  </a:rPr>
                                  <m:t>𝑛</m:t>
                                </m:r>
                              </m:sub>
                            </m:sSub>
                            <m:r>
                              <a:rPr lang="en-US" altLang="ja-JP" sz="2400" i="1">
                                <a:latin typeface="Cambria Math" panose="02040503050406030204" pitchFamily="18" charset="0"/>
                              </a:rPr>
                              <m:t>′</m:t>
                            </m:r>
                          </m:sub>
                        </m:sSub>
                      </m:e>
                    </m:d>
                    <m:r>
                      <a:rPr lang="en-US" altLang="ja-JP" sz="2400" b="0" i="1" smtClean="0">
                        <a:latin typeface="Cambria Math" panose="02040503050406030204" pitchFamily="18" charset="0"/>
                      </a:rPr>
                      <m:t>=(2</m:t>
                    </m:r>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𝑗</m:t>
                        </m:r>
                      </m:e>
                      <m:sub>
                        <m:r>
                          <a:rPr lang="en-US" altLang="ja-JP" sz="2400" b="0" i="1" smtClean="0">
                            <a:latin typeface="Cambria Math" panose="02040503050406030204" pitchFamily="18" charset="0"/>
                          </a:rPr>
                          <m:t>𝑝</m:t>
                        </m:r>
                      </m:sub>
                    </m:sSub>
                    <m:r>
                      <a:rPr lang="en-US" altLang="ja-JP" sz="2400" b="0" i="1" smtClean="0">
                        <a:latin typeface="Cambria Math" panose="02040503050406030204" pitchFamily="18" charset="0"/>
                      </a:rPr>
                      <m:t>+1)</m:t>
                    </m:r>
                    <m:d>
                      <m:dPr>
                        <m:begChr m:val="{"/>
                        <m:endChr m:val="}"/>
                        <m:ctrlPr>
                          <a:rPr lang="en-US" altLang="ja-JP" sz="2400" b="0" i="1" smtClean="0">
                            <a:latin typeface="Cambria Math" panose="02040503050406030204" pitchFamily="18" charset="0"/>
                          </a:rPr>
                        </m:ctrlPr>
                      </m:dPr>
                      <m:e>
                        <m:sSubSup>
                          <m:sSubSupPr>
                            <m:ctrlPr>
                              <a:rPr lang="en-US" altLang="ja-JP" sz="2400" b="0" i="1" smtClean="0">
                                <a:latin typeface="Cambria Math" panose="02040503050406030204" pitchFamily="18" charset="0"/>
                              </a:rPr>
                            </m:ctrlPr>
                          </m:sSubSupPr>
                          <m:e>
                            <m:r>
                              <a:rPr lang="en-US" altLang="ja-JP" sz="2400" b="0" i="1" smtClean="0">
                                <a:latin typeface="Cambria Math" panose="02040503050406030204" pitchFamily="18" charset="0"/>
                              </a:rPr>
                              <m:t>𝑉</m:t>
                            </m:r>
                          </m:e>
                          <m:sub>
                            <m:r>
                              <a:rPr lang="en-US" altLang="ja-JP" sz="2400" b="0" i="1" smtClean="0">
                                <a:latin typeface="Cambria Math" panose="02040503050406030204" pitchFamily="18" charset="0"/>
                              </a:rPr>
                              <m:t>𝑝𝑛</m:t>
                            </m:r>
                          </m:sub>
                          <m:sup>
                            <m:r>
                              <m:rPr>
                                <m:sty m:val="p"/>
                              </m:rPr>
                              <a:rPr lang="en-US" altLang="ja-JP" sz="2400" b="0" i="0" smtClean="0">
                                <a:latin typeface="Cambria Math" panose="02040503050406030204" pitchFamily="18" charset="0"/>
                              </a:rPr>
                              <m:t>m</m:t>
                            </m:r>
                          </m:sup>
                        </m:sSubSup>
                        <m:d>
                          <m:dPr>
                            <m:ctrlPr>
                              <a:rPr lang="en-US" altLang="ja-JP" sz="2400" b="0" i="1" smtClean="0">
                                <a:latin typeface="Cambria Math" panose="02040503050406030204" pitchFamily="18" charset="0"/>
                              </a:rPr>
                            </m:ctrlPr>
                          </m:dPr>
                          <m:e>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𝑗</m:t>
                                </m:r>
                              </m:e>
                              <m:sub>
                                <m:r>
                                  <a:rPr lang="en-US" altLang="ja-JP" sz="2400" b="0" i="1" smtClean="0">
                                    <a:latin typeface="Cambria Math" panose="02040503050406030204" pitchFamily="18" charset="0"/>
                                  </a:rPr>
                                  <m:t>𝑝</m:t>
                                </m:r>
                              </m:sub>
                            </m:sSub>
                            <m:r>
                              <a:rPr lang="en-US" altLang="ja-JP" sz="2400" b="0" i="1" smtClean="0">
                                <a:latin typeface="Cambria Math" panose="02040503050406030204" pitchFamily="18" charset="0"/>
                              </a:rPr>
                              <m:t>,</m:t>
                            </m:r>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𝑗</m:t>
                                </m:r>
                              </m:e>
                              <m:sub>
                                <m:r>
                                  <a:rPr lang="en-US" altLang="ja-JP" sz="2400" b="0" i="1" smtClean="0">
                                    <a:latin typeface="Cambria Math" panose="02040503050406030204" pitchFamily="18" charset="0"/>
                                  </a:rPr>
                                  <m:t>𝑛</m:t>
                                </m:r>
                              </m:sub>
                            </m:sSub>
                          </m:e>
                        </m:d>
                        <m:r>
                          <a:rPr lang="en-US" altLang="ja-JP" sz="2400" b="0" i="1" smtClean="0">
                            <a:latin typeface="Cambria Math" panose="02040503050406030204" pitchFamily="18" charset="0"/>
                          </a:rPr>
                          <m:t>−</m:t>
                        </m:r>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𝑉</m:t>
                            </m:r>
                          </m:e>
                          <m:sub>
                            <m:r>
                              <a:rPr lang="en-US" altLang="ja-JP" sz="2400" i="1">
                                <a:latin typeface="Cambria Math" panose="02040503050406030204" pitchFamily="18" charset="0"/>
                              </a:rPr>
                              <m:t>𝑝𝑛</m:t>
                            </m:r>
                          </m:sub>
                          <m:sup>
                            <m:r>
                              <m:rPr>
                                <m:sty m:val="p"/>
                              </m:rPr>
                              <a:rPr lang="en-US" altLang="ja-JP" sz="2400">
                                <a:latin typeface="Cambria Math" panose="02040503050406030204" pitchFamily="18" charset="0"/>
                              </a:rPr>
                              <m:t>m</m:t>
                            </m:r>
                          </m:sup>
                        </m:sSubSup>
                        <m:d>
                          <m:dPr>
                            <m:ctrlPr>
                              <a:rPr lang="en-US" altLang="ja-JP" sz="2400" i="1">
                                <a:latin typeface="Cambria Math" panose="02040503050406030204" pitchFamily="18" charset="0"/>
                              </a:rPr>
                            </m:ctrlPr>
                          </m:d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𝑗</m:t>
                                </m:r>
                              </m:e>
                              <m:sub>
                                <m:r>
                                  <a:rPr lang="en-US" altLang="ja-JP" sz="2400" i="1">
                                    <a:latin typeface="Cambria Math" panose="02040503050406030204" pitchFamily="18" charset="0"/>
                                  </a:rPr>
                                  <m:t>𝑝</m:t>
                                </m:r>
                              </m:sub>
                            </m:sSub>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𝑗</m:t>
                                </m:r>
                              </m:e>
                              <m:sub>
                                <m:r>
                                  <a:rPr lang="en-US" altLang="ja-JP" sz="2400" i="1">
                                    <a:latin typeface="Cambria Math" panose="02040503050406030204" pitchFamily="18" charset="0"/>
                                  </a:rPr>
                                  <m:t>𝑛</m:t>
                                </m:r>
                              </m:sub>
                            </m:sSub>
                            <m:r>
                              <a:rPr lang="en-US" altLang="ja-JP" sz="2400" b="0" i="1" smtClean="0">
                                <a:latin typeface="Cambria Math" panose="02040503050406030204" pitchFamily="18" charset="0"/>
                              </a:rPr>
                              <m:t>′</m:t>
                            </m:r>
                          </m:e>
                        </m:d>
                      </m:e>
                    </m:d>
                  </m:oMath>
                </a14:m>
                <a:endParaRPr kumimoji="1" lang="en-US" altLang="ja-JP" sz="2400" dirty="0"/>
              </a:p>
              <a:p>
                <a:pPr lvl="1"/>
                <a:r>
                  <a:rPr kumimoji="1" lang="ja-JP" altLang="en-US" sz="2000" dirty="0"/>
                  <a:t>この</a:t>
                </a:r>
                <a:r>
                  <a:rPr kumimoji="1" lang="ja-JP" altLang="en-US" sz="2000" dirty="0">
                    <a:solidFill>
                      <a:srgbClr val="FF0000"/>
                    </a:solidFill>
                  </a:rPr>
                  <a:t>エネルギー変化量は仮定したコアによらない</a:t>
                </a:r>
                <a:endParaRPr lang="en-US" altLang="ja-JP" sz="2000" dirty="0">
                  <a:solidFill>
                    <a:srgbClr val="FF0000"/>
                  </a:solidFill>
                </a:endParaRPr>
              </a:p>
              <a:p>
                <a:pPr lvl="2"/>
                <a14:m>
                  <m:oMath xmlns:m="http://schemas.openxmlformats.org/officeDocument/2006/math">
                    <m:sSub>
                      <m:sSubPr>
                        <m:ctrlPr>
                          <a:rPr lang="en-US" altLang="ja-JP" sz="1600" i="1" smtClean="0">
                            <a:latin typeface="Cambria Math" panose="02040503050406030204" pitchFamily="18" charset="0"/>
                          </a:rPr>
                        </m:ctrlPr>
                      </m:sSubPr>
                      <m:e>
                        <m:r>
                          <a:rPr lang="en-US" altLang="ja-JP" sz="1600" i="1">
                            <a:latin typeface="Cambria Math" panose="02040503050406030204" pitchFamily="18" charset="0"/>
                          </a:rPr>
                          <m:t>𝜀</m:t>
                        </m:r>
                      </m:e>
                      <m:sub>
                        <m:r>
                          <a:rPr lang="en-US" altLang="ja-JP" sz="1600" i="1">
                            <a:latin typeface="Cambria Math" panose="02040503050406030204" pitchFamily="18" charset="0"/>
                          </a:rPr>
                          <m:t>𝜈</m:t>
                        </m:r>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𝑗</m:t>
                            </m:r>
                          </m:e>
                          <m:sub>
                            <m:r>
                              <a:rPr lang="en-US" altLang="ja-JP" sz="1600" i="1">
                                <a:latin typeface="Cambria Math" panose="02040503050406030204" pitchFamily="18" charset="0"/>
                              </a:rPr>
                              <m:t>𝑛</m:t>
                            </m:r>
                          </m:sub>
                        </m:sSub>
                      </m:sub>
                    </m:sSub>
                  </m:oMath>
                </a14:m>
                <a:r>
                  <a:rPr kumimoji="1" lang="ja-JP" altLang="en-US" sz="1600" dirty="0"/>
                  <a:t>と</a:t>
                </a:r>
                <a14:m>
                  <m:oMath xmlns:m="http://schemas.openxmlformats.org/officeDocument/2006/math">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𝜀</m:t>
                        </m:r>
                      </m:e>
                      <m:sub>
                        <m:r>
                          <a:rPr lang="en-US" altLang="ja-JP" sz="1600" i="1">
                            <a:latin typeface="Cambria Math" panose="02040503050406030204" pitchFamily="18" charset="0"/>
                          </a:rPr>
                          <m:t>𝜈</m:t>
                        </m:r>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𝑗</m:t>
                            </m:r>
                          </m:e>
                          <m:sub>
                            <m:r>
                              <a:rPr lang="en-US" altLang="ja-JP" sz="1600" i="1">
                                <a:latin typeface="Cambria Math" panose="02040503050406030204" pitchFamily="18" charset="0"/>
                              </a:rPr>
                              <m:t>𝑛</m:t>
                            </m:r>
                          </m:sub>
                        </m:sSub>
                        <m:r>
                          <a:rPr lang="en-US" altLang="ja-JP" sz="1600" i="1">
                            <a:latin typeface="Cambria Math" panose="02040503050406030204" pitchFamily="18" charset="0"/>
                          </a:rPr>
                          <m:t>′</m:t>
                        </m:r>
                      </m:sub>
                    </m:sSub>
                  </m:oMath>
                </a14:m>
                <a:r>
                  <a:rPr kumimoji="1" lang="ja-JP" altLang="en-US" sz="1600" dirty="0"/>
                  <a:t>はどのコアを仮定するかで変化するが、変化量はコアによらない</a:t>
                </a:r>
                <a:endParaRPr kumimoji="1" lang="en-US" altLang="ja-JP" sz="1600" dirty="0"/>
              </a:p>
              <a:p>
                <a:pPr lvl="2"/>
                <a:r>
                  <a:rPr kumimoji="1" lang="ja-JP" altLang="en-US" sz="1600" dirty="0"/>
                  <a:t>例えば、</a:t>
                </a:r>
                <a:r>
                  <a:rPr kumimoji="1" lang="en-US" altLang="ja-JP" sz="1600" i="1" dirty="0"/>
                  <a:t>N</a:t>
                </a:r>
                <a:r>
                  <a:rPr kumimoji="1" lang="en-US" altLang="ja-JP" sz="1600" dirty="0"/>
                  <a:t>=28</a:t>
                </a:r>
                <a:r>
                  <a:rPr kumimoji="1" lang="ja-JP" altLang="en-US" sz="1600" dirty="0"/>
                  <a:t>コアでの殻進化は、</a:t>
                </a:r>
                <a:r>
                  <a:rPr kumimoji="1" lang="en-US" altLang="ja-JP" sz="1600" i="1" dirty="0"/>
                  <a:t>N</a:t>
                </a:r>
                <a:r>
                  <a:rPr kumimoji="1" lang="en-US" altLang="ja-JP" sz="1600" dirty="0"/>
                  <a:t>=20</a:t>
                </a:r>
                <a:r>
                  <a:rPr kumimoji="1" lang="ja-JP" altLang="en-US" sz="1600" dirty="0"/>
                  <a:t>コアでの殻進化に等しい</a:t>
                </a:r>
              </a:p>
            </p:txBody>
          </p:sp>
        </mc:Choice>
        <mc:Fallback xmlns="">
          <p:sp>
            <p:nvSpPr>
              <p:cNvPr id="3" name="コンテンツ プレースホルダー 2">
                <a:extLst>
                  <a:ext uri="{FF2B5EF4-FFF2-40B4-BE49-F238E27FC236}">
                    <a16:creationId xmlns:a16="http://schemas.microsoft.com/office/drawing/2014/main" id="{D3A82D2E-98BD-485E-846A-AA829DD008DF}"/>
                  </a:ext>
                </a:extLst>
              </p:cNvPr>
              <p:cNvSpPr>
                <a:spLocks noGrp="1" noRot="1" noChangeAspect="1" noMove="1" noResize="1" noEditPoints="1" noAdjustHandles="1" noChangeArrowheads="1" noChangeShapeType="1" noTextEdit="1"/>
              </p:cNvSpPr>
              <p:nvPr>
                <p:ph idx="1"/>
              </p:nvPr>
            </p:nvSpPr>
            <p:spPr>
              <a:xfrm>
                <a:off x="74815" y="3383279"/>
                <a:ext cx="8994369" cy="3338195"/>
              </a:xfrm>
              <a:blipFill>
                <a:blip r:embed="rId2"/>
                <a:stretch>
                  <a:fillRect l="-881" t="-912"/>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3118BF67-FD85-4D29-A93A-F7FB7E263E39}"/>
              </a:ext>
            </a:extLst>
          </p:cNvPr>
          <p:cNvSpPr>
            <a:spLocks noGrp="1"/>
          </p:cNvSpPr>
          <p:nvPr>
            <p:ph type="sldNum" sz="quarter" idx="12"/>
          </p:nvPr>
        </p:nvSpPr>
        <p:spPr/>
        <p:txBody>
          <a:bodyPr/>
          <a:lstStyle/>
          <a:p>
            <a:fld id="{7C8167B1-A8AD-44AE-B049-B38C2168B78E}" type="slidenum">
              <a:rPr kumimoji="1" lang="ja-JP" altLang="en-US" smtClean="0"/>
              <a:t>6</a:t>
            </a:fld>
            <a:endParaRPr kumimoji="1" lang="ja-JP" altLang="en-US" dirty="0"/>
          </a:p>
        </p:txBody>
      </p:sp>
      <p:pic>
        <p:nvPicPr>
          <p:cNvPr id="6" name="図 5">
            <a:extLst>
              <a:ext uri="{FF2B5EF4-FFF2-40B4-BE49-F238E27FC236}">
                <a16:creationId xmlns:a16="http://schemas.microsoft.com/office/drawing/2014/main" id="{DF256B30-E87F-4B5C-B3FB-ECC2C6EF2818}"/>
              </a:ext>
            </a:extLst>
          </p:cNvPr>
          <p:cNvPicPr>
            <a:picLocks noChangeAspect="1"/>
          </p:cNvPicPr>
          <p:nvPr/>
        </p:nvPicPr>
        <p:blipFill>
          <a:blip r:embed="rId3"/>
          <a:stretch>
            <a:fillRect/>
          </a:stretch>
        </p:blipFill>
        <p:spPr>
          <a:xfrm>
            <a:off x="2202510" y="916928"/>
            <a:ext cx="5002179" cy="2227813"/>
          </a:xfrm>
          <a:prstGeom prst="rect">
            <a:avLst/>
          </a:prstGeom>
        </p:spPr>
      </p:pic>
    </p:spTree>
    <p:extLst>
      <p:ext uri="{BB962C8B-B14F-4D97-AF65-F5344CB8AC3E}">
        <p14:creationId xmlns:p14="http://schemas.microsoft.com/office/powerpoint/2010/main" val="3563321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148CCA-1688-440A-8CC1-0675DAAA4E97}"/>
              </a:ext>
            </a:extLst>
          </p:cNvPr>
          <p:cNvSpPr>
            <a:spLocks noGrp="1"/>
          </p:cNvSpPr>
          <p:nvPr>
            <p:ph type="title"/>
          </p:nvPr>
        </p:nvSpPr>
        <p:spPr/>
        <p:txBody>
          <a:bodyPr/>
          <a:lstStyle/>
          <a:p>
            <a:r>
              <a:rPr kumimoji="1" lang="en-US" altLang="ja-JP" dirty="0"/>
              <a:t>SDPF-MU</a:t>
            </a:r>
            <a:r>
              <a:rPr kumimoji="1" lang="ja-JP" altLang="en-US" dirty="0"/>
              <a:t>が予言する殻進化</a:t>
            </a:r>
          </a:p>
        </p:txBody>
      </p:sp>
      <p:sp>
        <p:nvSpPr>
          <p:cNvPr id="3" name="コンテンツ プレースホルダー 2">
            <a:extLst>
              <a:ext uri="{FF2B5EF4-FFF2-40B4-BE49-F238E27FC236}">
                <a16:creationId xmlns:a16="http://schemas.microsoft.com/office/drawing/2014/main" id="{88810F6C-F0C3-4A9A-A8D0-220D5125AE4C}"/>
              </a:ext>
            </a:extLst>
          </p:cNvPr>
          <p:cNvSpPr>
            <a:spLocks noGrp="1"/>
          </p:cNvSpPr>
          <p:nvPr>
            <p:ph idx="1"/>
          </p:nvPr>
        </p:nvSpPr>
        <p:spPr>
          <a:xfrm>
            <a:off x="74815" y="4392435"/>
            <a:ext cx="8994369" cy="2329040"/>
          </a:xfrm>
        </p:spPr>
        <p:txBody>
          <a:bodyPr/>
          <a:lstStyle/>
          <a:p>
            <a:r>
              <a:rPr kumimoji="1" lang="en-US" altLang="ja-JP" i="1" dirty="0"/>
              <a:t>N</a:t>
            </a:r>
            <a:r>
              <a:rPr kumimoji="1" lang="en-US" altLang="ja-JP" dirty="0"/>
              <a:t>≥20, </a:t>
            </a:r>
            <a:r>
              <a:rPr kumimoji="1" lang="en-US" altLang="ja-JP" i="1" dirty="0"/>
              <a:t>Z</a:t>
            </a:r>
            <a:r>
              <a:rPr kumimoji="1" lang="en-US" altLang="ja-JP" dirty="0"/>
              <a:t>≤20</a:t>
            </a:r>
            <a:r>
              <a:rPr kumimoji="1" lang="ja-JP" altLang="en-US" dirty="0"/>
              <a:t>の中性子過剰核を考える</a:t>
            </a:r>
            <a:r>
              <a:rPr kumimoji="1" lang="ja-JP" altLang="en-US" sz="2400" dirty="0"/>
              <a:t>：中性子</a:t>
            </a:r>
            <a:r>
              <a:rPr kumimoji="1" lang="en-US" altLang="ja-JP" sz="2400" i="1" dirty="0" err="1"/>
              <a:t>sd</a:t>
            </a:r>
            <a:r>
              <a:rPr lang="ja-JP" altLang="en-US" sz="2400" dirty="0"/>
              <a:t>殻はコア</a:t>
            </a:r>
            <a:endParaRPr kumimoji="1" lang="en-US" altLang="ja-JP" dirty="0"/>
          </a:p>
          <a:p>
            <a:pPr lvl="1"/>
            <a:r>
              <a:rPr kumimoji="1" lang="en-US" altLang="ja-JP" i="1" dirty="0"/>
              <a:t>pf</a:t>
            </a:r>
            <a:r>
              <a:rPr kumimoji="1" lang="ja-JP" altLang="en-US" dirty="0"/>
              <a:t>殻のバレンス中性子による陽子</a:t>
            </a:r>
            <a:r>
              <a:rPr kumimoji="1" lang="en-US" altLang="ja-JP" i="1" dirty="0" err="1"/>
              <a:t>sd</a:t>
            </a:r>
            <a:r>
              <a:rPr kumimoji="1" lang="ja-JP" altLang="en-US" dirty="0"/>
              <a:t>殻の殻進化（左）</a:t>
            </a:r>
            <a:endParaRPr kumimoji="1" lang="en-US" altLang="ja-JP" dirty="0"/>
          </a:p>
          <a:p>
            <a:pPr lvl="1"/>
            <a:r>
              <a:rPr lang="en-US" altLang="ja-JP" i="1" dirty="0" err="1"/>
              <a:t>sd</a:t>
            </a:r>
            <a:r>
              <a:rPr lang="ja-JP" altLang="en-US" dirty="0"/>
              <a:t>殻のバレンス陽子による中性子</a:t>
            </a:r>
            <a:r>
              <a:rPr lang="en-US" altLang="ja-JP" i="1" dirty="0"/>
              <a:t>pf</a:t>
            </a:r>
            <a:r>
              <a:rPr lang="ja-JP" altLang="en-US" dirty="0"/>
              <a:t>殻の殻進化（右）</a:t>
            </a:r>
            <a:endParaRPr lang="en-US" altLang="ja-JP" dirty="0"/>
          </a:p>
          <a:p>
            <a:r>
              <a:rPr kumimoji="1" lang="ja-JP" altLang="en-US" dirty="0"/>
              <a:t>この図の変化の妥当性を検証したい</a:t>
            </a:r>
          </a:p>
        </p:txBody>
      </p:sp>
      <p:sp>
        <p:nvSpPr>
          <p:cNvPr id="4" name="スライド番号プレースホルダー 3">
            <a:extLst>
              <a:ext uri="{FF2B5EF4-FFF2-40B4-BE49-F238E27FC236}">
                <a16:creationId xmlns:a16="http://schemas.microsoft.com/office/drawing/2014/main" id="{61081952-50FA-43F7-AD5A-FEFECAE04E45}"/>
              </a:ext>
            </a:extLst>
          </p:cNvPr>
          <p:cNvSpPr>
            <a:spLocks noGrp="1"/>
          </p:cNvSpPr>
          <p:nvPr>
            <p:ph type="sldNum" sz="quarter" idx="12"/>
          </p:nvPr>
        </p:nvSpPr>
        <p:spPr/>
        <p:txBody>
          <a:bodyPr/>
          <a:lstStyle/>
          <a:p>
            <a:fld id="{7C8167B1-A8AD-44AE-B049-B38C2168B78E}" type="slidenum">
              <a:rPr kumimoji="1" lang="ja-JP" altLang="en-US" smtClean="0"/>
              <a:t>7</a:t>
            </a:fld>
            <a:endParaRPr kumimoji="1" lang="ja-JP" altLang="en-US" dirty="0"/>
          </a:p>
        </p:txBody>
      </p:sp>
      <p:pic>
        <p:nvPicPr>
          <p:cNvPr id="6" name="図 5">
            <a:extLst>
              <a:ext uri="{FF2B5EF4-FFF2-40B4-BE49-F238E27FC236}">
                <a16:creationId xmlns:a16="http://schemas.microsoft.com/office/drawing/2014/main" id="{BB038992-86DD-4A79-BD4D-07B138C9DD5D}"/>
              </a:ext>
            </a:extLst>
          </p:cNvPr>
          <p:cNvPicPr>
            <a:picLocks noChangeAspect="1"/>
          </p:cNvPicPr>
          <p:nvPr/>
        </p:nvPicPr>
        <p:blipFill>
          <a:blip r:embed="rId2"/>
          <a:stretch>
            <a:fillRect/>
          </a:stretch>
        </p:blipFill>
        <p:spPr>
          <a:xfrm>
            <a:off x="296850" y="973247"/>
            <a:ext cx="5264486" cy="3030662"/>
          </a:xfrm>
          <a:prstGeom prst="rect">
            <a:avLst/>
          </a:prstGeom>
        </p:spPr>
      </p:pic>
      <p:sp>
        <p:nvSpPr>
          <p:cNvPr id="5" name="正方形/長方形 4">
            <a:extLst>
              <a:ext uri="{FF2B5EF4-FFF2-40B4-BE49-F238E27FC236}">
                <a16:creationId xmlns:a16="http://schemas.microsoft.com/office/drawing/2014/main" id="{7FCC7225-EEFF-4EC4-8458-161191C07EA2}"/>
              </a:ext>
            </a:extLst>
          </p:cNvPr>
          <p:cNvSpPr/>
          <p:nvPr/>
        </p:nvSpPr>
        <p:spPr>
          <a:xfrm>
            <a:off x="7287370" y="2647785"/>
            <a:ext cx="1101255" cy="96210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600" dirty="0"/>
              <a:t>コア</a:t>
            </a:r>
          </a:p>
        </p:txBody>
      </p:sp>
      <p:sp>
        <p:nvSpPr>
          <p:cNvPr id="7" name="四角形: 角を丸くする 6">
            <a:extLst>
              <a:ext uri="{FF2B5EF4-FFF2-40B4-BE49-F238E27FC236}">
                <a16:creationId xmlns:a16="http://schemas.microsoft.com/office/drawing/2014/main" id="{A18DE384-8C35-42EF-8FD6-35EF3EDE76A9}"/>
              </a:ext>
            </a:extLst>
          </p:cNvPr>
          <p:cNvSpPr/>
          <p:nvPr/>
        </p:nvSpPr>
        <p:spPr>
          <a:xfrm>
            <a:off x="7264240" y="1203175"/>
            <a:ext cx="1124386" cy="132931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1600" dirty="0"/>
              <a:t>バレンス中性子</a:t>
            </a:r>
          </a:p>
        </p:txBody>
      </p:sp>
      <p:sp>
        <p:nvSpPr>
          <p:cNvPr id="8" name="四角形: 角を丸くする 7">
            <a:extLst>
              <a:ext uri="{FF2B5EF4-FFF2-40B4-BE49-F238E27FC236}">
                <a16:creationId xmlns:a16="http://schemas.microsoft.com/office/drawing/2014/main" id="{4810AFA9-4675-4D65-B24C-EC8CA6382AAC}"/>
              </a:ext>
            </a:extLst>
          </p:cNvPr>
          <p:cNvSpPr/>
          <p:nvPr/>
        </p:nvSpPr>
        <p:spPr>
          <a:xfrm>
            <a:off x="5862160" y="2647785"/>
            <a:ext cx="1124386" cy="96210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600" dirty="0"/>
              <a:t>バレンス陽子</a:t>
            </a:r>
          </a:p>
        </p:txBody>
      </p:sp>
      <p:sp>
        <p:nvSpPr>
          <p:cNvPr id="9" name="テキスト ボックス 8">
            <a:extLst>
              <a:ext uri="{FF2B5EF4-FFF2-40B4-BE49-F238E27FC236}">
                <a16:creationId xmlns:a16="http://schemas.microsoft.com/office/drawing/2014/main" id="{44E22949-B20D-42FE-B0DB-7C5A9728CD84}"/>
              </a:ext>
            </a:extLst>
          </p:cNvPr>
          <p:cNvSpPr txBox="1"/>
          <p:nvPr/>
        </p:nvSpPr>
        <p:spPr>
          <a:xfrm>
            <a:off x="8741299" y="2944172"/>
            <a:ext cx="398827" cy="369332"/>
          </a:xfrm>
          <a:prstGeom prst="rect">
            <a:avLst/>
          </a:prstGeom>
          <a:noFill/>
        </p:spPr>
        <p:txBody>
          <a:bodyPr wrap="none" rtlCol="0">
            <a:spAutoFit/>
          </a:bodyPr>
          <a:lstStyle/>
          <a:p>
            <a:r>
              <a:rPr kumimoji="1" lang="en-US" altLang="ja-JP" i="1" dirty="0" err="1"/>
              <a:t>sd</a:t>
            </a:r>
            <a:endParaRPr kumimoji="1" lang="ja-JP" altLang="en-US" i="1" dirty="0"/>
          </a:p>
        </p:txBody>
      </p:sp>
      <p:sp>
        <p:nvSpPr>
          <p:cNvPr id="10" name="右中かっこ 9">
            <a:extLst>
              <a:ext uri="{FF2B5EF4-FFF2-40B4-BE49-F238E27FC236}">
                <a16:creationId xmlns:a16="http://schemas.microsoft.com/office/drawing/2014/main" id="{76A54029-3722-4AA7-A954-5BD8DCD4ACFC}"/>
              </a:ext>
            </a:extLst>
          </p:cNvPr>
          <p:cNvSpPr/>
          <p:nvPr/>
        </p:nvSpPr>
        <p:spPr>
          <a:xfrm>
            <a:off x="8515350" y="2619955"/>
            <a:ext cx="294695" cy="106547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右中かっこ 10">
            <a:extLst>
              <a:ext uri="{FF2B5EF4-FFF2-40B4-BE49-F238E27FC236}">
                <a16:creationId xmlns:a16="http://schemas.microsoft.com/office/drawing/2014/main" id="{1D36A319-FA52-4263-B2E4-8F27BF0E7503}"/>
              </a:ext>
            </a:extLst>
          </p:cNvPr>
          <p:cNvSpPr/>
          <p:nvPr/>
        </p:nvSpPr>
        <p:spPr>
          <a:xfrm>
            <a:off x="8523301" y="1203175"/>
            <a:ext cx="294695" cy="128540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409B7DB6-3900-4C93-B433-0E80E00B5448}"/>
              </a:ext>
            </a:extLst>
          </p:cNvPr>
          <p:cNvSpPr txBox="1"/>
          <p:nvPr/>
        </p:nvSpPr>
        <p:spPr>
          <a:xfrm>
            <a:off x="8780203" y="1619819"/>
            <a:ext cx="372410" cy="369332"/>
          </a:xfrm>
          <a:prstGeom prst="rect">
            <a:avLst/>
          </a:prstGeom>
          <a:noFill/>
        </p:spPr>
        <p:txBody>
          <a:bodyPr wrap="none" rtlCol="0">
            <a:spAutoFit/>
          </a:bodyPr>
          <a:lstStyle/>
          <a:p>
            <a:r>
              <a:rPr kumimoji="1" lang="en-US" altLang="ja-JP" i="1" dirty="0"/>
              <a:t>pf</a:t>
            </a:r>
            <a:endParaRPr kumimoji="1" lang="ja-JP" altLang="en-US" i="1" dirty="0"/>
          </a:p>
        </p:txBody>
      </p:sp>
      <p:cxnSp>
        <p:nvCxnSpPr>
          <p:cNvPr id="16" name="直線矢印コネクタ 15">
            <a:extLst>
              <a:ext uri="{FF2B5EF4-FFF2-40B4-BE49-F238E27FC236}">
                <a16:creationId xmlns:a16="http://schemas.microsoft.com/office/drawing/2014/main" id="{A73ADEC4-09C2-4014-B26F-A126AD0B4224}"/>
              </a:ext>
            </a:extLst>
          </p:cNvPr>
          <p:cNvCxnSpPr/>
          <p:nvPr/>
        </p:nvCxnSpPr>
        <p:spPr>
          <a:xfrm flipV="1">
            <a:off x="6639400" y="2138901"/>
            <a:ext cx="580445" cy="46515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2E776C5B-7AE2-4A81-83EE-CABCFA8C791C}"/>
              </a:ext>
            </a:extLst>
          </p:cNvPr>
          <p:cNvSpPr txBox="1"/>
          <p:nvPr/>
        </p:nvSpPr>
        <p:spPr>
          <a:xfrm>
            <a:off x="5955248" y="2032923"/>
            <a:ext cx="1005403" cy="338554"/>
          </a:xfrm>
          <a:prstGeom prst="rect">
            <a:avLst/>
          </a:prstGeom>
          <a:noFill/>
        </p:spPr>
        <p:txBody>
          <a:bodyPr wrap="none" rtlCol="0">
            <a:spAutoFit/>
          </a:bodyPr>
          <a:lstStyle/>
          <a:p>
            <a:r>
              <a:rPr kumimoji="1" lang="ja-JP" altLang="en-US" sz="1600" dirty="0"/>
              <a:t>相互作用</a:t>
            </a:r>
          </a:p>
        </p:txBody>
      </p:sp>
      <p:sp>
        <p:nvSpPr>
          <p:cNvPr id="13" name="テキスト ボックス 12">
            <a:extLst>
              <a:ext uri="{FF2B5EF4-FFF2-40B4-BE49-F238E27FC236}">
                <a16:creationId xmlns:a16="http://schemas.microsoft.com/office/drawing/2014/main" id="{0178C63F-9E80-4B80-BAC9-6567770816CA}"/>
              </a:ext>
            </a:extLst>
          </p:cNvPr>
          <p:cNvSpPr txBox="1"/>
          <p:nvPr/>
        </p:nvSpPr>
        <p:spPr>
          <a:xfrm>
            <a:off x="6134783" y="3790528"/>
            <a:ext cx="646331" cy="369332"/>
          </a:xfrm>
          <a:prstGeom prst="rect">
            <a:avLst/>
          </a:prstGeom>
          <a:noFill/>
        </p:spPr>
        <p:txBody>
          <a:bodyPr wrap="none" rtlCol="0">
            <a:spAutoFit/>
          </a:bodyPr>
          <a:lstStyle/>
          <a:p>
            <a:r>
              <a:rPr kumimoji="1" lang="ja-JP" altLang="en-US" dirty="0"/>
              <a:t>陽子</a:t>
            </a:r>
          </a:p>
        </p:txBody>
      </p:sp>
      <p:sp>
        <p:nvSpPr>
          <p:cNvPr id="18" name="テキスト ボックス 17">
            <a:extLst>
              <a:ext uri="{FF2B5EF4-FFF2-40B4-BE49-F238E27FC236}">
                <a16:creationId xmlns:a16="http://schemas.microsoft.com/office/drawing/2014/main" id="{43FF8011-997C-4CBB-B11D-38EC0C95762C}"/>
              </a:ext>
            </a:extLst>
          </p:cNvPr>
          <p:cNvSpPr txBox="1"/>
          <p:nvPr/>
        </p:nvSpPr>
        <p:spPr>
          <a:xfrm>
            <a:off x="7452049" y="3790528"/>
            <a:ext cx="877163" cy="369332"/>
          </a:xfrm>
          <a:prstGeom prst="rect">
            <a:avLst/>
          </a:prstGeom>
          <a:noFill/>
        </p:spPr>
        <p:txBody>
          <a:bodyPr wrap="none" rtlCol="0">
            <a:spAutoFit/>
          </a:bodyPr>
          <a:lstStyle/>
          <a:p>
            <a:r>
              <a:rPr kumimoji="1" lang="ja-JP" altLang="en-US" dirty="0"/>
              <a:t>中性子</a:t>
            </a:r>
          </a:p>
        </p:txBody>
      </p:sp>
    </p:spTree>
    <p:extLst>
      <p:ext uri="{BB962C8B-B14F-4D97-AF65-F5344CB8AC3E}">
        <p14:creationId xmlns:p14="http://schemas.microsoft.com/office/powerpoint/2010/main" val="3393891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7F8D33-CDA1-4357-80AF-D18571B3BF05}"/>
              </a:ext>
            </a:extLst>
          </p:cNvPr>
          <p:cNvSpPr>
            <a:spLocks noGrp="1"/>
          </p:cNvSpPr>
          <p:nvPr>
            <p:ph type="title"/>
          </p:nvPr>
        </p:nvSpPr>
        <p:spPr/>
        <p:txBody>
          <a:bodyPr/>
          <a:lstStyle/>
          <a:p>
            <a:r>
              <a:rPr kumimoji="1" lang="ja-JP" altLang="en-US" dirty="0"/>
              <a:t>陽子の殻進化：</a:t>
            </a:r>
            <a:r>
              <a:rPr kumimoji="1" lang="en-US" altLang="ja-JP" i="1" dirty="0"/>
              <a:t>N</a:t>
            </a:r>
            <a:r>
              <a:rPr kumimoji="1" lang="en-US" altLang="ja-JP" dirty="0"/>
              <a:t>=20</a:t>
            </a:r>
            <a:r>
              <a:rPr kumimoji="1" lang="ja-JP" altLang="en-US" dirty="0"/>
              <a:t>から</a:t>
            </a:r>
            <a:r>
              <a:rPr kumimoji="1" lang="en-US" altLang="ja-JP" dirty="0"/>
              <a:t>28</a:t>
            </a:r>
            <a:r>
              <a:rPr kumimoji="1" lang="ja-JP" altLang="en-US" dirty="0"/>
              <a:t>まで</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EED3CEA8-E9FC-4C32-873B-4DACAE98A5D9}"/>
                  </a:ext>
                </a:extLst>
              </p:cNvPr>
              <p:cNvSpPr>
                <a:spLocks noGrp="1"/>
              </p:cNvSpPr>
              <p:nvPr>
                <p:ph idx="1"/>
              </p:nvPr>
            </p:nvSpPr>
            <p:spPr>
              <a:xfrm>
                <a:off x="74815" y="881148"/>
                <a:ext cx="5133289" cy="5840327"/>
              </a:xfrm>
            </p:spPr>
            <p:txBody>
              <a:bodyPr/>
              <a:lstStyle/>
              <a:p>
                <a:r>
                  <a:rPr kumimoji="1" lang="en-US" altLang="ja-JP" i="1" dirty="0"/>
                  <a:t>Z</a:t>
                </a:r>
                <a:r>
                  <a:rPr kumimoji="1" lang="en-US" altLang="ja-JP" dirty="0"/>
                  <a:t>=16 shell gap</a:t>
                </a:r>
                <a:r>
                  <a:rPr kumimoji="1" lang="ja-JP" altLang="en-US" dirty="0"/>
                  <a:t>の変化</a:t>
                </a:r>
                <a:endParaRPr kumimoji="1" lang="en-US" altLang="ja-JP" dirty="0"/>
              </a:p>
              <a:p>
                <a:pPr lvl="1"/>
                <a14:m>
                  <m:oMath xmlns:m="http://schemas.openxmlformats.org/officeDocument/2006/math">
                    <m:sSub>
                      <m:sSubPr>
                        <m:ctrlPr>
                          <a:rPr kumimoji="1" lang="en-US" altLang="ja-JP" b="0" i="1" smtClean="0">
                            <a:latin typeface="Cambria Math" panose="02040503050406030204" pitchFamily="18" charset="0"/>
                          </a:rPr>
                        </m:ctrlPr>
                      </m:sSubPr>
                      <m:e>
                        <m:r>
                          <m:rPr>
                            <m:sty m:val="p"/>
                          </m:rPr>
                          <a:rPr kumimoji="1" lang="en-US" altLang="ja-JP" b="0" i="0" smtClean="0">
                            <a:latin typeface="Cambria Math" panose="02040503050406030204" pitchFamily="18" charset="0"/>
                          </a:rPr>
                          <m:t>Δ</m:t>
                        </m:r>
                      </m:e>
                      <m:sub>
                        <m:r>
                          <a:rPr kumimoji="1" lang="en-US" altLang="ja-JP" b="0" i="1" smtClean="0">
                            <a:latin typeface="Cambria Math" panose="02040503050406030204" pitchFamily="18" charset="0"/>
                          </a:rPr>
                          <m:t>𝜈</m:t>
                        </m:r>
                        <m:r>
                          <a:rPr kumimoji="1" lang="en-US" altLang="ja-JP" b="0" i="1" smtClean="0">
                            <a:latin typeface="Cambria Math" panose="02040503050406030204" pitchFamily="18" charset="0"/>
                          </a:rPr>
                          <m:t>𝑓</m:t>
                        </m:r>
                        <m:r>
                          <a:rPr kumimoji="1" lang="en-US" altLang="ja-JP" b="0" i="1" smtClean="0">
                            <a:latin typeface="Cambria Math" panose="02040503050406030204" pitchFamily="18" charset="0"/>
                          </a:rPr>
                          <m:t>7</m:t>
                        </m:r>
                      </m:sub>
                    </m:sSub>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𝜀</m:t>
                            </m:r>
                          </m:e>
                          <m:sub>
                            <m:r>
                              <a:rPr kumimoji="1" lang="en-US" altLang="ja-JP" b="0" i="1" smtClean="0">
                                <a:latin typeface="Cambria Math" panose="02040503050406030204" pitchFamily="18" charset="0"/>
                              </a:rPr>
                              <m:t>𝜋</m:t>
                            </m:r>
                            <m:r>
                              <a:rPr kumimoji="1" lang="en-US" altLang="ja-JP" b="0" i="1" smtClean="0">
                                <a:latin typeface="Cambria Math" panose="02040503050406030204" pitchFamily="18" charset="0"/>
                              </a:rPr>
                              <m:t>𝑑</m:t>
                            </m:r>
                            <m:r>
                              <a:rPr kumimoji="1" lang="en-US" altLang="ja-JP" b="0" i="0" smtClean="0">
                                <a:latin typeface="Cambria Math" panose="02040503050406030204" pitchFamily="18" charset="0"/>
                              </a:rPr>
                              <m:t>3</m:t>
                            </m:r>
                          </m:sub>
                        </m:sSub>
                        <m:r>
                          <a:rPr kumimoji="1" lang="en-US" altLang="ja-JP" b="0" i="0" smtClean="0">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𝜀</m:t>
                            </m:r>
                          </m:e>
                          <m:sub>
                            <m:r>
                              <a:rPr lang="en-US" altLang="ja-JP" b="0" i="1" smtClean="0">
                                <a:latin typeface="Cambria Math" panose="02040503050406030204" pitchFamily="18" charset="0"/>
                              </a:rPr>
                              <m:t>𝜋</m:t>
                            </m:r>
                            <m:r>
                              <a:rPr lang="en-US" altLang="ja-JP" b="0" i="1" smtClean="0">
                                <a:latin typeface="Cambria Math" panose="02040503050406030204" pitchFamily="18" charset="0"/>
                              </a:rPr>
                              <m:t>𝑠</m:t>
                            </m:r>
                            <m:r>
                              <a:rPr lang="en-US" altLang="ja-JP" b="0" i="1" smtClean="0">
                                <a:latin typeface="Cambria Math" panose="02040503050406030204" pitchFamily="18" charset="0"/>
                              </a:rPr>
                              <m:t>1</m:t>
                            </m:r>
                          </m:sub>
                        </m:sSub>
                      </m:e>
                    </m:d>
                    <m:r>
                      <a:rPr kumimoji="1" lang="en-US" altLang="ja-JP" b="0" i="1" smtClean="0">
                        <a:latin typeface="Cambria Math" panose="02040503050406030204" pitchFamily="18" charset="0"/>
                      </a:rPr>
                      <m:t>=8</m:t>
                    </m:r>
                    <m:d>
                      <m:dPr>
                        <m:begChr m:val="{"/>
                        <m:endChr m:val="}"/>
                        <m:ctrlPr>
                          <a:rPr kumimoji="1" lang="en-US" altLang="ja-JP" b="0" i="1" smtClean="0">
                            <a:latin typeface="Cambria Math" panose="02040503050406030204" pitchFamily="18" charset="0"/>
                          </a:rPr>
                        </m:ctrlPr>
                      </m:dPr>
                      <m:e>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𝑉</m:t>
                            </m:r>
                          </m:e>
                          <m:sub>
                            <m:r>
                              <a:rPr kumimoji="1" lang="en-US" altLang="ja-JP" b="0" i="1" smtClean="0">
                                <a:latin typeface="Cambria Math" panose="02040503050406030204" pitchFamily="18" charset="0"/>
                              </a:rPr>
                              <m:t>𝑝𝑛</m:t>
                            </m:r>
                          </m:sub>
                          <m:sup>
                            <m:r>
                              <m:rPr>
                                <m:sty m:val="p"/>
                              </m:rPr>
                              <a:rPr kumimoji="1" lang="en-US" altLang="ja-JP" b="0" i="0" smtClean="0">
                                <a:latin typeface="Cambria Math" panose="02040503050406030204" pitchFamily="18" charset="0"/>
                              </a:rPr>
                              <m:t>m</m:t>
                            </m:r>
                          </m:sup>
                        </m:sSubSup>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𝑓</m:t>
                            </m:r>
                            <m:r>
                              <a:rPr kumimoji="1" lang="en-US" altLang="ja-JP" b="0" i="1" smtClean="0">
                                <a:latin typeface="Cambria Math" panose="02040503050406030204" pitchFamily="18" charset="0"/>
                              </a:rPr>
                              <m:t>7,</m:t>
                            </m:r>
                            <m:r>
                              <a:rPr kumimoji="1" lang="en-US" altLang="ja-JP" b="0" i="1" smtClean="0">
                                <a:latin typeface="Cambria Math" panose="02040503050406030204" pitchFamily="18" charset="0"/>
                              </a:rPr>
                              <m:t>𝑑</m:t>
                            </m:r>
                            <m:r>
                              <a:rPr kumimoji="1" lang="en-US" altLang="ja-JP" b="0" i="1" smtClean="0">
                                <a:latin typeface="Cambria Math" panose="02040503050406030204" pitchFamily="18" charset="0"/>
                              </a:rPr>
                              <m:t>3</m:t>
                            </m:r>
                          </m:e>
                        </m:d>
                        <m:r>
                          <a:rPr kumimoji="1" lang="en-US" altLang="ja-JP" b="0" i="1" smtClean="0">
                            <a:latin typeface="Cambria Math" panose="02040503050406030204" pitchFamily="18" charset="0"/>
                          </a:rPr>
                          <m:t>−</m:t>
                        </m:r>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𝑉</m:t>
                            </m:r>
                          </m:e>
                          <m:sub>
                            <m:r>
                              <a:rPr lang="en-US" altLang="ja-JP" i="1">
                                <a:latin typeface="Cambria Math" panose="02040503050406030204" pitchFamily="18" charset="0"/>
                              </a:rPr>
                              <m:t>𝑝𝑛</m:t>
                            </m:r>
                          </m:sub>
                          <m:sup>
                            <m:r>
                              <m:rPr>
                                <m:sty m:val="p"/>
                              </m:rPr>
                              <a:rPr lang="en-US" altLang="ja-JP" i="0">
                                <a:latin typeface="Cambria Math" panose="02040503050406030204" pitchFamily="18" charset="0"/>
                              </a:rPr>
                              <m:t>m</m:t>
                            </m:r>
                          </m:sup>
                        </m:sSubSup>
                        <m:d>
                          <m:dPr>
                            <m:ctrlPr>
                              <a:rPr lang="en-US" altLang="ja-JP" i="1">
                                <a:latin typeface="Cambria Math" panose="02040503050406030204" pitchFamily="18" charset="0"/>
                              </a:rPr>
                            </m:ctrlPr>
                          </m:dPr>
                          <m:e>
                            <m:r>
                              <a:rPr lang="en-US" altLang="ja-JP" b="0" i="1" smtClean="0">
                                <a:latin typeface="Cambria Math" panose="02040503050406030204" pitchFamily="18" charset="0"/>
                              </a:rPr>
                              <m:t>𝑓</m:t>
                            </m:r>
                            <m:r>
                              <a:rPr lang="en-US" altLang="ja-JP" b="0" i="1" smtClean="0">
                                <a:latin typeface="Cambria Math" panose="02040503050406030204" pitchFamily="18" charset="0"/>
                              </a:rPr>
                              <m:t>7,</m:t>
                            </m:r>
                            <m:r>
                              <a:rPr lang="en-US" altLang="ja-JP" b="0" i="1" smtClean="0">
                                <a:latin typeface="Cambria Math" panose="02040503050406030204" pitchFamily="18" charset="0"/>
                              </a:rPr>
                              <m:t>𝑠</m:t>
                            </m:r>
                            <m:r>
                              <a:rPr lang="en-US" altLang="ja-JP" b="0" i="1" smtClean="0">
                                <a:latin typeface="Cambria Math" panose="02040503050406030204" pitchFamily="18" charset="0"/>
                              </a:rPr>
                              <m:t>1</m:t>
                            </m:r>
                          </m:e>
                        </m:d>
                      </m:e>
                    </m:d>
                    <m:r>
                      <a:rPr kumimoji="1" lang="en-US" altLang="ja-JP" b="0" i="1" smtClean="0">
                        <a:latin typeface="Cambria Math" panose="02040503050406030204" pitchFamily="18" charset="0"/>
                      </a:rPr>
                      <m:t>&lt;0</m:t>
                    </m:r>
                  </m:oMath>
                </a14:m>
                <a:endParaRPr kumimoji="1" lang="en-US" altLang="ja-JP" i="1" dirty="0"/>
              </a:p>
              <a:p>
                <a:pPr lvl="2"/>
                <a:endParaRPr kumimoji="1" lang="en-US" altLang="ja-JP" dirty="0"/>
              </a:p>
              <a:p>
                <a:pPr lvl="2"/>
                <a:endParaRPr lang="en-US" altLang="ja-JP" dirty="0"/>
              </a:p>
              <a:p>
                <a:pPr lvl="2"/>
                <a:r>
                  <a:rPr lang="en-US" altLang="ja-JP" i="1" dirty="0"/>
                  <a:t>f</a:t>
                </a:r>
                <a:r>
                  <a:rPr lang="en-US" altLang="ja-JP" dirty="0"/>
                  <a:t>7-</a:t>
                </a:r>
                <a:r>
                  <a:rPr lang="en-US" altLang="ja-JP" i="1" dirty="0"/>
                  <a:t>d</a:t>
                </a:r>
                <a:r>
                  <a:rPr lang="en-US" altLang="ja-JP" dirty="0"/>
                  <a:t>3</a:t>
                </a:r>
                <a:r>
                  <a:rPr lang="ja-JP" altLang="en-US" dirty="0"/>
                  <a:t>は中心力、テンソル力ともに強い引力：概ね半々の寄与</a:t>
                </a:r>
                <a:endParaRPr lang="en-US" altLang="ja-JP" dirty="0"/>
              </a:p>
              <a:p>
                <a:pPr lvl="1"/>
                <a:r>
                  <a:rPr kumimoji="1" lang="ja-JP" altLang="en-US" dirty="0"/>
                  <a:t>実験データ</a:t>
                </a:r>
                <a:endParaRPr kumimoji="1" lang="en-US" altLang="ja-JP" dirty="0"/>
              </a:p>
              <a:p>
                <a:pPr lvl="2"/>
                <a:r>
                  <a:rPr lang="en-US" altLang="ja-JP" dirty="0"/>
                  <a:t>K</a:t>
                </a:r>
                <a:r>
                  <a:rPr lang="ja-JP" altLang="en-US" dirty="0"/>
                  <a:t>同位体の</a:t>
                </a:r>
                <a:r>
                  <a:rPr lang="en-US" altLang="ja-JP" dirty="0"/>
                  <a:t>1</a:t>
                </a:r>
                <a:r>
                  <a:rPr lang="ja-JP" altLang="en-US" dirty="0"/>
                  <a:t>空孔状態</a:t>
                </a:r>
                <a:endParaRPr kumimoji="1" lang="ja-JP" altLang="en-US" dirty="0"/>
              </a:p>
            </p:txBody>
          </p:sp>
        </mc:Choice>
        <mc:Fallback xmlns="">
          <p:sp>
            <p:nvSpPr>
              <p:cNvPr id="3" name="コンテンツ プレースホルダー 2">
                <a:extLst>
                  <a:ext uri="{FF2B5EF4-FFF2-40B4-BE49-F238E27FC236}">
                    <a16:creationId xmlns:a16="http://schemas.microsoft.com/office/drawing/2014/main" id="{EED3CEA8-E9FC-4C32-873B-4DACAE98A5D9}"/>
                  </a:ext>
                </a:extLst>
              </p:cNvPr>
              <p:cNvSpPr>
                <a:spLocks noGrp="1" noRot="1" noChangeAspect="1" noMove="1" noResize="1" noEditPoints="1" noAdjustHandles="1" noChangeArrowheads="1" noChangeShapeType="1" noTextEdit="1"/>
              </p:cNvSpPr>
              <p:nvPr>
                <p:ph idx="1"/>
              </p:nvPr>
            </p:nvSpPr>
            <p:spPr>
              <a:xfrm>
                <a:off x="74815" y="881148"/>
                <a:ext cx="5133289" cy="5840327"/>
              </a:xfrm>
              <a:blipFill>
                <a:blip r:embed="rId2"/>
                <a:stretch>
                  <a:fillRect l="-2138" t="-1775"/>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E6EAF2FE-D39C-4B2D-8E18-980063C42FC9}"/>
              </a:ext>
            </a:extLst>
          </p:cNvPr>
          <p:cNvSpPr>
            <a:spLocks noGrp="1"/>
          </p:cNvSpPr>
          <p:nvPr>
            <p:ph type="sldNum" sz="quarter" idx="12"/>
          </p:nvPr>
        </p:nvSpPr>
        <p:spPr/>
        <p:txBody>
          <a:bodyPr/>
          <a:lstStyle/>
          <a:p>
            <a:fld id="{7C8167B1-A8AD-44AE-B049-B38C2168B78E}" type="slidenum">
              <a:rPr kumimoji="1" lang="ja-JP" altLang="en-US" smtClean="0"/>
              <a:t>8</a:t>
            </a:fld>
            <a:endParaRPr kumimoji="1" lang="ja-JP" altLang="en-US" dirty="0"/>
          </a:p>
        </p:txBody>
      </p:sp>
      <p:pic>
        <p:nvPicPr>
          <p:cNvPr id="7" name="図 6">
            <a:extLst>
              <a:ext uri="{FF2B5EF4-FFF2-40B4-BE49-F238E27FC236}">
                <a16:creationId xmlns:a16="http://schemas.microsoft.com/office/drawing/2014/main" id="{0C6E5C01-68A9-4A90-B84C-11D10306772E}"/>
              </a:ext>
            </a:extLst>
          </p:cNvPr>
          <p:cNvPicPr>
            <a:picLocks noChangeAspect="1"/>
          </p:cNvPicPr>
          <p:nvPr/>
        </p:nvPicPr>
        <p:blipFill>
          <a:blip r:embed="rId3"/>
          <a:stretch>
            <a:fillRect/>
          </a:stretch>
        </p:blipFill>
        <p:spPr>
          <a:xfrm>
            <a:off x="6162887" y="938254"/>
            <a:ext cx="2770378" cy="3613867"/>
          </a:xfrm>
          <a:prstGeom prst="rect">
            <a:avLst/>
          </a:prstGeom>
        </p:spPr>
      </p:pic>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AC4714AE-9F8E-43C4-B668-A47FC986BA2E}"/>
                  </a:ext>
                </a:extLst>
              </p:cNvPr>
              <p:cNvSpPr txBox="1"/>
              <p:nvPr/>
            </p:nvSpPr>
            <p:spPr>
              <a:xfrm>
                <a:off x="1268231" y="2757013"/>
                <a:ext cx="1565493" cy="461665"/>
              </a:xfrm>
              <a:prstGeom prst="rect">
                <a:avLst/>
              </a:prstGeom>
              <a:noFill/>
            </p:spPr>
            <p:txBody>
              <a:bodyPr wrap="none" rtlCol="0">
                <a:spAutoFit/>
              </a:bodyPr>
              <a:lstStyle/>
              <a:p>
                <a14:m>
                  <m:oMath xmlns:m="http://schemas.openxmlformats.org/officeDocument/2006/math">
                    <m:d>
                      <m:dPr>
                        <m:begChr m:val="{"/>
                        <m:endChr m:val="}"/>
                        <m:ctrlPr>
                          <a:rPr kumimoji="1" lang="en-US" altLang="ja-JP" sz="2400" i="1" smtClean="0">
                            <a:latin typeface="Cambria Math" panose="02040503050406030204" pitchFamily="18" charset="0"/>
                          </a:rPr>
                        </m:ctrlPr>
                      </m:dPr>
                      <m:e>
                        <m:r>
                          <a:rPr kumimoji="1" lang="en-US" altLang="ja-JP" sz="2400" b="0" i="1" smtClean="0">
                            <a:latin typeface="Cambria Math" panose="02040503050406030204" pitchFamily="18" charset="0"/>
                          </a:rPr>
                          <m:t>−−</m:t>
                        </m:r>
                      </m:e>
                    </m:d>
                  </m:oMath>
                </a14:m>
                <a:r>
                  <a:rPr kumimoji="1" lang="ja-JP" altLang="en-US" sz="2400" dirty="0"/>
                  <a:t>ペア</a:t>
                </a:r>
              </a:p>
            </p:txBody>
          </p:sp>
        </mc:Choice>
        <mc:Fallback xmlns="">
          <p:sp>
            <p:nvSpPr>
              <p:cNvPr id="8" name="テキスト ボックス 7">
                <a:extLst>
                  <a:ext uri="{FF2B5EF4-FFF2-40B4-BE49-F238E27FC236}">
                    <a16:creationId xmlns:a16="http://schemas.microsoft.com/office/drawing/2014/main" id="{AC4714AE-9F8E-43C4-B668-A47FC986BA2E}"/>
                  </a:ext>
                </a:extLst>
              </p:cNvPr>
              <p:cNvSpPr txBox="1">
                <a:spLocks noRot="1" noChangeAspect="1" noMove="1" noResize="1" noEditPoints="1" noAdjustHandles="1" noChangeArrowheads="1" noChangeShapeType="1" noTextEdit="1"/>
              </p:cNvSpPr>
              <p:nvPr/>
            </p:nvSpPr>
            <p:spPr>
              <a:xfrm>
                <a:off x="1268231" y="2757013"/>
                <a:ext cx="1565493" cy="461665"/>
              </a:xfrm>
              <a:prstGeom prst="rect">
                <a:avLst/>
              </a:prstGeom>
              <a:blipFill>
                <a:blip r:embed="rId4"/>
                <a:stretch>
                  <a:fillRect t="-7895" r="-5058" b="-3157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97C67DAB-3ED1-4642-81ED-067A4E0872F2}"/>
                  </a:ext>
                </a:extLst>
              </p:cNvPr>
              <p:cNvSpPr txBox="1"/>
              <p:nvPr/>
            </p:nvSpPr>
            <p:spPr>
              <a:xfrm>
                <a:off x="3210644" y="2757013"/>
                <a:ext cx="1437766" cy="461665"/>
              </a:xfrm>
              <a:prstGeom prst="rect">
                <a:avLst/>
              </a:prstGeom>
              <a:noFill/>
            </p:spPr>
            <p:txBody>
              <a:bodyPr wrap="none" rtlCol="0">
                <a:spAutoFit/>
              </a:bodyPr>
              <a:lstStyle/>
              <a:p>
                <a14:m>
                  <m:oMath xmlns:m="http://schemas.openxmlformats.org/officeDocument/2006/math">
                    <m:d>
                      <m:dPr>
                        <m:begChr m:val="{"/>
                        <m:endChr m:val="}"/>
                        <m:ctrlPr>
                          <a:rPr kumimoji="1" lang="en-US" altLang="ja-JP" sz="2400" i="1" smtClean="0">
                            <a:latin typeface="Cambria Math" panose="02040503050406030204" pitchFamily="18" charset="0"/>
                          </a:rPr>
                        </m:ctrlPr>
                      </m:dPr>
                      <m:e>
                        <m:r>
                          <a:rPr kumimoji="1" lang="en-US" altLang="ja-JP" sz="2400" b="0" i="1" smtClean="0">
                            <a:latin typeface="Cambria Math" panose="02040503050406030204" pitchFamily="18" charset="0"/>
                          </a:rPr>
                          <m:t>+0</m:t>
                        </m:r>
                      </m:e>
                    </m:d>
                  </m:oMath>
                </a14:m>
                <a:r>
                  <a:rPr kumimoji="1" lang="ja-JP" altLang="en-US" sz="2400" dirty="0"/>
                  <a:t>ペア</a:t>
                </a:r>
              </a:p>
            </p:txBody>
          </p:sp>
        </mc:Choice>
        <mc:Fallback xmlns="">
          <p:sp>
            <p:nvSpPr>
              <p:cNvPr id="9" name="テキスト ボックス 8">
                <a:extLst>
                  <a:ext uri="{FF2B5EF4-FFF2-40B4-BE49-F238E27FC236}">
                    <a16:creationId xmlns:a16="http://schemas.microsoft.com/office/drawing/2014/main" id="{97C67DAB-3ED1-4642-81ED-067A4E0872F2}"/>
                  </a:ext>
                </a:extLst>
              </p:cNvPr>
              <p:cNvSpPr txBox="1">
                <a:spLocks noRot="1" noChangeAspect="1" noMove="1" noResize="1" noEditPoints="1" noAdjustHandles="1" noChangeArrowheads="1" noChangeShapeType="1" noTextEdit="1"/>
              </p:cNvSpPr>
              <p:nvPr/>
            </p:nvSpPr>
            <p:spPr>
              <a:xfrm>
                <a:off x="3210644" y="2757013"/>
                <a:ext cx="1437766" cy="461665"/>
              </a:xfrm>
              <a:prstGeom prst="rect">
                <a:avLst/>
              </a:prstGeom>
              <a:blipFill>
                <a:blip r:embed="rId5"/>
                <a:stretch>
                  <a:fillRect t="-7895" r="-5508" b="-31579"/>
                </a:stretch>
              </a:blipFill>
            </p:spPr>
            <p:txBody>
              <a:bodyPr/>
              <a:lstStyle/>
              <a:p>
                <a:r>
                  <a:rPr lang="ja-JP" altLang="en-US">
                    <a:noFill/>
                  </a:rPr>
                  <a:t> </a:t>
                </a:r>
              </a:p>
            </p:txBody>
          </p:sp>
        </mc:Fallback>
      </mc:AlternateContent>
      <p:sp>
        <p:nvSpPr>
          <p:cNvPr id="10" name="矢印: 右 9">
            <a:extLst>
              <a:ext uri="{FF2B5EF4-FFF2-40B4-BE49-F238E27FC236}">
                <a16:creationId xmlns:a16="http://schemas.microsoft.com/office/drawing/2014/main" id="{2B9C575D-22EA-4167-A0C4-707115B0990C}"/>
              </a:ext>
            </a:extLst>
          </p:cNvPr>
          <p:cNvSpPr/>
          <p:nvPr/>
        </p:nvSpPr>
        <p:spPr>
          <a:xfrm rot="5400000">
            <a:off x="1932407" y="2425613"/>
            <a:ext cx="359393" cy="27080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1" name="矢印: 右 10">
            <a:extLst>
              <a:ext uri="{FF2B5EF4-FFF2-40B4-BE49-F238E27FC236}">
                <a16:creationId xmlns:a16="http://schemas.microsoft.com/office/drawing/2014/main" id="{F0A1159A-BA8F-4A37-A608-B641DEB37113}"/>
              </a:ext>
            </a:extLst>
          </p:cNvPr>
          <p:cNvSpPr/>
          <p:nvPr/>
        </p:nvSpPr>
        <p:spPr>
          <a:xfrm rot="5400000">
            <a:off x="3772324" y="2425612"/>
            <a:ext cx="359393" cy="27080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graphicFrame>
        <p:nvGraphicFramePr>
          <p:cNvPr id="12" name="表 12">
            <a:extLst>
              <a:ext uri="{FF2B5EF4-FFF2-40B4-BE49-F238E27FC236}">
                <a16:creationId xmlns:a16="http://schemas.microsoft.com/office/drawing/2014/main" id="{D308E981-82ED-4CDB-A74B-706871244BD9}"/>
              </a:ext>
            </a:extLst>
          </p:cNvPr>
          <p:cNvGraphicFramePr>
            <a:graphicFrameLocks noGrp="1"/>
          </p:cNvGraphicFramePr>
          <p:nvPr>
            <p:extLst>
              <p:ext uri="{D42A27DB-BD31-4B8C-83A1-F6EECF244321}">
                <p14:modId xmlns:p14="http://schemas.microsoft.com/office/powerpoint/2010/main" val="1203240693"/>
              </p:ext>
            </p:extLst>
          </p:nvPr>
        </p:nvGraphicFramePr>
        <p:xfrm>
          <a:off x="2535550" y="5133698"/>
          <a:ext cx="6096000" cy="111252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4058626192"/>
                    </a:ext>
                  </a:extLst>
                </a:gridCol>
                <a:gridCol w="1524000">
                  <a:extLst>
                    <a:ext uri="{9D8B030D-6E8A-4147-A177-3AD203B41FA5}">
                      <a16:colId xmlns:a16="http://schemas.microsoft.com/office/drawing/2014/main" val="3134406978"/>
                    </a:ext>
                  </a:extLst>
                </a:gridCol>
                <a:gridCol w="1524000">
                  <a:extLst>
                    <a:ext uri="{9D8B030D-6E8A-4147-A177-3AD203B41FA5}">
                      <a16:colId xmlns:a16="http://schemas.microsoft.com/office/drawing/2014/main" val="1271432468"/>
                    </a:ext>
                  </a:extLst>
                </a:gridCol>
                <a:gridCol w="1524000">
                  <a:extLst>
                    <a:ext uri="{9D8B030D-6E8A-4147-A177-3AD203B41FA5}">
                      <a16:colId xmlns:a16="http://schemas.microsoft.com/office/drawing/2014/main" val="478066520"/>
                    </a:ext>
                  </a:extLst>
                </a:gridCol>
              </a:tblGrid>
              <a:tr h="370840">
                <a:tc>
                  <a:txBody>
                    <a:bodyPr/>
                    <a:lstStyle/>
                    <a:p>
                      <a:endParaRPr kumimoji="1" lang="ja-JP" altLang="en-US" dirty="0"/>
                    </a:p>
                  </a:txBody>
                  <a:tcPr/>
                </a:tc>
                <a:tc>
                  <a:txBody>
                    <a:bodyPr/>
                    <a:lstStyle/>
                    <a:p>
                      <a:r>
                        <a:rPr kumimoji="1" lang="en-US" altLang="ja-JP" baseline="30000" dirty="0"/>
                        <a:t>40</a:t>
                      </a:r>
                      <a:r>
                        <a:rPr kumimoji="1" lang="en-US" altLang="ja-JP" dirty="0"/>
                        <a:t>Ca core</a:t>
                      </a:r>
                      <a:endParaRPr kumimoji="1" lang="ja-JP" altLang="en-US" dirty="0"/>
                    </a:p>
                  </a:txBody>
                  <a:tcPr/>
                </a:tc>
                <a:tc>
                  <a:txBody>
                    <a:bodyPr/>
                    <a:lstStyle/>
                    <a:p>
                      <a:r>
                        <a:rPr kumimoji="1" lang="en-US" altLang="ja-JP" baseline="30000" dirty="0"/>
                        <a:t>48</a:t>
                      </a:r>
                      <a:r>
                        <a:rPr kumimoji="1" lang="en-US" altLang="ja-JP" dirty="0"/>
                        <a:t>Ca core</a:t>
                      </a:r>
                      <a:endParaRPr kumimoji="1" lang="ja-JP" altLang="en-US" dirty="0"/>
                    </a:p>
                  </a:txBody>
                  <a:tcPr/>
                </a:tc>
                <a:tc>
                  <a:txBody>
                    <a:bodyPr/>
                    <a:lstStyle/>
                    <a:p>
                      <a:r>
                        <a:rPr kumimoji="1" lang="ja-JP" altLang="en-US" dirty="0"/>
                        <a:t>差</a:t>
                      </a:r>
                    </a:p>
                  </a:txBody>
                  <a:tcPr/>
                </a:tc>
                <a:extLst>
                  <a:ext uri="{0D108BD9-81ED-4DB2-BD59-A6C34878D82A}">
                    <a16:rowId xmlns:a16="http://schemas.microsoft.com/office/drawing/2014/main" val="861732511"/>
                  </a:ext>
                </a:extLst>
              </a:tr>
              <a:tr h="370840">
                <a:tc>
                  <a:txBody>
                    <a:bodyPr/>
                    <a:lstStyle/>
                    <a:p>
                      <a:r>
                        <a:rPr kumimoji="1" lang="ja-JP" altLang="en-US" dirty="0"/>
                        <a:t>実験</a:t>
                      </a:r>
                    </a:p>
                  </a:txBody>
                  <a:tcPr/>
                </a:tc>
                <a:tc>
                  <a:txBody>
                    <a:bodyPr/>
                    <a:lstStyle/>
                    <a:p>
                      <a:r>
                        <a:rPr kumimoji="1" lang="en-US" altLang="ja-JP" dirty="0"/>
                        <a:t>2.52 MeV</a:t>
                      </a:r>
                      <a:endParaRPr kumimoji="1" lang="ja-JP" altLang="en-US" dirty="0"/>
                    </a:p>
                  </a:txBody>
                  <a:tcPr/>
                </a:tc>
                <a:tc>
                  <a:txBody>
                    <a:bodyPr/>
                    <a:lstStyle/>
                    <a:p>
                      <a:r>
                        <a:rPr kumimoji="1" lang="en-US" altLang="ja-JP" dirty="0"/>
                        <a:t>-0.36 MeV</a:t>
                      </a:r>
                      <a:endParaRPr kumimoji="1" lang="ja-JP" altLang="en-US" dirty="0"/>
                    </a:p>
                  </a:txBody>
                  <a:tcPr/>
                </a:tc>
                <a:tc>
                  <a:txBody>
                    <a:bodyPr/>
                    <a:lstStyle/>
                    <a:p>
                      <a:r>
                        <a:rPr kumimoji="1" lang="en-US" altLang="ja-JP" dirty="0"/>
                        <a:t>-2.88 MeV</a:t>
                      </a:r>
                      <a:endParaRPr kumimoji="1" lang="ja-JP" altLang="en-US" dirty="0"/>
                    </a:p>
                  </a:txBody>
                  <a:tcPr/>
                </a:tc>
                <a:extLst>
                  <a:ext uri="{0D108BD9-81ED-4DB2-BD59-A6C34878D82A}">
                    <a16:rowId xmlns:a16="http://schemas.microsoft.com/office/drawing/2014/main" val="694010442"/>
                  </a:ext>
                </a:extLst>
              </a:tr>
              <a:tr h="370840">
                <a:tc>
                  <a:txBody>
                    <a:bodyPr/>
                    <a:lstStyle/>
                    <a:p>
                      <a:r>
                        <a:rPr kumimoji="1" lang="en-US" altLang="ja-JP" dirty="0"/>
                        <a:t>SDPF-MU</a:t>
                      </a:r>
                      <a:endParaRPr kumimoji="1" lang="ja-JP" altLang="en-US" dirty="0"/>
                    </a:p>
                  </a:txBody>
                  <a:tcPr/>
                </a:tc>
                <a:tc>
                  <a:txBody>
                    <a:bodyPr/>
                    <a:lstStyle/>
                    <a:p>
                      <a:r>
                        <a:rPr kumimoji="1" lang="en-US" altLang="ja-JP" dirty="0"/>
                        <a:t>2.73 MeV</a:t>
                      </a:r>
                      <a:endParaRPr kumimoji="1" lang="ja-JP" altLang="en-US" dirty="0"/>
                    </a:p>
                  </a:txBody>
                  <a:tcPr/>
                </a:tc>
                <a:tc>
                  <a:txBody>
                    <a:bodyPr/>
                    <a:lstStyle/>
                    <a:p>
                      <a:r>
                        <a:rPr kumimoji="1" lang="en-US" altLang="ja-JP" dirty="0"/>
                        <a:t>-0.60 MeV</a:t>
                      </a:r>
                      <a:endParaRPr kumimoji="1" lang="ja-JP" altLang="en-US" dirty="0"/>
                    </a:p>
                  </a:txBody>
                  <a:tcPr/>
                </a:tc>
                <a:tc>
                  <a:txBody>
                    <a:bodyPr/>
                    <a:lstStyle/>
                    <a:p>
                      <a:r>
                        <a:rPr kumimoji="1" lang="en-US" altLang="ja-JP" dirty="0"/>
                        <a:t>-3.33 MeV</a:t>
                      </a:r>
                      <a:endParaRPr kumimoji="1" lang="ja-JP" altLang="en-US" dirty="0"/>
                    </a:p>
                  </a:txBody>
                  <a:tcPr/>
                </a:tc>
                <a:extLst>
                  <a:ext uri="{0D108BD9-81ED-4DB2-BD59-A6C34878D82A}">
                    <a16:rowId xmlns:a16="http://schemas.microsoft.com/office/drawing/2014/main" val="3208468789"/>
                  </a:ext>
                </a:extLst>
              </a:tr>
            </a:tbl>
          </a:graphicData>
        </a:graphic>
      </p:graphicFrame>
      <p:sp>
        <p:nvSpPr>
          <p:cNvPr id="13" name="四角形: 角を丸くする 12">
            <a:extLst>
              <a:ext uri="{FF2B5EF4-FFF2-40B4-BE49-F238E27FC236}">
                <a16:creationId xmlns:a16="http://schemas.microsoft.com/office/drawing/2014/main" id="{B4DF7867-6357-43F9-99F3-A241B6C4D23E}"/>
              </a:ext>
            </a:extLst>
          </p:cNvPr>
          <p:cNvSpPr/>
          <p:nvPr/>
        </p:nvSpPr>
        <p:spPr>
          <a:xfrm>
            <a:off x="6575527" y="1566407"/>
            <a:ext cx="910625" cy="1898374"/>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55456A41-7E66-4A3B-BF75-848D8E72E379}"/>
              </a:ext>
            </a:extLst>
          </p:cNvPr>
          <p:cNvSpPr txBox="1"/>
          <p:nvPr/>
        </p:nvSpPr>
        <p:spPr>
          <a:xfrm>
            <a:off x="410486" y="5133698"/>
            <a:ext cx="2189591" cy="646331"/>
          </a:xfrm>
          <a:prstGeom prst="rect">
            <a:avLst/>
          </a:prstGeom>
          <a:noFill/>
        </p:spPr>
        <p:txBody>
          <a:bodyPr wrap="square">
            <a:spAutoFit/>
          </a:bodyPr>
          <a:lstStyle/>
          <a:p>
            <a:r>
              <a:rPr kumimoji="1" lang="en-US" altLang="ja-JP" i="1" dirty="0"/>
              <a:t>E</a:t>
            </a:r>
            <a:r>
              <a:rPr kumimoji="1" lang="en-US" altLang="ja-JP" i="1" baseline="-25000" dirty="0"/>
              <a:t>x</a:t>
            </a:r>
            <a:r>
              <a:rPr kumimoji="1" lang="en-US" altLang="ja-JP" dirty="0"/>
              <a:t>(1/2</a:t>
            </a:r>
            <a:r>
              <a:rPr kumimoji="1" lang="en-US" altLang="ja-JP" baseline="30000" dirty="0"/>
              <a:t>+</a:t>
            </a:r>
            <a:r>
              <a:rPr kumimoji="1" lang="en-US" altLang="ja-JP" baseline="-25000" dirty="0"/>
              <a:t>1</a:t>
            </a:r>
            <a:r>
              <a:rPr kumimoji="1" lang="en-US" altLang="ja-JP" dirty="0"/>
              <a:t>)-</a:t>
            </a:r>
            <a:r>
              <a:rPr kumimoji="1" lang="en-US" altLang="ja-JP" i="1" dirty="0"/>
              <a:t>E</a:t>
            </a:r>
            <a:r>
              <a:rPr kumimoji="1" lang="en-US" altLang="ja-JP" i="1" baseline="-25000" dirty="0"/>
              <a:t>x</a:t>
            </a:r>
            <a:r>
              <a:rPr kumimoji="1" lang="en-US" altLang="ja-JP" dirty="0"/>
              <a:t>(3/2</a:t>
            </a:r>
            <a:r>
              <a:rPr kumimoji="1" lang="en-US" altLang="ja-JP" baseline="30000" dirty="0"/>
              <a:t>+</a:t>
            </a:r>
            <a:r>
              <a:rPr kumimoji="1" lang="en-US" altLang="ja-JP" baseline="-25000" dirty="0"/>
              <a:t>1</a:t>
            </a:r>
            <a:r>
              <a:rPr kumimoji="1" lang="en-US" altLang="ja-JP" dirty="0"/>
              <a:t>)</a:t>
            </a:r>
            <a:endParaRPr lang="ja-JP" altLang="en-US" dirty="0"/>
          </a:p>
          <a:p>
            <a:endParaRPr lang="ja-JP" altLang="en-US" dirty="0"/>
          </a:p>
        </p:txBody>
      </p:sp>
    </p:spTree>
    <p:extLst>
      <p:ext uri="{BB962C8B-B14F-4D97-AF65-F5344CB8AC3E}">
        <p14:creationId xmlns:p14="http://schemas.microsoft.com/office/powerpoint/2010/main" val="1345456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17C0F8-6888-412A-916F-29B231550E44}"/>
              </a:ext>
            </a:extLst>
          </p:cNvPr>
          <p:cNvSpPr>
            <a:spLocks noGrp="1"/>
          </p:cNvSpPr>
          <p:nvPr>
            <p:ph type="title"/>
          </p:nvPr>
        </p:nvSpPr>
        <p:spPr/>
        <p:txBody>
          <a:bodyPr/>
          <a:lstStyle/>
          <a:p>
            <a:r>
              <a:rPr kumimoji="1" lang="en-US" altLang="ja-JP" i="1" dirty="0"/>
              <a:t>d</a:t>
            </a:r>
            <a:r>
              <a:rPr kumimoji="1" lang="ja-JP" altLang="en-US" dirty="0"/>
              <a:t>軌道間のエネルギー差の変化</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6E8F7F41-950D-4835-B351-F90B1F98DE53}"/>
                  </a:ext>
                </a:extLst>
              </p:cNvPr>
              <p:cNvSpPr>
                <a:spLocks noGrp="1"/>
              </p:cNvSpPr>
              <p:nvPr>
                <p:ph idx="1"/>
              </p:nvPr>
            </p:nvSpPr>
            <p:spPr>
              <a:xfrm>
                <a:off x="74815" y="881148"/>
                <a:ext cx="8878354" cy="5840327"/>
              </a:xfrm>
            </p:spPr>
            <p:txBody>
              <a:bodyPr/>
              <a:lstStyle/>
              <a:p>
                <a:r>
                  <a:rPr lang="ja-JP" altLang="en-US" dirty="0"/>
                  <a:t>エネルギー差の変化</a:t>
                </a:r>
                <a:endParaRPr lang="en-US" altLang="ja-JP" dirty="0"/>
              </a:p>
              <a:p>
                <a:pPr lvl="1"/>
                <a14:m>
                  <m:oMath xmlns:m="http://schemas.openxmlformats.org/officeDocument/2006/math">
                    <m:sSub>
                      <m:sSubPr>
                        <m:ctrlPr>
                          <a:rPr kumimoji="1" lang="en-US" altLang="ja-JP" b="0" i="1" smtClean="0">
                            <a:latin typeface="Cambria Math" panose="02040503050406030204" pitchFamily="18" charset="0"/>
                          </a:rPr>
                        </m:ctrlPr>
                      </m:sSubPr>
                      <m:e>
                        <m:r>
                          <m:rPr>
                            <m:sty m:val="p"/>
                          </m:rPr>
                          <a:rPr kumimoji="1" lang="en-US" altLang="ja-JP" b="0" i="0" smtClean="0">
                            <a:latin typeface="Cambria Math" panose="02040503050406030204" pitchFamily="18" charset="0"/>
                          </a:rPr>
                          <m:t>Δ</m:t>
                        </m:r>
                      </m:e>
                      <m:sub>
                        <m:r>
                          <a:rPr kumimoji="1" lang="en-US" altLang="ja-JP" b="0" i="1" smtClean="0">
                            <a:latin typeface="Cambria Math" panose="02040503050406030204" pitchFamily="18" charset="0"/>
                          </a:rPr>
                          <m:t>𝜈</m:t>
                        </m:r>
                        <m:r>
                          <a:rPr kumimoji="1" lang="en-US" altLang="ja-JP" b="0" i="1" smtClean="0">
                            <a:latin typeface="Cambria Math" panose="02040503050406030204" pitchFamily="18" charset="0"/>
                          </a:rPr>
                          <m:t>𝑓</m:t>
                        </m:r>
                        <m:r>
                          <a:rPr kumimoji="1" lang="en-US" altLang="ja-JP" b="0" i="1" smtClean="0">
                            <a:latin typeface="Cambria Math" panose="02040503050406030204" pitchFamily="18" charset="0"/>
                          </a:rPr>
                          <m:t>7</m:t>
                        </m:r>
                      </m:sub>
                    </m:sSub>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𝜀</m:t>
                            </m:r>
                          </m:e>
                          <m:sub>
                            <m:r>
                              <a:rPr kumimoji="1" lang="en-US" altLang="ja-JP" b="0" i="1" smtClean="0">
                                <a:latin typeface="Cambria Math" panose="02040503050406030204" pitchFamily="18" charset="0"/>
                              </a:rPr>
                              <m:t>𝜋</m:t>
                            </m:r>
                            <m:r>
                              <a:rPr kumimoji="1" lang="en-US" altLang="ja-JP" b="0" i="1" smtClean="0">
                                <a:latin typeface="Cambria Math" panose="02040503050406030204" pitchFamily="18" charset="0"/>
                              </a:rPr>
                              <m:t>𝑑</m:t>
                            </m:r>
                            <m:r>
                              <a:rPr kumimoji="1" lang="en-US" altLang="ja-JP" b="0" i="0" smtClean="0">
                                <a:latin typeface="Cambria Math" panose="02040503050406030204" pitchFamily="18" charset="0"/>
                              </a:rPr>
                              <m:t>3</m:t>
                            </m:r>
                          </m:sub>
                        </m:sSub>
                        <m:r>
                          <a:rPr kumimoji="1" lang="en-US" altLang="ja-JP" b="0" i="0" smtClean="0">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𝜀</m:t>
                            </m:r>
                          </m:e>
                          <m:sub>
                            <m:r>
                              <a:rPr lang="en-US" altLang="ja-JP" b="0" i="1" smtClean="0">
                                <a:latin typeface="Cambria Math" panose="02040503050406030204" pitchFamily="18" charset="0"/>
                              </a:rPr>
                              <m:t>𝜋</m:t>
                            </m:r>
                            <m:r>
                              <a:rPr lang="en-US" altLang="ja-JP" b="0" i="1" smtClean="0">
                                <a:latin typeface="Cambria Math" panose="02040503050406030204" pitchFamily="18" charset="0"/>
                              </a:rPr>
                              <m:t>𝑑</m:t>
                            </m:r>
                            <m:r>
                              <a:rPr lang="en-US" altLang="ja-JP" b="0" i="1" smtClean="0">
                                <a:latin typeface="Cambria Math" panose="02040503050406030204" pitchFamily="18" charset="0"/>
                              </a:rPr>
                              <m:t>5</m:t>
                            </m:r>
                          </m:sub>
                        </m:sSub>
                      </m:e>
                    </m:d>
                    <m:r>
                      <a:rPr kumimoji="1" lang="en-US" altLang="ja-JP" b="0" i="1" smtClean="0">
                        <a:latin typeface="Cambria Math" panose="02040503050406030204" pitchFamily="18" charset="0"/>
                      </a:rPr>
                      <m:t>=8</m:t>
                    </m:r>
                    <m:d>
                      <m:dPr>
                        <m:begChr m:val="{"/>
                        <m:endChr m:val="}"/>
                        <m:ctrlPr>
                          <a:rPr kumimoji="1" lang="en-US" altLang="ja-JP" b="0" i="1" smtClean="0">
                            <a:latin typeface="Cambria Math" panose="02040503050406030204" pitchFamily="18" charset="0"/>
                          </a:rPr>
                        </m:ctrlPr>
                      </m:dPr>
                      <m:e>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𝑉</m:t>
                            </m:r>
                          </m:e>
                          <m:sub>
                            <m:r>
                              <a:rPr kumimoji="1" lang="en-US" altLang="ja-JP" b="0" i="1" smtClean="0">
                                <a:latin typeface="Cambria Math" panose="02040503050406030204" pitchFamily="18" charset="0"/>
                              </a:rPr>
                              <m:t>𝑝𝑛</m:t>
                            </m:r>
                          </m:sub>
                          <m:sup>
                            <m:r>
                              <m:rPr>
                                <m:sty m:val="p"/>
                              </m:rPr>
                              <a:rPr kumimoji="1" lang="en-US" altLang="ja-JP" b="0" i="0" smtClean="0">
                                <a:latin typeface="Cambria Math" panose="02040503050406030204" pitchFamily="18" charset="0"/>
                              </a:rPr>
                              <m:t>m</m:t>
                            </m:r>
                          </m:sup>
                        </m:sSubSup>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𝑓</m:t>
                            </m:r>
                            <m:r>
                              <a:rPr kumimoji="1" lang="en-US" altLang="ja-JP" b="0" i="1" smtClean="0">
                                <a:latin typeface="Cambria Math" panose="02040503050406030204" pitchFamily="18" charset="0"/>
                              </a:rPr>
                              <m:t>7,</m:t>
                            </m:r>
                            <m:r>
                              <a:rPr kumimoji="1" lang="en-US" altLang="ja-JP" b="0" i="1" smtClean="0">
                                <a:latin typeface="Cambria Math" panose="02040503050406030204" pitchFamily="18" charset="0"/>
                              </a:rPr>
                              <m:t>𝑑</m:t>
                            </m:r>
                            <m:r>
                              <a:rPr kumimoji="1" lang="en-US" altLang="ja-JP" b="0" i="1" smtClean="0">
                                <a:latin typeface="Cambria Math" panose="02040503050406030204" pitchFamily="18" charset="0"/>
                              </a:rPr>
                              <m:t>3</m:t>
                            </m:r>
                          </m:e>
                        </m:d>
                        <m:r>
                          <a:rPr kumimoji="1" lang="en-US" altLang="ja-JP" b="0" i="1" smtClean="0">
                            <a:latin typeface="Cambria Math" panose="02040503050406030204" pitchFamily="18" charset="0"/>
                          </a:rPr>
                          <m:t>−</m:t>
                        </m:r>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𝑉</m:t>
                            </m:r>
                          </m:e>
                          <m:sub>
                            <m:r>
                              <a:rPr lang="en-US" altLang="ja-JP" i="1">
                                <a:latin typeface="Cambria Math" panose="02040503050406030204" pitchFamily="18" charset="0"/>
                              </a:rPr>
                              <m:t>𝑝𝑛</m:t>
                            </m:r>
                          </m:sub>
                          <m:sup>
                            <m:r>
                              <m:rPr>
                                <m:sty m:val="p"/>
                              </m:rPr>
                              <a:rPr lang="en-US" altLang="ja-JP" i="0">
                                <a:latin typeface="Cambria Math" panose="02040503050406030204" pitchFamily="18" charset="0"/>
                              </a:rPr>
                              <m:t>m</m:t>
                            </m:r>
                          </m:sup>
                        </m:sSubSup>
                        <m:d>
                          <m:dPr>
                            <m:ctrlPr>
                              <a:rPr lang="en-US" altLang="ja-JP" i="1">
                                <a:latin typeface="Cambria Math" panose="02040503050406030204" pitchFamily="18" charset="0"/>
                              </a:rPr>
                            </m:ctrlPr>
                          </m:dPr>
                          <m:e>
                            <m:r>
                              <a:rPr lang="en-US" altLang="ja-JP" b="0" i="1" smtClean="0">
                                <a:latin typeface="Cambria Math" panose="02040503050406030204" pitchFamily="18" charset="0"/>
                              </a:rPr>
                              <m:t>𝑓</m:t>
                            </m:r>
                            <m:r>
                              <a:rPr lang="en-US" altLang="ja-JP" b="0" i="1" smtClean="0">
                                <a:latin typeface="Cambria Math" panose="02040503050406030204" pitchFamily="18" charset="0"/>
                              </a:rPr>
                              <m:t>7,</m:t>
                            </m:r>
                            <m:r>
                              <a:rPr lang="en-US" altLang="ja-JP" b="0" i="1" smtClean="0">
                                <a:latin typeface="Cambria Math" panose="02040503050406030204" pitchFamily="18" charset="0"/>
                              </a:rPr>
                              <m:t>𝑑</m:t>
                            </m:r>
                            <m:r>
                              <a:rPr lang="en-US" altLang="ja-JP" b="0" i="1" smtClean="0">
                                <a:latin typeface="Cambria Math" panose="02040503050406030204" pitchFamily="18" charset="0"/>
                              </a:rPr>
                              <m:t>5</m:t>
                            </m:r>
                          </m:e>
                        </m:d>
                      </m:e>
                    </m:d>
                    <m:r>
                      <a:rPr kumimoji="1" lang="en-US" altLang="ja-JP" b="0" i="1" smtClean="0">
                        <a:latin typeface="Cambria Math" panose="02040503050406030204" pitchFamily="18" charset="0"/>
                      </a:rPr>
                      <m:t>&lt;0</m:t>
                    </m:r>
                  </m:oMath>
                </a14:m>
                <a:endParaRPr kumimoji="1" lang="en-US" altLang="ja-JP" i="1" dirty="0"/>
              </a:p>
              <a:p>
                <a:pPr lvl="2"/>
                <a:r>
                  <a:rPr lang="ja-JP" altLang="en-US" dirty="0"/>
                  <a:t>ほとんどがテンソル力から→テンソル力の寄与を抽出できる</a:t>
                </a:r>
                <a:endParaRPr lang="en-US" altLang="ja-JP" dirty="0"/>
              </a:p>
              <a:p>
                <a:pPr lvl="1"/>
                <a:r>
                  <a:rPr kumimoji="1" lang="ja-JP" altLang="en-US" dirty="0"/>
                  <a:t>実験データ：分光学的因子</a:t>
                </a:r>
                <a:endParaRPr kumimoji="1" lang="en-US" altLang="ja-JP" dirty="0"/>
              </a:p>
              <a:p>
                <a:pPr lvl="2"/>
                <a:r>
                  <a:rPr lang="en-US" altLang="ja-JP" i="1" dirty="0"/>
                  <a:t>d</a:t>
                </a:r>
                <a:r>
                  <a:rPr lang="en-US" altLang="ja-JP" baseline="-25000" dirty="0"/>
                  <a:t>5/2</a:t>
                </a:r>
                <a:r>
                  <a:rPr lang="ja-JP" altLang="en-US" dirty="0"/>
                  <a:t>はフラグメントしている</a:t>
                </a:r>
                <a:endParaRPr lang="en-US" altLang="ja-JP" dirty="0"/>
              </a:p>
              <a:p>
                <a:pPr lvl="1"/>
                <a:r>
                  <a:rPr lang="ja-JP" altLang="en-US" dirty="0"/>
                  <a:t>殻模型計算</a:t>
                </a:r>
                <a:endParaRPr lang="en-US" altLang="ja-JP" dirty="0"/>
              </a:p>
              <a:p>
                <a:pPr lvl="2"/>
                <a:r>
                  <a:rPr kumimoji="1" lang="en-US" altLang="ja-JP" baseline="30000" dirty="0"/>
                  <a:t>40</a:t>
                </a:r>
                <a:r>
                  <a:rPr kumimoji="1" lang="en-US" altLang="ja-JP" dirty="0"/>
                  <a:t>Ca</a:t>
                </a:r>
                <a:r>
                  <a:rPr kumimoji="1" lang="ja-JP" altLang="en-US" dirty="0"/>
                  <a:t>コアに対しては</a:t>
                </a:r>
                <a:r>
                  <a:rPr kumimoji="1" lang="en-US" altLang="ja-JP" i="1" dirty="0" err="1"/>
                  <a:t>mp-mh</a:t>
                </a:r>
                <a:br>
                  <a:rPr lang="en-US" altLang="ja-JP" dirty="0"/>
                </a:br>
                <a:r>
                  <a:rPr lang="ja-JP" altLang="en-US" dirty="0"/>
                  <a:t>励起を入れないとフラグメント</a:t>
                </a:r>
                <a:br>
                  <a:rPr lang="en-US" altLang="ja-JP" dirty="0"/>
                </a:br>
                <a:r>
                  <a:rPr lang="ja-JP" altLang="en-US" dirty="0"/>
                  <a:t>しない</a:t>
                </a:r>
                <a:endParaRPr lang="en-US" altLang="ja-JP" dirty="0"/>
              </a:p>
              <a:p>
                <a:pPr lvl="2"/>
                <a:r>
                  <a:rPr lang="ja-JP" altLang="en-US" dirty="0"/>
                  <a:t>修正した</a:t>
                </a:r>
                <a:r>
                  <a:rPr lang="en-US" altLang="ja-JP" dirty="0"/>
                  <a:t>SDPF-M</a:t>
                </a:r>
                <a:r>
                  <a:rPr lang="ja-JP" altLang="en-US" dirty="0"/>
                  <a:t>相互作用計算</a:t>
                </a:r>
                <a:br>
                  <a:rPr lang="en-US" altLang="ja-JP" dirty="0"/>
                </a:br>
                <a:r>
                  <a:rPr lang="en-US" altLang="ja-JP" dirty="0"/>
                  <a:t>(</a:t>
                </a:r>
                <a:r>
                  <a:rPr lang="en-US" altLang="ja-JP" baseline="30000" dirty="0"/>
                  <a:t>40</a:t>
                </a:r>
                <a:r>
                  <a:rPr lang="en-US" altLang="ja-JP" dirty="0"/>
                  <a:t>Ca</a:t>
                </a:r>
                <a:r>
                  <a:rPr lang="ja-JP" altLang="en-US" dirty="0"/>
                  <a:t>について</a:t>
                </a:r>
                <a:r>
                  <a:rPr lang="en-US" altLang="ja-JP" dirty="0"/>
                  <a:t>)</a:t>
                </a:r>
              </a:p>
              <a:p>
                <a:pPr lvl="3"/>
                <a:r>
                  <a:rPr lang="en-US" altLang="ja-JP" i="1" dirty="0"/>
                  <a:t>f</a:t>
                </a:r>
                <a:r>
                  <a:rPr lang="en-US" altLang="ja-JP" dirty="0"/>
                  <a:t>5, </a:t>
                </a:r>
                <a:r>
                  <a:rPr lang="en-US" altLang="ja-JP" i="1" dirty="0"/>
                  <a:t>p</a:t>
                </a:r>
                <a:r>
                  <a:rPr lang="en-US" altLang="ja-JP" dirty="0"/>
                  <a:t>1</a:t>
                </a:r>
                <a:r>
                  <a:rPr lang="ja-JP" altLang="en-US" dirty="0"/>
                  <a:t>軌道はなし</a:t>
                </a:r>
                <a:endParaRPr lang="en-US" altLang="ja-JP" dirty="0"/>
              </a:p>
              <a:p>
                <a:pPr lvl="2"/>
                <a:r>
                  <a:rPr lang="ja-JP" altLang="en-US" dirty="0"/>
                  <a:t>実験の分布をよく再現</a:t>
                </a:r>
                <a:endParaRPr lang="en-US" altLang="ja-JP" dirty="0"/>
              </a:p>
            </p:txBody>
          </p:sp>
        </mc:Choice>
        <mc:Fallback xmlns="">
          <p:sp>
            <p:nvSpPr>
              <p:cNvPr id="3" name="コンテンツ プレースホルダー 2">
                <a:extLst>
                  <a:ext uri="{FF2B5EF4-FFF2-40B4-BE49-F238E27FC236}">
                    <a16:creationId xmlns:a16="http://schemas.microsoft.com/office/drawing/2014/main" id="{6E8F7F41-950D-4835-B351-F90B1F98DE53}"/>
                  </a:ext>
                </a:extLst>
              </p:cNvPr>
              <p:cNvSpPr>
                <a:spLocks noGrp="1" noRot="1" noChangeAspect="1" noMove="1" noResize="1" noEditPoints="1" noAdjustHandles="1" noChangeArrowheads="1" noChangeShapeType="1" noTextEdit="1"/>
              </p:cNvSpPr>
              <p:nvPr>
                <p:ph idx="1"/>
              </p:nvPr>
            </p:nvSpPr>
            <p:spPr>
              <a:xfrm>
                <a:off x="74815" y="881148"/>
                <a:ext cx="8878354" cy="5840327"/>
              </a:xfrm>
              <a:blipFill>
                <a:blip r:embed="rId2"/>
                <a:stretch>
                  <a:fillRect l="-1235" t="-1253" b="-522"/>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549EF422-EB41-47E6-A163-B25B3BD84006}"/>
              </a:ext>
            </a:extLst>
          </p:cNvPr>
          <p:cNvSpPr>
            <a:spLocks noGrp="1"/>
          </p:cNvSpPr>
          <p:nvPr>
            <p:ph type="sldNum" sz="quarter" idx="12"/>
          </p:nvPr>
        </p:nvSpPr>
        <p:spPr/>
        <p:txBody>
          <a:bodyPr/>
          <a:lstStyle/>
          <a:p>
            <a:fld id="{7C8167B1-A8AD-44AE-B049-B38C2168B78E}" type="slidenum">
              <a:rPr kumimoji="1" lang="ja-JP" altLang="en-US" smtClean="0"/>
              <a:t>9</a:t>
            </a:fld>
            <a:endParaRPr kumimoji="1" lang="ja-JP" altLang="en-US" dirty="0"/>
          </a:p>
        </p:txBody>
      </p:sp>
      <p:pic>
        <p:nvPicPr>
          <p:cNvPr id="6" name="図 5">
            <a:extLst>
              <a:ext uri="{FF2B5EF4-FFF2-40B4-BE49-F238E27FC236}">
                <a16:creationId xmlns:a16="http://schemas.microsoft.com/office/drawing/2014/main" id="{38C53F0E-7A5B-46AA-8CCD-DCB29BB1EA8E}"/>
              </a:ext>
            </a:extLst>
          </p:cNvPr>
          <p:cNvPicPr>
            <a:picLocks noChangeAspect="1"/>
          </p:cNvPicPr>
          <p:nvPr/>
        </p:nvPicPr>
        <p:blipFill>
          <a:blip r:embed="rId3"/>
          <a:stretch>
            <a:fillRect/>
          </a:stretch>
        </p:blipFill>
        <p:spPr>
          <a:xfrm>
            <a:off x="5038972" y="2603882"/>
            <a:ext cx="4030212" cy="3189014"/>
          </a:xfrm>
          <a:prstGeom prst="rect">
            <a:avLst/>
          </a:prstGeom>
        </p:spPr>
      </p:pic>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FBB94503-5FA4-4AD9-9481-CC77E94989AF}"/>
                  </a:ext>
                </a:extLst>
              </p:cNvPr>
              <p:cNvSpPr txBox="1"/>
              <p:nvPr/>
            </p:nvSpPr>
            <p:spPr>
              <a:xfrm>
                <a:off x="5343276" y="5676770"/>
                <a:ext cx="1398011"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𝜀</m:t>
                          </m:r>
                        </m:e>
                        <m:sub>
                          <m:r>
                            <a:rPr kumimoji="1" lang="en-US" altLang="ja-JP" b="0" i="1" smtClean="0">
                              <a:latin typeface="Cambria Math" panose="02040503050406030204" pitchFamily="18" charset="0"/>
                            </a:rPr>
                            <m:t>𝜋</m:t>
                          </m:r>
                          <m:r>
                            <a:rPr kumimoji="1" lang="en-US" altLang="ja-JP" b="0" i="1" smtClean="0">
                              <a:latin typeface="Cambria Math" panose="02040503050406030204" pitchFamily="18" charset="0"/>
                            </a:rPr>
                            <m:t>𝑑</m:t>
                          </m:r>
                          <m:r>
                            <a:rPr kumimoji="1" lang="en-US" altLang="ja-JP" b="0" i="0" smtClean="0">
                              <a:latin typeface="Cambria Math" panose="02040503050406030204" pitchFamily="18" charset="0"/>
                            </a:rPr>
                            <m:t>3</m:t>
                          </m:r>
                        </m:sub>
                      </m:sSub>
                      <m:r>
                        <a:rPr kumimoji="1" lang="en-US" altLang="ja-JP" b="0" i="0" smtClean="0">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𝜀</m:t>
                          </m:r>
                        </m:e>
                        <m:sub>
                          <m:r>
                            <a:rPr lang="en-US" altLang="ja-JP" b="0" i="1" smtClean="0">
                              <a:latin typeface="Cambria Math" panose="02040503050406030204" pitchFamily="18" charset="0"/>
                            </a:rPr>
                            <m:t>𝜋</m:t>
                          </m:r>
                          <m:r>
                            <a:rPr lang="en-US" altLang="ja-JP" b="0" i="1" smtClean="0">
                              <a:latin typeface="Cambria Math" panose="02040503050406030204" pitchFamily="18" charset="0"/>
                            </a:rPr>
                            <m:t>𝑑</m:t>
                          </m:r>
                          <m:r>
                            <a:rPr lang="en-US" altLang="ja-JP" b="0" i="1" smtClean="0">
                              <a:latin typeface="Cambria Math" panose="02040503050406030204" pitchFamily="18" charset="0"/>
                            </a:rPr>
                            <m:t>5</m:t>
                          </m:r>
                        </m:sub>
                      </m:sSub>
                    </m:oMath>
                  </m:oMathPara>
                </a14:m>
                <a:endParaRPr lang="en-US" altLang="ja-JP" b="0" i="1" dirty="0">
                  <a:latin typeface="Cambria Math" panose="02040503050406030204" pitchFamily="18" charset="0"/>
                </a:endParaRPr>
              </a:p>
              <a:p>
                <a14:m>
                  <m:oMath xmlns:m="http://schemas.openxmlformats.org/officeDocument/2006/math">
                    <m:r>
                      <a:rPr lang="en-US" altLang="ja-JP" b="0" i="0" smtClean="0">
                        <a:latin typeface="Cambria Math" panose="02040503050406030204" pitchFamily="18" charset="0"/>
                      </a:rPr>
                      <m:t>=</m:t>
                    </m:r>
                    <m:r>
                      <a:rPr lang="en-US" altLang="ja-JP" b="0" i="0" smtClean="0">
                        <a:solidFill>
                          <a:srgbClr val="0070C0"/>
                        </a:solidFill>
                        <a:latin typeface="Cambria Math" panose="02040503050406030204" pitchFamily="18" charset="0"/>
                      </a:rPr>
                      <m:t>5.1</m:t>
                    </m:r>
                  </m:oMath>
                </a14:m>
                <a:r>
                  <a:rPr kumimoji="1" lang="ja-JP" altLang="en-US" dirty="0">
                    <a:solidFill>
                      <a:srgbClr val="0070C0"/>
                    </a:solidFill>
                  </a:rPr>
                  <a:t> </a:t>
                </a:r>
                <a:r>
                  <a:rPr kumimoji="1" lang="en-US" altLang="ja-JP" dirty="0">
                    <a:solidFill>
                      <a:srgbClr val="0070C0"/>
                    </a:solidFill>
                  </a:rPr>
                  <a:t>MeV</a:t>
                </a:r>
                <a:endParaRPr kumimoji="1" lang="ja-JP" altLang="en-US" dirty="0"/>
              </a:p>
            </p:txBody>
          </p:sp>
        </mc:Choice>
        <mc:Fallback xmlns="">
          <p:sp>
            <p:nvSpPr>
              <p:cNvPr id="7" name="テキスト ボックス 6">
                <a:extLst>
                  <a:ext uri="{FF2B5EF4-FFF2-40B4-BE49-F238E27FC236}">
                    <a16:creationId xmlns:a16="http://schemas.microsoft.com/office/drawing/2014/main" id="{FBB94503-5FA4-4AD9-9481-CC77E94989AF}"/>
                  </a:ext>
                </a:extLst>
              </p:cNvPr>
              <p:cNvSpPr txBox="1">
                <a:spLocks noRot="1" noChangeAspect="1" noMove="1" noResize="1" noEditPoints="1" noAdjustHandles="1" noChangeArrowheads="1" noChangeShapeType="1" noTextEdit="1"/>
              </p:cNvSpPr>
              <p:nvPr/>
            </p:nvSpPr>
            <p:spPr>
              <a:xfrm>
                <a:off x="5343276" y="5676770"/>
                <a:ext cx="1398011" cy="646331"/>
              </a:xfrm>
              <a:prstGeom prst="rect">
                <a:avLst/>
              </a:prstGeom>
              <a:blipFill>
                <a:blip r:embed="rId4"/>
                <a:stretch>
                  <a:fillRect b="-1509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B88D1ACF-FF29-4050-9FCF-CC7E69F8AA35}"/>
                  </a:ext>
                </a:extLst>
              </p:cNvPr>
              <p:cNvSpPr txBox="1"/>
              <p:nvPr/>
            </p:nvSpPr>
            <p:spPr>
              <a:xfrm>
                <a:off x="7161475" y="5676770"/>
                <a:ext cx="1414041"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𝜀</m:t>
                          </m:r>
                        </m:e>
                        <m:sub>
                          <m:r>
                            <a:rPr kumimoji="1" lang="en-US" altLang="ja-JP" b="0" i="1" smtClean="0">
                              <a:latin typeface="Cambria Math" panose="02040503050406030204" pitchFamily="18" charset="0"/>
                            </a:rPr>
                            <m:t>𝜋</m:t>
                          </m:r>
                          <m:r>
                            <a:rPr kumimoji="1" lang="en-US" altLang="ja-JP" b="0" i="1" smtClean="0">
                              <a:latin typeface="Cambria Math" panose="02040503050406030204" pitchFamily="18" charset="0"/>
                            </a:rPr>
                            <m:t>𝑑</m:t>
                          </m:r>
                          <m:r>
                            <a:rPr kumimoji="1" lang="en-US" altLang="ja-JP" b="0" i="0" smtClean="0">
                              <a:latin typeface="Cambria Math" panose="02040503050406030204" pitchFamily="18" charset="0"/>
                            </a:rPr>
                            <m:t>3</m:t>
                          </m:r>
                        </m:sub>
                      </m:sSub>
                      <m:r>
                        <a:rPr kumimoji="1" lang="en-US" altLang="ja-JP" b="0" i="0" smtClean="0">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𝜀</m:t>
                          </m:r>
                        </m:e>
                        <m:sub>
                          <m:r>
                            <a:rPr lang="en-US" altLang="ja-JP" b="0" i="1" smtClean="0">
                              <a:latin typeface="Cambria Math" panose="02040503050406030204" pitchFamily="18" charset="0"/>
                            </a:rPr>
                            <m:t>𝜋</m:t>
                          </m:r>
                          <m:r>
                            <a:rPr lang="en-US" altLang="ja-JP" b="0" i="1" smtClean="0">
                              <a:latin typeface="Cambria Math" panose="02040503050406030204" pitchFamily="18" charset="0"/>
                            </a:rPr>
                            <m:t>𝑑</m:t>
                          </m:r>
                          <m:r>
                            <a:rPr lang="en-US" altLang="ja-JP" b="0" i="1" smtClean="0">
                              <a:latin typeface="Cambria Math" panose="02040503050406030204" pitchFamily="18" charset="0"/>
                            </a:rPr>
                            <m:t>5</m:t>
                          </m:r>
                        </m:sub>
                      </m:sSub>
                    </m:oMath>
                  </m:oMathPara>
                </a14:m>
                <a:endParaRPr lang="en-US" altLang="ja-JP" b="0" i="1" dirty="0">
                  <a:latin typeface="Cambria Math" panose="02040503050406030204" pitchFamily="18" charset="0"/>
                </a:endParaRPr>
              </a:p>
              <a:p>
                <a14:m>
                  <m:oMath xmlns:m="http://schemas.openxmlformats.org/officeDocument/2006/math">
                    <m:r>
                      <a:rPr lang="en-US" altLang="ja-JP" b="0" i="0" smtClean="0">
                        <a:latin typeface="Cambria Math" panose="02040503050406030204" pitchFamily="18" charset="0"/>
                      </a:rPr>
                      <m:t>=</m:t>
                    </m:r>
                    <m:r>
                      <a:rPr lang="en-US" altLang="ja-JP" b="0" i="0" smtClean="0">
                        <a:solidFill>
                          <a:srgbClr val="0070C0"/>
                        </a:solidFill>
                        <a:latin typeface="Cambria Math" panose="02040503050406030204" pitchFamily="18" charset="0"/>
                      </a:rPr>
                      <m:t>7.5</m:t>
                    </m:r>
                  </m:oMath>
                </a14:m>
                <a:r>
                  <a:rPr kumimoji="1" lang="ja-JP" altLang="en-US" dirty="0">
                    <a:solidFill>
                      <a:srgbClr val="0070C0"/>
                    </a:solidFill>
                  </a:rPr>
                  <a:t> </a:t>
                </a:r>
                <a:r>
                  <a:rPr kumimoji="1" lang="en-US" altLang="ja-JP" dirty="0">
                    <a:solidFill>
                      <a:srgbClr val="0070C0"/>
                    </a:solidFill>
                  </a:rPr>
                  <a:t>MeV</a:t>
                </a:r>
                <a:endParaRPr kumimoji="1" lang="ja-JP" altLang="en-US" dirty="0"/>
              </a:p>
            </p:txBody>
          </p:sp>
        </mc:Choice>
        <mc:Fallback xmlns="">
          <p:sp>
            <p:nvSpPr>
              <p:cNvPr id="8" name="テキスト ボックス 7">
                <a:extLst>
                  <a:ext uri="{FF2B5EF4-FFF2-40B4-BE49-F238E27FC236}">
                    <a16:creationId xmlns:a16="http://schemas.microsoft.com/office/drawing/2014/main" id="{B88D1ACF-FF29-4050-9FCF-CC7E69F8AA35}"/>
                  </a:ext>
                </a:extLst>
              </p:cNvPr>
              <p:cNvSpPr txBox="1">
                <a:spLocks noRot="1" noChangeAspect="1" noMove="1" noResize="1" noEditPoints="1" noAdjustHandles="1" noChangeArrowheads="1" noChangeShapeType="1" noTextEdit="1"/>
              </p:cNvSpPr>
              <p:nvPr/>
            </p:nvSpPr>
            <p:spPr>
              <a:xfrm>
                <a:off x="7161475" y="5676770"/>
                <a:ext cx="1414041" cy="646331"/>
              </a:xfrm>
              <a:prstGeom prst="rect">
                <a:avLst/>
              </a:prstGeom>
              <a:blipFill>
                <a:blip r:embed="rId5"/>
                <a:stretch>
                  <a:fillRect b="-1509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84867206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3">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54B2D656-5FDC-4E52-8F7E-7599F98E8EED}" vid="{8FB39B2A-B4B8-423B-80E9-F5ED1F024665}"/>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1023</TotalTime>
  <Words>2187</Words>
  <Application>Microsoft Macintosh PowerPoint</Application>
  <PresentationFormat>画面に合わせる (4:3)</PresentationFormat>
  <Paragraphs>316</Paragraphs>
  <Slides>22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22</vt:i4>
      </vt:variant>
    </vt:vector>
  </HeadingPairs>
  <TitlesOfParts>
    <vt:vector size="31" baseType="lpstr">
      <vt:lpstr>AdvOT19ee2aa8.B</vt:lpstr>
      <vt:lpstr>AdvOT483a8203</vt:lpstr>
      <vt:lpstr>メイリオ</vt:lpstr>
      <vt:lpstr>游ゴシック</vt:lpstr>
      <vt:lpstr>Arial</vt:lpstr>
      <vt:lpstr>Cambria Math</vt:lpstr>
      <vt:lpstr>Segoe UI</vt:lpstr>
      <vt:lpstr>Wingdings</vt:lpstr>
      <vt:lpstr>Office テーマ</vt:lpstr>
      <vt:lpstr>中心力、スピン軌道力、テンソル力による殻進化の検証</vt:lpstr>
      <vt:lpstr>不安定核における殻進化</vt:lpstr>
      <vt:lpstr>VMU：殻進化を記述するシンプルな相互作用</vt:lpstr>
      <vt:lpstr>SDPF-MU: refineしたVMU</vt:lpstr>
      <vt:lpstr>cross-shellのモノポール行列要素 V_pn^m (j_p,j_n )</vt:lpstr>
      <vt:lpstr>モノポール相互作用による殻進化</vt:lpstr>
      <vt:lpstr>SDPF-MUが予言する殻進化</vt:lpstr>
      <vt:lpstr>陽子の殻進化：N=20から28まで</vt:lpstr>
      <vt:lpstr>d軌道間のエネルギー差の変化</vt:lpstr>
      <vt:lpstr>陽子の殻進化：N=28以降</vt:lpstr>
      <vt:lpstr>K同位体のエネルギー準位</vt:lpstr>
      <vt:lpstr>中性子の殻進化：Z=20から16まで</vt:lpstr>
      <vt:lpstr>N=28 gapの減少による閉殻構造の破れ</vt:lpstr>
      <vt:lpstr>中性子の殻進化：Z=20から16まで</vt:lpstr>
      <vt:lpstr>新魔法数N=34はどこで見えるか？</vt:lpstr>
      <vt:lpstr>中性子の殻進化：Z=16から14まで</vt:lpstr>
      <vt:lpstr>中性子の殻進化：Z=16から14まで</vt:lpstr>
      <vt:lpstr>p軌道間のエネルギー差の減少について</vt:lpstr>
      <vt:lpstr>中性子の殻進化：Z=14から8まで</vt:lpstr>
      <vt:lpstr>N=16コア上のデータから</vt:lpstr>
      <vt:lpstr>まとめ</vt:lpstr>
      <vt:lpstr>43,44Sのエキゾチックな構造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中心力、スピン軌道力、テンソル力による殻進化の検証</dc:title>
  <dc:creator>Utsuno Yutaka</dc:creator>
  <cp:lastModifiedBy>Utsuno Yutaka</cp:lastModifiedBy>
  <cp:revision>25</cp:revision>
  <dcterms:created xsi:type="dcterms:W3CDTF">2021-12-06T01:01:37Z</dcterms:created>
  <dcterms:modified xsi:type="dcterms:W3CDTF">2021-12-08T03:48:54Z</dcterms:modified>
</cp:coreProperties>
</file>