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13" r:id="rId3"/>
    <p:sldId id="288" r:id="rId4"/>
    <p:sldId id="259" r:id="rId5"/>
    <p:sldId id="310" r:id="rId6"/>
    <p:sldId id="308" r:id="rId7"/>
    <p:sldId id="309" r:id="rId8"/>
    <p:sldId id="260" r:id="rId9"/>
    <p:sldId id="306" r:id="rId10"/>
    <p:sldId id="307" r:id="rId11"/>
    <p:sldId id="289" r:id="rId12"/>
    <p:sldId id="258" r:id="rId13"/>
    <p:sldId id="290" r:id="rId14"/>
    <p:sldId id="291" r:id="rId15"/>
    <p:sldId id="292" r:id="rId16"/>
    <p:sldId id="261" r:id="rId17"/>
    <p:sldId id="303" r:id="rId18"/>
    <p:sldId id="305" r:id="rId19"/>
    <p:sldId id="263" r:id="rId20"/>
    <p:sldId id="264" r:id="rId21"/>
    <p:sldId id="262" r:id="rId22"/>
    <p:sldId id="295" r:id="rId23"/>
    <p:sldId id="265" r:id="rId24"/>
    <p:sldId id="266" r:id="rId25"/>
    <p:sldId id="269" r:id="rId26"/>
    <p:sldId id="272" r:id="rId27"/>
    <p:sldId id="270" r:id="rId28"/>
    <p:sldId id="274" r:id="rId29"/>
    <p:sldId id="267" r:id="rId30"/>
    <p:sldId id="273" r:id="rId31"/>
    <p:sldId id="297" r:id="rId32"/>
    <p:sldId id="299" r:id="rId33"/>
    <p:sldId id="300" r:id="rId34"/>
    <p:sldId id="314" r:id="rId35"/>
    <p:sldId id="315" r:id="rId36"/>
    <p:sldId id="320" r:id="rId37"/>
    <p:sldId id="301" r:id="rId38"/>
    <p:sldId id="316" r:id="rId39"/>
    <p:sldId id="298" r:id="rId40"/>
    <p:sldId id="317" r:id="rId41"/>
    <p:sldId id="304" r:id="rId42"/>
    <p:sldId id="321" r:id="rId43"/>
    <p:sldId id="286" r:id="rId44"/>
    <p:sldId id="287" r:id="rId45"/>
    <p:sldId id="293" r:id="rId46"/>
    <p:sldId id="294" r:id="rId47"/>
    <p:sldId id="283" r:id="rId48"/>
    <p:sldId id="285" r:id="rId49"/>
    <p:sldId id="284" r:id="rId50"/>
    <p:sldId id="319" r:id="rId51"/>
    <p:sldId id="323" r:id="rId52"/>
    <p:sldId id="322" r:id="rId53"/>
    <p:sldId id="324" r:id="rId54"/>
    <p:sldId id="311" r:id="rId55"/>
    <p:sldId id="30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0033CC"/>
    <a:srgbClr val="008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9" autoAdjust="0"/>
    <p:restoredTop sz="94660"/>
  </p:normalViewPr>
  <p:slideViewPr>
    <p:cSldViewPr>
      <p:cViewPr>
        <p:scale>
          <a:sx n="100" d="100"/>
          <a:sy n="100" d="100"/>
        </p:scale>
        <p:origin x="-162" y="246"/>
      </p:cViewPr>
      <p:guideLst>
        <p:guide orient="horz" pos="2160"/>
        <p:guide pos="2880"/>
      </p:guideLst>
    </p:cSldViewPr>
  </p:slideViewPr>
  <p:notesTextViewPr>
    <p:cViewPr>
      <p:scale>
        <a:sx n="1" d="1"/>
        <a:sy n="1" d="1"/>
      </p:scale>
      <p:origin x="0" y="0"/>
    </p:cViewPr>
  </p:notesTextViewPr>
  <p:sorterViewPr>
    <p:cViewPr>
      <p:scale>
        <a:sx n="100" d="100"/>
        <a:sy n="100" d="100"/>
      </p:scale>
      <p:origin x="0" y="140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01A4C-63E2-41BD-81BA-50D6938BEF00}" type="datetimeFigureOut">
              <a:rPr lang="en-US" smtClean="0"/>
              <a:t>8/6/2013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B6620A-8635-4051-B53A-2FA93D827192}" type="slidenum">
              <a:rPr lang="en-US" smtClean="0"/>
              <a:t>‹#›</a:t>
            </a:fld>
            <a:endParaRPr lang="en-US"/>
          </a:p>
        </p:txBody>
      </p:sp>
    </p:spTree>
    <p:extLst>
      <p:ext uri="{BB962C8B-B14F-4D97-AF65-F5344CB8AC3E}">
        <p14:creationId xmlns:p14="http://schemas.microsoft.com/office/powerpoint/2010/main" val="86139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noTextEdit="1"/>
          </p:cNvSpPr>
          <p:nvPr>
            <p:ph type="sldImg"/>
          </p:nvPr>
        </p:nvSpPr>
        <p:spPr>
          <a:ln/>
        </p:spPr>
      </p:sp>
      <p:sp>
        <p:nvSpPr>
          <p:cNvPr id="31746" name="ノート プレースホルダ 2"/>
          <p:cNvSpPr>
            <a:spLocks noGrp="1"/>
          </p:cNvSpPr>
          <p:nvPr>
            <p:ph type="body" idx="1"/>
          </p:nvPr>
        </p:nvSpPr>
        <p:spPr>
          <a:noFill/>
          <a:ln/>
        </p:spPr>
        <p:txBody>
          <a:bodyPr/>
          <a:lstStyle/>
          <a:p>
            <a:r>
              <a:rPr lang="ja-JP" altLang="en-US" dirty="0" smtClean="0">
                <a:latin typeface="Times New Roman" pitchFamily="18" charset="0"/>
              </a:rPr>
              <a:t>「</a:t>
            </a:r>
            <a:r>
              <a:rPr lang="en-US" altLang="ja-JP" dirty="0" smtClean="0">
                <a:latin typeface="Times New Roman" pitchFamily="18" charset="0"/>
              </a:rPr>
              <a:t>&gt;=20</a:t>
            </a:r>
            <a:r>
              <a:rPr lang="ja-JP" altLang="en-US" dirty="0" smtClean="0">
                <a:latin typeface="Times New Roman" pitchFamily="18" charset="0"/>
              </a:rPr>
              <a:t>の</a:t>
            </a:r>
            <a:r>
              <a:rPr lang="en-US" altLang="ja-JP" dirty="0" err="1" smtClean="0">
                <a:latin typeface="Times New Roman" pitchFamily="18" charset="0"/>
              </a:rPr>
              <a:t>dSph</a:t>
            </a:r>
            <a:r>
              <a:rPr lang="ja-JP" altLang="en-US" dirty="0" smtClean="0">
                <a:latin typeface="Times New Roman" pitchFamily="18" charset="0"/>
              </a:rPr>
              <a:t>が知られている」</a:t>
            </a:r>
            <a:endParaRPr lang="en-US" altLang="ja-JP" dirty="0" smtClean="0">
              <a:latin typeface="Times New Roman" pitchFamily="18" charset="0"/>
            </a:endParaRPr>
          </a:p>
          <a:p>
            <a:endParaRPr lang="en-US" altLang="ja-JP" dirty="0" smtClean="0">
              <a:latin typeface="Times New Roman" pitchFamily="18" charset="0"/>
            </a:endParaRPr>
          </a:p>
          <a:p>
            <a:r>
              <a:rPr lang="en-US" altLang="ja-JP" dirty="0" smtClean="0">
                <a:latin typeface="Times New Roman" pitchFamily="18" charset="0"/>
              </a:rPr>
              <a:t>DM</a:t>
            </a:r>
            <a:r>
              <a:rPr lang="ja-JP" altLang="en-US" dirty="0" smtClean="0">
                <a:latin typeface="Times New Roman" pitchFamily="18" charset="0"/>
              </a:rPr>
              <a:t>探査：大きな密度をもつ物を</a:t>
            </a:r>
            <a:r>
              <a:rPr lang="en-US" altLang="ja-JP" dirty="0" smtClean="0">
                <a:latin typeface="Times New Roman" pitchFamily="18" charset="0"/>
              </a:rPr>
              <a:t>10</a:t>
            </a:r>
            <a:r>
              <a:rPr lang="ja-JP" altLang="en-US" dirty="0" smtClean="0">
                <a:latin typeface="Times New Roman" pitchFamily="18" charset="0"/>
              </a:rPr>
              <a:t>天体を選択</a:t>
            </a:r>
            <a:endParaRPr lang="en-US" altLang="ja-JP" dirty="0" smtClean="0">
              <a:latin typeface="Times New Roman" pitchFamily="18" charset="0"/>
            </a:endParaRPr>
          </a:p>
          <a:p>
            <a:endParaRPr lang="en-US" altLang="ja-JP" dirty="0" smtClean="0">
              <a:latin typeface="Times New Roman" pitchFamily="18" charset="0"/>
            </a:endParaRPr>
          </a:p>
        </p:txBody>
      </p:sp>
      <p:sp>
        <p:nvSpPr>
          <p:cNvPr id="31747" name="スライド番号プレースホルダ 3"/>
          <p:cNvSpPr>
            <a:spLocks noGrp="1"/>
          </p:cNvSpPr>
          <p:nvPr>
            <p:ph type="sldNum" sz="quarter" idx="5"/>
          </p:nvPr>
        </p:nvSpPr>
        <p:spPr>
          <a:noFill/>
        </p:spPr>
        <p:txBody>
          <a:bodyPr/>
          <a:lstStyle/>
          <a:p>
            <a:pPr defTabSz="881063"/>
            <a:fld id="{1D1C3589-925C-4F74-AF11-1AEE5F9D3E53}" type="slidenum">
              <a:rPr lang="ja-JP" altLang="en-US" smtClean="0"/>
              <a:pPr defTabSz="881063"/>
              <a:t>32</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 1"/>
          <p:cNvSpPr>
            <a:spLocks noGrp="1" noRot="1" noChangeAspect="1" noTextEdit="1"/>
          </p:cNvSpPr>
          <p:nvPr>
            <p:ph type="sldImg"/>
          </p:nvPr>
        </p:nvSpPr>
        <p:spPr>
          <a:ln/>
        </p:spPr>
      </p:sp>
      <p:sp>
        <p:nvSpPr>
          <p:cNvPr id="20482" name="ノート プレースホルダ 2"/>
          <p:cNvSpPr>
            <a:spLocks noGrp="1"/>
          </p:cNvSpPr>
          <p:nvPr>
            <p:ph type="body" idx="1"/>
          </p:nvPr>
        </p:nvSpPr>
        <p:spPr>
          <a:noFill/>
          <a:ln/>
        </p:spPr>
        <p:txBody>
          <a:bodyPr/>
          <a:lstStyle/>
          <a:p>
            <a:r>
              <a:rPr lang="ja-JP" altLang="en-US" dirty="0" smtClean="0">
                <a:latin typeface="Times New Roman" pitchFamily="18" charset="0"/>
              </a:rPr>
              <a:t>現状のまとめ</a:t>
            </a:r>
            <a:endParaRPr lang="en-US" altLang="ja-JP" dirty="0" smtClean="0">
              <a:latin typeface="Times New Roman" pitchFamily="18" charset="0"/>
            </a:endParaRPr>
          </a:p>
          <a:p>
            <a:endParaRPr lang="en-US" altLang="ja-JP" dirty="0" smtClean="0">
              <a:latin typeface="Times New Roman" pitchFamily="18" charset="0"/>
            </a:endParaRPr>
          </a:p>
          <a:p>
            <a:r>
              <a:rPr lang="en-US" altLang="ja-JP" dirty="0" smtClean="0">
                <a:latin typeface="Times New Roman" pitchFamily="18" charset="0"/>
              </a:rPr>
              <a:t>lepton</a:t>
            </a:r>
            <a:r>
              <a:rPr lang="ja-JP" altLang="en-US" dirty="0" smtClean="0">
                <a:latin typeface="Times New Roman" pitchFamily="18" charset="0"/>
              </a:rPr>
              <a:t>に崩壊するものは</a:t>
            </a:r>
            <a:r>
              <a:rPr lang="en-US" altLang="ja-JP" dirty="0" smtClean="0">
                <a:latin typeface="Times New Roman" pitchFamily="18" charset="0"/>
              </a:rPr>
              <a:t>dwarf</a:t>
            </a:r>
            <a:r>
              <a:rPr lang="ja-JP" altLang="en-US" dirty="0" smtClean="0">
                <a:latin typeface="Times New Roman" pitchFamily="18" charset="0"/>
              </a:rPr>
              <a:t>と銀河団で相補的</a:t>
            </a:r>
            <a:endParaRPr lang="en-US" altLang="ja-JP" dirty="0" smtClean="0">
              <a:latin typeface="Times New Roman" pitchFamily="18" charset="0"/>
            </a:endParaRPr>
          </a:p>
          <a:p>
            <a:r>
              <a:rPr lang="ja-JP" altLang="en-US" baseline="0" dirty="0" smtClean="0">
                <a:latin typeface="Times New Roman" pitchFamily="18" charset="0"/>
              </a:rPr>
              <a:t>  </a:t>
            </a:r>
            <a:r>
              <a:rPr lang="en-US" altLang="ja-JP" dirty="0" smtClean="0">
                <a:latin typeface="Times New Roman" pitchFamily="18" charset="0"/>
              </a:rPr>
              <a:t>Pamela</a:t>
            </a:r>
            <a:r>
              <a:rPr lang="en-US" altLang="ja-JP" baseline="0" dirty="0" smtClean="0">
                <a:latin typeface="Times New Roman" pitchFamily="18" charset="0"/>
              </a:rPr>
              <a:t> e+/e-</a:t>
            </a:r>
            <a:r>
              <a:rPr lang="ja-JP" altLang="en-US" baseline="0" dirty="0" smtClean="0">
                <a:latin typeface="Times New Roman" pitchFamily="18" charset="0"/>
              </a:rPr>
              <a:t>を説明するモデルに対しては制限</a:t>
            </a:r>
            <a:endParaRPr lang="en-US" altLang="ja-JP" baseline="0" dirty="0" smtClean="0">
              <a:latin typeface="Times New Roman" pitchFamily="18" charset="0"/>
            </a:endParaRPr>
          </a:p>
          <a:p>
            <a:r>
              <a:rPr lang="en-US" altLang="ja-JP" baseline="0" dirty="0" smtClean="0">
                <a:latin typeface="Times New Roman" pitchFamily="18" charset="0"/>
              </a:rPr>
              <a:t>b-</a:t>
            </a:r>
            <a:r>
              <a:rPr lang="en-US" altLang="ja-JP" baseline="0" dirty="0" err="1" smtClean="0">
                <a:latin typeface="Times New Roman" pitchFamily="18" charset="0"/>
              </a:rPr>
              <a:t>bbar</a:t>
            </a:r>
            <a:r>
              <a:rPr lang="ja-JP" altLang="en-US" baseline="0" dirty="0" smtClean="0">
                <a:latin typeface="Times New Roman" pitchFamily="18" charset="0"/>
              </a:rPr>
              <a:t>は</a:t>
            </a:r>
            <a:r>
              <a:rPr lang="en-US" altLang="ja-JP" baseline="0" dirty="0" smtClean="0">
                <a:latin typeface="Times New Roman" pitchFamily="18" charset="0"/>
              </a:rPr>
              <a:t>dwarf</a:t>
            </a:r>
            <a:r>
              <a:rPr lang="ja-JP" altLang="en-US" baseline="0" dirty="0" smtClean="0">
                <a:latin typeface="Times New Roman" pitchFamily="18" charset="0"/>
              </a:rPr>
              <a:t>がきつい制限</a:t>
            </a:r>
            <a:endParaRPr lang="en-US" altLang="ja-JP" baseline="0" dirty="0" smtClean="0">
              <a:latin typeface="Times New Roman" pitchFamily="18" charset="0"/>
            </a:endParaRPr>
          </a:p>
          <a:p>
            <a:r>
              <a:rPr lang="en-US" altLang="ja-JP" baseline="0" dirty="0" smtClean="0">
                <a:latin typeface="Times New Roman" pitchFamily="18" charset="0"/>
              </a:rPr>
              <a:t>  </a:t>
            </a:r>
            <a:r>
              <a:rPr lang="ja-JP" altLang="en-US" baseline="0" dirty="0" smtClean="0">
                <a:latin typeface="Times New Roman" pitchFamily="18" charset="0"/>
              </a:rPr>
              <a:t>意味のある上限が付き始めている</a:t>
            </a:r>
            <a:endParaRPr lang="en-US" altLang="ja-JP" baseline="0" dirty="0" smtClean="0">
              <a:latin typeface="Times New Roman" pitchFamily="18" charset="0"/>
            </a:endParaRPr>
          </a:p>
          <a:p>
            <a:endParaRPr lang="en-US" altLang="ja-JP" dirty="0" smtClean="0">
              <a:latin typeface="Times New Roman" pitchFamily="18" charset="0"/>
            </a:endParaRPr>
          </a:p>
          <a:p>
            <a:endParaRPr lang="en-US" altLang="ja-JP" dirty="0" smtClean="0">
              <a:latin typeface="Times New Roman" pitchFamily="18" charset="0"/>
            </a:endParaRPr>
          </a:p>
        </p:txBody>
      </p:sp>
      <p:sp>
        <p:nvSpPr>
          <p:cNvPr id="20483" name="スライド番号プレースホルダ 3"/>
          <p:cNvSpPr>
            <a:spLocks noGrp="1"/>
          </p:cNvSpPr>
          <p:nvPr>
            <p:ph type="sldNum" sz="quarter" idx="5"/>
          </p:nvPr>
        </p:nvSpPr>
        <p:spPr>
          <a:noFill/>
        </p:spPr>
        <p:txBody>
          <a:bodyPr/>
          <a:lstStyle/>
          <a:p>
            <a:pPr defTabSz="881063"/>
            <a:fld id="{2720D43E-47B5-4C1A-8684-AE51BB35DF8F}" type="slidenum">
              <a:rPr lang="ja-JP" altLang="en-US" smtClean="0"/>
              <a:pPr defTabSz="881063"/>
              <a:t>44</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D3733E-7F2A-4761-81DE-E9FF900DFF38}" type="datetimeFigureOut">
              <a:rPr lang="en-US" smtClean="0"/>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126441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3733E-7F2A-4761-81DE-E9FF900DFF38}" type="datetimeFigureOut">
              <a:rPr lang="en-US" smtClean="0"/>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358182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3733E-7F2A-4761-81DE-E9FF900DFF38}" type="datetimeFigureOut">
              <a:rPr lang="en-US" smtClean="0"/>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132818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3733E-7F2A-4761-81DE-E9FF900DFF38}" type="datetimeFigureOut">
              <a:rPr lang="en-US" smtClean="0"/>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292585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3733E-7F2A-4761-81DE-E9FF900DFF38}" type="datetimeFigureOut">
              <a:rPr lang="en-US" smtClean="0"/>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402202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D3733E-7F2A-4761-81DE-E9FF900DFF38}" type="datetimeFigureOut">
              <a:rPr lang="en-US" smtClean="0"/>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157363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3733E-7F2A-4761-81DE-E9FF900DFF38}" type="datetimeFigureOut">
              <a:rPr lang="en-US" smtClean="0"/>
              <a:t>8/6/2013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176547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3733E-7F2A-4761-81DE-E9FF900DFF38}" type="datetimeFigureOut">
              <a:rPr lang="en-US" smtClean="0"/>
              <a:t>8/6/2013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242270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3733E-7F2A-4761-81DE-E9FF900DFF38}" type="datetimeFigureOut">
              <a:rPr lang="en-US" smtClean="0"/>
              <a:t>8/6/2013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199474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3733E-7F2A-4761-81DE-E9FF900DFF38}" type="datetimeFigureOut">
              <a:rPr lang="en-US" smtClean="0"/>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22545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3733E-7F2A-4761-81DE-E9FF900DFF38}" type="datetimeFigureOut">
              <a:rPr lang="en-US" smtClean="0"/>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181C2-75A0-4891-AF00-C8C29DD8E0C5}" type="slidenum">
              <a:rPr lang="en-US" smtClean="0"/>
              <a:t>‹#›</a:t>
            </a:fld>
            <a:endParaRPr lang="en-US"/>
          </a:p>
        </p:txBody>
      </p:sp>
    </p:spTree>
    <p:extLst>
      <p:ext uri="{BB962C8B-B14F-4D97-AF65-F5344CB8AC3E}">
        <p14:creationId xmlns:p14="http://schemas.microsoft.com/office/powerpoint/2010/main" val="70187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3733E-7F2A-4761-81DE-E9FF900DFF38}" type="datetimeFigureOut">
              <a:rPr lang="en-US" smtClean="0"/>
              <a:t>8/6/2013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181C2-75A0-4891-AF00-C8C29DD8E0C5}" type="slidenum">
              <a:rPr lang="en-US" smtClean="0"/>
              <a:t>‹#›</a:t>
            </a:fld>
            <a:endParaRPr lang="en-US"/>
          </a:p>
        </p:txBody>
      </p:sp>
    </p:spTree>
    <p:extLst>
      <p:ext uri="{BB962C8B-B14F-4D97-AF65-F5344CB8AC3E}">
        <p14:creationId xmlns:p14="http://schemas.microsoft.com/office/powerpoint/2010/main" val="3597803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0"/>
            <a:ext cx="8736927" cy="1143000"/>
          </a:xfrm>
        </p:spPr>
        <p:txBody>
          <a:bodyPr>
            <a:noAutofit/>
          </a:bodyPr>
          <a:lstStyle/>
          <a:p>
            <a:r>
              <a:rPr lang="en-US" altLang="ja-JP" sz="4000" b="1" dirty="0" smtClean="0">
                <a:solidFill>
                  <a:srgbClr val="002060"/>
                </a:solidFill>
                <a:cs typeface="Arial" pitchFamily="34" charset="0"/>
              </a:rPr>
              <a:t>Dark Matter Limits from </a:t>
            </a:r>
            <a:r>
              <a:rPr lang="en-US" altLang="ja-JP" sz="4000" b="1" dirty="0" smtClean="0">
                <a:solidFill>
                  <a:srgbClr val="002060"/>
                </a:solidFill>
                <a:latin typeface="Symbol" pitchFamily="18" charset="2"/>
                <a:cs typeface="Arial" pitchFamily="34" charset="0"/>
              </a:rPr>
              <a:t>g</a:t>
            </a:r>
            <a:r>
              <a:rPr lang="en-US" altLang="ja-JP" sz="4000" b="1" dirty="0" smtClean="0">
                <a:solidFill>
                  <a:srgbClr val="002060"/>
                </a:solidFill>
                <a:cs typeface="Arial" pitchFamily="34" charset="0"/>
              </a:rPr>
              <a:t>-ray/CR </a:t>
            </a:r>
            <a:r>
              <a:rPr lang="en-US" altLang="ja-JP" sz="4000" b="1" dirty="0" err="1" smtClean="0">
                <a:solidFill>
                  <a:srgbClr val="002060"/>
                </a:solidFill>
                <a:cs typeface="Arial" pitchFamily="34" charset="0"/>
              </a:rPr>
              <a:t>Obs</a:t>
            </a:r>
            <a:r>
              <a:rPr lang="en-US" altLang="ja-JP" sz="4000" b="1" dirty="0" smtClean="0">
                <a:solidFill>
                  <a:srgbClr val="002060"/>
                </a:solidFill>
                <a:cs typeface="Arial" pitchFamily="34" charset="0"/>
              </a:rPr>
              <a:t/>
            </a:r>
            <a:br>
              <a:rPr lang="en-US" altLang="ja-JP" sz="4000" b="1" dirty="0" smtClean="0">
                <a:solidFill>
                  <a:srgbClr val="002060"/>
                </a:solidFill>
                <a:cs typeface="Arial" pitchFamily="34" charset="0"/>
              </a:rPr>
            </a:br>
            <a:endParaRPr lang="en-US" sz="2800" b="1" dirty="0">
              <a:solidFill>
                <a:srgbClr val="FF0000"/>
              </a:solidFill>
              <a:cs typeface="Arial" pitchFamily="34" charset="0"/>
            </a:endParaRPr>
          </a:p>
        </p:txBody>
      </p:sp>
      <p:sp>
        <p:nvSpPr>
          <p:cNvPr id="5" name="TextBox 4"/>
          <p:cNvSpPr txBox="1"/>
          <p:nvPr/>
        </p:nvSpPr>
        <p:spPr>
          <a:xfrm>
            <a:off x="1090208" y="2743200"/>
            <a:ext cx="7138749" cy="2308324"/>
          </a:xfrm>
          <a:prstGeom prst="rect">
            <a:avLst/>
          </a:prstGeom>
          <a:noFill/>
        </p:spPr>
        <p:txBody>
          <a:bodyPr wrap="none" rtlCol="0">
            <a:spAutoFit/>
          </a:bodyPr>
          <a:lstStyle/>
          <a:p>
            <a:pPr algn="ctr"/>
            <a:r>
              <a:rPr lang="en-US" altLang="ja-JP" sz="2400" b="1" dirty="0" smtClean="0">
                <a:solidFill>
                  <a:srgbClr val="008000"/>
                </a:solidFill>
              </a:rPr>
              <a:t>August 6, 2013</a:t>
            </a:r>
          </a:p>
          <a:p>
            <a:pPr algn="ctr"/>
            <a:r>
              <a:rPr lang="en-US" altLang="ja-JP" sz="2400" b="1" dirty="0" smtClean="0">
                <a:solidFill>
                  <a:srgbClr val="008000"/>
                </a:solidFill>
              </a:rPr>
              <a:t>Yukawa Institute, Kyoto University</a:t>
            </a:r>
          </a:p>
          <a:p>
            <a:pPr algn="ctr"/>
            <a:endParaRPr lang="en-US" altLang="ja-JP" sz="2400" b="1" dirty="0" smtClean="0">
              <a:solidFill>
                <a:srgbClr val="008000"/>
              </a:solidFill>
            </a:endParaRPr>
          </a:p>
          <a:p>
            <a:pPr algn="ctr"/>
            <a:r>
              <a:rPr lang="en-US" altLang="ja-JP" sz="2400" b="1" dirty="0" smtClean="0">
                <a:solidFill>
                  <a:srgbClr val="008000"/>
                </a:solidFill>
              </a:rPr>
              <a:t>Tsuneyoshi (Tune) Kamae</a:t>
            </a:r>
          </a:p>
          <a:p>
            <a:pPr algn="ctr"/>
            <a:r>
              <a:rPr lang="ja-JP" altLang="en-US" sz="2400" b="1" dirty="0" smtClean="0">
                <a:solidFill>
                  <a:srgbClr val="FF0000"/>
                </a:solidFill>
              </a:rPr>
              <a:t>釜江常好</a:t>
            </a:r>
            <a:endParaRPr lang="en-US" altLang="ja-JP" sz="2400" b="1" dirty="0" smtClean="0">
              <a:solidFill>
                <a:srgbClr val="FF0000"/>
              </a:solidFill>
            </a:endParaRPr>
          </a:p>
          <a:p>
            <a:pPr algn="ctr"/>
            <a:r>
              <a:rPr lang="en-US" sz="2400" b="1" dirty="0" smtClean="0">
                <a:solidFill>
                  <a:srgbClr val="008000"/>
                </a:solidFill>
              </a:rPr>
              <a:t>Stanford U (SLAC/KIPAC) and U of Tokyo (Physics </a:t>
            </a:r>
            <a:r>
              <a:rPr lang="en-US" sz="2400" b="1" dirty="0" err="1" smtClean="0">
                <a:solidFill>
                  <a:srgbClr val="008000"/>
                </a:solidFill>
              </a:rPr>
              <a:t>Dept</a:t>
            </a:r>
            <a:r>
              <a:rPr lang="en-US" sz="2400" b="1" dirty="0" smtClean="0">
                <a:solidFill>
                  <a:srgbClr val="008000"/>
                </a:solidFill>
              </a:rPr>
              <a:t>)</a:t>
            </a:r>
            <a:endParaRPr lang="en-US" sz="2400" b="1" dirty="0">
              <a:solidFill>
                <a:srgbClr val="008000"/>
              </a:solidFill>
            </a:endParaRPr>
          </a:p>
        </p:txBody>
      </p:sp>
      <p:sp>
        <p:nvSpPr>
          <p:cNvPr id="2" name="TextBox 1"/>
          <p:cNvSpPr txBox="1"/>
          <p:nvPr/>
        </p:nvSpPr>
        <p:spPr>
          <a:xfrm>
            <a:off x="533400" y="5744597"/>
            <a:ext cx="8305800" cy="646331"/>
          </a:xfrm>
          <a:prstGeom prst="rect">
            <a:avLst/>
          </a:prstGeom>
          <a:noFill/>
        </p:spPr>
        <p:txBody>
          <a:bodyPr wrap="square" rtlCol="0">
            <a:spAutoFit/>
          </a:bodyPr>
          <a:lstStyle/>
          <a:p>
            <a:r>
              <a:rPr lang="en-US" altLang="ja-JP" dirty="0" smtClean="0"/>
              <a:t>Acknowledgments:</a:t>
            </a:r>
            <a:r>
              <a:rPr lang="ja-JP" altLang="en-US" dirty="0" smtClean="0"/>
              <a:t> </a:t>
            </a:r>
            <a:r>
              <a:rPr lang="en-US" altLang="ja-JP" dirty="0" smtClean="0"/>
              <a:t>Slides borrowed from B. Cabrera, E. Charles, J. Conrad, A. </a:t>
            </a:r>
            <a:r>
              <a:rPr lang="en-US" altLang="ja-JP" dirty="0" err="1" smtClean="0"/>
              <a:t>Drlica</a:t>
            </a:r>
            <a:r>
              <a:rPr lang="en-US" altLang="ja-JP" dirty="0" smtClean="0"/>
              <a:t>-Wagner, S. Funk, T. </a:t>
            </a:r>
            <a:r>
              <a:rPr lang="en-US" altLang="ja-JP" dirty="0" err="1" smtClean="0"/>
              <a:t>Jeltema</a:t>
            </a:r>
            <a:r>
              <a:rPr lang="en-US" altLang="ja-JP" dirty="0" smtClean="0"/>
              <a:t>, T</a:t>
            </a:r>
            <a:r>
              <a:rPr lang="en-US" altLang="ja-JP" dirty="0"/>
              <a:t>. </a:t>
            </a:r>
            <a:r>
              <a:rPr lang="en-US" altLang="ja-JP" dirty="0" smtClean="0"/>
              <a:t>Mizuno</a:t>
            </a:r>
            <a:r>
              <a:rPr lang="en-US" altLang="ja-JP" dirty="0"/>
              <a:t> </a:t>
            </a:r>
            <a:r>
              <a:rPr lang="en-US" altLang="ja-JP" dirty="0" smtClean="0"/>
              <a:t>and  Cosmic Frontier Workshop (March at SLAC)</a:t>
            </a:r>
            <a:endParaRPr lang="en-US" dirty="0"/>
          </a:p>
        </p:txBody>
      </p:sp>
      <p:sp>
        <p:nvSpPr>
          <p:cNvPr id="3" name="TextBox 2"/>
          <p:cNvSpPr txBox="1"/>
          <p:nvPr/>
        </p:nvSpPr>
        <p:spPr>
          <a:xfrm>
            <a:off x="590341" y="1527931"/>
            <a:ext cx="7867859" cy="523220"/>
          </a:xfrm>
          <a:prstGeom prst="rect">
            <a:avLst/>
          </a:prstGeom>
          <a:noFill/>
        </p:spPr>
        <p:txBody>
          <a:bodyPr wrap="none" rtlCol="0">
            <a:spAutoFit/>
          </a:bodyPr>
          <a:lstStyle/>
          <a:p>
            <a:r>
              <a:rPr lang="ja-JP" altLang="en-US" sz="2800" b="1" dirty="0">
                <a:solidFill>
                  <a:srgbClr val="FF0000"/>
                </a:solidFill>
                <a:cs typeface="Arial" pitchFamily="34" charset="0"/>
              </a:rPr>
              <a:t>ガンマ線・宇宙線観測からのダークマターへの制限</a:t>
            </a:r>
            <a:endParaRPr kumimoji="1" lang="ja-JP" altLang="en-US" dirty="0"/>
          </a:p>
        </p:txBody>
      </p:sp>
    </p:spTree>
    <p:extLst>
      <p:ext uri="{BB962C8B-B14F-4D97-AF65-F5344CB8AC3E}">
        <p14:creationId xmlns:p14="http://schemas.microsoft.com/office/powerpoint/2010/main" val="300076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kumimoji="1" lang="en-US" altLang="ja-JP" sz="4000" b="1" dirty="0" smtClean="0">
                <a:solidFill>
                  <a:srgbClr val="002060"/>
                </a:solidFill>
              </a:rPr>
              <a:t>Particle Dark Matter: Detection Method</a:t>
            </a:r>
            <a:r>
              <a:rPr kumimoji="1" lang="en-US" altLang="ja-JP" sz="4000" b="1" dirty="0" smtClean="0"/>
              <a:t/>
            </a:r>
            <a:br>
              <a:rPr kumimoji="1" lang="en-US" altLang="ja-JP" sz="4000" b="1" dirty="0" smtClean="0"/>
            </a:br>
            <a:r>
              <a:rPr kumimoji="1" lang="ja-JP" altLang="en-US" sz="3200" b="1" dirty="0" smtClean="0">
                <a:solidFill>
                  <a:srgbClr val="FF0000"/>
                </a:solidFill>
              </a:rPr>
              <a:t>素粒子ダークマター候補：検出方法</a:t>
            </a:r>
            <a:endParaRPr kumimoji="1" lang="ja-JP" altLang="en-US" sz="32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47753028"/>
              </p:ext>
            </p:extLst>
          </p:nvPr>
        </p:nvGraphicFramePr>
        <p:xfrm>
          <a:off x="838200" y="2514600"/>
          <a:ext cx="7543800" cy="2225040"/>
        </p:xfrm>
        <a:graphic>
          <a:graphicData uri="http://schemas.openxmlformats.org/drawingml/2006/table">
            <a:tbl>
              <a:tblPr firstRow="1" bandRow="1">
                <a:tableStyleId>{5940675A-B579-460E-94D1-54222C63F5DA}</a:tableStyleId>
              </a:tblPr>
              <a:tblGrid>
                <a:gridCol w="1447800"/>
                <a:gridCol w="762000"/>
                <a:gridCol w="1295400"/>
                <a:gridCol w="685800"/>
                <a:gridCol w="1524000"/>
                <a:gridCol w="762000"/>
                <a:gridCol w="1066800"/>
              </a:tblGrid>
              <a:tr h="370840">
                <a:tc rowSpan="2">
                  <a:txBody>
                    <a:bodyPr/>
                    <a:lstStyle/>
                    <a:p>
                      <a:endParaRPr kumimoji="1" lang="ja-JP" altLang="en-US" dirty="0"/>
                    </a:p>
                  </a:txBody>
                  <a:tcPr/>
                </a:tc>
                <a:tc rowSpan="2">
                  <a:txBody>
                    <a:bodyPr/>
                    <a:lstStyle/>
                    <a:p>
                      <a:pPr algn="ctr"/>
                      <a:r>
                        <a:rPr kumimoji="1" lang="en-US" altLang="ja-JP" dirty="0" smtClean="0"/>
                        <a:t>Mass</a:t>
                      </a:r>
                      <a:endParaRPr kumimoji="1" lang="ja-JP" altLang="en-US" dirty="0"/>
                    </a:p>
                  </a:txBody>
                  <a:tcPr/>
                </a:tc>
                <a:tc rowSpan="2">
                  <a:txBody>
                    <a:bodyPr/>
                    <a:lstStyle/>
                    <a:p>
                      <a:pPr algn="ctr"/>
                      <a:r>
                        <a:rPr kumimoji="1" lang="en-US" altLang="ja-JP" dirty="0" smtClean="0"/>
                        <a:t>Cold/Warm</a:t>
                      </a:r>
                      <a:endParaRPr kumimoji="1" lang="ja-JP" altLang="en-US" dirty="0"/>
                    </a:p>
                  </a:txBody>
                  <a:tcPr>
                    <a:lnR w="12700" cap="flat" cmpd="sng" algn="ctr">
                      <a:solidFill>
                        <a:schemeClr val="tx1"/>
                      </a:solidFill>
                      <a:prstDash val="solid"/>
                      <a:round/>
                      <a:headEnd type="none" w="med" len="med"/>
                      <a:tailEnd type="none" w="med" len="med"/>
                    </a:lnR>
                  </a:tcPr>
                </a:tc>
                <a:tc gridSpan="4">
                  <a:txBody>
                    <a:bodyPr/>
                    <a:lstStyle/>
                    <a:p>
                      <a:pPr algn="ctr"/>
                      <a:r>
                        <a:rPr kumimoji="1" lang="en-US" altLang="ja-JP" dirty="0" smtClean="0"/>
                        <a:t>Detectability </a:t>
                      </a:r>
                      <a:endParaRPr kumimoji="1" lang="ja-JP" altLang="en-US" dirty="0"/>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r>
              <a:tr h="370840">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en-US" altLang="ja-JP" dirty="0" smtClean="0"/>
                        <a:t>LHC</a:t>
                      </a:r>
                      <a:endParaRPr kumimoji="1" lang="ja-JP" altLang="en-US" dirty="0"/>
                    </a:p>
                  </a:txBody>
                  <a:tcPr>
                    <a:lnL w="12700" cap="flat" cmpd="sng" algn="ctr">
                      <a:solidFill>
                        <a:schemeClr val="tx1"/>
                      </a:solidFill>
                      <a:prstDash val="solid"/>
                      <a:round/>
                      <a:headEnd type="none" w="med" len="med"/>
                      <a:tailEnd type="none" w="med" len="med"/>
                    </a:lnL>
                  </a:tcPr>
                </a:tc>
                <a:tc>
                  <a:txBody>
                    <a:bodyPr/>
                    <a:lstStyle/>
                    <a:p>
                      <a:r>
                        <a:rPr kumimoji="1" lang="en-US" altLang="ja-JP" dirty="0" smtClean="0"/>
                        <a:t>Early Universe</a:t>
                      </a:r>
                      <a:endParaRPr kumimoji="1" lang="ja-JP" altLang="en-US" dirty="0"/>
                    </a:p>
                  </a:txBody>
                  <a:tcPr/>
                </a:tc>
                <a:tc>
                  <a:txBody>
                    <a:bodyPr/>
                    <a:lstStyle/>
                    <a:p>
                      <a:r>
                        <a:rPr kumimoji="1" lang="en-US" altLang="ja-JP" dirty="0" smtClean="0"/>
                        <a:t>Direct</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en-US" altLang="ja-JP" dirty="0" smtClean="0"/>
                        <a:t>Indirect</a:t>
                      </a:r>
                      <a:endParaRPr kumimoji="1" lang="ja-JP" altLang="en-US" dirty="0"/>
                    </a:p>
                  </a:txBody>
                  <a:tcPr>
                    <a:lnL w="12700" cap="flat" cmpd="sng" algn="ctr">
                      <a:solidFill>
                        <a:schemeClr val="tx1"/>
                      </a:solidFill>
                      <a:prstDash val="solid"/>
                      <a:round/>
                      <a:headEnd type="none" w="med" len="med"/>
                      <a:tailEnd type="none" w="med" len="med"/>
                    </a:lnL>
                  </a:tcPr>
                </a:tc>
              </a:tr>
              <a:tr h="370840">
                <a:tc>
                  <a:txBody>
                    <a:bodyPr/>
                    <a:lstStyle/>
                    <a:p>
                      <a:r>
                        <a:rPr kumimoji="1" lang="en-US" altLang="ja-JP" sz="1800" b="1" dirty="0" smtClean="0">
                          <a:solidFill>
                            <a:srgbClr val="002060"/>
                          </a:solidFill>
                        </a:rPr>
                        <a:t>SUSY</a:t>
                      </a:r>
                      <a:endParaRPr kumimoji="1" lang="ja-JP" altLang="en-US" dirty="0"/>
                    </a:p>
                  </a:txBody>
                  <a:tcPr/>
                </a:tc>
                <a:tc>
                  <a:txBody>
                    <a:bodyPr/>
                    <a:lstStyle/>
                    <a:p>
                      <a:pPr algn="ctr"/>
                      <a:r>
                        <a:rPr kumimoji="1" lang="en-US" altLang="ja-JP" dirty="0" err="1" smtClean="0"/>
                        <a:t>TeV</a:t>
                      </a:r>
                      <a:endParaRPr kumimoji="1" lang="ja-JP" altLang="en-US" dirty="0"/>
                    </a:p>
                  </a:txBody>
                  <a:tcPr/>
                </a:tc>
                <a:tc>
                  <a:txBody>
                    <a:bodyPr/>
                    <a:lstStyle/>
                    <a:p>
                      <a:pPr algn="ctr"/>
                      <a:r>
                        <a:rPr kumimoji="1" lang="en-US" altLang="ja-JP" dirty="0" smtClean="0"/>
                        <a:t>Cold</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gn="ctr"/>
                      <a:r>
                        <a:rPr kumimoji="1" lang="en-US" altLang="ja-JP" dirty="0" smtClean="0"/>
                        <a:t>O</a:t>
                      </a:r>
                      <a:endParaRPr kumimoji="1" lang="ja-JP" altLang="en-US"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dirty="0" smtClean="0"/>
                        <a:t>X</a:t>
                      </a:r>
                      <a:endParaRPr kumimoji="1" lang="ja-JP" altLang="en-US" dirty="0"/>
                    </a:p>
                  </a:txBody>
                  <a:tcPr/>
                </a:tc>
                <a:tc>
                  <a:txBody>
                    <a:bodyPr/>
                    <a:lstStyle/>
                    <a:p>
                      <a:pPr algn="ctr"/>
                      <a:r>
                        <a:rPr kumimoji="1" lang="en-US" altLang="ja-JP" dirty="0" smtClean="0"/>
                        <a:t>O</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gn="ctr"/>
                      <a:r>
                        <a:rPr kumimoji="1" lang="en-US" altLang="ja-JP" dirty="0" smtClean="0"/>
                        <a:t>O</a:t>
                      </a:r>
                      <a:endParaRPr kumimoji="1" lang="ja-JP" altLang="en-US" dirty="0"/>
                    </a:p>
                  </a:txBody>
                  <a:tcPr>
                    <a:lnL w="12700" cap="flat" cmpd="sng" algn="ctr">
                      <a:solidFill>
                        <a:schemeClr val="tx1"/>
                      </a:solidFill>
                      <a:prstDash val="solid"/>
                      <a:round/>
                      <a:headEnd type="none" w="med" len="med"/>
                      <a:tailEnd type="none" w="med" len="med"/>
                    </a:lnL>
                  </a:tcPr>
                </a:tc>
              </a:tr>
              <a:tr h="370840">
                <a:tc>
                  <a:txBody>
                    <a:bodyPr/>
                    <a:lstStyle/>
                    <a:p>
                      <a:r>
                        <a:rPr kumimoji="1" lang="en-US" altLang="ja-JP" sz="1800" b="1" dirty="0" err="1" smtClean="0">
                          <a:solidFill>
                            <a:srgbClr val="002060"/>
                          </a:solidFill>
                        </a:rPr>
                        <a:t>Gravitino</a:t>
                      </a:r>
                      <a:endParaRPr kumimoji="1" lang="ja-JP" altLang="en-US" dirty="0"/>
                    </a:p>
                  </a:txBody>
                  <a:tcPr/>
                </a:tc>
                <a:tc>
                  <a:txBody>
                    <a:bodyPr/>
                    <a:lstStyle/>
                    <a:p>
                      <a:pPr algn="ctr"/>
                      <a:r>
                        <a:rPr kumimoji="1" lang="en-US" altLang="ja-JP" dirty="0" err="1" smtClean="0"/>
                        <a:t>keV</a:t>
                      </a:r>
                      <a:endParaRPr kumimoji="1" lang="ja-JP" altLang="en-US" dirty="0"/>
                    </a:p>
                  </a:txBody>
                  <a:tcPr/>
                </a:tc>
                <a:tc>
                  <a:txBody>
                    <a:bodyPr/>
                    <a:lstStyle/>
                    <a:p>
                      <a:pPr algn="ctr"/>
                      <a:r>
                        <a:rPr kumimoji="1" lang="en-US" altLang="ja-JP" dirty="0" smtClean="0"/>
                        <a:t>Cold/Warm</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gn="ctr"/>
                      <a:r>
                        <a:rPr kumimoji="1" lang="en-US" altLang="ja-JP" dirty="0" smtClean="0"/>
                        <a:t>O</a:t>
                      </a:r>
                      <a:endParaRPr kumimoji="1" lang="ja-JP" altLang="en-US"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dirty="0" smtClean="0"/>
                        <a:t>X</a:t>
                      </a:r>
                      <a:endParaRPr kumimoji="1" lang="ja-JP" altLang="en-US" dirty="0"/>
                    </a:p>
                  </a:txBody>
                  <a:tcPr/>
                </a:tc>
                <a:tc>
                  <a:txBody>
                    <a:bodyPr/>
                    <a:lstStyle/>
                    <a:p>
                      <a:pPr algn="ctr"/>
                      <a:r>
                        <a:rPr kumimoji="1" lang="en-US" altLang="ja-JP" dirty="0" smtClean="0"/>
                        <a:t>X</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gn="ctr"/>
                      <a:r>
                        <a:rPr kumimoji="1" lang="en-US" altLang="ja-JP" dirty="0" smtClean="0"/>
                        <a:t>X</a:t>
                      </a:r>
                      <a:endParaRPr kumimoji="1" lang="ja-JP" altLang="en-US" dirty="0"/>
                    </a:p>
                  </a:txBody>
                  <a:tcPr>
                    <a:lnL w="12700" cap="flat" cmpd="sng" algn="ctr">
                      <a:solidFill>
                        <a:schemeClr val="tx1"/>
                      </a:solidFill>
                      <a:prstDash val="solid"/>
                      <a:round/>
                      <a:headEnd type="none" w="med" len="med"/>
                      <a:tailEnd type="none" w="med" len="med"/>
                    </a:lnL>
                  </a:tcPr>
                </a:tc>
              </a:tr>
              <a:tr h="370840">
                <a:tc>
                  <a:txBody>
                    <a:bodyPr/>
                    <a:lstStyle/>
                    <a:p>
                      <a:r>
                        <a:rPr kumimoji="1" lang="en-US" altLang="ja-JP" sz="1800" b="1" dirty="0" err="1" smtClean="0">
                          <a:solidFill>
                            <a:srgbClr val="002060"/>
                          </a:solidFill>
                        </a:rPr>
                        <a:t>Kaluza</a:t>
                      </a:r>
                      <a:r>
                        <a:rPr kumimoji="1" lang="en-US" altLang="ja-JP" sz="1800" b="1" dirty="0" smtClean="0">
                          <a:solidFill>
                            <a:srgbClr val="002060"/>
                          </a:solidFill>
                        </a:rPr>
                        <a:t>-Klein</a:t>
                      </a:r>
                      <a:r>
                        <a:rPr kumimoji="1" lang="en-US" altLang="ja-JP" dirty="0" smtClean="0"/>
                        <a:t> </a:t>
                      </a:r>
                      <a:endParaRPr kumimoji="1" lang="ja-JP" altLang="en-US" dirty="0"/>
                    </a:p>
                  </a:txBody>
                  <a:tcPr/>
                </a:tc>
                <a:tc>
                  <a:txBody>
                    <a:bodyPr/>
                    <a:lstStyle/>
                    <a:p>
                      <a:pPr algn="ctr"/>
                      <a:r>
                        <a:rPr kumimoji="1" lang="en-US" altLang="ja-JP" dirty="0" err="1" smtClean="0"/>
                        <a:t>TeV</a:t>
                      </a:r>
                      <a:endParaRPr kumimoji="1" lang="ja-JP" altLang="en-US" dirty="0"/>
                    </a:p>
                  </a:txBody>
                  <a:tcPr/>
                </a:tc>
                <a:tc>
                  <a:txBody>
                    <a:bodyPr/>
                    <a:lstStyle/>
                    <a:p>
                      <a:pPr algn="ctr"/>
                      <a:r>
                        <a:rPr kumimoji="1" lang="en-US" altLang="ja-JP" dirty="0" smtClean="0"/>
                        <a:t>Cold</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gn="ctr"/>
                      <a:r>
                        <a:rPr kumimoji="1" lang="en-US" altLang="ja-JP" dirty="0" smtClean="0"/>
                        <a:t>O</a:t>
                      </a:r>
                      <a:endParaRPr kumimoji="1" lang="ja-JP" altLang="en-US"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dirty="0" smtClean="0"/>
                        <a:t>X</a:t>
                      </a:r>
                      <a:endParaRPr kumimoji="1" lang="ja-JP" altLang="en-US" dirty="0"/>
                    </a:p>
                  </a:txBody>
                  <a:tcPr/>
                </a:tc>
                <a:tc>
                  <a:txBody>
                    <a:bodyPr/>
                    <a:lstStyle/>
                    <a:p>
                      <a:pPr algn="ctr"/>
                      <a:r>
                        <a:rPr kumimoji="1" lang="en-US" altLang="ja-JP" dirty="0" smtClean="0"/>
                        <a:t>O</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gn="ctr"/>
                      <a:r>
                        <a:rPr kumimoji="1" lang="en-US" altLang="ja-JP" dirty="0" smtClean="0"/>
                        <a:t>O</a:t>
                      </a:r>
                      <a:endParaRPr kumimoji="1" lang="ja-JP" altLang="en-US" dirty="0"/>
                    </a:p>
                  </a:txBody>
                  <a:tcPr>
                    <a:lnL w="12700" cap="flat" cmpd="sng" algn="ctr">
                      <a:solidFill>
                        <a:schemeClr val="tx1"/>
                      </a:solidFill>
                      <a:prstDash val="solid"/>
                      <a:round/>
                      <a:headEnd type="none" w="med" len="med"/>
                      <a:tailEnd type="none" w="med" len="med"/>
                    </a:lnL>
                  </a:tcPr>
                </a:tc>
              </a:tr>
              <a:tr h="370840">
                <a:tc>
                  <a:txBody>
                    <a:bodyPr/>
                    <a:lstStyle/>
                    <a:p>
                      <a:r>
                        <a:rPr kumimoji="1" lang="en-US" altLang="ja-JP" sz="1800" b="1" dirty="0" err="1" smtClean="0">
                          <a:solidFill>
                            <a:srgbClr val="002060"/>
                          </a:solidFill>
                        </a:rPr>
                        <a:t>Axion</a:t>
                      </a:r>
                      <a:endParaRPr kumimoji="1" lang="ja-JP" altLang="en-US" dirty="0"/>
                    </a:p>
                  </a:txBody>
                  <a:tcPr/>
                </a:tc>
                <a:tc>
                  <a:txBody>
                    <a:bodyPr/>
                    <a:lstStyle/>
                    <a:p>
                      <a:pPr algn="ctr"/>
                      <a:r>
                        <a:rPr kumimoji="1" lang="en-US" altLang="ja-JP" dirty="0" err="1" smtClean="0">
                          <a:latin typeface="Symbol" pitchFamily="18" charset="2"/>
                        </a:rPr>
                        <a:t>m</a:t>
                      </a:r>
                      <a:r>
                        <a:rPr kumimoji="1" lang="en-US" altLang="ja-JP" dirty="0" err="1" smtClean="0">
                          <a:latin typeface="+mn-lt"/>
                        </a:rPr>
                        <a:t>e</a:t>
                      </a:r>
                      <a:r>
                        <a:rPr kumimoji="1" lang="en-US" altLang="ja-JP" dirty="0" err="1" smtClean="0"/>
                        <a:t>V</a:t>
                      </a:r>
                      <a:endParaRPr kumimoji="1" lang="ja-JP" altLang="en-US" dirty="0"/>
                    </a:p>
                  </a:txBody>
                  <a:tcPr/>
                </a:tc>
                <a:tc>
                  <a:txBody>
                    <a:bodyPr/>
                    <a:lstStyle/>
                    <a:p>
                      <a:pPr algn="ctr"/>
                      <a:r>
                        <a:rPr kumimoji="1" lang="en-US" altLang="ja-JP" dirty="0" smtClean="0"/>
                        <a:t>Cold</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algn="ctr"/>
                      <a:r>
                        <a:rPr kumimoji="1" lang="en-US" altLang="ja-JP" dirty="0" smtClean="0"/>
                        <a:t>X</a:t>
                      </a:r>
                      <a:endParaRPr kumimoji="1" lang="ja-JP" altLang="en-US" dirty="0"/>
                    </a:p>
                  </a:txBody>
                  <a:tcPr>
                    <a:lnL w="12700" cap="flat" cmpd="sng" algn="ctr">
                      <a:solidFill>
                        <a:schemeClr val="tx1"/>
                      </a:solidFill>
                      <a:prstDash val="solid"/>
                      <a:round/>
                      <a:headEnd type="none" w="med" len="med"/>
                      <a:tailEnd type="none" w="med" len="med"/>
                    </a:lnL>
                  </a:tcPr>
                </a:tc>
                <a:tc>
                  <a:txBody>
                    <a:bodyPr/>
                    <a:lstStyle/>
                    <a:p>
                      <a:pPr algn="ctr"/>
                      <a:r>
                        <a:rPr kumimoji="1" lang="en-US" altLang="ja-JP" dirty="0" smtClean="0"/>
                        <a:t>X</a:t>
                      </a:r>
                      <a:endParaRPr kumimoji="1" lang="ja-JP" altLang="en-US" dirty="0"/>
                    </a:p>
                  </a:txBody>
                  <a:tcPr/>
                </a:tc>
                <a:tc>
                  <a:txBody>
                    <a:bodyPr/>
                    <a:lstStyle/>
                    <a:p>
                      <a:pPr algn="ctr"/>
                      <a:r>
                        <a:rPr kumimoji="1" lang="en-US" altLang="ja-JP" dirty="0" smtClean="0">
                          <a:latin typeface="Symbol" pitchFamily="18" charset="2"/>
                        </a:rPr>
                        <a:t>D</a:t>
                      </a:r>
                      <a:endParaRPr kumimoji="1" lang="ja-JP" altLang="en-US" dirty="0">
                        <a:latin typeface="Symbol" pitchFamily="18" charset="2"/>
                      </a:endParaRPr>
                    </a:p>
                  </a:txBody>
                  <a:tcPr>
                    <a:lnR w="12700" cap="flat" cmpd="sng" algn="ctr">
                      <a:solidFill>
                        <a:schemeClr val="tx1"/>
                      </a:solidFill>
                      <a:prstDash val="solid"/>
                      <a:round/>
                      <a:headEnd type="none" w="med" len="med"/>
                      <a:tailEnd type="none" w="med" len="med"/>
                    </a:lnR>
                  </a:tcPr>
                </a:tc>
                <a:tc>
                  <a:txBody>
                    <a:bodyPr/>
                    <a:lstStyle/>
                    <a:p>
                      <a:pPr algn="ctr"/>
                      <a:r>
                        <a:rPr kumimoji="1" lang="en-US" altLang="ja-JP" dirty="0" smtClean="0">
                          <a:latin typeface="Symbol" pitchFamily="18" charset="2"/>
                        </a:rPr>
                        <a:t>D</a:t>
                      </a:r>
                      <a:endParaRPr kumimoji="1" lang="ja-JP" altLang="en-US" dirty="0">
                        <a:latin typeface="Symbol" pitchFamily="18" charset="2"/>
                      </a:endParaRPr>
                    </a:p>
                  </a:txBody>
                  <a:tcPr>
                    <a:lnL w="12700" cap="flat" cmpd="sng" algn="ctr">
                      <a:solidFill>
                        <a:schemeClr val="tx1"/>
                      </a:solidFill>
                      <a:prstDash val="solid"/>
                      <a:round/>
                      <a:headEnd type="none" w="med" len="med"/>
                      <a:tailEnd type="none" w="med" len="med"/>
                    </a:lnL>
                  </a:tcPr>
                </a:tc>
              </a:tr>
            </a:tbl>
          </a:graphicData>
        </a:graphic>
      </p:graphicFrame>
      <p:sp>
        <p:nvSpPr>
          <p:cNvPr id="5" name="TextBox 4"/>
          <p:cNvSpPr txBox="1"/>
          <p:nvPr/>
        </p:nvSpPr>
        <p:spPr>
          <a:xfrm>
            <a:off x="4114800" y="6254696"/>
            <a:ext cx="4591321" cy="369332"/>
          </a:xfrm>
          <a:prstGeom prst="rect">
            <a:avLst/>
          </a:prstGeom>
          <a:noFill/>
        </p:spPr>
        <p:txBody>
          <a:bodyPr wrap="none" rtlCol="0">
            <a:spAutoFit/>
          </a:bodyPr>
          <a:lstStyle/>
          <a:p>
            <a:r>
              <a:rPr kumimoji="1" lang="en-US" altLang="ja-JP" dirty="0" err="1" smtClean="0"/>
              <a:t>Feng</a:t>
            </a:r>
            <a:r>
              <a:rPr kumimoji="1" lang="en-US" altLang="ja-JP" dirty="0" smtClean="0"/>
              <a:t> 2010 </a:t>
            </a:r>
            <a:r>
              <a:rPr lang="fr-FR" altLang="ja-JP" dirty="0"/>
              <a:t>Ann. </a:t>
            </a:r>
            <a:r>
              <a:rPr lang="fr-FR" altLang="ja-JP" dirty="0" err="1"/>
              <a:t>Rev</a:t>
            </a:r>
            <a:r>
              <a:rPr lang="fr-FR" altLang="ja-JP" dirty="0"/>
              <a:t>. </a:t>
            </a:r>
            <a:r>
              <a:rPr lang="fr-FR" altLang="ja-JP" dirty="0" err="1"/>
              <a:t>Astron</a:t>
            </a:r>
            <a:r>
              <a:rPr lang="fr-FR" altLang="ja-JP" dirty="0"/>
              <a:t>. </a:t>
            </a:r>
            <a:r>
              <a:rPr lang="fr-FR" altLang="ja-JP" dirty="0" err="1"/>
              <a:t>Astrophys</a:t>
            </a:r>
            <a:r>
              <a:rPr lang="fr-FR" altLang="ja-JP" dirty="0"/>
              <a:t>. 48: 495</a:t>
            </a:r>
            <a:endParaRPr kumimoji="1" lang="ja-JP" altLang="en-US" dirty="0"/>
          </a:p>
        </p:txBody>
      </p:sp>
    </p:spTree>
    <p:extLst>
      <p:ext uri="{BB962C8B-B14F-4D97-AF65-F5344CB8AC3E}">
        <p14:creationId xmlns:p14="http://schemas.microsoft.com/office/powerpoint/2010/main" val="376394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Candidates for </a:t>
            </a:r>
            <a:r>
              <a:rPr lang="en-US" altLang="ja-JP" b="1" dirty="0" smtClean="0">
                <a:solidFill>
                  <a:srgbClr val="002060"/>
                </a:solidFill>
              </a:rPr>
              <a:t>WIMP</a:t>
            </a:r>
            <a:r>
              <a:rPr lang="en-US" b="1" dirty="0" smtClean="0">
                <a:solidFill>
                  <a:srgbClr val="002060"/>
                </a:solidFill>
              </a:rPr>
              <a:t> DM</a:t>
            </a:r>
            <a:r>
              <a:rPr lang="en-US" sz="4000" b="1" dirty="0" smtClean="0">
                <a:solidFill>
                  <a:srgbClr val="002060"/>
                </a:solidFill>
              </a:rPr>
              <a:t/>
            </a:r>
            <a:br>
              <a:rPr lang="en-US" sz="4000" b="1" dirty="0" smtClean="0">
                <a:solidFill>
                  <a:srgbClr val="002060"/>
                </a:solidFill>
              </a:rPr>
            </a:br>
            <a:r>
              <a:rPr lang="en-US" altLang="ja-JP" sz="4000" b="1" dirty="0" smtClean="0">
                <a:solidFill>
                  <a:srgbClr val="FF0000"/>
                </a:solidFill>
              </a:rPr>
              <a:t>WIMP</a:t>
            </a:r>
            <a:r>
              <a:rPr lang="ja-JP" altLang="en-US" sz="3600" b="1" dirty="0" smtClean="0">
                <a:solidFill>
                  <a:srgbClr val="FF0000"/>
                </a:solidFill>
              </a:rPr>
              <a:t>ダークマターの候補</a:t>
            </a:r>
            <a:endParaRPr lang="en-US" sz="36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504554"/>
            <a:ext cx="8381999" cy="527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0" y="6437583"/>
            <a:ext cx="646331" cy="369332"/>
          </a:xfrm>
          <a:prstGeom prst="rect">
            <a:avLst/>
          </a:prstGeom>
          <a:noFill/>
        </p:spPr>
        <p:txBody>
          <a:bodyPr wrap="none" rtlCol="0">
            <a:spAutoFit/>
          </a:bodyPr>
          <a:lstStyle/>
          <a:p>
            <a:r>
              <a:rPr lang="ja-JP" altLang="en-US" b="1" dirty="0" smtClean="0">
                <a:solidFill>
                  <a:srgbClr val="FF0000"/>
                </a:solidFill>
              </a:rPr>
              <a:t>質量</a:t>
            </a:r>
            <a:endParaRPr lang="en-US" b="1" dirty="0">
              <a:solidFill>
                <a:srgbClr val="FF0000"/>
              </a:solidFill>
            </a:endParaRPr>
          </a:p>
        </p:txBody>
      </p:sp>
      <p:sp>
        <p:nvSpPr>
          <p:cNvPr id="5" name="TextBox 4"/>
          <p:cNvSpPr txBox="1"/>
          <p:nvPr/>
        </p:nvSpPr>
        <p:spPr>
          <a:xfrm rot="16200000">
            <a:off x="-240284" y="2065540"/>
            <a:ext cx="1757212" cy="369332"/>
          </a:xfrm>
          <a:prstGeom prst="rect">
            <a:avLst/>
          </a:prstGeom>
          <a:noFill/>
        </p:spPr>
        <p:txBody>
          <a:bodyPr wrap="none" rtlCol="0">
            <a:spAutoFit/>
          </a:bodyPr>
          <a:lstStyle/>
          <a:p>
            <a:r>
              <a:rPr lang="ja-JP" altLang="en-US" b="1" dirty="0">
                <a:solidFill>
                  <a:srgbClr val="FF0000"/>
                </a:solidFill>
              </a:rPr>
              <a:t>相互作用</a:t>
            </a:r>
            <a:r>
              <a:rPr lang="ja-JP" altLang="en-US" b="1" dirty="0" smtClean="0">
                <a:solidFill>
                  <a:srgbClr val="FF0000"/>
                </a:solidFill>
              </a:rPr>
              <a:t>の強さ</a:t>
            </a:r>
            <a:endParaRPr lang="en-US" b="1" dirty="0">
              <a:solidFill>
                <a:srgbClr val="FF0000"/>
              </a:solidFill>
            </a:endParaRPr>
          </a:p>
        </p:txBody>
      </p:sp>
    </p:spTree>
    <p:extLst>
      <p:ext uri="{BB962C8B-B14F-4D97-AF65-F5344CB8AC3E}">
        <p14:creationId xmlns:p14="http://schemas.microsoft.com/office/powerpoint/2010/main" val="3985904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2060"/>
                </a:solidFill>
              </a:rPr>
              <a:t>Direct Search and Indirect Search</a:t>
            </a:r>
            <a:r>
              <a:rPr lang="en-US" dirty="0" smtClean="0"/>
              <a:t/>
            </a:r>
            <a:br>
              <a:rPr lang="en-US" dirty="0" smtClean="0"/>
            </a:br>
            <a:r>
              <a:rPr lang="ja-JP" altLang="en-US" sz="4000" dirty="0" smtClean="0">
                <a:solidFill>
                  <a:srgbClr val="FF0000"/>
                </a:solidFill>
              </a:rPr>
              <a:t>直接探索と間接探索</a:t>
            </a:r>
            <a:endParaRPr lang="en-US" sz="4000" dirty="0">
              <a:solidFill>
                <a:srgbClr val="FF0000"/>
              </a:solidFill>
            </a:endParaRPr>
          </a:p>
        </p:txBody>
      </p:sp>
      <p:pic>
        <p:nvPicPr>
          <p:cNvPr id="4" name="Picture 5" descr="Screen shot 2012-07-12 at 3.07.2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67893"/>
            <a:ext cx="7239000" cy="388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400" y="1447800"/>
            <a:ext cx="8160119" cy="646331"/>
          </a:xfrm>
          <a:prstGeom prst="rect">
            <a:avLst/>
          </a:prstGeom>
          <a:noFill/>
        </p:spPr>
        <p:txBody>
          <a:bodyPr wrap="none" rtlCol="0">
            <a:spAutoFit/>
          </a:bodyPr>
          <a:lstStyle/>
          <a:p>
            <a:r>
              <a:rPr lang="en-US" dirty="0" smtClean="0"/>
              <a:t>Particle physics: Either produce (LHC), sense directly, or detect their decay products</a:t>
            </a:r>
          </a:p>
          <a:p>
            <a:r>
              <a:rPr lang="ja-JP" altLang="en-US" dirty="0" smtClean="0"/>
              <a:t>素粒子物理学</a:t>
            </a:r>
            <a:r>
              <a:rPr lang="en-US" altLang="ja-JP" dirty="0" smtClean="0"/>
              <a:t>: </a:t>
            </a:r>
            <a:r>
              <a:rPr lang="ja-JP" altLang="en-US" dirty="0" smtClean="0"/>
              <a:t>生成するか（</a:t>
            </a:r>
            <a:r>
              <a:rPr lang="en-US" altLang="ja-JP" dirty="0" smtClean="0"/>
              <a:t>LHC)</a:t>
            </a:r>
            <a:r>
              <a:rPr lang="ja-JP" altLang="en-US" dirty="0" smtClean="0"/>
              <a:t>、直接触れるか、崩壊生成物を観測する</a:t>
            </a:r>
            <a:endParaRPr lang="en-US" altLang="ja-JP" dirty="0" smtClean="0"/>
          </a:p>
        </p:txBody>
      </p:sp>
      <p:sp>
        <p:nvSpPr>
          <p:cNvPr id="6" name="TextBox 5"/>
          <p:cNvSpPr txBox="1"/>
          <p:nvPr/>
        </p:nvSpPr>
        <p:spPr>
          <a:xfrm>
            <a:off x="5638800" y="3200400"/>
            <a:ext cx="3352800" cy="2154436"/>
          </a:xfrm>
          <a:prstGeom prst="rect">
            <a:avLst/>
          </a:prstGeom>
          <a:noFill/>
          <a:ln w="28575">
            <a:solidFill>
              <a:srgbClr val="FF0000"/>
            </a:solidFill>
          </a:ln>
        </p:spPr>
        <p:txBody>
          <a:bodyPr wrap="square" rtlCol="0">
            <a:spAutoFit/>
          </a:bodyPr>
          <a:lstStyle/>
          <a:p>
            <a:r>
              <a:rPr lang="en-US" sz="2000" b="1" dirty="0" smtClean="0"/>
              <a:t>Standard Model particles</a:t>
            </a:r>
          </a:p>
          <a:p>
            <a:pPr marL="285750" indent="-285750">
              <a:buFont typeface="Arial" pitchFamily="34" charset="0"/>
              <a:buChar char="•"/>
            </a:pPr>
            <a:r>
              <a:rPr lang="en-US" dirty="0" smtClean="0"/>
              <a:t>protons in accelerator, </a:t>
            </a:r>
          </a:p>
          <a:p>
            <a:pPr marL="285750" indent="-285750">
              <a:buFont typeface="Arial" pitchFamily="34" charset="0"/>
              <a:buChar char="•"/>
            </a:pPr>
            <a:r>
              <a:rPr lang="en-US" dirty="0"/>
              <a:t>n</a:t>
            </a:r>
            <a:r>
              <a:rPr lang="en-US" dirty="0" smtClean="0"/>
              <a:t>uclei in detector material,</a:t>
            </a:r>
          </a:p>
          <a:p>
            <a:pPr marL="285750" indent="-285750">
              <a:buFont typeface="Arial" pitchFamily="34" charset="0"/>
              <a:buChar char="•"/>
            </a:pPr>
            <a:r>
              <a:rPr lang="en-US" dirty="0"/>
              <a:t>e</a:t>
            </a:r>
            <a:r>
              <a:rPr lang="en-US" dirty="0" smtClean="0"/>
              <a:t>+, e-, pion, </a:t>
            </a:r>
            <a:r>
              <a:rPr lang="en-US" dirty="0" smtClean="0">
                <a:latin typeface="Symbol" pitchFamily="18" charset="2"/>
              </a:rPr>
              <a:t>g</a:t>
            </a:r>
            <a:r>
              <a:rPr lang="en-US" dirty="0" smtClean="0"/>
              <a:t>-ray, quark</a:t>
            </a:r>
          </a:p>
          <a:p>
            <a:r>
              <a:rPr lang="ja-JP" altLang="en-US" dirty="0" smtClean="0"/>
              <a:t>標準模型の粒子</a:t>
            </a:r>
            <a:endParaRPr lang="en-US" altLang="ja-JP" dirty="0" smtClean="0"/>
          </a:p>
          <a:p>
            <a:pPr marL="285750" indent="-285750">
              <a:buFont typeface="Arial" pitchFamily="34" charset="0"/>
              <a:buChar char="•"/>
            </a:pPr>
            <a:r>
              <a:rPr lang="ja-JP" altLang="en-US" sz="1400" dirty="0" smtClean="0"/>
              <a:t>加速器内の陽子</a:t>
            </a:r>
            <a:endParaRPr lang="en-US" altLang="ja-JP" sz="1400" dirty="0" smtClean="0"/>
          </a:p>
          <a:p>
            <a:pPr marL="285750" indent="-285750">
              <a:buFont typeface="Arial" pitchFamily="34" charset="0"/>
              <a:buChar char="•"/>
            </a:pPr>
            <a:r>
              <a:rPr lang="ja-JP" altLang="en-US" sz="1400" dirty="0" smtClean="0"/>
              <a:t>検出器を構成する原子核</a:t>
            </a:r>
            <a:endParaRPr lang="en-US" altLang="ja-JP" sz="1400" dirty="0" smtClean="0"/>
          </a:p>
          <a:p>
            <a:pPr marL="285750" indent="-285750">
              <a:buFont typeface="Arial" pitchFamily="34" charset="0"/>
              <a:buChar char="•"/>
            </a:pPr>
            <a:r>
              <a:rPr lang="ja-JP" altLang="en-US" sz="1400" dirty="0" smtClean="0"/>
              <a:t>陽電子、電子、パイ中間子、ガンマ線</a:t>
            </a:r>
            <a:endParaRPr lang="en-US" sz="1400" dirty="0"/>
          </a:p>
        </p:txBody>
      </p:sp>
      <p:sp>
        <p:nvSpPr>
          <p:cNvPr id="7" name="TextBox 6"/>
          <p:cNvSpPr txBox="1"/>
          <p:nvPr/>
        </p:nvSpPr>
        <p:spPr>
          <a:xfrm>
            <a:off x="2501874" y="2397204"/>
            <a:ext cx="2387651" cy="1107996"/>
          </a:xfrm>
          <a:prstGeom prst="rect">
            <a:avLst/>
          </a:prstGeom>
          <a:solidFill>
            <a:schemeClr val="bg1"/>
          </a:solidFill>
        </p:spPr>
        <p:txBody>
          <a:bodyPr wrap="square" rtlCol="0">
            <a:spAutoFit/>
          </a:bodyPr>
          <a:lstStyle/>
          <a:p>
            <a:pPr algn="ctr"/>
            <a:r>
              <a:rPr lang="en-US" altLang="ja-JP" sz="2400" b="1" dirty="0" smtClean="0">
                <a:solidFill>
                  <a:srgbClr val="0033CC"/>
                </a:solidFill>
              </a:rPr>
              <a:t>Production in accelerator</a:t>
            </a:r>
          </a:p>
          <a:p>
            <a:pPr algn="ctr"/>
            <a:r>
              <a:rPr lang="ja-JP" altLang="en-US" b="1" dirty="0" smtClean="0">
                <a:solidFill>
                  <a:srgbClr val="FF0000"/>
                </a:solidFill>
              </a:rPr>
              <a:t>加速器での生成</a:t>
            </a:r>
            <a:endParaRPr lang="en-US" b="1" dirty="0">
              <a:solidFill>
                <a:srgbClr val="FF0000"/>
              </a:solidFill>
            </a:endParaRPr>
          </a:p>
        </p:txBody>
      </p:sp>
      <p:sp>
        <p:nvSpPr>
          <p:cNvPr id="8" name="TextBox 7"/>
          <p:cNvSpPr txBox="1"/>
          <p:nvPr/>
        </p:nvSpPr>
        <p:spPr>
          <a:xfrm>
            <a:off x="2501874" y="5410200"/>
            <a:ext cx="2527326" cy="1107996"/>
          </a:xfrm>
          <a:prstGeom prst="rect">
            <a:avLst/>
          </a:prstGeom>
          <a:solidFill>
            <a:schemeClr val="bg1"/>
          </a:solidFill>
        </p:spPr>
        <p:txBody>
          <a:bodyPr wrap="square" rtlCol="0">
            <a:spAutoFit/>
          </a:bodyPr>
          <a:lstStyle/>
          <a:p>
            <a:pPr algn="ctr"/>
            <a:r>
              <a:rPr lang="en-US" altLang="ja-JP" sz="2400" b="1" dirty="0" err="1" smtClean="0">
                <a:solidFill>
                  <a:srgbClr val="0033CC"/>
                </a:solidFill>
              </a:rPr>
              <a:t>Det</a:t>
            </a:r>
            <a:r>
              <a:rPr lang="en-US" altLang="ja-JP" sz="2400" b="1" dirty="0" smtClean="0">
                <a:solidFill>
                  <a:srgbClr val="0033CC"/>
                </a:solidFill>
              </a:rPr>
              <a:t> of decay products</a:t>
            </a:r>
          </a:p>
          <a:p>
            <a:pPr algn="ctr"/>
            <a:r>
              <a:rPr lang="ja-JP" altLang="en-US" b="1" dirty="0" smtClean="0">
                <a:solidFill>
                  <a:srgbClr val="FF0000"/>
                </a:solidFill>
              </a:rPr>
              <a:t>崩壊</a:t>
            </a:r>
            <a:r>
              <a:rPr lang="ja-JP" altLang="en-US" b="1" dirty="0">
                <a:solidFill>
                  <a:srgbClr val="FF0000"/>
                </a:solidFill>
              </a:rPr>
              <a:t>生成物</a:t>
            </a:r>
            <a:r>
              <a:rPr lang="ja-JP" altLang="en-US" b="1" dirty="0" smtClean="0">
                <a:solidFill>
                  <a:srgbClr val="FF0000"/>
                </a:solidFill>
              </a:rPr>
              <a:t>の観測</a:t>
            </a:r>
            <a:endParaRPr lang="en-US" b="1" dirty="0">
              <a:solidFill>
                <a:srgbClr val="FF0000"/>
              </a:solidFill>
            </a:endParaRPr>
          </a:p>
        </p:txBody>
      </p:sp>
      <p:sp>
        <p:nvSpPr>
          <p:cNvPr id="9" name="TextBox 8"/>
          <p:cNvSpPr txBox="1"/>
          <p:nvPr/>
        </p:nvSpPr>
        <p:spPr>
          <a:xfrm>
            <a:off x="569259" y="3733800"/>
            <a:ext cx="1828800" cy="1200329"/>
          </a:xfrm>
          <a:prstGeom prst="rect">
            <a:avLst/>
          </a:prstGeom>
          <a:solidFill>
            <a:schemeClr val="bg1"/>
          </a:solidFill>
        </p:spPr>
        <p:txBody>
          <a:bodyPr wrap="square" rtlCol="0">
            <a:spAutoFit/>
          </a:bodyPr>
          <a:lstStyle/>
          <a:p>
            <a:r>
              <a:rPr lang="en-US" altLang="ja-JP" sz="2000" b="1" dirty="0" err="1" smtClean="0">
                <a:solidFill>
                  <a:srgbClr val="0033CC"/>
                </a:solidFill>
              </a:rPr>
              <a:t>Scatt</a:t>
            </a:r>
            <a:r>
              <a:rPr lang="en-US" altLang="ja-JP" sz="2000" b="1" dirty="0" smtClean="0">
                <a:solidFill>
                  <a:srgbClr val="0033CC"/>
                </a:solidFill>
              </a:rPr>
              <a:t> off nuclei in detector</a:t>
            </a:r>
          </a:p>
          <a:p>
            <a:r>
              <a:rPr lang="ja-JP" altLang="en-US" sz="1600" b="1" dirty="0" smtClean="0">
                <a:solidFill>
                  <a:srgbClr val="FF0000"/>
                </a:solidFill>
              </a:rPr>
              <a:t>検</a:t>
            </a:r>
            <a:r>
              <a:rPr lang="ja-JP" altLang="en-US" sz="1600" b="1" dirty="0">
                <a:solidFill>
                  <a:srgbClr val="FF0000"/>
                </a:solidFill>
              </a:rPr>
              <a:t>出</a:t>
            </a:r>
            <a:r>
              <a:rPr lang="ja-JP" altLang="en-US" sz="1600" b="1" dirty="0" smtClean="0">
                <a:solidFill>
                  <a:srgbClr val="FF0000"/>
                </a:solidFill>
              </a:rPr>
              <a:t>器の原子核</a:t>
            </a:r>
            <a:endParaRPr lang="en-US" altLang="ja-JP" sz="1600" b="1" dirty="0" smtClean="0">
              <a:solidFill>
                <a:srgbClr val="FF0000"/>
              </a:solidFill>
            </a:endParaRPr>
          </a:p>
          <a:p>
            <a:r>
              <a:rPr lang="ja-JP" altLang="en-US" sz="1600" b="1" dirty="0">
                <a:solidFill>
                  <a:srgbClr val="FF0000"/>
                </a:solidFill>
              </a:rPr>
              <a:t>と</a:t>
            </a:r>
            <a:r>
              <a:rPr lang="ja-JP" altLang="en-US" sz="1600" b="1" dirty="0" smtClean="0">
                <a:solidFill>
                  <a:srgbClr val="FF0000"/>
                </a:solidFill>
              </a:rPr>
              <a:t>の散乱</a:t>
            </a:r>
            <a:endParaRPr lang="en-US" sz="1600" b="1" dirty="0">
              <a:solidFill>
                <a:srgbClr val="FF0000"/>
              </a:solidFill>
            </a:endParaRPr>
          </a:p>
        </p:txBody>
      </p:sp>
      <p:sp>
        <p:nvSpPr>
          <p:cNvPr id="10" name="TextBox 9"/>
          <p:cNvSpPr txBox="1"/>
          <p:nvPr/>
        </p:nvSpPr>
        <p:spPr>
          <a:xfrm>
            <a:off x="273424" y="2189153"/>
            <a:ext cx="1872629" cy="677108"/>
          </a:xfrm>
          <a:prstGeom prst="rect">
            <a:avLst/>
          </a:prstGeom>
          <a:noFill/>
          <a:ln w="28575">
            <a:solidFill>
              <a:srgbClr val="FF0000"/>
            </a:solidFill>
          </a:ln>
        </p:spPr>
        <p:txBody>
          <a:bodyPr wrap="none" rtlCol="0">
            <a:spAutoFit/>
          </a:bodyPr>
          <a:lstStyle/>
          <a:p>
            <a:r>
              <a:rPr lang="en-US" sz="2000" b="1" dirty="0" smtClean="0"/>
              <a:t>DM particle</a:t>
            </a:r>
          </a:p>
          <a:p>
            <a:r>
              <a:rPr lang="ja-JP" altLang="en-US" dirty="0" smtClean="0"/>
              <a:t>ダークマター粒子</a:t>
            </a:r>
            <a:endParaRPr lang="en-US" dirty="0"/>
          </a:p>
        </p:txBody>
      </p:sp>
    </p:spTree>
    <p:extLst>
      <p:ext uri="{BB962C8B-B14F-4D97-AF65-F5344CB8AC3E}">
        <p14:creationId xmlns:p14="http://schemas.microsoft.com/office/powerpoint/2010/main" val="24166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Direct Searches for DM</a:t>
            </a:r>
            <a:r>
              <a:rPr lang="en-US" sz="4000" b="1" dirty="0" smtClean="0">
                <a:solidFill>
                  <a:srgbClr val="002060"/>
                </a:solidFill>
              </a:rPr>
              <a:t/>
            </a:r>
            <a:br>
              <a:rPr lang="en-US" sz="4000" b="1" dirty="0" smtClean="0">
                <a:solidFill>
                  <a:srgbClr val="002060"/>
                </a:solidFill>
              </a:rPr>
            </a:br>
            <a:r>
              <a:rPr lang="ja-JP" altLang="en-US" sz="3600" b="1" dirty="0" smtClean="0">
                <a:solidFill>
                  <a:srgbClr val="FF0000"/>
                </a:solidFill>
              </a:rPr>
              <a:t>ダークマターの直接探索</a:t>
            </a:r>
            <a:endParaRPr lang="en-US" sz="36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934200" cy="439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2900" y="1600200"/>
            <a:ext cx="8610599" cy="677108"/>
          </a:xfrm>
          <a:prstGeom prst="rect">
            <a:avLst/>
          </a:prstGeom>
          <a:noFill/>
        </p:spPr>
        <p:txBody>
          <a:bodyPr wrap="square" rtlCol="0">
            <a:spAutoFit/>
          </a:bodyPr>
          <a:lstStyle/>
          <a:p>
            <a:r>
              <a:rPr lang="en-US" sz="2000" b="1" dirty="0" smtClean="0">
                <a:solidFill>
                  <a:srgbClr val="002060"/>
                </a:solidFill>
              </a:rPr>
              <a:t>Detect the weak signal</a:t>
            </a:r>
            <a:r>
              <a:rPr lang="en-US" altLang="ja-JP" sz="2000" b="1" dirty="0" smtClean="0">
                <a:solidFill>
                  <a:srgbClr val="002060"/>
                </a:solidFill>
              </a:rPr>
              <a:t>s</a:t>
            </a:r>
            <a:r>
              <a:rPr lang="en-US" sz="2000" b="1" dirty="0" smtClean="0">
                <a:solidFill>
                  <a:srgbClr val="002060"/>
                </a:solidFill>
              </a:rPr>
              <a:t> (ionization, phonon) emitted by nuclei kicked by DM</a:t>
            </a:r>
          </a:p>
          <a:p>
            <a:r>
              <a:rPr lang="ja-JP" altLang="en-US" b="1" dirty="0" smtClean="0">
                <a:solidFill>
                  <a:srgbClr val="FF0000"/>
                </a:solidFill>
              </a:rPr>
              <a:t>ダークマターによって蹴られた原子核が出す微弱信号（電離、フォノン）を検出</a:t>
            </a:r>
            <a:r>
              <a:rPr lang="en-US" b="1" dirty="0" smtClean="0">
                <a:solidFill>
                  <a:srgbClr val="FF0000"/>
                </a:solidFill>
              </a:rPr>
              <a:t> </a:t>
            </a:r>
            <a:r>
              <a:rPr lang="en-US" b="1" dirty="0" smtClean="0"/>
              <a:t>  </a:t>
            </a:r>
            <a:endParaRPr lang="en-US" b="1" dirty="0"/>
          </a:p>
        </p:txBody>
      </p:sp>
    </p:spTree>
    <p:extLst>
      <p:ext uri="{BB962C8B-B14F-4D97-AF65-F5344CB8AC3E}">
        <p14:creationId xmlns:p14="http://schemas.microsoft.com/office/powerpoint/2010/main" val="3832977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sz="3600" b="1" dirty="0" smtClean="0">
                <a:solidFill>
                  <a:srgbClr val="002060"/>
                </a:solidFill>
              </a:rPr>
              <a:t>Direct DM Detectors Based on Liq. </a:t>
            </a:r>
            <a:r>
              <a:rPr lang="en-US" sz="3600" b="1" dirty="0" err="1" smtClean="0">
                <a:solidFill>
                  <a:srgbClr val="002060"/>
                </a:solidFill>
              </a:rPr>
              <a:t>Xe</a:t>
            </a:r>
            <a:r>
              <a:rPr lang="en-US" sz="3600" b="1" dirty="0" smtClean="0">
                <a:solidFill>
                  <a:srgbClr val="002060"/>
                </a:solidFill>
              </a:rPr>
              <a:t/>
            </a:r>
            <a:br>
              <a:rPr lang="en-US" sz="3600" b="1" dirty="0" smtClean="0">
                <a:solidFill>
                  <a:srgbClr val="002060"/>
                </a:solidFill>
              </a:rPr>
            </a:br>
            <a:r>
              <a:rPr lang="ja-JP" altLang="en-US" sz="3100" b="1" dirty="0" smtClean="0">
                <a:solidFill>
                  <a:srgbClr val="FF0000"/>
                </a:solidFill>
              </a:rPr>
              <a:t>液体キセノンを使った</a:t>
            </a:r>
            <a:r>
              <a:rPr lang="en-US" altLang="ja-JP" sz="3100" b="1" dirty="0" smtClean="0">
                <a:solidFill>
                  <a:srgbClr val="FF0000"/>
                </a:solidFill>
              </a:rPr>
              <a:t>DM</a:t>
            </a:r>
            <a:r>
              <a:rPr lang="ja-JP" altLang="en-US" sz="3100" b="1" dirty="0" smtClean="0">
                <a:solidFill>
                  <a:srgbClr val="FF0000"/>
                </a:solidFill>
              </a:rPr>
              <a:t>直接検出器</a:t>
            </a:r>
            <a:endParaRPr lang="en-US" sz="31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251" y="1447800"/>
            <a:ext cx="733425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3741" y="4022064"/>
            <a:ext cx="1290803" cy="677108"/>
          </a:xfrm>
          <a:prstGeom prst="rect">
            <a:avLst/>
          </a:prstGeom>
          <a:solidFill>
            <a:schemeClr val="bg1"/>
          </a:solidFill>
        </p:spPr>
        <p:txBody>
          <a:bodyPr wrap="none" rtlCol="0">
            <a:spAutoFit/>
          </a:bodyPr>
          <a:lstStyle/>
          <a:p>
            <a:r>
              <a:rPr lang="en-US" altLang="ja-JP" sz="2000" b="1" dirty="0" err="1" smtClean="0">
                <a:solidFill>
                  <a:srgbClr val="002060"/>
                </a:solidFill>
              </a:rPr>
              <a:t>Scinti</a:t>
            </a:r>
            <a:r>
              <a:rPr lang="en-US" altLang="ja-JP" sz="2000" b="1" dirty="0" smtClean="0">
                <a:solidFill>
                  <a:srgbClr val="002060"/>
                </a:solidFill>
              </a:rPr>
              <a:t> light</a:t>
            </a:r>
          </a:p>
          <a:p>
            <a:r>
              <a:rPr lang="ja-JP" altLang="en-US" b="1" dirty="0" smtClean="0">
                <a:solidFill>
                  <a:srgbClr val="FF0000"/>
                </a:solidFill>
              </a:rPr>
              <a:t>蛍光</a:t>
            </a:r>
            <a:endParaRPr lang="en-US" b="1" dirty="0">
              <a:solidFill>
                <a:srgbClr val="FF0000"/>
              </a:solidFill>
            </a:endParaRPr>
          </a:p>
        </p:txBody>
      </p:sp>
      <p:sp>
        <p:nvSpPr>
          <p:cNvPr id="5" name="TextBox 4"/>
          <p:cNvSpPr txBox="1"/>
          <p:nvPr/>
        </p:nvSpPr>
        <p:spPr>
          <a:xfrm>
            <a:off x="551329" y="2667000"/>
            <a:ext cx="1795235" cy="677108"/>
          </a:xfrm>
          <a:prstGeom prst="rect">
            <a:avLst/>
          </a:prstGeom>
          <a:solidFill>
            <a:schemeClr val="bg1"/>
          </a:solidFill>
        </p:spPr>
        <p:txBody>
          <a:bodyPr wrap="none" rtlCol="0">
            <a:spAutoFit/>
          </a:bodyPr>
          <a:lstStyle/>
          <a:p>
            <a:r>
              <a:rPr lang="en-US" altLang="ja-JP" sz="2000" b="1" dirty="0" smtClean="0">
                <a:solidFill>
                  <a:srgbClr val="002060"/>
                </a:solidFill>
              </a:rPr>
              <a:t>Electric current</a:t>
            </a:r>
          </a:p>
          <a:p>
            <a:r>
              <a:rPr lang="ja-JP" altLang="en-US" b="1" dirty="0">
                <a:solidFill>
                  <a:srgbClr val="FF0000"/>
                </a:solidFill>
              </a:rPr>
              <a:t>電流</a:t>
            </a:r>
            <a:endParaRPr lang="en-US" b="1" dirty="0">
              <a:solidFill>
                <a:srgbClr val="FF0000"/>
              </a:solidFill>
            </a:endParaRPr>
          </a:p>
        </p:txBody>
      </p:sp>
      <p:sp>
        <p:nvSpPr>
          <p:cNvPr id="6" name="TextBox 5"/>
          <p:cNvSpPr txBox="1"/>
          <p:nvPr/>
        </p:nvSpPr>
        <p:spPr>
          <a:xfrm>
            <a:off x="7467600" y="3719096"/>
            <a:ext cx="1290803" cy="677108"/>
          </a:xfrm>
          <a:prstGeom prst="rect">
            <a:avLst/>
          </a:prstGeom>
          <a:solidFill>
            <a:schemeClr val="bg1"/>
          </a:solidFill>
        </p:spPr>
        <p:txBody>
          <a:bodyPr wrap="none" rtlCol="0">
            <a:spAutoFit/>
          </a:bodyPr>
          <a:lstStyle/>
          <a:p>
            <a:r>
              <a:rPr lang="en-US" altLang="ja-JP" sz="2000" b="1" dirty="0" err="1" smtClean="0">
                <a:solidFill>
                  <a:srgbClr val="002060"/>
                </a:solidFill>
              </a:rPr>
              <a:t>Scinti</a:t>
            </a:r>
            <a:r>
              <a:rPr lang="en-US" altLang="ja-JP" sz="2000" b="1" dirty="0" smtClean="0">
                <a:solidFill>
                  <a:srgbClr val="002060"/>
                </a:solidFill>
              </a:rPr>
              <a:t> light</a:t>
            </a:r>
          </a:p>
          <a:p>
            <a:r>
              <a:rPr lang="ja-JP" altLang="en-US" b="1" dirty="0" smtClean="0">
                <a:solidFill>
                  <a:srgbClr val="FF0000"/>
                </a:solidFill>
              </a:rPr>
              <a:t>蛍光</a:t>
            </a:r>
            <a:endParaRPr lang="en-US" b="1" dirty="0">
              <a:solidFill>
                <a:srgbClr val="FF0000"/>
              </a:solidFill>
            </a:endParaRPr>
          </a:p>
        </p:txBody>
      </p:sp>
      <p:sp>
        <p:nvSpPr>
          <p:cNvPr id="7" name="Oval 6"/>
          <p:cNvSpPr/>
          <p:nvPr/>
        </p:nvSpPr>
        <p:spPr>
          <a:xfrm>
            <a:off x="3877135" y="3111380"/>
            <a:ext cx="156136" cy="16522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662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01758E-7 L -0.13247 0.13413 " pathEditMode="relative" rAng="0" ptsTypes="AA">
                                      <p:cBhvr>
                                        <p:cTn id="6" dur="2000" fill="hold"/>
                                        <p:tgtEl>
                                          <p:spTgt spid="7"/>
                                        </p:tgtEl>
                                        <p:attrNameLst>
                                          <p:attrName>ppt_x</p:attrName>
                                          <p:attrName>ppt_y</p:attrName>
                                        </p:attrNameLst>
                                      </p:cBhvr>
                                      <p:rCtr x="-6632" y="670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13247 0.13413 L -0.2908 0.07863 " pathEditMode="relative" rAng="0" ptsTypes="AA">
                                      <p:cBhvr>
                                        <p:cTn id="10" dur="2000" fill="hold"/>
                                        <p:tgtEl>
                                          <p:spTgt spid="7"/>
                                        </p:tgtEl>
                                        <p:attrNameLst>
                                          <p:attrName>ppt_x</p:attrName>
                                          <p:attrName>ppt_y</p:attrName>
                                        </p:attrNameLst>
                                      </p:cBhvr>
                                      <p:rCtr x="-7917" y="-2775"/>
                                    </p:animMotion>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Direct DM Detection by Si/</a:t>
            </a:r>
            <a:r>
              <a:rPr lang="en-US" sz="3600" b="1" dirty="0" err="1" smtClean="0">
                <a:solidFill>
                  <a:srgbClr val="002060"/>
                </a:solidFill>
              </a:rPr>
              <a:t>Ge</a:t>
            </a:r>
            <a:r>
              <a:rPr lang="en-US" sz="3600" b="1" dirty="0" smtClean="0">
                <a:solidFill>
                  <a:srgbClr val="002060"/>
                </a:solidFill>
              </a:rPr>
              <a:t> Detectors</a:t>
            </a:r>
            <a:r>
              <a:rPr lang="en-US" sz="3600" b="1" dirty="0" smtClean="0"/>
              <a:t/>
            </a:r>
            <a:br>
              <a:rPr lang="en-US" sz="3600" b="1" dirty="0" smtClean="0"/>
            </a:br>
            <a:r>
              <a:rPr lang="ja-JP" altLang="en-US" sz="2800" b="1" dirty="0" smtClean="0">
                <a:solidFill>
                  <a:srgbClr val="FF0000"/>
                </a:solidFill>
              </a:rPr>
              <a:t>半導体検出器によるダークマターの直接検出</a:t>
            </a:r>
            <a:endParaRPr lang="en-US" sz="2800"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4821694" cy="3587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1600" y="1770529"/>
            <a:ext cx="2446952" cy="461665"/>
          </a:xfrm>
          <a:prstGeom prst="rect">
            <a:avLst/>
          </a:prstGeom>
          <a:noFill/>
        </p:spPr>
        <p:txBody>
          <a:bodyPr wrap="none" rtlCol="0">
            <a:spAutoFit/>
          </a:bodyPr>
          <a:lstStyle/>
          <a:p>
            <a:r>
              <a:rPr lang="en-US" altLang="ja-JP" sz="2400" dirty="0" smtClean="0">
                <a:solidFill>
                  <a:srgbClr val="002060"/>
                </a:solidFill>
              </a:rPr>
              <a:t>CDMS experiment</a:t>
            </a:r>
            <a:endParaRPr lang="en-US" sz="2400" dirty="0">
              <a:solidFill>
                <a:srgbClr val="002060"/>
              </a:solidFill>
            </a:endParaRPr>
          </a:p>
        </p:txBody>
      </p:sp>
      <p:grpSp>
        <p:nvGrpSpPr>
          <p:cNvPr id="6" name="Group 5"/>
          <p:cNvGrpSpPr/>
          <p:nvPr/>
        </p:nvGrpSpPr>
        <p:grpSpPr>
          <a:xfrm>
            <a:off x="3989294" y="3352800"/>
            <a:ext cx="4991100" cy="3352800"/>
            <a:chOff x="3989294" y="3352800"/>
            <a:chExt cx="4991100" cy="335280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294" y="3352800"/>
              <a:ext cx="49911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24400" y="5363385"/>
              <a:ext cx="1152944" cy="738664"/>
            </a:xfrm>
            <a:prstGeom prst="rect">
              <a:avLst/>
            </a:prstGeom>
            <a:solidFill>
              <a:schemeClr val="bg1"/>
            </a:solidFill>
          </p:spPr>
          <p:txBody>
            <a:bodyPr wrap="none" rtlCol="0">
              <a:spAutoFit/>
            </a:bodyPr>
            <a:lstStyle/>
            <a:p>
              <a:r>
                <a:rPr lang="en-US" altLang="ja-JP" sz="2400" b="1" dirty="0">
                  <a:solidFill>
                    <a:srgbClr val="002060"/>
                  </a:solidFill>
                </a:rPr>
                <a:t>C</a:t>
              </a:r>
              <a:r>
                <a:rPr lang="en-US" sz="2400" b="1" dirty="0" smtClean="0">
                  <a:solidFill>
                    <a:srgbClr val="002060"/>
                  </a:solidFill>
                </a:rPr>
                <a:t>urrent</a:t>
              </a:r>
            </a:p>
            <a:p>
              <a:r>
                <a:rPr lang="ja-JP" altLang="en-US" b="1" dirty="0" smtClean="0">
                  <a:solidFill>
                    <a:srgbClr val="FF0000"/>
                  </a:solidFill>
                </a:rPr>
                <a:t>電流</a:t>
              </a:r>
              <a:endParaRPr lang="en-US" b="1" dirty="0">
                <a:solidFill>
                  <a:srgbClr val="FF0000"/>
                </a:solidFill>
              </a:endParaRPr>
            </a:p>
          </p:txBody>
        </p:sp>
      </p:gr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169" y="1447800"/>
            <a:ext cx="67532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595076" y="2637972"/>
            <a:ext cx="1173719" cy="738664"/>
          </a:xfrm>
          <a:prstGeom prst="rect">
            <a:avLst/>
          </a:prstGeom>
          <a:solidFill>
            <a:schemeClr val="bg1"/>
          </a:solidFill>
        </p:spPr>
        <p:txBody>
          <a:bodyPr wrap="none" rtlCol="0">
            <a:spAutoFit/>
          </a:bodyPr>
          <a:lstStyle/>
          <a:p>
            <a:r>
              <a:rPr lang="en-US" altLang="ja-JP" sz="2400" b="1" dirty="0">
                <a:solidFill>
                  <a:srgbClr val="002060"/>
                </a:solidFill>
              </a:rPr>
              <a:t>Phonon</a:t>
            </a:r>
            <a:endParaRPr lang="en-US" sz="2400" b="1" dirty="0" smtClean="0">
              <a:solidFill>
                <a:srgbClr val="002060"/>
              </a:solidFill>
            </a:endParaRPr>
          </a:p>
          <a:p>
            <a:r>
              <a:rPr lang="ja-JP" altLang="en-US" b="1" dirty="0">
                <a:solidFill>
                  <a:srgbClr val="FF0000"/>
                </a:solidFill>
              </a:rPr>
              <a:t>フォノン</a:t>
            </a:r>
            <a:endParaRPr lang="en-US" b="1" dirty="0">
              <a:solidFill>
                <a:srgbClr val="FF0000"/>
              </a:solidFill>
            </a:endParaRPr>
          </a:p>
        </p:txBody>
      </p:sp>
      <p:sp>
        <p:nvSpPr>
          <p:cNvPr id="8" name="TextBox 7"/>
          <p:cNvSpPr txBox="1"/>
          <p:nvPr/>
        </p:nvSpPr>
        <p:spPr>
          <a:xfrm>
            <a:off x="6050269" y="4308324"/>
            <a:ext cx="869149" cy="461665"/>
          </a:xfrm>
          <a:prstGeom prst="rect">
            <a:avLst/>
          </a:prstGeom>
          <a:solidFill>
            <a:srgbClr val="0033CC"/>
          </a:solidFill>
        </p:spPr>
        <p:txBody>
          <a:bodyPr wrap="none" rtlCol="0">
            <a:spAutoFit/>
          </a:bodyPr>
          <a:lstStyle/>
          <a:p>
            <a:r>
              <a:rPr kumimoji="1" lang="en-US" altLang="ja-JP" sz="2400" b="1" dirty="0" smtClean="0">
                <a:solidFill>
                  <a:srgbClr val="FFFF00"/>
                </a:solidFill>
              </a:rPr>
              <a:t>holes</a:t>
            </a:r>
            <a:endParaRPr kumimoji="1" lang="ja-JP" altLang="en-US" sz="2400" b="1" dirty="0">
              <a:solidFill>
                <a:srgbClr val="FFFF00"/>
              </a:solidFill>
            </a:endParaRPr>
          </a:p>
        </p:txBody>
      </p:sp>
      <p:sp>
        <p:nvSpPr>
          <p:cNvPr id="13" name="TextBox 12"/>
          <p:cNvSpPr txBox="1"/>
          <p:nvPr/>
        </p:nvSpPr>
        <p:spPr>
          <a:xfrm>
            <a:off x="5877344" y="5405735"/>
            <a:ext cx="1365502" cy="461665"/>
          </a:xfrm>
          <a:prstGeom prst="rect">
            <a:avLst/>
          </a:prstGeom>
          <a:solidFill>
            <a:srgbClr val="0033CC"/>
          </a:solidFill>
        </p:spPr>
        <p:txBody>
          <a:bodyPr wrap="none" rtlCol="0">
            <a:spAutoFit/>
          </a:bodyPr>
          <a:lstStyle/>
          <a:p>
            <a:r>
              <a:rPr kumimoji="1" lang="en-US" altLang="ja-JP" sz="2400" b="1" dirty="0" smtClean="0">
                <a:solidFill>
                  <a:srgbClr val="99CC00"/>
                </a:solidFill>
              </a:rPr>
              <a:t>electrons</a:t>
            </a:r>
            <a:endParaRPr kumimoji="1" lang="ja-JP" altLang="en-US" sz="2400" b="1" dirty="0">
              <a:solidFill>
                <a:srgbClr val="99CC00"/>
              </a:solidFill>
            </a:endParaRPr>
          </a:p>
        </p:txBody>
      </p:sp>
      <p:sp>
        <p:nvSpPr>
          <p:cNvPr id="5" name="Oval 4"/>
          <p:cNvSpPr/>
          <p:nvPr/>
        </p:nvSpPr>
        <p:spPr>
          <a:xfrm>
            <a:off x="8610600" y="3581400"/>
            <a:ext cx="228600" cy="22860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Box 9"/>
          <p:cNvSpPr txBox="1"/>
          <p:nvPr/>
        </p:nvSpPr>
        <p:spPr>
          <a:xfrm>
            <a:off x="4953000" y="4769989"/>
            <a:ext cx="1298753" cy="461665"/>
          </a:xfrm>
          <a:prstGeom prst="rect">
            <a:avLst/>
          </a:prstGeom>
          <a:noFill/>
        </p:spPr>
        <p:txBody>
          <a:bodyPr wrap="none" rtlCol="0">
            <a:spAutoFit/>
          </a:bodyPr>
          <a:lstStyle/>
          <a:p>
            <a:r>
              <a:rPr kumimoji="1" lang="en-US" altLang="ja-JP" sz="2400" b="1" dirty="0" smtClean="0">
                <a:solidFill>
                  <a:srgbClr val="00B0F0"/>
                </a:solidFill>
              </a:rPr>
              <a:t>phonons</a:t>
            </a:r>
            <a:endParaRPr kumimoji="1" lang="ja-JP" altLang="en-US" sz="2400" b="1" dirty="0">
              <a:solidFill>
                <a:srgbClr val="00B0F0"/>
              </a:solidFill>
            </a:endParaRPr>
          </a:p>
        </p:txBody>
      </p:sp>
      <p:sp>
        <p:nvSpPr>
          <p:cNvPr id="15" name="TextBox 14"/>
          <p:cNvSpPr txBox="1"/>
          <p:nvPr/>
        </p:nvSpPr>
        <p:spPr>
          <a:xfrm>
            <a:off x="6781800" y="4901720"/>
            <a:ext cx="1298753" cy="461665"/>
          </a:xfrm>
          <a:prstGeom prst="rect">
            <a:avLst/>
          </a:prstGeom>
          <a:noFill/>
        </p:spPr>
        <p:txBody>
          <a:bodyPr wrap="none" rtlCol="0">
            <a:spAutoFit/>
          </a:bodyPr>
          <a:lstStyle/>
          <a:p>
            <a:r>
              <a:rPr kumimoji="1" lang="en-US" altLang="ja-JP" sz="2400" b="1" dirty="0" smtClean="0">
                <a:solidFill>
                  <a:srgbClr val="00B0F0"/>
                </a:solidFill>
              </a:rPr>
              <a:t>phonons</a:t>
            </a:r>
            <a:endParaRPr kumimoji="1" lang="ja-JP" altLang="en-US" sz="2400" b="1" dirty="0">
              <a:solidFill>
                <a:srgbClr val="00B0F0"/>
              </a:solidFill>
            </a:endParaRPr>
          </a:p>
        </p:txBody>
      </p:sp>
    </p:spTree>
    <p:extLst>
      <p:ext uri="{BB962C8B-B14F-4D97-AF65-F5344CB8AC3E}">
        <p14:creationId xmlns:p14="http://schemas.microsoft.com/office/powerpoint/2010/main" val="126686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79278E-7 L -0.24584 0.20537 " pathEditMode="relative" rAng="0" ptsTypes="AA">
                                      <p:cBhvr>
                                        <p:cTn id="6" dur="2000" fill="hold"/>
                                        <p:tgtEl>
                                          <p:spTgt spid="5"/>
                                        </p:tgtEl>
                                        <p:attrNameLst>
                                          <p:attrName>ppt_x</p:attrName>
                                          <p:attrName>ppt_y</p:attrName>
                                        </p:attrNameLst>
                                      </p:cBhvr>
                                      <p:rCtr x="-12292" y="1026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24584 0.20537 L -0.1125 0.40518 " pathEditMode="relative" rAng="0" ptsTypes="AA">
                                      <p:cBhvr>
                                        <p:cTn id="10" dur="2000" fill="hold"/>
                                        <p:tgtEl>
                                          <p:spTgt spid="5"/>
                                        </p:tgtEl>
                                        <p:attrNameLst>
                                          <p:attrName>ppt_x</p:attrName>
                                          <p:attrName>ppt_y</p:attrName>
                                        </p:attrNameLst>
                                      </p:cBhvr>
                                      <p:rCtr x="6667" y="999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833 0.00046 L -0.00903 0.10083 " pathEditMode="relative" rAng="0" ptsTypes="AA">
                                      <p:cBhvr>
                                        <p:cTn id="14" dur="2000" fill="hold"/>
                                        <p:tgtEl>
                                          <p:spTgt spid="13"/>
                                        </p:tgtEl>
                                        <p:attrNameLst>
                                          <p:attrName>ppt_x</p:attrName>
                                          <p:attrName>ppt_y</p:attrName>
                                        </p:attrNameLst>
                                      </p:cBhvr>
                                      <p:rCtr x="-35" y="501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38889E-6 -3.3395E-6 L -0.00087 -0.09505 " pathEditMode="relative" rAng="0" ptsTypes="AA">
                                      <p:cBhvr>
                                        <p:cTn id="18" dur="2000" fill="hold"/>
                                        <p:tgtEl>
                                          <p:spTgt spid="8"/>
                                        </p:tgtEl>
                                        <p:attrNameLst>
                                          <p:attrName>ppt_x</p:attrName>
                                          <p:attrName>ppt_y</p:attrName>
                                        </p:attrNameLst>
                                      </p:cBhvr>
                                      <p:rCtr x="-52" y="-4764"/>
                                    </p:animMotion>
                                  </p:child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grpId="0" nodeType="clickEffect">
                                  <p:stCondLst>
                                    <p:cond delay="0"/>
                                  </p:stCondLst>
                                  <p:childTnLst>
                                    <p:animMotion origin="layout" path="M -0.00329 0.00347 L 0.06823 -0.00347 C 0.08386 -0.00578 0.09809 0.00208 0.10764 0.01595 C 0.11806 0.03261 0.12153 0.0518 0.11771 0.07215 L 0.1033 0.16605 " pathEditMode="relative" rAng="2935917" ptsTypes="FffFF">
                                      <p:cBhvr>
                                        <p:cTn id="22" dur="2000" fill="hold"/>
                                        <p:tgtEl>
                                          <p:spTgt spid="15"/>
                                        </p:tgtEl>
                                        <p:attrNameLst>
                                          <p:attrName>ppt_x</p:attrName>
                                          <p:attrName>ppt_y</p:attrName>
                                        </p:attrNameLst>
                                      </p:cBhvr>
                                      <p:rCtr x="8247" y="4741"/>
                                    </p:animMotion>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grpId="0" nodeType="clickEffect">
                                  <p:stCondLst>
                                    <p:cond delay="0"/>
                                  </p:stCondLst>
                                  <p:childTnLst>
                                    <p:animMotion origin="layout" path="M -3.61111E-6 -2.13691E-6 L -0.04809 -2.13691E-6 C -0.06961 -2.13691E-6 -0.096 -0.04186 -0.096 -0.07585 L -0.096 -0.15125 " pathEditMode="relative" rAng="0" ptsTypes="FfFF">
                                      <p:cBhvr>
                                        <p:cTn id="26" dur="2000" fill="hold"/>
                                        <p:tgtEl>
                                          <p:spTgt spid="10"/>
                                        </p:tgtEl>
                                        <p:attrNameLst>
                                          <p:attrName>ppt_x</p:attrName>
                                          <p:attrName>ppt_y</p:attrName>
                                        </p:attrNameLst>
                                      </p:cBhvr>
                                      <p:rCtr x="-4809" y="-7562"/>
                                    </p:animMotion>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3" grpId="0" animBg="1"/>
      <p:bldP spid="5" grpId="0" animBg="1"/>
      <p:bldP spid="5" grpId="1" animBg="1"/>
      <p:bldP spid="10"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2060"/>
                </a:solidFill>
              </a:rPr>
              <a:t>Indirect Searches for DM</a:t>
            </a:r>
            <a:r>
              <a:rPr lang="en-US" sz="3600" b="1" dirty="0" smtClean="0">
                <a:solidFill>
                  <a:srgbClr val="002060"/>
                </a:solidFill>
              </a:rPr>
              <a:t/>
            </a:r>
            <a:br>
              <a:rPr lang="en-US" sz="3600" b="1" dirty="0" smtClean="0">
                <a:solidFill>
                  <a:srgbClr val="002060"/>
                </a:solidFill>
              </a:rPr>
            </a:br>
            <a:r>
              <a:rPr lang="ja-JP" altLang="en-US" sz="2800" b="1" dirty="0" smtClean="0">
                <a:solidFill>
                  <a:srgbClr val="FF0000"/>
                </a:solidFill>
              </a:rPr>
              <a:t>ダークマター粒子の間接的な探索</a:t>
            </a:r>
            <a:endParaRPr lang="en-US" sz="2800" b="1" dirty="0">
              <a:solidFill>
                <a:srgbClr val="FF0000"/>
              </a:solidFill>
            </a:endParaRPr>
          </a:p>
        </p:txBody>
      </p:sp>
      <p:grpSp>
        <p:nvGrpSpPr>
          <p:cNvPr id="58" name="Group 57"/>
          <p:cNvGrpSpPr/>
          <p:nvPr/>
        </p:nvGrpSpPr>
        <p:grpSpPr>
          <a:xfrm>
            <a:off x="304800" y="1676400"/>
            <a:ext cx="4334906" cy="2662488"/>
            <a:chOff x="304800" y="1676400"/>
            <a:chExt cx="4334906" cy="2662488"/>
          </a:xfrm>
        </p:grpSpPr>
        <p:grpSp>
          <p:nvGrpSpPr>
            <p:cNvPr id="16" name="Group 15"/>
            <p:cNvGrpSpPr/>
            <p:nvPr/>
          </p:nvGrpSpPr>
          <p:grpSpPr>
            <a:xfrm>
              <a:off x="609600" y="2317066"/>
              <a:ext cx="2568041" cy="1600200"/>
              <a:chOff x="412377" y="2638424"/>
              <a:chExt cx="2980764" cy="1857376"/>
            </a:xfrm>
          </p:grpSpPr>
          <p:sp>
            <p:nvSpPr>
              <p:cNvPr id="6" name="Rounded Rectangle 5"/>
              <p:cNvSpPr/>
              <p:nvPr/>
            </p:nvSpPr>
            <p:spPr>
              <a:xfrm>
                <a:off x="1295400" y="3082177"/>
                <a:ext cx="1143000"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57200" y="2638424"/>
                <a:ext cx="833718"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12377" y="4038600"/>
                <a:ext cx="878541"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19082" y="4038600"/>
                <a:ext cx="833718"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514600" y="2667000"/>
                <a:ext cx="878541"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434327" y="1972353"/>
              <a:ext cx="827471" cy="369332"/>
            </a:xfrm>
            <a:prstGeom prst="rect">
              <a:avLst/>
            </a:prstGeom>
            <a:noFill/>
          </p:spPr>
          <p:txBody>
            <a:bodyPr wrap="none" rtlCol="0">
              <a:spAutoFit/>
            </a:bodyPr>
            <a:lstStyle/>
            <a:p>
              <a:r>
                <a:rPr lang="en-US" b="1" dirty="0" smtClean="0">
                  <a:solidFill>
                    <a:srgbClr val="FF0000"/>
                  </a:solidFill>
                </a:rPr>
                <a:t>W/Z/q</a:t>
              </a:r>
              <a:endParaRPr lang="en-US" b="1" dirty="0">
                <a:solidFill>
                  <a:srgbClr val="FF0000"/>
                </a:solidFill>
              </a:endParaRPr>
            </a:p>
          </p:txBody>
        </p:sp>
        <p:sp>
          <p:nvSpPr>
            <p:cNvPr id="18" name="TextBox 17"/>
            <p:cNvSpPr txBox="1"/>
            <p:nvPr/>
          </p:nvSpPr>
          <p:spPr>
            <a:xfrm>
              <a:off x="2525329" y="3137626"/>
              <a:ext cx="827471" cy="369332"/>
            </a:xfrm>
            <a:prstGeom prst="rect">
              <a:avLst/>
            </a:prstGeom>
            <a:noFill/>
          </p:spPr>
          <p:txBody>
            <a:bodyPr wrap="none" rtlCol="0">
              <a:spAutoFit/>
            </a:bodyPr>
            <a:lstStyle/>
            <a:p>
              <a:r>
                <a:rPr lang="en-US" b="1" dirty="0" smtClean="0">
                  <a:solidFill>
                    <a:srgbClr val="FF0000"/>
                  </a:solidFill>
                </a:rPr>
                <a:t>W/Z/q</a:t>
              </a:r>
              <a:endParaRPr lang="en-US" b="1" dirty="0">
                <a:solidFill>
                  <a:srgbClr val="FF0000"/>
                </a:solidFill>
              </a:endParaRPr>
            </a:p>
          </p:txBody>
        </p:sp>
        <p:sp>
          <p:nvSpPr>
            <p:cNvPr id="19" name="TextBox 18"/>
            <p:cNvSpPr txBox="1"/>
            <p:nvPr/>
          </p:nvSpPr>
          <p:spPr>
            <a:xfrm>
              <a:off x="304800" y="1676400"/>
              <a:ext cx="437940" cy="646331"/>
            </a:xfrm>
            <a:prstGeom prst="rect">
              <a:avLst/>
            </a:prstGeom>
            <a:noFill/>
          </p:spPr>
          <p:txBody>
            <a:bodyPr wrap="none" rtlCol="0">
              <a:spAutoFit/>
            </a:bodyPr>
            <a:lstStyle/>
            <a:p>
              <a:r>
                <a:rPr lang="en-US" sz="3600" b="1" dirty="0" smtClean="0">
                  <a:solidFill>
                    <a:srgbClr val="002060"/>
                  </a:solidFill>
                  <a:latin typeface="Symbol" pitchFamily="18" charset="2"/>
                </a:rPr>
                <a:t>c</a:t>
              </a:r>
              <a:endParaRPr lang="en-US" sz="3600" b="1" dirty="0">
                <a:solidFill>
                  <a:srgbClr val="002060"/>
                </a:solidFill>
                <a:latin typeface="Symbol" pitchFamily="18" charset="2"/>
              </a:endParaRPr>
            </a:p>
          </p:txBody>
        </p:sp>
        <p:sp>
          <p:nvSpPr>
            <p:cNvPr id="20" name="TextBox 19"/>
            <p:cNvSpPr txBox="1"/>
            <p:nvPr/>
          </p:nvSpPr>
          <p:spPr>
            <a:xfrm>
              <a:off x="304800" y="3137626"/>
              <a:ext cx="437940" cy="646331"/>
            </a:xfrm>
            <a:prstGeom prst="rect">
              <a:avLst/>
            </a:prstGeom>
            <a:noFill/>
          </p:spPr>
          <p:txBody>
            <a:bodyPr wrap="none" rtlCol="0">
              <a:spAutoFit/>
            </a:bodyPr>
            <a:lstStyle/>
            <a:p>
              <a:r>
                <a:rPr lang="en-US" sz="3600" b="1" dirty="0" smtClean="0">
                  <a:solidFill>
                    <a:srgbClr val="002060"/>
                  </a:solidFill>
                  <a:latin typeface="Symbol" pitchFamily="18" charset="2"/>
                </a:rPr>
                <a:t>c</a:t>
              </a:r>
              <a:endParaRPr lang="en-US" sz="3600" b="1" dirty="0">
                <a:solidFill>
                  <a:srgbClr val="002060"/>
                </a:solidFill>
                <a:latin typeface="Symbol" pitchFamily="18" charset="2"/>
              </a:endParaRPr>
            </a:p>
          </p:txBody>
        </p:sp>
        <p:cxnSp>
          <p:nvCxnSpPr>
            <p:cNvPr id="22" name="Straight Arrow Connector 21"/>
            <p:cNvCxnSpPr/>
            <p:nvPr/>
          </p:nvCxnSpPr>
          <p:spPr>
            <a:xfrm>
              <a:off x="3490398" y="2424953"/>
              <a:ext cx="243402" cy="2215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90398" y="3917266"/>
              <a:ext cx="243402" cy="2215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490398" y="3664633"/>
              <a:ext cx="243402" cy="2215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490398" y="2167500"/>
              <a:ext cx="243402" cy="2215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a:off x="3159381" y="2467804"/>
              <a:ext cx="359943" cy="1339643"/>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Arrow Connector 26"/>
            <p:cNvCxnSpPr/>
            <p:nvPr/>
          </p:nvCxnSpPr>
          <p:spPr>
            <a:xfrm flipV="1">
              <a:off x="3581400" y="2902633"/>
              <a:ext cx="243402" cy="2215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89010" y="3151094"/>
              <a:ext cx="243402" cy="2215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20320" y="1878173"/>
              <a:ext cx="489236" cy="400110"/>
            </a:xfrm>
            <a:prstGeom prst="rect">
              <a:avLst/>
            </a:prstGeom>
            <a:noFill/>
          </p:spPr>
          <p:txBody>
            <a:bodyPr wrap="none" rtlCol="0">
              <a:spAutoFit/>
            </a:bodyPr>
            <a:lstStyle/>
            <a:p>
              <a:r>
                <a:rPr lang="en-US" sz="2000" b="1" dirty="0" smtClean="0">
                  <a:latin typeface="Symbol" pitchFamily="18" charset="2"/>
                </a:rPr>
                <a:t>p</a:t>
              </a:r>
              <a:r>
                <a:rPr lang="en-US" sz="2000" b="1" dirty="0" smtClean="0"/>
                <a:t> </a:t>
              </a:r>
              <a:r>
                <a:rPr lang="en-US" sz="2000" b="1" dirty="0" smtClean="0">
                  <a:latin typeface="Symbol" pitchFamily="18" charset="2"/>
                </a:rPr>
                <a:t>g</a:t>
              </a:r>
              <a:endParaRPr lang="en-US" sz="2000" b="1" dirty="0">
                <a:latin typeface="Symbol" pitchFamily="18" charset="2"/>
              </a:endParaRPr>
            </a:p>
          </p:txBody>
        </p:sp>
        <p:sp>
          <p:nvSpPr>
            <p:cNvPr id="30" name="TextBox 29"/>
            <p:cNvSpPr txBox="1"/>
            <p:nvPr/>
          </p:nvSpPr>
          <p:spPr>
            <a:xfrm>
              <a:off x="3847501" y="2389231"/>
              <a:ext cx="792205" cy="400110"/>
            </a:xfrm>
            <a:prstGeom prst="rect">
              <a:avLst/>
            </a:prstGeom>
            <a:noFill/>
          </p:spPr>
          <p:txBody>
            <a:bodyPr wrap="none" rtlCol="0">
              <a:spAutoFit/>
            </a:bodyPr>
            <a:lstStyle/>
            <a:p>
              <a:r>
                <a:rPr lang="en-US" sz="2000" b="1" dirty="0">
                  <a:latin typeface="Symbol" pitchFamily="18" charset="2"/>
                </a:rPr>
                <a:t>p</a:t>
              </a:r>
              <a:r>
                <a:rPr lang="en-US" sz="2000" b="1" dirty="0" smtClean="0">
                  <a:latin typeface="Symbol" pitchFamily="18" charset="2"/>
                </a:rPr>
                <a:t> m n</a:t>
              </a:r>
              <a:r>
                <a:rPr lang="en-US" sz="2000" b="1" dirty="0" smtClean="0"/>
                <a:t> </a:t>
              </a:r>
              <a:endParaRPr lang="en-US" sz="2000" b="1" dirty="0">
                <a:latin typeface="Symbol" pitchFamily="18" charset="2"/>
              </a:endParaRPr>
            </a:p>
          </p:txBody>
        </p:sp>
        <p:sp>
          <p:nvSpPr>
            <p:cNvPr id="31" name="TextBox 30"/>
            <p:cNvSpPr txBox="1"/>
            <p:nvPr/>
          </p:nvSpPr>
          <p:spPr>
            <a:xfrm>
              <a:off x="3912159" y="2724090"/>
              <a:ext cx="478016" cy="400110"/>
            </a:xfrm>
            <a:prstGeom prst="rect">
              <a:avLst/>
            </a:prstGeom>
            <a:noFill/>
          </p:spPr>
          <p:txBody>
            <a:bodyPr wrap="none" rtlCol="0">
              <a:spAutoFit/>
            </a:bodyPr>
            <a:lstStyle/>
            <a:p>
              <a:r>
                <a:rPr lang="en-US" sz="2000" b="1" dirty="0" smtClean="0"/>
                <a:t>e </a:t>
              </a:r>
              <a:r>
                <a:rPr lang="en-US" sz="2000" b="1" dirty="0" smtClean="0">
                  <a:latin typeface="Symbol" pitchFamily="18" charset="2"/>
                </a:rPr>
                <a:t>g</a:t>
              </a:r>
              <a:endParaRPr lang="en-US" sz="2000" b="1" dirty="0">
                <a:latin typeface="Symbol" pitchFamily="18" charset="2"/>
              </a:endParaRPr>
            </a:p>
          </p:txBody>
        </p:sp>
        <p:sp>
          <p:nvSpPr>
            <p:cNvPr id="32" name="TextBox 31"/>
            <p:cNvSpPr txBox="1"/>
            <p:nvPr/>
          </p:nvSpPr>
          <p:spPr>
            <a:xfrm>
              <a:off x="3941584" y="3064913"/>
              <a:ext cx="478016" cy="400110"/>
            </a:xfrm>
            <a:prstGeom prst="rect">
              <a:avLst/>
            </a:prstGeom>
            <a:noFill/>
          </p:spPr>
          <p:txBody>
            <a:bodyPr wrap="none" rtlCol="0">
              <a:spAutoFit/>
            </a:bodyPr>
            <a:lstStyle/>
            <a:p>
              <a:r>
                <a:rPr lang="en-US" sz="2000" b="1" dirty="0" smtClean="0"/>
                <a:t>e </a:t>
              </a:r>
              <a:r>
                <a:rPr lang="en-US" sz="2000" b="1" dirty="0" smtClean="0">
                  <a:latin typeface="Symbol" pitchFamily="18" charset="2"/>
                </a:rPr>
                <a:t>g</a:t>
              </a:r>
              <a:endParaRPr lang="en-US" sz="2000" b="1" dirty="0">
                <a:latin typeface="Symbol" pitchFamily="18" charset="2"/>
              </a:endParaRPr>
            </a:p>
          </p:txBody>
        </p:sp>
        <p:sp>
          <p:nvSpPr>
            <p:cNvPr id="34" name="TextBox 33"/>
            <p:cNvSpPr txBox="1"/>
            <p:nvPr/>
          </p:nvSpPr>
          <p:spPr>
            <a:xfrm>
              <a:off x="3827557" y="3938778"/>
              <a:ext cx="710451" cy="400110"/>
            </a:xfrm>
            <a:prstGeom prst="rect">
              <a:avLst/>
            </a:prstGeom>
            <a:noFill/>
          </p:spPr>
          <p:txBody>
            <a:bodyPr wrap="none" rtlCol="0">
              <a:spAutoFit/>
            </a:bodyPr>
            <a:lstStyle/>
            <a:p>
              <a:r>
                <a:rPr lang="en-US" sz="2000" b="1" dirty="0" smtClean="0">
                  <a:latin typeface="Symbol" pitchFamily="18" charset="2"/>
                </a:rPr>
                <a:t>p </a:t>
              </a:r>
              <a:r>
                <a:rPr lang="en-US" sz="2000" b="1" dirty="0"/>
                <a:t>e </a:t>
              </a:r>
              <a:r>
                <a:rPr lang="en-US" sz="2000" b="1" dirty="0" smtClean="0">
                  <a:latin typeface="Symbol" pitchFamily="18" charset="2"/>
                </a:rPr>
                <a:t>n</a:t>
              </a:r>
              <a:endParaRPr lang="en-US" sz="2000" b="1" dirty="0">
                <a:latin typeface="Symbol" pitchFamily="18" charset="2"/>
              </a:endParaRPr>
            </a:p>
          </p:txBody>
        </p:sp>
        <p:sp>
          <p:nvSpPr>
            <p:cNvPr id="35" name="TextBox 34"/>
            <p:cNvSpPr txBox="1"/>
            <p:nvPr/>
          </p:nvSpPr>
          <p:spPr>
            <a:xfrm>
              <a:off x="3827557" y="3486090"/>
              <a:ext cx="798617" cy="400110"/>
            </a:xfrm>
            <a:prstGeom prst="rect">
              <a:avLst/>
            </a:prstGeom>
            <a:noFill/>
          </p:spPr>
          <p:txBody>
            <a:bodyPr wrap="none" rtlCol="0">
              <a:spAutoFit/>
            </a:bodyPr>
            <a:lstStyle/>
            <a:p>
              <a:r>
                <a:rPr lang="en-US" sz="2000" b="1" dirty="0">
                  <a:latin typeface="Symbol" pitchFamily="18" charset="2"/>
                </a:rPr>
                <a:t>p</a:t>
              </a:r>
              <a:r>
                <a:rPr lang="en-US" sz="2000" b="1" dirty="0" smtClean="0">
                  <a:latin typeface="Symbol" pitchFamily="18" charset="2"/>
                </a:rPr>
                <a:t> m n </a:t>
              </a:r>
              <a:endParaRPr lang="en-US" sz="2000" b="1" dirty="0">
                <a:latin typeface="Symbol" pitchFamily="18" charset="2"/>
              </a:endParaRPr>
            </a:p>
          </p:txBody>
        </p:sp>
      </p:grpSp>
      <p:grpSp>
        <p:nvGrpSpPr>
          <p:cNvPr id="46" name="Group 45"/>
          <p:cNvGrpSpPr/>
          <p:nvPr/>
        </p:nvGrpSpPr>
        <p:grpSpPr>
          <a:xfrm>
            <a:off x="5095776" y="1712259"/>
            <a:ext cx="3210024" cy="2274794"/>
            <a:chOff x="4577638" y="1676400"/>
            <a:chExt cx="3210024" cy="2274794"/>
          </a:xfrm>
        </p:grpSpPr>
        <p:grpSp>
          <p:nvGrpSpPr>
            <p:cNvPr id="36" name="Group 35"/>
            <p:cNvGrpSpPr/>
            <p:nvPr/>
          </p:nvGrpSpPr>
          <p:grpSpPr>
            <a:xfrm>
              <a:off x="4876800" y="2350994"/>
              <a:ext cx="2568041" cy="1600200"/>
              <a:chOff x="412377" y="2638424"/>
              <a:chExt cx="2980764" cy="1857376"/>
            </a:xfrm>
          </p:grpSpPr>
          <p:sp>
            <p:nvSpPr>
              <p:cNvPr id="37" name="Rounded Rectangle 36"/>
              <p:cNvSpPr/>
              <p:nvPr/>
            </p:nvSpPr>
            <p:spPr>
              <a:xfrm>
                <a:off x="1295400" y="3082177"/>
                <a:ext cx="1143000"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457200" y="2638424"/>
                <a:ext cx="833718"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12377" y="4038600"/>
                <a:ext cx="878541"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519082" y="4038600"/>
                <a:ext cx="833718"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514600" y="2667000"/>
                <a:ext cx="878541"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7376138" y="1676400"/>
              <a:ext cx="396262" cy="707886"/>
            </a:xfrm>
            <a:prstGeom prst="rect">
              <a:avLst/>
            </a:prstGeom>
            <a:noFill/>
          </p:spPr>
          <p:txBody>
            <a:bodyPr wrap="none" rtlCol="0">
              <a:spAutoFit/>
            </a:bodyPr>
            <a:lstStyle/>
            <a:p>
              <a:r>
                <a:rPr lang="en-US" sz="4000" b="1" dirty="0" smtClean="0">
                  <a:latin typeface="Symbol" pitchFamily="18" charset="2"/>
                </a:rPr>
                <a:t>g</a:t>
              </a:r>
              <a:endParaRPr lang="en-US" sz="4000" b="1" dirty="0">
                <a:latin typeface="Symbol" pitchFamily="18" charset="2"/>
              </a:endParaRPr>
            </a:p>
          </p:txBody>
        </p:sp>
        <p:sp>
          <p:nvSpPr>
            <p:cNvPr id="43" name="TextBox 42"/>
            <p:cNvSpPr txBox="1"/>
            <p:nvPr/>
          </p:nvSpPr>
          <p:spPr>
            <a:xfrm>
              <a:off x="7391400" y="3200400"/>
              <a:ext cx="396262" cy="707886"/>
            </a:xfrm>
            <a:prstGeom prst="rect">
              <a:avLst/>
            </a:prstGeom>
            <a:noFill/>
          </p:spPr>
          <p:txBody>
            <a:bodyPr wrap="none" rtlCol="0">
              <a:spAutoFit/>
            </a:bodyPr>
            <a:lstStyle/>
            <a:p>
              <a:r>
                <a:rPr lang="en-US" sz="4000" b="1" dirty="0" smtClean="0">
                  <a:latin typeface="Symbol" pitchFamily="18" charset="2"/>
                </a:rPr>
                <a:t>g</a:t>
              </a:r>
              <a:endParaRPr lang="en-US" sz="4000" b="1" dirty="0">
                <a:latin typeface="Symbol" pitchFamily="18" charset="2"/>
              </a:endParaRPr>
            </a:p>
          </p:txBody>
        </p:sp>
        <p:sp>
          <p:nvSpPr>
            <p:cNvPr id="44" name="TextBox 43"/>
            <p:cNvSpPr txBox="1"/>
            <p:nvPr/>
          </p:nvSpPr>
          <p:spPr>
            <a:xfrm>
              <a:off x="4648200" y="3200400"/>
              <a:ext cx="437940" cy="646331"/>
            </a:xfrm>
            <a:prstGeom prst="rect">
              <a:avLst/>
            </a:prstGeom>
            <a:noFill/>
          </p:spPr>
          <p:txBody>
            <a:bodyPr wrap="none" rtlCol="0">
              <a:spAutoFit/>
            </a:bodyPr>
            <a:lstStyle/>
            <a:p>
              <a:r>
                <a:rPr lang="en-US" sz="3600" b="1" dirty="0" smtClean="0">
                  <a:solidFill>
                    <a:srgbClr val="002060"/>
                  </a:solidFill>
                  <a:latin typeface="Symbol" pitchFamily="18" charset="2"/>
                </a:rPr>
                <a:t>c</a:t>
              </a:r>
              <a:endParaRPr lang="en-US" sz="3600" b="1" dirty="0">
                <a:solidFill>
                  <a:srgbClr val="002060"/>
                </a:solidFill>
                <a:latin typeface="Symbol" pitchFamily="18" charset="2"/>
              </a:endParaRPr>
            </a:p>
          </p:txBody>
        </p:sp>
        <p:sp>
          <p:nvSpPr>
            <p:cNvPr id="45" name="TextBox 44"/>
            <p:cNvSpPr txBox="1"/>
            <p:nvPr/>
          </p:nvSpPr>
          <p:spPr>
            <a:xfrm>
              <a:off x="4577638" y="1697940"/>
              <a:ext cx="437940" cy="646331"/>
            </a:xfrm>
            <a:prstGeom prst="rect">
              <a:avLst/>
            </a:prstGeom>
            <a:noFill/>
          </p:spPr>
          <p:txBody>
            <a:bodyPr wrap="none" rtlCol="0">
              <a:spAutoFit/>
            </a:bodyPr>
            <a:lstStyle/>
            <a:p>
              <a:r>
                <a:rPr lang="en-US" sz="3600" b="1" dirty="0" smtClean="0">
                  <a:solidFill>
                    <a:srgbClr val="002060"/>
                  </a:solidFill>
                  <a:latin typeface="Symbol" pitchFamily="18" charset="2"/>
                </a:rPr>
                <a:t>c</a:t>
              </a:r>
              <a:endParaRPr lang="en-US" sz="3600" b="1" dirty="0">
                <a:solidFill>
                  <a:srgbClr val="002060"/>
                </a:solidFill>
                <a:latin typeface="Symbol" pitchFamily="18" charset="2"/>
              </a:endParaRPr>
            </a:p>
          </p:txBody>
        </p:sp>
      </p:grpSp>
      <p:sp>
        <p:nvSpPr>
          <p:cNvPr id="87" name="TextBox 86"/>
          <p:cNvSpPr txBox="1"/>
          <p:nvPr/>
        </p:nvSpPr>
        <p:spPr>
          <a:xfrm>
            <a:off x="765152" y="1327538"/>
            <a:ext cx="2161169" cy="769441"/>
          </a:xfrm>
          <a:prstGeom prst="rect">
            <a:avLst/>
          </a:prstGeom>
          <a:noFill/>
        </p:spPr>
        <p:txBody>
          <a:bodyPr wrap="none" rtlCol="0">
            <a:spAutoFit/>
          </a:bodyPr>
          <a:lstStyle/>
          <a:p>
            <a:r>
              <a:rPr lang="en-US" sz="2000" b="1" dirty="0" smtClean="0">
                <a:solidFill>
                  <a:srgbClr val="002060"/>
                </a:solidFill>
              </a:rPr>
              <a:t>Continuum </a:t>
            </a:r>
            <a:r>
              <a:rPr lang="en-US" sz="2000" b="1" dirty="0" smtClean="0">
                <a:solidFill>
                  <a:srgbClr val="002060"/>
                </a:solidFill>
                <a:latin typeface="Symbol" pitchFamily="18" charset="2"/>
              </a:rPr>
              <a:t>g</a:t>
            </a:r>
            <a:r>
              <a:rPr lang="en-US" sz="2000" b="1" dirty="0" smtClean="0">
                <a:solidFill>
                  <a:srgbClr val="002060"/>
                </a:solidFill>
              </a:rPr>
              <a:t>-ray</a:t>
            </a:r>
          </a:p>
          <a:p>
            <a:r>
              <a:rPr lang="ja-JP" altLang="en-US" b="1" dirty="0" smtClean="0">
                <a:solidFill>
                  <a:srgbClr val="FF0000"/>
                </a:solidFill>
              </a:rPr>
              <a:t>連続スペクトル</a:t>
            </a:r>
            <a:r>
              <a:rPr lang="en-US" altLang="ja-JP" sz="2400" b="1" dirty="0" smtClean="0">
                <a:solidFill>
                  <a:srgbClr val="FF0000"/>
                </a:solidFill>
                <a:latin typeface="Symbol" pitchFamily="18" charset="2"/>
              </a:rPr>
              <a:t>g </a:t>
            </a:r>
            <a:r>
              <a:rPr lang="ja-JP" altLang="en-US" b="1" dirty="0" smtClean="0">
                <a:solidFill>
                  <a:srgbClr val="FF0000"/>
                </a:solidFill>
                <a:latin typeface="Symbol" pitchFamily="18" charset="2"/>
              </a:rPr>
              <a:t>線</a:t>
            </a:r>
            <a:r>
              <a:rPr lang="en-US" altLang="ja-JP" sz="2400" b="1" dirty="0" smtClean="0">
                <a:solidFill>
                  <a:srgbClr val="FF0000"/>
                </a:solidFill>
                <a:latin typeface="Symbol" pitchFamily="18" charset="2"/>
              </a:rPr>
              <a:t> </a:t>
            </a:r>
            <a:endParaRPr lang="en-US" sz="2400" b="1" dirty="0">
              <a:solidFill>
                <a:srgbClr val="FF0000"/>
              </a:solidFill>
              <a:latin typeface="Symbol" pitchFamily="18" charset="2"/>
            </a:endParaRPr>
          </a:p>
        </p:txBody>
      </p:sp>
      <p:sp>
        <p:nvSpPr>
          <p:cNvPr id="88" name="TextBox 87"/>
          <p:cNvSpPr txBox="1"/>
          <p:nvPr/>
        </p:nvSpPr>
        <p:spPr>
          <a:xfrm>
            <a:off x="5631377" y="1387578"/>
            <a:ext cx="1928733" cy="769441"/>
          </a:xfrm>
          <a:prstGeom prst="rect">
            <a:avLst/>
          </a:prstGeom>
          <a:noFill/>
        </p:spPr>
        <p:txBody>
          <a:bodyPr wrap="none" rtlCol="0">
            <a:spAutoFit/>
          </a:bodyPr>
          <a:lstStyle/>
          <a:p>
            <a:r>
              <a:rPr lang="en-US" sz="2000" b="1" dirty="0" smtClean="0">
                <a:solidFill>
                  <a:srgbClr val="002060"/>
                </a:solidFill>
              </a:rPr>
              <a:t>Line </a:t>
            </a:r>
            <a:r>
              <a:rPr lang="en-US" sz="2000" b="1" dirty="0" smtClean="0">
                <a:solidFill>
                  <a:srgbClr val="002060"/>
                </a:solidFill>
                <a:latin typeface="Symbol" pitchFamily="18" charset="2"/>
              </a:rPr>
              <a:t>g</a:t>
            </a:r>
            <a:r>
              <a:rPr lang="en-US" sz="2000" b="1" dirty="0" smtClean="0">
                <a:solidFill>
                  <a:srgbClr val="002060"/>
                </a:solidFill>
              </a:rPr>
              <a:t>-ray</a:t>
            </a:r>
          </a:p>
          <a:p>
            <a:r>
              <a:rPr lang="ja-JP" altLang="en-US" b="1" dirty="0" smtClean="0">
                <a:solidFill>
                  <a:srgbClr val="FF0000"/>
                </a:solidFill>
              </a:rPr>
              <a:t>線スペクトル</a:t>
            </a:r>
            <a:r>
              <a:rPr lang="en-US" altLang="ja-JP" sz="2400" b="1" dirty="0" smtClean="0">
                <a:solidFill>
                  <a:srgbClr val="FF0000"/>
                </a:solidFill>
                <a:latin typeface="Symbol" pitchFamily="18" charset="2"/>
              </a:rPr>
              <a:t>g </a:t>
            </a:r>
            <a:r>
              <a:rPr lang="ja-JP" altLang="en-US" b="1" dirty="0" smtClean="0">
                <a:solidFill>
                  <a:srgbClr val="FF0000"/>
                </a:solidFill>
                <a:latin typeface="Symbol" pitchFamily="18" charset="2"/>
              </a:rPr>
              <a:t>線</a:t>
            </a:r>
            <a:r>
              <a:rPr lang="en-US" altLang="ja-JP" sz="2400" b="1" dirty="0" smtClean="0">
                <a:solidFill>
                  <a:srgbClr val="FF0000"/>
                </a:solidFill>
                <a:latin typeface="Symbol" pitchFamily="18" charset="2"/>
              </a:rPr>
              <a:t> </a:t>
            </a:r>
            <a:endParaRPr lang="en-US" sz="2400" b="1" dirty="0">
              <a:solidFill>
                <a:srgbClr val="FF0000"/>
              </a:solidFill>
              <a:latin typeface="Symbol" pitchFamily="18" charset="2"/>
            </a:endParaRPr>
          </a:p>
        </p:txBody>
      </p:sp>
      <p:grpSp>
        <p:nvGrpSpPr>
          <p:cNvPr id="3" name="Group 2"/>
          <p:cNvGrpSpPr/>
          <p:nvPr/>
        </p:nvGrpSpPr>
        <p:grpSpPr>
          <a:xfrm>
            <a:off x="2087389" y="4775140"/>
            <a:ext cx="5001099" cy="1602479"/>
            <a:chOff x="2087389" y="4775140"/>
            <a:chExt cx="5001099" cy="1602479"/>
          </a:xfrm>
        </p:grpSpPr>
        <p:cxnSp>
          <p:nvCxnSpPr>
            <p:cNvPr id="54" name="Straight Arrow Connector 53"/>
            <p:cNvCxnSpPr/>
            <p:nvPr/>
          </p:nvCxnSpPr>
          <p:spPr>
            <a:xfrm>
              <a:off x="2591911" y="5638800"/>
              <a:ext cx="837089" cy="115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087389" y="5285012"/>
              <a:ext cx="437940" cy="646331"/>
            </a:xfrm>
            <a:prstGeom prst="rect">
              <a:avLst/>
            </a:prstGeom>
            <a:noFill/>
          </p:spPr>
          <p:txBody>
            <a:bodyPr wrap="none" rtlCol="0">
              <a:spAutoFit/>
            </a:bodyPr>
            <a:lstStyle/>
            <a:p>
              <a:r>
                <a:rPr lang="en-US" sz="3600" b="1" dirty="0" smtClean="0">
                  <a:solidFill>
                    <a:srgbClr val="002060"/>
                  </a:solidFill>
                  <a:latin typeface="Symbol" pitchFamily="18" charset="2"/>
                </a:rPr>
                <a:t>c</a:t>
              </a:r>
              <a:endParaRPr lang="en-US" sz="3600" b="1" dirty="0">
                <a:solidFill>
                  <a:srgbClr val="002060"/>
                </a:solidFill>
                <a:latin typeface="Symbol" pitchFamily="18" charset="2"/>
              </a:endParaRPr>
            </a:p>
          </p:txBody>
        </p:sp>
        <p:sp>
          <p:nvSpPr>
            <p:cNvPr id="79" name="Rounded Rectangle 78"/>
            <p:cNvSpPr/>
            <p:nvPr/>
          </p:nvSpPr>
          <p:spPr>
            <a:xfrm>
              <a:off x="3524279" y="5224245"/>
              <a:ext cx="984738" cy="861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538008" y="5886679"/>
              <a:ext cx="776738" cy="2215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4538008" y="5199903"/>
              <a:ext cx="767983" cy="2215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581344" y="5731288"/>
              <a:ext cx="1507144" cy="646331"/>
            </a:xfrm>
            <a:prstGeom prst="rect">
              <a:avLst/>
            </a:prstGeom>
            <a:noFill/>
          </p:spPr>
          <p:txBody>
            <a:bodyPr wrap="none" rtlCol="0">
              <a:spAutoFit/>
            </a:bodyPr>
            <a:lstStyle/>
            <a:p>
              <a:r>
                <a:rPr lang="en-US" sz="3600" b="1" dirty="0"/>
                <a:t>q</a:t>
              </a:r>
              <a:r>
                <a:rPr lang="en-US" sz="3600" b="1" dirty="0" smtClean="0">
                  <a:latin typeface="Symbol" pitchFamily="18" charset="2"/>
                </a:rPr>
                <a:t> m </a:t>
              </a:r>
              <a:r>
                <a:rPr lang="en-US" sz="3600" b="1" dirty="0"/>
                <a:t>e </a:t>
              </a:r>
              <a:r>
                <a:rPr lang="en-US" sz="3600" b="1" dirty="0" smtClean="0">
                  <a:latin typeface="Symbol" pitchFamily="18" charset="2"/>
                </a:rPr>
                <a:t>n</a:t>
              </a:r>
              <a:endParaRPr lang="en-US" sz="3600" b="1" dirty="0">
                <a:latin typeface="Symbol" pitchFamily="18" charset="2"/>
              </a:endParaRPr>
            </a:p>
          </p:txBody>
        </p:sp>
        <p:sp>
          <p:nvSpPr>
            <p:cNvPr id="86" name="TextBox 85"/>
            <p:cNvSpPr txBox="1"/>
            <p:nvPr/>
          </p:nvSpPr>
          <p:spPr>
            <a:xfrm>
              <a:off x="5581344" y="4775140"/>
              <a:ext cx="1507144" cy="646331"/>
            </a:xfrm>
            <a:prstGeom prst="rect">
              <a:avLst/>
            </a:prstGeom>
            <a:noFill/>
          </p:spPr>
          <p:txBody>
            <a:bodyPr wrap="none" rtlCol="0">
              <a:spAutoFit/>
            </a:bodyPr>
            <a:lstStyle/>
            <a:p>
              <a:r>
                <a:rPr lang="en-US" sz="3600" b="1" dirty="0"/>
                <a:t>q</a:t>
              </a:r>
              <a:r>
                <a:rPr lang="en-US" sz="3600" b="1" dirty="0" smtClean="0">
                  <a:latin typeface="Symbol" pitchFamily="18" charset="2"/>
                </a:rPr>
                <a:t> m </a:t>
              </a:r>
              <a:r>
                <a:rPr lang="en-US" sz="3600" b="1" dirty="0"/>
                <a:t>e </a:t>
              </a:r>
              <a:r>
                <a:rPr lang="en-US" sz="3600" b="1" dirty="0" smtClean="0">
                  <a:latin typeface="Symbol" pitchFamily="18" charset="2"/>
                </a:rPr>
                <a:t>n</a:t>
              </a:r>
              <a:endParaRPr lang="en-US" sz="3600" b="1" dirty="0">
                <a:latin typeface="Symbol" pitchFamily="18" charset="2"/>
              </a:endParaRPr>
            </a:p>
          </p:txBody>
        </p:sp>
      </p:grpSp>
      <p:sp>
        <p:nvSpPr>
          <p:cNvPr id="89" name="TextBox 88"/>
          <p:cNvSpPr txBox="1"/>
          <p:nvPr/>
        </p:nvSpPr>
        <p:spPr>
          <a:xfrm>
            <a:off x="443107" y="4671953"/>
            <a:ext cx="2839239" cy="677108"/>
          </a:xfrm>
          <a:prstGeom prst="rect">
            <a:avLst/>
          </a:prstGeom>
          <a:noFill/>
        </p:spPr>
        <p:txBody>
          <a:bodyPr wrap="none" rtlCol="0">
            <a:spAutoFit/>
          </a:bodyPr>
          <a:lstStyle/>
          <a:p>
            <a:r>
              <a:rPr lang="en-US" sz="2000" b="1" dirty="0" err="1" smtClean="0">
                <a:solidFill>
                  <a:srgbClr val="002060"/>
                </a:solidFill>
              </a:rPr>
              <a:t>Annih</a:t>
            </a:r>
            <a:r>
              <a:rPr lang="en-US" sz="2000" b="1" dirty="0" smtClean="0">
                <a:solidFill>
                  <a:srgbClr val="002060"/>
                </a:solidFill>
              </a:rPr>
              <a:t>/Decay cosmic rays</a:t>
            </a:r>
          </a:p>
          <a:p>
            <a:r>
              <a:rPr lang="ja-JP" altLang="en-US" b="1" dirty="0" smtClean="0">
                <a:solidFill>
                  <a:srgbClr val="FF0000"/>
                </a:solidFill>
                <a:latin typeface="Symbol" pitchFamily="18" charset="2"/>
              </a:rPr>
              <a:t>対消滅</a:t>
            </a:r>
            <a:r>
              <a:rPr lang="en-US" altLang="ja-JP" b="1" dirty="0" smtClean="0">
                <a:solidFill>
                  <a:srgbClr val="FF0000"/>
                </a:solidFill>
                <a:latin typeface="Symbol" pitchFamily="18" charset="2"/>
              </a:rPr>
              <a:t>/</a:t>
            </a:r>
            <a:r>
              <a:rPr lang="ja-JP" altLang="en-US" b="1" dirty="0" smtClean="0">
                <a:solidFill>
                  <a:srgbClr val="FF0000"/>
                </a:solidFill>
                <a:latin typeface="Symbol" pitchFamily="18" charset="2"/>
              </a:rPr>
              <a:t>崩壊で出る宇宙線</a:t>
            </a:r>
            <a:endParaRPr lang="en-US" b="1" dirty="0">
              <a:solidFill>
                <a:srgbClr val="FF0000"/>
              </a:solidFill>
              <a:latin typeface="Symbol" pitchFamily="18" charset="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942" y="1326589"/>
            <a:ext cx="6971596" cy="472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4" descr="Screen shot 2012-07-05 at 8.46.3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6160" y="1000123"/>
            <a:ext cx="6277160" cy="548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11" y="1616955"/>
            <a:ext cx="7339627" cy="433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0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circle(in)">
                                      <p:cBhvr>
                                        <p:cTn id="13" dur="20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circle(in)">
                                      <p:cBhvr>
                                        <p:cTn id="33" dur="2000"/>
                                        <p:tgtEl>
                                          <p:spTgt spid="8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circle(in)">
                                      <p:cBhvr>
                                        <p:cTn id="38" dur="2000"/>
                                        <p:tgtEl>
                                          <p:spTgt spid="9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ircle(in)">
                                      <p:cBhvr>
                                        <p:cTn id="47" dur="2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circle(in)">
                                      <p:cBhvr>
                                        <p:cTn id="52" dur="2000"/>
                                        <p:tgtEl>
                                          <p:spTgt spid="8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027"/>
                                        </p:tgtEl>
                                        <p:attrNameLst>
                                          <p:attrName>style.visibility</p:attrName>
                                        </p:attrNameLst>
                                      </p:cBhvr>
                                      <p:to>
                                        <p:strVal val="visible"/>
                                      </p:to>
                                    </p:set>
                                    <p:animEffect transition="in" filter="circle(in)">
                                      <p:cBhvr>
                                        <p:cTn id="5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25268" cy="1143000"/>
          </a:xfrm>
        </p:spPr>
        <p:txBody>
          <a:bodyPr>
            <a:normAutofit fontScale="90000"/>
          </a:bodyPr>
          <a:lstStyle/>
          <a:p>
            <a:r>
              <a:rPr lang="en-US" sz="4000" b="1" dirty="0" smtClean="0">
                <a:solidFill>
                  <a:srgbClr val="002060"/>
                </a:solidFill>
              </a:rPr>
              <a:t>Why Increase in e+/e- =&gt; Dark Matter</a:t>
            </a:r>
            <a:r>
              <a:rPr lang="en-US" altLang="ja-JP" sz="4000" b="1" dirty="0" smtClean="0">
                <a:solidFill>
                  <a:srgbClr val="002060"/>
                </a:solidFill>
              </a:rPr>
              <a:t>?</a:t>
            </a:r>
            <a:r>
              <a:rPr lang="ja-JP" altLang="en-US" sz="4000" b="1" dirty="0">
                <a:solidFill>
                  <a:srgbClr val="002060"/>
                </a:solidFill>
              </a:rPr>
              <a:t>　</a:t>
            </a:r>
            <a:r>
              <a:rPr lang="en-US" altLang="ja-JP" sz="4000" b="1" dirty="0" smtClean="0">
                <a:solidFill>
                  <a:srgbClr val="002060"/>
                </a:solidFill>
              </a:rPr>
              <a:t>1/2</a:t>
            </a:r>
            <a:r>
              <a:rPr lang="en-US" sz="4000" b="1" dirty="0">
                <a:solidFill>
                  <a:srgbClr val="002060"/>
                </a:solidFill>
              </a:rPr>
              <a:t/>
            </a:r>
            <a:br>
              <a:rPr lang="en-US" sz="4000" b="1" dirty="0">
                <a:solidFill>
                  <a:srgbClr val="002060"/>
                </a:solidFill>
              </a:rPr>
            </a:br>
            <a:r>
              <a:rPr lang="ja-JP" altLang="en-US" sz="3100" b="1" dirty="0" smtClean="0">
                <a:solidFill>
                  <a:srgbClr val="FF0000"/>
                </a:solidFill>
              </a:rPr>
              <a:t>なぜ</a:t>
            </a:r>
            <a:r>
              <a:rPr lang="en-US" altLang="ja-JP" sz="3100" b="1" dirty="0">
                <a:solidFill>
                  <a:srgbClr val="FF0000"/>
                </a:solidFill>
              </a:rPr>
              <a:t>e+/</a:t>
            </a:r>
            <a:r>
              <a:rPr lang="en-US" altLang="ja-JP" sz="3100" b="1" dirty="0" smtClean="0">
                <a:solidFill>
                  <a:srgbClr val="FF0000"/>
                </a:solidFill>
              </a:rPr>
              <a:t>e-</a:t>
            </a:r>
            <a:r>
              <a:rPr lang="ja-JP" altLang="en-US" sz="3100" b="1" dirty="0" smtClean="0">
                <a:solidFill>
                  <a:srgbClr val="FF0000"/>
                </a:solidFill>
              </a:rPr>
              <a:t>の増加がダ</a:t>
            </a:r>
            <a:r>
              <a:rPr lang="ja-JP" altLang="en-US" sz="3100" b="1" dirty="0">
                <a:solidFill>
                  <a:srgbClr val="FF0000"/>
                </a:solidFill>
              </a:rPr>
              <a:t>ークマタ</a:t>
            </a:r>
            <a:r>
              <a:rPr lang="ja-JP" altLang="en-US" sz="3100" b="1" dirty="0" smtClean="0">
                <a:solidFill>
                  <a:srgbClr val="FF0000"/>
                </a:solidFill>
              </a:rPr>
              <a:t>ーに結びつくの</a:t>
            </a:r>
            <a:r>
              <a:rPr lang="en-US" altLang="ja-JP" sz="3100" b="1" dirty="0" smtClean="0">
                <a:solidFill>
                  <a:srgbClr val="FF0000"/>
                </a:solidFill>
              </a:rPr>
              <a:t>?</a:t>
            </a:r>
            <a:endParaRPr lang="en-US" sz="3100" dirty="0">
              <a:solidFill>
                <a:srgbClr val="FF0000"/>
              </a:solidFill>
            </a:endParaRPr>
          </a:p>
        </p:txBody>
      </p:sp>
      <p:sp>
        <p:nvSpPr>
          <p:cNvPr id="2" name="TextBox 1"/>
          <p:cNvSpPr txBox="1"/>
          <p:nvPr/>
        </p:nvSpPr>
        <p:spPr>
          <a:xfrm>
            <a:off x="539071" y="1524000"/>
            <a:ext cx="7614329" cy="3231654"/>
          </a:xfrm>
          <a:prstGeom prst="rect">
            <a:avLst/>
          </a:prstGeom>
          <a:noFill/>
        </p:spPr>
        <p:txBody>
          <a:bodyPr wrap="none" rtlCol="0">
            <a:spAutoFit/>
          </a:bodyPr>
          <a:lstStyle/>
          <a:p>
            <a:r>
              <a:rPr lang="en-US" sz="2400" dirty="0" smtClean="0">
                <a:solidFill>
                  <a:srgbClr val="002060"/>
                </a:solidFill>
              </a:rPr>
              <a:t>Sources of cosmic rays in Galaxy </a:t>
            </a:r>
            <a:r>
              <a:rPr lang="ja-JP" altLang="en-US" sz="2000" b="1" dirty="0" smtClean="0">
                <a:solidFill>
                  <a:srgbClr val="FF0000"/>
                </a:solidFill>
              </a:rPr>
              <a:t>銀河系内の宇宙線源</a:t>
            </a:r>
            <a:r>
              <a:rPr lang="en-US" sz="2000" b="1" dirty="0" smtClean="0">
                <a:solidFill>
                  <a:srgbClr val="FF0000"/>
                </a:solidFill>
              </a:rPr>
              <a:t>:</a:t>
            </a:r>
            <a:r>
              <a:rPr lang="en-US" dirty="0" smtClean="0"/>
              <a:t> </a:t>
            </a:r>
          </a:p>
          <a:p>
            <a:pPr marL="342900" indent="-342900">
              <a:buFont typeface="Wingdings" pitchFamily="2" charset="2"/>
              <a:buChar char="Ø"/>
            </a:pPr>
            <a:r>
              <a:rPr lang="en-US" sz="2400" dirty="0" smtClean="0">
                <a:solidFill>
                  <a:srgbClr val="002060"/>
                </a:solidFill>
              </a:rPr>
              <a:t>Supernova remnants  </a:t>
            </a:r>
            <a:r>
              <a:rPr lang="ja-JP" altLang="en-US" b="1" dirty="0" smtClean="0">
                <a:solidFill>
                  <a:srgbClr val="FF0000"/>
                </a:solidFill>
              </a:rPr>
              <a:t>超新星残骸</a:t>
            </a:r>
            <a:endParaRPr lang="en-US" altLang="ja-JP" b="1" dirty="0" smtClean="0">
              <a:solidFill>
                <a:srgbClr val="FF0000"/>
              </a:solidFill>
            </a:endParaRPr>
          </a:p>
          <a:p>
            <a:endParaRPr lang="en-US" altLang="ja-JP" sz="2400" b="1" dirty="0" smtClean="0">
              <a:solidFill>
                <a:srgbClr val="00B050"/>
              </a:solidFill>
            </a:endParaRPr>
          </a:p>
          <a:p>
            <a:endParaRPr lang="en-US" altLang="ja-JP" sz="2400" b="1" dirty="0">
              <a:solidFill>
                <a:srgbClr val="00B050"/>
              </a:solidFill>
            </a:endParaRPr>
          </a:p>
          <a:p>
            <a:pPr marL="342900" indent="-342900">
              <a:buFont typeface="Wingdings" pitchFamily="2" charset="2"/>
              <a:buChar char="Ø"/>
            </a:pPr>
            <a:endParaRPr lang="en-US" sz="2400" dirty="0" smtClean="0">
              <a:solidFill>
                <a:srgbClr val="002060"/>
              </a:solidFill>
            </a:endParaRPr>
          </a:p>
          <a:p>
            <a:pPr marL="342900" indent="-342900">
              <a:buFont typeface="Wingdings" pitchFamily="2" charset="2"/>
              <a:buChar char="Ø"/>
            </a:pPr>
            <a:r>
              <a:rPr lang="en-US" sz="2400" dirty="0" smtClean="0">
                <a:solidFill>
                  <a:srgbClr val="002060"/>
                </a:solidFill>
              </a:rPr>
              <a:t>Pulsars (and pulsar wind nebulae)</a:t>
            </a:r>
            <a:r>
              <a:rPr lang="ja-JP" altLang="en-US" dirty="0" smtClean="0"/>
              <a:t>　</a:t>
            </a:r>
            <a:r>
              <a:rPr lang="ja-JP" altLang="en-US" b="1" dirty="0" smtClean="0">
                <a:solidFill>
                  <a:srgbClr val="FF0000"/>
                </a:solidFill>
              </a:rPr>
              <a:t>パルサー</a:t>
            </a:r>
            <a:r>
              <a:rPr lang="en-US" altLang="ja-JP" b="1" dirty="0" smtClean="0">
                <a:solidFill>
                  <a:srgbClr val="FF0000"/>
                </a:solidFill>
              </a:rPr>
              <a:t>(</a:t>
            </a:r>
            <a:r>
              <a:rPr lang="ja-JP" altLang="en-US" b="1" dirty="0" smtClean="0">
                <a:solidFill>
                  <a:srgbClr val="FF0000"/>
                </a:solidFill>
              </a:rPr>
              <a:t>とパルサー星雲</a:t>
            </a:r>
            <a:r>
              <a:rPr lang="en-US" altLang="ja-JP" b="1" dirty="0" smtClean="0">
                <a:solidFill>
                  <a:srgbClr val="FF0000"/>
                </a:solidFill>
              </a:rPr>
              <a:t>)</a:t>
            </a:r>
          </a:p>
          <a:p>
            <a:endParaRPr lang="en-US" altLang="ja-JP" b="1" dirty="0">
              <a:solidFill>
                <a:srgbClr val="FF0000"/>
              </a:solidFill>
            </a:endParaRPr>
          </a:p>
          <a:p>
            <a:r>
              <a:rPr lang="ja-JP" altLang="en-US" dirty="0" smtClean="0"/>
              <a:t>　</a:t>
            </a:r>
            <a:endParaRPr lang="en-US" altLang="ja-JP" dirty="0" smtClean="0"/>
          </a:p>
          <a:p>
            <a:r>
              <a:rPr lang="ja-JP" altLang="en-US" b="1" dirty="0" smtClean="0">
                <a:solidFill>
                  <a:srgbClr val="FF0000"/>
                </a:solidFill>
              </a:rPr>
              <a:t>　　</a:t>
            </a:r>
            <a:endParaRPr lang="en-US" dirty="0"/>
          </a:p>
        </p:txBody>
      </p:sp>
      <p:sp>
        <p:nvSpPr>
          <p:cNvPr id="4" name="TextBox 3"/>
          <p:cNvSpPr txBox="1"/>
          <p:nvPr/>
        </p:nvSpPr>
        <p:spPr>
          <a:xfrm>
            <a:off x="150948" y="4876800"/>
            <a:ext cx="8831520" cy="769441"/>
          </a:xfrm>
          <a:prstGeom prst="rect">
            <a:avLst/>
          </a:prstGeom>
          <a:noFill/>
          <a:ln w="38100">
            <a:solidFill>
              <a:srgbClr val="0070C0"/>
            </a:solidFill>
          </a:ln>
        </p:spPr>
        <p:txBody>
          <a:bodyPr wrap="none" rtlCol="0">
            <a:spAutoFit/>
          </a:bodyPr>
          <a:lstStyle/>
          <a:p>
            <a:r>
              <a:rPr lang="en-US" sz="2400" b="1" dirty="0" smtClean="0">
                <a:solidFill>
                  <a:srgbClr val="002060"/>
                </a:solidFill>
              </a:rPr>
              <a:t>Co</a:t>
            </a:r>
            <a:r>
              <a:rPr lang="en-US" altLang="ja-JP" sz="2400" b="1" dirty="0" smtClean="0">
                <a:solidFill>
                  <a:srgbClr val="002060"/>
                </a:solidFill>
              </a:rPr>
              <a:t>s</a:t>
            </a:r>
            <a:r>
              <a:rPr lang="en-US" sz="2400" b="1" dirty="0" smtClean="0">
                <a:solidFill>
                  <a:srgbClr val="002060"/>
                </a:solidFill>
              </a:rPr>
              <a:t>mic rays observed at Earth: </a:t>
            </a:r>
            <a:r>
              <a:rPr lang="en-US" sz="2400" b="1" dirty="0" err="1" smtClean="0">
                <a:solidFill>
                  <a:srgbClr val="002060"/>
                </a:solidFill>
              </a:rPr>
              <a:t>proton+</a:t>
            </a:r>
            <a:r>
              <a:rPr lang="en-US" altLang="ja-JP" sz="2400" b="1" dirty="0" err="1" smtClean="0">
                <a:solidFill>
                  <a:srgbClr val="002060"/>
                </a:solidFill>
              </a:rPr>
              <a:t>alpha</a:t>
            </a:r>
            <a:r>
              <a:rPr lang="en-US" altLang="ja-JP" sz="2400" b="1" dirty="0" smtClean="0">
                <a:solidFill>
                  <a:srgbClr val="002060"/>
                </a:solidFill>
              </a:rPr>
              <a:t> (99%) + electron (~1%)</a:t>
            </a:r>
          </a:p>
          <a:p>
            <a:r>
              <a:rPr lang="ja-JP" altLang="en-US" sz="2000" b="1" dirty="0" smtClean="0">
                <a:solidFill>
                  <a:srgbClr val="FF0000"/>
                </a:solidFill>
              </a:rPr>
              <a:t>地球で観測される宇宙線：陽子＋アルファ</a:t>
            </a:r>
            <a:r>
              <a:rPr lang="en-US" altLang="ja-JP" sz="2000" b="1" dirty="0" smtClean="0">
                <a:solidFill>
                  <a:srgbClr val="FF0000"/>
                </a:solidFill>
              </a:rPr>
              <a:t>(99%)</a:t>
            </a:r>
            <a:r>
              <a:rPr lang="ja-JP" altLang="en-US" sz="2000" b="1" dirty="0" smtClean="0">
                <a:solidFill>
                  <a:srgbClr val="FF0000"/>
                </a:solidFill>
              </a:rPr>
              <a:t>と電子</a:t>
            </a:r>
            <a:r>
              <a:rPr lang="en-US" altLang="ja-JP" sz="2000" b="1" dirty="0" smtClean="0">
                <a:solidFill>
                  <a:srgbClr val="FF0000"/>
                </a:solidFill>
              </a:rPr>
              <a:t>(~1%)</a:t>
            </a:r>
            <a:endParaRPr lang="en-US" sz="2000" b="1" dirty="0">
              <a:solidFill>
                <a:srgbClr val="FF0000"/>
              </a:solidFill>
            </a:endParaRPr>
          </a:p>
        </p:txBody>
      </p:sp>
      <p:sp>
        <p:nvSpPr>
          <p:cNvPr id="5" name="TextBox 4"/>
          <p:cNvSpPr txBox="1"/>
          <p:nvPr/>
        </p:nvSpPr>
        <p:spPr>
          <a:xfrm>
            <a:off x="182238" y="5791200"/>
            <a:ext cx="8768939" cy="769441"/>
          </a:xfrm>
          <a:prstGeom prst="rect">
            <a:avLst/>
          </a:prstGeom>
          <a:noFill/>
          <a:ln w="38100">
            <a:solidFill>
              <a:srgbClr val="FF0000"/>
            </a:solidFill>
          </a:ln>
        </p:spPr>
        <p:txBody>
          <a:bodyPr wrap="none" rtlCol="0">
            <a:spAutoFit/>
          </a:bodyPr>
          <a:lstStyle/>
          <a:p>
            <a:pPr algn="ctr"/>
            <a:r>
              <a:rPr lang="en-US" altLang="ja-JP" sz="2400" dirty="0" smtClean="0"/>
              <a:t>Supernova remnants were considered as the dominant sources of CR</a:t>
            </a:r>
          </a:p>
          <a:p>
            <a:pPr algn="ctr"/>
            <a:r>
              <a:rPr lang="ja-JP" altLang="en-US" sz="2000" b="1" dirty="0" smtClean="0">
                <a:solidFill>
                  <a:srgbClr val="FF0000"/>
                </a:solidFill>
              </a:rPr>
              <a:t>超新星残骸が主たる宇宙線源と考えられてきた</a:t>
            </a:r>
            <a:endParaRPr lang="en-US" sz="2000" b="1" dirty="0">
              <a:solidFill>
                <a:srgbClr val="FF0000"/>
              </a:solidFill>
            </a:endParaRPr>
          </a:p>
        </p:txBody>
      </p:sp>
      <p:sp>
        <p:nvSpPr>
          <p:cNvPr id="6" name="TextBox 5"/>
          <p:cNvSpPr txBox="1"/>
          <p:nvPr/>
        </p:nvSpPr>
        <p:spPr>
          <a:xfrm>
            <a:off x="883306" y="2362200"/>
            <a:ext cx="7574894" cy="677108"/>
          </a:xfrm>
          <a:prstGeom prst="rect">
            <a:avLst/>
          </a:prstGeom>
          <a:noFill/>
        </p:spPr>
        <p:txBody>
          <a:bodyPr wrap="none" rtlCol="0">
            <a:spAutoFit/>
          </a:bodyPr>
          <a:lstStyle/>
          <a:p>
            <a:pPr lvl="0"/>
            <a:r>
              <a:rPr lang="en-US" altLang="ja-JP" sz="2000" b="1" dirty="0" smtClean="0">
                <a:solidFill>
                  <a:srgbClr val="002060"/>
                </a:solidFill>
              </a:rPr>
              <a:t>Acceleration </a:t>
            </a:r>
            <a:r>
              <a:rPr lang="en-US" altLang="ja-JP" sz="2000" b="1" dirty="0">
                <a:solidFill>
                  <a:srgbClr val="002060"/>
                </a:solidFill>
              </a:rPr>
              <a:t>takes place in ionized plasma and very slowly (~1 year)</a:t>
            </a:r>
          </a:p>
          <a:p>
            <a:pPr lvl="0"/>
            <a:r>
              <a:rPr lang="en-US" altLang="ja-JP" b="1" dirty="0">
                <a:solidFill>
                  <a:srgbClr val="FF0000"/>
                </a:solidFill>
              </a:rPr>
              <a:t> </a:t>
            </a:r>
            <a:r>
              <a:rPr lang="ja-JP" altLang="en-US" b="1" dirty="0">
                <a:solidFill>
                  <a:srgbClr val="FF0000"/>
                </a:solidFill>
              </a:rPr>
              <a:t>　　電離したプラズマ中でゆっくり（</a:t>
            </a:r>
            <a:r>
              <a:rPr lang="en-US" altLang="ja-JP" b="1" dirty="0">
                <a:solidFill>
                  <a:srgbClr val="FF0000"/>
                </a:solidFill>
              </a:rPr>
              <a:t>~1</a:t>
            </a:r>
            <a:r>
              <a:rPr lang="ja-JP" altLang="en-US" b="1" dirty="0">
                <a:solidFill>
                  <a:srgbClr val="FF0000"/>
                </a:solidFill>
              </a:rPr>
              <a:t>年）加速され</a:t>
            </a:r>
            <a:r>
              <a:rPr lang="ja-JP" altLang="en-US" b="1" dirty="0" smtClean="0">
                <a:solidFill>
                  <a:srgbClr val="FF0000"/>
                </a:solidFill>
              </a:rPr>
              <a:t>る</a:t>
            </a:r>
            <a:endParaRPr lang="en-US" altLang="ja-JP" b="1" dirty="0">
              <a:solidFill>
                <a:srgbClr val="FF0000"/>
              </a:solidFill>
            </a:endParaRPr>
          </a:p>
        </p:txBody>
      </p:sp>
      <p:sp>
        <p:nvSpPr>
          <p:cNvPr id="7" name="TextBox 6"/>
          <p:cNvSpPr txBox="1"/>
          <p:nvPr/>
        </p:nvSpPr>
        <p:spPr>
          <a:xfrm>
            <a:off x="938637" y="2967335"/>
            <a:ext cx="5766963" cy="461665"/>
          </a:xfrm>
          <a:prstGeom prst="rect">
            <a:avLst/>
          </a:prstGeom>
          <a:noFill/>
        </p:spPr>
        <p:txBody>
          <a:bodyPr wrap="none" rtlCol="0">
            <a:spAutoFit/>
          </a:bodyPr>
          <a:lstStyle/>
          <a:p>
            <a:r>
              <a:rPr lang="en-US" altLang="ja-JP" sz="2400" b="1" dirty="0" smtClean="0">
                <a:solidFill>
                  <a:srgbClr val="00B050"/>
                </a:solidFill>
              </a:rPr>
              <a:t>=&gt;</a:t>
            </a:r>
            <a:r>
              <a:rPr lang="ja-JP" altLang="en-US" sz="2400" b="1" dirty="0">
                <a:solidFill>
                  <a:srgbClr val="00B050"/>
                </a:solidFill>
              </a:rPr>
              <a:t>　</a:t>
            </a:r>
            <a:r>
              <a:rPr lang="en-US" altLang="ja-JP" sz="2400" b="1" dirty="0" err="1" smtClean="0">
                <a:solidFill>
                  <a:srgbClr val="00B050"/>
                </a:solidFill>
              </a:rPr>
              <a:t>Proton+alpha</a:t>
            </a:r>
            <a:r>
              <a:rPr lang="en-US" altLang="ja-JP" sz="2400" b="1" dirty="0" smtClean="0">
                <a:solidFill>
                  <a:srgbClr val="00B050"/>
                </a:solidFill>
              </a:rPr>
              <a:t> (99</a:t>
            </a:r>
            <a:r>
              <a:rPr lang="en-US" altLang="ja-JP" sz="2400" b="1" dirty="0">
                <a:solidFill>
                  <a:srgbClr val="00B050"/>
                </a:solidFill>
              </a:rPr>
              <a:t>%) and electron(~1</a:t>
            </a:r>
            <a:r>
              <a:rPr lang="en-US" altLang="ja-JP" sz="2400" b="1" dirty="0" smtClean="0">
                <a:solidFill>
                  <a:srgbClr val="00B050"/>
                </a:solidFill>
              </a:rPr>
              <a:t>%)</a:t>
            </a:r>
            <a:endParaRPr lang="en-US" altLang="ja-JP" sz="2400" b="1" dirty="0">
              <a:solidFill>
                <a:srgbClr val="FF0000"/>
              </a:solidFill>
            </a:endParaRPr>
          </a:p>
        </p:txBody>
      </p:sp>
      <p:sp>
        <p:nvSpPr>
          <p:cNvPr id="8" name="TextBox 7"/>
          <p:cNvSpPr txBox="1"/>
          <p:nvPr/>
        </p:nvSpPr>
        <p:spPr>
          <a:xfrm>
            <a:off x="875284" y="3733800"/>
            <a:ext cx="6211316" cy="707886"/>
          </a:xfrm>
          <a:prstGeom prst="rect">
            <a:avLst/>
          </a:prstGeom>
          <a:noFill/>
        </p:spPr>
        <p:txBody>
          <a:bodyPr wrap="none" rtlCol="0">
            <a:spAutoFit/>
          </a:bodyPr>
          <a:lstStyle/>
          <a:p>
            <a:pPr lvl="0"/>
            <a:r>
              <a:rPr lang="en-US" altLang="ja-JP" sz="2000" b="1" dirty="0" smtClean="0">
                <a:solidFill>
                  <a:srgbClr val="002060"/>
                </a:solidFill>
              </a:rPr>
              <a:t>Acceleration </a:t>
            </a:r>
            <a:r>
              <a:rPr lang="en-US" altLang="ja-JP" sz="2000" b="1" dirty="0">
                <a:solidFill>
                  <a:srgbClr val="002060"/>
                </a:solidFill>
              </a:rPr>
              <a:t>takes place in vacuum and very fast (&lt;1 sec)</a:t>
            </a:r>
          </a:p>
          <a:p>
            <a:pPr lvl="0"/>
            <a:r>
              <a:rPr lang="ja-JP" altLang="en-US" sz="2000" b="1" dirty="0">
                <a:solidFill>
                  <a:srgbClr val="FF0000"/>
                </a:solidFill>
              </a:rPr>
              <a:t>　　真空中で急速に（</a:t>
            </a:r>
            <a:r>
              <a:rPr lang="en-US" altLang="ja-JP" sz="2000" b="1" dirty="0">
                <a:solidFill>
                  <a:srgbClr val="FF0000"/>
                </a:solidFill>
              </a:rPr>
              <a:t>1</a:t>
            </a:r>
            <a:r>
              <a:rPr lang="ja-JP" altLang="en-US" sz="2000" b="1" dirty="0">
                <a:solidFill>
                  <a:srgbClr val="FF0000"/>
                </a:solidFill>
              </a:rPr>
              <a:t>秒以内）加速され</a:t>
            </a:r>
            <a:r>
              <a:rPr lang="ja-JP" altLang="en-US" sz="2000" b="1" dirty="0" smtClean="0">
                <a:solidFill>
                  <a:srgbClr val="FF0000"/>
                </a:solidFill>
              </a:rPr>
              <a:t>る</a:t>
            </a:r>
            <a:endParaRPr lang="en-US" altLang="ja-JP" sz="2000" b="1" dirty="0">
              <a:solidFill>
                <a:srgbClr val="FF0000"/>
              </a:solidFill>
            </a:endParaRPr>
          </a:p>
        </p:txBody>
      </p:sp>
      <p:sp>
        <p:nvSpPr>
          <p:cNvPr id="9" name="TextBox 8"/>
          <p:cNvSpPr txBox="1"/>
          <p:nvPr/>
        </p:nvSpPr>
        <p:spPr>
          <a:xfrm>
            <a:off x="914400" y="4340578"/>
            <a:ext cx="5034070" cy="461665"/>
          </a:xfrm>
          <a:prstGeom prst="rect">
            <a:avLst/>
          </a:prstGeom>
          <a:noFill/>
        </p:spPr>
        <p:txBody>
          <a:bodyPr wrap="none" rtlCol="0">
            <a:spAutoFit/>
          </a:bodyPr>
          <a:lstStyle/>
          <a:p>
            <a:r>
              <a:rPr lang="en-US" altLang="ja-JP" sz="2400" b="1" dirty="0">
                <a:solidFill>
                  <a:srgbClr val="00B050"/>
                </a:solidFill>
              </a:rPr>
              <a:t>=&gt;</a:t>
            </a:r>
            <a:r>
              <a:rPr lang="ja-JP" altLang="en-US" sz="2400" b="1" dirty="0">
                <a:solidFill>
                  <a:srgbClr val="00B050"/>
                </a:solidFill>
              </a:rPr>
              <a:t>　</a:t>
            </a:r>
            <a:r>
              <a:rPr lang="en-US" altLang="ja-JP" sz="2400" b="1" dirty="0">
                <a:solidFill>
                  <a:srgbClr val="00B050"/>
                </a:solidFill>
              </a:rPr>
              <a:t>Positron(50%) and electron (50%) </a:t>
            </a:r>
            <a:endParaRPr lang="en-US" altLang="ja-JP" sz="2400" dirty="0"/>
          </a:p>
        </p:txBody>
      </p:sp>
    </p:spTree>
    <p:extLst>
      <p:ext uri="{BB962C8B-B14F-4D97-AF65-F5344CB8AC3E}">
        <p14:creationId xmlns:p14="http://schemas.microsoft.com/office/powerpoint/2010/main" val="27806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9"/>
                                        </p:tgtEl>
                                        <p:attrNameLst>
                                          <p:attrName>ppt_x</p:attrName>
                                          <p:attrName>ppt_y</p:attrName>
                                        </p:attrNameLst>
                                      </p:cBhvr>
                                    </p:animMotion>
                                    <p:animRot by="1500000">
                                      <p:cBhvr>
                                        <p:cTn id="25" dur="125" fill="hold">
                                          <p:stCondLst>
                                            <p:cond delay="0"/>
                                          </p:stCondLst>
                                        </p:cTn>
                                        <p:tgtEl>
                                          <p:spTgt spid="9"/>
                                        </p:tgtEl>
                                        <p:attrNameLst>
                                          <p:attrName>r</p:attrName>
                                        </p:attrNameLst>
                                      </p:cBhvr>
                                    </p:animRot>
                                    <p:animRot by="-1500000">
                                      <p:cBhvr>
                                        <p:cTn id="26" dur="125" fill="hold">
                                          <p:stCondLst>
                                            <p:cond delay="125"/>
                                          </p:stCondLst>
                                        </p:cTn>
                                        <p:tgtEl>
                                          <p:spTgt spid="9"/>
                                        </p:tgtEl>
                                        <p:attrNameLst>
                                          <p:attrName>r</p:attrName>
                                        </p:attrNameLst>
                                      </p:cBhvr>
                                    </p:animRot>
                                    <p:animRot by="-1500000">
                                      <p:cBhvr>
                                        <p:cTn id="27" dur="125" fill="hold">
                                          <p:stCondLst>
                                            <p:cond delay="250"/>
                                          </p:stCondLst>
                                        </p:cTn>
                                        <p:tgtEl>
                                          <p:spTgt spid="9"/>
                                        </p:tgtEl>
                                        <p:attrNameLst>
                                          <p:attrName>r</p:attrName>
                                        </p:attrNameLst>
                                      </p:cBhvr>
                                    </p:animRot>
                                    <p:animRot by="1500000">
                                      <p:cBhvr>
                                        <p:cTn id="28" dur="125" fill="hold">
                                          <p:stCondLst>
                                            <p:cond delay="375"/>
                                          </p:stCondLst>
                                        </p:cTn>
                                        <p:tgtEl>
                                          <p:spTgt spid="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grpId="0"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5"/>
                                        </p:tgtEl>
                                        <p:attrNameLst>
                                          <p:attrName>ppt_x</p:attrName>
                                          <p:attrName>ppt_y</p:attrName>
                                        </p:attrNameLst>
                                      </p:cBhvr>
                                    </p:animMotion>
                                    <p:animRot by="1500000">
                                      <p:cBhvr>
                                        <p:cTn id="38" dur="125" fill="hold">
                                          <p:stCondLst>
                                            <p:cond delay="0"/>
                                          </p:stCondLst>
                                        </p:cTn>
                                        <p:tgtEl>
                                          <p:spTgt spid="5"/>
                                        </p:tgtEl>
                                        <p:attrNameLst>
                                          <p:attrName>r</p:attrName>
                                        </p:attrNameLst>
                                      </p:cBhvr>
                                    </p:animRot>
                                    <p:animRot by="-1500000">
                                      <p:cBhvr>
                                        <p:cTn id="39" dur="125" fill="hold">
                                          <p:stCondLst>
                                            <p:cond delay="125"/>
                                          </p:stCondLst>
                                        </p:cTn>
                                        <p:tgtEl>
                                          <p:spTgt spid="5"/>
                                        </p:tgtEl>
                                        <p:attrNameLst>
                                          <p:attrName>r</p:attrName>
                                        </p:attrNameLst>
                                      </p:cBhvr>
                                    </p:animRot>
                                    <p:animRot by="-1500000">
                                      <p:cBhvr>
                                        <p:cTn id="40" dur="125" fill="hold">
                                          <p:stCondLst>
                                            <p:cond delay="250"/>
                                          </p:stCondLst>
                                        </p:cTn>
                                        <p:tgtEl>
                                          <p:spTgt spid="5"/>
                                        </p:tgtEl>
                                        <p:attrNameLst>
                                          <p:attrName>r</p:attrName>
                                        </p:attrNameLst>
                                      </p:cBhvr>
                                    </p:animRot>
                                    <p:animRot by="1500000">
                                      <p:cBhvr>
                                        <p:cTn id="41"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25268" cy="1143000"/>
          </a:xfrm>
        </p:spPr>
        <p:txBody>
          <a:bodyPr>
            <a:normAutofit fontScale="90000"/>
          </a:bodyPr>
          <a:lstStyle/>
          <a:p>
            <a:r>
              <a:rPr lang="en-US" sz="4000" b="1" dirty="0" smtClean="0">
                <a:solidFill>
                  <a:srgbClr val="002060"/>
                </a:solidFill>
              </a:rPr>
              <a:t>Why Increase in e+/e- =&gt; Dark Matter</a:t>
            </a:r>
            <a:r>
              <a:rPr lang="en-US" altLang="ja-JP" sz="4000" b="1" dirty="0" smtClean="0">
                <a:solidFill>
                  <a:srgbClr val="002060"/>
                </a:solidFill>
              </a:rPr>
              <a:t>?</a:t>
            </a:r>
            <a:r>
              <a:rPr lang="ja-JP" altLang="en-US" sz="4000" b="1" dirty="0">
                <a:solidFill>
                  <a:srgbClr val="002060"/>
                </a:solidFill>
              </a:rPr>
              <a:t>　</a:t>
            </a:r>
            <a:r>
              <a:rPr lang="en-US" altLang="ja-JP" sz="4000" b="1" dirty="0">
                <a:solidFill>
                  <a:srgbClr val="002060"/>
                </a:solidFill>
              </a:rPr>
              <a:t>2</a:t>
            </a:r>
            <a:r>
              <a:rPr lang="en-US" altLang="ja-JP" sz="4000" b="1" dirty="0" smtClean="0">
                <a:solidFill>
                  <a:srgbClr val="002060"/>
                </a:solidFill>
              </a:rPr>
              <a:t>/2</a:t>
            </a:r>
            <a:r>
              <a:rPr lang="en-US" sz="4000" b="1" dirty="0">
                <a:solidFill>
                  <a:srgbClr val="002060"/>
                </a:solidFill>
              </a:rPr>
              <a:t/>
            </a:r>
            <a:br>
              <a:rPr lang="en-US" sz="4000" b="1" dirty="0">
                <a:solidFill>
                  <a:srgbClr val="002060"/>
                </a:solidFill>
              </a:rPr>
            </a:br>
            <a:r>
              <a:rPr lang="ja-JP" altLang="en-US" sz="3100" b="1" dirty="0" smtClean="0">
                <a:solidFill>
                  <a:srgbClr val="FF0000"/>
                </a:solidFill>
              </a:rPr>
              <a:t>なぜ</a:t>
            </a:r>
            <a:r>
              <a:rPr lang="en-US" altLang="ja-JP" sz="3100" b="1" dirty="0">
                <a:solidFill>
                  <a:srgbClr val="FF0000"/>
                </a:solidFill>
              </a:rPr>
              <a:t>e+/</a:t>
            </a:r>
            <a:r>
              <a:rPr lang="en-US" altLang="ja-JP" sz="3100" b="1" dirty="0" smtClean="0">
                <a:solidFill>
                  <a:srgbClr val="FF0000"/>
                </a:solidFill>
              </a:rPr>
              <a:t>e-</a:t>
            </a:r>
            <a:r>
              <a:rPr lang="ja-JP" altLang="en-US" sz="3100" b="1" dirty="0" smtClean="0">
                <a:solidFill>
                  <a:srgbClr val="FF0000"/>
                </a:solidFill>
              </a:rPr>
              <a:t>の増加がダ</a:t>
            </a:r>
            <a:r>
              <a:rPr lang="ja-JP" altLang="en-US" sz="3100" b="1" dirty="0">
                <a:solidFill>
                  <a:srgbClr val="FF0000"/>
                </a:solidFill>
              </a:rPr>
              <a:t>ークマタ</a:t>
            </a:r>
            <a:r>
              <a:rPr lang="ja-JP" altLang="en-US" sz="3100" b="1" dirty="0" smtClean="0">
                <a:solidFill>
                  <a:srgbClr val="FF0000"/>
                </a:solidFill>
              </a:rPr>
              <a:t>ーに結びつくの</a:t>
            </a:r>
            <a:r>
              <a:rPr lang="en-US" altLang="ja-JP" sz="3100" b="1" dirty="0" smtClean="0">
                <a:solidFill>
                  <a:srgbClr val="FF0000"/>
                </a:solidFill>
              </a:rPr>
              <a:t>?</a:t>
            </a:r>
            <a:endParaRPr lang="en-US" sz="3100" dirty="0">
              <a:solidFill>
                <a:srgbClr val="FF0000"/>
              </a:solidFill>
            </a:endParaRPr>
          </a:p>
        </p:txBody>
      </p:sp>
      <p:sp>
        <p:nvSpPr>
          <p:cNvPr id="2" name="TextBox 1"/>
          <p:cNvSpPr txBox="1"/>
          <p:nvPr/>
        </p:nvSpPr>
        <p:spPr>
          <a:xfrm>
            <a:off x="304801" y="1600200"/>
            <a:ext cx="8677668" cy="1508105"/>
          </a:xfrm>
          <a:prstGeom prst="rect">
            <a:avLst/>
          </a:prstGeom>
          <a:noFill/>
        </p:spPr>
        <p:txBody>
          <a:bodyPr wrap="square" rtlCol="0">
            <a:spAutoFit/>
          </a:bodyPr>
          <a:lstStyle/>
          <a:p>
            <a:r>
              <a:rPr lang="en-US" altLang="ja-JP" sz="2400" b="1" dirty="0" smtClean="0">
                <a:solidFill>
                  <a:srgbClr val="002060"/>
                </a:solidFill>
              </a:rPr>
              <a:t>When PAMELA found increase of positron fraction as E goes higher, they used a GALPROP prediction without pulsar contribution </a:t>
            </a:r>
            <a:endParaRPr lang="en-US" b="1" dirty="0" smtClean="0"/>
          </a:p>
          <a:p>
            <a:r>
              <a:rPr lang="en-US" altLang="ja-JP" sz="2200" b="1" dirty="0" smtClean="0">
                <a:solidFill>
                  <a:srgbClr val="FF0000"/>
                </a:solidFill>
              </a:rPr>
              <a:t>PAMELA</a:t>
            </a:r>
            <a:r>
              <a:rPr lang="ja-JP" altLang="en-US" sz="2200" b="1" dirty="0" smtClean="0">
                <a:solidFill>
                  <a:srgbClr val="FF0000"/>
                </a:solidFill>
              </a:rPr>
              <a:t>がエネルギーが上がると陽電子比が増えることを発見したとき、パルサーの貢献を含めない</a:t>
            </a:r>
            <a:r>
              <a:rPr lang="en-US" altLang="ja-JP" sz="2200" b="1" dirty="0" smtClean="0">
                <a:solidFill>
                  <a:srgbClr val="FF0000"/>
                </a:solidFill>
              </a:rPr>
              <a:t>GALPROP</a:t>
            </a:r>
            <a:r>
              <a:rPr lang="ja-JP" altLang="en-US" sz="2200" b="1" dirty="0" smtClean="0">
                <a:solidFill>
                  <a:srgbClr val="FF0000"/>
                </a:solidFill>
              </a:rPr>
              <a:t>の予言を使った</a:t>
            </a:r>
            <a:endParaRPr lang="en-US" sz="2200" b="1" dirty="0" smtClean="0">
              <a:solidFill>
                <a:srgbClr val="FF0000"/>
              </a:solidFill>
            </a:endParaRPr>
          </a:p>
        </p:txBody>
      </p:sp>
      <p:sp>
        <p:nvSpPr>
          <p:cNvPr id="6" name="TextBox 5"/>
          <p:cNvSpPr txBox="1"/>
          <p:nvPr/>
        </p:nvSpPr>
        <p:spPr>
          <a:xfrm>
            <a:off x="533400" y="3355045"/>
            <a:ext cx="7919540" cy="461665"/>
          </a:xfrm>
          <a:prstGeom prst="rect">
            <a:avLst/>
          </a:prstGeom>
          <a:noFill/>
          <a:ln w="38100">
            <a:solidFill>
              <a:srgbClr val="FF0000"/>
            </a:solidFill>
          </a:ln>
        </p:spPr>
        <p:txBody>
          <a:bodyPr wrap="none" rtlCol="0">
            <a:spAutoFit/>
          </a:bodyPr>
          <a:lstStyle/>
          <a:p>
            <a:r>
              <a:rPr lang="en-US" sz="2200" b="1" dirty="0" smtClean="0">
                <a:solidFill>
                  <a:srgbClr val="002060"/>
                </a:solidFill>
              </a:rPr>
              <a:t>The Nature pub of PAMELA results called the increase </a:t>
            </a:r>
            <a:r>
              <a:rPr lang="en-US" sz="2400" b="1" dirty="0" smtClean="0">
                <a:solidFill>
                  <a:srgbClr val="FF0000"/>
                </a:solidFill>
              </a:rPr>
              <a:t>“anomaly.”</a:t>
            </a:r>
            <a:endParaRPr lang="en-US" sz="2400" b="1" dirty="0">
              <a:solidFill>
                <a:srgbClr val="FF0000"/>
              </a:solidFill>
            </a:endParaRPr>
          </a:p>
        </p:txBody>
      </p:sp>
      <p:sp>
        <p:nvSpPr>
          <p:cNvPr id="7" name="TextBox 6"/>
          <p:cNvSpPr txBox="1"/>
          <p:nvPr/>
        </p:nvSpPr>
        <p:spPr>
          <a:xfrm>
            <a:off x="555978" y="4171834"/>
            <a:ext cx="5894691" cy="461665"/>
          </a:xfrm>
          <a:prstGeom prst="rect">
            <a:avLst/>
          </a:prstGeom>
          <a:noFill/>
        </p:spPr>
        <p:txBody>
          <a:bodyPr wrap="none" rtlCol="0">
            <a:spAutoFit/>
          </a:bodyPr>
          <a:lstStyle/>
          <a:p>
            <a:r>
              <a:rPr lang="en-US" sz="2400" b="1" dirty="0" smtClean="0"/>
              <a:t>Two possible sources of cosmic-ray positrons</a:t>
            </a:r>
          </a:p>
        </p:txBody>
      </p:sp>
      <p:sp>
        <p:nvSpPr>
          <p:cNvPr id="8" name="TextBox 7"/>
          <p:cNvSpPr txBox="1"/>
          <p:nvPr/>
        </p:nvSpPr>
        <p:spPr>
          <a:xfrm>
            <a:off x="654756" y="4800600"/>
            <a:ext cx="5902513" cy="830997"/>
          </a:xfrm>
          <a:prstGeom prst="rect">
            <a:avLst/>
          </a:prstGeom>
          <a:noFill/>
        </p:spPr>
        <p:txBody>
          <a:bodyPr wrap="none" rtlCol="0">
            <a:spAutoFit/>
          </a:bodyPr>
          <a:lstStyle/>
          <a:p>
            <a:r>
              <a:rPr lang="en-US" sz="2400" b="1" dirty="0" smtClean="0">
                <a:solidFill>
                  <a:srgbClr val="FF0000"/>
                </a:solidFill>
              </a:rPr>
              <a:t>Dark matter annihilation/decay: e+/e-  = 1.0</a:t>
            </a:r>
          </a:p>
          <a:p>
            <a:r>
              <a:rPr lang="en-US" sz="2400" b="1" dirty="0" smtClean="0">
                <a:solidFill>
                  <a:srgbClr val="FF0000"/>
                </a:solidFill>
              </a:rPr>
              <a:t>Pulsars and pulsar wind nebulae: </a:t>
            </a:r>
            <a:r>
              <a:rPr lang="en-US" sz="2400" b="1" dirty="0">
                <a:solidFill>
                  <a:srgbClr val="FF0000"/>
                </a:solidFill>
              </a:rPr>
              <a:t>e+/e-  = </a:t>
            </a:r>
            <a:r>
              <a:rPr lang="en-US" sz="2400" b="1" dirty="0" smtClean="0">
                <a:solidFill>
                  <a:srgbClr val="FF0000"/>
                </a:solidFill>
              </a:rPr>
              <a:t>1.0</a:t>
            </a:r>
            <a:endParaRPr lang="en-US" sz="2400" b="1" dirty="0">
              <a:solidFill>
                <a:srgbClr val="FF0000"/>
              </a:solidFill>
            </a:endParaRPr>
          </a:p>
        </p:txBody>
      </p:sp>
      <p:sp>
        <p:nvSpPr>
          <p:cNvPr id="9" name="TextBox 8"/>
          <p:cNvSpPr txBox="1"/>
          <p:nvPr/>
        </p:nvSpPr>
        <p:spPr>
          <a:xfrm>
            <a:off x="555978" y="5791200"/>
            <a:ext cx="7334828" cy="461665"/>
          </a:xfrm>
          <a:prstGeom prst="rect">
            <a:avLst/>
          </a:prstGeom>
          <a:noFill/>
        </p:spPr>
        <p:txBody>
          <a:bodyPr wrap="none" rtlCol="0">
            <a:spAutoFit/>
          </a:bodyPr>
          <a:lstStyle/>
          <a:p>
            <a:r>
              <a:rPr lang="en-US" sz="2400" b="1" dirty="0" smtClean="0"/>
              <a:t>Hence these two are most likely origin of the “anomaly”</a:t>
            </a:r>
            <a:endParaRPr lang="en-US" sz="2400" b="1" dirty="0"/>
          </a:p>
        </p:txBody>
      </p:sp>
    </p:spTree>
    <p:extLst>
      <p:ext uri="{BB962C8B-B14F-4D97-AF65-F5344CB8AC3E}">
        <p14:creationId xmlns:p14="http://schemas.microsoft.com/office/powerpoint/2010/main" val="272364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6"/>
                                        </p:tgtEl>
                                        <p:attrNameLst>
                                          <p:attrName>ppt_x</p:attrName>
                                          <p:attrName>ppt_y</p:attrName>
                                        </p:attrNameLst>
                                      </p:cBhvr>
                                    </p:animMotion>
                                    <p:animRot by="1500000">
                                      <p:cBhvr>
                                        <p:cTn id="12" dur="125" fill="hold">
                                          <p:stCondLst>
                                            <p:cond delay="0"/>
                                          </p:stCondLst>
                                        </p:cTn>
                                        <p:tgtEl>
                                          <p:spTgt spid="6"/>
                                        </p:tgtEl>
                                        <p:attrNameLst>
                                          <p:attrName>r</p:attrName>
                                        </p:attrNameLst>
                                      </p:cBhvr>
                                    </p:animRot>
                                    <p:animRot by="-1500000">
                                      <p:cBhvr>
                                        <p:cTn id="13" dur="125" fill="hold">
                                          <p:stCondLst>
                                            <p:cond delay="125"/>
                                          </p:stCondLst>
                                        </p:cTn>
                                        <p:tgtEl>
                                          <p:spTgt spid="6"/>
                                        </p:tgtEl>
                                        <p:attrNameLst>
                                          <p:attrName>r</p:attrName>
                                        </p:attrNameLst>
                                      </p:cBhvr>
                                    </p:animRot>
                                    <p:animRot by="-1500000">
                                      <p:cBhvr>
                                        <p:cTn id="14" dur="125" fill="hold">
                                          <p:stCondLst>
                                            <p:cond delay="250"/>
                                          </p:stCondLst>
                                        </p:cTn>
                                        <p:tgtEl>
                                          <p:spTgt spid="6"/>
                                        </p:tgtEl>
                                        <p:attrNameLst>
                                          <p:attrName>r</p:attrName>
                                        </p:attrNameLst>
                                      </p:cBhvr>
                                    </p:animRot>
                                    <p:animRot by="1500000">
                                      <p:cBhvr>
                                        <p:cTn id="15" dur="125" fill="hold">
                                          <p:stCondLst>
                                            <p:cond delay="375"/>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500"/>
                                        <p:tgtEl>
                                          <p:spTgt spid="8">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arn(inVertical)">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grpId="0"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9"/>
                                        </p:tgtEl>
                                        <p:attrNameLst>
                                          <p:attrName>ppt_x</p:attrName>
                                          <p:attrName>ppt_y</p:attrName>
                                        </p:attrNameLst>
                                      </p:cBhvr>
                                    </p:animMotion>
                                    <p:animRot by="1500000">
                                      <p:cBhvr>
                                        <p:cTn id="28" dur="125" fill="hold">
                                          <p:stCondLst>
                                            <p:cond delay="0"/>
                                          </p:stCondLst>
                                        </p:cTn>
                                        <p:tgtEl>
                                          <p:spTgt spid="9"/>
                                        </p:tgtEl>
                                        <p:attrNameLst>
                                          <p:attrName>r</p:attrName>
                                        </p:attrNameLst>
                                      </p:cBhvr>
                                    </p:animRot>
                                    <p:animRot by="-1500000">
                                      <p:cBhvr>
                                        <p:cTn id="29" dur="125" fill="hold">
                                          <p:stCondLst>
                                            <p:cond delay="125"/>
                                          </p:stCondLst>
                                        </p:cTn>
                                        <p:tgtEl>
                                          <p:spTgt spid="9"/>
                                        </p:tgtEl>
                                        <p:attrNameLst>
                                          <p:attrName>r</p:attrName>
                                        </p:attrNameLst>
                                      </p:cBhvr>
                                    </p:animRot>
                                    <p:animRot by="-1500000">
                                      <p:cBhvr>
                                        <p:cTn id="30" dur="125" fill="hold">
                                          <p:stCondLst>
                                            <p:cond delay="250"/>
                                          </p:stCondLst>
                                        </p:cTn>
                                        <p:tgtEl>
                                          <p:spTgt spid="9"/>
                                        </p:tgtEl>
                                        <p:attrNameLst>
                                          <p:attrName>r</p:attrName>
                                        </p:attrNameLst>
                                      </p:cBhvr>
                                    </p:animRot>
                                    <p:animRot by="1500000">
                                      <p:cBhvr>
                                        <p:cTn id="31"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3200" b="1" dirty="0" smtClean="0">
                <a:solidFill>
                  <a:srgbClr val="002060"/>
                </a:solidFill>
                <a:effectLst>
                  <a:outerShdw blurRad="38100" dist="38100" dir="2700000" algn="tl">
                    <a:srgbClr val="FFFFFF"/>
                  </a:outerShdw>
                </a:effectLst>
                <a:ea typeface="ＭＳ Ｐゴシック" pitchFamily="50" charset="-128"/>
              </a:rPr>
              <a:t>Indirect Searches for DM in Cosmic Rays</a:t>
            </a:r>
            <a:br>
              <a:rPr lang="en-US" sz="3200" b="1" dirty="0" smtClean="0">
                <a:solidFill>
                  <a:srgbClr val="002060"/>
                </a:solidFill>
                <a:effectLst>
                  <a:outerShdw blurRad="38100" dist="38100" dir="2700000" algn="tl">
                    <a:srgbClr val="FFFFFF"/>
                  </a:outerShdw>
                </a:effectLst>
                <a:ea typeface="ＭＳ Ｐゴシック" pitchFamily="50" charset="-128"/>
              </a:rPr>
            </a:br>
            <a:r>
              <a:rPr lang="ja-JP" altLang="en-US" sz="2800" b="1" dirty="0" smtClean="0">
                <a:solidFill>
                  <a:srgbClr val="FF0000"/>
                </a:solidFill>
                <a:effectLst>
                  <a:outerShdw blurRad="38100" dist="38100" dir="2700000" algn="tl">
                    <a:srgbClr val="FFFFFF"/>
                  </a:outerShdw>
                </a:effectLst>
                <a:ea typeface="ＭＳ Ｐゴシック" pitchFamily="50" charset="-128"/>
              </a:rPr>
              <a:t>地球に到来する宇宙線での間接的</a:t>
            </a:r>
            <a:r>
              <a:rPr lang="en-US" altLang="ja-JP" sz="2800" b="1" dirty="0" smtClean="0">
                <a:solidFill>
                  <a:srgbClr val="FF0000"/>
                </a:solidFill>
                <a:effectLst>
                  <a:outerShdw blurRad="38100" dist="38100" dir="2700000" algn="tl">
                    <a:srgbClr val="FFFFFF"/>
                  </a:outerShdw>
                </a:effectLst>
                <a:ea typeface="ＭＳ Ｐゴシック" pitchFamily="50" charset="-128"/>
              </a:rPr>
              <a:t>DM</a:t>
            </a:r>
            <a:r>
              <a:rPr lang="ja-JP" altLang="en-US" sz="2800" b="1" dirty="0">
                <a:solidFill>
                  <a:srgbClr val="FF0000"/>
                </a:solidFill>
                <a:effectLst>
                  <a:outerShdw blurRad="38100" dist="38100" dir="2700000" algn="tl">
                    <a:srgbClr val="FFFFFF"/>
                  </a:outerShdw>
                </a:effectLst>
                <a:ea typeface="ＭＳ Ｐゴシック" pitchFamily="50" charset="-128"/>
              </a:rPr>
              <a:t>探索</a:t>
            </a:r>
            <a:endParaRPr lang="en-US" sz="2800" b="1" dirty="0" smtClean="0">
              <a:solidFill>
                <a:srgbClr val="FF0000"/>
              </a:solidFill>
              <a:effectLst>
                <a:outerShdw blurRad="38100" dist="38100" dir="2700000" algn="tl">
                  <a:srgbClr val="FFFFFF"/>
                </a:outerShdw>
              </a:effectLst>
              <a:ea typeface="ＭＳ Ｐゴシック" pitchFamily="50" charset="-128"/>
            </a:endParaRPr>
          </a:p>
        </p:txBody>
      </p:sp>
      <p:pic>
        <p:nvPicPr>
          <p:cNvPr id="30723" name="Picture 3" descr="Screen shot 2012-07-12 at 3.09.1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059" y="1311275"/>
            <a:ext cx="78486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a:spLocks noChangeArrowheads="1"/>
          </p:cNvSpPr>
          <p:nvPr/>
        </p:nvSpPr>
        <p:spPr bwMode="auto">
          <a:xfrm>
            <a:off x="3200400" y="3048000"/>
            <a:ext cx="2286000" cy="990600"/>
          </a:xfrm>
          <a:prstGeom prst="ellipse">
            <a:avLst/>
          </a:prstGeom>
          <a:noFill/>
          <a:ln w="4445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endParaRPr>
          </a:p>
        </p:txBody>
      </p:sp>
      <p:sp>
        <p:nvSpPr>
          <p:cNvPr id="30725" name="TextBox 6"/>
          <p:cNvSpPr txBox="1">
            <a:spLocks noChangeArrowheads="1"/>
          </p:cNvSpPr>
          <p:nvPr/>
        </p:nvSpPr>
        <p:spPr bwMode="auto">
          <a:xfrm>
            <a:off x="350371" y="518160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50" charset="-128"/>
              </a:defRPr>
            </a:lvl1pPr>
            <a:lvl2pPr marL="37931725" indent="-37474525" eaLnBrk="0" hangingPunct="0">
              <a:defRPr sz="2400">
                <a:solidFill>
                  <a:schemeClr val="tx1"/>
                </a:solidFill>
                <a:latin typeface="Arial" charset="0"/>
                <a:ea typeface="ＭＳ Ｐゴシック" pitchFamily="50" charset="-128"/>
              </a:defRPr>
            </a:lvl2pPr>
            <a:lvl3pPr eaLnBrk="0" hangingPunct="0">
              <a:defRPr sz="2400">
                <a:solidFill>
                  <a:schemeClr val="tx1"/>
                </a:solidFill>
                <a:latin typeface="Arial" charset="0"/>
                <a:ea typeface="ＭＳ Ｐゴシック" pitchFamily="50" charset="-128"/>
              </a:defRPr>
            </a:lvl3pPr>
            <a:lvl4pPr eaLnBrk="0" hangingPunct="0">
              <a:defRPr sz="2400">
                <a:solidFill>
                  <a:schemeClr val="tx1"/>
                </a:solidFill>
                <a:latin typeface="Arial" charset="0"/>
                <a:ea typeface="ＭＳ Ｐゴシック" pitchFamily="50" charset="-128"/>
              </a:defRPr>
            </a:lvl4pPr>
            <a:lvl5pPr eaLnBrk="0" hangingPunct="0">
              <a:defRPr sz="2400">
                <a:solidFill>
                  <a:schemeClr val="tx1"/>
                </a:solidFill>
                <a:latin typeface="Arial" charset="0"/>
                <a:ea typeface="ＭＳ Ｐゴシック" pitchFamily="50" charset="-128"/>
              </a:defRPr>
            </a:lvl5pPr>
            <a:lvl6pPr marL="457200" eaLnBrk="0" fontAlgn="base" hangingPunct="0">
              <a:spcBef>
                <a:spcPct val="0"/>
              </a:spcBef>
              <a:spcAft>
                <a:spcPct val="0"/>
              </a:spcAft>
              <a:defRPr sz="2400">
                <a:solidFill>
                  <a:schemeClr val="tx1"/>
                </a:solidFill>
                <a:latin typeface="Arial" charset="0"/>
                <a:ea typeface="ＭＳ Ｐゴシック" pitchFamily="50" charset="-128"/>
              </a:defRPr>
            </a:lvl6pPr>
            <a:lvl7pPr marL="914400" eaLnBrk="0" fontAlgn="base" hangingPunct="0">
              <a:spcBef>
                <a:spcPct val="0"/>
              </a:spcBef>
              <a:spcAft>
                <a:spcPct val="0"/>
              </a:spcAft>
              <a:defRPr sz="2400">
                <a:solidFill>
                  <a:schemeClr val="tx1"/>
                </a:solidFill>
                <a:latin typeface="Arial" charset="0"/>
                <a:ea typeface="ＭＳ Ｐゴシック" pitchFamily="50" charset="-128"/>
              </a:defRPr>
            </a:lvl7pPr>
            <a:lvl8pPr marL="1371600" eaLnBrk="0" fontAlgn="base" hangingPunct="0">
              <a:spcBef>
                <a:spcPct val="0"/>
              </a:spcBef>
              <a:spcAft>
                <a:spcPct val="0"/>
              </a:spcAft>
              <a:defRPr sz="2400">
                <a:solidFill>
                  <a:schemeClr val="tx1"/>
                </a:solidFill>
                <a:latin typeface="Arial" charset="0"/>
                <a:ea typeface="ＭＳ Ｐゴシック" pitchFamily="50" charset="-128"/>
              </a:defRPr>
            </a:lvl8pPr>
            <a:lvl9pPr marL="1828800" eaLnBrk="0" fontAlgn="base" hangingPunct="0">
              <a:spcBef>
                <a:spcPct val="0"/>
              </a:spcBef>
              <a:spcAft>
                <a:spcPct val="0"/>
              </a:spcAft>
              <a:defRPr sz="2400">
                <a:solidFill>
                  <a:schemeClr val="tx1"/>
                </a:solidFill>
                <a:latin typeface="Arial" charset="0"/>
                <a:ea typeface="ＭＳ Ｐゴシック" pitchFamily="50" charset="-128"/>
              </a:defRPr>
            </a:lvl9pPr>
          </a:lstStyle>
          <a:p>
            <a:pPr marL="342900" indent="-342900" eaLnBrk="1" hangingPunct="1">
              <a:buFont typeface="Arial" pitchFamily="34" charset="0"/>
              <a:buChar char="•"/>
            </a:pPr>
            <a:r>
              <a:rPr lang="en-US" sz="2000" b="1" dirty="0" smtClean="0">
                <a:solidFill>
                  <a:srgbClr val="002060"/>
                </a:solidFill>
              </a:rPr>
              <a:t>Charged </a:t>
            </a:r>
            <a:r>
              <a:rPr lang="en-US" sz="2000" b="1" dirty="0">
                <a:solidFill>
                  <a:srgbClr val="002060"/>
                </a:solidFill>
              </a:rPr>
              <a:t>particles carry </a:t>
            </a:r>
            <a:r>
              <a:rPr lang="en-US" sz="2000" b="1" dirty="0" smtClean="0">
                <a:solidFill>
                  <a:srgbClr val="002060"/>
                </a:solidFill>
              </a:rPr>
              <a:t>little </a:t>
            </a:r>
            <a:r>
              <a:rPr lang="en-US" sz="2000" b="1" dirty="0">
                <a:solidFill>
                  <a:srgbClr val="002060"/>
                </a:solidFill>
              </a:rPr>
              <a:t>directional </a:t>
            </a:r>
            <a:r>
              <a:rPr lang="en-US" sz="2000" b="1" dirty="0" smtClean="0">
                <a:solidFill>
                  <a:srgbClr val="002060"/>
                </a:solidFill>
              </a:rPr>
              <a:t>info: anomaly in spectra</a:t>
            </a:r>
          </a:p>
          <a:p>
            <a:pPr eaLnBrk="1" hangingPunct="1"/>
            <a:r>
              <a:rPr lang="ja-JP" altLang="en-US" sz="2000" b="1" dirty="0">
                <a:solidFill>
                  <a:srgbClr val="002060"/>
                </a:solidFill>
              </a:rPr>
              <a:t>　</a:t>
            </a:r>
            <a:r>
              <a:rPr lang="ja-JP" altLang="en-US" sz="2000" b="1" dirty="0" smtClean="0">
                <a:solidFill>
                  <a:srgbClr val="002060"/>
                </a:solidFill>
              </a:rPr>
              <a:t>　</a:t>
            </a:r>
            <a:r>
              <a:rPr lang="ja-JP" altLang="en-US" sz="2000" b="1" dirty="0" smtClean="0">
                <a:solidFill>
                  <a:srgbClr val="FF0000"/>
                </a:solidFill>
              </a:rPr>
              <a:t>荷電粒子は銀河磁場で方向の情報を失うため、スペクトルの異常を探す</a:t>
            </a:r>
            <a:endParaRPr lang="en-US" altLang="ja-JP" sz="2000" b="1" dirty="0" smtClean="0">
              <a:solidFill>
                <a:srgbClr val="FF0000"/>
              </a:solidFill>
            </a:endParaRPr>
          </a:p>
          <a:p>
            <a:pPr marL="342900" indent="-342900" eaLnBrk="1" hangingPunct="1">
              <a:buFont typeface="Arial" pitchFamily="34" charset="0"/>
              <a:buChar char="•"/>
            </a:pPr>
            <a:r>
              <a:rPr lang="en-US" sz="2000" b="1" dirty="0" err="1" smtClean="0">
                <a:solidFill>
                  <a:srgbClr val="002060"/>
                </a:solidFill>
              </a:rPr>
              <a:t>Nearbe</a:t>
            </a:r>
            <a:r>
              <a:rPr lang="en-US" sz="2000" b="1" dirty="0" smtClean="0">
                <a:solidFill>
                  <a:srgbClr val="002060"/>
                </a:solidFill>
              </a:rPr>
              <a:t> PWNs, PSRs and SNRs can fake anomalies in spectra</a:t>
            </a:r>
          </a:p>
          <a:p>
            <a:pPr eaLnBrk="1" hangingPunct="1"/>
            <a:r>
              <a:rPr lang="en-US" sz="2000" b="1" dirty="0">
                <a:solidFill>
                  <a:srgbClr val="002060"/>
                </a:solidFill>
              </a:rPr>
              <a:t> </a:t>
            </a:r>
            <a:r>
              <a:rPr lang="en-US" sz="2000" b="1" dirty="0" smtClean="0">
                <a:solidFill>
                  <a:srgbClr val="002060"/>
                </a:solidFill>
              </a:rPr>
              <a:t>     </a:t>
            </a:r>
            <a:r>
              <a:rPr lang="ja-JP" altLang="en-US" sz="2000" b="1" dirty="0" smtClean="0">
                <a:solidFill>
                  <a:srgbClr val="FF0000"/>
                </a:solidFill>
              </a:rPr>
              <a:t>近くのパルサー星雲、パルサー、超新星残骸も</a:t>
            </a:r>
            <a:r>
              <a:rPr lang="en-US" altLang="ja-JP" sz="2000" b="1" dirty="0" smtClean="0">
                <a:solidFill>
                  <a:srgbClr val="FF0000"/>
                </a:solidFill>
              </a:rPr>
              <a:t>,CR</a:t>
            </a:r>
            <a:r>
              <a:rPr lang="ja-JP" altLang="en-US" sz="2000" b="1" dirty="0" smtClean="0">
                <a:solidFill>
                  <a:srgbClr val="FF0000"/>
                </a:solidFill>
              </a:rPr>
              <a:t>スペクトルを歪める</a:t>
            </a:r>
            <a:endParaRPr lang="en-US" sz="2000" b="1" dirty="0">
              <a:solidFill>
                <a:srgbClr val="FF0000"/>
              </a:solidFill>
            </a:endParaRPr>
          </a:p>
        </p:txBody>
      </p:sp>
      <p:sp>
        <p:nvSpPr>
          <p:cNvPr id="10" name="Slide Number Placeholder 9"/>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50" charset="-128"/>
              </a:defRPr>
            </a:lvl1pPr>
            <a:lvl2pPr marL="37931725" indent="-37474525" eaLnBrk="0" hangingPunct="0">
              <a:defRPr sz="2400">
                <a:solidFill>
                  <a:schemeClr val="tx1"/>
                </a:solidFill>
                <a:latin typeface="Arial" charset="0"/>
                <a:ea typeface="ＭＳ Ｐゴシック" pitchFamily="50" charset="-128"/>
              </a:defRPr>
            </a:lvl2pPr>
            <a:lvl3pPr eaLnBrk="0" hangingPunct="0">
              <a:defRPr sz="2400">
                <a:solidFill>
                  <a:schemeClr val="tx1"/>
                </a:solidFill>
                <a:latin typeface="Arial" charset="0"/>
                <a:ea typeface="ＭＳ Ｐゴシック" pitchFamily="50" charset="-128"/>
              </a:defRPr>
            </a:lvl3pPr>
            <a:lvl4pPr eaLnBrk="0" hangingPunct="0">
              <a:defRPr sz="2400">
                <a:solidFill>
                  <a:schemeClr val="tx1"/>
                </a:solidFill>
                <a:latin typeface="Arial" charset="0"/>
                <a:ea typeface="ＭＳ Ｐゴシック" pitchFamily="50" charset="-128"/>
              </a:defRPr>
            </a:lvl4pPr>
            <a:lvl5pPr eaLnBrk="0" hangingPunct="0">
              <a:defRPr sz="2400">
                <a:solidFill>
                  <a:schemeClr val="tx1"/>
                </a:solidFill>
                <a:latin typeface="Arial" charset="0"/>
                <a:ea typeface="ＭＳ Ｐゴシック" pitchFamily="50" charset="-128"/>
              </a:defRPr>
            </a:lvl5pPr>
            <a:lvl6pPr marL="457200" eaLnBrk="0" fontAlgn="base" hangingPunct="0">
              <a:spcBef>
                <a:spcPct val="0"/>
              </a:spcBef>
              <a:spcAft>
                <a:spcPct val="0"/>
              </a:spcAft>
              <a:defRPr sz="2400">
                <a:solidFill>
                  <a:schemeClr val="tx1"/>
                </a:solidFill>
                <a:latin typeface="Arial" charset="0"/>
                <a:ea typeface="ＭＳ Ｐゴシック" pitchFamily="50" charset="-128"/>
              </a:defRPr>
            </a:lvl6pPr>
            <a:lvl7pPr marL="914400" eaLnBrk="0" fontAlgn="base" hangingPunct="0">
              <a:spcBef>
                <a:spcPct val="0"/>
              </a:spcBef>
              <a:spcAft>
                <a:spcPct val="0"/>
              </a:spcAft>
              <a:defRPr sz="2400">
                <a:solidFill>
                  <a:schemeClr val="tx1"/>
                </a:solidFill>
                <a:latin typeface="Arial" charset="0"/>
                <a:ea typeface="ＭＳ Ｐゴシック" pitchFamily="50" charset="-128"/>
              </a:defRPr>
            </a:lvl7pPr>
            <a:lvl8pPr marL="1371600" eaLnBrk="0" fontAlgn="base" hangingPunct="0">
              <a:spcBef>
                <a:spcPct val="0"/>
              </a:spcBef>
              <a:spcAft>
                <a:spcPct val="0"/>
              </a:spcAft>
              <a:defRPr sz="2400">
                <a:solidFill>
                  <a:schemeClr val="tx1"/>
                </a:solidFill>
                <a:latin typeface="Arial" charset="0"/>
                <a:ea typeface="ＭＳ Ｐゴシック" pitchFamily="50" charset="-128"/>
              </a:defRPr>
            </a:lvl8pPr>
            <a:lvl9pPr marL="1828800" eaLnBrk="0" fontAlgn="base" hangingPunct="0">
              <a:spcBef>
                <a:spcPct val="0"/>
              </a:spcBef>
              <a:spcAft>
                <a:spcPct val="0"/>
              </a:spcAft>
              <a:defRPr sz="2400">
                <a:solidFill>
                  <a:schemeClr val="tx1"/>
                </a:solidFill>
                <a:latin typeface="Arial" charset="0"/>
                <a:ea typeface="ＭＳ Ｐゴシック" pitchFamily="50" charset="-128"/>
              </a:defRPr>
            </a:lvl9pPr>
          </a:lstStyle>
          <a:p>
            <a:pPr eaLnBrk="1" hangingPunct="1"/>
            <a:fld id="{7486E58B-CB85-4561-9E1B-62E2E60F7D34}" type="slidenum">
              <a:rPr lang="en-US" sz="1200">
                <a:solidFill>
                  <a:srgbClr val="ADADEB"/>
                </a:solidFill>
              </a:rPr>
              <a:pPr eaLnBrk="1" hangingPunct="1"/>
              <a:t>19</a:t>
            </a:fld>
            <a:endParaRPr lang="en-US" sz="1200" dirty="0">
              <a:solidFill>
                <a:srgbClr val="ADADEB"/>
              </a:solidFill>
            </a:endParaRPr>
          </a:p>
        </p:txBody>
      </p:sp>
      <p:sp>
        <p:nvSpPr>
          <p:cNvPr id="7" name="TextBox 6"/>
          <p:cNvSpPr txBox="1">
            <a:spLocks noChangeArrowheads="1"/>
          </p:cNvSpPr>
          <p:nvPr/>
        </p:nvSpPr>
        <p:spPr bwMode="auto">
          <a:xfrm>
            <a:off x="368300" y="4321314"/>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50" charset="-128"/>
              </a:defRPr>
            </a:lvl1pPr>
            <a:lvl2pPr marL="37931725" indent="-37474525" eaLnBrk="0" hangingPunct="0">
              <a:defRPr sz="2400">
                <a:solidFill>
                  <a:schemeClr val="tx1"/>
                </a:solidFill>
                <a:latin typeface="Arial" charset="0"/>
                <a:ea typeface="ＭＳ Ｐゴシック" pitchFamily="50" charset="-128"/>
              </a:defRPr>
            </a:lvl2pPr>
            <a:lvl3pPr eaLnBrk="0" hangingPunct="0">
              <a:defRPr sz="2400">
                <a:solidFill>
                  <a:schemeClr val="tx1"/>
                </a:solidFill>
                <a:latin typeface="Arial" charset="0"/>
                <a:ea typeface="ＭＳ Ｐゴシック" pitchFamily="50" charset="-128"/>
              </a:defRPr>
            </a:lvl3pPr>
            <a:lvl4pPr eaLnBrk="0" hangingPunct="0">
              <a:defRPr sz="2400">
                <a:solidFill>
                  <a:schemeClr val="tx1"/>
                </a:solidFill>
                <a:latin typeface="Arial" charset="0"/>
                <a:ea typeface="ＭＳ Ｐゴシック" pitchFamily="50" charset="-128"/>
              </a:defRPr>
            </a:lvl4pPr>
            <a:lvl5pPr eaLnBrk="0" hangingPunct="0">
              <a:defRPr sz="2400">
                <a:solidFill>
                  <a:schemeClr val="tx1"/>
                </a:solidFill>
                <a:latin typeface="Arial" charset="0"/>
                <a:ea typeface="ＭＳ Ｐゴシック" pitchFamily="50" charset="-128"/>
              </a:defRPr>
            </a:lvl5pPr>
            <a:lvl6pPr marL="457200" eaLnBrk="0" fontAlgn="base" hangingPunct="0">
              <a:spcBef>
                <a:spcPct val="0"/>
              </a:spcBef>
              <a:spcAft>
                <a:spcPct val="0"/>
              </a:spcAft>
              <a:defRPr sz="2400">
                <a:solidFill>
                  <a:schemeClr val="tx1"/>
                </a:solidFill>
                <a:latin typeface="Arial" charset="0"/>
                <a:ea typeface="ＭＳ Ｐゴシック" pitchFamily="50" charset="-128"/>
              </a:defRPr>
            </a:lvl6pPr>
            <a:lvl7pPr marL="914400" eaLnBrk="0" fontAlgn="base" hangingPunct="0">
              <a:spcBef>
                <a:spcPct val="0"/>
              </a:spcBef>
              <a:spcAft>
                <a:spcPct val="0"/>
              </a:spcAft>
              <a:defRPr sz="2400">
                <a:solidFill>
                  <a:schemeClr val="tx1"/>
                </a:solidFill>
                <a:latin typeface="Arial" charset="0"/>
                <a:ea typeface="ＭＳ Ｐゴシック" pitchFamily="50" charset="-128"/>
              </a:defRPr>
            </a:lvl7pPr>
            <a:lvl8pPr marL="1371600" eaLnBrk="0" fontAlgn="base" hangingPunct="0">
              <a:spcBef>
                <a:spcPct val="0"/>
              </a:spcBef>
              <a:spcAft>
                <a:spcPct val="0"/>
              </a:spcAft>
              <a:defRPr sz="2400">
                <a:solidFill>
                  <a:schemeClr val="tx1"/>
                </a:solidFill>
                <a:latin typeface="Arial" charset="0"/>
                <a:ea typeface="ＭＳ Ｐゴシック" pitchFamily="50" charset="-128"/>
              </a:defRPr>
            </a:lvl8pPr>
            <a:lvl9pPr marL="1828800" eaLnBrk="0" fontAlgn="base" hangingPunct="0">
              <a:spcBef>
                <a:spcPct val="0"/>
              </a:spcBef>
              <a:spcAft>
                <a:spcPct val="0"/>
              </a:spcAft>
              <a:defRPr sz="2400">
                <a:solidFill>
                  <a:schemeClr val="tx1"/>
                </a:solidFill>
                <a:latin typeface="Arial" charset="0"/>
                <a:ea typeface="ＭＳ Ｐゴシック" pitchFamily="50" charset="-128"/>
              </a:defRPr>
            </a:lvl9pPr>
          </a:lstStyle>
          <a:p>
            <a:pPr eaLnBrk="1" hangingPunct="1"/>
            <a:r>
              <a:rPr lang="en-US" sz="2000" b="1" dirty="0" smtClean="0">
                <a:solidFill>
                  <a:srgbClr val="002060"/>
                </a:solidFill>
              </a:rPr>
              <a:t>DM(WIMP) decay or annihilation can </a:t>
            </a:r>
            <a:r>
              <a:rPr lang="en-US" sz="2000" b="1" dirty="0">
                <a:solidFill>
                  <a:srgbClr val="002060"/>
                </a:solidFill>
              </a:rPr>
              <a:t>produce charged </a:t>
            </a:r>
            <a:r>
              <a:rPr lang="en-US" sz="2000" b="1" dirty="0" smtClean="0">
                <a:solidFill>
                  <a:srgbClr val="002060"/>
                </a:solidFill>
              </a:rPr>
              <a:t>CR particles.</a:t>
            </a:r>
          </a:p>
          <a:p>
            <a:pPr eaLnBrk="1" hangingPunct="1"/>
            <a:r>
              <a:rPr lang="en-US" altLang="ja-JP" sz="2000" b="1" dirty="0">
                <a:solidFill>
                  <a:srgbClr val="FF0000"/>
                </a:solidFill>
              </a:rPr>
              <a:t>DM</a:t>
            </a:r>
            <a:r>
              <a:rPr lang="ja-JP" altLang="en-US" sz="2000" b="1" dirty="0" smtClean="0">
                <a:solidFill>
                  <a:srgbClr val="FF0000"/>
                </a:solidFill>
              </a:rPr>
              <a:t>粒子の崩壊や対消滅で、荷電宇宙線が発生</a:t>
            </a:r>
            <a:endParaRPr lang="en-US" sz="2000" b="1" dirty="0">
              <a:solidFill>
                <a:srgbClr val="FF0000"/>
              </a:solidFill>
            </a:endParaRPr>
          </a:p>
        </p:txBody>
      </p:sp>
    </p:spTree>
    <p:extLst>
      <p:ext uri="{BB962C8B-B14F-4D97-AF65-F5344CB8AC3E}">
        <p14:creationId xmlns:p14="http://schemas.microsoft.com/office/powerpoint/2010/main" val="2292723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0725"/>
                                        </p:tgtEl>
                                        <p:attrNameLst>
                                          <p:attrName>style.visibility</p:attrName>
                                        </p:attrNameLst>
                                      </p:cBhvr>
                                      <p:to>
                                        <p:strVal val="visible"/>
                                      </p:to>
                                    </p:set>
                                    <p:animEffect transition="in" filter="circle(in)">
                                      <p:cBhvr>
                                        <p:cTn id="18" dur="2000"/>
                                        <p:tgtEl>
                                          <p:spTgt spid="307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1" nodeType="clickEffect">
                                  <p:stCondLst>
                                    <p:cond delay="0"/>
                                  </p:stCondLst>
                                  <p:childTnLst>
                                    <p:set>
                                      <p:cBhvr>
                                        <p:cTn id="22" dur="1" fill="hold">
                                          <p:stCondLst>
                                            <p:cond delay="0"/>
                                          </p:stCondLst>
                                        </p:cTn>
                                        <p:tgtEl>
                                          <p:spTgt spid="30725"/>
                                        </p:tgtEl>
                                        <p:attrNameLst>
                                          <p:attrName>style.visibility</p:attrName>
                                        </p:attrNameLst>
                                      </p:cBhvr>
                                      <p:to>
                                        <p:strVal val="visible"/>
                                      </p:to>
                                    </p:set>
                                    <p:animEffect transition="in" filter="barn(inVertical)">
                                      <p:cBhvr>
                                        <p:cTn id="23"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725" grpId="0"/>
      <p:bldP spid="30725"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kumimoji="1" lang="en-US" altLang="ja-JP" b="1" dirty="0" smtClean="0">
                <a:solidFill>
                  <a:srgbClr val="0033CC"/>
                </a:solidFill>
              </a:rPr>
              <a:t>Plan of the talk  </a:t>
            </a:r>
            <a:r>
              <a:rPr kumimoji="1" lang="ja-JP" altLang="en-US" sz="3600" b="1" dirty="0" smtClean="0">
                <a:solidFill>
                  <a:srgbClr val="FF0000"/>
                </a:solidFill>
              </a:rPr>
              <a:t>話の流れ</a:t>
            </a:r>
            <a:endParaRPr kumimoji="1" lang="ja-JP" altLang="en-US" sz="3600" b="1" dirty="0">
              <a:solidFill>
                <a:srgbClr val="FF0000"/>
              </a:solidFill>
            </a:endParaRPr>
          </a:p>
        </p:txBody>
      </p:sp>
      <p:sp>
        <p:nvSpPr>
          <p:cNvPr id="3" name="TextBox 2"/>
          <p:cNvSpPr txBox="1"/>
          <p:nvPr/>
        </p:nvSpPr>
        <p:spPr>
          <a:xfrm>
            <a:off x="495385" y="5920096"/>
            <a:ext cx="8287846" cy="400110"/>
          </a:xfrm>
          <a:prstGeom prst="rect">
            <a:avLst/>
          </a:prstGeom>
          <a:noFill/>
          <a:ln w="28575">
            <a:solidFill>
              <a:srgbClr val="0033CC"/>
            </a:solidFill>
          </a:ln>
        </p:spPr>
        <p:txBody>
          <a:bodyPr wrap="none" rtlCol="0">
            <a:spAutoFit/>
          </a:bodyPr>
          <a:lstStyle/>
          <a:p>
            <a:r>
              <a:rPr kumimoji="1" lang="ja-JP" altLang="en-US" sz="2000" b="1" dirty="0" smtClean="0">
                <a:solidFill>
                  <a:srgbClr val="FF0000"/>
                </a:solidFill>
              </a:rPr>
              <a:t>最新の情報を盛り込みつつ、隣接分野の方にも判りやすいよう努力します。</a:t>
            </a:r>
            <a:endParaRPr kumimoji="1" lang="ja-JP" altLang="en-US" sz="2000" b="1" dirty="0">
              <a:solidFill>
                <a:srgbClr val="FF0000"/>
              </a:solidFill>
            </a:endParaRPr>
          </a:p>
        </p:txBody>
      </p:sp>
      <p:sp>
        <p:nvSpPr>
          <p:cNvPr id="4" name="TextBox 3"/>
          <p:cNvSpPr txBox="1"/>
          <p:nvPr/>
        </p:nvSpPr>
        <p:spPr>
          <a:xfrm>
            <a:off x="609600" y="5253335"/>
            <a:ext cx="8039015" cy="461665"/>
          </a:xfrm>
          <a:prstGeom prst="rect">
            <a:avLst/>
          </a:prstGeom>
          <a:noFill/>
          <a:ln w="28575">
            <a:solidFill>
              <a:srgbClr val="FF0000"/>
            </a:solidFill>
          </a:ln>
        </p:spPr>
        <p:txBody>
          <a:bodyPr wrap="square" rtlCol="0">
            <a:spAutoFit/>
          </a:bodyPr>
          <a:lstStyle/>
          <a:p>
            <a:r>
              <a:rPr kumimoji="1" lang="en-US" altLang="ja-JP" sz="2400" b="1" dirty="0">
                <a:solidFill>
                  <a:srgbClr val="0033CC"/>
                </a:solidFill>
              </a:rPr>
              <a:t>W</a:t>
            </a:r>
            <a:r>
              <a:rPr kumimoji="1" lang="en-US" altLang="ja-JP" sz="2400" b="1" dirty="0" smtClean="0">
                <a:solidFill>
                  <a:srgbClr val="0033CC"/>
                </a:solidFill>
              </a:rPr>
              <a:t>ill try to be up-to-date but understandable for non-experts.</a:t>
            </a:r>
            <a:endParaRPr kumimoji="1" lang="ja-JP" altLang="en-US" sz="2400" b="1" dirty="0">
              <a:solidFill>
                <a:srgbClr val="0033CC"/>
              </a:solidFill>
            </a:endParaRPr>
          </a:p>
        </p:txBody>
      </p:sp>
    </p:spTree>
    <p:extLst>
      <p:ext uri="{BB962C8B-B14F-4D97-AF65-F5344CB8AC3E}">
        <p14:creationId xmlns:p14="http://schemas.microsoft.com/office/powerpoint/2010/main" val="24546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gtEl>
                                        <p:attrNameLst>
                                          <p:attrName>ppt_x</p:attrName>
                                          <p:attrName>ppt_y</p:attrName>
                                        </p:attrNameLst>
                                      </p:cBhvr>
                                    </p:animMotion>
                                    <p:animRot by="1500000">
                                      <p:cBhvr>
                                        <p:cTn id="15" dur="125" fill="hold">
                                          <p:stCondLst>
                                            <p:cond delay="0"/>
                                          </p:stCondLst>
                                        </p:cTn>
                                        <p:tgtEl>
                                          <p:spTgt spid="3"/>
                                        </p:tgtEl>
                                        <p:attrNameLst>
                                          <p:attrName>r</p:attrName>
                                        </p:attrNameLst>
                                      </p:cBhvr>
                                    </p:animRot>
                                    <p:animRot by="-1500000">
                                      <p:cBhvr>
                                        <p:cTn id="16" dur="125" fill="hold">
                                          <p:stCondLst>
                                            <p:cond delay="125"/>
                                          </p:stCondLst>
                                        </p:cTn>
                                        <p:tgtEl>
                                          <p:spTgt spid="3"/>
                                        </p:tgtEl>
                                        <p:attrNameLst>
                                          <p:attrName>r</p:attrName>
                                        </p:attrNameLst>
                                      </p:cBhvr>
                                    </p:animRot>
                                    <p:animRot by="-1500000">
                                      <p:cBhvr>
                                        <p:cTn id="17" dur="125" fill="hold">
                                          <p:stCondLst>
                                            <p:cond delay="250"/>
                                          </p:stCondLst>
                                        </p:cTn>
                                        <p:tgtEl>
                                          <p:spTgt spid="3"/>
                                        </p:tgtEl>
                                        <p:attrNameLst>
                                          <p:attrName>r</p:attrName>
                                        </p:attrNameLst>
                                      </p:cBhvr>
                                    </p:animRot>
                                    <p:animRot by="1500000">
                                      <p:cBhvr>
                                        <p:cTn id="18"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solidFill>
                  <a:srgbClr val="002060"/>
                </a:solidFill>
              </a:rPr>
              <a:t/>
            </a:r>
            <a:br>
              <a:rPr lang="en-US" b="1" dirty="0" smtClean="0">
                <a:solidFill>
                  <a:srgbClr val="002060"/>
                </a:solidFill>
              </a:rPr>
            </a:br>
            <a:r>
              <a:rPr lang="en-US" b="1" dirty="0" smtClean="0">
                <a:solidFill>
                  <a:srgbClr val="002060"/>
                </a:solidFill>
              </a:rPr>
              <a:t>Charged CR spectra and DM</a:t>
            </a:r>
            <a:br>
              <a:rPr lang="en-US" b="1" dirty="0" smtClean="0">
                <a:solidFill>
                  <a:srgbClr val="002060"/>
                </a:solidFill>
              </a:rPr>
            </a:br>
            <a:r>
              <a:rPr lang="ja-JP" altLang="en-US" sz="3600" b="1" dirty="0" smtClean="0">
                <a:solidFill>
                  <a:srgbClr val="FF0000"/>
                </a:solidFill>
              </a:rPr>
              <a:t>荷電宇宙線スペクトルと</a:t>
            </a:r>
            <a:r>
              <a:rPr lang="en-US" altLang="ja-JP" sz="3600" b="1" dirty="0" smtClean="0">
                <a:solidFill>
                  <a:srgbClr val="FF0000"/>
                </a:solidFill>
              </a:rPr>
              <a:t>DM</a:t>
            </a:r>
            <a:r>
              <a:rPr lang="en-US" sz="4000" b="1" dirty="0" smtClean="0">
                <a:solidFill>
                  <a:srgbClr val="002060"/>
                </a:solidFill>
              </a:rPr>
              <a:t/>
            </a:r>
            <a:br>
              <a:rPr lang="en-US" sz="4000" b="1" dirty="0" smtClean="0">
                <a:solidFill>
                  <a:srgbClr val="002060"/>
                </a:solidFill>
              </a:rPr>
            </a:br>
            <a:endParaRPr lang="en-US" sz="40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7" y="2165861"/>
            <a:ext cx="403542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m_gamma_prompt.tiff"/>
          <p:cNvPicPr>
            <a:picLocks noChangeAspect="1"/>
          </p:cNvPicPr>
          <p:nvPr/>
        </p:nvPicPr>
        <p:blipFill>
          <a:blip r:embed="rId3">
            <a:clrChange>
              <a:clrFrom>
                <a:srgbClr val="FFFFFF"/>
              </a:clrFrom>
              <a:clrTo>
                <a:srgbClr val="FFFFFF">
                  <a:alpha val="0"/>
                </a:srgbClr>
              </a:clrTo>
            </a:clrChange>
            <a:alphaModFix/>
            <a:duotone>
              <a:prstClr val="black"/>
              <a:schemeClr val="accent1">
                <a:tint val="45000"/>
                <a:satMod val="400000"/>
              </a:schemeClr>
            </a:duotone>
          </a:blip>
          <a:stretch>
            <a:fillRect/>
          </a:stretch>
        </p:blipFill>
        <p:spPr bwMode="auto">
          <a:xfrm>
            <a:off x="5638800" y="2286000"/>
            <a:ext cx="3034921" cy="1739682"/>
          </a:xfrm>
          <a:prstGeom prst="rect">
            <a:avLst/>
          </a:prstGeom>
          <a:solidFill>
            <a:srgbClr val="FFFFFF"/>
          </a:solidFill>
          <a:ln>
            <a:no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33166"/>
            <a:ext cx="8022557" cy="4948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778806" y="4025682"/>
            <a:ext cx="7689850" cy="830997"/>
          </a:xfrm>
          <a:prstGeom prst="rect">
            <a:avLst/>
          </a:prstGeom>
          <a:solidFill>
            <a:schemeClr val="bg1"/>
          </a:solidFill>
          <a:ln w="38100">
            <a:solidFill>
              <a:srgbClr val="FF0000"/>
            </a:solidFill>
          </a:ln>
          <a:extLst/>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2400" dirty="0" smtClean="0">
                <a:solidFill>
                  <a:srgbClr val="002060"/>
                </a:solidFill>
                <a:latin typeface="+mn-lt"/>
              </a:rPr>
              <a:t>Gamma rays are emitted when positrons are produced.</a:t>
            </a:r>
          </a:p>
          <a:p>
            <a:r>
              <a:rPr lang="ja-JP" altLang="en-US" sz="2400" dirty="0" smtClean="0">
                <a:solidFill>
                  <a:srgbClr val="FF0000"/>
                </a:solidFill>
                <a:latin typeface="+mn-lt"/>
              </a:rPr>
              <a:t>陽電子が発生するときには、ガンマ線も発生する</a:t>
            </a:r>
            <a:endParaRPr lang="en-US" sz="2400" dirty="0">
              <a:solidFill>
                <a:srgbClr val="FF0000"/>
              </a:solidFill>
              <a:latin typeface="+mn-lt"/>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23151"/>
            <a:ext cx="8084599" cy="505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 y="1543050"/>
            <a:ext cx="809625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5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circle(in)">
                                      <p:cBhvr>
                                        <p:cTn id="19" dur="2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in)">
                                      <p:cBhvr>
                                        <p:cTn id="2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52400"/>
            <a:ext cx="8229600" cy="868362"/>
          </a:xfrm>
        </p:spPr>
        <p:txBody>
          <a:bodyPr>
            <a:normAutofit fontScale="90000"/>
          </a:bodyPr>
          <a:lstStyle/>
          <a:p>
            <a:r>
              <a:rPr lang="en-US" sz="4000" b="1" dirty="0" smtClean="0">
                <a:solidFill>
                  <a:srgbClr val="002060"/>
                </a:solidFill>
                <a:ea typeface="ＭＳ Ｐゴシック" pitchFamily="50" charset="-128"/>
              </a:rPr>
              <a:t>DM Search with Fermi-LAT in </a:t>
            </a:r>
            <a:r>
              <a:rPr lang="en-US" sz="4000" b="1" dirty="0" smtClean="0">
                <a:solidFill>
                  <a:srgbClr val="002060"/>
                </a:solidFill>
                <a:latin typeface="Symbol" pitchFamily="18" charset="2"/>
                <a:ea typeface="ＭＳ Ｐゴシック" pitchFamily="50" charset="-128"/>
              </a:rPr>
              <a:t>g</a:t>
            </a:r>
            <a:r>
              <a:rPr lang="en-US" sz="4000" b="1" dirty="0" smtClean="0">
                <a:solidFill>
                  <a:srgbClr val="002060"/>
                </a:solidFill>
                <a:ea typeface="ＭＳ Ｐゴシック" pitchFamily="50" charset="-128"/>
              </a:rPr>
              <a:t>-ray</a:t>
            </a:r>
            <a:br>
              <a:rPr lang="en-US" sz="4000" b="1" dirty="0" smtClean="0">
                <a:solidFill>
                  <a:srgbClr val="002060"/>
                </a:solidFill>
                <a:ea typeface="ＭＳ Ｐゴシック" pitchFamily="50" charset="-128"/>
              </a:rPr>
            </a:br>
            <a:r>
              <a:rPr lang="ja-JP" altLang="en-US" sz="3100" b="1" dirty="0" smtClean="0">
                <a:solidFill>
                  <a:srgbClr val="FF0000"/>
                </a:solidFill>
                <a:ea typeface="ＭＳ Ｐゴシック" pitchFamily="50" charset="-128"/>
              </a:rPr>
              <a:t>フェルミ衛星での</a:t>
            </a:r>
            <a:r>
              <a:rPr lang="en-US" altLang="ja-JP" sz="3100" b="1" dirty="0" smtClean="0">
                <a:solidFill>
                  <a:srgbClr val="FF0000"/>
                </a:solidFill>
                <a:ea typeface="ＭＳ Ｐゴシック" pitchFamily="50" charset="-128"/>
              </a:rPr>
              <a:t>DM</a:t>
            </a:r>
            <a:r>
              <a:rPr lang="ja-JP" altLang="en-US" sz="3100" b="1" dirty="0" smtClean="0">
                <a:solidFill>
                  <a:srgbClr val="FF0000"/>
                </a:solidFill>
                <a:ea typeface="ＭＳ Ｐゴシック" pitchFamily="50" charset="-128"/>
              </a:rPr>
              <a:t>起源の</a:t>
            </a:r>
            <a:r>
              <a:rPr lang="en-US" sz="3100" b="1" dirty="0" smtClean="0">
                <a:solidFill>
                  <a:srgbClr val="FF0000"/>
                </a:solidFill>
                <a:latin typeface="Symbol" pitchFamily="18" charset="2"/>
                <a:ea typeface="ＭＳ Ｐゴシック" pitchFamily="50" charset="-128"/>
              </a:rPr>
              <a:t>g</a:t>
            </a:r>
            <a:r>
              <a:rPr lang="ja-JP" altLang="en-US" sz="3100" b="1" dirty="0" smtClean="0">
                <a:solidFill>
                  <a:srgbClr val="FF0000"/>
                </a:solidFill>
                <a:latin typeface="Symbol" pitchFamily="18" charset="2"/>
                <a:ea typeface="ＭＳ Ｐゴシック" pitchFamily="50" charset="-128"/>
              </a:rPr>
              <a:t>線</a:t>
            </a:r>
            <a:r>
              <a:rPr lang="en-US" sz="3100" b="1" dirty="0" smtClean="0">
                <a:solidFill>
                  <a:srgbClr val="FF0000"/>
                </a:solidFill>
                <a:ea typeface="ＭＳ Ｐゴシック" pitchFamily="50" charset="-128"/>
              </a:rPr>
              <a:t> </a:t>
            </a:r>
            <a:r>
              <a:rPr lang="ja-JP" altLang="en-US" sz="3100" b="1" dirty="0" smtClean="0">
                <a:solidFill>
                  <a:srgbClr val="FF0000"/>
                </a:solidFill>
                <a:ea typeface="ＭＳ Ｐゴシック" pitchFamily="50" charset="-128"/>
              </a:rPr>
              <a:t>探索</a:t>
            </a:r>
            <a:endParaRPr lang="en-US" sz="3100" b="1" dirty="0" smtClean="0">
              <a:solidFill>
                <a:srgbClr val="FF0000"/>
              </a:solidFill>
              <a:ea typeface="ＭＳ Ｐゴシック" pitchFamily="50" charset="-128"/>
            </a:endParaRPr>
          </a:p>
        </p:txBody>
      </p:sp>
      <p:pic>
        <p:nvPicPr>
          <p:cNvPr id="368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491410"/>
            <a:ext cx="9129712"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p:cNvSpPr>
          <p:nvPr/>
        </p:nvSpPr>
        <p:spPr bwMode="auto">
          <a:xfrm>
            <a:off x="381000" y="1408504"/>
            <a:ext cx="2247899" cy="648896"/>
          </a:xfrm>
          <a:prstGeom prst="rect">
            <a:avLst/>
          </a:prstGeom>
          <a:noFill/>
          <a:ln w="9525">
            <a:noFill/>
            <a:miter lim="800000"/>
            <a:headEnd/>
            <a:tailEnd/>
          </a:ln>
        </p:spPr>
        <p:txBody>
          <a:bodyPr wrap="square" lIns="0" tIns="0" rIns="39880" bIns="0" anchor="ctr">
            <a:spAutoFit/>
          </a:bodyPr>
          <a:lstStyle/>
          <a:p>
            <a:pPr marL="41275" algn="ctr">
              <a:spcBef>
                <a:spcPts val="500"/>
              </a:spcBef>
            </a:pPr>
            <a:r>
              <a:rPr lang="en-US" b="1" dirty="0">
                <a:sym typeface="Verdana" charset="0"/>
              </a:rPr>
              <a:t> </a:t>
            </a:r>
            <a:r>
              <a:rPr lang="en-US" sz="2000" b="1" dirty="0" smtClean="0">
                <a:sym typeface="Verdana" charset="0"/>
              </a:rPr>
              <a:t>Satellite galaxies</a:t>
            </a:r>
            <a:endParaRPr lang="en-US" sz="2000" b="1" dirty="0">
              <a:sym typeface="Verdana" charset="0"/>
            </a:endParaRPr>
          </a:p>
          <a:p>
            <a:pPr marL="41275" algn="ctr">
              <a:spcBef>
                <a:spcPts val="500"/>
              </a:spcBef>
            </a:pPr>
            <a:r>
              <a:rPr lang="ja-JP" altLang="en-US" b="1" dirty="0" smtClean="0">
                <a:solidFill>
                  <a:srgbClr val="FF0000"/>
                </a:solidFill>
                <a:sym typeface="Verdana" charset="0"/>
              </a:rPr>
              <a:t>天の川銀河の伴銀河</a:t>
            </a:r>
            <a:endParaRPr lang="en-US" b="1" dirty="0">
              <a:solidFill>
                <a:srgbClr val="FF0000"/>
              </a:solidFill>
              <a:sym typeface="Verdana" charset="0"/>
            </a:endParaRPr>
          </a:p>
        </p:txBody>
      </p:sp>
      <p:sp>
        <p:nvSpPr>
          <p:cNvPr id="36869" name="Line 10"/>
          <p:cNvSpPr>
            <a:spLocks noChangeShapeType="1"/>
          </p:cNvSpPr>
          <p:nvPr/>
        </p:nvSpPr>
        <p:spPr bwMode="auto">
          <a:xfrm rot="10800000">
            <a:off x="4502944" y="1904999"/>
            <a:ext cx="76200" cy="1600201"/>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10" name="Rectangle 11"/>
          <p:cNvSpPr>
            <a:spLocks/>
          </p:cNvSpPr>
          <p:nvPr/>
        </p:nvSpPr>
        <p:spPr bwMode="auto">
          <a:xfrm>
            <a:off x="3333751" y="1256104"/>
            <a:ext cx="2228849" cy="648896"/>
          </a:xfrm>
          <a:prstGeom prst="rect">
            <a:avLst/>
          </a:prstGeom>
          <a:noFill/>
          <a:ln w="9525">
            <a:noFill/>
            <a:miter lim="800000"/>
            <a:headEnd/>
            <a:tailEnd/>
          </a:ln>
        </p:spPr>
        <p:txBody>
          <a:bodyPr wrap="square" lIns="0" tIns="0" rIns="39880" bIns="0" anchor="ctr">
            <a:spAutoFit/>
          </a:bodyPr>
          <a:lstStyle/>
          <a:p>
            <a:pPr marL="41275" algn="ctr">
              <a:spcBef>
                <a:spcPts val="500"/>
              </a:spcBef>
            </a:pPr>
            <a:r>
              <a:rPr lang="en-US" sz="2000" b="1" dirty="0" smtClean="0">
                <a:solidFill>
                  <a:srgbClr val="000000"/>
                </a:solidFill>
                <a:sym typeface="Verdana" charset="0"/>
              </a:rPr>
              <a:t> </a:t>
            </a:r>
            <a:r>
              <a:rPr lang="en-US" sz="2000" b="1" dirty="0">
                <a:solidFill>
                  <a:srgbClr val="000000"/>
                </a:solidFill>
                <a:sym typeface="Verdana" charset="0"/>
              </a:rPr>
              <a:t>Galactic </a:t>
            </a:r>
            <a:r>
              <a:rPr lang="en-US" sz="2000" b="1" dirty="0" smtClean="0">
                <a:solidFill>
                  <a:srgbClr val="000000"/>
                </a:solidFill>
                <a:sym typeface="Verdana" charset="0"/>
              </a:rPr>
              <a:t>Center</a:t>
            </a:r>
          </a:p>
          <a:p>
            <a:pPr marL="41275" algn="ctr">
              <a:spcBef>
                <a:spcPts val="500"/>
              </a:spcBef>
            </a:pPr>
            <a:r>
              <a:rPr lang="ja-JP" altLang="en-US" b="1" dirty="0" smtClean="0">
                <a:solidFill>
                  <a:srgbClr val="FF0000"/>
                </a:solidFill>
                <a:sym typeface="Verdana" charset="0"/>
              </a:rPr>
              <a:t>銀</a:t>
            </a:r>
            <a:r>
              <a:rPr lang="ja-JP" altLang="en-US" b="1" dirty="0">
                <a:solidFill>
                  <a:srgbClr val="FF0000"/>
                </a:solidFill>
                <a:sym typeface="Verdana" charset="0"/>
              </a:rPr>
              <a:t>河中心</a:t>
            </a:r>
            <a:endParaRPr lang="en-US" b="1" dirty="0">
              <a:solidFill>
                <a:srgbClr val="FF0000"/>
              </a:solidFill>
              <a:sym typeface="Verdana" charset="0"/>
            </a:endParaRPr>
          </a:p>
        </p:txBody>
      </p:sp>
      <p:sp>
        <p:nvSpPr>
          <p:cNvPr id="36871" name="Line 13"/>
          <p:cNvSpPr>
            <a:spLocks noChangeShapeType="1"/>
          </p:cNvSpPr>
          <p:nvPr/>
        </p:nvSpPr>
        <p:spPr bwMode="auto">
          <a:xfrm rot="10800000" flipH="1">
            <a:off x="5195888" y="2057400"/>
            <a:ext cx="2271712" cy="11430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12" name="Rectangle 11"/>
          <p:cNvSpPr>
            <a:spLocks/>
          </p:cNvSpPr>
          <p:nvPr/>
        </p:nvSpPr>
        <p:spPr bwMode="auto">
          <a:xfrm>
            <a:off x="6324600" y="1408504"/>
            <a:ext cx="2535237" cy="648896"/>
          </a:xfrm>
          <a:prstGeom prst="rect">
            <a:avLst/>
          </a:prstGeom>
          <a:noFill/>
          <a:ln w="9525">
            <a:noFill/>
            <a:miter lim="800000"/>
            <a:headEnd/>
            <a:tailEnd/>
          </a:ln>
        </p:spPr>
        <p:txBody>
          <a:bodyPr lIns="0" tIns="0" rIns="39880" bIns="0" anchor="ctr">
            <a:spAutoFit/>
          </a:bodyPr>
          <a:lstStyle/>
          <a:p>
            <a:pPr marL="41275">
              <a:spcBef>
                <a:spcPts val="500"/>
              </a:spcBef>
            </a:pPr>
            <a:r>
              <a:rPr lang="en-US" sz="2000" b="1" dirty="0">
                <a:sym typeface="Verdana" charset="0"/>
              </a:rPr>
              <a:t>      Milky Way Halo</a:t>
            </a:r>
          </a:p>
          <a:p>
            <a:pPr marL="41275" algn="ctr">
              <a:spcBef>
                <a:spcPts val="500"/>
              </a:spcBef>
            </a:pPr>
            <a:r>
              <a:rPr lang="ja-JP" altLang="en-US" b="1" dirty="0">
                <a:solidFill>
                  <a:srgbClr val="FF0000"/>
                </a:solidFill>
                <a:sym typeface="Verdana" charset="0"/>
              </a:rPr>
              <a:t>天の</a:t>
            </a:r>
            <a:r>
              <a:rPr lang="ja-JP" altLang="en-US" b="1" dirty="0" smtClean="0">
                <a:solidFill>
                  <a:srgbClr val="FF0000"/>
                </a:solidFill>
                <a:sym typeface="Verdana" charset="0"/>
              </a:rPr>
              <a:t>川銀河のハロー</a:t>
            </a:r>
            <a:endParaRPr lang="en-US" b="1" dirty="0">
              <a:solidFill>
                <a:srgbClr val="FF0000"/>
              </a:solidFill>
              <a:sym typeface="Verdana" charset="0"/>
            </a:endParaRPr>
          </a:p>
        </p:txBody>
      </p:sp>
      <p:sp>
        <p:nvSpPr>
          <p:cNvPr id="14" name="Rectangle 15"/>
          <p:cNvSpPr>
            <a:spLocks/>
          </p:cNvSpPr>
          <p:nvPr/>
        </p:nvSpPr>
        <p:spPr bwMode="auto">
          <a:xfrm>
            <a:off x="381000" y="5751904"/>
            <a:ext cx="2667000" cy="648896"/>
          </a:xfrm>
          <a:prstGeom prst="rect">
            <a:avLst/>
          </a:prstGeom>
          <a:noFill/>
          <a:ln w="9525">
            <a:noFill/>
            <a:miter lim="800000"/>
            <a:headEnd/>
            <a:tailEnd/>
          </a:ln>
        </p:spPr>
        <p:txBody>
          <a:bodyPr wrap="square" lIns="0" tIns="0" rIns="39880" bIns="0" anchor="ctr">
            <a:spAutoFit/>
          </a:bodyPr>
          <a:lstStyle/>
          <a:p>
            <a:pPr marL="41275" algn="ctr">
              <a:spcBef>
                <a:spcPts val="500"/>
              </a:spcBef>
            </a:pPr>
            <a:r>
              <a:rPr lang="en-US" b="1" dirty="0" smtClean="0">
                <a:sym typeface="Verdana" charset="0"/>
              </a:rPr>
              <a:t> </a:t>
            </a:r>
            <a:r>
              <a:rPr lang="en-US" sz="2000" b="1" dirty="0">
                <a:sym typeface="Verdana" charset="0"/>
              </a:rPr>
              <a:t>Spectral Lines</a:t>
            </a:r>
          </a:p>
          <a:p>
            <a:pPr marL="41275" algn="ctr">
              <a:spcBef>
                <a:spcPts val="500"/>
              </a:spcBef>
            </a:pPr>
            <a:r>
              <a:rPr lang="ja-JP" altLang="en-US" b="1" dirty="0">
                <a:solidFill>
                  <a:srgbClr val="FF0000"/>
                </a:solidFill>
                <a:sym typeface="Verdana" charset="0"/>
              </a:rPr>
              <a:t>線スペクト</a:t>
            </a:r>
            <a:r>
              <a:rPr lang="ja-JP" altLang="en-US" b="1" dirty="0" smtClean="0">
                <a:solidFill>
                  <a:srgbClr val="FF0000"/>
                </a:solidFill>
                <a:sym typeface="Verdana" charset="0"/>
              </a:rPr>
              <a:t>ルをもつ</a:t>
            </a:r>
            <a:r>
              <a:rPr lang="en-US" altLang="ja-JP" b="1" dirty="0" smtClean="0">
                <a:solidFill>
                  <a:srgbClr val="FF0000"/>
                </a:solidFill>
                <a:latin typeface="Symbol" pitchFamily="18" charset="2"/>
                <a:sym typeface="Verdana" charset="0"/>
              </a:rPr>
              <a:t>g</a:t>
            </a:r>
            <a:r>
              <a:rPr lang="ja-JP" altLang="en-US" b="1" dirty="0" smtClean="0">
                <a:solidFill>
                  <a:srgbClr val="FF0000"/>
                </a:solidFill>
                <a:sym typeface="Verdana" charset="0"/>
              </a:rPr>
              <a:t>線</a:t>
            </a:r>
            <a:endParaRPr lang="en-US" b="1" dirty="0">
              <a:solidFill>
                <a:srgbClr val="FF0000"/>
              </a:solidFill>
              <a:sym typeface="Verdana" charset="0"/>
            </a:endParaRPr>
          </a:p>
        </p:txBody>
      </p:sp>
      <p:sp>
        <p:nvSpPr>
          <p:cNvPr id="36876" name="Line 13"/>
          <p:cNvSpPr>
            <a:spLocks noChangeShapeType="1"/>
          </p:cNvSpPr>
          <p:nvPr/>
        </p:nvSpPr>
        <p:spPr bwMode="auto">
          <a:xfrm rot="10800000" flipH="1" flipV="1">
            <a:off x="6621463" y="4495800"/>
            <a:ext cx="592137" cy="10795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77" name="Line 10"/>
          <p:cNvSpPr>
            <a:spLocks noChangeShapeType="1"/>
          </p:cNvSpPr>
          <p:nvPr/>
        </p:nvSpPr>
        <p:spPr bwMode="auto">
          <a:xfrm rot="10800000" flipV="1">
            <a:off x="4800600" y="4953000"/>
            <a:ext cx="1257300" cy="11430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78" name="Line 10"/>
          <p:cNvSpPr>
            <a:spLocks noChangeShapeType="1"/>
          </p:cNvSpPr>
          <p:nvPr/>
        </p:nvSpPr>
        <p:spPr bwMode="auto">
          <a:xfrm rot="10800000" flipH="1" flipV="1">
            <a:off x="3887788" y="4953000"/>
            <a:ext cx="798512" cy="11430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79" name="Line 7"/>
          <p:cNvSpPr>
            <a:spLocks noChangeShapeType="1"/>
          </p:cNvSpPr>
          <p:nvPr/>
        </p:nvSpPr>
        <p:spPr bwMode="auto">
          <a:xfrm rot="10800000" flipH="1">
            <a:off x="1828800" y="2057400"/>
            <a:ext cx="0" cy="6858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80" name="Line 8"/>
          <p:cNvSpPr>
            <a:spLocks noChangeShapeType="1"/>
          </p:cNvSpPr>
          <p:nvPr/>
        </p:nvSpPr>
        <p:spPr bwMode="auto">
          <a:xfrm rot="10800000">
            <a:off x="2057400" y="2057400"/>
            <a:ext cx="1143000" cy="6858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24" name="Rectangle 16"/>
          <p:cNvSpPr>
            <a:spLocks/>
          </p:cNvSpPr>
          <p:nvPr/>
        </p:nvSpPr>
        <p:spPr bwMode="auto">
          <a:xfrm>
            <a:off x="6096000" y="5575300"/>
            <a:ext cx="2743200" cy="825500"/>
          </a:xfrm>
          <a:prstGeom prst="rect">
            <a:avLst/>
          </a:prstGeom>
          <a:noFill/>
          <a:ln w="9525">
            <a:noFill/>
            <a:miter lim="800000"/>
            <a:headEnd/>
            <a:tailEnd/>
          </a:ln>
        </p:spPr>
        <p:txBody>
          <a:bodyPr lIns="0" tIns="0" rIns="39880" bIns="0" anchor="ctr"/>
          <a:lstStyle/>
          <a:p>
            <a:pPr marL="41275" algn="ctr">
              <a:spcBef>
                <a:spcPts val="500"/>
              </a:spcBef>
            </a:pPr>
            <a:r>
              <a:rPr lang="en-US" sz="2000" b="1" dirty="0">
                <a:sym typeface="Verdana" charset="0"/>
              </a:rPr>
              <a:t> </a:t>
            </a:r>
            <a:r>
              <a:rPr lang="en-US" sz="2000" b="1" dirty="0" smtClean="0">
                <a:sym typeface="Verdana" charset="0"/>
              </a:rPr>
              <a:t>Isotropic </a:t>
            </a:r>
            <a:r>
              <a:rPr lang="en-US" sz="2000" b="1" dirty="0">
                <a:sym typeface="Verdana" charset="0"/>
              </a:rPr>
              <a:t>contributions</a:t>
            </a:r>
          </a:p>
          <a:p>
            <a:pPr marL="41275" algn="ctr">
              <a:spcBef>
                <a:spcPts val="500"/>
              </a:spcBef>
            </a:pPr>
            <a:r>
              <a:rPr lang="ja-JP" altLang="en-US" b="1" dirty="0">
                <a:solidFill>
                  <a:srgbClr val="FF0000"/>
                </a:solidFill>
                <a:sym typeface="Verdana" charset="0"/>
              </a:rPr>
              <a:t>宇宙全</a:t>
            </a:r>
            <a:r>
              <a:rPr lang="ja-JP" altLang="en-US" b="1" dirty="0" smtClean="0">
                <a:solidFill>
                  <a:srgbClr val="FF0000"/>
                </a:solidFill>
                <a:sym typeface="Verdana" charset="0"/>
              </a:rPr>
              <a:t>体に分布する成分</a:t>
            </a:r>
            <a:endParaRPr lang="en-US" b="1" dirty="0">
              <a:solidFill>
                <a:srgbClr val="FF0000"/>
              </a:solidFill>
              <a:sym typeface="Verdana" charset="0"/>
            </a:endParaRPr>
          </a:p>
        </p:txBody>
      </p:sp>
      <p:sp>
        <p:nvSpPr>
          <p:cNvPr id="16" name="Rectangle 16"/>
          <p:cNvSpPr>
            <a:spLocks/>
          </p:cNvSpPr>
          <p:nvPr/>
        </p:nvSpPr>
        <p:spPr bwMode="auto">
          <a:xfrm>
            <a:off x="3581400" y="6019800"/>
            <a:ext cx="2133600" cy="685800"/>
          </a:xfrm>
          <a:prstGeom prst="rect">
            <a:avLst/>
          </a:prstGeom>
          <a:solidFill>
            <a:schemeClr val="bg1"/>
          </a:solidFill>
          <a:ln w="9525">
            <a:noFill/>
            <a:miter lim="800000"/>
            <a:headEnd/>
            <a:tailEnd/>
          </a:ln>
        </p:spPr>
        <p:txBody>
          <a:bodyPr lIns="0" tIns="0" rIns="39880" bIns="0" anchor="ctr"/>
          <a:lstStyle/>
          <a:p>
            <a:pPr marL="41275" algn="ctr">
              <a:spcBef>
                <a:spcPts val="500"/>
              </a:spcBef>
            </a:pPr>
            <a:r>
              <a:rPr lang="en-US" sz="2000" b="1" dirty="0">
                <a:solidFill>
                  <a:srgbClr val="000000"/>
                </a:solidFill>
                <a:sym typeface="Verdana" charset="0"/>
              </a:rPr>
              <a:t>Galaxy Clusters</a:t>
            </a:r>
          </a:p>
          <a:p>
            <a:pPr marL="41275" algn="ctr">
              <a:spcBef>
                <a:spcPts val="500"/>
              </a:spcBef>
            </a:pPr>
            <a:r>
              <a:rPr lang="ja-JP" altLang="en-US" b="1" dirty="0">
                <a:solidFill>
                  <a:srgbClr val="FF0000"/>
                </a:solidFill>
                <a:sym typeface="Verdana" charset="0"/>
              </a:rPr>
              <a:t>銀河団</a:t>
            </a:r>
            <a:endParaRPr lang="en-US" b="1" dirty="0">
              <a:solidFill>
                <a:srgbClr val="FF0000"/>
              </a:solidFill>
              <a:sym typeface="Verdana" charset="0"/>
            </a:endParaRPr>
          </a:p>
        </p:txBody>
      </p:sp>
    </p:spTree>
    <p:extLst>
      <p:ext uri="{BB962C8B-B14F-4D97-AF65-F5344CB8AC3E}">
        <p14:creationId xmlns:p14="http://schemas.microsoft.com/office/powerpoint/2010/main" val="357932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24"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791889"/>
            <a:ext cx="7648575" cy="606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81000" y="228600"/>
            <a:ext cx="4191000" cy="639762"/>
          </a:xfrm>
        </p:spPr>
        <p:txBody>
          <a:bodyPr>
            <a:normAutofit fontScale="90000"/>
          </a:bodyPr>
          <a:lstStyle/>
          <a:p>
            <a:r>
              <a:rPr lang="en-US" sz="3200" b="1" dirty="0" smtClean="0">
                <a:solidFill>
                  <a:srgbClr val="002060"/>
                </a:solidFill>
              </a:rPr>
              <a:t>Claims for DM Detection</a:t>
            </a:r>
            <a:endParaRPr lang="en-US" sz="3200" b="1" dirty="0">
              <a:solidFill>
                <a:srgbClr val="002060"/>
              </a:solidFill>
            </a:endParaRPr>
          </a:p>
        </p:txBody>
      </p:sp>
      <p:sp>
        <p:nvSpPr>
          <p:cNvPr id="6" name="Right Arrow 5"/>
          <p:cNvSpPr/>
          <p:nvPr/>
        </p:nvSpPr>
        <p:spPr>
          <a:xfrm>
            <a:off x="685799" y="5715000"/>
            <a:ext cx="1722119" cy="381000"/>
          </a:xfrm>
          <a:prstGeom prst="rightArrow">
            <a:avLst>
              <a:gd name="adj1" fmla="val 50000"/>
              <a:gd name="adj2" fmla="val 66296"/>
            </a:avLst>
          </a:prstGeom>
          <a:solidFill>
            <a:schemeClr val="bg1"/>
          </a:solid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Group 6"/>
          <p:cNvGrpSpPr/>
          <p:nvPr/>
        </p:nvGrpSpPr>
        <p:grpSpPr>
          <a:xfrm>
            <a:off x="685800" y="3352800"/>
            <a:ext cx="1722119" cy="609600"/>
            <a:chOff x="685800" y="3352800"/>
            <a:chExt cx="1722119" cy="609600"/>
          </a:xfrm>
        </p:grpSpPr>
        <p:sp>
          <p:nvSpPr>
            <p:cNvPr id="2" name="Right Arrow 1"/>
            <p:cNvSpPr/>
            <p:nvPr/>
          </p:nvSpPr>
          <p:spPr>
            <a:xfrm>
              <a:off x="685800" y="3352800"/>
              <a:ext cx="1371600" cy="609600"/>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Left Brace 2"/>
            <p:cNvSpPr/>
            <p:nvPr/>
          </p:nvSpPr>
          <p:spPr>
            <a:xfrm>
              <a:off x="2057400" y="3352800"/>
              <a:ext cx="350519" cy="6096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0" name="Group 9"/>
          <p:cNvGrpSpPr/>
          <p:nvPr/>
        </p:nvGrpSpPr>
        <p:grpSpPr>
          <a:xfrm>
            <a:off x="685800" y="4343400"/>
            <a:ext cx="1736511" cy="762000"/>
            <a:chOff x="685800" y="4343400"/>
            <a:chExt cx="1736511" cy="762000"/>
          </a:xfrm>
        </p:grpSpPr>
        <p:sp>
          <p:nvSpPr>
            <p:cNvPr id="5" name="Right Arrow 4"/>
            <p:cNvSpPr/>
            <p:nvPr/>
          </p:nvSpPr>
          <p:spPr>
            <a:xfrm>
              <a:off x="685800" y="4343400"/>
              <a:ext cx="1371600" cy="762000"/>
            </a:xfrm>
            <a:prstGeom prst="rightArrow">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Left Brace 8"/>
            <p:cNvSpPr/>
            <p:nvPr/>
          </p:nvSpPr>
          <p:spPr>
            <a:xfrm>
              <a:off x="2071792" y="4419600"/>
              <a:ext cx="350519" cy="609600"/>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85927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US" b="1" dirty="0" smtClean="0">
                <a:solidFill>
                  <a:srgbClr val="002060"/>
                </a:solidFill>
              </a:rPr>
              <a:t>AMS-2 Detector</a:t>
            </a:r>
            <a:endParaRPr lang="en-US" b="1"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219200"/>
            <a:ext cx="526732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6457950"/>
            <a:ext cx="2324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1219200"/>
            <a:ext cx="3505200" cy="2462213"/>
          </a:xfrm>
          <a:prstGeom prst="rect">
            <a:avLst/>
          </a:prstGeom>
          <a:noFill/>
          <a:ln w="38100">
            <a:solidFill>
              <a:srgbClr val="FF0000"/>
            </a:solidFill>
          </a:ln>
        </p:spPr>
        <p:txBody>
          <a:bodyPr wrap="square" rtlCol="0">
            <a:spAutoFit/>
          </a:bodyPr>
          <a:lstStyle/>
          <a:p>
            <a:r>
              <a:rPr lang="en-US" sz="2000" b="1" u="sng" dirty="0" smtClean="0">
                <a:solidFill>
                  <a:srgbClr val="FF0000"/>
                </a:solidFill>
              </a:rPr>
              <a:t>Transition Radiation Detector</a:t>
            </a:r>
          </a:p>
          <a:p>
            <a:r>
              <a:rPr lang="en-US" sz="2000" b="1" dirty="0" smtClean="0">
                <a:solidFill>
                  <a:srgbClr val="002060"/>
                </a:solidFill>
              </a:rPr>
              <a:t>Detect soft X-rays emitted when ultra relativistic charged particles experience big jump in index-of-refraction</a:t>
            </a:r>
          </a:p>
          <a:p>
            <a:r>
              <a:rPr lang="ja-JP" altLang="en-US" b="1" dirty="0" smtClean="0">
                <a:solidFill>
                  <a:srgbClr val="FF0000"/>
                </a:solidFill>
              </a:rPr>
              <a:t>極めて光速に近い荷電粒子が屈折率が大きく違う境界を通過するときに出す、軟</a:t>
            </a:r>
            <a:r>
              <a:rPr lang="en-US" altLang="ja-JP" b="1" dirty="0" smtClean="0">
                <a:solidFill>
                  <a:srgbClr val="FF0000"/>
                </a:solidFill>
              </a:rPr>
              <a:t>X</a:t>
            </a:r>
            <a:r>
              <a:rPr lang="ja-JP" altLang="en-US" b="1" dirty="0" smtClean="0">
                <a:solidFill>
                  <a:srgbClr val="FF0000"/>
                </a:solidFill>
              </a:rPr>
              <a:t>線を検出する</a:t>
            </a:r>
            <a:endParaRPr lang="en-US" b="1" dirty="0">
              <a:solidFill>
                <a:srgbClr val="FF0000"/>
              </a:solidFill>
            </a:endParaRPr>
          </a:p>
        </p:txBody>
      </p:sp>
      <p:sp>
        <p:nvSpPr>
          <p:cNvPr id="3" name="TextBox 2"/>
          <p:cNvSpPr txBox="1"/>
          <p:nvPr/>
        </p:nvSpPr>
        <p:spPr>
          <a:xfrm>
            <a:off x="381001" y="3657600"/>
            <a:ext cx="3505199" cy="1015663"/>
          </a:xfrm>
          <a:prstGeom prst="rect">
            <a:avLst/>
          </a:prstGeom>
          <a:noFill/>
          <a:ln w="38100">
            <a:solidFill>
              <a:srgbClr val="FF0000"/>
            </a:solidFill>
          </a:ln>
        </p:spPr>
        <p:txBody>
          <a:bodyPr wrap="square" rtlCol="0">
            <a:spAutoFit/>
          </a:bodyPr>
          <a:lstStyle/>
          <a:p>
            <a:r>
              <a:rPr lang="en-US" altLang="ja-JP" sz="2000" b="1" dirty="0" smtClean="0">
                <a:solidFill>
                  <a:srgbClr val="002060"/>
                </a:solidFill>
              </a:rPr>
              <a:t>Key component</a:t>
            </a:r>
            <a:r>
              <a:rPr lang="en-US" sz="2000" b="1" dirty="0" smtClean="0">
                <a:solidFill>
                  <a:srgbClr val="002060"/>
                </a:solidFill>
              </a:rPr>
              <a:t> in separating electrons and protons</a:t>
            </a:r>
          </a:p>
          <a:p>
            <a:r>
              <a:rPr lang="ja-JP" altLang="en-US" sz="2000" b="1" dirty="0" smtClean="0">
                <a:solidFill>
                  <a:srgbClr val="002060"/>
                </a:solidFill>
              </a:rPr>
              <a:t>電子と陽子を分けるのに重要</a:t>
            </a:r>
            <a:endParaRPr lang="en-US" sz="2000" b="1" dirty="0">
              <a:solidFill>
                <a:srgbClr val="002060"/>
              </a:solidFill>
            </a:endParaRPr>
          </a:p>
        </p:txBody>
      </p:sp>
      <p:sp>
        <p:nvSpPr>
          <p:cNvPr id="5" name="Oval 4"/>
          <p:cNvSpPr/>
          <p:nvPr/>
        </p:nvSpPr>
        <p:spPr>
          <a:xfrm>
            <a:off x="3962400" y="1143000"/>
            <a:ext cx="43434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419600" y="2819400"/>
            <a:ext cx="3409950" cy="21336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1" y="4970929"/>
            <a:ext cx="3429000" cy="1569660"/>
          </a:xfrm>
          <a:prstGeom prst="rect">
            <a:avLst/>
          </a:prstGeom>
          <a:noFill/>
          <a:ln w="38100">
            <a:solidFill>
              <a:srgbClr val="92D050"/>
            </a:solidFill>
          </a:ln>
        </p:spPr>
        <p:txBody>
          <a:bodyPr wrap="square" rtlCol="0">
            <a:spAutoFit/>
          </a:bodyPr>
          <a:lstStyle/>
          <a:p>
            <a:r>
              <a:rPr lang="en-US" sz="2000" b="1" u="sng" dirty="0" smtClean="0">
                <a:solidFill>
                  <a:srgbClr val="002060"/>
                </a:solidFill>
              </a:rPr>
              <a:t>Magnet</a:t>
            </a:r>
            <a:r>
              <a:rPr lang="ja-JP" altLang="en-US" sz="2000" u="sng" dirty="0" smtClean="0"/>
              <a:t>　</a:t>
            </a:r>
            <a:r>
              <a:rPr lang="ja-JP" altLang="en-US" b="1" u="sng" dirty="0" smtClean="0">
                <a:solidFill>
                  <a:srgbClr val="FF0000"/>
                </a:solidFill>
              </a:rPr>
              <a:t>磁石</a:t>
            </a:r>
            <a:endParaRPr lang="en-US" altLang="ja-JP" b="1" u="sng" dirty="0" smtClean="0">
              <a:solidFill>
                <a:srgbClr val="FF0000"/>
              </a:solidFill>
            </a:endParaRPr>
          </a:p>
          <a:p>
            <a:r>
              <a:rPr lang="en-US" altLang="ja-JP" sz="2000" b="1" dirty="0" smtClean="0">
                <a:solidFill>
                  <a:srgbClr val="002060"/>
                </a:solidFill>
              </a:rPr>
              <a:t>Measure momentum of charged particles</a:t>
            </a:r>
          </a:p>
          <a:p>
            <a:r>
              <a:rPr lang="ja-JP" altLang="en-US" b="1" dirty="0">
                <a:solidFill>
                  <a:srgbClr val="FF0000"/>
                </a:solidFill>
              </a:rPr>
              <a:t>荷</a:t>
            </a:r>
            <a:r>
              <a:rPr lang="ja-JP" altLang="en-US" b="1" dirty="0" smtClean="0">
                <a:solidFill>
                  <a:srgbClr val="FF0000"/>
                </a:solidFill>
              </a:rPr>
              <a:t>電</a:t>
            </a:r>
            <a:r>
              <a:rPr lang="ja-JP" altLang="en-US" b="1" dirty="0">
                <a:solidFill>
                  <a:srgbClr val="FF0000"/>
                </a:solidFill>
              </a:rPr>
              <a:t>粒</a:t>
            </a:r>
            <a:r>
              <a:rPr lang="ja-JP" altLang="en-US" b="1" dirty="0" smtClean="0">
                <a:solidFill>
                  <a:srgbClr val="FF0000"/>
                </a:solidFill>
              </a:rPr>
              <a:t>子運動量（エネルギー）を測定</a:t>
            </a:r>
            <a:endParaRPr lang="en-US" b="1" dirty="0">
              <a:solidFill>
                <a:srgbClr val="FF0000"/>
              </a:solidFill>
            </a:endParaRPr>
          </a:p>
        </p:txBody>
      </p:sp>
    </p:spTree>
    <p:extLst>
      <p:ext uri="{BB962C8B-B14F-4D97-AF65-F5344CB8AC3E}">
        <p14:creationId xmlns:p14="http://schemas.microsoft.com/office/powerpoint/2010/main" val="345237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2060"/>
                </a:solidFill>
              </a:rPr>
              <a:t>Important Characteristics: e</a:t>
            </a:r>
            <a:r>
              <a:rPr lang="en-US" sz="3600" b="1" baseline="30000" dirty="0" smtClean="0">
                <a:solidFill>
                  <a:srgbClr val="002060"/>
                </a:solidFill>
              </a:rPr>
              <a:t>+</a:t>
            </a:r>
            <a:r>
              <a:rPr lang="en-US" sz="3600" b="1" dirty="0" smtClean="0">
                <a:solidFill>
                  <a:srgbClr val="002060"/>
                </a:solidFill>
              </a:rPr>
              <a:t> proton separation</a:t>
            </a:r>
            <a:br>
              <a:rPr lang="en-US" sz="3600" b="1" dirty="0" smtClean="0">
                <a:solidFill>
                  <a:srgbClr val="002060"/>
                </a:solidFill>
              </a:rPr>
            </a:br>
            <a:r>
              <a:rPr lang="ja-JP" altLang="en-US" sz="3100" b="1" dirty="0" smtClean="0">
                <a:solidFill>
                  <a:srgbClr val="FF0000"/>
                </a:solidFill>
              </a:rPr>
              <a:t>重要な検出器の性能：陽電子と陽子の分離</a:t>
            </a:r>
            <a:endParaRPr lang="en-US" sz="3100" b="1" dirty="0">
              <a:solidFill>
                <a:srgbClr val="FF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238875"/>
            <a:ext cx="2324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035" y="2181225"/>
            <a:ext cx="36099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rot="20366154">
            <a:off x="5063521" y="2496089"/>
            <a:ext cx="9144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55127" y="1499809"/>
            <a:ext cx="2831673" cy="677108"/>
          </a:xfrm>
          <a:prstGeom prst="rect">
            <a:avLst/>
          </a:prstGeom>
          <a:noFill/>
        </p:spPr>
        <p:txBody>
          <a:bodyPr wrap="none" rtlCol="0">
            <a:spAutoFit/>
          </a:bodyPr>
          <a:lstStyle/>
          <a:p>
            <a:r>
              <a:rPr lang="en-US" altLang="ja-JP" sz="2000" b="1" dirty="0" smtClean="0">
                <a:solidFill>
                  <a:srgbClr val="002060"/>
                </a:solidFill>
              </a:rPr>
              <a:t>Transition X-ray Detector</a:t>
            </a:r>
          </a:p>
          <a:p>
            <a:pPr algn="ctr"/>
            <a:r>
              <a:rPr lang="ja-JP" altLang="en-US" b="1" dirty="0" smtClean="0">
                <a:solidFill>
                  <a:srgbClr val="FF0000"/>
                </a:solidFill>
              </a:rPr>
              <a:t>トランジション</a:t>
            </a:r>
            <a:r>
              <a:rPr lang="en-US" altLang="ja-JP" b="1" dirty="0" smtClean="0">
                <a:solidFill>
                  <a:srgbClr val="FF0000"/>
                </a:solidFill>
              </a:rPr>
              <a:t>X</a:t>
            </a:r>
            <a:r>
              <a:rPr lang="ja-JP" altLang="en-US" b="1" dirty="0" smtClean="0">
                <a:solidFill>
                  <a:srgbClr val="FF0000"/>
                </a:solidFill>
              </a:rPr>
              <a:t>線検出器</a:t>
            </a:r>
            <a:endParaRPr lang="en-US" b="1" dirty="0">
              <a:solidFill>
                <a:srgbClr val="FF0000"/>
              </a:solidFill>
            </a:endParaRPr>
          </a:p>
        </p:txBody>
      </p:sp>
      <p:grpSp>
        <p:nvGrpSpPr>
          <p:cNvPr id="7" name="Group 6"/>
          <p:cNvGrpSpPr/>
          <p:nvPr/>
        </p:nvGrpSpPr>
        <p:grpSpPr>
          <a:xfrm>
            <a:off x="76200" y="1447800"/>
            <a:ext cx="4953000" cy="4369335"/>
            <a:chOff x="209550" y="1447800"/>
            <a:chExt cx="4953000" cy="4369335"/>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2057400"/>
              <a:ext cx="4953000" cy="375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11601" y="3657600"/>
              <a:ext cx="1071897" cy="677108"/>
            </a:xfrm>
            <a:prstGeom prst="rect">
              <a:avLst/>
            </a:prstGeom>
            <a:noFill/>
          </p:spPr>
          <p:txBody>
            <a:bodyPr wrap="none" rtlCol="0">
              <a:spAutoFit/>
            </a:bodyPr>
            <a:lstStyle/>
            <a:p>
              <a:r>
                <a:rPr lang="en-US" altLang="ja-JP" sz="2000" b="1" dirty="0" smtClean="0">
                  <a:solidFill>
                    <a:srgbClr val="002060"/>
                  </a:solidFill>
                </a:rPr>
                <a:t>Positron</a:t>
              </a:r>
            </a:p>
            <a:p>
              <a:pPr algn="ctr"/>
              <a:r>
                <a:rPr lang="ja-JP" altLang="en-US" b="1" dirty="0" smtClean="0">
                  <a:solidFill>
                    <a:srgbClr val="FF0000"/>
                  </a:solidFill>
                </a:rPr>
                <a:t>陽電子</a:t>
              </a:r>
              <a:endParaRPr lang="en-US" b="1" dirty="0">
                <a:solidFill>
                  <a:srgbClr val="FF0000"/>
                </a:solidFill>
              </a:endParaRPr>
            </a:p>
          </p:txBody>
        </p:sp>
        <p:sp>
          <p:nvSpPr>
            <p:cNvPr id="9" name="TextBox 8"/>
            <p:cNvSpPr txBox="1"/>
            <p:nvPr/>
          </p:nvSpPr>
          <p:spPr>
            <a:xfrm>
              <a:off x="3409518" y="1447800"/>
              <a:ext cx="908390" cy="677108"/>
            </a:xfrm>
            <a:prstGeom prst="rect">
              <a:avLst/>
            </a:prstGeom>
            <a:noFill/>
          </p:spPr>
          <p:txBody>
            <a:bodyPr wrap="none" rtlCol="0">
              <a:spAutoFit/>
            </a:bodyPr>
            <a:lstStyle/>
            <a:p>
              <a:r>
                <a:rPr lang="en-US" altLang="ja-JP" sz="2000" b="1" dirty="0" smtClean="0">
                  <a:solidFill>
                    <a:srgbClr val="002060"/>
                  </a:solidFill>
                </a:rPr>
                <a:t>Proton</a:t>
              </a:r>
            </a:p>
            <a:p>
              <a:pPr algn="ctr"/>
              <a:r>
                <a:rPr lang="ja-JP" altLang="en-US" b="1" dirty="0" smtClean="0">
                  <a:solidFill>
                    <a:srgbClr val="FF0000"/>
                  </a:solidFill>
                </a:rPr>
                <a:t>陽子</a:t>
              </a:r>
              <a:endParaRPr lang="en-US" b="1" dirty="0">
                <a:solidFill>
                  <a:srgbClr val="FF0000"/>
                </a:solidFill>
              </a:endParaRPr>
            </a:p>
          </p:txBody>
        </p:sp>
      </p:grpSp>
    </p:spTree>
    <p:extLst>
      <p:ext uri="{BB962C8B-B14F-4D97-AF65-F5344CB8AC3E}">
        <p14:creationId xmlns:p14="http://schemas.microsoft.com/office/powerpoint/2010/main" val="162995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b="1" dirty="0" smtClean="0">
                <a:solidFill>
                  <a:srgbClr val="002060"/>
                </a:solidFill>
              </a:rPr>
              <a:t>Fermi without TRD: Shower Trans Shape</a:t>
            </a:r>
            <a:br>
              <a:rPr lang="en-US" sz="4000" b="1" dirty="0" smtClean="0">
                <a:solidFill>
                  <a:srgbClr val="002060"/>
                </a:solidFill>
              </a:rPr>
            </a:br>
            <a:r>
              <a:rPr lang="en-US" altLang="ja-JP" sz="3100" b="1" dirty="0" smtClean="0">
                <a:solidFill>
                  <a:srgbClr val="FF0000"/>
                </a:solidFill>
              </a:rPr>
              <a:t>TRD</a:t>
            </a:r>
            <a:r>
              <a:rPr lang="ja-JP" altLang="en-US" sz="3100" b="1" dirty="0" smtClean="0">
                <a:solidFill>
                  <a:srgbClr val="FF0000"/>
                </a:solidFill>
              </a:rPr>
              <a:t>がない</a:t>
            </a:r>
            <a:r>
              <a:rPr lang="en-US" altLang="ja-JP" sz="3100" b="1" dirty="0" smtClean="0">
                <a:solidFill>
                  <a:srgbClr val="FF0000"/>
                </a:solidFill>
              </a:rPr>
              <a:t>Fermi</a:t>
            </a:r>
            <a:r>
              <a:rPr lang="ja-JP" altLang="en-US" sz="3100" b="1" dirty="0" smtClean="0">
                <a:solidFill>
                  <a:srgbClr val="FF0000"/>
                </a:solidFill>
              </a:rPr>
              <a:t>衛星：シャワーの広がり</a:t>
            </a:r>
            <a:endParaRPr lang="en-US" sz="31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99085"/>
            <a:ext cx="6858000" cy="487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6400800"/>
            <a:ext cx="37433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1578114"/>
            <a:ext cx="1512722" cy="707886"/>
          </a:xfrm>
          <a:prstGeom prst="rect">
            <a:avLst/>
          </a:prstGeom>
          <a:noFill/>
        </p:spPr>
        <p:txBody>
          <a:bodyPr wrap="none" rtlCol="0">
            <a:spAutoFit/>
          </a:bodyPr>
          <a:lstStyle/>
          <a:p>
            <a:r>
              <a:rPr lang="en-US" altLang="ja-JP" sz="2000" b="1" dirty="0" smtClean="0">
                <a:solidFill>
                  <a:srgbClr val="FF0000"/>
                </a:solidFill>
              </a:rPr>
              <a:t>Red: e+</a:t>
            </a:r>
          </a:p>
          <a:p>
            <a:r>
              <a:rPr lang="en-US" sz="2000" b="1" dirty="0" smtClean="0">
                <a:solidFill>
                  <a:srgbClr val="0033CC"/>
                </a:solidFill>
              </a:rPr>
              <a:t>Blue: proton</a:t>
            </a:r>
            <a:endParaRPr lang="en-US" sz="2000" b="1" dirty="0">
              <a:solidFill>
                <a:srgbClr val="0033CC"/>
              </a:solidFill>
            </a:endParaRPr>
          </a:p>
        </p:txBody>
      </p:sp>
    </p:spTree>
    <p:extLst>
      <p:ext uri="{BB962C8B-B14F-4D97-AF65-F5344CB8AC3E}">
        <p14:creationId xmlns:p14="http://schemas.microsoft.com/office/powerpoint/2010/main" val="203540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002060"/>
                </a:solidFill>
              </a:rPr>
              <a:t>Fermi without TRD: </a:t>
            </a:r>
            <a:r>
              <a:rPr lang="en-US" sz="4000" b="1" dirty="0" smtClean="0">
                <a:solidFill>
                  <a:srgbClr val="002060"/>
                </a:solidFill>
              </a:rPr>
              <a:t>Plastic </a:t>
            </a:r>
            <a:r>
              <a:rPr lang="en-US" sz="4000" b="1" dirty="0" err="1" smtClean="0">
                <a:solidFill>
                  <a:srgbClr val="002060"/>
                </a:solidFill>
              </a:rPr>
              <a:t>Scinti</a:t>
            </a:r>
            <a:r>
              <a:rPr lang="en-US" sz="4000" b="1" dirty="0" smtClean="0">
                <a:solidFill>
                  <a:srgbClr val="002060"/>
                </a:solidFill>
              </a:rPr>
              <a:t> Signal</a:t>
            </a:r>
            <a:r>
              <a:rPr lang="en-US" b="1" dirty="0">
                <a:solidFill>
                  <a:srgbClr val="002060"/>
                </a:solidFill>
              </a:rPr>
              <a:t/>
            </a:r>
            <a:br>
              <a:rPr lang="en-US" b="1" dirty="0">
                <a:solidFill>
                  <a:srgbClr val="002060"/>
                </a:solidFill>
              </a:rPr>
            </a:br>
            <a:r>
              <a:rPr lang="en-US" altLang="ja-JP" sz="3100" b="1" dirty="0">
                <a:solidFill>
                  <a:srgbClr val="FF0000"/>
                </a:solidFill>
              </a:rPr>
              <a:t>TRD</a:t>
            </a:r>
            <a:r>
              <a:rPr lang="ja-JP" altLang="en-US" sz="3100" b="1" dirty="0">
                <a:solidFill>
                  <a:srgbClr val="FF0000"/>
                </a:solidFill>
              </a:rPr>
              <a:t>がない</a:t>
            </a:r>
            <a:r>
              <a:rPr lang="en-US" altLang="ja-JP" sz="3100" b="1" dirty="0">
                <a:solidFill>
                  <a:srgbClr val="FF0000"/>
                </a:solidFill>
              </a:rPr>
              <a:t>Fermi</a:t>
            </a:r>
            <a:r>
              <a:rPr lang="ja-JP" altLang="en-US" sz="3100" b="1" dirty="0">
                <a:solidFill>
                  <a:srgbClr val="FF0000"/>
                </a:solidFill>
              </a:rPr>
              <a:t>衛星</a:t>
            </a:r>
            <a:r>
              <a:rPr lang="ja-JP" altLang="en-US" sz="3100" b="1" dirty="0" smtClean="0">
                <a:solidFill>
                  <a:srgbClr val="FF0000"/>
                </a:solidFill>
              </a:rPr>
              <a:t>：シンチレータの信号</a:t>
            </a:r>
            <a:endParaRPr lang="en-US" sz="31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00"/>
            <a:ext cx="9144000" cy="261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6400800"/>
            <a:ext cx="37433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7188" y="1905000"/>
            <a:ext cx="1512722" cy="707886"/>
          </a:xfrm>
          <a:prstGeom prst="rect">
            <a:avLst/>
          </a:prstGeom>
          <a:noFill/>
        </p:spPr>
        <p:txBody>
          <a:bodyPr wrap="none" rtlCol="0">
            <a:spAutoFit/>
          </a:bodyPr>
          <a:lstStyle/>
          <a:p>
            <a:r>
              <a:rPr lang="en-US" altLang="ja-JP" sz="2000" b="1" dirty="0" smtClean="0">
                <a:solidFill>
                  <a:srgbClr val="FF0000"/>
                </a:solidFill>
              </a:rPr>
              <a:t>Red: e+</a:t>
            </a:r>
          </a:p>
          <a:p>
            <a:r>
              <a:rPr lang="en-US" sz="2000" b="1" dirty="0" smtClean="0">
                <a:solidFill>
                  <a:srgbClr val="0033CC"/>
                </a:solidFill>
              </a:rPr>
              <a:t>Blue: proton</a:t>
            </a:r>
            <a:endParaRPr lang="en-US" sz="2000" b="1" dirty="0">
              <a:solidFill>
                <a:srgbClr val="0033CC"/>
              </a:solidFill>
            </a:endParaRPr>
          </a:p>
        </p:txBody>
      </p:sp>
    </p:spTree>
    <p:extLst>
      <p:ext uri="{BB962C8B-B14F-4D97-AF65-F5344CB8AC3E}">
        <p14:creationId xmlns:p14="http://schemas.microsoft.com/office/powerpoint/2010/main" val="3300154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2060"/>
                </a:solidFill>
              </a:rPr>
              <a:t>Fermi without TRD: </a:t>
            </a:r>
            <a:r>
              <a:rPr lang="en-US" sz="3600" b="1" dirty="0" smtClean="0">
                <a:solidFill>
                  <a:srgbClr val="002060"/>
                </a:solidFill>
              </a:rPr>
              <a:t>Combination of two</a:t>
            </a:r>
            <a:r>
              <a:rPr lang="en-US" sz="3600" b="1" dirty="0">
                <a:solidFill>
                  <a:srgbClr val="002060"/>
                </a:solidFill>
              </a:rPr>
              <a:t/>
            </a:r>
            <a:br>
              <a:rPr lang="en-US" sz="3600" b="1" dirty="0">
                <a:solidFill>
                  <a:srgbClr val="002060"/>
                </a:solidFill>
              </a:rPr>
            </a:br>
            <a:r>
              <a:rPr lang="en-US" altLang="ja-JP" sz="2800" b="1" dirty="0">
                <a:solidFill>
                  <a:srgbClr val="FF0000"/>
                </a:solidFill>
              </a:rPr>
              <a:t>TRD</a:t>
            </a:r>
            <a:r>
              <a:rPr lang="ja-JP" altLang="en-US" sz="2800" b="1" dirty="0">
                <a:solidFill>
                  <a:srgbClr val="FF0000"/>
                </a:solidFill>
              </a:rPr>
              <a:t>がない</a:t>
            </a:r>
            <a:r>
              <a:rPr lang="en-US" altLang="ja-JP" sz="2800" b="1" dirty="0">
                <a:solidFill>
                  <a:srgbClr val="FF0000"/>
                </a:solidFill>
              </a:rPr>
              <a:t>Fermi</a:t>
            </a:r>
            <a:r>
              <a:rPr lang="ja-JP" altLang="en-US" sz="2800" b="1" dirty="0">
                <a:solidFill>
                  <a:srgbClr val="FF0000"/>
                </a:solidFill>
              </a:rPr>
              <a:t>衛星</a:t>
            </a:r>
            <a:r>
              <a:rPr lang="ja-JP" altLang="en-US" sz="2800" b="1" dirty="0" smtClean="0">
                <a:solidFill>
                  <a:srgbClr val="FF0000"/>
                </a:solidFill>
              </a:rPr>
              <a:t>：２つの組み合わせ</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54724"/>
            <a:ext cx="8458200" cy="486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6400800"/>
            <a:ext cx="37433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298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Fermi without Magnet: Earth Magnetism</a:t>
            </a:r>
            <a:br>
              <a:rPr lang="en-US" sz="3600" b="1" dirty="0" smtClean="0">
                <a:solidFill>
                  <a:srgbClr val="002060"/>
                </a:solidFill>
              </a:rPr>
            </a:br>
            <a:r>
              <a:rPr lang="ja-JP" altLang="en-US" sz="2800" b="1" dirty="0" smtClean="0">
                <a:solidFill>
                  <a:srgbClr val="FF0000"/>
                </a:solidFill>
              </a:rPr>
              <a:t>磁石を持たないフェルミ衛星：地球磁場を使う</a:t>
            </a:r>
            <a:endParaRPr lang="en-US" sz="28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93729"/>
            <a:ext cx="5181600" cy="528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636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a:solidFill>
                  <a:srgbClr val="002060"/>
                </a:solidFill>
              </a:rPr>
              <a:t>e</a:t>
            </a:r>
            <a:r>
              <a:rPr lang="en-US" b="1" baseline="30000" dirty="0" smtClean="0">
                <a:solidFill>
                  <a:srgbClr val="002060"/>
                </a:solidFill>
              </a:rPr>
              <a:t>+</a:t>
            </a:r>
            <a:r>
              <a:rPr lang="en-US" b="1" dirty="0" smtClean="0">
                <a:solidFill>
                  <a:srgbClr val="002060"/>
                </a:solidFill>
              </a:rPr>
              <a:t>/(e</a:t>
            </a:r>
            <a:r>
              <a:rPr lang="en-US" b="1" baseline="30000" dirty="0" smtClean="0">
                <a:solidFill>
                  <a:srgbClr val="002060"/>
                </a:solidFill>
              </a:rPr>
              <a:t>-</a:t>
            </a:r>
            <a:r>
              <a:rPr lang="en-US" b="1" dirty="0" smtClean="0">
                <a:solidFill>
                  <a:srgbClr val="002060"/>
                </a:solidFill>
              </a:rPr>
              <a:t> + e</a:t>
            </a:r>
            <a:r>
              <a:rPr lang="en-US" b="1" baseline="30000" dirty="0" smtClean="0">
                <a:solidFill>
                  <a:srgbClr val="002060"/>
                </a:solidFill>
              </a:rPr>
              <a:t>+</a:t>
            </a:r>
            <a:r>
              <a:rPr lang="en-US" b="1" dirty="0" smtClean="0">
                <a:solidFill>
                  <a:srgbClr val="002060"/>
                </a:solidFill>
              </a:rPr>
              <a:t>) by AMS, PAMELA &amp; Fermi</a:t>
            </a:r>
            <a:endParaRPr lang="en-US" b="1"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43050"/>
            <a:ext cx="6262688"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6457950"/>
            <a:ext cx="2324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48400" y="1676400"/>
            <a:ext cx="2722477" cy="2616101"/>
          </a:xfrm>
          <a:prstGeom prst="rect">
            <a:avLst/>
          </a:prstGeom>
          <a:noFill/>
        </p:spPr>
        <p:txBody>
          <a:bodyPr wrap="none" rtlCol="0">
            <a:spAutoFit/>
          </a:bodyPr>
          <a:lstStyle/>
          <a:p>
            <a:r>
              <a:rPr lang="en-US" sz="2400" dirty="0" smtClean="0">
                <a:solidFill>
                  <a:srgbClr val="002060"/>
                </a:solidFill>
              </a:rPr>
              <a:t>AMS-2 results</a:t>
            </a:r>
          </a:p>
          <a:p>
            <a:pPr marL="285750" indent="-285750">
              <a:buFont typeface="Arial" pitchFamily="34" charset="0"/>
              <a:buChar char="•"/>
            </a:pPr>
            <a:r>
              <a:rPr lang="en-US" sz="2000" b="1" dirty="0" smtClean="0">
                <a:solidFill>
                  <a:srgbClr val="002060"/>
                </a:solidFill>
              </a:rPr>
              <a:t>Extends to ~300GeV</a:t>
            </a:r>
          </a:p>
          <a:p>
            <a:pPr marL="285750" indent="-285750">
              <a:buFont typeface="Arial" pitchFamily="34" charset="0"/>
              <a:buChar char="•"/>
            </a:pPr>
            <a:r>
              <a:rPr lang="en-US" sz="2000" b="1" dirty="0">
                <a:solidFill>
                  <a:srgbClr val="002060"/>
                </a:solidFill>
              </a:rPr>
              <a:t>H</a:t>
            </a:r>
            <a:r>
              <a:rPr lang="en-US" sz="2000" b="1" dirty="0" smtClean="0">
                <a:solidFill>
                  <a:srgbClr val="002060"/>
                </a:solidFill>
              </a:rPr>
              <a:t>ighest precision</a:t>
            </a:r>
          </a:p>
          <a:p>
            <a:pPr marL="285750" indent="-285750">
              <a:buFont typeface="Arial" pitchFamily="34" charset="0"/>
              <a:buChar char="•"/>
            </a:pPr>
            <a:r>
              <a:rPr lang="en-US" sz="2000" b="1" dirty="0" smtClean="0">
                <a:solidFill>
                  <a:srgbClr val="002060"/>
                </a:solidFill>
              </a:rPr>
              <a:t>Agree with PAMELA</a:t>
            </a:r>
          </a:p>
          <a:p>
            <a:endParaRPr lang="en-US" sz="2000" b="1" dirty="0" smtClean="0">
              <a:solidFill>
                <a:srgbClr val="002060"/>
              </a:solidFill>
            </a:endParaRPr>
          </a:p>
          <a:p>
            <a:pPr marL="285750" indent="-285750">
              <a:buFont typeface="Arial" pitchFamily="34" charset="0"/>
              <a:buChar char="•"/>
            </a:pPr>
            <a:r>
              <a:rPr lang="en-US" altLang="ja-JP" sz="2000" b="1" dirty="0" smtClean="0">
                <a:solidFill>
                  <a:srgbClr val="FF0000"/>
                </a:solidFill>
              </a:rPr>
              <a:t>300GeV</a:t>
            </a:r>
            <a:r>
              <a:rPr lang="ja-JP" altLang="en-US" sz="2000" b="1" dirty="0" smtClean="0">
                <a:solidFill>
                  <a:srgbClr val="FF0000"/>
                </a:solidFill>
              </a:rPr>
              <a:t>まで拡張</a:t>
            </a:r>
            <a:endParaRPr lang="en-US" altLang="ja-JP" sz="2000" b="1" dirty="0" smtClean="0">
              <a:solidFill>
                <a:srgbClr val="FF0000"/>
              </a:solidFill>
            </a:endParaRPr>
          </a:p>
          <a:p>
            <a:pPr marL="285750" indent="-285750">
              <a:buFont typeface="Arial" pitchFamily="34" charset="0"/>
              <a:buChar char="•"/>
            </a:pPr>
            <a:r>
              <a:rPr lang="ja-JP" altLang="en-US" sz="2000" b="1" dirty="0" smtClean="0">
                <a:solidFill>
                  <a:srgbClr val="FF0000"/>
                </a:solidFill>
              </a:rPr>
              <a:t>高</a:t>
            </a:r>
            <a:r>
              <a:rPr lang="ja-JP" altLang="en-US" sz="2000" b="1" dirty="0">
                <a:solidFill>
                  <a:srgbClr val="FF0000"/>
                </a:solidFill>
              </a:rPr>
              <a:t>精</a:t>
            </a:r>
            <a:r>
              <a:rPr lang="ja-JP" altLang="en-US" sz="2000" b="1" dirty="0" smtClean="0">
                <a:solidFill>
                  <a:srgbClr val="FF0000"/>
                </a:solidFill>
              </a:rPr>
              <a:t>度</a:t>
            </a:r>
            <a:endParaRPr lang="en-US" altLang="ja-JP" sz="2000" b="1" dirty="0" smtClean="0">
              <a:solidFill>
                <a:srgbClr val="FF0000"/>
              </a:solidFill>
            </a:endParaRPr>
          </a:p>
          <a:p>
            <a:pPr marL="285750" indent="-285750">
              <a:buFont typeface="Arial" pitchFamily="34" charset="0"/>
              <a:buChar char="•"/>
            </a:pPr>
            <a:r>
              <a:rPr lang="en-US" altLang="ja-JP" sz="2000" b="1" dirty="0" smtClean="0">
                <a:solidFill>
                  <a:srgbClr val="FF0000"/>
                </a:solidFill>
              </a:rPr>
              <a:t>PAMELA</a:t>
            </a:r>
            <a:r>
              <a:rPr lang="ja-JP" altLang="en-US" sz="2000" b="1" dirty="0" smtClean="0">
                <a:solidFill>
                  <a:srgbClr val="FF0000"/>
                </a:solidFill>
              </a:rPr>
              <a:t>と合っている</a:t>
            </a:r>
            <a:endParaRPr lang="en-US" sz="2000" b="1" dirty="0" smtClean="0">
              <a:solidFill>
                <a:srgbClr val="FF0000"/>
              </a:solidFill>
            </a:endParaRPr>
          </a:p>
        </p:txBody>
      </p:sp>
    </p:spTree>
    <p:extLst>
      <p:ext uri="{BB962C8B-B14F-4D97-AF65-F5344CB8AC3E}">
        <p14:creationId xmlns:p14="http://schemas.microsoft.com/office/powerpoint/2010/main" val="32381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b="1" dirty="0" smtClean="0">
                <a:solidFill>
                  <a:srgbClr val="002060"/>
                </a:solidFill>
              </a:rPr>
              <a:t>Composition of the Cosmos</a:t>
            </a:r>
            <a:br>
              <a:rPr lang="en-US" sz="4000" b="1" dirty="0" smtClean="0">
                <a:solidFill>
                  <a:srgbClr val="002060"/>
                </a:solidFill>
              </a:rPr>
            </a:br>
            <a:r>
              <a:rPr lang="ja-JP" altLang="en-US" sz="3600" b="1" dirty="0" smtClean="0">
                <a:solidFill>
                  <a:srgbClr val="FF0000"/>
                </a:solidFill>
              </a:rPr>
              <a:t>宇宙の構成要素</a:t>
            </a:r>
            <a:endParaRPr lang="en-US" sz="3600" b="1" dirty="0">
              <a:solidFill>
                <a:srgbClr val="FF0000"/>
              </a:solidFill>
            </a:endParaRPr>
          </a:p>
        </p:txBody>
      </p:sp>
      <p:grpSp>
        <p:nvGrpSpPr>
          <p:cNvPr id="7" name="Group 6"/>
          <p:cNvGrpSpPr/>
          <p:nvPr/>
        </p:nvGrpSpPr>
        <p:grpSpPr>
          <a:xfrm>
            <a:off x="76200" y="1524000"/>
            <a:ext cx="6629400" cy="4959220"/>
            <a:chOff x="76200" y="1524000"/>
            <a:chExt cx="6629400" cy="495922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53816"/>
              <a:ext cx="6629400" cy="4329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524000"/>
              <a:ext cx="2448299" cy="677108"/>
            </a:xfrm>
            <a:prstGeom prst="rect">
              <a:avLst/>
            </a:prstGeom>
            <a:noFill/>
          </p:spPr>
          <p:txBody>
            <a:bodyPr wrap="none" rtlCol="0">
              <a:spAutoFit/>
            </a:bodyPr>
            <a:lstStyle/>
            <a:p>
              <a:r>
                <a:rPr lang="en-US" sz="2000" b="1" dirty="0" smtClean="0">
                  <a:solidFill>
                    <a:srgbClr val="002060"/>
                  </a:solidFill>
                </a:rPr>
                <a:t>Mean Energy Density</a:t>
              </a:r>
            </a:p>
            <a:p>
              <a:r>
                <a:rPr lang="ja-JP" altLang="en-US" b="1" dirty="0" smtClean="0">
                  <a:solidFill>
                    <a:srgbClr val="FF0000"/>
                  </a:solidFill>
                </a:rPr>
                <a:t>平均エネルギー密度</a:t>
              </a:r>
              <a:endParaRPr lang="en-US" b="1" dirty="0">
                <a:solidFill>
                  <a:srgbClr val="FF0000"/>
                </a:solidFill>
              </a:endParaRPr>
            </a:p>
          </p:txBody>
        </p:sp>
      </p:grpSp>
      <p:sp>
        <p:nvSpPr>
          <p:cNvPr id="5" name="TextBox 4"/>
          <p:cNvSpPr txBox="1"/>
          <p:nvPr/>
        </p:nvSpPr>
        <p:spPr>
          <a:xfrm>
            <a:off x="3657600" y="6019800"/>
            <a:ext cx="3900748" cy="615553"/>
          </a:xfrm>
          <a:prstGeom prst="rect">
            <a:avLst/>
          </a:prstGeom>
          <a:solidFill>
            <a:schemeClr val="bg1"/>
          </a:solidFill>
        </p:spPr>
        <p:txBody>
          <a:bodyPr wrap="none" rtlCol="0">
            <a:spAutoFit/>
          </a:bodyPr>
          <a:lstStyle/>
          <a:p>
            <a:r>
              <a:rPr lang="en-US" b="1" dirty="0" smtClean="0">
                <a:solidFill>
                  <a:srgbClr val="002060"/>
                </a:solidFill>
              </a:rPr>
              <a:t>Biggest mystery but not discussed here</a:t>
            </a:r>
          </a:p>
          <a:p>
            <a:r>
              <a:rPr lang="ja-JP" altLang="en-US" sz="1600" b="1" dirty="0" smtClean="0">
                <a:solidFill>
                  <a:srgbClr val="FF0000"/>
                </a:solidFill>
              </a:rPr>
              <a:t>最大のなぞだが、ここでは触れない</a:t>
            </a:r>
            <a:endParaRPr lang="en-US" sz="1600" b="1" dirty="0" smtClean="0">
              <a:solidFill>
                <a:srgbClr val="FF0000"/>
              </a:solidFill>
            </a:endParaRPr>
          </a:p>
        </p:txBody>
      </p:sp>
      <p:sp>
        <p:nvSpPr>
          <p:cNvPr id="8" name="TextBox 7"/>
          <p:cNvSpPr txBox="1"/>
          <p:nvPr/>
        </p:nvSpPr>
        <p:spPr>
          <a:xfrm>
            <a:off x="4648200" y="5251847"/>
            <a:ext cx="4283545" cy="615553"/>
          </a:xfrm>
          <a:prstGeom prst="rect">
            <a:avLst/>
          </a:prstGeom>
          <a:solidFill>
            <a:schemeClr val="bg1"/>
          </a:solidFill>
        </p:spPr>
        <p:txBody>
          <a:bodyPr wrap="none" rtlCol="0">
            <a:spAutoFit/>
          </a:bodyPr>
          <a:lstStyle/>
          <a:p>
            <a:r>
              <a:rPr lang="en-US" b="1" dirty="0" smtClean="0">
                <a:solidFill>
                  <a:srgbClr val="002060"/>
                </a:solidFill>
              </a:rPr>
              <a:t>Known to exist for &gt;70 </a:t>
            </a:r>
            <a:r>
              <a:rPr lang="en-US" b="1" dirty="0" err="1" smtClean="0">
                <a:solidFill>
                  <a:srgbClr val="002060"/>
                </a:solidFill>
              </a:rPr>
              <a:t>yrs</a:t>
            </a:r>
            <a:r>
              <a:rPr lang="en-US" b="1" dirty="0" smtClean="0">
                <a:solidFill>
                  <a:srgbClr val="002060"/>
                </a:solidFill>
              </a:rPr>
              <a:t>: discussed here</a:t>
            </a:r>
          </a:p>
          <a:p>
            <a:r>
              <a:rPr lang="ja-JP" altLang="en-US" sz="1600" b="1" dirty="0" smtClean="0">
                <a:solidFill>
                  <a:srgbClr val="FF0000"/>
                </a:solidFill>
              </a:rPr>
              <a:t>存在は</a:t>
            </a:r>
            <a:r>
              <a:rPr lang="en-US" altLang="ja-JP" sz="1600" b="1" dirty="0" smtClean="0">
                <a:solidFill>
                  <a:srgbClr val="FF0000"/>
                </a:solidFill>
              </a:rPr>
              <a:t>70</a:t>
            </a:r>
            <a:r>
              <a:rPr lang="ja-JP" altLang="en-US" sz="1600" b="1" dirty="0" smtClean="0">
                <a:solidFill>
                  <a:srgbClr val="FF0000"/>
                </a:solidFill>
              </a:rPr>
              <a:t>年前から知られていた</a:t>
            </a:r>
            <a:r>
              <a:rPr lang="en-US" altLang="ja-JP" sz="1600" b="1" dirty="0" smtClean="0">
                <a:solidFill>
                  <a:srgbClr val="FF0000"/>
                </a:solidFill>
              </a:rPr>
              <a:t>:</a:t>
            </a:r>
            <a:r>
              <a:rPr lang="ja-JP" altLang="en-US" sz="1600" b="1" dirty="0">
                <a:solidFill>
                  <a:srgbClr val="FF0000"/>
                </a:solidFill>
              </a:rPr>
              <a:t>今回</a:t>
            </a:r>
            <a:r>
              <a:rPr lang="ja-JP" altLang="en-US" sz="1600" b="1" dirty="0" smtClean="0">
                <a:solidFill>
                  <a:srgbClr val="FF0000"/>
                </a:solidFill>
              </a:rPr>
              <a:t>の</a:t>
            </a:r>
            <a:r>
              <a:rPr lang="ja-JP" altLang="en-US" sz="1600" b="1" dirty="0">
                <a:solidFill>
                  <a:srgbClr val="FF0000"/>
                </a:solidFill>
              </a:rPr>
              <a:t>テーマ</a:t>
            </a:r>
            <a:endParaRPr lang="en-US" sz="1600" b="1" dirty="0" smtClean="0">
              <a:solidFill>
                <a:srgbClr val="FF0000"/>
              </a:solidFill>
            </a:endParaRPr>
          </a:p>
        </p:txBody>
      </p:sp>
      <p:grpSp>
        <p:nvGrpSpPr>
          <p:cNvPr id="10" name="Group 9"/>
          <p:cNvGrpSpPr/>
          <p:nvPr/>
        </p:nvGrpSpPr>
        <p:grpSpPr>
          <a:xfrm>
            <a:off x="5760374" y="2201108"/>
            <a:ext cx="3135764" cy="2828092"/>
            <a:chOff x="5760374" y="2201108"/>
            <a:chExt cx="3135764" cy="2828092"/>
          </a:xfrm>
        </p:grpSpPr>
        <p:sp>
          <p:nvSpPr>
            <p:cNvPr id="6" name="TextBox 5"/>
            <p:cNvSpPr txBox="1"/>
            <p:nvPr/>
          </p:nvSpPr>
          <p:spPr>
            <a:xfrm>
              <a:off x="6324600" y="2438400"/>
              <a:ext cx="2571538" cy="2215991"/>
            </a:xfrm>
            <a:prstGeom prst="rect">
              <a:avLst/>
            </a:prstGeom>
            <a:noFill/>
          </p:spPr>
          <p:txBody>
            <a:bodyPr wrap="none" rtlCol="0">
              <a:spAutoFit/>
            </a:bodyPr>
            <a:lstStyle/>
            <a:p>
              <a:r>
                <a:rPr lang="en-US" altLang="ja-JP" sz="2000" b="1" dirty="0" smtClean="0">
                  <a:solidFill>
                    <a:srgbClr val="002060"/>
                  </a:solidFill>
                </a:rPr>
                <a:t>Total E sensed by </a:t>
              </a:r>
              <a:r>
                <a:rPr lang="en-US" altLang="ja-JP" sz="2000" b="1" dirty="0" err="1" smtClean="0">
                  <a:solidFill>
                    <a:srgbClr val="002060"/>
                  </a:solidFill>
                </a:rPr>
                <a:t>grav</a:t>
              </a:r>
              <a:r>
                <a:rPr lang="en-US" altLang="ja-JP" sz="2000" b="1" dirty="0" smtClean="0">
                  <a:solidFill>
                    <a:srgbClr val="002060"/>
                  </a:solidFill>
                </a:rPr>
                <a:t> </a:t>
              </a:r>
            </a:p>
            <a:p>
              <a:r>
                <a:rPr lang="ja-JP" altLang="en-US" b="1" dirty="0" smtClean="0">
                  <a:solidFill>
                    <a:srgbClr val="FF0000"/>
                  </a:solidFill>
                </a:rPr>
                <a:t>重力で感じるエネルギー</a:t>
              </a:r>
              <a:endParaRPr lang="en-US" altLang="ja-JP" b="1" dirty="0" smtClean="0">
                <a:solidFill>
                  <a:srgbClr val="FF0000"/>
                </a:solidFill>
              </a:endParaRPr>
            </a:p>
            <a:p>
              <a:r>
                <a:rPr lang="en-US" altLang="ja-JP" sz="2000" b="1" dirty="0" smtClean="0">
                  <a:solidFill>
                    <a:srgbClr val="002060"/>
                  </a:solidFill>
                </a:rPr>
                <a:t> ~10</a:t>
              </a:r>
              <a:r>
                <a:rPr lang="en-US" altLang="ja-JP" sz="2000" b="1" baseline="30000" dirty="0" smtClean="0">
                  <a:solidFill>
                    <a:srgbClr val="002060"/>
                  </a:solidFill>
                </a:rPr>
                <a:t>-29</a:t>
              </a:r>
              <a:r>
                <a:rPr lang="en-US" altLang="ja-JP" sz="2000" b="1" dirty="0" smtClean="0">
                  <a:solidFill>
                    <a:srgbClr val="002060"/>
                  </a:solidFill>
                </a:rPr>
                <a:t>g/cm</a:t>
              </a:r>
              <a:r>
                <a:rPr lang="en-US" altLang="ja-JP" sz="2000" b="1" baseline="30000" dirty="0" smtClean="0">
                  <a:solidFill>
                    <a:srgbClr val="002060"/>
                  </a:solidFill>
                </a:rPr>
                <a:t>3</a:t>
              </a:r>
              <a:r>
                <a:rPr lang="en-US" altLang="ja-JP" sz="2000" b="1" dirty="0" smtClean="0">
                  <a:solidFill>
                    <a:srgbClr val="002060"/>
                  </a:solidFill>
                </a:rPr>
                <a:t>,</a:t>
              </a:r>
            </a:p>
            <a:p>
              <a:r>
                <a:rPr lang="en-US" altLang="ja-JP" sz="2000" b="1" dirty="0" smtClean="0">
                  <a:solidFill>
                    <a:srgbClr val="002060"/>
                  </a:solidFill>
                </a:rPr>
                <a:t> ~6M</a:t>
              </a:r>
              <a:r>
                <a:rPr lang="en-US" altLang="ja-JP" sz="2000" b="1" baseline="-25000" dirty="0" smtClean="0">
                  <a:solidFill>
                    <a:srgbClr val="002060"/>
                  </a:solidFill>
                </a:rPr>
                <a:t>p</a:t>
              </a:r>
              <a:r>
                <a:rPr lang="en-US" altLang="ja-JP" sz="2000" b="1" dirty="0" smtClean="0">
                  <a:solidFill>
                    <a:srgbClr val="002060"/>
                  </a:solidFill>
                </a:rPr>
                <a:t>c</a:t>
              </a:r>
              <a:r>
                <a:rPr lang="en-US" altLang="ja-JP" sz="2000" b="1" baseline="30000" dirty="0" smtClean="0">
                  <a:solidFill>
                    <a:srgbClr val="002060"/>
                  </a:solidFill>
                </a:rPr>
                <a:t>2</a:t>
              </a:r>
              <a:r>
                <a:rPr lang="en-US" altLang="ja-JP" sz="2000" b="1" dirty="0" smtClean="0">
                  <a:solidFill>
                    <a:srgbClr val="002060"/>
                  </a:solidFill>
                </a:rPr>
                <a:t>/m</a:t>
              </a:r>
              <a:r>
                <a:rPr lang="en-US" altLang="ja-JP" sz="2000" b="1" baseline="30000" dirty="0" smtClean="0">
                  <a:solidFill>
                    <a:srgbClr val="002060"/>
                  </a:solidFill>
                </a:rPr>
                <a:t>3</a:t>
              </a:r>
            </a:p>
            <a:p>
              <a:r>
                <a:rPr lang="en-US" sz="2000" b="1" dirty="0" smtClean="0">
                  <a:solidFill>
                    <a:srgbClr val="002060"/>
                  </a:solidFill>
                </a:rPr>
                <a:t>But we find</a:t>
              </a:r>
            </a:p>
            <a:p>
              <a:r>
                <a:rPr lang="ja-JP" altLang="en-US" sz="2000" b="1" dirty="0">
                  <a:solidFill>
                    <a:srgbClr val="FF0000"/>
                  </a:solidFill>
                </a:rPr>
                <a:t>しか</a:t>
              </a:r>
              <a:r>
                <a:rPr lang="ja-JP" altLang="en-US" sz="2000" b="1" dirty="0" smtClean="0">
                  <a:solidFill>
                    <a:srgbClr val="FF0000"/>
                  </a:solidFill>
                </a:rPr>
                <a:t>し物質を探すと</a:t>
              </a:r>
              <a:endParaRPr lang="en-US" sz="2000" b="1" dirty="0" smtClean="0">
                <a:solidFill>
                  <a:srgbClr val="FF0000"/>
                </a:solidFill>
              </a:endParaRPr>
            </a:p>
            <a:p>
              <a:r>
                <a:rPr lang="en-US" sz="2000" b="1" dirty="0" smtClean="0">
                  <a:solidFill>
                    <a:srgbClr val="002060"/>
                  </a:solidFill>
                </a:rPr>
                <a:t>0.3proton</a:t>
              </a:r>
              <a:r>
                <a:rPr lang="en-US" altLang="ja-JP" sz="2000" b="1" dirty="0" smtClean="0">
                  <a:solidFill>
                    <a:srgbClr val="002060"/>
                  </a:solidFill>
                </a:rPr>
                <a:t>/m</a:t>
              </a:r>
              <a:r>
                <a:rPr lang="en-US" altLang="ja-JP" sz="2000" b="1" baseline="30000" dirty="0" smtClean="0">
                  <a:solidFill>
                    <a:srgbClr val="002060"/>
                  </a:solidFill>
                </a:rPr>
                <a:t>3</a:t>
              </a:r>
              <a:r>
                <a:rPr lang="en-US" sz="2000" b="1" dirty="0" smtClean="0">
                  <a:solidFill>
                    <a:srgbClr val="002060"/>
                  </a:solidFill>
                </a:rPr>
                <a:t> </a:t>
              </a:r>
            </a:p>
          </p:txBody>
        </p:sp>
        <p:sp>
          <p:nvSpPr>
            <p:cNvPr id="9" name="Right Brace 8"/>
            <p:cNvSpPr/>
            <p:nvPr/>
          </p:nvSpPr>
          <p:spPr>
            <a:xfrm>
              <a:off x="5760374" y="2201108"/>
              <a:ext cx="411826" cy="2828092"/>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013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8"/>
                                        </p:tgtEl>
                                        <p:attrNameLst>
                                          <p:attrName>ppt_x</p:attrName>
                                          <p:attrName>ppt_y</p:attrName>
                                        </p:attrNameLst>
                                      </p:cBhvr>
                                    </p:animMotion>
                                    <p:animRot by="1500000">
                                      <p:cBhvr>
                                        <p:cTn id="22" dur="125" fill="hold">
                                          <p:stCondLst>
                                            <p:cond delay="0"/>
                                          </p:stCondLst>
                                        </p:cTn>
                                        <p:tgtEl>
                                          <p:spTgt spid="8"/>
                                        </p:tgtEl>
                                        <p:attrNameLst>
                                          <p:attrName>r</p:attrName>
                                        </p:attrNameLst>
                                      </p:cBhvr>
                                    </p:animRot>
                                    <p:animRot by="-1500000">
                                      <p:cBhvr>
                                        <p:cTn id="23" dur="125" fill="hold">
                                          <p:stCondLst>
                                            <p:cond delay="125"/>
                                          </p:stCondLst>
                                        </p:cTn>
                                        <p:tgtEl>
                                          <p:spTgt spid="8"/>
                                        </p:tgtEl>
                                        <p:attrNameLst>
                                          <p:attrName>r</p:attrName>
                                        </p:attrNameLst>
                                      </p:cBhvr>
                                    </p:animRot>
                                    <p:animRot by="-1500000">
                                      <p:cBhvr>
                                        <p:cTn id="24" dur="125" fill="hold">
                                          <p:stCondLst>
                                            <p:cond delay="250"/>
                                          </p:stCondLst>
                                        </p:cTn>
                                        <p:tgtEl>
                                          <p:spTgt spid="8"/>
                                        </p:tgtEl>
                                        <p:attrNameLst>
                                          <p:attrName>r</p:attrName>
                                        </p:attrNameLst>
                                      </p:cBhvr>
                                    </p:animRot>
                                    <p:animRot by="1500000">
                                      <p:cBhvr>
                                        <p:cTn id="25"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b="1" dirty="0" smtClean="0">
                <a:solidFill>
                  <a:srgbClr val="002060"/>
                </a:solidFill>
              </a:rPr>
              <a:t>Constraint in Interpret</a:t>
            </a:r>
            <a:r>
              <a:rPr lang="en-US" altLang="ja-JP" b="1" dirty="0" smtClean="0">
                <a:solidFill>
                  <a:srgbClr val="002060"/>
                </a:solidFill>
              </a:rPr>
              <a:t>ing Results No.1</a:t>
            </a:r>
            <a:r>
              <a:rPr lang="en-US" dirty="0" smtClean="0"/>
              <a:t/>
            </a:r>
            <a:br>
              <a:rPr lang="en-US" dirty="0" smtClean="0"/>
            </a:br>
            <a:r>
              <a:rPr lang="ja-JP" altLang="en-US" sz="3600" dirty="0" smtClean="0">
                <a:solidFill>
                  <a:srgbClr val="FF0000"/>
                </a:solidFill>
              </a:rPr>
              <a:t>結果を解釈する上での制約 </a:t>
            </a:r>
            <a:r>
              <a:rPr lang="en-US" altLang="ja-JP" sz="3600" b="1" dirty="0" smtClean="0">
                <a:solidFill>
                  <a:srgbClr val="FF0000"/>
                </a:solidFill>
              </a:rPr>
              <a:t>No.1</a:t>
            </a:r>
            <a:endParaRPr lang="en-US" sz="3600" b="1" dirty="0">
              <a:solidFill>
                <a:srgbClr val="FF000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6354576" cy="454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6429375"/>
            <a:ext cx="37433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82326" y="1524924"/>
            <a:ext cx="5676297" cy="769441"/>
          </a:xfrm>
          <a:prstGeom prst="rect">
            <a:avLst/>
          </a:prstGeom>
          <a:noFill/>
        </p:spPr>
        <p:txBody>
          <a:bodyPr wrap="none" rtlCol="0">
            <a:spAutoFit/>
          </a:bodyPr>
          <a:lstStyle/>
          <a:p>
            <a:r>
              <a:rPr lang="en-US" altLang="ja-JP" sz="2400" dirty="0" smtClean="0">
                <a:solidFill>
                  <a:srgbClr val="002060"/>
                </a:solidFill>
              </a:rPr>
              <a:t>Flux and spectrum of (electrons + positrons)</a:t>
            </a:r>
          </a:p>
          <a:p>
            <a:pPr algn="ctr"/>
            <a:r>
              <a:rPr lang="ja-JP" altLang="en-US" sz="2000" b="1" dirty="0" smtClean="0">
                <a:solidFill>
                  <a:srgbClr val="FF0000"/>
                </a:solidFill>
              </a:rPr>
              <a:t>電子＋陽電子のフラックスとスペクトル</a:t>
            </a:r>
            <a:endParaRPr lang="en-US" sz="2000" b="1" dirty="0">
              <a:solidFill>
                <a:srgbClr val="FF0000"/>
              </a:solidFill>
            </a:endParaRPr>
          </a:p>
        </p:txBody>
      </p:sp>
    </p:spTree>
    <p:extLst>
      <p:ext uri="{BB962C8B-B14F-4D97-AF65-F5344CB8AC3E}">
        <p14:creationId xmlns:p14="http://schemas.microsoft.com/office/powerpoint/2010/main" val="26033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274638"/>
            <a:ext cx="8229600" cy="868362"/>
          </a:xfrm>
        </p:spPr>
        <p:txBody>
          <a:bodyPr>
            <a:normAutofit fontScale="90000"/>
          </a:bodyPr>
          <a:lstStyle/>
          <a:p>
            <a:r>
              <a:rPr lang="en-US" sz="4000" b="1" dirty="0" smtClean="0">
                <a:solidFill>
                  <a:srgbClr val="002060"/>
                </a:solidFill>
                <a:ea typeface="ＭＳ Ｐゴシック" pitchFamily="50" charset="-128"/>
              </a:rPr>
              <a:t>Constraints No.2: Fermi </a:t>
            </a:r>
            <a:r>
              <a:rPr lang="en-US" sz="4000" b="1" dirty="0" err="1" smtClean="0">
                <a:solidFill>
                  <a:srgbClr val="002060"/>
                </a:solidFill>
                <a:ea typeface="ＭＳ Ｐゴシック" pitchFamily="50" charset="-128"/>
              </a:rPr>
              <a:t>Obs</a:t>
            </a:r>
            <a:r>
              <a:rPr lang="en-US" sz="4000" b="1" dirty="0" smtClean="0">
                <a:solidFill>
                  <a:srgbClr val="002060"/>
                </a:solidFill>
                <a:ea typeface="ＭＳ Ｐゴシック" pitchFamily="50" charset="-128"/>
              </a:rPr>
              <a:t> in </a:t>
            </a:r>
            <a:r>
              <a:rPr lang="en-US" sz="4000" b="1" dirty="0" smtClean="0">
                <a:solidFill>
                  <a:srgbClr val="002060"/>
                </a:solidFill>
                <a:latin typeface="Symbol" pitchFamily="18" charset="2"/>
                <a:ea typeface="ＭＳ Ｐゴシック" pitchFamily="50" charset="-128"/>
              </a:rPr>
              <a:t>g</a:t>
            </a:r>
            <a:r>
              <a:rPr lang="en-US" sz="4000" b="1" dirty="0" smtClean="0">
                <a:solidFill>
                  <a:srgbClr val="002060"/>
                </a:solidFill>
                <a:ea typeface="ＭＳ Ｐゴシック" pitchFamily="50" charset="-128"/>
              </a:rPr>
              <a:t>-ray</a:t>
            </a:r>
            <a:br>
              <a:rPr lang="en-US" sz="4000" b="1" dirty="0" smtClean="0">
                <a:solidFill>
                  <a:srgbClr val="002060"/>
                </a:solidFill>
                <a:ea typeface="ＭＳ Ｐゴシック" pitchFamily="50" charset="-128"/>
              </a:rPr>
            </a:br>
            <a:r>
              <a:rPr lang="ja-JP" altLang="en-US" sz="3100" b="1" dirty="0" smtClean="0">
                <a:solidFill>
                  <a:srgbClr val="FF0000"/>
                </a:solidFill>
                <a:ea typeface="ＭＳ Ｐゴシック" pitchFamily="50" charset="-128"/>
              </a:rPr>
              <a:t>制約</a:t>
            </a:r>
            <a:r>
              <a:rPr lang="en-US" altLang="ja-JP" sz="3100" b="1" dirty="0" smtClean="0">
                <a:solidFill>
                  <a:srgbClr val="FF0000"/>
                </a:solidFill>
                <a:ea typeface="ＭＳ Ｐゴシック" pitchFamily="50" charset="-128"/>
              </a:rPr>
              <a:t>No.2</a:t>
            </a:r>
            <a:r>
              <a:rPr lang="ja-JP" altLang="en-US" sz="3100" b="1" dirty="0" smtClean="0">
                <a:solidFill>
                  <a:srgbClr val="FF0000"/>
                </a:solidFill>
                <a:ea typeface="ＭＳ Ｐゴシック" pitchFamily="50" charset="-128"/>
              </a:rPr>
              <a:t>：フェルミ衛星</a:t>
            </a:r>
            <a:r>
              <a:rPr lang="ja-JP" altLang="en-US" sz="3100" b="1" dirty="0">
                <a:solidFill>
                  <a:srgbClr val="FF0000"/>
                </a:solidFill>
                <a:ea typeface="ＭＳ Ｐゴシック" pitchFamily="50" charset="-128"/>
              </a:rPr>
              <a:t>による</a:t>
            </a:r>
            <a:r>
              <a:rPr lang="en-US" sz="3100" b="1" dirty="0" smtClean="0">
                <a:solidFill>
                  <a:srgbClr val="FF0000"/>
                </a:solidFill>
                <a:latin typeface="Symbol" pitchFamily="18" charset="2"/>
                <a:ea typeface="ＭＳ Ｐゴシック" pitchFamily="50" charset="-128"/>
              </a:rPr>
              <a:t>g</a:t>
            </a:r>
            <a:r>
              <a:rPr lang="ja-JP" altLang="en-US" sz="3100" b="1" dirty="0" smtClean="0">
                <a:solidFill>
                  <a:srgbClr val="FF0000"/>
                </a:solidFill>
                <a:latin typeface="Symbol" pitchFamily="18" charset="2"/>
                <a:ea typeface="ＭＳ Ｐゴシック" pitchFamily="50" charset="-128"/>
              </a:rPr>
              <a:t>線</a:t>
            </a:r>
            <a:r>
              <a:rPr lang="ja-JP" altLang="en-US" sz="3100" b="1" dirty="0">
                <a:solidFill>
                  <a:srgbClr val="FF0000"/>
                </a:solidFill>
                <a:ea typeface="ＭＳ Ｐゴシック" pitchFamily="50" charset="-128"/>
              </a:rPr>
              <a:t>観測</a:t>
            </a:r>
            <a:endParaRPr lang="en-US" sz="3100" b="1" dirty="0" smtClean="0">
              <a:solidFill>
                <a:srgbClr val="FF0000"/>
              </a:solidFill>
              <a:ea typeface="ＭＳ Ｐゴシック" pitchFamily="50" charset="-128"/>
            </a:endParaRPr>
          </a:p>
        </p:txBody>
      </p:sp>
      <p:pic>
        <p:nvPicPr>
          <p:cNvPr id="368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491410"/>
            <a:ext cx="9129712"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p:cNvSpPr>
          <p:nvPr/>
        </p:nvSpPr>
        <p:spPr bwMode="auto">
          <a:xfrm>
            <a:off x="381000" y="1408504"/>
            <a:ext cx="2247899" cy="648896"/>
          </a:xfrm>
          <a:prstGeom prst="rect">
            <a:avLst/>
          </a:prstGeom>
          <a:noFill/>
          <a:ln w="9525">
            <a:noFill/>
            <a:miter lim="800000"/>
            <a:headEnd/>
            <a:tailEnd/>
          </a:ln>
        </p:spPr>
        <p:txBody>
          <a:bodyPr wrap="square" lIns="0" tIns="0" rIns="39880" bIns="0" anchor="ctr">
            <a:spAutoFit/>
          </a:bodyPr>
          <a:lstStyle/>
          <a:p>
            <a:pPr marL="41275" algn="ctr">
              <a:spcBef>
                <a:spcPts val="500"/>
              </a:spcBef>
            </a:pPr>
            <a:r>
              <a:rPr lang="en-US" b="1" dirty="0">
                <a:sym typeface="Verdana" charset="0"/>
              </a:rPr>
              <a:t> </a:t>
            </a:r>
            <a:r>
              <a:rPr lang="en-US" sz="2000" b="1" dirty="0" smtClean="0">
                <a:sym typeface="Verdana" charset="0"/>
              </a:rPr>
              <a:t>Satellite galaxies</a:t>
            </a:r>
            <a:endParaRPr lang="en-US" sz="2000" b="1" dirty="0">
              <a:sym typeface="Verdana" charset="0"/>
            </a:endParaRPr>
          </a:p>
          <a:p>
            <a:pPr marL="41275" algn="ctr">
              <a:spcBef>
                <a:spcPts val="500"/>
              </a:spcBef>
            </a:pPr>
            <a:r>
              <a:rPr lang="ja-JP" altLang="en-US" b="1" dirty="0" smtClean="0">
                <a:solidFill>
                  <a:srgbClr val="FF0000"/>
                </a:solidFill>
                <a:sym typeface="Verdana" charset="0"/>
              </a:rPr>
              <a:t>天の川銀河の伴銀河</a:t>
            </a:r>
            <a:endParaRPr lang="en-US" b="1" dirty="0">
              <a:solidFill>
                <a:srgbClr val="FF0000"/>
              </a:solidFill>
              <a:sym typeface="Verdana" charset="0"/>
            </a:endParaRPr>
          </a:p>
        </p:txBody>
      </p:sp>
      <p:sp>
        <p:nvSpPr>
          <p:cNvPr id="36869" name="Line 10"/>
          <p:cNvSpPr>
            <a:spLocks noChangeShapeType="1"/>
          </p:cNvSpPr>
          <p:nvPr/>
        </p:nvSpPr>
        <p:spPr bwMode="auto">
          <a:xfrm rot="10800000">
            <a:off x="4502944" y="1904999"/>
            <a:ext cx="76200" cy="1600201"/>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10" name="Rectangle 11"/>
          <p:cNvSpPr>
            <a:spLocks/>
          </p:cNvSpPr>
          <p:nvPr/>
        </p:nvSpPr>
        <p:spPr bwMode="auto">
          <a:xfrm>
            <a:off x="3333751" y="1256104"/>
            <a:ext cx="2228849" cy="648896"/>
          </a:xfrm>
          <a:prstGeom prst="rect">
            <a:avLst/>
          </a:prstGeom>
          <a:noFill/>
          <a:ln w="9525">
            <a:noFill/>
            <a:miter lim="800000"/>
            <a:headEnd/>
            <a:tailEnd/>
          </a:ln>
        </p:spPr>
        <p:txBody>
          <a:bodyPr wrap="square" lIns="0" tIns="0" rIns="39880" bIns="0" anchor="ctr">
            <a:spAutoFit/>
          </a:bodyPr>
          <a:lstStyle/>
          <a:p>
            <a:pPr marL="41275" algn="ctr">
              <a:spcBef>
                <a:spcPts val="500"/>
              </a:spcBef>
            </a:pPr>
            <a:r>
              <a:rPr lang="en-US" sz="2000" b="1" dirty="0" smtClean="0">
                <a:solidFill>
                  <a:srgbClr val="000000"/>
                </a:solidFill>
                <a:sym typeface="Verdana" charset="0"/>
              </a:rPr>
              <a:t> </a:t>
            </a:r>
            <a:r>
              <a:rPr lang="en-US" sz="2000" b="1" dirty="0">
                <a:solidFill>
                  <a:srgbClr val="000000"/>
                </a:solidFill>
                <a:sym typeface="Verdana" charset="0"/>
              </a:rPr>
              <a:t>Galactic </a:t>
            </a:r>
            <a:r>
              <a:rPr lang="en-US" sz="2000" b="1" dirty="0" smtClean="0">
                <a:solidFill>
                  <a:srgbClr val="000000"/>
                </a:solidFill>
                <a:sym typeface="Verdana" charset="0"/>
              </a:rPr>
              <a:t>Center</a:t>
            </a:r>
          </a:p>
          <a:p>
            <a:pPr marL="41275" algn="ctr">
              <a:spcBef>
                <a:spcPts val="500"/>
              </a:spcBef>
            </a:pPr>
            <a:r>
              <a:rPr lang="ja-JP" altLang="en-US" b="1" dirty="0" smtClean="0">
                <a:solidFill>
                  <a:srgbClr val="FF0000"/>
                </a:solidFill>
                <a:sym typeface="Verdana" charset="0"/>
              </a:rPr>
              <a:t>銀</a:t>
            </a:r>
            <a:r>
              <a:rPr lang="ja-JP" altLang="en-US" b="1" dirty="0">
                <a:solidFill>
                  <a:srgbClr val="FF0000"/>
                </a:solidFill>
                <a:sym typeface="Verdana" charset="0"/>
              </a:rPr>
              <a:t>河中心</a:t>
            </a:r>
            <a:endParaRPr lang="en-US" b="1" dirty="0">
              <a:solidFill>
                <a:srgbClr val="FF0000"/>
              </a:solidFill>
              <a:sym typeface="Verdana" charset="0"/>
            </a:endParaRPr>
          </a:p>
        </p:txBody>
      </p:sp>
      <p:sp>
        <p:nvSpPr>
          <p:cNvPr id="36871" name="Line 13"/>
          <p:cNvSpPr>
            <a:spLocks noChangeShapeType="1"/>
          </p:cNvSpPr>
          <p:nvPr/>
        </p:nvSpPr>
        <p:spPr bwMode="auto">
          <a:xfrm rot="10800000" flipH="1">
            <a:off x="5195888" y="2057400"/>
            <a:ext cx="2271712" cy="11430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12" name="Rectangle 11"/>
          <p:cNvSpPr>
            <a:spLocks/>
          </p:cNvSpPr>
          <p:nvPr/>
        </p:nvSpPr>
        <p:spPr bwMode="auto">
          <a:xfrm>
            <a:off x="6324600" y="1408504"/>
            <a:ext cx="2535237" cy="648896"/>
          </a:xfrm>
          <a:prstGeom prst="rect">
            <a:avLst/>
          </a:prstGeom>
          <a:noFill/>
          <a:ln w="9525">
            <a:noFill/>
            <a:miter lim="800000"/>
            <a:headEnd/>
            <a:tailEnd/>
          </a:ln>
        </p:spPr>
        <p:txBody>
          <a:bodyPr lIns="0" tIns="0" rIns="39880" bIns="0" anchor="ctr">
            <a:spAutoFit/>
          </a:bodyPr>
          <a:lstStyle/>
          <a:p>
            <a:pPr marL="41275">
              <a:spcBef>
                <a:spcPts val="500"/>
              </a:spcBef>
            </a:pPr>
            <a:r>
              <a:rPr lang="en-US" sz="2000" b="1" dirty="0">
                <a:sym typeface="Verdana" charset="0"/>
              </a:rPr>
              <a:t>      Milky Way Halo</a:t>
            </a:r>
          </a:p>
          <a:p>
            <a:pPr marL="41275" algn="ctr">
              <a:spcBef>
                <a:spcPts val="500"/>
              </a:spcBef>
            </a:pPr>
            <a:r>
              <a:rPr lang="ja-JP" altLang="en-US" b="1" dirty="0">
                <a:solidFill>
                  <a:srgbClr val="FF0000"/>
                </a:solidFill>
                <a:sym typeface="Verdana" charset="0"/>
              </a:rPr>
              <a:t>天の</a:t>
            </a:r>
            <a:r>
              <a:rPr lang="ja-JP" altLang="en-US" b="1" dirty="0" smtClean="0">
                <a:solidFill>
                  <a:srgbClr val="FF0000"/>
                </a:solidFill>
                <a:sym typeface="Verdana" charset="0"/>
              </a:rPr>
              <a:t>川銀河のハロー</a:t>
            </a:r>
            <a:endParaRPr lang="en-US" b="1" dirty="0">
              <a:solidFill>
                <a:srgbClr val="FF0000"/>
              </a:solidFill>
              <a:sym typeface="Verdana" charset="0"/>
            </a:endParaRPr>
          </a:p>
        </p:txBody>
      </p:sp>
      <p:sp>
        <p:nvSpPr>
          <p:cNvPr id="14" name="Rectangle 15"/>
          <p:cNvSpPr>
            <a:spLocks/>
          </p:cNvSpPr>
          <p:nvPr/>
        </p:nvSpPr>
        <p:spPr bwMode="auto">
          <a:xfrm>
            <a:off x="381000" y="5751904"/>
            <a:ext cx="2667000" cy="648896"/>
          </a:xfrm>
          <a:prstGeom prst="rect">
            <a:avLst/>
          </a:prstGeom>
          <a:noFill/>
          <a:ln w="9525">
            <a:noFill/>
            <a:miter lim="800000"/>
            <a:headEnd/>
            <a:tailEnd/>
          </a:ln>
        </p:spPr>
        <p:txBody>
          <a:bodyPr wrap="square" lIns="0" tIns="0" rIns="39880" bIns="0" anchor="ctr">
            <a:spAutoFit/>
          </a:bodyPr>
          <a:lstStyle/>
          <a:p>
            <a:pPr marL="41275" algn="ctr">
              <a:spcBef>
                <a:spcPts val="500"/>
              </a:spcBef>
            </a:pPr>
            <a:r>
              <a:rPr lang="en-US" b="1" dirty="0" smtClean="0">
                <a:sym typeface="Verdana" charset="0"/>
              </a:rPr>
              <a:t> </a:t>
            </a:r>
            <a:r>
              <a:rPr lang="en-US" sz="2000" b="1" dirty="0">
                <a:sym typeface="Verdana" charset="0"/>
              </a:rPr>
              <a:t>Spectral Lines</a:t>
            </a:r>
          </a:p>
          <a:p>
            <a:pPr marL="41275" algn="ctr">
              <a:spcBef>
                <a:spcPts val="500"/>
              </a:spcBef>
            </a:pPr>
            <a:r>
              <a:rPr lang="ja-JP" altLang="en-US" b="1" dirty="0">
                <a:solidFill>
                  <a:srgbClr val="FF0000"/>
                </a:solidFill>
                <a:sym typeface="Verdana" charset="0"/>
              </a:rPr>
              <a:t>線スペクト</a:t>
            </a:r>
            <a:r>
              <a:rPr lang="ja-JP" altLang="en-US" b="1" dirty="0" smtClean="0">
                <a:solidFill>
                  <a:srgbClr val="FF0000"/>
                </a:solidFill>
                <a:sym typeface="Verdana" charset="0"/>
              </a:rPr>
              <a:t>ルをもつ</a:t>
            </a:r>
            <a:r>
              <a:rPr lang="en-US" altLang="ja-JP" b="1" dirty="0" smtClean="0">
                <a:solidFill>
                  <a:srgbClr val="FF0000"/>
                </a:solidFill>
                <a:latin typeface="Symbol" pitchFamily="18" charset="2"/>
                <a:sym typeface="Verdana" charset="0"/>
              </a:rPr>
              <a:t>g</a:t>
            </a:r>
            <a:r>
              <a:rPr lang="ja-JP" altLang="en-US" b="1" dirty="0" smtClean="0">
                <a:solidFill>
                  <a:srgbClr val="FF0000"/>
                </a:solidFill>
                <a:sym typeface="Verdana" charset="0"/>
              </a:rPr>
              <a:t>線</a:t>
            </a:r>
            <a:endParaRPr lang="en-US" b="1" dirty="0">
              <a:solidFill>
                <a:srgbClr val="FF0000"/>
              </a:solidFill>
              <a:sym typeface="Verdana" charset="0"/>
            </a:endParaRPr>
          </a:p>
        </p:txBody>
      </p:sp>
      <p:sp>
        <p:nvSpPr>
          <p:cNvPr id="36876" name="Line 13"/>
          <p:cNvSpPr>
            <a:spLocks noChangeShapeType="1"/>
          </p:cNvSpPr>
          <p:nvPr/>
        </p:nvSpPr>
        <p:spPr bwMode="auto">
          <a:xfrm rot="10800000" flipH="1" flipV="1">
            <a:off x="6621463" y="4495800"/>
            <a:ext cx="592137" cy="10795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77" name="Line 10"/>
          <p:cNvSpPr>
            <a:spLocks noChangeShapeType="1"/>
          </p:cNvSpPr>
          <p:nvPr/>
        </p:nvSpPr>
        <p:spPr bwMode="auto">
          <a:xfrm rot="10800000" flipV="1">
            <a:off x="4800600" y="4953000"/>
            <a:ext cx="1257300" cy="11430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78" name="Line 10"/>
          <p:cNvSpPr>
            <a:spLocks noChangeShapeType="1"/>
          </p:cNvSpPr>
          <p:nvPr/>
        </p:nvSpPr>
        <p:spPr bwMode="auto">
          <a:xfrm rot="10800000" flipH="1" flipV="1">
            <a:off x="3887788" y="4953000"/>
            <a:ext cx="798512" cy="11430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79" name="Line 7"/>
          <p:cNvSpPr>
            <a:spLocks noChangeShapeType="1"/>
          </p:cNvSpPr>
          <p:nvPr/>
        </p:nvSpPr>
        <p:spPr bwMode="auto">
          <a:xfrm rot="10800000" flipH="1">
            <a:off x="1828800" y="2057400"/>
            <a:ext cx="0" cy="6858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80" name="Line 8"/>
          <p:cNvSpPr>
            <a:spLocks noChangeShapeType="1"/>
          </p:cNvSpPr>
          <p:nvPr/>
        </p:nvSpPr>
        <p:spPr bwMode="auto">
          <a:xfrm rot="10800000">
            <a:off x="2057400" y="2057400"/>
            <a:ext cx="1143000" cy="6858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24" name="Rectangle 16"/>
          <p:cNvSpPr>
            <a:spLocks/>
          </p:cNvSpPr>
          <p:nvPr/>
        </p:nvSpPr>
        <p:spPr bwMode="auto">
          <a:xfrm>
            <a:off x="6096000" y="5575300"/>
            <a:ext cx="2743200" cy="825500"/>
          </a:xfrm>
          <a:prstGeom prst="rect">
            <a:avLst/>
          </a:prstGeom>
          <a:noFill/>
          <a:ln w="9525">
            <a:noFill/>
            <a:miter lim="800000"/>
            <a:headEnd/>
            <a:tailEnd/>
          </a:ln>
        </p:spPr>
        <p:txBody>
          <a:bodyPr lIns="0" tIns="0" rIns="39880" bIns="0" anchor="ctr"/>
          <a:lstStyle/>
          <a:p>
            <a:pPr marL="41275" algn="ctr">
              <a:spcBef>
                <a:spcPts val="500"/>
              </a:spcBef>
            </a:pPr>
            <a:r>
              <a:rPr lang="en-US" sz="2000" b="1" dirty="0">
                <a:sym typeface="Verdana" charset="0"/>
              </a:rPr>
              <a:t> </a:t>
            </a:r>
            <a:r>
              <a:rPr lang="en-US" sz="2000" b="1" dirty="0" smtClean="0">
                <a:sym typeface="Verdana" charset="0"/>
              </a:rPr>
              <a:t>Isotropic </a:t>
            </a:r>
            <a:r>
              <a:rPr lang="en-US" sz="2000" b="1" dirty="0">
                <a:sym typeface="Verdana" charset="0"/>
              </a:rPr>
              <a:t>contributions</a:t>
            </a:r>
          </a:p>
          <a:p>
            <a:pPr marL="41275" algn="ctr">
              <a:spcBef>
                <a:spcPts val="500"/>
              </a:spcBef>
            </a:pPr>
            <a:r>
              <a:rPr lang="ja-JP" altLang="en-US" b="1" dirty="0">
                <a:solidFill>
                  <a:srgbClr val="FF0000"/>
                </a:solidFill>
                <a:sym typeface="Verdana" charset="0"/>
              </a:rPr>
              <a:t>宇宙全</a:t>
            </a:r>
            <a:r>
              <a:rPr lang="ja-JP" altLang="en-US" b="1" dirty="0" smtClean="0">
                <a:solidFill>
                  <a:srgbClr val="FF0000"/>
                </a:solidFill>
                <a:sym typeface="Verdana" charset="0"/>
              </a:rPr>
              <a:t>体に分布する成分</a:t>
            </a:r>
            <a:endParaRPr lang="en-US" b="1" dirty="0">
              <a:solidFill>
                <a:srgbClr val="FF0000"/>
              </a:solidFill>
              <a:sym typeface="Verdana" charset="0"/>
            </a:endParaRPr>
          </a:p>
        </p:txBody>
      </p:sp>
      <p:sp>
        <p:nvSpPr>
          <p:cNvPr id="16" name="Rectangle 16"/>
          <p:cNvSpPr>
            <a:spLocks/>
          </p:cNvSpPr>
          <p:nvPr/>
        </p:nvSpPr>
        <p:spPr bwMode="auto">
          <a:xfrm>
            <a:off x="3581400" y="6019800"/>
            <a:ext cx="2133600" cy="685800"/>
          </a:xfrm>
          <a:prstGeom prst="rect">
            <a:avLst/>
          </a:prstGeom>
          <a:solidFill>
            <a:schemeClr val="bg1"/>
          </a:solidFill>
          <a:ln w="9525">
            <a:noFill/>
            <a:miter lim="800000"/>
            <a:headEnd/>
            <a:tailEnd/>
          </a:ln>
        </p:spPr>
        <p:txBody>
          <a:bodyPr lIns="0" tIns="0" rIns="39880" bIns="0" anchor="ctr"/>
          <a:lstStyle/>
          <a:p>
            <a:pPr marL="41275" algn="ctr">
              <a:spcBef>
                <a:spcPts val="500"/>
              </a:spcBef>
            </a:pPr>
            <a:r>
              <a:rPr lang="en-US" sz="2000" b="1" dirty="0">
                <a:solidFill>
                  <a:srgbClr val="000000"/>
                </a:solidFill>
                <a:sym typeface="Verdana" charset="0"/>
              </a:rPr>
              <a:t>Galaxy Clusters</a:t>
            </a:r>
          </a:p>
          <a:p>
            <a:pPr marL="41275" algn="ctr">
              <a:spcBef>
                <a:spcPts val="500"/>
              </a:spcBef>
            </a:pPr>
            <a:r>
              <a:rPr lang="ja-JP" altLang="en-US" b="1" dirty="0">
                <a:solidFill>
                  <a:srgbClr val="FF0000"/>
                </a:solidFill>
                <a:sym typeface="Verdana" charset="0"/>
              </a:rPr>
              <a:t>銀河団</a:t>
            </a:r>
            <a:endParaRPr lang="en-US" b="1" dirty="0">
              <a:solidFill>
                <a:srgbClr val="FF0000"/>
              </a:solidFill>
              <a:sym typeface="Verdana" charset="0"/>
            </a:endParaRPr>
          </a:p>
        </p:txBody>
      </p:sp>
    </p:spTree>
    <p:extLst>
      <p:ext uri="{BB962C8B-B14F-4D97-AF65-F5344CB8AC3E}">
        <p14:creationId xmlns:p14="http://schemas.microsoft.com/office/powerpoint/2010/main" val="105710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58200" cy="1143000"/>
          </a:xfrm>
        </p:spPr>
        <p:txBody>
          <a:bodyPr/>
          <a:lstStyle/>
          <a:p>
            <a:pPr>
              <a:defRPr/>
            </a:pPr>
            <a:r>
              <a:rPr lang="en-US" sz="3200" b="1" dirty="0" smtClean="0">
                <a:solidFill>
                  <a:srgbClr val="002060"/>
                </a:solidFill>
                <a:latin typeface="+mn-lt"/>
              </a:rPr>
              <a:t>Study on </a:t>
            </a:r>
            <a:r>
              <a:rPr lang="en-US" sz="3200" b="1" dirty="0" smtClean="0">
                <a:solidFill>
                  <a:srgbClr val="002060"/>
                </a:solidFill>
                <a:latin typeface="Symbol" pitchFamily="18" charset="2"/>
              </a:rPr>
              <a:t>g</a:t>
            </a:r>
            <a:r>
              <a:rPr lang="en-US" sz="3200" b="1" dirty="0" smtClean="0">
                <a:solidFill>
                  <a:srgbClr val="002060"/>
                </a:solidFill>
                <a:latin typeface="+mn-lt"/>
              </a:rPr>
              <a:t>-rays from Dwarf Spheroidal Satellites</a:t>
            </a:r>
            <a:br>
              <a:rPr lang="en-US" sz="3200" b="1" dirty="0" smtClean="0">
                <a:solidFill>
                  <a:srgbClr val="002060"/>
                </a:solidFill>
                <a:latin typeface="+mn-lt"/>
              </a:rPr>
            </a:br>
            <a:r>
              <a:rPr lang="ja-JP" altLang="en-US" sz="2800" b="1" dirty="0" smtClean="0">
                <a:solidFill>
                  <a:srgbClr val="FF0000"/>
                </a:solidFill>
                <a:latin typeface="+mn-lt"/>
              </a:rPr>
              <a:t>天の川銀河の周りにある矮小銀河からの</a:t>
            </a:r>
            <a:r>
              <a:rPr lang="en-US" altLang="ja-JP" sz="2800" b="1" dirty="0" smtClean="0">
                <a:solidFill>
                  <a:srgbClr val="FF0000"/>
                </a:solidFill>
                <a:latin typeface="Symbol" pitchFamily="18" charset="2"/>
              </a:rPr>
              <a:t>g</a:t>
            </a:r>
            <a:r>
              <a:rPr lang="ja-JP" altLang="en-US" sz="2800" b="1" dirty="0" smtClean="0">
                <a:solidFill>
                  <a:srgbClr val="FF0000"/>
                </a:solidFill>
                <a:latin typeface="+mn-lt"/>
              </a:rPr>
              <a:t>線</a:t>
            </a:r>
            <a:r>
              <a:rPr lang="en-US" sz="2800" b="1" dirty="0" smtClean="0">
                <a:solidFill>
                  <a:srgbClr val="FF0000"/>
                </a:solidFill>
                <a:latin typeface="+mn-lt"/>
              </a:rPr>
              <a:t> </a:t>
            </a:r>
            <a:endParaRPr lang="en-US" sz="2800" b="1" dirty="0">
              <a:solidFill>
                <a:srgbClr val="FF0000"/>
              </a:solidFill>
              <a:latin typeface="+mn-lt"/>
            </a:endParaRPr>
          </a:p>
        </p:txBody>
      </p:sp>
      <p:sp>
        <p:nvSpPr>
          <p:cNvPr id="19" name="コンテンツ プレースホルダ 2"/>
          <p:cNvSpPr txBox="1">
            <a:spLocks/>
          </p:cNvSpPr>
          <p:nvPr/>
        </p:nvSpPr>
        <p:spPr bwMode="auto">
          <a:xfrm>
            <a:off x="709044" y="1356388"/>
            <a:ext cx="7989887" cy="776471"/>
          </a:xfrm>
          <a:prstGeom prst="rect">
            <a:avLst/>
          </a:prstGeom>
          <a:noFill/>
          <a:ln w="9525">
            <a:noFill/>
            <a:miter lim="800000"/>
            <a:headEnd/>
            <a:tailEnd/>
          </a:ln>
        </p:spPr>
        <p:txBody>
          <a:bodyPr lIns="0" rIns="0"/>
          <a:lstStyle/>
          <a:p>
            <a:pPr eaLnBrk="0" hangingPunct="0">
              <a:spcBef>
                <a:spcPct val="20000"/>
              </a:spcBef>
              <a:defRPr/>
            </a:pPr>
            <a:r>
              <a:rPr kumimoji="0" lang="en-US" sz="2000" b="1" kern="0" dirty="0" smtClean="0">
                <a:latin typeface="+mn-lt"/>
                <a:ea typeface="+mn-ea"/>
              </a:rPr>
              <a:t> </a:t>
            </a:r>
            <a:endParaRPr kumimoji="0" lang="en-US" sz="2000" b="1" kern="0" dirty="0">
              <a:latin typeface="+mn-lt"/>
              <a:ea typeface="+mn-ea"/>
            </a:endParaRPr>
          </a:p>
        </p:txBody>
      </p:sp>
      <p:grpSp>
        <p:nvGrpSpPr>
          <p:cNvPr id="30724" name="Group 29"/>
          <p:cNvGrpSpPr>
            <a:grpSpLocks/>
          </p:cNvGrpSpPr>
          <p:nvPr/>
        </p:nvGrpSpPr>
        <p:grpSpPr bwMode="auto">
          <a:xfrm>
            <a:off x="1163638" y="2132859"/>
            <a:ext cx="7162800" cy="4352922"/>
            <a:chOff x="0" y="0"/>
            <a:chExt cx="5640" cy="3428"/>
          </a:xfrm>
        </p:grpSpPr>
        <p:pic>
          <p:nvPicPr>
            <p:cNvPr id="30735" name="Picture 8"/>
            <p:cNvPicPr>
              <a:picLocks noChangeAspect="1" noChangeArrowheads="1"/>
            </p:cNvPicPr>
            <p:nvPr/>
          </p:nvPicPr>
          <p:blipFill>
            <a:blip r:embed="rId3" cstate="print"/>
            <a:srcRect/>
            <a:stretch>
              <a:fillRect/>
            </a:stretch>
          </p:blipFill>
          <p:spPr bwMode="auto">
            <a:xfrm>
              <a:off x="159" y="65"/>
              <a:ext cx="5308" cy="3265"/>
            </a:xfrm>
            <a:prstGeom prst="rect">
              <a:avLst/>
            </a:prstGeom>
            <a:noFill/>
            <a:ln w="12700">
              <a:noFill/>
              <a:miter lim="800000"/>
              <a:headEnd/>
              <a:tailEnd/>
            </a:ln>
          </p:spPr>
        </p:pic>
        <p:pic>
          <p:nvPicPr>
            <p:cNvPr id="30737" name="Picture 10"/>
            <p:cNvPicPr>
              <a:picLocks noChangeAspect="1" noChangeArrowheads="1"/>
            </p:cNvPicPr>
            <p:nvPr/>
          </p:nvPicPr>
          <p:blipFill>
            <a:blip r:embed="rId4" cstate="print"/>
            <a:srcRect/>
            <a:stretch>
              <a:fillRect/>
            </a:stretch>
          </p:blipFill>
          <p:spPr bwMode="auto">
            <a:xfrm>
              <a:off x="0" y="0"/>
              <a:ext cx="5640" cy="3428"/>
            </a:xfrm>
            <a:prstGeom prst="rect">
              <a:avLst/>
            </a:prstGeom>
            <a:noFill/>
            <a:ln w="12700">
              <a:noFill/>
              <a:miter lim="800000"/>
              <a:headEnd/>
              <a:tailEnd/>
            </a:ln>
          </p:spPr>
        </p:pic>
        <p:sp>
          <p:nvSpPr>
            <p:cNvPr id="30738" name="Line 11"/>
            <p:cNvSpPr>
              <a:spLocks noChangeShapeType="1"/>
            </p:cNvSpPr>
            <p:nvPr/>
          </p:nvSpPr>
          <p:spPr bwMode="auto">
            <a:xfrm>
              <a:off x="2702" y="272"/>
              <a:ext cx="260" cy="0"/>
            </a:xfrm>
            <a:prstGeom prst="line">
              <a:avLst/>
            </a:prstGeom>
            <a:noFill/>
            <a:ln w="25400">
              <a:solidFill>
                <a:srgbClr val="66FF66"/>
              </a:solidFill>
              <a:miter lim="800000"/>
              <a:headEnd/>
              <a:tailEnd/>
            </a:ln>
          </p:spPr>
          <p:txBody>
            <a:bodyPr lIns="0" tIns="0" rIns="0" bIns="0"/>
            <a:lstStyle/>
            <a:p>
              <a:endParaRPr lang="ja-JP" altLang="en-US"/>
            </a:p>
          </p:txBody>
        </p:sp>
        <p:sp>
          <p:nvSpPr>
            <p:cNvPr id="30739" name="Line 12"/>
            <p:cNvSpPr>
              <a:spLocks noChangeShapeType="1"/>
            </p:cNvSpPr>
            <p:nvPr/>
          </p:nvSpPr>
          <p:spPr bwMode="auto">
            <a:xfrm>
              <a:off x="567" y="914"/>
              <a:ext cx="458" cy="0"/>
            </a:xfrm>
            <a:prstGeom prst="line">
              <a:avLst/>
            </a:prstGeom>
            <a:noFill/>
            <a:ln w="25400">
              <a:solidFill>
                <a:srgbClr val="66FF66"/>
              </a:solidFill>
              <a:miter lim="800000"/>
              <a:headEnd/>
              <a:tailEnd/>
            </a:ln>
          </p:spPr>
          <p:txBody>
            <a:bodyPr lIns="0" tIns="0" rIns="0" bIns="0"/>
            <a:lstStyle/>
            <a:p>
              <a:endParaRPr lang="ja-JP" altLang="en-US"/>
            </a:p>
          </p:txBody>
        </p:sp>
        <p:sp>
          <p:nvSpPr>
            <p:cNvPr id="30740" name="Line 13"/>
            <p:cNvSpPr>
              <a:spLocks noChangeShapeType="1"/>
            </p:cNvSpPr>
            <p:nvPr/>
          </p:nvSpPr>
          <p:spPr bwMode="auto">
            <a:xfrm>
              <a:off x="1340" y="1012"/>
              <a:ext cx="503" cy="0"/>
            </a:xfrm>
            <a:prstGeom prst="line">
              <a:avLst/>
            </a:prstGeom>
            <a:noFill/>
            <a:ln w="25400">
              <a:solidFill>
                <a:srgbClr val="66FF66"/>
              </a:solidFill>
              <a:miter lim="800000"/>
              <a:headEnd/>
              <a:tailEnd/>
            </a:ln>
          </p:spPr>
          <p:txBody>
            <a:bodyPr lIns="0" tIns="0" rIns="0" bIns="0"/>
            <a:lstStyle/>
            <a:p>
              <a:endParaRPr lang="ja-JP" altLang="en-US"/>
            </a:p>
          </p:txBody>
        </p:sp>
        <p:sp>
          <p:nvSpPr>
            <p:cNvPr id="30741" name="Line 14"/>
            <p:cNvSpPr>
              <a:spLocks noChangeShapeType="1"/>
            </p:cNvSpPr>
            <p:nvPr/>
          </p:nvSpPr>
          <p:spPr bwMode="auto">
            <a:xfrm>
              <a:off x="894" y="2427"/>
              <a:ext cx="235" cy="0"/>
            </a:xfrm>
            <a:prstGeom prst="line">
              <a:avLst/>
            </a:prstGeom>
            <a:noFill/>
            <a:ln w="25400">
              <a:solidFill>
                <a:srgbClr val="66FF66"/>
              </a:solidFill>
              <a:miter lim="800000"/>
              <a:headEnd/>
              <a:tailEnd/>
            </a:ln>
          </p:spPr>
          <p:txBody>
            <a:bodyPr lIns="0" tIns="0" rIns="0" bIns="0"/>
            <a:lstStyle/>
            <a:p>
              <a:endParaRPr lang="ja-JP" altLang="en-US"/>
            </a:p>
          </p:txBody>
        </p:sp>
        <p:sp>
          <p:nvSpPr>
            <p:cNvPr id="30742" name="Line 15"/>
            <p:cNvSpPr>
              <a:spLocks noChangeShapeType="1"/>
            </p:cNvSpPr>
            <p:nvPr/>
          </p:nvSpPr>
          <p:spPr bwMode="auto">
            <a:xfrm>
              <a:off x="1525" y="3189"/>
              <a:ext cx="236" cy="0"/>
            </a:xfrm>
            <a:prstGeom prst="line">
              <a:avLst/>
            </a:prstGeom>
            <a:noFill/>
            <a:ln w="25400">
              <a:solidFill>
                <a:srgbClr val="66FF66"/>
              </a:solidFill>
              <a:miter lim="800000"/>
              <a:headEnd/>
              <a:tailEnd/>
            </a:ln>
          </p:spPr>
          <p:txBody>
            <a:bodyPr lIns="0" tIns="0" rIns="0" bIns="0"/>
            <a:lstStyle/>
            <a:p>
              <a:endParaRPr lang="ja-JP" altLang="en-US"/>
            </a:p>
          </p:txBody>
        </p:sp>
        <p:sp>
          <p:nvSpPr>
            <p:cNvPr id="30743" name="Line 16"/>
            <p:cNvSpPr>
              <a:spLocks noChangeShapeType="1"/>
            </p:cNvSpPr>
            <p:nvPr/>
          </p:nvSpPr>
          <p:spPr bwMode="auto">
            <a:xfrm>
              <a:off x="4094" y="1240"/>
              <a:ext cx="350" cy="0"/>
            </a:xfrm>
            <a:prstGeom prst="line">
              <a:avLst/>
            </a:prstGeom>
            <a:noFill/>
            <a:ln w="25400">
              <a:solidFill>
                <a:srgbClr val="66FF66"/>
              </a:solidFill>
              <a:miter lim="800000"/>
              <a:headEnd/>
              <a:tailEnd/>
            </a:ln>
          </p:spPr>
          <p:txBody>
            <a:bodyPr lIns="0" tIns="0" rIns="0" bIns="0"/>
            <a:lstStyle/>
            <a:p>
              <a:endParaRPr lang="ja-JP" altLang="en-US"/>
            </a:p>
          </p:txBody>
        </p:sp>
        <p:sp>
          <p:nvSpPr>
            <p:cNvPr id="30744" name="Line 17"/>
            <p:cNvSpPr>
              <a:spLocks noChangeShapeType="1"/>
            </p:cNvSpPr>
            <p:nvPr/>
          </p:nvSpPr>
          <p:spPr bwMode="auto">
            <a:xfrm>
              <a:off x="3756" y="946"/>
              <a:ext cx="236" cy="0"/>
            </a:xfrm>
            <a:prstGeom prst="line">
              <a:avLst/>
            </a:prstGeom>
            <a:noFill/>
            <a:ln w="25400">
              <a:solidFill>
                <a:srgbClr val="66FF66"/>
              </a:solidFill>
              <a:miter lim="800000"/>
              <a:headEnd/>
              <a:tailEnd/>
            </a:ln>
          </p:spPr>
          <p:txBody>
            <a:bodyPr lIns="0" tIns="0" rIns="0" bIns="0"/>
            <a:lstStyle/>
            <a:p>
              <a:endParaRPr lang="ja-JP" altLang="en-US"/>
            </a:p>
          </p:txBody>
        </p:sp>
        <p:sp>
          <p:nvSpPr>
            <p:cNvPr id="30745" name="Line 18"/>
            <p:cNvSpPr>
              <a:spLocks noChangeShapeType="1"/>
            </p:cNvSpPr>
            <p:nvPr/>
          </p:nvSpPr>
          <p:spPr bwMode="auto">
            <a:xfrm>
              <a:off x="2342" y="315"/>
              <a:ext cx="235" cy="0"/>
            </a:xfrm>
            <a:prstGeom prst="line">
              <a:avLst/>
            </a:prstGeom>
            <a:noFill/>
            <a:ln w="25400">
              <a:solidFill>
                <a:srgbClr val="66FF66"/>
              </a:solidFill>
              <a:miter lim="800000"/>
              <a:headEnd/>
              <a:tailEnd/>
            </a:ln>
          </p:spPr>
          <p:txBody>
            <a:bodyPr lIns="0" tIns="0" rIns="0" bIns="0"/>
            <a:lstStyle/>
            <a:p>
              <a:endParaRPr lang="ja-JP" altLang="en-US"/>
            </a:p>
          </p:txBody>
        </p:sp>
        <p:sp>
          <p:nvSpPr>
            <p:cNvPr id="30746" name="Oval 19"/>
            <p:cNvSpPr>
              <a:spLocks/>
            </p:cNvSpPr>
            <p:nvPr/>
          </p:nvSpPr>
          <p:spPr bwMode="auto">
            <a:xfrm>
              <a:off x="4018" y="914"/>
              <a:ext cx="87" cy="87"/>
            </a:xfrm>
            <a:prstGeom prst="ellipse">
              <a:avLst/>
            </a:prstGeom>
            <a:solidFill>
              <a:srgbClr val="00FF00"/>
            </a:solidFill>
            <a:ln w="25400">
              <a:solidFill>
                <a:srgbClr val="00FF00"/>
              </a:solidFill>
              <a:miter lim="800000"/>
              <a:headEnd/>
              <a:tailEnd/>
            </a:ln>
          </p:spPr>
          <p:txBody>
            <a:bodyPr lIns="0" tIns="0" rIns="0" bIns="0"/>
            <a:lstStyle/>
            <a:p>
              <a:endParaRPr kumimoji="0" lang="en-US" altLang="ja-JP"/>
            </a:p>
          </p:txBody>
        </p:sp>
        <p:sp>
          <p:nvSpPr>
            <p:cNvPr id="30747" name="Oval 20"/>
            <p:cNvSpPr>
              <a:spLocks/>
            </p:cNvSpPr>
            <p:nvPr/>
          </p:nvSpPr>
          <p:spPr bwMode="auto">
            <a:xfrm>
              <a:off x="1212" y="2152"/>
              <a:ext cx="88" cy="87"/>
            </a:xfrm>
            <a:prstGeom prst="ellipse">
              <a:avLst/>
            </a:prstGeom>
            <a:solidFill>
              <a:srgbClr val="00FF00"/>
            </a:solidFill>
            <a:ln w="25400">
              <a:solidFill>
                <a:srgbClr val="00FF00"/>
              </a:solidFill>
              <a:miter lim="800000"/>
              <a:headEnd/>
              <a:tailEnd/>
            </a:ln>
          </p:spPr>
          <p:txBody>
            <a:bodyPr lIns="0" tIns="0" rIns="0" bIns="0"/>
            <a:lstStyle/>
            <a:p>
              <a:endParaRPr kumimoji="0" lang="en-US" altLang="ja-JP"/>
            </a:p>
          </p:txBody>
        </p:sp>
        <p:sp>
          <p:nvSpPr>
            <p:cNvPr id="30748" name="Oval 21"/>
            <p:cNvSpPr>
              <a:spLocks/>
            </p:cNvSpPr>
            <p:nvPr/>
          </p:nvSpPr>
          <p:spPr bwMode="auto">
            <a:xfrm>
              <a:off x="1267" y="487"/>
              <a:ext cx="87" cy="87"/>
            </a:xfrm>
            <a:prstGeom prst="ellipse">
              <a:avLst/>
            </a:prstGeom>
            <a:solidFill>
              <a:srgbClr val="00FF00"/>
            </a:solidFill>
            <a:ln w="25400">
              <a:solidFill>
                <a:srgbClr val="00FF00"/>
              </a:solidFill>
              <a:miter lim="800000"/>
              <a:headEnd/>
              <a:tailEnd/>
            </a:ln>
          </p:spPr>
          <p:txBody>
            <a:bodyPr lIns="0" tIns="0" rIns="0" bIns="0"/>
            <a:lstStyle/>
            <a:p>
              <a:endParaRPr kumimoji="0" lang="en-US" altLang="ja-JP"/>
            </a:p>
          </p:txBody>
        </p:sp>
        <p:sp>
          <p:nvSpPr>
            <p:cNvPr id="30749" name="Oval 22"/>
            <p:cNvSpPr>
              <a:spLocks/>
            </p:cNvSpPr>
            <p:nvPr/>
          </p:nvSpPr>
          <p:spPr bwMode="auto">
            <a:xfrm>
              <a:off x="2515" y="51"/>
              <a:ext cx="88" cy="87"/>
            </a:xfrm>
            <a:prstGeom prst="ellipse">
              <a:avLst/>
            </a:prstGeom>
            <a:solidFill>
              <a:srgbClr val="00FF00"/>
            </a:solidFill>
            <a:ln w="25400">
              <a:solidFill>
                <a:srgbClr val="00FF00"/>
              </a:solidFill>
              <a:miter lim="800000"/>
              <a:headEnd/>
              <a:tailEnd/>
            </a:ln>
          </p:spPr>
          <p:txBody>
            <a:bodyPr lIns="0" tIns="0" rIns="0" bIns="0"/>
            <a:lstStyle/>
            <a:p>
              <a:endParaRPr kumimoji="0" lang="en-US" altLang="ja-JP"/>
            </a:p>
          </p:txBody>
        </p:sp>
        <p:sp>
          <p:nvSpPr>
            <p:cNvPr id="30750" name="Oval 23"/>
            <p:cNvSpPr>
              <a:spLocks/>
            </p:cNvSpPr>
            <p:nvPr/>
          </p:nvSpPr>
          <p:spPr bwMode="auto">
            <a:xfrm>
              <a:off x="2584" y="3230"/>
              <a:ext cx="87" cy="87"/>
            </a:xfrm>
            <a:prstGeom prst="ellipse">
              <a:avLst/>
            </a:prstGeom>
            <a:solidFill>
              <a:srgbClr val="00FF00"/>
            </a:solidFill>
            <a:ln w="25400">
              <a:solidFill>
                <a:srgbClr val="00FF00"/>
              </a:solidFill>
              <a:miter lim="800000"/>
              <a:headEnd/>
              <a:tailEnd/>
            </a:ln>
          </p:spPr>
          <p:txBody>
            <a:bodyPr lIns="0" tIns="0" rIns="0" bIns="0"/>
            <a:lstStyle/>
            <a:p>
              <a:endParaRPr kumimoji="0" lang="en-US" altLang="ja-JP"/>
            </a:p>
          </p:txBody>
        </p:sp>
        <p:sp>
          <p:nvSpPr>
            <p:cNvPr id="30751" name="Oval 24"/>
            <p:cNvSpPr>
              <a:spLocks/>
            </p:cNvSpPr>
            <p:nvPr/>
          </p:nvSpPr>
          <p:spPr bwMode="auto">
            <a:xfrm>
              <a:off x="3049" y="130"/>
              <a:ext cx="87" cy="87"/>
            </a:xfrm>
            <a:prstGeom prst="ellipse">
              <a:avLst/>
            </a:prstGeom>
            <a:solidFill>
              <a:srgbClr val="00FF00"/>
            </a:solidFill>
            <a:ln w="25400">
              <a:solidFill>
                <a:srgbClr val="00FF00"/>
              </a:solidFill>
              <a:miter lim="800000"/>
              <a:headEnd/>
              <a:tailEnd/>
            </a:ln>
          </p:spPr>
          <p:txBody>
            <a:bodyPr lIns="0" tIns="0" rIns="0" bIns="0"/>
            <a:lstStyle/>
            <a:p>
              <a:endParaRPr kumimoji="0" lang="en-US" altLang="ja-JP"/>
            </a:p>
          </p:txBody>
        </p:sp>
        <p:sp>
          <p:nvSpPr>
            <p:cNvPr id="30752" name="Oval 25"/>
            <p:cNvSpPr>
              <a:spLocks/>
            </p:cNvSpPr>
            <p:nvPr/>
          </p:nvSpPr>
          <p:spPr bwMode="auto">
            <a:xfrm>
              <a:off x="4290" y="370"/>
              <a:ext cx="87" cy="87"/>
            </a:xfrm>
            <a:prstGeom prst="ellipse">
              <a:avLst/>
            </a:prstGeom>
            <a:solidFill>
              <a:srgbClr val="00FF00"/>
            </a:solidFill>
            <a:ln w="25400">
              <a:solidFill>
                <a:srgbClr val="00FF00"/>
              </a:solidFill>
              <a:miter lim="800000"/>
              <a:headEnd/>
              <a:tailEnd/>
            </a:ln>
          </p:spPr>
          <p:txBody>
            <a:bodyPr lIns="0" tIns="0" rIns="0" bIns="0"/>
            <a:lstStyle/>
            <a:p>
              <a:endParaRPr kumimoji="0" lang="en-US" altLang="ja-JP"/>
            </a:p>
          </p:txBody>
        </p:sp>
        <p:sp>
          <p:nvSpPr>
            <p:cNvPr id="30753" name="Oval 26"/>
            <p:cNvSpPr>
              <a:spLocks/>
            </p:cNvSpPr>
            <p:nvPr/>
          </p:nvSpPr>
          <p:spPr bwMode="auto">
            <a:xfrm>
              <a:off x="1860" y="3045"/>
              <a:ext cx="87" cy="87"/>
            </a:xfrm>
            <a:prstGeom prst="ellipse">
              <a:avLst/>
            </a:prstGeom>
            <a:solidFill>
              <a:srgbClr val="00FF00"/>
            </a:solidFill>
            <a:ln w="25400">
              <a:solidFill>
                <a:srgbClr val="00FF00"/>
              </a:solidFill>
              <a:miter lim="800000"/>
              <a:headEnd/>
              <a:tailEnd/>
            </a:ln>
          </p:spPr>
          <p:txBody>
            <a:bodyPr lIns="0" tIns="0" rIns="0" bIns="0"/>
            <a:lstStyle/>
            <a:p>
              <a:endParaRPr kumimoji="0" lang="en-US" altLang="ja-JP"/>
            </a:p>
          </p:txBody>
        </p:sp>
        <p:sp>
          <p:nvSpPr>
            <p:cNvPr id="30754" name="Oval 27"/>
            <p:cNvSpPr>
              <a:spLocks/>
            </p:cNvSpPr>
            <p:nvPr/>
          </p:nvSpPr>
          <p:spPr bwMode="auto">
            <a:xfrm>
              <a:off x="1289" y="710"/>
              <a:ext cx="87" cy="87"/>
            </a:xfrm>
            <a:prstGeom prst="ellipse">
              <a:avLst/>
            </a:prstGeom>
            <a:solidFill>
              <a:srgbClr val="00FF00"/>
            </a:solidFill>
            <a:ln w="25400">
              <a:solidFill>
                <a:srgbClr val="00FF00"/>
              </a:solidFill>
              <a:miter lim="800000"/>
              <a:headEnd/>
              <a:tailEnd/>
            </a:ln>
          </p:spPr>
          <p:txBody>
            <a:bodyPr lIns="0" tIns="0" rIns="0" bIns="0"/>
            <a:lstStyle/>
            <a:p>
              <a:endParaRPr kumimoji="0" lang="en-US" altLang="ja-JP"/>
            </a:p>
          </p:txBody>
        </p:sp>
        <p:sp>
          <p:nvSpPr>
            <p:cNvPr id="30755" name="Oval 28"/>
            <p:cNvSpPr>
              <a:spLocks/>
            </p:cNvSpPr>
            <p:nvPr/>
          </p:nvSpPr>
          <p:spPr bwMode="auto">
            <a:xfrm>
              <a:off x="4083" y="675"/>
              <a:ext cx="87" cy="87"/>
            </a:xfrm>
            <a:prstGeom prst="ellipse">
              <a:avLst/>
            </a:prstGeom>
            <a:solidFill>
              <a:srgbClr val="00FF00"/>
            </a:solidFill>
            <a:ln w="25400">
              <a:solidFill>
                <a:srgbClr val="00FF00"/>
              </a:solidFill>
              <a:miter lim="800000"/>
              <a:headEnd/>
              <a:tailEnd/>
            </a:ln>
          </p:spPr>
          <p:txBody>
            <a:bodyPr lIns="0" tIns="0" rIns="0" bIns="0"/>
            <a:lstStyle/>
            <a:p>
              <a:endParaRPr kumimoji="0" lang="en-US" altLang="ja-JP"/>
            </a:p>
          </p:txBody>
        </p:sp>
      </p:grpSp>
      <p:sp>
        <p:nvSpPr>
          <p:cNvPr id="30725" name="Rectangle 30"/>
          <p:cNvSpPr>
            <a:spLocks/>
          </p:cNvSpPr>
          <p:nvPr/>
        </p:nvSpPr>
        <p:spPr bwMode="auto">
          <a:xfrm>
            <a:off x="6318568" y="3491558"/>
            <a:ext cx="501650" cy="213329"/>
          </a:xfrm>
          <a:prstGeom prst="rect">
            <a:avLst/>
          </a:prstGeom>
          <a:noFill/>
          <a:ln w="25400">
            <a:solidFill>
              <a:srgbClr val="00FF00"/>
            </a:solidFill>
            <a:round/>
            <a:headEnd/>
            <a:tailEnd/>
          </a:ln>
        </p:spPr>
        <p:txBody>
          <a:bodyPr lIns="0" tIns="0" rIns="0" bIns="0"/>
          <a:lstStyle/>
          <a:p>
            <a:endParaRPr kumimoji="0" lang="en-US" altLang="ja-JP"/>
          </a:p>
        </p:txBody>
      </p:sp>
      <p:sp>
        <p:nvSpPr>
          <p:cNvPr id="30726" name="Rectangle 31"/>
          <p:cNvSpPr>
            <a:spLocks/>
          </p:cNvSpPr>
          <p:nvPr/>
        </p:nvSpPr>
        <p:spPr bwMode="auto">
          <a:xfrm>
            <a:off x="5891848" y="3134740"/>
            <a:ext cx="381000" cy="196821"/>
          </a:xfrm>
          <a:prstGeom prst="rect">
            <a:avLst/>
          </a:prstGeom>
          <a:noFill/>
          <a:ln w="25400">
            <a:solidFill>
              <a:srgbClr val="00FF00"/>
            </a:solidFill>
            <a:round/>
            <a:headEnd/>
            <a:tailEnd/>
          </a:ln>
        </p:spPr>
        <p:txBody>
          <a:bodyPr lIns="0" tIns="0" rIns="0" bIns="0"/>
          <a:lstStyle/>
          <a:p>
            <a:endParaRPr kumimoji="0" lang="en-US" altLang="ja-JP"/>
          </a:p>
        </p:txBody>
      </p:sp>
      <p:sp>
        <p:nvSpPr>
          <p:cNvPr id="30727" name="Rectangle 32"/>
          <p:cNvSpPr>
            <a:spLocks/>
          </p:cNvSpPr>
          <p:nvPr/>
        </p:nvSpPr>
        <p:spPr bwMode="auto">
          <a:xfrm>
            <a:off x="6835458" y="2769033"/>
            <a:ext cx="381000" cy="198091"/>
          </a:xfrm>
          <a:prstGeom prst="rect">
            <a:avLst/>
          </a:prstGeom>
          <a:noFill/>
          <a:ln w="25400">
            <a:solidFill>
              <a:srgbClr val="00FF00"/>
            </a:solidFill>
            <a:round/>
            <a:headEnd/>
            <a:tailEnd/>
          </a:ln>
        </p:spPr>
        <p:txBody>
          <a:bodyPr lIns="0" tIns="0" rIns="0" bIns="0"/>
          <a:lstStyle/>
          <a:p>
            <a:endParaRPr kumimoji="0" lang="en-US" altLang="ja-JP"/>
          </a:p>
        </p:txBody>
      </p:sp>
      <p:sp>
        <p:nvSpPr>
          <p:cNvPr id="30728" name="Rectangle 33"/>
          <p:cNvSpPr>
            <a:spLocks/>
          </p:cNvSpPr>
          <p:nvPr/>
        </p:nvSpPr>
        <p:spPr bwMode="auto">
          <a:xfrm>
            <a:off x="4551998" y="2283964"/>
            <a:ext cx="406400" cy="193012"/>
          </a:xfrm>
          <a:prstGeom prst="rect">
            <a:avLst/>
          </a:prstGeom>
          <a:noFill/>
          <a:ln w="25400">
            <a:solidFill>
              <a:srgbClr val="00FF00"/>
            </a:solidFill>
            <a:round/>
            <a:headEnd/>
            <a:tailEnd/>
          </a:ln>
        </p:spPr>
        <p:txBody>
          <a:bodyPr lIns="0" tIns="0" rIns="0" bIns="0"/>
          <a:lstStyle/>
          <a:p>
            <a:endParaRPr kumimoji="0" lang="en-US" altLang="ja-JP"/>
          </a:p>
        </p:txBody>
      </p:sp>
      <p:sp>
        <p:nvSpPr>
          <p:cNvPr id="30729" name="Rectangle 34"/>
          <p:cNvSpPr>
            <a:spLocks/>
          </p:cNvSpPr>
          <p:nvPr/>
        </p:nvSpPr>
        <p:spPr bwMode="auto">
          <a:xfrm>
            <a:off x="4079558" y="2344915"/>
            <a:ext cx="416560" cy="193012"/>
          </a:xfrm>
          <a:prstGeom prst="rect">
            <a:avLst/>
          </a:prstGeom>
          <a:noFill/>
          <a:ln w="25400">
            <a:solidFill>
              <a:srgbClr val="00FF00"/>
            </a:solidFill>
            <a:round/>
            <a:headEnd/>
            <a:tailEnd/>
          </a:ln>
        </p:spPr>
        <p:txBody>
          <a:bodyPr lIns="0" tIns="0" rIns="0" bIns="0"/>
          <a:lstStyle/>
          <a:p>
            <a:endParaRPr kumimoji="0" lang="en-US" altLang="ja-JP"/>
          </a:p>
        </p:txBody>
      </p:sp>
      <p:sp>
        <p:nvSpPr>
          <p:cNvPr id="30730" name="Rectangle 35"/>
          <p:cNvSpPr>
            <a:spLocks/>
          </p:cNvSpPr>
          <p:nvPr/>
        </p:nvSpPr>
        <p:spPr bwMode="auto">
          <a:xfrm>
            <a:off x="1841818" y="3058551"/>
            <a:ext cx="701040" cy="228567"/>
          </a:xfrm>
          <a:prstGeom prst="rect">
            <a:avLst/>
          </a:prstGeom>
          <a:noFill/>
          <a:ln w="25400">
            <a:solidFill>
              <a:srgbClr val="00FF00"/>
            </a:solidFill>
            <a:round/>
            <a:headEnd/>
            <a:tailEnd/>
          </a:ln>
        </p:spPr>
        <p:txBody>
          <a:bodyPr lIns="0" tIns="0" rIns="0" bIns="0"/>
          <a:lstStyle/>
          <a:p>
            <a:endParaRPr kumimoji="0" lang="en-US" altLang="ja-JP"/>
          </a:p>
        </p:txBody>
      </p:sp>
      <p:sp>
        <p:nvSpPr>
          <p:cNvPr id="30731" name="Rectangle 36"/>
          <p:cNvSpPr>
            <a:spLocks/>
          </p:cNvSpPr>
          <p:nvPr/>
        </p:nvSpPr>
        <p:spPr bwMode="auto">
          <a:xfrm>
            <a:off x="2800668" y="3195691"/>
            <a:ext cx="701040" cy="227297"/>
          </a:xfrm>
          <a:prstGeom prst="rect">
            <a:avLst/>
          </a:prstGeom>
          <a:noFill/>
          <a:ln w="25400">
            <a:solidFill>
              <a:srgbClr val="00FF00"/>
            </a:solidFill>
            <a:round/>
            <a:headEnd/>
            <a:tailEnd/>
          </a:ln>
        </p:spPr>
        <p:txBody>
          <a:bodyPr lIns="0" tIns="0" rIns="0" bIns="0"/>
          <a:lstStyle/>
          <a:p>
            <a:endParaRPr kumimoji="0" lang="en-US" altLang="ja-JP"/>
          </a:p>
        </p:txBody>
      </p:sp>
      <p:sp>
        <p:nvSpPr>
          <p:cNvPr id="30732" name="Rectangle 37"/>
          <p:cNvSpPr>
            <a:spLocks/>
          </p:cNvSpPr>
          <p:nvPr/>
        </p:nvSpPr>
        <p:spPr bwMode="auto">
          <a:xfrm>
            <a:off x="2283778" y="4991209"/>
            <a:ext cx="335280" cy="228567"/>
          </a:xfrm>
          <a:prstGeom prst="rect">
            <a:avLst/>
          </a:prstGeom>
          <a:noFill/>
          <a:ln w="25400">
            <a:solidFill>
              <a:srgbClr val="00FF00"/>
            </a:solidFill>
            <a:round/>
            <a:headEnd/>
            <a:tailEnd/>
          </a:ln>
        </p:spPr>
        <p:txBody>
          <a:bodyPr lIns="0" tIns="0" rIns="0" bIns="0"/>
          <a:lstStyle/>
          <a:p>
            <a:endParaRPr kumimoji="0" lang="en-US" altLang="ja-JP"/>
          </a:p>
        </p:txBody>
      </p:sp>
      <p:sp>
        <p:nvSpPr>
          <p:cNvPr id="30733" name="Rectangle 38"/>
          <p:cNvSpPr>
            <a:spLocks/>
          </p:cNvSpPr>
          <p:nvPr/>
        </p:nvSpPr>
        <p:spPr bwMode="auto">
          <a:xfrm>
            <a:off x="3090228" y="5949919"/>
            <a:ext cx="335280" cy="228567"/>
          </a:xfrm>
          <a:prstGeom prst="rect">
            <a:avLst/>
          </a:prstGeom>
          <a:noFill/>
          <a:ln w="25400">
            <a:solidFill>
              <a:srgbClr val="00FF00"/>
            </a:solidFill>
            <a:round/>
            <a:headEnd/>
            <a:tailEnd/>
          </a:ln>
        </p:spPr>
        <p:txBody>
          <a:bodyPr lIns="0" tIns="0" rIns="0" bIns="0"/>
          <a:lstStyle/>
          <a:p>
            <a:endParaRPr kumimoji="0" lang="en-US" altLang="ja-JP"/>
          </a:p>
        </p:txBody>
      </p:sp>
      <p:sp>
        <p:nvSpPr>
          <p:cNvPr id="30734" name="Rectangle 39"/>
          <p:cNvSpPr>
            <a:spLocks/>
          </p:cNvSpPr>
          <p:nvPr/>
        </p:nvSpPr>
        <p:spPr bwMode="auto">
          <a:xfrm>
            <a:off x="4308158" y="5722622"/>
            <a:ext cx="335280" cy="227297"/>
          </a:xfrm>
          <a:prstGeom prst="rect">
            <a:avLst/>
          </a:prstGeom>
          <a:noFill/>
          <a:ln w="25400">
            <a:solidFill>
              <a:srgbClr val="00FF00"/>
            </a:solidFill>
            <a:round/>
            <a:headEnd/>
            <a:tailEnd/>
          </a:ln>
        </p:spPr>
        <p:txBody>
          <a:bodyPr lIns="0" tIns="0" rIns="0" bIns="0"/>
          <a:lstStyle/>
          <a:p>
            <a:endParaRPr kumimoji="0" lang="en-US" altLang="ja-JP"/>
          </a:p>
        </p:txBody>
      </p:sp>
      <p:sp>
        <p:nvSpPr>
          <p:cNvPr id="3" name="TextBox 2"/>
          <p:cNvSpPr txBox="1"/>
          <p:nvPr/>
        </p:nvSpPr>
        <p:spPr>
          <a:xfrm>
            <a:off x="589988" y="1389027"/>
            <a:ext cx="8106898" cy="707886"/>
          </a:xfrm>
          <a:prstGeom prst="rect">
            <a:avLst/>
          </a:prstGeom>
          <a:noFill/>
          <a:ln w="38100">
            <a:solidFill>
              <a:srgbClr val="FF0000"/>
            </a:solidFill>
          </a:ln>
        </p:spPr>
        <p:txBody>
          <a:bodyPr wrap="none" rtlCol="0">
            <a:spAutoFit/>
          </a:bodyPr>
          <a:lstStyle/>
          <a:p>
            <a:pPr algn="ctr"/>
            <a:r>
              <a:rPr lang="en-US" sz="2000" b="1" dirty="0">
                <a:solidFill>
                  <a:srgbClr val="002060"/>
                </a:solidFill>
              </a:rPr>
              <a:t>Dwarf </a:t>
            </a:r>
            <a:r>
              <a:rPr lang="en-US" sz="2000" b="1" dirty="0" smtClean="0">
                <a:solidFill>
                  <a:srgbClr val="002060"/>
                </a:solidFill>
              </a:rPr>
              <a:t>spheroidal satellites are likely to have high DM/Normal Matter ratio</a:t>
            </a:r>
          </a:p>
          <a:p>
            <a:pPr algn="ctr"/>
            <a:r>
              <a:rPr lang="ja-JP" altLang="en-US" sz="2000" b="1" dirty="0">
                <a:solidFill>
                  <a:srgbClr val="FF0000"/>
                </a:solidFill>
              </a:rPr>
              <a:t>矮小銀</a:t>
            </a:r>
            <a:r>
              <a:rPr lang="ja-JP" altLang="en-US" sz="2000" b="1" dirty="0" smtClean="0">
                <a:solidFill>
                  <a:srgbClr val="FF0000"/>
                </a:solidFill>
              </a:rPr>
              <a:t>河はダークマターの存在比が大きいらしい</a:t>
            </a:r>
            <a:endParaRPr lang="en-US" sz="2000" b="1" dirty="0" smtClean="0">
              <a:solidFill>
                <a:srgbClr val="002060"/>
              </a:solidFill>
            </a:endParaRPr>
          </a:p>
        </p:txBody>
      </p:sp>
      <p:sp>
        <p:nvSpPr>
          <p:cNvPr id="4" name="TextBox 3"/>
          <p:cNvSpPr txBox="1"/>
          <p:nvPr/>
        </p:nvSpPr>
        <p:spPr>
          <a:xfrm>
            <a:off x="4073808" y="6477000"/>
            <a:ext cx="4967257" cy="369332"/>
          </a:xfrm>
          <a:prstGeom prst="rect">
            <a:avLst/>
          </a:prstGeom>
          <a:noFill/>
        </p:spPr>
        <p:txBody>
          <a:bodyPr wrap="none" rtlCol="0">
            <a:spAutoFit/>
          </a:bodyPr>
          <a:lstStyle/>
          <a:p>
            <a:r>
              <a:rPr kumimoji="1" lang="en-US" altLang="ja-JP" dirty="0" smtClean="0"/>
              <a:t>Review on </a:t>
            </a:r>
            <a:r>
              <a:rPr kumimoji="1" lang="en-US" altLang="ja-JP" dirty="0" err="1" smtClean="0"/>
              <a:t>dSph</a:t>
            </a:r>
            <a:r>
              <a:rPr kumimoji="1" lang="en-US" altLang="ja-JP" dirty="0" smtClean="0"/>
              <a:t>: M. Walker astro-ph.CO 1205.0311</a:t>
            </a:r>
            <a:endParaRPr kumimoji="1" lang="ja-JP" altLang="en-US" dirty="0"/>
          </a:p>
        </p:txBody>
      </p:sp>
    </p:spTree>
    <p:extLst>
      <p:ext uri="{BB962C8B-B14F-4D97-AF65-F5344CB8AC3E}">
        <p14:creationId xmlns:p14="http://schemas.microsoft.com/office/powerpoint/2010/main" val="3720966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Constraint from Fermi </a:t>
            </a:r>
            <a:r>
              <a:rPr lang="en-US" sz="3600" b="1" dirty="0">
                <a:solidFill>
                  <a:srgbClr val="002060"/>
                </a:solidFill>
                <a:latin typeface="Symbol" pitchFamily="18" charset="2"/>
                <a:ea typeface="ＭＳ Ｐゴシック" pitchFamily="50" charset="-128"/>
              </a:rPr>
              <a:t>g</a:t>
            </a:r>
            <a:r>
              <a:rPr lang="en-US" sz="3600" b="1" dirty="0">
                <a:solidFill>
                  <a:srgbClr val="002060"/>
                </a:solidFill>
                <a:ea typeface="ＭＳ Ｐゴシック" pitchFamily="50" charset="-128"/>
              </a:rPr>
              <a:t>-ray </a:t>
            </a:r>
            <a:r>
              <a:rPr lang="en-US" sz="3600" b="1" dirty="0" err="1" smtClean="0"/>
              <a:t>Obs</a:t>
            </a:r>
            <a:r>
              <a:rPr lang="en-US" sz="3600" b="1" dirty="0" smtClean="0"/>
              <a:t> of </a:t>
            </a:r>
            <a:r>
              <a:rPr lang="en-US" sz="3600" b="1" dirty="0" err="1" smtClean="0"/>
              <a:t>dSph</a:t>
            </a:r>
            <a:r>
              <a:rPr lang="en-US" sz="3600" b="1" dirty="0" smtClean="0"/>
              <a:t> 1/2</a:t>
            </a:r>
            <a:br>
              <a:rPr lang="en-US" sz="3600" b="1" dirty="0" smtClean="0"/>
            </a:br>
            <a:r>
              <a:rPr lang="en-US" sz="3600" b="1" dirty="0" smtClean="0"/>
              <a:t> </a:t>
            </a:r>
            <a:r>
              <a:rPr lang="ja-JP" altLang="en-US" sz="2700" b="1" dirty="0" smtClean="0">
                <a:solidFill>
                  <a:srgbClr val="FF0000"/>
                </a:solidFill>
              </a:rPr>
              <a:t>フェルミの矮小銀河からの</a:t>
            </a:r>
            <a:r>
              <a:rPr lang="en-US" sz="2700" b="1" dirty="0">
                <a:solidFill>
                  <a:srgbClr val="FF0000"/>
                </a:solidFill>
                <a:latin typeface="Symbol" pitchFamily="18" charset="2"/>
                <a:ea typeface="ＭＳ Ｐゴシック" pitchFamily="50" charset="-128"/>
              </a:rPr>
              <a:t>g</a:t>
            </a:r>
            <a:r>
              <a:rPr lang="ja-JP" altLang="en-US" sz="2700" b="1" dirty="0">
                <a:solidFill>
                  <a:srgbClr val="FF0000"/>
                </a:solidFill>
                <a:latin typeface="Symbol" pitchFamily="18" charset="2"/>
                <a:ea typeface="ＭＳ Ｐゴシック" pitchFamily="50" charset="-128"/>
              </a:rPr>
              <a:t>線</a:t>
            </a:r>
            <a:r>
              <a:rPr lang="ja-JP" altLang="en-US" sz="2700" b="1" dirty="0">
                <a:solidFill>
                  <a:srgbClr val="FF0000"/>
                </a:solidFill>
                <a:ea typeface="ＭＳ Ｐゴシック" pitchFamily="50" charset="-128"/>
              </a:rPr>
              <a:t>観</a:t>
            </a:r>
            <a:r>
              <a:rPr lang="ja-JP" altLang="en-US" sz="2700" b="1" dirty="0" smtClean="0">
                <a:solidFill>
                  <a:srgbClr val="FF0000"/>
                </a:solidFill>
                <a:ea typeface="ＭＳ Ｐゴシック" pitchFamily="50" charset="-128"/>
              </a:rPr>
              <a:t>測による制限 </a:t>
            </a:r>
            <a:r>
              <a:rPr lang="en-US" altLang="ja-JP" sz="2700" b="1" dirty="0" smtClean="0">
                <a:solidFill>
                  <a:srgbClr val="FF0000"/>
                </a:solidFill>
                <a:ea typeface="ＭＳ Ｐゴシック" pitchFamily="50" charset="-128"/>
              </a:rPr>
              <a:t>1/2</a:t>
            </a:r>
            <a:endParaRPr lang="en-US" sz="2700" b="1" dirty="0" smtClean="0">
              <a:solidFill>
                <a:srgbClr val="FF0000"/>
              </a:solidFill>
            </a:endParaRPr>
          </a:p>
        </p:txBody>
      </p:sp>
      <p:sp>
        <p:nvSpPr>
          <p:cNvPr id="41989"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8FDD583-4B24-44E2-9350-432A0CE0BCFE}" type="slidenum">
              <a:rPr lang="en-US" sz="1200">
                <a:solidFill>
                  <a:srgbClr val="3333CC"/>
                </a:solidFill>
              </a:rPr>
              <a:pPr eaLnBrk="1" hangingPunct="1"/>
              <a:t>33</a:t>
            </a:fld>
            <a:endParaRPr lang="en-US" sz="1200">
              <a:solidFill>
                <a:srgbClr val="3333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41927"/>
            <a:ext cx="6934200" cy="536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53200" y="6327422"/>
            <a:ext cx="2347117" cy="369332"/>
          </a:xfrm>
          <a:prstGeom prst="rect">
            <a:avLst/>
          </a:prstGeom>
          <a:noFill/>
        </p:spPr>
        <p:txBody>
          <a:bodyPr wrap="none" rtlCol="0">
            <a:spAutoFit/>
          </a:bodyPr>
          <a:lstStyle/>
          <a:p>
            <a:r>
              <a:rPr kumimoji="1" lang="en-US" altLang="ja-JP" dirty="0" smtClean="0"/>
              <a:t>PRL 107 (2011) 241302</a:t>
            </a:r>
            <a:endParaRPr kumimoji="1" lang="ja-JP" altLang="en-US" dirty="0"/>
          </a:p>
        </p:txBody>
      </p:sp>
      <p:sp>
        <p:nvSpPr>
          <p:cNvPr id="4" name="TextBox 3"/>
          <p:cNvSpPr txBox="1"/>
          <p:nvPr/>
        </p:nvSpPr>
        <p:spPr>
          <a:xfrm>
            <a:off x="228600" y="2133600"/>
            <a:ext cx="1491114" cy="707886"/>
          </a:xfrm>
          <a:prstGeom prst="rect">
            <a:avLst/>
          </a:prstGeom>
          <a:noFill/>
          <a:ln w="38100">
            <a:solidFill>
              <a:srgbClr val="FF0000"/>
            </a:solidFill>
          </a:ln>
        </p:spPr>
        <p:txBody>
          <a:bodyPr wrap="none" rtlCol="0">
            <a:spAutoFit/>
          </a:bodyPr>
          <a:lstStyle/>
          <a:p>
            <a:r>
              <a:rPr kumimoji="1" lang="en-US" altLang="ja-JP" sz="2000" b="1" dirty="0" smtClean="0"/>
              <a:t>Assume</a:t>
            </a:r>
          </a:p>
          <a:p>
            <a:r>
              <a:rPr kumimoji="1" lang="en-US" altLang="ja-JP" sz="2000" b="1" dirty="0" smtClean="0">
                <a:latin typeface="Symbol" pitchFamily="18" charset="2"/>
              </a:rPr>
              <a:t>cc</a:t>
            </a:r>
            <a:r>
              <a:rPr kumimoji="1" lang="en-US" altLang="ja-JP" sz="2000" b="1" dirty="0" smtClean="0"/>
              <a:t>=&gt;bb-bar </a:t>
            </a:r>
            <a:endParaRPr kumimoji="1" lang="ja-JP" altLang="en-US" sz="2000" b="1" dirty="0"/>
          </a:p>
        </p:txBody>
      </p:sp>
    </p:spTree>
    <p:extLst>
      <p:ext uri="{BB962C8B-B14F-4D97-AF65-F5344CB8AC3E}">
        <p14:creationId xmlns:p14="http://schemas.microsoft.com/office/powerpoint/2010/main" val="127346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Constraint from Fermi </a:t>
            </a:r>
            <a:r>
              <a:rPr lang="en-US" sz="3600" b="1" dirty="0">
                <a:solidFill>
                  <a:srgbClr val="002060"/>
                </a:solidFill>
                <a:latin typeface="Symbol" pitchFamily="18" charset="2"/>
                <a:ea typeface="ＭＳ Ｐゴシック" pitchFamily="50" charset="-128"/>
              </a:rPr>
              <a:t>g</a:t>
            </a:r>
            <a:r>
              <a:rPr lang="en-US" sz="3600" b="1" dirty="0">
                <a:solidFill>
                  <a:srgbClr val="002060"/>
                </a:solidFill>
                <a:ea typeface="ＭＳ Ｐゴシック" pitchFamily="50" charset="-128"/>
              </a:rPr>
              <a:t>-ray </a:t>
            </a:r>
            <a:r>
              <a:rPr lang="en-US" sz="3600" b="1" dirty="0" err="1" smtClean="0"/>
              <a:t>Obs</a:t>
            </a:r>
            <a:r>
              <a:rPr lang="en-US" sz="3600" b="1" dirty="0" smtClean="0"/>
              <a:t> of </a:t>
            </a:r>
            <a:r>
              <a:rPr lang="en-US" sz="3600" b="1" dirty="0" err="1" smtClean="0"/>
              <a:t>dSph</a:t>
            </a:r>
            <a:r>
              <a:rPr lang="en-US" sz="3600" b="1" dirty="0" smtClean="0"/>
              <a:t> 2/2</a:t>
            </a:r>
            <a:br>
              <a:rPr lang="en-US" sz="3600" b="1" dirty="0" smtClean="0"/>
            </a:br>
            <a:r>
              <a:rPr lang="en-US" sz="3600" b="1" dirty="0" smtClean="0"/>
              <a:t> </a:t>
            </a:r>
            <a:r>
              <a:rPr lang="ja-JP" altLang="en-US" sz="2700" b="1" dirty="0" smtClean="0">
                <a:solidFill>
                  <a:srgbClr val="FF0000"/>
                </a:solidFill>
              </a:rPr>
              <a:t>フェルミの矮小銀河からの</a:t>
            </a:r>
            <a:r>
              <a:rPr lang="en-US" sz="2700" b="1" dirty="0">
                <a:solidFill>
                  <a:srgbClr val="FF0000"/>
                </a:solidFill>
                <a:latin typeface="Symbol" pitchFamily="18" charset="2"/>
                <a:ea typeface="ＭＳ Ｐゴシック" pitchFamily="50" charset="-128"/>
              </a:rPr>
              <a:t>g</a:t>
            </a:r>
            <a:r>
              <a:rPr lang="ja-JP" altLang="en-US" sz="2700" b="1" dirty="0">
                <a:solidFill>
                  <a:srgbClr val="FF0000"/>
                </a:solidFill>
                <a:latin typeface="Symbol" pitchFamily="18" charset="2"/>
                <a:ea typeface="ＭＳ Ｐゴシック" pitchFamily="50" charset="-128"/>
              </a:rPr>
              <a:t>線</a:t>
            </a:r>
            <a:r>
              <a:rPr lang="ja-JP" altLang="en-US" sz="2700" b="1" dirty="0">
                <a:solidFill>
                  <a:srgbClr val="FF0000"/>
                </a:solidFill>
                <a:ea typeface="ＭＳ Ｐゴシック" pitchFamily="50" charset="-128"/>
              </a:rPr>
              <a:t>観</a:t>
            </a:r>
            <a:r>
              <a:rPr lang="ja-JP" altLang="en-US" sz="2700" b="1" dirty="0" smtClean="0">
                <a:solidFill>
                  <a:srgbClr val="FF0000"/>
                </a:solidFill>
                <a:ea typeface="ＭＳ Ｐゴシック" pitchFamily="50" charset="-128"/>
              </a:rPr>
              <a:t>測による制限 </a:t>
            </a:r>
            <a:r>
              <a:rPr lang="en-US" altLang="ja-JP" sz="2700" b="1" dirty="0">
                <a:solidFill>
                  <a:srgbClr val="FF0000"/>
                </a:solidFill>
                <a:ea typeface="ＭＳ Ｐゴシック" pitchFamily="50" charset="-128"/>
              </a:rPr>
              <a:t>2</a:t>
            </a:r>
            <a:r>
              <a:rPr lang="en-US" altLang="ja-JP" sz="2700" b="1" dirty="0" smtClean="0">
                <a:solidFill>
                  <a:srgbClr val="FF0000"/>
                </a:solidFill>
                <a:ea typeface="ＭＳ Ｐゴシック" pitchFamily="50" charset="-128"/>
              </a:rPr>
              <a:t>/2</a:t>
            </a:r>
            <a:endParaRPr lang="en-US" sz="2700" b="1" dirty="0" smtClean="0">
              <a:solidFill>
                <a:srgbClr val="FF0000"/>
              </a:solidFill>
            </a:endParaRPr>
          </a:p>
        </p:txBody>
      </p:sp>
      <p:sp>
        <p:nvSpPr>
          <p:cNvPr id="41989"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8FDD583-4B24-44E2-9350-432A0CE0BCFE}" type="slidenum">
              <a:rPr lang="en-US" sz="1200">
                <a:solidFill>
                  <a:srgbClr val="3333CC"/>
                </a:solidFill>
              </a:rPr>
              <a:pPr eaLnBrk="1" hangingPunct="1"/>
              <a:t>34</a:t>
            </a:fld>
            <a:endParaRPr lang="en-US" sz="1200">
              <a:solidFill>
                <a:srgbClr val="3333CC"/>
              </a:solidFill>
            </a:endParaRPr>
          </a:p>
        </p:txBody>
      </p:sp>
      <p:sp>
        <p:nvSpPr>
          <p:cNvPr id="3" name="TextBox 2"/>
          <p:cNvSpPr txBox="1"/>
          <p:nvPr/>
        </p:nvSpPr>
        <p:spPr>
          <a:xfrm>
            <a:off x="6553200" y="6327422"/>
            <a:ext cx="2347117" cy="369332"/>
          </a:xfrm>
          <a:prstGeom prst="rect">
            <a:avLst/>
          </a:prstGeom>
          <a:noFill/>
        </p:spPr>
        <p:txBody>
          <a:bodyPr wrap="none" rtlCol="0">
            <a:spAutoFit/>
          </a:bodyPr>
          <a:lstStyle/>
          <a:p>
            <a:r>
              <a:rPr kumimoji="1" lang="en-US" altLang="ja-JP" dirty="0" smtClean="0"/>
              <a:t>PRL 107 (2011) 241302</a:t>
            </a:r>
            <a:endParaRPr kumimoji="1" lang="ja-JP" altLang="en-US" dirty="0"/>
          </a:p>
        </p:txBody>
      </p:sp>
      <p:sp>
        <p:nvSpPr>
          <p:cNvPr id="4" name="TextBox 3"/>
          <p:cNvSpPr txBox="1"/>
          <p:nvPr/>
        </p:nvSpPr>
        <p:spPr>
          <a:xfrm>
            <a:off x="248356" y="1905000"/>
            <a:ext cx="1504244" cy="1323439"/>
          </a:xfrm>
          <a:prstGeom prst="rect">
            <a:avLst/>
          </a:prstGeom>
          <a:noFill/>
          <a:ln w="38100">
            <a:solidFill>
              <a:srgbClr val="FF0000"/>
            </a:solidFill>
          </a:ln>
        </p:spPr>
        <p:txBody>
          <a:bodyPr wrap="square" rtlCol="0">
            <a:spAutoFit/>
          </a:bodyPr>
          <a:lstStyle/>
          <a:p>
            <a:r>
              <a:rPr kumimoji="1" lang="en-US" altLang="ja-JP" sz="2000" b="1" dirty="0" smtClean="0"/>
              <a:t>Assume</a:t>
            </a:r>
          </a:p>
          <a:p>
            <a:r>
              <a:rPr kumimoji="1" lang="en-US" altLang="ja-JP" sz="2000" b="1" dirty="0" smtClean="0">
                <a:latin typeface="Symbol" pitchFamily="18" charset="2"/>
              </a:rPr>
              <a:t>cc</a:t>
            </a:r>
            <a:r>
              <a:rPr kumimoji="1" lang="en-US" altLang="ja-JP" sz="2000" b="1" dirty="0" smtClean="0"/>
              <a:t>=&gt; </a:t>
            </a:r>
            <a:r>
              <a:rPr kumimoji="1" lang="en-US" altLang="ja-JP" sz="2000" b="1" dirty="0" smtClean="0">
                <a:latin typeface="Symbol" pitchFamily="18" charset="2"/>
              </a:rPr>
              <a:t>mm</a:t>
            </a:r>
          </a:p>
          <a:p>
            <a:pPr marL="342900" indent="-342900">
              <a:buFont typeface="Symbol"/>
              <a:buChar char=" "/>
            </a:pPr>
            <a:r>
              <a:rPr kumimoji="1" lang="en-US" altLang="ja-JP" sz="2000" b="1" dirty="0" smtClean="0">
                <a:latin typeface="Symbol" pitchFamily="18" charset="2"/>
              </a:rPr>
              <a:t>    </a:t>
            </a:r>
            <a:r>
              <a:rPr kumimoji="1" lang="en-US" altLang="ja-JP" sz="2000" b="1" dirty="0" err="1" smtClean="0">
                <a:latin typeface="Symbol" pitchFamily="18" charset="2"/>
              </a:rPr>
              <a:t>tt</a:t>
            </a:r>
            <a:r>
              <a:rPr kumimoji="1" lang="en-US" altLang="ja-JP" sz="2000" b="1" dirty="0" smtClean="0"/>
              <a:t> </a:t>
            </a:r>
          </a:p>
          <a:p>
            <a:pPr marL="342900" indent="-342900">
              <a:buFont typeface="Symbol"/>
              <a:buChar char=" "/>
            </a:pPr>
            <a:r>
              <a:rPr kumimoji="1" lang="en-US" altLang="ja-JP" sz="2000" b="1" dirty="0"/>
              <a:t> </a:t>
            </a:r>
            <a:r>
              <a:rPr kumimoji="1" lang="en-US" altLang="ja-JP" sz="2000" b="1" dirty="0" smtClean="0"/>
              <a:t>   WW </a:t>
            </a:r>
            <a:endParaRPr kumimoji="1" lang="ja-JP" altLang="en-US"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132" y="1450113"/>
            <a:ext cx="6328611" cy="489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44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kumimoji="1" lang="en-US" altLang="ja-JP" sz="4000" b="1" dirty="0" smtClean="0">
                <a:solidFill>
                  <a:srgbClr val="002060"/>
                </a:solidFill>
              </a:rPr>
              <a:t>Constraints from </a:t>
            </a:r>
            <a:r>
              <a:rPr kumimoji="1" lang="en-US" altLang="ja-JP" sz="4000" b="1" dirty="0" err="1" smtClean="0">
                <a:solidFill>
                  <a:srgbClr val="002060"/>
                </a:solidFill>
              </a:rPr>
              <a:t>dSph</a:t>
            </a:r>
            <a:r>
              <a:rPr kumimoji="1" lang="en-US" altLang="ja-JP" sz="4000" b="1" dirty="0" smtClean="0">
                <a:solidFill>
                  <a:srgbClr val="002060"/>
                </a:solidFill>
              </a:rPr>
              <a:t> in the Future</a:t>
            </a:r>
            <a:br>
              <a:rPr kumimoji="1" lang="en-US" altLang="ja-JP" sz="4000" b="1" dirty="0" smtClean="0">
                <a:solidFill>
                  <a:srgbClr val="002060"/>
                </a:solidFill>
              </a:rPr>
            </a:br>
            <a:r>
              <a:rPr kumimoji="1" lang="en-US" altLang="ja-JP" sz="3600" b="1" dirty="0" smtClean="0">
                <a:solidFill>
                  <a:srgbClr val="FF0000"/>
                </a:solidFill>
              </a:rPr>
              <a:t>Fermi 10 years + CTA</a:t>
            </a:r>
            <a:endParaRPr kumimoji="1" lang="ja-JP" altLang="en-US" sz="36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28047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V="1">
            <a:off x="5779911" y="1905000"/>
            <a:ext cx="0" cy="3962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158426" y="1503865"/>
            <a:ext cx="1261179" cy="369332"/>
          </a:xfrm>
          <a:prstGeom prst="rect">
            <a:avLst/>
          </a:prstGeom>
          <a:noFill/>
        </p:spPr>
        <p:txBody>
          <a:bodyPr wrap="none" rtlCol="0">
            <a:spAutoFit/>
          </a:bodyPr>
          <a:lstStyle/>
          <a:p>
            <a:r>
              <a:rPr kumimoji="1" lang="en-US" altLang="ja-JP" b="1" dirty="0" smtClean="0"/>
              <a:t>Mass=3TeV</a:t>
            </a:r>
            <a:endParaRPr kumimoji="1" lang="ja-JP" altLang="en-US" b="1" dirty="0"/>
          </a:p>
        </p:txBody>
      </p:sp>
    </p:spTree>
    <p:extLst>
      <p:ext uri="{BB962C8B-B14F-4D97-AF65-F5344CB8AC3E}">
        <p14:creationId xmlns:p14="http://schemas.microsoft.com/office/powerpoint/2010/main" val="190816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274638"/>
            <a:ext cx="8229600" cy="868362"/>
          </a:xfrm>
        </p:spPr>
        <p:txBody>
          <a:bodyPr>
            <a:normAutofit fontScale="90000"/>
          </a:bodyPr>
          <a:lstStyle/>
          <a:p>
            <a:r>
              <a:rPr lang="en-US" sz="4000" b="1" dirty="0" smtClean="0">
                <a:solidFill>
                  <a:srgbClr val="002060"/>
                </a:solidFill>
                <a:ea typeface="ＭＳ Ｐゴシック" pitchFamily="50" charset="-128"/>
              </a:rPr>
              <a:t>Constraints No.3: Fermi </a:t>
            </a:r>
            <a:r>
              <a:rPr lang="en-US" sz="4000" b="1" dirty="0" err="1" smtClean="0">
                <a:solidFill>
                  <a:srgbClr val="002060"/>
                </a:solidFill>
                <a:ea typeface="ＭＳ Ｐゴシック" pitchFamily="50" charset="-128"/>
              </a:rPr>
              <a:t>Obs</a:t>
            </a:r>
            <a:r>
              <a:rPr lang="en-US" sz="4000" b="1" dirty="0" smtClean="0">
                <a:solidFill>
                  <a:srgbClr val="002060"/>
                </a:solidFill>
                <a:ea typeface="ＭＳ Ｐゴシック" pitchFamily="50" charset="-128"/>
              </a:rPr>
              <a:t> in </a:t>
            </a:r>
            <a:r>
              <a:rPr lang="en-US" sz="4000" b="1" dirty="0" smtClean="0">
                <a:solidFill>
                  <a:srgbClr val="002060"/>
                </a:solidFill>
                <a:latin typeface="Symbol" pitchFamily="18" charset="2"/>
                <a:ea typeface="ＭＳ Ｐゴシック" pitchFamily="50" charset="-128"/>
              </a:rPr>
              <a:t>g</a:t>
            </a:r>
            <a:r>
              <a:rPr lang="en-US" sz="4000" b="1" dirty="0" smtClean="0">
                <a:solidFill>
                  <a:srgbClr val="002060"/>
                </a:solidFill>
                <a:ea typeface="ＭＳ Ｐゴシック" pitchFamily="50" charset="-128"/>
              </a:rPr>
              <a:t>-ray</a:t>
            </a:r>
            <a:br>
              <a:rPr lang="en-US" sz="4000" b="1" dirty="0" smtClean="0">
                <a:solidFill>
                  <a:srgbClr val="002060"/>
                </a:solidFill>
                <a:ea typeface="ＭＳ Ｐゴシック" pitchFamily="50" charset="-128"/>
              </a:rPr>
            </a:br>
            <a:r>
              <a:rPr lang="ja-JP" altLang="en-US" sz="3100" b="1" dirty="0" smtClean="0">
                <a:solidFill>
                  <a:srgbClr val="FF0000"/>
                </a:solidFill>
                <a:ea typeface="ＭＳ Ｐゴシック" pitchFamily="50" charset="-128"/>
              </a:rPr>
              <a:t>制約</a:t>
            </a:r>
            <a:r>
              <a:rPr lang="en-US" altLang="ja-JP" sz="3100" b="1" dirty="0" smtClean="0">
                <a:solidFill>
                  <a:srgbClr val="FF0000"/>
                </a:solidFill>
                <a:ea typeface="ＭＳ Ｐゴシック" pitchFamily="50" charset="-128"/>
              </a:rPr>
              <a:t>No.2</a:t>
            </a:r>
            <a:r>
              <a:rPr lang="ja-JP" altLang="en-US" sz="3100" b="1" dirty="0" smtClean="0">
                <a:solidFill>
                  <a:srgbClr val="FF0000"/>
                </a:solidFill>
                <a:ea typeface="ＭＳ Ｐゴシック" pitchFamily="50" charset="-128"/>
              </a:rPr>
              <a:t>：フェルミ衛星</a:t>
            </a:r>
            <a:r>
              <a:rPr lang="ja-JP" altLang="en-US" sz="3100" b="1" dirty="0">
                <a:solidFill>
                  <a:srgbClr val="FF0000"/>
                </a:solidFill>
                <a:ea typeface="ＭＳ Ｐゴシック" pitchFamily="50" charset="-128"/>
              </a:rPr>
              <a:t>による</a:t>
            </a:r>
            <a:r>
              <a:rPr lang="en-US" sz="3100" b="1" dirty="0" smtClean="0">
                <a:solidFill>
                  <a:srgbClr val="FF0000"/>
                </a:solidFill>
                <a:latin typeface="Symbol" pitchFamily="18" charset="2"/>
                <a:ea typeface="ＭＳ Ｐゴシック" pitchFamily="50" charset="-128"/>
              </a:rPr>
              <a:t>g</a:t>
            </a:r>
            <a:r>
              <a:rPr lang="ja-JP" altLang="en-US" sz="3100" b="1" dirty="0" smtClean="0">
                <a:solidFill>
                  <a:srgbClr val="FF0000"/>
                </a:solidFill>
                <a:latin typeface="Symbol" pitchFamily="18" charset="2"/>
                <a:ea typeface="ＭＳ Ｐゴシック" pitchFamily="50" charset="-128"/>
              </a:rPr>
              <a:t>線</a:t>
            </a:r>
            <a:r>
              <a:rPr lang="ja-JP" altLang="en-US" sz="3100" b="1" dirty="0">
                <a:solidFill>
                  <a:srgbClr val="FF0000"/>
                </a:solidFill>
                <a:ea typeface="ＭＳ Ｐゴシック" pitchFamily="50" charset="-128"/>
              </a:rPr>
              <a:t>観測</a:t>
            </a:r>
            <a:endParaRPr lang="en-US" sz="3100" b="1" dirty="0" smtClean="0">
              <a:solidFill>
                <a:srgbClr val="FF0000"/>
              </a:solidFill>
              <a:ea typeface="ＭＳ Ｐゴシック" pitchFamily="50" charset="-128"/>
            </a:endParaRPr>
          </a:p>
        </p:txBody>
      </p:sp>
      <p:pic>
        <p:nvPicPr>
          <p:cNvPr id="368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491410"/>
            <a:ext cx="9129712"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p:cNvSpPr>
          <p:nvPr/>
        </p:nvSpPr>
        <p:spPr bwMode="auto">
          <a:xfrm>
            <a:off x="381000" y="1408504"/>
            <a:ext cx="2247899" cy="648896"/>
          </a:xfrm>
          <a:prstGeom prst="rect">
            <a:avLst/>
          </a:prstGeom>
          <a:noFill/>
          <a:ln w="9525">
            <a:noFill/>
            <a:miter lim="800000"/>
            <a:headEnd/>
            <a:tailEnd/>
          </a:ln>
        </p:spPr>
        <p:txBody>
          <a:bodyPr wrap="square" lIns="0" tIns="0" rIns="39880" bIns="0" anchor="ctr">
            <a:spAutoFit/>
          </a:bodyPr>
          <a:lstStyle/>
          <a:p>
            <a:pPr marL="41275" algn="ctr">
              <a:spcBef>
                <a:spcPts val="500"/>
              </a:spcBef>
            </a:pPr>
            <a:r>
              <a:rPr lang="en-US" b="1" dirty="0">
                <a:sym typeface="Verdana" charset="0"/>
              </a:rPr>
              <a:t> </a:t>
            </a:r>
            <a:r>
              <a:rPr lang="en-US" sz="2000" b="1" dirty="0" smtClean="0">
                <a:sym typeface="Verdana" charset="0"/>
              </a:rPr>
              <a:t>Satellite galaxies</a:t>
            </a:r>
            <a:endParaRPr lang="en-US" sz="2000" b="1" dirty="0">
              <a:sym typeface="Verdana" charset="0"/>
            </a:endParaRPr>
          </a:p>
          <a:p>
            <a:pPr marL="41275" algn="ctr">
              <a:spcBef>
                <a:spcPts val="500"/>
              </a:spcBef>
            </a:pPr>
            <a:r>
              <a:rPr lang="ja-JP" altLang="en-US" b="1" dirty="0" smtClean="0">
                <a:solidFill>
                  <a:srgbClr val="FF0000"/>
                </a:solidFill>
                <a:sym typeface="Verdana" charset="0"/>
              </a:rPr>
              <a:t>天の川銀河の伴銀河</a:t>
            </a:r>
            <a:endParaRPr lang="en-US" b="1" dirty="0">
              <a:solidFill>
                <a:srgbClr val="FF0000"/>
              </a:solidFill>
              <a:sym typeface="Verdana" charset="0"/>
            </a:endParaRPr>
          </a:p>
        </p:txBody>
      </p:sp>
      <p:sp>
        <p:nvSpPr>
          <p:cNvPr id="36869" name="Line 10"/>
          <p:cNvSpPr>
            <a:spLocks noChangeShapeType="1"/>
          </p:cNvSpPr>
          <p:nvPr/>
        </p:nvSpPr>
        <p:spPr bwMode="auto">
          <a:xfrm rot="10800000">
            <a:off x="4502944" y="1904999"/>
            <a:ext cx="76200" cy="1600201"/>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10" name="Rectangle 11"/>
          <p:cNvSpPr>
            <a:spLocks/>
          </p:cNvSpPr>
          <p:nvPr/>
        </p:nvSpPr>
        <p:spPr bwMode="auto">
          <a:xfrm>
            <a:off x="3333751" y="1256104"/>
            <a:ext cx="2228849" cy="648896"/>
          </a:xfrm>
          <a:prstGeom prst="rect">
            <a:avLst/>
          </a:prstGeom>
          <a:noFill/>
          <a:ln w="9525">
            <a:noFill/>
            <a:miter lim="800000"/>
            <a:headEnd/>
            <a:tailEnd/>
          </a:ln>
        </p:spPr>
        <p:txBody>
          <a:bodyPr wrap="square" lIns="0" tIns="0" rIns="39880" bIns="0" anchor="ctr">
            <a:spAutoFit/>
          </a:bodyPr>
          <a:lstStyle/>
          <a:p>
            <a:pPr marL="41275" algn="ctr">
              <a:spcBef>
                <a:spcPts val="500"/>
              </a:spcBef>
            </a:pPr>
            <a:r>
              <a:rPr lang="en-US" sz="2000" b="1" dirty="0" smtClean="0">
                <a:solidFill>
                  <a:srgbClr val="000000"/>
                </a:solidFill>
                <a:sym typeface="Verdana" charset="0"/>
              </a:rPr>
              <a:t> </a:t>
            </a:r>
            <a:r>
              <a:rPr lang="en-US" sz="2000" b="1" dirty="0">
                <a:solidFill>
                  <a:srgbClr val="000000"/>
                </a:solidFill>
                <a:sym typeface="Verdana" charset="0"/>
              </a:rPr>
              <a:t>Galactic </a:t>
            </a:r>
            <a:r>
              <a:rPr lang="en-US" sz="2000" b="1" dirty="0" smtClean="0">
                <a:solidFill>
                  <a:srgbClr val="000000"/>
                </a:solidFill>
                <a:sym typeface="Verdana" charset="0"/>
              </a:rPr>
              <a:t>Center</a:t>
            </a:r>
          </a:p>
          <a:p>
            <a:pPr marL="41275" algn="ctr">
              <a:spcBef>
                <a:spcPts val="500"/>
              </a:spcBef>
            </a:pPr>
            <a:r>
              <a:rPr lang="ja-JP" altLang="en-US" b="1" dirty="0" smtClean="0">
                <a:solidFill>
                  <a:srgbClr val="FF0000"/>
                </a:solidFill>
                <a:sym typeface="Verdana" charset="0"/>
              </a:rPr>
              <a:t>銀</a:t>
            </a:r>
            <a:r>
              <a:rPr lang="ja-JP" altLang="en-US" b="1" dirty="0">
                <a:solidFill>
                  <a:srgbClr val="FF0000"/>
                </a:solidFill>
                <a:sym typeface="Verdana" charset="0"/>
              </a:rPr>
              <a:t>河中心</a:t>
            </a:r>
            <a:endParaRPr lang="en-US" b="1" dirty="0">
              <a:solidFill>
                <a:srgbClr val="FF0000"/>
              </a:solidFill>
              <a:sym typeface="Verdana" charset="0"/>
            </a:endParaRPr>
          </a:p>
        </p:txBody>
      </p:sp>
      <p:sp>
        <p:nvSpPr>
          <p:cNvPr id="36871" name="Line 13"/>
          <p:cNvSpPr>
            <a:spLocks noChangeShapeType="1"/>
          </p:cNvSpPr>
          <p:nvPr/>
        </p:nvSpPr>
        <p:spPr bwMode="auto">
          <a:xfrm rot="10800000" flipH="1">
            <a:off x="5195888" y="2057400"/>
            <a:ext cx="2271712" cy="11430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12" name="Rectangle 11"/>
          <p:cNvSpPr>
            <a:spLocks/>
          </p:cNvSpPr>
          <p:nvPr/>
        </p:nvSpPr>
        <p:spPr bwMode="auto">
          <a:xfrm>
            <a:off x="6324600" y="1408504"/>
            <a:ext cx="2535237" cy="648896"/>
          </a:xfrm>
          <a:prstGeom prst="rect">
            <a:avLst/>
          </a:prstGeom>
          <a:noFill/>
          <a:ln w="9525">
            <a:noFill/>
            <a:miter lim="800000"/>
            <a:headEnd/>
            <a:tailEnd/>
          </a:ln>
        </p:spPr>
        <p:txBody>
          <a:bodyPr lIns="0" tIns="0" rIns="39880" bIns="0" anchor="ctr">
            <a:spAutoFit/>
          </a:bodyPr>
          <a:lstStyle/>
          <a:p>
            <a:pPr marL="41275">
              <a:spcBef>
                <a:spcPts val="500"/>
              </a:spcBef>
            </a:pPr>
            <a:r>
              <a:rPr lang="en-US" sz="2000" b="1" dirty="0">
                <a:sym typeface="Verdana" charset="0"/>
              </a:rPr>
              <a:t>      Milky Way Halo</a:t>
            </a:r>
          </a:p>
          <a:p>
            <a:pPr marL="41275" algn="ctr">
              <a:spcBef>
                <a:spcPts val="500"/>
              </a:spcBef>
            </a:pPr>
            <a:r>
              <a:rPr lang="ja-JP" altLang="en-US" b="1" dirty="0">
                <a:solidFill>
                  <a:srgbClr val="FF0000"/>
                </a:solidFill>
                <a:sym typeface="Verdana" charset="0"/>
              </a:rPr>
              <a:t>天の</a:t>
            </a:r>
            <a:r>
              <a:rPr lang="ja-JP" altLang="en-US" b="1" dirty="0" smtClean="0">
                <a:solidFill>
                  <a:srgbClr val="FF0000"/>
                </a:solidFill>
                <a:sym typeface="Verdana" charset="0"/>
              </a:rPr>
              <a:t>川銀河のハロー</a:t>
            </a:r>
            <a:endParaRPr lang="en-US" b="1" dirty="0">
              <a:solidFill>
                <a:srgbClr val="FF0000"/>
              </a:solidFill>
              <a:sym typeface="Verdana" charset="0"/>
            </a:endParaRPr>
          </a:p>
        </p:txBody>
      </p:sp>
      <p:sp>
        <p:nvSpPr>
          <p:cNvPr id="14" name="Rectangle 15"/>
          <p:cNvSpPr>
            <a:spLocks/>
          </p:cNvSpPr>
          <p:nvPr/>
        </p:nvSpPr>
        <p:spPr bwMode="auto">
          <a:xfrm>
            <a:off x="381000" y="5751904"/>
            <a:ext cx="2667000" cy="648896"/>
          </a:xfrm>
          <a:prstGeom prst="rect">
            <a:avLst/>
          </a:prstGeom>
          <a:noFill/>
          <a:ln w="9525">
            <a:noFill/>
            <a:miter lim="800000"/>
            <a:headEnd/>
            <a:tailEnd/>
          </a:ln>
        </p:spPr>
        <p:txBody>
          <a:bodyPr wrap="square" lIns="0" tIns="0" rIns="39880" bIns="0" anchor="ctr">
            <a:spAutoFit/>
          </a:bodyPr>
          <a:lstStyle/>
          <a:p>
            <a:pPr marL="41275" algn="ctr">
              <a:spcBef>
                <a:spcPts val="500"/>
              </a:spcBef>
            </a:pPr>
            <a:r>
              <a:rPr lang="en-US" b="1" dirty="0" smtClean="0">
                <a:sym typeface="Verdana" charset="0"/>
              </a:rPr>
              <a:t> </a:t>
            </a:r>
            <a:r>
              <a:rPr lang="en-US" sz="2000" b="1" dirty="0">
                <a:sym typeface="Verdana" charset="0"/>
              </a:rPr>
              <a:t>Spectral Lines</a:t>
            </a:r>
          </a:p>
          <a:p>
            <a:pPr marL="41275" algn="ctr">
              <a:spcBef>
                <a:spcPts val="500"/>
              </a:spcBef>
            </a:pPr>
            <a:r>
              <a:rPr lang="ja-JP" altLang="en-US" b="1" dirty="0">
                <a:solidFill>
                  <a:srgbClr val="FF0000"/>
                </a:solidFill>
                <a:sym typeface="Verdana" charset="0"/>
              </a:rPr>
              <a:t>線スペクト</a:t>
            </a:r>
            <a:r>
              <a:rPr lang="ja-JP" altLang="en-US" b="1" dirty="0" smtClean="0">
                <a:solidFill>
                  <a:srgbClr val="FF0000"/>
                </a:solidFill>
                <a:sym typeface="Verdana" charset="0"/>
              </a:rPr>
              <a:t>ルをもつ</a:t>
            </a:r>
            <a:r>
              <a:rPr lang="en-US" altLang="ja-JP" b="1" dirty="0" smtClean="0">
                <a:solidFill>
                  <a:srgbClr val="FF0000"/>
                </a:solidFill>
                <a:latin typeface="Symbol" pitchFamily="18" charset="2"/>
                <a:sym typeface="Verdana" charset="0"/>
              </a:rPr>
              <a:t>g</a:t>
            </a:r>
            <a:r>
              <a:rPr lang="ja-JP" altLang="en-US" b="1" dirty="0" smtClean="0">
                <a:solidFill>
                  <a:srgbClr val="FF0000"/>
                </a:solidFill>
                <a:sym typeface="Verdana" charset="0"/>
              </a:rPr>
              <a:t>線</a:t>
            </a:r>
            <a:endParaRPr lang="en-US" b="1" dirty="0">
              <a:solidFill>
                <a:srgbClr val="FF0000"/>
              </a:solidFill>
              <a:sym typeface="Verdana" charset="0"/>
            </a:endParaRPr>
          </a:p>
        </p:txBody>
      </p:sp>
      <p:sp>
        <p:nvSpPr>
          <p:cNvPr id="36876" name="Line 13"/>
          <p:cNvSpPr>
            <a:spLocks noChangeShapeType="1"/>
          </p:cNvSpPr>
          <p:nvPr/>
        </p:nvSpPr>
        <p:spPr bwMode="auto">
          <a:xfrm rot="10800000" flipH="1" flipV="1">
            <a:off x="6621463" y="4495800"/>
            <a:ext cx="592137" cy="10795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77" name="Line 10"/>
          <p:cNvSpPr>
            <a:spLocks noChangeShapeType="1"/>
          </p:cNvSpPr>
          <p:nvPr/>
        </p:nvSpPr>
        <p:spPr bwMode="auto">
          <a:xfrm rot="10800000" flipV="1">
            <a:off x="4800600" y="4953000"/>
            <a:ext cx="1257300" cy="11430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78" name="Line 10"/>
          <p:cNvSpPr>
            <a:spLocks noChangeShapeType="1"/>
          </p:cNvSpPr>
          <p:nvPr/>
        </p:nvSpPr>
        <p:spPr bwMode="auto">
          <a:xfrm rot="10800000" flipH="1" flipV="1">
            <a:off x="3887788" y="4953000"/>
            <a:ext cx="798512" cy="11430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79" name="Line 7"/>
          <p:cNvSpPr>
            <a:spLocks noChangeShapeType="1"/>
          </p:cNvSpPr>
          <p:nvPr/>
        </p:nvSpPr>
        <p:spPr bwMode="auto">
          <a:xfrm rot="10800000" flipH="1">
            <a:off x="1828800" y="2057400"/>
            <a:ext cx="0" cy="6858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6880" name="Line 8"/>
          <p:cNvSpPr>
            <a:spLocks noChangeShapeType="1"/>
          </p:cNvSpPr>
          <p:nvPr/>
        </p:nvSpPr>
        <p:spPr bwMode="auto">
          <a:xfrm rot="10800000">
            <a:off x="2057400" y="2057400"/>
            <a:ext cx="1143000" cy="685800"/>
          </a:xfrm>
          <a:prstGeom prst="line">
            <a:avLst/>
          </a:prstGeom>
          <a:noFill/>
          <a:ln w="5715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24" name="Rectangle 16"/>
          <p:cNvSpPr>
            <a:spLocks/>
          </p:cNvSpPr>
          <p:nvPr/>
        </p:nvSpPr>
        <p:spPr bwMode="auto">
          <a:xfrm>
            <a:off x="6096000" y="5575300"/>
            <a:ext cx="2743200" cy="825500"/>
          </a:xfrm>
          <a:prstGeom prst="rect">
            <a:avLst/>
          </a:prstGeom>
          <a:noFill/>
          <a:ln w="9525">
            <a:noFill/>
            <a:miter lim="800000"/>
            <a:headEnd/>
            <a:tailEnd/>
          </a:ln>
        </p:spPr>
        <p:txBody>
          <a:bodyPr lIns="0" tIns="0" rIns="39880" bIns="0" anchor="ctr"/>
          <a:lstStyle/>
          <a:p>
            <a:pPr marL="41275" algn="ctr">
              <a:spcBef>
                <a:spcPts val="500"/>
              </a:spcBef>
            </a:pPr>
            <a:r>
              <a:rPr lang="en-US" sz="2000" b="1" dirty="0">
                <a:sym typeface="Verdana" charset="0"/>
              </a:rPr>
              <a:t> </a:t>
            </a:r>
            <a:r>
              <a:rPr lang="en-US" sz="2000" b="1" dirty="0" smtClean="0">
                <a:sym typeface="Verdana" charset="0"/>
              </a:rPr>
              <a:t>Isotropic </a:t>
            </a:r>
            <a:r>
              <a:rPr lang="en-US" sz="2000" b="1" dirty="0">
                <a:sym typeface="Verdana" charset="0"/>
              </a:rPr>
              <a:t>contributions</a:t>
            </a:r>
          </a:p>
          <a:p>
            <a:pPr marL="41275" algn="ctr">
              <a:spcBef>
                <a:spcPts val="500"/>
              </a:spcBef>
            </a:pPr>
            <a:r>
              <a:rPr lang="ja-JP" altLang="en-US" b="1" dirty="0">
                <a:solidFill>
                  <a:srgbClr val="FF0000"/>
                </a:solidFill>
                <a:sym typeface="Verdana" charset="0"/>
              </a:rPr>
              <a:t>宇宙全</a:t>
            </a:r>
            <a:r>
              <a:rPr lang="ja-JP" altLang="en-US" b="1" dirty="0" smtClean="0">
                <a:solidFill>
                  <a:srgbClr val="FF0000"/>
                </a:solidFill>
                <a:sym typeface="Verdana" charset="0"/>
              </a:rPr>
              <a:t>体に分布する成分</a:t>
            </a:r>
            <a:endParaRPr lang="en-US" b="1" dirty="0">
              <a:solidFill>
                <a:srgbClr val="FF0000"/>
              </a:solidFill>
              <a:sym typeface="Verdana" charset="0"/>
            </a:endParaRPr>
          </a:p>
        </p:txBody>
      </p:sp>
      <p:sp>
        <p:nvSpPr>
          <p:cNvPr id="16" name="Rectangle 16"/>
          <p:cNvSpPr>
            <a:spLocks/>
          </p:cNvSpPr>
          <p:nvPr/>
        </p:nvSpPr>
        <p:spPr bwMode="auto">
          <a:xfrm>
            <a:off x="3581400" y="6019800"/>
            <a:ext cx="2133600" cy="685800"/>
          </a:xfrm>
          <a:prstGeom prst="rect">
            <a:avLst/>
          </a:prstGeom>
          <a:solidFill>
            <a:schemeClr val="bg1"/>
          </a:solidFill>
          <a:ln w="9525">
            <a:noFill/>
            <a:miter lim="800000"/>
            <a:headEnd/>
            <a:tailEnd/>
          </a:ln>
        </p:spPr>
        <p:txBody>
          <a:bodyPr lIns="0" tIns="0" rIns="39880" bIns="0" anchor="ctr"/>
          <a:lstStyle/>
          <a:p>
            <a:pPr marL="41275" algn="ctr">
              <a:spcBef>
                <a:spcPts val="500"/>
              </a:spcBef>
            </a:pPr>
            <a:r>
              <a:rPr lang="en-US" sz="2000" b="1" dirty="0">
                <a:solidFill>
                  <a:srgbClr val="000000"/>
                </a:solidFill>
                <a:sym typeface="Verdana" charset="0"/>
              </a:rPr>
              <a:t>Galaxy Clusters</a:t>
            </a:r>
          </a:p>
          <a:p>
            <a:pPr marL="41275" algn="ctr">
              <a:spcBef>
                <a:spcPts val="500"/>
              </a:spcBef>
            </a:pPr>
            <a:r>
              <a:rPr lang="ja-JP" altLang="en-US" b="1" dirty="0">
                <a:solidFill>
                  <a:srgbClr val="FF0000"/>
                </a:solidFill>
                <a:sym typeface="Verdana" charset="0"/>
              </a:rPr>
              <a:t>銀河団</a:t>
            </a:r>
            <a:endParaRPr lang="en-US" b="1" dirty="0">
              <a:solidFill>
                <a:srgbClr val="FF0000"/>
              </a:solidFill>
              <a:sym typeface="Verdana" charset="0"/>
            </a:endParaRPr>
          </a:p>
        </p:txBody>
      </p:sp>
    </p:spTree>
    <p:extLst>
      <p:ext uri="{BB962C8B-B14F-4D97-AF65-F5344CB8AC3E}">
        <p14:creationId xmlns:p14="http://schemas.microsoft.com/office/powerpoint/2010/main" val="61711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2060"/>
                </a:solidFill>
              </a:rPr>
              <a:t>Constraint from </a:t>
            </a:r>
            <a:r>
              <a:rPr lang="en-US" sz="3200" b="1" dirty="0" smtClean="0">
                <a:solidFill>
                  <a:srgbClr val="002060"/>
                </a:solidFill>
              </a:rPr>
              <a:t>Ext-Gal </a:t>
            </a:r>
            <a:r>
              <a:rPr lang="en-US" altLang="ja-JP" sz="3200" b="1" dirty="0" smtClean="0">
                <a:solidFill>
                  <a:srgbClr val="002060"/>
                </a:solidFill>
              </a:rPr>
              <a:t>Diffuse</a:t>
            </a:r>
            <a:r>
              <a:rPr lang="en-US" sz="3200" b="1" dirty="0" smtClean="0">
                <a:solidFill>
                  <a:srgbClr val="002060"/>
                </a:solidFill>
              </a:rPr>
              <a:t> </a:t>
            </a:r>
            <a:r>
              <a:rPr lang="en-US" sz="3200" b="1" dirty="0" smtClean="0">
                <a:solidFill>
                  <a:srgbClr val="002060"/>
                </a:solidFill>
                <a:latin typeface="Symbol" pitchFamily="18" charset="2"/>
                <a:ea typeface="ＭＳ Ｐゴシック" pitchFamily="50" charset="-128"/>
              </a:rPr>
              <a:t>g</a:t>
            </a:r>
            <a:r>
              <a:rPr lang="en-US" sz="3200" b="1" dirty="0" smtClean="0">
                <a:solidFill>
                  <a:srgbClr val="002060"/>
                </a:solidFill>
                <a:ea typeface="ＭＳ Ｐゴシック" pitchFamily="50" charset="-128"/>
              </a:rPr>
              <a:t>-ray </a:t>
            </a:r>
            <a:r>
              <a:rPr lang="en-US" sz="3200" b="1" dirty="0" err="1" smtClean="0">
                <a:solidFill>
                  <a:srgbClr val="002060"/>
                </a:solidFill>
                <a:ea typeface="ＭＳ Ｐゴシック" pitchFamily="50" charset="-128"/>
              </a:rPr>
              <a:t>Obs</a:t>
            </a:r>
            <a:r>
              <a:rPr lang="en-US" sz="3200" b="1" dirty="0" smtClean="0">
                <a:solidFill>
                  <a:srgbClr val="002060"/>
                </a:solidFill>
                <a:ea typeface="ＭＳ Ｐゴシック" pitchFamily="50" charset="-128"/>
              </a:rPr>
              <a:t> 1/2</a:t>
            </a:r>
            <a:r>
              <a:rPr lang="en-US" sz="3200" b="1" dirty="0">
                <a:solidFill>
                  <a:prstClr val="black"/>
                </a:solidFill>
              </a:rPr>
              <a:t/>
            </a:r>
            <a:br>
              <a:rPr lang="en-US" sz="3200" b="1" dirty="0">
                <a:solidFill>
                  <a:prstClr val="black"/>
                </a:solidFill>
              </a:rPr>
            </a:br>
            <a:r>
              <a:rPr lang="en-US" sz="3200" b="1" dirty="0">
                <a:solidFill>
                  <a:prstClr val="black"/>
                </a:solidFill>
              </a:rPr>
              <a:t> </a:t>
            </a:r>
            <a:r>
              <a:rPr lang="ja-JP" altLang="en-US" sz="2400" b="1" dirty="0">
                <a:solidFill>
                  <a:srgbClr val="FF0000"/>
                </a:solidFill>
              </a:rPr>
              <a:t>フェル</a:t>
            </a:r>
            <a:r>
              <a:rPr lang="ja-JP" altLang="en-US" sz="2400" b="1" dirty="0" smtClean="0">
                <a:solidFill>
                  <a:srgbClr val="FF0000"/>
                </a:solidFill>
              </a:rPr>
              <a:t>ミの銀河系外からの</a:t>
            </a:r>
            <a:r>
              <a:rPr lang="en-US" sz="2400" b="1" dirty="0" smtClean="0">
                <a:solidFill>
                  <a:srgbClr val="FF0000"/>
                </a:solidFill>
                <a:latin typeface="Symbol" pitchFamily="18" charset="2"/>
                <a:ea typeface="ＭＳ Ｐゴシック" pitchFamily="50" charset="-128"/>
              </a:rPr>
              <a:t>g</a:t>
            </a:r>
            <a:r>
              <a:rPr lang="ja-JP" altLang="en-US" sz="2400" b="1" dirty="0">
                <a:solidFill>
                  <a:srgbClr val="FF0000"/>
                </a:solidFill>
                <a:latin typeface="Symbol" pitchFamily="18" charset="2"/>
                <a:ea typeface="ＭＳ Ｐゴシック" pitchFamily="50" charset="-128"/>
              </a:rPr>
              <a:t>線</a:t>
            </a:r>
            <a:r>
              <a:rPr lang="ja-JP" altLang="en-US" sz="2400" b="1" dirty="0">
                <a:solidFill>
                  <a:srgbClr val="FF0000"/>
                </a:solidFill>
                <a:ea typeface="ＭＳ Ｐゴシック" pitchFamily="50" charset="-128"/>
              </a:rPr>
              <a:t>観測による制</a:t>
            </a:r>
            <a:r>
              <a:rPr lang="ja-JP" altLang="en-US" sz="2400" b="1" dirty="0" smtClean="0">
                <a:solidFill>
                  <a:srgbClr val="FF0000"/>
                </a:solidFill>
                <a:ea typeface="ＭＳ Ｐゴシック" pitchFamily="50" charset="-128"/>
              </a:rPr>
              <a:t>限 </a:t>
            </a:r>
            <a:r>
              <a:rPr lang="en-US" altLang="ja-JP" sz="2400" b="1" dirty="0" smtClean="0">
                <a:solidFill>
                  <a:srgbClr val="FF0000"/>
                </a:solidFill>
                <a:ea typeface="ＭＳ Ｐゴシック" pitchFamily="50" charset="-128"/>
              </a:rPr>
              <a:t>1/2</a:t>
            </a:r>
            <a:endParaRPr lang="en-US" sz="2400" dirty="0"/>
          </a:p>
        </p:txBody>
      </p:sp>
      <p:pic>
        <p:nvPicPr>
          <p:cNvPr id="5" name="Picture 7"/>
          <p:cNvPicPr>
            <a:picLocks noChangeAspect="1" noChangeArrowheads="1"/>
          </p:cNvPicPr>
          <p:nvPr/>
        </p:nvPicPr>
        <p:blipFill>
          <a:blip r:embed="rId2" cstate="print"/>
          <a:srcRect/>
          <a:stretch>
            <a:fillRect/>
          </a:stretch>
        </p:blipFill>
        <p:spPr bwMode="auto">
          <a:xfrm>
            <a:off x="1485478" y="2000069"/>
            <a:ext cx="6134522" cy="4553131"/>
          </a:xfrm>
          <a:prstGeom prst="rect">
            <a:avLst/>
          </a:prstGeom>
          <a:noFill/>
          <a:ln w="9525">
            <a:noFill/>
            <a:miter lim="800000"/>
            <a:headEnd/>
            <a:tailEnd/>
          </a:ln>
        </p:spPr>
      </p:pic>
      <p:sp>
        <p:nvSpPr>
          <p:cNvPr id="6" name="テキスト ボックス 5"/>
          <p:cNvSpPr txBox="1">
            <a:spLocks noChangeArrowheads="1"/>
          </p:cNvSpPr>
          <p:nvPr/>
        </p:nvSpPr>
        <p:spPr bwMode="auto">
          <a:xfrm>
            <a:off x="6705282" y="6341259"/>
            <a:ext cx="2133918" cy="369332"/>
          </a:xfrm>
          <a:prstGeom prst="rect">
            <a:avLst/>
          </a:prstGeom>
          <a:noFill/>
          <a:ln w="9525">
            <a:noFill/>
            <a:miter lim="800000"/>
            <a:headEnd/>
            <a:tailEnd/>
          </a:ln>
        </p:spPr>
        <p:txBody>
          <a:bodyPr wrap="none">
            <a:spAutoFit/>
          </a:bodyPr>
          <a:lstStyle/>
          <a:p>
            <a:r>
              <a:rPr lang="en-US" b="1" dirty="0" smtClean="0"/>
              <a:t>Abdo+10, JCAP 4, 14</a:t>
            </a:r>
            <a:endParaRPr lang="en-US" b="1" dirty="0"/>
          </a:p>
        </p:txBody>
      </p:sp>
      <p:sp>
        <p:nvSpPr>
          <p:cNvPr id="7" name="TextBox 6"/>
          <p:cNvSpPr txBox="1"/>
          <p:nvPr/>
        </p:nvSpPr>
        <p:spPr>
          <a:xfrm>
            <a:off x="990600" y="1476849"/>
            <a:ext cx="7397346" cy="523220"/>
          </a:xfrm>
          <a:prstGeom prst="rect">
            <a:avLst/>
          </a:prstGeom>
          <a:noFill/>
          <a:ln w="38100">
            <a:solidFill>
              <a:srgbClr val="FF0000"/>
            </a:solidFill>
          </a:ln>
        </p:spPr>
        <p:txBody>
          <a:bodyPr wrap="none" rtlCol="0">
            <a:spAutoFit/>
          </a:bodyPr>
          <a:lstStyle/>
          <a:p>
            <a:r>
              <a:rPr lang="en-US" sz="2800" b="1" dirty="0" smtClean="0">
                <a:solidFill>
                  <a:srgbClr val="002060"/>
                </a:solidFill>
              </a:rPr>
              <a:t>Gives most general constraints</a:t>
            </a:r>
            <a:r>
              <a:rPr lang="ja-JP" altLang="en-US" dirty="0" smtClean="0"/>
              <a:t>　</a:t>
            </a:r>
            <a:r>
              <a:rPr lang="ja-JP" altLang="en-US" sz="2000" b="1" dirty="0" smtClean="0">
                <a:solidFill>
                  <a:srgbClr val="FF0000"/>
                </a:solidFill>
              </a:rPr>
              <a:t>包括的な制限を与える</a:t>
            </a:r>
            <a:r>
              <a:rPr lang="en-US" dirty="0" smtClean="0"/>
              <a:t> </a:t>
            </a:r>
            <a:endParaRPr lang="en-US" dirty="0"/>
          </a:p>
        </p:txBody>
      </p:sp>
    </p:spTree>
    <p:extLst>
      <p:ext uri="{BB962C8B-B14F-4D97-AF65-F5344CB8AC3E}">
        <p14:creationId xmlns:p14="http://schemas.microsoft.com/office/powerpoint/2010/main" val="100233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02060"/>
                </a:solidFill>
              </a:rPr>
              <a:t>Constraint from </a:t>
            </a:r>
            <a:r>
              <a:rPr lang="en-US" sz="3200" b="1" dirty="0" smtClean="0">
                <a:solidFill>
                  <a:srgbClr val="002060"/>
                </a:solidFill>
              </a:rPr>
              <a:t>Ext-Gal </a:t>
            </a:r>
            <a:r>
              <a:rPr lang="en-US" altLang="ja-JP" sz="3200" b="1" dirty="0" smtClean="0">
                <a:solidFill>
                  <a:srgbClr val="002060"/>
                </a:solidFill>
              </a:rPr>
              <a:t>Diffuse</a:t>
            </a:r>
            <a:r>
              <a:rPr lang="en-US" sz="3200" b="1" dirty="0" smtClean="0">
                <a:solidFill>
                  <a:srgbClr val="002060"/>
                </a:solidFill>
              </a:rPr>
              <a:t> </a:t>
            </a:r>
            <a:r>
              <a:rPr lang="en-US" sz="3200" b="1" dirty="0" smtClean="0">
                <a:solidFill>
                  <a:srgbClr val="002060"/>
                </a:solidFill>
                <a:latin typeface="Symbol" pitchFamily="18" charset="2"/>
                <a:ea typeface="ＭＳ Ｐゴシック" pitchFamily="50" charset="-128"/>
              </a:rPr>
              <a:t>g</a:t>
            </a:r>
            <a:r>
              <a:rPr lang="en-US" sz="3200" b="1" dirty="0" smtClean="0">
                <a:solidFill>
                  <a:srgbClr val="002060"/>
                </a:solidFill>
                <a:ea typeface="ＭＳ Ｐゴシック" pitchFamily="50" charset="-128"/>
              </a:rPr>
              <a:t>-ray </a:t>
            </a:r>
            <a:r>
              <a:rPr lang="en-US" sz="3200" b="1" dirty="0" err="1" smtClean="0">
                <a:solidFill>
                  <a:srgbClr val="002060"/>
                </a:solidFill>
                <a:ea typeface="ＭＳ Ｐゴシック" pitchFamily="50" charset="-128"/>
              </a:rPr>
              <a:t>Obs</a:t>
            </a:r>
            <a:r>
              <a:rPr lang="en-US" sz="3200" b="1" dirty="0" smtClean="0">
                <a:solidFill>
                  <a:srgbClr val="002060"/>
                </a:solidFill>
                <a:ea typeface="ＭＳ Ｐゴシック" pitchFamily="50" charset="-128"/>
              </a:rPr>
              <a:t> 2/2</a:t>
            </a:r>
            <a:r>
              <a:rPr lang="en-US" sz="3200" b="1" dirty="0">
                <a:solidFill>
                  <a:prstClr val="black"/>
                </a:solidFill>
              </a:rPr>
              <a:t/>
            </a:r>
            <a:br>
              <a:rPr lang="en-US" sz="3200" b="1" dirty="0">
                <a:solidFill>
                  <a:prstClr val="black"/>
                </a:solidFill>
              </a:rPr>
            </a:br>
            <a:r>
              <a:rPr lang="en-US" sz="3200" b="1" dirty="0">
                <a:solidFill>
                  <a:prstClr val="black"/>
                </a:solidFill>
              </a:rPr>
              <a:t> </a:t>
            </a:r>
            <a:r>
              <a:rPr lang="ja-JP" altLang="en-US" sz="2400" b="1" dirty="0">
                <a:solidFill>
                  <a:srgbClr val="FF0000"/>
                </a:solidFill>
              </a:rPr>
              <a:t>フェル</a:t>
            </a:r>
            <a:r>
              <a:rPr lang="ja-JP" altLang="en-US" sz="2400" b="1" dirty="0" smtClean="0">
                <a:solidFill>
                  <a:srgbClr val="FF0000"/>
                </a:solidFill>
              </a:rPr>
              <a:t>ミの銀河系外からの</a:t>
            </a:r>
            <a:r>
              <a:rPr lang="en-US" sz="2400" b="1" dirty="0" smtClean="0">
                <a:solidFill>
                  <a:srgbClr val="FF0000"/>
                </a:solidFill>
                <a:latin typeface="Symbol" pitchFamily="18" charset="2"/>
                <a:ea typeface="ＭＳ Ｐゴシック" pitchFamily="50" charset="-128"/>
              </a:rPr>
              <a:t>g</a:t>
            </a:r>
            <a:r>
              <a:rPr lang="ja-JP" altLang="en-US" sz="2400" b="1" dirty="0">
                <a:solidFill>
                  <a:srgbClr val="FF0000"/>
                </a:solidFill>
                <a:latin typeface="Symbol" pitchFamily="18" charset="2"/>
                <a:ea typeface="ＭＳ Ｐゴシック" pitchFamily="50" charset="-128"/>
              </a:rPr>
              <a:t>線</a:t>
            </a:r>
            <a:r>
              <a:rPr lang="ja-JP" altLang="en-US" sz="2400" b="1" dirty="0">
                <a:solidFill>
                  <a:srgbClr val="FF0000"/>
                </a:solidFill>
                <a:ea typeface="ＭＳ Ｐゴシック" pitchFamily="50" charset="-128"/>
              </a:rPr>
              <a:t>観測による制</a:t>
            </a:r>
            <a:r>
              <a:rPr lang="ja-JP" altLang="en-US" sz="2400" b="1" dirty="0" smtClean="0">
                <a:solidFill>
                  <a:srgbClr val="FF0000"/>
                </a:solidFill>
                <a:ea typeface="ＭＳ Ｐゴシック" pitchFamily="50" charset="-128"/>
              </a:rPr>
              <a:t>限 </a:t>
            </a:r>
            <a:r>
              <a:rPr lang="en-US" altLang="ja-JP" sz="2400" b="1" dirty="0">
                <a:solidFill>
                  <a:srgbClr val="FF0000"/>
                </a:solidFill>
                <a:ea typeface="ＭＳ Ｐゴシック" pitchFamily="50" charset="-128"/>
              </a:rPr>
              <a:t>2</a:t>
            </a:r>
            <a:r>
              <a:rPr lang="en-US" altLang="ja-JP" sz="2400" b="1" dirty="0" smtClean="0">
                <a:solidFill>
                  <a:srgbClr val="FF0000"/>
                </a:solidFill>
                <a:ea typeface="ＭＳ Ｐゴシック" pitchFamily="50" charset="-128"/>
              </a:rPr>
              <a:t>/2</a:t>
            </a:r>
            <a:endParaRPr lang="en-US" sz="2400" dirty="0"/>
          </a:p>
        </p:txBody>
      </p:sp>
      <p:sp>
        <p:nvSpPr>
          <p:cNvPr id="6" name="テキスト ボックス 5"/>
          <p:cNvSpPr txBox="1">
            <a:spLocks noChangeArrowheads="1"/>
          </p:cNvSpPr>
          <p:nvPr/>
        </p:nvSpPr>
        <p:spPr bwMode="auto">
          <a:xfrm>
            <a:off x="6705282" y="6341259"/>
            <a:ext cx="2133918" cy="369332"/>
          </a:xfrm>
          <a:prstGeom prst="rect">
            <a:avLst/>
          </a:prstGeom>
          <a:noFill/>
          <a:ln w="9525">
            <a:noFill/>
            <a:miter lim="800000"/>
            <a:headEnd/>
            <a:tailEnd/>
          </a:ln>
        </p:spPr>
        <p:txBody>
          <a:bodyPr wrap="none">
            <a:spAutoFit/>
          </a:bodyPr>
          <a:lstStyle/>
          <a:p>
            <a:r>
              <a:rPr lang="en-US" b="1" dirty="0" smtClean="0"/>
              <a:t>Abdo+10, JCAP 4, 14</a:t>
            </a:r>
            <a:endParaRPr lang="en-US" b="1" dirty="0"/>
          </a:p>
        </p:txBody>
      </p:sp>
      <p:sp>
        <p:nvSpPr>
          <p:cNvPr id="7" name="TextBox 6"/>
          <p:cNvSpPr txBox="1"/>
          <p:nvPr/>
        </p:nvSpPr>
        <p:spPr>
          <a:xfrm>
            <a:off x="1023143" y="1447800"/>
            <a:ext cx="6926615" cy="461665"/>
          </a:xfrm>
          <a:prstGeom prst="rect">
            <a:avLst/>
          </a:prstGeom>
          <a:noFill/>
          <a:ln w="38100">
            <a:solidFill>
              <a:srgbClr val="FF0000"/>
            </a:solidFill>
          </a:ln>
        </p:spPr>
        <p:txBody>
          <a:bodyPr wrap="square" rtlCol="0">
            <a:spAutoFit/>
          </a:bodyPr>
          <a:lstStyle/>
          <a:p>
            <a:r>
              <a:rPr lang="en-US" sz="2400" b="1" dirty="0" smtClean="0">
                <a:solidFill>
                  <a:srgbClr val="002060"/>
                </a:solidFill>
              </a:rPr>
              <a:t>“Enhancement factor” varies 3 orders-of-magnitude</a:t>
            </a:r>
            <a:r>
              <a:rPr lang="en-US" sz="2400" dirty="0" smtClean="0"/>
              <a:t> </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195" y="1988279"/>
            <a:ext cx="6248400" cy="45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9" y="2250425"/>
            <a:ext cx="5148263" cy="402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822" y="2133600"/>
            <a:ext cx="6169660" cy="398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664862" y="1388534"/>
            <a:ext cx="7467600" cy="616679"/>
            <a:chOff x="685800" y="1371600"/>
            <a:chExt cx="7467600" cy="616679"/>
          </a:xfrm>
        </p:grpSpPr>
        <p:sp>
          <p:nvSpPr>
            <p:cNvPr id="8" name="Rectangle 7"/>
            <p:cNvSpPr/>
            <p:nvPr/>
          </p:nvSpPr>
          <p:spPr>
            <a:xfrm>
              <a:off x="685800" y="1371600"/>
              <a:ext cx="7467600" cy="616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Box 1"/>
            <p:cNvSpPr txBox="1"/>
            <p:nvPr/>
          </p:nvSpPr>
          <p:spPr>
            <a:xfrm>
              <a:off x="2544376" y="1447800"/>
              <a:ext cx="4252061" cy="461665"/>
            </a:xfrm>
            <a:prstGeom prst="rect">
              <a:avLst/>
            </a:prstGeom>
            <a:noFill/>
            <a:ln w="28575">
              <a:solidFill>
                <a:srgbClr val="008000"/>
              </a:solidFill>
            </a:ln>
          </p:spPr>
          <p:txBody>
            <a:bodyPr wrap="none" rtlCol="0">
              <a:spAutoFit/>
            </a:bodyPr>
            <a:lstStyle/>
            <a:p>
              <a:r>
                <a:rPr kumimoji="1" lang="en-US" altLang="ja-JP" sz="2400" b="1" dirty="0" smtClean="0">
                  <a:solidFill>
                    <a:srgbClr val="002060"/>
                  </a:solidFill>
                </a:rPr>
                <a:t>Attenuation factor is not known</a:t>
              </a:r>
              <a:endParaRPr kumimoji="1" lang="ja-JP" altLang="en-US" sz="2400" b="1" dirty="0">
                <a:solidFill>
                  <a:srgbClr val="002060"/>
                </a:solidFill>
              </a:endParaRPr>
            </a:p>
          </p:txBody>
        </p:sp>
      </p:grpSp>
      <p:grpSp>
        <p:nvGrpSpPr>
          <p:cNvPr id="13" name="Group 12"/>
          <p:cNvGrpSpPr/>
          <p:nvPr/>
        </p:nvGrpSpPr>
        <p:grpSpPr>
          <a:xfrm>
            <a:off x="687068" y="1373832"/>
            <a:ext cx="7924800" cy="609600"/>
            <a:chOff x="838200" y="2514600"/>
            <a:chExt cx="7924800" cy="609600"/>
          </a:xfrm>
        </p:grpSpPr>
        <p:sp>
          <p:nvSpPr>
            <p:cNvPr id="12" name="Rectangle 11"/>
            <p:cNvSpPr/>
            <p:nvPr/>
          </p:nvSpPr>
          <p:spPr>
            <a:xfrm>
              <a:off x="838200" y="2514600"/>
              <a:ext cx="7924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2"/>
            <p:cNvSpPr txBox="1"/>
            <p:nvPr/>
          </p:nvSpPr>
          <p:spPr>
            <a:xfrm>
              <a:off x="2050195" y="2590800"/>
              <a:ext cx="5619872" cy="461665"/>
            </a:xfrm>
            <a:prstGeom prst="rect">
              <a:avLst/>
            </a:prstGeom>
            <a:noFill/>
            <a:ln w="38100">
              <a:solidFill>
                <a:srgbClr val="FF66CC"/>
              </a:solidFill>
            </a:ln>
          </p:spPr>
          <p:txBody>
            <a:bodyPr wrap="none" rtlCol="0">
              <a:spAutoFit/>
            </a:bodyPr>
            <a:lstStyle/>
            <a:p>
              <a:r>
                <a:rPr kumimoji="1" lang="en-US" altLang="ja-JP" sz="2400" b="1" dirty="0" smtClean="0">
                  <a:solidFill>
                    <a:srgbClr val="002060"/>
                  </a:solidFill>
                </a:rPr>
                <a:t>Galactic foreground is not well understood</a:t>
              </a:r>
              <a:endParaRPr kumimoji="1" lang="ja-JP" altLang="en-US" sz="2400" b="1" dirty="0">
                <a:solidFill>
                  <a:srgbClr val="002060"/>
                </a:solidFill>
              </a:endParaRPr>
            </a:p>
          </p:txBody>
        </p:sp>
      </p:grpSp>
    </p:spTree>
    <p:extLst>
      <p:ext uri="{BB962C8B-B14F-4D97-AF65-F5344CB8AC3E}">
        <p14:creationId xmlns:p14="http://schemas.microsoft.com/office/powerpoint/2010/main" val="145394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ppt_x"/>
                                          </p:val>
                                        </p:tav>
                                        <p:tav tm="100000">
                                          <p:val>
                                            <p:strVal val="#ppt_x"/>
                                          </p:val>
                                        </p:tav>
                                      </p:tavLst>
                                    </p:anim>
                                    <p:anim calcmode="lin" valueType="num">
                                      <p:cBhvr additive="base">
                                        <p:cTn id="26"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anim calcmode="lin" valueType="num">
                                      <p:cBhvr additive="base">
                                        <p:cTn id="37" dur="500" fill="hold"/>
                                        <p:tgtEl>
                                          <p:spTgt spid="4100"/>
                                        </p:tgtEl>
                                        <p:attrNameLst>
                                          <p:attrName>ppt_x</p:attrName>
                                        </p:attrNameLst>
                                      </p:cBhvr>
                                      <p:tavLst>
                                        <p:tav tm="0">
                                          <p:val>
                                            <p:strVal val="#ppt_x"/>
                                          </p:val>
                                        </p:tav>
                                        <p:tav tm="100000">
                                          <p:val>
                                            <p:strVal val="#ppt_x"/>
                                          </p:val>
                                        </p:tav>
                                      </p:tavLst>
                                    </p:anim>
                                    <p:anim calcmode="lin" valueType="num">
                                      <p:cBhvr additive="base">
                                        <p:cTn id="3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rmAutofit fontScale="90000"/>
          </a:bodyPr>
          <a:lstStyle/>
          <a:p>
            <a:r>
              <a:rPr lang="en-US" sz="4000" b="1" dirty="0" smtClean="0">
                <a:solidFill>
                  <a:srgbClr val="002060"/>
                </a:solidFill>
              </a:rPr>
              <a:t>Theory Driven DM: WIMP is most popular</a:t>
            </a:r>
            <a:br>
              <a:rPr lang="en-US" sz="4000" b="1" dirty="0" smtClean="0">
                <a:solidFill>
                  <a:srgbClr val="002060"/>
                </a:solidFill>
              </a:rPr>
            </a:br>
            <a:r>
              <a:rPr lang="ja-JP" altLang="en-US" sz="3100" b="1" dirty="0" smtClean="0">
                <a:solidFill>
                  <a:srgbClr val="FF0000"/>
                </a:solidFill>
              </a:rPr>
              <a:t>正当派理論に基づく</a:t>
            </a:r>
            <a:r>
              <a:rPr lang="en-US" altLang="ja-JP" sz="3100" b="1" dirty="0" smtClean="0">
                <a:solidFill>
                  <a:srgbClr val="FF0000"/>
                </a:solidFill>
              </a:rPr>
              <a:t>DM</a:t>
            </a:r>
            <a:r>
              <a:rPr lang="ja-JP" altLang="en-US" sz="3100" b="1" dirty="0" smtClean="0">
                <a:solidFill>
                  <a:srgbClr val="FF0000"/>
                </a:solidFill>
              </a:rPr>
              <a:t>：</a:t>
            </a:r>
            <a:r>
              <a:rPr lang="en-US" altLang="ja-JP" sz="3100" b="1" dirty="0" smtClean="0">
                <a:solidFill>
                  <a:srgbClr val="FF0000"/>
                </a:solidFill>
              </a:rPr>
              <a:t>WIMP</a:t>
            </a:r>
            <a:r>
              <a:rPr lang="ja-JP" altLang="en-US" sz="3100" b="1" dirty="0" smtClean="0">
                <a:solidFill>
                  <a:srgbClr val="FF0000"/>
                </a:solidFill>
              </a:rPr>
              <a:t>が</a:t>
            </a:r>
            <a:r>
              <a:rPr lang="ja-JP" altLang="en-US" sz="3100" b="1" dirty="0">
                <a:solidFill>
                  <a:srgbClr val="FF0000"/>
                </a:solidFill>
              </a:rPr>
              <a:t>一</a:t>
            </a:r>
            <a:r>
              <a:rPr lang="ja-JP" altLang="en-US" sz="3100" b="1" dirty="0" smtClean="0">
                <a:solidFill>
                  <a:srgbClr val="FF0000"/>
                </a:solidFill>
              </a:rPr>
              <a:t>番</a:t>
            </a:r>
            <a:r>
              <a:rPr lang="ja-JP" altLang="en-US" sz="3100" b="1" dirty="0">
                <a:solidFill>
                  <a:srgbClr val="FF0000"/>
                </a:solidFill>
              </a:rPr>
              <a:t>人気</a:t>
            </a:r>
            <a:endParaRPr lang="en-US" sz="31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504554"/>
            <a:ext cx="8381999" cy="527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0" y="6437583"/>
            <a:ext cx="646331" cy="369332"/>
          </a:xfrm>
          <a:prstGeom prst="rect">
            <a:avLst/>
          </a:prstGeom>
          <a:noFill/>
        </p:spPr>
        <p:txBody>
          <a:bodyPr wrap="none" rtlCol="0">
            <a:spAutoFit/>
          </a:bodyPr>
          <a:lstStyle/>
          <a:p>
            <a:r>
              <a:rPr lang="ja-JP" altLang="en-US" b="1" dirty="0" smtClean="0">
                <a:solidFill>
                  <a:srgbClr val="FF0000"/>
                </a:solidFill>
              </a:rPr>
              <a:t>質量</a:t>
            </a:r>
            <a:endParaRPr lang="en-US" b="1" dirty="0">
              <a:solidFill>
                <a:srgbClr val="FF0000"/>
              </a:solidFill>
            </a:endParaRPr>
          </a:p>
        </p:txBody>
      </p:sp>
      <p:sp>
        <p:nvSpPr>
          <p:cNvPr id="5" name="TextBox 4"/>
          <p:cNvSpPr txBox="1"/>
          <p:nvPr/>
        </p:nvSpPr>
        <p:spPr>
          <a:xfrm rot="16200000">
            <a:off x="-240284" y="2065540"/>
            <a:ext cx="1757212" cy="369332"/>
          </a:xfrm>
          <a:prstGeom prst="rect">
            <a:avLst/>
          </a:prstGeom>
          <a:noFill/>
        </p:spPr>
        <p:txBody>
          <a:bodyPr wrap="none" rtlCol="0">
            <a:spAutoFit/>
          </a:bodyPr>
          <a:lstStyle/>
          <a:p>
            <a:r>
              <a:rPr lang="ja-JP" altLang="en-US" b="1" dirty="0">
                <a:solidFill>
                  <a:srgbClr val="FF0000"/>
                </a:solidFill>
              </a:rPr>
              <a:t>相互作用</a:t>
            </a:r>
            <a:r>
              <a:rPr lang="ja-JP" altLang="en-US" b="1" dirty="0" smtClean="0">
                <a:solidFill>
                  <a:srgbClr val="FF0000"/>
                </a:solidFill>
              </a:rPr>
              <a:t>の強さ</a:t>
            </a:r>
            <a:endParaRPr lang="en-US" b="1" dirty="0">
              <a:solidFill>
                <a:srgbClr val="FF0000"/>
              </a:solidFill>
            </a:endParaRPr>
          </a:p>
        </p:txBody>
      </p:sp>
    </p:spTree>
    <p:extLst>
      <p:ext uri="{BB962C8B-B14F-4D97-AF65-F5344CB8AC3E}">
        <p14:creationId xmlns:p14="http://schemas.microsoft.com/office/powerpoint/2010/main" val="2709806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437" y="152400"/>
            <a:ext cx="8229600" cy="1143000"/>
          </a:xfrm>
        </p:spPr>
        <p:txBody>
          <a:bodyPr>
            <a:normAutofit fontScale="90000"/>
          </a:bodyPr>
          <a:lstStyle/>
          <a:p>
            <a:r>
              <a:rPr lang="en-US" sz="4000" b="1" dirty="0" smtClean="0">
                <a:solidFill>
                  <a:srgbClr val="0033CC"/>
                </a:solidFill>
              </a:rPr>
              <a:t>Observational Evidence for Dark Matter</a:t>
            </a:r>
            <a:r>
              <a:rPr lang="en-US" dirty="0" smtClean="0"/>
              <a:t/>
            </a:r>
            <a:br>
              <a:rPr lang="en-US" dirty="0" smtClean="0"/>
            </a:br>
            <a:r>
              <a:rPr lang="ja-JP" altLang="en-US" sz="3100" dirty="0" smtClean="0">
                <a:solidFill>
                  <a:srgbClr val="FF0000"/>
                </a:solidFill>
              </a:rPr>
              <a:t>暗黒物質がある観測的証拠</a:t>
            </a:r>
            <a:endParaRPr lang="en-US" sz="3100" dirty="0">
              <a:solidFill>
                <a:srgbClr val="FF0000"/>
              </a:solidFill>
            </a:endParaRPr>
          </a:p>
        </p:txBody>
      </p:sp>
      <p:grpSp>
        <p:nvGrpSpPr>
          <p:cNvPr id="17" name="Group 16"/>
          <p:cNvGrpSpPr/>
          <p:nvPr/>
        </p:nvGrpSpPr>
        <p:grpSpPr>
          <a:xfrm>
            <a:off x="3733800" y="4343400"/>
            <a:ext cx="5248276" cy="2371130"/>
            <a:chOff x="228599" y="4267200"/>
            <a:chExt cx="5248276" cy="2371130"/>
          </a:xfrm>
        </p:grpSpPr>
        <p:sp>
          <p:nvSpPr>
            <p:cNvPr id="8" name="TextBox 9"/>
            <p:cNvSpPr txBox="1">
              <a:spLocks noChangeArrowheads="1"/>
            </p:cNvSpPr>
            <p:nvPr/>
          </p:nvSpPr>
          <p:spPr bwMode="auto">
            <a:xfrm>
              <a:off x="228599" y="5715000"/>
              <a:ext cx="5248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9pPr>
            </a:lstStyle>
            <a:p>
              <a:pPr eaLnBrk="1" hangingPunct="1"/>
              <a:r>
                <a:rPr lang="en-US" sz="1800" dirty="0"/>
                <a:t>WMAP(2010</a:t>
              </a:r>
              <a:r>
                <a:rPr lang="en-US" sz="1800" dirty="0" smtClean="0"/>
                <a:t>):</a:t>
              </a:r>
              <a:endParaRPr lang="en-US" sz="1800" b="1" i="1" dirty="0"/>
            </a:p>
            <a:p>
              <a:pPr eaLnBrk="1" hangingPunct="1"/>
              <a:r>
                <a:rPr lang="en-US" sz="1800" dirty="0" smtClean="0"/>
                <a:t>DM imprint as CMB </a:t>
              </a:r>
              <a:r>
                <a:rPr lang="en-US" sz="1800" dirty="0"/>
                <a:t>Acoustic </a:t>
              </a:r>
              <a:r>
                <a:rPr lang="en-US" sz="1800" dirty="0" err="1" smtClean="0"/>
                <a:t>Oscill</a:t>
              </a:r>
              <a:r>
                <a:rPr lang="en-US" sz="1800" dirty="0" smtClean="0"/>
                <a:t> </a:t>
              </a:r>
              <a:r>
                <a:rPr lang="en-US" sz="1800" dirty="0"/>
                <a:t>at t=0.38Myr</a:t>
              </a:r>
              <a:endParaRPr lang="en-US" sz="1800" dirty="0" smtClean="0"/>
            </a:p>
            <a:p>
              <a:pPr eaLnBrk="1" hangingPunct="1"/>
              <a:r>
                <a:rPr lang="en-US" altLang="ja-JP" sz="1800" dirty="0" smtClean="0"/>
                <a:t>CMB</a:t>
              </a:r>
              <a:r>
                <a:rPr lang="ja-JP" altLang="en-US" sz="1800" dirty="0" smtClean="0"/>
                <a:t>では重力相互作用で音響振動</a:t>
              </a:r>
              <a:r>
                <a:rPr lang="en-US" altLang="ja-JP" sz="1800" dirty="0" smtClean="0"/>
                <a:t>(</a:t>
              </a:r>
              <a:r>
                <a:rPr lang="ja-JP" altLang="en-US" sz="1800" dirty="0" smtClean="0"/>
                <a:t>非バリオン）</a:t>
              </a:r>
              <a:endParaRPr lang="en-US" sz="1800" dirty="0"/>
            </a:p>
          </p:txBody>
        </p:sp>
        <p:pic>
          <p:nvPicPr>
            <p:cNvPr id="9" name="Picture 12" descr="Screen shot 2012-07-10 at 5.48.1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267200"/>
              <a:ext cx="26574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WMAP_Result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419600"/>
              <a:ext cx="227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200866" y="1447800"/>
            <a:ext cx="4360816" cy="2599730"/>
            <a:chOff x="200866" y="1600200"/>
            <a:chExt cx="4360816" cy="2599730"/>
          </a:xfrm>
        </p:grpSpPr>
        <p:sp>
          <p:nvSpPr>
            <p:cNvPr id="4" name="TextBox 6"/>
            <p:cNvSpPr txBox="1">
              <a:spLocks noChangeArrowheads="1"/>
            </p:cNvSpPr>
            <p:nvPr/>
          </p:nvSpPr>
          <p:spPr bwMode="auto">
            <a:xfrm>
              <a:off x="200866" y="3276600"/>
              <a:ext cx="43608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9pPr>
            </a:lstStyle>
            <a:p>
              <a:pPr eaLnBrk="1" hangingPunct="1"/>
              <a:r>
                <a:rPr lang="en-US" sz="1800" dirty="0" err="1"/>
                <a:t>Zwicky</a:t>
              </a:r>
              <a:r>
                <a:rPr lang="en-US" sz="1800" dirty="0"/>
                <a:t> (</a:t>
              </a:r>
              <a:r>
                <a:rPr lang="en-US" sz="1800" dirty="0" smtClean="0"/>
                <a:t>1937): </a:t>
              </a:r>
            </a:p>
            <a:p>
              <a:pPr eaLnBrk="1" hangingPunct="1"/>
              <a:r>
                <a:rPr lang="en-US" sz="1800" dirty="0" smtClean="0"/>
                <a:t>Missing </a:t>
              </a:r>
              <a:r>
                <a:rPr lang="en-US" sz="1800" dirty="0"/>
                <a:t>mass on Galaxy Cluster </a:t>
              </a:r>
              <a:r>
                <a:rPr lang="en-US" sz="1800" dirty="0" smtClean="0"/>
                <a:t>scale </a:t>
              </a:r>
            </a:p>
            <a:p>
              <a:pPr eaLnBrk="1" hangingPunct="1"/>
              <a:r>
                <a:rPr lang="ja-JP" altLang="en-US" sz="1800" dirty="0" smtClean="0"/>
                <a:t>銀河団では銀河を束縛する力が不足</a:t>
              </a:r>
              <a:endParaRPr lang="en-US" sz="1800" dirty="0"/>
            </a:p>
          </p:txBody>
        </p:sp>
        <p:pic>
          <p:nvPicPr>
            <p:cNvPr id="5" name="Picture 10" descr="Screen shot 2012-07-10 at 5.45.3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132" y="1600200"/>
              <a:ext cx="42735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04800" y="1600200"/>
              <a:ext cx="3074624" cy="400110"/>
            </a:xfrm>
            <a:prstGeom prst="rect">
              <a:avLst/>
            </a:prstGeom>
            <a:noFill/>
          </p:spPr>
          <p:txBody>
            <a:bodyPr wrap="none" rtlCol="0">
              <a:spAutoFit/>
            </a:bodyPr>
            <a:lstStyle/>
            <a:p>
              <a:r>
                <a:rPr lang="en-US" altLang="ja-JP" sz="2000" b="1" dirty="0" smtClean="0">
                  <a:solidFill>
                    <a:schemeClr val="bg1"/>
                  </a:solidFill>
                </a:rPr>
                <a:t>Galaxy cluster scale (~</a:t>
              </a:r>
              <a:r>
                <a:rPr lang="en-US" altLang="ja-JP" sz="2000" b="1" dirty="0" err="1" smtClean="0">
                  <a:solidFill>
                    <a:schemeClr val="bg1"/>
                  </a:solidFill>
                </a:rPr>
                <a:t>Mpc</a:t>
              </a:r>
              <a:r>
                <a:rPr lang="en-US" altLang="ja-JP" sz="2000" b="1" dirty="0" smtClean="0">
                  <a:solidFill>
                    <a:schemeClr val="bg1"/>
                  </a:solidFill>
                </a:rPr>
                <a:t>)</a:t>
              </a:r>
              <a:endParaRPr lang="en-US" sz="2000" b="1" dirty="0">
                <a:solidFill>
                  <a:schemeClr val="bg1"/>
                </a:solidFill>
              </a:endParaRPr>
            </a:p>
          </p:txBody>
        </p:sp>
      </p:grpSp>
      <p:grpSp>
        <p:nvGrpSpPr>
          <p:cNvPr id="14" name="Group 13"/>
          <p:cNvGrpSpPr/>
          <p:nvPr/>
        </p:nvGrpSpPr>
        <p:grpSpPr>
          <a:xfrm>
            <a:off x="4622237" y="1447800"/>
            <a:ext cx="4293163" cy="2828330"/>
            <a:chOff x="4543753" y="1600200"/>
            <a:chExt cx="4293163" cy="2828330"/>
          </a:xfrm>
        </p:grpSpPr>
        <p:sp>
          <p:nvSpPr>
            <p:cNvPr id="6" name="TextBox 7"/>
            <p:cNvSpPr txBox="1">
              <a:spLocks noChangeArrowheads="1"/>
            </p:cNvSpPr>
            <p:nvPr/>
          </p:nvSpPr>
          <p:spPr bwMode="auto">
            <a:xfrm>
              <a:off x="4543753" y="3505200"/>
              <a:ext cx="42931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9pPr>
            </a:lstStyle>
            <a:p>
              <a:pPr eaLnBrk="1" hangingPunct="1"/>
              <a:r>
                <a:rPr lang="en-US" sz="1800" dirty="0"/>
                <a:t>Rubin+(1980</a:t>
              </a:r>
              <a:r>
                <a:rPr lang="en-US" sz="1800" dirty="0" smtClean="0"/>
                <a:t>):</a:t>
              </a:r>
              <a:endParaRPr lang="en-US" sz="1800" dirty="0"/>
            </a:p>
            <a:p>
              <a:pPr eaLnBrk="1" hangingPunct="1"/>
              <a:r>
                <a:rPr lang="en-US" sz="1800" dirty="0" smtClean="0"/>
                <a:t>Missing mass </a:t>
              </a:r>
              <a:r>
                <a:rPr lang="en-US" sz="1800" dirty="0"/>
                <a:t>o</a:t>
              </a:r>
              <a:r>
                <a:rPr lang="en-US" sz="1800" dirty="0" smtClean="0"/>
                <a:t>n </a:t>
              </a:r>
              <a:r>
                <a:rPr lang="en-US" sz="1800" dirty="0"/>
                <a:t>G</a:t>
              </a:r>
              <a:r>
                <a:rPr lang="en-US" sz="1800" dirty="0" smtClean="0"/>
                <a:t>alaxy scale</a:t>
              </a:r>
            </a:p>
            <a:p>
              <a:pPr eaLnBrk="1" hangingPunct="1"/>
              <a:r>
                <a:rPr lang="ja-JP" altLang="en-US" sz="1800" dirty="0" smtClean="0"/>
                <a:t>銀河では星</a:t>
              </a:r>
              <a:r>
                <a:rPr lang="en-US" altLang="ja-JP" sz="1800" dirty="0" smtClean="0"/>
                <a:t>/</a:t>
              </a:r>
              <a:r>
                <a:rPr lang="ja-JP" altLang="en-US" sz="1800" dirty="0" smtClean="0"/>
                <a:t>星雲の回転を支える力が不足</a:t>
              </a:r>
              <a:endParaRPr lang="en-US" sz="1800" dirty="0"/>
            </a:p>
          </p:txBody>
        </p:sp>
        <p:pic>
          <p:nvPicPr>
            <p:cNvPr id="7" name="Picture 15" descr="M33_Rotat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601560"/>
              <a:ext cx="2743200" cy="190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486400" y="1600200"/>
              <a:ext cx="1544975" cy="400110"/>
            </a:xfrm>
            <a:prstGeom prst="rect">
              <a:avLst/>
            </a:prstGeom>
            <a:noFill/>
          </p:spPr>
          <p:txBody>
            <a:bodyPr wrap="none" rtlCol="0">
              <a:spAutoFit/>
            </a:bodyPr>
            <a:lstStyle/>
            <a:p>
              <a:r>
                <a:rPr lang="en-US" altLang="ja-JP" sz="2000" b="1" dirty="0" smtClean="0">
                  <a:solidFill>
                    <a:schemeClr val="bg1"/>
                  </a:solidFill>
                </a:rPr>
                <a:t>Galaxy scale</a:t>
              </a:r>
              <a:endParaRPr lang="en-US" sz="2000" b="1" dirty="0">
                <a:solidFill>
                  <a:schemeClr val="bg1"/>
                </a:solidFill>
              </a:endParaRPr>
            </a:p>
          </p:txBody>
        </p:sp>
      </p:grpSp>
      <p:grpSp>
        <p:nvGrpSpPr>
          <p:cNvPr id="18" name="Group 17"/>
          <p:cNvGrpSpPr/>
          <p:nvPr/>
        </p:nvGrpSpPr>
        <p:grpSpPr>
          <a:xfrm>
            <a:off x="228600" y="4114800"/>
            <a:ext cx="3579116" cy="2550023"/>
            <a:chOff x="5564884" y="4262558"/>
            <a:chExt cx="3579116" cy="2550023"/>
          </a:xfrm>
        </p:grpSpPr>
        <p:sp>
          <p:nvSpPr>
            <p:cNvPr id="15" name="TextBox 8"/>
            <p:cNvSpPr txBox="1">
              <a:spLocks noChangeArrowheads="1"/>
            </p:cNvSpPr>
            <p:nvPr/>
          </p:nvSpPr>
          <p:spPr bwMode="auto">
            <a:xfrm>
              <a:off x="5564884" y="5889251"/>
              <a:ext cx="35791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50" charset="-128"/>
                </a:defRPr>
              </a:lvl9pPr>
            </a:lstStyle>
            <a:p>
              <a:pPr eaLnBrk="1" hangingPunct="1"/>
              <a:r>
                <a:rPr lang="en-US" sz="1800" dirty="0" err="1"/>
                <a:t>Clowe</a:t>
              </a:r>
              <a:r>
                <a:rPr lang="en-US" sz="1800" dirty="0"/>
                <a:t>+(2006</a:t>
              </a:r>
              <a:r>
                <a:rPr lang="en-US" sz="1800" dirty="0" smtClean="0"/>
                <a:t>)</a:t>
              </a:r>
              <a:r>
                <a:rPr lang="ja-JP" altLang="en-US" sz="1800" dirty="0" smtClean="0"/>
                <a:t>：</a:t>
              </a:r>
              <a:endParaRPr lang="en-US" sz="1800" dirty="0"/>
            </a:p>
            <a:p>
              <a:pPr eaLnBrk="1" hangingPunct="1"/>
              <a:r>
                <a:rPr lang="en-US" sz="1800" dirty="0" err="1" smtClean="0"/>
                <a:t>Collisionless</a:t>
              </a:r>
              <a:r>
                <a:rPr lang="en-US" sz="1800" dirty="0" smtClean="0"/>
                <a:t> DM in Bullet Cluster</a:t>
              </a:r>
            </a:p>
            <a:p>
              <a:pPr eaLnBrk="1" hangingPunct="1"/>
              <a:r>
                <a:rPr lang="en-US" altLang="ja-JP" sz="1800" dirty="0" smtClean="0"/>
                <a:t>DM</a:t>
              </a:r>
              <a:r>
                <a:rPr lang="ja-JP" altLang="en-US" sz="1800" dirty="0" smtClean="0"/>
                <a:t>は無衝突で銀河団をすり抜ける</a:t>
              </a:r>
              <a:endParaRPr lang="en-US" sz="1800" dirty="0"/>
            </a:p>
          </p:txBody>
        </p:sp>
        <p:pic>
          <p:nvPicPr>
            <p:cNvPr id="16" name="Picture 14" descr="Bullet_Cluster.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4262558"/>
              <a:ext cx="2364484" cy="160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6329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kumimoji="1" lang="en-US" altLang="ja-JP" b="1" dirty="0" smtClean="0">
                <a:solidFill>
                  <a:srgbClr val="002060"/>
                </a:solidFill>
              </a:rPr>
              <a:t>There are many ad-hoc models</a:t>
            </a:r>
            <a:br>
              <a:rPr kumimoji="1" lang="en-US" altLang="ja-JP" b="1" dirty="0" smtClean="0">
                <a:solidFill>
                  <a:srgbClr val="002060"/>
                </a:solidFill>
              </a:rPr>
            </a:br>
            <a:r>
              <a:rPr kumimoji="1" lang="ja-JP" altLang="en-US" sz="3600" b="1" dirty="0">
                <a:solidFill>
                  <a:srgbClr val="FF0000"/>
                </a:solidFill>
              </a:rPr>
              <a:t>多く</a:t>
            </a:r>
            <a:r>
              <a:rPr kumimoji="1" lang="ja-JP" altLang="en-US" sz="3600" b="1" dirty="0" smtClean="0">
                <a:solidFill>
                  <a:srgbClr val="FF0000"/>
                </a:solidFill>
              </a:rPr>
              <a:t>の</a:t>
            </a:r>
            <a:r>
              <a:rPr kumimoji="1" lang="en-US" altLang="ja-JP" sz="3600" b="1" dirty="0" smtClean="0">
                <a:solidFill>
                  <a:srgbClr val="FF0000"/>
                </a:solidFill>
              </a:rPr>
              <a:t>DM</a:t>
            </a:r>
            <a:r>
              <a:rPr kumimoji="1" lang="ja-JP" altLang="en-US" sz="3600" b="1" dirty="0" smtClean="0">
                <a:solidFill>
                  <a:srgbClr val="FF0000"/>
                </a:solidFill>
              </a:rPr>
              <a:t>モデルが「自由に」作られた</a:t>
            </a:r>
            <a:endParaRPr kumimoji="1" lang="ja-JP" altLang="en-US" sz="3600" b="1" dirty="0">
              <a:solidFill>
                <a:srgbClr val="FF0000"/>
              </a:solidFill>
            </a:endParaRPr>
          </a:p>
        </p:txBody>
      </p:sp>
      <p:sp>
        <p:nvSpPr>
          <p:cNvPr id="4" name="TextBox 3"/>
          <p:cNvSpPr txBox="1"/>
          <p:nvPr/>
        </p:nvSpPr>
        <p:spPr>
          <a:xfrm>
            <a:off x="838200" y="2474879"/>
            <a:ext cx="7614264" cy="400110"/>
          </a:xfrm>
          <a:prstGeom prst="rect">
            <a:avLst/>
          </a:prstGeom>
          <a:noFill/>
          <a:ln w="38100">
            <a:solidFill>
              <a:srgbClr val="FF0000"/>
            </a:solidFill>
          </a:ln>
        </p:spPr>
        <p:txBody>
          <a:bodyPr wrap="none" rtlCol="0">
            <a:spAutoFit/>
          </a:bodyPr>
          <a:lstStyle/>
          <a:p>
            <a:r>
              <a:rPr kumimoji="1" lang="en-US" altLang="ja-JP" sz="2000" b="1" dirty="0" smtClean="0">
                <a:solidFill>
                  <a:srgbClr val="002060"/>
                </a:solidFill>
              </a:rPr>
              <a:t>Many DM models have been </a:t>
            </a:r>
            <a:r>
              <a:rPr kumimoji="1" lang="en-US" altLang="ja-JP" sz="2000" b="1" dirty="0" err="1" smtClean="0">
                <a:solidFill>
                  <a:srgbClr val="002060"/>
                </a:solidFill>
              </a:rPr>
              <a:t>taylored</a:t>
            </a:r>
            <a:r>
              <a:rPr kumimoji="1" lang="en-US" altLang="ja-JP" sz="2000" b="1" dirty="0" smtClean="0">
                <a:solidFill>
                  <a:srgbClr val="002060"/>
                </a:solidFill>
              </a:rPr>
              <a:t> to explain specific “anomalies.” </a:t>
            </a:r>
            <a:endParaRPr kumimoji="1" lang="ja-JP" altLang="en-US" sz="2000" b="1" dirty="0">
              <a:solidFill>
                <a:srgbClr val="002060"/>
              </a:solidFill>
            </a:endParaRPr>
          </a:p>
        </p:txBody>
      </p:sp>
      <p:sp>
        <p:nvSpPr>
          <p:cNvPr id="3" name="TextBox 2"/>
          <p:cNvSpPr txBox="1"/>
          <p:nvPr/>
        </p:nvSpPr>
        <p:spPr>
          <a:xfrm>
            <a:off x="45034" y="3911599"/>
            <a:ext cx="9022766" cy="461665"/>
          </a:xfrm>
          <a:prstGeom prst="rect">
            <a:avLst/>
          </a:prstGeom>
          <a:noFill/>
          <a:ln w="38100">
            <a:solidFill>
              <a:srgbClr val="FF0000"/>
            </a:solidFill>
          </a:ln>
        </p:spPr>
        <p:txBody>
          <a:bodyPr wrap="square" rtlCol="0">
            <a:spAutoFit/>
          </a:bodyPr>
          <a:lstStyle/>
          <a:p>
            <a:r>
              <a:rPr kumimoji="1" lang="en-US" altLang="ja-JP" sz="2400" b="1" dirty="0" smtClean="0">
                <a:solidFill>
                  <a:srgbClr val="002060"/>
                </a:solidFill>
              </a:rPr>
              <a:t>Next slides show constraints on PAMELA e+/e- motivated DM models</a:t>
            </a:r>
            <a:endParaRPr kumimoji="1" lang="ja-JP" altLang="en-US" sz="2400" b="1" dirty="0">
              <a:solidFill>
                <a:srgbClr val="002060"/>
              </a:solidFill>
            </a:endParaRPr>
          </a:p>
        </p:txBody>
      </p:sp>
    </p:spTree>
    <p:extLst>
      <p:ext uri="{BB962C8B-B14F-4D97-AF65-F5344CB8AC3E}">
        <p14:creationId xmlns:p14="http://schemas.microsoft.com/office/powerpoint/2010/main" val="308799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gtEl>
                                        <p:attrNameLst>
                                          <p:attrName>ppt_x</p:attrName>
                                          <p:attrName>ppt_y</p:attrName>
                                        </p:attrNameLst>
                                      </p:cBhvr>
                                    </p:animMotion>
                                    <p:animRot by="1500000">
                                      <p:cBhvr>
                                        <p:cTn id="15" dur="125" fill="hold">
                                          <p:stCondLst>
                                            <p:cond delay="0"/>
                                          </p:stCondLst>
                                        </p:cTn>
                                        <p:tgtEl>
                                          <p:spTgt spid="3"/>
                                        </p:tgtEl>
                                        <p:attrNameLst>
                                          <p:attrName>r</p:attrName>
                                        </p:attrNameLst>
                                      </p:cBhvr>
                                    </p:animRot>
                                    <p:animRot by="-1500000">
                                      <p:cBhvr>
                                        <p:cTn id="16" dur="125" fill="hold">
                                          <p:stCondLst>
                                            <p:cond delay="125"/>
                                          </p:stCondLst>
                                        </p:cTn>
                                        <p:tgtEl>
                                          <p:spTgt spid="3"/>
                                        </p:tgtEl>
                                        <p:attrNameLst>
                                          <p:attrName>r</p:attrName>
                                        </p:attrNameLst>
                                      </p:cBhvr>
                                    </p:animRot>
                                    <p:animRot by="-1500000">
                                      <p:cBhvr>
                                        <p:cTn id="17" dur="125" fill="hold">
                                          <p:stCondLst>
                                            <p:cond delay="250"/>
                                          </p:stCondLst>
                                        </p:cTn>
                                        <p:tgtEl>
                                          <p:spTgt spid="3"/>
                                        </p:tgtEl>
                                        <p:attrNameLst>
                                          <p:attrName>r</p:attrName>
                                        </p:attrNameLst>
                                      </p:cBhvr>
                                    </p:animRot>
                                    <p:animRot by="1500000">
                                      <p:cBhvr>
                                        <p:cTn id="18"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19200" y="1914525"/>
            <a:ext cx="6813741" cy="4486275"/>
            <a:chOff x="1219200" y="1914525"/>
            <a:chExt cx="6813741" cy="448627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14525"/>
              <a:ext cx="6813741"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35219" y="4504492"/>
              <a:ext cx="4592218" cy="677108"/>
            </a:xfrm>
            <a:prstGeom prst="rect">
              <a:avLst/>
            </a:prstGeom>
            <a:solidFill>
              <a:schemeClr val="bg1"/>
            </a:solidFill>
          </p:spPr>
          <p:txBody>
            <a:bodyPr wrap="none" rtlCol="0">
              <a:spAutoFit/>
            </a:bodyPr>
            <a:lstStyle/>
            <a:p>
              <a:pPr algn="ctr"/>
              <a:r>
                <a:rPr lang="en-US" sz="2000" b="1" dirty="0" smtClean="0">
                  <a:solidFill>
                    <a:srgbClr val="002060"/>
                  </a:solidFill>
                </a:rPr>
                <a:t>Excluded by Fermi </a:t>
              </a:r>
              <a:r>
                <a:rPr lang="en-US" sz="2000" b="1" dirty="0" err="1" smtClean="0">
                  <a:solidFill>
                    <a:srgbClr val="002060"/>
                  </a:solidFill>
                </a:rPr>
                <a:t>obs</a:t>
              </a:r>
              <a:r>
                <a:rPr lang="en-US" sz="2000" b="1" dirty="0" smtClean="0">
                  <a:solidFill>
                    <a:srgbClr val="002060"/>
                  </a:solidFill>
                </a:rPr>
                <a:t> Ext Gal </a:t>
              </a:r>
              <a:r>
                <a:rPr lang="en-US" sz="2000" b="1" dirty="0" err="1" smtClean="0">
                  <a:solidFill>
                    <a:srgbClr val="002060"/>
                  </a:solidFill>
                </a:rPr>
                <a:t>Bkgd</a:t>
              </a:r>
              <a:r>
                <a:rPr lang="en-US" sz="2000" b="1" dirty="0" smtClean="0">
                  <a:solidFill>
                    <a:srgbClr val="002060"/>
                  </a:solidFill>
                </a:rPr>
                <a:t> (5yrs)</a:t>
              </a:r>
            </a:p>
            <a:p>
              <a:pPr algn="ctr"/>
              <a:r>
                <a:rPr lang="ja-JP" altLang="en-US" b="1" dirty="0" smtClean="0">
                  <a:solidFill>
                    <a:srgbClr val="FF0000"/>
                  </a:solidFill>
                </a:rPr>
                <a:t>フェルミの銀河系外</a:t>
              </a:r>
              <a:r>
                <a:rPr lang="en-US" altLang="ja-JP" b="1" dirty="0" smtClean="0">
                  <a:solidFill>
                    <a:srgbClr val="FF0000"/>
                  </a:solidFill>
                  <a:latin typeface="Symbol" pitchFamily="18" charset="2"/>
                </a:rPr>
                <a:t>g</a:t>
              </a:r>
              <a:r>
                <a:rPr lang="ja-JP" altLang="en-US" b="1" dirty="0" smtClean="0">
                  <a:solidFill>
                    <a:srgbClr val="FF0000"/>
                  </a:solidFill>
                </a:rPr>
                <a:t>線観測で排除 </a:t>
              </a:r>
              <a:r>
                <a:rPr lang="en-US" altLang="ja-JP" b="1" dirty="0" smtClean="0">
                  <a:solidFill>
                    <a:srgbClr val="FF0000"/>
                  </a:solidFill>
                </a:rPr>
                <a:t>(5</a:t>
              </a:r>
              <a:r>
                <a:rPr lang="ja-JP" altLang="en-US" b="1" dirty="0" smtClean="0">
                  <a:solidFill>
                    <a:srgbClr val="FF0000"/>
                  </a:solidFill>
                </a:rPr>
                <a:t>年</a:t>
              </a:r>
              <a:r>
                <a:rPr lang="en-US" altLang="ja-JP" b="1" dirty="0" smtClean="0">
                  <a:solidFill>
                    <a:srgbClr val="FF0000"/>
                  </a:solidFill>
                </a:rPr>
                <a:t>)</a:t>
              </a:r>
              <a:endParaRPr lang="en-US" b="1" dirty="0">
                <a:solidFill>
                  <a:srgbClr val="FF0000"/>
                </a:solidFill>
              </a:endParaRPr>
            </a:p>
          </p:txBody>
        </p:sp>
        <p:sp>
          <p:nvSpPr>
            <p:cNvPr id="10" name="TextBox 9"/>
            <p:cNvSpPr txBox="1"/>
            <p:nvPr/>
          </p:nvSpPr>
          <p:spPr>
            <a:xfrm>
              <a:off x="4626070" y="3509717"/>
              <a:ext cx="2594437" cy="892552"/>
            </a:xfrm>
            <a:prstGeom prst="rect">
              <a:avLst/>
            </a:prstGeom>
            <a:solidFill>
              <a:schemeClr val="bg1"/>
            </a:solidFill>
          </p:spPr>
          <p:txBody>
            <a:bodyPr wrap="square" rtlCol="0">
              <a:spAutoFit/>
            </a:bodyPr>
            <a:lstStyle/>
            <a:p>
              <a:r>
                <a:rPr lang="en-US" b="1" dirty="0" smtClean="0">
                  <a:solidFill>
                    <a:srgbClr val="002060"/>
                  </a:solidFill>
                </a:rPr>
                <a:t>Assume </a:t>
              </a:r>
              <a:r>
                <a:rPr lang="en-US" b="1" dirty="0" err="1" smtClean="0">
                  <a:solidFill>
                    <a:srgbClr val="002060"/>
                  </a:solidFill>
                </a:rPr>
                <a:t>blazar</a:t>
              </a:r>
              <a:r>
                <a:rPr lang="en-US" b="1" dirty="0" smtClean="0">
                  <a:solidFill>
                    <a:srgbClr val="002060"/>
                  </a:solidFill>
                </a:rPr>
                <a:t> SED-</a:t>
              </a:r>
              <a:r>
                <a:rPr lang="en-US" b="1" dirty="0" err="1" smtClean="0">
                  <a:solidFill>
                    <a:srgbClr val="002060"/>
                  </a:solidFill>
                </a:rPr>
                <a:t>seq</a:t>
              </a:r>
              <a:endParaRPr lang="en-US" b="1" dirty="0" smtClean="0">
                <a:solidFill>
                  <a:srgbClr val="002060"/>
                </a:solidFill>
              </a:endParaRPr>
            </a:p>
            <a:p>
              <a:r>
                <a:rPr lang="en-US" b="1" dirty="0">
                  <a:solidFill>
                    <a:srgbClr val="002060"/>
                  </a:solidFill>
                </a:rPr>
                <a:t>b</a:t>
              </a:r>
              <a:r>
                <a:rPr lang="en-US" b="1" dirty="0" smtClean="0">
                  <a:solidFill>
                    <a:srgbClr val="002060"/>
                  </a:solidFill>
                </a:rPr>
                <a:t>y Inoue &amp; </a:t>
              </a:r>
              <a:r>
                <a:rPr lang="en-US" b="1" dirty="0" err="1" smtClean="0">
                  <a:solidFill>
                    <a:srgbClr val="002060"/>
                  </a:solidFill>
                </a:rPr>
                <a:t>Totani</a:t>
              </a:r>
              <a:endParaRPr lang="en-US" b="1" dirty="0" smtClean="0">
                <a:solidFill>
                  <a:srgbClr val="002060"/>
                </a:solidFill>
              </a:endParaRPr>
            </a:p>
            <a:p>
              <a:r>
                <a:rPr lang="ja-JP" altLang="en-US" sz="1600" b="1" dirty="0" smtClean="0">
                  <a:solidFill>
                    <a:srgbClr val="FF0000"/>
                  </a:solidFill>
                </a:rPr>
                <a:t>ブレーザーの進化を仮定</a:t>
              </a:r>
              <a:endParaRPr lang="en-US" sz="1600" b="1" dirty="0">
                <a:solidFill>
                  <a:srgbClr val="FF0000"/>
                </a:solidFill>
              </a:endParaRPr>
            </a:p>
          </p:txBody>
        </p:sp>
      </p:grpSp>
      <p:sp>
        <p:nvSpPr>
          <p:cNvPr id="3" name="Title 2"/>
          <p:cNvSpPr>
            <a:spLocks noGrp="1"/>
          </p:cNvSpPr>
          <p:nvPr>
            <p:ph type="title"/>
          </p:nvPr>
        </p:nvSpPr>
        <p:spPr>
          <a:xfrm>
            <a:off x="457200" y="274638"/>
            <a:ext cx="8229600" cy="1020762"/>
          </a:xfrm>
        </p:spPr>
        <p:txBody>
          <a:bodyPr>
            <a:normAutofit fontScale="90000"/>
          </a:bodyPr>
          <a:lstStyle/>
          <a:p>
            <a:r>
              <a:rPr lang="en-US" sz="3600" b="1" dirty="0" smtClean="0">
                <a:solidFill>
                  <a:srgbClr val="002060"/>
                </a:solidFill>
              </a:rPr>
              <a:t>Fermi Constrains Dark Matter Decay Scenario</a:t>
            </a:r>
            <a:r>
              <a:rPr lang="en-US" sz="4000" dirty="0" smtClean="0">
                <a:solidFill>
                  <a:srgbClr val="002060"/>
                </a:solidFill>
              </a:rPr>
              <a:t/>
            </a:r>
            <a:br>
              <a:rPr lang="en-US" sz="4000" dirty="0" smtClean="0">
                <a:solidFill>
                  <a:srgbClr val="002060"/>
                </a:solidFill>
              </a:rPr>
            </a:br>
            <a:r>
              <a:rPr lang="ja-JP" altLang="en-US" sz="3100" b="1" dirty="0" smtClean="0">
                <a:solidFill>
                  <a:srgbClr val="FF0000"/>
                </a:solidFill>
              </a:rPr>
              <a:t>フェルミによる崩壊するダークマターへの制限</a:t>
            </a:r>
            <a:endParaRPr lang="en-US" sz="3100" b="1" dirty="0">
              <a:solidFill>
                <a:srgbClr val="FF0000"/>
              </a:solidFill>
            </a:endParaRPr>
          </a:p>
        </p:txBody>
      </p:sp>
      <p:sp>
        <p:nvSpPr>
          <p:cNvPr id="4" name="TextBox 3"/>
          <p:cNvSpPr txBox="1"/>
          <p:nvPr/>
        </p:nvSpPr>
        <p:spPr>
          <a:xfrm>
            <a:off x="2255255" y="6368534"/>
            <a:ext cx="6888745" cy="369332"/>
          </a:xfrm>
          <a:prstGeom prst="rect">
            <a:avLst/>
          </a:prstGeom>
          <a:noFill/>
        </p:spPr>
        <p:txBody>
          <a:bodyPr wrap="none" rtlCol="0">
            <a:spAutoFit/>
          </a:bodyPr>
          <a:lstStyle/>
          <a:p>
            <a:r>
              <a:rPr lang="en-US" dirty="0" smtClean="0"/>
              <a:t>K. </a:t>
            </a:r>
            <a:r>
              <a:rPr lang="en-US" dirty="0"/>
              <a:t>N. </a:t>
            </a:r>
            <a:r>
              <a:rPr lang="en-US" dirty="0" err="1"/>
              <a:t>Abazajian</a:t>
            </a:r>
            <a:r>
              <a:rPr lang="en-US" dirty="0"/>
              <a:t>, </a:t>
            </a:r>
            <a:r>
              <a:rPr lang="en-US" dirty="0" smtClean="0"/>
              <a:t>S. </a:t>
            </a:r>
            <a:r>
              <a:rPr lang="en-US" dirty="0"/>
              <a:t>Blanchet, J. </a:t>
            </a:r>
            <a:r>
              <a:rPr lang="en-US" dirty="0" smtClean="0"/>
              <a:t>P. Harding; Phys</a:t>
            </a:r>
            <a:r>
              <a:rPr lang="en-US" dirty="0"/>
              <a:t>. Rev. D 85, 043509 (2012)</a:t>
            </a:r>
          </a:p>
        </p:txBody>
      </p:sp>
      <p:sp>
        <p:nvSpPr>
          <p:cNvPr id="5" name="TextBox 4"/>
          <p:cNvSpPr txBox="1"/>
          <p:nvPr/>
        </p:nvSpPr>
        <p:spPr>
          <a:xfrm>
            <a:off x="2057400" y="1419127"/>
            <a:ext cx="6746783" cy="738664"/>
          </a:xfrm>
          <a:prstGeom prst="rect">
            <a:avLst/>
          </a:prstGeom>
          <a:noFill/>
          <a:ln w="38100">
            <a:solidFill>
              <a:srgbClr val="FF0000"/>
            </a:solidFill>
          </a:ln>
        </p:spPr>
        <p:txBody>
          <a:bodyPr wrap="none" rtlCol="0">
            <a:spAutoFit/>
          </a:bodyPr>
          <a:lstStyle/>
          <a:p>
            <a:r>
              <a:rPr lang="en-US" sz="2400" dirty="0" smtClean="0">
                <a:solidFill>
                  <a:srgbClr val="002060"/>
                </a:solidFill>
              </a:rPr>
              <a:t>If rise in </a:t>
            </a:r>
            <a:r>
              <a:rPr lang="en-US" altLang="ja-JP" sz="2400" dirty="0" smtClean="0">
                <a:solidFill>
                  <a:srgbClr val="002060"/>
                </a:solidFill>
              </a:rPr>
              <a:t>positron</a:t>
            </a:r>
            <a:r>
              <a:rPr lang="en-US" sz="2400" dirty="0" smtClean="0">
                <a:solidFill>
                  <a:srgbClr val="002060"/>
                </a:solidFill>
              </a:rPr>
              <a:t> </a:t>
            </a:r>
            <a:r>
              <a:rPr lang="en-US" sz="2400" dirty="0" err="1" smtClean="0">
                <a:solidFill>
                  <a:srgbClr val="002060"/>
                </a:solidFill>
              </a:rPr>
              <a:t>frac</a:t>
            </a:r>
            <a:r>
              <a:rPr lang="en-US" sz="2400" dirty="0" smtClean="0">
                <a:solidFill>
                  <a:srgbClr val="002060"/>
                </a:solidFill>
              </a:rPr>
              <a:t> is due to DM decay </a:t>
            </a:r>
            <a:r>
              <a:rPr lang="en-US" sz="1600" dirty="0" smtClean="0">
                <a:solidFill>
                  <a:srgbClr val="002060"/>
                </a:solidFill>
              </a:rPr>
              <a:t>(</a:t>
            </a:r>
            <a:r>
              <a:rPr lang="en-US" sz="1600" dirty="0" err="1" smtClean="0">
                <a:solidFill>
                  <a:srgbClr val="002060"/>
                </a:solidFill>
              </a:rPr>
              <a:t>PAMELA+Fermi</a:t>
            </a:r>
            <a:r>
              <a:rPr lang="en-US" sz="1600" dirty="0" smtClean="0">
                <a:solidFill>
                  <a:srgbClr val="002060"/>
                </a:solidFill>
              </a:rPr>
              <a:t>)</a:t>
            </a:r>
          </a:p>
          <a:p>
            <a:pPr algn="ctr"/>
            <a:r>
              <a:rPr lang="ja-JP" altLang="en-US" b="1" dirty="0" smtClean="0">
                <a:solidFill>
                  <a:srgbClr val="FF0000"/>
                </a:solidFill>
              </a:rPr>
              <a:t>もし陽電子比の増加がダークマターの崩壊起源なら</a:t>
            </a:r>
            <a:endParaRPr lang="en-US" b="1" dirty="0">
              <a:solidFill>
                <a:srgbClr val="FF0000"/>
              </a:solidFill>
            </a:endParaRPr>
          </a:p>
        </p:txBody>
      </p:sp>
      <p:sp>
        <p:nvSpPr>
          <p:cNvPr id="6" name="Down Arrow 5"/>
          <p:cNvSpPr/>
          <p:nvPr/>
        </p:nvSpPr>
        <p:spPr>
          <a:xfrm rot="20337622">
            <a:off x="5365742" y="2127442"/>
            <a:ext cx="533400" cy="77121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994034" y="2645528"/>
            <a:ext cx="2077813" cy="646331"/>
          </a:xfrm>
          <a:prstGeom prst="rect">
            <a:avLst/>
          </a:prstGeom>
          <a:solidFill>
            <a:schemeClr val="bg1"/>
          </a:solidFill>
        </p:spPr>
        <p:txBody>
          <a:bodyPr wrap="none" rtlCol="0">
            <a:spAutoFit/>
          </a:bodyPr>
          <a:lstStyle/>
          <a:p>
            <a:r>
              <a:rPr kumimoji="1" lang="en-US" altLang="ja-JP" b="1" dirty="0" smtClean="0">
                <a:solidFill>
                  <a:srgbClr val="002060"/>
                </a:solidFill>
              </a:rPr>
              <a:t>With IC </a:t>
            </a:r>
            <a:r>
              <a:rPr kumimoji="1" lang="en-US" altLang="ja-JP" b="1" dirty="0" err="1" smtClean="0">
                <a:solidFill>
                  <a:srgbClr val="002060"/>
                </a:solidFill>
              </a:rPr>
              <a:t>contrib</a:t>
            </a:r>
            <a:endParaRPr kumimoji="1" lang="en-US" altLang="ja-JP" b="1" dirty="0" smtClean="0">
              <a:solidFill>
                <a:srgbClr val="002060"/>
              </a:solidFill>
            </a:endParaRPr>
          </a:p>
          <a:p>
            <a:r>
              <a:rPr kumimoji="1" lang="en-US" altLang="ja-JP" b="1" dirty="0" smtClean="0">
                <a:solidFill>
                  <a:srgbClr val="FF0000"/>
                </a:solidFill>
              </a:rPr>
              <a:t>IC</a:t>
            </a:r>
            <a:r>
              <a:rPr kumimoji="1" lang="ja-JP" altLang="en-US" b="1" dirty="0" smtClean="0">
                <a:solidFill>
                  <a:srgbClr val="FF0000"/>
                </a:solidFill>
              </a:rPr>
              <a:t>成分を含めたとき</a:t>
            </a:r>
            <a:endParaRPr kumimoji="1" lang="en-US" altLang="ja-JP" b="1" dirty="0" smtClean="0">
              <a:solidFill>
                <a:srgbClr val="FF0000"/>
              </a:solidFill>
            </a:endParaRPr>
          </a:p>
        </p:txBody>
      </p:sp>
    </p:spTree>
    <p:extLst>
      <p:ext uri="{BB962C8B-B14F-4D97-AF65-F5344CB8AC3E}">
        <p14:creationId xmlns:p14="http://schemas.microsoft.com/office/powerpoint/2010/main" val="30027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39394"/>
            <a:ext cx="6858000" cy="631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228600"/>
            <a:ext cx="2667000" cy="609600"/>
          </a:xfrm>
        </p:spPr>
        <p:txBody>
          <a:bodyPr>
            <a:normAutofit/>
          </a:bodyPr>
          <a:lstStyle/>
          <a:p>
            <a:r>
              <a:rPr kumimoji="1" lang="en-US" altLang="ja-JP" sz="3200" b="1" dirty="0" smtClean="0">
                <a:solidFill>
                  <a:srgbClr val="002060"/>
                </a:solidFill>
              </a:rPr>
              <a:t>DM in Halo</a:t>
            </a:r>
            <a:endParaRPr kumimoji="1" lang="ja-JP" altLang="en-US" sz="3200" b="1" dirty="0">
              <a:solidFill>
                <a:srgbClr val="002060"/>
              </a:solidFill>
            </a:endParaRPr>
          </a:p>
        </p:txBody>
      </p:sp>
      <p:sp>
        <p:nvSpPr>
          <p:cNvPr id="3" name="TextBox 2"/>
          <p:cNvSpPr txBox="1"/>
          <p:nvPr/>
        </p:nvSpPr>
        <p:spPr>
          <a:xfrm>
            <a:off x="609600" y="1066800"/>
            <a:ext cx="1548822" cy="923330"/>
          </a:xfrm>
          <a:prstGeom prst="rect">
            <a:avLst/>
          </a:prstGeom>
          <a:noFill/>
        </p:spPr>
        <p:txBody>
          <a:bodyPr wrap="none" rtlCol="0">
            <a:spAutoFit/>
          </a:bodyPr>
          <a:lstStyle/>
          <a:p>
            <a:r>
              <a:rPr kumimoji="1" lang="en-US" altLang="ja-JP" b="1" dirty="0" smtClean="0"/>
              <a:t>Mass=250GeV</a:t>
            </a:r>
          </a:p>
          <a:p>
            <a:r>
              <a:rPr kumimoji="1" lang="en-US" altLang="ja-JP" b="1" dirty="0" err="1" smtClean="0"/>
              <a:t>E</a:t>
            </a:r>
            <a:r>
              <a:rPr kumimoji="1" lang="en-US" altLang="ja-JP" b="1" dirty="0" err="1" smtClean="0">
                <a:latin typeface="Symbol" pitchFamily="18" charset="2"/>
              </a:rPr>
              <a:t>g</a:t>
            </a:r>
            <a:r>
              <a:rPr kumimoji="1" lang="en-US" altLang="ja-JP" b="1" dirty="0" smtClean="0"/>
              <a:t>=10GeV</a:t>
            </a:r>
            <a:endParaRPr kumimoji="1" lang="en-US" altLang="ja-JP" b="1" dirty="0"/>
          </a:p>
          <a:p>
            <a:r>
              <a:rPr kumimoji="1" lang="en-US" altLang="ja-JP" b="1" dirty="0">
                <a:latin typeface="Symbol" pitchFamily="18" charset="2"/>
              </a:rPr>
              <a:t>c</a:t>
            </a:r>
            <a:r>
              <a:rPr kumimoji="1" lang="en-US" altLang="ja-JP" b="1" dirty="0" smtClean="0">
                <a:latin typeface="Symbol" pitchFamily="18" charset="2"/>
              </a:rPr>
              <a:t>c</a:t>
            </a:r>
            <a:r>
              <a:rPr kumimoji="1" lang="en-US" altLang="ja-JP" b="1" dirty="0" smtClean="0"/>
              <a:t>-&gt;bb,</a:t>
            </a:r>
            <a:endParaRPr kumimoji="1" lang="en-US" altLang="ja-JP" b="1" dirty="0" smtClean="0">
              <a:latin typeface="Symbol" pitchFamily="18" charset="2"/>
            </a:endParaRPr>
          </a:p>
        </p:txBody>
      </p:sp>
      <p:sp>
        <p:nvSpPr>
          <p:cNvPr id="5" name="TextBox 4"/>
          <p:cNvSpPr txBox="1"/>
          <p:nvPr/>
        </p:nvSpPr>
        <p:spPr>
          <a:xfrm>
            <a:off x="609600" y="3102928"/>
            <a:ext cx="1548822" cy="923330"/>
          </a:xfrm>
          <a:prstGeom prst="rect">
            <a:avLst/>
          </a:prstGeom>
          <a:noFill/>
        </p:spPr>
        <p:txBody>
          <a:bodyPr wrap="none" rtlCol="0">
            <a:spAutoFit/>
          </a:bodyPr>
          <a:lstStyle/>
          <a:p>
            <a:r>
              <a:rPr kumimoji="1" lang="en-US" altLang="ja-JP" b="1" dirty="0" smtClean="0"/>
              <a:t>Mass=250GeV</a:t>
            </a:r>
          </a:p>
          <a:p>
            <a:r>
              <a:rPr kumimoji="1" lang="en-US" altLang="ja-JP" b="1" dirty="0" err="1" smtClean="0"/>
              <a:t>E</a:t>
            </a:r>
            <a:r>
              <a:rPr kumimoji="1" lang="en-US" altLang="ja-JP" b="1" dirty="0" err="1" smtClean="0">
                <a:latin typeface="Symbol" pitchFamily="18" charset="2"/>
              </a:rPr>
              <a:t>g</a:t>
            </a:r>
            <a:r>
              <a:rPr kumimoji="1" lang="en-US" altLang="ja-JP" b="1" dirty="0" smtClean="0"/>
              <a:t>=10GeV</a:t>
            </a:r>
            <a:endParaRPr kumimoji="1" lang="en-US" altLang="ja-JP" b="1" dirty="0"/>
          </a:p>
          <a:p>
            <a:r>
              <a:rPr kumimoji="1" lang="en-US" altLang="ja-JP" b="1" dirty="0">
                <a:latin typeface="Symbol" pitchFamily="18" charset="2"/>
              </a:rPr>
              <a:t>c</a:t>
            </a:r>
            <a:r>
              <a:rPr kumimoji="1" lang="en-US" altLang="ja-JP" b="1" dirty="0" smtClean="0">
                <a:latin typeface="Symbol" pitchFamily="18" charset="2"/>
              </a:rPr>
              <a:t>c</a:t>
            </a:r>
            <a:r>
              <a:rPr kumimoji="1" lang="en-US" altLang="ja-JP" b="1" dirty="0" smtClean="0"/>
              <a:t>-&gt;</a:t>
            </a:r>
            <a:r>
              <a:rPr kumimoji="1" lang="en-US" altLang="ja-JP" b="1" dirty="0" smtClean="0">
                <a:latin typeface="Symbol" pitchFamily="18" charset="2"/>
              </a:rPr>
              <a:t>mm</a:t>
            </a:r>
          </a:p>
        </p:txBody>
      </p:sp>
      <p:sp>
        <p:nvSpPr>
          <p:cNvPr id="6" name="TextBox 5"/>
          <p:cNvSpPr txBox="1"/>
          <p:nvPr/>
        </p:nvSpPr>
        <p:spPr>
          <a:xfrm>
            <a:off x="609600" y="5562600"/>
            <a:ext cx="1595245" cy="369332"/>
          </a:xfrm>
          <a:prstGeom prst="rect">
            <a:avLst/>
          </a:prstGeom>
          <a:noFill/>
        </p:spPr>
        <p:txBody>
          <a:bodyPr wrap="none" rtlCol="0">
            <a:spAutoFit/>
          </a:bodyPr>
          <a:lstStyle/>
          <a:p>
            <a:r>
              <a:rPr kumimoji="1" lang="en-US" altLang="ja-JP" b="1" dirty="0" smtClean="0"/>
              <a:t>No DM </a:t>
            </a:r>
            <a:r>
              <a:rPr kumimoji="1" lang="en-US" altLang="ja-JP" b="1" dirty="0" err="1" smtClean="0"/>
              <a:t>contrib</a:t>
            </a:r>
            <a:endParaRPr kumimoji="1" lang="ja-JP" altLang="en-US" b="1" dirty="0"/>
          </a:p>
        </p:txBody>
      </p:sp>
      <p:sp>
        <p:nvSpPr>
          <p:cNvPr id="7" name="TextBox 6"/>
          <p:cNvSpPr txBox="1"/>
          <p:nvPr/>
        </p:nvSpPr>
        <p:spPr>
          <a:xfrm>
            <a:off x="199166" y="6420512"/>
            <a:ext cx="2941446" cy="369332"/>
          </a:xfrm>
          <a:prstGeom prst="rect">
            <a:avLst/>
          </a:prstGeom>
          <a:noFill/>
        </p:spPr>
        <p:txBody>
          <a:bodyPr wrap="none" rtlCol="0">
            <a:spAutoFit/>
          </a:bodyPr>
          <a:lstStyle/>
          <a:p>
            <a:r>
              <a:rPr kumimoji="1" lang="en-US" altLang="ja-JP" dirty="0"/>
              <a:t> </a:t>
            </a:r>
            <a:r>
              <a:rPr kumimoji="1" lang="en-US" altLang="ja-JP" sz="1400" dirty="0" smtClean="0"/>
              <a:t>Fermi: Ackermann+ 2012 </a:t>
            </a:r>
            <a:r>
              <a:rPr kumimoji="1" lang="en-US" altLang="ja-JP" sz="1400" dirty="0" err="1" smtClean="0"/>
              <a:t>ApJ</a:t>
            </a:r>
            <a:r>
              <a:rPr kumimoji="1" lang="en-US" altLang="ja-JP" sz="1400" dirty="0" smtClean="0"/>
              <a:t> 761, 91</a:t>
            </a:r>
            <a:endParaRPr kumimoji="1" lang="ja-JP" altLang="en-US" sz="1400" dirty="0"/>
          </a:p>
        </p:txBody>
      </p:sp>
    </p:spTree>
    <p:extLst>
      <p:ext uri="{BB962C8B-B14F-4D97-AF65-F5344CB8AC3E}">
        <p14:creationId xmlns:p14="http://schemas.microsoft.com/office/powerpoint/2010/main" val="1988075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2800" b="1" dirty="0" smtClean="0">
                <a:solidFill>
                  <a:srgbClr val="002060"/>
                </a:solidFill>
              </a:rPr>
              <a:t>Halo </a:t>
            </a:r>
            <a:r>
              <a:rPr lang="en-US" sz="2800" b="1" dirty="0" err="1" smtClean="0">
                <a:solidFill>
                  <a:srgbClr val="002060"/>
                </a:solidFill>
              </a:rPr>
              <a:t>Obs</a:t>
            </a:r>
            <a:r>
              <a:rPr lang="en-US" sz="2800" b="1" dirty="0" smtClean="0">
                <a:solidFill>
                  <a:srgbClr val="002060"/>
                </a:solidFill>
              </a:rPr>
              <a:t>: Constraints on e+/e-Based DM Models</a:t>
            </a:r>
            <a:r>
              <a:rPr lang="en-US" sz="3200" b="1" dirty="0" smtClean="0">
                <a:solidFill>
                  <a:srgbClr val="002060"/>
                </a:solidFill>
              </a:rPr>
              <a:t/>
            </a:r>
            <a:br>
              <a:rPr lang="en-US" sz="3200" b="1" dirty="0" smtClean="0">
                <a:solidFill>
                  <a:srgbClr val="002060"/>
                </a:solidFill>
              </a:rPr>
            </a:br>
            <a:r>
              <a:rPr lang="ja-JP" altLang="en-US" sz="2400" b="1" dirty="0" smtClean="0">
                <a:solidFill>
                  <a:srgbClr val="FF0000"/>
                </a:solidFill>
              </a:rPr>
              <a:t>銀河ハロー観測</a:t>
            </a:r>
            <a:r>
              <a:rPr lang="en-US" altLang="ja-JP" sz="2400" b="1" dirty="0" smtClean="0">
                <a:solidFill>
                  <a:srgbClr val="FF0000"/>
                </a:solidFill>
              </a:rPr>
              <a:t>:</a:t>
            </a:r>
            <a:r>
              <a:rPr lang="ja-JP" altLang="en-US" sz="2400" b="1" dirty="0" smtClean="0">
                <a:solidFill>
                  <a:srgbClr val="FF0000"/>
                </a:solidFill>
              </a:rPr>
              <a:t>陽電子比ベ</a:t>
            </a:r>
            <a:r>
              <a:rPr lang="ja-JP" altLang="en-US" sz="2400" b="1" dirty="0">
                <a:solidFill>
                  <a:srgbClr val="FF0000"/>
                </a:solidFill>
              </a:rPr>
              <a:t>ー</a:t>
            </a:r>
            <a:r>
              <a:rPr lang="ja-JP" altLang="en-US" sz="2400" b="1" dirty="0" smtClean="0">
                <a:solidFill>
                  <a:srgbClr val="FF0000"/>
                </a:solidFill>
              </a:rPr>
              <a:t>ス</a:t>
            </a:r>
            <a:r>
              <a:rPr lang="ja-JP" altLang="en-US" sz="2400" b="1" dirty="0">
                <a:solidFill>
                  <a:srgbClr val="FF0000"/>
                </a:solidFill>
              </a:rPr>
              <a:t>の</a:t>
            </a:r>
            <a:r>
              <a:rPr lang="en-US" altLang="ja-JP" sz="2400" b="1" dirty="0" smtClean="0">
                <a:solidFill>
                  <a:srgbClr val="FF0000"/>
                </a:solidFill>
              </a:rPr>
              <a:t>DM</a:t>
            </a:r>
            <a:r>
              <a:rPr lang="ja-JP" altLang="en-US" sz="2400" b="1" dirty="0" smtClean="0">
                <a:solidFill>
                  <a:srgbClr val="FF0000"/>
                </a:solidFill>
              </a:rPr>
              <a:t>モデルを制限</a:t>
            </a:r>
            <a:endParaRPr lang="en-US" sz="2400" b="1" dirty="0">
              <a:solidFill>
                <a:srgbClr val="FF0000"/>
              </a:solidFill>
            </a:endParaRPr>
          </a:p>
        </p:txBody>
      </p:sp>
      <p:sp>
        <p:nvSpPr>
          <p:cNvPr id="3" name="TextBox 2"/>
          <p:cNvSpPr txBox="1"/>
          <p:nvPr/>
        </p:nvSpPr>
        <p:spPr>
          <a:xfrm>
            <a:off x="4744156" y="4430889"/>
            <a:ext cx="3810000" cy="1261884"/>
          </a:xfrm>
          <a:prstGeom prst="rect">
            <a:avLst/>
          </a:prstGeom>
          <a:noFill/>
        </p:spPr>
        <p:txBody>
          <a:bodyPr wrap="square" rtlCol="0">
            <a:spAutoFit/>
          </a:bodyPr>
          <a:lstStyle/>
          <a:p>
            <a:r>
              <a:rPr lang="en-US" sz="2000" b="1" dirty="0" smtClean="0">
                <a:solidFill>
                  <a:srgbClr val="002060"/>
                </a:solidFill>
              </a:rPr>
              <a:t>In 1 year, Fermi data alone can exclude all </a:t>
            </a:r>
            <a:r>
              <a:rPr lang="en-US" sz="2000" b="1" dirty="0" err="1" smtClean="0">
                <a:solidFill>
                  <a:srgbClr val="002060"/>
                </a:solidFill>
              </a:rPr>
              <a:t>leptophilic</a:t>
            </a:r>
            <a:r>
              <a:rPr lang="en-US" sz="2000" b="1" dirty="0" smtClean="0">
                <a:solidFill>
                  <a:srgbClr val="002060"/>
                </a:solidFill>
              </a:rPr>
              <a:t> DM models.</a:t>
            </a:r>
          </a:p>
          <a:p>
            <a:r>
              <a:rPr lang="ja-JP" altLang="en-US" b="1" dirty="0">
                <a:solidFill>
                  <a:srgbClr val="FF0000"/>
                </a:solidFill>
              </a:rPr>
              <a:t>フェル</a:t>
            </a:r>
            <a:r>
              <a:rPr lang="ja-JP" altLang="en-US" b="1" dirty="0" smtClean="0">
                <a:solidFill>
                  <a:srgbClr val="FF0000"/>
                </a:solidFill>
              </a:rPr>
              <a:t>ミは、一年内にレプトンに崩壊するモデルを全て否定可能になる。</a:t>
            </a:r>
            <a:endParaRPr lang="en-US"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11" y="1493226"/>
            <a:ext cx="4176889" cy="292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11325"/>
            <a:ext cx="4267200" cy="290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79" y="4214508"/>
            <a:ext cx="3660421" cy="261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33606" y="5812583"/>
            <a:ext cx="3923831" cy="400110"/>
          </a:xfrm>
          <a:prstGeom prst="rect">
            <a:avLst/>
          </a:prstGeom>
          <a:noFill/>
        </p:spPr>
        <p:txBody>
          <a:bodyPr wrap="none" rtlCol="0">
            <a:spAutoFit/>
          </a:bodyPr>
          <a:lstStyle/>
          <a:p>
            <a:r>
              <a:rPr kumimoji="1" lang="en-US" altLang="ja-JP" sz="2000" b="1" dirty="0" smtClean="0">
                <a:solidFill>
                  <a:srgbClr val="002060"/>
                </a:solidFill>
              </a:rPr>
              <a:t>Similar constraints on decaying DM</a:t>
            </a:r>
            <a:endParaRPr kumimoji="1" lang="ja-JP" altLang="en-US" sz="2000" b="1" dirty="0">
              <a:solidFill>
                <a:srgbClr val="002060"/>
              </a:solidFill>
            </a:endParaRPr>
          </a:p>
        </p:txBody>
      </p:sp>
      <p:sp>
        <p:nvSpPr>
          <p:cNvPr id="5" name="TextBox 4"/>
          <p:cNvSpPr txBox="1"/>
          <p:nvPr/>
        </p:nvSpPr>
        <p:spPr>
          <a:xfrm>
            <a:off x="5257800" y="6414700"/>
            <a:ext cx="3716467" cy="369332"/>
          </a:xfrm>
          <a:prstGeom prst="rect">
            <a:avLst/>
          </a:prstGeom>
          <a:noFill/>
        </p:spPr>
        <p:txBody>
          <a:bodyPr wrap="none" rtlCol="0">
            <a:spAutoFit/>
          </a:bodyPr>
          <a:lstStyle/>
          <a:p>
            <a:r>
              <a:rPr kumimoji="1" lang="en-US" altLang="ja-JP" dirty="0"/>
              <a:t> </a:t>
            </a:r>
            <a:r>
              <a:rPr kumimoji="1" lang="en-US" altLang="ja-JP" dirty="0" smtClean="0"/>
              <a:t>Fermi: Ackermann+ 2012 </a:t>
            </a:r>
            <a:r>
              <a:rPr kumimoji="1" lang="en-US" altLang="ja-JP" dirty="0" err="1" smtClean="0"/>
              <a:t>ApJ</a:t>
            </a:r>
            <a:r>
              <a:rPr kumimoji="1" lang="en-US" altLang="ja-JP" dirty="0" smtClean="0"/>
              <a:t> 761, 91</a:t>
            </a:r>
            <a:endParaRPr kumimoji="1" lang="ja-JP" altLang="en-US" dirty="0"/>
          </a:p>
        </p:txBody>
      </p:sp>
    </p:spTree>
    <p:extLst>
      <p:ext uri="{BB962C8B-B14F-4D97-AF65-F5344CB8AC3E}">
        <p14:creationId xmlns:p14="http://schemas.microsoft.com/office/powerpoint/2010/main" val="330814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sz="3600" b="1" dirty="0" smtClean="0">
                <a:solidFill>
                  <a:srgbClr val="002060"/>
                </a:solidFill>
                <a:latin typeface="+mn-lt"/>
              </a:rPr>
              <a:t>Current Upper Limit</a:t>
            </a:r>
            <a:r>
              <a:rPr lang="en-US" altLang="ja-JP" sz="3600" b="1" dirty="0" smtClean="0">
                <a:solidFill>
                  <a:srgbClr val="002060"/>
                </a:solidFill>
                <a:latin typeface="+mn-lt"/>
              </a:rPr>
              <a:t>s</a:t>
            </a:r>
            <a:r>
              <a:rPr lang="en-US" sz="3600" b="1" dirty="0" smtClean="0">
                <a:solidFill>
                  <a:srgbClr val="002060"/>
                </a:solidFill>
                <a:latin typeface="+mn-lt"/>
              </a:rPr>
              <a:t> for Dark Matter</a:t>
            </a:r>
            <a:r>
              <a:rPr lang="en-US" sz="3200" dirty="0" smtClean="0">
                <a:latin typeface="+mn-lt"/>
              </a:rPr>
              <a:t/>
            </a:r>
            <a:br>
              <a:rPr lang="en-US" sz="3200" dirty="0" smtClean="0">
                <a:latin typeface="+mn-lt"/>
              </a:rPr>
            </a:br>
            <a:r>
              <a:rPr lang="ja-JP" altLang="en-US" sz="2800" b="1" dirty="0" smtClean="0">
                <a:solidFill>
                  <a:srgbClr val="FF0000"/>
                </a:solidFill>
                <a:latin typeface="+mn-lt"/>
              </a:rPr>
              <a:t>現時点でのダークマターに対する制限</a:t>
            </a:r>
            <a:endParaRPr lang="en-US" sz="2800" b="1" dirty="0">
              <a:solidFill>
                <a:srgbClr val="FF0000"/>
              </a:solidFill>
              <a:latin typeface="+mn-lt"/>
            </a:endParaRPr>
          </a:p>
        </p:txBody>
      </p:sp>
      <p:sp>
        <p:nvSpPr>
          <p:cNvPr id="19458" name="コンテンツ プレースホルダ 2"/>
          <p:cNvSpPr>
            <a:spLocks noGrp="1"/>
          </p:cNvSpPr>
          <p:nvPr>
            <p:ph idx="4294967295"/>
          </p:nvPr>
        </p:nvSpPr>
        <p:spPr>
          <a:xfrm>
            <a:off x="533400" y="1524000"/>
            <a:ext cx="8229600" cy="1295400"/>
          </a:xfrm>
          <a:ln w="38100">
            <a:solidFill>
              <a:srgbClr val="FF0000"/>
            </a:solidFill>
          </a:ln>
        </p:spPr>
        <p:txBody>
          <a:bodyPr>
            <a:normAutofit fontScale="92500" lnSpcReduction="20000"/>
          </a:bodyPr>
          <a:lstStyle/>
          <a:p>
            <a:pPr>
              <a:spcBef>
                <a:spcPts val="0"/>
              </a:spcBef>
            </a:pPr>
            <a:r>
              <a:rPr lang="en-US" sz="2800" dirty="0" smtClean="0"/>
              <a:t>Dwarf </a:t>
            </a:r>
            <a:r>
              <a:rPr lang="en-US" altLang="ja-JP" sz="2800" dirty="0" err="1"/>
              <a:t>sph</a:t>
            </a:r>
            <a:r>
              <a:rPr lang="en-US" sz="2800" dirty="0" smtClean="0"/>
              <a:t> </a:t>
            </a:r>
            <a:r>
              <a:rPr lang="en-US" sz="2800" dirty="0" err="1" smtClean="0"/>
              <a:t>obs</a:t>
            </a:r>
            <a:r>
              <a:rPr lang="en-US" sz="2800" dirty="0" smtClean="0"/>
              <a:t> give stronger limits for bb final state</a:t>
            </a:r>
          </a:p>
          <a:p>
            <a:pPr marL="0" indent="0">
              <a:spcBef>
                <a:spcPts val="0"/>
              </a:spcBef>
              <a:buNone/>
            </a:pPr>
            <a:r>
              <a:rPr lang="ja-JP" altLang="en-US" sz="2400" dirty="0" smtClean="0"/>
              <a:t>     </a:t>
            </a:r>
            <a:r>
              <a:rPr lang="ja-JP" altLang="en-US" sz="2000" b="1" dirty="0" smtClean="0">
                <a:solidFill>
                  <a:srgbClr val="FF0000"/>
                </a:solidFill>
              </a:rPr>
              <a:t>矮小銀河の観測がダークマターが</a:t>
            </a:r>
            <a:r>
              <a:rPr lang="en-US" altLang="ja-JP" sz="2000" b="1" dirty="0" smtClean="0">
                <a:solidFill>
                  <a:srgbClr val="FF0000"/>
                </a:solidFill>
              </a:rPr>
              <a:t>bb</a:t>
            </a:r>
            <a:r>
              <a:rPr lang="ja-JP" altLang="en-US" sz="2000" b="1" dirty="0" smtClean="0">
                <a:solidFill>
                  <a:srgbClr val="FF0000"/>
                </a:solidFill>
              </a:rPr>
              <a:t>への崩壊を強く制限</a:t>
            </a:r>
            <a:endParaRPr lang="en-US" sz="2000" b="1" dirty="0" smtClean="0">
              <a:solidFill>
                <a:srgbClr val="FF0000"/>
              </a:solidFill>
            </a:endParaRPr>
          </a:p>
          <a:p>
            <a:pPr>
              <a:spcBef>
                <a:spcPts val="0"/>
              </a:spcBef>
            </a:pPr>
            <a:r>
              <a:rPr lang="en-US" altLang="ja-JP" sz="2800" dirty="0" smtClean="0">
                <a:ea typeface="ＭＳ Ｐゴシック" charset="-128"/>
              </a:rPr>
              <a:t>Clusters and </a:t>
            </a:r>
            <a:r>
              <a:rPr lang="en-US" altLang="ja-JP" sz="2800" dirty="0" err="1" smtClean="0">
                <a:ea typeface="ＭＳ Ｐゴシック" charset="-128"/>
              </a:rPr>
              <a:t>dSphs</a:t>
            </a:r>
            <a:r>
              <a:rPr lang="en-US" altLang="ja-JP" sz="2800" dirty="0" smtClean="0">
                <a:ea typeface="ＭＳ Ｐゴシック" charset="-128"/>
              </a:rPr>
              <a:t>  give limits in different mass ranges</a:t>
            </a:r>
          </a:p>
          <a:p>
            <a:pPr marL="0" indent="0">
              <a:spcBef>
                <a:spcPts val="0"/>
              </a:spcBef>
              <a:buNone/>
            </a:pPr>
            <a:r>
              <a:rPr lang="ja-JP" altLang="en-US" sz="2100" b="1" dirty="0" smtClean="0">
                <a:solidFill>
                  <a:srgbClr val="FF0000"/>
                </a:solidFill>
                <a:ea typeface="ＭＳ Ｐゴシック" charset="-128"/>
              </a:rPr>
              <a:t>      銀河団の観測と矮小銀河の観測が異なる質量領域で制限を与える</a:t>
            </a:r>
            <a:endParaRPr lang="en-US" altLang="ja-JP" sz="2100" b="1" dirty="0" smtClean="0">
              <a:solidFill>
                <a:srgbClr val="FF0000"/>
              </a:solidFill>
              <a:ea typeface="ＭＳ Ｐゴシック" charset="-128"/>
            </a:endParaRPr>
          </a:p>
        </p:txBody>
      </p:sp>
      <p:pic>
        <p:nvPicPr>
          <p:cNvPr id="18" name="Picture 2"/>
          <p:cNvPicPr>
            <a:picLocks noChangeAspect="1" noChangeArrowheads="1"/>
          </p:cNvPicPr>
          <p:nvPr/>
        </p:nvPicPr>
        <p:blipFill>
          <a:blip r:embed="rId3" cstate="print"/>
          <a:srcRect/>
          <a:stretch>
            <a:fillRect/>
          </a:stretch>
        </p:blipFill>
        <p:spPr bwMode="auto">
          <a:xfrm>
            <a:off x="1066800" y="2857500"/>
            <a:ext cx="6105525" cy="3771900"/>
          </a:xfrm>
          <a:prstGeom prst="rect">
            <a:avLst/>
          </a:prstGeom>
          <a:noFill/>
          <a:ln w="9525">
            <a:noFill/>
            <a:miter lim="800000"/>
            <a:headEnd/>
            <a:tailEnd/>
          </a:ln>
        </p:spPr>
      </p:pic>
      <p:cxnSp>
        <p:nvCxnSpPr>
          <p:cNvPr id="19" name="直線コネクタ 18"/>
          <p:cNvCxnSpPr/>
          <p:nvPr/>
        </p:nvCxnSpPr>
        <p:spPr>
          <a:xfrm flipV="1">
            <a:off x="3016250" y="4437112"/>
            <a:ext cx="2880320" cy="936104"/>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064481" y="3212976"/>
            <a:ext cx="1972015" cy="646331"/>
          </a:xfrm>
          <a:prstGeom prst="rect">
            <a:avLst/>
          </a:prstGeom>
          <a:noFill/>
        </p:spPr>
        <p:txBody>
          <a:bodyPr wrap="none" rtlCol="0">
            <a:spAutoFit/>
          </a:bodyPr>
          <a:lstStyle/>
          <a:p>
            <a:r>
              <a:rPr lang="en-US" b="1" dirty="0" smtClean="0"/>
              <a:t>Dwarf combined</a:t>
            </a:r>
          </a:p>
          <a:p>
            <a:r>
              <a:rPr lang="en-US" b="1" dirty="0" smtClean="0"/>
              <a:t>(2year)</a:t>
            </a:r>
            <a:endParaRPr lang="en-US" b="1" dirty="0"/>
          </a:p>
        </p:txBody>
      </p:sp>
      <p:sp>
        <p:nvSpPr>
          <p:cNvPr id="21" name="テキスト ボックス 8"/>
          <p:cNvSpPr txBox="1">
            <a:spLocks noChangeArrowheads="1"/>
          </p:cNvSpPr>
          <p:nvPr/>
        </p:nvSpPr>
        <p:spPr bwMode="auto">
          <a:xfrm>
            <a:off x="7620000" y="6260068"/>
            <a:ext cx="1313180" cy="369332"/>
          </a:xfrm>
          <a:prstGeom prst="rect">
            <a:avLst/>
          </a:prstGeom>
          <a:noFill/>
          <a:ln w="9525">
            <a:noFill/>
            <a:miter lim="800000"/>
            <a:headEnd/>
            <a:tailEnd/>
          </a:ln>
        </p:spPr>
        <p:txBody>
          <a:bodyPr wrap="none">
            <a:spAutoFit/>
          </a:bodyPr>
          <a:lstStyle/>
          <a:p>
            <a:r>
              <a:rPr kumimoji="0" lang="en-US" altLang="ja-JP" b="1" dirty="0" smtClean="0"/>
              <a:t>Porter+11</a:t>
            </a:r>
            <a:endParaRPr kumimoji="0" lang="en-US" altLang="ja-JP" b="1" dirty="0"/>
          </a:p>
        </p:txBody>
      </p:sp>
      <p:cxnSp>
        <p:nvCxnSpPr>
          <p:cNvPr id="11" name="直線コネクタ 10"/>
          <p:cNvCxnSpPr/>
          <p:nvPr/>
        </p:nvCxnSpPr>
        <p:spPr>
          <a:xfrm>
            <a:off x="7452320" y="3789040"/>
            <a:ext cx="0" cy="72008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5868144" y="4509120"/>
            <a:ext cx="1584176" cy="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058410" y="1340768"/>
            <a:ext cx="14401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33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8">
                                            <p:bg/>
                                          </p:spTgt>
                                        </p:tgtEl>
                                        <p:attrNameLst>
                                          <p:attrName>style.visibility</p:attrName>
                                        </p:attrNameLst>
                                      </p:cBhvr>
                                      <p:to>
                                        <p:strVal val="visible"/>
                                      </p:to>
                                    </p:set>
                                    <p:animEffect transition="in" filter="circle(in)">
                                      <p:cBhvr>
                                        <p:cTn id="7" dur="2000"/>
                                        <p:tgtEl>
                                          <p:spTgt spid="19458">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circle(in)">
                                      <p:cBhvr>
                                        <p:cTn id="12" dur="20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circle(in)">
                                      <p:cBhvr>
                                        <p:cTn id="17" dur="2000"/>
                                        <p:tgtEl>
                                          <p:spTgt spid="194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circle(in)">
                                      <p:cBhvr>
                                        <p:cTn id="22" dur="2000"/>
                                        <p:tgtEl>
                                          <p:spTgt spid="194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458">
                                            <p:txEl>
                                              <p:pRg st="3" end="3"/>
                                            </p:txEl>
                                          </p:spTgt>
                                        </p:tgtEl>
                                        <p:attrNameLst>
                                          <p:attrName>style.visibility</p:attrName>
                                        </p:attrNameLst>
                                      </p:cBhvr>
                                      <p:to>
                                        <p:strVal val="visible"/>
                                      </p:to>
                                    </p:set>
                                    <p:animEffect transition="in" filter="circle(in)">
                                      <p:cBhvr>
                                        <p:cTn id="27" dur="2000"/>
                                        <p:tgtEl>
                                          <p:spTgt spid="19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2060"/>
                </a:solidFill>
              </a:rPr>
              <a:t>Surviving DM Scenario Theory: Example</a:t>
            </a:r>
            <a:r>
              <a:rPr lang="en-US" sz="4000" b="1" dirty="0">
                <a:solidFill>
                  <a:srgbClr val="002060"/>
                </a:solidFill>
              </a:rPr>
              <a:t> </a:t>
            </a:r>
            <a:r>
              <a:rPr lang="en-US" sz="4000" b="1" dirty="0" smtClean="0">
                <a:solidFill>
                  <a:srgbClr val="002060"/>
                </a:solidFill>
              </a:rPr>
              <a:t>1</a:t>
            </a:r>
            <a:br>
              <a:rPr lang="en-US" sz="4000" b="1" dirty="0" smtClean="0">
                <a:solidFill>
                  <a:srgbClr val="002060"/>
                </a:solidFill>
              </a:rPr>
            </a:br>
            <a:r>
              <a:rPr lang="ja-JP" altLang="en-US" sz="3100" b="1" dirty="0" smtClean="0">
                <a:solidFill>
                  <a:srgbClr val="FF0000"/>
                </a:solidFill>
              </a:rPr>
              <a:t>生き延びているダークマター理論：例</a:t>
            </a:r>
            <a:r>
              <a:rPr lang="en-US" altLang="ja-JP" sz="3100" b="1" dirty="0" smtClean="0">
                <a:solidFill>
                  <a:srgbClr val="FF0000"/>
                </a:solidFill>
              </a:rPr>
              <a:t>1</a:t>
            </a:r>
            <a:endParaRPr lang="en-US" sz="31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447800"/>
            <a:ext cx="8915399" cy="537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34844" y="2211190"/>
            <a:ext cx="3728156" cy="861774"/>
          </a:xfrm>
          <a:prstGeom prst="rect">
            <a:avLst/>
          </a:prstGeom>
          <a:noFill/>
          <a:ln w="38100">
            <a:solidFill>
              <a:srgbClr val="FF0000"/>
            </a:solidFill>
          </a:ln>
        </p:spPr>
        <p:txBody>
          <a:bodyPr wrap="square" rtlCol="0">
            <a:spAutoFit/>
          </a:bodyPr>
          <a:lstStyle/>
          <a:p>
            <a:pPr>
              <a:lnSpc>
                <a:spcPts val="2000"/>
              </a:lnSpc>
            </a:pPr>
            <a:r>
              <a:rPr kumimoji="1" lang="en-US" altLang="ja-JP" b="1" dirty="0" smtClean="0">
                <a:latin typeface="+mj-lt"/>
              </a:rPr>
              <a:t>Barely compatible with current data: </a:t>
            </a:r>
          </a:p>
          <a:p>
            <a:pPr>
              <a:lnSpc>
                <a:spcPts val="2000"/>
              </a:lnSpc>
            </a:pPr>
            <a:r>
              <a:rPr kumimoji="1" lang="en-US" altLang="ja-JP" b="1" dirty="0" smtClean="0">
                <a:latin typeface="+mj-lt"/>
              </a:rPr>
              <a:t>AMS-2</a:t>
            </a:r>
            <a:r>
              <a:rPr kumimoji="1" lang="ja-JP" altLang="en-US" b="1" dirty="0" smtClean="0">
                <a:latin typeface="+mj-lt"/>
              </a:rPr>
              <a:t>　</a:t>
            </a:r>
            <a:r>
              <a:rPr kumimoji="1" lang="en-US" altLang="ja-JP" b="1" dirty="0" smtClean="0">
                <a:latin typeface="+mj-lt"/>
              </a:rPr>
              <a:t>anti-p results may wipe-out completely </a:t>
            </a:r>
            <a:endParaRPr kumimoji="1" lang="ja-JP" altLang="en-US" b="1" dirty="0">
              <a:latin typeface="+mj-lt"/>
            </a:endParaRPr>
          </a:p>
        </p:txBody>
      </p:sp>
    </p:spTree>
    <p:extLst>
      <p:ext uri="{BB962C8B-B14F-4D97-AF65-F5344CB8AC3E}">
        <p14:creationId xmlns:p14="http://schemas.microsoft.com/office/powerpoint/2010/main" val="2379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2060"/>
                </a:solidFill>
              </a:rPr>
              <a:t>DM Scenario Theory: Example 2</a:t>
            </a:r>
            <a:br>
              <a:rPr lang="en-US" sz="4000" b="1" dirty="0" smtClean="0">
                <a:solidFill>
                  <a:srgbClr val="002060"/>
                </a:solidFill>
              </a:rPr>
            </a:br>
            <a:r>
              <a:rPr lang="ja-JP" altLang="en-US" sz="3600" b="1" dirty="0" smtClean="0">
                <a:solidFill>
                  <a:srgbClr val="FF0000"/>
                </a:solidFill>
              </a:rPr>
              <a:t>ダークマター起源の理論：</a:t>
            </a:r>
            <a:r>
              <a:rPr lang="ja-JP" altLang="en-US" sz="3600" b="1" dirty="0">
                <a:solidFill>
                  <a:srgbClr val="FF0000"/>
                </a:solidFill>
              </a:rPr>
              <a:t>例</a:t>
            </a:r>
            <a:r>
              <a:rPr lang="en-US" altLang="ja-JP" sz="3600" b="1" dirty="0" smtClean="0">
                <a:solidFill>
                  <a:srgbClr val="FF0000"/>
                </a:solidFill>
              </a:rPr>
              <a:t>2</a:t>
            </a:r>
            <a:endParaRPr lang="en-US" sz="36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5530079"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54" y="1676400"/>
            <a:ext cx="49149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219950" y="628650"/>
            <a:ext cx="3905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21918" y="5943600"/>
            <a:ext cx="7448642" cy="707886"/>
          </a:xfrm>
          <a:prstGeom prst="rect">
            <a:avLst/>
          </a:prstGeom>
          <a:noFill/>
          <a:ln w="38100">
            <a:solidFill>
              <a:srgbClr val="FF0000"/>
            </a:solidFill>
          </a:ln>
        </p:spPr>
        <p:txBody>
          <a:bodyPr wrap="none" rtlCol="0">
            <a:spAutoFit/>
          </a:bodyPr>
          <a:lstStyle/>
          <a:p>
            <a:r>
              <a:rPr lang="en-US" sz="2000" b="1" dirty="0" smtClean="0">
                <a:solidFill>
                  <a:srgbClr val="002060"/>
                </a:solidFill>
              </a:rPr>
              <a:t>R-parity violation decay from very heavy </a:t>
            </a:r>
            <a:r>
              <a:rPr lang="en-US" sz="2000" b="1" dirty="0" err="1" smtClean="0">
                <a:solidFill>
                  <a:srgbClr val="002060"/>
                </a:solidFill>
              </a:rPr>
              <a:t>Gravitino</a:t>
            </a:r>
            <a:r>
              <a:rPr lang="en-US" sz="2000" b="1" dirty="0" smtClean="0">
                <a:solidFill>
                  <a:srgbClr val="002060"/>
                </a:solidFill>
              </a:rPr>
              <a:t>.</a:t>
            </a:r>
          </a:p>
          <a:p>
            <a:r>
              <a:rPr lang="en-US" sz="2000" b="1" dirty="0" smtClean="0">
                <a:solidFill>
                  <a:srgbClr val="002060"/>
                </a:solidFill>
              </a:rPr>
              <a:t>Predictions on anti-proton and other particle fluxes not known to TK</a:t>
            </a:r>
            <a:endParaRPr lang="en-US" sz="2000" b="1" dirty="0">
              <a:solidFill>
                <a:srgbClr val="002060"/>
              </a:solidFill>
            </a:endParaRPr>
          </a:p>
        </p:txBody>
      </p:sp>
    </p:spTree>
    <p:extLst>
      <p:ext uri="{BB962C8B-B14F-4D97-AF65-F5344CB8AC3E}">
        <p14:creationId xmlns:p14="http://schemas.microsoft.com/office/powerpoint/2010/main" val="28670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199" cy="1143000"/>
          </a:xfrm>
        </p:spPr>
        <p:txBody>
          <a:bodyPr>
            <a:normAutofit fontScale="90000"/>
          </a:bodyPr>
          <a:lstStyle/>
          <a:p>
            <a:r>
              <a:rPr lang="en-US" sz="4000" b="1" dirty="0" smtClean="0">
                <a:solidFill>
                  <a:srgbClr val="002060"/>
                </a:solidFill>
              </a:rPr>
              <a:t>Dark Matter Scenario: Fitting by </a:t>
            </a:r>
            <a:r>
              <a:rPr lang="en-US" sz="3100" b="1" dirty="0" err="1" smtClean="0">
                <a:solidFill>
                  <a:srgbClr val="002060"/>
                </a:solidFill>
              </a:rPr>
              <a:t>Cholis</a:t>
            </a:r>
            <a:r>
              <a:rPr lang="en-US" sz="3100" b="1" dirty="0" smtClean="0">
                <a:solidFill>
                  <a:srgbClr val="002060"/>
                </a:solidFill>
              </a:rPr>
              <a:t> &amp; Hooper</a:t>
            </a:r>
            <a:r>
              <a:rPr lang="en-US" dirty="0"/>
              <a:t/>
            </a:r>
            <a:br>
              <a:rPr lang="en-US" dirty="0"/>
            </a:br>
            <a:r>
              <a:rPr lang="ja-JP" altLang="en-US" sz="3100" b="1" dirty="0" smtClean="0">
                <a:solidFill>
                  <a:srgbClr val="FF0000"/>
                </a:solidFill>
              </a:rPr>
              <a:t>ダークマター起源：</a:t>
            </a:r>
            <a:r>
              <a:rPr lang="en-US" sz="3100" b="1" dirty="0">
                <a:solidFill>
                  <a:srgbClr val="FF0000"/>
                </a:solidFill>
              </a:rPr>
              <a:t> </a:t>
            </a:r>
            <a:r>
              <a:rPr lang="en-US" sz="3100" b="1" dirty="0" err="1">
                <a:solidFill>
                  <a:srgbClr val="FF0000"/>
                </a:solidFill>
              </a:rPr>
              <a:t>Cholis</a:t>
            </a:r>
            <a:r>
              <a:rPr lang="en-US" sz="3100" b="1" dirty="0">
                <a:solidFill>
                  <a:srgbClr val="FF0000"/>
                </a:solidFill>
              </a:rPr>
              <a:t> &amp; </a:t>
            </a:r>
            <a:r>
              <a:rPr lang="en-US" sz="3100" b="1" dirty="0" smtClean="0">
                <a:solidFill>
                  <a:srgbClr val="FF0000"/>
                </a:solidFill>
              </a:rPr>
              <a:t>Hooper </a:t>
            </a:r>
            <a:r>
              <a:rPr lang="ja-JP" altLang="en-US" sz="3100" b="1" dirty="0" smtClean="0">
                <a:solidFill>
                  <a:srgbClr val="FF0000"/>
                </a:solidFill>
              </a:rPr>
              <a:t>のフィット</a:t>
            </a:r>
            <a:endParaRPr lang="en-US" sz="3100" b="1" dirty="0">
              <a:solidFill>
                <a:srgbClr val="FF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36957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55511" y="-407824"/>
            <a:ext cx="302420" cy="411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12192"/>
            <a:ext cx="8991600" cy="398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7541" y="2015090"/>
            <a:ext cx="8281819" cy="677108"/>
          </a:xfrm>
          <a:prstGeom prst="rect">
            <a:avLst/>
          </a:prstGeom>
          <a:noFill/>
          <a:ln w="38100">
            <a:solidFill>
              <a:srgbClr val="FF0000"/>
            </a:solidFill>
          </a:ln>
        </p:spPr>
        <p:txBody>
          <a:bodyPr wrap="none" rtlCol="0">
            <a:spAutoFit/>
          </a:bodyPr>
          <a:lstStyle/>
          <a:p>
            <a:r>
              <a:rPr lang="en-US" altLang="ja-JP" sz="2000" b="1" dirty="0" smtClean="0">
                <a:solidFill>
                  <a:srgbClr val="002060"/>
                </a:solidFill>
              </a:rPr>
              <a:t>Fine tuning required: Very massive WIMP (1.6-3TeV) decaying to 4 </a:t>
            </a:r>
            <a:r>
              <a:rPr lang="en-US" altLang="ja-JP" sz="2000" b="1" dirty="0" smtClean="0">
                <a:solidFill>
                  <a:srgbClr val="002060"/>
                </a:solidFill>
                <a:latin typeface="Symbol" pitchFamily="18" charset="2"/>
              </a:rPr>
              <a:t>m</a:t>
            </a:r>
            <a:r>
              <a:rPr lang="en-US" altLang="ja-JP" sz="2000" b="1" dirty="0" smtClean="0">
                <a:solidFill>
                  <a:srgbClr val="002060"/>
                </a:solidFill>
              </a:rPr>
              <a:t> or 2</a:t>
            </a:r>
            <a:r>
              <a:rPr lang="en-US" altLang="ja-JP" sz="2000" b="1" dirty="0" smtClean="0">
                <a:solidFill>
                  <a:srgbClr val="002060"/>
                </a:solidFill>
                <a:latin typeface="Symbol" pitchFamily="18" charset="2"/>
              </a:rPr>
              <a:t>m</a:t>
            </a:r>
            <a:r>
              <a:rPr lang="en-US" altLang="ja-JP" sz="2000" b="1" dirty="0" smtClean="0">
                <a:solidFill>
                  <a:srgbClr val="002060"/>
                </a:solidFill>
              </a:rPr>
              <a:t>2e</a:t>
            </a:r>
          </a:p>
          <a:p>
            <a:pPr algn="ctr"/>
            <a:r>
              <a:rPr lang="ja-JP" altLang="en-US" b="1" dirty="0" smtClean="0">
                <a:solidFill>
                  <a:srgbClr val="FF0000"/>
                </a:solidFill>
              </a:rPr>
              <a:t>極めて重い</a:t>
            </a:r>
            <a:r>
              <a:rPr lang="en-US" altLang="ja-JP" b="1" dirty="0" smtClean="0">
                <a:solidFill>
                  <a:srgbClr val="FF0000"/>
                </a:solidFill>
              </a:rPr>
              <a:t>DM</a:t>
            </a:r>
            <a:r>
              <a:rPr lang="ja-JP" altLang="en-US" b="1" dirty="0" smtClean="0">
                <a:solidFill>
                  <a:srgbClr val="FF0000"/>
                </a:solidFill>
              </a:rPr>
              <a:t>が特殊なチャンネルに崩壊すると仮定すると説明可能</a:t>
            </a:r>
            <a:endParaRPr lang="en-US" b="1" dirty="0">
              <a:solidFill>
                <a:srgbClr val="FF0000"/>
              </a:solidFill>
            </a:endParaRPr>
          </a:p>
        </p:txBody>
      </p:sp>
      <p:sp>
        <p:nvSpPr>
          <p:cNvPr id="4" name="TextBox 3"/>
          <p:cNvSpPr txBox="1"/>
          <p:nvPr/>
        </p:nvSpPr>
        <p:spPr>
          <a:xfrm>
            <a:off x="2412626" y="4295523"/>
            <a:ext cx="1957524" cy="677108"/>
          </a:xfrm>
          <a:prstGeom prst="rect">
            <a:avLst/>
          </a:prstGeom>
          <a:noFill/>
        </p:spPr>
        <p:txBody>
          <a:bodyPr wrap="none" rtlCol="0">
            <a:spAutoFit/>
          </a:bodyPr>
          <a:lstStyle/>
          <a:p>
            <a:r>
              <a:rPr lang="en-US" altLang="ja-JP" sz="2000" b="1" dirty="0" smtClean="0">
                <a:solidFill>
                  <a:srgbClr val="002060"/>
                </a:solidFill>
              </a:rPr>
              <a:t>Positron fraction</a:t>
            </a:r>
          </a:p>
          <a:p>
            <a:pPr algn="ctr"/>
            <a:r>
              <a:rPr lang="ja-JP" altLang="en-US" b="1" dirty="0" smtClean="0">
                <a:solidFill>
                  <a:srgbClr val="FF0000"/>
                </a:solidFill>
              </a:rPr>
              <a:t>陽電子比</a:t>
            </a:r>
            <a:endParaRPr lang="en-US" b="1" dirty="0">
              <a:solidFill>
                <a:srgbClr val="FF0000"/>
              </a:solidFill>
            </a:endParaRPr>
          </a:p>
        </p:txBody>
      </p:sp>
      <p:sp>
        <p:nvSpPr>
          <p:cNvPr id="8" name="TextBox 7"/>
          <p:cNvSpPr txBox="1"/>
          <p:nvPr/>
        </p:nvSpPr>
        <p:spPr>
          <a:xfrm>
            <a:off x="5268547" y="4292470"/>
            <a:ext cx="2315056" cy="646331"/>
          </a:xfrm>
          <a:prstGeom prst="rect">
            <a:avLst/>
          </a:prstGeom>
          <a:noFill/>
        </p:spPr>
        <p:txBody>
          <a:bodyPr wrap="none" rtlCol="0">
            <a:spAutoFit/>
          </a:bodyPr>
          <a:lstStyle/>
          <a:p>
            <a:pPr algn="ctr"/>
            <a:r>
              <a:rPr lang="en-US" altLang="ja-JP" sz="2000" b="1" dirty="0">
                <a:solidFill>
                  <a:srgbClr val="002060"/>
                </a:solidFill>
              </a:rPr>
              <a:t>e</a:t>
            </a:r>
            <a:r>
              <a:rPr lang="en-US" altLang="ja-JP" sz="2000" b="1" dirty="0" smtClean="0">
                <a:solidFill>
                  <a:srgbClr val="002060"/>
                </a:solidFill>
              </a:rPr>
              <a:t>- + e+ spectrum</a:t>
            </a:r>
          </a:p>
          <a:p>
            <a:pPr algn="ctr"/>
            <a:r>
              <a:rPr lang="ja-JP" altLang="en-US" sz="1600" b="1" dirty="0" smtClean="0">
                <a:solidFill>
                  <a:srgbClr val="FF0000"/>
                </a:solidFill>
              </a:rPr>
              <a:t>電子＋陽電子スペクトル</a:t>
            </a:r>
            <a:endParaRPr lang="en-US" sz="1600" b="1" dirty="0">
              <a:solidFill>
                <a:srgbClr val="FF0000"/>
              </a:solidFill>
            </a:endParaRPr>
          </a:p>
        </p:txBody>
      </p:sp>
    </p:spTree>
    <p:extLst>
      <p:ext uri="{BB962C8B-B14F-4D97-AF65-F5344CB8AC3E}">
        <p14:creationId xmlns:p14="http://schemas.microsoft.com/office/powerpoint/2010/main" val="30208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Pulsar Scenario: Lee, Kamae et al 2011</a:t>
            </a:r>
            <a:r>
              <a:rPr lang="en-US" sz="4000" dirty="0" smtClean="0"/>
              <a:t/>
            </a:r>
            <a:br>
              <a:rPr lang="en-US" sz="4000" dirty="0" smtClean="0"/>
            </a:br>
            <a:r>
              <a:rPr lang="ja-JP" altLang="en-US" sz="3100" b="1" dirty="0" smtClean="0">
                <a:solidFill>
                  <a:srgbClr val="FF0000"/>
                </a:solidFill>
              </a:rPr>
              <a:t>パルサー起源：李・釜江他</a:t>
            </a:r>
            <a:endParaRPr lang="en-US" sz="3100" b="1" dirty="0">
              <a:solidFill>
                <a:srgbClr val="FF000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019800"/>
            <a:ext cx="24669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172130" y="1658034"/>
            <a:ext cx="7281032" cy="5047566"/>
            <a:chOff x="1083884" y="1505634"/>
            <a:chExt cx="7281032" cy="5047566"/>
          </a:xfrm>
        </p:grpSpPr>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471" y="2181225"/>
              <a:ext cx="551497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83884" y="1505634"/>
              <a:ext cx="7281032" cy="677108"/>
            </a:xfrm>
            <a:prstGeom prst="rect">
              <a:avLst/>
            </a:prstGeom>
            <a:noFill/>
          </p:spPr>
          <p:txBody>
            <a:bodyPr wrap="none" rtlCol="0">
              <a:spAutoFit/>
            </a:bodyPr>
            <a:lstStyle/>
            <a:p>
              <a:r>
                <a:rPr lang="en-US" sz="2000" b="1" dirty="0" smtClean="0">
                  <a:solidFill>
                    <a:srgbClr val="002060"/>
                  </a:solidFill>
                </a:rPr>
                <a:t>Consider the evolution of pulsar wind nebulae (HESS observations)</a:t>
              </a:r>
            </a:p>
            <a:p>
              <a:pPr algn="ctr"/>
              <a:r>
                <a:rPr lang="ja-JP" altLang="en-US" b="1" dirty="0" smtClean="0">
                  <a:solidFill>
                    <a:srgbClr val="FF0000"/>
                  </a:solidFill>
                </a:rPr>
                <a:t>パルサー星雲の進化を考慮（</a:t>
              </a:r>
              <a:r>
                <a:rPr lang="en-US" altLang="ja-JP" b="1" dirty="0" smtClean="0">
                  <a:solidFill>
                    <a:srgbClr val="FF0000"/>
                  </a:solidFill>
                </a:rPr>
                <a:t>HESS</a:t>
              </a:r>
              <a:r>
                <a:rPr lang="ja-JP" altLang="en-US" b="1" dirty="0" smtClean="0">
                  <a:solidFill>
                    <a:srgbClr val="FF0000"/>
                  </a:solidFill>
                </a:rPr>
                <a:t>の観測）</a:t>
              </a:r>
              <a:endParaRPr lang="en-US" b="1" dirty="0">
                <a:solidFill>
                  <a:srgbClr val="FF0000"/>
                </a:solidFill>
              </a:endParaRPr>
            </a:p>
          </p:txBody>
        </p:sp>
      </p:gr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86" y="1600200"/>
            <a:ext cx="7804314" cy="504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0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circle(in)">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Pulsar Scenario by </a:t>
            </a:r>
            <a:r>
              <a:rPr lang="en-US" sz="3600" b="1" dirty="0" err="1" smtClean="0">
                <a:solidFill>
                  <a:srgbClr val="002060"/>
                </a:solidFill>
              </a:rPr>
              <a:t>Cholis</a:t>
            </a:r>
            <a:r>
              <a:rPr lang="en-US" sz="3600" b="1" dirty="0" smtClean="0">
                <a:solidFill>
                  <a:srgbClr val="002060"/>
                </a:solidFill>
              </a:rPr>
              <a:t> &amp; Hooper</a:t>
            </a:r>
            <a:br>
              <a:rPr lang="en-US" sz="3600" b="1" dirty="0" smtClean="0">
                <a:solidFill>
                  <a:srgbClr val="002060"/>
                </a:solidFill>
              </a:rPr>
            </a:br>
            <a:r>
              <a:rPr lang="ja-JP" altLang="en-US" sz="3100" b="1" dirty="0">
                <a:solidFill>
                  <a:srgbClr val="FF0000"/>
                </a:solidFill>
              </a:rPr>
              <a:t>パルサ</a:t>
            </a:r>
            <a:r>
              <a:rPr lang="ja-JP" altLang="en-US" sz="3100" b="1" dirty="0" smtClean="0">
                <a:solidFill>
                  <a:srgbClr val="FF0000"/>
                </a:solidFill>
              </a:rPr>
              <a:t>ー起源：</a:t>
            </a:r>
            <a:r>
              <a:rPr lang="en-US" sz="3100" b="1" dirty="0">
                <a:solidFill>
                  <a:srgbClr val="FF0000"/>
                </a:solidFill>
              </a:rPr>
              <a:t> </a:t>
            </a:r>
            <a:r>
              <a:rPr lang="en-US" sz="3100" b="1" dirty="0" err="1">
                <a:solidFill>
                  <a:srgbClr val="FF0000"/>
                </a:solidFill>
              </a:rPr>
              <a:t>Cholis</a:t>
            </a:r>
            <a:r>
              <a:rPr lang="en-US" sz="3100" b="1" dirty="0">
                <a:solidFill>
                  <a:srgbClr val="FF0000"/>
                </a:solidFill>
              </a:rPr>
              <a:t> &amp; Hooper</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36957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98308" y="-357187"/>
            <a:ext cx="41910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847725" y="1809750"/>
            <a:ext cx="7610475" cy="4895850"/>
            <a:chOff x="802620" y="1581150"/>
            <a:chExt cx="7610475" cy="4895850"/>
          </a:xfrm>
        </p:grpSpPr>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20" y="1581150"/>
              <a:ext cx="761047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50334" y="2971800"/>
              <a:ext cx="1957524" cy="677108"/>
            </a:xfrm>
            <a:prstGeom prst="rect">
              <a:avLst/>
            </a:prstGeom>
            <a:noFill/>
          </p:spPr>
          <p:txBody>
            <a:bodyPr wrap="none" rtlCol="0">
              <a:spAutoFit/>
            </a:bodyPr>
            <a:lstStyle/>
            <a:p>
              <a:r>
                <a:rPr lang="en-US" altLang="ja-JP" sz="2000" b="1" dirty="0" smtClean="0">
                  <a:solidFill>
                    <a:srgbClr val="002060"/>
                  </a:solidFill>
                </a:rPr>
                <a:t>Positron fraction</a:t>
              </a:r>
            </a:p>
            <a:p>
              <a:pPr algn="ctr"/>
              <a:r>
                <a:rPr lang="ja-JP" altLang="en-US" b="1" dirty="0" smtClean="0">
                  <a:solidFill>
                    <a:srgbClr val="FF0000"/>
                  </a:solidFill>
                </a:rPr>
                <a:t>陽電子比</a:t>
              </a:r>
              <a:endParaRPr lang="en-US" b="1" dirty="0">
                <a:solidFill>
                  <a:srgbClr val="FF0000"/>
                </a:solidFill>
              </a:endParaRPr>
            </a:p>
          </p:txBody>
        </p:sp>
        <p:sp>
          <p:nvSpPr>
            <p:cNvPr id="7" name="TextBox 6"/>
            <p:cNvSpPr txBox="1"/>
            <p:nvPr/>
          </p:nvSpPr>
          <p:spPr>
            <a:xfrm>
              <a:off x="2614476" y="5342692"/>
              <a:ext cx="1957524" cy="677108"/>
            </a:xfrm>
            <a:prstGeom prst="rect">
              <a:avLst/>
            </a:prstGeom>
            <a:noFill/>
          </p:spPr>
          <p:txBody>
            <a:bodyPr wrap="none" rtlCol="0">
              <a:spAutoFit/>
            </a:bodyPr>
            <a:lstStyle/>
            <a:p>
              <a:r>
                <a:rPr lang="en-US" altLang="ja-JP" sz="2000" b="1" dirty="0" smtClean="0">
                  <a:solidFill>
                    <a:srgbClr val="002060"/>
                  </a:solidFill>
                </a:rPr>
                <a:t>Positron fraction</a:t>
              </a:r>
            </a:p>
            <a:p>
              <a:pPr algn="ctr"/>
              <a:r>
                <a:rPr lang="ja-JP" altLang="en-US" b="1" dirty="0" smtClean="0">
                  <a:solidFill>
                    <a:srgbClr val="FF0000"/>
                  </a:solidFill>
                </a:rPr>
                <a:t>陽電子比</a:t>
              </a:r>
              <a:endParaRPr lang="en-US" b="1" dirty="0">
                <a:solidFill>
                  <a:srgbClr val="FF0000"/>
                </a:solidFill>
              </a:endParaRPr>
            </a:p>
          </p:txBody>
        </p:sp>
        <p:sp>
          <p:nvSpPr>
            <p:cNvPr id="8" name="TextBox 7"/>
            <p:cNvSpPr txBox="1"/>
            <p:nvPr/>
          </p:nvSpPr>
          <p:spPr>
            <a:xfrm>
              <a:off x="5158987" y="3002577"/>
              <a:ext cx="2315056" cy="646331"/>
            </a:xfrm>
            <a:prstGeom prst="rect">
              <a:avLst/>
            </a:prstGeom>
            <a:noFill/>
          </p:spPr>
          <p:txBody>
            <a:bodyPr wrap="none" rtlCol="0">
              <a:spAutoFit/>
            </a:bodyPr>
            <a:lstStyle/>
            <a:p>
              <a:pPr algn="ctr"/>
              <a:r>
                <a:rPr lang="en-US" altLang="ja-JP" sz="2000" b="1" dirty="0">
                  <a:solidFill>
                    <a:srgbClr val="002060"/>
                  </a:solidFill>
                </a:rPr>
                <a:t>e</a:t>
              </a:r>
              <a:r>
                <a:rPr lang="en-US" altLang="ja-JP" sz="2000" b="1" dirty="0" smtClean="0">
                  <a:solidFill>
                    <a:srgbClr val="002060"/>
                  </a:solidFill>
                </a:rPr>
                <a:t>- + e+ spectrum</a:t>
              </a:r>
            </a:p>
            <a:p>
              <a:pPr algn="ctr"/>
              <a:r>
                <a:rPr lang="ja-JP" altLang="en-US" sz="1600" b="1" dirty="0" smtClean="0">
                  <a:solidFill>
                    <a:srgbClr val="FF0000"/>
                  </a:solidFill>
                </a:rPr>
                <a:t>電子＋陽電子スペクトル</a:t>
              </a:r>
              <a:endParaRPr lang="en-US" sz="1600" b="1" dirty="0">
                <a:solidFill>
                  <a:srgbClr val="FF0000"/>
                </a:solidFill>
              </a:endParaRPr>
            </a:p>
          </p:txBody>
        </p:sp>
        <p:sp>
          <p:nvSpPr>
            <p:cNvPr id="9" name="TextBox 8"/>
            <p:cNvSpPr txBox="1"/>
            <p:nvPr/>
          </p:nvSpPr>
          <p:spPr>
            <a:xfrm>
              <a:off x="5145540" y="5358080"/>
              <a:ext cx="2315056" cy="646331"/>
            </a:xfrm>
            <a:prstGeom prst="rect">
              <a:avLst/>
            </a:prstGeom>
            <a:noFill/>
          </p:spPr>
          <p:txBody>
            <a:bodyPr wrap="none" rtlCol="0">
              <a:spAutoFit/>
            </a:bodyPr>
            <a:lstStyle/>
            <a:p>
              <a:pPr algn="ctr"/>
              <a:r>
                <a:rPr lang="en-US" altLang="ja-JP" sz="2000" b="1" dirty="0">
                  <a:solidFill>
                    <a:srgbClr val="002060"/>
                  </a:solidFill>
                </a:rPr>
                <a:t>e</a:t>
              </a:r>
              <a:r>
                <a:rPr lang="en-US" altLang="ja-JP" sz="2000" b="1" dirty="0" smtClean="0">
                  <a:solidFill>
                    <a:srgbClr val="002060"/>
                  </a:solidFill>
                </a:rPr>
                <a:t>- + e+ spectrum</a:t>
              </a:r>
            </a:p>
            <a:p>
              <a:pPr algn="ctr"/>
              <a:r>
                <a:rPr lang="ja-JP" altLang="en-US" sz="1600" b="1" dirty="0" smtClean="0">
                  <a:solidFill>
                    <a:srgbClr val="FF0000"/>
                  </a:solidFill>
                </a:rPr>
                <a:t>電子＋陽電子スペクトル</a:t>
              </a:r>
              <a:endParaRPr lang="en-US" sz="1600" b="1" dirty="0">
                <a:solidFill>
                  <a:srgbClr val="FF0000"/>
                </a:solidFill>
              </a:endParaRPr>
            </a:p>
          </p:txBody>
        </p:sp>
      </p:grpSp>
      <p:sp>
        <p:nvSpPr>
          <p:cNvPr id="4" name="TextBox 3"/>
          <p:cNvSpPr txBox="1"/>
          <p:nvPr/>
        </p:nvSpPr>
        <p:spPr>
          <a:xfrm>
            <a:off x="1905000" y="3559761"/>
            <a:ext cx="5943935" cy="738664"/>
          </a:xfrm>
          <a:prstGeom prst="rect">
            <a:avLst/>
          </a:prstGeom>
          <a:solidFill>
            <a:schemeClr val="bg1"/>
          </a:solidFill>
          <a:ln w="38100">
            <a:solidFill>
              <a:srgbClr val="FF0000"/>
            </a:solidFill>
          </a:ln>
        </p:spPr>
        <p:txBody>
          <a:bodyPr wrap="none" rtlCol="0">
            <a:spAutoFit/>
          </a:bodyPr>
          <a:lstStyle/>
          <a:p>
            <a:r>
              <a:rPr lang="en-US" sz="2400" b="1" dirty="0" smtClean="0">
                <a:solidFill>
                  <a:srgbClr val="002060"/>
                </a:solidFill>
              </a:rPr>
              <a:t>Fitting is robust for wide range of parameters</a:t>
            </a:r>
          </a:p>
          <a:p>
            <a:pPr algn="ctr"/>
            <a:r>
              <a:rPr lang="ja-JP" altLang="en-US" dirty="0" smtClean="0"/>
              <a:t>　</a:t>
            </a:r>
            <a:r>
              <a:rPr lang="ja-JP" altLang="en-US" b="1" dirty="0" smtClean="0">
                <a:solidFill>
                  <a:srgbClr val="FF0000"/>
                </a:solidFill>
              </a:rPr>
              <a:t>幅広いパラメターでフィット可能</a:t>
            </a:r>
            <a:endParaRPr lang="en-US" b="1" dirty="0">
              <a:solidFill>
                <a:srgbClr val="FF0000"/>
              </a:solidFill>
            </a:endParaRPr>
          </a:p>
        </p:txBody>
      </p:sp>
    </p:spTree>
    <p:extLst>
      <p:ext uri="{BB962C8B-B14F-4D97-AF65-F5344CB8AC3E}">
        <p14:creationId xmlns:p14="http://schemas.microsoft.com/office/powerpoint/2010/main" val="5839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21499"/>
            <a:ext cx="8382000" cy="5360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Users\kamae\Pictures\pame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8716">
            <a:off x="409887" y="927378"/>
            <a:ext cx="1946480" cy="1761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77529"/>
          </a:xfrm>
        </p:spPr>
        <p:txBody>
          <a:bodyPr>
            <a:normAutofit/>
          </a:bodyPr>
          <a:lstStyle/>
          <a:p>
            <a:r>
              <a:rPr kumimoji="1" lang="en-US" altLang="ja-JP" sz="4000" b="1" dirty="0" smtClean="0">
                <a:solidFill>
                  <a:srgbClr val="002060"/>
                </a:solidFill>
              </a:rPr>
              <a:t>Recent Cosmic Ray Experiments </a:t>
            </a:r>
            <a:endParaRPr kumimoji="1" lang="ja-JP" altLang="en-US" sz="4000" b="1" dirty="0">
              <a:solidFill>
                <a:srgbClr val="FF0000"/>
              </a:solidFill>
            </a:endParaRPr>
          </a:p>
        </p:txBody>
      </p:sp>
      <p:cxnSp>
        <p:nvCxnSpPr>
          <p:cNvPr id="7" name="Straight Arrow Connector 6"/>
          <p:cNvCxnSpPr>
            <a:stCxn id="4" idx="1"/>
          </p:cNvCxnSpPr>
          <p:nvPr/>
        </p:nvCxnSpPr>
        <p:spPr>
          <a:xfrm flipH="1" flipV="1">
            <a:off x="1905000" y="1850767"/>
            <a:ext cx="750711" cy="2608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55711" y="1850023"/>
            <a:ext cx="1428276" cy="523220"/>
          </a:xfrm>
          <a:prstGeom prst="rect">
            <a:avLst/>
          </a:prstGeom>
          <a:noFill/>
        </p:spPr>
        <p:txBody>
          <a:bodyPr wrap="none" rtlCol="0">
            <a:spAutoFit/>
          </a:bodyPr>
          <a:lstStyle/>
          <a:p>
            <a:r>
              <a:rPr kumimoji="1" lang="en-US" altLang="ja-JP" sz="2800" b="1" dirty="0" smtClean="0">
                <a:solidFill>
                  <a:srgbClr val="FF0000"/>
                </a:solidFill>
              </a:rPr>
              <a:t>PAMELA</a:t>
            </a:r>
            <a:endParaRPr kumimoji="1" lang="ja-JP" altLang="en-US" sz="2800" b="1" dirty="0">
              <a:solidFill>
                <a:srgbClr val="FF0000"/>
              </a:solidFill>
            </a:endParaRPr>
          </a:p>
        </p:txBody>
      </p:sp>
      <p:sp>
        <p:nvSpPr>
          <p:cNvPr id="8" name="TextBox 7"/>
          <p:cNvSpPr txBox="1"/>
          <p:nvPr/>
        </p:nvSpPr>
        <p:spPr>
          <a:xfrm>
            <a:off x="6087533" y="1036032"/>
            <a:ext cx="1319592" cy="584775"/>
          </a:xfrm>
          <a:prstGeom prst="rect">
            <a:avLst/>
          </a:prstGeom>
          <a:noFill/>
        </p:spPr>
        <p:txBody>
          <a:bodyPr wrap="none" rtlCol="0">
            <a:spAutoFit/>
          </a:bodyPr>
          <a:lstStyle/>
          <a:p>
            <a:r>
              <a:rPr kumimoji="1" lang="en-US" altLang="ja-JP" sz="3200" b="1" dirty="0" smtClean="0">
                <a:solidFill>
                  <a:srgbClr val="FF0000"/>
                </a:solidFill>
              </a:rPr>
              <a:t>AMS-2</a:t>
            </a:r>
            <a:endParaRPr kumimoji="1" lang="ja-JP" altLang="en-US" sz="3200" b="1" dirty="0">
              <a:solidFill>
                <a:srgbClr val="FF0000"/>
              </a:solidFill>
            </a:endParaRPr>
          </a:p>
        </p:txBody>
      </p:sp>
      <p:cxnSp>
        <p:nvCxnSpPr>
          <p:cNvPr id="6" name="Straight Arrow Connector 5"/>
          <p:cNvCxnSpPr/>
          <p:nvPr/>
        </p:nvCxnSpPr>
        <p:spPr>
          <a:xfrm>
            <a:off x="1790700" y="2111633"/>
            <a:ext cx="114300" cy="70776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47850" y="1981200"/>
            <a:ext cx="819150" cy="8382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09627" y="5262223"/>
            <a:ext cx="2741456" cy="369332"/>
          </a:xfrm>
          <a:prstGeom prst="rect">
            <a:avLst/>
          </a:prstGeom>
          <a:noFill/>
        </p:spPr>
        <p:txBody>
          <a:bodyPr wrap="none" rtlCol="0">
            <a:spAutoFit/>
          </a:bodyPr>
          <a:lstStyle/>
          <a:p>
            <a:r>
              <a:rPr kumimoji="1" lang="en-US" altLang="ja-JP" dirty="0" smtClean="0"/>
              <a:t>Launched on June 15, 2006</a:t>
            </a:r>
            <a:endParaRPr kumimoji="1" lang="ja-JP" altLang="en-US" dirty="0"/>
          </a:p>
        </p:txBody>
      </p:sp>
      <p:sp>
        <p:nvSpPr>
          <p:cNvPr id="20" name="TextBox 19"/>
          <p:cNvSpPr txBox="1"/>
          <p:nvPr/>
        </p:nvSpPr>
        <p:spPr>
          <a:xfrm>
            <a:off x="5572707" y="1513086"/>
            <a:ext cx="2428293" cy="338554"/>
          </a:xfrm>
          <a:prstGeom prst="rect">
            <a:avLst/>
          </a:prstGeom>
          <a:noFill/>
        </p:spPr>
        <p:txBody>
          <a:bodyPr wrap="none" rtlCol="0">
            <a:spAutoFit/>
          </a:bodyPr>
          <a:lstStyle/>
          <a:p>
            <a:r>
              <a:rPr kumimoji="1" lang="en-US" altLang="ja-JP" sz="1600" dirty="0" smtClean="0"/>
              <a:t>Launched on May 16, 2011</a:t>
            </a:r>
            <a:endParaRPr kumimoji="1" lang="ja-JP" altLang="en-US" sz="1600" dirty="0"/>
          </a:p>
        </p:txBody>
      </p:sp>
    </p:spTree>
    <p:extLst>
      <p:ext uri="{BB962C8B-B14F-4D97-AF65-F5344CB8AC3E}">
        <p14:creationId xmlns:p14="http://schemas.microsoft.com/office/powerpoint/2010/main" val="233639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07" y="186267"/>
            <a:ext cx="2935272" cy="2392362"/>
          </a:xfrm>
        </p:spPr>
        <p:txBody>
          <a:bodyPr>
            <a:normAutofit fontScale="90000"/>
          </a:bodyPr>
          <a:lstStyle/>
          <a:p>
            <a:r>
              <a:rPr kumimoji="1" lang="en-US" altLang="ja-JP" sz="3600" b="1" dirty="0" smtClean="0">
                <a:solidFill>
                  <a:srgbClr val="002060"/>
                </a:solidFill>
              </a:rPr>
              <a:t>Spectral Line Feature around 130GeV</a:t>
            </a:r>
            <a:r>
              <a:rPr kumimoji="1" lang="ja-JP" altLang="en-US" sz="3600" b="1" dirty="0" smtClean="0">
                <a:solidFill>
                  <a:srgbClr val="002060"/>
                </a:solidFill>
              </a:rPr>
              <a:t>　</a:t>
            </a:r>
            <a:r>
              <a:rPr kumimoji="1" lang="en-US" altLang="ja-JP" sz="3600" b="1" dirty="0" smtClean="0">
                <a:solidFill>
                  <a:srgbClr val="002060"/>
                </a:solidFill>
              </a:rPr>
              <a:t>1/2</a:t>
            </a:r>
            <a:br>
              <a:rPr kumimoji="1" lang="en-US" altLang="ja-JP" sz="3600" b="1" dirty="0" smtClean="0">
                <a:solidFill>
                  <a:srgbClr val="002060"/>
                </a:solidFill>
              </a:rPr>
            </a:br>
            <a:r>
              <a:rPr kumimoji="1" lang="en-US" altLang="ja-JP" sz="2800" b="1" dirty="0">
                <a:solidFill>
                  <a:srgbClr val="FF0000"/>
                </a:solidFill>
              </a:rPr>
              <a:t>C. </a:t>
            </a:r>
            <a:r>
              <a:rPr kumimoji="1" lang="en-US" altLang="ja-JP" sz="2800" b="1" dirty="0" err="1">
                <a:solidFill>
                  <a:srgbClr val="FF0000"/>
                </a:solidFill>
              </a:rPr>
              <a:t>Weniger</a:t>
            </a:r>
            <a:r>
              <a:rPr kumimoji="1" lang="en-US" altLang="ja-JP" sz="2800" b="1" dirty="0">
                <a:solidFill>
                  <a:srgbClr val="FF0000"/>
                </a:solidFill>
              </a:rPr>
              <a:t> 2012</a:t>
            </a:r>
            <a:endParaRPr kumimoji="1" lang="ja-JP" altLang="en-US" sz="2800" b="1" dirty="0">
              <a:solidFill>
                <a:srgbClr val="FF0000"/>
              </a:solidFill>
            </a:endParaRPr>
          </a:p>
        </p:txBody>
      </p:sp>
      <p:sp>
        <p:nvSpPr>
          <p:cNvPr id="3" name="TextBox 2"/>
          <p:cNvSpPr txBox="1"/>
          <p:nvPr/>
        </p:nvSpPr>
        <p:spPr>
          <a:xfrm>
            <a:off x="5191352" y="6396496"/>
            <a:ext cx="1361848" cy="369332"/>
          </a:xfrm>
          <a:prstGeom prst="rect">
            <a:avLst/>
          </a:prstGeom>
          <a:noFill/>
        </p:spPr>
        <p:txBody>
          <a:bodyPr wrap="none" rtlCol="0">
            <a:spAutoFit/>
          </a:bodyPr>
          <a:lstStyle/>
          <a:p>
            <a:r>
              <a:rPr kumimoji="1" lang="en-US" altLang="ja-JP" dirty="0" smtClean="0"/>
              <a:t>Ackermann+</a:t>
            </a:r>
            <a:endParaRPr kumimoji="1" lang="ja-JP" alt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479" y="152400"/>
            <a:ext cx="5881321"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8001000" y="457200"/>
            <a:ext cx="0" cy="5939296"/>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flipH="1">
            <a:off x="2438400" y="2971800"/>
            <a:ext cx="826717" cy="360936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TextBox 8"/>
          <p:cNvSpPr txBox="1"/>
          <p:nvPr/>
        </p:nvSpPr>
        <p:spPr>
          <a:xfrm>
            <a:off x="533400" y="4267200"/>
            <a:ext cx="1676400" cy="923330"/>
          </a:xfrm>
          <a:prstGeom prst="rect">
            <a:avLst/>
          </a:prstGeom>
          <a:noFill/>
          <a:ln w="38100">
            <a:solidFill>
              <a:srgbClr val="FF0000"/>
            </a:solidFill>
          </a:ln>
        </p:spPr>
        <p:txBody>
          <a:bodyPr wrap="square" rtlCol="0">
            <a:spAutoFit/>
          </a:bodyPr>
          <a:lstStyle/>
          <a:p>
            <a:r>
              <a:rPr kumimoji="1" lang="en-US" altLang="ja-JP" b="1" dirty="0" smtClean="0">
                <a:solidFill>
                  <a:srgbClr val="002060"/>
                </a:solidFill>
              </a:rPr>
              <a:t>A line feature found </a:t>
            </a:r>
          </a:p>
          <a:p>
            <a:r>
              <a:rPr kumimoji="1" lang="en-US" altLang="ja-JP" b="1" dirty="0" smtClean="0">
                <a:solidFill>
                  <a:srgbClr val="002060"/>
                </a:solidFill>
              </a:rPr>
              <a:t>near the GC</a:t>
            </a:r>
            <a:endParaRPr kumimoji="1" lang="ja-JP" altLang="en-US" b="1" dirty="0">
              <a:solidFill>
                <a:srgbClr val="002060"/>
              </a:solidFill>
            </a:endParaRPr>
          </a:p>
        </p:txBody>
      </p:sp>
      <p:sp>
        <p:nvSpPr>
          <p:cNvPr id="10" name="TextBox 9"/>
          <p:cNvSpPr txBox="1"/>
          <p:nvPr/>
        </p:nvSpPr>
        <p:spPr>
          <a:xfrm>
            <a:off x="53514" y="6477000"/>
            <a:ext cx="2636171" cy="307777"/>
          </a:xfrm>
          <a:prstGeom prst="rect">
            <a:avLst/>
          </a:prstGeom>
          <a:noFill/>
        </p:spPr>
        <p:txBody>
          <a:bodyPr wrap="none" rtlCol="0">
            <a:spAutoFit/>
          </a:bodyPr>
          <a:lstStyle/>
          <a:p>
            <a:r>
              <a:rPr kumimoji="1" lang="en-US" altLang="ja-JP" sz="1400" dirty="0" smtClean="0"/>
              <a:t>C. </a:t>
            </a:r>
            <a:r>
              <a:rPr kumimoji="1" lang="en-US" altLang="ja-JP" sz="1400" dirty="0" err="1" smtClean="0"/>
              <a:t>Weniger</a:t>
            </a:r>
            <a:r>
              <a:rPr kumimoji="1" lang="en-US" altLang="ja-JP" sz="1400" dirty="0" smtClean="0"/>
              <a:t>, JCAP 1208 (2012) 007</a:t>
            </a:r>
            <a:endParaRPr kumimoji="1" lang="ja-JP" altLang="en-US" sz="1400" dirty="0"/>
          </a:p>
        </p:txBody>
      </p:sp>
    </p:spTree>
    <p:extLst>
      <p:ext uri="{BB962C8B-B14F-4D97-AF65-F5344CB8AC3E}">
        <p14:creationId xmlns:p14="http://schemas.microsoft.com/office/powerpoint/2010/main" val="12533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35272" cy="2392362"/>
          </a:xfrm>
        </p:spPr>
        <p:txBody>
          <a:bodyPr>
            <a:normAutofit fontScale="90000"/>
          </a:bodyPr>
          <a:lstStyle/>
          <a:p>
            <a:r>
              <a:rPr kumimoji="1" lang="en-US" altLang="ja-JP" sz="3600" b="1" dirty="0" smtClean="0">
                <a:solidFill>
                  <a:srgbClr val="002060"/>
                </a:solidFill>
              </a:rPr>
              <a:t>Spectral Line Feature around 130GeV 2/2</a:t>
            </a:r>
            <a:br>
              <a:rPr kumimoji="1" lang="en-US" altLang="ja-JP" sz="3600" b="1" dirty="0" smtClean="0">
                <a:solidFill>
                  <a:srgbClr val="002060"/>
                </a:solidFill>
              </a:rPr>
            </a:br>
            <a:r>
              <a:rPr kumimoji="1" lang="en-US" altLang="ja-JP" sz="2800" b="1" dirty="0">
                <a:solidFill>
                  <a:srgbClr val="FF0000"/>
                </a:solidFill>
              </a:rPr>
              <a:t>C. </a:t>
            </a:r>
            <a:r>
              <a:rPr kumimoji="1" lang="en-US" altLang="ja-JP" sz="2800" b="1" dirty="0" err="1">
                <a:solidFill>
                  <a:srgbClr val="FF0000"/>
                </a:solidFill>
              </a:rPr>
              <a:t>Weniger</a:t>
            </a:r>
            <a:r>
              <a:rPr kumimoji="1" lang="en-US" altLang="ja-JP" sz="2800" b="1" dirty="0">
                <a:solidFill>
                  <a:srgbClr val="FF0000"/>
                </a:solidFill>
              </a:rPr>
              <a:t> 2012</a:t>
            </a:r>
            <a:endParaRPr kumimoji="1" lang="ja-JP" altLang="en-US" sz="2800" b="1" dirty="0">
              <a:solidFill>
                <a:srgbClr val="FF0000"/>
              </a:solidFill>
            </a:endParaRPr>
          </a:p>
        </p:txBody>
      </p:sp>
      <p:sp>
        <p:nvSpPr>
          <p:cNvPr id="3" name="TextBox 2"/>
          <p:cNvSpPr txBox="1"/>
          <p:nvPr/>
        </p:nvSpPr>
        <p:spPr>
          <a:xfrm>
            <a:off x="5191352" y="6396496"/>
            <a:ext cx="1361848" cy="369332"/>
          </a:xfrm>
          <a:prstGeom prst="rect">
            <a:avLst/>
          </a:prstGeom>
          <a:noFill/>
        </p:spPr>
        <p:txBody>
          <a:bodyPr wrap="none" rtlCol="0">
            <a:spAutoFit/>
          </a:bodyPr>
          <a:lstStyle/>
          <a:p>
            <a:r>
              <a:rPr kumimoji="1" lang="en-US" altLang="ja-JP" dirty="0" smtClean="0"/>
              <a:t>Ackermann+</a:t>
            </a:r>
            <a:endParaRPr kumimoji="1" lang="ja-JP" alt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472" y="197556"/>
            <a:ext cx="5446728"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5914" y="6400800"/>
            <a:ext cx="2636171" cy="307777"/>
          </a:xfrm>
          <a:prstGeom prst="rect">
            <a:avLst/>
          </a:prstGeom>
          <a:noFill/>
        </p:spPr>
        <p:txBody>
          <a:bodyPr wrap="none" rtlCol="0">
            <a:spAutoFit/>
          </a:bodyPr>
          <a:lstStyle/>
          <a:p>
            <a:r>
              <a:rPr kumimoji="1" lang="en-US" altLang="ja-JP" sz="1400" dirty="0" smtClean="0"/>
              <a:t>C. </a:t>
            </a:r>
            <a:r>
              <a:rPr kumimoji="1" lang="en-US" altLang="ja-JP" sz="1400" dirty="0" err="1" smtClean="0"/>
              <a:t>Weniger</a:t>
            </a:r>
            <a:r>
              <a:rPr kumimoji="1" lang="en-US" altLang="ja-JP" sz="1400" dirty="0" smtClean="0"/>
              <a:t>, JCAP 1208 (2012) 007</a:t>
            </a:r>
            <a:endParaRPr kumimoji="1" lang="ja-JP" altLang="en-US" sz="1400" dirty="0"/>
          </a:p>
        </p:txBody>
      </p:sp>
    </p:spTree>
    <p:extLst>
      <p:ext uri="{BB962C8B-B14F-4D97-AF65-F5344CB8AC3E}">
        <p14:creationId xmlns:p14="http://schemas.microsoft.com/office/powerpoint/2010/main" val="1567598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kumimoji="1" lang="en-US" altLang="ja-JP" sz="3600" b="1" dirty="0" smtClean="0">
                <a:solidFill>
                  <a:srgbClr val="002060"/>
                </a:solidFill>
              </a:rPr>
              <a:t>Fermi Analyses of the Spectral Line Feature 1/2</a:t>
            </a:r>
            <a:endParaRPr kumimoji="1" lang="ja-JP" altLang="en-US" sz="2800" b="1" dirty="0">
              <a:solidFill>
                <a:srgbClr val="FF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607278"/>
            <a:ext cx="8591550" cy="464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86035" y="5438161"/>
            <a:ext cx="420329" cy="22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91352" y="6396496"/>
            <a:ext cx="1361848" cy="369332"/>
          </a:xfrm>
          <a:prstGeom prst="rect">
            <a:avLst/>
          </a:prstGeom>
          <a:noFill/>
        </p:spPr>
        <p:txBody>
          <a:bodyPr wrap="none" rtlCol="0">
            <a:spAutoFit/>
          </a:bodyPr>
          <a:lstStyle/>
          <a:p>
            <a:r>
              <a:rPr kumimoji="1" lang="en-US" altLang="ja-JP" dirty="0" smtClean="0"/>
              <a:t>Ackermann+</a:t>
            </a:r>
            <a:endParaRPr kumimoji="1" lang="ja-JP" altLang="en-US" dirty="0"/>
          </a:p>
        </p:txBody>
      </p:sp>
    </p:spTree>
    <p:extLst>
      <p:ext uri="{BB962C8B-B14F-4D97-AF65-F5344CB8AC3E}">
        <p14:creationId xmlns:p14="http://schemas.microsoft.com/office/powerpoint/2010/main" val="3829753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401762"/>
          </a:xfrm>
        </p:spPr>
        <p:txBody>
          <a:bodyPr>
            <a:normAutofit fontScale="90000"/>
          </a:bodyPr>
          <a:lstStyle/>
          <a:p>
            <a:r>
              <a:rPr kumimoji="1" lang="en-US" altLang="ja-JP" sz="3600" b="1" dirty="0" smtClean="0">
                <a:solidFill>
                  <a:srgbClr val="002060"/>
                </a:solidFill>
              </a:rPr>
              <a:t>Fermi Analyses of the Spectral Line Feature 2/2</a:t>
            </a:r>
            <a:endParaRPr kumimoji="1" lang="ja-JP" altLang="en-US" sz="2800" b="1" dirty="0">
              <a:solidFill>
                <a:srgbClr val="FF000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70884" y="5386232"/>
            <a:ext cx="420329" cy="22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6344567"/>
            <a:ext cx="1361848" cy="369332"/>
          </a:xfrm>
          <a:prstGeom prst="rect">
            <a:avLst/>
          </a:prstGeom>
          <a:noFill/>
        </p:spPr>
        <p:txBody>
          <a:bodyPr wrap="none" rtlCol="0">
            <a:spAutoFit/>
          </a:bodyPr>
          <a:lstStyle/>
          <a:p>
            <a:r>
              <a:rPr kumimoji="1" lang="en-US" altLang="ja-JP" dirty="0" smtClean="0"/>
              <a:t>Ackermann+</a:t>
            </a:r>
            <a:endParaRPr kumimoji="1" lang="ja-JP" alt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219700"/>
            <a:ext cx="89154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38325"/>
            <a:ext cx="45720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48375" y="1914704"/>
            <a:ext cx="2667001" cy="1200329"/>
          </a:xfrm>
          <a:prstGeom prst="rect">
            <a:avLst/>
          </a:prstGeom>
          <a:noFill/>
          <a:ln w="28575">
            <a:solidFill>
              <a:srgbClr val="FF0000"/>
            </a:solidFill>
          </a:ln>
        </p:spPr>
        <p:txBody>
          <a:bodyPr wrap="square" rtlCol="0">
            <a:spAutoFit/>
          </a:bodyPr>
          <a:lstStyle/>
          <a:p>
            <a:r>
              <a:rPr kumimoji="1" lang="en-US" altLang="ja-JP" dirty="0" smtClean="0"/>
              <a:t>A </a:t>
            </a:r>
            <a:r>
              <a:rPr kumimoji="1" lang="en-US" altLang="ja-JP" dirty="0" smtClean="0"/>
              <a:t>careful </a:t>
            </a:r>
            <a:r>
              <a:rPr kumimoji="1" lang="en-US" altLang="ja-JP" dirty="0" smtClean="0"/>
              <a:t>modeling of energy dispersion of the measurement, we get “local” significance of 3.3</a:t>
            </a:r>
            <a:r>
              <a:rPr kumimoji="1" lang="en-US" altLang="ja-JP" dirty="0" smtClean="0">
                <a:latin typeface="Symbol" pitchFamily="18" charset="2"/>
              </a:rPr>
              <a:t>s</a:t>
            </a:r>
            <a:r>
              <a:rPr kumimoji="1" lang="en-US" altLang="ja-JP" dirty="0" smtClean="0"/>
              <a:t>.</a:t>
            </a:r>
            <a:endParaRPr kumimoji="1" lang="ja-JP" altLang="en-US" dirty="0"/>
          </a:p>
        </p:txBody>
      </p:sp>
      <p:sp>
        <p:nvSpPr>
          <p:cNvPr id="5" name="TextBox 4"/>
          <p:cNvSpPr txBox="1"/>
          <p:nvPr/>
        </p:nvSpPr>
        <p:spPr>
          <a:xfrm>
            <a:off x="6076951" y="3429000"/>
            <a:ext cx="2667000" cy="1200329"/>
          </a:xfrm>
          <a:prstGeom prst="rect">
            <a:avLst/>
          </a:prstGeom>
          <a:noFill/>
          <a:ln w="28575">
            <a:solidFill>
              <a:srgbClr val="FF0000"/>
            </a:solidFill>
          </a:ln>
        </p:spPr>
        <p:txBody>
          <a:bodyPr wrap="square" rtlCol="0">
            <a:spAutoFit/>
          </a:bodyPr>
          <a:lstStyle/>
          <a:p>
            <a:r>
              <a:rPr kumimoji="1" lang="en-US" altLang="ja-JP" b="1" dirty="0" smtClean="0">
                <a:solidFill>
                  <a:srgbClr val="002060"/>
                </a:solidFill>
              </a:rPr>
              <a:t>If fitting is repeated in all regions for 44-88 </a:t>
            </a:r>
            <a:r>
              <a:rPr kumimoji="1" lang="en-US" altLang="ja-JP" b="1" dirty="0" err="1" smtClean="0">
                <a:solidFill>
                  <a:srgbClr val="002060"/>
                </a:solidFill>
              </a:rPr>
              <a:t>E</a:t>
            </a:r>
            <a:r>
              <a:rPr kumimoji="1" lang="en-US" altLang="ja-JP" b="1" dirty="0" err="1" smtClean="0">
                <a:solidFill>
                  <a:srgbClr val="002060"/>
                </a:solidFill>
                <a:latin typeface="Symbol" pitchFamily="18" charset="2"/>
              </a:rPr>
              <a:t>g</a:t>
            </a:r>
            <a:r>
              <a:rPr kumimoji="1" lang="en-US" altLang="ja-JP" b="1" dirty="0" smtClean="0">
                <a:solidFill>
                  <a:srgbClr val="002060"/>
                </a:solidFill>
              </a:rPr>
              <a:t> (Global fit), significance decreases to 1.6</a:t>
            </a:r>
            <a:r>
              <a:rPr kumimoji="1" lang="en-US" altLang="ja-JP" b="1" dirty="0" smtClean="0">
                <a:solidFill>
                  <a:srgbClr val="002060"/>
                </a:solidFill>
                <a:latin typeface="Symbol" pitchFamily="18" charset="2"/>
              </a:rPr>
              <a:t>s</a:t>
            </a:r>
            <a:endParaRPr kumimoji="1" lang="ja-JP" altLang="en-US" b="1" dirty="0">
              <a:solidFill>
                <a:srgbClr val="002060"/>
              </a:solidFill>
              <a:latin typeface="Symbol" pitchFamily="18" charset="2"/>
            </a:endParaRPr>
          </a:p>
        </p:txBody>
      </p:sp>
    </p:spTree>
    <p:extLst>
      <p:ext uri="{BB962C8B-B14F-4D97-AF65-F5344CB8AC3E}">
        <p14:creationId xmlns:p14="http://schemas.microsoft.com/office/powerpoint/2010/main" val="23816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kumimoji="1" lang="en-US" altLang="ja-JP" sz="3600" b="1" dirty="0" smtClean="0">
                <a:solidFill>
                  <a:srgbClr val="002060"/>
                </a:solidFill>
              </a:rPr>
              <a:t>Dark Matter Search: Future Prospects</a:t>
            </a:r>
            <a:br>
              <a:rPr kumimoji="1" lang="en-US" altLang="ja-JP" sz="3600" b="1" dirty="0" smtClean="0">
                <a:solidFill>
                  <a:srgbClr val="002060"/>
                </a:solidFill>
              </a:rPr>
            </a:br>
            <a:r>
              <a:rPr kumimoji="1" lang="ja-JP" altLang="en-US" sz="3200" b="1" dirty="0" smtClean="0">
                <a:solidFill>
                  <a:srgbClr val="FF0000"/>
                </a:solidFill>
              </a:rPr>
              <a:t>ダークマター探索：今後の見通し</a:t>
            </a:r>
            <a:endParaRPr kumimoji="1" lang="ja-JP" altLang="en-US" sz="3200" b="1" dirty="0">
              <a:solidFill>
                <a:srgbClr val="FF0000"/>
              </a:solidFill>
            </a:endParaRPr>
          </a:p>
        </p:txBody>
      </p:sp>
      <p:sp>
        <p:nvSpPr>
          <p:cNvPr id="3" name="TextBox 2"/>
          <p:cNvSpPr txBox="1"/>
          <p:nvPr/>
        </p:nvSpPr>
        <p:spPr>
          <a:xfrm>
            <a:off x="685800" y="1828800"/>
            <a:ext cx="7921784" cy="646331"/>
          </a:xfrm>
          <a:prstGeom prst="rect">
            <a:avLst/>
          </a:prstGeom>
          <a:noFill/>
          <a:ln w="38100">
            <a:solidFill>
              <a:srgbClr val="FF0000"/>
            </a:solidFill>
          </a:ln>
        </p:spPr>
        <p:txBody>
          <a:bodyPr wrap="none" rtlCol="0">
            <a:spAutoFit/>
          </a:bodyPr>
          <a:lstStyle/>
          <a:p>
            <a:r>
              <a:rPr kumimoji="1" lang="en-US" altLang="ja-JP" b="1" dirty="0" smtClean="0"/>
              <a:t>Only well-define models are Phenomenological Minimum SUSY Models (</a:t>
            </a:r>
            <a:r>
              <a:rPr kumimoji="1" lang="en-US" altLang="ja-JP" b="1" dirty="0" err="1" smtClean="0"/>
              <a:t>pMSSM</a:t>
            </a:r>
            <a:r>
              <a:rPr kumimoji="1" lang="en-US" altLang="ja-JP" b="1" dirty="0" smtClean="0"/>
              <a:t>)</a:t>
            </a:r>
          </a:p>
          <a:p>
            <a:r>
              <a:rPr kumimoji="1" lang="en-US" altLang="ja-JP" b="1" dirty="0" smtClean="0"/>
              <a:t> </a:t>
            </a:r>
            <a:r>
              <a:rPr kumimoji="1" lang="ja-JP" altLang="en-US" b="1" dirty="0" smtClean="0"/>
              <a:t>観測に対して予言能力があるのは、現象論的ミニマム</a:t>
            </a:r>
            <a:r>
              <a:rPr kumimoji="1" lang="en-US" altLang="ja-JP" b="1" dirty="0" smtClean="0"/>
              <a:t>SUSY</a:t>
            </a:r>
            <a:r>
              <a:rPr kumimoji="1" lang="ja-JP" altLang="en-US" b="1" dirty="0" smtClean="0"/>
              <a:t>だけである。</a:t>
            </a:r>
            <a:endParaRPr kumimoji="1" lang="ja-JP" altLang="en-US" b="1" dirty="0"/>
          </a:p>
        </p:txBody>
      </p:sp>
      <p:sp>
        <p:nvSpPr>
          <p:cNvPr id="4" name="TextBox 3"/>
          <p:cNvSpPr txBox="1"/>
          <p:nvPr/>
        </p:nvSpPr>
        <p:spPr>
          <a:xfrm>
            <a:off x="815065" y="2718119"/>
            <a:ext cx="3122843" cy="369332"/>
          </a:xfrm>
          <a:prstGeom prst="rect">
            <a:avLst/>
          </a:prstGeom>
          <a:noFill/>
        </p:spPr>
        <p:txBody>
          <a:bodyPr wrap="none" rtlCol="0">
            <a:spAutoFit/>
          </a:bodyPr>
          <a:lstStyle/>
          <a:p>
            <a:r>
              <a:rPr kumimoji="1" lang="en-US" altLang="ja-JP" dirty="0" smtClean="0"/>
              <a:t>LHC: set limits from left to right</a:t>
            </a:r>
            <a:endParaRPr kumimoji="1" lang="ja-JP" altLang="en-US" dirty="0"/>
          </a:p>
        </p:txBody>
      </p:sp>
      <p:grpSp>
        <p:nvGrpSpPr>
          <p:cNvPr id="9" name="Group 8"/>
          <p:cNvGrpSpPr/>
          <p:nvPr/>
        </p:nvGrpSpPr>
        <p:grpSpPr>
          <a:xfrm>
            <a:off x="228600" y="3128122"/>
            <a:ext cx="4295775" cy="3286125"/>
            <a:chOff x="228600" y="3128122"/>
            <a:chExt cx="4295775" cy="328612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8122"/>
              <a:ext cx="42957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Notched Right Arrow 4"/>
            <p:cNvSpPr/>
            <p:nvPr/>
          </p:nvSpPr>
          <p:spPr>
            <a:xfrm>
              <a:off x="1219200" y="5410200"/>
              <a:ext cx="1295400" cy="53340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0000"/>
                  </a:solidFill>
                </a:rPr>
                <a:t>exclude</a:t>
              </a:r>
              <a:endParaRPr kumimoji="1" lang="ja-JP" altLang="en-US" b="1" dirty="0">
                <a:solidFill>
                  <a:srgbClr val="FF0000"/>
                </a:solidFill>
              </a:endParaRPr>
            </a:p>
          </p:txBody>
        </p:sp>
        <p:cxnSp>
          <p:nvCxnSpPr>
            <p:cNvPr id="7" name="Straight Connector 6"/>
            <p:cNvCxnSpPr/>
            <p:nvPr/>
          </p:nvCxnSpPr>
          <p:spPr>
            <a:xfrm>
              <a:off x="2667000" y="3581400"/>
              <a:ext cx="0" cy="228600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495800" y="3324225"/>
            <a:ext cx="4333875" cy="3152775"/>
            <a:chOff x="4495800" y="3324225"/>
            <a:chExt cx="4333875" cy="3152775"/>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24225"/>
              <a:ext cx="43338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Notched Right Arrow 7"/>
            <p:cNvSpPr/>
            <p:nvPr/>
          </p:nvSpPr>
          <p:spPr>
            <a:xfrm flipH="1">
              <a:off x="7174992" y="5535168"/>
              <a:ext cx="1207008" cy="484632"/>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0000"/>
                  </a:solidFill>
                </a:rPr>
                <a:t>exclude</a:t>
              </a:r>
              <a:endParaRPr kumimoji="1" lang="ja-JP" altLang="en-US" b="1" dirty="0">
                <a:solidFill>
                  <a:srgbClr val="FF0000"/>
                </a:solidFill>
              </a:endParaRPr>
            </a:p>
          </p:txBody>
        </p:sp>
        <p:cxnSp>
          <p:nvCxnSpPr>
            <p:cNvPr id="11" name="Straight Connector 10"/>
            <p:cNvCxnSpPr/>
            <p:nvPr/>
          </p:nvCxnSpPr>
          <p:spPr>
            <a:xfrm>
              <a:off x="7162800" y="3657600"/>
              <a:ext cx="0" cy="228600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89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solidFill>
                  <a:srgbClr val="002060"/>
                </a:solidFill>
              </a:rPr>
              <a:t>Temporary Conclusions</a:t>
            </a:r>
            <a:r>
              <a:rPr lang="en-US" dirty="0" smtClean="0"/>
              <a:t/>
            </a:r>
            <a:br>
              <a:rPr lang="en-US" dirty="0" smtClean="0"/>
            </a:br>
            <a:r>
              <a:rPr lang="ja-JP" altLang="en-US" sz="4000" dirty="0" smtClean="0">
                <a:solidFill>
                  <a:srgbClr val="FF0000"/>
                </a:solidFill>
              </a:rPr>
              <a:t>暫定的な結論</a:t>
            </a:r>
            <a:endParaRPr lang="en-US" sz="4000" dirty="0">
              <a:solidFill>
                <a:srgbClr val="FF0000"/>
              </a:solidFill>
            </a:endParaRPr>
          </a:p>
        </p:txBody>
      </p:sp>
      <p:sp>
        <p:nvSpPr>
          <p:cNvPr id="3" name="TextBox 2"/>
          <p:cNvSpPr txBox="1"/>
          <p:nvPr/>
        </p:nvSpPr>
        <p:spPr>
          <a:xfrm>
            <a:off x="580051" y="2209800"/>
            <a:ext cx="8268674" cy="2954655"/>
          </a:xfrm>
          <a:prstGeom prst="rect">
            <a:avLst/>
          </a:prstGeom>
          <a:noFill/>
        </p:spPr>
        <p:txBody>
          <a:bodyPr wrap="none" rtlCol="0">
            <a:spAutoFit/>
          </a:bodyPr>
          <a:lstStyle/>
          <a:p>
            <a:pPr marL="285750" indent="-285750">
              <a:buFont typeface="Wingdings" pitchFamily="2" charset="2"/>
              <a:buChar char="Ø"/>
            </a:pPr>
            <a:r>
              <a:rPr lang="en-US" altLang="ja-JP" sz="2400" b="1" dirty="0" smtClean="0">
                <a:solidFill>
                  <a:srgbClr val="002060"/>
                </a:solidFill>
              </a:rPr>
              <a:t>Simple WIMP dark matter scenario is facing difficulties</a:t>
            </a:r>
          </a:p>
          <a:p>
            <a:r>
              <a:rPr lang="ja-JP" altLang="en-US" b="1" dirty="0" smtClean="0">
                <a:solidFill>
                  <a:srgbClr val="FF0000"/>
                </a:solidFill>
              </a:rPr>
              <a:t>　　ダークマターは、単純な</a:t>
            </a:r>
            <a:r>
              <a:rPr lang="en-US" altLang="ja-JP" b="1" dirty="0" smtClean="0">
                <a:solidFill>
                  <a:srgbClr val="FF0000"/>
                </a:solidFill>
              </a:rPr>
              <a:t>WIMP</a:t>
            </a:r>
            <a:r>
              <a:rPr lang="ja-JP" altLang="en-US" b="1" dirty="0" smtClean="0">
                <a:solidFill>
                  <a:srgbClr val="FF0000"/>
                </a:solidFill>
              </a:rPr>
              <a:t>では困難になりつつある。</a:t>
            </a:r>
            <a:endParaRPr lang="en-US" altLang="ja-JP" b="1" dirty="0" smtClean="0">
              <a:solidFill>
                <a:srgbClr val="FF0000"/>
              </a:solidFill>
            </a:endParaRPr>
          </a:p>
          <a:p>
            <a:endParaRPr lang="en-US" altLang="ja-JP" b="1" dirty="0" smtClean="0">
              <a:solidFill>
                <a:srgbClr val="FF0000"/>
              </a:solidFill>
            </a:endParaRPr>
          </a:p>
          <a:p>
            <a:pPr marL="285750" indent="-285750">
              <a:buFont typeface="Wingdings" pitchFamily="2" charset="2"/>
              <a:buChar char="Ø"/>
            </a:pPr>
            <a:r>
              <a:rPr lang="en-US" sz="2400" b="1" dirty="0" smtClean="0">
                <a:solidFill>
                  <a:srgbClr val="002060"/>
                </a:solidFill>
              </a:rPr>
              <a:t>Dark matter may consist of multiple </a:t>
            </a:r>
            <a:r>
              <a:rPr lang="en-US" sz="2400" b="1" dirty="0" err="1" smtClean="0">
                <a:solidFill>
                  <a:srgbClr val="002060"/>
                </a:solidFill>
              </a:rPr>
              <a:t>speices</a:t>
            </a:r>
            <a:endParaRPr lang="en-US" sz="2400" b="1" dirty="0" smtClean="0">
              <a:solidFill>
                <a:srgbClr val="002060"/>
              </a:solidFill>
            </a:endParaRPr>
          </a:p>
          <a:p>
            <a:r>
              <a:rPr lang="ja-JP" altLang="en-US" b="1" dirty="0" smtClean="0">
                <a:solidFill>
                  <a:srgbClr val="FF0000"/>
                </a:solidFill>
              </a:rPr>
              <a:t>　　ダークマターは、複数の種類が並存しているかもしれない。</a:t>
            </a:r>
            <a:endParaRPr lang="en-US" altLang="ja-JP" b="1" dirty="0" smtClean="0">
              <a:solidFill>
                <a:srgbClr val="FF0000"/>
              </a:solidFill>
            </a:endParaRPr>
          </a:p>
          <a:p>
            <a:r>
              <a:rPr lang="en-US" altLang="ja-JP" b="1" dirty="0" smtClean="0">
                <a:solidFill>
                  <a:srgbClr val="FF0000"/>
                </a:solidFill>
              </a:rPr>
              <a:t>     </a:t>
            </a:r>
            <a:r>
              <a:rPr lang="en-US" altLang="ja-JP" sz="2400" b="1" dirty="0" err="1" smtClean="0">
                <a:solidFill>
                  <a:srgbClr val="008000"/>
                </a:solidFill>
              </a:rPr>
              <a:t>Axion</a:t>
            </a:r>
            <a:r>
              <a:rPr lang="en-US" altLang="ja-JP" sz="2400" b="1" dirty="0" smtClean="0">
                <a:solidFill>
                  <a:srgbClr val="008000"/>
                </a:solidFill>
              </a:rPr>
              <a:t> or </a:t>
            </a:r>
            <a:r>
              <a:rPr lang="en-US" altLang="ja-JP" sz="2400" b="1" dirty="0" err="1" smtClean="0">
                <a:solidFill>
                  <a:srgbClr val="008000"/>
                </a:solidFill>
              </a:rPr>
              <a:t>Axion</a:t>
            </a:r>
            <a:r>
              <a:rPr lang="en-US" altLang="ja-JP" sz="2400" b="1" dirty="0" smtClean="0">
                <a:solidFill>
                  <a:srgbClr val="008000"/>
                </a:solidFill>
              </a:rPr>
              <a:t>-like DM + WIMP or WIMP-like DM</a:t>
            </a:r>
            <a:endParaRPr lang="en-US" altLang="ja-JP" sz="2400" b="1" dirty="0">
              <a:solidFill>
                <a:srgbClr val="008000"/>
              </a:solidFill>
            </a:endParaRPr>
          </a:p>
          <a:p>
            <a:endParaRPr lang="en-US" altLang="ja-JP" b="1" dirty="0" smtClean="0">
              <a:solidFill>
                <a:srgbClr val="FF0000"/>
              </a:solidFill>
            </a:endParaRPr>
          </a:p>
          <a:p>
            <a:pPr marL="342900" indent="-342900">
              <a:buFont typeface="Wingdings" pitchFamily="2" charset="2"/>
              <a:buChar char="Ø"/>
            </a:pPr>
            <a:r>
              <a:rPr lang="en-US" sz="2400" b="1" dirty="0" err="1" smtClean="0">
                <a:solidFill>
                  <a:srgbClr val="002060"/>
                </a:solidFill>
              </a:rPr>
              <a:t>Multiwave</a:t>
            </a:r>
            <a:r>
              <a:rPr lang="en-US" sz="2400" b="1" dirty="0" smtClean="0">
                <a:solidFill>
                  <a:srgbClr val="002060"/>
                </a:solidFill>
              </a:rPr>
              <a:t> studies are essential for the future studies on DM</a:t>
            </a:r>
          </a:p>
          <a:p>
            <a:r>
              <a:rPr lang="ja-JP" altLang="en-US" b="1" dirty="0" smtClean="0">
                <a:solidFill>
                  <a:srgbClr val="FF0000"/>
                </a:solidFill>
              </a:rPr>
              <a:t>　　こ</a:t>
            </a:r>
            <a:r>
              <a:rPr lang="ja-JP" altLang="en-US" b="1" dirty="0">
                <a:solidFill>
                  <a:srgbClr val="FF0000"/>
                </a:solidFill>
              </a:rPr>
              <a:t>れから</a:t>
            </a:r>
            <a:r>
              <a:rPr lang="ja-JP" altLang="en-US" b="1" dirty="0" smtClean="0">
                <a:solidFill>
                  <a:srgbClr val="FF0000"/>
                </a:solidFill>
              </a:rPr>
              <a:t>の研究には、多波長解析が必須であろ</a:t>
            </a:r>
            <a:r>
              <a:rPr lang="ja-JP" altLang="en-US" b="1" dirty="0" smtClean="0">
                <a:solidFill>
                  <a:srgbClr val="FF0000"/>
                </a:solidFill>
              </a:rPr>
              <a:t>う</a:t>
            </a:r>
            <a:endParaRPr lang="en-US" altLang="ja-JP" b="1" dirty="0" smtClean="0">
              <a:solidFill>
                <a:srgbClr val="FF0000"/>
              </a:solidFill>
            </a:endParaRPr>
          </a:p>
        </p:txBody>
      </p:sp>
    </p:spTree>
    <p:extLst>
      <p:ext uri="{BB962C8B-B14F-4D97-AF65-F5344CB8AC3E}">
        <p14:creationId xmlns:p14="http://schemas.microsoft.com/office/powerpoint/2010/main" val="365912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01762"/>
          </a:xfrm>
        </p:spPr>
        <p:txBody>
          <a:bodyPr>
            <a:normAutofit fontScale="90000"/>
          </a:bodyPr>
          <a:lstStyle/>
          <a:p>
            <a:r>
              <a:rPr kumimoji="1" lang="en-US" altLang="ja-JP" sz="3600" b="1" dirty="0" smtClean="0">
                <a:solidFill>
                  <a:srgbClr val="002060"/>
                </a:solidFill>
              </a:rPr>
              <a:t>“Positron Abundance Anomaly” in Cosmic Ray</a:t>
            </a:r>
            <a:r>
              <a:rPr kumimoji="1" lang="ja-JP" altLang="en-US" sz="3600" b="1" dirty="0" smtClean="0">
                <a:solidFill>
                  <a:srgbClr val="002060"/>
                </a:solidFill>
              </a:rPr>
              <a:t>　</a:t>
            </a:r>
            <a:r>
              <a:rPr kumimoji="1" lang="en-US" altLang="ja-JP" sz="3600" b="1" dirty="0" smtClean="0">
                <a:solidFill>
                  <a:srgbClr val="002060"/>
                </a:solidFill>
              </a:rPr>
              <a:t/>
            </a:r>
            <a:br>
              <a:rPr kumimoji="1" lang="en-US" altLang="ja-JP" sz="3600" b="1" dirty="0" smtClean="0">
                <a:solidFill>
                  <a:srgbClr val="002060"/>
                </a:solidFill>
              </a:rPr>
            </a:br>
            <a:r>
              <a:rPr kumimoji="1" lang="ja-JP" altLang="en-US" sz="3100" b="1" dirty="0" smtClean="0">
                <a:solidFill>
                  <a:srgbClr val="FF0000"/>
                </a:solidFill>
              </a:rPr>
              <a:t>宇宙線の陽電子成分に「異常」</a:t>
            </a:r>
            <a:endParaRPr kumimoji="1" lang="ja-JP" altLang="en-US" sz="3100" b="1" dirty="0">
              <a:solidFill>
                <a:srgbClr val="FF0000"/>
              </a:solidFill>
            </a:endParaRPr>
          </a:p>
        </p:txBody>
      </p:sp>
      <p:sp>
        <p:nvSpPr>
          <p:cNvPr id="3" name="TextBox 2"/>
          <p:cNvSpPr txBox="1"/>
          <p:nvPr/>
        </p:nvSpPr>
        <p:spPr>
          <a:xfrm>
            <a:off x="1600200" y="1676400"/>
            <a:ext cx="5714770" cy="646331"/>
          </a:xfrm>
          <a:prstGeom prst="rect">
            <a:avLst/>
          </a:prstGeom>
          <a:noFill/>
        </p:spPr>
        <p:txBody>
          <a:bodyPr wrap="none" rtlCol="0">
            <a:spAutoFit/>
          </a:bodyPr>
          <a:lstStyle/>
          <a:p>
            <a:r>
              <a:rPr lang="en-US" altLang="ja-JP" b="1" dirty="0" smtClean="0">
                <a:solidFill>
                  <a:srgbClr val="FF0000"/>
                </a:solidFill>
              </a:rPr>
              <a:t>PAMELA</a:t>
            </a:r>
            <a:r>
              <a:rPr lang="en-US" altLang="ja-JP" dirty="0" smtClean="0"/>
              <a:t> “An </a:t>
            </a:r>
            <a:r>
              <a:rPr lang="en-US" altLang="ja-JP" dirty="0"/>
              <a:t>anomalous positron abundance in cosmic rays</a:t>
            </a:r>
          </a:p>
          <a:p>
            <a:r>
              <a:rPr lang="en-US" altLang="ja-JP" dirty="0"/>
              <a:t>with energies 1.5–100 </a:t>
            </a:r>
            <a:r>
              <a:rPr lang="en-US" altLang="ja-JP" dirty="0" err="1" smtClean="0"/>
              <a:t>GeV</a:t>
            </a:r>
            <a:r>
              <a:rPr lang="en-US" altLang="ja-JP" dirty="0"/>
              <a:t>” </a:t>
            </a:r>
            <a:r>
              <a:rPr lang="en-US" altLang="ja-JP" dirty="0" smtClean="0"/>
              <a:t>Nature </a:t>
            </a:r>
            <a:r>
              <a:rPr lang="en-US" altLang="ja-JP" dirty="0" err="1" smtClean="0"/>
              <a:t>Vol</a:t>
            </a:r>
            <a:r>
              <a:rPr lang="en-US" altLang="ja-JP" dirty="0" smtClean="0"/>
              <a:t> 458 (2 </a:t>
            </a:r>
            <a:r>
              <a:rPr lang="en-US" altLang="ja-JP" dirty="0"/>
              <a:t>April </a:t>
            </a:r>
            <a:r>
              <a:rPr lang="en-US" altLang="ja-JP" dirty="0" smtClean="0"/>
              <a:t>2009)</a:t>
            </a:r>
            <a:endParaRPr kumimoji="1" lang="ja-JP" alt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4475818" cy="412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9218" y="5334000"/>
            <a:ext cx="3906182" cy="677108"/>
          </a:xfrm>
          <a:prstGeom prst="rect">
            <a:avLst/>
          </a:prstGeom>
          <a:noFill/>
        </p:spPr>
        <p:txBody>
          <a:bodyPr wrap="square" rtlCol="0">
            <a:spAutoFit/>
          </a:bodyPr>
          <a:lstStyle/>
          <a:p>
            <a:r>
              <a:rPr kumimoji="1" lang="en-US" altLang="ja-JP" sz="2000" b="1" dirty="0" smtClean="0">
                <a:solidFill>
                  <a:srgbClr val="002060"/>
                </a:solidFill>
              </a:rPr>
              <a:t>A GALPROP </a:t>
            </a:r>
            <a:r>
              <a:rPr kumimoji="1" lang="en-US" altLang="ja-JP" sz="2000" b="1" dirty="0" err="1" smtClean="0">
                <a:solidFill>
                  <a:srgbClr val="002060"/>
                </a:solidFill>
              </a:rPr>
              <a:t>spectr</a:t>
            </a:r>
            <a:r>
              <a:rPr kumimoji="1" lang="en-US" altLang="ja-JP" sz="2000" b="1" dirty="0" smtClean="0">
                <a:solidFill>
                  <a:srgbClr val="002060"/>
                </a:solidFill>
              </a:rPr>
              <a:t> of e+/(e+ + e-)</a:t>
            </a:r>
          </a:p>
          <a:p>
            <a:r>
              <a:rPr kumimoji="1" lang="ja-JP" altLang="en-US" b="1" dirty="0" smtClean="0">
                <a:solidFill>
                  <a:srgbClr val="FF0000"/>
                </a:solidFill>
              </a:rPr>
              <a:t>比較のために参照された陽電子比</a:t>
            </a:r>
            <a:endParaRPr kumimoji="1" lang="ja-JP" altLang="en-US" b="1" dirty="0">
              <a:solidFill>
                <a:srgbClr val="FF0000"/>
              </a:solidFill>
            </a:endParaRPr>
          </a:p>
        </p:txBody>
      </p:sp>
      <p:sp>
        <p:nvSpPr>
          <p:cNvPr id="5" name="TextBox 4"/>
          <p:cNvSpPr txBox="1"/>
          <p:nvPr/>
        </p:nvSpPr>
        <p:spPr>
          <a:xfrm>
            <a:off x="5656526" y="3007386"/>
            <a:ext cx="2718821" cy="677108"/>
          </a:xfrm>
          <a:prstGeom prst="rect">
            <a:avLst/>
          </a:prstGeom>
          <a:noFill/>
        </p:spPr>
        <p:txBody>
          <a:bodyPr wrap="none" rtlCol="0">
            <a:spAutoFit/>
          </a:bodyPr>
          <a:lstStyle/>
          <a:p>
            <a:r>
              <a:rPr kumimoji="1" lang="en-US" altLang="ja-JP" sz="2000" b="1" dirty="0" smtClean="0">
                <a:solidFill>
                  <a:srgbClr val="002060"/>
                </a:solidFill>
              </a:rPr>
              <a:t>PAMELA measurements</a:t>
            </a:r>
          </a:p>
          <a:p>
            <a:r>
              <a:rPr kumimoji="1" lang="en-US" altLang="ja-JP" b="1" dirty="0" smtClean="0">
                <a:solidFill>
                  <a:srgbClr val="FF0000"/>
                </a:solidFill>
              </a:rPr>
              <a:t>PAMELA</a:t>
            </a:r>
            <a:r>
              <a:rPr kumimoji="1" lang="ja-JP" altLang="en-US" b="1" dirty="0" smtClean="0">
                <a:solidFill>
                  <a:srgbClr val="FF0000"/>
                </a:solidFill>
              </a:rPr>
              <a:t>の測定結果</a:t>
            </a:r>
            <a:endParaRPr kumimoji="1" lang="ja-JP" altLang="en-US" b="1" dirty="0">
              <a:solidFill>
                <a:srgbClr val="FF0000"/>
              </a:solidFill>
            </a:endParaRPr>
          </a:p>
        </p:txBody>
      </p:sp>
      <p:sp>
        <p:nvSpPr>
          <p:cNvPr id="6" name="Left Arrow 5"/>
          <p:cNvSpPr/>
          <p:nvPr/>
        </p:nvSpPr>
        <p:spPr>
          <a:xfrm rot="20310558">
            <a:off x="4764630" y="3441009"/>
            <a:ext cx="884088" cy="21039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Left Arrow 6"/>
          <p:cNvSpPr/>
          <p:nvPr/>
        </p:nvSpPr>
        <p:spPr>
          <a:xfrm rot="1575261">
            <a:off x="4200565" y="5425015"/>
            <a:ext cx="723900" cy="1692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Box 7"/>
          <p:cNvSpPr txBox="1"/>
          <p:nvPr/>
        </p:nvSpPr>
        <p:spPr>
          <a:xfrm>
            <a:off x="5065818" y="4118846"/>
            <a:ext cx="3812903" cy="1077218"/>
          </a:xfrm>
          <a:prstGeom prst="rect">
            <a:avLst/>
          </a:prstGeom>
          <a:noFill/>
          <a:ln w="38100">
            <a:solidFill>
              <a:srgbClr val="FF0000"/>
            </a:solidFill>
          </a:ln>
        </p:spPr>
        <p:txBody>
          <a:bodyPr wrap="none" rtlCol="0">
            <a:spAutoFit/>
          </a:bodyPr>
          <a:lstStyle/>
          <a:p>
            <a:r>
              <a:rPr kumimoji="1" lang="en-US" altLang="ja-JP" sz="2400" b="1" dirty="0" smtClean="0">
                <a:solidFill>
                  <a:srgbClr val="002060"/>
                </a:solidFill>
              </a:rPr>
              <a:t>My view </a:t>
            </a:r>
            <a:r>
              <a:rPr kumimoji="1" lang="ja-JP" altLang="en-US" sz="2000" b="1" dirty="0">
                <a:solidFill>
                  <a:srgbClr val="FF0000"/>
                </a:solidFill>
              </a:rPr>
              <a:t>私</a:t>
            </a:r>
            <a:r>
              <a:rPr kumimoji="1" lang="ja-JP" altLang="en-US" sz="2000" b="1" dirty="0" smtClean="0">
                <a:solidFill>
                  <a:srgbClr val="FF0000"/>
                </a:solidFill>
              </a:rPr>
              <a:t>の意見</a:t>
            </a:r>
            <a:endParaRPr kumimoji="1" lang="en-US" altLang="ja-JP" sz="2000" b="1" dirty="0" smtClean="0">
              <a:solidFill>
                <a:srgbClr val="FF0000"/>
              </a:solidFill>
            </a:endParaRPr>
          </a:p>
          <a:p>
            <a:r>
              <a:rPr kumimoji="1" lang="en-US" altLang="ja-JP" sz="2000" dirty="0" smtClean="0">
                <a:solidFill>
                  <a:srgbClr val="002060"/>
                </a:solidFill>
              </a:rPr>
              <a:t>Important source type was missing</a:t>
            </a:r>
          </a:p>
          <a:p>
            <a:r>
              <a:rPr kumimoji="1" lang="en-US" altLang="ja-JP" sz="2000" dirty="0">
                <a:solidFill>
                  <a:srgbClr val="002060"/>
                </a:solidFill>
              </a:rPr>
              <a:t>i</a:t>
            </a:r>
            <a:r>
              <a:rPr kumimoji="1" lang="en-US" altLang="ja-JP" sz="2000" dirty="0" smtClean="0">
                <a:solidFill>
                  <a:srgbClr val="002060"/>
                </a:solidFill>
              </a:rPr>
              <a:t>n this version of GALPROP model</a:t>
            </a:r>
          </a:p>
        </p:txBody>
      </p:sp>
    </p:spTree>
    <p:extLst>
      <p:ext uri="{BB962C8B-B14F-4D97-AF65-F5344CB8AC3E}">
        <p14:creationId xmlns:p14="http://schemas.microsoft.com/office/powerpoint/2010/main" val="148481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01762"/>
          </a:xfrm>
        </p:spPr>
        <p:txBody>
          <a:bodyPr>
            <a:normAutofit/>
          </a:bodyPr>
          <a:lstStyle/>
          <a:p>
            <a:r>
              <a:rPr kumimoji="1" lang="en-US" altLang="ja-JP" sz="3600" b="1" dirty="0" smtClean="0">
                <a:solidFill>
                  <a:srgbClr val="002060"/>
                </a:solidFill>
              </a:rPr>
              <a:t>Possible Origins of “Positron Anomaly”</a:t>
            </a:r>
            <a:r>
              <a:rPr kumimoji="1" lang="ja-JP" altLang="en-US" sz="3600" b="1" dirty="0" smtClean="0">
                <a:solidFill>
                  <a:srgbClr val="002060"/>
                </a:solidFill>
              </a:rPr>
              <a:t>　</a:t>
            </a:r>
            <a:r>
              <a:rPr kumimoji="1" lang="en-US" altLang="ja-JP" sz="3600" b="1" dirty="0" smtClean="0">
                <a:solidFill>
                  <a:srgbClr val="002060"/>
                </a:solidFill>
              </a:rPr>
              <a:t/>
            </a:r>
            <a:br>
              <a:rPr kumimoji="1" lang="en-US" altLang="ja-JP" sz="3600" b="1" dirty="0" smtClean="0">
                <a:solidFill>
                  <a:srgbClr val="002060"/>
                </a:solidFill>
              </a:rPr>
            </a:br>
            <a:r>
              <a:rPr kumimoji="1" lang="ja-JP" altLang="en-US" sz="3200" b="1" dirty="0" smtClean="0">
                <a:solidFill>
                  <a:srgbClr val="FF0000"/>
                </a:solidFill>
              </a:rPr>
              <a:t>陽電子アノマリーの起源</a:t>
            </a:r>
            <a:endParaRPr kumimoji="1" lang="ja-JP" altLang="en-US" sz="32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315" y="1771650"/>
            <a:ext cx="52197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23145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817363"/>
            <a:ext cx="3505200" cy="646331"/>
          </a:xfrm>
          <a:prstGeom prst="rect">
            <a:avLst/>
          </a:prstGeom>
          <a:noFill/>
        </p:spPr>
        <p:txBody>
          <a:bodyPr wrap="square" rtlCol="0">
            <a:spAutoFit/>
          </a:bodyPr>
          <a:lstStyle/>
          <a:p>
            <a:r>
              <a:rPr kumimoji="1" lang="en-US" altLang="ja-JP" dirty="0" smtClean="0"/>
              <a:t>PAMELA measurements confirmed by Fermi Large Area Telescope</a:t>
            </a:r>
            <a:endParaRPr kumimoji="1" lang="ja-JP" altLang="en-US" dirty="0"/>
          </a:p>
        </p:txBody>
      </p:sp>
      <p:sp>
        <p:nvSpPr>
          <p:cNvPr id="5" name="TextBox 4"/>
          <p:cNvSpPr txBox="1"/>
          <p:nvPr/>
        </p:nvSpPr>
        <p:spPr>
          <a:xfrm>
            <a:off x="609599" y="4953000"/>
            <a:ext cx="8032415" cy="646331"/>
          </a:xfrm>
          <a:prstGeom prst="rect">
            <a:avLst/>
          </a:prstGeom>
          <a:noFill/>
        </p:spPr>
        <p:txBody>
          <a:bodyPr wrap="square" rtlCol="0">
            <a:spAutoFit/>
          </a:bodyPr>
          <a:lstStyle/>
          <a:p>
            <a:r>
              <a:rPr kumimoji="1" lang="en-US" altLang="ja-JP" dirty="0" smtClean="0"/>
              <a:t>If the GALPROP reference spectrum represents the entire astronomical sources then</a:t>
            </a:r>
          </a:p>
          <a:p>
            <a:r>
              <a:rPr kumimoji="1" lang="en-US" altLang="ja-JP" dirty="0" smtClean="0"/>
              <a:t> </a:t>
            </a:r>
            <a:r>
              <a:rPr kumimoji="1" lang="ja-JP" altLang="en-US" dirty="0" smtClean="0"/>
              <a:t>もし</a:t>
            </a:r>
            <a:r>
              <a:rPr kumimoji="1" lang="en-US" altLang="ja-JP" dirty="0" smtClean="0"/>
              <a:t>GALPROP</a:t>
            </a:r>
            <a:r>
              <a:rPr kumimoji="1" lang="ja-JP" altLang="en-US" dirty="0" smtClean="0"/>
              <a:t>の参照スペクトルが天体起源の陽電子をすべて含むのなら</a:t>
            </a:r>
            <a:endParaRPr kumimoji="1" lang="ja-JP" altLang="en-US" dirty="0"/>
          </a:p>
        </p:txBody>
      </p:sp>
      <p:sp>
        <p:nvSpPr>
          <p:cNvPr id="6" name="Down Arrow 5"/>
          <p:cNvSpPr/>
          <p:nvPr/>
        </p:nvSpPr>
        <p:spPr>
          <a:xfrm>
            <a:off x="4419600" y="5638800"/>
            <a:ext cx="457200" cy="3626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Box 6"/>
          <p:cNvSpPr txBox="1"/>
          <p:nvPr/>
        </p:nvSpPr>
        <p:spPr>
          <a:xfrm>
            <a:off x="3581400" y="6113040"/>
            <a:ext cx="2178097" cy="523220"/>
          </a:xfrm>
          <a:prstGeom prst="rect">
            <a:avLst/>
          </a:prstGeom>
          <a:noFill/>
        </p:spPr>
        <p:txBody>
          <a:bodyPr wrap="none" rtlCol="0">
            <a:spAutoFit/>
          </a:bodyPr>
          <a:lstStyle/>
          <a:p>
            <a:r>
              <a:rPr kumimoji="1" lang="en-US" altLang="ja-JP" sz="2800" b="1" dirty="0" smtClean="0">
                <a:solidFill>
                  <a:srgbClr val="FF0000"/>
                </a:solidFill>
              </a:rPr>
              <a:t>Dark Matter?</a:t>
            </a:r>
            <a:endParaRPr kumimoji="1" lang="ja-JP" altLang="en-US" sz="2800" b="1" dirty="0">
              <a:solidFill>
                <a:srgbClr val="FF0000"/>
              </a:solidFill>
            </a:endParaRPr>
          </a:p>
        </p:txBody>
      </p:sp>
    </p:spTree>
    <p:extLst>
      <p:ext uri="{BB962C8B-B14F-4D97-AF65-F5344CB8AC3E}">
        <p14:creationId xmlns:p14="http://schemas.microsoft.com/office/powerpoint/2010/main" val="1517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solidFill>
                  <a:srgbClr val="002060"/>
                </a:solidFill>
              </a:rPr>
              <a:t>Particle Theory for Dark Matter</a:t>
            </a:r>
            <a:r>
              <a:rPr lang="en-US" dirty="0" smtClean="0"/>
              <a:t/>
            </a:r>
            <a:br>
              <a:rPr lang="en-US" dirty="0" smtClean="0"/>
            </a:br>
            <a:r>
              <a:rPr lang="ja-JP" altLang="en-US" sz="3600" dirty="0" smtClean="0">
                <a:solidFill>
                  <a:srgbClr val="FF0000"/>
                </a:solidFill>
              </a:rPr>
              <a:t>素粒子理論とダークマター</a:t>
            </a:r>
            <a:endParaRPr lang="en-US" sz="3600" dirty="0">
              <a:solidFill>
                <a:srgbClr val="FF0000"/>
              </a:solidFill>
            </a:endParaRPr>
          </a:p>
        </p:txBody>
      </p:sp>
      <p:sp>
        <p:nvSpPr>
          <p:cNvPr id="3" name="TextBox 2"/>
          <p:cNvSpPr txBox="1"/>
          <p:nvPr/>
        </p:nvSpPr>
        <p:spPr>
          <a:xfrm>
            <a:off x="264459" y="2514600"/>
            <a:ext cx="8682318" cy="2246769"/>
          </a:xfrm>
          <a:prstGeom prst="rect">
            <a:avLst/>
          </a:prstGeom>
          <a:noFill/>
          <a:ln w="28575">
            <a:solidFill>
              <a:srgbClr val="FF0000"/>
            </a:solidFill>
          </a:ln>
        </p:spPr>
        <p:txBody>
          <a:bodyPr wrap="square" rtlCol="0">
            <a:spAutoFit/>
          </a:bodyPr>
          <a:lstStyle/>
          <a:p>
            <a:pPr marL="342900" indent="-342900">
              <a:buFont typeface="Arial" pitchFamily="34" charset="0"/>
              <a:buChar char="•"/>
            </a:pPr>
            <a:r>
              <a:rPr lang="en-US" sz="2000" b="1" dirty="0" smtClean="0"/>
              <a:t>Standard Model</a:t>
            </a:r>
            <a:r>
              <a:rPr lang="ja-JP" altLang="en-US" sz="2000" b="1" dirty="0"/>
              <a:t> </a:t>
            </a:r>
            <a:r>
              <a:rPr lang="en-US" altLang="ja-JP" sz="2000" b="1" dirty="0" smtClean="0"/>
              <a:t>(SM)</a:t>
            </a:r>
            <a:r>
              <a:rPr lang="en-US" sz="2000" b="1" dirty="0" smtClean="0"/>
              <a:t> must break-down at mass scale (~100GeV) </a:t>
            </a:r>
          </a:p>
          <a:p>
            <a:pPr marL="342900" indent="-342900">
              <a:buFont typeface="Arial" pitchFamily="34" charset="0"/>
              <a:buChar char="•"/>
            </a:pPr>
            <a:r>
              <a:rPr lang="en-US" sz="2000" b="1" dirty="0" smtClean="0"/>
              <a:t>Super Symmetry (SUSY)</a:t>
            </a:r>
            <a:r>
              <a:rPr lang="en-US" sz="2000" dirty="0" smtClean="0"/>
              <a:t> predicts </a:t>
            </a:r>
            <a:r>
              <a:rPr lang="en-US" sz="2000" b="1" dirty="0" smtClean="0"/>
              <a:t>WIMP</a:t>
            </a:r>
            <a:r>
              <a:rPr lang="en-US" sz="2000" dirty="0" smtClean="0"/>
              <a:t> as the least massive stable particle </a:t>
            </a:r>
          </a:p>
          <a:p>
            <a:r>
              <a:rPr lang="en-US" sz="2000" dirty="0"/>
              <a:t> </a:t>
            </a:r>
            <a:r>
              <a:rPr lang="en-US" sz="2000" dirty="0" smtClean="0"/>
              <a:t>  = the preferred mass to get </a:t>
            </a:r>
            <a:r>
              <a:rPr lang="en-US" sz="2000" b="1" dirty="0" smtClean="0"/>
              <a:t>the right thermal relic density </a:t>
            </a:r>
            <a:r>
              <a:rPr lang="en-US" sz="2000" b="1" dirty="0"/>
              <a:t>&lt;</a:t>
            </a:r>
            <a:r>
              <a:rPr lang="en-US" sz="2000" b="1" dirty="0" err="1">
                <a:latin typeface="Symbol" pitchFamily="18" charset="2"/>
              </a:rPr>
              <a:t>s</a:t>
            </a:r>
            <a:r>
              <a:rPr lang="en-US" sz="2000" b="1" dirty="0" err="1"/>
              <a:t>v</a:t>
            </a:r>
            <a:r>
              <a:rPr lang="en-US" sz="2000" b="1" dirty="0"/>
              <a:t>&gt; ~ </a:t>
            </a:r>
            <a:r>
              <a:rPr lang="en-US" sz="2000" b="1" dirty="0">
                <a:solidFill>
                  <a:srgbClr val="FF0000"/>
                </a:solidFill>
              </a:rPr>
              <a:t>3 10</a:t>
            </a:r>
            <a:r>
              <a:rPr lang="en-US" sz="2000" b="1" baseline="30000" dirty="0">
                <a:solidFill>
                  <a:srgbClr val="FF0000"/>
                </a:solidFill>
              </a:rPr>
              <a:t>-26 </a:t>
            </a:r>
            <a:r>
              <a:rPr lang="en-US" sz="2000" b="1" dirty="0">
                <a:solidFill>
                  <a:srgbClr val="FF0000"/>
                </a:solidFill>
              </a:rPr>
              <a:t>cm</a:t>
            </a:r>
            <a:r>
              <a:rPr lang="en-US" sz="2000" b="1" baseline="30000" dirty="0">
                <a:solidFill>
                  <a:srgbClr val="FF0000"/>
                </a:solidFill>
              </a:rPr>
              <a:t>3</a:t>
            </a:r>
            <a:r>
              <a:rPr lang="en-US" sz="2000" b="1" dirty="0">
                <a:solidFill>
                  <a:srgbClr val="FF0000"/>
                </a:solidFill>
              </a:rPr>
              <a:t> </a:t>
            </a:r>
            <a:r>
              <a:rPr lang="en-US" sz="2000" b="1" dirty="0" smtClean="0">
                <a:solidFill>
                  <a:srgbClr val="FF0000"/>
                </a:solidFill>
              </a:rPr>
              <a:t>s</a:t>
            </a:r>
            <a:r>
              <a:rPr lang="en-US" sz="2000" b="1" baseline="30000" dirty="0" smtClean="0">
                <a:solidFill>
                  <a:srgbClr val="FF0000"/>
                </a:solidFill>
              </a:rPr>
              <a:t>-1</a:t>
            </a:r>
            <a:endParaRPr lang="en-US" sz="2000" b="1" dirty="0" smtClean="0">
              <a:solidFill>
                <a:srgbClr val="FF0000"/>
              </a:solidFill>
            </a:endParaRPr>
          </a:p>
          <a:p>
            <a:endParaRPr lang="en-US" altLang="ja-JP" sz="2000" b="1" dirty="0" smtClean="0">
              <a:solidFill>
                <a:srgbClr val="FF0000"/>
              </a:solidFill>
            </a:endParaRPr>
          </a:p>
          <a:p>
            <a:pPr marL="342900" indent="-342900">
              <a:buFont typeface="Arial" pitchFamily="34" charset="0"/>
              <a:buChar char="•"/>
            </a:pPr>
            <a:r>
              <a:rPr lang="ja-JP" altLang="en-US" sz="2000" b="1" dirty="0" smtClean="0">
                <a:solidFill>
                  <a:srgbClr val="FF0000"/>
                </a:solidFill>
              </a:rPr>
              <a:t>標準模型は</a:t>
            </a:r>
            <a:r>
              <a:rPr lang="en-US" altLang="ja-JP" sz="2000" b="1" dirty="0" smtClean="0">
                <a:solidFill>
                  <a:srgbClr val="FF0000"/>
                </a:solidFill>
              </a:rPr>
              <a:t>100GeV</a:t>
            </a:r>
            <a:r>
              <a:rPr lang="ja-JP" altLang="en-US" sz="2000" b="1" dirty="0" smtClean="0">
                <a:solidFill>
                  <a:srgbClr val="FF0000"/>
                </a:solidFill>
              </a:rPr>
              <a:t>を越えるあたりで、ほころびが現れなければならない</a:t>
            </a:r>
            <a:endParaRPr lang="en-US" altLang="ja-JP" sz="2000" b="1" dirty="0" smtClean="0">
              <a:solidFill>
                <a:srgbClr val="FF0000"/>
              </a:solidFill>
            </a:endParaRPr>
          </a:p>
          <a:p>
            <a:pPr marL="342900" indent="-342900">
              <a:buFont typeface="Arial" pitchFamily="34" charset="0"/>
              <a:buChar char="•"/>
            </a:pPr>
            <a:r>
              <a:rPr lang="ja-JP" altLang="en-US" sz="2000" b="1" dirty="0" smtClean="0">
                <a:solidFill>
                  <a:srgbClr val="FF0000"/>
                </a:solidFill>
              </a:rPr>
              <a:t>超対称性理論（</a:t>
            </a:r>
            <a:r>
              <a:rPr lang="en-US" altLang="ja-JP" sz="2000" b="1" dirty="0" smtClean="0">
                <a:solidFill>
                  <a:srgbClr val="FF0000"/>
                </a:solidFill>
              </a:rPr>
              <a:t>SUSY)</a:t>
            </a:r>
            <a:r>
              <a:rPr lang="ja-JP" altLang="en-US" sz="2000" b="1" dirty="0" smtClean="0">
                <a:solidFill>
                  <a:srgbClr val="FF0000"/>
                </a:solidFill>
              </a:rPr>
              <a:t>は、一番軽い粒子として</a:t>
            </a:r>
            <a:r>
              <a:rPr lang="en-US" altLang="ja-JP" sz="2000" b="1" dirty="0" smtClean="0">
                <a:solidFill>
                  <a:srgbClr val="FF0000"/>
                </a:solidFill>
              </a:rPr>
              <a:t>WIMP</a:t>
            </a:r>
            <a:r>
              <a:rPr lang="ja-JP" altLang="en-US" sz="2000" b="1" dirty="0" smtClean="0">
                <a:solidFill>
                  <a:srgbClr val="FF0000"/>
                </a:solidFill>
              </a:rPr>
              <a:t>の存在を予言する</a:t>
            </a:r>
            <a:endParaRPr lang="en-US" altLang="ja-JP" sz="2000" b="1" dirty="0" smtClean="0">
              <a:solidFill>
                <a:srgbClr val="FF0000"/>
              </a:solidFill>
            </a:endParaRPr>
          </a:p>
          <a:p>
            <a:r>
              <a:rPr lang="ja-JP" altLang="en-US" sz="2000" b="1" dirty="0" smtClean="0">
                <a:solidFill>
                  <a:srgbClr val="FF0000"/>
                </a:solidFill>
              </a:rPr>
              <a:t>   ＝宇宙論で「都合がよい」</a:t>
            </a:r>
            <a:r>
              <a:rPr lang="en-US" altLang="ja-JP" sz="2000" b="1" dirty="0" smtClean="0">
                <a:solidFill>
                  <a:srgbClr val="FF0000"/>
                </a:solidFill>
              </a:rPr>
              <a:t>DM</a:t>
            </a:r>
            <a:r>
              <a:rPr lang="ja-JP" altLang="en-US" sz="2000" b="1" dirty="0" smtClean="0">
                <a:solidFill>
                  <a:srgbClr val="FF0000"/>
                </a:solidFill>
              </a:rPr>
              <a:t>の質量は</a:t>
            </a:r>
            <a:r>
              <a:rPr lang="en-US" altLang="ja-JP" sz="2000" b="1" dirty="0" smtClean="0">
                <a:solidFill>
                  <a:srgbClr val="FF0000"/>
                </a:solidFill>
              </a:rPr>
              <a:t>100GeV</a:t>
            </a:r>
            <a:r>
              <a:rPr lang="ja-JP" altLang="en-US" sz="2000" b="1" dirty="0" smtClean="0">
                <a:solidFill>
                  <a:srgbClr val="FF0000"/>
                </a:solidFill>
              </a:rPr>
              <a:t>あたりである</a:t>
            </a:r>
            <a:endParaRPr lang="en-US" sz="2000" b="1" dirty="0">
              <a:solidFill>
                <a:srgbClr val="FF0000"/>
              </a:solidFill>
            </a:endParaRPr>
          </a:p>
        </p:txBody>
      </p:sp>
      <p:sp>
        <p:nvSpPr>
          <p:cNvPr id="6" name="TextBox 5"/>
          <p:cNvSpPr txBox="1"/>
          <p:nvPr/>
        </p:nvSpPr>
        <p:spPr>
          <a:xfrm>
            <a:off x="3048000" y="1741563"/>
            <a:ext cx="2918876" cy="646331"/>
          </a:xfrm>
          <a:prstGeom prst="rect">
            <a:avLst/>
          </a:prstGeom>
          <a:solidFill>
            <a:srgbClr val="FF66CC"/>
          </a:solidFill>
        </p:spPr>
        <p:txBody>
          <a:bodyPr wrap="none" rtlCol="0">
            <a:spAutoFit/>
          </a:bodyPr>
          <a:lstStyle/>
          <a:p>
            <a:r>
              <a:rPr lang="en-US" sz="3600" b="1" dirty="0" smtClean="0">
                <a:solidFill>
                  <a:srgbClr val="0033CC"/>
                </a:solidFill>
              </a:rPr>
              <a:t>WIMP Miracle</a:t>
            </a:r>
            <a:endParaRPr lang="en-US" sz="3600" b="1" dirty="0">
              <a:solidFill>
                <a:srgbClr val="0033CC"/>
              </a:solidFill>
            </a:endParaRPr>
          </a:p>
        </p:txBody>
      </p:sp>
      <p:sp>
        <p:nvSpPr>
          <p:cNvPr id="7" name="TextBox 6"/>
          <p:cNvSpPr txBox="1"/>
          <p:nvPr/>
        </p:nvSpPr>
        <p:spPr>
          <a:xfrm>
            <a:off x="407069" y="5257800"/>
            <a:ext cx="8343310" cy="954107"/>
          </a:xfrm>
          <a:prstGeom prst="rect">
            <a:avLst/>
          </a:prstGeom>
          <a:noFill/>
          <a:ln w="38100">
            <a:solidFill>
              <a:srgbClr val="0033CC"/>
            </a:solidFill>
          </a:ln>
        </p:spPr>
        <p:txBody>
          <a:bodyPr wrap="none" rtlCol="0">
            <a:spAutoFit/>
          </a:bodyPr>
          <a:lstStyle/>
          <a:p>
            <a:r>
              <a:rPr lang="en-US" sz="2800" b="1" dirty="0" smtClean="0">
                <a:solidFill>
                  <a:srgbClr val="002060"/>
                </a:solidFill>
              </a:rPr>
              <a:t>Victory for fundamental theory of particles and cosmos</a:t>
            </a:r>
          </a:p>
          <a:p>
            <a:r>
              <a:rPr lang="ja-JP" altLang="en-US" sz="2800" dirty="0" smtClean="0">
                <a:solidFill>
                  <a:srgbClr val="FF0000"/>
                </a:solidFill>
              </a:rPr>
              <a:t>素粒子と宇宙物理をつなぐ基礎理論の勝利</a:t>
            </a:r>
            <a:endParaRPr lang="en-US" sz="2800" dirty="0">
              <a:solidFill>
                <a:srgbClr val="FF0000"/>
              </a:solidFill>
            </a:endParaRPr>
          </a:p>
        </p:txBody>
      </p:sp>
    </p:spTree>
    <p:extLst>
      <p:ext uri="{BB962C8B-B14F-4D97-AF65-F5344CB8AC3E}">
        <p14:creationId xmlns:p14="http://schemas.microsoft.com/office/powerpoint/2010/main" val="12556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0" nodeType="click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7"/>
                                        </p:tgtEl>
                                        <p:attrNameLst>
                                          <p:attrName>ppt_x</p:attrName>
                                          <p:attrName>ppt_y</p:attrName>
                                        </p:attrNameLst>
                                      </p:cBhvr>
                                    </p:animMotion>
                                    <p:animRot by="1500000">
                                      <p:cBhvr>
                                        <p:cTn id="18" dur="125" fill="hold">
                                          <p:stCondLst>
                                            <p:cond delay="0"/>
                                          </p:stCondLst>
                                        </p:cTn>
                                        <p:tgtEl>
                                          <p:spTgt spid="7"/>
                                        </p:tgtEl>
                                        <p:attrNameLst>
                                          <p:attrName>r</p:attrName>
                                        </p:attrNameLst>
                                      </p:cBhvr>
                                    </p:animRot>
                                    <p:animRot by="-1500000">
                                      <p:cBhvr>
                                        <p:cTn id="19" dur="125" fill="hold">
                                          <p:stCondLst>
                                            <p:cond delay="125"/>
                                          </p:stCondLst>
                                        </p:cTn>
                                        <p:tgtEl>
                                          <p:spTgt spid="7"/>
                                        </p:tgtEl>
                                        <p:attrNameLst>
                                          <p:attrName>r</p:attrName>
                                        </p:attrNameLst>
                                      </p:cBhvr>
                                    </p:animRot>
                                    <p:animRot by="-1500000">
                                      <p:cBhvr>
                                        <p:cTn id="20" dur="125" fill="hold">
                                          <p:stCondLst>
                                            <p:cond delay="250"/>
                                          </p:stCondLst>
                                        </p:cTn>
                                        <p:tgtEl>
                                          <p:spTgt spid="7"/>
                                        </p:tgtEl>
                                        <p:attrNameLst>
                                          <p:attrName>r</p:attrName>
                                        </p:attrNameLst>
                                      </p:cBhvr>
                                    </p:animRot>
                                    <p:animRot by="1500000">
                                      <p:cBhvr>
                                        <p:cTn id="21"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kumimoji="1" lang="en-US" altLang="ja-JP" sz="4000" b="1" dirty="0" smtClean="0">
                <a:solidFill>
                  <a:srgbClr val="002060"/>
                </a:solidFill>
              </a:rPr>
              <a:t>Candidates for Particle Dark Matter</a:t>
            </a:r>
            <a:r>
              <a:rPr kumimoji="1" lang="en-US" altLang="ja-JP" sz="4000" b="1" dirty="0" smtClean="0"/>
              <a:t/>
            </a:r>
            <a:br>
              <a:rPr kumimoji="1" lang="en-US" altLang="ja-JP" sz="4000" b="1" dirty="0" smtClean="0"/>
            </a:br>
            <a:r>
              <a:rPr kumimoji="1" lang="ja-JP" altLang="en-US" sz="3200" b="1" dirty="0" smtClean="0">
                <a:solidFill>
                  <a:srgbClr val="FF0000"/>
                </a:solidFill>
              </a:rPr>
              <a:t>素粒子ダークマターの候補</a:t>
            </a:r>
            <a:endParaRPr kumimoji="1" lang="ja-JP" altLang="en-US" sz="3200" b="1" dirty="0">
              <a:solidFill>
                <a:srgbClr val="FF0000"/>
              </a:solidFill>
            </a:endParaRPr>
          </a:p>
        </p:txBody>
      </p:sp>
      <p:sp>
        <p:nvSpPr>
          <p:cNvPr id="3" name="TextBox 2"/>
          <p:cNvSpPr txBox="1"/>
          <p:nvPr/>
        </p:nvSpPr>
        <p:spPr>
          <a:xfrm>
            <a:off x="663388" y="2133600"/>
            <a:ext cx="7924801" cy="2385268"/>
          </a:xfrm>
          <a:prstGeom prst="rect">
            <a:avLst/>
          </a:prstGeom>
          <a:noFill/>
        </p:spPr>
        <p:txBody>
          <a:bodyPr wrap="square" rtlCol="0">
            <a:spAutoFit/>
          </a:bodyPr>
          <a:lstStyle/>
          <a:p>
            <a:pPr>
              <a:spcAft>
                <a:spcPts val="600"/>
              </a:spcAft>
            </a:pPr>
            <a:r>
              <a:rPr kumimoji="1" lang="en-US" altLang="ja-JP" sz="2400" b="1" u="sng" dirty="0" smtClean="0">
                <a:solidFill>
                  <a:srgbClr val="002060"/>
                </a:solidFill>
              </a:rPr>
              <a:t>Frequently discussed DM candidates </a:t>
            </a:r>
            <a:r>
              <a:rPr kumimoji="1" lang="ja-JP" altLang="en-US" sz="2000" b="1" dirty="0" smtClean="0"/>
              <a:t>　</a:t>
            </a:r>
            <a:r>
              <a:rPr kumimoji="1" lang="ja-JP" altLang="en-US" sz="2000" b="1" u="sng" dirty="0" smtClean="0">
                <a:solidFill>
                  <a:srgbClr val="FF0000"/>
                </a:solidFill>
              </a:rPr>
              <a:t>良く議論される</a:t>
            </a:r>
            <a:r>
              <a:rPr kumimoji="1" lang="en-US" altLang="ja-JP" sz="2000" b="1" u="sng" dirty="0" smtClean="0">
                <a:solidFill>
                  <a:srgbClr val="FF0000"/>
                </a:solidFill>
              </a:rPr>
              <a:t>DM</a:t>
            </a:r>
            <a:r>
              <a:rPr kumimoji="1" lang="ja-JP" altLang="en-US" sz="2000" b="1" u="sng" dirty="0" smtClean="0">
                <a:solidFill>
                  <a:srgbClr val="FF0000"/>
                </a:solidFill>
              </a:rPr>
              <a:t>候補</a:t>
            </a:r>
            <a:endParaRPr kumimoji="1" lang="en-US" altLang="ja-JP" sz="2000" b="1" u="sng" dirty="0" smtClean="0">
              <a:solidFill>
                <a:srgbClr val="FF0000"/>
              </a:solidFill>
            </a:endParaRPr>
          </a:p>
          <a:p>
            <a:pPr marL="285750" indent="-285750">
              <a:spcAft>
                <a:spcPts val="600"/>
              </a:spcAft>
              <a:buFont typeface="Wingdings" pitchFamily="2" charset="2"/>
              <a:buChar char="Ø"/>
            </a:pPr>
            <a:r>
              <a:rPr kumimoji="1" lang="en-US" altLang="ja-JP" sz="2000" b="1" dirty="0" smtClean="0">
                <a:solidFill>
                  <a:srgbClr val="002060"/>
                </a:solidFill>
              </a:rPr>
              <a:t>Super Symmetry (SUSY) particle(s)</a:t>
            </a:r>
            <a:r>
              <a:rPr kumimoji="1" lang="ja-JP" altLang="en-US" sz="2000" dirty="0" smtClean="0"/>
              <a:t>　</a:t>
            </a:r>
            <a:r>
              <a:rPr kumimoji="1" lang="ja-JP" altLang="en-US" sz="2000" b="1" dirty="0" smtClean="0">
                <a:solidFill>
                  <a:srgbClr val="FF0000"/>
                </a:solidFill>
              </a:rPr>
              <a:t>超対称性理論で予想</a:t>
            </a:r>
            <a:endParaRPr kumimoji="1" lang="en-US" altLang="ja-JP" sz="2000" b="1" dirty="0" smtClean="0">
              <a:solidFill>
                <a:srgbClr val="FF0000"/>
              </a:solidFill>
            </a:endParaRPr>
          </a:p>
          <a:p>
            <a:pPr marL="285750" indent="-285750">
              <a:spcAft>
                <a:spcPts val="600"/>
              </a:spcAft>
              <a:buFont typeface="Wingdings" pitchFamily="2" charset="2"/>
              <a:buChar char="Ø"/>
            </a:pPr>
            <a:r>
              <a:rPr kumimoji="1" lang="en-US" altLang="ja-JP" sz="2000" b="1" dirty="0" err="1" smtClean="0">
                <a:solidFill>
                  <a:srgbClr val="002060"/>
                </a:solidFill>
              </a:rPr>
              <a:t>Gravitino</a:t>
            </a:r>
            <a:r>
              <a:rPr kumimoji="1" lang="en-US" altLang="ja-JP" sz="2000" b="1" dirty="0" smtClean="0">
                <a:solidFill>
                  <a:srgbClr val="002060"/>
                </a:solidFill>
              </a:rPr>
              <a:t> (mod SUSY)</a:t>
            </a:r>
            <a:r>
              <a:rPr kumimoji="1" lang="ja-JP" altLang="en-US" sz="2000" dirty="0" smtClean="0"/>
              <a:t>　</a:t>
            </a:r>
            <a:r>
              <a:rPr kumimoji="1" lang="ja-JP" altLang="en-US" sz="2000" b="1" dirty="0" smtClean="0">
                <a:solidFill>
                  <a:srgbClr val="FF0000"/>
                </a:solidFill>
              </a:rPr>
              <a:t>グラヴィティーノ（超対称性を修正）</a:t>
            </a:r>
            <a:endParaRPr kumimoji="1" lang="en-US" altLang="ja-JP" sz="2000" b="1" dirty="0" smtClean="0">
              <a:solidFill>
                <a:srgbClr val="FF0000"/>
              </a:solidFill>
            </a:endParaRPr>
          </a:p>
          <a:p>
            <a:pPr marL="285750" indent="-285750">
              <a:spcAft>
                <a:spcPts val="600"/>
              </a:spcAft>
              <a:buFont typeface="Wingdings" pitchFamily="2" charset="2"/>
              <a:buChar char="Ø"/>
            </a:pPr>
            <a:r>
              <a:rPr kumimoji="1" lang="en-US" altLang="ja-JP" sz="2000" b="1" dirty="0" smtClean="0">
                <a:solidFill>
                  <a:srgbClr val="002060"/>
                </a:solidFill>
              </a:rPr>
              <a:t>Non-SUSY particles </a:t>
            </a:r>
            <a:r>
              <a:rPr kumimoji="1" lang="ja-JP" altLang="en-US" sz="2000" b="1" dirty="0" smtClean="0">
                <a:solidFill>
                  <a:srgbClr val="FF0000"/>
                </a:solidFill>
              </a:rPr>
              <a:t>超</a:t>
            </a:r>
            <a:r>
              <a:rPr kumimoji="1" lang="ja-JP" altLang="en-US" sz="2000" b="1" dirty="0">
                <a:solidFill>
                  <a:srgbClr val="FF0000"/>
                </a:solidFill>
              </a:rPr>
              <a:t>対称</a:t>
            </a:r>
            <a:r>
              <a:rPr kumimoji="1" lang="ja-JP" altLang="en-US" sz="2000" b="1" dirty="0" smtClean="0">
                <a:solidFill>
                  <a:srgbClr val="FF0000"/>
                </a:solidFill>
              </a:rPr>
              <a:t>性でない理論から予想</a:t>
            </a:r>
            <a:endParaRPr kumimoji="1" lang="en-US" altLang="ja-JP" sz="2000" b="1" dirty="0" smtClean="0">
              <a:solidFill>
                <a:srgbClr val="FF0000"/>
              </a:solidFill>
            </a:endParaRPr>
          </a:p>
          <a:p>
            <a:pPr marL="742950" lvl="1" indent="-285750">
              <a:spcAft>
                <a:spcPts val="600"/>
              </a:spcAft>
              <a:buFont typeface="Wingdings" pitchFamily="2" charset="2"/>
              <a:buChar char="ü"/>
            </a:pPr>
            <a:r>
              <a:rPr kumimoji="1" lang="en-US" altLang="ja-JP" sz="2000" b="1" dirty="0" err="1" smtClean="0">
                <a:solidFill>
                  <a:srgbClr val="002060"/>
                </a:solidFill>
              </a:rPr>
              <a:t>Kaluza</a:t>
            </a:r>
            <a:r>
              <a:rPr kumimoji="1" lang="en-US" altLang="ja-JP" sz="2000" b="1" dirty="0" smtClean="0">
                <a:solidFill>
                  <a:srgbClr val="002060"/>
                </a:solidFill>
              </a:rPr>
              <a:t>-Klein particles</a:t>
            </a:r>
            <a:r>
              <a:rPr kumimoji="1" lang="en-US" altLang="ja-JP" dirty="0" smtClean="0"/>
              <a:t> </a:t>
            </a:r>
            <a:r>
              <a:rPr kumimoji="1" lang="ja-JP" altLang="en-US" dirty="0" smtClean="0"/>
              <a:t>　</a:t>
            </a:r>
            <a:r>
              <a:rPr kumimoji="1" lang="ja-JP" altLang="en-US" b="1" dirty="0" smtClean="0">
                <a:solidFill>
                  <a:srgbClr val="FF0000"/>
                </a:solidFill>
              </a:rPr>
              <a:t>カルーザ・クライン理論</a:t>
            </a:r>
            <a:endParaRPr kumimoji="1" lang="en-US" altLang="ja-JP" b="1" dirty="0" smtClean="0">
              <a:solidFill>
                <a:srgbClr val="FF0000"/>
              </a:solidFill>
            </a:endParaRPr>
          </a:p>
          <a:p>
            <a:pPr marL="742950" lvl="1" indent="-285750">
              <a:spcAft>
                <a:spcPts val="600"/>
              </a:spcAft>
              <a:buFont typeface="Wingdings" pitchFamily="2" charset="2"/>
              <a:buChar char="ü"/>
            </a:pPr>
            <a:r>
              <a:rPr kumimoji="1" lang="en-US" altLang="ja-JP" sz="2000" b="1" dirty="0" err="1" smtClean="0">
                <a:solidFill>
                  <a:srgbClr val="002060"/>
                </a:solidFill>
              </a:rPr>
              <a:t>Axion</a:t>
            </a:r>
            <a:r>
              <a:rPr kumimoji="1" lang="ja-JP" altLang="en-US" sz="2000" b="1" dirty="0" smtClean="0">
                <a:solidFill>
                  <a:srgbClr val="002060"/>
                </a:solidFill>
              </a:rPr>
              <a:t>　</a:t>
            </a:r>
            <a:r>
              <a:rPr kumimoji="1" lang="ja-JP" altLang="en-US" b="1" dirty="0" smtClean="0">
                <a:solidFill>
                  <a:srgbClr val="FF0000"/>
                </a:solidFill>
              </a:rPr>
              <a:t>アクシオン</a:t>
            </a:r>
            <a:endParaRPr kumimoji="1" lang="en-US" altLang="ja-JP" b="1" dirty="0" smtClean="0">
              <a:solidFill>
                <a:srgbClr val="FF0000"/>
              </a:solidFill>
            </a:endParaRPr>
          </a:p>
        </p:txBody>
      </p:sp>
      <p:sp>
        <p:nvSpPr>
          <p:cNvPr id="4" name="TextBox 3"/>
          <p:cNvSpPr txBox="1"/>
          <p:nvPr/>
        </p:nvSpPr>
        <p:spPr>
          <a:xfrm>
            <a:off x="495299" y="4545418"/>
            <a:ext cx="8260977" cy="677108"/>
          </a:xfrm>
          <a:prstGeom prst="rect">
            <a:avLst/>
          </a:prstGeom>
          <a:noFill/>
          <a:ln w="38100">
            <a:solidFill>
              <a:srgbClr val="FF0000"/>
            </a:solidFill>
          </a:ln>
        </p:spPr>
        <p:txBody>
          <a:bodyPr wrap="square" rtlCol="0">
            <a:spAutoFit/>
          </a:bodyPr>
          <a:lstStyle/>
          <a:p>
            <a:r>
              <a:rPr kumimoji="1" lang="en-US" altLang="ja-JP" sz="2000" b="1" dirty="0" smtClean="0">
                <a:solidFill>
                  <a:srgbClr val="002060"/>
                </a:solidFill>
              </a:rPr>
              <a:t>However, DM models explaining PAMELA/Fermi/AMS2 positron fraction are</a:t>
            </a:r>
          </a:p>
          <a:p>
            <a:r>
              <a:rPr kumimoji="1" lang="ja-JP" altLang="en-US" b="1" dirty="0">
                <a:solidFill>
                  <a:srgbClr val="FF0000"/>
                </a:solidFill>
              </a:rPr>
              <a:t>しか</a:t>
            </a:r>
            <a:r>
              <a:rPr kumimoji="1" lang="ja-JP" altLang="en-US" b="1" dirty="0" smtClean="0">
                <a:solidFill>
                  <a:srgbClr val="FF0000"/>
                </a:solidFill>
              </a:rPr>
              <a:t>し、今日の主題である「陽電子比」を説明する「理論」は　</a:t>
            </a:r>
            <a:endParaRPr kumimoji="1" lang="en-US" altLang="ja-JP" b="1" dirty="0" smtClean="0">
              <a:solidFill>
                <a:srgbClr val="FF0000"/>
              </a:solidFill>
            </a:endParaRPr>
          </a:p>
        </p:txBody>
      </p:sp>
      <p:sp>
        <p:nvSpPr>
          <p:cNvPr id="5" name="TextBox 4"/>
          <p:cNvSpPr txBox="1"/>
          <p:nvPr/>
        </p:nvSpPr>
        <p:spPr>
          <a:xfrm>
            <a:off x="587188" y="5570547"/>
            <a:ext cx="8099612" cy="754053"/>
          </a:xfrm>
          <a:prstGeom prst="rect">
            <a:avLst/>
          </a:prstGeom>
          <a:noFill/>
          <a:ln w="38100">
            <a:solidFill>
              <a:srgbClr val="FF0000"/>
            </a:solidFill>
          </a:ln>
        </p:spPr>
        <p:txBody>
          <a:bodyPr wrap="square" rtlCol="0">
            <a:spAutoFit/>
          </a:bodyPr>
          <a:lstStyle/>
          <a:p>
            <a:r>
              <a:rPr kumimoji="1" lang="en-US" altLang="ja-JP" sz="2300" b="1" dirty="0">
                <a:solidFill>
                  <a:srgbClr val="002060"/>
                </a:solidFill>
              </a:rPr>
              <a:t>A</a:t>
            </a:r>
            <a:r>
              <a:rPr kumimoji="1" lang="en-US" altLang="ja-JP" sz="2300" b="1" dirty="0" smtClean="0">
                <a:solidFill>
                  <a:srgbClr val="002060"/>
                </a:solidFill>
              </a:rPr>
              <a:t>d-hoc models and there are several  for every claim of DM hints</a:t>
            </a:r>
            <a:r>
              <a:rPr kumimoji="1" lang="ja-JP" altLang="en-US" sz="2000" b="1" dirty="0">
                <a:solidFill>
                  <a:srgbClr val="002060"/>
                </a:solidFill>
              </a:rPr>
              <a:t>　</a:t>
            </a:r>
            <a:endParaRPr kumimoji="1" lang="en-US" altLang="ja-JP" sz="2000" b="1" dirty="0" smtClean="0">
              <a:solidFill>
                <a:srgbClr val="002060"/>
              </a:solidFill>
            </a:endParaRPr>
          </a:p>
          <a:p>
            <a:pPr algn="ctr"/>
            <a:r>
              <a:rPr kumimoji="1" lang="ja-JP" altLang="en-US" sz="2000" b="1" dirty="0" smtClean="0">
                <a:solidFill>
                  <a:srgbClr val="FF0000"/>
                </a:solidFill>
              </a:rPr>
              <a:t>特</a:t>
            </a:r>
            <a:r>
              <a:rPr kumimoji="1" lang="ja-JP" altLang="en-US" sz="2000" b="1" dirty="0">
                <a:solidFill>
                  <a:srgbClr val="FF0000"/>
                </a:solidFill>
              </a:rPr>
              <a:t>定の実</a:t>
            </a:r>
            <a:r>
              <a:rPr kumimoji="1" lang="ja-JP" altLang="en-US" sz="2000" b="1" dirty="0" smtClean="0">
                <a:solidFill>
                  <a:srgbClr val="FF0000"/>
                </a:solidFill>
              </a:rPr>
              <a:t>験を</a:t>
            </a:r>
            <a:r>
              <a:rPr kumimoji="1" lang="ja-JP" altLang="en-US" sz="2000" b="1" dirty="0">
                <a:solidFill>
                  <a:srgbClr val="FF0000"/>
                </a:solidFill>
              </a:rPr>
              <a:t>説明するた</a:t>
            </a:r>
            <a:r>
              <a:rPr kumimoji="1" lang="ja-JP" altLang="en-US" sz="2000" b="1" dirty="0" smtClean="0">
                <a:solidFill>
                  <a:srgbClr val="FF0000"/>
                </a:solidFill>
              </a:rPr>
              <a:t>め</a:t>
            </a:r>
            <a:r>
              <a:rPr kumimoji="1" lang="ja-JP" altLang="en-US" sz="2000" b="1" dirty="0">
                <a:solidFill>
                  <a:srgbClr val="FF0000"/>
                </a:solidFill>
              </a:rPr>
              <a:t>の</a:t>
            </a:r>
            <a:r>
              <a:rPr kumimoji="1" lang="ja-JP" altLang="en-US" sz="2000" b="1" dirty="0" smtClean="0">
                <a:solidFill>
                  <a:srgbClr val="FF0000"/>
                </a:solidFill>
              </a:rPr>
              <a:t>理論で、「</a:t>
            </a:r>
            <a:r>
              <a:rPr kumimoji="1" lang="en-US" altLang="ja-JP" sz="2000" b="1" dirty="0" smtClean="0">
                <a:solidFill>
                  <a:srgbClr val="FF0000"/>
                </a:solidFill>
              </a:rPr>
              <a:t>DM</a:t>
            </a:r>
            <a:r>
              <a:rPr kumimoji="1" lang="ja-JP" altLang="en-US" sz="2000" b="1" dirty="0" smtClean="0">
                <a:solidFill>
                  <a:srgbClr val="FF0000"/>
                </a:solidFill>
              </a:rPr>
              <a:t>の兆候」　ごとに多く出される</a:t>
            </a:r>
            <a:r>
              <a:rPr kumimoji="1" lang="en-US" altLang="ja-JP" dirty="0" smtClean="0"/>
              <a:t> </a:t>
            </a:r>
            <a:endParaRPr kumimoji="1" lang="ja-JP" altLang="en-US" dirty="0"/>
          </a:p>
        </p:txBody>
      </p:sp>
      <p:sp>
        <p:nvSpPr>
          <p:cNvPr id="6" name="Down Arrow 5"/>
          <p:cNvSpPr/>
          <p:nvPr/>
        </p:nvSpPr>
        <p:spPr>
          <a:xfrm>
            <a:off x="4114800" y="5222526"/>
            <a:ext cx="838200" cy="3480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603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2100</TotalTime>
  <Words>2947</Words>
  <Application>Microsoft Office PowerPoint</Application>
  <PresentationFormat>On-screen Show (4:3)</PresentationFormat>
  <Paragraphs>436</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Dark Matter Limits from g-ray/CR Obs </vt:lpstr>
      <vt:lpstr>Plan of the talk  話の流れ</vt:lpstr>
      <vt:lpstr>Composition of the Cosmos 宇宙の構成要素</vt:lpstr>
      <vt:lpstr>Observational Evidence for Dark Matter 暗黒物質がある観測的証拠</vt:lpstr>
      <vt:lpstr>Recent Cosmic Ray Experiments </vt:lpstr>
      <vt:lpstr>“Positron Abundance Anomaly” in Cosmic Ray　 宇宙線の陽電子成分に「異常」</vt:lpstr>
      <vt:lpstr>Possible Origins of “Positron Anomaly”　 陽電子アノマリーの起源</vt:lpstr>
      <vt:lpstr>Particle Theory for Dark Matter 素粒子理論とダークマター</vt:lpstr>
      <vt:lpstr>Candidates for Particle Dark Matter 素粒子ダークマターの候補</vt:lpstr>
      <vt:lpstr>Particle Dark Matter: Detection Method 素粒子ダークマター候補：検出方法</vt:lpstr>
      <vt:lpstr>Candidates for WIMP DM WIMPダークマターの候補</vt:lpstr>
      <vt:lpstr>Direct Search and Indirect Search 直接探索と間接探索</vt:lpstr>
      <vt:lpstr>Direct Searches for DM ダークマターの直接探索</vt:lpstr>
      <vt:lpstr>Direct DM Detectors Based on Liq. Xe 液体キセノンを使ったDM直接検出器</vt:lpstr>
      <vt:lpstr>Direct DM Detection by Si/Ge Detectors 半導体検出器によるダークマターの直接検出</vt:lpstr>
      <vt:lpstr>Indirect Searches for DM ダークマター粒子の間接的な探索</vt:lpstr>
      <vt:lpstr>Why Increase in e+/e- =&gt; Dark Matter?　1/2 なぜe+/e-の増加がダークマターに結びつくの?</vt:lpstr>
      <vt:lpstr>Why Increase in e+/e- =&gt; Dark Matter?　2/2 なぜe+/e-の増加がダークマターに結びつくの?</vt:lpstr>
      <vt:lpstr>Indirect Searches for DM in Cosmic Rays 地球に到来する宇宙線での間接的DM探索</vt:lpstr>
      <vt:lpstr> Charged CR spectra and DM 荷電宇宙線スペクトルとDM </vt:lpstr>
      <vt:lpstr>DM Search with Fermi-LAT in g-ray フェルミ衛星でのDM起源のg線 探索</vt:lpstr>
      <vt:lpstr>Claims for DM Detection</vt:lpstr>
      <vt:lpstr>AMS-2 Detector</vt:lpstr>
      <vt:lpstr>Important Characteristics: e+ proton separation 重要な検出器の性能：陽電子と陽子の分離</vt:lpstr>
      <vt:lpstr>Fermi without TRD: Shower Trans Shape TRDがないFermi衛星：シャワーの広がり</vt:lpstr>
      <vt:lpstr>Fermi without TRD: Plastic Scinti Signal TRDがないFermi衛星：シンチレータの信号</vt:lpstr>
      <vt:lpstr>Fermi without TRD: Combination of two TRDがないFermi衛星：２つの組み合わせ</vt:lpstr>
      <vt:lpstr>Fermi without Magnet: Earth Magnetism 磁石を持たないフェルミ衛星：地球磁場を使う</vt:lpstr>
      <vt:lpstr>e+/(e- + e+) by AMS, PAMELA &amp; Fermi</vt:lpstr>
      <vt:lpstr>Constraint in Interpreting Results No.1 結果を解釈する上での制約 No.1</vt:lpstr>
      <vt:lpstr>Constraints No.2: Fermi Obs in g-ray 制約No.2：フェルミ衛星によるg線観測</vt:lpstr>
      <vt:lpstr>Study on g-rays from Dwarf Spheroidal Satellites 天の川銀河の周りにある矮小銀河からのg線 </vt:lpstr>
      <vt:lpstr>Constraint from Fermi g-ray Obs of dSph 1/2  フェルミの矮小銀河からのg線観測による制限 1/2</vt:lpstr>
      <vt:lpstr>Constraint from Fermi g-ray Obs of dSph 2/2  フェルミの矮小銀河からのg線観測による制限 2/2</vt:lpstr>
      <vt:lpstr>Constraints from dSph in the Future Fermi 10 years + CTA</vt:lpstr>
      <vt:lpstr>Constraints No.3: Fermi Obs in g-ray 制約No.2：フェルミ衛星によるg線観測</vt:lpstr>
      <vt:lpstr>Constraint from Ext-Gal Diffuse g-ray Obs 1/2  フェルミの銀河系外からのg線観測による制限 1/2</vt:lpstr>
      <vt:lpstr>Constraint from Ext-Gal Diffuse g-ray Obs 2/2  フェルミの銀河系外からのg線観測による制限 2/2</vt:lpstr>
      <vt:lpstr>Theory Driven DM: WIMP is most popular 正当派理論に基づくDM：WIMPが一番人気</vt:lpstr>
      <vt:lpstr>There are many ad-hoc models 多くのDMモデルが「自由に」作られた</vt:lpstr>
      <vt:lpstr>Fermi Constrains Dark Matter Decay Scenario フェルミによる崩壊するダークマターへの制限</vt:lpstr>
      <vt:lpstr>DM in Halo</vt:lpstr>
      <vt:lpstr>Halo Obs: Constraints on e+/e-Based DM Models 銀河ハロー観測:陽電子比ベースのDMモデルを制限</vt:lpstr>
      <vt:lpstr>Current Upper Limits for Dark Matter 現時点でのダークマターに対する制限</vt:lpstr>
      <vt:lpstr>Surviving DM Scenario Theory: Example 1 生き延びているダークマター理論：例1</vt:lpstr>
      <vt:lpstr>DM Scenario Theory: Example 2 ダークマター起源の理論：例2</vt:lpstr>
      <vt:lpstr>Dark Matter Scenario: Fitting by Cholis &amp; Hooper ダークマター起源： Cholis &amp; Hooper のフィット</vt:lpstr>
      <vt:lpstr>Pulsar Scenario: Lee, Kamae et al 2011 パルサー起源：李・釜江他</vt:lpstr>
      <vt:lpstr>Pulsar Scenario by Cholis &amp; Hooper パルサー起源： Cholis &amp; Hooper</vt:lpstr>
      <vt:lpstr>Spectral Line Feature around 130GeV　1/2 C. Weniger 2012</vt:lpstr>
      <vt:lpstr>Spectral Line Feature around 130GeV 2/2 C. Weniger 2012</vt:lpstr>
      <vt:lpstr>Fermi Analyses of the Spectral Line Feature 1/2</vt:lpstr>
      <vt:lpstr>Fermi Analyses of the Spectral Line Feature 2/2</vt:lpstr>
      <vt:lpstr>Dark Matter Search: Future Prospects ダークマター探索：今後の見通し</vt:lpstr>
      <vt:lpstr>Temporary Conclusions 暫定的な結論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Cosmic-Ray e+/e- Ratio and Dark Matter</dc:title>
  <dc:creator>kamae</dc:creator>
  <cp:lastModifiedBy>kamae</cp:lastModifiedBy>
  <cp:revision>148</cp:revision>
  <dcterms:created xsi:type="dcterms:W3CDTF">2013-04-29T02:04:28Z</dcterms:created>
  <dcterms:modified xsi:type="dcterms:W3CDTF">2013-08-05T15:38:57Z</dcterms:modified>
</cp:coreProperties>
</file>