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mov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__1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Microsoft___2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713" r:id="rId2"/>
  </p:sldMasterIdLst>
  <p:notesMasterIdLst>
    <p:notesMasterId r:id="rId30"/>
  </p:notesMasterIdLst>
  <p:sldIdLst>
    <p:sldId id="709" r:id="rId3"/>
    <p:sldId id="628" r:id="rId4"/>
    <p:sldId id="629" r:id="rId5"/>
    <p:sldId id="637" r:id="rId6"/>
    <p:sldId id="638" r:id="rId7"/>
    <p:sldId id="731" r:id="rId8"/>
    <p:sldId id="663" r:id="rId9"/>
    <p:sldId id="676" r:id="rId10"/>
    <p:sldId id="677" r:id="rId11"/>
    <p:sldId id="639" r:id="rId12"/>
    <p:sldId id="644" r:id="rId13"/>
    <p:sldId id="645" r:id="rId14"/>
    <p:sldId id="640" r:id="rId15"/>
    <p:sldId id="711" r:id="rId16"/>
    <p:sldId id="712" r:id="rId17"/>
    <p:sldId id="713" r:id="rId18"/>
    <p:sldId id="714" r:id="rId19"/>
    <p:sldId id="642" r:id="rId20"/>
    <p:sldId id="648" r:id="rId21"/>
    <p:sldId id="646" r:id="rId22"/>
    <p:sldId id="647" r:id="rId23"/>
    <p:sldId id="732" r:id="rId24"/>
    <p:sldId id="649" r:id="rId25"/>
    <p:sldId id="650" r:id="rId26"/>
    <p:sldId id="643" r:id="rId27"/>
    <p:sldId id="710" r:id="rId28"/>
    <p:sldId id="651" r:id="rId29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4871A"/>
    <a:srgbClr val="90CD05"/>
    <a:srgbClr val="FF68C6"/>
    <a:srgbClr val="FFE9E6"/>
    <a:srgbClr val="5AFF3B"/>
    <a:srgbClr val="FF4912"/>
    <a:srgbClr val="FF214C"/>
    <a:srgbClr val="FF3474"/>
    <a:srgbClr val="79A3FF"/>
    <a:srgbClr val="FF6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660"/>
  </p:normalViewPr>
  <p:slideViewPr>
    <p:cSldViewPr>
      <p:cViewPr>
        <p:scale>
          <a:sx n="75" d="100"/>
          <a:sy n="75" d="100"/>
        </p:scale>
        <p:origin x="-1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6ADC94-BD40-614A-BACA-D74F66AE903C}" type="datetime1">
              <a:rPr lang="ja-JP" altLang="en-US"/>
              <a:pPr>
                <a:defRPr/>
              </a:pPr>
              <a:t>13/07/31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EA9CBF-FE24-CD48-AC1E-ACD432760C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23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-109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21095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en-US"/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658F83-83BA-6C4E-81D6-B3B6AAEC29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0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99247-6EE5-2F4C-BABE-42606FB668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22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1C37-8223-FB45-8670-8D93C8FD32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66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pic>
        <p:nvPicPr>
          <p:cNvPr id="243" name="Picture 246" descr="C:\WINNT\Profiles\rebeccal\Desktop\posbul1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385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262386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2FB84-5ABE-E64B-AB25-9E66561D20B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8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5130-F780-AC49-BDE5-C38F3F49D0C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347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1AAF-D5B9-9E4E-A2D3-730736F1C7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742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76B5-F96B-6D47-8AAF-3BF2BD3884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23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B444-964C-5B4B-ACD0-7263A392AD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96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6F387-7112-904E-85A5-E8FE08480E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808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95C5-FBA7-4544-B844-F5C9EC9F9E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8153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4A69-052E-5647-9608-57E645FF08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8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F1D3D-CBA4-1845-B5C3-80A217DE43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7306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A71C4-0CD8-3240-A99E-6EA6A5E83A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2992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4799-FDC5-ED40-91AE-13A9F24230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5415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26F4-42CB-9640-8F3E-0955B2B5B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85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580DA-ECFE-A64E-9C12-C31FBB2EA2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6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DF3C-24BD-2748-A4F8-DDBF2575A1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569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1441D-17D5-1741-B4B2-1F22DB870D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933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D0520-8BFD-8943-9DC0-E7DEF379A1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969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8F57-6A5C-6F44-97C3-5183B8F100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632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F2C9-0230-5748-94C7-3A14E76B3C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458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98CF-02E0-C841-A238-0D59060644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018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3319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charset="0"/>
            </a:endParaRPr>
          </a:p>
        </p:txBody>
      </p:sp>
      <p:sp>
        <p:nvSpPr>
          <p:cNvPr id="20992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47EE21C-36CC-C443-9B10-76099DBA8D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1" r:id="rId1"/>
    <p:sldLayoutId id="2147488231" r:id="rId2"/>
    <p:sldLayoutId id="2147488232" r:id="rId3"/>
    <p:sldLayoutId id="2147488233" r:id="rId4"/>
    <p:sldLayoutId id="2147488234" r:id="rId5"/>
    <p:sldLayoutId id="2147488235" r:id="rId6"/>
    <p:sldLayoutId id="2147488236" r:id="rId7"/>
    <p:sldLayoutId id="2147488237" r:id="rId8"/>
    <p:sldLayoutId id="2147488238" r:id="rId9"/>
    <p:sldLayoutId id="2147488239" r:id="rId10"/>
    <p:sldLayoutId id="21474882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charset="0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25608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25634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5659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60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61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62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63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35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5654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5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6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7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8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36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56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2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53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37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564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5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6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7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8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38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563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2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43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grpSp>
          <p:nvGrpSpPr>
            <p:cNvPr id="25609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25610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5632" name="Rectangle 36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33" name="Rectangle 37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1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5630" name="Rectangle 39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31" name="Rectangle 40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2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5628" name="Rectangle 42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29" name="Rectangle 43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3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5626" name="Rectangle 45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27" name="Rectangle 46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4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5624" name="Rectangle 48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25" name="Rectangle 49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5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5622" name="Rectangle 51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23" name="Rectangle 52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6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5620" name="Rectangle 54"/>
                <p:cNvSpPr>
                  <a:spLocks noChangeArrowheads="1"/>
                </p:cNvSpPr>
                <p:nvPr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21" name="Rectangle 55"/>
                <p:cNvSpPr>
                  <a:spLocks noChangeArrowheads="1"/>
                </p:cNvSpPr>
                <p:nvPr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5617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5618" name="Rectangle 57"/>
                <p:cNvSpPr>
                  <a:spLocks noChangeArrowheads="1"/>
                </p:cNvSpPr>
                <p:nvPr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619" name="Rectangle 58"/>
                <p:cNvSpPr>
                  <a:spLocks noChangeArrowheads="1"/>
                </p:cNvSpPr>
                <p:nvPr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25603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25604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61181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Helvetica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1182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Helvetica" pitchFamily="-109" charset="0"/>
                <a:ea typeface="Osaka" pitchFamily="-109" charset="-128"/>
                <a:cs typeface="Osaka" pitchFamily="-109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118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Helvetica" charset="0"/>
              </a:defRPr>
            </a:lvl1pPr>
          </a:lstStyle>
          <a:p>
            <a:pPr>
              <a:defRPr/>
            </a:pPr>
            <a:fld id="{A70E75F8-5669-1A4E-951D-85BB1C05F4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52" r:id="rId1"/>
    <p:sldLayoutId id="2147488241" r:id="rId2"/>
    <p:sldLayoutId id="2147488242" r:id="rId3"/>
    <p:sldLayoutId id="2147488243" r:id="rId4"/>
    <p:sldLayoutId id="2147488244" r:id="rId5"/>
    <p:sldLayoutId id="2147488245" r:id="rId6"/>
    <p:sldLayoutId id="2147488246" r:id="rId7"/>
    <p:sldLayoutId id="2147488247" r:id="rId8"/>
    <p:sldLayoutId id="2147488248" r:id="rId9"/>
    <p:sldLayoutId id="2147488249" r:id="rId10"/>
    <p:sldLayoutId id="21474882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saka" pitchFamily="-111" charset="-128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3.emf"/><Relationship Id="rId9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__1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__2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image" Target="../media/image5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6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53.emf"/><Relationship Id="rId9" Type="http://schemas.openxmlformats.org/officeDocument/2006/relationships/image" Target="../media/image5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56.emf"/><Relationship Id="rId7" Type="http://schemas.openxmlformats.org/officeDocument/2006/relationships/image" Target="../media/image57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5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正方形/長方形 1"/>
          <p:cNvSpPr>
            <a:spLocks noChangeArrowheads="1"/>
          </p:cNvSpPr>
          <p:nvPr/>
        </p:nvSpPr>
        <p:spPr bwMode="auto">
          <a:xfrm>
            <a:off x="1115616" y="5517232"/>
            <a:ext cx="6768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研究会「素粒子物理学の進展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2013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」＠京大基研</a:t>
            </a:r>
            <a:endParaRPr lang="ja-JP" altLang="en-US" dirty="0">
              <a:solidFill>
                <a:srgbClr val="FFFFFF"/>
              </a:solidFill>
            </a:endParaRPr>
          </a:p>
        </p:txBody>
      </p:sp>
      <p:pic>
        <p:nvPicPr>
          <p:cNvPr id="4" name="図 3" descr="SORIUSHI_20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97" y="44624"/>
            <a:ext cx="2731715" cy="180020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652120" y="4489956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橘　基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(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佐賀大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</a:t>
            </a:r>
            <a:endParaRPr lang="ja-JP" altLang="en-US" sz="2800" dirty="0">
              <a:solidFill>
                <a:srgbClr val="FFFFFF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2185700"/>
            <a:ext cx="8280920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中性子星における暗黒物質捕獲</a:t>
            </a:r>
          </a:p>
          <a:p>
            <a:r>
              <a:rPr lang="en-US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              </a:t>
            </a:r>
            <a:r>
              <a:rPr lang="ja-JP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　　</a:t>
            </a:r>
            <a:r>
              <a:rPr lang="en-US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ブラックホール形成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高密度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天体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からダークマターへのアプローチ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03707" y="6197242"/>
            <a:ext cx="134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2013.8.6</a:t>
            </a:r>
            <a:endParaRPr lang="ja-JP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5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206262" y="613718"/>
            <a:ext cx="662519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なぜ暗黒物質と中性子星か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?</a:t>
            </a:r>
          </a:p>
          <a:p>
            <a:pPr algn="ctr">
              <a:lnSpc>
                <a:spcPct val="50000"/>
              </a:lnSpc>
            </a:pPr>
            <a:endParaRPr lang="en-US" altLang="ja-JP" sz="28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algn="ctr"/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暗黒物質が</a:t>
            </a:r>
            <a:r>
              <a:rPr lang="en-US" altLang="ja-JP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WIMP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なら強い制限を与える可能性</a:t>
            </a: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766023" y="2348880"/>
            <a:ext cx="7938829" cy="3636882"/>
            <a:chOff x="766023" y="2348880"/>
            <a:chExt cx="7938829" cy="3636882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1570757"/>
                </p:ext>
              </p:extLst>
            </p:nvPr>
          </p:nvGraphicFramePr>
          <p:xfrm>
            <a:off x="1763688" y="2348880"/>
            <a:ext cx="5417026" cy="266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76" name="数式" r:id="rId3" imgW="1803400" imgH="838200" progId="Equation.3">
                    <p:embed/>
                  </p:oleObj>
                </mc:Choice>
                <mc:Fallback>
                  <p:oleObj name="数式" r:id="rId3" imgW="1803400" imgH="83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2348880"/>
                          <a:ext cx="5417026" cy="266429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正方形/長方形 12"/>
            <p:cNvSpPr/>
            <p:nvPr/>
          </p:nvSpPr>
          <p:spPr>
            <a:xfrm>
              <a:off x="766023" y="5409698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典型的な中性子星の場合、</a:t>
              </a:r>
              <a:endParaRPr lang="ja-JP" altLang="en-US" dirty="0"/>
            </a:p>
          </p:txBody>
        </p:sp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296010"/>
                </p:ext>
              </p:extLst>
            </p:nvPr>
          </p:nvGraphicFramePr>
          <p:xfrm>
            <a:off x="4788024" y="5373216"/>
            <a:ext cx="3916828" cy="612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77" name="数式" r:id="rId5" imgW="1625600" imgH="254000" progId="Equation.3">
                    <p:embed/>
                  </p:oleObj>
                </mc:Choice>
                <mc:Fallback>
                  <p:oleObj name="数式" r:id="rId5" imgW="16256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88024" y="5373216"/>
                          <a:ext cx="3916828" cy="61254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図形グループ 6"/>
          <p:cNvGrpSpPr/>
          <p:nvPr/>
        </p:nvGrpSpPr>
        <p:grpSpPr>
          <a:xfrm>
            <a:off x="8549" y="1988840"/>
            <a:ext cx="9144000" cy="4032448"/>
            <a:chOff x="8549" y="2204864"/>
            <a:chExt cx="9144000" cy="4032448"/>
          </a:xfrm>
        </p:grpSpPr>
        <p:sp>
          <p:nvSpPr>
            <p:cNvPr id="3" name="正方形/長方形 2"/>
            <p:cNvSpPr/>
            <p:nvPr/>
          </p:nvSpPr>
          <p:spPr>
            <a:xfrm>
              <a:off x="8549" y="2204864"/>
              <a:ext cx="9144000" cy="403244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7131765"/>
                </p:ext>
              </p:extLst>
            </p:nvPr>
          </p:nvGraphicFramePr>
          <p:xfrm>
            <a:off x="1763688" y="2708920"/>
            <a:ext cx="5525386" cy="1368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078" name="数式" r:id="rId7" imgW="1155700" imgH="241300" progId="Equation.3">
                    <p:embed/>
                  </p:oleObj>
                </mc:Choice>
                <mc:Fallback>
                  <p:oleObj name="数式" r:id="rId7" imgW="11557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63688" y="2708920"/>
                          <a:ext cx="5525386" cy="13681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正方形/長方形 15"/>
            <p:cNvSpPr/>
            <p:nvPr/>
          </p:nvSpPr>
          <p:spPr>
            <a:xfrm>
              <a:off x="2483768" y="4365104"/>
              <a:ext cx="4058546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CDMS</a:t>
              </a:r>
              <a:r>
                <a:rPr lang="ja-JP" altLang="en-US" sz="32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よりも</a:t>
              </a:r>
              <a:r>
                <a:rPr lang="ja-JP" altLang="en-US" sz="32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シビア</a:t>
              </a:r>
              <a:r>
                <a:rPr lang="en-US" altLang="ja-JP" sz="32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!</a:t>
              </a:r>
              <a:endParaRPr lang="ja-JP" altLang="en-US" sz="3200" dirty="0">
                <a:solidFill>
                  <a:srgbClr val="FFFF00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1533264" y="5085184"/>
              <a:ext cx="5919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solidFill>
                    <a:srgbClr val="FF3474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中性子星で暗黒物質に制限を与える</a:t>
              </a:r>
              <a:r>
                <a:rPr lang="en-US" altLang="ja-JP" sz="2800" dirty="0" smtClean="0">
                  <a:solidFill>
                    <a:srgbClr val="FF3474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 </a:t>
              </a:r>
              <a:endParaRPr lang="ja-JP" altLang="en-US" sz="2800" dirty="0">
                <a:solidFill>
                  <a:srgbClr val="FF3474"/>
                </a:solidFill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0" y="1844824"/>
            <a:ext cx="9144000" cy="4896544"/>
            <a:chOff x="0" y="1844824"/>
            <a:chExt cx="9144000" cy="4896544"/>
          </a:xfrm>
        </p:grpSpPr>
        <p:sp>
          <p:nvSpPr>
            <p:cNvPr id="10" name="正方形/長方形 9"/>
            <p:cNvSpPr/>
            <p:nvPr/>
          </p:nvSpPr>
          <p:spPr>
            <a:xfrm>
              <a:off x="0" y="1844824"/>
              <a:ext cx="9144000" cy="48965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図形グループ 8"/>
            <p:cNvGrpSpPr/>
            <p:nvPr/>
          </p:nvGrpSpPr>
          <p:grpSpPr>
            <a:xfrm>
              <a:off x="1215504" y="1844824"/>
              <a:ext cx="6596856" cy="4833147"/>
              <a:chOff x="1215504" y="1844824"/>
              <a:chExt cx="6596856" cy="4833147"/>
            </a:xfrm>
          </p:grpSpPr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5504" y="1844824"/>
                <a:ext cx="6596856" cy="4833147"/>
              </a:xfrm>
              <a:prstGeom prst="rect">
                <a:avLst/>
              </a:prstGeom>
            </p:spPr>
          </p:pic>
          <p:sp>
            <p:nvSpPr>
              <p:cNvPr id="6" name="正方形/長方形 5"/>
              <p:cNvSpPr/>
              <p:nvPr/>
            </p:nvSpPr>
            <p:spPr>
              <a:xfrm>
                <a:off x="4572000" y="2061051"/>
                <a:ext cx="2407068" cy="40011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arXiv:</a:t>
                </a:r>
                <a:r>
                  <a:rPr lang="en-US" altLang="ja-JP" sz="20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1304.4279</a:t>
                </a:r>
                <a:endParaRPr lang="ja-JP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7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36394" y="836712"/>
            <a:ext cx="6647974" cy="646331"/>
          </a:xfrm>
          <a:prstGeom prst="rect">
            <a:avLst/>
          </a:prstGeom>
          <a:solidFill>
            <a:srgbClr val="008000"/>
          </a:solidFill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暗黒物質と中性子星のトピック</a:t>
            </a:r>
            <a:endParaRPr lang="en-US" altLang="ja-JP" sz="36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3528" y="1844824"/>
            <a:ext cx="8568952" cy="150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• 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暗黒物質の状態方程式を加味した質量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半径関係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• 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暗黒物質の対消滅による中性子星の温度上昇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　　</a:t>
            </a:r>
            <a:r>
              <a: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</a:t>
            </a:r>
            <a:r>
              <a:rPr lang="ja-JP" altLang="en-US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　　　　　　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：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107504" y="3284984"/>
            <a:ext cx="8784976" cy="3330160"/>
            <a:chOff x="107504" y="3440848"/>
            <a:chExt cx="8784976" cy="3330160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107504" y="3440848"/>
              <a:ext cx="8784976" cy="3330160"/>
              <a:chOff x="179512" y="3692041"/>
              <a:chExt cx="8784976" cy="3330160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179512" y="5046275"/>
                <a:ext cx="8716538" cy="1975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err="1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c</a:t>
                </a:r>
                <a:r>
                  <a:rPr lang="en-US" altLang="ja-JP" dirty="0" err="1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f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) 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それほど新しいアイデアでもない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. 80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年代辺りから</a:t>
                </a:r>
                <a:endParaRPr lang="en-US" altLang="ja-JP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ja-JP" dirty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   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太陽や地球での暗黒物質捕獲について考察されていた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                            </a:t>
                </a:r>
                <a:r>
                  <a:rPr lang="en-US" altLang="ja-JP" dirty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W. Press and D. </a:t>
                </a:r>
                <a:r>
                  <a:rPr lang="en-US" altLang="ja-JP" dirty="0" err="1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Spergel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(1984)</a:t>
                </a:r>
              </a:p>
              <a:p>
                <a:r>
                  <a:rPr lang="ja-JP" altLang="ja-JP" dirty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　</a:t>
                </a:r>
                <a:r>
                  <a:rPr lang="ja-JP" altLang="en-US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　　　　　　　　　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 I. Goldman and S. </a:t>
                </a:r>
                <a:r>
                  <a:rPr lang="en-US" altLang="ja-JP" dirty="0" err="1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Nussinov</a:t>
                </a:r>
                <a:r>
                  <a:rPr lang="en-US" altLang="ja-JP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 (1989) </a:t>
                </a:r>
                <a:endParaRPr lang="ja-JP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395536" y="3692041"/>
                <a:ext cx="8568952" cy="103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ja-JP" sz="2800" dirty="0">
                    <a:solidFill>
                      <a:srgbClr val="FF3474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• </a:t>
                </a:r>
                <a:r>
                  <a:rPr lang="ja-JP" altLang="en-US" sz="2800" dirty="0" smtClean="0">
                    <a:solidFill>
                      <a:srgbClr val="FF3474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中性子星における暗黒物質捕獲と</a:t>
                </a:r>
                <a:endParaRPr lang="en-US" altLang="ja-JP" sz="2800" dirty="0" smtClean="0">
                  <a:solidFill>
                    <a:srgbClr val="FF3474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ja-JP" altLang="en-US" sz="2800" dirty="0" smtClean="0">
                    <a:solidFill>
                      <a:srgbClr val="FF3474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　　　ブラックホールの形成、親中性子星の崩壊</a:t>
                </a:r>
                <a:endParaRPr lang="ja-JP" altLang="en-US" sz="2800" dirty="0">
                  <a:solidFill>
                    <a:srgbClr val="FF3474"/>
                  </a:solidFill>
                </a:endParaRPr>
              </a:p>
            </p:txBody>
          </p:sp>
        </p:grpSp>
        <p:sp>
          <p:nvSpPr>
            <p:cNvPr id="2" name="正方形/長方形 1"/>
            <p:cNvSpPr/>
            <p:nvPr/>
          </p:nvSpPr>
          <p:spPr>
            <a:xfrm>
              <a:off x="1043608" y="5805264"/>
              <a:ext cx="1980029" cy="523220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コズミオン</a:t>
              </a:r>
              <a:endParaRPr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21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395536" y="2947591"/>
            <a:ext cx="80616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4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中性子星における暗黒物質捕獲</a:t>
            </a:r>
            <a:endParaRPr lang="en-US" altLang="ja-JP" sz="44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95579" y="5733256"/>
            <a:ext cx="7592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*based on paper by McDermott-Yu-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Zurek</a:t>
            </a:r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(2012)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283952" y="2856419"/>
            <a:ext cx="329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*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005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3138" y="980728"/>
            <a:ext cx="5878532" cy="4382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Both"/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捕獲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buAutoNum type="arabicParenBoth"/>
            </a:pP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lnSpc>
                <a:spcPct val="60000"/>
              </a:lnSpc>
              <a:buAutoNum type="arabicParenBoth"/>
            </a:pP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lnSpc>
                <a:spcPct val="60000"/>
              </a:lnSpc>
              <a:buAutoNum type="arabicParenBoth"/>
            </a:pP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buAutoNum type="arabicParenBoth"/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熱化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(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エネルギーロス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</a:t>
            </a:r>
          </a:p>
          <a:p>
            <a:pPr marL="457200" indent="-457200">
              <a:buAutoNum type="arabicParenBoth"/>
            </a:pP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buAutoNum type="arabicParenBoth"/>
            </a:pP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lnSpc>
                <a:spcPct val="150000"/>
              </a:lnSpc>
              <a:buAutoNum type="arabicParenBoth"/>
            </a:pP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buAutoNum type="arabicParenBoth"/>
            </a:pP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marL="457200" indent="-457200">
              <a:lnSpc>
                <a:spcPct val="90000"/>
              </a:lnSpc>
              <a:buAutoNum type="arabicParenBoth"/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ブラックホール形成と親中性子星崩壊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836712"/>
            <a:ext cx="2160240" cy="2160240"/>
          </a:xfrm>
          <a:prstGeom prst="rect">
            <a:avLst/>
          </a:prstGeom>
        </p:spPr>
      </p:pic>
      <p:grpSp>
        <p:nvGrpSpPr>
          <p:cNvPr id="10" name="図形グループ 9"/>
          <p:cNvGrpSpPr/>
          <p:nvPr/>
        </p:nvGrpSpPr>
        <p:grpSpPr>
          <a:xfrm>
            <a:off x="860425" y="836712"/>
            <a:ext cx="7755628" cy="5583138"/>
            <a:chOff x="1067171" y="836712"/>
            <a:chExt cx="7755628" cy="558313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224" y="836712"/>
              <a:ext cx="2232248" cy="2179099"/>
            </a:xfrm>
            <a:prstGeom prst="rect">
              <a:avLst/>
            </a:prstGeom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5489331"/>
                </p:ext>
              </p:extLst>
            </p:nvPr>
          </p:nvGraphicFramePr>
          <p:xfrm>
            <a:off x="1067171" y="1544638"/>
            <a:ext cx="5129213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39" name="数式" r:id="rId5" imgW="2438400" imgH="406400" progId="Equation.3">
                    <p:embed/>
                  </p:oleObj>
                </mc:Choice>
                <mc:Fallback>
                  <p:oleObj name="数式" r:id="rId5" imgW="2438400" imgH="40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171" y="1544638"/>
                          <a:ext cx="5129213" cy="9017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4334616"/>
                </p:ext>
              </p:extLst>
            </p:nvPr>
          </p:nvGraphicFramePr>
          <p:xfrm>
            <a:off x="1127125" y="3560763"/>
            <a:ext cx="7183438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40" name="数式" r:id="rId7" imgW="3416300" imgH="393700" progId="Equation.3">
                    <p:embed/>
                  </p:oleObj>
                </mc:Choice>
                <mc:Fallback>
                  <p:oleObj name="数式" r:id="rId7" imgW="34163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7125" y="3560763"/>
                          <a:ext cx="7183438" cy="876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図形グループ 8"/>
            <p:cNvGrpSpPr/>
            <p:nvPr/>
          </p:nvGrpSpPr>
          <p:grpSpPr>
            <a:xfrm>
              <a:off x="1187450" y="5430838"/>
              <a:ext cx="7635349" cy="989012"/>
              <a:chOff x="1187450" y="5430838"/>
              <a:chExt cx="7635349" cy="989012"/>
            </a:xfrm>
          </p:grpSpPr>
          <p:graphicFrame>
            <p:nvGraphicFramePr>
              <p:cNvPr id="7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5208357"/>
                  </p:ext>
                </p:extLst>
              </p:nvPr>
            </p:nvGraphicFramePr>
            <p:xfrm>
              <a:off x="1187450" y="5430838"/>
              <a:ext cx="4486275" cy="989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2141" name="数式" r:id="rId9" imgW="2133600" imgH="444500" progId="Equation.3">
                      <p:embed/>
                    </p:oleObj>
                  </mc:Choice>
                  <mc:Fallback>
                    <p:oleObj name="数式" r:id="rId9" imgW="2133600" imgH="444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7450" y="5430838"/>
                            <a:ext cx="4486275" cy="989012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" name="正方形/長方形 1"/>
              <p:cNvSpPr/>
              <p:nvPr/>
            </p:nvSpPr>
            <p:spPr>
              <a:xfrm>
                <a:off x="5868144" y="5703639"/>
                <a:ext cx="2954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 smtClean="0">
                    <a:solidFill>
                      <a:srgbClr val="FFFF00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「自己重力」の条件</a:t>
                </a:r>
                <a:endParaRPr lang="en-US" altLang="ja-JP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964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03648" y="817548"/>
            <a:ext cx="63401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中性子星内部の</a:t>
            </a:r>
            <a:r>
              <a:rPr lang="ja-JP" altLang="en-US" sz="32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</a:t>
            </a:r>
            <a:r>
              <a:rPr lang="ja-JP" altLang="en-US" sz="32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物質の数変化</a:t>
            </a:r>
            <a:endParaRPr lang="ja-JP" altLang="en-US" sz="3200" u="sng" dirty="0"/>
          </a:p>
        </p:txBody>
      </p:sp>
      <p:sp>
        <p:nvSpPr>
          <p:cNvPr id="4" name="角丸四角形 3"/>
          <p:cNvSpPr/>
          <p:nvPr/>
        </p:nvSpPr>
        <p:spPr>
          <a:xfrm>
            <a:off x="971600" y="1772816"/>
            <a:ext cx="7128792" cy="158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05391"/>
              </p:ext>
            </p:extLst>
          </p:nvPr>
        </p:nvGraphicFramePr>
        <p:xfrm>
          <a:off x="1259632" y="1772816"/>
          <a:ext cx="654177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68" name="数式" r:id="rId3" imgW="1778000" imgH="406400" progId="Equation.3">
                  <p:embed/>
                </p:oleObj>
              </mc:Choice>
              <mc:Fallback>
                <p:oleObj name="数式" r:id="rId3" imgW="1778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72816"/>
                        <a:ext cx="6541772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図形グループ 14"/>
          <p:cNvGrpSpPr/>
          <p:nvPr/>
        </p:nvGrpSpPr>
        <p:grpSpPr>
          <a:xfrm>
            <a:off x="1115616" y="2924944"/>
            <a:ext cx="5093394" cy="1397769"/>
            <a:chOff x="1115616" y="2924944"/>
            <a:chExt cx="5093394" cy="1397769"/>
          </a:xfrm>
        </p:grpSpPr>
        <p:cxnSp>
          <p:nvCxnSpPr>
            <p:cNvPr id="6" name="直線矢印コネクタ 5"/>
            <p:cNvCxnSpPr/>
            <p:nvPr/>
          </p:nvCxnSpPr>
          <p:spPr>
            <a:xfrm flipV="1">
              <a:off x="2915816" y="2924944"/>
              <a:ext cx="288032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正方形/長方形 6"/>
            <p:cNvSpPr/>
            <p:nvPr/>
          </p:nvSpPr>
          <p:spPr>
            <a:xfrm>
              <a:off x="1115616" y="3861048"/>
              <a:ext cx="5093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暗黒物質</a:t>
              </a:r>
              <a:r>
                <a:rPr lang="en-US" altLang="ja-JP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-</a:t>
              </a:r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中性子散乱による捕獲率</a:t>
              </a:r>
              <a:endParaRPr lang="ja-JP" altLang="en-US" dirty="0"/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1187624" y="2924944"/>
            <a:ext cx="6840760" cy="2261865"/>
            <a:chOff x="1187624" y="2924944"/>
            <a:chExt cx="6840760" cy="2261865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2915816" y="2924944"/>
              <a:ext cx="1944216" cy="19442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1187624" y="4725144"/>
              <a:ext cx="6840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暗黒物質の自己相互作用による捕獲率</a:t>
              </a:r>
              <a:endParaRPr lang="ja-JP" altLang="en-US" dirty="0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1187624" y="2924944"/>
            <a:ext cx="5760640" cy="3197969"/>
            <a:chOff x="1187624" y="2924944"/>
            <a:chExt cx="5760640" cy="3197969"/>
          </a:xfrm>
        </p:grpSpPr>
        <p:cxnSp>
          <p:nvCxnSpPr>
            <p:cNvPr id="12" name="直線矢印コネクタ 11"/>
            <p:cNvCxnSpPr/>
            <p:nvPr/>
          </p:nvCxnSpPr>
          <p:spPr>
            <a:xfrm flipV="1">
              <a:off x="2915816" y="2924944"/>
              <a:ext cx="4032448" cy="2880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1187624" y="5661248"/>
              <a:ext cx="39604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暗黒物質の対消滅率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329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27584" y="908720"/>
            <a:ext cx="517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(A)                  (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自己相互作用なし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  </a:t>
            </a:r>
            <a:endParaRPr lang="ja-JP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71766"/>
              </p:ext>
            </p:extLst>
          </p:nvPr>
        </p:nvGraphicFramePr>
        <p:xfrm>
          <a:off x="1601689" y="836712"/>
          <a:ext cx="1386135" cy="64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3" name="数式" r:id="rId3" imgW="495300" imgH="228600" progId="Equation.3">
                  <p:embed/>
                </p:oleObj>
              </mc:Choice>
              <mc:Fallback>
                <p:oleObj name="数式" r:id="rId3" imgW="495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689" y="836712"/>
                        <a:ext cx="1386135" cy="647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4149"/>
              </p:ext>
            </p:extLst>
          </p:nvPr>
        </p:nvGraphicFramePr>
        <p:xfrm>
          <a:off x="2051720" y="1916832"/>
          <a:ext cx="4973637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4" name="数式" r:id="rId5" imgW="1778000" imgH="520700" progId="Equation.3">
                  <p:embed/>
                </p:oleObj>
              </mc:Choice>
              <mc:Fallback>
                <p:oleObj name="数式" r:id="rId5" imgW="17780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16832"/>
                        <a:ext cx="4973637" cy="1474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07504" y="4133006"/>
            <a:ext cx="916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時刻　　　　　　　　</a:t>
            </a:r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で定常値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                 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に落ち着く</a:t>
            </a:r>
            <a:r>
              <a:rPr lang="en-US" altLang="ja-JP" i="1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777831"/>
              </p:ext>
            </p:extLst>
          </p:nvPr>
        </p:nvGraphicFramePr>
        <p:xfrm>
          <a:off x="4794667" y="4060998"/>
          <a:ext cx="2441629" cy="64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5" name="数式" r:id="rId7" imgW="1066800" imgH="279400" progId="Equation.3">
                  <p:embed/>
                </p:oleObj>
              </mc:Choice>
              <mc:Fallback>
                <p:oleObj name="数式" r:id="rId7" imgW="10668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667" y="4060998"/>
                        <a:ext cx="2441629" cy="6480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8934"/>
              </p:ext>
            </p:extLst>
          </p:nvPr>
        </p:nvGraphicFramePr>
        <p:xfrm>
          <a:off x="921968" y="4060998"/>
          <a:ext cx="2353888" cy="66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6" name="数式" r:id="rId9" imgW="1003300" imgH="279400" progId="Equation.3">
                  <p:embed/>
                </p:oleObj>
              </mc:Choice>
              <mc:Fallback>
                <p:oleObj name="数式" r:id="rId9" imgW="1003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968" y="4060998"/>
                        <a:ext cx="2353888" cy="6641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90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27584" y="908720"/>
            <a:ext cx="4242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(B)                  (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対消滅なし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  </a:t>
            </a:r>
            <a:endParaRPr lang="ja-JP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21021"/>
              </p:ext>
            </p:extLst>
          </p:nvPr>
        </p:nvGraphicFramePr>
        <p:xfrm>
          <a:off x="1619250" y="836613"/>
          <a:ext cx="1350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90" name="数式" r:id="rId3" imgW="482600" imgH="228600" progId="Equation.3">
                  <p:embed/>
                </p:oleObj>
              </mc:Choice>
              <mc:Fallback>
                <p:oleObj name="数式" r:id="rId3" imgW="48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836613"/>
                        <a:ext cx="1350963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26176"/>
              </p:ext>
            </p:extLst>
          </p:nvPr>
        </p:nvGraphicFramePr>
        <p:xfrm>
          <a:off x="2362869" y="1988840"/>
          <a:ext cx="429736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91" name="数式" r:id="rId5" imgW="1536700" imgH="469900" progId="Equation.3">
                  <p:embed/>
                </p:oleObj>
              </mc:Choice>
              <mc:Fallback>
                <p:oleObj name="数式" r:id="rId5" imgW="1536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869" y="1988840"/>
                        <a:ext cx="4297363" cy="1331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083413" y="4113073"/>
            <a:ext cx="687296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時間　　　　　まではリニアに増大し、その後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25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幾何学的極限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(geometric limit)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にたっするまで</a:t>
            </a:r>
            <a:endParaRPr lang="en-US" altLang="ja-JP" i="1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指数関数的に増大する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  <a:endParaRPr lang="ja-JP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258327"/>
              </p:ext>
            </p:extLst>
          </p:nvPr>
        </p:nvGraphicFramePr>
        <p:xfrm>
          <a:off x="1914064" y="4005322"/>
          <a:ext cx="12795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92" name="数式" r:id="rId7" imgW="457200" imgH="254000" progId="Equation.3">
                  <p:embed/>
                </p:oleObj>
              </mc:Choice>
              <mc:Fallback>
                <p:oleObj name="数式" r:id="rId7" imgW="457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064" y="4005322"/>
                        <a:ext cx="1279525" cy="720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71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27584" y="908720"/>
            <a:ext cx="7264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(C)                            (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自己相互作用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/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対消滅なし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  </a:t>
            </a:r>
            <a:endParaRPr lang="ja-JP" alt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87709"/>
              </p:ext>
            </p:extLst>
          </p:nvPr>
        </p:nvGraphicFramePr>
        <p:xfrm>
          <a:off x="1619672" y="836613"/>
          <a:ext cx="23828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98" name="数式" r:id="rId3" imgW="850900" imgH="228600" progId="Equation.3">
                  <p:embed/>
                </p:oleObj>
              </mc:Choice>
              <mc:Fallback>
                <p:oleObj name="数式" r:id="rId3" imgW="850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836613"/>
                        <a:ext cx="2382837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336735"/>
              </p:ext>
            </p:extLst>
          </p:nvPr>
        </p:nvGraphicFramePr>
        <p:xfrm>
          <a:off x="2771800" y="2060848"/>
          <a:ext cx="355539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899" name="数式" r:id="rId5" imgW="673100" imgH="228600" progId="Equation.3">
                  <p:embed/>
                </p:oleObj>
              </mc:Choice>
              <mc:Fallback>
                <p:oleObj name="数式" r:id="rId5" imgW="67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060848"/>
                        <a:ext cx="3555394" cy="12241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755576" y="3933056"/>
            <a:ext cx="7555915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単にリニアに時間発展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する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 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　　は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growth rate</a:t>
            </a:r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</a:t>
            </a:r>
          </a:p>
          <a:p>
            <a:pPr>
              <a:lnSpc>
                <a:spcPct val="20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こういった状況は、暗黒物質がバリオン数のような、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ある保存電荷を持つとすると実現するかもしれない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72870"/>
              </p:ext>
            </p:extLst>
          </p:nvPr>
        </p:nvGraphicFramePr>
        <p:xfrm>
          <a:off x="4860032" y="3861420"/>
          <a:ext cx="7826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900" name="数式" r:id="rId7" imgW="279400" imgH="228600" progId="Equation.3">
                  <p:embed/>
                </p:oleObj>
              </mc:Choice>
              <mc:Fallback>
                <p:oleObj name="数式" r:id="rId7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861420"/>
                        <a:ext cx="782637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259632" y="5949280"/>
            <a:ext cx="6095617" cy="584776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以下では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(C)</a:t>
            </a:r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の場合を考えていく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548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2637935" y="692696"/>
            <a:ext cx="37618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(1) </a:t>
            </a:r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暗黒物質捕獲率</a:t>
            </a:r>
            <a:endParaRPr lang="en-US" altLang="ja-JP" sz="32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080317"/>
              </p:ext>
            </p:extLst>
          </p:nvPr>
        </p:nvGraphicFramePr>
        <p:xfrm>
          <a:off x="973138" y="2027238"/>
          <a:ext cx="6704012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5" name="数式" r:id="rId3" imgW="3187700" imgH="927100" progId="Equation.3">
                  <p:embed/>
                </p:oleObj>
              </mc:Choice>
              <mc:Fallback>
                <p:oleObj name="数式" r:id="rId3" imgW="3187700" imgH="927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027238"/>
                        <a:ext cx="6704012" cy="20637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899592" y="1556792"/>
            <a:ext cx="25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dirty="0" smtClean="0">
                <a:solidFill>
                  <a:srgbClr val="FF3474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A. Gould, 1987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611560" y="4293096"/>
            <a:ext cx="7416824" cy="2304256"/>
          </a:xfrm>
          <a:prstGeom prst="roundRect">
            <a:avLst/>
          </a:prstGeom>
          <a:solidFill>
            <a:srgbClr val="FFE9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6754"/>
              </p:ext>
            </p:extLst>
          </p:nvPr>
        </p:nvGraphicFramePr>
        <p:xfrm>
          <a:off x="1069975" y="4278313"/>
          <a:ext cx="648970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06" name="数式" r:id="rId5" imgW="3086100" imgH="1028700" progId="Equation.3">
                  <p:embed/>
                </p:oleObj>
              </mc:Choice>
              <mc:Fallback>
                <p:oleObj name="数式" r:id="rId5" imgW="30861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278313"/>
                        <a:ext cx="6489700" cy="2289175"/>
                      </a:xfrm>
                      <a:prstGeom prst="rect">
                        <a:avLst/>
                      </a:prstGeom>
                      <a:solidFill>
                        <a:srgbClr val="FFE9E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図形グループ 23"/>
          <p:cNvGrpSpPr/>
          <p:nvPr/>
        </p:nvGrpSpPr>
        <p:grpSpPr>
          <a:xfrm>
            <a:off x="5094391" y="2411596"/>
            <a:ext cx="3377848" cy="998453"/>
            <a:chOff x="5094391" y="2411596"/>
            <a:chExt cx="3377848" cy="998453"/>
          </a:xfrm>
        </p:grpSpPr>
        <p:cxnSp>
          <p:nvCxnSpPr>
            <p:cNvPr id="16" name="直線矢印コネクタ 15"/>
            <p:cNvCxnSpPr/>
            <p:nvPr/>
          </p:nvCxnSpPr>
          <p:spPr>
            <a:xfrm flipH="1">
              <a:off x="5652120" y="2617961"/>
              <a:ext cx="288032" cy="7920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5094391" y="2411596"/>
              <a:ext cx="3377848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核子</a:t>
              </a:r>
              <a:r>
                <a:rPr lang="en-US" altLang="ja-JP" sz="18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-</a:t>
              </a:r>
              <a:r>
                <a:rPr lang="ja-JP" altLang="en-US" sz="18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暗黒物質</a:t>
              </a:r>
              <a:r>
                <a:rPr lang="en-US" altLang="ja-JP" sz="18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 </a:t>
              </a:r>
              <a:r>
                <a:rPr lang="ja-JP" altLang="en-US" sz="1800" dirty="0" smtClean="0">
                  <a:solidFill>
                    <a:srgbClr val="FFFF00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弾性散乱断面積</a:t>
              </a:r>
              <a:endParaRPr lang="ja-JP" altLang="en-US" sz="1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83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2768961" y="622429"/>
            <a:ext cx="35700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捕獲効率因子</a:t>
            </a:r>
            <a:r>
              <a:rPr lang="en-US" altLang="ja-JP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sz="3600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ξ</a:t>
            </a:r>
            <a:endParaRPr lang="en-US" altLang="ja-JP" sz="36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4355976" y="5013176"/>
            <a:ext cx="3600400" cy="15121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86960"/>
              </p:ext>
            </p:extLst>
          </p:nvPr>
        </p:nvGraphicFramePr>
        <p:xfrm>
          <a:off x="4647729" y="4994552"/>
          <a:ext cx="2948607" cy="145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73" name="数式" r:id="rId3" imgW="1003300" imgH="469900" progId="Equation.3">
                  <p:embed/>
                </p:oleObj>
              </mc:Choice>
              <mc:Fallback>
                <p:oleObj name="数式" r:id="rId3" imgW="1003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729" y="4994552"/>
                        <a:ext cx="2948607" cy="1458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矢印コネクタ 11"/>
          <p:cNvCxnSpPr/>
          <p:nvPr/>
        </p:nvCxnSpPr>
        <p:spPr>
          <a:xfrm flipV="1">
            <a:off x="857176" y="2420888"/>
            <a:ext cx="0" cy="352839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57176" y="4293096"/>
            <a:ext cx="2274664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22386"/>
              </p:ext>
            </p:extLst>
          </p:nvPr>
        </p:nvGraphicFramePr>
        <p:xfrm>
          <a:off x="179512" y="3933056"/>
          <a:ext cx="533648" cy="533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74" name="数式" r:id="rId5" imgW="203200" imgH="203200" progId="Equation.3">
                  <p:embed/>
                </p:oleObj>
              </mc:Choice>
              <mc:Fallback>
                <p:oleObj name="数式" r:id="rId5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3933056"/>
                        <a:ext cx="533648" cy="53364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3635896" y="2276872"/>
            <a:ext cx="5519357" cy="2548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i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 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δp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&lt;p  (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δp:momentum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transfer)</a:t>
            </a:r>
          </a:p>
          <a:p>
            <a:pPr>
              <a:lnSpc>
                <a:spcPct val="130000"/>
              </a:lnSpc>
            </a:pPr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p  -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δp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以上の運動量を持つ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30000"/>
              </a:lnSpc>
            </a:pPr>
            <a:r>
              <a:rPr lang="ja-JP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中性子のみが「試合」に参加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(ii) 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δp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＞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p</a:t>
            </a: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3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すべての中性子が寄与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99592" y="4293096"/>
            <a:ext cx="2304256" cy="1656184"/>
          </a:xfrm>
          <a:prstGeom prst="rect">
            <a:avLst/>
          </a:prstGeom>
          <a:pattFill prst="ltDnDiag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860032" y="242088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F</a:t>
            </a:r>
            <a:endParaRPr lang="ja-JP" altLang="en-US" sz="18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233446" y="292494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F</a:t>
            </a:r>
            <a:endParaRPr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1557168" y="1527175"/>
            <a:ext cx="5895152" cy="461665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中性子星では</a:t>
            </a:r>
            <a:r>
              <a:rPr lang="en-US" altLang="ja-JP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</a:t>
            </a:r>
            <a:r>
              <a:rPr lang="ja-JP" altLang="en-US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中性子は強く縮退している</a:t>
            </a:r>
            <a:endParaRPr lang="ja-JP" altLang="en-US" dirty="0">
              <a:solidFill>
                <a:schemeClr val="bg1"/>
              </a:solidFill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763688" y="4437112"/>
            <a:ext cx="864096" cy="1152128"/>
            <a:chOff x="1763688" y="4437112"/>
            <a:chExt cx="558354" cy="864096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1763688" y="4437112"/>
              <a:ext cx="0" cy="86409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0325556"/>
                </p:ext>
              </p:extLst>
            </p:nvPr>
          </p:nvGraphicFramePr>
          <p:xfrm>
            <a:off x="1907704" y="4653136"/>
            <a:ext cx="41433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075" name="数式" r:id="rId7" imgW="215900" imgH="203200" progId="Equation.3">
                    <p:embed/>
                  </p:oleObj>
                </mc:Choice>
                <mc:Fallback>
                  <p:oleObj name="数式" r:id="rId7" imgW="2159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7704" y="4653136"/>
                          <a:ext cx="414338" cy="3905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正方形/長方形 15"/>
          <p:cNvSpPr/>
          <p:nvPr/>
        </p:nvSpPr>
        <p:spPr>
          <a:xfrm>
            <a:off x="5097542" y="406778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F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71832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30722_NS+DM=BH___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489764"/>
            <a:ext cx="8496944" cy="61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2637936" y="620688"/>
            <a:ext cx="37618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(2) </a:t>
            </a:r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暗黒物質の熱化</a:t>
            </a:r>
            <a:endParaRPr lang="en-US" altLang="ja-JP" sz="32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303337"/>
              </p:ext>
            </p:extLst>
          </p:nvPr>
        </p:nvGraphicFramePr>
        <p:xfrm>
          <a:off x="1041400" y="2954338"/>
          <a:ext cx="725011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6" name="数式" r:id="rId3" imgW="3149600" imgH="558800" progId="Equation.3">
                  <p:embed/>
                </p:oleObj>
              </mc:Choice>
              <mc:Fallback>
                <p:oleObj name="数式" r:id="rId3" imgW="3149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954338"/>
                        <a:ext cx="7250113" cy="1358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611560" y="2391271"/>
            <a:ext cx="3298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熱化のタイムスケール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: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67544" y="4581128"/>
            <a:ext cx="5114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暗黒物質の質量が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1GeV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以下の場合</a:t>
            </a:r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:</a:t>
            </a:r>
            <a:endParaRPr lang="ja-JP" alt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05986"/>
              </p:ext>
            </p:extLst>
          </p:nvPr>
        </p:nvGraphicFramePr>
        <p:xfrm>
          <a:off x="455613" y="5087938"/>
          <a:ext cx="819785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87" name="数式" r:id="rId5" imgW="3492500" imgH="520700" progId="Equation.3">
                  <p:embed/>
                </p:oleObj>
              </mc:Choice>
              <mc:Fallback>
                <p:oleObj name="数式" r:id="rId5" imgW="3492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5087938"/>
                        <a:ext cx="8197850" cy="1293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400155" y="1340768"/>
            <a:ext cx="63401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</a:t>
            </a:r>
            <a:r>
              <a:rPr lang="en-US" altLang="ja-JP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ja-JP" altLang="en-US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捕獲後、暗黒物質は中性子との散乱で</a:t>
            </a:r>
            <a:endParaRPr lang="en-US" altLang="ja-JP" dirty="0" smtClean="0">
              <a:solidFill>
                <a:srgbClr val="FFFF00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エネルギーを失い、やがて熱平衡状態になる</a:t>
            </a:r>
            <a:endParaRPr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4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207813" y="692696"/>
            <a:ext cx="662212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(3) </a:t>
            </a:r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自己重力とブラックホール形成</a:t>
            </a:r>
            <a:endParaRPr lang="en-US" altLang="ja-JP" sz="32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45570"/>
              </p:ext>
            </p:extLst>
          </p:nvPr>
        </p:nvGraphicFramePr>
        <p:xfrm>
          <a:off x="3707904" y="3293095"/>
          <a:ext cx="51006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61" name="数式" r:id="rId3" imgW="2425700" imgH="546100" progId="Equation.3">
                  <p:embed/>
                </p:oleObj>
              </mc:Choice>
              <mc:Fallback>
                <p:oleObj name="数式" r:id="rId3" imgW="24257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293095"/>
                        <a:ext cx="5100638" cy="1216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467544" y="1412776"/>
            <a:ext cx="8381987" cy="171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熱化した暗黒物質は中性子星のコアに集まる</a:t>
            </a:r>
            <a:r>
              <a:rPr lang="en-US" altLang="ja-JP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 </a:t>
            </a: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そのときの</a:t>
            </a:r>
            <a:endParaRPr lang="en-US" altLang="ja-JP" dirty="0" smtClean="0">
              <a:solidFill>
                <a:srgbClr val="FF68C6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暗黒物質の密度が中性子密度より大きくなると、暗黒物質</a:t>
            </a:r>
            <a:r>
              <a:rPr lang="en-US" altLang="ja-JP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は自己重力状態となる</a:t>
            </a:r>
            <a:r>
              <a:rPr lang="en-US" altLang="ja-JP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 </a:t>
            </a: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これにより重力崩壊を引き起こし、</a:t>
            </a:r>
            <a:endParaRPr lang="en-US" altLang="ja-JP" dirty="0" smtClean="0">
              <a:solidFill>
                <a:srgbClr val="FF68C6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ブラックホールが</a:t>
            </a: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作られる</a:t>
            </a:r>
            <a:r>
              <a:rPr lang="en-US" altLang="ja-JP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      </a:t>
            </a:r>
            <a:r>
              <a:rPr lang="en-US" altLang="ja-JP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</a:t>
            </a:r>
            <a:r>
              <a:rPr lang="en-US" altLang="ja-JP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cf. Chandrasekhar</a:t>
            </a:r>
            <a:r>
              <a:rPr lang="ja-JP" altLang="en-US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極限</a:t>
            </a:r>
            <a:r>
              <a:rPr lang="en-US" altLang="ja-JP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</a:t>
            </a:r>
            <a:endParaRPr lang="en-US" altLang="ja-JP" dirty="0" smtClean="0">
              <a:solidFill>
                <a:srgbClr val="FF68C6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6012160" y="4641304"/>
            <a:ext cx="613792" cy="8039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54241"/>
              </p:ext>
            </p:extLst>
          </p:nvPr>
        </p:nvGraphicFramePr>
        <p:xfrm>
          <a:off x="395536" y="3356991"/>
          <a:ext cx="1944216" cy="1074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62" name="数式" r:id="rId5" imgW="850900" imgH="444500" progId="Equation.3">
                  <p:embed/>
                </p:oleObj>
              </mc:Choice>
              <mc:Fallback>
                <p:oleObj name="数式" r:id="rId5" imgW="850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56991"/>
                        <a:ext cx="1944216" cy="10747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矢印 2"/>
          <p:cNvSpPr/>
          <p:nvPr/>
        </p:nvSpPr>
        <p:spPr>
          <a:xfrm>
            <a:off x="2555776" y="364502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5589"/>
              </p:ext>
            </p:extLst>
          </p:nvPr>
        </p:nvGraphicFramePr>
        <p:xfrm>
          <a:off x="5148064" y="5517232"/>
          <a:ext cx="2524422" cy="94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63" name="数式" r:id="rId7" imgW="647700" imgH="228600" progId="Equation.3">
                  <p:embed/>
                </p:oleObj>
              </mc:Choice>
              <mc:Fallback>
                <p:oleObj name="数式" r:id="rId7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517232"/>
                        <a:ext cx="2524422" cy="9444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118779" y="5733256"/>
            <a:ext cx="3885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観測と矛盾しない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条件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:</a:t>
            </a:r>
            <a:endParaRPr lang="ja-JP" altLang="en-US" sz="2800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0" y="3284984"/>
            <a:ext cx="9144000" cy="3240360"/>
            <a:chOff x="0" y="3356992"/>
            <a:chExt cx="9144000" cy="3240360"/>
          </a:xfrm>
        </p:grpSpPr>
        <p:sp>
          <p:nvSpPr>
            <p:cNvPr id="13" name="正方形/長方形 12"/>
            <p:cNvSpPr/>
            <p:nvPr/>
          </p:nvSpPr>
          <p:spPr>
            <a:xfrm>
              <a:off x="0" y="3356992"/>
              <a:ext cx="9144000" cy="3240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053889"/>
                </p:ext>
              </p:extLst>
            </p:nvPr>
          </p:nvGraphicFramePr>
          <p:xfrm>
            <a:off x="1296988" y="3573463"/>
            <a:ext cx="6472237" cy="12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64" name="数式" r:id="rId9" imgW="2387600" imgH="431800" progId="Equation.3">
                    <p:embed/>
                  </p:oleObj>
                </mc:Choice>
                <mc:Fallback>
                  <p:oleObj name="数式" r:id="rId9" imgW="238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88" y="3573463"/>
                          <a:ext cx="6472237" cy="12398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正方形/長方形 16"/>
            <p:cNvSpPr/>
            <p:nvPr/>
          </p:nvSpPr>
          <p:spPr>
            <a:xfrm>
              <a:off x="1115616" y="5661248"/>
              <a:ext cx="1638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DM</a:t>
              </a:r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運動項</a:t>
              </a:r>
              <a:endParaRPr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057611" y="5661248"/>
              <a:ext cx="23064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DM-DM</a:t>
              </a:r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重力項</a:t>
              </a:r>
              <a:endParaRPr lang="ja-JP" altLang="en-US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5796136" y="5661248"/>
              <a:ext cx="23911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DM</a:t>
              </a:r>
              <a:r>
                <a:rPr lang="en-US" altLang="ja-JP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-</a:t>
              </a:r>
              <a:r>
                <a:rPr lang="ja-JP" altLang="en-US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核子重力</a:t>
              </a:r>
              <a:r>
                <a:rPr lang="ja-JP" altLang="en-US" dirty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項</a:t>
              </a:r>
              <a:endParaRPr lang="ja-JP" altLang="en-US" dirty="0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 flipV="1">
              <a:off x="2123728" y="4653136"/>
              <a:ext cx="72008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>
              <a:stCxn id="18" idx="0"/>
            </p:cNvCxnSpPr>
            <p:nvPr/>
          </p:nvCxnSpPr>
          <p:spPr>
            <a:xfrm flipV="1">
              <a:off x="4210850" y="4653136"/>
              <a:ext cx="73118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>
              <a:stCxn id="19" idx="0"/>
            </p:cNvCxnSpPr>
            <p:nvPr/>
          </p:nvCxnSpPr>
          <p:spPr>
            <a:xfrm flipH="1" flipV="1">
              <a:off x="6300192" y="4581128"/>
              <a:ext cx="691502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乗算記号 22"/>
          <p:cNvSpPr/>
          <p:nvPr/>
        </p:nvSpPr>
        <p:spPr>
          <a:xfrm>
            <a:off x="4427984" y="3501008"/>
            <a:ext cx="3384376" cy="1346448"/>
          </a:xfrm>
          <a:prstGeom prst="mathMultiply">
            <a:avLst>
              <a:gd name="adj1" fmla="val 968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0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41977" y="69269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理論からの</a:t>
            </a:r>
            <a:r>
              <a:rPr lang="ja-JP" altLang="en-US" sz="28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制限</a:t>
            </a:r>
            <a:endParaRPr lang="ja-JP" altLang="en-US" sz="28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46346"/>
              </p:ext>
            </p:extLst>
          </p:nvPr>
        </p:nvGraphicFramePr>
        <p:xfrm>
          <a:off x="611560" y="1556792"/>
          <a:ext cx="1656184" cy="61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75" name="数式" r:id="rId3" imgW="647700" imgH="228600" progId="Equation.3">
                  <p:embed/>
                </p:oleObj>
              </mc:Choice>
              <mc:Fallback>
                <p:oleObj name="数式" r:id="rId3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1656184" cy="6196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252643" y="159918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を要求すると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    </a:t>
            </a:r>
            <a:endParaRPr lang="ja-JP" altLang="en-US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0" y="2492896"/>
            <a:ext cx="9144000" cy="4032448"/>
            <a:chOff x="0" y="2492896"/>
            <a:chExt cx="9144000" cy="4032448"/>
          </a:xfrm>
        </p:grpSpPr>
        <p:sp>
          <p:nvSpPr>
            <p:cNvPr id="9" name="角丸四角形 8"/>
            <p:cNvSpPr/>
            <p:nvPr/>
          </p:nvSpPr>
          <p:spPr>
            <a:xfrm>
              <a:off x="0" y="2492896"/>
              <a:ext cx="9144000" cy="4032448"/>
            </a:xfrm>
            <a:prstGeom prst="round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7449551"/>
                </p:ext>
              </p:extLst>
            </p:nvPr>
          </p:nvGraphicFramePr>
          <p:xfrm>
            <a:off x="323528" y="3068960"/>
            <a:ext cx="8492282" cy="1224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176" name="数式" r:id="rId5" imgW="4013200" imgH="546100" progId="Equation.3">
                    <p:embed/>
                  </p:oleObj>
                </mc:Choice>
                <mc:Fallback>
                  <p:oleObj name="数式" r:id="rId5" imgW="4013200" imgH="546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3068960"/>
                          <a:ext cx="8492282" cy="122413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5148411"/>
                </p:ext>
              </p:extLst>
            </p:nvPr>
          </p:nvGraphicFramePr>
          <p:xfrm>
            <a:off x="149225" y="4909230"/>
            <a:ext cx="8840788" cy="1225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177" name="数式" r:id="rId7" imgW="4178300" imgH="546100" progId="Equation.3">
                    <p:embed/>
                  </p:oleObj>
                </mc:Choice>
                <mc:Fallback>
                  <p:oleObj name="数式" r:id="rId7" imgW="4178300" imgH="546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25" y="4909230"/>
                          <a:ext cx="8840788" cy="12255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正方形/長方形 6"/>
            <p:cNvSpPr/>
            <p:nvPr/>
          </p:nvSpPr>
          <p:spPr>
            <a:xfrm>
              <a:off x="302736" y="2636912"/>
              <a:ext cx="30259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DM</a:t>
              </a:r>
              <a:r>
                <a:rPr lang="ja-JP" altLang="en-US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質量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 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≧ 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1GeV</a:t>
              </a:r>
              <a:r>
                <a:rPr lang="ja-JP" altLang="en-US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の場合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,</a:t>
              </a:r>
              <a:endParaRPr lang="ja-JP" altLang="en-US" sz="20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79512" y="4469050"/>
              <a:ext cx="30259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DM</a:t>
              </a:r>
              <a:r>
                <a:rPr lang="ja-JP" altLang="en-US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質量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 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≦ 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1GeV</a:t>
              </a:r>
              <a:r>
                <a:rPr lang="ja-JP" altLang="en-US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の場合</a:t>
              </a:r>
              <a:r>
                <a:rPr lang="en-US" altLang="ja-JP" sz="2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,</a:t>
              </a:r>
              <a:endParaRPr lang="ja-JP" altLang="en-US" sz="2000" dirty="0"/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0" y="434212"/>
            <a:ext cx="9144000" cy="6307156"/>
            <a:chOff x="0" y="456729"/>
            <a:chExt cx="9144000" cy="6307156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0" y="456729"/>
              <a:ext cx="9144000" cy="6307156"/>
              <a:chOff x="0" y="456729"/>
              <a:chExt cx="9144000" cy="6307156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0" y="476672"/>
                <a:ext cx="9144000" cy="62646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561" y="456729"/>
                <a:ext cx="7920879" cy="6307156"/>
              </a:xfrm>
              <a:prstGeom prst="rect">
                <a:avLst/>
              </a:prstGeom>
            </p:spPr>
          </p:pic>
          <p:sp>
            <p:nvSpPr>
              <p:cNvPr id="13" name="正方形/長方形 12"/>
              <p:cNvSpPr/>
              <p:nvPr/>
            </p:nvSpPr>
            <p:spPr>
              <a:xfrm>
                <a:off x="2051720" y="3140968"/>
                <a:ext cx="1080120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正方形/長方形 14"/>
            <p:cNvSpPr/>
            <p:nvPr/>
          </p:nvSpPr>
          <p:spPr>
            <a:xfrm>
              <a:off x="6444208" y="1412776"/>
              <a:ext cx="1813317" cy="646331"/>
            </a:xfrm>
            <a:prstGeom prst="rect">
              <a:avLst/>
            </a:prstGeom>
            <a:solidFill>
              <a:srgbClr val="0000FF"/>
            </a:solidFill>
          </p:spPr>
          <p:txBody>
            <a:bodyPr wrap="none">
              <a:spAutoFit/>
            </a:bodyPr>
            <a:lstStyle/>
            <a:p>
              <a:r>
                <a:rPr lang="ja-JP" altLang="en-US" sz="1800" dirty="0" smtClean="0">
                  <a:solidFill>
                    <a:schemeClr val="bg1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幾何学的断面積</a:t>
              </a:r>
              <a:endParaRPr lang="en-US" altLang="ja-JP" sz="1800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  <a:p>
              <a:r>
                <a:rPr lang="ja-JP" altLang="en-US" sz="1800" dirty="0" smtClean="0">
                  <a:solidFill>
                    <a:schemeClr val="bg1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からの極限</a:t>
              </a:r>
              <a:endParaRPr lang="ja-JP" altLang="en-US" sz="1800" dirty="0"/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>
              <a:off x="5868144" y="692696"/>
              <a:ext cx="72008" cy="43204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>
              <a:stCxn id="15" idx="1"/>
            </p:cNvCxnSpPr>
            <p:nvPr/>
          </p:nvCxnSpPr>
          <p:spPr>
            <a:xfrm flipH="1" flipV="1">
              <a:off x="5940152" y="1700808"/>
              <a:ext cx="504056" cy="35134"/>
            </a:xfrm>
            <a:prstGeom prst="straightConnector1">
              <a:avLst/>
            </a:prstGeom>
            <a:ln w="57150" cmpd="sng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04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261387"/>
              </p:ext>
            </p:extLst>
          </p:nvPr>
        </p:nvGraphicFramePr>
        <p:xfrm>
          <a:off x="2746946" y="1836738"/>
          <a:ext cx="3625254" cy="886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22" name="数式" r:id="rId3" imgW="990600" imgH="228600" progId="Equation.3">
                  <p:embed/>
                </p:oleObj>
              </mc:Choice>
              <mc:Fallback>
                <p:oleObj name="数式" r:id="rId3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946" y="1836738"/>
                        <a:ext cx="3625254" cy="8869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638231" y="683984"/>
            <a:ext cx="38779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観測からの制限の例</a:t>
            </a:r>
            <a:endParaRPr lang="ja-JP" altLang="en-US" sz="3200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835141"/>
              </p:ext>
            </p:extLst>
          </p:nvPr>
        </p:nvGraphicFramePr>
        <p:xfrm>
          <a:off x="712788" y="4076700"/>
          <a:ext cx="7575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23" name="数式" r:id="rId5" imgW="3263900" imgH="266700" progId="Equation.3">
                  <p:embed/>
                </p:oleObj>
              </mc:Choice>
              <mc:Fallback>
                <p:oleObj name="数式" r:id="rId5" imgW="3263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076700"/>
                        <a:ext cx="7575550" cy="657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658917" y="3327375"/>
            <a:ext cx="6038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パルサー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B1620-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26 (M4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球状星団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場合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: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533117"/>
            <a:ext cx="7748984" cy="62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1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55576" y="1484784"/>
            <a:ext cx="7704856" cy="227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これまでのところ、主に</a:t>
            </a:r>
            <a:r>
              <a:rPr lang="ja-JP" altLang="en-US" sz="2800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素粒子サイド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からの</a:t>
            </a:r>
            <a:endParaRPr lang="en-US" altLang="ja-JP" sz="28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アプローチが行われている（ようにみえる）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  <a:endParaRPr lang="en-US" altLang="ja-JP" sz="2800" dirty="0" smtClean="0">
              <a:solidFill>
                <a:srgbClr val="FF68C6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70000"/>
              </a:lnSpc>
            </a:pP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けれど極限環境である中性子星の中で、ハドロンは</a:t>
            </a:r>
            <a:r>
              <a:rPr lang="ja-JP" altLang="en-US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「エキゾチックな状態」</a:t>
            </a:r>
            <a:r>
              <a:rPr lang="en-US" altLang="en-US" sz="2800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かもしれない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27784" y="692696"/>
            <a:ext cx="3850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ひとつのアイデア</a:t>
            </a:r>
            <a:endParaRPr lang="ja-JP" altLang="en-US" sz="3600" dirty="0"/>
          </a:p>
        </p:txBody>
      </p:sp>
      <p:sp>
        <p:nvSpPr>
          <p:cNvPr id="9" name="角丸四角形 8"/>
          <p:cNvSpPr/>
          <p:nvPr/>
        </p:nvSpPr>
        <p:spPr>
          <a:xfrm>
            <a:off x="1222918" y="4077072"/>
            <a:ext cx="6624736" cy="144016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294926" y="4077072"/>
            <a:ext cx="628782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e.g.) 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中性子の超流動状態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中間子のボース凝縮状態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クォークの超伝導状態　　など</a:t>
            </a:r>
            <a:endParaRPr lang="ja-JP" altLang="en-US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1187624" y="5930116"/>
            <a:ext cx="6552728" cy="523220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r>
              <a:rPr lang="ja-JP" altLang="en-US" sz="2800" i="1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エキゾチック状態を考えると何が期待</a:t>
            </a:r>
            <a:r>
              <a:rPr lang="en-US" altLang="ja-JP" sz="2800" i="1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?</a:t>
            </a:r>
            <a:endParaRPr lang="ja-JP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96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106873" y="673532"/>
            <a:ext cx="2673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考えてみました</a:t>
            </a:r>
            <a:endParaRPr lang="ja-JP" altLang="en-US" sz="2800" u="sng" dirty="0"/>
          </a:p>
        </p:txBody>
      </p:sp>
      <p:sp>
        <p:nvSpPr>
          <p:cNvPr id="16" name="正方形/長方形 15"/>
          <p:cNvSpPr/>
          <p:nvPr/>
        </p:nvSpPr>
        <p:spPr>
          <a:xfrm>
            <a:off x="611560" y="1355864"/>
            <a:ext cx="4596130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①</a:t>
            </a:r>
            <a:r>
              <a:rPr lang="en-US" altLang="ja-JP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捕獲効率因子</a:t>
            </a:r>
            <a:r>
              <a:rPr lang="en-US" altLang="ja-JP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ξ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の修正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40000"/>
              </a:lnSpc>
            </a:pP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②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低エネルギー有効理論の修正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39752" y="61653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CCFFCC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これから計算</a:t>
            </a:r>
            <a:r>
              <a:rPr lang="ja-JP" altLang="en-US" dirty="0" smtClean="0">
                <a:solidFill>
                  <a:srgbClr val="CCFFCC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して</a:t>
            </a:r>
            <a:r>
              <a:rPr lang="ja-JP" altLang="en-US" dirty="0" smtClean="0">
                <a:solidFill>
                  <a:srgbClr val="CCFFCC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い</a:t>
            </a:r>
            <a:r>
              <a:rPr lang="ja-JP" altLang="en-US" dirty="0" smtClean="0">
                <a:solidFill>
                  <a:srgbClr val="CCFFCC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く予定です</a:t>
            </a:r>
            <a:endParaRPr lang="en-US" altLang="ja-JP" dirty="0" smtClean="0">
              <a:solidFill>
                <a:srgbClr val="CCFFCC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05463" y="3717032"/>
            <a:ext cx="572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例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中性子超流動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（</a:t>
            </a:r>
            <a:r>
              <a:rPr lang="ja-JP" altLang="en-US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フォノン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が主役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）</a:t>
            </a: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42" y="4293096"/>
            <a:ext cx="8327622" cy="163092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580112" y="5661248"/>
            <a:ext cx="3108543" cy="307777"/>
          </a:xfrm>
          <a:prstGeom prst="rect">
            <a:avLst/>
          </a:prstGeom>
          <a:solidFill>
            <a:srgbClr val="0000FF"/>
          </a:solidFill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Cirigliano</a:t>
            </a:r>
            <a:r>
              <a:rPr lang="en-US" altLang="ja-JP" sz="1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Reddy, Sharma (2011) </a:t>
            </a:r>
            <a:endParaRPr lang="ja-JP" altLang="en-US" sz="1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733455" y="1772816"/>
            <a:ext cx="8007519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例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 color-flavor-locked(CFL)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クォーク物質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                                           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　</a:t>
            </a:r>
            <a:r>
              <a:rPr lang="ja-JP" altLang="en-US" sz="20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サイザブル</a:t>
            </a:r>
            <a:r>
              <a:rPr lang="ja-JP" altLang="en-US" sz="20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な影響？</a:t>
            </a:r>
            <a:endParaRPr lang="en-US" altLang="ja-JP" sz="2000" dirty="0">
              <a:solidFill>
                <a:srgbClr val="FFFF00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069668"/>
              </p:ext>
            </p:extLst>
          </p:nvPr>
        </p:nvGraphicFramePr>
        <p:xfrm>
          <a:off x="1157213" y="2349500"/>
          <a:ext cx="4206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16" name="数式" r:id="rId4" imgW="1739900" imgH="279400" progId="Equation.3">
                  <p:embed/>
                </p:oleObj>
              </mc:Choice>
              <mc:Fallback>
                <p:oleObj name="数式" r:id="rId4" imgW="1739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13" y="2349500"/>
                        <a:ext cx="4206875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正方形/長方形 22"/>
          <p:cNvSpPr/>
          <p:nvPr/>
        </p:nvSpPr>
        <p:spPr>
          <a:xfrm>
            <a:off x="4485759" y="724634"/>
            <a:ext cx="4262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On-going project w/ M. </a:t>
            </a:r>
            <a:r>
              <a:rPr lang="en-US" altLang="ja-JP" sz="2000" dirty="0" err="1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Ruggieri</a:t>
            </a:r>
            <a:endParaRPr lang="ja-JP" altLang="en-US" sz="2000" dirty="0">
              <a:solidFill>
                <a:srgbClr val="FF68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32576" y="764704"/>
            <a:ext cx="34676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今日の話のまとめ</a:t>
            </a:r>
            <a:endParaRPr lang="ja-JP" altLang="en-US" sz="3200" u="sng" dirty="0"/>
          </a:p>
        </p:txBody>
      </p:sp>
      <p:sp>
        <p:nvSpPr>
          <p:cNvPr id="3" name="正方形/長方形 2"/>
          <p:cNvSpPr/>
          <p:nvPr/>
        </p:nvSpPr>
        <p:spPr>
          <a:xfrm>
            <a:off x="662593" y="1628800"/>
            <a:ext cx="7869847" cy="399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中性子星は素粒子物理に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とってグッド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な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市場</a:t>
            </a:r>
            <a:endParaRPr lang="en-US" altLang="ja-JP" dirty="0"/>
          </a:p>
          <a:p>
            <a:pPr>
              <a:lnSpc>
                <a:spcPct val="120000"/>
              </a:lnSpc>
            </a:pP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暗黒物質捕獲の話題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en-US" altLang="ja-JP" dirty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r>
              <a:rPr lang="en-US" altLang="ja-JP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r>
              <a:rPr lang="ja-JP" altLang="en-US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捕獲、熱平衡化、ブラックホール形成</a:t>
            </a:r>
            <a:r>
              <a:rPr lang="en-US" altLang="ja-JP" dirty="0" smtClean="0">
                <a:solidFill>
                  <a:srgbClr val="FF68C6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—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これまでの見立て</a:t>
            </a:r>
            <a:r>
              <a:rPr lang="en-US" altLang="ja-JP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→</a:t>
            </a: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ハドロンのエキゾチック状態は無視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endParaRPr lang="en-US" altLang="ja-JP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ja-JP" altLang="en-US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中性子星内のハドロンの「媒質効果」の影響</a:t>
            </a:r>
            <a:endParaRPr lang="en-US" altLang="ja-JP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en-US" altLang="ja-JP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--</a:t>
            </a:r>
            <a:r>
              <a:rPr lang="ja-JP" altLang="en-US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真空構造の修正や新たなコレクティブモードの出現</a:t>
            </a:r>
            <a:r>
              <a:rPr lang="en-US" altLang="ja-JP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--</a:t>
            </a:r>
            <a:endParaRPr lang="en-US" altLang="ja-JP" dirty="0">
              <a:solidFill>
                <a:srgbClr val="5AFF3B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2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676573" y="3081734"/>
            <a:ext cx="36956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5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Thank you</a:t>
            </a:r>
            <a:endParaRPr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2441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792954" y="3091607"/>
            <a:ext cx="75200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4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物質と宇宙のおもしろい関係</a:t>
            </a:r>
            <a:endParaRPr lang="ja-JP" altLang="en-US" sz="44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0" y="2276872"/>
            <a:ext cx="9144000" cy="2852936"/>
            <a:chOff x="0" y="4005064"/>
            <a:chExt cx="9144000" cy="2852936"/>
          </a:xfrm>
        </p:grpSpPr>
        <p:sp>
          <p:nvSpPr>
            <p:cNvPr id="7" name="正方形/長方形 6"/>
            <p:cNvSpPr/>
            <p:nvPr/>
          </p:nvSpPr>
          <p:spPr>
            <a:xfrm>
              <a:off x="0" y="4005064"/>
              <a:ext cx="9144000" cy="28529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>
              <a:spLocks noChangeArrowheads="1"/>
            </p:cNvSpPr>
            <p:nvPr/>
          </p:nvSpPr>
          <p:spPr bwMode="auto">
            <a:xfrm>
              <a:off x="1043608" y="4725144"/>
              <a:ext cx="710963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Osaka" charset="0"/>
                  <a:cs typeface="Osaka" charset="0"/>
                </a:defRPr>
              </a:lvl9pPr>
            </a:lstStyle>
            <a:p>
              <a:r>
                <a:rPr lang="ja-JP" altLang="en-US" sz="6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暗黒物質と中性子星</a:t>
              </a:r>
              <a:endParaRPr lang="ja-JP" altLang="en-US" sz="60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68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673327" y="764704"/>
            <a:ext cx="7691079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暗黒物質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(DM) </a:t>
            </a:r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のナニとナゼ</a:t>
            </a:r>
            <a:endParaRPr lang="en-US" altLang="ja-JP" sz="32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algn="ctr">
              <a:lnSpc>
                <a:spcPct val="50000"/>
              </a:lnSpc>
            </a:pPr>
            <a:endParaRPr lang="en-US" altLang="ja-JP" sz="28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存在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は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かなり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確か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 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ただ正体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は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よく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分からない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  <a:endParaRPr lang="en-US" altLang="ja-JP" sz="28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 algn="ctr"/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他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の粒子との相互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作用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は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とても弱い</a:t>
            </a:r>
            <a:r>
              <a:rPr lang="ja-JP" altLang="en-US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だろう</a:t>
            </a:r>
            <a:r>
              <a:rPr lang="en-US" altLang="ja-JP" sz="2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  <a:endParaRPr lang="en-US" altLang="ja-JP" sz="28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13687"/>
            <a:ext cx="6624736" cy="44716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" y="1556792"/>
            <a:ext cx="9144001" cy="4896544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-36512" y="1484784"/>
            <a:ext cx="9180512" cy="5184576"/>
            <a:chOff x="-72008" y="-1400527"/>
            <a:chExt cx="9180512" cy="5184576"/>
          </a:xfrm>
        </p:grpSpPr>
        <p:sp>
          <p:nvSpPr>
            <p:cNvPr id="12" name="正方形/長方形 11"/>
            <p:cNvSpPr/>
            <p:nvPr/>
          </p:nvSpPr>
          <p:spPr>
            <a:xfrm>
              <a:off x="-72008" y="-1400527"/>
              <a:ext cx="9180512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err="1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Zwicky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により</a:t>
              </a:r>
              <a:r>
                <a:rPr lang="en-US" altLang="ja-JP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”missing mass”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として提唱</a:t>
              </a:r>
              <a:r>
                <a:rPr lang="en-US" altLang="ja-JP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 (1934)</a:t>
              </a:r>
              <a:endPara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-36512" y="-896471"/>
              <a:ext cx="9145016" cy="4680520"/>
              <a:chOff x="-36512" y="-896471"/>
              <a:chExt cx="9145016" cy="4680520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-36512" y="-896471"/>
                <a:ext cx="9145016" cy="45365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640" y="-747464"/>
                <a:ext cx="6408712" cy="45315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1233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/>
        </p:nvGrpSpPr>
        <p:grpSpPr>
          <a:xfrm>
            <a:off x="107504" y="1412776"/>
            <a:ext cx="8964488" cy="5256584"/>
            <a:chOff x="107504" y="1412776"/>
            <a:chExt cx="8964488" cy="5256584"/>
          </a:xfrm>
        </p:grpSpPr>
        <p:sp>
          <p:nvSpPr>
            <p:cNvPr id="7" name="正方形/長方形 6"/>
            <p:cNvSpPr/>
            <p:nvPr/>
          </p:nvSpPr>
          <p:spPr>
            <a:xfrm>
              <a:off x="107504" y="1412776"/>
              <a:ext cx="8964488" cy="52565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4433" y="1500631"/>
              <a:ext cx="6585919" cy="5096721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932255" y="683984"/>
            <a:ext cx="517321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</a:t>
            </a:r>
            <a:r>
              <a:rPr lang="en-US" altLang="ja-JP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(NS)</a:t>
            </a:r>
            <a:r>
              <a:rPr lang="ja-JP" altLang="en-US" sz="32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のナニとナゼ</a:t>
            </a:r>
            <a:endParaRPr lang="en-US" altLang="ja-JP" sz="32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0" y="1412776"/>
            <a:ext cx="9144000" cy="5328592"/>
            <a:chOff x="0" y="1412776"/>
            <a:chExt cx="9144000" cy="5328592"/>
          </a:xfrm>
        </p:grpSpPr>
        <p:sp>
          <p:nvSpPr>
            <p:cNvPr id="3" name="正方形/長方形 2"/>
            <p:cNvSpPr/>
            <p:nvPr/>
          </p:nvSpPr>
          <p:spPr>
            <a:xfrm>
              <a:off x="0" y="1412776"/>
              <a:ext cx="9144000" cy="53285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102249"/>
                </p:ext>
              </p:extLst>
            </p:nvPr>
          </p:nvGraphicFramePr>
          <p:xfrm>
            <a:off x="5147742" y="2769434"/>
            <a:ext cx="2808634" cy="3467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984" name="数式" r:id="rId4" imgW="863600" imgH="1104900" progId="Equation.3">
                    <p:embed/>
                  </p:oleObj>
                </mc:Choice>
                <mc:Fallback>
                  <p:oleObj name="数式" r:id="rId4" imgW="863600" imgH="1104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7742" y="2769434"/>
                          <a:ext cx="2808634" cy="346787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2636913"/>
              <a:ext cx="2308562" cy="3600400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827584" y="1484784"/>
              <a:ext cx="763284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Landau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の「巨大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な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一つの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原子核</a:t>
              </a:r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」</a:t>
              </a:r>
              <a:endPara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  <a:p>
              <a:pPr algn="ctr"/>
              <a:r>
                <a:rPr lang="ja-JP" altLang="en-US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極限環境を提供するマーケット</a:t>
              </a:r>
              <a:endParaRPr lang="en-US" altLang="ja-JP" sz="28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-36512" y="1412776"/>
            <a:ext cx="9180512" cy="6192688"/>
            <a:chOff x="-36512" y="5877272"/>
            <a:chExt cx="9180512" cy="6192688"/>
          </a:xfrm>
        </p:grpSpPr>
        <p:sp>
          <p:nvSpPr>
            <p:cNvPr id="4" name="正方形/長方形 3"/>
            <p:cNvSpPr/>
            <p:nvPr/>
          </p:nvSpPr>
          <p:spPr>
            <a:xfrm>
              <a:off x="0" y="5877272"/>
              <a:ext cx="9144000" cy="1080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図形グループ 9"/>
            <p:cNvGrpSpPr/>
            <p:nvPr/>
          </p:nvGrpSpPr>
          <p:grpSpPr>
            <a:xfrm>
              <a:off x="-36512" y="5931277"/>
              <a:ext cx="9144000" cy="6138683"/>
              <a:chOff x="0" y="1178749"/>
              <a:chExt cx="9144000" cy="6138683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0" y="1772816"/>
                <a:ext cx="9144000" cy="55446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>
                <a:spLocks noChangeArrowheads="1"/>
              </p:cNvSpPr>
              <p:nvPr/>
            </p:nvSpPr>
            <p:spPr bwMode="auto">
              <a:xfrm>
                <a:off x="1818224" y="1178749"/>
                <a:ext cx="5401274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charset="0"/>
                    <a:ea typeface="Osaka" charset="0"/>
                    <a:cs typeface="Osaka" charset="0"/>
                  </a:defRPr>
                </a:lvl9pPr>
              </a:lstStyle>
              <a:p>
                <a:pPr algn="ctr"/>
                <a:r>
                  <a:rPr lang="en-US" altLang="ja-JP" sz="28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Baade</a:t>
                </a:r>
                <a:r>
                  <a:rPr lang="ja-JP" altLang="en-US" sz="28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と</a:t>
                </a:r>
                <a:r>
                  <a:rPr lang="en-US" altLang="ja-JP" sz="2800" dirty="0" err="1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Zwicky</a:t>
                </a:r>
                <a:r>
                  <a:rPr lang="ja-JP" altLang="en-US" sz="28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により、超新星</a:t>
                </a:r>
                <a:endParaRPr lang="en-US" altLang="ja-JP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endParaRPr>
              </a:p>
              <a:p>
                <a:pPr algn="ctr"/>
                <a:r>
                  <a:rPr lang="ja-JP" altLang="en-US" sz="28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爆発の残滓として提唱（</a:t>
                </a:r>
                <a:r>
                  <a:rPr lang="en-US" altLang="ja-JP" sz="28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1934</a:t>
                </a:r>
                <a:r>
                  <a:rPr lang="ja-JP" altLang="en-US" sz="2800" dirty="0" smtClean="0">
                    <a:solidFill>
                      <a:srgbClr val="FFFFFF"/>
                    </a:solidFill>
                    <a:latin typeface="ヒラギノ丸ゴ Pro W4" charset="0"/>
                    <a:ea typeface="ヒラギノ丸ゴ Pro W4" charset="0"/>
                    <a:cs typeface="ヒラギノ丸ゴ Pro W4" charset="0"/>
                  </a:rPr>
                  <a:t>）</a:t>
                </a:r>
                <a:endParaRPr lang="en-US" altLang="ja-JP" sz="28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endParaRPr>
              </a:p>
            </p:txBody>
          </p:sp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00" y="2852936"/>
                <a:ext cx="4492734" cy="3096344"/>
              </a:xfrm>
              <a:prstGeom prst="rect">
                <a:avLst/>
              </a:prstGeom>
            </p:spPr>
          </p:pic>
          <p:pic>
            <p:nvPicPr>
              <p:cNvPr id="14" name="図 13" descr="orion_n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528" y="2420888"/>
                <a:ext cx="3990482" cy="39904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2689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テキスト ボックス 3"/>
          <p:cNvSpPr txBox="1">
            <a:spLocks noChangeArrowheads="1"/>
          </p:cNvSpPr>
          <p:nvPr/>
        </p:nvSpPr>
        <p:spPr bwMode="auto">
          <a:xfrm>
            <a:off x="539552" y="766445"/>
            <a:ext cx="4307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ja-JP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Landau </a:t>
            </a:r>
            <a:r>
              <a:rPr lang="ja-JP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と中性子</a:t>
            </a:r>
            <a:r>
              <a:rPr lang="ja-JP" altLang="en-US" sz="36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星</a:t>
            </a:r>
            <a:endParaRPr lang="en-US" altLang="ja-JP" sz="36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11686"/>
            <a:ext cx="3240360" cy="505361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206088" y="6165304"/>
            <a:ext cx="247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21</a:t>
            </a:r>
            <a:r>
              <a:rPr lang="ja-JP" altLang="en-US" sz="1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歳のときの</a:t>
            </a:r>
            <a:r>
              <a:rPr lang="en-US" altLang="ja-JP" sz="18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Landau</a:t>
            </a:r>
            <a:endParaRPr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179512" y="1556792"/>
            <a:ext cx="5563062" cy="3919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Rosenfeld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の回顧録に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よ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ると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1932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年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2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月に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コペンハーゲンに届いた中性子発見の知らせの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直後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Landau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は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N. Bohr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Rosenfeld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との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議論の中で中性子星の概念にたどりつき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その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1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週間後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に論文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を刊行したことになって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いる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しかしそれ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は間違い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で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 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実際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には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3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人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の議論は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1931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年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3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月に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行われ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, 1932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年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2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月まで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刊行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10000"/>
              </a:lnSpc>
            </a:pP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されなかった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という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のが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真実</a:t>
            </a:r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. </a:t>
            </a:r>
            <a:endParaRPr lang="en-US" altLang="ja-JP" sz="20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70000"/>
              </a:lnSpc>
            </a:pPr>
            <a:endParaRPr lang="en-US" altLang="ja-JP" sz="2000" dirty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en-US" altLang="ja-JP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</a:t>
            </a:r>
            <a:r>
              <a:rPr lang="ja-JP" altLang="en-US" sz="20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</a:t>
            </a:r>
            <a:r>
              <a:rPr lang="en-US" altLang="ja-JP" sz="20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“</a:t>
            </a:r>
            <a:r>
              <a:rPr lang="ja-JP" altLang="en-US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巨大な一つの</a:t>
            </a:r>
            <a:r>
              <a:rPr lang="ja-JP" altLang="en-US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原子核</a:t>
            </a:r>
            <a:r>
              <a:rPr lang="en-US" altLang="ja-JP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”  </a:t>
            </a:r>
            <a:endParaRPr lang="en-US" altLang="ja-JP" sz="2800" dirty="0" smtClean="0">
              <a:solidFill>
                <a:srgbClr val="FFFF00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   </a:t>
            </a:r>
            <a:r>
              <a:rPr lang="en-US" altLang="ja-JP" sz="2800" dirty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“</a:t>
            </a:r>
            <a:r>
              <a:rPr lang="ja-JP" altLang="en-US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高密度星の</a:t>
            </a:r>
            <a:r>
              <a:rPr lang="ja-JP" altLang="en-US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最大質量</a:t>
            </a:r>
            <a:r>
              <a:rPr lang="en-US" altLang="ja-JP" sz="2800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”</a:t>
            </a:r>
            <a:endParaRPr lang="en-US" altLang="ja-JP" sz="2800" dirty="0" smtClean="0">
              <a:solidFill>
                <a:srgbClr val="FFFF00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9552" y="5630476"/>
            <a:ext cx="42770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Ref.) D. </a:t>
            </a:r>
            <a:r>
              <a:rPr lang="en-US" altLang="ja-JP" sz="2800" dirty="0" err="1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Yakovlev</a:t>
            </a:r>
            <a:r>
              <a:rPr lang="en-US" altLang="ja-JP" sz="2800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et al., </a:t>
            </a:r>
            <a:endParaRPr lang="en-US" altLang="ja-JP" sz="2800" dirty="0" smtClean="0">
              <a:solidFill>
                <a:srgbClr val="5AFF3B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r>
              <a:rPr lang="ja-JP" altLang="en-US" sz="2800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　　</a:t>
            </a:r>
            <a:r>
              <a:rPr lang="en-US" altLang="ja-JP" sz="2800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</a:t>
            </a:r>
            <a:r>
              <a:rPr lang="en-US" altLang="ja-JP" sz="2800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arXiv</a:t>
            </a:r>
            <a:r>
              <a:rPr lang="en-US" altLang="ja-JP" sz="2800" dirty="0" smtClean="0">
                <a:solidFill>
                  <a:srgbClr val="5AFF3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:1210.0682</a:t>
            </a:r>
            <a:endParaRPr lang="ja-JP" altLang="en-US" sz="2800" dirty="0">
              <a:solidFill>
                <a:srgbClr val="5AFF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3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619672" y="859359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中性子星の</a:t>
            </a:r>
            <a:r>
              <a:rPr lang="ja-JP" altLang="en-US" sz="44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主要</a:t>
            </a:r>
            <a:r>
              <a:rPr lang="ja-JP" altLang="en-US" sz="4400" u="sng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な問題</a:t>
            </a:r>
            <a:endParaRPr lang="ja-JP" altLang="en-US" sz="4400" u="sng" dirty="0"/>
          </a:p>
        </p:txBody>
      </p:sp>
      <p:sp>
        <p:nvSpPr>
          <p:cNvPr id="11" name="正方形/長方形 10"/>
          <p:cNvSpPr/>
          <p:nvPr/>
        </p:nvSpPr>
        <p:spPr>
          <a:xfrm>
            <a:off x="755576" y="2636912"/>
            <a:ext cx="7656660" cy="1559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中性子星の物理と素粒子とは</a:t>
            </a:r>
            <a:endParaRPr lang="en-US" altLang="ja-JP" sz="4400" dirty="0" smtClean="0">
              <a:solidFill>
                <a:srgbClr val="FFFFFF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  <a:p>
            <a:pPr>
              <a:lnSpc>
                <a:spcPct val="120000"/>
              </a:lnSpc>
            </a:pPr>
            <a:r>
              <a:rPr lang="en-US" altLang="ja-JP" sz="4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 </a:t>
            </a:r>
            <a:r>
              <a:rPr lang="ja-JP" altLang="en-US" sz="4400" dirty="0" smtClean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どのように関係するのか？</a:t>
            </a:r>
            <a:endParaRPr lang="ja-JP" altLang="en-US" sz="4400" dirty="0"/>
          </a:p>
        </p:txBody>
      </p:sp>
      <p:grpSp>
        <p:nvGrpSpPr>
          <p:cNvPr id="10" name="図形グループ 9"/>
          <p:cNvGrpSpPr/>
          <p:nvPr/>
        </p:nvGrpSpPr>
        <p:grpSpPr>
          <a:xfrm>
            <a:off x="323528" y="1988840"/>
            <a:ext cx="8496944" cy="4032448"/>
            <a:chOff x="323528" y="1988840"/>
            <a:chExt cx="8496944" cy="4032448"/>
          </a:xfrm>
        </p:grpSpPr>
        <p:sp>
          <p:nvSpPr>
            <p:cNvPr id="9" name="角丸四角形 8"/>
            <p:cNvSpPr/>
            <p:nvPr/>
          </p:nvSpPr>
          <p:spPr>
            <a:xfrm>
              <a:off x="323528" y="1988840"/>
              <a:ext cx="8496944" cy="4032448"/>
            </a:xfrm>
            <a:prstGeom prst="roundRect">
              <a:avLst/>
            </a:prstGeom>
            <a:solidFill>
              <a:srgbClr val="0000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611560" y="2235249"/>
              <a:ext cx="8135560" cy="36420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457200" indent="-457200">
                <a:buAutoNum type="arabicPeriod"/>
              </a:pPr>
              <a:r>
                <a:rPr lang="ja-JP" altLang="en-US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どうやって誕生</a:t>
              </a:r>
              <a:r>
                <a:rPr lang="en-US" altLang="ja-JP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/</a:t>
              </a:r>
              <a:r>
                <a:rPr lang="ja-JP" altLang="en-US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成長するのか</a:t>
              </a:r>
              <a:r>
                <a:rPr lang="en-US" altLang="ja-JP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?</a:t>
              </a:r>
            </a:p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ja-JP" altLang="en-US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なぜこんなにコンパクトなのか</a:t>
              </a:r>
              <a:r>
                <a:rPr lang="en-US" altLang="ja-JP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?</a:t>
              </a:r>
            </a:p>
            <a:p>
              <a:pPr marL="457200" indent="-457200">
                <a:lnSpc>
                  <a:spcPct val="120000"/>
                </a:lnSpc>
                <a:buFontTx/>
                <a:buAutoNum type="arabicPeriod"/>
              </a:pPr>
              <a:r>
                <a:rPr lang="ja-JP" altLang="en-US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どのように冷えていくのか</a:t>
              </a:r>
              <a:r>
                <a:rPr lang="en-US" altLang="ja-JP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?</a:t>
              </a:r>
              <a:endParaRPr lang="en-US" altLang="ja-JP" sz="40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  <a:p>
              <a:pPr marL="457200" indent="-457200">
                <a:lnSpc>
                  <a:spcPct val="120000"/>
                </a:lnSpc>
                <a:buFontTx/>
                <a:buAutoNum type="arabicPeriod"/>
              </a:pPr>
              <a:r>
                <a:rPr lang="ja-JP" altLang="en-US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巨大磁場はどこから来るのか</a:t>
              </a:r>
              <a:r>
                <a:rPr lang="en-US" altLang="ja-JP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?</a:t>
              </a:r>
              <a:endParaRPr lang="en-US" altLang="ja-JP" sz="4000" dirty="0">
                <a:solidFill>
                  <a:srgbClr val="FFFFFF"/>
                </a:solidFill>
                <a:latin typeface="ヒラギノ丸ゴ Pro W4" charset="0"/>
                <a:ea typeface="ヒラギノ丸ゴ Pro W4" charset="0"/>
                <a:cs typeface="ヒラギノ丸ゴ Pro W4" charset="0"/>
              </a:endParaRPr>
            </a:p>
            <a:p>
              <a:pPr marL="457200" indent="-457200">
                <a:lnSpc>
                  <a:spcPct val="120000"/>
                </a:lnSpc>
                <a:buAutoNum type="arabicPeriod"/>
              </a:pPr>
              <a:r>
                <a:rPr lang="ja-JP" altLang="en-US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なぜ高速で回転するのか</a:t>
              </a:r>
              <a:r>
                <a:rPr lang="en-US" altLang="ja-JP" sz="4000" dirty="0" smtClean="0">
                  <a:solidFill>
                    <a:srgbClr val="FFFFFF"/>
                  </a:solidFill>
                  <a:latin typeface="ヒラギノ丸ゴ Pro W4" charset="0"/>
                  <a:ea typeface="ヒラギノ丸ゴ Pro W4" charset="0"/>
                  <a:cs typeface="ヒラギノ丸ゴ Pro W4" charset="0"/>
                </a:rPr>
                <a:t>?</a:t>
              </a:r>
              <a:endParaRPr lang="ja-JP" alt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6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3419475" y="4941888"/>
            <a:ext cx="2447925" cy="790575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81000" y="1876425"/>
            <a:ext cx="8382000" cy="25431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9636" name="テキスト ボックス 1"/>
          <p:cNvSpPr txBox="1">
            <a:spLocks noChangeArrowheads="1"/>
          </p:cNvSpPr>
          <p:nvPr/>
        </p:nvSpPr>
        <p:spPr bwMode="auto">
          <a:xfrm>
            <a:off x="2987824" y="620688"/>
            <a:ext cx="324036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3200" u="sng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質量</a:t>
            </a:r>
            <a:r>
              <a:rPr lang="en-US" altLang="ja-JP" sz="3200" u="sng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r>
              <a:rPr lang="ja-JP" altLang="en-US" sz="3200" u="sng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半径関係式</a:t>
            </a:r>
            <a:endParaRPr lang="ja-JP" altLang="en-US" sz="3200" u="sng" dirty="0">
              <a:solidFill>
                <a:schemeClr val="bg1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696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606750"/>
              </p:ext>
            </p:extLst>
          </p:nvPr>
        </p:nvGraphicFramePr>
        <p:xfrm>
          <a:off x="595313" y="2106613"/>
          <a:ext cx="8024812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5" name="Equation" r:id="rId3" imgW="3543300" imgH="889000" progId="Equation.3">
                  <p:embed/>
                </p:oleObj>
              </mc:Choice>
              <mc:Fallback>
                <p:oleObj name="Equation" r:id="rId3" imgW="35433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2106613"/>
                        <a:ext cx="8024812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テキスト ボックス 4"/>
          <p:cNvSpPr txBox="1">
            <a:spLocks noChangeArrowheads="1"/>
          </p:cNvSpPr>
          <p:nvPr/>
        </p:nvSpPr>
        <p:spPr bwMode="auto">
          <a:xfrm>
            <a:off x="609600" y="1352550"/>
            <a:ext cx="7014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en-US" altLang="ja-JP" sz="2000" dirty="0" err="1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Tolman</a:t>
            </a:r>
            <a:r>
              <a:rPr lang="en-US" altLang="ja-JP" sz="2000" dirty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-Oppenheimer-</a:t>
            </a:r>
            <a:r>
              <a:rPr lang="en-US" altLang="ja-JP" sz="2000" dirty="0" err="1" smtClean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Volkov</a:t>
            </a:r>
            <a:r>
              <a:rPr lang="en-US" altLang="ja-JP" sz="2000" dirty="0" smtClean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(TOV) </a:t>
            </a:r>
            <a:r>
              <a:rPr lang="ja-JP" altLang="en-US" sz="2000" dirty="0" smtClean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方程式</a:t>
            </a:r>
            <a:r>
              <a:rPr lang="en-US" altLang="ja-JP" sz="2000" dirty="0" smtClean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(</a:t>
            </a:r>
            <a:r>
              <a:rPr lang="ja-JP" altLang="en-US" sz="2000" dirty="0" smtClean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一般相対論</a:t>
            </a:r>
            <a:r>
              <a:rPr lang="en-US" altLang="ja-JP" sz="2000" dirty="0" smtClean="0">
                <a:solidFill>
                  <a:srgbClr val="FF42BB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)</a:t>
            </a:r>
            <a:endParaRPr lang="ja-JP" altLang="en-US" sz="2000" dirty="0">
              <a:solidFill>
                <a:srgbClr val="FF42BB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69639" name="Object 3"/>
          <p:cNvGraphicFramePr>
            <a:graphicFrameLocks noChangeAspect="1"/>
          </p:cNvGraphicFramePr>
          <p:nvPr/>
        </p:nvGraphicFramePr>
        <p:xfrm>
          <a:off x="6629400" y="3476625"/>
          <a:ext cx="18113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6" name="数式" r:id="rId5" imgW="800100" imgH="152400" progId="Equation.3">
                  <p:embed/>
                </p:oleObj>
              </mc:Choice>
              <mc:Fallback>
                <p:oleObj name="数式" r:id="rId5" imgW="8001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476625"/>
                        <a:ext cx="18113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4"/>
          <p:cNvGraphicFramePr>
            <a:graphicFrameLocks noChangeAspect="1"/>
          </p:cNvGraphicFramePr>
          <p:nvPr/>
        </p:nvGraphicFramePr>
        <p:xfrm>
          <a:off x="3854450" y="3886200"/>
          <a:ext cx="2165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7" name="数式" r:id="rId7" imgW="977900" imgH="177800" progId="Equation.3">
                  <p:embed/>
                </p:oleObj>
              </mc:Choice>
              <mc:Fallback>
                <p:oleObj name="数式" r:id="rId7" imgW="97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3886200"/>
                        <a:ext cx="2165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テキスト ボックス 12"/>
          <p:cNvSpPr txBox="1">
            <a:spLocks noChangeArrowheads="1"/>
          </p:cNvSpPr>
          <p:nvPr/>
        </p:nvSpPr>
        <p:spPr bwMode="auto">
          <a:xfrm>
            <a:off x="251520" y="5086350"/>
            <a:ext cx="2632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もう</a:t>
            </a:r>
            <a:r>
              <a:rPr lang="en-US" altLang="ja-JP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1</a:t>
            </a:r>
            <a:r>
              <a:rPr lang="ja-JP" altLang="en-US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つ式が必要</a:t>
            </a:r>
            <a:r>
              <a:rPr lang="en-US" altLang="ja-JP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!</a:t>
            </a:r>
            <a:endParaRPr lang="ja-JP" altLang="en-US" dirty="0">
              <a:solidFill>
                <a:schemeClr val="bg1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696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728620"/>
              </p:ext>
            </p:extLst>
          </p:nvPr>
        </p:nvGraphicFramePr>
        <p:xfrm>
          <a:off x="3613150" y="4962525"/>
          <a:ext cx="20256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8" name="Equation" r:id="rId9" imgW="558800" imgH="203200" progId="Equation.3">
                  <p:embed/>
                </p:oleObj>
              </mc:Choice>
              <mc:Fallback>
                <p:oleObj name="Equation" r:id="rId9" imgW="558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4962525"/>
                        <a:ext cx="20256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テキスト ボックス 14"/>
          <p:cNvSpPr txBox="1">
            <a:spLocks noChangeArrowheads="1"/>
          </p:cNvSpPr>
          <p:nvPr/>
        </p:nvSpPr>
        <p:spPr bwMode="auto">
          <a:xfrm>
            <a:off x="6324600" y="5085184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b="1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状態方程式</a:t>
            </a:r>
            <a:r>
              <a:rPr lang="en-US" altLang="ja-JP" b="1" dirty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(</a:t>
            </a:r>
            <a:r>
              <a:rPr lang="en-US" altLang="ja-JP" b="1" dirty="0">
                <a:solidFill>
                  <a:srgbClr val="FFFF00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EOS)</a:t>
            </a:r>
            <a:endParaRPr lang="ja-JP" altLang="en-US" b="1" dirty="0">
              <a:solidFill>
                <a:srgbClr val="FFFF00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69644" name="テキスト ボックス 15"/>
          <p:cNvSpPr txBox="1">
            <a:spLocks noChangeArrowheads="1"/>
          </p:cNvSpPr>
          <p:nvPr/>
        </p:nvSpPr>
        <p:spPr bwMode="auto">
          <a:xfrm>
            <a:off x="3048000" y="3429000"/>
            <a:ext cx="54943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ja-JP" sz="2000">
                <a:latin typeface="ヒラギノ丸ゴ Pro W4" charset="0"/>
                <a:ea typeface="ヒラギノ丸ゴ Pro W4" charset="0"/>
                <a:cs typeface="ヒラギノ丸ゴ Pro W4" charset="0"/>
              </a:rPr>
              <a:t>with                           find</a:t>
            </a:r>
          </a:p>
          <a:p>
            <a:r>
              <a:rPr lang="en-US" altLang="ja-JP" sz="2000">
                <a:latin typeface="ヒラギノ丸ゴ Pro W4" charset="0"/>
                <a:ea typeface="ヒラギノ丸ゴ Pro W4" charset="0"/>
                <a:cs typeface="ヒラギノ丸ゴ Pro W4" charset="0"/>
              </a:rPr>
              <a:t>Then                            and       NS radius</a:t>
            </a:r>
            <a:endParaRPr lang="ja-JP" altLang="en-US" sz="2000"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sp>
        <p:nvSpPr>
          <p:cNvPr id="67595" name="テキスト ボックス 15"/>
          <p:cNvSpPr txBox="1">
            <a:spLocks noChangeArrowheads="1"/>
          </p:cNvSpPr>
          <p:nvPr/>
        </p:nvSpPr>
        <p:spPr bwMode="auto">
          <a:xfrm>
            <a:off x="1016358" y="5943600"/>
            <a:ext cx="7372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US" altLang="ja-JP" i="1" dirty="0" smtClean="0">
                <a:solidFill>
                  <a:srgbClr val="94C0F4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“</a:t>
            </a:r>
            <a:r>
              <a:rPr lang="en-US" altLang="ja-JP" sz="2800" i="1" dirty="0" smtClean="0">
                <a:solidFill>
                  <a:schemeClr val="bg2">
                    <a:lumMod val="90000"/>
                  </a:schemeClr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A bridge btw particle physics and NS !”</a:t>
            </a:r>
            <a:endParaRPr lang="ja-JP" altLang="en-US" sz="2800" i="1" dirty="0" smtClean="0">
              <a:solidFill>
                <a:schemeClr val="bg2">
                  <a:lumMod val="90000"/>
                </a:schemeClr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graphicFrame>
        <p:nvGraphicFramePr>
          <p:cNvPr id="69646" name="Object 6"/>
          <p:cNvGraphicFramePr>
            <a:graphicFrameLocks noChangeAspect="1"/>
          </p:cNvGraphicFramePr>
          <p:nvPr/>
        </p:nvGraphicFramePr>
        <p:xfrm>
          <a:off x="3810000" y="3449638"/>
          <a:ext cx="18970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29" name="数式" r:id="rId11" imgW="838200" imgH="177800" progId="Equation.3">
                  <p:embed/>
                </p:oleObj>
              </mc:Choice>
              <mc:Fallback>
                <p:oleObj name="数式" r:id="rId11" imgW="8382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49638"/>
                        <a:ext cx="189706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7"/>
          <p:cNvGraphicFramePr>
            <a:graphicFrameLocks noChangeAspect="1"/>
          </p:cNvGraphicFramePr>
          <p:nvPr/>
        </p:nvGraphicFramePr>
        <p:xfrm>
          <a:off x="6705600" y="3911600"/>
          <a:ext cx="4302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30" name="数式" r:id="rId13" imgW="190500" imgH="127000" progId="Equation.3">
                  <p:embed/>
                </p:oleObj>
              </mc:Choice>
              <mc:Fallback>
                <p:oleObj name="数式" r:id="rId13" imgW="1905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11600"/>
                        <a:ext cx="4302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コネクタ 14"/>
          <p:cNvCxnSpPr/>
          <p:nvPr/>
        </p:nvCxnSpPr>
        <p:spPr>
          <a:xfrm>
            <a:off x="3124200" y="3122613"/>
            <a:ext cx="54864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6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テキスト ボックス 2"/>
          <p:cNvSpPr txBox="1">
            <a:spLocks noChangeArrowheads="1"/>
          </p:cNvSpPr>
          <p:nvPr/>
        </p:nvSpPr>
        <p:spPr bwMode="auto">
          <a:xfrm>
            <a:off x="1907704" y="601524"/>
            <a:ext cx="5371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r>
              <a:rPr lang="ja-JP" altLang="en-US" sz="2800" u="sng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中性子星の質量</a:t>
            </a:r>
            <a:r>
              <a:rPr lang="en-US" altLang="ja-JP" sz="2800" u="sng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-</a:t>
            </a:r>
            <a:r>
              <a:rPr lang="ja-JP" altLang="en-US" sz="2800" u="sng" dirty="0" smtClean="0">
                <a:solidFill>
                  <a:schemeClr val="bg1"/>
                </a:solidFill>
                <a:latin typeface="ヒラギノ丸ゴ Pro W4" charset="0"/>
                <a:ea typeface="ヒラギノ丸ゴ Pro W4" charset="0"/>
                <a:cs typeface="ヒラギノ丸ゴ Pro W4" charset="0"/>
              </a:rPr>
              <a:t>半径の理論曲線</a:t>
            </a:r>
            <a:endParaRPr lang="ja-JP" altLang="en-US" sz="2800" u="sng" dirty="0">
              <a:solidFill>
                <a:schemeClr val="bg1"/>
              </a:solidFill>
              <a:latin typeface="ヒラギノ丸ゴ Pro W4" charset="0"/>
              <a:ea typeface="ヒラギノ丸ゴ Pro W4" charset="0"/>
              <a:cs typeface="ヒラギノ丸ゴ Pro W4" charset="0"/>
            </a:endParaRPr>
          </a:p>
        </p:txBody>
      </p:sp>
      <p:pic>
        <p:nvPicPr>
          <p:cNvPr id="13" name="図 4" descr="Nature_Fig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9256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99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cepaper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Ricepaper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st Modern">
  <a:themeElements>
    <a:clrScheme name="ジェネシス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ost Modern">
      <a:majorFont>
        <a:latin typeface="Osaka"/>
        <a:ea typeface="Osaka"/>
        <a:cs typeface="Osaka"/>
      </a:majorFont>
      <a:minorFont>
        <a:latin typeface="Osak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st Modern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 Modern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X:テンプレート:プレゼンテーション:デザイン:Post Modern</Template>
  <TotalTime>108656</TotalTime>
  <Words>982</Words>
  <Application>Microsoft Macintosh PowerPoint</Application>
  <PresentationFormat>画面に合わせる (4:3)</PresentationFormat>
  <Paragraphs>168</Paragraphs>
  <Slides>27</Slides>
  <Notes>0</Notes>
  <HiddenSlides>0</HiddenSlides>
  <MMClips>1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Ricepaper</vt:lpstr>
      <vt:lpstr>Post Modern</vt:lpstr>
      <vt:lpstr>数式</vt:lpstr>
      <vt:lpstr>Equation</vt:lpstr>
      <vt:lpstr>Microsoft 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理化学研究所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橘 基</dc:creator>
  <cp:lastModifiedBy>橘 基</cp:lastModifiedBy>
  <cp:revision>2398</cp:revision>
  <cp:lastPrinted>2013-06-26T06:23:28Z</cp:lastPrinted>
  <dcterms:created xsi:type="dcterms:W3CDTF">2011-06-08T03:32:48Z</dcterms:created>
  <dcterms:modified xsi:type="dcterms:W3CDTF">2013-08-06T08:19:06Z</dcterms:modified>
</cp:coreProperties>
</file>