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1" r:id="rId1"/>
  </p:sldMasterIdLst>
  <p:notesMasterIdLst>
    <p:notesMasterId r:id="rId53"/>
  </p:notesMasterIdLst>
  <p:sldIdLst>
    <p:sldId id="503" r:id="rId2"/>
    <p:sldId id="748" r:id="rId3"/>
    <p:sldId id="726" r:id="rId4"/>
    <p:sldId id="623" r:id="rId5"/>
    <p:sldId id="581" r:id="rId6"/>
    <p:sldId id="592" r:id="rId7"/>
    <p:sldId id="728" r:id="rId8"/>
    <p:sldId id="676" r:id="rId9"/>
    <p:sldId id="677" r:id="rId10"/>
    <p:sldId id="763" r:id="rId11"/>
    <p:sldId id="675" r:id="rId12"/>
    <p:sldId id="712" r:id="rId13"/>
    <p:sldId id="731" r:id="rId14"/>
    <p:sldId id="742" r:id="rId15"/>
    <p:sldId id="739" r:id="rId16"/>
    <p:sldId id="733" r:id="rId17"/>
    <p:sldId id="764" r:id="rId18"/>
    <p:sldId id="740" r:id="rId19"/>
    <p:sldId id="736" r:id="rId20"/>
    <p:sldId id="765" r:id="rId21"/>
    <p:sldId id="743" r:id="rId22"/>
    <p:sldId id="774" r:id="rId23"/>
    <p:sldId id="768" r:id="rId24"/>
    <p:sldId id="777" r:id="rId25"/>
    <p:sldId id="769" r:id="rId26"/>
    <p:sldId id="776" r:id="rId27"/>
    <p:sldId id="752" r:id="rId28"/>
    <p:sldId id="780" r:id="rId29"/>
    <p:sldId id="759" r:id="rId30"/>
    <p:sldId id="781" r:id="rId31"/>
    <p:sldId id="760" r:id="rId32"/>
    <p:sldId id="719" r:id="rId33"/>
    <p:sldId id="721" r:id="rId34"/>
    <p:sldId id="722" r:id="rId35"/>
    <p:sldId id="773" r:id="rId36"/>
    <p:sldId id="761" r:id="rId37"/>
    <p:sldId id="778" r:id="rId38"/>
    <p:sldId id="754" r:id="rId39"/>
    <p:sldId id="756" r:id="rId40"/>
    <p:sldId id="772" r:id="rId41"/>
    <p:sldId id="770" r:id="rId42"/>
    <p:sldId id="747" r:id="rId43"/>
    <p:sldId id="734" r:id="rId44"/>
    <p:sldId id="784" r:id="rId45"/>
    <p:sldId id="785" r:id="rId46"/>
    <p:sldId id="738" r:id="rId47"/>
    <p:sldId id="786" r:id="rId48"/>
    <p:sldId id="704" r:id="rId49"/>
    <p:sldId id="787" r:id="rId50"/>
    <p:sldId id="789" r:id="rId51"/>
    <p:sldId id="788" r:id="rId52"/>
  </p:sldIdLst>
  <p:sldSz cx="9144000" cy="6858000" type="screen4x3"/>
  <p:notesSz cx="6858000" cy="9874250"/>
  <p:defaultTextStyle>
    <a:defPPr>
      <a:defRPr lang="ja-JP"/>
    </a:defPPr>
    <a:lvl1pPr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1pPr>
    <a:lvl2pPr marL="4572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2pPr>
    <a:lvl3pPr marL="9144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3pPr>
    <a:lvl4pPr marL="13716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4pPr>
    <a:lvl5pPr marL="1828800" algn="l" rtl="0" fontAlgn="base">
      <a:lnSpc>
        <a:spcPct val="120000"/>
      </a:lnSpc>
      <a:spcBef>
        <a:spcPct val="2000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HG明朝B" pitchFamily="1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FFCCFF"/>
    <a:srgbClr val="FF99CC"/>
    <a:srgbClr val="FF7C80"/>
    <a:srgbClr val="FF9999"/>
    <a:srgbClr val="FF0066"/>
    <a:srgbClr val="3399FF"/>
    <a:srgbClr val="00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0" autoAdjust="0"/>
    <p:restoredTop sz="94744" autoAdjust="0"/>
  </p:normalViewPr>
  <p:slideViewPr>
    <p:cSldViewPr>
      <p:cViewPr varScale="1">
        <p:scale>
          <a:sx n="46" d="100"/>
          <a:sy n="46" d="100"/>
        </p:scale>
        <p:origin x="-28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70"/>
    </p:cViewPr>
  </p:sorterViewPr>
  <p:notesViewPr>
    <p:cSldViewPr>
      <p:cViewPr varScale="1">
        <p:scale>
          <a:sx n="70" d="100"/>
          <a:sy n="70" d="100"/>
        </p:scale>
        <p:origin x="-2148" y="-108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9.wmf"/><Relationship Id="rId7" Type="http://schemas.openxmlformats.org/officeDocument/2006/relationships/image" Target="../media/image9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8.wmf"/><Relationship Id="rId5" Type="http://schemas.openxmlformats.org/officeDocument/2006/relationships/image" Target="../media/image21.wmf"/><Relationship Id="rId10" Type="http://schemas.openxmlformats.org/officeDocument/2006/relationships/image" Target="../media/image47.wmf"/><Relationship Id="rId4" Type="http://schemas.openxmlformats.org/officeDocument/2006/relationships/image" Target="../media/image20.wmf"/><Relationship Id="rId9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2"/>
            <a:ext cx="2971272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148" y="2"/>
            <a:ext cx="2971272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691039"/>
            <a:ext cx="5486400" cy="444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8847"/>
            <a:ext cx="2971272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148" y="9378847"/>
            <a:ext cx="2971272" cy="4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91" tIns="47344" rIns="94691" bIns="473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2955E0BA-AEB7-4553-BCA9-425FC815C7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4689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E5FBDE-7942-4FE6-98B1-12505A3924B9}" type="slidenum">
              <a:rPr lang="en-US" altLang="ja-JP" smtClean="0"/>
              <a:pPr/>
              <a:t>1</a:t>
            </a:fld>
            <a:endParaRPr lang="en-US" altLang="ja-JP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11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12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16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17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19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23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24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25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28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29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30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31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32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33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34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35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36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38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39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40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41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ja-JP" altLang="en-US" dirty="0" smtClean="0">
                <a:ea typeface="ＭＳ Ｐ明朝" charset="-128"/>
              </a:rPr>
              <a:t>系統誤差が評価できないクェンチ近似</a:t>
            </a:r>
            <a:endParaRPr lang="en-US" altLang="ja-JP" dirty="0" smtClean="0">
              <a:ea typeface="ＭＳ Ｐ明朝" charset="-128"/>
            </a:endParaRPr>
          </a:p>
          <a:p>
            <a:endParaRPr lang="en-US" altLang="ja-JP" dirty="0" smtClean="0">
              <a:ea typeface="ＭＳ Ｐ明朝" charset="-128"/>
            </a:endParaRPr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266" indent="-28548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1946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8725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5504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2282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69061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5840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2619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52A6EE5C-49C8-44DD-A7B7-C97322CE59C5}" type="slidenum">
              <a:rPr lang="en-US" altLang="ja-JP" smtClean="0">
                <a:ea typeface="ＭＳ Ｐゴシック" charset="-128"/>
              </a:rPr>
              <a:pPr eaLnBrk="1" hangingPunct="1"/>
              <a:t>44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>
              <a:ea typeface="ＭＳ Ｐ明朝" charset="-128"/>
            </a:endParaRPr>
          </a:p>
        </p:txBody>
      </p:sp>
      <p:sp>
        <p:nvSpPr>
          <p:cNvPr id="286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266" indent="-28548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1946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8725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5504" indent="-228389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2282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69061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5840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2619" indent="-228389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52A6EE5C-49C8-44DD-A7B7-C97322CE59C5}" type="slidenum">
              <a:rPr lang="en-US" altLang="ja-JP" smtClean="0">
                <a:ea typeface="ＭＳ Ｐゴシック" charset="-128"/>
              </a:rPr>
              <a:pPr eaLnBrk="1" hangingPunct="1"/>
              <a:t>45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46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49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50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  <p:sp>
        <p:nvSpPr>
          <p:cNvPr id="358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4C248-2B09-4DA5-AB29-0A50C5C46C45}" type="slidenum">
              <a:rPr lang="en-US" altLang="ja-JP" smtClean="0"/>
              <a:pPr/>
              <a:t>51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6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7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8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9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smtClean="0">
              <a:ea typeface="ＭＳ Ｐ明朝" charset="-128"/>
            </a:endParaRPr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1pPr>
            <a:lvl2pPr marL="742839" indent="-285707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2pPr>
            <a:lvl3pPr marL="1142830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3pPr>
            <a:lvl4pPr marL="1599961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4pPr>
            <a:lvl5pPr marL="2057093" indent="-228566" eaLnBrk="0" hangingPunct="0"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5pPr>
            <a:lvl6pPr marL="2514224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6pPr>
            <a:lvl7pPr marL="2971357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7pPr>
            <a:lvl8pPr marL="3428488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8pPr>
            <a:lvl9pPr marL="3885620" indent="-22856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HG明朝B" pitchFamily="17" charset="-128"/>
              </a:defRPr>
            </a:lvl9pPr>
          </a:lstStyle>
          <a:p>
            <a:pPr eaLnBrk="1" hangingPunct="1"/>
            <a:fld id="{971844B4-5984-4924-916F-0D274BA78BA1}" type="slidenum">
              <a:rPr lang="en-US" altLang="ja-JP" smtClean="0">
                <a:ea typeface="ＭＳ Ｐゴシック" charset="-128"/>
              </a:rPr>
              <a:pPr eaLnBrk="1" hangingPunct="1"/>
              <a:t>10</a:t>
            </a:fld>
            <a:endParaRPr lang="en-US" altLang="ja-JP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B7100-B209-471C-80A4-74CF8CCB45A6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2413" y="130175"/>
            <a:ext cx="6246812" cy="490538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020763"/>
            <a:ext cx="4038600" cy="514508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020763"/>
            <a:ext cx="4038600" cy="24955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668713"/>
            <a:ext cx="4038600" cy="2497137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>
          <a:xfrm>
            <a:off x="252413" y="66167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>
          <a:xfrm>
            <a:off x="6632575" y="188913"/>
            <a:ext cx="2327275" cy="431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>
          <a:xfrm>
            <a:off x="6757988" y="661670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7222-DF42-4888-B7C1-8EDCE5125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E33F7A-30FF-4A05-A703-8E5AC94D711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82BC6-56DF-4A17-A1DE-D2984D546DF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184B3-EA51-46E9-A895-BA61E9FFDFD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55BE-6F1A-41F1-BBA1-78D108E9D82C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4A1E2-EE75-42A8-90A1-286765A5F41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F0664-0C55-4607-BF78-48D44B486A44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B909397-D979-460B-A54C-5ECC73CC9AC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270410-9B89-4D45-81A0-D83005A7F05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9.wmf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47.bin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6.bin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44.bin"/><Relationship Id="rId24" Type="http://schemas.openxmlformats.org/officeDocument/2006/relationships/oleObject" Target="../embeddings/oleObject51.bin"/><Relationship Id="rId5" Type="http://schemas.openxmlformats.org/officeDocument/2006/relationships/oleObject" Target="../embeddings/oleObject41.bin"/><Relationship Id="rId15" Type="http://schemas.openxmlformats.org/officeDocument/2006/relationships/image" Target="../media/image24.jpeg"/><Relationship Id="rId23" Type="http://schemas.openxmlformats.org/officeDocument/2006/relationships/image" Target="../media/image10.wmf"/><Relationship Id="rId10" Type="http://schemas.openxmlformats.org/officeDocument/2006/relationships/image" Target="../media/image19.wmf"/><Relationship Id="rId19" Type="http://schemas.openxmlformats.org/officeDocument/2006/relationships/image" Target="../media/image8.wmf"/><Relationship Id="rId4" Type="http://schemas.openxmlformats.org/officeDocument/2006/relationships/image" Target="../media/image26.jpe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21.wmf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18" Type="http://schemas.openxmlformats.org/officeDocument/2006/relationships/image" Target="../media/image8.wmf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17.wmf"/><Relationship Id="rId21" Type="http://schemas.openxmlformats.org/officeDocument/2006/relationships/oleObject" Target="../embeddings/oleObject9.bin"/><Relationship Id="rId34" Type="http://schemas.openxmlformats.org/officeDocument/2006/relationships/oleObject" Target="../embeddings/oleObject16.bin"/><Relationship Id="rId42" Type="http://schemas.openxmlformats.org/officeDocument/2006/relationships/image" Target="../media/image18.wmf"/><Relationship Id="rId47" Type="http://schemas.openxmlformats.org/officeDocument/2006/relationships/oleObject" Target="../embeddings/oleObject22.bin"/><Relationship Id="rId50" Type="http://schemas.openxmlformats.org/officeDocument/2006/relationships/image" Target="../media/image22.wmf"/><Relationship Id="rId55" Type="http://schemas.openxmlformats.org/officeDocument/2006/relationships/oleObject" Target="../embeddings/oleObject28.bin"/><Relationship Id="rId63" Type="http://schemas.openxmlformats.org/officeDocument/2006/relationships/oleObject" Target="../embeddings/oleObject36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image" Target="../media/image12.wmf"/><Relationship Id="rId41" Type="http://schemas.openxmlformats.org/officeDocument/2006/relationships/oleObject" Target="../embeddings/oleObject19.bin"/><Relationship Id="rId54" Type="http://schemas.openxmlformats.org/officeDocument/2006/relationships/oleObject" Target="../embeddings/oleObject27.bin"/><Relationship Id="rId62" Type="http://schemas.openxmlformats.org/officeDocument/2006/relationships/oleObject" Target="../embeddings/oleObject35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0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16.wmf"/><Relationship Id="rId40" Type="http://schemas.openxmlformats.org/officeDocument/2006/relationships/image" Target="../media/image26.jpeg"/><Relationship Id="rId45" Type="http://schemas.openxmlformats.org/officeDocument/2006/relationships/oleObject" Target="../embeddings/oleObject21.bin"/><Relationship Id="rId53" Type="http://schemas.openxmlformats.org/officeDocument/2006/relationships/oleObject" Target="../embeddings/oleObject26.bin"/><Relationship Id="rId58" Type="http://schemas.openxmlformats.org/officeDocument/2006/relationships/oleObject" Target="../embeddings/oleObject31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25.jpeg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oleObject" Target="../embeddings/oleObject23.bin"/><Relationship Id="rId57" Type="http://schemas.openxmlformats.org/officeDocument/2006/relationships/oleObject" Target="../embeddings/oleObject30.bin"/><Relationship Id="rId61" Type="http://schemas.openxmlformats.org/officeDocument/2006/relationships/oleObject" Target="../embeddings/oleObject34.bin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3.wmf"/><Relationship Id="rId44" Type="http://schemas.openxmlformats.org/officeDocument/2006/relationships/image" Target="../media/image19.wmf"/><Relationship Id="rId52" Type="http://schemas.openxmlformats.org/officeDocument/2006/relationships/oleObject" Target="../embeddings/oleObject25.bin"/><Relationship Id="rId60" Type="http://schemas.openxmlformats.org/officeDocument/2006/relationships/oleObject" Target="../embeddings/oleObject3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image" Target="../media/image24.jpeg"/><Relationship Id="rId22" Type="http://schemas.openxmlformats.org/officeDocument/2006/relationships/image" Target="../media/image10.wmf"/><Relationship Id="rId27" Type="http://schemas.openxmlformats.org/officeDocument/2006/relationships/image" Target="../media/image11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5.wmf"/><Relationship Id="rId43" Type="http://schemas.openxmlformats.org/officeDocument/2006/relationships/oleObject" Target="../embeddings/oleObject20.bin"/><Relationship Id="rId48" Type="http://schemas.openxmlformats.org/officeDocument/2006/relationships/image" Target="../media/image21.wmf"/><Relationship Id="rId56" Type="http://schemas.openxmlformats.org/officeDocument/2006/relationships/oleObject" Target="../embeddings/oleObject29.bin"/><Relationship Id="rId64" Type="http://schemas.openxmlformats.org/officeDocument/2006/relationships/image" Target="../media/image23.wmf"/><Relationship Id="rId8" Type="http://schemas.openxmlformats.org/officeDocument/2006/relationships/oleObject" Target="../embeddings/oleObject3.bin"/><Relationship Id="rId51" Type="http://schemas.openxmlformats.org/officeDocument/2006/relationships/oleObject" Target="../embeddings/oleObject24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14.wmf"/><Relationship Id="rId38" Type="http://schemas.openxmlformats.org/officeDocument/2006/relationships/oleObject" Target="../embeddings/oleObject18.bin"/><Relationship Id="rId46" Type="http://schemas.openxmlformats.org/officeDocument/2006/relationships/image" Target="../media/image20.wmf"/><Relationship Id="rId59" Type="http://schemas.openxmlformats.org/officeDocument/2006/relationships/oleObject" Target="../embeddings/oleObject3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5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6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72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5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03.jpeg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0.jpeg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102.jpeg"/><Relationship Id="rId15" Type="http://schemas.openxmlformats.org/officeDocument/2006/relationships/image" Target="../media/image100.wmf"/><Relationship Id="rId10" Type="http://schemas.openxmlformats.org/officeDocument/2006/relationships/image" Target="../media/image98.wmf"/><Relationship Id="rId4" Type="http://schemas.openxmlformats.org/officeDocument/2006/relationships/image" Target="../media/image101.png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jpeg"/><Relationship Id="rId4" Type="http://schemas.openxmlformats.org/officeDocument/2006/relationships/image" Target="../media/image10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5" Type="http://schemas.openxmlformats.org/officeDocument/2006/relationships/image" Target="../media/image111.jpeg"/><Relationship Id="rId4" Type="http://schemas.openxmlformats.org/officeDocument/2006/relationships/image" Target="../media/image110.png"/><Relationship Id="rId9" Type="http://schemas.openxmlformats.org/officeDocument/2006/relationships/image" Target="../media/image10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5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8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jpe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jpeg"/><Relationship Id="rId9" Type="http://schemas.openxmlformats.org/officeDocument/2006/relationships/image" Target="../media/image3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100000">
              <a:schemeClr val="tx1"/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4230216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en-US" altLang="ja-JP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KEK,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総研大　金児 隆志</a:t>
            </a:r>
            <a:endParaRPr lang="en-US" altLang="ja-JP" dirty="0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3050" y="1772816"/>
            <a:ext cx="9144000" cy="1512168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ja-JP" altLang="en-US" sz="5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Times New Roman" pitchFamily="18" charset="0"/>
              </a:rPr>
              <a:t>ＣＫＭ行列と精密格子ＱＣＤ計算</a:t>
            </a:r>
            <a:endParaRPr kumimoji="1" lang="ja-JP" altLang="en-US" sz="5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3050" y="551723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130000"/>
              </a:lnSpc>
              <a:defRPr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素粒子物理学の進展２０１６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10"/>
          <p:cNvSpPr>
            <a:spLocks noChangeArrowheads="1"/>
          </p:cNvSpPr>
          <p:nvPr/>
        </p:nvSpPr>
        <p:spPr bwMode="auto">
          <a:xfrm>
            <a:off x="0" y="2808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自己相互作用の方が重要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∝  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exp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[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 M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]</a:t>
            </a:r>
            <a:r>
              <a:rPr lang="en-US" altLang="ja-JP" sz="22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i="1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i="1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</a:t>
            </a:r>
            <a:r>
              <a:rPr lang="ja-JP" altLang="en-US" sz="2200" i="1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400" i="1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≫</a:t>
            </a:r>
            <a:r>
              <a:rPr lang="en-US" altLang="ja-JP" sz="2400" i="1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π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-1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1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</a:rPr>
              <a:t>    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</a:rPr>
              <a:t>最近の研究 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</a:rPr>
              <a:t>: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≳ 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/>
                <a:ea typeface="小塚ゴシック Pro R"/>
              </a:rPr>
              <a:t>4   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/>
                <a:ea typeface="小塚ゴシック Pro R"/>
              </a:rPr>
              <a:t>⇒ </a:t>
            </a:r>
            <a:r>
              <a:rPr lang="ja-JP" altLang="en-US" sz="2100" dirty="0">
                <a:solidFill>
                  <a:srgbClr val="FF0000"/>
                </a:solidFill>
                <a:latin typeface="小塚ゴシック Pro R"/>
                <a:ea typeface="小塚ゴシック Pro R"/>
              </a:rPr>
              <a:t> 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/>
                <a:ea typeface="小塚ゴシック Pro R"/>
              </a:rPr>
              <a:t>≲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/>
                <a:ea typeface="小塚ゴシック Pro R"/>
              </a:rPr>
              <a:t>1%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/>
                <a:ea typeface="小塚ゴシック Pro R"/>
              </a:rPr>
              <a:t>補正</a:t>
            </a:r>
            <a:endParaRPr lang="en-US" altLang="ja-JP" sz="2100" dirty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系統誤差②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</a:t>
            </a: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有限体積効果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900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3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格子サイズの選定</a:t>
            </a:r>
            <a:endParaRPr lang="en-US" altLang="ja-JP" sz="2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-20111" y="1620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ハドロンに比べて十分大きい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400" i="1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≫</a:t>
            </a:r>
            <a:r>
              <a:rPr lang="en-US" altLang="ja-JP" sz="2400" i="1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X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-1</a:t>
            </a:r>
            <a:endParaRPr lang="en-US" altLang="ja-JP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5013176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重いクォークの物理は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マルチスケール問題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endParaRPr lang="en-US" altLang="ja-JP" i="1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746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 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≪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B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-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1   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≪ 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-1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≪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 L</a:t>
            </a:r>
            <a:endParaRPr lang="en-US" altLang="ja-JP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61890" name="Picture 2" descr="C:\Users\takashi_2\Desktop\Src_ppp\FGG9M9JFC2E8OES.MEDIU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9" r="11605" b="2076"/>
          <a:stretch/>
        </p:blipFill>
        <p:spPr bwMode="auto">
          <a:xfrm>
            <a:off x="4674502" y="1192406"/>
            <a:ext cx="4309100" cy="300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6705117" y="4428000"/>
            <a:ext cx="2182788" cy="2160000"/>
            <a:chOff x="6705117" y="4428000"/>
            <a:chExt cx="2182788" cy="2160000"/>
          </a:xfrm>
        </p:grpSpPr>
        <p:pic>
          <p:nvPicPr>
            <p:cNvPr id="48" name="Picture 3" descr="C:\Users\takashi\Desktop\canstock023148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628" y="4428000"/>
              <a:ext cx="2177277" cy="2159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円/楕円 59"/>
            <p:cNvSpPr>
              <a:spLocks noChangeAspect="1"/>
            </p:cNvSpPr>
            <p:nvPr/>
          </p:nvSpPr>
          <p:spPr>
            <a:xfrm>
              <a:off x="7380000" y="5112000"/>
              <a:ext cx="828093" cy="828000"/>
            </a:xfrm>
            <a:prstGeom prst="ellipse">
              <a:avLst/>
            </a:prstGeom>
            <a:gradFill flip="none" rotWithShape="1">
              <a:gsLst>
                <a:gs pos="0">
                  <a:srgbClr val="FF3300"/>
                </a:gs>
                <a:gs pos="92000">
                  <a:srgbClr val="FF9933">
                    <a:alpha val="12157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600" i="1" dirty="0" smtClean="0"/>
                <a:t>X</a:t>
              </a:r>
              <a:endParaRPr kumimoji="1" lang="ja-JP" altLang="en-US" sz="2600" i="1" dirty="0"/>
            </a:p>
          </p:txBody>
        </p:sp>
        <p:sp>
          <p:nvSpPr>
            <p:cNvPr id="61" name="下矢印 60"/>
            <p:cNvSpPr>
              <a:spLocks noChangeAspect="1"/>
            </p:cNvSpPr>
            <p:nvPr/>
          </p:nvSpPr>
          <p:spPr>
            <a:xfrm rot="16200000">
              <a:off x="8352000" y="5225153"/>
              <a:ext cx="407033" cy="604800"/>
            </a:xfrm>
            <a:prstGeom prst="downArrow">
              <a:avLst/>
            </a:prstGeom>
            <a:gradFill flip="none" rotWithShape="1">
              <a:gsLst>
                <a:gs pos="0">
                  <a:srgbClr val="0099FF"/>
                </a:gs>
                <a:gs pos="94000">
                  <a:srgbClr val="66CCFF">
                    <a:alpha val="12941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Rectangle 14"/>
            <p:cNvSpPr>
              <a:spLocks noChangeArrowheads="1"/>
            </p:cNvSpPr>
            <p:nvPr/>
          </p:nvSpPr>
          <p:spPr bwMode="auto">
            <a:xfrm>
              <a:off x="8301343" y="5533268"/>
              <a:ext cx="447121" cy="459645"/>
            </a:xfrm>
            <a:prstGeom prst="rect">
              <a:avLst/>
            </a:prstGeom>
            <a:solidFill>
              <a:schemeClr val="bg1">
                <a:alpha val="68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2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小塚ゴシック Pro M" pitchFamily="34" charset="-128"/>
                  <a:cs typeface="Times New Roman" panose="02020603050405020304" pitchFamily="18" charset="0"/>
                </a:rPr>
                <a:t>π</a:t>
              </a:r>
            </a:p>
          </p:txBody>
        </p:sp>
        <p:cxnSp>
          <p:nvCxnSpPr>
            <p:cNvPr id="49" name="直線コネクタ 48"/>
            <p:cNvCxnSpPr/>
            <p:nvPr/>
          </p:nvCxnSpPr>
          <p:spPr>
            <a:xfrm>
              <a:off x="6710627" y="4428184"/>
              <a:ext cx="0" cy="21598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710365" y="4428185"/>
              <a:ext cx="2160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>
              <a:off x="8870179" y="4428185"/>
              <a:ext cx="0" cy="21598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>
              <a:off x="6710365" y="6587815"/>
              <a:ext cx="2160000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下矢印 81"/>
            <p:cNvSpPr>
              <a:spLocks noChangeAspect="1"/>
            </p:cNvSpPr>
            <p:nvPr/>
          </p:nvSpPr>
          <p:spPr>
            <a:xfrm rot="16200000">
              <a:off x="6804000" y="5225153"/>
              <a:ext cx="407033" cy="604800"/>
            </a:xfrm>
            <a:prstGeom prst="downArrow">
              <a:avLst/>
            </a:prstGeom>
            <a:gradFill flip="none" rotWithShape="1">
              <a:gsLst>
                <a:gs pos="0">
                  <a:srgbClr val="0099FF"/>
                </a:gs>
                <a:gs pos="94000">
                  <a:srgbClr val="66CCFF">
                    <a:alpha val="12941"/>
                  </a:srgb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59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系統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誤差③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カイラル外挿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10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年前は大問題だったが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…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1" descr="C:\Documents and Settings\takashi\デスクトップ\MPSsea_unquenched.jpg"/>
          <p:cNvPicPr>
            <a:picLocks noChangeAspect="1" noChangeArrowheads="1"/>
          </p:cNvPicPr>
          <p:nvPr/>
        </p:nvPicPr>
        <p:blipFill rotWithShape="1">
          <a:blip r:embed="rId3" cstate="print"/>
          <a:srcRect l="1326" t="8831" r="5305" b="4565"/>
          <a:stretch/>
        </p:blipFill>
        <p:spPr bwMode="auto">
          <a:xfrm>
            <a:off x="4427984" y="1707599"/>
            <a:ext cx="4608512" cy="3209699"/>
          </a:xfrm>
          <a:prstGeom prst="rect">
            <a:avLst/>
          </a:prstGeom>
          <a:noFill/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668344" y="1563583"/>
            <a:ext cx="1368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TK @ Kaon’07</a:t>
            </a:r>
          </a:p>
        </p:txBody>
      </p:sp>
      <p:pic>
        <p:nvPicPr>
          <p:cNvPr id="7" name="Picture 2" descr="C:\Users\takashi\Desktop\cost_n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" t="12571" r="8864" b="5289"/>
          <a:stretch/>
        </p:blipFill>
        <p:spPr bwMode="auto">
          <a:xfrm>
            <a:off x="35496" y="1851615"/>
            <a:ext cx="4320480" cy="308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131840" y="1563583"/>
            <a:ext cx="1368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PACS-CS ’07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4"/>
              <p:cNvSpPr>
                <a:spLocks noChangeArrowheads="1"/>
              </p:cNvSpPr>
              <p:nvPr/>
            </p:nvSpPr>
            <p:spPr bwMode="auto">
              <a:xfrm>
                <a:off x="1823520" y="2067639"/>
                <a:ext cx="2303245" cy="321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04775">
                  <a:lnSpc>
                    <a:spcPct val="150000"/>
                  </a:lnSpc>
                  <a:buClr>
                    <a:schemeClr val="accent2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/>
                        <a:ea typeface="小塚ゴシック Pro M" pitchFamily="34" charset="-128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en-US" altLang="ja-JP" sz="1200" dirty="0" smtClean="0">
                    <a:latin typeface="小塚ゴシック Pro M" pitchFamily="34" charset="-128"/>
                    <a:ea typeface="小塚ゴシック Pro M" pitchFamily="34" charset="-128"/>
                    <a:cs typeface="Arial" pitchFamily="34" charset="0"/>
                  </a:rPr>
                  <a:t> = 0.1fm,  </a:t>
                </a:r>
                <a14:m>
                  <m:oMath xmlns:m="http://schemas.openxmlformats.org/officeDocument/2006/math">
                    <m:r>
                      <a:rPr lang="en-US" altLang="ja-JP" sz="1200" b="0" i="1" smtClean="0">
                        <a:latin typeface="Cambria Math"/>
                        <a:ea typeface="小塚ゴシック Pro M" pitchFamily="34" charset="-128"/>
                        <a:cs typeface="Arial" pitchFamily="34" charset="0"/>
                      </a:rPr>
                      <m:t>𝐿</m:t>
                    </m:r>
                  </m:oMath>
                </a14:m>
                <a:r>
                  <a:rPr lang="en-US" altLang="ja-JP" sz="1200" dirty="0" smtClean="0">
                    <a:latin typeface="小塚ゴシック Pro M" pitchFamily="34" charset="-128"/>
                    <a:ea typeface="小塚ゴシック Pro M" pitchFamily="34" charset="-128"/>
                    <a:cs typeface="Arial" pitchFamily="34" charset="0"/>
                  </a:rPr>
                  <a:t> =  3fm,  100 </a:t>
                </a:r>
                <a:r>
                  <a:rPr lang="en-US" altLang="ja-JP" sz="1200" dirty="0" err="1" smtClean="0">
                    <a:latin typeface="小塚ゴシック Pro M" pitchFamily="34" charset="-128"/>
                    <a:ea typeface="小塚ゴシック Pro M" pitchFamily="34" charset="-128"/>
                    <a:cs typeface="Arial" pitchFamily="34" charset="0"/>
                  </a:rPr>
                  <a:t>conf</a:t>
                </a:r>
                <a:endParaRPr lang="en-US" altLang="ja-JP" sz="1200" dirty="0" smtClean="0">
                  <a:latin typeface="小塚ゴシック Pro M" pitchFamily="34" charset="-128"/>
                  <a:ea typeface="小塚ゴシック Pro M" pitchFamily="34" charset="-128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3520" y="2067639"/>
                <a:ext cx="2303245" cy="321728"/>
              </a:xfrm>
              <a:prstGeom prst="rect">
                <a:avLst/>
              </a:prstGeom>
              <a:blipFill rotWithShape="1">
                <a:blip r:embed="rId5"/>
                <a:stretch>
                  <a:fillRect b="-943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コネクタ 12"/>
          <p:cNvCxnSpPr/>
          <p:nvPr/>
        </p:nvCxnSpPr>
        <p:spPr>
          <a:xfrm flipV="1">
            <a:off x="1331640" y="1851615"/>
            <a:ext cx="0" cy="2880000"/>
          </a:xfrm>
          <a:prstGeom prst="line">
            <a:avLst/>
          </a:prstGeom>
          <a:ln w="34925">
            <a:solidFill>
              <a:schemeClr val="accent1">
                <a:lumMod val="75000"/>
                <a:alpha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899592" y="1563583"/>
            <a:ext cx="1029286" cy="32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477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1200" dirty="0" smtClean="0">
                <a:latin typeface="小塚ゴシック Pro M" pitchFamily="34" charset="-128"/>
                <a:ea typeface="小塚ゴシック Pro M" pitchFamily="34" charset="-128"/>
                <a:cs typeface="Arial" pitchFamily="34" charset="0"/>
              </a:rPr>
              <a:t>physical </a:t>
            </a:r>
            <a:r>
              <a:rPr lang="en-US" altLang="ja-JP" sz="1400" i="1" dirty="0" smtClean="0"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1400" i="1" baseline="-25000" dirty="0" smtClean="0"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π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91681" y="2990719"/>
            <a:ext cx="1151622" cy="6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477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1200" dirty="0">
                <a:latin typeface="小塚ゴシック Pro M" pitchFamily="34" charset="-128"/>
                <a:ea typeface="小塚ゴシック Pro M" pitchFamily="34" charset="-128"/>
                <a:cs typeface="Arial" pitchFamily="34" charset="0"/>
              </a:rPr>
              <a:t>s</a:t>
            </a:r>
            <a:r>
              <a:rPr lang="en-US" altLang="ja-JP" sz="1200" dirty="0" smtClean="0">
                <a:latin typeface="小塚ゴシック Pro M" pitchFamily="34" charset="-128"/>
                <a:ea typeface="小塚ゴシック Pro M" pitchFamily="34" charset="-128"/>
                <a:cs typeface="Arial" pitchFamily="34" charset="0"/>
              </a:rPr>
              <a:t>tandard</a:t>
            </a:r>
          </a:p>
          <a:p>
            <a:pPr marL="104775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400" baseline="30000" dirty="0" smtClean="0"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-3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19458" y="3579807"/>
            <a:ext cx="1151622" cy="66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04775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US" altLang="ja-JP" sz="1200" dirty="0" smtClean="0">
                <a:solidFill>
                  <a:srgbClr val="FF0000"/>
                </a:solidFill>
                <a:latin typeface="小塚ゴシック Pro M" pitchFamily="34" charset="-128"/>
                <a:ea typeface="小塚ゴシック Pro M" pitchFamily="34" charset="-128"/>
                <a:cs typeface="Arial" pitchFamily="34" charset="0"/>
              </a:rPr>
              <a:t>improved</a:t>
            </a:r>
          </a:p>
          <a:p>
            <a:pPr marL="104775">
              <a:lnSpc>
                <a:spcPct val="90000"/>
              </a:lnSpc>
              <a:buClr>
                <a:schemeClr val="accent2"/>
              </a:buClr>
              <a:defRPr/>
            </a:pP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M" pitchFamily="34" charset="-128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5085556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軽いハドロンの研究 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≫ 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100" baseline="-25000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light</a:t>
            </a:r>
            <a:r>
              <a:rPr lang="en-US" altLang="ja-JP" sz="210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では物理点</a:t>
            </a:r>
            <a:r>
              <a:rPr lang="ja-JP" altLang="en-US" sz="21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直上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は当たり前 </a:t>
            </a:r>
            <a:endParaRPr lang="en-US" altLang="ja-JP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5805636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重い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ハドロンの研究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≳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100" baseline="-25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heavy</a:t>
            </a:r>
            <a:r>
              <a:rPr lang="en-US" altLang="ja-JP" sz="21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“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マルチスケール問題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                                                               ⇒ 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まだまだ 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unphysically heavy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FLAG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Flavor Lattice Averaging Group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29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1798" r="33527" b="2945"/>
          <a:stretch/>
        </p:blipFill>
        <p:spPr bwMode="auto">
          <a:xfrm>
            <a:off x="4176000" y="2844000"/>
            <a:ext cx="475200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-3242" y="148478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各研究のセットアップを格付け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</a:t>
            </a:r>
            <a:r>
              <a:rPr lang="en-US" altLang="ja-JP" sz="1900" b="1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satisfactory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/ </a:t>
            </a:r>
            <a:r>
              <a:rPr lang="en-US" altLang="ja-JP" sz="19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reasonable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/ </a:t>
            </a:r>
            <a:r>
              <a:rPr lang="en-US" altLang="ja-JP" sz="19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unsatisfactory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1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“satisfactory”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と</a:t>
            </a:r>
            <a:r>
              <a:rPr lang="en-US" altLang="ja-JP" sz="21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”reasonable”</a:t>
            </a:r>
            <a:r>
              <a:rPr lang="ja-JP" altLang="en-US" sz="2100" dirty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な結果の 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”world average”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を提供</a:t>
            </a:r>
            <a:endParaRPr lang="en-US" altLang="ja-JP" sz="21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conservative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な平均と誤差の評価</a:t>
            </a:r>
            <a:endParaRPr lang="en-US" altLang="ja-JP" sz="21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541338" indent="-358775">
              <a:lnSpc>
                <a:spcPct val="18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FLAG1, 2010</a:t>
            </a:r>
          </a:p>
          <a:p>
            <a:pPr marL="538162">
              <a:buClr>
                <a:schemeClr val="tx1"/>
              </a:buClr>
              <a:defRPr/>
            </a:pP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FLAVIAnet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  ヨーロッパ・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light-flavor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のみ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538162">
              <a:lnSpc>
                <a:spcPct val="14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米国でも同様の活動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FLAG2, 2013</a:t>
            </a:r>
          </a:p>
          <a:p>
            <a:pPr marL="182563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world-wide WG,  +heavy</a:t>
            </a:r>
            <a:endParaRPr lang="en-US" altLang="ja-JP" sz="2000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541338" indent="-358775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FLAG3,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arXiv:1607.00299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0" y="63093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このトーク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FLAG3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and/or 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代表的な研究</a:t>
            </a:r>
            <a:endParaRPr lang="ja-JP" altLang="en-US" sz="2800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ja-JP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 </a:t>
            </a: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ＣＫＭ行列要素に関する最近の進展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25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ja-JP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１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|</a:t>
            </a:r>
            <a:r>
              <a:rPr lang="en-US" altLang="ja-JP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V</a:t>
            </a:r>
            <a:r>
              <a:rPr lang="en-US" altLang="ja-JP" sz="4200" b="1" baseline="-25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us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|  and  1</a:t>
            </a:r>
            <a:r>
              <a:rPr lang="en-US" altLang="ja-JP" sz="42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st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row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6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660" name="Picture 132" descr="C:\Users\takashi\Desktop\s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77" y="2772000"/>
            <a:ext cx="2024539" cy="177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1330039" y="3573136"/>
            <a:ext cx="268958" cy="1080000"/>
            <a:chOff x="1330039" y="3573136"/>
            <a:chExt cx="268958" cy="1080000"/>
          </a:xfrm>
        </p:grpSpPr>
        <p:sp>
          <p:nvSpPr>
            <p:cNvPr id="14" name="円/楕円 13"/>
            <p:cNvSpPr>
              <a:spLocks/>
            </p:cNvSpPr>
            <p:nvPr/>
          </p:nvSpPr>
          <p:spPr>
            <a:xfrm>
              <a:off x="1346997" y="3573136"/>
              <a:ext cx="252000" cy="10800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  <a:alpha val="7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741900"/>
                </p:ext>
              </p:extLst>
            </p:nvPr>
          </p:nvGraphicFramePr>
          <p:xfrm>
            <a:off x="1330039" y="3960000"/>
            <a:ext cx="268958" cy="28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211" name="Equation" r:id="rId5" imgW="164880" imgH="164880" progId="Equation.DSMT4">
                    <p:embed/>
                  </p:oleObj>
                </mc:Choice>
                <mc:Fallback>
                  <p:oleObj name="Equation" r:id="rId5" imgW="164880" imgH="164880" progId="Equation.DSMT4">
                    <p:embed/>
                    <p:pic>
                      <p:nvPicPr>
                        <p:cNvPr id="0" name="オブジェクト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0039" y="3960000"/>
                          <a:ext cx="268958" cy="28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グループ化 11"/>
          <p:cNvGrpSpPr/>
          <p:nvPr/>
        </p:nvGrpSpPr>
        <p:grpSpPr>
          <a:xfrm>
            <a:off x="3326996" y="3573136"/>
            <a:ext cx="255311" cy="1080000"/>
            <a:chOff x="3326996" y="3573136"/>
            <a:chExt cx="255311" cy="1080000"/>
          </a:xfrm>
        </p:grpSpPr>
        <p:sp>
          <p:nvSpPr>
            <p:cNvPr id="16" name="円/楕円 15"/>
            <p:cNvSpPr>
              <a:spLocks/>
            </p:cNvSpPr>
            <p:nvPr/>
          </p:nvSpPr>
          <p:spPr>
            <a:xfrm>
              <a:off x="3326996" y="3573136"/>
              <a:ext cx="255311" cy="10800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  <a:alpha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8" name="オブジェクト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22409685"/>
                </p:ext>
              </p:extLst>
            </p:nvPr>
          </p:nvGraphicFramePr>
          <p:xfrm>
            <a:off x="3341145" y="3996000"/>
            <a:ext cx="22701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212" name="Equation" r:id="rId7" imgW="139680" imgH="139680" progId="Equation.DSMT4">
                    <p:embed/>
                  </p:oleObj>
                </mc:Choice>
                <mc:Fallback>
                  <p:oleObj name="Equation" r:id="rId7" imgW="139680" imgH="139680" progId="Equation.DSMT4">
                    <p:embed/>
                    <p:pic>
                      <p:nvPicPr>
                        <p:cNvPr id="0" name="オブジェクト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1145" y="3996000"/>
                          <a:ext cx="22701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1630"/>
              </p:ext>
            </p:extLst>
          </p:nvPr>
        </p:nvGraphicFramePr>
        <p:xfrm>
          <a:off x="2041525" y="3171825"/>
          <a:ext cx="2889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3" name="Equation" r:id="rId9" imgW="177480" imgH="177480" progId="Equation.DSMT4">
                  <p:embed/>
                </p:oleObj>
              </mc:Choice>
              <mc:Fallback>
                <p:oleObj name="Equation" r:id="rId9" imgW="177480" imgH="177480" progId="Equation.DSMT4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3171825"/>
                        <a:ext cx="2889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904764"/>
              </p:ext>
            </p:extLst>
          </p:nvPr>
        </p:nvGraphicFramePr>
        <p:xfrm>
          <a:off x="3240000" y="2496850"/>
          <a:ext cx="14446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4" name="Equation" r:id="rId11" imgW="88560" imgH="177480" progId="Equation.DSMT4">
                  <p:embed/>
                </p:oleObj>
              </mc:Choice>
              <mc:Fallback>
                <p:oleObj name="Equation" r:id="rId11" imgW="88560" imgH="177480" progId="Equation.DSMT4">
                  <p:embed/>
                  <p:pic>
                    <p:nvPicPr>
                      <p:cNvPr id="0" name="オブジェクト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0000" y="2496850"/>
                        <a:ext cx="14446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1706"/>
              </p:ext>
            </p:extLst>
          </p:nvPr>
        </p:nvGraphicFramePr>
        <p:xfrm>
          <a:off x="3203172" y="2844000"/>
          <a:ext cx="247371" cy="3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5"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172" y="2844000"/>
                        <a:ext cx="247371" cy="39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グループ化 26"/>
          <p:cNvGrpSpPr/>
          <p:nvPr/>
        </p:nvGrpSpPr>
        <p:grpSpPr>
          <a:xfrm>
            <a:off x="5173670" y="2919160"/>
            <a:ext cx="2710698" cy="1256840"/>
            <a:chOff x="4932040" y="2919160"/>
            <a:chExt cx="2710698" cy="1256840"/>
          </a:xfrm>
        </p:grpSpPr>
        <p:pic>
          <p:nvPicPr>
            <p:cNvPr id="1046652" name="Picture 124" descr="C:\Users\takashi\Desktop\ld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463" y="3230310"/>
              <a:ext cx="2108275" cy="931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2" name="グループ化 31"/>
            <p:cNvGrpSpPr/>
            <p:nvPr/>
          </p:nvGrpSpPr>
          <p:grpSpPr>
            <a:xfrm>
              <a:off x="4932040" y="3096000"/>
              <a:ext cx="268958" cy="1080000"/>
              <a:chOff x="1330039" y="3573136"/>
              <a:chExt cx="268958" cy="1080000"/>
            </a:xfrm>
          </p:grpSpPr>
          <p:sp>
            <p:nvSpPr>
              <p:cNvPr id="33" name="円/楕円 32"/>
              <p:cNvSpPr>
                <a:spLocks/>
              </p:cNvSpPr>
              <p:nvPr/>
            </p:nvSpPr>
            <p:spPr>
              <a:xfrm>
                <a:off x="1346997" y="3573136"/>
                <a:ext cx="252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  <a:alpha val="7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34" name="オブジェクト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4310494"/>
                  </p:ext>
                </p:extLst>
              </p:nvPr>
            </p:nvGraphicFramePr>
            <p:xfrm>
              <a:off x="1330039" y="3960000"/>
              <a:ext cx="268958" cy="288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216" name="Equation" r:id="rId16" imgW="164880" imgH="164880" progId="Equation.DSMT4">
                      <p:embed/>
                    </p:oleObj>
                  </mc:Choice>
                  <mc:Fallback>
                    <p:oleObj name="Equation" r:id="rId16" imgW="1648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30039" y="3960000"/>
                            <a:ext cx="268958" cy="288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5" name="グループ化 34"/>
            <p:cNvGrpSpPr/>
            <p:nvPr/>
          </p:nvGrpSpPr>
          <p:grpSpPr>
            <a:xfrm>
              <a:off x="5406807" y="3096000"/>
              <a:ext cx="255311" cy="1080000"/>
              <a:chOff x="3326996" y="3573136"/>
              <a:chExt cx="255311" cy="1080000"/>
            </a:xfrm>
          </p:grpSpPr>
          <p:sp>
            <p:nvSpPr>
              <p:cNvPr id="36" name="円/楕円 35"/>
              <p:cNvSpPr>
                <a:spLocks/>
              </p:cNvSpPr>
              <p:nvPr/>
            </p:nvSpPr>
            <p:spPr>
              <a:xfrm>
                <a:off x="3326996" y="3573136"/>
                <a:ext cx="255311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lumMod val="60000"/>
                      <a:lumOff val="40000"/>
                      <a:alpha val="7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37" name="オブジェクト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2065611"/>
                  </p:ext>
                </p:extLst>
              </p:nvPr>
            </p:nvGraphicFramePr>
            <p:xfrm>
              <a:off x="3341145" y="3996000"/>
              <a:ext cx="22701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217" name="Equation" r:id="rId17" imgW="139680" imgH="139680" progId="Equation.DSMT4">
                      <p:embed/>
                    </p:oleObj>
                  </mc:Choice>
                  <mc:Fallback>
                    <p:oleObj name="Equation" r:id="rId17" imgW="139680" imgH="1396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41145" y="3996000"/>
                            <a:ext cx="22701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838026"/>
                </p:ext>
              </p:extLst>
            </p:nvPr>
          </p:nvGraphicFramePr>
          <p:xfrm>
            <a:off x="7452000" y="2919160"/>
            <a:ext cx="144462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218" name="Equation" r:id="rId18" imgW="88560" imgH="177480" progId="Equation.DSMT4">
                    <p:embed/>
                  </p:oleObj>
                </mc:Choice>
                <mc:Fallback>
                  <p:oleObj name="Equation" r:id="rId18" imgW="88560" imgH="177480" progId="Equation.DSMT4">
                    <p:embed/>
                    <p:pic>
                      <p:nvPicPr>
                        <p:cNvPr id="0" name="オブジェクト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2000" y="2919160"/>
                          <a:ext cx="144462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オブジェクト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0934522"/>
                </p:ext>
              </p:extLst>
            </p:nvPr>
          </p:nvGraphicFramePr>
          <p:xfrm>
            <a:off x="7395088" y="3544516"/>
            <a:ext cx="2476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219" name="Equation" r:id="rId20" imgW="152280" imgH="228600" progId="Equation.DSMT4">
                    <p:embed/>
                  </p:oleObj>
                </mc:Choice>
                <mc:Fallback>
                  <p:oleObj name="Equation" r:id="rId20" imgW="152280" imgH="228600" progId="Equation.DSMT4">
                    <p:embed/>
                    <p:pic>
                      <p:nvPicPr>
                        <p:cNvPr id="0" name="オブジェクト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5088" y="3544516"/>
                          <a:ext cx="24765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オブジェクト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4771734"/>
                </p:ext>
              </p:extLst>
            </p:nvPr>
          </p:nvGraphicFramePr>
          <p:xfrm>
            <a:off x="6552000" y="3168000"/>
            <a:ext cx="288925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220" name="Equation" r:id="rId22" imgW="177480" imgH="177480" progId="Equation.DSMT4">
                    <p:embed/>
                  </p:oleObj>
                </mc:Choice>
                <mc:Fallback>
                  <p:oleObj name="Equation" r:id="rId22" imgW="177480" imgH="177480" progId="Equation.DSMT4">
                    <p:embed/>
                    <p:pic>
                      <p:nvPicPr>
                        <p:cNvPr id="0" name="オブジェクト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2000" y="3168000"/>
                          <a:ext cx="288925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四角形吹き出し 25"/>
          <p:cNvSpPr/>
          <p:nvPr/>
        </p:nvSpPr>
        <p:spPr>
          <a:xfrm rot="10800000" flipV="1">
            <a:off x="377314" y="4869160"/>
            <a:ext cx="8403613" cy="1728192"/>
          </a:xfrm>
          <a:prstGeom prst="wedgeRectCallout">
            <a:avLst>
              <a:gd name="adj1" fmla="val -27582"/>
              <a:gd name="adj2" fmla="val -81380"/>
            </a:avLst>
          </a:prstGeom>
          <a:solidFill>
            <a:schemeClr val="bg1">
              <a:lumMod val="9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吹き出し 2"/>
          <p:cNvSpPr/>
          <p:nvPr/>
        </p:nvSpPr>
        <p:spPr>
          <a:xfrm flipV="1">
            <a:off x="370193" y="1188000"/>
            <a:ext cx="8403613" cy="1258661"/>
          </a:xfrm>
          <a:prstGeom prst="wedgeRectCallout">
            <a:avLst>
              <a:gd name="adj1" fmla="val -27582"/>
              <a:gd name="adj2" fmla="val -81380"/>
            </a:avLst>
          </a:prstGeom>
          <a:solidFill>
            <a:schemeClr val="bg1">
              <a:lumMod val="95000"/>
            </a:schemeClr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96165"/>
              </p:ext>
            </p:extLst>
          </p:nvPr>
        </p:nvGraphicFramePr>
        <p:xfrm>
          <a:off x="571698" y="1332000"/>
          <a:ext cx="80327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1" name="Equation" r:id="rId24" imgW="3695400" imgH="431640" progId="Equation.DSMT4">
                  <p:embed/>
                </p:oleObj>
              </mc:Choice>
              <mc:Fallback>
                <p:oleObj name="Equation" r:id="rId24" imgW="369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698" y="1332000"/>
                        <a:ext cx="803275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us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 and </a:t>
            </a: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|</a:t>
            </a:r>
            <a:r>
              <a:rPr lang="en-US" altLang="ja-JP" sz="42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V</a:t>
            </a:r>
            <a:r>
              <a:rPr lang="en-US" altLang="ja-JP" sz="4200" b="1" baseline="-250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us</a:t>
            </a: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|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/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ud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16070"/>
              </p:ext>
            </p:extLst>
          </p:nvPr>
        </p:nvGraphicFramePr>
        <p:xfrm>
          <a:off x="1116000" y="5148000"/>
          <a:ext cx="695801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2" name="Equation" r:id="rId26" imgW="3200400" imgH="533160" progId="Equation.DSMT4">
                  <p:embed/>
                </p:oleObj>
              </mc:Choice>
              <mc:Fallback>
                <p:oleObj name="Equation" r:id="rId26" imgW="3200400" imgH="5331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00" y="5148000"/>
                        <a:ext cx="695801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18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" t="2398" r="6052" b="1806"/>
          <a:stretch/>
        </p:blipFill>
        <p:spPr bwMode="auto">
          <a:xfrm>
            <a:off x="4500504" y="1701248"/>
            <a:ext cx="4608000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Vus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|/|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Vud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 </a:t>
            </a: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 K, π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ja-JP" altLang="en-US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ｌ</a:t>
            </a: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ν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軽いハドロンの物理 ⇒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現実的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なシミュレーション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524000" y="1583305"/>
            <a:ext cx="147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FLAG-</a:t>
            </a:r>
            <a:r>
              <a:rPr lang="en-US" altLang="ja-JP" dirty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3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 2016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56" y="178031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3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緑のシンボル</a:t>
            </a:r>
            <a:endParaRPr lang="en-US" altLang="ja-JP" sz="23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  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≥</a:t>
            </a:r>
            <a:r>
              <a:rPr lang="ja-JP" altLang="en-US" sz="2300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 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 </a:t>
            </a:r>
            <a:r>
              <a:rPr lang="en-US" altLang="ja-JP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3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: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有限体積効果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複数の 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3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≫ 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K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, Λ</a:t>
            </a:r>
            <a:r>
              <a:rPr lang="en-US" altLang="ja-JP" sz="2100" baseline="-25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QCD</a:t>
            </a:r>
            <a:r>
              <a:rPr lang="en-US" altLang="ja-JP" sz="21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 : </a:t>
            </a:r>
            <a:r>
              <a:rPr lang="ja-JP" altLang="en-US" sz="21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連続極限</a:t>
            </a:r>
            <a:endParaRPr lang="en-US" altLang="ja-JP" sz="2100" dirty="0" smtClean="0">
              <a:latin typeface="小塚ゴシック Pro R"/>
              <a:ea typeface="小塚ゴシック Pro R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π</a:t>
            </a:r>
            <a:r>
              <a:rPr lang="en-US" altLang="ja-JP" sz="2100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,</a:t>
            </a:r>
            <a:r>
              <a:rPr lang="en-US" altLang="ja-JP" sz="2100" baseline="-25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min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300" dirty="0">
                <a:latin typeface="Times New Roman"/>
                <a:ea typeface="小塚ゴシック Pro R"/>
                <a:cs typeface="Times New Roman"/>
              </a:rPr>
              <a:t>≤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400 MeV</a:t>
            </a: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カイラル外挿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1271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ja-JP" altLang="en-US" sz="2100" dirty="0" smtClean="0">
                <a:solidFill>
                  <a:schemeClr val="accent1">
                    <a:lumMod val="75000"/>
                  </a:schemeClr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複数のグループが物理点の計算</a:t>
            </a:r>
            <a:endParaRPr lang="en-US" altLang="ja-JP" sz="2100" dirty="0" smtClean="0">
              <a:solidFill>
                <a:schemeClr val="accent1">
                  <a:lumMod val="75000"/>
                </a:schemeClr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くりこみ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も不要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12713">
              <a:lnSpc>
                <a:spcPct val="22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⇒ 統計・系統誤差を制御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5688168" y="2356514"/>
            <a:ext cx="396000" cy="13695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580176" y="2572514"/>
            <a:ext cx="576000" cy="262796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5616160" y="3112514"/>
            <a:ext cx="396000" cy="13695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5328192" y="4064620"/>
            <a:ext cx="972000" cy="13695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724000" y="4840514"/>
            <a:ext cx="396000" cy="136958"/>
          </a:xfrm>
          <a:prstGeom prst="ellipse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17479"/>
              </p:ext>
            </p:extLst>
          </p:nvPr>
        </p:nvGraphicFramePr>
        <p:xfrm>
          <a:off x="35496" y="6165304"/>
          <a:ext cx="904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062" name="Equation" r:id="rId5" imgW="4520880" imgH="253800" progId="Equation.DSMT4">
                  <p:embed/>
                </p:oleObj>
              </mc:Choice>
              <mc:Fallback>
                <p:oleObj name="Equation" r:id="rId5" imgW="4520880" imgH="25380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6165304"/>
                        <a:ext cx="9042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23528" y="5733256"/>
            <a:ext cx="864096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FLAG-3</a:t>
            </a:r>
          </a:p>
        </p:txBody>
      </p:sp>
    </p:spTree>
    <p:extLst>
      <p:ext uri="{BB962C8B-B14F-4D97-AF65-F5344CB8AC3E}">
        <p14:creationId xmlns:p14="http://schemas.microsoft.com/office/powerpoint/2010/main" val="21409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takashi\Desktop\f+_vs_q2.ms0080.phys.su3.w_Fpi.nnlo.be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" t="14468" r="12983" b="4222"/>
          <a:stretch/>
        </p:blipFill>
        <p:spPr bwMode="auto">
          <a:xfrm>
            <a:off x="3593228" y="1916832"/>
            <a:ext cx="5544616" cy="388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Vus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 K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</a:t>
            </a:r>
            <a:r>
              <a:rPr lang="ja-JP" altLang="en-US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ｌ</a:t>
            </a: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ν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軽いハドロンの物理 ⇒ </a:t>
            </a:r>
            <a:r>
              <a:rPr lang="ja-JP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現実的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なシミュレーション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524000" y="1448824"/>
            <a:ext cx="147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JLQCD, 2015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6156" y="178031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271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3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同様のセットアップ</a:t>
            </a:r>
            <a:endParaRPr lang="en-US" altLang="ja-JP" sz="23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 </a:t>
            </a:r>
            <a:r>
              <a:rPr lang="en-US" altLang="ja-JP" sz="2300" dirty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≥</a:t>
            </a:r>
            <a:r>
              <a:rPr lang="en-US" altLang="ja-JP" sz="2000" dirty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 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 3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複数の 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3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≫ 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K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, Λ</a:t>
            </a:r>
            <a:r>
              <a:rPr lang="en-US" altLang="ja-JP" sz="2100" baseline="-25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QCD</a:t>
            </a:r>
            <a:r>
              <a:rPr lang="en-US" altLang="ja-JP" sz="21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 </a:t>
            </a:r>
          </a:p>
          <a:p>
            <a:pPr marL="455613" indent="-342900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300" i="1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π</a:t>
            </a:r>
            <a:r>
              <a:rPr lang="en-US" altLang="ja-JP" sz="2100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,</a:t>
            </a:r>
            <a:r>
              <a:rPr lang="en-US" altLang="ja-JP" sz="2100" baseline="-25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min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300" dirty="0" smtClean="0">
                <a:latin typeface="Times New Roman"/>
                <a:ea typeface="小塚ゴシック Pro R"/>
                <a:cs typeface="Times New Roman"/>
              </a:rPr>
              <a:t>≤</a:t>
            </a:r>
            <a:r>
              <a:rPr lang="en-US" altLang="ja-JP" sz="23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400 MeV</a:t>
            </a:r>
          </a:p>
          <a:p>
            <a:pPr marL="11271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ja-JP" altLang="en-US" sz="2100" dirty="0" smtClean="0">
                <a:solidFill>
                  <a:schemeClr val="accent1">
                    <a:lumMod val="75000"/>
                  </a:schemeClr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物理点の計算もアリ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5613" indent="-342900">
              <a:lnSpc>
                <a:spcPct val="19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運動量遷移の内挿も制御</a:t>
            </a:r>
            <a:endParaRPr lang="en-US" altLang="ja-JP" sz="21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12713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“twisted B.C.”,  </a:t>
            </a:r>
            <a:r>
              <a:rPr lang="en-US" altLang="ja-JP" sz="16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Bedaque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2004</a:t>
            </a:r>
          </a:p>
          <a:p>
            <a:pPr marL="112713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i="1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1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1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x+L</a:t>
            </a:r>
            <a:r>
              <a:rPr lang="en-US" altLang="ja-JP" sz="21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= </a:t>
            </a:r>
            <a:r>
              <a:rPr lang="en-US" altLang="ja-JP" sz="21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100" i="1" baseline="30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i</a:t>
            </a:r>
            <a:r>
              <a:rPr lang="en-US" altLang="ja-JP" sz="2100" i="1" baseline="30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θ</a:t>
            </a:r>
            <a:r>
              <a:rPr lang="en-US" altLang="ja-JP" sz="21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1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x</a:t>
            </a:r>
            <a:r>
              <a:rPr lang="en-US" altLang="ja-JP" sz="21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 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p </a:t>
            </a:r>
            <a:r>
              <a:rPr lang="en-US" altLang="ja-JP" sz="2100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≦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 </a:t>
            </a:r>
            <a:r>
              <a:rPr lang="en-US" altLang="ja-JP" sz="21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θ/L</a:t>
            </a:r>
            <a:endParaRPr lang="en-US" altLang="ja-JP" sz="2100" i="1" dirty="0" smtClean="0">
              <a:solidFill>
                <a:srgbClr val="0000FF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033151"/>
              </p:ext>
            </p:extLst>
          </p:nvPr>
        </p:nvGraphicFramePr>
        <p:xfrm>
          <a:off x="251520" y="6233368"/>
          <a:ext cx="876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109" name="Equation" r:id="rId5" imgW="4381200" imgH="253800" progId="Equation.DSMT4">
                  <p:embed/>
                </p:oleObj>
              </mc:Choice>
              <mc:Fallback>
                <p:oleObj name="Equation" r:id="rId5" imgW="438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233368"/>
                        <a:ext cx="8763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0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600" name="Picture 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" r="1673" b="1789"/>
          <a:stretch/>
        </p:blipFill>
        <p:spPr bwMode="auto">
          <a:xfrm>
            <a:off x="4140504" y="1052736"/>
            <a:ext cx="4968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CKM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行列第１行の 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unitarity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131" y="4601078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最も精密な </a:t>
            </a:r>
            <a:r>
              <a:rPr lang="en-US" altLang="ja-JP" sz="24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unitarity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の検証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0.1%</a:t>
            </a:r>
            <a:endParaRPr lang="en-US" altLang="ja-JP" sz="2200" dirty="0" smtClean="0">
              <a:solidFill>
                <a:srgbClr val="0000FF"/>
              </a:solidFill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72955"/>
              </p:ext>
            </p:extLst>
          </p:nvPr>
        </p:nvGraphicFramePr>
        <p:xfrm>
          <a:off x="326652" y="5353967"/>
          <a:ext cx="82057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25" name="Equation" r:id="rId5" imgW="3504960" imgH="253800" progId="Equation.DSMT4">
                  <p:embed/>
                </p:oleObj>
              </mc:Choice>
              <mc:Fallback>
                <p:oleObj name="Equation" r:id="rId5" imgW="3504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52" y="5353967"/>
                        <a:ext cx="82057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617" y="1036894"/>
            <a:ext cx="5364088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0.2237(7)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from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l3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decays</a:t>
            </a:r>
            <a:endParaRPr lang="en-US" altLang="ja-JP" sz="14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-13806" y="2584854"/>
            <a:ext cx="5364088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ud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0.97417(21)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from </a:t>
            </a:r>
          </a:p>
          <a:p>
            <a:pPr marL="112713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β decays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(Hardy-Towner, 2014)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3861048"/>
            <a:ext cx="5364088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ub</a:t>
            </a:r>
            <a:r>
              <a:rPr lang="en-US" altLang="ja-JP" sz="2400" dirty="0" smtClean="0"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は小さ過ぎて効かない</a:t>
            </a:r>
            <a:endParaRPr lang="en-US" altLang="ja-JP" sz="14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2547"/>
              </p:ext>
            </p:extLst>
          </p:nvPr>
        </p:nvGraphicFramePr>
        <p:xfrm>
          <a:off x="251520" y="6165304"/>
          <a:ext cx="8585201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26" name="Equation" r:id="rId7" imgW="4292280" imgH="355320" progId="Equation.DSMT4">
                  <p:embed/>
                </p:oleObj>
              </mc:Choice>
              <mc:Fallback>
                <p:oleObj name="Equation" r:id="rId7" imgW="4292280" imgH="35532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6165304"/>
                        <a:ext cx="8585201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7884368" y="847223"/>
            <a:ext cx="1152128" cy="42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FLAG3, 2016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84000" y="2204864"/>
            <a:ext cx="43362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131" y="1844824"/>
            <a:ext cx="5364088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561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us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|/|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ud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HGS創英角ﾎﾟｯﾌﾟ体" pitchFamily="50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0.2237(7)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from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14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さらなる高精度化？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044524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3" y="901126"/>
            <a:ext cx="6929027" cy="39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755576" y="836712"/>
            <a:ext cx="1800200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err="1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Moulson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, CKM2014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0" y="5105134"/>
            <a:ext cx="913491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446088" indent="-265113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各モードの不定性は </a:t>
            </a:r>
            <a:r>
              <a:rPr lang="ja-JP" altLang="en-US" dirty="0" smtClean="0">
                <a:latin typeface="小塚ゴシック Pro R"/>
                <a:ea typeface="小塚ゴシック Pro R"/>
                <a:cs typeface="Arial" pitchFamily="34" charset="0"/>
              </a:rPr>
              <a:t>≳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LQCD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(0.28%)   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平均で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0.2%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精度に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265113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us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の精度を上げるには、実験、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isospin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補正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improve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も必要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265113">
              <a:lnSpc>
                <a:spcPct val="13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l2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π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l2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も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isospin+EM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(0.1%), 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実験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(0.1%)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の不定性が見え始める  ⇔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LQCD (0.24%)</a:t>
            </a:r>
          </a:p>
        </p:txBody>
      </p:sp>
    </p:spTree>
    <p:extLst>
      <p:ext uri="{BB962C8B-B14F-4D97-AF65-F5344CB8AC3E}">
        <p14:creationId xmlns:p14="http://schemas.microsoft.com/office/powerpoint/2010/main" val="3402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920518"/>
              </p:ext>
            </p:extLst>
          </p:nvPr>
        </p:nvGraphicFramePr>
        <p:xfrm>
          <a:off x="2627784" y="2223164"/>
          <a:ext cx="3600450" cy="243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83" name="Equation" r:id="rId4" imgW="1054100" imgH="711200" progId="Equation.DSMT4">
                  <p:embed/>
                </p:oleObj>
              </mc:Choice>
              <mc:Fallback>
                <p:oleObj name="Equation" r:id="rId4" imgW="1054100" imgH="7112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23164"/>
                        <a:ext cx="3600450" cy="243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CKM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行列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44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PDG review</a:t>
            </a:r>
            <a:endParaRPr lang="ja-JP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0" y="6237684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 algn="ctr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ハドロン</a:t>
            </a:r>
            <a:r>
              <a:rPr lang="ja-JP" altLang="en-US" sz="25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行列</a:t>
            </a:r>
            <a:r>
              <a:rPr lang="ja-JP" altLang="en-US" sz="25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要素                 の精密計算が必要</a:t>
            </a:r>
            <a:endParaRPr lang="en-US" altLang="ja-JP" sz="25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631989"/>
              </p:ext>
            </p:extLst>
          </p:nvPr>
        </p:nvGraphicFramePr>
        <p:xfrm>
          <a:off x="4372926" y="6313704"/>
          <a:ext cx="1063170" cy="57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84" name="Equation" r:id="rId6" imgW="520560" imgH="279360" progId="Equation.DSMT4">
                  <p:embed/>
                </p:oleObj>
              </mc:Choice>
              <mc:Fallback>
                <p:oleObj name="Equation" r:id="rId6" imgW="520560" imgH="2793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926" y="6313704"/>
                        <a:ext cx="1063170" cy="571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0" y="5661248"/>
            <a:ext cx="91440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" indent="0" algn="ctr"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ハドロン反応の精密実験測定と理論計算の比較検証</a:t>
            </a:r>
          </a:p>
        </p:txBody>
      </p:sp>
      <p:grpSp>
        <p:nvGrpSpPr>
          <p:cNvPr id="13" name="グループ化 12"/>
          <p:cNvGrpSpPr/>
          <p:nvPr/>
        </p:nvGrpSpPr>
        <p:grpSpPr>
          <a:xfrm>
            <a:off x="251520" y="1556792"/>
            <a:ext cx="4801194" cy="3489088"/>
            <a:chOff x="251520" y="1556792"/>
            <a:chExt cx="4801194" cy="3489088"/>
          </a:xfrm>
        </p:grpSpPr>
        <p:graphicFrame>
          <p:nvGraphicFramePr>
            <p:cNvPr id="7" name="オブジェクト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1025441"/>
                </p:ext>
              </p:extLst>
            </p:nvPr>
          </p:nvGraphicFramePr>
          <p:xfrm>
            <a:off x="3357776" y="1556792"/>
            <a:ext cx="1658938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85" name="Equation" r:id="rId8" imgW="660240" imgH="190440" progId="Equation.DSMT4">
                    <p:embed/>
                  </p:oleObj>
                </mc:Choice>
                <mc:Fallback>
                  <p:oleObj name="Equation" r:id="rId8" imgW="660240" imgH="190440" progId="Equation.DSMT4">
                    <p:embed/>
                    <p:pic>
                      <p:nvPicPr>
                        <p:cNvPr id="0" name="オブジェクト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7776" y="1556792"/>
                          <a:ext cx="1658938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円/楕円 7"/>
            <p:cNvSpPr/>
            <p:nvPr/>
          </p:nvSpPr>
          <p:spPr>
            <a:xfrm>
              <a:off x="3252714" y="2237207"/>
              <a:ext cx="180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936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892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9" name="オブジェクト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0021735"/>
                </p:ext>
              </p:extLst>
            </p:nvPr>
          </p:nvGraphicFramePr>
          <p:xfrm>
            <a:off x="1187624" y="2132856"/>
            <a:ext cx="127635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86" name="Equation" r:id="rId10" imgW="507960" imgH="177480" progId="Equation.DSMT4">
                    <p:embed/>
                  </p:oleObj>
                </mc:Choice>
                <mc:Fallback>
                  <p:oleObj name="Equation" r:id="rId10" imgW="507960" imgH="177480" progId="Equation.DSMT4">
                    <p:embed/>
                    <p:pic>
                      <p:nvPicPr>
                        <p:cNvPr id="0" name="オブジェクト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7624" y="2132856"/>
                          <a:ext cx="1276350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オブジェクト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066231"/>
                </p:ext>
              </p:extLst>
            </p:nvPr>
          </p:nvGraphicFramePr>
          <p:xfrm>
            <a:off x="1080418" y="2636912"/>
            <a:ext cx="140335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87" name="Equation" r:id="rId12" imgW="558720" imgH="228600" progId="Equation.DSMT4">
                    <p:embed/>
                  </p:oleObj>
                </mc:Choice>
                <mc:Fallback>
                  <p:oleObj name="Equation" r:id="rId12" imgW="558720" imgH="228600" progId="Equation.DSMT4">
                    <p:embed/>
                    <p:pic>
                      <p:nvPicPr>
                        <p:cNvPr id="0" name="オブジェクト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0418" y="2636912"/>
                          <a:ext cx="140335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7" name="グループ化 56"/>
            <p:cNvGrpSpPr/>
            <p:nvPr/>
          </p:nvGrpSpPr>
          <p:grpSpPr>
            <a:xfrm>
              <a:off x="251520" y="3789040"/>
              <a:ext cx="2252177" cy="1256840"/>
              <a:chOff x="5413375" y="3086495"/>
              <a:chExt cx="2252177" cy="1256840"/>
            </a:xfrm>
          </p:grpSpPr>
          <p:pic>
            <p:nvPicPr>
              <p:cNvPr id="58" name="Picture 124" descr="C:\Users\takashi\Desktop\ld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7277" y="3397645"/>
                <a:ext cx="2108275" cy="931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9" name="グループ化 58"/>
              <p:cNvGrpSpPr/>
              <p:nvPr/>
            </p:nvGrpSpPr>
            <p:grpSpPr>
              <a:xfrm>
                <a:off x="5413375" y="3263335"/>
                <a:ext cx="288925" cy="1080000"/>
                <a:chOff x="3310750" y="3573136"/>
                <a:chExt cx="288925" cy="1080000"/>
              </a:xfrm>
            </p:grpSpPr>
            <p:sp>
              <p:nvSpPr>
                <p:cNvPr id="63" name="円/楕円 62"/>
                <p:cNvSpPr>
                  <a:spLocks/>
                </p:cNvSpPr>
                <p:nvPr/>
              </p:nvSpPr>
              <p:spPr>
                <a:xfrm>
                  <a:off x="3326996" y="3573136"/>
                  <a:ext cx="255311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alpha val="7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64" name="オブジェクト 6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300063431"/>
                    </p:ext>
                  </p:extLst>
                </p:nvPr>
              </p:nvGraphicFramePr>
              <p:xfrm>
                <a:off x="3310750" y="3973751"/>
                <a:ext cx="288925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288" name="Equation" r:id="rId15" imgW="177480" imgH="164880" progId="Equation.DSMT4">
                        <p:embed/>
                      </p:oleObj>
                    </mc:Choice>
                    <mc:Fallback>
                      <p:oleObj name="Equation" r:id="rId15" imgW="1774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0750" y="3973751"/>
                              <a:ext cx="288925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0" name="オブジェクト 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5682475"/>
                  </p:ext>
                </p:extLst>
              </p:nvPr>
            </p:nvGraphicFramePr>
            <p:xfrm>
              <a:off x="7474814" y="3086495"/>
              <a:ext cx="144462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89" name="Equation" r:id="rId17" imgW="88560" imgH="177480" progId="Equation.DSMT4">
                      <p:embed/>
                    </p:oleObj>
                  </mc:Choice>
                  <mc:Fallback>
                    <p:oleObj name="Equation" r:id="rId17" imgW="885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74814" y="3086495"/>
                            <a:ext cx="144462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オブジェクト 6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70099592"/>
                  </p:ext>
                </p:extLst>
              </p:nvPr>
            </p:nvGraphicFramePr>
            <p:xfrm>
              <a:off x="7417902" y="3711851"/>
              <a:ext cx="2476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90" name="Equation" r:id="rId19" imgW="152280" imgH="228600" progId="Equation.DSMT4">
                      <p:embed/>
                    </p:oleObj>
                  </mc:Choice>
                  <mc:Fallback>
                    <p:oleObj name="Equation" r:id="rId19" imgW="1522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17902" y="3711851"/>
                            <a:ext cx="24765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オブジェクト 6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8307798"/>
                  </p:ext>
                </p:extLst>
              </p:nvPr>
            </p:nvGraphicFramePr>
            <p:xfrm>
              <a:off x="6574814" y="3335335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91" name="Equation" r:id="rId21" imgW="177480" imgH="177480" progId="Equation.DSMT4">
                      <p:embed/>
                    </p:oleObj>
                  </mc:Choice>
                  <mc:Fallback>
                    <p:oleObj name="Equation" r:id="rId21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4814" y="3335335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3" name="グループ化 92"/>
          <p:cNvGrpSpPr/>
          <p:nvPr/>
        </p:nvGrpSpPr>
        <p:grpSpPr>
          <a:xfrm>
            <a:off x="322337" y="2132976"/>
            <a:ext cx="4694177" cy="2444231"/>
            <a:chOff x="322337" y="2132976"/>
            <a:chExt cx="4694177" cy="2444231"/>
          </a:xfrm>
        </p:grpSpPr>
        <p:grpSp>
          <p:nvGrpSpPr>
            <p:cNvPr id="94" name="グループ化 93"/>
            <p:cNvGrpSpPr/>
            <p:nvPr/>
          </p:nvGrpSpPr>
          <p:grpSpPr>
            <a:xfrm>
              <a:off x="322337" y="2132976"/>
              <a:ext cx="2305447" cy="1080000"/>
              <a:chOff x="5435203" y="3212976"/>
              <a:chExt cx="2305447" cy="1080000"/>
            </a:xfrm>
          </p:grpSpPr>
          <p:pic>
            <p:nvPicPr>
              <p:cNvPr id="97" name="Picture 51" descr="C:\Users\takashi\Desktop\Src_ppp\m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268625"/>
                <a:ext cx="2050952" cy="909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円/楕円 97"/>
              <p:cNvSpPr>
                <a:spLocks/>
              </p:cNvSpPr>
              <p:nvPr/>
            </p:nvSpPr>
            <p:spPr>
              <a:xfrm>
                <a:off x="5472128" y="3212976"/>
                <a:ext cx="252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99FFCC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99" name="オブジェクト 9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19883492"/>
                  </p:ext>
                </p:extLst>
              </p:nvPr>
            </p:nvGraphicFramePr>
            <p:xfrm>
              <a:off x="5435203" y="3613591"/>
              <a:ext cx="288925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92" name="Equation" r:id="rId24" imgW="177480" imgH="164880" progId="Equation.DSMT4">
                      <p:embed/>
                    </p:oleObj>
                  </mc:Choice>
                  <mc:Fallback>
                    <p:oleObj name="Equation" r:id="rId24" imgW="1774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5203" y="3613591"/>
                            <a:ext cx="288925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0" name="オブジェクト 9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26888145"/>
                  </p:ext>
                </p:extLst>
              </p:nvPr>
            </p:nvGraphicFramePr>
            <p:xfrm>
              <a:off x="6466951" y="3648517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93" name="Equation" r:id="rId25" imgW="177480" imgH="177480" progId="Equation.DSMT4">
                      <p:embed/>
                    </p:oleObj>
                  </mc:Choice>
                  <mc:Fallback>
                    <p:oleObj name="Equation" r:id="rId25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6951" y="3648517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1" name="円/楕円 100"/>
              <p:cNvSpPr>
                <a:spLocks/>
              </p:cNvSpPr>
              <p:nvPr/>
            </p:nvSpPr>
            <p:spPr>
              <a:xfrm rot="10800000">
                <a:off x="7488352" y="3212976"/>
                <a:ext cx="252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99FFCC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102" name="オブジェクト 10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6357891"/>
                  </p:ext>
                </p:extLst>
              </p:nvPr>
            </p:nvGraphicFramePr>
            <p:xfrm>
              <a:off x="7451725" y="3572316"/>
              <a:ext cx="288925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294" name="Equation" r:id="rId26" imgW="177480" imgH="190440" progId="Equation.DSMT4">
                      <p:embed/>
                    </p:oleObj>
                  </mc:Choice>
                  <mc:Fallback>
                    <p:oleObj name="Equation" r:id="rId26" imgW="1774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51725" y="3572316"/>
                            <a:ext cx="288925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95" name="オブジェクト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942968"/>
                </p:ext>
              </p:extLst>
            </p:nvPr>
          </p:nvGraphicFramePr>
          <p:xfrm>
            <a:off x="625958" y="3717032"/>
            <a:ext cx="1724025" cy="66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95" name="Equation" r:id="rId28" imgW="685800" imgH="266400" progId="Equation.DSMT4">
                    <p:embed/>
                  </p:oleObj>
                </mc:Choice>
                <mc:Fallback>
                  <p:oleObj name="Equation" r:id="rId28" imgW="685800" imgH="2664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58" y="3717032"/>
                          <a:ext cx="1724025" cy="66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" name="円/楕円 95"/>
            <p:cNvSpPr/>
            <p:nvPr/>
          </p:nvSpPr>
          <p:spPr>
            <a:xfrm>
              <a:off x="2928514" y="3821207"/>
              <a:ext cx="2088000" cy="756000"/>
            </a:xfrm>
            <a:prstGeom prst="ellipse">
              <a:avLst/>
            </a:prstGeom>
            <a:noFill/>
            <a:ln w="69850">
              <a:solidFill>
                <a:srgbClr val="00B05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1035050" y="1556792"/>
            <a:ext cx="7713414" cy="3524438"/>
            <a:chOff x="1035050" y="1556792"/>
            <a:chExt cx="7713414" cy="3524438"/>
          </a:xfrm>
        </p:grpSpPr>
        <p:sp>
          <p:nvSpPr>
            <p:cNvPr id="121" name="円/楕円 120"/>
            <p:cNvSpPr/>
            <p:nvPr/>
          </p:nvSpPr>
          <p:spPr>
            <a:xfrm>
              <a:off x="4980714" y="2237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円/楕円 121"/>
            <p:cNvSpPr/>
            <p:nvPr/>
          </p:nvSpPr>
          <p:spPr>
            <a:xfrm>
              <a:off x="4974648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円/楕円 122"/>
            <p:cNvSpPr/>
            <p:nvPr/>
          </p:nvSpPr>
          <p:spPr>
            <a:xfrm>
              <a:off x="3936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円/楕円 123"/>
            <p:cNvSpPr/>
            <p:nvPr/>
          </p:nvSpPr>
          <p:spPr>
            <a:xfrm>
              <a:off x="2892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円/楕円 124"/>
            <p:cNvSpPr/>
            <p:nvPr/>
          </p:nvSpPr>
          <p:spPr>
            <a:xfrm>
              <a:off x="3923928" y="2240952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126" name="オブジェクト 1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3510813"/>
                </p:ext>
              </p:extLst>
            </p:nvPr>
          </p:nvGraphicFramePr>
          <p:xfrm>
            <a:off x="3711816" y="1556792"/>
            <a:ext cx="1529795" cy="44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96" name="Equation" r:id="rId30" imgW="609480" imgH="177480" progId="Equation.DSMT4">
                    <p:embed/>
                  </p:oleObj>
                </mc:Choice>
                <mc:Fallback>
                  <p:oleObj name="Equation" r:id="rId30" imgW="6094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1816" y="1556792"/>
                          <a:ext cx="1529795" cy="44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オブジェクト 1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1120560"/>
                </p:ext>
              </p:extLst>
            </p:nvPr>
          </p:nvGraphicFramePr>
          <p:xfrm>
            <a:off x="1035050" y="3563938"/>
            <a:ext cx="1560513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97" name="Equation" r:id="rId32" imgW="622080" imgH="177480" progId="Equation.DSMT4">
                    <p:embed/>
                  </p:oleObj>
                </mc:Choice>
                <mc:Fallback>
                  <p:oleObj name="Equation" r:id="rId32" imgW="6220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5050" y="3563938"/>
                          <a:ext cx="1560513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" name="オブジェクト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7891276"/>
                </p:ext>
              </p:extLst>
            </p:nvPr>
          </p:nvGraphicFramePr>
          <p:xfrm>
            <a:off x="6645328" y="1791120"/>
            <a:ext cx="1465263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98" name="Equation" r:id="rId34" imgW="583920" imgH="177480" progId="Equation.DSMT4">
                    <p:embed/>
                  </p:oleObj>
                </mc:Choice>
                <mc:Fallback>
                  <p:oleObj name="Equation" r:id="rId34" imgW="5839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5328" y="1791120"/>
                          <a:ext cx="1465263" cy="446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9" name="オブジェクト 1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9999191"/>
                </p:ext>
              </p:extLst>
            </p:nvPr>
          </p:nvGraphicFramePr>
          <p:xfrm>
            <a:off x="6535928" y="2344538"/>
            <a:ext cx="1814512" cy="541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299" name="Equation" r:id="rId36" imgW="723600" imgH="215640" progId="Equation.DSMT4">
                    <p:embed/>
                  </p:oleObj>
                </mc:Choice>
                <mc:Fallback>
                  <p:oleObj name="Equation" r:id="rId36" imgW="7236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5928" y="2344538"/>
                          <a:ext cx="1814512" cy="541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オブジェクト 1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5796825"/>
                </p:ext>
              </p:extLst>
            </p:nvPr>
          </p:nvGraphicFramePr>
          <p:xfrm>
            <a:off x="1043608" y="3029207"/>
            <a:ext cx="1497013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300" name="Equation" r:id="rId38" imgW="596880" imgH="177480" progId="Equation.DSMT4">
                    <p:embed/>
                  </p:oleObj>
                </mc:Choice>
                <mc:Fallback>
                  <p:oleObj name="Equation" r:id="rId38" imgW="59688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608" y="3029207"/>
                          <a:ext cx="1497013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31" name="グループ化 130"/>
            <p:cNvGrpSpPr/>
            <p:nvPr/>
          </p:nvGrpSpPr>
          <p:grpSpPr>
            <a:xfrm>
              <a:off x="6411290" y="2924944"/>
              <a:ext cx="2337174" cy="2156286"/>
              <a:chOff x="1109663" y="2856890"/>
              <a:chExt cx="2337174" cy="2156286"/>
            </a:xfrm>
          </p:grpSpPr>
          <p:pic>
            <p:nvPicPr>
              <p:cNvPr id="132" name="Picture 132" descr="C:\Users\takashi\Desktop\sld.jpg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461" y="3132040"/>
                <a:ext cx="2024539" cy="1775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3" name="グループ化 132"/>
              <p:cNvGrpSpPr/>
              <p:nvPr/>
            </p:nvGrpSpPr>
            <p:grpSpPr>
              <a:xfrm>
                <a:off x="1109663" y="3933176"/>
                <a:ext cx="288925" cy="1080000"/>
                <a:chOff x="3309179" y="3573136"/>
                <a:chExt cx="288925" cy="1080000"/>
              </a:xfrm>
            </p:grpSpPr>
            <p:sp>
              <p:nvSpPr>
                <p:cNvPr id="140" name="円/楕円 139"/>
                <p:cNvSpPr>
                  <a:spLocks/>
                </p:cNvSpPr>
                <p:nvPr/>
              </p:nvSpPr>
              <p:spPr>
                <a:xfrm>
                  <a:off x="3326996" y="3573136"/>
                  <a:ext cx="255311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alpha val="7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41" name="オブジェクト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19141793"/>
                    </p:ext>
                  </p:extLst>
                </p:nvPr>
              </p:nvGraphicFramePr>
              <p:xfrm>
                <a:off x="3309179" y="3973835"/>
                <a:ext cx="288925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01" name="Equation" r:id="rId41" imgW="177480" imgH="164880" progId="Equation.DSMT4">
                        <p:embed/>
                      </p:oleObj>
                    </mc:Choice>
                    <mc:Fallback>
                      <p:oleObj name="Equation" r:id="rId41" imgW="1774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09179" y="3973835"/>
                              <a:ext cx="288925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34" name="オブジェクト 1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0176046"/>
                  </p:ext>
                </p:extLst>
              </p:nvPr>
            </p:nvGraphicFramePr>
            <p:xfrm>
              <a:off x="1835696" y="3622026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2" name="Equation" r:id="rId43" imgW="177480" imgH="177480" progId="Equation.DSMT4">
                      <p:embed/>
                    </p:oleObj>
                  </mc:Choice>
                  <mc:Fallback>
                    <p:oleObj name="Equation" r:id="rId43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5696" y="3622026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5" name="オブジェクト 1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3416072"/>
                  </p:ext>
                </p:extLst>
              </p:nvPr>
            </p:nvGraphicFramePr>
            <p:xfrm>
              <a:off x="3021184" y="2856890"/>
              <a:ext cx="144463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3" name="Equation" r:id="rId45" imgW="88560" imgH="177480" progId="Equation.DSMT4">
                      <p:embed/>
                    </p:oleObj>
                  </mc:Choice>
                  <mc:Fallback>
                    <p:oleObj name="Equation" r:id="rId45" imgW="885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1184" y="2856890"/>
                            <a:ext cx="144463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6" name="オブジェクト 1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0075"/>
                  </p:ext>
                </p:extLst>
              </p:nvPr>
            </p:nvGraphicFramePr>
            <p:xfrm>
              <a:off x="2984356" y="3204040"/>
              <a:ext cx="247371" cy="39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4" name="Equation" r:id="rId47" imgW="152280" imgH="228600" progId="Equation.DSMT4">
                      <p:embed/>
                    </p:oleObj>
                  </mc:Choice>
                  <mc:Fallback>
                    <p:oleObj name="Equation" r:id="rId47" imgW="1522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4356" y="3204040"/>
                            <a:ext cx="247371" cy="399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7" name="グループ化 136"/>
              <p:cNvGrpSpPr/>
              <p:nvPr/>
            </p:nvGrpSpPr>
            <p:grpSpPr>
              <a:xfrm>
                <a:off x="3096000" y="3933056"/>
                <a:ext cx="350837" cy="1080000"/>
                <a:chOff x="1290875" y="3573136"/>
                <a:chExt cx="350837" cy="1080000"/>
              </a:xfrm>
            </p:grpSpPr>
            <p:sp>
              <p:nvSpPr>
                <p:cNvPr id="138" name="円/楕円 137"/>
                <p:cNvSpPr>
                  <a:spLocks/>
                </p:cNvSpPr>
                <p:nvPr/>
              </p:nvSpPr>
              <p:spPr>
                <a:xfrm>
                  <a:off x="1346997" y="3573136"/>
                  <a:ext cx="252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/>
                    </a:gs>
                    <a:gs pos="100000">
                      <a:srgbClr val="FFCCFF">
                        <a:alpha val="7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39" name="オブジェクト 138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06708886"/>
                    </p:ext>
                  </p:extLst>
                </p:nvPr>
              </p:nvGraphicFramePr>
              <p:xfrm>
                <a:off x="1290875" y="3959668"/>
                <a:ext cx="350837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05" name="Equation" r:id="rId49" imgW="215640" imgH="164880" progId="Equation.DSMT4">
                        <p:embed/>
                      </p:oleObj>
                    </mc:Choice>
                    <mc:Fallback>
                      <p:oleObj name="Equation" r:id="rId49" imgW="2156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0875" y="3959668"/>
                              <a:ext cx="350837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42" name="グループ化 141"/>
          <p:cNvGrpSpPr/>
          <p:nvPr/>
        </p:nvGrpSpPr>
        <p:grpSpPr>
          <a:xfrm>
            <a:off x="251520" y="1493838"/>
            <a:ext cx="8760718" cy="3587392"/>
            <a:chOff x="251520" y="1493838"/>
            <a:chExt cx="8760718" cy="3587392"/>
          </a:xfrm>
        </p:grpSpPr>
        <p:grpSp>
          <p:nvGrpSpPr>
            <p:cNvPr id="143" name="グループ化 142"/>
            <p:cNvGrpSpPr/>
            <p:nvPr/>
          </p:nvGrpSpPr>
          <p:grpSpPr>
            <a:xfrm>
              <a:off x="322337" y="2132976"/>
              <a:ext cx="2305447" cy="1080000"/>
              <a:chOff x="5435203" y="3212976"/>
              <a:chExt cx="2305447" cy="1080000"/>
            </a:xfrm>
          </p:grpSpPr>
          <p:pic>
            <p:nvPicPr>
              <p:cNvPr id="173" name="Picture 51" descr="C:\Users\takashi\Desktop\Src_ppp\m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3268625"/>
                <a:ext cx="2050952" cy="9098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" name="円/楕円 173"/>
              <p:cNvSpPr>
                <a:spLocks/>
              </p:cNvSpPr>
              <p:nvPr/>
            </p:nvSpPr>
            <p:spPr>
              <a:xfrm>
                <a:off x="5472128" y="3212976"/>
                <a:ext cx="252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99FFCC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175" name="オブジェクト 17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94344244"/>
                  </p:ext>
                </p:extLst>
              </p:nvPr>
            </p:nvGraphicFramePr>
            <p:xfrm>
              <a:off x="5435203" y="3613591"/>
              <a:ext cx="288925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6" name="Equation" r:id="rId51" imgW="177480" imgH="164880" progId="Equation.DSMT4">
                      <p:embed/>
                    </p:oleObj>
                  </mc:Choice>
                  <mc:Fallback>
                    <p:oleObj name="Equation" r:id="rId51" imgW="17748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35203" y="3613591"/>
                            <a:ext cx="288925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6" name="オブジェクト 17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9706341"/>
                  </p:ext>
                </p:extLst>
              </p:nvPr>
            </p:nvGraphicFramePr>
            <p:xfrm>
              <a:off x="6466951" y="3648517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7" name="Equation" r:id="rId52" imgW="177480" imgH="177480" progId="Equation.DSMT4">
                      <p:embed/>
                    </p:oleObj>
                  </mc:Choice>
                  <mc:Fallback>
                    <p:oleObj name="Equation" r:id="rId52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66951" y="3648517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円/楕円 176"/>
              <p:cNvSpPr>
                <a:spLocks/>
              </p:cNvSpPr>
              <p:nvPr/>
            </p:nvSpPr>
            <p:spPr>
              <a:xfrm rot="10800000">
                <a:off x="7488352" y="3212976"/>
                <a:ext cx="252000" cy="10800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rgbClr val="99FFCC">
                      <a:alpha val="5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aphicFrame>
            <p:nvGraphicFramePr>
              <p:cNvPr id="178" name="オブジェクト 17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1463387"/>
                  </p:ext>
                </p:extLst>
              </p:nvPr>
            </p:nvGraphicFramePr>
            <p:xfrm>
              <a:off x="7451725" y="3572316"/>
              <a:ext cx="288925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08" name="Equation" r:id="rId53" imgW="177480" imgH="190440" progId="Equation.DSMT4">
                      <p:embed/>
                    </p:oleObj>
                  </mc:Choice>
                  <mc:Fallback>
                    <p:oleObj name="Equation" r:id="rId53" imgW="177480" imgH="1904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51725" y="3572316"/>
                            <a:ext cx="288925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4" name="円/楕円 143"/>
            <p:cNvSpPr/>
            <p:nvPr/>
          </p:nvSpPr>
          <p:spPr>
            <a:xfrm>
              <a:off x="3252714" y="2237207"/>
              <a:ext cx="180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3936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円/楕円 145"/>
            <p:cNvSpPr/>
            <p:nvPr/>
          </p:nvSpPr>
          <p:spPr>
            <a:xfrm>
              <a:off x="2892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3399FF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7" name="グループ化 146"/>
            <p:cNvGrpSpPr/>
            <p:nvPr/>
          </p:nvGrpSpPr>
          <p:grpSpPr>
            <a:xfrm>
              <a:off x="251520" y="3789040"/>
              <a:ext cx="2252177" cy="1256840"/>
              <a:chOff x="5413375" y="3086495"/>
              <a:chExt cx="2252177" cy="1256840"/>
            </a:xfrm>
          </p:grpSpPr>
          <p:pic>
            <p:nvPicPr>
              <p:cNvPr id="166" name="Picture 124" descr="C:\Users\takashi\Desktop\ld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7277" y="3397645"/>
                <a:ext cx="2108275" cy="9310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7" name="グループ化 166"/>
              <p:cNvGrpSpPr/>
              <p:nvPr/>
            </p:nvGrpSpPr>
            <p:grpSpPr>
              <a:xfrm>
                <a:off x="5413375" y="3263335"/>
                <a:ext cx="288925" cy="1080000"/>
                <a:chOff x="3310750" y="3573136"/>
                <a:chExt cx="288925" cy="1080000"/>
              </a:xfrm>
            </p:grpSpPr>
            <p:sp>
              <p:nvSpPr>
                <p:cNvPr id="171" name="円/楕円 170"/>
                <p:cNvSpPr>
                  <a:spLocks/>
                </p:cNvSpPr>
                <p:nvPr/>
              </p:nvSpPr>
              <p:spPr>
                <a:xfrm>
                  <a:off x="3326996" y="3573136"/>
                  <a:ext cx="255311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alpha val="7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72" name="オブジェクト 17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88520888"/>
                    </p:ext>
                  </p:extLst>
                </p:nvPr>
              </p:nvGraphicFramePr>
              <p:xfrm>
                <a:off x="3310750" y="3973751"/>
                <a:ext cx="288925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09" name="Equation" r:id="rId54" imgW="177480" imgH="164880" progId="Equation.DSMT4">
                        <p:embed/>
                      </p:oleObj>
                    </mc:Choice>
                    <mc:Fallback>
                      <p:oleObj name="Equation" r:id="rId54" imgW="1774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10750" y="3973751"/>
                              <a:ext cx="288925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68" name="オブジェクト 1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1914600"/>
                  </p:ext>
                </p:extLst>
              </p:nvPr>
            </p:nvGraphicFramePr>
            <p:xfrm>
              <a:off x="7474814" y="3086495"/>
              <a:ext cx="144462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0" name="Equation" r:id="rId55" imgW="88560" imgH="177480" progId="Equation.DSMT4">
                      <p:embed/>
                    </p:oleObj>
                  </mc:Choice>
                  <mc:Fallback>
                    <p:oleObj name="Equation" r:id="rId55" imgW="885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74814" y="3086495"/>
                            <a:ext cx="144462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9" name="オブジェクト 1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247112"/>
                  </p:ext>
                </p:extLst>
              </p:nvPr>
            </p:nvGraphicFramePr>
            <p:xfrm>
              <a:off x="7417902" y="3711851"/>
              <a:ext cx="247650" cy="400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1" name="Equation" r:id="rId56" imgW="152280" imgH="228600" progId="Equation.DSMT4">
                      <p:embed/>
                    </p:oleObj>
                  </mc:Choice>
                  <mc:Fallback>
                    <p:oleObj name="Equation" r:id="rId56" imgW="1522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17902" y="3711851"/>
                            <a:ext cx="247650" cy="4000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0" name="オブジェクト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2932241"/>
                  </p:ext>
                </p:extLst>
              </p:nvPr>
            </p:nvGraphicFramePr>
            <p:xfrm>
              <a:off x="6574814" y="3335335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2" name="Equation" r:id="rId57" imgW="177480" imgH="177480" progId="Equation.DSMT4">
                      <p:embed/>
                    </p:oleObj>
                  </mc:Choice>
                  <mc:Fallback>
                    <p:oleObj name="Equation" r:id="rId57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74814" y="3335335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8" name="円/楕円 147"/>
            <p:cNvSpPr/>
            <p:nvPr/>
          </p:nvSpPr>
          <p:spPr>
            <a:xfrm>
              <a:off x="2928514" y="3821207"/>
              <a:ext cx="2088000" cy="756000"/>
            </a:xfrm>
            <a:prstGeom prst="ellipse">
              <a:avLst/>
            </a:prstGeom>
            <a:noFill/>
            <a:ln w="69850">
              <a:solidFill>
                <a:srgbClr val="00B05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4980714" y="2237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円/楕円 149"/>
            <p:cNvSpPr/>
            <p:nvPr/>
          </p:nvSpPr>
          <p:spPr>
            <a:xfrm>
              <a:off x="4974648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円/楕円 150"/>
            <p:cNvSpPr/>
            <p:nvPr/>
          </p:nvSpPr>
          <p:spPr>
            <a:xfrm>
              <a:off x="3936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2892714" y="3029207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923928" y="2240952"/>
              <a:ext cx="1080000" cy="756000"/>
            </a:xfrm>
            <a:prstGeom prst="ellipse">
              <a:avLst/>
            </a:prstGeom>
            <a:noFill/>
            <a:ln w="69850">
              <a:solidFill>
                <a:srgbClr val="FF7C80">
                  <a:alpha val="4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4" name="グループ化 153"/>
            <p:cNvGrpSpPr/>
            <p:nvPr/>
          </p:nvGrpSpPr>
          <p:grpSpPr>
            <a:xfrm>
              <a:off x="6411290" y="2924944"/>
              <a:ext cx="2337174" cy="2156286"/>
              <a:chOff x="1109663" y="2856890"/>
              <a:chExt cx="2337174" cy="2156286"/>
            </a:xfrm>
          </p:grpSpPr>
          <p:pic>
            <p:nvPicPr>
              <p:cNvPr id="156" name="Picture 132" descr="C:\Users\takashi\Desktop\sld.jpg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1461" y="3132040"/>
                <a:ext cx="2024539" cy="1775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7" name="グループ化 156"/>
              <p:cNvGrpSpPr/>
              <p:nvPr/>
            </p:nvGrpSpPr>
            <p:grpSpPr>
              <a:xfrm>
                <a:off x="1109663" y="3933176"/>
                <a:ext cx="288925" cy="1080000"/>
                <a:chOff x="3309179" y="3573136"/>
                <a:chExt cx="288925" cy="1080000"/>
              </a:xfrm>
            </p:grpSpPr>
            <p:sp>
              <p:nvSpPr>
                <p:cNvPr id="164" name="円/楕円 163"/>
                <p:cNvSpPr>
                  <a:spLocks/>
                </p:cNvSpPr>
                <p:nvPr/>
              </p:nvSpPr>
              <p:spPr>
                <a:xfrm>
                  <a:off x="3326996" y="3573136"/>
                  <a:ext cx="255311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lumMod val="60000"/>
                        <a:lumOff val="40000"/>
                        <a:alpha val="70000"/>
                      </a:scheme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65" name="オブジェクト 16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64131029"/>
                    </p:ext>
                  </p:extLst>
                </p:nvPr>
              </p:nvGraphicFramePr>
              <p:xfrm>
                <a:off x="3309179" y="3973835"/>
                <a:ext cx="288925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13" name="Equation" r:id="rId58" imgW="177480" imgH="164880" progId="Equation.DSMT4">
                        <p:embed/>
                      </p:oleObj>
                    </mc:Choice>
                    <mc:Fallback>
                      <p:oleObj name="Equation" r:id="rId58" imgW="17748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09179" y="3973835"/>
                              <a:ext cx="288925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58" name="オブジェクト 1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56046"/>
                  </p:ext>
                </p:extLst>
              </p:nvPr>
            </p:nvGraphicFramePr>
            <p:xfrm>
              <a:off x="1835696" y="3622026"/>
              <a:ext cx="288925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4" name="Equation" r:id="rId59" imgW="177480" imgH="177480" progId="Equation.DSMT4">
                      <p:embed/>
                    </p:oleObj>
                  </mc:Choice>
                  <mc:Fallback>
                    <p:oleObj name="Equation" r:id="rId59" imgW="17748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35696" y="3622026"/>
                            <a:ext cx="288925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9" name="オブジェクト 15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14951624"/>
                  </p:ext>
                </p:extLst>
              </p:nvPr>
            </p:nvGraphicFramePr>
            <p:xfrm>
              <a:off x="3021184" y="2856890"/>
              <a:ext cx="144463" cy="311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5" name="Equation" r:id="rId60" imgW="88560" imgH="177480" progId="Equation.DSMT4">
                      <p:embed/>
                    </p:oleObj>
                  </mc:Choice>
                  <mc:Fallback>
                    <p:oleObj name="Equation" r:id="rId60" imgW="8856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1184" y="2856890"/>
                            <a:ext cx="144463" cy="311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0" name="オブジェクト 15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7092277"/>
                  </p:ext>
                </p:extLst>
              </p:nvPr>
            </p:nvGraphicFramePr>
            <p:xfrm>
              <a:off x="2984356" y="3204040"/>
              <a:ext cx="247371" cy="39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316" name="Equation" r:id="rId61" imgW="152280" imgH="228600" progId="Equation.DSMT4">
                      <p:embed/>
                    </p:oleObj>
                  </mc:Choice>
                  <mc:Fallback>
                    <p:oleObj name="Equation" r:id="rId61" imgW="152280" imgH="2286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4356" y="3204040"/>
                            <a:ext cx="247371" cy="399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1" name="グループ化 160"/>
              <p:cNvGrpSpPr/>
              <p:nvPr/>
            </p:nvGrpSpPr>
            <p:grpSpPr>
              <a:xfrm>
                <a:off x="3096000" y="3933056"/>
                <a:ext cx="350837" cy="1080000"/>
                <a:chOff x="1290875" y="3573136"/>
                <a:chExt cx="350837" cy="1080000"/>
              </a:xfrm>
            </p:grpSpPr>
            <p:sp>
              <p:nvSpPr>
                <p:cNvPr id="162" name="円/楕円 161"/>
                <p:cNvSpPr>
                  <a:spLocks/>
                </p:cNvSpPr>
                <p:nvPr/>
              </p:nvSpPr>
              <p:spPr>
                <a:xfrm>
                  <a:off x="1346997" y="3573136"/>
                  <a:ext cx="252000" cy="10800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7C80"/>
                    </a:gs>
                    <a:gs pos="100000">
                      <a:srgbClr val="FFCCFF">
                        <a:alpha val="7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163" name="オブジェクト 16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39430602"/>
                    </p:ext>
                  </p:extLst>
                </p:nvPr>
              </p:nvGraphicFramePr>
              <p:xfrm>
                <a:off x="1290875" y="3959668"/>
                <a:ext cx="350837" cy="2889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0317" name="Equation" r:id="rId62" imgW="215640" imgH="164880" progId="Equation.DSMT4">
                        <p:embed/>
                      </p:oleObj>
                    </mc:Choice>
                    <mc:Fallback>
                      <p:oleObj name="Equation" r:id="rId62" imgW="215640" imgH="1648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90875" y="3959668"/>
                              <a:ext cx="350837" cy="28892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aphicFrame>
          <p:nvGraphicFramePr>
            <p:cNvPr id="155" name="オブジェクト 1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3959896"/>
                </p:ext>
              </p:extLst>
            </p:nvPr>
          </p:nvGraphicFramePr>
          <p:xfrm>
            <a:off x="2660650" y="1493838"/>
            <a:ext cx="6351588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318" name="Equation" r:id="rId63" imgW="2527200" imgH="228600" progId="Equation.DSMT4">
                    <p:embed/>
                  </p:oleObj>
                </mc:Choice>
                <mc:Fallback>
                  <p:oleObj name="Equation" r:id="rId63" imgW="2527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0650" y="1493838"/>
                          <a:ext cx="6351588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273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さらなる高精度化？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064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" r="2100"/>
          <a:stretch/>
        </p:blipFill>
        <p:spPr bwMode="auto">
          <a:xfrm>
            <a:off x="2844512" y="1385955"/>
            <a:ext cx="6264000" cy="21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516704" y="3645064"/>
            <a:ext cx="2592288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Hardy-Towner, CIPANP2015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3600512" y="972000"/>
            <a:ext cx="1084450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n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uclear β</a:t>
            </a:r>
            <a:endParaRPr lang="en-US" altLang="ja-JP" sz="1600" dirty="0" smtClean="0"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76512" y="972000"/>
            <a:ext cx="1084450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neutron β</a:t>
            </a:r>
            <a:endParaRPr lang="en-US" altLang="ja-JP" sz="1600" dirty="0" smtClean="0"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8172888" y="972000"/>
            <a:ext cx="792088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pion β</a:t>
            </a:r>
            <a:endParaRPr lang="en-US" altLang="ja-JP" sz="1600" dirty="0" smtClean="0"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444512" y="972000"/>
            <a:ext cx="1296144" cy="36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58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mirror nuclei</a:t>
            </a:r>
            <a:endParaRPr lang="en-US" altLang="ja-JP" sz="1600" dirty="0" smtClean="0"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-7623" y="1079992"/>
            <a:ext cx="2707415" cy="19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61950" indent="-276225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CKM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の誤差の半分は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から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1950" indent="-276225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0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(neutron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も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は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nuclear 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indep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輻射補正で制限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-7624" y="3106191"/>
            <a:ext cx="2707415" cy="4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361950" indent="-276225"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pion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は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BR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～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10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-8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9090" y="4241038"/>
            <a:ext cx="913491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180975" algn="ctr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第一行の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unitarity test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の不定性は、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LQCD dominant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では無くなっている</a:t>
            </a:r>
            <a:endParaRPr lang="en-US" altLang="ja-JP" sz="21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27063" indent="-180975">
              <a:lnSpc>
                <a:spcPct val="2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十分細かい複数の格子間隔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27063" indent="-1809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十分大きい格子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27063" indent="-1809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物理点付近のシミュレーション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627063" indent="-1809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くりこみの制御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" name="右中かっこ 1"/>
          <p:cNvSpPr/>
          <p:nvPr/>
        </p:nvSpPr>
        <p:spPr>
          <a:xfrm>
            <a:off x="4355976" y="5085184"/>
            <a:ext cx="288032" cy="1512168"/>
          </a:xfrm>
          <a:prstGeom prst="rightBrace">
            <a:avLst>
              <a:gd name="adj1" fmla="val 78471"/>
              <a:gd name="adj2" fmla="val 2679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148065" y="4797152"/>
            <a:ext cx="3528392" cy="19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/>
          <a:p>
            <a:pPr marL="857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ε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も同様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857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 </a:t>
            </a:r>
            <a:r>
              <a:rPr lang="ja-JP" altLang="en-US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0.7625(97)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　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(FLAG3)</a:t>
            </a:r>
          </a:p>
          <a:p>
            <a:pPr marL="857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κ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ε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=  0.92(2)   (Buras…, 2008)</a:t>
            </a:r>
          </a:p>
          <a:p>
            <a:pPr marL="857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2%  (PDG’14)</a:t>
            </a:r>
          </a:p>
        </p:txBody>
      </p:sp>
    </p:spTree>
    <p:extLst>
      <p:ext uri="{BB962C8B-B14F-4D97-AF65-F5344CB8AC3E}">
        <p14:creationId xmlns:p14="http://schemas.microsoft.com/office/powerpoint/2010/main" val="336329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ja-JP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B meson decays and mixing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46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en-US" altLang="ja-JP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leptonic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decays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9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" t="2422" r="39482" b="25683"/>
          <a:stretch/>
        </p:blipFill>
        <p:spPr bwMode="auto">
          <a:xfrm>
            <a:off x="109884" y="1352419"/>
            <a:ext cx="4824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372200" y="756000"/>
            <a:ext cx="276855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 criteria for </a:t>
            </a:r>
            <a:r>
              <a:rPr lang="ja-JP" altLang="en-US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○</a:t>
            </a:r>
            <a:endParaRPr lang="en-US" altLang="ja-JP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76213" indent="-17621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published</a:t>
            </a:r>
          </a:p>
          <a:p>
            <a:pPr marL="176213" indent="-176213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Times New Roman"/>
                <a:ea typeface="小塚ゴシック Pro R" pitchFamily="34" charset="-128"/>
                <a:cs typeface="Times New Roman"/>
              </a:rPr>
              <a:t>≥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’s, 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baseline="-25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min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Times New Roman"/>
                <a:ea typeface="小塚ゴシック Pro R" pitchFamily="34" charset="-128"/>
                <a:cs typeface="Times New Roman"/>
              </a:rPr>
              <a:t>≤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0.1fm,</a:t>
            </a:r>
            <a:r>
              <a:rPr lang="en-US" altLang="ja-JP" dirty="0" smtClean="0">
                <a:latin typeface="Times New Roman"/>
                <a:ea typeface="小塚ゴシック Pro R" pitchFamily="34" charset="-128"/>
                <a:cs typeface="Times New Roman"/>
              </a:rPr>
              <a:t> …</a:t>
            </a:r>
          </a:p>
          <a:p>
            <a:pPr marL="176213" indent="-1762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/>
                <a:ea typeface="小塚ゴシック Pro R" pitchFamily="34" charset="-128"/>
                <a:cs typeface="Times New Roman"/>
              </a:rPr>
              <a:t>M</a:t>
            </a:r>
            <a:r>
              <a:rPr lang="en-US" altLang="ja-JP" sz="2000" i="1" baseline="-25000" dirty="0" smtClean="0">
                <a:latin typeface="Times New Roman"/>
                <a:ea typeface="小塚ゴシック Pro R" pitchFamily="34" charset="-128"/>
                <a:cs typeface="Times New Roman"/>
              </a:rPr>
              <a:t>π</a:t>
            </a:r>
            <a:r>
              <a:rPr lang="en-US" altLang="ja-JP" baseline="-25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,min</a:t>
            </a:r>
            <a:r>
              <a:rPr lang="en-US" altLang="ja-JP" dirty="0" smtClean="0">
                <a:latin typeface="Times New Roman"/>
                <a:ea typeface="小塚ゴシック Pro R" pitchFamily="34" charset="-128"/>
                <a:cs typeface="Times New Roman"/>
              </a:rPr>
              <a:t>  ≤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400 MeV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176213" indent="-1762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,min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dirty="0" smtClean="0">
                <a:latin typeface="Times New Roman"/>
                <a:ea typeface="小塚ゴシック Pro R" pitchFamily="34" charset="-128"/>
                <a:cs typeface="Times New Roman"/>
              </a:rPr>
              <a:t>≥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3</a:t>
            </a:r>
          </a:p>
          <a:p>
            <a:pPr marL="176213" indent="-1762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1-loop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Z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or higher</a:t>
            </a:r>
          </a:p>
          <a:p>
            <a:pPr marL="176213" indent="-1762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…</a:t>
            </a:r>
            <a:endParaRPr lang="en-US" altLang="ja-JP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最近の研究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 table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33" t="20247" r="1921" b="25960"/>
          <a:stretch/>
        </p:blipFill>
        <p:spPr bwMode="auto">
          <a:xfrm>
            <a:off x="4355976" y="2628000"/>
            <a:ext cx="1944000" cy="38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144553" y="6552000"/>
            <a:ext cx="251884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… and more for </a:t>
            </a: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2</a:t>
            </a: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6372199" y="3600000"/>
            <a:ext cx="276855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3, 4 </a:t>
            </a:r>
            <a:r>
              <a:rPr lang="ja-JP" altLang="en-US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へと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拡張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は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test ground</a:t>
            </a:r>
          </a:p>
          <a:p>
            <a:pPr marL="44608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NP HQET</a:t>
            </a:r>
          </a:p>
          <a:p>
            <a:pPr marL="44608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tatic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との内挿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176213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ja-JP" altLang="en-US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lν</a:t>
            </a:r>
            <a:endParaRPr lang="en-US" altLang="ja-JP" sz="2000" i="1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6375443" y="5897222"/>
            <a:ext cx="276855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light flavor</a:t>
            </a: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より少ない</a:t>
            </a:r>
            <a:endParaRPr lang="en-US" altLang="ja-JP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16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FNAL</a:t>
            </a:r>
            <a:r>
              <a:rPr lang="ja-JP" altLang="en-US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と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HPQCD</a:t>
            </a:r>
            <a:r>
              <a:rPr lang="ja-JP" altLang="en-US" sz="16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は配位</a:t>
            </a:r>
            <a:r>
              <a:rPr lang="ja-JP" altLang="en-US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共有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3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最近の研究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重いクォークの定式化とパラメタ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71106" name="Picture 2" descr="C:\Users\takashi\Desktop\Mpi2_vs_a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13597" r="32582" b="4880"/>
          <a:stretch/>
        </p:blipFill>
        <p:spPr bwMode="auto">
          <a:xfrm>
            <a:off x="3851920" y="1421188"/>
            <a:ext cx="5148024" cy="49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28871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36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”QCD action”</a:t>
            </a:r>
            <a:endParaRPr lang="en-US" altLang="ja-JP" sz="24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353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ight quark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と同じ作用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353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離散化誤差の抑制のため細かい</a:t>
            </a:r>
            <a:endParaRPr lang="en-US" altLang="ja-JP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87325">
              <a:buClr>
                <a:schemeClr val="tx1"/>
              </a:buClr>
              <a:defRPr/>
            </a:pPr>
            <a:r>
              <a:rPr lang="ja-JP" altLang="en-US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格子が必要</a:t>
            </a:r>
            <a:endParaRPr lang="en-US" altLang="ja-JP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87325">
              <a:buClr>
                <a:schemeClr val="tx1"/>
              </a:buClr>
              <a:defRPr/>
            </a:pP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((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≪ 1</a:t>
            </a:r>
          </a:p>
          <a:p>
            <a:pPr marL="187325">
              <a:buClr>
                <a:schemeClr val="tx1"/>
              </a:buClr>
              <a:defRPr/>
            </a:pPr>
            <a:r>
              <a:rPr lang="en-US" altLang="ja-JP" dirty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   0.1?, 0.2?, 0.5???</a:t>
            </a:r>
          </a:p>
          <a:p>
            <a:pPr marL="187325">
              <a:buClr>
                <a:schemeClr val="tx1"/>
              </a:buClr>
              <a:defRPr/>
            </a:pP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393305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36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“</a:t>
            </a:r>
            <a:r>
              <a:rPr lang="ja-JP" altLang="en-US" sz="240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有効</a:t>
            </a:r>
            <a:r>
              <a:rPr lang="ja-JP" altLang="en-US" sz="24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理論</a:t>
            </a:r>
            <a:r>
              <a:rPr lang="en-US" altLang="ja-JP" sz="24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base”</a:t>
            </a:r>
            <a:endParaRPr lang="en-US" altLang="ja-JP" sz="24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36353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HQET, NRQCD (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などに基づいた作用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</a:p>
          <a:p>
            <a:pPr marL="363538" indent="-1762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作用と演算子のマッチングが必要</a:t>
            </a:r>
            <a:endParaRPr lang="en-US" altLang="ja-JP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87325">
              <a:buClr>
                <a:schemeClr val="tx1"/>
              </a:buClr>
              <a:defRPr/>
            </a:pPr>
            <a:r>
              <a:rPr lang="en-US" altLang="ja-JP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FNAL/MILC, HPQCD : 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工夫した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1-loop</a:t>
            </a:r>
            <a:endParaRPr lang="en-US" altLang="ja-JP" dirty="0" smtClean="0">
              <a:latin typeface="小塚ゴシック Pro R"/>
              <a:ea typeface="小塚ゴシック Pro R"/>
              <a:cs typeface="Arial" pitchFamily="34" charset="0"/>
            </a:endParaRPr>
          </a:p>
          <a:p>
            <a:pPr marL="187325">
              <a:buClr>
                <a:schemeClr val="tx1"/>
              </a:buClr>
              <a:defRPr/>
            </a:pPr>
            <a:r>
              <a:rPr lang="en-US" altLang="ja-JP" dirty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   RBC/UKQCD :  </a:t>
            </a:r>
            <a:r>
              <a:rPr lang="ja-JP" altLang="en-US" dirty="0" smtClean="0">
                <a:latin typeface="小塚ゴシック Pro R"/>
                <a:ea typeface="小塚ゴシック Pro R"/>
                <a:cs typeface="Arial" pitchFamily="34" charset="0"/>
              </a:rPr>
              <a:t>作用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=NP,  </a:t>
            </a:r>
            <a:r>
              <a:rPr lang="ja-JP" altLang="en-US" dirty="0" smtClean="0">
                <a:latin typeface="小塚ゴシック Pro R"/>
                <a:ea typeface="小塚ゴシック Pro R"/>
                <a:cs typeface="Arial" pitchFamily="34" charset="0"/>
              </a:rPr>
              <a:t>演算子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=PT</a:t>
            </a:r>
          </a:p>
          <a:p>
            <a:pPr marL="187325">
              <a:buClr>
                <a:schemeClr val="tx1"/>
              </a:buClr>
              <a:defRPr/>
            </a:pPr>
            <a:r>
              <a:rPr lang="en-US" altLang="ja-JP" dirty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   </a:t>
            </a:r>
            <a:r>
              <a:rPr lang="ja-JP" altLang="en-US" dirty="0" smtClean="0">
                <a:latin typeface="小塚ゴシック Pro R"/>
                <a:ea typeface="小塚ゴシック Pro R"/>
                <a:cs typeface="Arial" pitchFamily="34" charset="0"/>
              </a:rPr>
              <a:t>⇒  摂動の不定性の評価が難しい</a:t>
            </a:r>
            <a:endParaRPr lang="en-US" altLang="ja-JP" dirty="0" smtClean="0">
              <a:latin typeface="小塚ゴシック Pro R"/>
              <a:ea typeface="小塚ゴシック Pro R"/>
              <a:cs typeface="Arial" pitchFamily="34" charset="0"/>
            </a:endParaRPr>
          </a:p>
          <a:p>
            <a:pPr marL="187325">
              <a:buClr>
                <a:schemeClr val="tx1"/>
              </a:buClr>
              <a:defRPr/>
            </a:pPr>
            <a:r>
              <a:rPr lang="ja-JP" altLang="en-US" dirty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ja-JP" altLang="en-US" dirty="0" smtClean="0">
                <a:latin typeface="小塚ゴシック Pro R"/>
                <a:ea typeface="小塚ゴシック Pro R"/>
                <a:cs typeface="Arial" pitchFamily="34" charset="0"/>
              </a:rPr>
              <a:t>   ⇒  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ALPHA : NP HQET (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f</a:t>
            </a:r>
            <a:r>
              <a:rPr lang="en-US" altLang="ja-JP" dirty="0" smtClean="0">
                <a:latin typeface="小塚ゴシック Pro R"/>
                <a:ea typeface="小塚ゴシック Pro R"/>
                <a:cs typeface="Arial" pitchFamily="34" charset="0"/>
              </a:rPr>
              <a:t>=2)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4932040" y="3284985"/>
            <a:ext cx="2664296" cy="2160240"/>
          </a:xfrm>
          <a:prstGeom prst="ellipse">
            <a:avLst/>
          </a:prstGeom>
          <a:noFill/>
          <a:ln w="69850">
            <a:solidFill>
              <a:srgbClr val="FF7C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6398573" y="1772816"/>
            <a:ext cx="2664296" cy="3827677"/>
          </a:xfrm>
          <a:prstGeom prst="ellipse">
            <a:avLst/>
          </a:prstGeom>
          <a:noFill/>
          <a:ln w="69850">
            <a:solidFill>
              <a:srgbClr val="3399F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788024" y="6351180"/>
            <a:ext cx="4032448" cy="46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3663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最近の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”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精密計算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” : FNAL/MILC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497940" y="4942381"/>
            <a:ext cx="810364" cy="646859"/>
          </a:xfrm>
          <a:prstGeom prst="ellipse">
            <a:avLst/>
          </a:prstGeom>
          <a:noFill/>
          <a:ln w="69850">
            <a:solidFill>
              <a:srgbClr val="3399FF">
                <a:alpha val="4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6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 animBg="1"/>
      <p:bldP spid="22" grpId="0" animBg="1"/>
      <p:bldP spid="23" grpId="0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0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281" r="1701" b="1632"/>
          <a:stretch/>
        </p:blipFill>
        <p:spPr bwMode="auto">
          <a:xfrm>
            <a:off x="4427984" y="1188000"/>
            <a:ext cx="4608000" cy="353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崩壊定数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-3242" y="112474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7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       </a:t>
            </a:r>
            <a:r>
              <a:rPr lang="en-US" altLang="ja-JP" sz="26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6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[MeV]       </a:t>
            </a:r>
            <a:r>
              <a:rPr lang="en-US" altLang="ja-JP" sz="26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6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6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/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</a:p>
          <a:p>
            <a:pPr marL="9525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4    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186(4)           1.21(1)</a:t>
            </a:r>
          </a:p>
          <a:p>
            <a:pPr marL="9525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3    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192(4)           1.20(2)</a:t>
            </a:r>
          </a:p>
          <a:p>
            <a:pPr marL="9525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2    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188(7)           1.21(2)</a:t>
            </a:r>
          </a:p>
          <a:p>
            <a:pPr marL="9525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      </a:t>
            </a:r>
          </a:p>
          <a:p>
            <a:pPr marL="95250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23327" y="344895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1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HPQCD</a:t>
            </a:r>
            <a:r>
              <a:rPr lang="ja-JP" altLang="en-US" sz="21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で決まっている</a:t>
            </a:r>
            <a:endParaRPr lang="en-US" altLang="ja-JP" sz="2100" dirty="0" smtClean="0">
              <a:solidFill>
                <a:srgbClr val="0099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719138" indent="-27305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3 :  “QCD action”,  </a:t>
            </a: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ja-JP" altLang="en-US" sz="20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小塚ゴシック Pro R"/>
                <a:ea typeface="小塚ゴシック Pro R"/>
                <a:cs typeface="Arial" pitchFamily="34" charset="0"/>
              </a:rPr>
              <a:t>≲ 4GeV,  </a:t>
            </a:r>
            <a:r>
              <a:rPr lang="en-US" altLang="ja-JP" sz="20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0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Arial" pitchFamily="34" charset="0"/>
              </a:rPr>
              <a:t>≲ 0.85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2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“counter-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intuitive”ly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small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((</a:t>
            </a:r>
            <a:r>
              <a:rPr lang="en-US" altLang="ja-JP" sz="2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000" i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i="1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errors;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統計が支配的誤差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cf.  JLQCD, DWF @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≲ 0.6</a:t>
            </a:r>
            <a:r>
              <a:rPr lang="ja-JP" altLang="en-US" sz="2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で小さい離散化誤差</a:t>
            </a:r>
            <a:endParaRPr lang="en-US" altLang="ja-JP" sz="2000" dirty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719138" indent="-273050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4 :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NRQCD</a:t>
            </a:r>
            <a:r>
              <a:rPr lang="ja-JP" altLang="en-US" sz="2000" dirty="0" smtClean="0">
                <a:latin typeface="小塚ゴシック Pro R"/>
                <a:ea typeface="小塚ゴシック Pro R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one-loop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くり込み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最大誤差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(1.4%)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-14876" y="63093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%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精度</a:t>
            </a: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;    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同精度の独立計算が当面の課題</a:t>
            </a:r>
            <a:endParaRPr lang="ja-JP" altLang="en-US" sz="2800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 averages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51520" y="1864511"/>
            <a:ext cx="4176464" cy="946079"/>
          </a:xfrm>
          <a:prstGeom prst="ellipse">
            <a:avLst/>
          </a:prstGeom>
          <a:noFill/>
          <a:ln w="69850">
            <a:solidFill>
              <a:srgbClr val="FF7C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4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build="p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en-US" altLang="ja-JP" sz="4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s</a:t>
            </a:r>
            <a:r>
              <a:rPr lang="en-US" altLang="ja-JP" sz="4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emileptonic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decays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61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6163" y="2088133"/>
            <a:ext cx="9144000" cy="5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712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tabLst>
                <a:tab pos="622300" algn="l"/>
              </a:tabLst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セミレプトニック崩壊と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ub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|, |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</a:t>
            </a:r>
            <a:r>
              <a:rPr lang="en-US" altLang="ja-JP" sz="4200" b="1" baseline="-250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cb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|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4665" r="624" b="663"/>
          <a:stretch/>
        </p:blipFill>
        <p:spPr bwMode="auto">
          <a:xfrm>
            <a:off x="128125" y="1813107"/>
            <a:ext cx="6439478" cy="370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51520" y="1476000"/>
            <a:ext cx="3096344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err="1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Blanke</a:t>
            </a:r>
            <a:r>
              <a:rPr lang="ja-JP" altLang="en-US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@ Lattice 2016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最新の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LQCD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計算も含めた現状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660000" y="2628000"/>
            <a:ext cx="220148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FNAL/MILC ‘15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660000" y="1980000"/>
            <a:ext cx="220148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PDG ‘15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660000" y="3276000"/>
            <a:ext cx="220148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Gambino et al., ‘16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660000" y="4572000"/>
            <a:ext cx="180043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FNAL/MILC ’14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618989" y="3924000"/>
            <a:ext cx="2518847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err="1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dirty="0" err="1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at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@ w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≠1 ⊕Belle ‘15</a:t>
            </a:r>
            <a:endParaRPr lang="en-US" altLang="ja-JP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660000" y="5004000"/>
            <a:ext cx="2477836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Detmold et al., ’15 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⊕LHCb’15</a:t>
            </a:r>
            <a:endParaRPr lang="en-US" altLang="ja-JP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0" y="6021288"/>
            <a:ext cx="91440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" indent="0" algn="ctr"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崩壊モードによるずれは長年の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/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ご存知の問題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2987824" y="5033126"/>
            <a:ext cx="6156176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indent="-361950"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Bourrely-Caprini-Lellouch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(BCL)</a:t>
            </a:r>
            <a:r>
              <a:rPr lang="ja-JP" altLang="en-US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param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.  (2008)</a:t>
            </a:r>
          </a:p>
          <a:p>
            <a:pPr marL="282575">
              <a:lnSpc>
                <a:spcPct val="160000"/>
              </a:lnSpc>
              <a:buClr>
                <a:schemeClr val="tx1"/>
              </a:buClr>
              <a:defRPr/>
            </a:pPr>
            <a:endParaRPr lang="en-US" altLang="ja-JP" sz="2000" dirty="0">
              <a:solidFill>
                <a:srgbClr val="0099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890588" indent="-254000">
              <a:lnSpc>
                <a:spcPct val="2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簡単な形、複雑な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constraint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最近の主流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?</a:t>
            </a:r>
            <a:endParaRPr lang="en-US" altLang="ja-JP" sz="2200" baseline="30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>
            <a:off x="2987824" y="3232926"/>
            <a:ext cx="6156176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indent="-361950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Boyd-Grinstein-Lebed (BGL) </a:t>
            </a:r>
            <a:r>
              <a:rPr lang="en-US" altLang="ja-JP" sz="20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param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. (1994)</a:t>
            </a:r>
          </a:p>
          <a:p>
            <a:pPr marL="890588" indent="-254000">
              <a:lnSpc>
                <a:spcPct val="4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pQCD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scaling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～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ja-JP" altLang="en-US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-1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と不整合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解析ツール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運動量</a:t>
            </a: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遷移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依存性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2987824" y="2656862"/>
            <a:ext cx="6156176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6362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16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Blaschke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factor=remove pole(s) /  outer </a:t>
            </a:r>
            <a:r>
              <a:rPr lang="en-US" altLang="ja-JP" sz="1600" dirty="0" err="1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func</a:t>
            </a: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: modify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constraint</a:t>
            </a:r>
            <a:endParaRPr lang="en-US" altLang="ja-JP" sz="2200" baseline="30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65313"/>
              </p:ext>
            </p:extLst>
          </p:nvPr>
        </p:nvGraphicFramePr>
        <p:xfrm>
          <a:off x="3707904" y="1602578"/>
          <a:ext cx="4896544" cy="962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71" name="Equation" r:id="rId4" imgW="2323800" imgH="457200" progId="Equation.DSMT4">
                  <p:embed/>
                </p:oleObj>
              </mc:Choice>
              <mc:Fallback>
                <p:oleObj name="Equation" r:id="rId4" imgW="2323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602578"/>
                        <a:ext cx="4896544" cy="962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580513"/>
              </p:ext>
            </p:extLst>
          </p:nvPr>
        </p:nvGraphicFramePr>
        <p:xfrm>
          <a:off x="3750568" y="3588816"/>
          <a:ext cx="51419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72" name="Equation" r:id="rId6" imgW="2857320" imgH="431640" progId="Equation.DSMT4">
                  <p:embed/>
                </p:oleObj>
              </mc:Choice>
              <mc:Fallback>
                <p:oleObj name="Equation" r:id="rId6" imgW="285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568" y="3588816"/>
                        <a:ext cx="51419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809374"/>
              </p:ext>
            </p:extLst>
          </p:nvPr>
        </p:nvGraphicFramePr>
        <p:xfrm>
          <a:off x="3744000" y="5460360"/>
          <a:ext cx="4960440" cy="77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73" name="Equation" r:id="rId8" imgW="2755800" imgH="431640" progId="Equation.DSMT4">
                  <p:embed/>
                </p:oleObj>
              </mc:Choice>
              <mc:Fallback>
                <p:oleObj name="Equation" r:id="rId8" imgW="2755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000" y="5460360"/>
                        <a:ext cx="4960440" cy="7769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z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パラメタ展開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18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Bourrely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et al., 1981)</a:t>
            </a:r>
            <a:r>
              <a:rPr lang="ja-JP" altLang="en-US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model-independent 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75862" y="4931999"/>
            <a:ext cx="1991441" cy="1806535"/>
            <a:chOff x="375862" y="4931999"/>
            <a:chExt cx="1991441" cy="1806535"/>
          </a:xfrm>
        </p:grpSpPr>
        <p:cxnSp>
          <p:nvCxnSpPr>
            <p:cNvPr id="12" name="直線矢印コネクタ 11"/>
            <p:cNvCxnSpPr/>
            <p:nvPr/>
          </p:nvCxnSpPr>
          <p:spPr>
            <a:xfrm rot="5400000" flipH="1" flipV="1">
              <a:off x="433538" y="5834554"/>
              <a:ext cx="1806535" cy="14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375862" y="5929219"/>
              <a:ext cx="1987423" cy="14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円/楕円 13"/>
            <p:cNvSpPr/>
            <p:nvPr/>
          </p:nvSpPr>
          <p:spPr>
            <a:xfrm>
              <a:off x="824635" y="5398059"/>
              <a:ext cx="1089877" cy="1065280"/>
            </a:xfrm>
            <a:prstGeom prst="ellipse">
              <a:avLst/>
            </a:prstGeom>
            <a:noFill/>
            <a:ln w="101600">
              <a:solidFill>
                <a:srgbClr val="FF7C80">
                  <a:alpha val="70000"/>
                </a:srgb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043608" y="5864120"/>
              <a:ext cx="384663" cy="133160"/>
            </a:xfrm>
            <a:prstGeom prst="rect">
              <a:avLst/>
            </a:prstGeom>
            <a:solidFill>
              <a:srgbClr val="0000FF">
                <a:alpha val="70000"/>
              </a:srgbClr>
            </a:solidFill>
            <a:ln>
              <a:solidFill>
                <a:srgbClr val="0000FF">
                  <a:alpha val="70000"/>
                </a:srgb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 rot="5400000">
              <a:off x="1886633" y="5154571"/>
              <a:ext cx="289800" cy="7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10800000">
              <a:off x="2031533" y="5299471"/>
              <a:ext cx="289800" cy="14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2563291"/>
                </p:ext>
              </p:extLst>
            </p:nvPr>
          </p:nvGraphicFramePr>
          <p:xfrm>
            <a:off x="2072933" y="4988971"/>
            <a:ext cx="294370" cy="294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0874" name="Equation" r:id="rId10" imgW="126720" imgH="126720" progId="Equation.DSMT4">
                    <p:embed/>
                  </p:oleObj>
                </mc:Choice>
                <mc:Fallback>
                  <p:oleObj name="Equation" r:id="rId10" imgW="126720" imgH="1267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2933" y="4988971"/>
                          <a:ext cx="294370" cy="2943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グループ化 18"/>
          <p:cNvGrpSpPr/>
          <p:nvPr/>
        </p:nvGrpSpPr>
        <p:grpSpPr>
          <a:xfrm>
            <a:off x="251520" y="1332000"/>
            <a:ext cx="2232248" cy="2557904"/>
            <a:chOff x="6660232" y="2204864"/>
            <a:chExt cx="2232248" cy="2557904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6660232" y="3789040"/>
              <a:ext cx="1520480" cy="973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t</a:t>
              </a:r>
              <a:r>
                <a:rPr lang="en-US" altLang="ja-JP" sz="2200" i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-</a:t>
              </a: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 = q</a:t>
              </a:r>
              <a:r>
                <a:rPr lang="en-US" altLang="ja-JP" sz="200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2</a:t>
              </a:r>
              <a:r>
                <a:rPr lang="en-US" altLang="ja-JP" sz="2000" i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max</a:t>
              </a: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8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ja-JP" altLang="en-US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   </a:t>
              </a: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= </a:t>
              </a:r>
              <a:r>
                <a:rPr lang="en-US" altLang="ja-JP" sz="2000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M</a:t>
              </a:r>
              <a:r>
                <a:rPr lang="en-US" altLang="ja-JP" sz="2000" i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B</a:t>
              </a:r>
              <a:r>
                <a:rPr lang="en-US" altLang="ja-JP" sz="2000" i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-M</a:t>
              </a:r>
              <a:r>
                <a:rPr lang="en-US" altLang="ja-JP" sz="2000" i="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π</a:t>
              </a:r>
              <a:r>
                <a:rPr lang="en-US" altLang="ja-JP" sz="2000" dirty="0" smtClean="0">
                  <a:solidFill>
                    <a:srgbClr val="0000FF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2000" baseline="300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7308304" y="2726112"/>
              <a:ext cx="1520480" cy="486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2000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t</a:t>
              </a:r>
              <a:r>
                <a:rPr lang="en-US" altLang="ja-JP" sz="2200" i="1" baseline="-25000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+</a:t>
              </a:r>
              <a:r>
                <a:rPr lang="en-US" altLang="ja-JP" sz="2000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 = </a:t>
              </a:r>
              <a:r>
                <a:rPr lang="en-US" altLang="ja-JP" sz="2000" dirty="0" smtClean="0">
                  <a:solidFill>
                    <a:srgbClr val="FF0066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M</a:t>
              </a:r>
              <a:r>
                <a:rPr lang="en-US" altLang="ja-JP" sz="2000" i="1" baseline="-25000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B</a:t>
              </a:r>
              <a:r>
                <a:rPr lang="en-US" altLang="ja-JP" sz="2000" i="1" dirty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+</a:t>
              </a:r>
              <a:r>
                <a:rPr lang="en-US" altLang="ja-JP" sz="2000" i="1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M</a:t>
              </a:r>
              <a:r>
                <a:rPr lang="en-US" altLang="ja-JP" sz="2000" i="1" baseline="-25000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π</a:t>
              </a:r>
              <a:r>
                <a:rPr lang="en-US" altLang="ja-JP" sz="2000" dirty="0" smtClean="0">
                  <a:solidFill>
                    <a:srgbClr val="FF0066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rPr>
                <a:t>)</a:t>
              </a:r>
              <a:r>
                <a:rPr lang="en-US" altLang="ja-JP" sz="2000" baseline="30000" dirty="0" smtClean="0">
                  <a:solidFill>
                    <a:srgbClr val="FF0066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22" name="グループ化 21"/>
            <p:cNvGrpSpPr>
              <a:grpSpLocks noChangeAspect="1"/>
            </p:cNvGrpSpPr>
            <p:nvPr/>
          </p:nvGrpSpPr>
          <p:grpSpPr>
            <a:xfrm>
              <a:off x="6740612" y="2204864"/>
              <a:ext cx="2151868" cy="2211259"/>
              <a:chOff x="7164288" y="2589214"/>
              <a:chExt cx="1728193" cy="1775890"/>
            </a:xfrm>
          </p:grpSpPr>
          <p:cxnSp>
            <p:nvCxnSpPr>
              <p:cNvPr id="23" name="直線矢印コネクタ 22"/>
              <p:cNvCxnSpPr/>
              <p:nvPr/>
            </p:nvCxnSpPr>
            <p:spPr>
              <a:xfrm rot="5400000" flipH="1" flipV="1">
                <a:off x="7214440" y="3579034"/>
                <a:ext cx="1570900" cy="12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グループ化 24"/>
              <p:cNvGrpSpPr/>
              <p:nvPr/>
            </p:nvGrpSpPr>
            <p:grpSpPr>
              <a:xfrm>
                <a:off x="8603690" y="2589214"/>
                <a:ext cx="252310" cy="307975"/>
                <a:chOff x="8603690" y="2589214"/>
                <a:chExt cx="252310" cy="307975"/>
              </a:xfrm>
            </p:grpSpPr>
            <p:cxnSp>
              <p:nvCxnSpPr>
                <p:cNvPr id="32" name="直線コネクタ 31"/>
                <p:cNvCxnSpPr/>
                <p:nvPr/>
              </p:nvCxnSpPr>
              <p:spPr>
                <a:xfrm rot="5400000">
                  <a:off x="8478000" y="2758445"/>
                  <a:ext cx="252000" cy="6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コネクタ 32"/>
                <p:cNvCxnSpPr/>
                <p:nvPr/>
              </p:nvCxnSpPr>
              <p:spPr>
                <a:xfrm rot="10800000">
                  <a:off x="8604000" y="2884445"/>
                  <a:ext cx="252000" cy="128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34" name="Object 2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0784720"/>
                    </p:ext>
                  </p:extLst>
                </p:nvPr>
              </p:nvGraphicFramePr>
              <p:xfrm>
                <a:off x="8640000" y="2589214"/>
                <a:ext cx="179387" cy="3079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70875" name="Equation" r:id="rId12" imgW="88560" imgH="152280" progId="Equation.DSMT4">
                        <p:embed/>
                      </p:oleObj>
                    </mc:Choice>
                    <mc:Fallback>
                      <p:oleObj name="Equation" r:id="rId12" imgW="88560" imgH="15228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640000" y="2589214"/>
                              <a:ext cx="179387" cy="30797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6" name="直線矢印コネクタ 25"/>
              <p:cNvCxnSpPr/>
              <p:nvPr/>
            </p:nvCxnSpPr>
            <p:spPr>
              <a:xfrm>
                <a:off x="7164289" y="3656493"/>
                <a:ext cx="1728192" cy="1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正方形/長方形 26"/>
              <p:cNvSpPr/>
              <p:nvPr/>
            </p:nvSpPr>
            <p:spPr>
              <a:xfrm>
                <a:off x="8557991" y="3599885"/>
                <a:ext cx="334489" cy="115791"/>
              </a:xfrm>
              <a:prstGeom prst="rect">
                <a:avLst/>
              </a:prstGeom>
              <a:solidFill>
                <a:srgbClr val="FF7C80">
                  <a:alpha val="70000"/>
                </a:srgbClr>
              </a:solidFill>
              <a:ln>
                <a:solidFill>
                  <a:srgbClr val="FF7C8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/>
            </p:nvSpPr>
            <p:spPr>
              <a:xfrm>
                <a:off x="7164288" y="3601241"/>
                <a:ext cx="972000" cy="115791"/>
              </a:xfrm>
              <a:prstGeom prst="rect">
                <a:avLst/>
              </a:prstGeom>
              <a:solidFill>
                <a:srgbClr val="0000FF">
                  <a:alpha val="70000"/>
                </a:srgbClr>
              </a:solidFill>
              <a:ln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>
                <a:off x="8284568" y="3356992"/>
                <a:ext cx="201415" cy="167845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 flipV="1">
                <a:off x="7944762" y="3717032"/>
                <a:ext cx="167244" cy="418433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8316000" y="3456672"/>
                <a:ext cx="216024" cy="4829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dirty="0" smtClean="0">
                    <a:solidFill>
                      <a:srgbClr val="009900"/>
                    </a:solidFill>
                    <a:latin typeface="小塚ゴシック Pro R"/>
                    <a:ea typeface="小塚ゴシック Pro R"/>
                    <a:cs typeface="Times New Roman" panose="02020603050405020304" pitchFamily="18" charset="0"/>
                  </a:rPr>
                  <a:t>ⅹ</a:t>
                </a:r>
                <a:endParaRPr lang="en-US" altLang="ja-JP" baseline="30000" dirty="0" smtClean="0">
                  <a:solidFill>
                    <a:srgbClr val="009900"/>
                  </a:solidFill>
                  <a:latin typeface="小塚ゴシック Pro R" pitchFamily="34" charset="-128"/>
                  <a:ea typeface="小塚ゴシック Pro R" pitchFamily="34" charset="-128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081106"/>
              </p:ext>
            </p:extLst>
          </p:nvPr>
        </p:nvGraphicFramePr>
        <p:xfrm>
          <a:off x="306249" y="3852000"/>
          <a:ext cx="24114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876" name="Equation" r:id="rId14" imgW="1295280" imgH="507960" progId="Equation.DSMT4">
                  <p:embed/>
                </p:oleObj>
              </mc:Choice>
              <mc:Fallback>
                <p:oleObj name="Equation" r:id="rId14" imgW="1295280" imgH="50796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49" y="3852000"/>
                        <a:ext cx="2411413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8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解析ツール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クォーク質量依存性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151200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6575" indent="-254000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light flavor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でも使われている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guiding principle</a:t>
            </a:r>
          </a:p>
          <a:p>
            <a:pPr marL="536575" indent="-254000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additional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LECs : 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eg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.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g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*Bπ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lattice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計算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(Detmold et al., ALPHA, RBC/UKQCD)</a:t>
            </a:r>
          </a:p>
          <a:p>
            <a:pPr marL="536575" indent="-254000">
              <a:lnSpc>
                <a:spcPct val="17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小さい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χ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についての展開   ⇔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hard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pions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(</a:t>
            </a:r>
            <a:r>
              <a:rPr lang="en-US" altLang="ja-JP" i="1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eg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.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@ low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 </a:t>
            </a:r>
          </a:p>
          <a:p>
            <a:pPr marL="282575">
              <a:lnSpc>
                <a:spcPct val="17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Hard Pion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HMChPT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Bijnens-Jemos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2010)  :  internal energetic pion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を積分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282575">
              <a:lnSpc>
                <a:spcPct val="140000"/>
              </a:lnSpc>
              <a:buClr>
                <a:schemeClr val="tx1"/>
              </a:buClr>
              <a:defRPr/>
            </a:pPr>
            <a:r>
              <a:rPr lang="ja-JP" altLang="en-US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 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or  </a:t>
            </a:r>
            <a:r>
              <a:rPr lang="ja-JP" altLang="en-US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を制限した解析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7521"/>
              </p:ext>
            </p:extLst>
          </p:nvPr>
        </p:nvGraphicFramePr>
        <p:xfrm>
          <a:off x="611573" y="4797159"/>
          <a:ext cx="7822483" cy="486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997" name="Equation" r:id="rId4" imgW="4495680" imgH="279360" progId="Equation.DSMT4">
                  <p:embed/>
                </p:oleObj>
              </mc:Choice>
              <mc:Fallback>
                <p:oleObj name="Equation" r:id="rId4" imgW="4495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73" y="4797159"/>
                        <a:ext cx="7822483" cy="486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0" y="5733256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解析ツールの整備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 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より現実的なシミュレーション </a:t>
            </a:r>
            <a:endParaRPr lang="en-US" altLang="ja-JP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特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に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smaller </a:t>
            </a:r>
            <a:r>
              <a:rPr lang="en-US" altLang="ja-JP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3000" i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  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最近の進展</a:t>
            </a:r>
            <a:endParaRPr lang="ja-JP" altLang="en-US" sz="2800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heavy meson (HM) </a:t>
            </a:r>
            <a:r>
              <a:rPr lang="en-US" altLang="ja-JP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ChPT</a:t>
            </a: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(Wise; </a:t>
            </a:r>
            <a:r>
              <a:rPr lang="en-US" altLang="ja-JP" sz="18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Burdman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-Donoghue, 1992)</a:t>
            </a:r>
            <a:r>
              <a:rPr lang="ja-JP" altLang="en-US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ja-JP" altLang="en-US" sz="18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4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458" name="Picture 2" descr="C:\Users\takashi\Desktop\KEK_HIMAWARItoSAKUR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" b="9765"/>
          <a:stretch/>
        </p:blipFill>
        <p:spPr bwMode="auto">
          <a:xfrm>
            <a:off x="4330466" y="1556791"/>
            <a:ext cx="4706030" cy="26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7164499" y="1309869"/>
            <a:ext cx="1656184" cy="1416543"/>
            <a:chOff x="7164499" y="1309869"/>
            <a:chExt cx="1656184" cy="1416543"/>
          </a:xfrm>
        </p:grpSpPr>
        <p:sp>
          <p:nvSpPr>
            <p:cNvPr id="5" name="角丸四角形吹き出し 4"/>
            <p:cNvSpPr/>
            <p:nvPr/>
          </p:nvSpPr>
          <p:spPr>
            <a:xfrm>
              <a:off x="7164499" y="1309869"/>
              <a:ext cx="1656184" cy="1416543"/>
            </a:xfrm>
            <a:prstGeom prst="wedgeRoundRectCallout">
              <a:avLst>
                <a:gd name="adj1" fmla="val -69423"/>
                <a:gd name="adj2" fmla="val 35031"/>
                <a:gd name="adj3" fmla="val 16667"/>
              </a:avLst>
            </a:prstGeom>
            <a:solidFill>
              <a:schemeClr val="bg1"/>
            </a:solidFill>
            <a:ln w="85725">
              <a:solidFill>
                <a:schemeClr val="accent2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Picture 4" descr="C:\Users\takashi\Desktop\lattic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8" t="5913" r="7547" b="4326"/>
            <a:stretch/>
          </p:blipFill>
          <p:spPr bwMode="auto">
            <a:xfrm>
              <a:off x="7380523" y="1341953"/>
              <a:ext cx="1224136" cy="1306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6163" y="2088133"/>
            <a:ext cx="9144000" cy="5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712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tabLst>
                <a:tab pos="622300" algn="l"/>
              </a:tabLst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格子ＱＣＤと数値シミュレーション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QCD</a:t>
            </a:r>
            <a:r>
              <a:rPr lang="ja-JP" alt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の非摂動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論的研究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-6163" y="2448000"/>
            <a:ext cx="9144000" cy="3672000"/>
            <a:chOff x="-6163" y="2448000"/>
            <a:chExt cx="9144000" cy="3672000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52117" y="3518661"/>
              <a:ext cx="9034447" cy="2601339"/>
            </a:xfrm>
            <a:prstGeom prst="wedgeRoundRectCallout">
              <a:avLst>
                <a:gd name="adj1" fmla="val 36216"/>
                <a:gd name="adj2" fmla="val -92361"/>
                <a:gd name="adj3" fmla="val 16667"/>
              </a:avLst>
            </a:prstGeom>
            <a:solidFill>
              <a:schemeClr val="bg1"/>
            </a:solidFill>
            <a:ln w="88900">
              <a:solidFill>
                <a:schemeClr val="accent2">
                  <a:lumMod val="75000"/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-6163" y="2448000"/>
              <a:ext cx="9144000" cy="996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74625">
                <a:lnSpc>
                  <a:spcPct val="16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ja-JP" altLang="en-US" sz="2100" dirty="0" smtClean="0">
                  <a:latin typeface="小塚ゴシック Pro R"/>
                  <a:ea typeface="小塚ゴシック Pro R"/>
                  <a:cs typeface="Arial" pitchFamily="34" charset="0"/>
                </a:rPr>
                <a:t>フレーバー物理を含む幅広い</a:t>
              </a:r>
              <a:endParaRPr lang="en-US" altLang="ja-JP" sz="2100" dirty="0" smtClean="0">
                <a:latin typeface="小塚ゴシック Pro R"/>
                <a:ea typeface="小塚ゴシック Pro R"/>
                <a:cs typeface="Arial" pitchFamily="34" charset="0"/>
              </a:endParaRPr>
            </a:p>
            <a:p>
              <a:pPr marL="174625">
                <a:lnSpc>
                  <a:spcPct val="9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r>
                <a:rPr lang="ja-JP" altLang="en-US" sz="2100" dirty="0" smtClean="0">
                  <a:latin typeface="小塚ゴシック Pro R"/>
                  <a:ea typeface="小塚ゴシック Pro R"/>
                  <a:cs typeface="Arial" pitchFamily="34" charset="0"/>
                </a:rPr>
                <a:t>テーマに応用</a:t>
              </a:r>
              <a:endPara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endParaRPr>
            </a:p>
            <a:p>
              <a:pPr marL="174625">
                <a:lnSpc>
                  <a:spcPct val="80000"/>
                </a:lnSpc>
                <a:buClr>
                  <a:schemeClr val="accent1">
                    <a:lumMod val="60000"/>
                    <a:lumOff val="40000"/>
                  </a:schemeClr>
                </a:buClr>
                <a:tabLst>
                  <a:tab pos="363538" algn="l"/>
                </a:tabLst>
                <a:defRPr/>
              </a:pPr>
              <a:endPara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endParaRPr>
            </a:p>
          </p:txBody>
        </p:sp>
        <p:pic>
          <p:nvPicPr>
            <p:cNvPr id="13" name="Picture 5" descr="C:\Users\takashi\Desktop\Spontaneously_symmetry_breaking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2" t="5088" r="4350" b="7406"/>
            <a:stretch/>
          </p:blipFill>
          <p:spPr bwMode="auto">
            <a:xfrm flipH="1">
              <a:off x="194900" y="4017169"/>
              <a:ext cx="2673819" cy="18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角丸四角形 13"/>
            <p:cNvSpPr/>
            <p:nvPr/>
          </p:nvSpPr>
          <p:spPr>
            <a:xfrm>
              <a:off x="238681" y="3667741"/>
              <a:ext cx="2586259" cy="328259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latin typeface="小塚ゴシック Pro R" pitchFamily="34" charset="-128"/>
                  <a:ea typeface="小塚ゴシック Pro R" pitchFamily="34" charset="-128"/>
                </a:rPr>
                <a:t>カイラル対称性の自発的破れ</a:t>
              </a:r>
              <a:endParaRPr kumimoji="1" lang="ja-JP" altLang="en-US" sz="14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pic>
          <p:nvPicPr>
            <p:cNvPr id="15" name="Picture 6" descr="C:\Users\takashi\Desktop\3ioSu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7"/>
            <a:stretch/>
          </p:blipFill>
          <p:spPr bwMode="auto">
            <a:xfrm>
              <a:off x="2988000" y="4140000"/>
              <a:ext cx="2935319" cy="190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角丸四角形 18"/>
            <p:cNvSpPr/>
            <p:nvPr/>
          </p:nvSpPr>
          <p:spPr>
            <a:xfrm>
              <a:off x="3922354" y="3667741"/>
              <a:ext cx="1299292" cy="328259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latin typeface="小塚ゴシック Pro R" pitchFamily="34" charset="-128"/>
                  <a:ea typeface="小塚ゴシック Pro R" pitchFamily="34" charset="-128"/>
                </a:rPr>
                <a:t>ＱＣＤ相図</a:t>
              </a:r>
              <a:endParaRPr kumimoji="1" lang="ja-JP" altLang="en-US" sz="14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pic>
          <p:nvPicPr>
            <p:cNvPr id="1059843" name="Picture 3" descr="C:\Users\takashi\Desktop\ph0004M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6107" y="4024647"/>
              <a:ext cx="2930389" cy="1917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角丸四角形 20"/>
            <p:cNvSpPr/>
            <p:nvPr/>
          </p:nvSpPr>
          <p:spPr>
            <a:xfrm>
              <a:off x="6804248" y="3667741"/>
              <a:ext cx="1659543" cy="328259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 smtClean="0">
                  <a:latin typeface="小塚ゴシック Pro R" pitchFamily="34" charset="-128"/>
                  <a:ea typeface="小塚ゴシック Pro R" pitchFamily="34" charset="-128"/>
                </a:rPr>
                <a:t>核力、などなど</a:t>
              </a:r>
              <a:endParaRPr kumimoji="1" lang="ja-JP" altLang="en-US" sz="1400" dirty="0"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</p:grp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-6163" y="6300000"/>
            <a:ext cx="91440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" indent="0" algn="ctr"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格子化、数値シミュレーションの不定性の制御が必要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0" y="1237187"/>
            <a:ext cx="9144000" cy="11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>
              <a:lnSpc>
                <a:spcPct val="21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格子上の場の配位を生成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74625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経路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積分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100" dirty="0" smtClean="0">
                <a:latin typeface="小塚ゴシック Pro R"/>
                <a:ea typeface="小塚ゴシック Pro R"/>
                <a:cs typeface="Arial" pitchFamily="34" charset="0"/>
              </a:rPr>
              <a:t>⇔  摂動展開</a:t>
            </a:r>
            <a:endParaRPr lang="en-US" altLang="ja-JP" sz="2100" dirty="0" smtClean="0">
              <a:latin typeface="小塚ゴシック Pro R"/>
              <a:ea typeface="小塚ゴシック Pro R"/>
              <a:cs typeface="Arial" pitchFamily="34" charset="0"/>
            </a:endParaRPr>
          </a:p>
          <a:p>
            <a:pPr marL="174625">
              <a:lnSpc>
                <a:spcPct val="80000"/>
              </a:lnSpc>
              <a:buClr>
                <a:schemeClr val="accent1">
                  <a:lumMod val="60000"/>
                  <a:lumOff val="40000"/>
                </a:schemeClr>
              </a:buClr>
              <a:tabLst>
                <a:tab pos="363538" algn="l"/>
              </a:tabLst>
              <a:defRPr/>
            </a:pPr>
            <a:endParaRPr lang="en-US" altLang="ja-JP" sz="2000" dirty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2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2460" r="2724" b="688"/>
          <a:stretch/>
        </p:blipFill>
        <p:spPr bwMode="auto">
          <a:xfrm>
            <a:off x="3672000" y="3798060"/>
            <a:ext cx="5400000" cy="287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</a:t>
            </a:r>
            <a:r>
              <a:rPr lang="ja-JP" altLang="en-US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ｌ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ν :  FLAG3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3061258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HPQCD 06 </a:t>
            </a:r>
            <a:endParaRPr lang="en-US" altLang="ja-JP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1635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400MeV</a:t>
            </a:r>
          </a:p>
          <a:p>
            <a:pPr marL="446088" indent="-1635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Ball-Zwicky </a:t>
            </a:r>
            <a:r>
              <a:rPr lang="en-US" altLang="ja-JP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param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.</a:t>
            </a:r>
          </a:p>
          <a:p>
            <a:pPr marL="446088" indent="-1635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不定性 ～ 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stat. + 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</a:t>
            </a:r>
            <a:r>
              <a:rPr lang="en-US" altLang="ja-JP" sz="20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α</a:t>
            </a:r>
            <a:r>
              <a:rPr lang="en-US" altLang="ja-JP" sz="20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) NRQCD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6372000" y="6003336"/>
            <a:ext cx="152383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FNAL/MILC ‘15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4433881" y="3938374"/>
            <a:ext cx="576000" cy="278057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122382" y="4482088"/>
            <a:ext cx="936104" cy="278057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352000" y="5490088"/>
            <a:ext cx="612534" cy="2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LCSR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3924000" y="4986088"/>
            <a:ext cx="1398259" cy="278057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-6177" y="486916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RBC/UKQCD 15 </a:t>
            </a:r>
            <a:endParaRPr lang="en-US" altLang="ja-JP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1635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290MeV</a:t>
            </a:r>
          </a:p>
          <a:p>
            <a:pPr marL="446088" indent="-1635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stat. + chiral</a:t>
            </a: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外挿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/</a:t>
            </a:r>
            <a:r>
              <a:rPr lang="ja-JP" altLang="en-US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連続極限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42191" r="2627" b="691"/>
          <a:stretch/>
        </p:blipFill>
        <p:spPr bwMode="auto">
          <a:xfrm>
            <a:off x="174629" y="974483"/>
            <a:ext cx="8477077" cy="19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-7505" y="6265311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FNAL/MILC 15 :  </a:t>
            </a:r>
            <a:r>
              <a:rPr lang="ja-JP" altLang="en-US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最高精度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72001" y="3085149"/>
            <a:ext cx="5472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崩壊定数と比べて研究が少ない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0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 animBg="1"/>
      <p:bldP spid="13" grpId="0" animBg="1"/>
      <p:bldP spid="14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1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" t="5176" r="3613" b="2756"/>
          <a:stretch/>
        </p:blipFill>
        <p:spPr bwMode="auto">
          <a:xfrm>
            <a:off x="5200055" y="3960000"/>
            <a:ext cx="3779939" cy="287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-1" y="92867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2+1,  Fermilab action</a:t>
            </a:r>
          </a:p>
          <a:p>
            <a:pPr marL="452438" indent="-269875">
              <a:lnSpc>
                <a:spcPct val="16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ealistic 4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’s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≤ 4 GeV, 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175MeV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(2GeV)</a:t>
            </a:r>
          </a:p>
          <a:p>
            <a:pPr marL="452438" indent="-269875">
              <a:buClr>
                <a:schemeClr val="tx1"/>
              </a:buClr>
              <a:defRPr/>
            </a:pPr>
            <a:r>
              <a:rPr lang="en-US" altLang="ja-JP" sz="22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400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: 290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: 180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1 :  0.5  : 0.2</a:t>
            </a:r>
          </a:p>
          <a:p>
            <a:pPr marL="452438" indent="-269875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HP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HMChPT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+,0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@ 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2200" baseline="-25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ref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’s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</a:t>
            </a:r>
            <a:r>
              <a:rPr lang="en-US" altLang="ja-JP" sz="2000" baseline="-25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phys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0 </a:t>
            </a:r>
          </a:p>
          <a:p>
            <a:pPr marL="452438" indent="-269875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3% error @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20 – 25 GeV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ja-JP" altLang="en-US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←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stat+… </a:t>
            </a:r>
          </a:p>
          <a:p>
            <a:pPr marL="452438" indent="-269875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lat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+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BaBar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+ Belle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BCL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param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.</a:t>
            </a:r>
          </a:p>
          <a:p>
            <a:pPr marL="452438" indent="-269875">
              <a:buClr>
                <a:schemeClr val="tx1"/>
              </a:buCl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|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 = 3.72(0.16) x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-3 </a:t>
            </a:r>
          </a:p>
          <a:p>
            <a:pPr marL="452438" indent="-269875">
              <a:buClr>
                <a:schemeClr val="tx1"/>
              </a:buClr>
              <a:defRPr/>
            </a:pP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3.4% </a:t>
            </a:r>
            <a:r>
              <a:rPr lang="en-US" altLang="ja-JP" sz="2000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lat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2.8% </a:t>
            </a:r>
            <a:r>
              <a:rPr lang="en-US" altLang="ja-JP" sz="2000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exp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 4.4% total</a:t>
            </a:r>
          </a:p>
          <a:p>
            <a:pPr marL="452438" indent="-269875">
              <a:lnSpc>
                <a:spcPct val="16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rder counting for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ρ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(1%),  Bayesian fit 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36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64000"/>
            <a:ext cx="3582300" cy="3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>
            <a:off x="6876256" y="2484000"/>
            <a:ext cx="1296144" cy="0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857002" y="2124000"/>
            <a:ext cx="1512168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imulated region</a:t>
            </a:r>
            <a:endParaRPr lang="en-US" altLang="ja-JP" sz="1400" i="1" baseline="-25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1" y="609329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</a:t>
            </a: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</a:t>
            </a:r>
            <a:r>
              <a:rPr lang="en-US" altLang="ja-JP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2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| 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3.62(0.14) 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x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-3</a:t>
            </a:r>
            <a:r>
              <a:rPr lang="ja-JP" altLang="en-US" sz="2000" baseline="30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要確認）</a:t>
            </a:r>
            <a:endParaRPr lang="en-US" altLang="ja-JP" sz="2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7410484" y="522000"/>
            <a:ext cx="152383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FNAL/MILC ‘15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8028384" y="4293096"/>
            <a:ext cx="75972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FLAG3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</a:t>
            </a:r>
            <a:r>
              <a:rPr lang="ja-JP" altLang="en-US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ｌ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ν :  FNAL/MILC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592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D</a:t>
            </a:r>
            <a:r>
              <a:rPr lang="en-US" altLang="ja-JP" sz="42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(*)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lν</a:t>
            </a:r>
            <a:endParaRPr lang="ja-JP" altLang="en-US" sz="4200" b="1" baseline="-2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870956"/>
              </p:ext>
            </p:extLst>
          </p:nvPr>
        </p:nvGraphicFramePr>
        <p:xfrm>
          <a:off x="395536" y="1692000"/>
          <a:ext cx="846455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0" name="Equation" r:id="rId4" imgW="4114800" imgH="482400" progId="Equation.DSMT4">
                  <p:embed/>
                </p:oleObj>
              </mc:Choice>
              <mc:Fallback>
                <p:oleObj name="Equation" r:id="rId4" imgW="4114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92000"/>
                        <a:ext cx="8464550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65230"/>
              </p:ext>
            </p:extLst>
          </p:nvPr>
        </p:nvGraphicFramePr>
        <p:xfrm>
          <a:off x="828000" y="1080000"/>
          <a:ext cx="74549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1" name="Equation" r:id="rId6" imgW="3784320" imgH="304560" progId="Equation.DSMT4">
                  <p:embed/>
                </p:oleObj>
              </mc:Choice>
              <mc:Fallback>
                <p:oleObj name="Equation" r:id="rId6" imgW="3784320" imgH="30456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00" y="1080000"/>
                        <a:ext cx="74549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75288"/>
              </p:ext>
            </p:extLst>
          </p:nvPr>
        </p:nvGraphicFramePr>
        <p:xfrm>
          <a:off x="1735137" y="5976000"/>
          <a:ext cx="56737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2" name="Equation" r:id="rId8" imgW="2819160" imgH="393480" progId="Equation.DSMT4">
                  <p:embed/>
                </p:oleObj>
              </mc:Choice>
              <mc:Fallback>
                <p:oleObj name="Equation" r:id="rId8" imgW="2819160" imgH="39348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7" y="5976000"/>
                        <a:ext cx="56737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03406"/>
              </p:ext>
            </p:extLst>
          </p:nvPr>
        </p:nvGraphicFramePr>
        <p:xfrm>
          <a:off x="828000" y="4536000"/>
          <a:ext cx="756285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3" name="Equation" r:id="rId10" imgW="3873240" imgH="304560" progId="Equation.DSMT4">
                  <p:embed/>
                </p:oleObj>
              </mc:Choice>
              <mc:Fallback>
                <p:oleObj name="Equation" r:id="rId10" imgW="3873240" imgH="30456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000" y="4536000"/>
                        <a:ext cx="756285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079679"/>
              </p:ext>
            </p:extLst>
          </p:nvPr>
        </p:nvGraphicFramePr>
        <p:xfrm>
          <a:off x="539552" y="5292000"/>
          <a:ext cx="82057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4" name="Equation" r:id="rId12" imgW="4203360" imgH="330120" progId="Equation.DSMT4">
                  <p:embed/>
                </p:oleObj>
              </mc:Choice>
              <mc:Fallback>
                <p:oleObj name="Equation" r:id="rId12" imgW="4203360" imgH="330120" progId="Equation.DSMT4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292000"/>
                        <a:ext cx="8205788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0" y="277200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0850">
              <a:lnSpc>
                <a:spcPct val="130000"/>
              </a:lnSpc>
              <a:buClr>
                <a:schemeClr val="tx1"/>
              </a:buClr>
              <a:defRPr/>
            </a:pPr>
            <a:r>
              <a:rPr lang="en-US" altLang="ja-JP" sz="2000" u="sng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HFAG’14 </a:t>
            </a:r>
          </a:p>
          <a:p>
            <a:pPr marL="712788" indent="-2698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η</a:t>
            </a:r>
            <a:r>
              <a:rPr lang="en-US" altLang="ja-JP" sz="2000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EW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Lucida Calligraphy" panose="03010101010101010101" pitchFamily="66" charset="0"/>
                <a:ea typeface="小塚ゴシック Pro R" pitchFamily="34" charset="-128"/>
                <a:cs typeface="Times New Roman" panose="02020603050405020304" pitchFamily="18" charset="0"/>
              </a:rPr>
              <a:t>g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|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  =  42.65(1.53) (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3.6%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</a:p>
          <a:p>
            <a:pPr marL="712788" indent="-2698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D*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: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η</a:t>
            </a:r>
            <a:r>
              <a:rPr lang="en-US" altLang="ja-JP" sz="2000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EW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Lucida Calligraphy" panose="03010101010101010101" pitchFamily="66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|</a:t>
            </a:r>
            <a:r>
              <a:rPr lang="en-US" altLang="ja-JP" sz="20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0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 =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35.81(0.45)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.3%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endParaRPr lang="en-US" altLang="ja-JP" sz="2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5760000" y="3276000"/>
            <a:ext cx="3384000" cy="9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 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w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≠1</a:t>
            </a:r>
          </a:p>
          <a:p>
            <a:pPr>
              <a:lnSpc>
                <a:spcPct val="13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⇒  より現実的な計算</a:t>
            </a:r>
            <a:r>
              <a:rPr lang="en-US" altLang="ja-JP" sz="2000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@w=1</a:t>
            </a:r>
            <a:endParaRPr lang="en-US" altLang="ja-JP" sz="2000" dirty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1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636" r="2582" b="1472"/>
          <a:stretch/>
        </p:blipFill>
        <p:spPr bwMode="auto">
          <a:xfrm>
            <a:off x="4644008" y="1944032"/>
            <a:ext cx="4460854" cy="35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Dlν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@ w≠1</a:t>
            </a:r>
            <a:endParaRPr lang="ja-JP" altLang="en-US" sz="4200" b="1" baseline="-2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179276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FNAL/MILC 15C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54025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 </a:t>
            </a:r>
            <a:r>
              <a:rPr lang="en-US" altLang="ja-JP" sz="2000" dirty="0" smtClean="0">
                <a:latin typeface="小塚ゴシック Pro R"/>
                <a:ea typeface="小塚ゴシック Pro R"/>
                <a:cs typeface="Times New Roman"/>
              </a:rPr>
              <a:t>≤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 GeV, 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175 MeV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(2GeV)</a:t>
            </a:r>
          </a:p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|p</a:t>
            </a:r>
            <a:r>
              <a:rPr lang="en-US" altLang="ja-JP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lat</a:t>
            </a: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1,2,3</a:t>
            </a: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w</a:t>
            </a:r>
            <a:r>
              <a:rPr lang="en-US" altLang="ja-JP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[1,1.16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], 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8.5GeV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2</a:t>
            </a:r>
            <a:endParaRPr lang="en-US" altLang="ja-JP" baseline="30000" dirty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HMChPT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+ polynomial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⇒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w</a:t>
            </a:r>
            <a:r>
              <a:rPr lang="en-US" altLang="ja-JP" sz="2000" baseline="-25000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ref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’s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BGL fit to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lat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+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BaBar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</a:p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    |</a:t>
            </a:r>
            <a:r>
              <a:rPr lang="en-US" altLang="ja-JP" sz="2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| =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39.6(1.7</a:t>
            </a: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) x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-3    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(4.3%)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  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@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w=1.2 :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1.4% error from 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lat</a:t>
            </a:r>
            <a:endParaRPr lang="en-US" altLang="ja-JP" sz="20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                        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3.9%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from 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exp’t</a:t>
            </a:r>
            <a:r>
              <a:rPr lang="ja-JP" altLang="en-US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⇒ 精度を制限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pic>
        <p:nvPicPr>
          <p:cNvPr id="9" name="Picture 4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27607" r="2037" b="47912"/>
          <a:stretch/>
        </p:blipFill>
        <p:spPr bwMode="auto">
          <a:xfrm>
            <a:off x="126653" y="804916"/>
            <a:ext cx="8610971" cy="9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7128000" y="972000"/>
            <a:ext cx="1224136" cy="565925"/>
          </a:xfrm>
          <a:prstGeom prst="ellipse">
            <a:avLst/>
          </a:prstGeom>
          <a:noFill/>
          <a:ln w="76200">
            <a:solidFill>
              <a:srgbClr val="FF7C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8148296" y="2348880"/>
            <a:ext cx="75972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FLAG3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5508104" y="2636912"/>
            <a:ext cx="1224136" cy="1201960"/>
          </a:xfrm>
          <a:prstGeom prst="ellipse">
            <a:avLst/>
          </a:prstGeom>
          <a:noFill/>
          <a:ln w="76200">
            <a:solidFill>
              <a:srgbClr val="FF7C8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5842912"/>
            <a:ext cx="9143999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D.Bigi</a:t>
            </a: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-Gambino ’16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                       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40.49(97) x 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-3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(2.4%)</a:t>
            </a:r>
            <a:endParaRPr lang="en-US" altLang="ja-JP" sz="22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82563">
              <a:buClr>
                <a:schemeClr val="tx1"/>
              </a:buClr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+new Belle ’15, “strong” constraint 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⇒        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R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= 0.299(3)   (x1/4)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sp>
        <p:nvSpPr>
          <p:cNvPr id="5" name="左中かっこ 4"/>
          <p:cNvSpPr/>
          <p:nvPr/>
        </p:nvSpPr>
        <p:spPr>
          <a:xfrm>
            <a:off x="4644008" y="5949280"/>
            <a:ext cx="252000" cy="900000"/>
          </a:xfrm>
          <a:prstGeom prst="leftBrace">
            <a:avLst>
              <a:gd name="adj1" fmla="val 18545"/>
              <a:gd name="adj2" fmla="val 7939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0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02" name="Picture 2" descr="C:\Users\takashi\Desktop\Vc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t="48887" r="7821" b="3560"/>
          <a:stretch/>
        </p:blipFill>
        <p:spPr bwMode="auto">
          <a:xfrm>
            <a:off x="180000" y="4365104"/>
            <a:ext cx="5560110" cy="25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-1" y="201600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straightforward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な改善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720725" indent="-36671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倍以上の統計</a:t>
            </a:r>
            <a:endParaRPr lang="en-US" altLang="ja-JP" dirty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720725" indent="-36671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0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/>
                <a:ea typeface="小塚ゴシック Pro R"/>
                <a:cs typeface="Times New Roman"/>
              </a:rPr>
              <a:t>≤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 GeV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dirty="0" smtClean="0">
                <a:latin typeface="小塚ゴシック Pro R"/>
                <a:ea typeface="小塚ゴシック Pro R"/>
                <a:cs typeface="Times New Roman"/>
              </a:rPr>
              <a:t>≠0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</a:t>
            </a:r>
            <a:r>
              <a:rPr lang="ja-JP" altLang="en-US" sz="16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→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1.0% </a:t>
            </a:r>
            <a:r>
              <a:rPr lang="ja-JP" altLang="en-US" sz="16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最大誤差</a:t>
            </a:r>
            <a:endParaRPr lang="en-US" altLang="ja-JP" sz="1600" dirty="0" smtClean="0"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720725" indent="-3667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320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→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180 MeV :   chiral,  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g</a:t>
            </a:r>
            <a:endParaRPr lang="en-US" altLang="ja-JP" sz="2000" i="1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354012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i="1" dirty="0" smtClean="0">
                <a:solidFill>
                  <a:srgbClr val="FF0000"/>
                </a:solidFill>
                <a:latin typeface="Lucida Calligraphy" panose="03010101010101010101" pitchFamily="66" charset="0"/>
                <a:ea typeface="小塚ゴシック Pro R" pitchFamily="34" charset="-128"/>
                <a:cs typeface="Times New Roman" panose="02020603050405020304" pitchFamily="18" charset="0"/>
              </a:rPr>
              <a:t>F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= 0.906(4)(12)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(1.4% error)</a:t>
            </a:r>
            <a:r>
              <a:rPr lang="ja-JP" altLang="en-US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2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 39.04(0.49)</a:t>
            </a:r>
            <a:r>
              <a:rPr lang="en-US" altLang="ja-JP" sz="2000" baseline="-25000" dirty="0" err="1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exp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(0.53)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QCD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(0.19)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QED</a:t>
            </a:r>
            <a:endParaRPr lang="en-US" altLang="ja-JP" sz="2000" baseline="-25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5940152" y="1116000"/>
            <a:ext cx="0" cy="191107"/>
          </a:xfrm>
          <a:prstGeom prst="straightConnector1">
            <a:avLst/>
          </a:prstGeom>
          <a:ln>
            <a:headEnd type="arrow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D</a:t>
            </a:r>
            <a:r>
              <a:rPr lang="en-US" altLang="ja-JP" sz="4200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*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lν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@ w=1</a:t>
            </a:r>
            <a:endParaRPr lang="ja-JP" altLang="en-US" sz="4200" b="1" baseline="-2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4" name="Picture 42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" t="1418" r="40168" b="69141"/>
          <a:stretch/>
        </p:blipFill>
        <p:spPr bwMode="auto">
          <a:xfrm>
            <a:off x="144001" y="792000"/>
            <a:ext cx="5148000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228184" y="4869160"/>
            <a:ext cx="26764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ja-JP" altLang="en-US" sz="1900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と同様の改善</a:t>
            </a:r>
            <a:r>
              <a:rPr lang="en-US" altLang="ja-JP" sz="19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?</a:t>
            </a:r>
          </a:p>
          <a:p>
            <a:pPr marL="342900" indent="-166688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19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原理的に</a:t>
            </a:r>
            <a:r>
              <a:rPr lang="ja-JP" altLang="en-US" sz="19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は可能</a:t>
            </a:r>
            <a:endParaRPr lang="en-US" altLang="ja-JP" sz="19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342900" indent="-166688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19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精度は未知数</a:t>
            </a:r>
            <a:endParaRPr lang="en-US" altLang="ja-JP" sz="19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endParaRPr lang="en-US" altLang="ja-JP" sz="14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414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r="3143"/>
          <a:stretch/>
        </p:blipFill>
        <p:spPr bwMode="auto">
          <a:xfrm>
            <a:off x="5328000" y="936000"/>
            <a:ext cx="3744000" cy="288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084000" y="3024000"/>
            <a:ext cx="291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ρ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: 0.4%,  </a:t>
            </a:r>
            <a:r>
              <a:rPr lang="en-US" altLang="ja-JP" sz="1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χ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: 0.5% </a:t>
            </a:r>
            <a:r>
              <a: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1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*</a:t>
            </a:r>
            <a:r>
              <a:rPr lang="ja-JP" altLang="en-US" sz="1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1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Dπ</a:t>
            </a:r>
            <a:r>
              <a: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@NNLO)</a:t>
            </a:r>
            <a:endParaRPr lang="en-US" altLang="ja-JP" sz="14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968989" y="5472000"/>
            <a:ext cx="2880320" cy="576064"/>
          </a:xfrm>
          <a:prstGeom prst="ellipse">
            <a:avLst/>
          </a:prstGeom>
          <a:noFill/>
          <a:ln w="82550">
            <a:solidFill>
              <a:srgbClr val="FF7C8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7487264" y="594000"/>
            <a:ext cx="1512735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FNAL/MILC ‘14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1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b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aryonic decays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-1" y="910722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Detmold-</a:t>
            </a:r>
            <a:r>
              <a:rPr lang="en-US" altLang="ja-JP" sz="22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Lehner</a:t>
            </a: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-</a:t>
            </a:r>
            <a:r>
              <a:rPr lang="en-US" altLang="ja-JP" sz="22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Meinel</a:t>
            </a: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’15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 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p/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lν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  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|/|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endParaRPr lang="en-US" altLang="ja-JP" sz="2400" i="1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Detmold-</a:t>
            </a:r>
            <a:r>
              <a:rPr lang="en-US" altLang="ja-JP" sz="22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Meinel</a:t>
            </a:r>
            <a:r>
              <a:rPr lang="en-US" altLang="ja-JP" sz="22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‘16 :  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ll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⇔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sll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P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5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’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182563">
              <a:lnSpc>
                <a:spcPct val="110000"/>
              </a:lnSpc>
              <a:buClr>
                <a:schemeClr val="tx1"/>
              </a:buClr>
              <a:defRPr/>
            </a:pP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2440838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p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artially quenched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en-US" altLang="ja-JP" sz="2000" baseline="-25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,sea</a:t>
            </a:r>
            <a:r>
              <a:rPr lang="en-US" altLang="ja-JP" sz="2200" dirty="0" err="1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≠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ud</a:t>
            </a:r>
            <a:r>
              <a:rPr lang="en-US" altLang="ja-JP" sz="2000" baseline="-25000" dirty="0" err="1" smtClean="0">
                <a:latin typeface="小塚ゴシック Pro R"/>
                <a:ea typeface="小塚ゴシック Pro R"/>
                <a:cs typeface="Times New Roman" panose="02020603050405020304" pitchFamily="18" charset="0"/>
              </a:rPr>
              <a:t>,val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π,sea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295-352 MeV</a:t>
            </a:r>
          </a:p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カイラル外挿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?</a:t>
            </a:r>
          </a:p>
          <a:p>
            <a:pPr marL="452438" indent="-2698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π,</a:t>
            </a:r>
            <a:r>
              <a:rPr lang="en-US" altLang="ja-JP" sz="2000" i="1" baseline="-25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val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L </a:t>
            </a:r>
            <a:r>
              <a:rPr lang="en-US" altLang="ja-JP" sz="2000" dirty="0" smtClean="0">
                <a:latin typeface="小塚ゴシック Pro R"/>
                <a:ea typeface="小塚ゴシック Pro R"/>
                <a:cs typeface="Times New Roman"/>
              </a:rPr>
              <a:t>∼ 3.0</a:t>
            </a:r>
          </a:p>
          <a:p>
            <a:pPr marL="182563">
              <a:buClr>
                <a:schemeClr val="tx1"/>
              </a:buClr>
              <a:defRPr/>
            </a:pPr>
            <a:r>
              <a:rPr lang="ja-JP" altLang="en-US" sz="2200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⇒  有限体積効果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?</a:t>
            </a:r>
          </a:p>
          <a:p>
            <a:pPr marL="182563">
              <a:lnSpc>
                <a:spcPct val="19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maybe OK for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2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sll</a:t>
            </a:r>
            <a:endParaRPr lang="en-US" altLang="ja-JP" sz="2200" i="1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CKM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行列要素の高精度計算に向けた第一歩</a:t>
            </a:r>
          </a:p>
        </p:txBody>
      </p:sp>
      <p:pic>
        <p:nvPicPr>
          <p:cNvPr id="10762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913" r="2046" b="1577"/>
          <a:stretch/>
        </p:blipFill>
        <p:spPr bwMode="auto">
          <a:xfrm>
            <a:off x="4716632" y="2220866"/>
            <a:ext cx="4247856" cy="394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344000" y="1800000"/>
            <a:ext cx="1620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Detmild</a:t>
            </a: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et al. ‘15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他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の</a:t>
            </a:r>
            <a:r>
              <a:rPr lang="en-US" altLang="ja-JP" sz="42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mesonic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decays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2964844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02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9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RBC/UKQCD 2015 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52438" indent="-1809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1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1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</a:t>
            </a:r>
            <a:r>
              <a:rPr lang="en-US" altLang="ja-JP" sz="19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RHQ</a:t>
            </a:r>
            <a:endParaRPr lang="en-US" altLang="ja-JP" sz="1900" dirty="0" smtClean="0"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452438" indent="-1809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sz="21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1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19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∼ </a:t>
            </a:r>
            <a:r>
              <a:rPr lang="en-US" altLang="ja-JP" sz="19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5-6 %  </a:t>
            </a:r>
            <a:r>
              <a:rPr lang="ja-JP" altLang="en-US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11 % for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6237312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実験での測定可能性 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?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統計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精度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領域</a:t>
            </a:r>
            <a:endParaRPr lang="ja-JP" altLang="en-US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35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" t="4093" r="2565" b="1599"/>
          <a:stretch/>
        </p:blipFill>
        <p:spPr bwMode="auto">
          <a:xfrm>
            <a:off x="4327873" y="1775997"/>
            <a:ext cx="4708623" cy="323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829165" y="2984667"/>
            <a:ext cx="152383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RBC/UKQCD ‘15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469269" y="3749691"/>
            <a:ext cx="64807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1.9σ</a:t>
            </a:r>
            <a:endParaRPr lang="en-US" altLang="ja-JP" sz="14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5195585" y="3947691"/>
            <a:ext cx="216024" cy="324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7413485" y="3394586"/>
            <a:ext cx="0" cy="96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-5815" y="4457062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i="1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ja-JP" altLang="en-US" sz="2400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400" i="1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lν</a:t>
            </a:r>
            <a:r>
              <a:rPr lang="ja-JP" altLang="en-US" sz="2000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400" i="1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</a:p>
          <a:p>
            <a:pPr marL="541338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900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</a:t>
            </a:r>
            <a:r>
              <a:rPr lang="en-US" altLang="ja-JP" sz="19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reparatory study by </a:t>
            </a:r>
            <a:r>
              <a:rPr lang="en-US" altLang="ja-JP" sz="19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ETM (2014)</a:t>
            </a:r>
            <a:r>
              <a:rPr lang="en-US" altLang="ja-JP" sz="19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for </a:t>
            </a:r>
            <a:r>
              <a:rPr lang="en-US" altLang="ja-JP" sz="1900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1900" i="1" baseline="-250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 </a:t>
            </a:r>
            <a:r>
              <a:rPr lang="en-US" altLang="ja-JP" sz="19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=2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195585" y="936024"/>
            <a:ext cx="3768903" cy="6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t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hreshold increases and scalar resonance pole </a:t>
            </a:r>
            <a:r>
              <a:rPr lang="en-US" altLang="ja-JP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16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*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 enters to f0, but that’s it </a:t>
            </a:r>
            <a:endParaRPr lang="en-US" altLang="ja-JP" sz="2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88388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i="1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ja-JP" altLang="en-US" sz="2400" i="1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Klν</a:t>
            </a:r>
            <a:r>
              <a:rPr lang="ja-JP" altLang="en-US" sz="2000" i="1" dirty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</a:t>
            </a:r>
            <a:r>
              <a:rPr lang="en-US" altLang="ja-JP" sz="2000" i="1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en-US" altLang="ja-JP" sz="24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400" dirty="0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</a:p>
          <a:p>
            <a:pPr marL="5302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19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HPQCD 2014</a:t>
            </a:r>
            <a:endParaRPr lang="en-US" altLang="ja-JP" sz="19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52438" indent="-1809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1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</a:t>
            </a:r>
            <a:r>
              <a:rPr lang="en-US" altLang="ja-JP" sz="19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NRQCD, 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1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900" dirty="0">
                <a:latin typeface="小塚ゴシック Pro R"/>
                <a:ea typeface="小塚ゴシック Pro R"/>
                <a:cs typeface="Times New Roman"/>
              </a:rPr>
              <a:t>∼</a:t>
            </a:r>
            <a:r>
              <a:rPr lang="en-US" altLang="ja-JP" sz="1900" dirty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 GeV, 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1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260 MeV</a:t>
            </a:r>
          </a:p>
          <a:p>
            <a:pPr marL="452438" indent="-180975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sz="21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1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+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en-US" altLang="ja-JP" sz="19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∼ </a:t>
            </a:r>
            <a:r>
              <a:rPr lang="en-US" altLang="ja-JP" sz="19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5%  </a:t>
            </a:r>
            <a:r>
              <a:rPr lang="ja-JP" altLang="en-US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</a:t>
            </a:r>
            <a:r>
              <a:rPr lang="en-US" altLang="ja-JP" sz="19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14 % for 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</a:t>
            </a:r>
            <a:r>
              <a:rPr lang="en-US" altLang="ja-JP" sz="21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879" y="5661248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ud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→ 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 :  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統計揺らぎが小さく 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 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クォーク質量も</a:t>
            </a: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mild</a:t>
            </a:r>
            <a:r>
              <a:rPr lang="ja-JP" altLang="en-US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に</a:t>
            </a:r>
            <a:endParaRPr lang="ja-JP" altLang="en-US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mixing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3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753" name="Picture 8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3464" r="4582" b="3768"/>
          <a:stretch/>
        </p:blipFill>
        <p:spPr bwMode="auto">
          <a:xfrm>
            <a:off x="4550461" y="2781360"/>
            <a:ext cx="4500000" cy="38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FLAG3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09991"/>
              </p:ext>
            </p:extLst>
          </p:nvPr>
        </p:nvGraphicFramePr>
        <p:xfrm>
          <a:off x="1614488" y="965200"/>
          <a:ext cx="5916612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17" name="Equation" r:id="rId5" imgW="2603160" imgH="279360" progId="Equation.DSMT4">
                  <p:embed/>
                </p:oleObj>
              </mc:Choice>
              <mc:Fallback>
                <p:oleObj name="Equation" r:id="rId5" imgW="2603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965200"/>
                        <a:ext cx="5916612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9875" y="2944894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2015</a:t>
            </a:r>
            <a:r>
              <a:rPr lang="ja-JP" altLang="en-US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年</a:t>
            </a: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11</a:t>
            </a:r>
            <a:r>
              <a:rPr lang="ja-JP" altLang="en-US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月</a:t>
            </a:r>
            <a:r>
              <a:rPr lang="en-US" altLang="ja-JP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30</a:t>
            </a:r>
            <a:r>
              <a:rPr lang="ja-JP" altLang="en-US" sz="22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日まで</a:t>
            </a:r>
            <a:endParaRPr lang="en-US" altLang="ja-JP" sz="2200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Bd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Bd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1/2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219(14) MeV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1/2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=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270(16) MeV 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ξ</a:t>
            </a:r>
            <a:r>
              <a:rPr lang="en-US" altLang="ja-JP" sz="2000" baseline="300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=  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1/2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/ 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Bd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Bd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1/2</a:t>
            </a:r>
          </a:p>
          <a:p>
            <a:pPr marL="446088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       =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1.24(5) 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31800" indent="-27305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Bq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Bq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1/2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～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6% :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α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sz="22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matching</a:t>
            </a:r>
          </a:p>
          <a:p>
            <a:pPr marL="431800" indent="-273050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ξ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～ </a:t>
            </a:r>
            <a:r>
              <a:rPr lang="en-US" altLang="ja-JP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4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%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statistics</a:t>
            </a: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030081"/>
              </p:ext>
            </p:extLst>
          </p:nvPr>
        </p:nvGraphicFramePr>
        <p:xfrm>
          <a:off x="796925" y="1598613"/>
          <a:ext cx="77358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018" name="Equation" r:id="rId7" imgW="3403440" imgH="457200" progId="Equation.DSMT4">
                  <p:embed/>
                </p:oleObj>
              </mc:Choice>
              <mc:Fallback>
                <p:oleObj name="Equation" r:id="rId7" imgW="3403440" imgH="4572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598613"/>
                        <a:ext cx="773588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6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FNAL/MILC 2016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054877" name="Picture 1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272" r="1994" b="3727"/>
          <a:stretch/>
        </p:blipFill>
        <p:spPr bwMode="auto">
          <a:xfrm>
            <a:off x="3456000" y="1556792"/>
            <a:ext cx="5616000" cy="34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arXiv:1602.03560,  “unprecedented precision”</a:t>
            </a:r>
            <a:endParaRPr lang="ja-JP" altLang="en-US" sz="18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1663" y="141277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semileptonic</a:t>
            </a: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と同様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(for 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ξ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</a:p>
          <a:p>
            <a:pPr marL="450850" indent="-268288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2+1, 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Fermilab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52438" indent="-2698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’s</a:t>
            </a:r>
            <a:r>
              <a:rPr lang="en-US" altLang="ja-JP" sz="22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≤ 2 </a:t>
            </a:r>
            <a:r>
              <a:rPr lang="ja-JP" altLang="en-US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→ 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4 GeV</a:t>
            </a:r>
          </a:p>
          <a:p>
            <a:pPr marL="452438" indent="-2698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≥ 320  </a:t>
            </a:r>
            <a:r>
              <a:rPr lang="ja-JP" altLang="en-US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→ </a:t>
            </a:r>
            <a:r>
              <a:rPr lang="en-US" altLang="ja-JP" sz="20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175MeV</a:t>
            </a:r>
          </a:p>
          <a:p>
            <a:pPr marL="452438" indent="-2698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統計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x2-4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倍 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52438" indent="-269875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ostly NPR</a:t>
            </a:r>
          </a:p>
          <a:p>
            <a:pPr marL="182563">
              <a:lnSpc>
                <a:spcPct val="14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x 2-3 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の精度改善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52438" indent="-269875">
              <a:buClr>
                <a:schemeClr val="tx1"/>
              </a:buClr>
              <a:defRPr/>
            </a:pP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358024"/>
              </p:ext>
            </p:extLst>
          </p:nvPr>
        </p:nvGraphicFramePr>
        <p:xfrm>
          <a:off x="96838" y="5016847"/>
          <a:ext cx="89947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2" name="Equation" r:id="rId5" imgW="4914720" imgH="469800" progId="Equation.DSMT4">
                  <p:embed/>
                </p:oleObj>
              </mc:Choice>
              <mc:Fallback>
                <p:oleObj name="Equation" r:id="rId5" imgW="4914720" imgH="46980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5016847"/>
                        <a:ext cx="8994775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>
            <a:spLocks noGrp="1" noChangeArrowheads="1"/>
          </p:cNvSpPr>
          <p:nvPr>
            <p:ph idx="1"/>
          </p:nvPr>
        </p:nvSpPr>
        <p:spPr>
          <a:xfrm>
            <a:off x="0" y="5733256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2.1, 1.2, 2.0σ tensions from CKM fitter (tree) ?</a:t>
            </a:r>
          </a:p>
          <a:p>
            <a:pPr marL="0" indent="0" algn="ctr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ΔM</a:t>
            </a:r>
            <a:r>
              <a:rPr lang="en-US" altLang="ja-JP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{</a:t>
            </a:r>
            <a:r>
              <a:rPr lang="en-US" altLang="ja-JP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d,s</a:t>
            </a:r>
            <a:r>
              <a:rPr lang="en-US" altLang="ja-JP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も同程度 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(|</a:t>
            </a:r>
            <a:r>
              <a:rPr lang="en-US" altLang="ja-JP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1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tb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  <a:r>
              <a:rPr lang="ja-JP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の誤差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 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note: 5/19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に修正 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(|</a:t>
            </a:r>
            <a:r>
              <a:rPr lang="en-US" altLang="ja-JP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1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td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|/|</a:t>
            </a:r>
            <a:r>
              <a:rPr lang="en-US" altLang="ja-JP" sz="1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1800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ts</a:t>
            </a:r>
            <a:r>
              <a:rPr lang="en-US" altLang="ja-JP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|: 2.9σ)</a:t>
            </a:r>
            <a:endParaRPr lang="ja-JP" alt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-6163" y="2088133"/>
            <a:ext cx="9144000" cy="54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6712">
              <a:lnSpc>
                <a:spcPct val="150000"/>
              </a:lnSpc>
              <a:spcBef>
                <a:spcPct val="20000"/>
              </a:spcBef>
              <a:buClr>
                <a:schemeClr val="accent2">
                  <a:lumMod val="60000"/>
                  <a:lumOff val="40000"/>
                </a:schemeClr>
              </a:buClr>
              <a:buSzPct val="90000"/>
              <a:tabLst>
                <a:tab pos="622300" algn="l"/>
              </a:tabLst>
              <a:defRPr/>
            </a:pPr>
            <a:endParaRPr lang="en-US" altLang="ja-JP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G丸ｺﾞｼｯｸM-PRO" pitchFamily="50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t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his talk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1676034"/>
            <a:ext cx="9144000" cy="254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31850" indent="-457200">
              <a:lnSpc>
                <a:spcPct val="100000"/>
              </a:lnSpc>
              <a:buAutoNum type="arabicPeriod"/>
              <a:tabLst>
                <a:tab pos="363538" algn="l"/>
              </a:tabLst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精密格子ＱＣＤシミュレーション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1254125" indent="-265113">
              <a:lnSpc>
                <a:spcPct val="140000"/>
              </a:lnSpc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格子上のシミュレーション</a:t>
            </a:r>
            <a:endParaRPr lang="en-US" altLang="ja-JP" sz="2000" dirty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1254125" indent="-265113">
              <a:lnSpc>
                <a:spcPct val="110000"/>
              </a:lnSpc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精密シミュレーションと不定性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831850" indent="-457200">
              <a:lnSpc>
                <a:spcPct val="220000"/>
              </a:lnSpc>
              <a:buAutoNum type="arabicPeriod" startAt="2"/>
              <a:tabLst>
                <a:tab pos="363538" algn="l"/>
              </a:tabLst>
              <a:defRPr/>
            </a:pP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CKM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行列要素に関する最近の進展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1254125" indent="-265113">
              <a:lnSpc>
                <a:spcPct val="80000"/>
              </a:lnSpc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 and 1</a:t>
            </a:r>
            <a:r>
              <a:rPr lang="en-US" altLang="ja-JP" sz="20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st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row :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現実的シミュレーションの現状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1254125" indent="-265113"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|,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cb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|, 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td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|,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tb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 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 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(s)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meson   -   state-of-the-art</a:t>
            </a:r>
          </a:p>
          <a:p>
            <a:pPr marL="1254125" indent="-265113"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cd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|,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cs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|  </a:t>
            </a:r>
            <a:r>
              <a:rPr lang="en-US" altLang="ja-JP" sz="2000" dirty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charm physics   -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国内の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activity</a:t>
            </a:r>
            <a:endParaRPr lang="en-US" altLang="ja-JP" sz="2400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831850" indent="-457200">
              <a:lnSpc>
                <a:spcPct val="220000"/>
              </a:lnSpc>
              <a:buAutoNum type="arabicPeriod" startAt="3"/>
              <a:tabLst>
                <a:tab pos="363538" algn="l"/>
              </a:tabLst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その他の進展</a:t>
            </a:r>
            <a:endParaRPr lang="en-US" altLang="ja-JP" sz="2400" i="1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254125" indent="-265113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63538" algn="l"/>
              </a:tabLst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ππ</a:t>
            </a:r>
            <a:endParaRPr lang="en-US" altLang="ja-JP" sz="2400" dirty="0"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-25614" y="2492896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342900">
              <a:lnSpc>
                <a:spcPct val="100000"/>
              </a:lnSpc>
              <a:buBlip>
                <a:blip r:embed="rId3"/>
              </a:buBlip>
              <a:tabLst>
                <a:tab pos="363538" algn="l"/>
              </a:tabLst>
              <a:defRPr/>
            </a:pPr>
            <a:endParaRPr lang="en-US" altLang="ja-JP" sz="2000" dirty="0" smtClean="0">
              <a:solidFill>
                <a:srgbClr val="0000FF"/>
              </a:solidFill>
              <a:latin typeface="Arial" pitchFamily="34" charset="0"/>
              <a:ea typeface="HGS創英角ﾎﾟｯﾌﾟ体" pitchFamily="50" charset="-128"/>
              <a:cs typeface="Arial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CKM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行列要素の決定 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と 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格子ＱＣＤ計算の進展</a:t>
            </a:r>
          </a:p>
        </p:txBody>
      </p:sp>
    </p:spTree>
    <p:extLst>
      <p:ext uri="{BB962C8B-B14F-4D97-AF65-F5344CB8AC3E}">
        <p14:creationId xmlns:p14="http://schemas.microsoft.com/office/powerpoint/2010/main" val="1846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独立計算が必要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5" y="898300"/>
            <a:ext cx="7102081" cy="5303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07504" y="530672"/>
            <a:ext cx="2448272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763"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dirty="0" err="1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Blanke</a:t>
            </a:r>
            <a:r>
              <a:rPr lang="ja-JP" altLang="en-US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@ Lattice 2016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331640" y="5157192"/>
            <a:ext cx="1728192" cy="720080"/>
          </a:xfrm>
          <a:prstGeom prst="ellipse">
            <a:avLst/>
          </a:prstGeom>
          <a:noFill/>
          <a:ln w="92075">
            <a:solidFill>
              <a:srgbClr val="FF7C8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52400" y="2708920"/>
            <a:ext cx="8839200" cy="1656184"/>
            <a:chOff x="152400" y="2708920"/>
            <a:chExt cx="8839200" cy="1656184"/>
          </a:xfrm>
        </p:grpSpPr>
        <p:sp>
          <p:nvSpPr>
            <p:cNvPr id="5" name="角丸四角形 4"/>
            <p:cNvSpPr/>
            <p:nvPr/>
          </p:nvSpPr>
          <p:spPr>
            <a:xfrm>
              <a:off x="251520" y="2708920"/>
              <a:ext cx="8740079" cy="16561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7110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19" b="993"/>
            <a:stretch/>
          </p:blipFill>
          <p:spPr bwMode="auto">
            <a:xfrm>
              <a:off x="152400" y="3276000"/>
              <a:ext cx="8839200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/>
            <p:cNvCxnSpPr/>
            <p:nvPr/>
          </p:nvCxnSpPr>
          <p:spPr>
            <a:xfrm>
              <a:off x="4499992" y="3550150"/>
              <a:ext cx="432048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395536" y="3816000"/>
              <a:ext cx="8424936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395536" y="4104000"/>
              <a:ext cx="554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67544" y="2852936"/>
              <a:ext cx="2699992" cy="28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4763">
                <a:lnSpc>
                  <a:spcPct val="100000"/>
                </a:lnSpc>
                <a:buClr>
                  <a:schemeClr val="accent1">
                    <a:lumMod val="60000"/>
                    <a:lumOff val="40000"/>
                  </a:schemeClr>
                </a:buClr>
                <a:defRPr/>
              </a:pPr>
              <a:r>
                <a:rPr lang="en-US" altLang="ja-JP" dirty="0" err="1" smtClean="0">
                  <a:solidFill>
                    <a:srgbClr val="00B05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D.Bigi</a:t>
              </a:r>
              <a:r>
                <a:rPr lang="en-US" altLang="ja-JP" dirty="0" smtClean="0">
                  <a:solidFill>
                    <a:srgbClr val="00B05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-Gambino ’16 (|</a:t>
              </a:r>
              <a:r>
                <a:rPr lang="en-US" altLang="ja-JP" i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V</a:t>
              </a:r>
              <a:r>
                <a:rPr lang="en-US" altLang="ja-JP" i="1" baseline="-25000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cb</a:t>
              </a:r>
              <a:r>
                <a:rPr lang="en-US" altLang="ja-JP" dirty="0" smtClean="0">
                  <a:solidFill>
                    <a:srgbClr val="00B050"/>
                  </a:solidFill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|)</a:t>
              </a:r>
              <a:endPara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Rectangle 3"/>
          <p:cNvSpPr>
            <a:spLocks noGrp="1" noChangeArrowheads="1"/>
          </p:cNvSpPr>
          <p:nvPr>
            <p:ph idx="1"/>
          </p:nvPr>
        </p:nvSpPr>
        <p:spPr>
          <a:xfrm>
            <a:off x="0" y="6309320"/>
            <a:ext cx="9144000" cy="504056"/>
          </a:xfrm>
        </p:spPr>
        <p:txBody>
          <a:bodyPr>
            <a:noAutofit/>
          </a:bodyPr>
          <a:lstStyle/>
          <a:p>
            <a:pPr marL="0" indent="0" algn="ctr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light flavor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のように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、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多くの独立な精密計算で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establish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すべき</a:t>
            </a:r>
          </a:p>
        </p:txBody>
      </p:sp>
    </p:spTree>
    <p:extLst>
      <p:ext uri="{BB962C8B-B14F-4D97-AF65-F5344CB8AC3E}">
        <p14:creationId xmlns:p14="http://schemas.microsoft.com/office/powerpoint/2010/main" val="30677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a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concern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94298"/>
              </p:ext>
            </p:extLst>
          </p:nvPr>
        </p:nvGraphicFramePr>
        <p:xfrm>
          <a:off x="733821" y="1988840"/>
          <a:ext cx="72945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99" name="Equation" r:id="rId4" imgW="3644640" imgH="495000" progId="Equation.DSMT4">
                  <p:embed/>
                </p:oleObj>
              </mc:Choice>
              <mc:Fallback>
                <p:oleObj name="Equation" r:id="rId4" imgW="364464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821" y="1988840"/>
                        <a:ext cx="72945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39552" y="3068960"/>
            <a:ext cx="8064896" cy="5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比で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loop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効果が部分的にキャンセル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⇒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小さい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1-loop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: 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ρ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30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(1)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α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0.5%</a:t>
            </a:r>
            <a:endParaRPr lang="en-US" altLang="ja-JP" sz="22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m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ostly non-perturbative renormalization 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-3" y="141277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有効作用ベースの計算で幅広く使われている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-3" y="365552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pros :  </a:t>
            </a:r>
            <a:r>
              <a:rPr lang="ja-JP" altLang="en-US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高次補正も小さいはず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/   cons :  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不定性の評価が難しい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43" descr="C:\Users\takashi\Desktop\Src_ppp\bad-or-good-news-firs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4840" r="73024" b="62953"/>
          <a:stretch/>
        </p:blipFill>
        <p:spPr bwMode="auto">
          <a:xfrm>
            <a:off x="4572000" y="3579132"/>
            <a:ext cx="737246" cy="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3" descr="C:\Users\takashi\Desktop\Src_ppp\bad-or-good-news-firs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58320" r="73024" b="9472"/>
          <a:stretch/>
        </p:blipFill>
        <p:spPr bwMode="auto">
          <a:xfrm>
            <a:off x="467544" y="3584206"/>
            <a:ext cx="737246" cy="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-4" y="4457062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最近の方法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HPQCD :  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2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 FNAL/MILC :  else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04616"/>
              </p:ext>
            </p:extLst>
          </p:nvPr>
        </p:nvGraphicFramePr>
        <p:xfrm>
          <a:off x="392558" y="5351463"/>
          <a:ext cx="8643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300" name="Equation" r:id="rId7" imgW="4317840" imgH="304560" progId="Equation.DSMT4">
                  <p:embed/>
                </p:oleObj>
              </mc:Choice>
              <mc:Fallback>
                <p:oleObj name="Equation" r:id="rId7" imgW="4317840" imgH="30456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58" y="5351463"/>
                        <a:ext cx="86439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円/楕円 3"/>
          <p:cNvSpPr/>
          <p:nvPr/>
        </p:nvSpPr>
        <p:spPr>
          <a:xfrm>
            <a:off x="7020272" y="5373216"/>
            <a:ext cx="792088" cy="566089"/>
          </a:xfrm>
          <a:prstGeom prst="ellipse">
            <a:avLst/>
          </a:prstGeom>
          <a:noFill/>
          <a:ln w="79375">
            <a:solidFill>
              <a:srgbClr val="FF7C80">
                <a:alpha val="40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7416316" y="5053728"/>
            <a:ext cx="324036" cy="247480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512664" y="4653136"/>
            <a:ext cx="152383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it parameter</a:t>
            </a:r>
            <a:endParaRPr lang="en-US" altLang="ja-JP" sz="2000" i="1" baseline="-25000" dirty="0" smtClean="0">
              <a:solidFill>
                <a:srgbClr val="009900"/>
              </a:solidFill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331640" y="6165304"/>
            <a:ext cx="7776864" cy="57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α</a:t>
            </a:r>
            <a:r>
              <a:rPr lang="en-US" altLang="ja-JP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400" i="1" baseline="30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依存性が見えるほど精度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格子間隔数があるかは個人的に疑問</a:t>
            </a:r>
            <a:endParaRPr lang="en-US" altLang="ja-JP" sz="22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pic>
        <p:nvPicPr>
          <p:cNvPr id="23" name="Picture 43" descr="C:\Users\takashi\Desktop\Src_ppp\bad-or-good-news-firs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4840" r="73024" b="62953"/>
          <a:stretch/>
        </p:blipFill>
        <p:spPr bwMode="auto">
          <a:xfrm>
            <a:off x="522386" y="6032478"/>
            <a:ext cx="737246" cy="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6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4" grpId="0" animBg="1"/>
      <p:bldP spid="20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ja-JP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２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.</a:t>
            </a: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３</a:t>
            </a: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 D meson decays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28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0" y="-1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the JLQCD collaboration</a:t>
            </a:r>
          </a:p>
        </p:txBody>
      </p:sp>
      <p:pic>
        <p:nvPicPr>
          <p:cNvPr id="983042" name="Picture 2" descr="C:\Users\takashi\Desktop\do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t="602" r="7129" b="22567"/>
          <a:stretch/>
        </p:blipFill>
        <p:spPr bwMode="auto">
          <a:xfrm rot="1403397">
            <a:off x="2304257" y="1244009"/>
            <a:ext cx="2341407" cy="284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9087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KEK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のスパコンを使って格子ＱＣＤの研究を推進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860032" y="1584000"/>
            <a:ext cx="42839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KEK :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橋本省二</a:t>
            </a:r>
            <a:r>
              <a:rPr lang="en-US" altLang="ja-JP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,  TK,  </a:t>
            </a:r>
            <a:r>
              <a:rPr lang="ja-JP" altLang="en-US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松古栄夫</a:t>
            </a:r>
            <a:r>
              <a:rPr lang="en-US" altLang="ja-JP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,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富井正明</a:t>
            </a:r>
            <a:endParaRPr lang="en-US" altLang="ja-JP" sz="1600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          Brendan </a:t>
            </a:r>
            <a:r>
              <a:rPr lang="en-US" altLang="ja-JP" sz="1600" dirty="0" err="1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Fahy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,  Brian Colquhoun </a:t>
            </a: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筑波大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</a:t>
            </a:r>
            <a:r>
              <a:rPr lang="ja-JP" altLang="en-US" sz="1600" dirty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谷口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裕介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理研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山中長閑</a:t>
            </a:r>
            <a:endParaRPr lang="en-US" altLang="ja-JP" sz="1600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海外 </a:t>
            </a:r>
            <a:r>
              <a:rPr lang="en-US" altLang="ja-JP" sz="1600" dirty="0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Guido </a:t>
            </a:r>
            <a:r>
              <a:rPr lang="en-US" altLang="ja-JP" sz="1600" dirty="0" err="1" smtClean="0">
                <a:solidFill>
                  <a:srgbClr val="00B050"/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Cossu</a:t>
            </a:r>
            <a:endParaRPr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287338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35496" y="1584000"/>
            <a:ext cx="3671912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87313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京大基研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青木慎也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87313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阪大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大野木哲也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,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深谷英則</a:t>
            </a:r>
            <a:endParaRPr lang="en-US" altLang="ja-JP" sz="1600" dirty="0" smtClean="0">
              <a:solidFill>
                <a:srgbClr val="00B050"/>
              </a:solidFill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  <a:p>
            <a:pPr marL="87313"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名大 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:  </a:t>
            </a: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中山勝正</a:t>
            </a: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 </a:t>
            </a:r>
          </a:p>
          <a:p>
            <a:pPr marL="87313">
              <a:lnSpc>
                <a:spcPct val="10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ja-JP" altLang="en-US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rPr>
              <a:t>                </a:t>
            </a:r>
            <a:endParaRPr lang="en-US" altLang="ja-JP" sz="1600" dirty="0" smtClean="0">
              <a:solidFill>
                <a:srgbClr val="00B050"/>
              </a:solidFill>
              <a:effectLst/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0" y="380899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342900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約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20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年の歴史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(from Lat’96) ;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幅広いテーマで最先端研究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(MEs,  T≠0, …)</a:t>
            </a:r>
            <a:endParaRPr lang="en-US" altLang="ja-JP" sz="2000" baseline="300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 flipH="1">
            <a:off x="3852084" y="1872000"/>
            <a:ext cx="1223972" cy="124349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844000" y="2736000"/>
            <a:ext cx="488047" cy="515995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/>
          <p:nvPr/>
        </p:nvGrpSpPr>
        <p:grpSpPr>
          <a:xfrm>
            <a:off x="108000" y="4509120"/>
            <a:ext cx="8928000" cy="2222880"/>
            <a:chOff x="108000" y="4509120"/>
            <a:chExt cx="8928000" cy="2222880"/>
          </a:xfrm>
        </p:grpSpPr>
        <p:pic>
          <p:nvPicPr>
            <p:cNvPr id="9" name="Picture 935" descr="C:\Users\takashi\Desktop\SC11-sys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0" y="4895976"/>
              <a:ext cx="2160488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8" descr="C:\Users\takashi\Desktop\IMG_022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4" t="204" r="5545" b="7835"/>
            <a:stretch/>
          </p:blipFill>
          <p:spPr bwMode="auto">
            <a:xfrm>
              <a:off x="6876000" y="4895976"/>
              <a:ext cx="2160000" cy="16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図 20" descr="sr11k.jp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3" r="8147"/>
            <a:stretch/>
          </p:blipFill>
          <p:spPr bwMode="auto">
            <a:xfrm>
              <a:off x="108000" y="4895976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図 21" descr="bgl.jp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10"/>
            <a:stretch/>
          </p:blipFill>
          <p:spPr bwMode="auto">
            <a:xfrm>
              <a:off x="2340000" y="4895976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08000" y="4509120"/>
              <a:ext cx="8928000" cy="386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87338"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1600" dirty="0" smtClean="0">
                  <a:effectLst/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rPr>
                <a:t>                     KEK system 2006-2010                                                 KEK system 2011-2017</a:t>
              </a: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122010" y="6480000"/>
              <a:ext cx="2145990" cy="252000"/>
            </a:xfrm>
            <a:prstGeom prst="roundRect">
              <a:avLst/>
            </a:prstGeom>
            <a:solidFill>
              <a:schemeClr val="tx1">
                <a:alpha val="54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Hitachi SR8000 (2.1 TFLOPS)</a:t>
              </a:r>
              <a:endParaRPr kumimoji="1" lang="ja-JP" altLang="en-US" sz="1200" dirty="0">
                <a:solidFill>
                  <a:schemeClr val="bg1"/>
                </a:solidFill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2347005" y="6480000"/>
              <a:ext cx="2145990" cy="252000"/>
            </a:xfrm>
            <a:prstGeom prst="roundRect">
              <a:avLst/>
            </a:prstGeom>
            <a:solidFill>
              <a:schemeClr val="tx1">
                <a:alpha val="54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IBM </a:t>
              </a:r>
              <a:r>
                <a:rPr lang="en-US" altLang="ja-JP" sz="1150" dirty="0" err="1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BlueGene</a:t>
              </a:r>
              <a:r>
                <a:rPr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/L </a:t>
              </a:r>
              <a:r>
                <a:rPr kumimoji="1"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 (57 TFLOPS)</a:t>
              </a:r>
              <a:endParaRPr kumimoji="1" lang="ja-JP" altLang="en-US" sz="1150" dirty="0">
                <a:solidFill>
                  <a:schemeClr val="bg1"/>
                </a:solidFill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4658498" y="6480000"/>
              <a:ext cx="2145990" cy="252000"/>
            </a:xfrm>
            <a:prstGeom prst="roundRect">
              <a:avLst/>
            </a:prstGeom>
            <a:solidFill>
              <a:schemeClr val="tx1">
                <a:alpha val="54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Hitachi SR16000 (55 TFLOPS)</a:t>
              </a:r>
              <a:endParaRPr kumimoji="1" lang="ja-JP" altLang="en-US" sz="1150" dirty="0">
                <a:solidFill>
                  <a:schemeClr val="bg1"/>
                </a:solidFill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6876000" y="6480000"/>
              <a:ext cx="2145990" cy="252000"/>
            </a:xfrm>
            <a:prstGeom prst="roundRect">
              <a:avLst/>
            </a:prstGeom>
            <a:solidFill>
              <a:schemeClr val="tx1">
                <a:alpha val="54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IBM </a:t>
              </a:r>
              <a:r>
                <a:rPr kumimoji="1" lang="en-US" altLang="ja-JP" sz="1150" dirty="0" err="1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BlueGene</a:t>
              </a:r>
              <a:r>
                <a:rPr kumimoji="1" lang="en-US" altLang="ja-JP" sz="1150" dirty="0" smtClean="0">
                  <a:solidFill>
                    <a:schemeClr val="bg1"/>
                  </a:solidFill>
                  <a:latin typeface="小塚ゴシック Pro R" pitchFamily="34" charset="-128"/>
                  <a:ea typeface="小塚ゴシック Pro R" pitchFamily="34" charset="-128"/>
                </a:rPr>
                <a:t>/Q (1.2 TFLOPS)</a:t>
              </a:r>
              <a:endParaRPr kumimoji="1" lang="ja-JP" altLang="en-US" sz="1150" dirty="0">
                <a:solidFill>
                  <a:schemeClr val="bg1"/>
                </a:solidFill>
                <a:latin typeface="小塚ゴシック Pro R" pitchFamily="34" charset="-128"/>
                <a:ea typeface="小塚ゴシック Pro R" pitchFamily="34" charset="-128"/>
              </a:endParaRPr>
            </a:p>
          </p:txBody>
        </p:sp>
      </p:grpSp>
      <p:sp>
        <p:nvSpPr>
          <p:cNvPr id="20" name="円/楕円 19"/>
          <p:cNvSpPr/>
          <p:nvPr/>
        </p:nvSpPr>
        <p:spPr>
          <a:xfrm>
            <a:off x="3672000" y="2916000"/>
            <a:ext cx="360168" cy="39899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3203848" y="3068400"/>
            <a:ext cx="360168" cy="39899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92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カイラルフェルミオンを用いた研究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7" name="Picture 4" descr="C:\Users\takashi\Desktop\Spontaneously_symmetry_breakin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701" r="3644" b="5163"/>
          <a:stretch/>
        </p:blipFill>
        <p:spPr bwMode="auto">
          <a:xfrm>
            <a:off x="103234" y="4320000"/>
            <a:ext cx="2498536" cy="1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akashi\Desktop\100923-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" r="2932"/>
          <a:stretch/>
        </p:blipFill>
        <p:spPr bwMode="auto">
          <a:xfrm>
            <a:off x="2987824" y="4193704"/>
            <a:ext cx="2720240" cy="20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takashi\Desktop\3ioS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4"/>
          <a:stretch/>
        </p:blipFill>
        <p:spPr bwMode="auto">
          <a:xfrm>
            <a:off x="5880463" y="4133204"/>
            <a:ext cx="3168353" cy="21371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982522" y="3874902"/>
            <a:ext cx="7968960" cy="1757270"/>
            <a:chOff x="982522" y="3874902"/>
            <a:chExt cx="7968960" cy="1757270"/>
          </a:xfrm>
        </p:grpSpPr>
        <p:pic>
          <p:nvPicPr>
            <p:cNvPr id="8" name="Picture 8" descr="C:\Users\takashi\Desktop\ssb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2" t="2443" r="703" b="606"/>
            <a:stretch/>
          </p:blipFill>
          <p:spPr bwMode="auto">
            <a:xfrm>
              <a:off x="982522" y="3933056"/>
              <a:ext cx="2009778" cy="1579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Users\takashi\Desktop\fTs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4" t="14555" r="10102" b="29246"/>
            <a:stretch/>
          </p:blipFill>
          <p:spPr bwMode="auto">
            <a:xfrm>
              <a:off x="3133552" y="3874902"/>
              <a:ext cx="2730047" cy="1487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" name="オブジェクト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82799574"/>
                </p:ext>
              </p:extLst>
            </p:nvPr>
          </p:nvGraphicFramePr>
          <p:xfrm>
            <a:off x="4723714" y="4161806"/>
            <a:ext cx="740020" cy="3492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493" name="Equation" r:id="rId9" imgW="634725" imgH="279279" progId="Equation.DSMT4">
                    <p:embed/>
                  </p:oleObj>
                </mc:Choice>
                <mc:Fallback>
                  <p:oleObj name="Equation" r:id="rId9" imgW="634725" imgH="27927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3714" y="4161806"/>
                          <a:ext cx="740020" cy="3492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88661344"/>
                </p:ext>
              </p:extLst>
            </p:nvPr>
          </p:nvGraphicFramePr>
          <p:xfrm>
            <a:off x="1619672" y="4836925"/>
            <a:ext cx="119062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494" name="Equation" r:id="rId11" imgW="952087" imgH="253890" progId="Equation.DSMT4">
                    <p:embed/>
                  </p:oleObj>
                </mc:Choice>
                <mc:Fallback>
                  <p:oleObj name="Equation" r:id="rId11" imgW="952087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672" y="4836925"/>
                          <a:ext cx="1190625" cy="3175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" t="340" r="3070" b="1950"/>
            <a:stretch/>
          </p:blipFill>
          <p:spPr bwMode="auto">
            <a:xfrm>
              <a:off x="6804248" y="3933056"/>
              <a:ext cx="2147234" cy="169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2858912"/>
                </p:ext>
              </p:extLst>
            </p:nvPr>
          </p:nvGraphicFramePr>
          <p:xfrm>
            <a:off x="7476074" y="4206044"/>
            <a:ext cx="873000" cy="31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2495" name="Equation" r:id="rId14" imgW="698197" imgH="253890" progId="Equation.DSMT4">
                    <p:embed/>
                  </p:oleObj>
                </mc:Choice>
                <mc:Fallback>
                  <p:oleObj name="Equation" r:id="rId14" imgW="698197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6074" y="4206044"/>
                          <a:ext cx="873000" cy="317250"/>
                        </a:xfrm>
                        <a:prstGeom prst="rect">
                          <a:avLst/>
                        </a:prstGeom>
                        <a:solidFill>
                          <a:schemeClr val="bg1">
                            <a:alpha val="39999"/>
                          </a:schemeClr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-14004" y="3284984"/>
            <a:ext cx="9144000" cy="4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en-US" altLang="ja-JP" sz="26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600" i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600" i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3 QCD  :  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真空と「軽い」ハドロンの物理の包括的計算 </a:t>
            </a:r>
            <a:endParaRPr lang="en-US" altLang="ja-JP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-11793" y="764704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Nielsen-</a:t>
            </a: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二の宮の定理 </a:t>
            </a: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‘81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182562">
              <a:lnSpc>
                <a:spcPct val="16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局所性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</a:t>
            </a: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並進対称性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 …</a:t>
            </a: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⇔  カイラル対称性</a:t>
            </a:r>
            <a:endParaRPr lang="en-US" altLang="ja-JP" sz="20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2562">
              <a:lnSpc>
                <a:spcPct val="140000"/>
              </a:lnSpc>
              <a:buClr>
                <a:schemeClr val="tx1"/>
              </a:buClr>
              <a:defRPr/>
            </a:pP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" y="1864774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6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                                    ⇒  非物理的な演算子混合</a:t>
            </a:r>
            <a:endParaRPr lang="en-US" altLang="ja-JP" sz="20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2562">
              <a:lnSpc>
                <a:spcPct val="16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                                     </a:t>
            </a: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</a:t>
            </a:r>
            <a:endParaRPr lang="en-US" altLang="ja-JP" sz="20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2562">
              <a:lnSpc>
                <a:spcPct val="140000"/>
              </a:lnSpc>
              <a:buClr>
                <a:schemeClr val="tx1"/>
              </a:buClr>
              <a:defRPr/>
            </a:pP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3275856" y="1628800"/>
            <a:ext cx="1908000" cy="0"/>
          </a:xfrm>
          <a:prstGeom prst="line">
            <a:avLst/>
          </a:prstGeom>
          <a:ln w="190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-14004" y="2348880"/>
            <a:ext cx="9144000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60000"/>
              </a:lnSpc>
              <a:buClr>
                <a:schemeClr val="tx1"/>
              </a:buClr>
              <a:defRPr/>
            </a:pP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                                    </a:t>
            </a:r>
            <a:r>
              <a:rPr lang="ja-JP" altLang="en-US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⇒   ドメインウォール、オーバーラップ作用</a:t>
            </a:r>
            <a:endParaRPr lang="en-US" altLang="ja-JP" sz="2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2562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                                                                        (Kaplan ’95, …)                 (Neuberger ’98, …)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-11793" y="6305361"/>
            <a:ext cx="9144000" cy="4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計算コストが高く、重いクォークの物理には応用できなかった</a:t>
            </a: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159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180" name="Picture 4" descr="C:\Users\takashi\Desktop\Src_ppp\NmdP080Ninv_vs_Mpi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3543" r="33287" b="3085"/>
          <a:stretch/>
        </p:blipFill>
        <p:spPr bwMode="auto">
          <a:xfrm>
            <a:off x="56471" y="1217152"/>
            <a:ext cx="4195670" cy="442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線コネクタ 12"/>
          <p:cNvCxnSpPr/>
          <p:nvPr/>
        </p:nvCxnSpPr>
        <p:spPr>
          <a:xfrm>
            <a:off x="80202" y="1268760"/>
            <a:ext cx="0" cy="2664296"/>
          </a:xfrm>
          <a:prstGeom prst="line">
            <a:avLst/>
          </a:prstGeom>
          <a:ln w="47625">
            <a:solidFill>
              <a:schemeClr val="accent1"/>
            </a:solidFill>
            <a:head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/楕円 2"/>
          <p:cNvSpPr/>
          <p:nvPr/>
        </p:nvSpPr>
        <p:spPr>
          <a:xfrm>
            <a:off x="1115616" y="1484783"/>
            <a:ext cx="1830778" cy="2448273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299828" y="4710620"/>
            <a:ext cx="2048036" cy="40958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重いクォークの物理への拡張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 rot="16200000">
            <a:off x="-282381" y="1874668"/>
            <a:ext cx="1067801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ja-JP" altLang="en-US" sz="1400" dirty="0">
                <a:latin typeface="小塚ゴシック Pro R" pitchFamily="34" charset="-128"/>
                <a:ea typeface="小塚ゴシック Pro R" pitchFamily="34" charset="-128"/>
                <a:cs typeface="Arial" charset="0"/>
              </a:rPr>
              <a:t>計算</a:t>
            </a:r>
            <a:r>
              <a:rPr lang="ja-JP" altLang="en-US" sz="1400" dirty="0" smtClean="0">
                <a:latin typeface="小塚ゴシック Pro R" pitchFamily="34" charset="-128"/>
                <a:ea typeface="小塚ゴシック Pro R" pitchFamily="34" charset="-128"/>
                <a:cs typeface="Arial" charset="0"/>
              </a:rPr>
              <a:t>コスト</a:t>
            </a:r>
            <a:endParaRPr lang="ja-JP" altLang="en-US" sz="1400" b="1" dirty="0">
              <a:latin typeface="小塚ゴシック Pro R" pitchFamily="34" charset="-128"/>
              <a:ea typeface="小塚ゴシック Pro R" pitchFamily="34" charset="-128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4306958" y="2939468"/>
                <a:ext cx="2603195" cy="21457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lnSpc>
                    <a:spcPct val="100000"/>
                  </a:lnSpc>
                  <a:buClr>
                    <a:srgbClr val="0099FF"/>
                  </a:buClr>
                  <a:buSzPct val="90000"/>
                  <a:defRPr/>
                </a:pPr>
                <a:r>
                  <a:rPr lang="ja-JP" altLang="en-US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符号関数</a:t>
                </a:r>
                <a:r>
                  <a:rPr lang="ja-JP" altLang="en-US" sz="1400" dirty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近似</a:t>
                </a:r>
                <a:endPara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Clr>
                    <a:srgbClr val="0099FF"/>
                  </a:buClr>
                  <a:buSzPct val="90000"/>
                  <a:buFont typeface="Wingdings" pitchFamily="2" charset="2"/>
                  <a:buChar char="l"/>
                  <a:defRPr/>
                </a:pPr>
                <a:r>
                  <a:rPr lang="en-US" altLang="ja-JP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Zolotarev (min max)</a:t>
                </a:r>
              </a:p>
              <a:p>
                <a:pPr marL="285750" indent="-285750">
                  <a:lnSpc>
                    <a:spcPct val="110000"/>
                  </a:lnSpc>
                  <a:buClr>
                    <a:srgbClr val="0099FF"/>
                  </a:buClr>
                  <a:buSzPct val="90000"/>
                  <a:buFont typeface="Wingdings" pitchFamily="2" charset="2"/>
                  <a:buChar char="l"/>
                  <a:defRPr/>
                </a:pPr>
                <a:r>
                  <a:rPr lang="en-US" altLang="ja-JP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polar decomposition</a:t>
                </a:r>
              </a:p>
              <a:p>
                <a:pPr>
                  <a:lnSpc>
                    <a:spcPct val="150000"/>
                  </a:lnSpc>
                  <a:buClr>
                    <a:srgbClr val="0099FF"/>
                  </a:buClr>
                  <a:buSzPct val="90000"/>
                  <a:defRPr/>
                </a:pPr>
                <a:r>
                  <a:rPr lang="ja-JP" altLang="en-US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カーネル演算子</a:t>
                </a:r>
                <a:endPara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Clr>
                    <a:srgbClr val="0099FF"/>
                  </a:buClr>
                  <a:buSzPct val="90000"/>
                  <a:buFont typeface="Wingdings" pitchFamily="2" charset="2"/>
                  <a:buChar char="l"/>
                  <a:defRPr/>
                </a:pPr>
                <a:r>
                  <a:rPr lang="en-US" altLang="ja-JP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Wilson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 smtClean="0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1400" b="0" i="1" smtClean="0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sz="1400" b="0" i="1" smtClean="0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  <m:t>𝑊</m:t>
                        </m:r>
                      </m:sub>
                    </m:sSub>
                  </m:oMath>
                </a14:m>
                <a:endPara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 marL="285750" indent="-285750">
                  <a:lnSpc>
                    <a:spcPct val="110000"/>
                  </a:lnSpc>
                  <a:buClr>
                    <a:srgbClr val="0099FF"/>
                  </a:buClr>
                  <a:buSzPct val="90000"/>
                  <a:buFont typeface="Wingdings" pitchFamily="2" charset="2"/>
                  <a:buChar char="l"/>
                  <a:defRPr/>
                </a:pPr>
                <a:r>
                  <a:rPr lang="en-US" altLang="ja-JP" sz="14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(scaled) Shamir kernel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  <m:t>𝐻</m:t>
                        </m:r>
                      </m:e>
                      <m:sub>
                        <m:r>
                          <a:rPr lang="en-US" altLang="ja-JP" sz="1400" b="0" i="1" smtClean="0">
                            <a:latin typeface="Cambria Math"/>
                            <a:ea typeface="HGPｺﾞｼｯｸE" pitchFamily="50" charset="-128"/>
                            <a:cs typeface="Arial" pitchFamily="34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ja-JP" sz="14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099FF"/>
                  </a:buClr>
                  <a:buSzPct val="90000"/>
                  <a:defRPr/>
                </a:pPr>
                <a:r>
                  <a:rPr lang="en-US" altLang="ja-JP" sz="1400" dirty="0" smtClean="0">
                    <a:latin typeface="Arial" pitchFamily="34" charset="0"/>
                    <a:ea typeface="HGPｺﾞｼｯｸE" pitchFamily="50" charset="-128"/>
                    <a:cs typeface="Arial" pitchFamily="34" charset="0"/>
                  </a:rPr>
                  <a:t>w/o and w/ smearing </a:t>
                </a:r>
              </a:p>
            </p:txBody>
          </p:sp>
        </mc:Choice>
        <mc:Fallback xmlns="">
          <p:sp>
            <p:nvSpPr>
              <p:cNvPr id="19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6958" y="2939468"/>
                <a:ext cx="2603195" cy="2145716"/>
              </a:xfrm>
              <a:prstGeom prst="rect">
                <a:avLst/>
              </a:prstGeom>
              <a:blipFill rotWithShape="1">
                <a:blip r:embed="rId4"/>
                <a:stretch>
                  <a:fillRect l="-703" t="-284" b="-85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-11793" y="764704"/>
            <a:ext cx="3071625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u="sng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高速</a:t>
            </a: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な定式化の開発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932040" y="764704"/>
            <a:ext cx="3672408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シミュレーションパラメタ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283968" y="1268760"/>
            <a:ext cx="3093570" cy="214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buClr>
                <a:srgbClr val="0099FF"/>
              </a:buClr>
              <a:buSzPct val="90000"/>
              <a:defRPr/>
            </a:pPr>
            <a:r>
              <a:rPr lang="ja-JP" altLang="en-US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カイラル対称性を保つ作用の系統的な比較研究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>
              <a:lnSpc>
                <a:spcPct val="100000"/>
              </a:lnSpc>
              <a:buClr>
                <a:srgbClr val="0099FF"/>
              </a:buClr>
              <a:buSzPct val="90000"/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(TK @ Lattice 2013)</a:t>
            </a:r>
          </a:p>
          <a:p>
            <a:pPr>
              <a:lnSpc>
                <a:spcPct val="140000"/>
              </a:lnSpc>
              <a:buClr>
                <a:srgbClr val="0099FF"/>
              </a:buClr>
              <a:buSzPct val="90000"/>
              <a:defRPr/>
            </a:pP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2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1 + 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γ</a:t>
            </a:r>
            <a:r>
              <a:rPr lang="en-US" altLang="ja-JP" sz="20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5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sgn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[ </a:t>
            </a:r>
            <a:r>
              <a:rPr lang="en-US" altLang="ja-JP" sz="2200" i="1" dirty="0" err="1" smtClean="0">
                <a:solidFill>
                  <a:srgbClr val="0099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H</a:t>
            </a:r>
            <a:r>
              <a:rPr lang="en-US" altLang="ja-JP" sz="2000" baseline="-25000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ker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] </a:t>
            </a:r>
            <a:endParaRPr lang="en-US" altLang="ja-JP" sz="2000" dirty="0" smtClean="0">
              <a:latin typeface="Arial" pitchFamily="34" charset="0"/>
              <a:ea typeface="HGPｺﾞｼｯｸE" pitchFamily="50" charset="-128"/>
              <a:cs typeface="Arial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75856" y="1493115"/>
            <a:ext cx="3089503" cy="110779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</a:rPr>
              <a:t>前プロジェクトで用いた</a:t>
            </a:r>
            <a:endParaRPr lang="en-US" altLang="ja-JP" dirty="0" smtClean="0">
              <a:solidFill>
                <a:schemeClr val="tx1"/>
              </a:solidFill>
              <a:latin typeface="小塚ゴシック Pro R" pitchFamily="34" charset="-128"/>
              <a:ea typeface="小塚ゴシック Pro R" pitchFamily="34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小塚ゴシック Pro R" pitchFamily="34" charset="-128"/>
                <a:ea typeface="小塚ゴシック Pro R" pitchFamily="34" charset="-128"/>
              </a:rPr>
              <a:t>オーバーラップ作用</a:t>
            </a:r>
            <a:endParaRPr kumimoji="1" lang="ja-JP" altLang="en-US" dirty="0">
              <a:solidFill>
                <a:schemeClr val="tx1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593704" y="4591377"/>
            <a:ext cx="3816424" cy="64807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</a:rPr>
              <a:t>約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</a:rPr>
              <a:t>20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</a:rPr>
              <a:t>倍高速な定式化を構成</a:t>
            </a:r>
            <a:endParaRPr kumimoji="1" lang="ja-JP" altLang="en-US" sz="2200" dirty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pic>
        <p:nvPicPr>
          <p:cNvPr id="1074178" name="Picture 2" descr="C:\Users\takashi\Desktop\Src_ppp\Mpi2_vs_a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" t="13551" r="32106" b="4315"/>
          <a:stretch/>
        </p:blipFill>
        <p:spPr bwMode="auto">
          <a:xfrm>
            <a:off x="4572000" y="1196251"/>
            <a:ext cx="4538386" cy="437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-11793" y="5733256"/>
            <a:ext cx="9144000" cy="4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カイラル対称性を保ちつつ、</a:t>
            </a:r>
            <a:r>
              <a:rPr lang="ja-JP" altLang="en-US" sz="24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遜色ないパラメタ</a:t>
            </a:r>
            <a:endParaRPr lang="en-US" altLang="ja-JP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09537"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en-US" altLang="ja-JP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+ “QCD action” :  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高精度な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く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り込み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統計・系統誤差を制御 </a:t>
            </a:r>
            <a:endParaRPr lang="en-US" altLang="ja-JP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9" grpId="0"/>
      <p:bldP spid="25" grpId="0"/>
      <p:bldP spid="26" grpId="0"/>
      <p:bldP spid="4" grpId="0" animBg="1"/>
      <p:bldP spid="4" grpId="1" animBg="1"/>
      <p:bldP spid="17" grpId="0" animBg="1"/>
      <p:bldP spid="17" grpId="1" animBg="1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683" name="Picture 17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2537" r="2667" b="2973"/>
          <a:stretch/>
        </p:blipFill>
        <p:spPr bwMode="auto">
          <a:xfrm>
            <a:off x="5076056" y="1278735"/>
            <a:ext cx="3858400" cy="323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Ｄ中間子崩壊定数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pic>
        <p:nvPicPr>
          <p:cNvPr id="15" name="Picture 3" descr="C:\Users\takashi\Desktop\fD_vs_Mpi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14132" r="10103" b="3108"/>
          <a:stretch/>
        </p:blipFill>
        <p:spPr bwMode="auto">
          <a:xfrm>
            <a:off x="29479" y="1501535"/>
            <a:ext cx="4830553" cy="351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-11793" y="928670"/>
            <a:ext cx="3071625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err="1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Fahy</a:t>
            </a: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@ Lattice 2016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516216" y="928670"/>
            <a:ext cx="119941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94497"/>
              </p:ext>
            </p:extLst>
          </p:nvPr>
        </p:nvGraphicFramePr>
        <p:xfrm>
          <a:off x="317688" y="5085184"/>
          <a:ext cx="4470336" cy="365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25" name="Equation" r:id="rId6" imgW="2793960" imgH="228600" progId="Equation.DSMT4">
                  <p:embed/>
                </p:oleObj>
              </mc:Choice>
              <mc:Fallback>
                <p:oleObj name="Equation" r:id="rId6" imgW="2793960" imgH="2286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88" y="5085184"/>
                        <a:ext cx="4470336" cy="365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14336"/>
              </p:ext>
            </p:extLst>
          </p:nvPr>
        </p:nvGraphicFramePr>
        <p:xfrm>
          <a:off x="4917564" y="5085184"/>
          <a:ext cx="419094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26" name="Equation" r:id="rId8" imgW="2793960" imgH="228600" progId="Equation.DSMT4">
                  <p:embed/>
                </p:oleObj>
              </mc:Choice>
              <mc:Fallback>
                <p:oleObj name="Equation" r:id="rId8" imgW="2793960" imgH="22860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7564" y="5085184"/>
                        <a:ext cx="419094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784501" y="4529070"/>
            <a:ext cx="2739827" cy="49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.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HPQCD 12A (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3)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5617652"/>
            <a:ext cx="9144000" cy="4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最高レベルの独立計算   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 格子ＱＣＤの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estimate</a:t>
            </a:r>
            <a:r>
              <a:rPr lang="ja-JP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588" algn="ctr">
              <a:lnSpc>
                <a:spcPct val="18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ja-JP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小さい離散化誤差 </a:t>
            </a:r>
            <a:r>
              <a:rPr lang="ja-JP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</a:t>
            </a:r>
            <a:r>
              <a:rPr lang="en-US" altLang="ja-JP" sz="2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196(3)(3) MeV,  </a:t>
            </a:r>
            <a:r>
              <a:rPr lang="en-US" altLang="ja-JP" sz="22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200" i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Bs</a:t>
            </a:r>
            <a:r>
              <a:rPr lang="en-US" altLang="ja-JP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= 218(2)(4) MeV</a:t>
            </a:r>
            <a:r>
              <a:rPr lang="ja-JP" alt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(preliminary)</a:t>
            </a:r>
          </a:p>
        </p:txBody>
      </p:sp>
    </p:spTree>
    <p:extLst>
      <p:ext uri="{BB962C8B-B14F-4D97-AF65-F5344CB8AC3E}">
        <p14:creationId xmlns:p14="http://schemas.microsoft.com/office/powerpoint/2010/main" val="5892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2221" r="7358" b="3291"/>
          <a:stretch/>
        </p:blipFill>
        <p:spPr bwMode="auto">
          <a:xfrm>
            <a:off x="5148064" y="1204784"/>
            <a:ext cx="3816424" cy="33393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Ｄ中間子セミレプトニック崩壊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-11793" y="928670"/>
            <a:ext cx="3935721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鈴木</a:t>
            </a: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深谷</a:t>
            </a: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TK @ Lattice 2016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6516216" y="928670"/>
            <a:ext cx="119941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FLAG3</a:t>
            </a:r>
            <a:endParaRPr lang="en-US" altLang="ja-JP" sz="22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22188"/>
              </p:ext>
            </p:extLst>
          </p:nvPr>
        </p:nvGraphicFramePr>
        <p:xfrm>
          <a:off x="307975" y="5064125"/>
          <a:ext cx="44894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0" name="Equation" r:id="rId5" imgW="2806560" imgH="253800" progId="Equation.DSMT4">
                  <p:embed/>
                </p:oleObj>
              </mc:Choice>
              <mc:Fallback>
                <p:oleObj name="Equation" r:id="rId5" imgW="280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5064125"/>
                        <a:ext cx="44894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5432573" y="4954856"/>
            <a:ext cx="2739827" cy="49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0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. 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HPQCD 12A (</a:t>
            </a:r>
            <a:r>
              <a:rPr lang="en-US" altLang="ja-JP" sz="20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0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0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 3)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5617652"/>
            <a:ext cx="9144000" cy="48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p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reliminary  =  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最も細かい格子、最も軽い</a:t>
            </a:r>
            <a:r>
              <a:rPr lang="en-US" altLang="ja-JP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ud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の計算が実行中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09537" algn="ctr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SzPct val="90000"/>
              <a:defRPr/>
            </a:pPr>
            <a:r>
              <a:rPr lang="ja-JP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小さい離散化誤差 ⇒</a:t>
            </a:r>
            <a:r>
              <a:rPr lang="ja-JP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B</a:t>
            </a:r>
            <a:r>
              <a:rPr lang="ja-JP" altLang="en-US" sz="2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中間子セミレプトニック崩壊の研究</a:t>
            </a:r>
            <a:endParaRPr lang="en-US" altLang="ja-JP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pic>
        <p:nvPicPr>
          <p:cNvPr id="11" name="Picture 2" descr="C:\Users\takashi\Desktop\f+0_Dpi_vs_Mpi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4524" r="10021" b="3341"/>
          <a:stretch/>
        </p:blipFill>
        <p:spPr bwMode="auto">
          <a:xfrm>
            <a:off x="36000" y="1512000"/>
            <a:ext cx="4748501" cy="343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5616000" y="2412000"/>
            <a:ext cx="577826" cy="0"/>
          </a:xfrm>
          <a:prstGeom prst="straightConnector1">
            <a:avLst/>
          </a:prstGeom>
          <a:ln w="60325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7488000" y="2412000"/>
            <a:ext cx="577826" cy="0"/>
          </a:xfrm>
          <a:prstGeom prst="straightConnector1">
            <a:avLst/>
          </a:prstGeom>
          <a:ln w="60325"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6336000" y="2196000"/>
            <a:ext cx="1199417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16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JLQCD</a:t>
            </a:r>
            <a:endParaRPr lang="en-US" altLang="ja-JP" sz="16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SzPct val="70000"/>
              <a:buNone/>
              <a:defRPr/>
            </a:pP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まとめ</a:t>
            </a:r>
            <a:endParaRPr lang="en-US" altLang="ja-JP" sz="4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2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749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" t="711" r="1311" b="2003"/>
          <a:stretch/>
        </p:blipFill>
        <p:spPr bwMode="auto">
          <a:xfrm>
            <a:off x="4860032" y="2790152"/>
            <a:ext cx="4193273" cy="294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その前に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ππ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RBC/UKQCD,  </a:t>
            </a:r>
            <a:r>
              <a:rPr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(PRD91(2015)07450)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32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(PRL115(2015)212001)</a:t>
            </a:r>
            <a:endParaRPr lang="ja-JP" altLang="en-US" sz="18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373234"/>
              </p:ext>
            </p:extLst>
          </p:nvPr>
        </p:nvGraphicFramePr>
        <p:xfrm>
          <a:off x="57150" y="1639888"/>
          <a:ext cx="90646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545" name="Equation" r:id="rId5" imgW="4673520" imgH="253800" progId="Equation.DSMT4">
                  <p:embed/>
                </p:oleObj>
              </mc:Choice>
              <mc:Fallback>
                <p:oleObj name="Equation" r:id="rId5" imgW="4673520" imgH="253800" progId="Equation.DSMT4">
                  <p:embed/>
                  <p:pic>
                    <p:nvPicPr>
                      <p:cNvPr id="0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1639888"/>
                        <a:ext cx="9064625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2276872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u="sng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統計</a:t>
            </a: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誤差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54025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非連結ダイアグラム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1663" y="503312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000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000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</a:t>
            </a:r>
            <a:r>
              <a:rPr lang="en-US" altLang="ja-JP" sz="2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exp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[-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E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ππ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Δt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]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で抑制されない誤差 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pic>
        <p:nvPicPr>
          <p:cNvPr id="10" name="Picture 14" descr="C:\Users\takashi\Desktop\k2pipi_type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9552" y="3501008"/>
            <a:ext cx="2685908" cy="14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565200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271463">
              <a:lnSpc>
                <a:spcPct val="14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と </a:t>
            </a:r>
            <a:r>
              <a:rPr lang="en-US" altLang="ja-JP" sz="22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2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6</a:t>
            </a:r>
            <a:r>
              <a:rPr lang="ja-JP" altLang="en-US" sz="20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の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cancelation</a:t>
            </a:r>
          </a:p>
          <a:p>
            <a:pPr marL="182562">
              <a:lnSpc>
                <a:spcPct val="18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⇒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 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Kelly @ Lattice 2016 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: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１年で統計を４倍に  </a:t>
            </a: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⇒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 最大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2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倍の改善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91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68313" y="2133600"/>
            <a:ext cx="84597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ja-JP" altLang="ja-JP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60824"/>
            <a:ext cx="9144000" cy="584200"/>
          </a:xfrm>
        </p:spPr>
        <p:txBody>
          <a:bodyPr>
            <a:no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SzPct val="70000"/>
              <a:buFontTx/>
              <a:buNone/>
              <a:defRPr/>
            </a:pPr>
            <a:r>
              <a:rPr lang="en-US" altLang="ja-JP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1. </a:t>
            </a:r>
            <a:r>
              <a:rPr lang="ja-JP" altLang="en-US" sz="4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精密</a:t>
            </a:r>
            <a:r>
              <a:rPr lang="ja-JP" altLang="en-US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GP創英角ﾎﾟｯﾌﾟ体" pitchFamily="50" charset="-128"/>
                <a:ea typeface="HGP創英角ﾎﾟｯﾌﾟ体" pitchFamily="50" charset="-128"/>
              </a:rPr>
              <a:t>格子ＱＣＤシミュレーション</a:t>
            </a:r>
            <a:endParaRPr lang="ja-JP" altLang="en-US" sz="4200" b="1" dirty="0">
              <a:effectLst>
                <a:outerShdw blurRad="38100" dist="38100" dir="2700000" algn="tl">
                  <a:srgbClr val="C0C0C0"/>
                </a:outerShdw>
              </a:effectLst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69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その前に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K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→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ππ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RBC/UKQCD,  </a:t>
            </a:r>
            <a:r>
              <a:rPr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(PRD91(2015)07450)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3200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18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(PRL115(2015)212001)</a:t>
            </a:r>
            <a:endParaRPr lang="ja-JP" altLang="en-US" sz="18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92716"/>
              </p:ext>
            </p:extLst>
          </p:nvPr>
        </p:nvGraphicFramePr>
        <p:xfrm>
          <a:off x="142372" y="1640484"/>
          <a:ext cx="8894124" cy="492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09" name="Equation" r:id="rId4" imgW="4584600" imgH="253800" progId="Equation.DSMT4">
                  <p:embed/>
                </p:oleObj>
              </mc:Choice>
              <mc:Fallback>
                <p:oleObj name="Equation" r:id="rId4" imgW="4584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72" y="1640484"/>
                        <a:ext cx="8894124" cy="492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251284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u="sng" dirty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系統</a:t>
            </a:r>
            <a:r>
              <a:rPr lang="ja-JP" altLang="en-US" sz="2200" u="sng" dirty="0" smtClean="0">
                <a:solidFill>
                  <a:srgbClr val="0099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誤差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</a:p>
          <a:p>
            <a:pPr marL="454025" indent="-271463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演算子のくりこみ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(15%)</a:t>
            </a:r>
          </a:p>
          <a:p>
            <a:pPr marL="454025" indent="-271463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Wilson</a:t>
            </a: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係数の摂動計算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(12%)</a:t>
            </a:r>
          </a:p>
          <a:p>
            <a:pPr marL="454025" indent="-271463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離散化誤差 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(12%)</a:t>
            </a:r>
          </a:p>
          <a:p>
            <a:pPr marL="454025" indent="-271463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Lellouch-L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/>
              </a:rPr>
              <a:t>ü</a:t>
            </a:r>
            <a:r>
              <a:rPr lang="en-US" altLang="ja-JP" sz="2000" dirty="0" err="1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scher</a:t>
            </a: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 factor (11%)</a:t>
            </a:r>
          </a:p>
          <a:p>
            <a:pPr marL="454025" indent="-271463">
              <a:lnSpc>
                <a:spcPct val="1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0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…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565200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80000"/>
              </a:lnSpc>
              <a:buClr>
                <a:schemeClr val="tx1"/>
              </a:buClr>
              <a:defRPr/>
            </a:pP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</p:txBody>
      </p:sp>
      <p:sp>
        <p:nvSpPr>
          <p:cNvPr id="4" name="右中かっこ 3"/>
          <p:cNvSpPr/>
          <p:nvPr/>
        </p:nvSpPr>
        <p:spPr>
          <a:xfrm>
            <a:off x="4355976" y="3212976"/>
            <a:ext cx="360040" cy="1008112"/>
          </a:xfrm>
          <a:prstGeom prst="rightBrace">
            <a:avLst>
              <a:gd name="adj1" fmla="val 644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076056" y="3221360"/>
            <a:ext cx="4046754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5250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Kelly @ Lattice 2016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454025" indent="-2714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くり込みスケールを上げる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454025" indent="-2714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全ての演算子を考慮する</a:t>
            </a:r>
            <a:endParaRPr lang="en-US" altLang="ja-JP" sz="20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/>
            </a:endParaRPr>
          </a:p>
          <a:p>
            <a:pPr marL="182562">
              <a:lnSpc>
                <a:spcPct val="160000"/>
              </a:lnSpc>
              <a:buClr>
                <a:schemeClr val="tx1"/>
              </a:buClr>
              <a:defRPr/>
            </a:pPr>
            <a:r>
              <a:rPr lang="ja-JP" altLang="en-US" sz="2000" dirty="0" smtClean="0"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⇒  </a:t>
            </a:r>
            <a:r>
              <a:rPr lang="ja-JP" altLang="en-US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これらの誤差を半減</a:t>
            </a:r>
            <a:r>
              <a:rPr lang="en-US" altLang="ja-JP" sz="20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/>
              </a:rPr>
              <a:t>(?)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44626"/>
              </p:ext>
            </p:extLst>
          </p:nvPr>
        </p:nvGraphicFramePr>
        <p:xfrm>
          <a:off x="3203848" y="4581128"/>
          <a:ext cx="730698" cy="365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610" name="Equation" r:id="rId6" imgW="431640" imgH="215640" progId="Equation.DSMT4">
                  <p:embed/>
                </p:oleObj>
              </mc:Choice>
              <mc:Fallback>
                <p:oleObj name="Equation" r:id="rId6" imgW="431640" imgH="21564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581128"/>
                        <a:ext cx="730698" cy="365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6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まとめ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-3" y="1504734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精密格子ＱＣＤ計算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 統計・系統誤差の制御が重要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CKM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行列要素の決定と格子ＱＣＤ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1984" y="234888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ight flavor :   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f</a:t>
            </a:r>
            <a:r>
              <a:rPr lang="en-US" altLang="ja-JP" sz="24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/f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lν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4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4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endParaRPr lang="en-US" altLang="ja-JP" sz="22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542925" indent="-180975">
              <a:lnSpc>
                <a:spcPct val="1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現実的シミュレーション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⇒  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ハドロン行列要素の精度は 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≲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1%</a:t>
            </a:r>
          </a:p>
          <a:p>
            <a:pPr marL="542925" indent="-180975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ターゲットは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ja-JP" altLang="en-US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ππ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νν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,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π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ll</a:t>
            </a:r>
            <a:r>
              <a:rPr lang="ja-JP" altLang="en-US" sz="22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へ 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(RBC/UKQCD, 1605.04442, 1608.07585)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4293096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4025" indent="-358775">
              <a:lnSpc>
                <a:spcPct val="140000"/>
              </a:lnSpc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h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eavy flavor : 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leptonic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</a:t>
            </a:r>
            <a:r>
              <a:rPr lang="en-US" altLang="ja-JP" sz="22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semileptonic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, mixing</a:t>
            </a:r>
            <a:endParaRPr lang="en-US" altLang="ja-JP" sz="22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542925" indent="-180975">
              <a:lnSpc>
                <a:spcPct val="1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200" dirty="0" smtClean="0">
                <a:solidFill>
                  <a:srgbClr val="FF000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≲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数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%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精度の計算が行われ始めた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⇔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Belle II</a:t>
            </a: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に見合う精度</a:t>
            </a:r>
            <a:endParaRPr lang="en-US" altLang="ja-JP" sz="22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542925" indent="-1809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が、１つのグループのみ　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(HPQCD or FNAL/MILC)</a:t>
            </a:r>
          </a:p>
          <a:p>
            <a:pPr marL="542925" indent="-180975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独立な精密計算が進められている</a:t>
            </a:r>
            <a:r>
              <a:rPr lang="en-US" altLang="ja-JP" sz="22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(JLQCD,  ETM,  ALPHA,  …) </a:t>
            </a:r>
          </a:p>
        </p:txBody>
      </p:sp>
    </p:spTree>
    <p:extLst>
      <p:ext uri="{BB962C8B-B14F-4D97-AF65-F5344CB8AC3E}">
        <p14:creationId xmlns:p14="http://schemas.microsoft.com/office/powerpoint/2010/main" val="29030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矢印 5"/>
          <p:cNvSpPr/>
          <p:nvPr/>
        </p:nvSpPr>
        <p:spPr>
          <a:xfrm rot="14491010">
            <a:off x="4839477" y="2541261"/>
            <a:ext cx="398849" cy="720080"/>
          </a:xfrm>
          <a:prstGeom prst="rightArrow">
            <a:avLst>
              <a:gd name="adj1" fmla="val 50000"/>
              <a:gd name="adj2" fmla="val 58821"/>
            </a:avLst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格子ＱＣＤシミュレーション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0" y="3096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場の配位の集合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{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</a:t>
            </a:r>
            <a:r>
              <a:rPr lang="en-US" altLang="ja-JP" sz="22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2</a:t>
            </a:r>
            <a:r>
              <a:rPr lang="en-US" altLang="ja-JP" sz="22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,…,</a:t>
            </a:r>
            <a:r>
              <a:rPr lang="en-US" altLang="ja-JP" sz="22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C</a:t>
            </a:r>
            <a:r>
              <a:rPr lang="en-US" altLang="ja-JP" sz="22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200" baseline="-250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conf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}</a:t>
            </a:r>
            <a:r>
              <a:rPr lang="ja-JP" altLang="en-US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をこの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weight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で生成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Euclid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な格子上に定式化したＱＣＤの</a:t>
            </a:r>
            <a:endParaRPr lang="en-US" altLang="ja-JP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モンテカルロシミュレーション</a:t>
            </a: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019593"/>
              </p:ext>
            </p:extLst>
          </p:nvPr>
        </p:nvGraphicFramePr>
        <p:xfrm>
          <a:off x="501650" y="1980000"/>
          <a:ext cx="800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217" name="Equation" r:id="rId4" imgW="4000320" imgH="457200" progId="Equation.DSMT4">
                  <p:embed/>
                </p:oleObj>
              </mc:Choice>
              <mc:Fallback>
                <p:oleObj name="Equation" r:id="rId4" imgW="4000320" imgH="4572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980000"/>
                        <a:ext cx="8001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/>
          <p:cNvGrpSpPr/>
          <p:nvPr/>
        </p:nvGrpSpPr>
        <p:grpSpPr>
          <a:xfrm>
            <a:off x="539552" y="3888000"/>
            <a:ext cx="8028464" cy="1178960"/>
            <a:chOff x="720000" y="3816000"/>
            <a:chExt cx="8028464" cy="117896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20000" y="3816000"/>
              <a:ext cx="1126413" cy="1178960"/>
              <a:chOff x="565587" y="3789040"/>
              <a:chExt cx="1126413" cy="1178960"/>
            </a:xfrm>
          </p:grpSpPr>
          <p:pic>
            <p:nvPicPr>
              <p:cNvPr id="9" name="Picture 4" descr="C:\Users\takashi\Desktop\lattice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8" t="5913" r="7547" b="4326"/>
              <a:stretch/>
            </p:blipFill>
            <p:spPr bwMode="auto">
              <a:xfrm>
                <a:off x="565587" y="3789040"/>
                <a:ext cx="956042" cy="102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14"/>
              <p:cNvSpPr>
                <a:spLocks noChangeArrowheads="1"/>
              </p:cNvSpPr>
              <p:nvPr/>
            </p:nvSpPr>
            <p:spPr bwMode="auto">
              <a:xfrm>
                <a:off x="1332000" y="4500000"/>
                <a:ext cx="3600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1</a:t>
                </a:r>
                <a:endParaRPr lang="en-US" altLang="ja-JP" dirty="0" smtClean="0"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1980000" y="3816000"/>
              <a:ext cx="1126413" cy="1178960"/>
              <a:chOff x="565587" y="3789040"/>
              <a:chExt cx="1126413" cy="1178960"/>
            </a:xfrm>
          </p:grpSpPr>
          <p:pic>
            <p:nvPicPr>
              <p:cNvPr id="13" name="Picture 4" descr="C:\Users\takashi\Desktop\lattice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8" t="5913" r="7547" b="4326"/>
              <a:stretch/>
            </p:blipFill>
            <p:spPr bwMode="auto">
              <a:xfrm>
                <a:off x="565587" y="3789040"/>
                <a:ext cx="956042" cy="102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1332000" y="4500000"/>
                <a:ext cx="3600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2</a:t>
                </a:r>
                <a:endParaRPr lang="en-US" altLang="ja-JP" dirty="0" smtClean="0"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5" name="グループ化 14"/>
            <p:cNvGrpSpPr/>
            <p:nvPr/>
          </p:nvGrpSpPr>
          <p:grpSpPr>
            <a:xfrm>
              <a:off x="3240000" y="3816000"/>
              <a:ext cx="1126413" cy="1178960"/>
              <a:chOff x="565587" y="3789040"/>
              <a:chExt cx="1126413" cy="1178960"/>
            </a:xfrm>
          </p:grpSpPr>
          <p:pic>
            <p:nvPicPr>
              <p:cNvPr id="16" name="Picture 4" descr="C:\Users\takashi\Desktop\lattice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8" t="5913" r="7547" b="4326"/>
              <a:stretch/>
            </p:blipFill>
            <p:spPr bwMode="auto">
              <a:xfrm>
                <a:off x="565587" y="3789040"/>
                <a:ext cx="956042" cy="102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1332000" y="4500000"/>
                <a:ext cx="3600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3</a:t>
                </a:r>
                <a:endParaRPr lang="en-US" altLang="ja-JP" dirty="0" smtClean="0"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8" name="グループ化 17"/>
            <p:cNvGrpSpPr/>
            <p:nvPr/>
          </p:nvGrpSpPr>
          <p:grpSpPr>
            <a:xfrm>
              <a:off x="4500000" y="3816000"/>
              <a:ext cx="1126413" cy="1178960"/>
              <a:chOff x="565587" y="3789040"/>
              <a:chExt cx="1126413" cy="1178960"/>
            </a:xfrm>
          </p:grpSpPr>
          <p:pic>
            <p:nvPicPr>
              <p:cNvPr id="19" name="Picture 4" descr="C:\Users\takashi\Desktop\lattice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8" t="5913" r="7547" b="4326"/>
              <a:stretch/>
            </p:blipFill>
            <p:spPr bwMode="auto">
              <a:xfrm>
                <a:off x="565587" y="3789040"/>
                <a:ext cx="956042" cy="102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14"/>
              <p:cNvSpPr>
                <a:spLocks noChangeArrowheads="1"/>
              </p:cNvSpPr>
              <p:nvPr/>
            </p:nvSpPr>
            <p:spPr bwMode="auto">
              <a:xfrm>
                <a:off x="1332000" y="4500000"/>
                <a:ext cx="360000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i="1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baseline="-25000" dirty="0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4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     </a:t>
                </a:r>
                <a:endParaRPr lang="en-US" altLang="ja-JP" dirty="0" smtClean="0"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7236033" y="3816000"/>
              <a:ext cx="1512431" cy="1178960"/>
              <a:chOff x="6948000" y="3816000"/>
              <a:chExt cx="1512431" cy="1178960"/>
            </a:xfrm>
          </p:grpSpPr>
          <p:pic>
            <p:nvPicPr>
              <p:cNvPr id="27" name="Picture 4" descr="C:\Users\takashi\Desktop\lattice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8" t="5913" r="7547" b="4326"/>
              <a:stretch/>
            </p:blipFill>
            <p:spPr bwMode="auto">
              <a:xfrm>
                <a:off x="6948000" y="3816000"/>
                <a:ext cx="956042" cy="1020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14"/>
              <p:cNvSpPr>
                <a:spLocks noChangeArrowheads="1"/>
              </p:cNvSpPr>
              <p:nvPr/>
            </p:nvSpPr>
            <p:spPr bwMode="auto">
              <a:xfrm>
                <a:off x="7714412" y="4526960"/>
                <a:ext cx="746019" cy="46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buClr>
                    <a:schemeClr val="accent1">
                      <a:lumMod val="40000"/>
                      <a:lumOff val="60000"/>
                    </a:schemeClr>
                  </a:buClr>
                  <a:defRPr/>
                </a:pPr>
                <a:r>
                  <a:rPr lang="en-US" altLang="ja-JP" sz="2000" i="1" dirty="0" err="1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sz="2000" i="1" baseline="-25000" dirty="0" err="1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baseline="-25000" dirty="0" err="1" smtClean="0">
                    <a:latin typeface="Times New Roman" panose="02020603050405020304" pitchFamily="18" charset="0"/>
                    <a:ea typeface="小塚ゴシック Pro R" pitchFamily="34" charset="-128"/>
                    <a:cs typeface="Times New Roman" panose="02020603050405020304" pitchFamily="18" charset="0"/>
                  </a:rPr>
                  <a:t>conf</a:t>
                </a:r>
                <a:r>
                  <a:rPr lang="en-US" altLang="ja-JP" sz="2000" dirty="0" smtClean="0">
                    <a:latin typeface="小塚ゴシック Pro R" pitchFamily="34" charset="-128"/>
                    <a:ea typeface="小塚ゴシック Pro R" pitchFamily="34" charset="-128"/>
                    <a:cs typeface="Arial" pitchFamily="34" charset="0"/>
                  </a:rPr>
                  <a:t>            </a:t>
                </a:r>
                <a:endParaRPr lang="en-US" altLang="ja-JP" dirty="0" smtClean="0">
                  <a:latin typeface="小塚ゴシック Pro R" pitchFamily="34" charset="-128"/>
                  <a:ea typeface="小塚ゴシック Pro R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433289" y="4056228"/>
              <a:ext cx="1586983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287338">
                <a:lnSpc>
                  <a:spcPct val="15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ja-JP" altLang="en-US" sz="20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・ </a:t>
              </a:r>
              <a:r>
                <a:rPr lang="ja-JP" altLang="en-US" sz="2000" dirty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・ ・ ・ </a:t>
              </a:r>
              <a:r>
                <a:rPr lang="en-US" altLang="ja-JP" sz="2000" dirty="0" smtClean="0">
                  <a:latin typeface="小塚ゴシック Pro R" pitchFamily="34" charset="-128"/>
                  <a:ea typeface="小塚ゴシック Pro R" pitchFamily="34" charset="-128"/>
                  <a:cs typeface="Arial" pitchFamily="34" charset="0"/>
                </a:rPr>
                <a:t>           </a:t>
              </a:r>
              <a:endParaRPr lang="en-US" altLang="ja-JP" dirty="0" smtClean="0">
                <a:latin typeface="小塚ゴシック Pro R" pitchFamily="34" charset="-128"/>
                <a:ea typeface="小塚ゴシック Pro R" pitchFamily="34" charset="-128"/>
                <a:cs typeface="Times New Roman" pitchFamily="18" charset="0"/>
              </a:endParaRPr>
            </a:p>
          </p:txBody>
        </p:sp>
      </p:grp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0" y="5652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沢山の自由度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</a:t>
            </a:r>
            <a:r>
              <a:rPr lang="en-US" altLang="ja-JP" sz="21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cf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. O(10</a:t>
            </a:r>
            <a:r>
              <a:rPr lang="en-US" altLang="ja-JP" sz="21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7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) on 24</a:t>
            </a:r>
            <a:r>
              <a:rPr lang="en-US" altLang="ja-JP" sz="2100" baseline="30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4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  計算機で生成  ⇒  モンテカルロ</a:t>
            </a:r>
            <a:endParaRPr lang="en-US" altLang="ja-JP" sz="21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0" y="5112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&lt;O&gt;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</a:t>
            </a:r>
            <a:r>
              <a:rPr lang="en-US" altLang="ja-JP" sz="22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各配位での値の「統計平均」</a:t>
            </a:r>
            <a:endParaRPr lang="en-US" altLang="ja-JP" sz="21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-6163" y="6300000"/>
            <a:ext cx="91440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1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1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680" indent="0" algn="ctr" fontAlgn="auto">
              <a:lnSpc>
                <a:spcPct val="10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ja-JP" altLang="en-US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非摂</a:t>
            </a:r>
            <a:r>
              <a:rPr lang="ja-JP" altLang="en-US" sz="2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動的、格子化・シミュレーションの不定性の制御が必要</a:t>
            </a:r>
          </a:p>
        </p:txBody>
      </p:sp>
    </p:spTree>
    <p:extLst>
      <p:ext uri="{BB962C8B-B14F-4D97-AF65-F5344CB8AC3E}">
        <p14:creationId xmlns:p14="http://schemas.microsoft.com/office/powerpoint/2010/main" val="10772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1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 descr="C:\Users\takashi\Desktop\k2pipi_type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685908" cy="14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統計精度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1052736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有限時間では有限個の配位しか生成できない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1648750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40000"/>
              </a:lnSpc>
              <a:buClr>
                <a:schemeClr val="tx1"/>
              </a:buClr>
              <a:defRPr/>
            </a:pPr>
            <a:r>
              <a:rPr lang="en-US" altLang="ja-JP" sz="24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=</a:t>
            </a:r>
            <a:r>
              <a:rPr lang="ja-JP" altLang="en-US" sz="2400" dirty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u="sng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importance sampling</a:t>
            </a:r>
          </a:p>
          <a:p>
            <a:pPr marL="450850" indent="-268288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1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Boltzman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因子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 err="1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exp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[ </a:t>
            </a:r>
            <a:r>
              <a:rPr lang="en-US" altLang="ja-JP" sz="23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-</a:t>
            </a:r>
            <a:r>
              <a:rPr lang="en-US" altLang="ja-JP" sz="23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en-US" altLang="ja-JP" sz="2100" baseline="-250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QCD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]</a:t>
            </a:r>
          </a:p>
          <a:p>
            <a:pPr marL="182562">
              <a:lnSpc>
                <a:spcPct val="110000"/>
              </a:lnSpc>
              <a:buClr>
                <a:schemeClr val="tx1"/>
              </a:buClr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⇒  作用の大きい配位の寄与は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2562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      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指数関数的に抑制</a:t>
            </a:r>
            <a:endParaRPr lang="en-US" altLang="ja-JP" sz="2100" dirty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46088" indent="-265113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寄与の大きい配位を、統計精度の</a:t>
            </a:r>
            <a:endParaRPr lang="en-US" altLang="ja-JP" sz="21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80975">
              <a:lnSpc>
                <a:spcPct val="110000"/>
              </a:lnSpc>
              <a:buClr>
                <a:schemeClr val="tx1"/>
              </a:buClr>
              <a:defRPr/>
            </a:pPr>
            <a:r>
              <a:rPr lang="en-US" altLang="ja-JP" sz="2100" dirty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達成に十分な数だけ生成する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4601078"/>
            <a:ext cx="9120673" cy="5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2">
              <a:lnSpc>
                <a:spcPct val="140000"/>
              </a:lnSpc>
              <a:buClr>
                <a:schemeClr val="tx1"/>
              </a:buClr>
              <a:defRPr/>
            </a:pPr>
            <a:r>
              <a:rPr lang="ja-JP" altLang="en-US" sz="2400" u="sng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ただし、注意が必要</a:t>
            </a:r>
            <a:r>
              <a:rPr lang="en-US" altLang="ja-JP" sz="2400" u="sng" dirty="0" smtClean="0">
                <a:solidFill>
                  <a:srgbClr val="00B050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</a:p>
          <a:p>
            <a:pPr marL="450850" indent="-268288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16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軽いハドロン </a:t>
            </a: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ja-JP" altLang="en-US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自己相関が強くなる</a:t>
            </a:r>
            <a:r>
              <a:rPr lang="en-US" altLang="ja-JP" sz="16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;   </a:t>
            </a:r>
            <a:r>
              <a:rPr lang="en-US" altLang="ja-JP" sz="21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1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s</a:t>
            </a:r>
            <a:r>
              <a:rPr lang="ja-JP" altLang="en-US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→</a:t>
            </a:r>
            <a:r>
              <a:rPr lang="en-US" altLang="ja-JP" sz="21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K</a:t>
            </a:r>
            <a:r>
              <a:rPr lang="en-US" altLang="ja-JP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for</a:t>
            </a:r>
            <a:r>
              <a:rPr lang="en-US" altLang="ja-JP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|</a:t>
            </a:r>
            <a:r>
              <a:rPr lang="en-US" altLang="ja-JP" sz="21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V</a:t>
            </a:r>
            <a:r>
              <a:rPr lang="en-US" altLang="ja-JP" sz="21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ub</a:t>
            </a:r>
            <a:r>
              <a:rPr lang="en-US" altLang="ja-JP" sz="21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|</a:t>
            </a:r>
          </a:p>
          <a:p>
            <a:pPr marL="450850" indent="-268288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重いハドロン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シグナルの指数減衰</a:t>
            </a:r>
            <a:endParaRPr lang="en-US" altLang="ja-JP" sz="21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50850" indent="-268288">
              <a:lnSpc>
                <a:spcPct val="13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4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非連結ダイアグラム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非物理的寄与、計算手法の精度</a:t>
            </a:r>
            <a:endParaRPr lang="en-US" altLang="ja-JP" sz="20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710925"/>
              </p:ext>
            </p:extLst>
          </p:nvPr>
        </p:nvGraphicFramePr>
        <p:xfrm>
          <a:off x="5868144" y="4966816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578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4966816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2373" name="Picture 5" descr="C:\Users\takashi\Desktop\Src_ppp\pp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4253" r="33283" b="6078"/>
          <a:stretch/>
        </p:blipFill>
        <p:spPr bwMode="auto">
          <a:xfrm>
            <a:off x="5581156" y="1633740"/>
            <a:ext cx="3311323" cy="311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299626"/>
              </p:ext>
            </p:extLst>
          </p:nvPr>
        </p:nvGraphicFramePr>
        <p:xfrm>
          <a:off x="6250384" y="3209032"/>
          <a:ext cx="177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579" name="Equation" r:id="rId8" imgW="888840" imgH="253800" progId="Equation.DSMT4">
                  <p:embed/>
                </p:oleObj>
              </mc:Choice>
              <mc:Fallback>
                <p:oleObj name="Equation" r:id="rId8" imgW="888840" imgH="253800" progId="Equation.DSMT4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0384" y="3209032"/>
                        <a:ext cx="1778000" cy="508000"/>
                      </a:xfrm>
                      <a:prstGeom prst="rect">
                        <a:avLst/>
                      </a:prstGeom>
                      <a:solidFill>
                        <a:schemeClr val="bg1">
                          <a:alpha val="7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23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系統誤差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=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リアリティ 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vs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 コスト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713" y="86400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統計数だけでなく、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現実的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なシミュレーションも重要</a:t>
            </a:r>
            <a:endParaRPr lang="ja-JP" altLang="en-US" sz="2800" i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1629172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6088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格子間隔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6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200" baseline="-25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  <a:r>
              <a:rPr lang="en-US" altLang="ja-JP" sz="2200" dirty="0" smtClean="0">
                <a:latin typeface="小塚ゴシック Pro R"/>
                <a:ea typeface="小塚ゴシック Pro R"/>
                <a:cs typeface="Arial" pitchFamily="34" charset="0"/>
              </a:rPr>
              <a:t>≪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調べたい系の典型スケール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</a:p>
          <a:p>
            <a:pPr marL="446088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</a:t>
            </a:r>
            <a:r>
              <a:rPr lang="ja-JP" altLang="en-US" sz="2200" dirty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サイズ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r>
              <a:rPr lang="en-US" altLang="ja-JP" sz="26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en-US" altLang="ja-JP" sz="2200" dirty="0" smtClean="0">
                <a:latin typeface="小塚ゴシック Pro R"/>
                <a:ea typeface="小塚ゴシック Pro R"/>
                <a:cs typeface="Arial" pitchFamily="34" charset="0"/>
              </a:rPr>
              <a:t>≫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典型スケール</a:t>
            </a:r>
            <a:endParaRPr lang="en-US" altLang="ja-JP" sz="2200" dirty="0" smtClean="0"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446088" indent="-265113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19138" algn="l"/>
              </a:tabLst>
              <a:defRPr/>
            </a:pP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クォーク質量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= 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現実世界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</a:t>
            </a:r>
            <a:endParaRPr lang="en-US" altLang="ja-JP" sz="2600" i="1" baseline="-25000" dirty="0" smtClean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1746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sz="2200" dirty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459383"/>
              </p:ext>
            </p:extLst>
          </p:nvPr>
        </p:nvGraphicFramePr>
        <p:xfrm>
          <a:off x="198884" y="4826868"/>
          <a:ext cx="4229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232" name="Equation" r:id="rId4" imgW="1409400" imgH="253800" progId="Equation.DSMT4">
                  <p:embed/>
                </p:oleObj>
              </mc:Choice>
              <mc:Fallback>
                <p:oleObj name="Equation" r:id="rId4" imgW="1409400" imgH="253800" progId="Equation.DSMT4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84" y="4826868"/>
                        <a:ext cx="4229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49890" y="4077072"/>
            <a:ext cx="3986606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6088" indent="-271463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格子点数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:  </a:t>
            </a:r>
            <a:r>
              <a:rPr lang="en-US" altLang="ja-JP" sz="2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6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L/a</a:t>
            </a:r>
            <a:r>
              <a:rPr lang="en-US" altLang="ja-JP" sz="2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6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4</a:t>
            </a:r>
          </a:p>
          <a:p>
            <a:pPr marL="446088" indent="-271463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配位の更新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:  </a:t>
            </a:r>
            <a:r>
              <a:rPr lang="en-US" altLang="ja-JP" sz="26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2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6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6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6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endParaRPr lang="en-US" altLang="ja-JP" sz="26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46088" indent="-271463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ja-JP" sz="2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[</a:t>
            </a:r>
            <a:r>
              <a:rPr lang="en-US" altLang="ja-JP" sz="26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dq</a:t>
            </a:r>
            <a:r>
              <a:rPr lang="en-US" altLang="ja-JP" sz="2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][</a:t>
            </a:r>
            <a:r>
              <a:rPr lang="en-US" altLang="ja-JP" sz="26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dq</a:t>
            </a:r>
            <a:r>
              <a:rPr lang="en-US" altLang="ja-JP" sz="26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] 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en-US" altLang="ja-JP" sz="2600" i="1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600" i="1" baseline="-25000" dirty="0" err="1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400" i="1" baseline="-25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</a:t>
            </a:r>
            <a:r>
              <a:rPr lang="en-US" altLang="ja-JP" sz="2400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1</a:t>
            </a:r>
            <a:endParaRPr lang="en-US" altLang="ja-JP" sz="2200" dirty="0" smtClean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  <a:p>
            <a:pPr marL="446088" indent="-271463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ja-JP" altLang="en-US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自己</a:t>
            </a:r>
            <a:r>
              <a:rPr lang="ja-JP" altLang="en-US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相関</a:t>
            </a:r>
            <a:r>
              <a:rPr lang="en-US" altLang="ja-JP" sz="22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(</a:t>
            </a:r>
            <a:r>
              <a:rPr lang="en-US" altLang="ja-JP" sz="26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600" i="1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600" i="1" baseline="-25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2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600" baseline="300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</a:p>
          <a:p>
            <a:pPr marL="1746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sz="2600" dirty="0"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左中かっこ 3"/>
          <p:cNvSpPr/>
          <p:nvPr/>
        </p:nvSpPr>
        <p:spPr>
          <a:xfrm>
            <a:off x="4644008" y="4184940"/>
            <a:ext cx="432048" cy="2052000"/>
          </a:xfrm>
          <a:prstGeom prst="leftBrace">
            <a:avLst>
              <a:gd name="adj1" fmla="val 9147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4" descr="C:\Users\takashi\Desktop\lattic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5913" r="7547" b="4326"/>
          <a:stretch/>
        </p:blipFill>
        <p:spPr bwMode="auto">
          <a:xfrm>
            <a:off x="6372480" y="1624275"/>
            <a:ext cx="1833968" cy="19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右中かっこ 4"/>
          <p:cNvSpPr/>
          <p:nvPr/>
        </p:nvSpPr>
        <p:spPr>
          <a:xfrm rot="240000">
            <a:off x="8213366" y="2070803"/>
            <a:ext cx="216000" cy="936000"/>
          </a:xfrm>
          <a:prstGeom prst="rightBrace">
            <a:avLst>
              <a:gd name="adj1" fmla="val 44898"/>
              <a:gd name="adj2" fmla="val 52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532480" y="2312768"/>
            <a:ext cx="360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L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920480" y="1340768"/>
            <a:ext cx="289269" cy="39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50000"/>
              </a:lnSpc>
              <a:buClr>
                <a:schemeClr val="accent1">
                  <a:lumMod val="40000"/>
                  <a:lumOff val="60000"/>
                </a:schemeClr>
              </a:buClr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0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</a:t>
            </a:r>
            <a:endParaRPr lang="en-US" altLang="ja-JP" dirty="0" smtClean="0">
              <a:latin typeface="小塚ゴシック Pro R" pitchFamily="34" charset="-128"/>
              <a:ea typeface="小塚ゴシック Pro R" pitchFamily="34" charset="-128"/>
              <a:cs typeface="Times New Roman" pitchFamily="18" charset="0"/>
            </a:endParaRPr>
          </a:p>
        </p:txBody>
      </p:sp>
      <p:sp>
        <p:nvSpPr>
          <p:cNvPr id="21" name="右中かっこ 20"/>
          <p:cNvSpPr/>
          <p:nvPr/>
        </p:nvSpPr>
        <p:spPr>
          <a:xfrm rot="17760000">
            <a:off x="7848480" y="1736768"/>
            <a:ext cx="108000" cy="180000"/>
          </a:xfrm>
          <a:prstGeom prst="rightBrace">
            <a:avLst>
              <a:gd name="adj1" fmla="val 44898"/>
              <a:gd name="adj2" fmla="val 520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>
            <a:off x="5904000" y="5399676"/>
            <a:ext cx="1440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0" y="3573016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ただし、シミュレーションコストは</a:t>
            </a:r>
            <a:r>
              <a:rPr lang="ja-JP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急速に増大する</a:t>
            </a:r>
            <a:endParaRPr lang="ja-JP" altLang="en-US" sz="2800" i="1" baseline="-250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19" name="Rectangle 3"/>
          <p:cNvSpPr>
            <a:spLocks noGrp="1" noChangeArrowheads="1"/>
          </p:cNvSpPr>
          <p:nvPr>
            <p:ph idx="1"/>
          </p:nvPr>
        </p:nvSpPr>
        <p:spPr>
          <a:xfrm>
            <a:off x="1617" y="6309320"/>
            <a:ext cx="9144000" cy="504056"/>
          </a:xfrm>
        </p:spPr>
        <p:txBody>
          <a:bodyPr>
            <a:noAutofit/>
          </a:bodyPr>
          <a:lstStyle/>
          <a:p>
            <a:pPr marL="85680" indent="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パラメタの選定  </a:t>
            </a:r>
            <a:r>
              <a:rPr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⇔  </a:t>
            </a:r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系統誤差の制御</a:t>
            </a:r>
            <a:endParaRPr lang="ja-JP" altLang="en-US" sz="2800" i="1" baseline="-25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18" grpId="0" build="p"/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系統誤差① </a:t>
            </a:r>
            <a:r>
              <a:rPr lang="en-US" altLang="ja-JP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: </a:t>
            </a:r>
            <a:r>
              <a:rPr lang="ja-JP" altLang="en-US" sz="4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itchFamily="50" charset="-128"/>
                <a:ea typeface="HGP創英角ﾎﾟｯﾌﾟ体" pitchFamily="50" charset="-128"/>
                <a:cs typeface="+mj-cs"/>
              </a:rPr>
              <a:t>離散化誤差</a:t>
            </a:r>
            <a:endParaRPr lang="ja-JP" altLang="en-US" sz="4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itchFamily="50" charset="-128"/>
              <a:ea typeface="HGP創英角ﾎﾟｯﾌﾟ体" pitchFamily="50" charset="-128"/>
              <a:cs typeface="+mj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727171" y="3976594"/>
            <a:ext cx="2035676" cy="2719406"/>
            <a:chOff x="6727171" y="3976594"/>
            <a:chExt cx="2035676" cy="2719406"/>
          </a:xfrm>
        </p:grpSpPr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7524000" y="6336000"/>
              <a:ext cx="562941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>
                <a:lnSpc>
                  <a:spcPct val="10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2200" i="1" dirty="0" smtClean="0"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M</a:t>
              </a:r>
              <a:r>
                <a:rPr lang="en-US" altLang="ja-JP" sz="2200" i="1" baseline="-25000" dirty="0" smtClean="0"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X</a:t>
              </a:r>
              <a:r>
                <a:rPr lang="en-US" altLang="ja-JP" sz="2200" baseline="30000" dirty="0" smtClean="0">
                  <a:latin typeface="Times New Roman" panose="02020603050405020304" pitchFamily="18" charset="0"/>
                  <a:ea typeface="小塚ゴシック Pro R" pitchFamily="34" charset="-128"/>
                  <a:cs typeface="Times New Roman" panose="02020603050405020304" pitchFamily="18" charset="0"/>
                </a:rPr>
                <a:t>-1</a:t>
              </a:r>
            </a:p>
          </p:txBody>
        </p:sp>
        <p:cxnSp>
          <p:nvCxnSpPr>
            <p:cNvPr id="57" name="直線コネクタ 56"/>
            <p:cNvCxnSpPr/>
            <p:nvPr/>
          </p:nvCxnSpPr>
          <p:spPr>
            <a:xfrm>
              <a:off x="7076550" y="4253944"/>
              <a:ext cx="0" cy="2055376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8407829" y="4253944"/>
              <a:ext cx="0" cy="2055376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6727171" y="4624390"/>
              <a:ext cx="2022831" cy="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>
              <a:off x="6740016" y="5914975"/>
              <a:ext cx="2022831" cy="0"/>
            </a:xfrm>
            <a:prstGeom prst="line">
              <a:avLst/>
            </a:prstGeom>
            <a:ln w="222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左中かっこ 40"/>
            <p:cNvSpPr/>
            <p:nvPr/>
          </p:nvSpPr>
          <p:spPr>
            <a:xfrm rot="16200000">
              <a:off x="7625087" y="5652000"/>
              <a:ext cx="252000" cy="1044000"/>
            </a:xfrm>
            <a:prstGeom prst="leftBrace">
              <a:avLst>
                <a:gd name="adj1" fmla="val 5022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7223009" y="4759632"/>
              <a:ext cx="1044000" cy="1044000"/>
            </a:xfrm>
            <a:prstGeom prst="ellipse">
              <a:avLst/>
            </a:prstGeom>
            <a:gradFill flip="none" rotWithShape="1">
              <a:gsLst>
                <a:gs pos="0">
                  <a:srgbClr val="FF3300"/>
                </a:gs>
                <a:gs pos="94000">
                  <a:srgbClr val="FF9933">
                    <a:alpha val="1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ja-JP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左中かっこ 70"/>
            <p:cNvSpPr/>
            <p:nvPr/>
          </p:nvSpPr>
          <p:spPr>
            <a:xfrm rot="5400000">
              <a:off x="7634189" y="3418954"/>
              <a:ext cx="216000" cy="1331279"/>
            </a:xfrm>
            <a:prstGeom prst="leftBrace">
              <a:avLst>
                <a:gd name="adj1" fmla="val 5022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727171" y="1459400"/>
            <a:ext cx="2035676" cy="2514999"/>
            <a:chOff x="6727171" y="1459400"/>
            <a:chExt cx="2035676" cy="2514999"/>
          </a:xfrm>
        </p:grpSpPr>
        <p:pic>
          <p:nvPicPr>
            <p:cNvPr id="43" name="Picture 3" descr="C:\Users\takashi\Desktop\canstock023148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171" y="1459400"/>
              <a:ext cx="2035676" cy="2035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円/楕円 43"/>
            <p:cNvSpPr/>
            <p:nvPr/>
          </p:nvSpPr>
          <p:spPr>
            <a:xfrm>
              <a:off x="7236000" y="1937238"/>
              <a:ext cx="1080120" cy="1080000"/>
            </a:xfrm>
            <a:prstGeom prst="ellipse">
              <a:avLst/>
            </a:prstGeom>
            <a:gradFill flip="none" rotWithShape="1">
              <a:gsLst>
                <a:gs pos="0">
                  <a:srgbClr val="FF3300"/>
                </a:gs>
                <a:gs pos="94000">
                  <a:srgbClr val="FF9933">
                    <a:alpha val="14000"/>
                  </a:srgbClr>
                </a:gs>
                <a:gs pos="100000">
                  <a:schemeClr val="bg1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ja-JP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7578473" y="3627275"/>
              <a:ext cx="345916" cy="347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buClr>
                  <a:schemeClr val="accent1">
                    <a:lumMod val="40000"/>
                    <a:lumOff val="60000"/>
                  </a:schemeClr>
                </a:buClr>
                <a:defRPr/>
              </a:pPr>
              <a:r>
                <a:rPr lang="en-US" altLang="ja-JP" sz="22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小塚ゴシック Pro M" pitchFamily="34" charset="-128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5" name="左中かっこ 74"/>
            <p:cNvSpPr/>
            <p:nvPr/>
          </p:nvSpPr>
          <p:spPr>
            <a:xfrm rot="16200000">
              <a:off x="7702527" y="3456000"/>
              <a:ext cx="144000" cy="324000"/>
            </a:xfrm>
            <a:prstGeom prst="leftBrace">
              <a:avLst>
                <a:gd name="adj1" fmla="val 5022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Rectangle 10"/>
          <p:cNvSpPr>
            <a:spLocks noChangeArrowheads="1"/>
          </p:cNvSpPr>
          <p:nvPr/>
        </p:nvSpPr>
        <p:spPr bwMode="auto">
          <a:xfrm>
            <a:off x="0" y="9000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46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3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格子間隔の選定</a:t>
            </a:r>
            <a:endParaRPr lang="en-US" altLang="ja-JP" sz="23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</a:endParaRPr>
          </a:p>
        </p:txBody>
      </p:sp>
      <p:sp>
        <p:nvSpPr>
          <p:cNvPr id="77" name="Rectangle 10"/>
          <p:cNvSpPr>
            <a:spLocks noChangeArrowheads="1"/>
          </p:cNvSpPr>
          <p:nvPr/>
        </p:nvSpPr>
        <p:spPr bwMode="auto">
          <a:xfrm>
            <a:off x="0" y="1547700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9750" indent="-3651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ハドロンの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大きさ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に比べて十分小さくすべき</a:t>
            </a:r>
            <a:r>
              <a:rPr lang="en-US" altLang="ja-JP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</a:t>
            </a:r>
          </a:p>
          <a:p>
            <a:pPr marL="174625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ja-JP" altLang="en-US" sz="2200" i="1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   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≫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 M</a:t>
            </a:r>
            <a:r>
              <a:rPr lang="en-US" altLang="ja-JP" sz="2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X</a:t>
            </a:r>
            <a:r>
              <a:rPr lang="en-US" altLang="ja-JP" sz="2400" i="1" dirty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endParaRPr lang="en-US" altLang="ja-JP" sz="2400" i="1" dirty="0" smtClean="0">
              <a:solidFill>
                <a:srgbClr val="0000FF"/>
              </a:solidFill>
              <a:latin typeface="Times New Roman" panose="02020603050405020304" pitchFamily="18" charset="0"/>
              <a:ea typeface="小塚ゴシック Pro R"/>
              <a:cs typeface="Times New Roman" panose="02020603050405020304" pitchFamily="18" charset="0"/>
            </a:endParaRPr>
          </a:p>
          <a:p>
            <a:pPr marL="1746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i="1" baseline="30000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      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⇔</a:t>
            </a:r>
            <a:r>
              <a:rPr lang="ja-JP" altLang="en-US" sz="2100" i="1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1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最新</a:t>
            </a:r>
            <a:r>
              <a:rPr lang="ja-JP" altLang="en-US" sz="21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の研究 </a:t>
            </a:r>
            <a:r>
              <a:rPr lang="en-US" altLang="ja-JP" sz="21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-1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M"/>
                <a:cs typeface="Times New Roman" panose="02020603050405020304" pitchFamily="18" charset="0"/>
              </a:rPr>
              <a:t>≲  </a:t>
            </a:r>
            <a:r>
              <a:rPr lang="en-US" altLang="ja-JP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</a:t>
            </a:r>
            <a:r>
              <a:rPr lang="en-US" altLang="ja-JP" sz="17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(</a:t>
            </a:r>
            <a:r>
              <a:rPr lang="ja-JP" altLang="en-US" sz="17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次ページ参照</a:t>
            </a:r>
            <a:r>
              <a:rPr lang="en-US" altLang="ja-JP" sz="1700" dirty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endParaRPr lang="en-US" altLang="ja-JP" sz="2400" baseline="30000" dirty="0" smtClean="0">
              <a:solidFill>
                <a:srgbClr val="0000FF"/>
              </a:solidFill>
              <a:latin typeface="Times New Roman" panose="02020603050405020304" pitchFamily="18" charset="0"/>
              <a:ea typeface="小塚ゴシック Pro R"/>
              <a:cs typeface="Times New Roman" panose="02020603050405020304" pitchFamily="18" charset="0"/>
            </a:endParaRPr>
          </a:p>
          <a:p>
            <a:pPr marL="1746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</a:t>
            </a:r>
            <a:r>
              <a:rPr lang="en-US" altLang="ja-JP" sz="24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小塚ゴシック Pro R"/>
                <a:cs typeface="Times New Roman" panose="02020603050405020304" pitchFamily="18" charset="0"/>
              </a:rPr>
              <a:t>           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⇔ 離散化誤差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Times New Roman" panose="02020603050405020304" pitchFamily="18" charset="0"/>
              </a:rPr>
              <a:t>:  </a:t>
            </a:r>
            <a:r>
              <a:rPr lang="en-US" altLang="ja-JP" sz="2400" i="1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((</a:t>
            </a:r>
            <a:r>
              <a:rPr lang="en-US" altLang="ja-JP" sz="2400" i="1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Λ</a:t>
            </a:r>
            <a:r>
              <a:rPr lang="en-US" altLang="ja-JP" sz="2400" baseline="-25000" dirty="0" err="1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QCD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baseline="300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),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O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((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am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</a:t>
            </a:r>
            <a:r>
              <a:rPr lang="en-US" altLang="ja-JP" sz="2400" i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n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) </a:t>
            </a:r>
          </a:p>
          <a:p>
            <a:pPr marL="174625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        </a:t>
            </a:r>
            <a:endParaRPr lang="en-US" altLang="ja-JP" sz="1700" dirty="0">
              <a:latin typeface="小塚ゴシック Pro R" pitchFamily="34" charset="-128"/>
              <a:ea typeface="小塚ゴシック Pro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78" name="Rectangle 10"/>
          <p:cNvSpPr>
            <a:spLocks noChangeArrowheads="1"/>
          </p:cNvSpPr>
          <p:nvPr/>
        </p:nvSpPr>
        <p:spPr bwMode="auto">
          <a:xfrm>
            <a:off x="0" y="3933428"/>
            <a:ext cx="9144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7525" indent="-342900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l"/>
              <a:defRPr/>
            </a:pP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最近の研究では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…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</a:t>
            </a:r>
          </a:p>
          <a:p>
            <a:pPr marL="1008063" indent="-457200" defTabSz="80486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+mj-ea"/>
              <a:buAutoNum type="circleNumDbPlain"/>
              <a:defRPr/>
            </a:pPr>
            <a:r>
              <a:rPr lang="en-US" altLang="ja-JP" sz="2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Q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/>
                <a:ea typeface="小塚ゴシック Pro R"/>
                <a:cs typeface="Times New Roman" panose="02020603050405020304" pitchFamily="18" charset="0"/>
              </a:rPr>
              <a:t>≪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b</a:t>
            </a:r>
            <a:r>
              <a:rPr lang="en-US" altLang="ja-JP" sz="2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小塚ゴシック Pro R" pitchFamily="34" charset="-128"/>
                <a:cs typeface="Times New Roman" panose="02020603050405020304" pitchFamily="18" charset="0"/>
              </a:rPr>
              <a:t> 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から外挿</a:t>
            </a:r>
            <a:endParaRPr lang="en-US" altLang="ja-JP" sz="2100" dirty="0" smtClean="0">
              <a:solidFill>
                <a:srgbClr val="0000FF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008063" indent="-457200" defTabSz="804863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+mj-ea"/>
              <a:buAutoNum type="circleNumDbPlain"/>
              <a:defRPr/>
            </a:pPr>
            <a:r>
              <a:rPr lang="ja-JP" altLang="en-US" sz="2100" dirty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有効</a:t>
            </a:r>
            <a:r>
              <a:rPr lang="ja-JP" altLang="en-US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作用  </a:t>
            </a:r>
            <a:r>
              <a:rPr lang="en-US" altLang="ja-JP" sz="2100" dirty="0" smtClean="0">
                <a:solidFill>
                  <a:srgbClr val="0000FF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:  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NRQCD,  HQET,  “</a:t>
            </a:r>
            <a:r>
              <a:rPr lang="en-US" altLang="ja-JP" sz="2100" dirty="0" err="1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Fermilab</a:t>
            </a:r>
            <a:r>
              <a:rPr lang="en-US" altLang="ja-JP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” </a:t>
            </a:r>
          </a:p>
          <a:p>
            <a:pPr marL="550863" defTabSz="804863">
              <a:lnSpc>
                <a:spcPct val="16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有効相互作用、演算子のマッチングが必要</a:t>
            </a:r>
            <a:r>
              <a:rPr lang="en-US" altLang="ja-JP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!!!</a:t>
            </a:r>
          </a:p>
          <a:p>
            <a:pPr marL="550863" defTabSz="80486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      摂動論  </a:t>
            </a:r>
            <a:r>
              <a:rPr lang="ja-JP" altLang="en-US" sz="2100" dirty="0" smtClean="0"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⇒</a:t>
            </a:r>
            <a:r>
              <a:rPr lang="ja-JP" altLang="en-US" sz="2100" dirty="0" smtClean="0">
                <a:solidFill>
                  <a:srgbClr val="FF0000"/>
                </a:solidFill>
                <a:latin typeface="小塚ゴシック Pro R" pitchFamily="34" charset="-128"/>
                <a:ea typeface="小塚ゴシック Pro R" pitchFamily="34" charset="-128"/>
                <a:cs typeface="Arial" pitchFamily="34" charset="0"/>
              </a:rPr>
              <a:t>  系統誤差</a:t>
            </a:r>
            <a:endParaRPr lang="en-US" altLang="ja-JP" sz="2100" dirty="0" smtClean="0">
              <a:solidFill>
                <a:srgbClr val="FF0000"/>
              </a:solidFill>
              <a:latin typeface="小塚ゴシック Pro R" pitchFamily="34" charset="-128"/>
              <a:ea typeface="小塚ゴシック Pro R" pitchFamily="34" charset="-128"/>
              <a:cs typeface="Arial" pitchFamily="34" charset="0"/>
            </a:endParaRPr>
          </a:p>
          <a:p>
            <a:pPr marL="174625">
              <a:lnSpc>
                <a:spcPct val="150000"/>
              </a:lnSpc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en-US" altLang="ja-JP" sz="2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小塚ゴシック Pro R" pitchFamily="34" charset="-128"/>
              <a:ea typeface="小塚ゴシック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80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76254</TotalTime>
  <Words>3199</Words>
  <Application>Microsoft Office PowerPoint</Application>
  <PresentationFormat>画面に合わせる (4:3)</PresentationFormat>
  <Paragraphs>507</Paragraphs>
  <Slides>51</Slides>
  <Notes>42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3" baseType="lpstr">
      <vt:lpstr>リゾート</vt:lpstr>
      <vt:lpstr>Equation</vt:lpstr>
      <vt:lpstr>ＣＫＭ行列と精密格子ＱＣＤ計算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Sumeru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KEKFF12</dc:title>
  <dc:creator>Takashi Kaneko</dc:creator>
  <cp:lastModifiedBy>takashi</cp:lastModifiedBy>
  <cp:revision>3810</cp:revision>
  <cp:lastPrinted>2016-09-07T02:06:39Z</cp:lastPrinted>
  <dcterms:created xsi:type="dcterms:W3CDTF">2007-05-16T03:36:36Z</dcterms:created>
  <dcterms:modified xsi:type="dcterms:W3CDTF">2016-09-08T02:25:30Z</dcterms:modified>
</cp:coreProperties>
</file>