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96" r:id="rId2"/>
  </p:sldMasterIdLst>
  <p:notesMasterIdLst>
    <p:notesMasterId r:id="rId16"/>
  </p:notesMasterIdLst>
  <p:sldIdLst>
    <p:sldId id="286" r:id="rId3"/>
    <p:sldId id="372" r:id="rId4"/>
    <p:sldId id="373" r:id="rId5"/>
    <p:sldId id="374" r:id="rId6"/>
    <p:sldId id="364" r:id="rId7"/>
    <p:sldId id="358" r:id="rId8"/>
    <p:sldId id="365" r:id="rId9"/>
    <p:sldId id="376" r:id="rId10"/>
    <p:sldId id="366" r:id="rId11"/>
    <p:sldId id="360" r:id="rId12"/>
    <p:sldId id="345" r:id="rId13"/>
    <p:sldId id="356" r:id="rId14"/>
    <p:sldId id="36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51"/>
    <a:srgbClr val="000000"/>
    <a:srgbClr val="F74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2" autoAdjust="0"/>
    <p:restoredTop sz="94656"/>
  </p:normalViewPr>
  <p:slideViewPr>
    <p:cSldViewPr snapToGrid="0">
      <p:cViewPr varScale="1">
        <p:scale>
          <a:sx n="87" d="100"/>
          <a:sy n="87" d="100"/>
        </p:scale>
        <p:origin x="23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21BE1-1044-4F3F-BADD-F50F1FE69550}" type="datetimeFigureOut">
              <a:rPr lang="it-IT" smtClean="0"/>
              <a:t>01/04/23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B3BA1-3BDD-40BF-9866-2DE1FC6C9F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98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JP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B3BA1-3BDD-40BF-9866-2DE1FC6C9FE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21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B9DA-A028-7548-8E1D-FB7C137AEDC0}" type="datetime1">
              <a:rPr lang="it-IT" smtClean="0"/>
              <a:t>03/04/23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A390-418E-3E47-9B09-BDE38ADA3692}" type="datetime1">
              <a:rPr lang="it-IT" smtClean="0"/>
              <a:t>03/04/23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B8D9-5EE9-4345-A511-0E03E1945BDC}" type="datetime1">
              <a:rPr lang="it-IT" smtClean="0"/>
              <a:t>03/04/23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B20-5139-9D44-B787-BDC440F3522C}" type="datetime1">
              <a:rPr lang="it-IT" smtClean="0"/>
              <a:t>03/04/23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50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BEE3-E3E4-4E45-B2C4-55F3AA194DC1}" type="datetime1">
              <a:rPr lang="it-IT" smtClean="0"/>
              <a:t>03/04/23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6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0737-4210-B14F-9889-F628472E31E6}" type="datetime1">
              <a:rPr lang="it-IT" smtClean="0"/>
              <a:t>03/04/23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1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3A77-23CF-474A-96A8-A4EA81D9E397}" type="datetime1">
              <a:rPr lang="it-IT" smtClean="0"/>
              <a:t>03/04/23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0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E18-1152-A24B-BA1A-7F51CBC01CAD}" type="datetime1">
              <a:rPr lang="it-IT" smtClean="0"/>
              <a:t>03/04/23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9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9E13-E8ED-9E46-85D2-7B0C45AC01D9}" type="datetime1">
              <a:rPr lang="it-IT" smtClean="0"/>
              <a:t>03/04/23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29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F5B3-153C-3F45-B8FE-C3C03EBA6866}" type="datetime1">
              <a:rPr lang="it-IT" smtClean="0"/>
              <a:t>03/04/23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62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454E-A315-CD4F-AF62-16B9E5271F65}" type="datetime1">
              <a:rPr lang="it-IT" smtClean="0"/>
              <a:t>03/04/23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82AF-B11D-4543-8EB3-7EA72FC7F8D7}" type="datetime1">
              <a:rPr lang="it-IT" smtClean="0"/>
              <a:t>03/04/23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181-3E59-7545-8C9F-5131C1398FE0}" type="datetime1">
              <a:rPr lang="it-IT" smtClean="0"/>
              <a:t>03/04/23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99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8016-6642-B647-B581-BA8A4AC794FC}" type="datetime1">
              <a:rPr lang="it-IT" smtClean="0"/>
              <a:t>03/04/23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06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ADC6-1CBF-1B43-9D84-871C6B73095F}" type="datetime1">
              <a:rPr lang="it-IT" smtClean="0"/>
              <a:t>03/04/23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33-1317-CA4F-A5F2-523C3772731A}" type="datetime1">
              <a:rPr lang="it-IT" smtClean="0"/>
              <a:t>03/04/23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C5F2-D2AA-3D42-A32F-C264829D247E}" type="datetime1">
              <a:rPr lang="it-IT" smtClean="0"/>
              <a:t>03/04/23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84BD-51A2-2643-AD7A-00544A781F27}" type="datetime1">
              <a:rPr lang="it-IT" smtClean="0"/>
              <a:t>03/04/23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C1CF-019B-C74C-ADE7-7D4073C6F59A}" type="datetime1">
              <a:rPr lang="it-IT" smtClean="0"/>
              <a:t>03/04/23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CC9-E480-164D-9CFD-9D242D5E3D93}" type="datetime1">
              <a:rPr lang="it-IT" smtClean="0"/>
              <a:t>03/04/23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DA2A-0C87-2442-ABAF-02855BB7A0B8}" type="datetime1">
              <a:rPr lang="it-IT" smtClean="0"/>
              <a:t>03/04/23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2165-3E9A-BD4A-BF76-3941E9C90DD3}" type="datetime1">
              <a:rPr lang="it-IT" smtClean="0"/>
              <a:t>03/04/23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014A6-EAB0-A843-80A0-3F3E1795F403}" type="datetime1">
              <a:rPr lang="it-IT" smtClean="0"/>
              <a:t>03/04/23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Nicolò Zenoni (Osaka University) - April 4th, 2023</a:t>
            </a:r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ECE03-EA06-8B4B-8318-41AF236A9928}" type="datetime1">
              <a:rPr lang="it-IT" smtClean="0"/>
              <a:t>03/04/23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Nicolò Zenoni (Osaka University) - April 4th,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7.svg"/><Relationship Id="rId5" Type="http://schemas.openxmlformats.org/officeDocument/2006/relationships/image" Target="../media/image16.png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28.png"/><Relationship Id="rId3" Type="http://schemas.openxmlformats.org/officeDocument/2006/relationships/image" Target="../media/image9.png"/><Relationship Id="rId12" Type="http://schemas.openxmlformats.org/officeDocument/2006/relationships/image" Target="../media/image7.png"/><Relationship Id="rId17" Type="http://schemas.openxmlformats.org/officeDocument/2006/relationships/image" Target="../media/image2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11" Type="http://schemas.openxmlformats.org/officeDocument/2006/relationships/image" Target="../media/image185.pn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4" Type="http://schemas.openxmlformats.org/officeDocument/2006/relationships/image" Target="../media/image10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due angoli in diagonale arrotondati 8">
            <a:extLst>
              <a:ext uri="{FF2B5EF4-FFF2-40B4-BE49-F238E27FC236}">
                <a16:creationId xmlns:a16="http://schemas.microsoft.com/office/drawing/2014/main" id="{06C87CDA-F35C-4E84-91DC-C4AAC308A85C}"/>
              </a:ext>
            </a:extLst>
          </p:cNvPr>
          <p:cNvSpPr/>
          <p:nvPr/>
        </p:nvSpPr>
        <p:spPr>
          <a:xfrm>
            <a:off x="1357526" y="4948662"/>
            <a:ext cx="9280476" cy="1461663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6BE7D5CC-E529-4B76-8F54-B3E01AFA5DAD}"/>
              </a:ext>
            </a:extLst>
          </p:cNvPr>
          <p:cNvSpPr/>
          <p:nvPr/>
        </p:nvSpPr>
        <p:spPr>
          <a:xfrm>
            <a:off x="1421642" y="507375"/>
            <a:ext cx="9223611" cy="1596434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57526" y="507375"/>
            <a:ext cx="9216359" cy="16016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5000" b="1" dirty="0" err="1">
                <a:solidFill>
                  <a:schemeClr val="bg1"/>
                </a:solidFill>
                <a:cs typeface="Calibri Light"/>
              </a:rPr>
              <a:t>Holographic</a:t>
            </a:r>
            <a:r>
              <a:rPr lang="de-DE" sz="5000" b="1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sz="5000" b="1" dirty="0" err="1">
                <a:solidFill>
                  <a:schemeClr val="bg1"/>
                </a:solidFill>
                <a:cs typeface="Calibri Light"/>
              </a:rPr>
              <a:t>complexity</a:t>
            </a:r>
            <a:br>
              <a:rPr lang="de-DE" sz="5000" b="1" dirty="0">
                <a:solidFill>
                  <a:schemeClr val="bg1"/>
                </a:solidFill>
                <a:cs typeface="Calibri Light"/>
              </a:rPr>
            </a:br>
            <a:r>
              <a:rPr lang="de-DE" sz="5000" b="1" dirty="0">
                <a:solidFill>
                  <a:schemeClr val="bg1"/>
                </a:solidFill>
                <a:cs typeface="Calibri Light"/>
              </a:rPr>
              <a:t>in (hybrid) de Sitter </a:t>
            </a:r>
            <a:r>
              <a:rPr lang="de-DE" sz="5000" b="1" dirty="0" err="1">
                <a:solidFill>
                  <a:schemeClr val="bg1"/>
                </a:solidFill>
                <a:cs typeface="Calibri Light"/>
              </a:rPr>
              <a:t>spacetime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21643" y="4953829"/>
            <a:ext cx="9144000" cy="145649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800" b="1" dirty="0">
                <a:solidFill>
                  <a:schemeClr val="bg1"/>
                </a:solidFill>
                <a:cs typeface="Calibri"/>
              </a:rPr>
              <a:t>Nicolò Zenoni (group B01)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cs typeface="Calibri"/>
              </a:rPr>
              <a:t>Osaka University</a:t>
            </a:r>
            <a:endParaRPr lang="de-DE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solidFill>
                  <a:schemeClr val="bg1"/>
                </a:solidFill>
                <a:cs typeface="Calibri"/>
              </a:rPr>
              <a:t>April 4</a:t>
            </a:r>
            <a:r>
              <a:rPr lang="de-DE" baseline="30000" dirty="0">
                <a:solidFill>
                  <a:schemeClr val="bg1"/>
                </a:solidFill>
                <a:cs typeface="Calibri"/>
              </a:rPr>
              <a:t>th</a:t>
            </a:r>
            <a:r>
              <a:rPr lang="de-DE" dirty="0">
                <a:solidFill>
                  <a:schemeClr val="bg1"/>
                </a:solidFill>
                <a:cs typeface="Calibri"/>
              </a:rPr>
              <a:t>, 2023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977A7009-BE69-4B8D-A4CC-9585C8FEB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2005" y="3221581"/>
            <a:ext cx="1143275" cy="161160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F1F0ED9-B4DB-32FD-26E3-9F56816B193C}"/>
              </a:ext>
            </a:extLst>
          </p:cNvPr>
          <p:cNvSpPr txBox="1"/>
          <p:nvPr/>
        </p:nvSpPr>
        <p:spPr>
          <a:xfrm>
            <a:off x="1372139" y="2204292"/>
            <a:ext cx="9322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>
                <a:solidFill>
                  <a:srgbClr val="00B050"/>
                </a:solidFill>
              </a:rPr>
              <a:t>Based</a:t>
            </a:r>
            <a:r>
              <a:rPr lang="it-IT" dirty="0">
                <a:solidFill>
                  <a:srgbClr val="00B050"/>
                </a:solidFill>
              </a:rPr>
              <a:t> 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B050"/>
                </a:solidFill>
              </a:rPr>
              <a:t>arXiv:2302.03584 [</a:t>
            </a:r>
            <a:r>
              <a:rPr lang="it-IT" dirty="0" err="1">
                <a:solidFill>
                  <a:srgbClr val="00B050"/>
                </a:solidFill>
              </a:rPr>
              <a:t>hep-th</a:t>
            </a:r>
            <a:r>
              <a:rPr lang="it-IT" dirty="0">
                <a:solidFill>
                  <a:srgbClr val="00B050"/>
                </a:solidFill>
              </a:rPr>
              <a:t>], in </a:t>
            </a:r>
            <a:r>
              <a:rPr lang="it-IT" dirty="0" err="1">
                <a:solidFill>
                  <a:srgbClr val="00B050"/>
                </a:solidFill>
              </a:rPr>
              <a:t>collaboration</a:t>
            </a:r>
            <a:r>
              <a:rPr lang="it-IT" dirty="0">
                <a:solidFill>
                  <a:srgbClr val="00B050"/>
                </a:solidFill>
              </a:rPr>
              <a:t> with R. </a:t>
            </a:r>
            <a:r>
              <a:rPr lang="it-IT" dirty="0" err="1">
                <a:solidFill>
                  <a:srgbClr val="00B050"/>
                </a:solidFill>
              </a:rPr>
              <a:t>Auzzi</a:t>
            </a:r>
            <a:r>
              <a:rPr lang="it-IT" dirty="0">
                <a:solidFill>
                  <a:srgbClr val="00B050"/>
                </a:solidFill>
              </a:rPr>
              <a:t>, G. Nardelli, and G. </a:t>
            </a:r>
            <a:r>
              <a:rPr lang="it-IT" dirty="0" err="1">
                <a:solidFill>
                  <a:srgbClr val="00B050"/>
                </a:solidFill>
              </a:rPr>
              <a:t>Pedde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Ungureanu</a:t>
            </a:r>
            <a:endParaRPr lang="it-IT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B050"/>
                </a:solidFill>
              </a:rPr>
              <a:t>arXiv:2303.05025 [</a:t>
            </a:r>
            <a:r>
              <a:rPr lang="it-IT" dirty="0" err="1">
                <a:solidFill>
                  <a:srgbClr val="00B050"/>
                </a:solidFill>
              </a:rPr>
              <a:t>hep-th</a:t>
            </a:r>
            <a:r>
              <a:rPr lang="it-IT" dirty="0">
                <a:solidFill>
                  <a:srgbClr val="00B050"/>
                </a:solidFill>
              </a:rPr>
              <a:t>], in </a:t>
            </a:r>
            <a:r>
              <a:rPr lang="it-IT" dirty="0" err="1">
                <a:solidFill>
                  <a:srgbClr val="00B050"/>
                </a:solidFill>
              </a:rPr>
              <a:t>collaboration</a:t>
            </a:r>
            <a:r>
              <a:rPr lang="it-IT" dirty="0">
                <a:solidFill>
                  <a:srgbClr val="00B050"/>
                </a:solidFill>
              </a:rPr>
              <a:t> with T. </a:t>
            </a:r>
            <a:r>
              <a:rPr lang="it-IT" dirty="0" err="1">
                <a:solidFill>
                  <a:srgbClr val="00B050"/>
                </a:solidFill>
              </a:rPr>
              <a:t>Anegawa</a:t>
            </a:r>
            <a:r>
              <a:rPr lang="it-IT" dirty="0">
                <a:solidFill>
                  <a:srgbClr val="00B050"/>
                </a:solidFill>
              </a:rPr>
              <a:t>, N. </a:t>
            </a:r>
            <a:r>
              <a:rPr lang="it-IT" dirty="0" err="1">
                <a:solidFill>
                  <a:srgbClr val="00B050"/>
                </a:solidFill>
              </a:rPr>
              <a:t>Iizuka</a:t>
            </a:r>
            <a:r>
              <a:rPr lang="it-IT" dirty="0">
                <a:solidFill>
                  <a:srgbClr val="00B050"/>
                </a:solidFill>
              </a:rPr>
              <a:t>, and S. K. </a:t>
            </a:r>
            <a:r>
              <a:rPr lang="it-IT" dirty="0" err="1">
                <a:solidFill>
                  <a:srgbClr val="00B050"/>
                </a:solidFill>
              </a:rPr>
              <a:t>Sake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03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C48207D-81F9-4E64-AA9E-D1C799BCB974}"/>
              </a:ext>
            </a:extLst>
          </p:cNvPr>
          <p:cNvSpPr/>
          <p:nvPr/>
        </p:nvSpPr>
        <p:spPr>
          <a:xfrm>
            <a:off x="1453487" y="583441"/>
            <a:ext cx="9280476" cy="887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C02C2A-F42B-441E-A330-CC4056CD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327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  <a:cs typeface="Calibri Light"/>
              </a:rPr>
              <a:t>The </a:t>
            </a:r>
            <a:r>
              <a:rPr lang="it-IT" dirty="0" err="1">
                <a:solidFill>
                  <a:schemeClr val="bg1"/>
                </a:solidFill>
                <a:cs typeface="Calibri Light"/>
              </a:rPr>
              <a:t>two-dimensional</a:t>
            </a:r>
            <a:r>
              <a:rPr lang="it-IT" dirty="0">
                <a:solidFill>
                  <a:schemeClr val="bg1"/>
                </a:solidFill>
                <a:cs typeface="Calibri Light"/>
              </a:rPr>
              <a:t> puzzle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20BAD5-FC04-4A70-95A2-4C6A5F3F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9</a:t>
            </a:fld>
            <a:endParaRPr lang="de-DE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24B26673-3650-480A-BDCF-D57760B0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Nicolò Zenoni (Osaka University) - April 4th, 2023</a:t>
            </a:r>
            <a:endParaRPr lang="de-DE" dirty="0"/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5C444E37-BCF8-47CF-30FE-FE49C0E2A864}"/>
              </a:ext>
            </a:extLst>
          </p:cNvPr>
          <p:cNvGrpSpPr/>
          <p:nvPr/>
        </p:nvGrpSpPr>
        <p:grpSpPr>
          <a:xfrm>
            <a:off x="2432844" y="2426999"/>
            <a:ext cx="7113130" cy="593496"/>
            <a:chOff x="1580706" y="3262410"/>
            <a:chExt cx="7113130" cy="593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52D14796-FBCE-F197-739E-FC590B08E2B9}"/>
                    </a:ext>
                  </a:extLst>
                </p:cNvPr>
                <p:cNvSpPr txBox="1"/>
                <p:nvPr/>
              </p:nvSpPr>
              <p:spPr>
                <a:xfrm>
                  <a:off x="1580706" y="3262410"/>
                  <a:ext cx="5572286" cy="5934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it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it-JP" dirty="0"/>
                    <a:t>,    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𝑑𝑆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a14:m>
                  <a:endParaRPr lang="it-JP" dirty="0"/>
                </a:p>
              </p:txBody>
            </p:sp>
          </mc:Choice>
          <mc:Fallback xmlns=""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52D14796-FBCE-F197-739E-FC590B08E2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0706" y="3262410"/>
                  <a:ext cx="5572286" cy="593496"/>
                </a:xfrm>
                <a:prstGeom prst="rect">
                  <a:avLst/>
                </a:prstGeom>
                <a:blipFill>
                  <a:blip r:embed="rId2"/>
                  <a:stretch>
                    <a:fillRect b="-2083"/>
                  </a:stretch>
                </a:blipFill>
              </p:spPr>
              <p:txBody>
                <a:bodyPr/>
                <a:lstStyle/>
                <a:p>
                  <a:r>
                    <a:rPr lang="it-JP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E5EA61B5-5648-3B1D-5CA9-BAC585F88AD5}"/>
                </a:ext>
              </a:extLst>
            </p:cNvPr>
            <p:cNvSpPr txBox="1"/>
            <p:nvPr/>
          </p:nvSpPr>
          <p:spPr>
            <a:xfrm>
              <a:off x="7147835" y="3366950"/>
              <a:ext cx="1546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JP" b="1" dirty="0"/>
                <a:t>dS</a:t>
              </a:r>
              <a:r>
                <a:rPr lang="it-JP" b="1" baseline="-25000" dirty="0"/>
                <a:t>3</a:t>
              </a:r>
              <a:r>
                <a:rPr lang="it-JP" dirty="0"/>
                <a:t> spacetime</a:t>
              </a:r>
            </a:p>
          </p:txBody>
        </p:sp>
      </p:grpSp>
      <p:sp>
        <p:nvSpPr>
          <p:cNvPr id="13" name="Freccia a destra 20">
            <a:extLst>
              <a:ext uri="{FF2B5EF4-FFF2-40B4-BE49-F238E27FC236}">
                <a16:creationId xmlns:a16="http://schemas.microsoft.com/office/drawing/2014/main" id="{88A4C1C9-71FF-ABE6-9247-360146868786}"/>
              </a:ext>
            </a:extLst>
          </p:cNvPr>
          <p:cNvSpPr/>
          <p:nvPr/>
        </p:nvSpPr>
        <p:spPr>
          <a:xfrm rot="5400000">
            <a:off x="5666244" y="3234376"/>
            <a:ext cx="646330" cy="48904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65D6E75-8163-066C-C45C-BE56FABBCDB8}"/>
                  </a:ext>
                </a:extLst>
              </p:cNvPr>
              <p:cNvSpPr txBox="1"/>
              <p:nvPr/>
            </p:nvSpPr>
            <p:spPr>
              <a:xfrm>
                <a:off x="3180106" y="3910558"/>
                <a:ext cx="5313133" cy="80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JP" dirty="0"/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65D6E75-8163-066C-C45C-BE56FABBC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06" y="3910558"/>
                <a:ext cx="5313133" cy="8036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2B2CFDC-E8F4-2F43-E011-4084E03FF8DD}"/>
              </a:ext>
            </a:extLst>
          </p:cNvPr>
          <p:cNvSpPr txBox="1"/>
          <p:nvPr/>
        </p:nvSpPr>
        <p:spPr>
          <a:xfrm>
            <a:off x="4635798" y="4962073"/>
            <a:ext cx="1546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JP" b="1" dirty="0"/>
              <a:t>dS</a:t>
            </a:r>
            <a:r>
              <a:rPr lang="it-JP" b="1" baseline="-25000" dirty="0"/>
              <a:t>2</a:t>
            </a:r>
            <a:r>
              <a:rPr lang="it-JP" dirty="0"/>
              <a:t> spacetime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774FBA9-348F-8B41-B5FA-EEC52991173F}"/>
              </a:ext>
            </a:extLst>
          </p:cNvPr>
          <p:cNvSpPr txBox="1"/>
          <p:nvPr/>
        </p:nvSpPr>
        <p:spPr>
          <a:xfrm>
            <a:off x="6444450" y="3238950"/>
            <a:ext cx="23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JP" dirty="0"/>
              <a:t>dimensional reduction</a:t>
            </a:r>
          </a:p>
        </p:txBody>
      </p:sp>
      <p:sp>
        <p:nvSpPr>
          <p:cNvPr id="21" name="Parentesi graffa chiusa 20">
            <a:extLst>
              <a:ext uri="{FF2B5EF4-FFF2-40B4-BE49-F238E27FC236}">
                <a16:creationId xmlns:a16="http://schemas.microsoft.com/office/drawing/2014/main" id="{40FEB8C3-6957-4756-3A8A-3DDE3C425D8C}"/>
              </a:ext>
            </a:extLst>
          </p:cNvPr>
          <p:cNvSpPr/>
          <p:nvPr/>
        </p:nvSpPr>
        <p:spPr>
          <a:xfrm rot="5400000">
            <a:off x="5206584" y="3939961"/>
            <a:ext cx="311972" cy="1742721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JP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C43C4C5-608A-0571-92F5-B6B419AD09F9}"/>
              </a:ext>
            </a:extLst>
          </p:cNvPr>
          <p:cNvSpPr/>
          <p:nvPr/>
        </p:nvSpPr>
        <p:spPr>
          <a:xfrm>
            <a:off x="6794975" y="4081695"/>
            <a:ext cx="494852" cy="46526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JP"/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8098F01-A3A9-725D-5F38-E1EBBB243E8C}"/>
              </a:ext>
            </a:extLst>
          </p:cNvPr>
          <p:cNvCxnSpPr>
            <a:stCxn id="22" idx="5"/>
          </p:cNvCxnSpPr>
          <p:nvPr/>
        </p:nvCxnSpPr>
        <p:spPr>
          <a:xfrm>
            <a:off x="7217358" y="4478826"/>
            <a:ext cx="255349" cy="23599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CAC5A90-2F8C-89E8-6173-651F9BEC0B6A}"/>
              </a:ext>
            </a:extLst>
          </p:cNvPr>
          <p:cNvSpPr txBox="1"/>
          <p:nvPr/>
        </p:nvSpPr>
        <p:spPr>
          <a:xfrm>
            <a:off x="7467152" y="4546963"/>
            <a:ext cx="2195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</a:t>
            </a:r>
            <a:r>
              <a:rPr lang="it-JP" b="1" dirty="0"/>
              <a:t>ilaton</a:t>
            </a:r>
            <a:r>
              <a:rPr lang="it-JP" dirty="0"/>
              <a:t>: replaces the </a:t>
            </a:r>
          </a:p>
          <a:p>
            <a:r>
              <a:rPr lang="it-JP" dirty="0"/>
              <a:t>higher-dimensional</a:t>
            </a:r>
          </a:p>
          <a:p>
            <a:r>
              <a:rPr lang="it-IT" dirty="0" err="1"/>
              <a:t>transverse</a:t>
            </a:r>
            <a:r>
              <a:rPr lang="it-IT" dirty="0"/>
              <a:t> </a:t>
            </a:r>
            <a:r>
              <a:rPr lang="it-IT" dirty="0" err="1"/>
              <a:t>sphere</a:t>
            </a:r>
            <a:r>
              <a:rPr lang="it-IT" dirty="0"/>
              <a:t>!</a:t>
            </a:r>
            <a:endParaRPr lang="it-JP" dirty="0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D237CD9-BD95-BCF6-9237-96AF145C34B9}"/>
              </a:ext>
            </a:extLst>
          </p:cNvPr>
          <p:cNvSpPr/>
          <p:nvPr/>
        </p:nvSpPr>
        <p:spPr>
          <a:xfrm>
            <a:off x="2504172" y="5657383"/>
            <a:ext cx="7179103" cy="56457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JP" dirty="0">
                <a:solidFill>
                  <a:sysClr val="windowText" lastClr="000000"/>
                </a:solidFill>
              </a:rPr>
              <a:t>Volume contains information </a:t>
            </a:r>
            <a:r>
              <a:rPr lang="it-JP" b="1" dirty="0">
                <a:solidFill>
                  <a:sysClr val="windowText" lastClr="000000"/>
                </a:solidFill>
              </a:rPr>
              <a:t>just</a:t>
            </a:r>
            <a:r>
              <a:rPr lang="it-JP" dirty="0">
                <a:solidFill>
                  <a:sysClr val="windowText" lastClr="000000"/>
                </a:solidFill>
              </a:rPr>
              <a:t> on the metric, but </a:t>
            </a:r>
            <a:r>
              <a:rPr lang="it-JP" b="1" dirty="0">
                <a:solidFill>
                  <a:sysClr val="windowText" lastClr="000000"/>
                </a:solidFill>
              </a:rPr>
              <a:t>dilaton</a:t>
            </a:r>
            <a:r>
              <a:rPr lang="it-JP" dirty="0">
                <a:solidFill>
                  <a:sysClr val="windowText" lastClr="000000"/>
                </a:solidFill>
              </a:rPr>
              <a:t> </a:t>
            </a:r>
            <a:r>
              <a:rPr lang="it-JP" b="1" dirty="0">
                <a:solidFill>
                  <a:sysClr val="windowText" lastClr="000000"/>
                </a:solidFill>
              </a:rPr>
              <a:t>is important</a:t>
            </a:r>
            <a:r>
              <a:rPr lang="it-JP" dirty="0">
                <a:solidFill>
                  <a:sysClr val="windowText" lastClr="000000"/>
                </a:solidFill>
              </a:rPr>
              <a:t>!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A75A884-A6E9-1DEE-53F6-8F7EF736154D}"/>
              </a:ext>
            </a:extLst>
          </p:cNvPr>
          <p:cNvSpPr txBox="1"/>
          <p:nvPr/>
        </p:nvSpPr>
        <p:spPr>
          <a:xfrm>
            <a:off x="1830248" y="1616794"/>
            <a:ext cx="8526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dS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solution</a:t>
            </a:r>
            <a:r>
              <a:rPr lang="it-IT" dirty="0"/>
              <a:t> of </a:t>
            </a:r>
            <a:r>
              <a:rPr lang="it-IT" b="1" dirty="0" err="1"/>
              <a:t>Jackiw-Teitelboim</a:t>
            </a:r>
            <a:r>
              <a:rPr lang="it-IT" b="1" dirty="0"/>
              <a:t> </a:t>
            </a:r>
            <a:r>
              <a:rPr lang="it-IT" b="1" dirty="0" err="1"/>
              <a:t>gravity</a:t>
            </a:r>
            <a:r>
              <a:rPr lang="it-IT" dirty="0"/>
              <a:t>,</a:t>
            </a:r>
          </a:p>
          <a:p>
            <a:r>
              <a:rPr lang="it-IT" dirty="0"/>
              <a:t>and</a:t>
            </a:r>
            <a:r>
              <a:rPr lang="it-JP" dirty="0"/>
              <a:t> can be built by (half) </a:t>
            </a:r>
            <a:r>
              <a:rPr lang="it-JP" b="1" dirty="0"/>
              <a:t>dimensional reduction </a:t>
            </a:r>
            <a:r>
              <a:rPr lang="it-JP" dirty="0"/>
              <a:t>starting from dS</a:t>
            </a:r>
            <a:r>
              <a:rPr lang="it-JP" baseline="-25000" dirty="0"/>
              <a:t>3</a:t>
            </a:r>
            <a:r>
              <a:rPr lang="it-JP" dirty="0"/>
              <a:t> </a:t>
            </a:r>
            <a:r>
              <a:rPr lang="it-JP" dirty="0">
                <a:solidFill>
                  <a:srgbClr val="92D050"/>
                </a:solidFill>
              </a:rPr>
              <a:t>[A. Svesko et al., 2022]</a:t>
            </a:r>
            <a:r>
              <a:rPr lang="it-JP" dirty="0"/>
              <a:t>:</a:t>
            </a:r>
            <a:endParaRPr lang="it-JP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2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/>
      <p:bldP spid="20" grpId="0"/>
      <p:bldP spid="21" grpId="0" animBg="1"/>
      <p:bldP spid="22" grpId="0" animBg="1"/>
      <p:bldP spid="29" grpId="0"/>
      <p:bldP spid="8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6AB26972-0CA2-462D-9727-8A52DE990A06}"/>
              </a:ext>
            </a:extLst>
          </p:cNvPr>
          <p:cNvSpPr/>
          <p:nvPr/>
        </p:nvSpPr>
        <p:spPr>
          <a:xfrm>
            <a:off x="1453487" y="583441"/>
            <a:ext cx="9280476" cy="887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C02C2A-F42B-441E-A330-CC4056CD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solidFill>
                  <a:schemeClr val="bg1"/>
                </a:solidFill>
                <a:cs typeface="Calibri Light"/>
              </a:rPr>
              <a:t>Dilaton</a:t>
            </a:r>
            <a:r>
              <a:rPr lang="it-IT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it-IT" dirty="0" err="1">
                <a:solidFill>
                  <a:schemeClr val="bg1"/>
                </a:solidFill>
                <a:cs typeface="Calibri Light"/>
              </a:rPr>
              <a:t>matters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218EDB-D957-41D1-9EE9-0264C0D6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  <a:endParaRPr lang="de-DE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955885E-8BAE-0FB2-04B2-6DCC2EA52D3C}"/>
              </a:ext>
            </a:extLst>
          </p:cNvPr>
          <p:cNvSpPr txBox="1"/>
          <p:nvPr/>
        </p:nvSpPr>
        <p:spPr>
          <a:xfrm>
            <a:off x="5022053" y="5938238"/>
            <a:ext cx="214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Don’t</a:t>
            </a:r>
            <a:r>
              <a:rPr lang="it-IT" b="1" dirty="0"/>
              <a:t> </a:t>
            </a:r>
            <a:r>
              <a:rPr lang="it-IT" b="1" dirty="0" err="1"/>
              <a:t>forget</a:t>
            </a:r>
            <a:r>
              <a:rPr lang="it-IT" b="1" dirty="0"/>
              <a:t> </a:t>
            </a:r>
            <a:r>
              <a:rPr lang="it-IT" b="1" dirty="0" err="1"/>
              <a:t>dilaton</a:t>
            </a:r>
            <a:r>
              <a:rPr lang="it-IT" b="1" dirty="0"/>
              <a:t>!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602348-B7F5-1D48-D02B-D8FAD54E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4C29DC9-19AE-7FA4-354B-6C1C2E7B4CDD}"/>
                  </a:ext>
                </a:extLst>
              </p:cNvPr>
              <p:cNvSpPr txBox="1"/>
              <p:nvPr/>
            </p:nvSpPr>
            <p:spPr>
              <a:xfrm>
                <a:off x="2771854" y="1667985"/>
                <a:ext cx="6643742" cy="745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it-IT" dirty="0"/>
                  <a:t>Volume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b="1" dirty="0" err="1"/>
                  <a:t>not</a:t>
                </a:r>
                <a:r>
                  <a:rPr lang="it-IT" b="1" dirty="0"/>
                  <a:t> </a:t>
                </a:r>
                <a:r>
                  <a:rPr lang="it-IT" b="1" dirty="0" err="1"/>
                  <a:t>invariant</a:t>
                </a:r>
                <a:r>
                  <a:rPr lang="it-IT" b="1" dirty="0"/>
                  <a:t> </a:t>
                </a:r>
                <a:r>
                  <a:rPr lang="it-IT" dirty="0"/>
                  <a:t>under </a:t>
                </a:r>
                <a:r>
                  <a:rPr lang="it-IT" dirty="0" err="1"/>
                  <a:t>Weyl</a:t>
                </a:r>
                <a:r>
                  <a:rPr lang="it-IT" dirty="0"/>
                  <a:t> field </a:t>
                </a:r>
                <a:r>
                  <a:rPr lang="it-IT" dirty="0" err="1"/>
                  <a:t>redefinition</a:t>
                </a:r>
                <a:r>
                  <a:rPr lang="it-IT" dirty="0"/>
                  <a:t> of the </a:t>
                </a:r>
                <a:r>
                  <a:rPr lang="it-IT" dirty="0" err="1"/>
                  <a:t>metric</a:t>
                </a:r>
                <a:r>
                  <a:rPr lang="it-IT" dirty="0"/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4C29DC9-19AE-7FA4-354B-6C1C2E7B4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54" y="1667985"/>
                <a:ext cx="6643742" cy="745589"/>
              </a:xfrm>
              <a:prstGeom prst="rect">
                <a:avLst/>
              </a:prstGeom>
              <a:blipFill>
                <a:blip r:embed="rId2"/>
                <a:stretch>
                  <a:fillRect t="-3333" b="-3333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o 30">
            <a:extLst>
              <a:ext uri="{FF2B5EF4-FFF2-40B4-BE49-F238E27FC236}">
                <a16:creationId xmlns:a16="http://schemas.microsoft.com/office/drawing/2014/main" id="{419B9B19-ED62-6E1E-BD38-F1BE0EE5CE3D}"/>
              </a:ext>
            </a:extLst>
          </p:cNvPr>
          <p:cNvGrpSpPr/>
          <p:nvPr/>
        </p:nvGrpSpPr>
        <p:grpSpPr>
          <a:xfrm>
            <a:off x="2626194" y="2498745"/>
            <a:ext cx="2657139" cy="3249978"/>
            <a:chOff x="2626194" y="2498745"/>
            <a:chExt cx="2657139" cy="3249978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5A5F0C05-F7D9-890E-DCDF-36BE9797AA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6" t="1235" r="23020" b="19298"/>
            <a:stretch/>
          </p:blipFill>
          <p:spPr>
            <a:xfrm>
              <a:off x="2626194" y="2704203"/>
              <a:ext cx="2657139" cy="290962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4EBBCBB6-5679-4377-C025-655852916727}"/>
                    </a:ext>
                  </a:extLst>
                </p:cNvPr>
                <p:cNvSpPr txBox="1"/>
                <p:nvPr/>
              </p:nvSpPr>
              <p:spPr>
                <a:xfrm>
                  <a:off x="4735289" y="5177644"/>
                  <a:ext cx="440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it-JP" dirty="0"/>
                </a:p>
              </p:txBody>
            </p:sp>
          </mc:Choice>
          <mc:Fallback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4EBBCBB6-5679-4377-C025-6558529167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289" y="5177644"/>
                  <a:ext cx="44056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006505C0-11A2-F57D-3B36-9E2AEA0C3C62}"/>
                    </a:ext>
                  </a:extLst>
                </p:cNvPr>
                <p:cNvSpPr txBox="1"/>
                <p:nvPr/>
              </p:nvSpPr>
              <p:spPr>
                <a:xfrm>
                  <a:off x="3733954" y="2498745"/>
                  <a:ext cx="3891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it-JP" dirty="0"/>
                </a:p>
              </p:txBody>
            </p:sp>
          </mc:Choice>
          <mc:Fallback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006505C0-11A2-F57D-3B36-9E2AEA0C3C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954" y="2498745"/>
                  <a:ext cx="38914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JP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id="{F1AFE8D1-8A6F-FA36-8865-E63BE084CD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124" y="2900262"/>
              <a:ext cx="0" cy="248400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ED37B61C-A572-109F-D5ED-CB820C5373FD}"/>
                    </a:ext>
                  </a:extLst>
                </p:cNvPr>
                <p:cNvSpPr txBox="1"/>
                <p:nvPr/>
              </p:nvSpPr>
              <p:spPr>
                <a:xfrm>
                  <a:off x="4350344" y="5379391"/>
                  <a:ext cx="4168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oMath>
                    </m:oMathPara>
                  </a14:m>
                  <a:endParaRPr lang="it-JP" dirty="0"/>
                </a:p>
              </p:txBody>
            </p:sp>
          </mc:Choice>
          <mc:Fallback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ED37B61C-A572-109F-D5ED-CB820C5373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0344" y="5379391"/>
                  <a:ext cx="41684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JP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F7389AF5-1D08-7800-099E-55A2EA10B79C}"/>
                  </a:ext>
                </a:extLst>
              </p:cNvPr>
              <p:cNvSpPr txBox="1"/>
              <p:nvPr/>
            </p:nvSpPr>
            <p:spPr>
              <a:xfrm>
                <a:off x="4630028" y="2703597"/>
                <a:ext cx="836138" cy="643318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it-IT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it-IT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it-IT" sz="1200" dirty="0"/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it-IT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F7389AF5-1D08-7800-099E-55A2EA10B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028" y="2703597"/>
                <a:ext cx="836138" cy="6433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72E8BFAB-3F59-62AF-CF5A-C195FE33C253}"/>
              </a:ext>
            </a:extLst>
          </p:cNvPr>
          <p:cNvSpPr/>
          <p:nvPr/>
        </p:nvSpPr>
        <p:spPr>
          <a:xfrm>
            <a:off x="6093725" y="4054838"/>
            <a:ext cx="4355195" cy="94192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It</a:t>
            </a:r>
            <a:r>
              <a:rPr lang="it-JP" dirty="0"/>
              <a:t> is possible to reproduce the same result</a:t>
            </a:r>
          </a:p>
          <a:p>
            <a:pPr algn="ctr"/>
            <a:r>
              <a:rPr lang="it-IT" dirty="0"/>
              <a:t>a</a:t>
            </a:r>
            <a:r>
              <a:rPr lang="it-JP" dirty="0"/>
              <a:t>s in dS</a:t>
            </a:r>
            <a:r>
              <a:rPr lang="it-JP" baseline="-25000" dirty="0"/>
              <a:t>3</a:t>
            </a:r>
            <a:r>
              <a:rPr lang="it-JP" dirty="0"/>
              <a:t> spacetime!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E282EAE0-4C39-FC3E-F1B0-E9E5248CFD6A}"/>
                  </a:ext>
                </a:extLst>
              </p:cNvPr>
              <p:cNvSpPr txBox="1"/>
              <p:nvPr/>
            </p:nvSpPr>
            <p:spPr>
              <a:xfrm>
                <a:off x="6549210" y="2822488"/>
                <a:ext cx="3208379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it-IT" dirty="0"/>
                  <a:t>To illustrate </a:t>
                </a:r>
                <a:r>
                  <a:rPr lang="it-IT" dirty="0" err="1"/>
                  <a:t>this</a:t>
                </a:r>
                <a:r>
                  <a:rPr lang="it-IT" dirty="0"/>
                  <a:t>, </a:t>
                </a:r>
                <a:r>
                  <a:rPr lang="it-IT" dirty="0" err="1"/>
                  <a:t>we</a:t>
                </a:r>
                <a:r>
                  <a:rPr lang="it-IT" dirty="0"/>
                  <a:t> can </a:t>
                </a:r>
                <a:r>
                  <a:rPr lang="it-IT" dirty="0" err="1"/>
                  <a:t>choose</a:t>
                </a:r>
                <a:r>
                  <a:rPr lang="it-IT" dirty="0"/>
                  <a:t>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E282EAE0-4C39-FC3E-F1B0-E9E5248CF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210" y="2822488"/>
                <a:ext cx="3208379" cy="723275"/>
              </a:xfrm>
              <a:prstGeom prst="rect">
                <a:avLst/>
              </a:prstGeom>
              <a:blipFill>
                <a:blip r:embed="rId8"/>
                <a:stretch>
                  <a:fillRect l="-1575" t="-3448" b="-6897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6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  <p:bldP spid="28" grpId="0" animBg="1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1DF668F5-E381-4B69-8AB7-AC673086D10F}"/>
              </a:ext>
            </a:extLst>
          </p:cNvPr>
          <p:cNvSpPr txBox="1">
            <a:spLocks/>
          </p:cNvSpPr>
          <p:nvPr/>
        </p:nvSpPr>
        <p:spPr>
          <a:xfrm>
            <a:off x="1524000" y="1611410"/>
            <a:ext cx="9144000" cy="363864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8000" b="1" dirty="0" err="1">
                <a:solidFill>
                  <a:srgbClr val="00B050"/>
                </a:solidFill>
                <a:cs typeface="Calibri Light"/>
              </a:rPr>
              <a:t>Thank</a:t>
            </a:r>
            <a:r>
              <a:rPr lang="de-DE" sz="8000" b="1" dirty="0">
                <a:solidFill>
                  <a:srgbClr val="00B050"/>
                </a:solidFill>
                <a:cs typeface="Calibri Light"/>
              </a:rPr>
              <a:t> </a:t>
            </a:r>
            <a:r>
              <a:rPr lang="de-DE" sz="8000" b="1" dirty="0" err="1">
                <a:solidFill>
                  <a:srgbClr val="00B050"/>
                </a:solidFill>
                <a:cs typeface="Calibri Light"/>
              </a:rPr>
              <a:t>you</a:t>
            </a:r>
            <a:endParaRPr lang="de-DE" sz="8000" b="1" dirty="0">
              <a:solidFill>
                <a:srgbClr val="00B050"/>
              </a:solidFill>
              <a:cs typeface="Calibri Light"/>
            </a:endParaRPr>
          </a:p>
          <a:p>
            <a:pPr algn="ctr"/>
            <a:r>
              <a:rPr lang="de-DE" sz="8000" b="1" dirty="0" err="1">
                <a:solidFill>
                  <a:srgbClr val="00B050"/>
                </a:solidFill>
                <a:cs typeface="Calibri Light"/>
              </a:rPr>
              <a:t>for</a:t>
            </a:r>
            <a:r>
              <a:rPr lang="de-DE" sz="8000" b="1" dirty="0">
                <a:solidFill>
                  <a:srgbClr val="00B050"/>
                </a:solidFill>
                <a:cs typeface="Calibri Light"/>
              </a:rPr>
              <a:t> </a:t>
            </a:r>
            <a:r>
              <a:rPr lang="de-DE" sz="8000" b="1" dirty="0" err="1">
                <a:solidFill>
                  <a:srgbClr val="00B050"/>
                </a:solidFill>
                <a:cs typeface="Calibri Light"/>
              </a:rPr>
              <a:t>your</a:t>
            </a:r>
            <a:endParaRPr lang="de-DE" sz="8000" b="1" dirty="0">
              <a:solidFill>
                <a:srgbClr val="00B050"/>
              </a:solidFill>
              <a:cs typeface="Calibri Light"/>
            </a:endParaRPr>
          </a:p>
          <a:p>
            <a:pPr algn="ctr"/>
            <a:r>
              <a:rPr lang="de-DE" sz="8000" b="1" dirty="0" err="1">
                <a:solidFill>
                  <a:srgbClr val="00B050"/>
                </a:solidFill>
                <a:cs typeface="Calibri Light"/>
              </a:rPr>
              <a:t>attention</a:t>
            </a:r>
            <a:r>
              <a:rPr lang="de-DE" sz="8000" b="1" dirty="0">
                <a:solidFill>
                  <a:srgbClr val="00B050"/>
                </a:solidFill>
                <a:cs typeface="Calibri Ligh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000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0174806D-B91E-7AD7-E543-BC8400221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 t="1235" r="23020" b="19298"/>
          <a:stretch/>
        </p:blipFill>
        <p:spPr>
          <a:xfrm>
            <a:off x="1861320" y="3370360"/>
            <a:ext cx="2657139" cy="2909626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C48207D-81F9-4E64-AA9E-D1C799BCB974}"/>
              </a:ext>
            </a:extLst>
          </p:cNvPr>
          <p:cNvSpPr/>
          <p:nvPr/>
        </p:nvSpPr>
        <p:spPr>
          <a:xfrm>
            <a:off x="1453487" y="583441"/>
            <a:ext cx="9280476" cy="887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C02C2A-F42B-441E-A330-CC4056CD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327"/>
            <a:ext cx="10515600" cy="1325563"/>
          </a:xfrm>
        </p:spPr>
        <p:txBody>
          <a:bodyPr/>
          <a:lstStyle/>
          <a:p>
            <a:pPr algn="ctr"/>
            <a:r>
              <a:rPr lang="it-IT" dirty="0" err="1">
                <a:solidFill>
                  <a:schemeClr val="bg1"/>
                </a:solidFill>
                <a:cs typeface="Calibri Light"/>
              </a:rPr>
              <a:t>Complexity</a:t>
            </a:r>
            <a:r>
              <a:rPr lang="it-IT" dirty="0">
                <a:solidFill>
                  <a:schemeClr val="bg1"/>
                </a:solidFill>
                <a:cs typeface="Calibri Light"/>
              </a:rPr>
              <a:t> = </a:t>
            </a:r>
            <a:r>
              <a:rPr lang="it-IT" dirty="0" err="1">
                <a:solidFill>
                  <a:schemeClr val="bg1"/>
                </a:solidFill>
                <a:cs typeface="Calibri Light"/>
              </a:rPr>
              <a:t>refined</a:t>
            </a:r>
            <a:r>
              <a:rPr lang="it-IT" dirty="0">
                <a:solidFill>
                  <a:schemeClr val="bg1"/>
                </a:solidFill>
                <a:cs typeface="Calibri Light"/>
              </a:rPr>
              <a:t> volume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20BAD5-FC04-4A70-95A2-4C6A5F3F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12</a:t>
            </a:fld>
            <a:endParaRPr lang="de-DE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24B26673-3650-480A-BDCF-D57760B0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Nicolò Zenoni (Osaka University) - April 4th, 2023</a:t>
            </a:r>
            <a:endParaRPr lang="de-DE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EBF23D-8A34-E32E-6A81-AA9AA8CC4079}"/>
              </a:ext>
            </a:extLst>
          </p:cNvPr>
          <p:cNvSpPr txBox="1"/>
          <p:nvPr/>
        </p:nvSpPr>
        <p:spPr>
          <a:xfrm>
            <a:off x="2528047" y="172433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JP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7331E0A-3E26-BCAF-CF3B-6633403A135A}"/>
                  </a:ext>
                </a:extLst>
              </p:cNvPr>
              <p:cNvSpPr txBox="1"/>
              <p:nvPr/>
            </p:nvSpPr>
            <p:spPr>
              <a:xfrm>
                <a:off x="3970415" y="5843801"/>
                <a:ext cx="440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it-JP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7331E0A-3E26-BCAF-CF3B-6633403A1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15" y="5843801"/>
                <a:ext cx="4405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FFCDD67-AB32-178B-D6AF-609330258596}"/>
                  </a:ext>
                </a:extLst>
              </p:cNvPr>
              <p:cNvSpPr txBox="1"/>
              <p:nvPr/>
            </p:nvSpPr>
            <p:spPr>
              <a:xfrm>
                <a:off x="2866210" y="3174837"/>
                <a:ext cx="647357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it-JP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FFCDD67-AB32-178B-D6AF-609330258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210" y="3174837"/>
                <a:ext cx="647357" cy="391582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66665ADF-1EF1-7650-1124-118B8120064C}"/>
              </a:ext>
            </a:extLst>
          </p:cNvPr>
          <p:cNvCxnSpPr>
            <a:cxnSpLocks/>
          </p:cNvCxnSpPr>
          <p:nvPr/>
        </p:nvCxnSpPr>
        <p:spPr>
          <a:xfrm flipV="1">
            <a:off x="3744250" y="3566419"/>
            <a:ext cx="0" cy="248400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596E974F-7191-FBEA-E00D-A5C032D39ED7}"/>
                  </a:ext>
                </a:extLst>
              </p:cNvPr>
              <p:cNvSpPr txBox="1"/>
              <p:nvPr/>
            </p:nvSpPr>
            <p:spPr>
              <a:xfrm>
                <a:off x="3585470" y="6045548"/>
                <a:ext cx="416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it-JP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596E974F-7191-FBEA-E00D-A5C032D39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470" y="6045548"/>
                <a:ext cx="4168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71C1EBB3-C8E4-619E-4F98-546A7F4879EF}"/>
                  </a:ext>
                </a:extLst>
              </p:cNvPr>
              <p:cNvSpPr txBox="1"/>
              <p:nvPr/>
            </p:nvSpPr>
            <p:spPr>
              <a:xfrm>
                <a:off x="5571013" y="4257429"/>
                <a:ext cx="4347536" cy="744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  <m:d>
                                    <m:d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it-JP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71C1EBB3-C8E4-619E-4F98-546A7F487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13" y="4257429"/>
                <a:ext cx="4347536" cy="744884"/>
              </a:xfrm>
              <a:prstGeom prst="rect">
                <a:avLst/>
              </a:prstGeom>
              <a:blipFill>
                <a:blip r:embed="rId6"/>
                <a:stretch>
                  <a:fillRect t="-146667" b="-210000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E27B3A2C-05BF-334F-A317-A44FDEAC8E70}"/>
                  </a:ext>
                </a:extLst>
              </p:cNvPr>
              <p:cNvSpPr txBox="1"/>
              <p:nvPr/>
            </p:nvSpPr>
            <p:spPr>
              <a:xfrm>
                <a:off x="5693560" y="3361221"/>
                <a:ext cx="4071179" cy="746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)=2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  <m:d>
                                    <m:d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it-JP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E27B3A2C-05BF-334F-A317-A44FDEAC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560" y="3361221"/>
                <a:ext cx="4071179" cy="746166"/>
              </a:xfrm>
              <a:prstGeom prst="rect">
                <a:avLst/>
              </a:prstGeom>
              <a:blipFill>
                <a:blip r:embed="rId7"/>
                <a:stretch>
                  <a:fillRect t="-145000" b="-211667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1209FC5-B1AC-BDAD-3CA5-FCCBF32B8115}"/>
              </a:ext>
            </a:extLst>
          </p:cNvPr>
          <p:cNvSpPr txBox="1"/>
          <p:nvPr/>
        </p:nvSpPr>
        <p:spPr>
          <a:xfrm flipH="1">
            <a:off x="1357794" y="1532100"/>
            <a:ext cx="928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Volume </a:t>
            </a:r>
            <a:r>
              <a:rPr lang="it-IT" dirty="0" err="1"/>
              <a:t>contains</a:t>
            </a:r>
            <a:r>
              <a:rPr lang="it-IT" dirty="0"/>
              <a:t> information </a:t>
            </a:r>
            <a:r>
              <a:rPr lang="it-IT" b="1" dirty="0"/>
              <a:t>just</a:t>
            </a:r>
            <a:r>
              <a:rPr lang="it-IT" dirty="0"/>
              <a:t> on the </a:t>
            </a:r>
            <a:r>
              <a:rPr lang="it-IT" dirty="0" err="1"/>
              <a:t>metric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b="1" dirty="0" err="1"/>
              <a:t>dilaton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important</a:t>
            </a:r>
            <a:r>
              <a:rPr lang="it-IT" dirty="0"/>
              <a:t>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5281A29-640E-5DC5-9CDF-7513FB405210}"/>
                  </a:ext>
                </a:extLst>
              </p:cNvPr>
              <p:cNvSpPr txBox="1"/>
              <p:nvPr/>
            </p:nvSpPr>
            <p:spPr>
              <a:xfrm>
                <a:off x="1644398" y="2758963"/>
                <a:ext cx="8898654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/>
                  <a:t>Also, volume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b="1" dirty="0" err="1"/>
                  <a:t>not</a:t>
                </a:r>
                <a:r>
                  <a:rPr lang="it-IT" b="1" dirty="0"/>
                  <a:t> </a:t>
                </a:r>
                <a:r>
                  <a:rPr lang="it-IT" b="1" dirty="0" err="1"/>
                  <a:t>invariant</a:t>
                </a:r>
                <a:r>
                  <a:rPr lang="it-IT" b="1" dirty="0"/>
                  <a:t> </a:t>
                </a:r>
                <a:r>
                  <a:rPr lang="it-IT" dirty="0"/>
                  <a:t>under </a:t>
                </a:r>
                <a:r>
                  <a:rPr lang="it-IT" dirty="0" err="1"/>
                  <a:t>Weyl</a:t>
                </a:r>
                <a:r>
                  <a:rPr lang="it-IT" dirty="0"/>
                  <a:t>-like field </a:t>
                </a:r>
                <a:r>
                  <a:rPr lang="it-IT" dirty="0" err="1"/>
                  <a:t>redefinition</a:t>
                </a:r>
                <a:r>
                  <a:rPr lang="it-IT" dirty="0"/>
                  <a:t> of the </a:t>
                </a:r>
                <a:r>
                  <a:rPr lang="it-IT" dirty="0" err="1"/>
                  <a:t>metric</a:t>
                </a:r>
                <a:r>
                  <a:rPr lang="it-IT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5281A29-640E-5DC5-9CDF-7513FB405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398" y="2758963"/>
                <a:ext cx="8898654" cy="391646"/>
              </a:xfrm>
              <a:prstGeom prst="rect">
                <a:avLst/>
              </a:prstGeom>
              <a:blipFill>
                <a:blip r:embed="rId8"/>
                <a:stretch>
                  <a:fillRect l="-570" t="-6250" b="-15625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019AF58B-1FDF-DBDE-1682-E57F8EF82275}"/>
                  </a:ext>
                </a:extLst>
              </p:cNvPr>
              <p:cNvSpPr txBox="1"/>
              <p:nvPr/>
            </p:nvSpPr>
            <p:spPr>
              <a:xfrm>
                <a:off x="2017164" y="1926802"/>
                <a:ext cx="3250954" cy="7448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)=2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it-JP" dirty="0"/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019AF58B-1FDF-DBDE-1682-E57F8EF82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164" y="1926802"/>
                <a:ext cx="3250954" cy="744884"/>
              </a:xfrm>
              <a:prstGeom prst="rect">
                <a:avLst/>
              </a:prstGeom>
              <a:blipFill>
                <a:blip r:embed="rId9"/>
                <a:stretch>
                  <a:fillRect t="-146667" b="-211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88F3E48F-295D-9696-57D5-D941BD57A360}"/>
                  </a:ext>
                </a:extLst>
              </p:cNvPr>
              <p:cNvSpPr txBox="1"/>
              <p:nvPr/>
            </p:nvSpPr>
            <p:spPr>
              <a:xfrm>
                <a:off x="6196677" y="1953074"/>
                <a:ext cx="3785523" cy="7448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it-JP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88F3E48F-295D-9696-57D5-D941BD57A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677" y="1953074"/>
                <a:ext cx="3785523" cy="744884"/>
              </a:xfrm>
              <a:prstGeom prst="rect">
                <a:avLst/>
              </a:prstGeom>
              <a:blipFill>
                <a:blip r:embed="rId10"/>
                <a:stretch>
                  <a:fillRect t="-145000" b="-211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5790E3EF-1221-0E18-EB41-DD174B50D8E6}"/>
                  </a:ext>
                </a:extLst>
              </p:cNvPr>
              <p:cNvSpPr txBox="1"/>
              <p:nvPr/>
            </p:nvSpPr>
            <p:spPr>
              <a:xfrm>
                <a:off x="3811635" y="3402620"/>
                <a:ext cx="877031" cy="476477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20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it-IT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it-IT" sz="1200" dirty="0"/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it-IT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5790E3EF-1221-0E18-EB41-DD174B50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635" y="3402620"/>
                <a:ext cx="877031" cy="4764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con angoli arrotondati 36">
                <a:extLst>
                  <a:ext uri="{FF2B5EF4-FFF2-40B4-BE49-F238E27FC236}">
                    <a16:creationId xmlns:a16="http://schemas.microsoft.com/office/drawing/2014/main" id="{33AB8881-DBC3-1DFC-58F0-CB42222FECD9}"/>
                  </a:ext>
                </a:extLst>
              </p:cNvPr>
              <p:cNvSpPr/>
              <p:nvPr/>
            </p:nvSpPr>
            <p:spPr>
              <a:xfrm>
                <a:off x="5693560" y="5271213"/>
                <a:ext cx="4355195" cy="941920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JP" dirty="0"/>
                  <a:t>With the choice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it-JP" dirty="0"/>
                  <a:t>,</a:t>
                </a:r>
              </a:p>
              <a:p>
                <a:pPr algn="ctr"/>
                <a:r>
                  <a:rPr lang="it-IT" dirty="0" err="1"/>
                  <a:t>it</a:t>
                </a:r>
                <a:r>
                  <a:rPr lang="it-JP" dirty="0"/>
                  <a:t> is possible to reproduce the same result</a:t>
                </a:r>
              </a:p>
              <a:p>
                <a:pPr algn="ctr"/>
                <a:r>
                  <a:rPr lang="it-IT" dirty="0"/>
                  <a:t>a</a:t>
                </a:r>
                <a:r>
                  <a:rPr lang="it-JP" dirty="0"/>
                  <a:t>s in dS</a:t>
                </a:r>
                <a:r>
                  <a:rPr lang="it-JP" baseline="-25000" dirty="0"/>
                  <a:t>3</a:t>
                </a:r>
                <a:r>
                  <a:rPr lang="it-JP" dirty="0"/>
                  <a:t> spacetime! </a:t>
                </a:r>
              </a:p>
            </p:txBody>
          </p:sp>
        </mc:Choice>
        <mc:Fallback xmlns="">
          <p:sp>
            <p:nvSpPr>
              <p:cNvPr id="37" name="Rettangolo con angoli arrotondati 36">
                <a:extLst>
                  <a:ext uri="{FF2B5EF4-FFF2-40B4-BE49-F238E27FC236}">
                    <a16:creationId xmlns:a16="http://schemas.microsoft.com/office/drawing/2014/main" id="{33AB8881-DBC3-1DFC-58F0-CB42222FE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560" y="5271213"/>
                <a:ext cx="4355195" cy="941920"/>
              </a:xfrm>
              <a:prstGeom prst="roundRect">
                <a:avLst/>
              </a:prstGeom>
              <a:blipFill>
                <a:blip r:embed="rId12"/>
                <a:stretch>
                  <a:fillRect b="-6494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18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1230388-E2F6-4058-94BA-CB383B55D017}"/>
              </a:ext>
            </a:extLst>
          </p:cNvPr>
          <p:cNvSpPr/>
          <p:nvPr/>
        </p:nvSpPr>
        <p:spPr>
          <a:xfrm>
            <a:off x="1453487" y="583441"/>
            <a:ext cx="9280476" cy="887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C02C2A-F42B-441E-A330-CC4056CD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err="1">
                <a:solidFill>
                  <a:schemeClr val="bg1"/>
                </a:solidFill>
                <a:cs typeface="Calibri Light"/>
              </a:rPr>
              <a:t>AdS</a:t>
            </a:r>
            <a:r>
              <a:rPr lang="it-IT">
                <a:solidFill>
                  <a:schemeClr val="bg1"/>
                </a:solidFill>
                <a:cs typeface="Calibri Light"/>
              </a:rPr>
              <a:t>/CFT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20BAD5-FC04-4A70-95A2-4C6A5F3F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</a:t>
            </a:fld>
            <a:endParaRPr lang="de-DE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0735ACD-E9FE-4AA1-8443-32E08586FB3C}"/>
              </a:ext>
            </a:extLst>
          </p:cNvPr>
          <p:cNvSpPr txBox="1"/>
          <p:nvPr/>
        </p:nvSpPr>
        <p:spPr>
          <a:xfrm>
            <a:off x="2194559" y="1905017"/>
            <a:ext cx="22264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>
                <a:cs typeface="Calibri" panose="020F0502020204030204"/>
              </a:rPr>
              <a:t>Theory of </a:t>
            </a:r>
            <a:r>
              <a:rPr lang="it-IT" b="1" dirty="0" err="1">
                <a:cs typeface="Calibri" panose="020F0502020204030204"/>
              </a:rPr>
              <a:t>gravity</a:t>
            </a:r>
            <a:r>
              <a:rPr lang="it-IT" dirty="0">
                <a:cs typeface="Calibri" panose="020F0502020204030204"/>
              </a:rPr>
              <a:t> </a:t>
            </a:r>
          </a:p>
          <a:p>
            <a:pPr algn="ctr"/>
            <a:r>
              <a:rPr lang="it-IT" dirty="0">
                <a:cs typeface="Calibri" panose="020F0502020204030204"/>
              </a:rPr>
              <a:t>in anti-de Sitter (</a:t>
            </a:r>
            <a:r>
              <a:rPr lang="it-IT" dirty="0" err="1">
                <a:cs typeface="Calibri" panose="020F0502020204030204"/>
              </a:rPr>
              <a:t>AdS</a:t>
            </a:r>
            <a:r>
              <a:rPr lang="it-IT" dirty="0">
                <a:cs typeface="Calibri" panose="020F0502020204030204"/>
              </a:rPr>
              <a:t>) </a:t>
            </a:r>
          </a:p>
        </p:txBody>
      </p:sp>
      <p:sp>
        <p:nvSpPr>
          <p:cNvPr id="6" name="Freccia bidirezionale orizzontale 5">
            <a:extLst>
              <a:ext uri="{FF2B5EF4-FFF2-40B4-BE49-F238E27FC236}">
                <a16:creationId xmlns:a16="http://schemas.microsoft.com/office/drawing/2014/main" id="{B842149C-A83E-4432-A6F9-056EE8E99368}"/>
              </a:ext>
            </a:extLst>
          </p:cNvPr>
          <p:cNvSpPr/>
          <p:nvPr/>
        </p:nvSpPr>
        <p:spPr>
          <a:xfrm>
            <a:off x="5408311" y="1983661"/>
            <a:ext cx="1216925" cy="489044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7100FC6-0EA6-4181-9AE2-A72829264CA6}"/>
              </a:ext>
            </a:extLst>
          </p:cNvPr>
          <p:cNvSpPr txBox="1"/>
          <p:nvPr/>
        </p:nvSpPr>
        <p:spPr>
          <a:xfrm>
            <a:off x="1453487" y="5861539"/>
            <a:ext cx="92804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>
                <a:cs typeface="Calibri"/>
              </a:rPr>
              <a:t>Quantum information </a:t>
            </a:r>
            <a:r>
              <a:rPr lang="it-IT" dirty="0" err="1">
                <a:cs typeface="Calibri" panose="020F0502020204030204"/>
              </a:rPr>
              <a:t>may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unveil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how</a:t>
            </a:r>
            <a:r>
              <a:rPr lang="it-IT" dirty="0">
                <a:cs typeface="Calibri" panose="020F0502020204030204"/>
              </a:rPr>
              <a:t> the</a:t>
            </a:r>
            <a:r>
              <a:rPr lang="it-IT" b="1" dirty="0">
                <a:cs typeface="Calibri"/>
              </a:rPr>
              <a:t> bulk </a:t>
            </a:r>
            <a:r>
              <a:rPr lang="it-IT" dirty="0" err="1">
                <a:cs typeface="Calibri" panose="020F0502020204030204"/>
              </a:rPr>
              <a:t>emerges</a:t>
            </a:r>
            <a:r>
              <a:rPr lang="it-IT" dirty="0">
                <a:cs typeface="Calibri" panose="020F0502020204030204"/>
              </a:rPr>
              <a:t> from t</a:t>
            </a:r>
            <a:r>
              <a:rPr lang="it-IT" b="1" dirty="0">
                <a:cs typeface="Calibri"/>
              </a:rPr>
              <a:t>he </a:t>
            </a:r>
            <a:r>
              <a:rPr lang="it-IT" b="1" dirty="0" err="1">
                <a:cs typeface="Calibri"/>
              </a:rPr>
              <a:t>boundary</a:t>
            </a:r>
            <a:r>
              <a:rPr lang="it-IT" b="1" dirty="0">
                <a:cs typeface="Calibri"/>
              </a:rPr>
              <a:t>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3EC375-28DA-464D-B6C9-A1D16F033930}"/>
              </a:ext>
            </a:extLst>
          </p:cNvPr>
          <p:cNvSpPr txBox="1"/>
          <p:nvPr/>
        </p:nvSpPr>
        <p:spPr>
          <a:xfrm>
            <a:off x="4644788" y="151970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>
                <a:solidFill>
                  <a:schemeClr val="accent6"/>
                </a:solidFill>
              </a:rPr>
              <a:t>[J. M. </a:t>
            </a:r>
            <a:r>
              <a:rPr lang="it-IT" dirty="0" err="1">
                <a:solidFill>
                  <a:schemeClr val="accent6"/>
                </a:solidFill>
              </a:rPr>
              <a:t>Maldacena</a:t>
            </a:r>
            <a:r>
              <a:rPr lang="it-IT" dirty="0">
                <a:solidFill>
                  <a:schemeClr val="accent6"/>
                </a:solidFill>
              </a:rPr>
              <a:t>, 1997]</a:t>
            </a:r>
            <a:endParaRPr lang="it-IT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E20EB733-1610-4279-8A2A-185B07A1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Nicolò Zenoni (Osaka University) - April 4th, 2023</a:t>
            </a:r>
            <a:endParaRPr lang="de-DE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52B695-3BF7-6CB0-A9EA-D9A9A0F67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77" y="3013788"/>
            <a:ext cx="2508900" cy="265145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3E499A-A0FC-1D04-CA14-E13DC267509E}"/>
              </a:ext>
            </a:extLst>
          </p:cNvPr>
          <p:cNvSpPr txBox="1"/>
          <p:nvPr/>
        </p:nvSpPr>
        <p:spPr>
          <a:xfrm>
            <a:off x="4040923" y="3846745"/>
            <a:ext cx="195500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 err="1">
                <a:cs typeface="Calibri" panose="020F0502020204030204"/>
              </a:rPr>
              <a:t>Gravity</a:t>
            </a:r>
            <a:r>
              <a:rPr lang="it-IT" dirty="0">
                <a:cs typeface="Calibri" panose="020F0502020204030204"/>
              </a:rPr>
              <a:t> in</a:t>
            </a:r>
          </a:p>
          <a:p>
            <a:pPr algn="ctr"/>
            <a:r>
              <a:rPr lang="it-IT" dirty="0">
                <a:cs typeface="Calibri" panose="020F0502020204030204"/>
              </a:rPr>
              <a:t>(d+1)-</a:t>
            </a:r>
            <a:r>
              <a:rPr lang="it-IT" dirty="0" err="1">
                <a:cs typeface="Calibri" panose="020F0502020204030204"/>
              </a:rPr>
              <a:t>dimensional</a:t>
            </a:r>
            <a:endParaRPr lang="it-IT" b="1" dirty="0"/>
          </a:p>
          <a:p>
            <a:pPr algn="ctr"/>
            <a:r>
              <a:rPr lang="it-IT" b="1" dirty="0" err="1"/>
              <a:t>AdS</a:t>
            </a:r>
            <a:endParaRPr lang="it-IT" b="1" baseline="-25000" dirty="0">
              <a:cs typeface="Calibri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C55591F-3217-0315-FF7F-51EAF5808250}"/>
              </a:ext>
            </a:extLst>
          </p:cNvPr>
          <p:cNvCxnSpPr>
            <a:cxnSpLocks/>
            <a:stCxn id="14" idx="1"/>
            <a:endCxn id="10" idx="0"/>
          </p:cNvCxnSpPr>
          <p:nvPr/>
        </p:nvCxnSpPr>
        <p:spPr>
          <a:xfrm flipH="1">
            <a:off x="6464252" y="4179682"/>
            <a:ext cx="711715" cy="114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D250567-BABB-671D-A2FB-8BAC9383CEDF}"/>
              </a:ext>
            </a:extLst>
          </p:cNvPr>
          <p:cNvSpPr txBox="1"/>
          <p:nvPr/>
        </p:nvSpPr>
        <p:spPr>
          <a:xfrm>
            <a:off x="7175967" y="3856516"/>
            <a:ext cx="19911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/>
              <a:t>d-</a:t>
            </a:r>
            <a:r>
              <a:rPr lang="it-IT" dirty="0" err="1"/>
              <a:t>dimensional</a:t>
            </a:r>
            <a:r>
              <a:rPr lang="it-IT" dirty="0"/>
              <a:t> </a:t>
            </a:r>
            <a:r>
              <a:rPr lang="it-IT" b="1" dirty="0"/>
              <a:t>CFT</a:t>
            </a:r>
            <a:endParaRPr lang="it-IT" b="1" baseline="-25000" dirty="0"/>
          </a:p>
          <a:p>
            <a:pPr algn="ctr"/>
            <a:r>
              <a:rPr lang="it-IT" dirty="0">
                <a:cs typeface="Calibri"/>
              </a:rPr>
              <a:t>(no </a:t>
            </a:r>
            <a:r>
              <a:rPr lang="it-IT" dirty="0" err="1">
                <a:cs typeface="Calibri"/>
              </a:rPr>
              <a:t>gravity</a:t>
            </a:r>
            <a:r>
              <a:rPr lang="it-IT" dirty="0">
                <a:cs typeface="Calibri"/>
              </a:rPr>
              <a:t>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E6A7A6-2979-E075-71FC-40EE753F2C65}"/>
              </a:ext>
            </a:extLst>
          </p:cNvPr>
          <p:cNvSpPr txBox="1"/>
          <p:nvPr/>
        </p:nvSpPr>
        <p:spPr>
          <a:xfrm>
            <a:off x="7001302" y="1907246"/>
            <a:ext cx="37326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 err="1">
                <a:cs typeface="Calibri"/>
              </a:rPr>
              <a:t>Conformal</a:t>
            </a:r>
            <a:r>
              <a:rPr lang="it-IT" b="1" dirty="0">
                <a:cs typeface="Calibri"/>
              </a:rPr>
              <a:t> Field Theory </a:t>
            </a:r>
            <a:r>
              <a:rPr lang="it-IT" dirty="0">
                <a:cs typeface="Calibri"/>
              </a:rPr>
              <a:t>(CFT) </a:t>
            </a:r>
          </a:p>
          <a:p>
            <a:pPr algn="ctr"/>
            <a:r>
              <a:rPr lang="it-IT" dirty="0">
                <a:cs typeface="Calibri"/>
              </a:rPr>
              <a:t>on the </a:t>
            </a:r>
            <a:r>
              <a:rPr lang="it-IT" dirty="0" err="1">
                <a:cs typeface="Calibri" panose="020F0502020204030204"/>
              </a:rPr>
              <a:t>AdS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boundary</a:t>
            </a:r>
            <a:endParaRPr lang="it-IT" dirty="0">
              <a:cs typeface="Calibri" panose="020F050202020403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23550E5-33C0-E874-C56C-D3F6C812713E}"/>
              </a:ext>
            </a:extLst>
          </p:cNvPr>
          <p:cNvSpPr txBox="1"/>
          <p:nvPr/>
        </p:nvSpPr>
        <p:spPr>
          <a:xfrm rot="5400000" flipH="1">
            <a:off x="5658612" y="4109070"/>
            <a:ext cx="1241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 err="1"/>
              <a:t>boundary</a:t>
            </a:r>
            <a:endParaRPr lang="it-IT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00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11" grpId="0"/>
      <p:bldP spid="14" grpId="0"/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magine 85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FA7067D3-BCB7-8290-D0B8-FAC0BA1B0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14" y="2958593"/>
            <a:ext cx="4373008" cy="3279756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7D06233-73AA-4218-8160-B357E4E50395}"/>
              </a:ext>
            </a:extLst>
          </p:cNvPr>
          <p:cNvSpPr/>
          <p:nvPr/>
        </p:nvSpPr>
        <p:spPr>
          <a:xfrm>
            <a:off x="1453487" y="583441"/>
            <a:ext cx="9280476" cy="887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C02C2A-F42B-441E-A330-CC4056CD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  <a:cs typeface="Calibri Light"/>
              </a:rPr>
              <a:t>The volume of the ERB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D77BE9FF-3DF1-42EB-8CBC-E29B6CEE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Nicolò Zenoni (Osaka University) - April 4th, 2023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541251CE-B824-E66D-DB99-72B56159197D}"/>
                  </a:ext>
                </a:extLst>
              </p:cNvPr>
              <p:cNvSpPr txBox="1"/>
              <p:nvPr/>
            </p:nvSpPr>
            <p:spPr>
              <a:xfrm>
                <a:off x="6093725" y="3936998"/>
                <a:ext cx="2615203" cy="702180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it-I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𝐺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𝐴𝑑𝑆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it-JP" dirty="0"/>
              </a:p>
            </p:txBody>
          </p:sp>
        </mc:Choice>
        <mc:Fallback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541251CE-B824-E66D-DB99-72B561591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725" y="3936998"/>
                <a:ext cx="2615203" cy="702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CB9E9DB9-E858-75FC-5E1C-72EC88B0F7FD}"/>
              </a:ext>
            </a:extLst>
          </p:cNvPr>
          <p:cNvSpPr txBox="1"/>
          <p:nvPr/>
        </p:nvSpPr>
        <p:spPr>
          <a:xfrm>
            <a:off x="1429411" y="1903186"/>
            <a:ext cx="2224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JP" dirty="0"/>
              <a:t>Eternal </a:t>
            </a:r>
            <a:r>
              <a:rPr lang="it-JP" b="1" dirty="0"/>
              <a:t>two-sided</a:t>
            </a:r>
            <a:r>
              <a:rPr lang="it-JP" dirty="0"/>
              <a:t> BH </a:t>
            </a:r>
          </a:p>
          <a:p>
            <a:pPr>
              <a:spcAft>
                <a:spcPts val="600"/>
              </a:spcAft>
            </a:pPr>
            <a:r>
              <a:rPr lang="it-IT" dirty="0"/>
              <a:t>i</a:t>
            </a:r>
            <a:r>
              <a:rPr lang="it-JP" dirty="0"/>
              <a:t>n </a:t>
            </a:r>
            <a:r>
              <a:rPr lang="it-IT" dirty="0">
                <a:cs typeface="Calibri" panose="020F0502020204030204"/>
              </a:rPr>
              <a:t>AdS</a:t>
            </a:r>
            <a:r>
              <a:rPr lang="it-IT" baseline="-25000" dirty="0">
                <a:cs typeface="Calibri" panose="020F0502020204030204"/>
              </a:rPr>
              <a:t>d+1</a:t>
            </a:r>
            <a:r>
              <a:rPr lang="it-JP" dirty="0"/>
              <a:t> spacetime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FDF9ED72-DEF0-EFF3-330B-5D2F3ED595F1}"/>
                  </a:ext>
                </a:extLst>
              </p:cNvPr>
              <p:cNvSpPr txBox="1"/>
              <p:nvPr/>
            </p:nvSpPr>
            <p:spPr>
              <a:xfrm>
                <a:off x="1695883" y="6016106"/>
                <a:ext cx="3076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JP" dirty="0"/>
                  <a:t>Boundary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it-JP" dirty="0"/>
              </a:p>
            </p:txBody>
          </p:sp>
        </mc:Choice>
        <mc:Fallback xmlns=""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FDF9ED72-DEF0-EFF3-330B-5D2F3ED59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883" y="6016106"/>
                <a:ext cx="3076483" cy="369332"/>
              </a:xfrm>
              <a:prstGeom prst="rect">
                <a:avLst/>
              </a:prstGeom>
              <a:blipFill>
                <a:blip r:embed="rId5"/>
                <a:stretch>
                  <a:fillRect l="-1646" t="-6667" b="-26667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8F4BB340-C43D-4FE6-BE33-14A8928B2312}"/>
              </a:ext>
            </a:extLst>
          </p:cNvPr>
          <p:cNvSpPr txBox="1"/>
          <p:nvPr/>
        </p:nvSpPr>
        <p:spPr>
          <a:xfrm>
            <a:off x="8708928" y="3970645"/>
            <a:ext cx="21994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>
                <a:cs typeface="Calibri"/>
              </a:rPr>
              <a:t>Linear </a:t>
            </a:r>
            <a:r>
              <a:rPr lang="it-IT" b="1" dirty="0" err="1">
                <a:cs typeface="Calibri"/>
              </a:rPr>
              <a:t>growth</a:t>
            </a:r>
            <a:r>
              <a:rPr lang="it-IT" b="1" dirty="0">
                <a:cs typeface="Calibri"/>
              </a:rPr>
              <a:t> </a:t>
            </a:r>
          </a:p>
          <a:p>
            <a:pPr algn="ctr"/>
            <a:r>
              <a:rPr lang="it-IT" dirty="0" err="1">
                <a:cs typeface="Calibri"/>
              </a:rPr>
              <a:t>at</a:t>
            </a:r>
            <a:r>
              <a:rPr lang="it-IT" dirty="0">
                <a:cs typeface="Calibri"/>
              </a:rPr>
              <a:t> late times!</a:t>
            </a:r>
            <a:endParaRPr lang="it-IT" dirty="0">
              <a:solidFill>
                <a:srgbClr val="92D050"/>
              </a:solidFill>
              <a:cs typeface="Calibri"/>
            </a:endParaRPr>
          </a:p>
        </p:txBody>
      </p:sp>
      <p:sp>
        <p:nvSpPr>
          <p:cNvPr id="87" name="Segnaposto numero diapositiva 86">
            <a:extLst>
              <a:ext uri="{FF2B5EF4-FFF2-40B4-BE49-F238E27FC236}">
                <a16:creationId xmlns:a16="http://schemas.microsoft.com/office/drawing/2014/main" id="{75987697-C2CF-0B3D-B621-4CC13CE3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1970DF8-0AB3-4340-ED32-972D64F4DD90}"/>
              </a:ext>
            </a:extLst>
          </p:cNvPr>
          <p:cNvGrpSpPr/>
          <p:nvPr/>
        </p:nvGrpSpPr>
        <p:grpSpPr>
          <a:xfrm>
            <a:off x="3496335" y="1569409"/>
            <a:ext cx="7194754" cy="1423018"/>
            <a:chOff x="3496335" y="1569409"/>
            <a:chExt cx="7194754" cy="142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CasellaDiTesto 88">
                  <a:extLst>
                    <a:ext uri="{FF2B5EF4-FFF2-40B4-BE49-F238E27FC236}">
                      <a16:creationId xmlns:a16="http://schemas.microsoft.com/office/drawing/2014/main" id="{596F5E04-F6F4-92C0-B17E-50D73154099E}"/>
                    </a:ext>
                  </a:extLst>
                </p:cNvPr>
                <p:cNvSpPr txBox="1"/>
                <p:nvPr/>
              </p:nvSpPr>
              <p:spPr>
                <a:xfrm>
                  <a:off x="3496335" y="1569409"/>
                  <a:ext cx="6120971" cy="1423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JP" sz="1600" dirty="0"/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𝐴𝑑𝑆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𝑑𝑟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𝐴𝑑𝑆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𝑑𝑆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𝑑𝑆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𝑑𝑟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a14:m>
                  <a:endParaRPr lang="it-JP" dirty="0"/>
                </a:p>
              </p:txBody>
            </p:sp>
          </mc:Choice>
          <mc:Fallback xmlns="">
            <p:sp>
              <p:nvSpPr>
                <p:cNvPr id="89" name="CasellaDiTesto 88">
                  <a:extLst>
                    <a:ext uri="{FF2B5EF4-FFF2-40B4-BE49-F238E27FC236}">
                      <a16:creationId xmlns:a16="http://schemas.microsoft.com/office/drawing/2014/main" id="{596F5E04-F6F4-92C0-B17E-50D7315409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6335" y="1569409"/>
                  <a:ext cx="6120971" cy="1423018"/>
                </a:xfrm>
                <a:prstGeom prst="rect">
                  <a:avLst/>
                </a:prstGeom>
                <a:blipFill>
                  <a:blip r:embed="rId6"/>
                  <a:stretch>
                    <a:fillRect l="-621"/>
                  </a:stretch>
                </a:blipFill>
              </p:spPr>
              <p:txBody>
                <a:bodyPr/>
                <a:lstStyle/>
                <a:p>
                  <a:r>
                    <a:rPr lang="it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CasellaDiTesto 89">
                  <a:extLst>
                    <a:ext uri="{FF2B5EF4-FFF2-40B4-BE49-F238E27FC236}">
                      <a16:creationId xmlns:a16="http://schemas.microsoft.com/office/drawing/2014/main" id="{A5849B6D-5E42-7630-6813-A53E5DED92C8}"/>
                    </a:ext>
                  </a:extLst>
                </p:cNvPr>
                <p:cNvSpPr txBox="1"/>
                <p:nvPr/>
              </p:nvSpPr>
              <p:spPr>
                <a:xfrm>
                  <a:off x="9615923" y="1718520"/>
                  <a:ext cx="10751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  <a:r>
                    <a:rPr lang="en-US" b="0" dirty="0"/>
                    <a:t>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a14:m>
                  <a:endParaRPr lang="it-JP" dirty="0"/>
                </a:p>
              </p:txBody>
            </p:sp>
          </mc:Choice>
          <mc:Fallback xmlns="">
            <p:sp>
              <p:nvSpPr>
                <p:cNvPr id="90" name="CasellaDiTesto 89">
                  <a:extLst>
                    <a:ext uri="{FF2B5EF4-FFF2-40B4-BE49-F238E27FC236}">
                      <a16:creationId xmlns:a16="http://schemas.microsoft.com/office/drawing/2014/main" id="{A5849B6D-5E42-7630-6813-A53E5DED92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5923" y="1718520"/>
                  <a:ext cx="107516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488" t="-10000" b="-26667"/>
                  </a:stretch>
                </a:blipFill>
              </p:spPr>
              <p:txBody>
                <a:bodyPr/>
                <a:lstStyle/>
                <a:p>
                  <a:r>
                    <a:rPr lang="it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7DB7BCE2-AE0D-23FA-64BD-CE0A200FA687}"/>
                    </a:ext>
                  </a:extLst>
                </p:cNvPr>
                <p:cNvSpPr txBox="1"/>
                <p:nvPr/>
              </p:nvSpPr>
              <p:spPr>
                <a:xfrm>
                  <a:off x="8957895" y="2456416"/>
                  <a:ext cx="10751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  <a:r>
                    <a:rPr lang="en-US" b="0" dirty="0"/>
                    <a:t>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endParaRPr lang="it-JP" dirty="0"/>
                </a:p>
              </p:txBody>
            </p:sp>
          </mc:Choice>
          <mc:Fallback xmlns="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7DB7BCE2-AE0D-23FA-64BD-CE0A200FA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7895" y="2456416"/>
                  <a:ext cx="107516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651" t="-6667" b="-26667"/>
                  </a:stretch>
                </a:blipFill>
              </p:spPr>
              <p:txBody>
                <a:bodyPr/>
                <a:lstStyle/>
                <a:p>
                  <a:r>
                    <a:rPr lang="it-JP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1686442-8978-016B-17F7-1F5470BD62DC}"/>
                  </a:ext>
                </a:extLst>
              </p:cNvPr>
              <p:cNvSpPr txBox="1"/>
              <p:nvPr/>
            </p:nvSpPr>
            <p:spPr>
              <a:xfrm>
                <a:off x="5434739" y="3319714"/>
                <a:ext cx="5437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JP" dirty="0"/>
                  <a:t>The volume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it-JP" dirty="0"/>
                  <a:t> of </a:t>
                </a:r>
                <a:r>
                  <a:rPr lang="it-JP" b="1" dirty="0"/>
                  <a:t>maximal</a:t>
                </a:r>
                <a:r>
                  <a:rPr lang="it-JP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it-JP" dirty="0"/>
                  <a:t>-dimensional </a:t>
                </a:r>
                <a:r>
                  <a:rPr lang="it-JP" b="1" dirty="0"/>
                  <a:t>surfaces</a:t>
                </a:r>
                <a:r>
                  <a:rPr lang="it-JP" dirty="0"/>
                  <a:t> gives:</a:t>
                </a:r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1686442-8978-016B-17F7-1F5470BD6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739" y="3319714"/>
                <a:ext cx="5437322" cy="369332"/>
              </a:xfrm>
              <a:prstGeom prst="rect">
                <a:avLst/>
              </a:prstGeom>
              <a:blipFill>
                <a:blip r:embed="rId9"/>
                <a:stretch>
                  <a:fillRect l="-1168" t="-6667" b="-26667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3BD601-A077-8DEB-D254-B6E02BDBBBDF}"/>
              </a:ext>
            </a:extLst>
          </p:cNvPr>
          <p:cNvSpPr txBox="1"/>
          <p:nvPr/>
        </p:nvSpPr>
        <p:spPr>
          <a:xfrm>
            <a:off x="6383978" y="5327853"/>
            <a:ext cx="353884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b="1" dirty="0" err="1"/>
              <a:t>quantity</a:t>
            </a:r>
            <a:r>
              <a:rPr lang="it-IT" dirty="0"/>
              <a:t> in the dual CFT </a:t>
            </a:r>
            <a:r>
              <a:rPr lang="it-IT" dirty="0" err="1"/>
              <a:t>represents</a:t>
            </a:r>
            <a:r>
              <a:rPr lang="it-IT" dirty="0"/>
              <a:t> the </a:t>
            </a:r>
            <a:r>
              <a:rPr lang="it-IT" b="1" dirty="0" err="1"/>
              <a:t>growth</a:t>
            </a:r>
            <a:r>
              <a:rPr lang="it-IT" dirty="0"/>
              <a:t> of the ERB?</a:t>
            </a:r>
            <a:endParaRPr lang="it-IT" dirty="0">
              <a:cs typeface="Calibri"/>
            </a:endParaRPr>
          </a:p>
        </p:txBody>
      </p:sp>
      <p:pic>
        <p:nvPicPr>
          <p:cNvPr id="6" name="Elemento grafico 5" descr="Punto interrogativo con riempimento a tinta unita">
            <a:extLst>
              <a:ext uri="{FF2B5EF4-FFF2-40B4-BE49-F238E27FC236}">
                <a16:creationId xmlns:a16="http://schemas.microsoft.com/office/drawing/2014/main" id="{2E9726EB-AA9B-7A9E-DA64-C8D5311D88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76172" y="5327853"/>
            <a:ext cx="727132" cy="6463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CCE546D4-1A43-99D6-E034-9F7C52266B30}"/>
                  </a:ext>
                </a:extLst>
              </p:cNvPr>
              <p:cNvSpPr txBox="1"/>
              <p:nvPr/>
            </p:nvSpPr>
            <p:spPr>
              <a:xfrm>
                <a:off x="6427104" y="4757179"/>
                <a:ext cx="1982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it-JP" dirty="0"/>
                  <a:t>: black hole mass</a:t>
                </a:r>
              </a:p>
            </p:txBody>
          </p:sp>
        </mc:Choice>
        <mc:Fallback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CCE546D4-1A43-99D6-E034-9F7C52266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104" y="4757179"/>
                <a:ext cx="1982466" cy="369332"/>
              </a:xfrm>
              <a:prstGeom prst="rect">
                <a:avLst/>
              </a:prstGeom>
              <a:blipFill>
                <a:blip r:embed="rId12"/>
                <a:stretch>
                  <a:fillRect t="-6667" r="-1266" b="-26667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3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2" grpId="0"/>
      <p:bldP spid="73" grpId="0"/>
      <p:bldP spid="78" grpId="0"/>
      <p:bldP spid="4" grpId="0"/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C48207D-81F9-4E64-AA9E-D1C799BCB974}"/>
              </a:ext>
            </a:extLst>
          </p:cNvPr>
          <p:cNvSpPr/>
          <p:nvPr/>
        </p:nvSpPr>
        <p:spPr>
          <a:xfrm>
            <a:off x="1453487" y="583441"/>
            <a:ext cx="9280476" cy="887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C02C2A-F42B-441E-A330-CC4056CD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327"/>
            <a:ext cx="10515600" cy="1325563"/>
          </a:xfrm>
        </p:spPr>
        <p:txBody>
          <a:bodyPr/>
          <a:lstStyle/>
          <a:p>
            <a:pPr algn="ctr"/>
            <a:r>
              <a:rPr lang="it-IT" dirty="0" err="1">
                <a:solidFill>
                  <a:schemeClr val="bg1"/>
                </a:solidFill>
                <a:cs typeface="Calibri Light"/>
              </a:rPr>
              <a:t>Computational</a:t>
            </a:r>
            <a:r>
              <a:rPr lang="it-IT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it-IT" dirty="0" err="1">
                <a:solidFill>
                  <a:schemeClr val="bg1"/>
                </a:solidFill>
                <a:cs typeface="Calibri Light"/>
              </a:rPr>
              <a:t>complexity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20BAD5-FC04-4A70-95A2-4C6A5F3F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3</a:t>
            </a:fld>
            <a:endParaRPr lang="de-DE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24B26673-3650-480A-BDCF-D57760B0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Nicolò</a:t>
            </a:r>
            <a:r>
              <a:rPr lang="en-US" dirty="0"/>
              <a:t> </a:t>
            </a:r>
            <a:r>
              <a:rPr lang="en-US" dirty="0" err="1"/>
              <a:t>Zenoni</a:t>
            </a:r>
            <a:r>
              <a:rPr lang="en-US" dirty="0"/>
              <a:t> (Osaka University) - April 4th, 2023</a:t>
            </a:r>
            <a:endParaRPr lang="de-DE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C29F8D-164D-1B71-3A6C-04A4E218924D}"/>
              </a:ext>
            </a:extLst>
          </p:cNvPr>
          <p:cNvSpPr txBox="1"/>
          <p:nvPr/>
        </p:nvSpPr>
        <p:spPr>
          <a:xfrm>
            <a:off x="1257300" y="1522752"/>
            <a:ext cx="9677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>
                <a:cs typeface="Calibri"/>
              </a:rPr>
              <a:t>Complexity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is</a:t>
            </a:r>
            <a:r>
              <a:rPr lang="it-IT" dirty="0">
                <a:cs typeface="Calibri"/>
              </a:rPr>
              <a:t> the </a:t>
            </a:r>
            <a:r>
              <a:rPr lang="it-IT" b="1" dirty="0">
                <a:cs typeface="Calibri"/>
              </a:rPr>
              <a:t>minimum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number</a:t>
            </a:r>
            <a:r>
              <a:rPr lang="it-IT" dirty="0">
                <a:cs typeface="Calibri"/>
              </a:rPr>
              <a:t> of </a:t>
            </a:r>
            <a:r>
              <a:rPr lang="it-IT" b="1" dirty="0" err="1">
                <a:cs typeface="Calibri"/>
              </a:rPr>
              <a:t>simple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operations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required</a:t>
            </a:r>
            <a:r>
              <a:rPr lang="it-IT" dirty="0">
                <a:cs typeface="Calibri"/>
              </a:rPr>
              <a:t> to build a quantum state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F211E7A-07A3-50D3-51C3-29B4399AD820}"/>
              </a:ext>
            </a:extLst>
          </p:cNvPr>
          <p:cNvGrpSpPr/>
          <p:nvPr/>
        </p:nvGrpSpPr>
        <p:grpSpPr>
          <a:xfrm>
            <a:off x="2387006" y="2067005"/>
            <a:ext cx="4140339" cy="1017489"/>
            <a:chOff x="3901838" y="1907113"/>
            <a:chExt cx="4140339" cy="1017489"/>
          </a:xfrm>
        </p:grpSpPr>
        <p:pic>
          <p:nvPicPr>
            <p:cNvPr id="20" name="Elemento grafico 8" descr="Strada con due vie con un sentiero con riempimento a tinta unita">
              <a:extLst>
                <a:ext uri="{FF2B5EF4-FFF2-40B4-BE49-F238E27FC236}">
                  <a16:creationId xmlns:a16="http://schemas.microsoft.com/office/drawing/2014/main" id="{98C9D6A2-D204-5FB8-2946-2B32F841F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9191" y="1907113"/>
              <a:ext cx="989068" cy="1017489"/>
            </a:xfrm>
            <a:prstGeom prst="rect">
              <a:avLst/>
            </a:prstGeom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0B27EDC-A03D-B27D-9F84-D32F27F188A7}"/>
                </a:ext>
              </a:extLst>
            </p:cNvPr>
            <p:cNvSpPr txBox="1"/>
            <p:nvPr/>
          </p:nvSpPr>
          <p:spPr>
            <a:xfrm>
              <a:off x="3901838" y="2422248"/>
              <a:ext cx="170388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/>
                <a:t>Reference state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E63F0659-303B-F608-987B-7A6DF4C05FDD}"/>
                </a:ext>
              </a:extLst>
            </p:cNvPr>
            <p:cNvSpPr txBox="1"/>
            <p:nvPr/>
          </p:nvSpPr>
          <p:spPr>
            <a:xfrm>
              <a:off x="6550779" y="1938585"/>
              <a:ext cx="149139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cs typeface="Calibri"/>
                </a:rPr>
                <a:t>Target state</a:t>
              </a:r>
              <a:endParaRPr lang="it-IT" dirty="0"/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26637684-9859-3644-D037-0D78B6C387A8}"/>
              </a:ext>
            </a:extLst>
          </p:cNvPr>
          <p:cNvGrpSpPr/>
          <p:nvPr/>
        </p:nvGrpSpPr>
        <p:grpSpPr>
          <a:xfrm>
            <a:off x="7390408" y="1915174"/>
            <a:ext cx="2338179" cy="1772824"/>
            <a:chOff x="175908" y="1912242"/>
            <a:chExt cx="2950236" cy="236396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05A04DBB-C05B-ACAB-E549-B36D9CAC5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1193" y="2249660"/>
              <a:ext cx="2807790" cy="18987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82DA0CBA-8AE9-94B6-A352-85F27498C0B1}"/>
                    </a:ext>
                  </a:extLst>
                </p:cNvPr>
                <p:cNvSpPr txBox="1"/>
                <p:nvPr/>
              </p:nvSpPr>
              <p:spPr>
                <a:xfrm>
                  <a:off x="1390215" y="3896177"/>
                  <a:ext cx="502993" cy="3800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82DA0CBA-8AE9-94B6-A352-85F27498C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215" y="3896177"/>
                  <a:ext cx="502993" cy="380026"/>
                </a:xfrm>
                <a:prstGeom prst="rect">
                  <a:avLst/>
                </a:prstGeom>
                <a:blipFill>
                  <a:blip r:embed="rId6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it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7A0A85B9-5FB7-F754-55D8-F64E244262C3}"/>
                    </a:ext>
                  </a:extLst>
                </p:cNvPr>
                <p:cNvSpPr txBox="1"/>
                <p:nvPr/>
              </p:nvSpPr>
              <p:spPr>
                <a:xfrm>
                  <a:off x="2791565" y="3718045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5E2C5A1E-281E-C218-632E-78767D21D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565" y="3718045"/>
                  <a:ext cx="33457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8ADF0066-CD16-DC17-7730-3BD5CBF65648}"/>
                    </a:ext>
                  </a:extLst>
                </p:cNvPr>
                <p:cNvSpPr txBox="1"/>
                <p:nvPr/>
              </p:nvSpPr>
              <p:spPr>
                <a:xfrm>
                  <a:off x="175908" y="1912242"/>
                  <a:ext cx="933560" cy="4924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8ADF0066-CD16-DC17-7730-3BD5CBF656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908" y="1912242"/>
                  <a:ext cx="933560" cy="492483"/>
                </a:xfrm>
                <a:prstGeom prst="rect">
                  <a:avLst/>
                </a:prstGeom>
                <a:blipFill>
                  <a:blip r:embed="rId12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it-JP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DC9B5BF3-CB81-4944-A03F-F3AFC7FCDA9D}"/>
                  </a:ext>
                </a:extLst>
              </p:cNvPr>
              <p:cNvSpPr txBox="1"/>
              <p:nvPr/>
            </p:nvSpPr>
            <p:spPr>
              <a:xfrm>
                <a:off x="2275951" y="3140426"/>
                <a:ext cx="4632538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b="1" dirty="0" err="1"/>
                  <a:t>Chaotic</a:t>
                </a:r>
                <a:r>
                  <a:rPr lang="it-IT" b="1" dirty="0"/>
                  <a:t> quantum </a:t>
                </a:r>
                <a:r>
                  <a:rPr lang="it-IT" b="1" dirty="0" err="1"/>
                  <a:t>circuit</a:t>
                </a:r>
                <a:r>
                  <a:rPr lang="it-IT" dirty="0"/>
                  <a:t>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dirty="0"/>
                  <a:t> qubits</a:t>
                </a:r>
                <a:endParaRPr lang="it-IT" dirty="0">
                  <a:cs typeface="Calibri"/>
                </a:endParaRPr>
              </a:p>
            </p:txBody>
          </p:sp>
        </mc:Choice>
        <mc:Fallback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DC9B5BF3-CB81-4944-A03F-F3AFC7FCD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951" y="3140426"/>
                <a:ext cx="4632538" cy="369332"/>
              </a:xfrm>
              <a:prstGeom prst="rect">
                <a:avLst/>
              </a:prstGeom>
              <a:blipFill>
                <a:blip r:embed="rId1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F3510A72-C90D-37BC-3F40-973E41587BEE}"/>
                  </a:ext>
                </a:extLst>
              </p:cNvPr>
              <p:cNvSpPr txBox="1"/>
              <p:nvPr/>
            </p:nvSpPr>
            <p:spPr>
              <a:xfrm>
                <a:off x="5021541" y="2652570"/>
                <a:ext cx="130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F3510A72-C90D-37BC-3F40-973E41587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41" y="2652570"/>
                <a:ext cx="1300676" cy="276999"/>
              </a:xfrm>
              <a:prstGeom prst="rect">
                <a:avLst/>
              </a:prstGeom>
              <a:blipFill>
                <a:blip r:embed="rId14"/>
                <a:stretch>
                  <a:fillRect l="-1942" b="-13043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e 32">
            <a:extLst>
              <a:ext uri="{FF2B5EF4-FFF2-40B4-BE49-F238E27FC236}">
                <a16:creationId xmlns:a16="http://schemas.microsoft.com/office/drawing/2014/main" id="{7A8C0DC5-8B2B-512A-431E-291477D3BD9A}"/>
              </a:ext>
            </a:extLst>
          </p:cNvPr>
          <p:cNvSpPr/>
          <p:nvPr/>
        </p:nvSpPr>
        <p:spPr>
          <a:xfrm rot="19135268">
            <a:off x="7534476" y="2737953"/>
            <a:ext cx="1166355" cy="646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JP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6B8A693-094D-8F83-63B3-73B314F408B5}"/>
              </a:ext>
            </a:extLst>
          </p:cNvPr>
          <p:cNvSpPr txBox="1"/>
          <p:nvPr/>
        </p:nvSpPr>
        <p:spPr>
          <a:xfrm>
            <a:off x="1870117" y="3894702"/>
            <a:ext cx="267495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 err="1">
                <a:cs typeface="Calibri"/>
              </a:rPr>
              <a:t>Evolution</a:t>
            </a:r>
            <a:r>
              <a:rPr lang="it-IT" dirty="0">
                <a:cs typeface="Calibri"/>
              </a:rPr>
              <a:t> </a:t>
            </a:r>
            <a:r>
              <a:rPr lang="it-IT" b="1" dirty="0">
                <a:cs typeface="Calibri"/>
              </a:rPr>
              <a:t>of the ERB </a:t>
            </a:r>
            <a:endParaRPr lang="it-IT" b="1" dirty="0"/>
          </a:p>
          <a:p>
            <a:pPr algn="ctr"/>
            <a:r>
              <a:rPr lang="it-IT" dirty="0">
                <a:cs typeface="Calibri"/>
              </a:rPr>
              <a:t>inside an AdS</a:t>
            </a:r>
            <a:r>
              <a:rPr lang="it-IT" baseline="-25000" dirty="0">
                <a:cs typeface="Calibri"/>
              </a:rPr>
              <a:t>d+1</a:t>
            </a:r>
            <a:r>
              <a:rPr lang="it-IT" dirty="0">
                <a:cs typeface="Calibri"/>
              </a:rPr>
              <a:t> black hole</a:t>
            </a:r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390B3DC-3670-FB22-191C-2BE240315215}"/>
              </a:ext>
            </a:extLst>
          </p:cNvPr>
          <p:cNvSpPr txBox="1"/>
          <p:nvPr/>
        </p:nvSpPr>
        <p:spPr>
          <a:xfrm>
            <a:off x="7465699" y="3894701"/>
            <a:ext cx="267495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 err="1">
                <a:cs typeface="Calibri"/>
              </a:rPr>
              <a:t>Evolution</a:t>
            </a:r>
            <a:r>
              <a:rPr lang="it-IT" b="1" dirty="0">
                <a:cs typeface="Calibri"/>
              </a:rPr>
              <a:t> of complexity</a:t>
            </a:r>
            <a:r>
              <a:rPr lang="it-IT" dirty="0">
                <a:cs typeface="Calibri"/>
              </a:rPr>
              <a:t> of the dual state in CFT</a:t>
            </a:r>
            <a:r>
              <a:rPr lang="it-IT" baseline="-25000" dirty="0">
                <a:cs typeface="Calibri"/>
              </a:rPr>
              <a:t>d</a:t>
            </a:r>
            <a:r>
              <a:rPr lang="it-IT" dirty="0">
                <a:cs typeface="Calibri"/>
              </a:rPr>
              <a:t> </a:t>
            </a:r>
            <a:endParaRPr lang="it-IT" dirty="0"/>
          </a:p>
        </p:txBody>
      </p:sp>
      <p:sp>
        <p:nvSpPr>
          <p:cNvPr id="30" name="Freccia bidirezionale orizzontale 29">
            <a:extLst>
              <a:ext uri="{FF2B5EF4-FFF2-40B4-BE49-F238E27FC236}">
                <a16:creationId xmlns:a16="http://schemas.microsoft.com/office/drawing/2014/main" id="{F7F2A495-2A8F-BA07-8775-0D52B87E87AA}"/>
              </a:ext>
            </a:extLst>
          </p:cNvPr>
          <p:cNvSpPr/>
          <p:nvPr/>
        </p:nvSpPr>
        <p:spPr>
          <a:xfrm>
            <a:off x="5394650" y="3973346"/>
            <a:ext cx="1216925" cy="489044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65BD79D-98E0-C2B9-2AD1-193E32CFC729}"/>
              </a:ext>
            </a:extLst>
          </p:cNvPr>
          <p:cNvSpPr txBox="1"/>
          <p:nvPr/>
        </p:nvSpPr>
        <p:spPr>
          <a:xfrm>
            <a:off x="7347966" y="5105656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>
                <a:cs typeface="Calibri"/>
              </a:rPr>
              <a:t>Complexity = Volume</a:t>
            </a:r>
            <a:endParaRPr lang="it-IT" dirty="0">
              <a:cs typeface="Calibri"/>
            </a:endParaRPr>
          </a:p>
          <a:p>
            <a:pPr algn="ctr"/>
            <a:r>
              <a:rPr lang="it-IT" b="1" dirty="0">
                <a:cs typeface="Calibri"/>
              </a:rPr>
              <a:t>(CV) </a:t>
            </a:r>
            <a:r>
              <a:rPr lang="it-IT" b="1" dirty="0" err="1">
                <a:cs typeface="Calibri"/>
              </a:rPr>
              <a:t>conjecture</a:t>
            </a:r>
            <a:endParaRPr lang="it-IT" b="1" dirty="0">
              <a:cs typeface="Calibri"/>
            </a:endParaRPr>
          </a:p>
          <a:p>
            <a:pPr algn="ctr"/>
            <a:r>
              <a:rPr lang="it-IT" dirty="0">
                <a:solidFill>
                  <a:srgbClr val="92D050"/>
                </a:solidFill>
                <a:cs typeface="Calibri"/>
              </a:rPr>
              <a:t>[L. </a:t>
            </a:r>
            <a:r>
              <a:rPr lang="it-IT" dirty="0" err="1">
                <a:solidFill>
                  <a:srgbClr val="92D050"/>
                </a:solidFill>
                <a:cs typeface="Calibri"/>
              </a:rPr>
              <a:t>Susskind</a:t>
            </a:r>
            <a:r>
              <a:rPr lang="it-IT" dirty="0">
                <a:solidFill>
                  <a:srgbClr val="92D050"/>
                </a:solidFill>
                <a:cs typeface="Calibri"/>
              </a:rPr>
              <a:t>, 2014]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606069D6-EA99-EEC2-7032-27A03E2F708A}"/>
                  </a:ext>
                </a:extLst>
              </p:cNvPr>
              <p:cNvSpPr txBox="1"/>
              <p:nvPr/>
            </p:nvSpPr>
            <p:spPr>
              <a:xfrm>
                <a:off x="5166035" y="5214499"/>
                <a:ext cx="2330190" cy="676980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𝐴𝑑𝑆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606069D6-EA99-EEC2-7032-27A03E2F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35" y="5214499"/>
                <a:ext cx="2330190" cy="6769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po 35">
            <a:extLst>
              <a:ext uri="{FF2B5EF4-FFF2-40B4-BE49-F238E27FC236}">
                <a16:creationId xmlns:a16="http://schemas.microsoft.com/office/drawing/2014/main" id="{2448CDFC-8057-1B56-1BB4-9FE7B128454A}"/>
              </a:ext>
            </a:extLst>
          </p:cNvPr>
          <p:cNvGrpSpPr/>
          <p:nvPr/>
        </p:nvGrpSpPr>
        <p:grpSpPr>
          <a:xfrm>
            <a:off x="2528257" y="4703290"/>
            <a:ext cx="2172516" cy="1632687"/>
            <a:chOff x="2528257" y="4673794"/>
            <a:chExt cx="2172516" cy="1632687"/>
          </a:xfrm>
        </p:grpSpPr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81897808-3BD7-74F5-D87A-799F0B96140B}"/>
                </a:ext>
              </a:extLst>
            </p:cNvPr>
            <p:cNvGrpSpPr/>
            <p:nvPr/>
          </p:nvGrpSpPr>
          <p:grpSpPr>
            <a:xfrm>
              <a:off x="2528257" y="4673794"/>
              <a:ext cx="1887511" cy="1632687"/>
              <a:chOff x="2722859" y="2020636"/>
              <a:chExt cx="1887511" cy="1632687"/>
            </a:xfrm>
          </p:grpSpPr>
          <p:grpSp>
            <p:nvGrpSpPr>
              <p:cNvPr id="40" name="Gruppo 39">
                <a:extLst>
                  <a:ext uri="{FF2B5EF4-FFF2-40B4-BE49-F238E27FC236}">
                    <a16:creationId xmlns:a16="http://schemas.microsoft.com/office/drawing/2014/main" id="{16892791-422B-5749-EFB3-C766C304F785}"/>
                  </a:ext>
                </a:extLst>
              </p:cNvPr>
              <p:cNvGrpSpPr/>
              <p:nvPr/>
            </p:nvGrpSpPr>
            <p:grpSpPr>
              <a:xfrm>
                <a:off x="2722859" y="2020636"/>
                <a:ext cx="1887511" cy="1632687"/>
                <a:chOff x="2355235" y="4550248"/>
                <a:chExt cx="1887511" cy="1632687"/>
              </a:xfrm>
            </p:grpSpPr>
            <p:cxnSp>
              <p:nvCxnSpPr>
                <p:cNvPr id="42" name="Connettore 2 41">
                  <a:extLst>
                    <a:ext uri="{FF2B5EF4-FFF2-40B4-BE49-F238E27FC236}">
                      <a16:creationId xmlns:a16="http://schemas.microsoft.com/office/drawing/2014/main" id="{87656BB0-F284-B740-0EBC-E368A01E1BBC}"/>
                    </a:ext>
                  </a:extLst>
                </p:cNvPr>
                <p:cNvCxnSpPr/>
                <p:nvPr/>
              </p:nvCxnSpPr>
              <p:spPr>
                <a:xfrm flipH="1" flipV="1">
                  <a:off x="2483040" y="4979442"/>
                  <a:ext cx="6823" cy="98491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53F0899A-74BA-FEEF-16ED-3291F90098F8}"/>
                    </a:ext>
                  </a:extLst>
                </p:cNvPr>
                <p:cNvSpPr txBox="1"/>
                <p:nvPr/>
              </p:nvSpPr>
              <p:spPr>
                <a:xfrm>
                  <a:off x="2355235" y="4550248"/>
                  <a:ext cx="332096" cy="369332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it-IT" dirty="0"/>
                    <a:t>t</a:t>
                  </a:r>
                  <a:endParaRPr lang="it-IT" dirty="0">
                    <a:cs typeface="Calibri"/>
                  </a:endParaRPr>
                </a:p>
              </p:txBody>
            </p:sp>
            <p:pic>
              <p:nvPicPr>
                <p:cNvPr id="44" name="Immagine 24">
                  <a:extLst>
                    <a:ext uri="{FF2B5EF4-FFF2-40B4-BE49-F238E27FC236}">
                      <a16:creationId xmlns:a16="http://schemas.microsoft.com/office/drawing/2014/main" id="{5B16C829-55D4-57EB-D17A-BCA66AB237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47430" y="4644288"/>
                  <a:ext cx="1195316" cy="1538647"/>
                </a:xfrm>
                <a:prstGeom prst="rect">
                  <a:avLst/>
                </a:prstGeom>
              </p:spPr>
            </p:pic>
            <p:sp>
              <p:nvSpPr>
                <p:cNvPr id="45" name="CasellaDiTesto 44">
                  <a:extLst>
                    <a:ext uri="{FF2B5EF4-FFF2-40B4-BE49-F238E27FC236}">
                      <a16:creationId xmlns:a16="http://schemas.microsoft.com/office/drawing/2014/main" id="{9E5F2938-2685-2BF9-D2FC-B2CF83F14A1E}"/>
                    </a:ext>
                  </a:extLst>
                </p:cNvPr>
                <p:cNvSpPr txBox="1"/>
                <p:nvPr/>
              </p:nvSpPr>
              <p:spPr>
                <a:xfrm rot="16200000">
                  <a:off x="2549288" y="5286707"/>
                  <a:ext cx="703007" cy="369332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it-IT" dirty="0"/>
                    <a:t>CFT</a:t>
                  </a:r>
                  <a:r>
                    <a:rPr lang="it-IT" baseline="-25000" dirty="0"/>
                    <a:t>2</a:t>
                  </a:r>
                  <a:endParaRPr lang="it-IT" baseline="-25000" dirty="0">
                    <a:cs typeface="Calibri"/>
                  </a:endParaRPr>
                </a:p>
              </p:txBody>
            </p:sp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F0ADFBBF-F9C2-3675-8EFB-3E0819438F02}"/>
                    </a:ext>
                  </a:extLst>
                </p:cNvPr>
                <p:cNvSpPr txBox="1"/>
                <p:nvPr/>
              </p:nvSpPr>
              <p:spPr>
                <a:xfrm>
                  <a:off x="3222138" y="5744222"/>
                  <a:ext cx="850490" cy="369332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it-IT" dirty="0"/>
                    <a:t>AdS</a:t>
                  </a:r>
                  <a:r>
                    <a:rPr lang="it-IT" baseline="-25000" dirty="0"/>
                    <a:t>3</a:t>
                  </a:r>
                  <a:endParaRPr lang="it-IT" baseline="-25000" dirty="0">
                    <a:cs typeface="Calibri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sellaDiTesto 40">
                    <a:extLst>
                      <a:ext uri="{FF2B5EF4-FFF2-40B4-BE49-F238E27FC236}">
                        <a16:creationId xmlns:a16="http://schemas.microsoft.com/office/drawing/2014/main" id="{C43A549B-6D07-C029-D1DD-9B0B0BA9AFE4}"/>
                      </a:ext>
                    </a:extLst>
                  </p:cNvPr>
                  <p:cNvSpPr txBox="1"/>
                  <p:nvPr/>
                </p:nvSpPr>
                <p:spPr>
                  <a:xfrm>
                    <a:off x="3828548" y="2663344"/>
                    <a:ext cx="3642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20" name="CasellaDiTesto 19">
                    <a:extLst>
                      <a:ext uri="{FF2B5EF4-FFF2-40B4-BE49-F238E27FC236}">
                        <a16:creationId xmlns:a16="http://schemas.microsoft.com/office/drawing/2014/main" id="{6A8FBC9C-5FCD-615F-B2A3-1B7CC0DE5A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8548" y="2663344"/>
                    <a:ext cx="364202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1805EE13-001A-54A0-A335-1628570FA738}"/>
                    </a:ext>
                  </a:extLst>
                </p:cNvPr>
                <p:cNvSpPr txBox="1"/>
                <p:nvPr/>
              </p:nvSpPr>
              <p:spPr>
                <a:xfrm>
                  <a:off x="4304703" y="5344612"/>
                  <a:ext cx="3960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it-JP" dirty="0"/>
                </a:p>
              </p:txBody>
            </p:sp>
          </mc:Choice>
          <mc:Fallback xmlns=""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id="{6DFDE6F2-DEA7-B1DF-F0CF-EC57ADA63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4703" y="5344612"/>
                  <a:ext cx="39607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JP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583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3" grpId="0" animBg="1"/>
      <p:bldP spid="28" grpId="0" animBg="1"/>
      <p:bldP spid="29" grpId="0" animBg="1"/>
      <p:bldP spid="30" grpId="0" animBg="1"/>
      <p:bldP spid="34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C48207D-81F9-4E64-AA9E-D1C799BCB974}"/>
              </a:ext>
            </a:extLst>
          </p:cNvPr>
          <p:cNvSpPr/>
          <p:nvPr/>
        </p:nvSpPr>
        <p:spPr>
          <a:xfrm>
            <a:off x="1453487" y="583441"/>
            <a:ext cx="9280476" cy="887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C02C2A-F42B-441E-A330-CC4056CD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327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 probe of </a:t>
            </a:r>
            <a:r>
              <a:rPr lang="it-IT" dirty="0" err="1">
                <a:solidFill>
                  <a:schemeClr val="bg1"/>
                </a:solidFill>
              </a:rPr>
              <a:t>cosmological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horizons</a:t>
            </a:r>
            <a:r>
              <a:rPr lang="it-IT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20BAD5-FC04-4A70-95A2-4C6A5F3F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4</a:t>
            </a:fld>
            <a:endParaRPr lang="de-DE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24B26673-3650-480A-BDCF-D57760B0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Nicolò Zenoni (Osaka University) - April 4th, 2023</a:t>
            </a:r>
            <a:endParaRPr lang="de-DE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AE3D5C7-A487-5F48-0666-1053B7738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8039" y="2117361"/>
            <a:ext cx="3617728" cy="2713295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0C7C85B-18C4-1F7A-F13E-5C76629DD09E}"/>
              </a:ext>
            </a:extLst>
          </p:cNvPr>
          <p:cNvSpPr txBox="1"/>
          <p:nvPr/>
        </p:nvSpPr>
        <p:spPr>
          <a:xfrm>
            <a:off x="1453487" y="4946565"/>
            <a:ext cx="9280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>
                <a:cs typeface="Calibri" panose="020F0502020204030204"/>
              </a:rPr>
              <a:t>The </a:t>
            </a:r>
            <a:r>
              <a:rPr lang="it-IT" dirty="0" err="1">
                <a:solidFill>
                  <a:srgbClr val="92D050"/>
                </a:solidFill>
                <a:cs typeface="Calibri" panose="020F0502020204030204"/>
              </a:rPr>
              <a:t>stretched</a:t>
            </a:r>
            <a:r>
              <a:rPr lang="it-IT" dirty="0">
                <a:solidFill>
                  <a:srgbClr val="92D050"/>
                </a:solidFill>
                <a:cs typeface="Calibri" panose="020F0502020204030204"/>
              </a:rPr>
              <a:t> </a:t>
            </a:r>
            <a:r>
              <a:rPr lang="it-IT" dirty="0" err="1">
                <a:solidFill>
                  <a:srgbClr val="92D050"/>
                </a:solidFill>
                <a:cs typeface="Calibri" panose="020F0502020204030204"/>
              </a:rPr>
              <a:t>horizon</a:t>
            </a:r>
            <a:r>
              <a:rPr lang="it-IT" dirty="0">
                <a:cs typeface="Calibri" panose="020F0502020204030204"/>
              </a:rPr>
              <a:t> acts </a:t>
            </a:r>
            <a:r>
              <a:rPr lang="it-IT" dirty="0" err="1">
                <a:cs typeface="Calibri" panose="020F0502020204030204"/>
              </a:rPr>
              <a:t>as</a:t>
            </a:r>
            <a:r>
              <a:rPr lang="it-IT" dirty="0">
                <a:cs typeface="Calibri" panose="020F0502020204030204"/>
              </a:rPr>
              <a:t> a </a:t>
            </a:r>
            <a:r>
              <a:rPr lang="it-IT" b="1" dirty="0" err="1">
                <a:cs typeface="Calibri" panose="020F0502020204030204"/>
              </a:rPr>
              <a:t>holographic</a:t>
            </a:r>
            <a:r>
              <a:rPr lang="it-IT" b="1" dirty="0">
                <a:cs typeface="Calibri" panose="020F0502020204030204"/>
              </a:rPr>
              <a:t> screen</a:t>
            </a:r>
            <a:r>
              <a:rPr lang="it-IT" dirty="0">
                <a:cs typeface="Calibri" panose="020F0502020204030204"/>
              </a:rPr>
              <a:t>!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F027D92-B043-DD59-1A98-D7FD53F7902C}"/>
              </a:ext>
            </a:extLst>
          </p:cNvPr>
          <p:cNvSpPr txBox="1"/>
          <p:nvPr/>
        </p:nvSpPr>
        <p:spPr>
          <a:xfrm>
            <a:off x="2077074" y="1654762"/>
            <a:ext cx="803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tempting</a:t>
            </a:r>
            <a:r>
              <a:rPr lang="it-IT" dirty="0"/>
              <a:t> to </a:t>
            </a:r>
            <a:r>
              <a:rPr lang="it-IT" dirty="0" err="1"/>
              <a:t>employ</a:t>
            </a:r>
            <a:r>
              <a:rPr lang="it-IT" dirty="0"/>
              <a:t> </a:t>
            </a:r>
            <a:r>
              <a:rPr lang="it-IT" b="1" dirty="0" err="1"/>
              <a:t>holographic</a:t>
            </a:r>
            <a:r>
              <a:rPr lang="it-IT" b="1" dirty="0"/>
              <a:t> tools </a:t>
            </a:r>
            <a:r>
              <a:rPr lang="it-IT" dirty="0"/>
              <a:t>to </a:t>
            </a:r>
            <a:r>
              <a:rPr lang="it-IT" dirty="0" err="1"/>
              <a:t>studying</a:t>
            </a:r>
            <a:r>
              <a:rPr lang="it-IT" dirty="0"/>
              <a:t> </a:t>
            </a:r>
            <a:r>
              <a:rPr lang="it-IT" b="1" dirty="0" err="1"/>
              <a:t>cosmological</a:t>
            </a:r>
            <a:r>
              <a:rPr lang="it-IT" b="1" dirty="0"/>
              <a:t> </a:t>
            </a:r>
            <a:r>
              <a:rPr lang="it-IT" b="1" dirty="0" err="1"/>
              <a:t>horizons</a:t>
            </a:r>
            <a:endParaRPr lang="it-IT" b="1" dirty="0"/>
          </a:p>
        </p:txBody>
      </p:sp>
      <p:pic>
        <p:nvPicPr>
          <p:cNvPr id="15" name="Immagine 14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88EC5901-C115-8502-FD7F-DD6EAD3E4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60" y="2144787"/>
            <a:ext cx="3617728" cy="2713296"/>
          </a:xfrm>
          <a:prstGeom prst="rect">
            <a:avLst/>
          </a:prstGeom>
        </p:spPr>
      </p:pic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2947227C-BC2C-0967-D869-847C842225E7}"/>
              </a:ext>
            </a:extLst>
          </p:cNvPr>
          <p:cNvCxnSpPr>
            <a:cxnSpLocks/>
          </p:cNvCxnSpPr>
          <p:nvPr/>
        </p:nvCxnSpPr>
        <p:spPr>
          <a:xfrm>
            <a:off x="5637006" y="3501435"/>
            <a:ext cx="279699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8B6080F8-C715-88FE-BAC8-C512D6FA354D}"/>
              </a:ext>
            </a:extLst>
          </p:cNvPr>
          <p:cNvCxnSpPr>
            <a:cxnSpLocks/>
          </p:cNvCxnSpPr>
          <p:nvPr/>
        </p:nvCxnSpPr>
        <p:spPr>
          <a:xfrm flipH="1">
            <a:off x="6239509" y="3501435"/>
            <a:ext cx="270733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Elemento grafico 8" descr="Occhio con riempimento a tinta unita">
            <a:extLst>
              <a:ext uri="{FF2B5EF4-FFF2-40B4-BE49-F238E27FC236}">
                <a16:creationId xmlns:a16="http://schemas.microsoft.com/office/drawing/2014/main" id="{9F7C4ACE-2CA4-70A5-9BDB-7C38C4AAE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1954" y="3150842"/>
            <a:ext cx="646332" cy="64633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CCD53B-49A6-25B6-C544-2F6374F26238}"/>
              </a:ext>
            </a:extLst>
          </p:cNvPr>
          <p:cNvSpPr txBox="1"/>
          <p:nvPr/>
        </p:nvSpPr>
        <p:spPr>
          <a:xfrm>
            <a:off x="6151305" y="552580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>
                <a:cs typeface="Calibri"/>
              </a:rPr>
              <a:t>CV </a:t>
            </a:r>
            <a:r>
              <a:rPr lang="it-IT" b="1" dirty="0" err="1">
                <a:cs typeface="Calibri"/>
              </a:rPr>
              <a:t>conjecture</a:t>
            </a:r>
            <a:endParaRPr lang="it-IT" b="1" dirty="0">
              <a:cs typeface="Calibri"/>
            </a:endParaRPr>
          </a:p>
          <a:p>
            <a:pPr algn="ctr"/>
            <a:r>
              <a:rPr lang="it-IT" b="1" dirty="0">
                <a:cs typeface="Calibri"/>
              </a:rPr>
              <a:t>in </a:t>
            </a:r>
            <a:r>
              <a:rPr lang="it-IT" b="1" dirty="0" err="1">
                <a:cs typeface="Calibri"/>
              </a:rPr>
              <a:t>dS</a:t>
            </a:r>
            <a:endParaRPr lang="it-IT" b="1" dirty="0"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3625B87-60DE-F5C8-FE4F-5531C1B0D39D}"/>
                  </a:ext>
                </a:extLst>
              </p:cNvPr>
              <p:cNvSpPr txBox="1"/>
              <p:nvPr/>
            </p:nvSpPr>
            <p:spPr>
              <a:xfrm>
                <a:off x="3995340" y="5504979"/>
                <a:ext cx="2229456" cy="676980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𝑑𝑆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3625B87-60DE-F5C8-FE4F-5531C1B0D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340" y="5504979"/>
                <a:ext cx="2229456" cy="6769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E7151CC-08D3-7048-90B2-885DE74927C7}"/>
                  </a:ext>
                </a:extLst>
              </p:cNvPr>
              <p:cNvSpPr txBox="1"/>
              <p:nvPr/>
            </p:nvSpPr>
            <p:spPr>
              <a:xfrm>
                <a:off x="6577063" y="3316769"/>
                <a:ext cx="39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it-JP" dirty="0"/>
              </a:p>
            </p:txBody>
          </p:sp>
        </mc:Choice>
        <mc:Fallback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E7151CC-08D3-7048-90B2-885DE7492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063" y="3316769"/>
                <a:ext cx="3960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A275E2A-15D2-FAEA-885F-CBB53C0D0FE9}"/>
                  </a:ext>
                </a:extLst>
              </p:cNvPr>
              <p:cNvSpPr txBox="1"/>
              <p:nvPr/>
            </p:nvSpPr>
            <p:spPr>
              <a:xfrm>
                <a:off x="5174115" y="3316769"/>
                <a:ext cx="39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it-JP" dirty="0"/>
              </a:p>
            </p:txBody>
          </p:sp>
        </mc:Choice>
        <mc:Fallback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A275E2A-15D2-FAEA-885F-CBB53C0D0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115" y="3316769"/>
                <a:ext cx="39607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8" grpId="0"/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7D06233-73AA-4218-8160-B357E4E50395}"/>
              </a:ext>
            </a:extLst>
          </p:cNvPr>
          <p:cNvSpPr/>
          <p:nvPr/>
        </p:nvSpPr>
        <p:spPr>
          <a:xfrm>
            <a:off x="1453487" y="583441"/>
            <a:ext cx="9280476" cy="887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C02C2A-F42B-441E-A330-CC4056CD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  <a:cs typeface="Calibri Light"/>
              </a:rPr>
              <a:t>Volume </a:t>
            </a:r>
            <a:r>
              <a:rPr lang="it-IT" dirty="0" err="1">
                <a:solidFill>
                  <a:schemeClr val="bg1"/>
                </a:solidFill>
                <a:cs typeface="Calibri Light"/>
              </a:rPr>
              <a:t>complexity</a:t>
            </a:r>
            <a:r>
              <a:rPr lang="it-IT" dirty="0">
                <a:solidFill>
                  <a:schemeClr val="bg1"/>
                </a:solidFill>
                <a:cs typeface="Calibri Light"/>
              </a:rPr>
              <a:t> in </a:t>
            </a:r>
            <a:r>
              <a:rPr lang="it-IT" dirty="0" err="1">
                <a:solidFill>
                  <a:schemeClr val="bg1"/>
                </a:solidFill>
                <a:cs typeface="Calibri Light"/>
              </a:rPr>
              <a:t>dS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D77BE9FF-3DF1-42EB-8CBC-E29B6CEE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Nicolò Zenoni (Osaka University) - April 4th, 2023</a:t>
            </a:r>
            <a:endParaRPr lang="de-DE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3B7110C-F6FB-E912-0450-D2F1A227E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105" y="2361019"/>
            <a:ext cx="4599674" cy="34497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541251CE-B824-E66D-DB99-72B56159197D}"/>
                  </a:ext>
                </a:extLst>
              </p:cNvPr>
              <p:cNvSpPr txBox="1"/>
              <p:nvPr/>
            </p:nvSpPr>
            <p:spPr>
              <a:xfrm>
                <a:off x="5613107" y="3404187"/>
                <a:ext cx="3319242" cy="748923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𝑑𝑆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JP" dirty="0"/>
              </a:p>
            </p:txBody>
          </p:sp>
        </mc:Choice>
        <mc:Fallback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541251CE-B824-E66D-DB99-72B561591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107" y="3404187"/>
                <a:ext cx="3319242" cy="748923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CB9E9DB9-E858-75FC-5E1C-72EC88B0F7FD}"/>
                  </a:ext>
                </a:extLst>
              </p:cNvPr>
              <p:cNvSpPr txBox="1"/>
              <p:nvPr/>
            </p:nvSpPr>
            <p:spPr>
              <a:xfrm>
                <a:off x="2032329" y="1660676"/>
                <a:ext cx="6275884" cy="593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it-IT" b="1" dirty="0"/>
                  <a:t>Pure</a:t>
                </a:r>
                <a:r>
                  <a:rPr lang="it-IT" dirty="0"/>
                  <a:t> </a:t>
                </a:r>
                <a:r>
                  <a:rPr lang="it-IT" dirty="0">
                    <a:cs typeface="Calibri Light"/>
                  </a:rPr>
                  <a:t>dS</a:t>
                </a:r>
                <a:r>
                  <a:rPr lang="it-IT" baseline="-25000" dirty="0">
                    <a:cs typeface="Calibri Light"/>
                  </a:rPr>
                  <a:t>d+1 </a:t>
                </a:r>
                <a:r>
                  <a:rPr lang="it-JP" dirty="0"/>
                  <a:t>spacetime: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𝑑𝑆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𝑑𝑆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𝑑𝑆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𝑑𝑆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JP" dirty="0"/>
                  <a:t> </a:t>
                </a:r>
              </a:p>
            </p:txBody>
          </p:sp>
        </mc:Choice>
        <mc:Fallback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CB9E9DB9-E858-75FC-5E1C-72EC88B0F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329" y="1660676"/>
                <a:ext cx="6275884" cy="5934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FDF9ED72-DEF0-EFF3-330B-5D2F3ED595F1}"/>
                  </a:ext>
                </a:extLst>
              </p:cNvPr>
              <p:cNvSpPr txBox="1"/>
              <p:nvPr/>
            </p:nvSpPr>
            <p:spPr>
              <a:xfrm>
                <a:off x="1593700" y="5698188"/>
                <a:ext cx="3076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JP" dirty="0"/>
                  <a:t>Boundary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it-JP" dirty="0"/>
              </a:p>
            </p:txBody>
          </p:sp>
        </mc:Choice>
        <mc:Fallback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FDF9ED72-DEF0-EFF3-330B-5D2F3ED59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700" y="5698188"/>
                <a:ext cx="3076483" cy="369332"/>
              </a:xfrm>
              <a:prstGeom prst="rect">
                <a:avLst/>
              </a:prstGeom>
              <a:blipFill>
                <a:blip r:embed="rId5"/>
                <a:stretch>
                  <a:fillRect l="-1646" t="-6667" b="-26667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8F4BB340-C43D-4FE6-BE33-14A8928B2312}"/>
              </a:ext>
            </a:extLst>
          </p:cNvPr>
          <p:cNvSpPr txBox="1"/>
          <p:nvPr/>
        </p:nvSpPr>
        <p:spPr>
          <a:xfrm>
            <a:off x="9084505" y="3433573"/>
            <a:ext cx="20477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 err="1">
                <a:cs typeface="Calibri"/>
              </a:rPr>
              <a:t>Hyperfast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growth</a:t>
            </a:r>
            <a:endParaRPr lang="it-IT" b="1" dirty="0">
              <a:cs typeface="Calibri"/>
            </a:endParaRPr>
          </a:p>
          <a:p>
            <a:pPr algn="ctr"/>
            <a:r>
              <a:rPr lang="it-IT" dirty="0" err="1">
                <a:cs typeface="Calibri"/>
              </a:rPr>
              <a:t>at</a:t>
            </a:r>
            <a:r>
              <a:rPr lang="it-IT" dirty="0">
                <a:cs typeface="Calibri"/>
              </a:rPr>
              <a:t> a </a:t>
            </a:r>
            <a:r>
              <a:rPr lang="it-IT" dirty="0" err="1">
                <a:cs typeface="Calibri"/>
              </a:rPr>
              <a:t>critical</a:t>
            </a:r>
            <a:r>
              <a:rPr lang="it-IT" dirty="0">
                <a:cs typeface="Calibri"/>
              </a:rPr>
              <a:t> time!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DCE696-2CEE-D9D7-93CA-AD553C8F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F7D6818-AE35-F193-CD00-992023DB0266}"/>
                  </a:ext>
                </a:extLst>
              </p:cNvPr>
              <p:cNvSpPr txBox="1"/>
              <p:nvPr/>
            </p:nvSpPr>
            <p:spPr>
              <a:xfrm>
                <a:off x="5514705" y="4555797"/>
                <a:ext cx="3322320" cy="751296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</m:func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𝑑𝑆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JP" dirty="0"/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F7D6818-AE35-F193-CD00-992023DB0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705" y="4555797"/>
                <a:ext cx="3322320" cy="751296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4F3AA3-2228-57D3-6D10-221D3505E2A0}"/>
              </a:ext>
            </a:extLst>
          </p:cNvPr>
          <p:cNvSpPr txBox="1"/>
          <p:nvPr/>
        </p:nvSpPr>
        <p:spPr>
          <a:xfrm>
            <a:off x="8951325" y="4587933"/>
            <a:ext cx="22037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 err="1">
                <a:cs typeface="Calibri"/>
              </a:rPr>
              <a:t>Complexity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diverges</a:t>
            </a:r>
            <a:endParaRPr lang="it-IT" b="1" dirty="0">
              <a:cs typeface="Calibri"/>
            </a:endParaRPr>
          </a:p>
          <a:p>
            <a:pPr algn="ctr"/>
            <a:r>
              <a:rPr lang="it-IT" dirty="0" err="1">
                <a:cs typeface="Calibri"/>
              </a:rPr>
              <a:t>at</a:t>
            </a:r>
            <a:r>
              <a:rPr lang="it-IT" dirty="0">
                <a:cs typeface="Calibri"/>
              </a:rPr>
              <a:t> a </a:t>
            </a:r>
            <a:r>
              <a:rPr lang="it-IT" dirty="0" err="1">
                <a:cs typeface="Calibri"/>
              </a:rPr>
              <a:t>critical</a:t>
            </a:r>
            <a:r>
              <a:rPr lang="it-IT" dirty="0">
                <a:cs typeface="Calibri"/>
              </a:rPr>
              <a:t> time!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AB966A8-4BF6-E2B8-A25F-B463A538C078}"/>
                  </a:ext>
                </a:extLst>
              </p:cNvPr>
              <p:cNvSpPr txBox="1"/>
              <p:nvPr/>
            </p:nvSpPr>
            <p:spPr>
              <a:xfrm>
                <a:off x="5669486" y="2696647"/>
                <a:ext cx="5089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JP" dirty="0"/>
                  <a:t>Volume complexity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it-JP" dirty="0"/>
                  <a:t> gives </a:t>
                </a:r>
                <a:r>
                  <a:rPr lang="it-IT" dirty="0">
                    <a:solidFill>
                      <a:srgbClr val="92D050"/>
                    </a:solidFill>
                    <a:cs typeface="Calibri"/>
                  </a:rPr>
                  <a:t>[E. </a:t>
                </a:r>
                <a:r>
                  <a:rPr lang="it-IT" dirty="0" err="1">
                    <a:solidFill>
                      <a:srgbClr val="92D050"/>
                    </a:solidFill>
                    <a:cs typeface="Calibri"/>
                  </a:rPr>
                  <a:t>Jørstad</a:t>
                </a:r>
                <a:r>
                  <a:rPr lang="it-IT" dirty="0">
                    <a:solidFill>
                      <a:srgbClr val="92D050"/>
                    </a:solidFill>
                    <a:cs typeface="Calibri"/>
                  </a:rPr>
                  <a:t> et al., 2022]</a:t>
                </a:r>
                <a:r>
                  <a:rPr lang="it-JP" dirty="0"/>
                  <a:t>:</a:t>
                </a:r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AB966A8-4BF6-E2B8-A25F-B463A538C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486" y="2696647"/>
                <a:ext cx="5089190" cy="369332"/>
              </a:xfrm>
              <a:prstGeom prst="rect">
                <a:avLst/>
              </a:prstGeom>
              <a:blipFill>
                <a:blip r:embed="rId7"/>
                <a:stretch>
                  <a:fillRect l="-249" t="-6667" b="-26667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2EE7BFC-ED02-CF79-20A6-4F76B24474C4}"/>
                  </a:ext>
                </a:extLst>
              </p:cNvPr>
              <p:cNvSpPr txBox="1"/>
              <p:nvPr/>
            </p:nvSpPr>
            <p:spPr>
              <a:xfrm>
                <a:off x="9084505" y="1778239"/>
                <a:ext cx="1075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  <a:r>
                  <a:rPr lang="en-US" b="0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it-JP" dirty="0"/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2EE7BFC-ED02-CF79-20A6-4F76B2447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505" y="1778239"/>
                <a:ext cx="1075166" cy="369332"/>
              </a:xfrm>
              <a:prstGeom prst="rect">
                <a:avLst/>
              </a:prstGeom>
              <a:blipFill>
                <a:blip r:embed="rId8"/>
                <a:stretch>
                  <a:fillRect l="-4651" t="-10345" b="-27586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645AA89-6E02-C5B7-6FB1-83FE21A973F1}"/>
              </a:ext>
            </a:extLst>
          </p:cNvPr>
          <p:cNvSpPr/>
          <p:nvPr/>
        </p:nvSpPr>
        <p:spPr>
          <a:xfrm>
            <a:off x="5720841" y="5626230"/>
            <a:ext cx="4867581" cy="5709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Volume </a:t>
            </a:r>
            <a:r>
              <a:rPr lang="it-IT" dirty="0" err="1">
                <a:solidFill>
                  <a:schemeClr val="tx1"/>
                </a:solidFill>
              </a:rPr>
              <a:t>complexity</a:t>
            </a:r>
            <a:r>
              <a:rPr lang="it-IT" dirty="0">
                <a:solidFill>
                  <a:schemeClr val="tx1"/>
                </a:solidFill>
              </a:rPr>
              <a:t> probes the </a:t>
            </a:r>
            <a:r>
              <a:rPr lang="it-IT" b="1" dirty="0" err="1">
                <a:solidFill>
                  <a:schemeClr val="tx1"/>
                </a:solidFill>
              </a:rPr>
              <a:t>expansion</a:t>
            </a:r>
            <a:r>
              <a:rPr lang="it-IT" dirty="0">
                <a:solidFill>
                  <a:schemeClr val="tx1"/>
                </a:solidFill>
              </a:rPr>
              <a:t> of </a:t>
            </a:r>
            <a:r>
              <a:rPr lang="it-IT" dirty="0" err="1">
                <a:solidFill>
                  <a:schemeClr val="tx1"/>
                </a:solidFill>
              </a:rPr>
              <a:t>dS</a:t>
            </a:r>
            <a:r>
              <a:rPr lang="it-IT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99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2" grpId="0"/>
      <p:bldP spid="73" grpId="0"/>
      <p:bldP spid="78" grpId="0"/>
      <p:bldP spid="6" grpId="0" animBg="1"/>
      <p:bldP spid="7" grpId="0"/>
      <p:bldP spid="5" grpId="0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C48207D-81F9-4E64-AA9E-D1C799BCB974}"/>
              </a:ext>
            </a:extLst>
          </p:cNvPr>
          <p:cNvSpPr/>
          <p:nvPr/>
        </p:nvSpPr>
        <p:spPr>
          <a:xfrm>
            <a:off x="1453487" y="583441"/>
            <a:ext cx="9280476" cy="887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C02C2A-F42B-441E-A330-CC4056CD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327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  <a:cs typeface="Calibri Light"/>
              </a:rPr>
              <a:t>A "Frankenstein" </a:t>
            </a:r>
            <a:r>
              <a:rPr lang="it-IT" dirty="0" err="1">
                <a:solidFill>
                  <a:schemeClr val="bg1"/>
                </a:solidFill>
                <a:cs typeface="Calibri Light"/>
              </a:rPr>
              <a:t>geometry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20BAD5-FC04-4A70-95A2-4C6A5F3F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6</a:t>
            </a:fld>
            <a:endParaRPr lang="de-DE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24B26673-3650-480A-BDCF-D57760B0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Nicolò Zenoni (Osaka University) - April 4th, 2023</a:t>
            </a:r>
            <a:endParaRPr lang="de-DE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CE1958-8DDD-70E2-8BC5-63C254F5B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1706" y="2350468"/>
            <a:ext cx="2494799" cy="20592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C29F8D-164D-1B71-3A6C-04A4E218924D}"/>
              </a:ext>
            </a:extLst>
          </p:cNvPr>
          <p:cNvSpPr txBox="1"/>
          <p:nvPr/>
        </p:nvSpPr>
        <p:spPr>
          <a:xfrm>
            <a:off x="1257300" y="1572225"/>
            <a:ext cx="96774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JP" dirty="0"/>
              <a:t>An alternative way of investigating dS holography is to exploit the AdS </a:t>
            </a:r>
            <a:r>
              <a:rPr lang="it-IT" b="1" dirty="0" err="1">
                <a:cs typeface="Calibri"/>
              </a:rPr>
              <a:t>timelike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boundary</a:t>
            </a:r>
            <a:r>
              <a:rPr lang="it-IT" dirty="0">
                <a:cs typeface="Calibri"/>
              </a:rPr>
              <a:t>,</a:t>
            </a:r>
          </a:p>
          <a:p>
            <a:pPr algn="ctr"/>
            <a:r>
              <a:rPr lang="it-IT" dirty="0">
                <a:cs typeface="Calibri"/>
              </a:rPr>
              <a:t>by </a:t>
            </a:r>
            <a:r>
              <a:rPr lang="it-IT" b="1" dirty="0" err="1">
                <a:cs typeface="Calibri"/>
              </a:rPr>
              <a:t>embedding</a:t>
            </a:r>
            <a:r>
              <a:rPr lang="it-IT" b="1" dirty="0">
                <a:cs typeface="Calibri"/>
              </a:rPr>
              <a:t> </a:t>
            </a:r>
            <a:r>
              <a:rPr lang="it-IT" dirty="0">
                <a:cs typeface="Calibri"/>
              </a:rPr>
              <a:t>dS</a:t>
            </a:r>
            <a:r>
              <a:rPr lang="it-IT" baseline="-25000" dirty="0">
                <a:cs typeface="Calibri"/>
              </a:rPr>
              <a:t>d+1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into</a:t>
            </a:r>
            <a:r>
              <a:rPr lang="it-IT" dirty="0">
                <a:cs typeface="Calibri"/>
              </a:rPr>
              <a:t> AdS</a:t>
            </a:r>
            <a:r>
              <a:rPr lang="it-IT" baseline="-25000" dirty="0">
                <a:cs typeface="Calibri"/>
              </a:rPr>
              <a:t>d+1</a:t>
            </a:r>
            <a:r>
              <a:rPr lang="it-IT" dirty="0">
                <a:cs typeface="Calibri"/>
              </a:rPr>
              <a:t> </a:t>
            </a:r>
            <a:r>
              <a:rPr lang="it-IT" dirty="0">
                <a:solidFill>
                  <a:srgbClr val="92D050"/>
                </a:solidFill>
                <a:cs typeface="Calibri"/>
              </a:rPr>
              <a:t>[B. </a:t>
            </a:r>
            <a:r>
              <a:rPr lang="it-IT" dirty="0" err="1">
                <a:solidFill>
                  <a:srgbClr val="92D050"/>
                </a:solidFill>
                <a:cs typeface="Calibri"/>
              </a:rPr>
              <a:t>Freivogel</a:t>
            </a:r>
            <a:r>
              <a:rPr lang="it-IT" dirty="0">
                <a:solidFill>
                  <a:srgbClr val="92D050"/>
                </a:solidFill>
                <a:cs typeface="Calibri"/>
              </a:rPr>
              <a:t> et al., 2005]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2878EC8-7300-8254-B6FA-0C670B756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71" y="2350468"/>
            <a:ext cx="2062775" cy="205750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3C91CBC-9480-A0E8-9E71-B87ACE06AFE2}"/>
              </a:ext>
            </a:extLst>
          </p:cNvPr>
          <p:cNvSpPr txBox="1"/>
          <p:nvPr/>
        </p:nvSpPr>
        <p:spPr>
          <a:xfrm>
            <a:off x="2577531" y="4490407"/>
            <a:ext cx="53224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 err="1">
                <a:cs typeface="Calibri"/>
              </a:rPr>
              <a:t>dS</a:t>
            </a:r>
            <a:endParaRPr lang="it-IT" dirty="0">
              <a:cs typeface="Calibri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EBDCDC9-E095-9715-F146-CABFCE090E5E}"/>
              </a:ext>
            </a:extLst>
          </p:cNvPr>
          <p:cNvSpPr txBox="1"/>
          <p:nvPr/>
        </p:nvSpPr>
        <p:spPr>
          <a:xfrm>
            <a:off x="4989895" y="4473625"/>
            <a:ext cx="1585861" cy="37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 err="1">
                <a:cs typeface="Calibri"/>
              </a:rPr>
              <a:t>AdS</a:t>
            </a:r>
            <a:r>
              <a:rPr lang="it-IT" dirty="0">
                <a:cs typeface="Calibri"/>
              </a:rPr>
              <a:t> black hole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5B3FCD-F756-80E5-CDB5-5ED9A6948A62}"/>
              </a:ext>
            </a:extLst>
          </p:cNvPr>
          <p:cNvSpPr txBox="1"/>
          <p:nvPr/>
        </p:nvSpPr>
        <p:spPr>
          <a:xfrm>
            <a:off x="8218862" y="4494031"/>
            <a:ext cx="17663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 err="1">
                <a:cs typeface="Calibri"/>
              </a:rPr>
              <a:t>dS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bubble</a:t>
            </a:r>
            <a:r>
              <a:rPr lang="it-IT" dirty="0">
                <a:cs typeface="Calibri"/>
              </a:rPr>
              <a:t> in </a:t>
            </a:r>
            <a:r>
              <a:rPr lang="it-IT" dirty="0" err="1">
                <a:cs typeface="Calibri"/>
              </a:rPr>
              <a:t>AdS</a:t>
            </a:r>
            <a:endParaRPr lang="it-IT" dirty="0">
              <a:cs typeface="Calibri"/>
            </a:endParaRPr>
          </a:p>
        </p:txBody>
      </p:sp>
      <p:pic>
        <p:nvPicPr>
          <p:cNvPr id="23" name="Elemento grafico 22" descr="Colla con riempimento a tinta unita">
            <a:extLst>
              <a:ext uri="{FF2B5EF4-FFF2-40B4-BE49-F238E27FC236}">
                <a16:creationId xmlns:a16="http://schemas.microsoft.com/office/drawing/2014/main" id="{259FC370-5626-9F98-AFA5-A01D0C41E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044772">
            <a:off x="7695987" y="2229560"/>
            <a:ext cx="498495" cy="49849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63A538-600D-8E4F-92DD-9922DA41B28E}"/>
              </a:ext>
            </a:extLst>
          </p:cNvPr>
          <p:cNvSpPr txBox="1"/>
          <p:nvPr/>
        </p:nvSpPr>
        <p:spPr>
          <a:xfrm>
            <a:off x="1831271" y="5076320"/>
            <a:ext cx="8483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The </a:t>
            </a:r>
            <a:r>
              <a:rPr lang="it-IT" b="1" dirty="0"/>
              <a:t>full </a:t>
            </a:r>
            <a:r>
              <a:rPr lang="it-IT" b="1" dirty="0" err="1"/>
              <a:t>extremal</a:t>
            </a:r>
            <a:r>
              <a:rPr lang="it-IT" b="1" dirty="0"/>
              <a:t> </a:t>
            </a:r>
            <a:r>
              <a:rPr lang="it-IT" b="1" dirty="0" err="1"/>
              <a:t>surface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obtained</a:t>
            </a:r>
            <a:r>
              <a:rPr lang="it-IT" dirty="0"/>
              <a:t> by </a:t>
            </a:r>
            <a:r>
              <a:rPr lang="it-IT" b="1" dirty="0" err="1"/>
              <a:t>gluing</a:t>
            </a:r>
            <a:r>
              <a:rPr lang="it-IT" dirty="0"/>
              <a:t> </a:t>
            </a:r>
            <a:r>
              <a:rPr lang="it-IT" dirty="0" err="1"/>
              <a:t>along</a:t>
            </a:r>
            <a:r>
              <a:rPr lang="it-IT" dirty="0"/>
              <a:t> the </a:t>
            </a:r>
            <a:r>
              <a:rPr lang="it-IT" dirty="0" err="1"/>
              <a:t>bubble</a:t>
            </a:r>
            <a:r>
              <a:rPr lang="it-IT" dirty="0"/>
              <a:t> </a:t>
            </a:r>
            <a:r>
              <a:rPr lang="it-IT" dirty="0" err="1"/>
              <a:t>surface</a:t>
            </a:r>
            <a:endParaRPr lang="it-IT" dirty="0"/>
          </a:p>
          <a:p>
            <a:pPr algn="ctr"/>
            <a:r>
              <a:rPr lang="it-IT" dirty="0"/>
              <a:t>an </a:t>
            </a:r>
            <a:r>
              <a:rPr lang="it-IT" b="1" dirty="0" err="1"/>
              <a:t>AdS</a:t>
            </a:r>
            <a:r>
              <a:rPr lang="it-IT" b="1" dirty="0"/>
              <a:t> part</a:t>
            </a:r>
            <a:r>
              <a:rPr lang="it-IT" dirty="0"/>
              <a:t> </a:t>
            </a:r>
            <a:r>
              <a:rPr lang="it-IT" dirty="0" err="1"/>
              <a:t>attached</a:t>
            </a:r>
            <a:r>
              <a:rPr lang="it-IT" dirty="0"/>
              <a:t> to the </a:t>
            </a:r>
            <a:r>
              <a:rPr lang="it-IT" dirty="0" err="1"/>
              <a:t>boundary</a:t>
            </a:r>
            <a:r>
              <a:rPr lang="it-IT" dirty="0"/>
              <a:t> and a </a:t>
            </a:r>
            <a:r>
              <a:rPr lang="it-IT" b="1" dirty="0" err="1"/>
              <a:t>dS</a:t>
            </a:r>
            <a:r>
              <a:rPr lang="it-IT" b="1" dirty="0"/>
              <a:t> part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E52EEC9-65AC-E5BA-9499-18E738FA52B4}"/>
                  </a:ext>
                </a:extLst>
              </p:cNvPr>
              <p:cNvSpPr txBox="1"/>
              <p:nvPr/>
            </p:nvSpPr>
            <p:spPr>
              <a:xfrm>
                <a:off x="2554626" y="2426245"/>
                <a:ext cx="1110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JP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E52EEC9-65AC-E5BA-9499-18E738FA5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626" y="2426245"/>
                <a:ext cx="1110304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AE18E868-B5D1-6FAB-C833-E632556D3A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58" y="2388568"/>
            <a:ext cx="2000136" cy="20575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01F7E35-DDF0-4112-60AB-F6B7526B1DF0}"/>
                  </a:ext>
                </a:extLst>
              </p:cNvPr>
              <p:cNvSpPr txBox="1"/>
              <p:nvPr/>
            </p:nvSpPr>
            <p:spPr>
              <a:xfrm>
                <a:off x="4808384" y="2861482"/>
                <a:ext cx="1110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JP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01F7E35-DDF0-4112-60AB-F6B7526B1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384" y="2861482"/>
                <a:ext cx="1110304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igura a mano libera 13">
            <a:extLst>
              <a:ext uri="{FF2B5EF4-FFF2-40B4-BE49-F238E27FC236}">
                <a16:creationId xmlns:a16="http://schemas.microsoft.com/office/drawing/2014/main" id="{78A63C6A-57AA-8082-DD08-D4DFCA1314CD}"/>
              </a:ext>
            </a:extLst>
          </p:cNvPr>
          <p:cNvSpPr/>
          <p:nvPr/>
        </p:nvSpPr>
        <p:spPr>
          <a:xfrm>
            <a:off x="8572500" y="2720340"/>
            <a:ext cx="1600200" cy="297242"/>
          </a:xfrm>
          <a:custGeom>
            <a:avLst/>
            <a:gdLst>
              <a:gd name="connsiteX0" fmla="*/ 1600200 w 1600200"/>
              <a:gd name="connsiteY0" fmla="*/ 0 h 297242"/>
              <a:gd name="connsiteX1" fmla="*/ 731520 w 1600200"/>
              <a:gd name="connsiteY1" fmla="*/ 274320 h 297242"/>
              <a:gd name="connsiteX2" fmla="*/ 0 w 1600200"/>
              <a:gd name="connsiteY2" fmla="*/ 262890 h 29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297242">
                <a:moveTo>
                  <a:pt x="1600200" y="0"/>
                </a:moveTo>
                <a:cubicBezTo>
                  <a:pt x="1299210" y="115252"/>
                  <a:pt x="998220" y="230505"/>
                  <a:pt x="731520" y="274320"/>
                </a:cubicBezTo>
                <a:cubicBezTo>
                  <a:pt x="464820" y="318135"/>
                  <a:pt x="232410" y="290512"/>
                  <a:pt x="0" y="26289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JP"/>
          </a:p>
        </p:txBody>
      </p:sp>
      <p:sp>
        <p:nvSpPr>
          <p:cNvPr id="20" name="Figura a mano libera 19">
            <a:extLst>
              <a:ext uri="{FF2B5EF4-FFF2-40B4-BE49-F238E27FC236}">
                <a16:creationId xmlns:a16="http://schemas.microsoft.com/office/drawing/2014/main" id="{EAED38FF-997B-A692-A5D9-D155A99CDF1F}"/>
              </a:ext>
            </a:extLst>
          </p:cNvPr>
          <p:cNvSpPr/>
          <p:nvPr/>
        </p:nvSpPr>
        <p:spPr>
          <a:xfrm>
            <a:off x="7943850" y="2965633"/>
            <a:ext cx="617220" cy="200477"/>
          </a:xfrm>
          <a:custGeom>
            <a:avLst/>
            <a:gdLst>
              <a:gd name="connsiteX0" fmla="*/ 617220 w 617220"/>
              <a:gd name="connsiteY0" fmla="*/ 17597 h 200477"/>
              <a:gd name="connsiteX1" fmla="*/ 491490 w 617220"/>
              <a:gd name="connsiteY1" fmla="*/ 17597 h 200477"/>
              <a:gd name="connsiteX2" fmla="*/ 0 w 617220"/>
              <a:gd name="connsiteY2" fmla="*/ 200477 h 200477"/>
              <a:gd name="connsiteX3" fmla="*/ 0 w 617220"/>
              <a:gd name="connsiteY3" fmla="*/ 200477 h 20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220" h="200477">
                <a:moveTo>
                  <a:pt x="617220" y="17597"/>
                </a:moveTo>
                <a:cubicBezTo>
                  <a:pt x="605790" y="2357"/>
                  <a:pt x="594360" y="-12883"/>
                  <a:pt x="491490" y="17597"/>
                </a:cubicBezTo>
                <a:cubicBezTo>
                  <a:pt x="388620" y="48077"/>
                  <a:pt x="0" y="200477"/>
                  <a:pt x="0" y="200477"/>
                </a:cubicBezTo>
                <a:lnTo>
                  <a:pt x="0" y="20047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JP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6A32A408-D727-381F-5757-28072369F720}"/>
                  </a:ext>
                </a:extLst>
              </p:cNvPr>
              <p:cNvSpPr txBox="1"/>
              <p:nvPr/>
            </p:nvSpPr>
            <p:spPr>
              <a:xfrm>
                <a:off x="9189559" y="2593573"/>
                <a:ext cx="447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it-JP" dirty="0"/>
              </a:p>
            </p:txBody>
          </p:sp>
        </mc:Choice>
        <mc:Fallback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6A32A408-D727-381F-5757-28072369F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559" y="2593573"/>
                <a:ext cx="44781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D1324B5-024D-775F-0111-C03ABB7953E1}"/>
                  </a:ext>
                </a:extLst>
              </p:cNvPr>
              <p:cNvSpPr txBox="1"/>
              <p:nvPr/>
            </p:nvSpPr>
            <p:spPr>
              <a:xfrm>
                <a:off x="7966710" y="3033886"/>
                <a:ext cx="430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JP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JP" dirty="0"/>
              </a:p>
            </p:txBody>
          </p:sp>
        </mc:Choice>
        <mc:Fallback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D1324B5-024D-775F-0111-C03ABB795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710" y="3033886"/>
                <a:ext cx="43005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ttangolo con angoli arrotondati 24">
                <a:extLst>
                  <a:ext uri="{FF2B5EF4-FFF2-40B4-BE49-F238E27FC236}">
                    <a16:creationId xmlns:a16="http://schemas.microsoft.com/office/drawing/2014/main" id="{6EDEA09D-9BE7-13A6-A06E-16DB499C9E3E}"/>
                  </a:ext>
                </a:extLst>
              </p:cNvPr>
              <p:cNvSpPr/>
              <p:nvPr/>
            </p:nvSpPr>
            <p:spPr>
              <a:xfrm>
                <a:off x="1306871" y="5786824"/>
                <a:ext cx="9573708" cy="547166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JP" b="1" dirty="0">
                    <a:solidFill>
                      <a:sysClr val="windowText" lastClr="000000"/>
                    </a:solidFill>
                  </a:rPr>
                  <a:t>Refraction-like condition</a:t>
                </a:r>
                <a:r>
                  <a:rPr lang="it-JP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JP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it-JP" dirty="0">
                    <a:solidFill>
                      <a:sysClr val="windowText" lastClr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JP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JP" dirty="0">
                    <a:solidFill>
                      <a:sysClr val="windowText" lastClr="000000"/>
                    </a:solidFill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it-JP" dirty="0">
                    <a:solidFill>
                      <a:sysClr val="windowText" lastClr="000000"/>
                    </a:solidFill>
                  </a:rPr>
                  <a:t> must be chosen so that the </a:t>
                </a:r>
                <a:r>
                  <a:rPr lang="it-JP" b="1" dirty="0">
                    <a:solidFill>
                      <a:sysClr val="windowText" lastClr="000000"/>
                    </a:solidFill>
                  </a:rPr>
                  <a:t>full</a:t>
                </a:r>
                <a:r>
                  <a:rPr lang="it-JP" dirty="0">
                    <a:solidFill>
                      <a:sysClr val="windowText" lastClr="000000"/>
                    </a:solidFill>
                  </a:rPr>
                  <a:t> surface has </a:t>
                </a:r>
                <a:r>
                  <a:rPr lang="it-JP" b="1" dirty="0">
                    <a:solidFill>
                      <a:sysClr val="windowText" lastClr="000000"/>
                    </a:solidFill>
                  </a:rPr>
                  <a:t>maximal</a:t>
                </a:r>
                <a:r>
                  <a:rPr lang="it-JP" dirty="0">
                    <a:solidFill>
                      <a:sysClr val="windowText" lastClr="000000"/>
                    </a:solidFill>
                  </a:rPr>
                  <a:t> volume</a:t>
                </a:r>
              </a:p>
            </p:txBody>
          </p:sp>
        </mc:Choice>
        <mc:Fallback>
          <p:sp>
            <p:nvSpPr>
              <p:cNvPr id="25" name="Rettangolo con angoli arrotondati 24">
                <a:extLst>
                  <a:ext uri="{FF2B5EF4-FFF2-40B4-BE49-F238E27FC236}">
                    <a16:creationId xmlns:a16="http://schemas.microsoft.com/office/drawing/2014/main" id="{6EDEA09D-9BE7-13A6-A06E-16DB499C9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71" y="5786824"/>
                <a:ext cx="9573708" cy="547166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863506FF-77AA-D36C-A26F-BE4CCF6DB53E}"/>
                  </a:ext>
                </a:extLst>
              </p:cNvPr>
              <p:cNvSpPr txBox="1"/>
              <p:nvPr/>
            </p:nvSpPr>
            <p:spPr>
              <a:xfrm>
                <a:off x="8341006" y="2654294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it-JP" dirty="0"/>
              </a:p>
            </p:txBody>
          </p:sp>
        </mc:Choice>
        <mc:Fallback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863506FF-77AA-D36C-A26F-BE4CCF6DB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006" y="2654294"/>
                <a:ext cx="3917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4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30859 -0.006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47148 -0.00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3" grpId="0" build="p"/>
      <p:bldP spid="6" grpId="0"/>
      <p:bldP spid="6" grpId="1"/>
      <p:bldP spid="13" grpId="0"/>
      <p:bldP spid="13" grpId="1"/>
      <p:bldP spid="14" grpId="0" animBg="1"/>
      <p:bldP spid="20" grpId="0" animBg="1"/>
      <p:bldP spid="21" grpId="1"/>
      <p:bldP spid="22" grpId="1"/>
      <p:bldP spid="25" grpId="0" animBg="1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6AB26972-0CA2-462D-9727-8A52DE990A06}"/>
              </a:ext>
            </a:extLst>
          </p:cNvPr>
          <p:cNvSpPr/>
          <p:nvPr/>
        </p:nvSpPr>
        <p:spPr>
          <a:xfrm>
            <a:off x="1453487" y="583441"/>
            <a:ext cx="9280476" cy="887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C02C2A-F42B-441E-A330-CC4056CD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solidFill>
                  <a:schemeClr val="bg1"/>
                </a:solidFill>
                <a:cs typeface="Calibri Light"/>
              </a:rPr>
              <a:t>Hybrid</a:t>
            </a:r>
            <a:r>
              <a:rPr lang="it-IT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it-IT" dirty="0" err="1">
                <a:solidFill>
                  <a:schemeClr val="bg1"/>
                </a:solidFill>
                <a:cs typeface="Calibri Light"/>
              </a:rPr>
              <a:t>holography</a:t>
            </a:r>
            <a:r>
              <a:rPr lang="it-IT" dirty="0">
                <a:solidFill>
                  <a:schemeClr val="bg1"/>
                </a:solidFill>
                <a:cs typeface="Calibri Light"/>
              </a:rPr>
              <a:t>?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20BAD5-FC04-4A70-95A2-4C6A5F3F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7</a:t>
            </a:fld>
            <a:endParaRPr lang="de-DE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25BC318-E7E4-F555-6F63-E28AF3EADA98}"/>
              </a:ext>
            </a:extLst>
          </p:cNvPr>
          <p:cNvSpPr txBox="1"/>
          <p:nvPr/>
        </p:nvSpPr>
        <p:spPr>
          <a:xfrm>
            <a:off x="1255025" y="1470556"/>
            <a:ext cx="9677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 err="1">
                <a:cs typeface="Calibri"/>
              </a:rPr>
              <a:t>If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we</a:t>
            </a:r>
            <a:r>
              <a:rPr lang="it-IT" dirty="0">
                <a:cs typeface="Calibri"/>
              </a:rPr>
              <a:t> introduce the </a:t>
            </a:r>
            <a:r>
              <a:rPr lang="it-IT" dirty="0" err="1">
                <a:cs typeface="Calibri"/>
              </a:rPr>
              <a:t>stretched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horizon</a:t>
            </a:r>
            <a:r>
              <a:rPr lang="it-IT" dirty="0">
                <a:cs typeface="Calibri"/>
              </a:rPr>
              <a:t>, </a:t>
            </a:r>
            <a:r>
              <a:rPr lang="it-IT" dirty="0" err="1">
                <a:cs typeface="Calibri"/>
              </a:rPr>
              <a:t>maximal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surfaces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extend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beyond</a:t>
            </a:r>
            <a:r>
              <a:rPr lang="it-IT" dirty="0">
                <a:cs typeface="Calibri"/>
              </a:rPr>
              <a:t> the </a:t>
            </a:r>
            <a:r>
              <a:rPr lang="it-IT" dirty="0" err="1">
                <a:cs typeface="Calibri"/>
              </a:rPr>
              <a:t>cosmological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horizon</a:t>
            </a:r>
            <a:r>
              <a:rPr lang="it-IT" dirty="0">
                <a:cs typeface="Calibri"/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6DD8F261-18DD-2C76-244E-A95420723663}"/>
                  </a:ext>
                </a:extLst>
              </p:cNvPr>
              <p:cNvSpPr txBox="1"/>
              <p:nvPr/>
            </p:nvSpPr>
            <p:spPr>
              <a:xfrm>
                <a:off x="3526284" y="1807066"/>
                <a:ext cx="5141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JP" dirty="0"/>
                  <a:t>1. </a:t>
                </a:r>
                <a:r>
                  <a:rPr lang="it-IT" dirty="0"/>
                  <a:t>T</a:t>
                </a:r>
                <a:r>
                  <a:rPr lang="it-JP" dirty="0"/>
                  <a:t>he </a:t>
                </a:r>
                <a:r>
                  <a:rPr lang="it-JP" b="1" dirty="0"/>
                  <a:t>dS stretched horizon time</a:t>
                </a:r>
                <a:r>
                  <a:rPr lang="it-JP" dirty="0"/>
                  <a:t> is fixed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  <m:t>𝑏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Calibri"/>
                      </a:rPr>
                      <m:t>=−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  <m:t>𝐿</m:t>
                        </m:r>
                      </m:sub>
                    </m:sSub>
                  </m:oMath>
                </a14:m>
                <a:endParaRPr lang="it-JP" dirty="0"/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6DD8F261-18DD-2C76-244E-A95420723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284" y="1807066"/>
                <a:ext cx="5141023" cy="369332"/>
              </a:xfrm>
              <a:prstGeom prst="rect">
                <a:avLst/>
              </a:prstGeom>
              <a:blipFill>
                <a:blip r:embed="rId2"/>
                <a:stretch>
                  <a:fillRect l="-985" t="-6667" b="-26667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57437BB-4D72-705F-A166-33A37D71A4B0}"/>
                  </a:ext>
                </a:extLst>
              </p:cNvPr>
              <p:cNvSpPr txBox="1"/>
              <p:nvPr/>
            </p:nvSpPr>
            <p:spPr>
              <a:xfrm>
                <a:off x="3678448" y="2156236"/>
                <a:ext cx="483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JP" dirty="0"/>
                  <a:t>2. The </a:t>
                </a:r>
                <a:r>
                  <a:rPr lang="it-JP" b="1" dirty="0"/>
                  <a:t>AdS boundary time</a:t>
                </a:r>
                <a:r>
                  <a:rPr lang="it-JP" dirty="0"/>
                  <a:t> is fixed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  <m:t>𝑏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  <a:cs typeface="Calibri"/>
                      </a:rPr>
                      <m:t>−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𝛼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/>
                          </a:rPr>
                          <m:t>𝑡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</m:sub>
                    </m:sSub>
                  </m:oMath>
                </a14:m>
                <a:endParaRPr lang="it-JP" dirty="0"/>
              </a:p>
            </p:txBody>
          </p:sp>
        </mc:Choice>
        <mc:Fallback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57437BB-4D72-705F-A166-33A37D71A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448" y="2156236"/>
                <a:ext cx="4830553" cy="369332"/>
              </a:xfrm>
              <a:prstGeom prst="rect">
                <a:avLst/>
              </a:prstGeom>
              <a:blipFill>
                <a:blip r:embed="rId3"/>
                <a:stretch>
                  <a:fillRect l="-1047" t="-6667" b="-26667"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FB9E52C-F28B-E0E7-DD8B-4F8F413A8ED6}"/>
                  </a:ext>
                </a:extLst>
              </p:cNvPr>
              <p:cNvSpPr txBox="1"/>
              <p:nvPr/>
            </p:nvSpPr>
            <p:spPr>
              <a:xfrm>
                <a:off x="1224387" y="3194396"/>
                <a:ext cx="1074797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it-JP" dirty="0"/>
              </a:p>
            </p:txBody>
          </p:sp>
        </mc:Choice>
        <mc:Fallback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FB9E52C-F28B-E0E7-DD8B-4F8F413A8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87" y="3194396"/>
                <a:ext cx="10747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D7EFEDC-7A33-6E80-8597-BB166027E437}"/>
                  </a:ext>
                </a:extLst>
              </p:cNvPr>
              <p:cNvSpPr txBox="1"/>
              <p:nvPr/>
            </p:nvSpPr>
            <p:spPr>
              <a:xfrm>
                <a:off x="1224387" y="5354684"/>
                <a:ext cx="1074797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JP" dirty="0"/>
              </a:p>
            </p:txBody>
          </p:sp>
        </mc:Choice>
        <mc:Fallback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D7EFEDC-7A33-6E80-8597-BB166027E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87" y="5354684"/>
                <a:ext cx="10747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po 21">
            <a:extLst>
              <a:ext uri="{FF2B5EF4-FFF2-40B4-BE49-F238E27FC236}">
                <a16:creationId xmlns:a16="http://schemas.microsoft.com/office/drawing/2014/main" id="{8C09E81F-DEA8-C201-6BA2-0877B6C419BC}"/>
              </a:ext>
            </a:extLst>
          </p:cNvPr>
          <p:cNvGrpSpPr/>
          <p:nvPr/>
        </p:nvGrpSpPr>
        <p:grpSpPr>
          <a:xfrm>
            <a:off x="2600942" y="2609427"/>
            <a:ext cx="3972621" cy="1678421"/>
            <a:chOff x="2726672" y="2609427"/>
            <a:chExt cx="3972621" cy="1678421"/>
          </a:xfrm>
        </p:grpSpPr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B4F2BF67-FF48-251C-E277-2D5DBF756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672" y="2609427"/>
              <a:ext cx="3667879" cy="1678421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06E2E32B-BB63-06D0-9C21-2643494AC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428" y="2970546"/>
              <a:ext cx="224865" cy="935924"/>
            </a:xfrm>
            <a:prstGeom prst="rect">
              <a:avLst/>
            </a:prstGeom>
          </p:spPr>
        </p:pic>
        <p:pic>
          <p:nvPicPr>
            <p:cNvPr id="23" name="Immagine 22" descr="Immagine che contiene schematico&#10;&#10;Descrizione generata automaticamente">
              <a:extLst>
                <a:ext uri="{FF2B5EF4-FFF2-40B4-BE49-F238E27FC236}">
                  <a16:creationId xmlns:a16="http://schemas.microsoft.com/office/drawing/2014/main" id="{7A3124F0-C056-F616-3A06-082EC65C4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08" t="15077" r="42654" b="27098"/>
            <a:stretch/>
          </p:blipFill>
          <p:spPr>
            <a:xfrm>
              <a:off x="2815586" y="3009796"/>
              <a:ext cx="251149" cy="935924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4D998ACE-EEFB-D825-EE21-D171CD158952}"/>
              </a:ext>
            </a:extLst>
          </p:cNvPr>
          <p:cNvGrpSpPr/>
          <p:nvPr/>
        </p:nvGrpSpPr>
        <p:grpSpPr>
          <a:xfrm>
            <a:off x="2572770" y="4668763"/>
            <a:ext cx="4050834" cy="1841337"/>
            <a:chOff x="2698500" y="4680193"/>
            <a:chExt cx="4050834" cy="1841337"/>
          </a:xfrm>
        </p:grpSpPr>
        <p:pic>
          <p:nvPicPr>
            <p:cNvPr id="13" name="Immagine 12" descr="Immagine che contiene grafico&#10;&#10;Descrizione generata automaticamente">
              <a:extLst>
                <a:ext uri="{FF2B5EF4-FFF2-40B4-BE49-F238E27FC236}">
                  <a16:creationId xmlns:a16="http://schemas.microsoft.com/office/drawing/2014/main" id="{DE38BE6D-38D0-A2FA-1FE3-EA84D4591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8" t="13360" r="4592" b="33035"/>
            <a:stretch/>
          </p:blipFill>
          <p:spPr>
            <a:xfrm>
              <a:off x="2698500" y="4680193"/>
              <a:ext cx="3810683" cy="1841337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A82ACE0A-0D3A-06A5-620A-98BCB765B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469" y="5101073"/>
              <a:ext cx="224865" cy="935924"/>
            </a:xfrm>
            <a:prstGeom prst="rect">
              <a:avLst/>
            </a:prstGeom>
          </p:spPr>
        </p:pic>
        <p:pic>
          <p:nvPicPr>
            <p:cNvPr id="25" name="Immagine 24" descr="Immagine che contiene schematico&#10;&#10;Descrizione generata automaticamente">
              <a:extLst>
                <a:ext uri="{FF2B5EF4-FFF2-40B4-BE49-F238E27FC236}">
                  <a16:creationId xmlns:a16="http://schemas.microsoft.com/office/drawing/2014/main" id="{E59C7138-E255-E7D5-001E-8CFDE202B5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08" t="15077" r="42654" b="27098"/>
            <a:stretch/>
          </p:blipFill>
          <p:spPr>
            <a:xfrm>
              <a:off x="2795471" y="5128925"/>
              <a:ext cx="251149" cy="935924"/>
            </a:xfrm>
            <a:prstGeom prst="rect">
              <a:avLst/>
            </a:prstGeom>
          </p:spPr>
        </p:pic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4448201-9E41-F6C0-AF50-FB3804A09F96}"/>
              </a:ext>
            </a:extLst>
          </p:cNvPr>
          <p:cNvSpPr txBox="1"/>
          <p:nvPr/>
        </p:nvSpPr>
        <p:spPr>
          <a:xfrm>
            <a:off x="10496821" y="3884617"/>
            <a:ext cx="976742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 in</a:t>
            </a:r>
            <a:endParaRPr lang="it-JP" dirty="0"/>
          </a:p>
          <a:p>
            <a:pPr algn="ctr"/>
            <a:r>
              <a:rPr lang="it-IT" dirty="0"/>
              <a:t>p</a:t>
            </a:r>
            <a:r>
              <a:rPr lang="it-JP" dirty="0"/>
              <a:t>ure dS!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DBE34EFC-74B2-E2A1-0F8F-2BDD7FB94354}"/>
              </a:ext>
            </a:extLst>
          </p:cNvPr>
          <p:cNvGrpSpPr/>
          <p:nvPr/>
        </p:nvGrpSpPr>
        <p:grpSpPr>
          <a:xfrm>
            <a:off x="7519323" y="2447640"/>
            <a:ext cx="3287372" cy="1916181"/>
            <a:chOff x="7645053" y="2447640"/>
            <a:chExt cx="3287372" cy="1916181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194C4C08-2876-550C-0E6F-E56DCB9BB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5053" y="2601318"/>
              <a:ext cx="2563054" cy="176250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5D9BEB25-3C6D-BF9A-98ED-0DB3B0F98823}"/>
                    </a:ext>
                  </a:extLst>
                </p:cNvPr>
                <p:cNvSpPr txBox="1"/>
                <p:nvPr/>
              </p:nvSpPr>
              <p:spPr>
                <a:xfrm>
                  <a:off x="10078915" y="2639858"/>
                  <a:ext cx="853510" cy="47410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it-IT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1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5D9BEB25-3C6D-BF9A-98ED-0DB3B0F98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8915" y="2639858"/>
                  <a:ext cx="853510" cy="4741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it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ttangolo 2">
                  <a:extLst>
                    <a:ext uri="{FF2B5EF4-FFF2-40B4-BE49-F238E27FC236}">
                      <a16:creationId xmlns:a16="http://schemas.microsoft.com/office/drawing/2014/main" id="{7018790A-DB73-5925-9226-377FA3D666E0}"/>
                    </a:ext>
                  </a:extLst>
                </p:cNvPr>
                <p:cNvSpPr/>
                <p:nvPr/>
              </p:nvSpPr>
              <p:spPr>
                <a:xfrm>
                  <a:off x="8651265" y="2447640"/>
                  <a:ext cx="496420" cy="4094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oMath>
                    </m:oMathPara>
                  </a14:m>
                  <a:endParaRPr lang="it-JP" sz="1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" name="Rettangolo 2">
                  <a:extLst>
                    <a:ext uri="{FF2B5EF4-FFF2-40B4-BE49-F238E27FC236}">
                      <a16:creationId xmlns:a16="http://schemas.microsoft.com/office/drawing/2014/main" id="{7018790A-DB73-5925-9226-377FA3D666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1265" y="2447640"/>
                  <a:ext cx="496420" cy="40942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B09E3A7E-E4EA-2B73-7C40-12B7EEFFA0FF}"/>
              </a:ext>
            </a:extLst>
          </p:cNvPr>
          <p:cNvGrpSpPr/>
          <p:nvPr/>
        </p:nvGrpSpPr>
        <p:grpSpPr>
          <a:xfrm>
            <a:off x="7534751" y="4519825"/>
            <a:ext cx="3271944" cy="1923591"/>
            <a:chOff x="7660481" y="4531255"/>
            <a:chExt cx="3271944" cy="1923591"/>
          </a:xfrm>
        </p:grpSpPr>
        <p:pic>
          <p:nvPicPr>
            <p:cNvPr id="15" name="Immagine 14" descr="Immagine che contiene grafico&#10;&#10;Descrizione generata automaticamente">
              <a:extLst>
                <a:ext uri="{FF2B5EF4-FFF2-40B4-BE49-F238E27FC236}">
                  <a16:creationId xmlns:a16="http://schemas.microsoft.com/office/drawing/2014/main" id="{14C47450-BF6C-3EE0-3327-D61031759C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2" t="14463" r="18583" b="22899"/>
            <a:stretch/>
          </p:blipFill>
          <p:spPr>
            <a:xfrm>
              <a:off x="7660481" y="4678798"/>
              <a:ext cx="2563054" cy="177604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17B1EBD9-E78F-59AB-F6F3-5B9BB90199C2}"/>
                    </a:ext>
                  </a:extLst>
                </p:cNvPr>
                <p:cNvSpPr txBox="1"/>
                <p:nvPr/>
              </p:nvSpPr>
              <p:spPr>
                <a:xfrm>
                  <a:off x="10112061" y="4726587"/>
                  <a:ext cx="820364" cy="47410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it-IT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1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  <m:r>
                          <a:rPr lang="it-IT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17B1EBD9-E78F-59AB-F6F3-5B9BB90199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2061" y="4726587"/>
                  <a:ext cx="820364" cy="47410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it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ttangolo 5">
                  <a:extLst>
                    <a:ext uri="{FF2B5EF4-FFF2-40B4-BE49-F238E27FC236}">
                      <a16:creationId xmlns:a16="http://schemas.microsoft.com/office/drawing/2014/main" id="{2FB6494D-AA1A-E053-F9D8-F86A261AB0B1}"/>
                    </a:ext>
                  </a:extLst>
                </p:cNvPr>
                <p:cNvSpPr/>
                <p:nvPr/>
              </p:nvSpPr>
              <p:spPr>
                <a:xfrm>
                  <a:off x="8678370" y="4531255"/>
                  <a:ext cx="496420" cy="4094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oMath>
                    </m:oMathPara>
                  </a14:m>
                  <a:endParaRPr lang="it-JP" sz="1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Rettangolo 5">
                  <a:extLst>
                    <a:ext uri="{FF2B5EF4-FFF2-40B4-BE49-F238E27FC236}">
                      <a16:creationId xmlns:a16="http://schemas.microsoft.com/office/drawing/2014/main" id="{2FB6494D-AA1A-E053-F9D8-F86A261AB0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8370" y="4531255"/>
                  <a:ext cx="496420" cy="40942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JP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12F9697C-EB68-2BE7-CFBD-8F71CA7C352D}"/>
                  </a:ext>
                </a:extLst>
              </p:cNvPr>
              <p:cNvSpPr/>
              <p:nvPr/>
            </p:nvSpPr>
            <p:spPr>
              <a:xfrm>
                <a:off x="9943826" y="3996955"/>
                <a:ext cx="149178" cy="4094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JP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it-JP" sz="1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12F9697C-EB68-2BE7-CFBD-8F71CA7C3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826" y="3996955"/>
                <a:ext cx="149178" cy="409426"/>
              </a:xfrm>
              <a:prstGeom prst="rect">
                <a:avLst/>
              </a:prstGeom>
              <a:blipFill>
                <a:blip r:embed="rId16"/>
                <a:stretch>
                  <a:fillRect l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3546648E-DC5F-3CF1-B036-AD7EE930C222}"/>
                  </a:ext>
                </a:extLst>
              </p:cNvPr>
              <p:cNvSpPr/>
              <p:nvPr/>
            </p:nvSpPr>
            <p:spPr>
              <a:xfrm>
                <a:off x="10002373" y="6081779"/>
                <a:ext cx="149178" cy="4094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JP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it-JP" sz="1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3546648E-DC5F-3CF1-B036-AD7EE930C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373" y="6081779"/>
                <a:ext cx="149178" cy="409426"/>
              </a:xfrm>
              <a:prstGeom prst="rect">
                <a:avLst/>
              </a:prstGeom>
              <a:blipFill>
                <a:blip r:embed="rId17"/>
                <a:stretch>
                  <a:fillRect l="-2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e 10">
            <a:extLst>
              <a:ext uri="{FF2B5EF4-FFF2-40B4-BE49-F238E27FC236}">
                <a16:creationId xmlns:a16="http://schemas.microsoft.com/office/drawing/2014/main" id="{8645B4DB-C018-D110-9158-936FDFFAE0B7}"/>
              </a:ext>
            </a:extLst>
          </p:cNvPr>
          <p:cNvSpPr/>
          <p:nvPr/>
        </p:nvSpPr>
        <p:spPr>
          <a:xfrm>
            <a:off x="9873949" y="2590314"/>
            <a:ext cx="881206" cy="566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JP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E30C4062-F563-5824-880A-7B9733BAD691}"/>
              </a:ext>
            </a:extLst>
          </p:cNvPr>
          <p:cNvSpPr/>
          <p:nvPr/>
        </p:nvSpPr>
        <p:spPr>
          <a:xfrm>
            <a:off x="9915534" y="4649850"/>
            <a:ext cx="881206" cy="566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JP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218EDB-D957-41D1-9EE9-0264C0D6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Nicolò Zenoni (Osaka University) - April 4th, 2023</a:t>
            </a:r>
            <a:endParaRPr lang="de-DE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5A8737-79D6-B531-F388-341048952D1B}"/>
              </a:ext>
            </a:extLst>
          </p:cNvPr>
          <p:cNvSpPr txBox="1"/>
          <p:nvPr/>
        </p:nvSpPr>
        <p:spPr>
          <a:xfrm>
            <a:off x="3128245" y="4298170"/>
            <a:ext cx="544617" cy="3799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 err="1">
                <a:cs typeface="Calibri"/>
              </a:rPr>
              <a:t>dS</a:t>
            </a:r>
            <a:endParaRPr lang="it-IT" dirty="0">
              <a:cs typeface="Calibri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FE76E9F-EE85-E971-7794-8295A5B59241}"/>
              </a:ext>
            </a:extLst>
          </p:cNvPr>
          <p:cNvSpPr txBox="1"/>
          <p:nvPr/>
        </p:nvSpPr>
        <p:spPr>
          <a:xfrm>
            <a:off x="4616159" y="4303489"/>
            <a:ext cx="16227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 err="1">
                <a:cs typeface="Calibri"/>
              </a:rPr>
              <a:t>AdS</a:t>
            </a:r>
            <a:r>
              <a:rPr lang="it-IT" dirty="0">
                <a:cs typeface="Calibri"/>
              </a:rPr>
              <a:t> black hole</a:t>
            </a:r>
          </a:p>
        </p:txBody>
      </p:sp>
    </p:spTree>
    <p:extLst>
      <p:ext uri="{BB962C8B-B14F-4D97-AF65-F5344CB8AC3E}">
        <p14:creationId xmlns:p14="http://schemas.microsoft.com/office/powerpoint/2010/main" val="12058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" grpId="0"/>
      <p:bldP spid="10" grpId="0"/>
      <p:bldP spid="16" grpId="0" animBg="1"/>
      <p:bldP spid="17" grpId="0" animBg="1"/>
      <p:bldP spid="26" grpId="0" animBg="1"/>
      <p:bldP spid="11" grpId="0" animBg="1"/>
      <p:bldP spid="14" grpId="0" animBg="1"/>
      <p:bldP spid="1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7D06233-73AA-4218-8160-B357E4E50395}"/>
              </a:ext>
            </a:extLst>
          </p:cNvPr>
          <p:cNvSpPr/>
          <p:nvPr/>
        </p:nvSpPr>
        <p:spPr>
          <a:xfrm>
            <a:off x="1453487" y="583441"/>
            <a:ext cx="9280476" cy="887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C02C2A-F42B-441E-A330-CC4056CD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 probe of </a:t>
            </a:r>
            <a:r>
              <a:rPr lang="it-IT" dirty="0" err="1">
                <a:solidFill>
                  <a:schemeClr val="bg1"/>
                </a:solidFill>
              </a:rPr>
              <a:t>expansion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D77BE9FF-3DF1-42EB-8CBC-E29B6CEE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Nicolò Zenoni (Osaka University) - April 4th, 2023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541251CE-B824-E66D-DB99-72B56159197D}"/>
                  </a:ext>
                </a:extLst>
              </p:cNvPr>
              <p:cNvSpPr txBox="1"/>
              <p:nvPr/>
            </p:nvSpPr>
            <p:spPr>
              <a:xfrm>
                <a:off x="1726389" y="5362093"/>
                <a:ext cx="2191306" cy="670120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it-I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𝑐𝑜𝑛𝑠𝑡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JP" dirty="0"/>
              </a:p>
            </p:txBody>
          </p:sp>
        </mc:Choice>
        <mc:Fallback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541251CE-B824-E66D-DB99-72B561591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389" y="5362093"/>
                <a:ext cx="2191306" cy="6701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8F4BB340-C43D-4FE6-BE33-14A8928B2312}"/>
              </a:ext>
            </a:extLst>
          </p:cNvPr>
          <p:cNvSpPr txBox="1"/>
          <p:nvPr/>
        </p:nvSpPr>
        <p:spPr>
          <a:xfrm>
            <a:off x="4094571" y="5329227"/>
            <a:ext cx="20652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 err="1">
                <a:cs typeface="Calibri"/>
              </a:rPr>
              <a:t>Hyperfast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growth</a:t>
            </a:r>
            <a:endParaRPr lang="it-IT" b="1" dirty="0">
              <a:cs typeface="Calibri"/>
            </a:endParaRPr>
          </a:p>
          <a:p>
            <a:pPr algn="ctr"/>
            <a:r>
              <a:rPr lang="it-IT" dirty="0" err="1">
                <a:cs typeface="Calibri"/>
              </a:rPr>
              <a:t>at</a:t>
            </a:r>
            <a:r>
              <a:rPr lang="it-IT" dirty="0">
                <a:cs typeface="Calibri"/>
              </a:rPr>
              <a:t> a </a:t>
            </a:r>
            <a:r>
              <a:rPr lang="it-IT" dirty="0" err="1">
                <a:cs typeface="Calibri"/>
              </a:rPr>
              <a:t>critical</a:t>
            </a:r>
            <a:r>
              <a:rPr lang="it-IT" dirty="0">
                <a:cs typeface="Calibri"/>
              </a:rPr>
              <a:t> time!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DCE696-2CEE-D9D7-93CA-AD553C8F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F03F69B-BB97-DC7E-612E-FB3687B4FE80}"/>
                  </a:ext>
                </a:extLst>
              </p:cNvPr>
              <p:cNvSpPr txBox="1"/>
              <p:nvPr/>
            </p:nvSpPr>
            <p:spPr>
              <a:xfrm>
                <a:off x="6939886" y="5444338"/>
                <a:ext cx="1827552" cy="48808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</m:func>
                      <m:r>
                        <a:rPr lang="it-I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it-JP" dirty="0"/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F03F69B-BB97-DC7E-612E-FB3687B4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886" y="5444338"/>
                <a:ext cx="1827552" cy="4880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68B778AB-32CB-0EA8-423E-6375B74DE7AF}"/>
              </a:ext>
            </a:extLst>
          </p:cNvPr>
          <p:cNvSpPr txBox="1"/>
          <p:nvPr/>
        </p:nvSpPr>
        <p:spPr>
          <a:xfrm>
            <a:off x="8997479" y="5342478"/>
            <a:ext cx="16857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 err="1">
                <a:cs typeface="Calibri"/>
              </a:rPr>
              <a:t>Complexity</a:t>
            </a:r>
            <a:r>
              <a:rPr lang="it-IT" b="1" dirty="0">
                <a:cs typeface="Calibri"/>
              </a:rPr>
              <a:t> </a:t>
            </a:r>
          </a:p>
          <a:p>
            <a:pPr algn="ctr"/>
            <a:r>
              <a:rPr lang="it-IT" dirty="0" err="1">
                <a:cs typeface="Calibri"/>
              </a:rPr>
              <a:t>remains</a:t>
            </a:r>
            <a:r>
              <a:rPr lang="it-IT" dirty="0">
                <a:cs typeface="Calibri"/>
              </a:rPr>
              <a:t> finite!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0EC6054D-95D1-E053-0882-A27876692E37}"/>
              </a:ext>
            </a:extLst>
          </p:cNvPr>
          <p:cNvGrpSpPr/>
          <p:nvPr/>
        </p:nvGrpSpPr>
        <p:grpSpPr>
          <a:xfrm>
            <a:off x="1911086" y="1850242"/>
            <a:ext cx="1307805" cy="1307805"/>
            <a:chOff x="1996150" y="3105948"/>
            <a:chExt cx="1307805" cy="1307805"/>
          </a:xfrm>
        </p:grpSpPr>
        <p:pic>
          <p:nvPicPr>
            <p:cNvPr id="12" name="Elemento grafico 11" descr="Borsa della spesa con riempimento a tinta unita">
              <a:extLst>
                <a:ext uri="{FF2B5EF4-FFF2-40B4-BE49-F238E27FC236}">
                  <a16:creationId xmlns:a16="http://schemas.microsoft.com/office/drawing/2014/main" id="{F24D84A8-711F-9E2F-9652-79A3FB0CA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96150" y="3105948"/>
              <a:ext cx="1307805" cy="1307805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D2E0E59-C8B0-7CED-A2DA-8BB2A22DAC91}"/>
                </a:ext>
              </a:extLst>
            </p:cNvPr>
            <p:cNvSpPr txBox="1"/>
            <p:nvPr/>
          </p:nvSpPr>
          <p:spPr>
            <a:xfrm>
              <a:off x="2265321" y="3668849"/>
              <a:ext cx="6132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JP" sz="1400" dirty="0"/>
                <a:t>TAKE</a:t>
              </a:r>
            </a:p>
            <a:p>
              <a:pPr algn="ctr"/>
              <a:r>
                <a:rPr lang="it-JP" sz="1400" dirty="0"/>
                <a:t>AWAY</a:t>
              </a:r>
            </a:p>
          </p:txBody>
        </p:sp>
      </p:grpSp>
      <p:sp>
        <p:nvSpPr>
          <p:cNvPr id="17" name="Pergamena 2 16">
            <a:extLst>
              <a:ext uri="{FF2B5EF4-FFF2-40B4-BE49-F238E27FC236}">
                <a16:creationId xmlns:a16="http://schemas.microsoft.com/office/drawing/2014/main" id="{6DA0C439-957C-3850-F166-93EAD971EB20}"/>
              </a:ext>
            </a:extLst>
          </p:cNvPr>
          <p:cNvSpPr/>
          <p:nvPr/>
        </p:nvSpPr>
        <p:spPr>
          <a:xfrm>
            <a:off x="3519373" y="1717930"/>
            <a:ext cx="6638975" cy="1572431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JP" dirty="0"/>
              <a:t>When the maximal surface is anchored at the </a:t>
            </a:r>
            <a:r>
              <a:rPr lang="it-JP" b="1" dirty="0"/>
              <a:t>stretched horizon</a:t>
            </a:r>
            <a:r>
              <a:rPr lang="it-JP" dirty="0"/>
              <a:t>,</a:t>
            </a:r>
          </a:p>
          <a:p>
            <a:pPr algn="ctr"/>
            <a:r>
              <a:rPr lang="it-IT" dirty="0"/>
              <a:t>b</a:t>
            </a:r>
            <a:r>
              <a:rPr lang="it-JP" dirty="0"/>
              <a:t>oth in pure dS and in the hybrid dS geometry </a:t>
            </a:r>
          </a:p>
          <a:p>
            <a:pPr algn="ctr"/>
            <a:r>
              <a:rPr lang="it-JP" b="1" dirty="0"/>
              <a:t>volume</a:t>
            </a:r>
            <a:r>
              <a:rPr lang="it-JP" dirty="0"/>
              <a:t> complexity </a:t>
            </a:r>
            <a:r>
              <a:rPr lang="it-JP" b="1" dirty="0"/>
              <a:t>probes</a:t>
            </a:r>
            <a:r>
              <a:rPr lang="it-JP" dirty="0"/>
              <a:t> the dS inflationary </a:t>
            </a:r>
            <a:r>
              <a:rPr lang="it-JP" b="1" dirty="0"/>
              <a:t>expansion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AF5DFEF7-1B89-7C84-78B5-6FC3332177A5}"/>
              </a:ext>
            </a:extLst>
          </p:cNvPr>
          <p:cNvGrpSpPr/>
          <p:nvPr/>
        </p:nvGrpSpPr>
        <p:grpSpPr>
          <a:xfrm>
            <a:off x="3967948" y="3714995"/>
            <a:ext cx="4251553" cy="934845"/>
            <a:chOff x="3866353" y="4505692"/>
            <a:chExt cx="4251553" cy="934845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CE09F352-CB24-0538-5193-7C71F2F8B027}"/>
                </a:ext>
              </a:extLst>
            </p:cNvPr>
            <p:cNvSpPr txBox="1"/>
            <p:nvPr/>
          </p:nvSpPr>
          <p:spPr>
            <a:xfrm>
              <a:off x="4990447" y="4517207"/>
              <a:ext cx="31274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JP" dirty="0"/>
                <a:t>Is this also true in the dS</a:t>
              </a:r>
              <a:r>
                <a:rPr lang="it-JP" baseline="-25000" dirty="0"/>
                <a:t>2</a:t>
              </a:r>
              <a:r>
                <a:rPr lang="it-JP" dirty="0"/>
                <a:t> case?</a:t>
              </a:r>
            </a:p>
            <a:p>
              <a:pPr algn="ctr"/>
              <a:r>
                <a:rPr lang="it-IT" dirty="0">
                  <a:solidFill>
                    <a:srgbClr val="92D050"/>
                  </a:solidFill>
                  <a:cs typeface="Calibri"/>
                </a:rPr>
                <a:t>[E. </a:t>
              </a:r>
              <a:r>
                <a:rPr lang="it-IT" dirty="0" err="1">
                  <a:solidFill>
                    <a:srgbClr val="92D050"/>
                  </a:solidFill>
                  <a:cs typeface="Calibri"/>
                </a:rPr>
                <a:t>Jørstad</a:t>
              </a:r>
              <a:r>
                <a:rPr lang="it-IT" dirty="0">
                  <a:solidFill>
                    <a:srgbClr val="92D050"/>
                  </a:solidFill>
                  <a:cs typeface="Calibri"/>
                </a:rPr>
                <a:t> et al., 2022,</a:t>
              </a:r>
            </a:p>
            <a:p>
              <a:pPr algn="ctr"/>
              <a:r>
                <a:rPr lang="it-IT" dirty="0">
                  <a:solidFill>
                    <a:srgbClr val="92D050"/>
                  </a:solidFill>
                  <a:cs typeface="Calibri"/>
                </a:rPr>
                <a:t>S. Chapman et al., 2021]</a:t>
              </a:r>
            </a:p>
          </p:txBody>
        </p:sp>
        <p:pic>
          <p:nvPicPr>
            <p:cNvPr id="24" name="Elemento grafico 23" descr="Domande con riempimento a tinta unita">
              <a:extLst>
                <a:ext uri="{FF2B5EF4-FFF2-40B4-BE49-F238E27FC236}">
                  <a16:creationId xmlns:a16="http://schemas.microsoft.com/office/drawing/2014/main" id="{AEFCCD5B-9A3C-CCE0-D87B-4D8D102E4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66353" y="450569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2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8" grpId="0"/>
      <p:bldP spid="6" grpId="0" animBg="1"/>
      <p:bldP spid="7" grpId="0"/>
      <p:bldP spid="1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46705</TotalTime>
  <Words>1026</Words>
  <Application>Microsoft Macintosh PowerPoint</Application>
  <PresentationFormat>Widescreen</PresentationFormat>
  <Paragraphs>186</Paragraphs>
  <Slides>13</Slides>
  <Notes>1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di Office</vt:lpstr>
      <vt:lpstr>Office Theme</vt:lpstr>
      <vt:lpstr>Holographic complexity in (hybrid) de Sitter spacetime</vt:lpstr>
      <vt:lpstr>AdS/CFT</vt:lpstr>
      <vt:lpstr>The volume of the ERB</vt:lpstr>
      <vt:lpstr>Computational complexity</vt:lpstr>
      <vt:lpstr>A probe of cosmological horizons?</vt:lpstr>
      <vt:lpstr>Volume complexity in dS</vt:lpstr>
      <vt:lpstr>A "Frankenstein" geometry</vt:lpstr>
      <vt:lpstr>Hybrid holography?</vt:lpstr>
      <vt:lpstr>A probe of expansion</vt:lpstr>
      <vt:lpstr>The two-dimensional puzzle</vt:lpstr>
      <vt:lpstr>Dilaton matters</vt:lpstr>
      <vt:lpstr>Presentazione standard di PowerPoint</vt:lpstr>
      <vt:lpstr>Complexity = refined volume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ZENONI NICOLO</cp:lastModifiedBy>
  <cp:revision>3838</cp:revision>
  <dcterms:created xsi:type="dcterms:W3CDTF">2021-05-17T15:21:05Z</dcterms:created>
  <dcterms:modified xsi:type="dcterms:W3CDTF">2023-04-03T14:32:27Z</dcterms:modified>
</cp:coreProperties>
</file>