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779" r:id="rId3"/>
    <p:sldId id="259" r:id="rId4"/>
    <p:sldId id="266" r:id="rId5"/>
    <p:sldId id="265" r:id="rId6"/>
    <p:sldId id="569" r:id="rId7"/>
    <p:sldId id="758" r:id="rId8"/>
    <p:sldId id="318" r:id="rId9"/>
    <p:sldId id="744" r:id="rId10"/>
    <p:sldId id="746" r:id="rId11"/>
    <p:sldId id="747" r:id="rId12"/>
    <p:sldId id="306" r:id="rId13"/>
    <p:sldId id="767" r:id="rId14"/>
    <p:sldId id="766" r:id="rId15"/>
    <p:sldId id="257" r:id="rId16"/>
    <p:sldId id="563" r:id="rId17"/>
    <p:sldId id="680" r:id="rId18"/>
    <p:sldId id="681" r:id="rId19"/>
    <p:sldId id="317" r:id="rId20"/>
    <p:sldId id="260" r:id="rId21"/>
    <p:sldId id="749" r:id="rId22"/>
    <p:sldId id="751" r:id="rId23"/>
    <p:sldId id="752" r:id="rId24"/>
    <p:sldId id="753" r:id="rId25"/>
    <p:sldId id="754" r:id="rId26"/>
    <p:sldId id="755" r:id="rId27"/>
    <p:sldId id="756" r:id="rId28"/>
    <p:sldId id="757" r:id="rId29"/>
    <p:sldId id="494" r:id="rId30"/>
    <p:sldId id="493" r:id="rId31"/>
    <p:sldId id="313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1" r:id="rId41"/>
    <p:sldId id="314" r:id="rId42"/>
    <p:sldId id="462" r:id="rId43"/>
    <p:sldId id="464" r:id="rId44"/>
    <p:sldId id="465" r:id="rId45"/>
    <p:sldId id="742" r:id="rId46"/>
    <p:sldId id="743" r:id="rId47"/>
    <p:sldId id="463" r:id="rId48"/>
    <p:sldId id="466" r:id="rId49"/>
    <p:sldId id="544" r:id="rId50"/>
    <p:sldId id="467" r:id="rId51"/>
    <p:sldId id="468" r:id="rId52"/>
    <p:sldId id="469" r:id="rId53"/>
    <p:sldId id="470" r:id="rId54"/>
    <p:sldId id="267" r:id="rId55"/>
    <p:sldId id="310" r:id="rId56"/>
    <p:sldId id="269" r:id="rId57"/>
    <p:sldId id="268" r:id="rId58"/>
    <p:sldId id="270" r:id="rId59"/>
    <p:sldId id="271" r:id="rId60"/>
    <p:sldId id="311" r:id="rId61"/>
    <p:sldId id="312" r:id="rId62"/>
    <p:sldId id="272" r:id="rId63"/>
    <p:sldId id="325" r:id="rId64"/>
    <p:sldId id="452" r:id="rId65"/>
    <p:sldId id="501" r:id="rId66"/>
    <p:sldId id="771" r:id="rId67"/>
    <p:sldId id="659" r:id="rId68"/>
    <p:sldId id="660" r:id="rId69"/>
    <p:sldId id="661" r:id="rId70"/>
    <p:sldId id="662" r:id="rId71"/>
    <p:sldId id="670" r:id="rId72"/>
    <p:sldId id="671" r:id="rId73"/>
    <p:sldId id="672" r:id="rId74"/>
    <p:sldId id="673" r:id="rId75"/>
    <p:sldId id="674" r:id="rId76"/>
    <p:sldId id="675" r:id="rId77"/>
    <p:sldId id="676" r:id="rId78"/>
    <p:sldId id="570" r:id="rId79"/>
    <p:sldId id="537" r:id="rId80"/>
    <p:sldId id="517" r:id="rId81"/>
    <p:sldId id="518" r:id="rId82"/>
    <p:sldId id="519" r:id="rId83"/>
    <p:sldId id="496" r:id="rId84"/>
    <p:sldId id="507" r:id="rId85"/>
    <p:sldId id="502" r:id="rId86"/>
    <p:sldId id="503" r:id="rId87"/>
    <p:sldId id="504" r:id="rId88"/>
    <p:sldId id="505" r:id="rId89"/>
    <p:sldId id="506" r:id="rId90"/>
    <p:sldId id="287" r:id="rId91"/>
    <p:sldId id="765" r:id="rId92"/>
    <p:sldId id="764" r:id="rId93"/>
    <p:sldId id="526" r:id="rId94"/>
    <p:sldId id="539" r:id="rId95"/>
    <p:sldId id="538" r:id="rId96"/>
    <p:sldId id="521" r:id="rId97"/>
    <p:sldId id="759" r:id="rId98"/>
    <p:sldId id="762" r:id="rId99"/>
    <p:sldId id="520" r:id="rId100"/>
    <p:sldId id="522" r:id="rId101"/>
    <p:sldId id="525" r:id="rId102"/>
    <p:sldId id="761" r:id="rId103"/>
    <p:sldId id="760" r:id="rId104"/>
    <p:sldId id="524" r:id="rId105"/>
    <p:sldId id="682" r:id="rId106"/>
    <p:sldId id="497" r:id="rId107"/>
    <p:sldId id="683" r:id="rId108"/>
    <p:sldId id="327" r:id="rId109"/>
    <p:sldId id="328" r:id="rId110"/>
    <p:sldId id="663" r:id="rId111"/>
    <p:sldId id="664" r:id="rId112"/>
    <p:sldId id="665" r:id="rId113"/>
    <p:sldId id="666" r:id="rId114"/>
    <p:sldId id="667" r:id="rId115"/>
    <p:sldId id="668" r:id="rId116"/>
    <p:sldId id="669" r:id="rId117"/>
    <p:sldId id="748" r:id="rId118"/>
    <p:sldId id="329" r:id="rId119"/>
    <p:sldId id="330" r:id="rId120"/>
    <p:sldId id="331" r:id="rId121"/>
    <p:sldId id="332" r:id="rId122"/>
    <p:sldId id="335" r:id="rId123"/>
    <p:sldId id="338" r:id="rId124"/>
    <p:sldId id="339" r:id="rId125"/>
    <p:sldId id="528" r:id="rId126"/>
    <p:sldId id="531" r:id="rId127"/>
    <p:sldId id="533" r:id="rId128"/>
    <p:sldId id="532" r:id="rId129"/>
    <p:sldId id="534" r:id="rId130"/>
    <p:sldId id="782" r:id="rId131"/>
    <p:sldId id="545" r:id="rId132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6" autoAdjust="0"/>
    <p:restoredTop sz="97045" autoAdjust="0"/>
  </p:normalViewPr>
  <p:slideViewPr>
    <p:cSldViewPr snapToGrid="0" snapToObjects="1">
      <p:cViewPr varScale="1">
        <p:scale>
          <a:sx n="97" d="100"/>
          <a:sy n="97" d="100"/>
        </p:scale>
        <p:origin x="-9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14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printerSettings" Target="printerSettings/printerSettings1.bin"/><Relationship Id="rId134" Type="http://schemas.openxmlformats.org/officeDocument/2006/relationships/presProps" Target="presProps.xml"/><Relationship Id="rId135" Type="http://schemas.openxmlformats.org/officeDocument/2006/relationships/viewProps" Target="viewProps.xml"/><Relationship Id="rId136" Type="http://schemas.openxmlformats.org/officeDocument/2006/relationships/theme" Target="theme/theme1.xml"/><Relationship Id="rId13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5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60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15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02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4860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278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85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2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2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0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4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97D2-848D-BE4D-B7B3-669FAB976B72}" type="datetimeFigureOut">
              <a:rPr kumimoji="1" lang="ja-JP" altLang="en-US" smtClean="0"/>
              <a:t>17/08/25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18EFB-739E-BC4C-B60D-2FE2E90101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68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Relationship Id="rId3" Type="http://schemas.openxmlformats.org/officeDocument/2006/relationships/image" Target="../media/image104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emf"/><Relationship Id="rId5" Type="http://schemas.openxmlformats.org/officeDocument/2006/relationships/image" Target="../media/image130.emf"/><Relationship Id="rId6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emf"/><Relationship Id="rId3" Type="http://schemas.openxmlformats.org/officeDocument/2006/relationships/image" Target="../media/image133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gi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Relationship Id="rId6" Type="http://schemas.openxmlformats.org/officeDocument/2006/relationships/image" Target="../media/image40.jpeg"/><Relationship Id="rId7" Type="http://schemas.openxmlformats.org/officeDocument/2006/relationships/image" Target="../media/image34.jpe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3.jpeg"/><Relationship Id="rId5" Type="http://schemas.microsoft.com/office/2007/relationships/hdphoto" Target="../media/hdphoto1.wdp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57.png"/><Relationship Id="rId13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8" Type="http://schemas.openxmlformats.org/officeDocument/2006/relationships/image" Target="../media/image64.emf"/><Relationship Id="rId9" Type="http://schemas.openxmlformats.org/officeDocument/2006/relationships/image" Target="../media/image46.png"/><Relationship Id="rId10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6" Type="http://schemas.openxmlformats.org/officeDocument/2006/relationships/image" Target="../media/image72.png"/><Relationship Id="rId7" Type="http://schemas.openxmlformats.org/officeDocument/2006/relationships/image" Target="../media/image57.png"/><Relationship Id="rId8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7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7.png"/><Relationship Id="rId5" Type="http://schemas.openxmlformats.org/officeDocument/2006/relationships/image" Target="../media/image74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emf"/><Relationship Id="rId6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9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51.png"/><Relationship Id="rId5" Type="http://schemas.openxmlformats.org/officeDocument/2006/relationships/image" Target="../media/image50.emf"/><Relationship Id="rId6" Type="http://schemas.openxmlformats.org/officeDocument/2006/relationships/image" Target="../media/image98.emf"/><Relationship Id="rId7" Type="http://schemas.openxmlformats.org/officeDocument/2006/relationships/image" Target="../media/image99.emf"/><Relationship Id="rId8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1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Relationship Id="rId3" Type="http://schemas.openxmlformats.org/officeDocument/2006/relationships/image" Target="../media/image101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0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" y="1070132"/>
            <a:ext cx="9144000" cy="1470025"/>
          </a:xfrm>
        </p:spPr>
        <p:txBody>
          <a:bodyPr>
            <a:noAutofit/>
          </a:bodyPr>
          <a:lstStyle/>
          <a:p>
            <a:r>
              <a:rPr kumimoji="1" lang="ja-JP" altLang="en-US" sz="5000" dirty="0" smtClean="0">
                <a:latin typeface="HG丸ｺﾞｼｯｸM-PRO"/>
                <a:ea typeface="HG丸ｺﾞｼｯｸM-PRO"/>
                <a:cs typeface="HG丸ｺﾞｼｯｸM-PRO"/>
              </a:rPr>
              <a:t>チャーム・ボトムの「ハドロン原子核物理」の最近の展開</a:t>
            </a:r>
            <a:endParaRPr kumimoji="1" lang="ja-JP" altLang="en-US" sz="5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1650" y="6534436"/>
            <a:ext cx="7641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原子核三者若手夏の学校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2017@</a:t>
            </a:r>
            <a:r>
              <a:rPr lang="ja-JP" altLang="en-US" sz="1400" dirty="0" smtClean="0">
                <a:latin typeface="Century Gothic"/>
                <a:ea typeface="HG丸ｺﾞｼｯｸM-PRO"/>
                <a:cs typeface="Century Gothic"/>
              </a:rPr>
              <a:t>国立オリンピック記念青少年総合センター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,  21-25 Aug. 2017</a:t>
            </a:r>
            <a:endParaRPr lang="ja-JP" altLang="en-US" sz="1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/>
          </p:nvPr>
        </p:nvSpPr>
        <p:spPr>
          <a:xfrm>
            <a:off x="2755348" y="3880055"/>
            <a:ext cx="3785704" cy="1520206"/>
          </a:xfrm>
        </p:spPr>
        <p:txBody>
          <a:bodyPr>
            <a:noAutofit/>
          </a:bodyPr>
          <a:lstStyle/>
          <a:p>
            <a:r>
              <a:rPr lang="ja-JP" altLang="en-US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安井</a:t>
            </a:r>
            <a:r>
              <a:rPr lang="en-US" altLang="ja-JP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繁宏</a:t>
            </a:r>
            <a:endParaRPr lang="en-US" altLang="ja-JP" dirty="0" smtClean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Tokyo Institute of Technology</a:t>
            </a:r>
            <a:r>
              <a:rPr lang="ja-JP" altLang="en-US" sz="2000" dirty="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東京</a:t>
            </a:r>
            <a:r>
              <a:rPr lang="ja-JP" altLang="en-US" sz="2000" smtClean="0">
                <a:solidFill>
                  <a:schemeClr val="tx1"/>
                </a:solidFill>
                <a:latin typeface="Century Gothic"/>
                <a:ea typeface="HG丸ｺﾞｼｯｸM-PRO"/>
                <a:cs typeface="Century Gothic"/>
              </a:rPr>
              <a:t>工業大学</a:t>
            </a:r>
            <a:endParaRPr lang="en-US" altLang="ja-JP" sz="2000" dirty="0" smtClean="0">
              <a:solidFill>
                <a:schemeClr val="tx1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896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2823788" y="0"/>
            <a:ext cx="3570509" cy="65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400" dirty="0" smtClean="0">
                <a:latin typeface="Century Gothic"/>
                <a:cs typeface="Century Gothic"/>
              </a:rPr>
              <a:t>How to study physics？</a:t>
            </a:r>
          </a:p>
          <a:p>
            <a:pPr algn="ctr">
              <a:lnSpc>
                <a:spcPct val="90000"/>
              </a:lnSpc>
            </a:pPr>
            <a:r>
              <a:rPr lang="en-US" altLang="en-US" sz="1600" dirty="0" smtClean="0">
                <a:latin typeface="Century Gothic"/>
                <a:cs typeface="Century Gothic"/>
              </a:rPr>
              <a:t>(Message by </a:t>
            </a:r>
            <a:r>
              <a:rPr lang="en-US" altLang="ja-JP" sz="1600" dirty="0" smtClean="0">
                <a:latin typeface="Century Gothic"/>
                <a:cs typeface="Century Gothic"/>
              </a:rPr>
              <a:t>Prof.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en-US" sz="1600" dirty="0" smtClean="0">
                <a:latin typeface="Century Gothic"/>
                <a:cs typeface="Century Gothic"/>
              </a:rPr>
              <a:t>V.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A.</a:t>
            </a:r>
            <a:r>
              <a:rPr lang="en-US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en-US" sz="1600" dirty="0" err="1" smtClean="0">
                <a:latin typeface="Century Gothic"/>
                <a:cs typeface="Century Gothic"/>
              </a:rPr>
              <a:t>Miransky</a:t>
            </a:r>
            <a:r>
              <a:rPr lang="en-US" altLang="en-US" sz="1600" dirty="0" smtClean="0">
                <a:latin typeface="Century Gothic"/>
                <a:cs typeface="Century Gothic"/>
              </a:rPr>
              <a:t>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738635" y="637832"/>
            <a:ext cx="7666730" cy="5750048"/>
            <a:chOff x="738635" y="816072"/>
            <a:chExt cx="7666730" cy="5750048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635" y="816072"/>
              <a:ext cx="7666730" cy="5750048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2228823" y="2469499"/>
              <a:ext cx="1541608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V.</a:t>
              </a:r>
              <a:r>
                <a:rPr lang="ja-JP" altLang="en-US" sz="16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A.</a:t>
              </a:r>
              <a:r>
                <a:rPr lang="en-US" altLang="en-US" sz="16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en-US" sz="1600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Miransky</a:t>
              </a:r>
              <a:endParaRPr lang="ja-JP" altLang="en-US" sz="16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312287" y="2587481"/>
              <a:ext cx="1155485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Y.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Nambu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929238" y="2421845"/>
              <a:ext cx="794208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H. Toki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235365" y="2484163"/>
              <a:ext cx="966931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D. Ebert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56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2082386" y="879799"/>
            <a:ext cx="2587555" cy="1341193"/>
            <a:chOff x="1915271" y="879799"/>
            <a:chExt cx="2587555" cy="134119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915271" y="1828577"/>
              <a:ext cx="258755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Heavy-heavy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2523201" y="879799"/>
              <a:ext cx="972004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37665" y="6381544"/>
            <a:ext cx="38651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J.-M. Richard, “DOUBLE CHAM PHYSICS” ISN 02-97</a:t>
            </a: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1166661" y="2842127"/>
            <a:ext cx="2686176" cy="2686176"/>
            <a:chOff x="1166661" y="2842127"/>
            <a:chExt cx="2686176" cy="2686176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1166661" y="2842127"/>
              <a:ext cx="2686176" cy="2686176"/>
              <a:chOff x="1166661" y="2842127"/>
              <a:chExt cx="2686176" cy="2686176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1166661" y="2842127"/>
                <a:ext cx="2686176" cy="2686176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2509749" y="3425443"/>
                <a:ext cx="1201619" cy="1201622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1831573" y="4026254"/>
                <a:ext cx="1201619" cy="1201622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1565722" y="3425443"/>
                <a:ext cx="365074" cy="36507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2740191" y="3538605"/>
              <a:ext cx="72087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48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071693" y="4123639"/>
              <a:ext cx="72087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48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</a:p>
          </p:txBody>
        </p:sp>
      </p:grpSp>
      <p:grpSp>
        <p:nvGrpSpPr>
          <p:cNvPr id="35" name="図形グループ 34"/>
          <p:cNvGrpSpPr/>
          <p:nvPr/>
        </p:nvGrpSpPr>
        <p:grpSpPr>
          <a:xfrm>
            <a:off x="4189412" y="2842127"/>
            <a:ext cx="3894724" cy="2686176"/>
            <a:chOff x="4189412" y="2842127"/>
            <a:chExt cx="3894724" cy="2686176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4189412" y="2842127"/>
              <a:ext cx="3894724" cy="2686176"/>
              <a:chOff x="4189412" y="2842127"/>
              <a:chExt cx="3894724" cy="2686176"/>
            </a:xfrm>
          </p:grpSpPr>
          <p:grpSp>
            <p:nvGrpSpPr>
              <p:cNvPr id="17" name="図形グループ 16"/>
              <p:cNvGrpSpPr/>
              <p:nvPr/>
            </p:nvGrpSpPr>
            <p:grpSpPr>
              <a:xfrm>
                <a:off x="5397960" y="2842127"/>
                <a:ext cx="2686176" cy="2686176"/>
                <a:chOff x="1166661" y="2842127"/>
                <a:chExt cx="2686176" cy="2686176"/>
              </a:xfrm>
            </p:grpSpPr>
            <p:sp>
              <p:nvSpPr>
                <p:cNvPr id="18" name="円/楕円 17"/>
                <p:cNvSpPr/>
                <p:nvPr/>
              </p:nvSpPr>
              <p:spPr>
                <a:xfrm>
                  <a:off x="1166661" y="2842127"/>
                  <a:ext cx="2686176" cy="268617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円/楕円 19"/>
                <p:cNvSpPr/>
                <p:nvPr/>
              </p:nvSpPr>
              <p:spPr>
                <a:xfrm>
                  <a:off x="2397586" y="4014709"/>
                  <a:ext cx="959041" cy="959044"/>
                </a:xfrm>
                <a:prstGeom prst="ellipse">
                  <a:avLst/>
                </a:prstGeom>
                <a:noFill/>
                <a:ln w="152400" cmpd="sng"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円/楕円 20"/>
                <p:cNvSpPr/>
                <p:nvPr/>
              </p:nvSpPr>
              <p:spPr>
                <a:xfrm>
                  <a:off x="1565722" y="3425443"/>
                  <a:ext cx="365074" cy="36507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2" name="左右矢印 21"/>
              <p:cNvSpPr/>
              <p:nvPr/>
            </p:nvSpPr>
            <p:spPr>
              <a:xfrm>
                <a:off x="4189412" y="3904529"/>
                <a:ext cx="765177" cy="502617"/>
              </a:xfrm>
              <a:prstGeom prst="leftRightArrow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" name="テキスト ボックス 29"/>
            <p:cNvSpPr txBox="1"/>
            <p:nvPr/>
          </p:nvSpPr>
          <p:spPr>
            <a:xfrm>
              <a:off x="6747811" y="4020164"/>
              <a:ext cx="72087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48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975135" y="4248441"/>
              <a:ext cx="271745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図形グループ 12"/>
          <p:cNvGrpSpPr/>
          <p:nvPr/>
        </p:nvGrpSpPr>
        <p:grpSpPr>
          <a:xfrm>
            <a:off x="1850893" y="4627065"/>
            <a:ext cx="3583032" cy="1107795"/>
            <a:chOff x="1839654" y="4627065"/>
            <a:chExt cx="3583032" cy="110779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839654" y="5037746"/>
              <a:ext cx="3583032" cy="69711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Deeply bound subcomponent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B.E. 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(Coulomb) 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~α</a:t>
              </a:r>
              <a:r>
                <a:rPr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m</a:t>
              </a:r>
              <a:r>
                <a:rPr lang="en-US" altLang="ja-JP" baseline="-25000" dirty="0" err="1" smtClean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m</a:t>
              </a:r>
              <a:r>
                <a:rPr lang="en-US" altLang="ja-JP" baseline="-25000" dirty="0" err="1" smtClean="0">
                  <a:latin typeface="Century Gothic"/>
                  <a:ea typeface="HG丸ｺﾞｼｯｸM-PRO"/>
                  <a:cs typeface="Century Gothic"/>
                </a:rPr>
                <a:t>Q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 flipV="1">
              <a:off x="3047268" y="4627065"/>
              <a:ext cx="224771" cy="410681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/>
          <p:cNvSpPr txBox="1"/>
          <p:nvPr/>
        </p:nvSpPr>
        <p:spPr>
          <a:xfrm>
            <a:off x="228062" y="2220992"/>
            <a:ext cx="36543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ea typeface="HG丸ｺﾞｼｯｸM-PRO"/>
                <a:cs typeface="Century Gothic"/>
              </a:rPr>
              <a:t>④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 Double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(C=2) 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79323" y="5778078"/>
            <a:ext cx="7579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err="1" smtClean="0">
                <a:latin typeface="Century Gothic"/>
                <a:ea typeface="HG丸ｺﾞｼｯｸM-PRO"/>
                <a:cs typeface="Century Gothic"/>
              </a:rPr>
              <a:t>Ξ</a:t>
            </a:r>
            <a:r>
              <a:rPr lang="en-US" altLang="en-US" sz="2400" baseline="-250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17012" y="5699645"/>
            <a:ext cx="9438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D, D*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65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6" grpId="0"/>
      <p:bldP spid="3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479" y="1729786"/>
            <a:ext cx="3378200" cy="514773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166661" y="2842127"/>
            <a:ext cx="2686176" cy="2686176"/>
            <a:chOff x="1166661" y="2842127"/>
            <a:chExt cx="2686176" cy="2686176"/>
          </a:xfrm>
        </p:grpSpPr>
        <p:sp>
          <p:nvSpPr>
            <p:cNvPr id="14" name="円/楕円 13"/>
            <p:cNvSpPr/>
            <p:nvPr/>
          </p:nvSpPr>
          <p:spPr>
            <a:xfrm>
              <a:off x="1166661" y="2842127"/>
              <a:ext cx="2686176" cy="2686176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2509749" y="3425443"/>
              <a:ext cx="1201619" cy="120162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1831573" y="4026254"/>
              <a:ext cx="1201619" cy="1201622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1565722" y="3425443"/>
              <a:ext cx="365074" cy="36507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637665" y="6381544"/>
            <a:ext cx="38651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J.-M. Richard, “DOUBLE CHAM PHYSICS” ISN 02-97</a:t>
            </a: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1850885" y="4627065"/>
            <a:ext cx="3583032" cy="1107795"/>
            <a:chOff x="1839646" y="4627065"/>
            <a:chExt cx="3583032" cy="110779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1839646" y="5037746"/>
              <a:ext cx="3583032" cy="69711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Deeply bound subcomponent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B.E. </a:t>
              </a:r>
              <a:r>
                <a:rPr lang="en-US" altLang="ja-JP" sz="1400" dirty="0">
                  <a:latin typeface="Century Gothic"/>
                  <a:ea typeface="HG丸ｺﾞｼｯｸM-PRO"/>
                  <a:cs typeface="Century Gothic"/>
                </a:rPr>
                <a:t>(Coulomb) </a:t>
              </a: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~α</a:t>
              </a:r>
              <a:r>
                <a:rPr lang="en-US" altLang="ja-JP" baseline="-25000" dirty="0">
                  <a:latin typeface="Century Gothic"/>
                  <a:ea typeface="HG丸ｺﾞｼｯｸM-PRO"/>
                  <a:cs typeface="Century Gothic"/>
                </a:rPr>
                <a:t>s</a:t>
              </a: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dirty="0" err="1">
                  <a:latin typeface="Century Gothic"/>
                  <a:ea typeface="HG丸ｺﾞｼｯｸM-PRO"/>
                  <a:cs typeface="Century Gothic"/>
                </a:rPr>
                <a:t>m</a:t>
              </a:r>
              <a:r>
                <a:rPr lang="en-US" altLang="ja-JP" baseline="-25000" dirty="0" err="1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)</a:t>
              </a:r>
              <a:r>
                <a:rPr lang="en-US" altLang="ja-JP" dirty="0" err="1">
                  <a:latin typeface="Century Gothic"/>
                  <a:ea typeface="HG丸ｺﾞｼｯｸM-PRO"/>
                  <a:cs typeface="Century Gothic"/>
                </a:rPr>
                <a:t>m</a:t>
              </a:r>
              <a:r>
                <a:rPr lang="en-US" altLang="ja-JP" baseline="-25000" dirty="0" err="1">
                  <a:latin typeface="Century Gothic"/>
                  <a:ea typeface="HG丸ｺﾞｼｯｸM-PRO"/>
                  <a:cs typeface="Century Gothic"/>
                </a:rPr>
                <a:t>Q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6" name="直線矢印コネクタ 5"/>
            <p:cNvCxnSpPr/>
            <p:nvPr/>
          </p:nvCxnSpPr>
          <p:spPr>
            <a:xfrm flipH="1" flipV="1">
              <a:off x="3047268" y="4627065"/>
              <a:ext cx="224771" cy="410681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6871108" y="2127133"/>
            <a:ext cx="2340304" cy="495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T. Cohen, P. M.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Hohler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Phys. Rev. D74, 094003 (2006)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071693" y="4123639"/>
            <a:ext cx="7208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4800" dirty="0" smtClean="0">
                <a:latin typeface="Century Gothic"/>
                <a:ea typeface="HG丸ｺﾞｼｯｸM-PRO"/>
                <a:cs typeface="Century Gothic"/>
              </a:rPr>
              <a:t>Q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40191" y="3538605"/>
            <a:ext cx="7208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4800" dirty="0" smtClean="0">
                <a:latin typeface="Century Gothic"/>
                <a:ea typeface="HG丸ｺﾞｼｯｸM-PRO"/>
                <a:cs typeface="Century Gothic"/>
              </a:rPr>
              <a:t>Q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23" name="図形グループ 22"/>
          <p:cNvGrpSpPr/>
          <p:nvPr/>
        </p:nvGrpSpPr>
        <p:grpSpPr>
          <a:xfrm>
            <a:off x="2082386" y="879799"/>
            <a:ext cx="2587555" cy="1341193"/>
            <a:chOff x="1915271" y="879799"/>
            <a:chExt cx="2587555" cy="1341193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1915271" y="1828577"/>
              <a:ext cx="258755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Heavy-heavy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2523201" y="879799"/>
              <a:ext cx="972004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228062" y="2220992"/>
            <a:ext cx="36543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ea typeface="HG丸ｺﾞｼｯｸM-PRO"/>
                <a:cs typeface="Century Gothic"/>
              </a:rPr>
              <a:t>④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 Double charm baryon (C=2)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79323" y="5778078"/>
            <a:ext cx="7579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400" dirty="0" err="1" smtClean="0">
                <a:latin typeface="Century Gothic"/>
                <a:ea typeface="HG丸ｺﾞｼｯｸM-PRO"/>
                <a:cs typeface="Century Gothic"/>
              </a:rPr>
              <a:t>Ξ</a:t>
            </a:r>
            <a:r>
              <a:rPr lang="en-US" altLang="en-US" sz="2400" baseline="-250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endParaRPr lang="en-US" altLang="ja-JP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81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408465" y="4901245"/>
            <a:ext cx="625929" cy="1839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7" name="図形グループ 6"/>
          <p:cNvGrpSpPr/>
          <p:nvPr/>
        </p:nvGrpSpPr>
        <p:grpSpPr>
          <a:xfrm>
            <a:off x="2082386" y="879799"/>
            <a:ext cx="2587555" cy="1341193"/>
            <a:chOff x="1915271" y="879799"/>
            <a:chExt cx="2587555" cy="134119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915271" y="1828577"/>
              <a:ext cx="258755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Heavy-heavy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2523201" y="879799"/>
              <a:ext cx="972004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28062" y="2220992"/>
            <a:ext cx="36543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ea typeface="HG丸ｺﾞｼｯｸM-PRO"/>
                <a:cs typeface="Century Gothic"/>
              </a:rPr>
              <a:t>④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 Double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(C=2)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19" y="2829535"/>
            <a:ext cx="7177527" cy="115556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983" y="3985101"/>
            <a:ext cx="6502400" cy="20320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64585" y="2494216"/>
            <a:ext cx="363452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LHCb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 Collaboration, arXiv:1707.01621 [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hep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-ex]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4558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7" name="図形グループ 6"/>
          <p:cNvGrpSpPr/>
          <p:nvPr/>
        </p:nvGrpSpPr>
        <p:grpSpPr>
          <a:xfrm>
            <a:off x="2082386" y="879799"/>
            <a:ext cx="2587555" cy="1341193"/>
            <a:chOff x="1915271" y="879799"/>
            <a:chExt cx="2587555" cy="134119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915271" y="1828577"/>
              <a:ext cx="258755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Heavy-heavy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2523201" y="879799"/>
              <a:ext cx="972004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228062" y="2220992"/>
            <a:ext cx="36543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Century Gothic"/>
                <a:ea typeface="HG丸ｺﾞｼｯｸM-PRO"/>
                <a:cs typeface="Century Gothic"/>
              </a:rPr>
              <a:t>④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 Double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(C=2) 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49" y="2568044"/>
            <a:ext cx="6329680" cy="433832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162832" y="2052549"/>
            <a:ext cx="403803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 model calculation by</a:t>
            </a: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T. Yoshida, E.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Hiyama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 A.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Hosaka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 M. Oka, K.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Sadato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</a:t>
            </a: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Phys. Rev. D92, 114029 (2015)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81719" y="5594016"/>
            <a:ext cx="24146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← 3621 MeV [</a:t>
            </a:r>
            <a:r>
              <a:rPr lang="en-US" altLang="ja-JP" dirty="0" err="1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LHCb</a:t>
            </a:r>
            <a:r>
              <a:rPr lang="en-US" altLang="ja-JP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]</a:t>
            </a:r>
            <a:endParaRPr lang="en-US" altLang="ja-JP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6591"/>
            <a:ext cx="1879600" cy="12573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404399" y="5885909"/>
            <a:ext cx="7849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[SELEX]</a:t>
            </a:r>
            <a:endParaRPr lang="en-US" altLang="ja-JP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3762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61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65748" y="2205741"/>
            <a:ext cx="9275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4000" dirty="0" smtClean="0">
                <a:latin typeface="Century Gothic"/>
                <a:cs typeface="Century Gothic"/>
              </a:rPr>
              <a:t>more about</a:t>
            </a:r>
            <a:endParaRPr lang="en-US" altLang="ja-JP" sz="4000" dirty="0"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</a:pPr>
            <a:r>
              <a:rPr lang="en-US" altLang="ja-JP" sz="9600" dirty="0" smtClean="0">
                <a:latin typeface="Century Gothic"/>
                <a:cs typeface="Century Gothic"/>
              </a:rPr>
              <a:t>Heavy Hadrons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21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3333633" y="4396061"/>
            <a:ext cx="2476735" cy="1719817"/>
            <a:chOff x="3333633" y="467520"/>
            <a:chExt cx="2476735" cy="1719817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3683175" y="617677"/>
              <a:ext cx="1777650" cy="1569660"/>
              <a:chOff x="3683175" y="915169"/>
              <a:chExt cx="1777650" cy="1569660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3683175" y="915169"/>
                <a:ext cx="177765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latin typeface="Century Gothic"/>
                    <a:cs typeface="Century Gothic"/>
                  </a:rPr>
                  <a:t>cc</a:t>
                </a:r>
                <a:endParaRPr lang="ja-JP" altLang="en-US" sz="9600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6" name="直線コネクタ 5"/>
              <p:cNvCxnSpPr/>
              <p:nvPr/>
            </p:nvCxnSpPr>
            <p:spPr>
              <a:xfrm>
                <a:off x="4698284" y="1418799"/>
                <a:ext cx="559962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テキスト ボックス 6"/>
            <p:cNvSpPr txBox="1"/>
            <p:nvPr/>
          </p:nvSpPr>
          <p:spPr>
            <a:xfrm>
              <a:off x="3333633" y="467520"/>
              <a:ext cx="2476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err="1">
                  <a:latin typeface="Century Gothic"/>
                  <a:cs typeface="Century Gothic"/>
                </a:rPr>
                <a:t>C</a:t>
              </a:r>
              <a:r>
                <a:rPr lang="en-US" altLang="ja-JP" sz="2800" dirty="0" err="1" smtClean="0">
                  <a:latin typeface="Century Gothic"/>
                  <a:cs typeface="Century Gothic"/>
                </a:rPr>
                <a:t>harmonium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65748" y="2205741"/>
            <a:ext cx="92754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4000" dirty="0" smtClean="0">
                <a:latin typeface="Century Gothic"/>
                <a:cs typeface="Century Gothic"/>
              </a:rPr>
              <a:t>more about</a:t>
            </a:r>
            <a:endParaRPr lang="en-US" altLang="ja-JP" sz="4000" dirty="0">
              <a:latin typeface="Century Gothic"/>
              <a:cs typeface="Century Gothic"/>
            </a:endParaRPr>
          </a:p>
          <a:p>
            <a:pPr algn="ctr">
              <a:lnSpc>
                <a:spcPct val="80000"/>
              </a:lnSpc>
            </a:pPr>
            <a:r>
              <a:rPr lang="en-US" altLang="ja-JP" sz="9600" dirty="0" smtClean="0">
                <a:latin typeface="Century Gothic"/>
                <a:cs typeface="Century Gothic"/>
              </a:rPr>
              <a:t>Heavy Hadrons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735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-0.5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テキスト ボックス 6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50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65575" y="3104421"/>
            <a:ext cx="1567379" cy="2341057"/>
            <a:chOff x="831144" y="3015893"/>
            <a:chExt cx="1567379" cy="2341057"/>
          </a:xfrm>
        </p:grpSpPr>
        <p:sp>
          <p:nvSpPr>
            <p:cNvPr id="13" name="角丸四角形 12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92159" y="3015893"/>
              <a:ext cx="14157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err="1" smtClean="0">
                  <a:latin typeface="Century Gothic"/>
                  <a:cs typeface="Century Gothic"/>
                </a:rPr>
                <a:t>η</a:t>
              </a:r>
              <a:r>
                <a:rPr lang="en-US" altLang="ja-JP" sz="8000" spc="-1500" baseline="-25000" dirty="0" err="1" smtClean="0">
                  <a:latin typeface="Century Gothic"/>
                  <a:cs typeface="Century Gothic"/>
                </a:rPr>
                <a:t>c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956024" y="4341287"/>
              <a:ext cx="13773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-+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2983 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32 MeV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1401641" y="2996551"/>
            <a:ext cx="1667945" cy="2249521"/>
            <a:chOff x="754635" y="3107429"/>
            <a:chExt cx="1667945" cy="2249521"/>
          </a:xfrm>
        </p:grpSpPr>
        <p:sp>
          <p:nvSpPr>
            <p:cNvPr id="18" name="角丸四角形 17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54635" y="3107429"/>
              <a:ext cx="166794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smtClean="0">
                  <a:latin typeface="Century Gothic"/>
                  <a:cs typeface="Century Gothic"/>
                </a:rPr>
                <a:t>J /</a:t>
              </a:r>
              <a:r>
                <a:rPr lang="en-US" altLang="ja-JP" sz="8000" spc="-1500" dirty="0" err="1" smtClean="0">
                  <a:latin typeface="Century Gothic"/>
                  <a:cs typeface="Century Gothic"/>
                </a:rPr>
                <a:t>ψ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956024" y="4341287"/>
              <a:ext cx="13773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--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3097 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93 </a:t>
              </a:r>
              <a:r>
                <a:rPr lang="en-US" altLang="ja-JP" sz="1200" dirty="0" err="1">
                  <a:latin typeface="Century Gothic"/>
                  <a:cs typeface="Century Gothic"/>
                </a:rPr>
                <a:t>k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2961094" y="2779922"/>
            <a:ext cx="1567379" cy="2249521"/>
            <a:chOff x="831144" y="3107429"/>
            <a:chExt cx="1567379" cy="2249521"/>
          </a:xfrm>
        </p:grpSpPr>
        <p:sp>
          <p:nvSpPr>
            <p:cNvPr id="22" name="角丸四角形 21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81254" y="3107429"/>
              <a:ext cx="11977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smtClean="0">
                  <a:latin typeface="Century Gothic"/>
                  <a:cs typeface="Century Gothic"/>
                </a:rPr>
                <a:t>h  </a:t>
              </a:r>
              <a:r>
                <a:rPr lang="en-US" altLang="ja-JP" sz="8000" spc="-1500" baseline="-25000" dirty="0" smtClean="0">
                  <a:latin typeface="Century Gothic"/>
                  <a:cs typeface="Century Gothic"/>
                </a:rPr>
                <a:t>c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975260" y="4341287"/>
              <a:ext cx="13388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+-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3525MeV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0.7 MeV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196256" y="2517481"/>
            <a:ext cx="1897403" cy="2352911"/>
            <a:chOff x="6922260" y="1598140"/>
            <a:chExt cx="1897403" cy="2352911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6922260" y="1598140"/>
              <a:ext cx="1811769" cy="2352911"/>
              <a:chOff x="586754" y="3004039"/>
              <a:chExt cx="1811769" cy="2352911"/>
            </a:xfrm>
          </p:grpSpPr>
          <p:sp>
            <p:nvSpPr>
              <p:cNvPr id="26" name="角丸四角形 25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586754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</a:t>
                </a:r>
                <a:r>
                  <a:rPr lang="en-US" altLang="ja-JP" sz="3600" baseline="30000" dirty="0">
                    <a:latin typeface="Century Gothic"/>
                    <a:cs typeface="Century Gothic"/>
                  </a:rPr>
                  <a:t>+</a:t>
                </a:r>
                <a:endParaRPr lang="en-US" altLang="ja-JP" sz="3600" baseline="30000" dirty="0" smtClean="0">
                  <a:latin typeface="Century Gothic"/>
                  <a:cs typeface="Century Gothic"/>
                </a:endParaRP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3415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10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0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5743233" y="2293665"/>
            <a:ext cx="1885962" cy="2352911"/>
            <a:chOff x="6933701" y="1598140"/>
            <a:chExt cx="1885962" cy="2352911"/>
          </a:xfrm>
        </p:grpSpPr>
        <p:grpSp>
          <p:nvGrpSpPr>
            <p:cNvPr id="39" name="図形グループ 38"/>
            <p:cNvGrpSpPr/>
            <p:nvPr/>
          </p:nvGrpSpPr>
          <p:grpSpPr>
            <a:xfrm>
              <a:off x="6933701" y="1598140"/>
              <a:ext cx="1800328" cy="2352911"/>
              <a:chOff x="598195" y="3004039"/>
              <a:chExt cx="1800328" cy="2352911"/>
            </a:xfrm>
          </p:grpSpPr>
          <p:sp>
            <p:nvSpPr>
              <p:cNvPr id="41" name="角丸四角形 40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98195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3511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0.84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>
                  <a:latin typeface="Century Gothic"/>
                  <a:cs typeface="Century Gothic"/>
                </a:rPr>
                <a:t>1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7258038" y="2038591"/>
            <a:ext cx="1885962" cy="2352911"/>
            <a:chOff x="6933701" y="1598140"/>
            <a:chExt cx="1885962" cy="2352911"/>
          </a:xfrm>
        </p:grpSpPr>
        <p:grpSp>
          <p:nvGrpSpPr>
            <p:cNvPr id="33" name="図形グループ 32"/>
            <p:cNvGrpSpPr/>
            <p:nvPr/>
          </p:nvGrpSpPr>
          <p:grpSpPr>
            <a:xfrm>
              <a:off x="6933701" y="1598140"/>
              <a:ext cx="1800328" cy="2352911"/>
              <a:chOff x="598195" y="3004039"/>
              <a:chExt cx="1800328" cy="2352911"/>
            </a:xfrm>
          </p:grpSpPr>
          <p:sp>
            <p:nvSpPr>
              <p:cNvPr id="35" name="角丸四角形 34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98195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>
                    <a:latin typeface="Century Gothic"/>
                    <a:cs typeface="Century Gothic"/>
                  </a:rPr>
                  <a:t>2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3556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1.9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2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05" name="図形グループ 104"/>
          <p:cNvGrpSpPr/>
          <p:nvPr/>
        </p:nvGrpSpPr>
        <p:grpSpPr>
          <a:xfrm>
            <a:off x="918188" y="3927931"/>
            <a:ext cx="7108676" cy="2912858"/>
            <a:chOff x="918188" y="3927931"/>
            <a:chExt cx="7108676" cy="2912858"/>
          </a:xfrm>
        </p:grpSpPr>
        <p:grpSp>
          <p:nvGrpSpPr>
            <p:cNvPr id="84" name="図形グループ 83"/>
            <p:cNvGrpSpPr/>
            <p:nvPr/>
          </p:nvGrpSpPr>
          <p:grpSpPr>
            <a:xfrm>
              <a:off x="918188" y="4870392"/>
              <a:ext cx="4700976" cy="1970397"/>
              <a:chOff x="918188" y="4870392"/>
              <a:chExt cx="4700976" cy="1970397"/>
            </a:xfrm>
          </p:grpSpPr>
          <p:cxnSp>
            <p:nvCxnSpPr>
              <p:cNvPr id="80" name="直線コネクタ 79"/>
              <p:cNvCxnSpPr/>
              <p:nvPr/>
            </p:nvCxnSpPr>
            <p:spPr>
              <a:xfrm>
                <a:off x="918188" y="4870392"/>
                <a:ext cx="2845811" cy="850567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テキスト ボックス 82"/>
              <p:cNvSpPr txBox="1"/>
              <p:nvPr/>
            </p:nvSpPr>
            <p:spPr>
              <a:xfrm>
                <a:off x="3688227" y="5271129"/>
                <a:ext cx="193093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rgbClr val="C0504D"/>
                    </a:solidFill>
                    <a:latin typeface="Century Gothic"/>
                    <a:cs typeface="Century Gothic"/>
                  </a:rPr>
                  <a:t>J</a:t>
                </a:r>
                <a:r>
                  <a:rPr lang="en-US" altLang="ja-JP" sz="9600" baseline="30000" dirty="0" smtClean="0">
                    <a:solidFill>
                      <a:srgbClr val="C0504D"/>
                    </a:solidFill>
                    <a:latin typeface="Century Gothic"/>
                    <a:cs typeface="Century Gothic"/>
                  </a:rPr>
                  <a:t>PC</a:t>
                </a:r>
              </a:p>
            </p:txBody>
          </p:sp>
        </p:grpSp>
        <p:grpSp>
          <p:nvGrpSpPr>
            <p:cNvPr id="104" name="図形グループ 103"/>
            <p:cNvGrpSpPr/>
            <p:nvPr/>
          </p:nvGrpSpPr>
          <p:grpSpPr>
            <a:xfrm>
              <a:off x="2494078" y="3927931"/>
              <a:ext cx="5532786" cy="1655725"/>
              <a:chOff x="2494078" y="3927931"/>
              <a:chExt cx="5532786" cy="1655725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>
                <a:off x="2494078" y="4646576"/>
                <a:ext cx="1567380" cy="798902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>
                <a:off x="3851920" y="4581128"/>
                <a:ext cx="461234" cy="712885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91"/>
              <p:cNvCxnSpPr/>
              <p:nvPr/>
            </p:nvCxnSpPr>
            <p:spPr>
              <a:xfrm flipH="1">
                <a:off x="4793664" y="4429815"/>
                <a:ext cx="217374" cy="864198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コネクタ 94"/>
              <p:cNvCxnSpPr/>
              <p:nvPr/>
            </p:nvCxnSpPr>
            <p:spPr>
              <a:xfrm flipH="1">
                <a:off x="5354261" y="4225767"/>
                <a:ext cx="1204946" cy="1206137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 flipH="1">
                <a:off x="5596282" y="3927931"/>
                <a:ext cx="2430582" cy="1655725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テキスト ボックス 47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934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図形グループ 5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図形グループ 17"/>
          <p:cNvGrpSpPr/>
          <p:nvPr/>
        </p:nvGrpSpPr>
        <p:grpSpPr>
          <a:xfrm>
            <a:off x="2545630" y="2691808"/>
            <a:ext cx="1178395" cy="1569660"/>
            <a:chOff x="2504780" y="2891559"/>
            <a:chExt cx="1178395" cy="1569660"/>
          </a:xfrm>
        </p:grpSpPr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2504780" y="3226621"/>
              <a:ext cx="1178395" cy="117839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504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605757" y="2891559"/>
              <a:ext cx="9811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</a:t>
              </a:r>
              <a:endParaRPr lang="ja-JP" altLang="en-US" sz="96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16" name="直線コネクタ 15"/>
          <p:cNvCxnSpPr/>
          <p:nvPr/>
        </p:nvCxnSpPr>
        <p:spPr>
          <a:xfrm flipV="1">
            <a:off x="3370102" y="2973194"/>
            <a:ext cx="2368230" cy="572096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図形グループ 16"/>
          <p:cNvGrpSpPr/>
          <p:nvPr/>
        </p:nvGrpSpPr>
        <p:grpSpPr>
          <a:xfrm>
            <a:off x="5501675" y="2032840"/>
            <a:ext cx="1178395" cy="1569660"/>
            <a:chOff x="5460825" y="2175381"/>
            <a:chExt cx="1178395" cy="1569660"/>
          </a:xfrm>
        </p:grpSpPr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5460825" y="2452226"/>
              <a:ext cx="1178395" cy="1178395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" name="図形グループ 11"/>
            <p:cNvGrpSpPr/>
            <p:nvPr/>
          </p:nvGrpSpPr>
          <p:grpSpPr>
            <a:xfrm>
              <a:off x="5552906" y="2175381"/>
              <a:ext cx="981158" cy="1569660"/>
              <a:chOff x="4081421" y="915169"/>
              <a:chExt cx="981158" cy="1569660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4081421" y="915169"/>
                <a:ext cx="98115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14" name="直線コネクタ 13"/>
              <p:cNvCxnSpPr/>
              <p:nvPr/>
            </p:nvCxnSpPr>
            <p:spPr>
              <a:xfrm>
                <a:off x="4308921" y="1430241"/>
                <a:ext cx="559962" cy="0"/>
              </a:xfrm>
              <a:prstGeom prst="line">
                <a:avLst/>
              </a:prstGeom>
              <a:ln w="76200" cmpd="sng">
                <a:solidFill>
                  <a:srgbClr val="C0504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テキスト ボックス 18"/>
          <p:cNvSpPr txBox="1"/>
          <p:nvPr/>
        </p:nvSpPr>
        <p:spPr>
          <a:xfrm>
            <a:off x="3820553" y="3711558"/>
            <a:ext cx="233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/>
                <a:cs typeface="Century Gothic"/>
              </a:rPr>
              <a:t>T</a:t>
            </a:r>
            <a:r>
              <a:rPr lang="en-US" altLang="ja-JP" sz="2000" dirty="0" smtClean="0">
                <a:latin typeface="Century Gothic"/>
                <a:cs typeface="Century Gothic"/>
              </a:rPr>
              <a:t>otal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spin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S=0 or</a:t>
            </a:r>
            <a:r>
              <a:rPr lang="ja-JP" altLang="en-US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cs typeface="Century Gothic"/>
              </a:rPr>
              <a:t>1</a:t>
            </a:r>
            <a:endParaRPr lang="ja-JP" altLang="en-US" sz="2000" spc="-300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66389" y="2439095"/>
            <a:ext cx="2879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/>
                <a:cs typeface="Century Gothic"/>
              </a:rPr>
              <a:t>A</a:t>
            </a:r>
            <a:r>
              <a:rPr lang="en-US" altLang="ja-JP" sz="2000" dirty="0" smtClean="0">
                <a:latin typeface="Century Gothic"/>
                <a:cs typeface="Century Gothic"/>
              </a:rPr>
              <a:t>ngular momentum L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04976" y="4464837"/>
            <a:ext cx="4724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☑︎ Total angular momentum J=L, L ±1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2500" y="3602500"/>
            <a:ext cx="1233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Parity +1 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14393" y="2807465"/>
            <a:ext cx="116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Parity -1 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13358" y="2793081"/>
            <a:ext cx="1470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Parity (-1)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L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156635" y="4890015"/>
            <a:ext cx="4578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☑ Total parity P=(+1)(-1)</a:t>
            </a:r>
            <a:r>
              <a:rPr lang="en-US" altLang="ja-JP" sz="2000" dirty="0">
                <a:latin typeface="Century Gothic"/>
                <a:cs typeface="Century Gothic"/>
              </a:rPr>
              <a:t>(-1)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L</a:t>
            </a:r>
            <a:r>
              <a:rPr lang="en-US" altLang="ja-JP" sz="2000" dirty="0" smtClean="0">
                <a:latin typeface="Century Gothic"/>
                <a:cs typeface="Century Gothic"/>
              </a:rPr>
              <a:t>=</a:t>
            </a:r>
            <a:r>
              <a:rPr lang="en-US" altLang="ja-JP" sz="2000" dirty="0">
                <a:latin typeface="Century Gothic"/>
                <a:cs typeface="Century Gothic"/>
              </a:rPr>
              <a:t>(-1)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L+1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04976" y="5315193"/>
            <a:ext cx="4982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☑ C parity </a:t>
            </a:r>
            <a:r>
              <a:rPr lang="en-US" altLang="ja-JP" dirty="0" smtClean="0">
                <a:latin typeface="Century Gothic"/>
                <a:cs typeface="Century Gothic"/>
              </a:rPr>
              <a:t>(charge conjugate)</a:t>
            </a:r>
            <a:r>
              <a:rPr lang="en-US" altLang="ja-JP" sz="2000" dirty="0" smtClean="0">
                <a:latin typeface="Century Gothic"/>
                <a:cs typeface="Century Gothic"/>
              </a:rPr>
              <a:t>: C=(-1)</a:t>
            </a:r>
            <a:r>
              <a:rPr lang="en-US" altLang="ja-JP" sz="2000" baseline="30000" dirty="0" smtClean="0">
                <a:latin typeface="Century Gothic"/>
                <a:cs typeface="Century Gothic"/>
              </a:rPr>
              <a:t>L+S</a:t>
            </a:r>
            <a:endParaRPr lang="ja-JP" altLang="en-US" sz="2000" baseline="300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2332517" y="5858261"/>
            <a:ext cx="6556875" cy="513708"/>
            <a:chOff x="2332517" y="5858261"/>
            <a:chExt cx="6556875" cy="513708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1852" y="5858261"/>
              <a:ext cx="5767540" cy="513708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2332517" y="5915471"/>
              <a:ext cx="828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cs typeface="Century Gothic"/>
                </a:rPr>
                <a:t>P</a:t>
              </a:r>
              <a:r>
                <a:rPr lang="en-US" altLang="ja-JP" dirty="0" smtClean="0">
                  <a:latin typeface="Century Gothic"/>
                  <a:cs typeface="Century Gothic"/>
                </a:rPr>
                <a:t>roof:</a:t>
              </a:r>
              <a:endParaRPr lang="ja-JP" altLang="en-US" sz="2000" baseline="30000" dirty="0">
                <a:latin typeface="Century Gothic"/>
                <a:cs typeface="Century Gothic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266944" y="4296447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C0504D"/>
                </a:solidFill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PC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066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図形グループ 12"/>
          <p:cNvGrpSpPr/>
          <p:nvPr/>
        </p:nvGrpSpPr>
        <p:grpSpPr>
          <a:xfrm>
            <a:off x="738635" y="637832"/>
            <a:ext cx="7666730" cy="5750048"/>
            <a:chOff x="738635" y="816072"/>
            <a:chExt cx="7666730" cy="5750048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738635" y="816072"/>
              <a:ext cx="7666730" cy="5750048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195561" y="2469499"/>
              <a:ext cx="1608133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en-US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V.</a:t>
              </a:r>
              <a:r>
                <a:rPr lang="ja-JP" altLang="en-US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ja-JP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A.</a:t>
              </a:r>
              <a:r>
                <a:rPr lang="en-US" altLang="en-US" sz="16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</a:t>
              </a:r>
              <a:r>
                <a:rPr lang="en-US" altLang="en-US" sz="1600" b="1" dirty="0" err="1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Miransky</a:t>
              </a:r>
              <a:endParaRPr lang="ja-JP" altLang="en-US" sz="1600" b="1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312287" y="2587481"/>
              <a:ext cx="1155485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Y. </a:t>
              </a:r>
              <a:r>
                <a:rPr lang="en-US" altLang="ja-JP" sz="1600" dirty="0" err="1" smtClean="0">
                  <a:latin typeface="Century Gothic"/>
                  <a:cs typeface="Century Gothic"/>
                </a:rPr>
                <a:t>Nambu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929238" y="2421845"/>
              <a:ext cx="794208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H. Toki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235365" y="2484163"/>
              <a:ext cx="966931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latin typeface="Century Gothic"/>
                  <a:cs typeface="Century Gothic"/>
                </a:rPr>
                <a:t>D. Ebert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90292" y="943407"/>
            <a:ext cx="79634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① Study</a:t>
            </a:r>
            <a:r>
              <a:rPr lang="ja-JP" altLang="en-US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hard.</a:t>
            </a:r>
            <a:endParaRPr lang="ja-JP" altLang="en-US" sz="9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23788" y="0"/>
            <a:ext cx="3570509" cy="65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400" dirty="0" smtClean="0">
                <a:latin typeface="Century Gothic"/>
                <a:cs typeface="Century Gothic"/>
              </a:rPr>
              <a:t>How to study physics？</a:t>
            </a:r>
          </a:p>
          <a:p>
            <a:pPr algn="ctr">
              <a:lnSpc>
                <a:spcPct val="90000"/>
              </a:lnSpc>
            </a:pPr>
            <a:r>
              <a:rPr lang="en-US" altLang="en-US" sz="1600" dirty="0" smtClean="0">
                <a:latin typeface="Century Gothic"/>
                <a:cs typeface="Century Gothic"/>
              </a:rPr>
              <a:t>(Message by </a:t>
            </a:r>
            <a:r>
              <a:rPr lang="en-US" altLang="ja-JP" sz="1600" dirty="0" smtClean="0">
                <a:latin typeface="Century Gothic"/>
                <a:cs typeface="Century Gothic"/>
              </a:rPr>
              <a:t>Prof.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en-US" sz="1600" dirty="0" smtClean="0">
                <a:latin typeface="Century Gothic"/>
                <a:cs typeface="Century Gothic"/>
              </a:rPr>
              <a:t>V.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A.</a:t>
            </a:r>
            <a:r>
              <a:rPr lang="en-US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en-US" sz="1600" dirty="0" err="1" smtClean="0">
                <a:latin typeface="Century Gothic"/>
                <a:cs typeface="Century Gothic"/>
              </a:rPr>
              <a:t>Miransky</a:t>
            </a:r>
            <a:r>
              <a:rPr lang="en-US" altLang="en-US" sz="1600" dirty="0" smtClean="0">
                <a:latin typeface="Century Gothic"/>
                <a:cs typeface="Century Gothic"/>
              </a:rPr>
              <a:t>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90293" y="2928764"/>
            <a:ext cx="79634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② Study</a:t>
            </a:r>
            <a:r>
              <a:rPr lang="ja-JP" altLang="en-US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hard.</a:t>
            </a:r>
            <a:endParaRPr lang="ja-JP" altLang="en-US" sz="9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0293" y="4914120"/>
            <a:ext cx="79634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③ Study</a:t>
            </a:r>
            <a:r>
              <a:rPr lang="ja-JP" altLang="en-US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  <a:r>
              <a:rPr lang="en-US" altLang="ja-JP" sz="9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hard.</a:t>
            </a:r>
            <a:endParaRPr lang="ja-JP" altLang="en-US" sz="9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234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3066" y="317347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P ... parity (±)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23066" y="3947349"/>
            <a:ext cx="473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C ... charge conjugate</a:t>
            </a:r>
            <a:r>
              <a:rPr lang="en-US" altLang="en-US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(</a:t>
            </a:r>
            <a:r>
              <a:rPr lang="en-US" altLang="ja-JP" sz="2800" dirty="0">
                <a:latin typeface="Century Gothic"/>
                <a:cs typeface="Century Gothic"/>
              </a:rPr>
              <a:t>±)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3066" y="2399604"/>
            <a:ext cx="7528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J ... total momentum spin (0, 1/2, 1, 3/2, ...)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7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3066" y="3173476"/>
            <a:ext cx="2440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P ... parity (±)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23066" y="3947349"/>
            <a:ext cx="473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C ... charge conjugate</a:t>
            </a:r>
            <a:r>
              <a:rPr lang="en-US" altLang="en-US" sz="2800" dirty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(</a:t>
            </a:r>
            <a:r>
              <a:rPr lang="en-US" altLang="ja-JP" sz="2800" dirty="0">
                <a:latin typeface="Century Gothic"/>
                <a:cs typeface="Century Gothic"/>
              </a:rPr>
              <a:t>±)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38377" y="3169754"/>
            <a:ext cx="1192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(-1)</a:t>
            </a:r>
            <a:r>
              <a:rPr lang="en-US" altLang="ja-JP" sz="28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L+1</a:t>
            </a:r>
            <a:endParaRPr lang="ja-JP" altLang="en-US" sz="2800" b="1" baseline="30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48336" y="3951347"/>
            <a:ext cx="118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(-1)</a:t>
            </a:r>
            <a:r>
              <a:rPr lang="en-US" altLang="ja-JP" sz="28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L+S</a:t>
            </a:r>
            <a:endParaRPr lang="ja-JP" altLang="en-US" sz="2800" b="1" baseline="30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" name="直線コネクタ 4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77302" y="2399604"/>
            <a:ext cx="612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J ... total momentum spin (0, 1, ...)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3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62336" y="5432035"/>
            <a:ext cx="8965053" cy="557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59443" y="4828113"/>
            <a:ext cx="89650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59443" y="4247660"/>
            <a:ext cx="8965053" cy="551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120" y="3625164"/>
            <a:ext cx="8965053" cy="625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5229" y="2963430"/>
            <a:ext cx="8965053" cy="557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73119" y="2455213"/>
            <a:ext cx="8965053" cy="46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65229" y="2425114"/>
            <a:ext cx="7867301" cy="523220"/>
            <a:chOff x="65229" y="2537118"/>
            <a:chExt cx="7867301" cy="52322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5229" y="2537118"/>
              <a:ext cx="357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L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0332" y="253711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0534" y="2537118"/>
              <a:ext cx="133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(n≥1)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3571" y="2537118"/>
              <a:ext cx="164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2n-1 </a:t>
              </a:r>
              <a:r>
                <a:rPr lang="en-US" altLang="ja-JP" sz="2000" dirty="0">
                  <a:latin typeface="Century Gothic"/>
                  <a:cs typeface="Century Gothic"/>
                </a:rPr>
                <a:t>(n≥1)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　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62336" y="2963430"/>
            <a:ext cx="7886831" cy="523220"/>
            <a:chOff x="62336" y="3155528"/>
            <a:chExt cx="7886831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2336" y="3155528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S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80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7214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42806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0318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51648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565503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9443" y="3658469"/>
            <a:ext cx="9099794" cy="529793"/>
            <a:chOff x="59443" y="3884893"/>
            <a:chExt cx="9099794" cy="529793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59443" y="3891466"/>
              <a:ext cx="36350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35720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07214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401027" y="3891466"/>
              <a:ext cx="60264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306401" y="3891466"/>
              <a:ext cx="161552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2n, 2n±1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54452" y="3884893"/>
              <a:ext cx="39047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2n-1      2n-2, 2n-1, 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5229" y="4247660"/>
            <a:ext cx="6827087" cy="526194"/>
            <a:chOff x="65229" y="4468771"/>
            <a:chExt cx="6827087" cy="52619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5229" y="446877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191512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075973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070" y="4471745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5517" y="4821960"/>
            <a:ext cx="8092053" cy="523220"/>
            <a:chOff x="25517" y="5048384"/>
            <a:chExt cx="8092053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25517" y="5048384"/>
              <a:ext cx="476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6819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51160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43611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85236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574530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16324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-14540" y="5466361"/>
            <a:ext cx="8588525" cy="523220"/>
            <a:chOff x="-37424" y="5048384"/>
            <a:chExt cx="8588525" cy="52322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-37424" y="5048384"/>
              <a:ext cx="69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PC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3342" y="5048384"/>
              <a:ext cx="608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491731" y="5048384"/>
              <a:ext cx="542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443378" y="5048384"/>
              <a:ext cx="60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500799" y="5048384"/>
              <a:ext cx="120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465330" y="5048384"/>
              <a:ext cx="721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82798" y="5048384"/>
              <a:ext cx="146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2" name="直線コネクタ 51"/>
          <p:cNvCxnSpPr/>
          <p:nvPr/>
        </p:nvCxnSpPr>
        <p:spPr>
          <a:xfrm>
            <a:off x="639397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3120" y="2932759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3120" y="35209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73120" y="359936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5229" y="4234030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5229" y="47990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3120" y="536277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5229" y="542843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210448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97182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388750" y="293275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3178942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6466101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466101" y="4786056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178942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388750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459672" y="5941256"/>
            <a:ext cx="8224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3200" b="1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and O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-+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cannot be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possible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for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en-US" sz="3200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QQ</a:t>
            </a:r>
            <a:r>
              <a:rPr lang="en-US" altLang="en-US" sz="3200" b="1" baseline="300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bar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.</a:t>
            </a:r>
            <a:r>
              <a:rPr lang="ja-JP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　</a:t>
            </a:r>
            <a:endParaRPr lang="ja-JP" altLang="en-US" sz="32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9443" y="3532214"/>
            <a:ext cx="9021057" cy="3005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01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62336" y="5432035"/>
            <a:ext cx="8965053" cy="557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59443" y="4828113"/>
            <a:ext cx="89650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59443" y="4247660"/>
            <a:ext cx="8965053" cy="551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120" y="3625164"/>
            <a:ext cx="8965053" cy="625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5229" y="2963430"/>
            <a:ext cx="8965053" cy="557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73119" y="2455213"/>
            <a:ext cx="8965053" cy="46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65229" y="2425114"/>
            <a:ext cx="7867301" cy="523220"/>
            <a:chOff x="65229" y="2537118"/>
            <a:chExt cx="7867301" cy="52322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5229" y="2537118"/>
              <a:ext cx="357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L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0332" y="253711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0534" y="2537118"/>
              <a:ext cx="133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(n≥1)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3571" y="2537118"/>
              <a:ext cx="164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2n-1 </a:t>
              </a:r>
              <a:r>
                <a:rPr lang="en-US" altLang="ja-JP" sz="2000" dirty="0">
                  <a:latin typeface="Century Gothic"/>
                  <a:cs typeface="Century Gothic"/>
                </a:rPr>
                <a:t>(n≥1)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　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62336" y="2963430"/>
            <a:ext cx="7886831" cy="523220"/>
            <a:chOff x="62336" y="3155528"/>
            <a:chExt cx="7886831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2336" y="3155528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S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80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7214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42806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0318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51648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565503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9443" y="3658469"/>
            <a:ext cx="9099794" cy="529793"/>
            <a:chOff x="59443" y="3884893"/>
            <a:chExt cx="9099794" cy="529793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59443" y="3891466"/>
              <a:ext cx="36350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35720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07214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401027" y="3891466"/>
              <a:ext cx="60264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306401" y="3891466"/>
              <a:ext cx="161552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2n, 2n±1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54452" y="3884893"/>
              <a:ext cx="39047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2n-1      2n-2, 2n-1, 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5229" y="4247660"/>
            <a:ext cx="6827087" cy="526194"/>
            <a:chOff x="65229" y="4468771"/>
            <a:chExt cx="6827087" cy="52619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5229" y="446877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191512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075973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070" y="4471745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5517" y="4821960"/>
            <a:ext cx="8092053" cy="523220"/>
            <a:chOff x="25517" y="5048384"/>
            <a:chExt cx="8092053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25517" y="5048384"/>
              <a:ext cx="476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6819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51160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43611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85236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574530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16324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-14540" y="5466361"/>
            <a:ext cx="8588525" cy="523220"/>
            <a:chOff x="-37424" y="5048384"/>
            <a:chExt cx="8588525" cy="52322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-37424" y="5048384"/>
              <a:ext cx="69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PC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3342" y="5048384"/>
              <a:ext cx="608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491731" y="5048384"/>
              <a:ext cx="542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443378" y="5048384"/>
              <a:ext cx="60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500799" y="5048384"/>
              <a:ext cx="120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465330" y="5048384"/>
              <a:ext cx="721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82798" y="5048384"/>
              <a:ext cx="146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2" name="直線コネクタ 51"/>
          <p:cNvCxnSpPr/>
          <p:nvPr/>
        </p:nvCxnSpPr>
        <p:spPr>
          <a:xfrm>
            <a:off x="639397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3120" y="2932759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3120" y="35209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73120" y="359936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5229" y="4234030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5229" y="47990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3120" y="536277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5229" y="542843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210448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97182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388750" y="293275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3178942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6466101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466101" y="4786056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178942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388750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459672" y="5941256"/>
            <a:ext cx="8224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3200" b="1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and O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-+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cannot be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possible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for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en-US" sz="3200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QQ</a:t>
            </a:r>
            <a:r>
              <a:rPr lang="en-US" altLang="en-US" sz="3200" b="1" baseline="300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bar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.</a:t>
            </a:r>
            <a:r>
              <a:rPr lang="ja-JP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　</a:t>
            </a:r>
            <a:endParaRPr lang="ja-JP" altLang="en-US" sz="32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9443" y="4250634"/>
            <a:ext cx="9021057" cy="2286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05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62336" y="5432035"/>
            <a:ext cx="8965053" cy="557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59443" y="4828113"/>
            <a:ext cx="89650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59443" y="4247660"/>
            <a:ext cx="8965053" cy="551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120" y="3625164"/>
            <a:ext cx="8965053" cy="625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5229" y="2963430"/>
            <a:ext cx="8965053" cy="557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73119" y="2455213"/>
            <a:ext cx="8965053" cy="46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65229" y="2425114"/>
            <a:ext cx="7867301" cy="523220"/>
            <a:chOff x="65229" y="2537118"/>
            <a:chExt cx="7867301" cy="52322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5229" y="2537118"/>
              <a:ext cx="357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L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0332" y="253711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0534" y="2537118"/>
              <a:ext cx="133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(n≥1)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3571" y="2537118"/>
              <a:ext cx="164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2n-1 </a:t>
              </a:r>
              <a:r>
                <a:rPr lang="en-US" altLang="ja-JP" sz="2000" dirty="0">
                  <a:latin typeface="Century Gothic"/>
                  <a:cs typeface="Century Gothic"/>
                </a:rPr>
                <a:t>(n≥1)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　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62336" y="2963430"/>
            <a:ext cx="7886831" cy="523220"/>
            <a:chOff x="62336" y="3155528"/>
            <a:chExt cx="7886831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2336" y="3155528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S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80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7214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42806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0318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51648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565503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9443" y="3658469"/>
            <a:ext cx="9099794" cy="529793"/>
            <a:chOff x="59443" y="3884893"/>
            <a:chExt cx="9099794" cy="529793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59443" y="3891466"/>
              <a:ext cx="36350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35720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07214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401027" y="3891466"/>
              <a:ext cx="60264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306401" y="3891466"/>
              <a:ext cx="161552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2n, 2n±1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54452" y="3884893"/>
              <a:ext cx="39047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2n-1      2n-2, 2n-1, 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5229" y="4247660"/>
            <a:ext cx="6827087" cy="526194"/>
            <a:chOff x="65229" y="4468771"/>
            <a:chExt cx="6827087" cy="52619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5229" y="446877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191512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075973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070" y="4471745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5517" y="4821960"/>
            <a:ext cx="8092053" cy="523220"/>
            <a:chOff x="25517" y="5048384"/>
            <a:chExt cx="8092053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25517" y="5048384"/>
              <a:ext cx="476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6819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51160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43611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85236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574530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16324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-14540" y="5466361"/>
            <a:ext cx="8588525" cy="523220"/>
            <a:chOff x="-37424" y="5048384"/>
            <a:chExt cx="8588525" cy="52322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-37424" y="5048384"/>
              <a:ext cx="69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PC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3342" y="5048384"/>
              <a:ext cx="608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491731" y="5048384"/>
              <a:ext cx="542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443378" y="5048384"/>
              <a:ext cx="60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500799" y="5048384"/>
              <a:ext cx="120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465330" y="5048384"/>
              <a:ext cx="721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82798" y="5048384"/>
              <a:ext cx="146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2" name="直線コネクタ 51"/>
          <p:cNvCxnSpPr/>
          <p:nvPr/>
        </p:nvCxnSpPr>
        <p:spPr>
          <a:xfrm>
            <a:off x="639397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3120" y="2932759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3120" y="35209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73120" y="359936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5229" y="4234030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5229" y="47990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3120" y="536277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5229" y="542843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210448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97182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388750" y="293275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3178942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6466101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466101" y="4786056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178942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388750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459672" y="5941256"/>
            <a:ext cx="8224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3200" b="1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and O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-+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cannot be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possible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for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en-US" sz="3200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QQ</a:t>
            </a:r>
            <a:r>
              <a:rPr lang="en-US" altLang="en-US" sz="3200" b="1" baseline="300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bar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.</a:t>
            </a:r>
            <a:r>
              <a:rPr lang="ja-JP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　</a:t>
            </a:r>
            <a:endParaRPr lang="ja-JP" altLang="en-US" sz="32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9443" y="4821960"/>
            <a:ext cx="9021057" cy="1715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91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62336" y="5432035"/>
            <a:ext cx="8965053" cy="557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59443" y="4828113"/>
            <a:ext cx="89650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59443" y="4247660"/>
            <a:ext cx="8965053" cy="551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120" y="3625164"/>
            <a:ext cx="8965053" cy="625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5229" y="2963430"/>
            <a:ext cx="8965053" cy="557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73119" y="2455213"/>
            <a:ext cx="8965053" cy="46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65229" y="2425114"/>
            <a:ext cx="7867301" cy="523220"/>
            <a:chOff x="65229" y="2537118"/>
            <a:chExt cx="7867301" cy="52322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5229" y="2537118"/>
              <a:ext cx="357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L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0332" y="253711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0534" y="2537118"/>
              <a:ext cx="133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(n≥1)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3571" y="2537118"/>
              <a:ext cx="164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2n-1 </a:t>
              </a:r>
              <a:r>
                <a:rPr lang="en-US" altLang="ja-JP" sz="2000" dirty="0">
                  <a:latin typeface="Century Gothic"/>
                  <a:cs typeface="Century Gothic"/>
                </a:rPr>
                <a:t>(n≥1)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　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62336" y="2963430"/>
            <a:ext cx="7886831" cy="523220"/>
            <a:chOff x="62336" y="3155528"/>
            <a:chExt cx="7886831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2336" y="3155528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S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80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7214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42806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0318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51648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565503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9443" y="3658469"/>
            <a:ext cx="9099794" cy="529793"/>
            <a:chOff x="59443" y="3884893"/>
            <a:chExt cx="9099794" cy="529793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59443" y="3891466"/>
              <a:ext cx="36350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35720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07214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401027" y="3891466"/>
              <a:ext cx="60264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306401" y="3891466"/>
              <a:ext cx="161552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2n, 2n±1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54452" y="3884893"/>
              <a:ext cx="39047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2n-1      2n-2, 2n-1, 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5229" y="4247660"/>
            <a:ext cx="6827087" cy="526194"/>
            <a:chOff x="65229" y="4468771"/>
            <a:chExt cx="6827087" cy="52619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5229" y="446877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191512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075973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070" y="4471745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5517" y="4821960"/>
            <a:ext cx="8092053" cy="523220"/>
            <a:chOff x="25517" y="5048384"/>
            <a:chExt cx="8092053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25517" y="5048384"/>
              <a:ext cx="476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6819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51160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43611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85236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574530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16324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-14540" y="5466361"/>
            <a:ext cx="8588525" cy="523220"/>
            <a:chOff x="-37424" y="5048384"/>
            <a:chExt cx="8588525" cy="52322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-37424" y="5048384"/>
              <a:ext cx="69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PC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3342" y="5048384"/>
              <a:ext cx="608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491731" y="5048384"/>
              <a:ext cx="542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443378" y="5048384"/>
              <a:ext cx="60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500799" y="5048384"/>
              <a:ext cx="120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465330" y="5048384"/>
              <a:ext cx="721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82798" y="5048384"/>
              <a:ext cx="146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2" name="直線コネクタ 51"/>
          <p:cNvCxnSpPr/>
          <p:nvPr/>
        </p:nvCxnSpPr>
        <p:spPr>
          <a:xfrm>
            <a:off x="639397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3120" y="2932759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3120" y="35209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73120" y="359936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5229" y="4234030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5229" y="47990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3120" y="536277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5229" y="542843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210448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97182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388750" y="293275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3178942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6466101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466101" y="4786056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178942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388750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459672" y="5941256"/>
            <a:ext cx="8224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3200" b="1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and O</a:t>
            </a:r>
            <a:r>
              <a:rPr lang="en-US" altLang="ja-JP" sz="3200" b="1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-+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cannot be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possible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for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en-US" sz="3200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QQ</a:t>
            </a:r>
            <a:r>
              <a:rPr lang="en-US" altLang="en-US" sz="3200" b="1" baseline="300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bar</a:t>
            </a:r>
            <a:r>
              <a:rPr lang="en-US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.</a:t>
            </a:r>
            <a:r>
              <a:rPr lang="ja-JP" altLang="en-US" sz="32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　</a:t>
            </a:r>
            <a:endParaRPr lang="ja-JP" altLang="en-US" sz="32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9443" y="5374013"/>
            <a:ext cx="9021057" cy="1174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角丸四角形 71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08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正方形/長方形 80"/>
          <p:cNvSpPr/>
          <p:nvPr/>
        </p:nvSpPr>
        <p:spPr>
          <a:xfrm>
            <a:off x="62336" y="5432035"/>
            <a:ext cx="8965053" cy="557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/>
        </p:nvSpPr>
        <p:spPr>
          <a:xfrm>
            <a:off x="59443" y="4828113"/>
            <a:ext cx="89650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/>
        </p:nvSpPr>
        <p:spPr>
          <a:xfrm>
            <a:off x="59443" y="4247660"/>
            <a:ext cx="8965053" cy="5514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/>
        </p:nvSpPr>
        <p:spPr>
          <a:xfrm>
            <a:off x="73120" y="3625164"/>
            <a:ext cx="8965053" cy="6254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/>
        </p:nvSpPr>
        <p:spPr>
          <a:xfrm>
            <a:off x="65229" y="2963430"/>
            <a:ext cx="8965053" cy="557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/>
          <p:cNvSpPr/>
          <p:nvPr/>
        </p:nvSpPr>
        <p:spPr>
          <a:xfrm>
            <a:off x="73119" y="2455213"/>
            <a:ext cx="8965053" cy="46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43593" y="383706"/>
            <a:ext cx="1930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latin typeface="Century Gothic"/>
                <a:cs typeface="Century Gothic"/>
              </a:rPr>
              <a:t>J</a:t>
            </a:r>
            <a:r>
              <a:rPr lang="en-US" altLang="ja-JP" sz="9600" baseline="30000" dirty="0" smtClean="0">
                <a:latin typeface="Century Gothic"/>
                <a:cs typeface="Century Gothic"/>
              </a:rPr>
              <a:t>PC</a:t>
            </a:r>
            <a:endParaRPr lang="ja-JP" altLang="en-US" sz="96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11701" y="1528670"/>
            <a:ext cx="1477087" cy="1015663"/>
            <a:chOff x="28645" y="2947468"/>
            <a:chExt cx="1477087" cy="1015663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28645" y="2947468"/>
              <a:ext cx="14770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60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QQ</a:t>
              </a:r>
              <a:endParaRPr lang="ja-JP" altLang="en-US" sz="60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844385" y="3108849"/>
              <a:ext cx="504801" cy="0"/>
            </a:xfrm>
            <a:prstGeom prst="line">
              <a:avLst/>
            </a:prstGeom>
            <a:ln w="1016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図形グループ 41"/>
          <p:cNvGrpSpPr/>
          <p:nvPr/>
        </p:nvGrpSpPr>
        <p:grpSpPr>
          <a:xfrm>
            <a:off x="65229" y="2425114"/>
            <a:ext cx="7867301" cy="523220"/>
            <a:chOff x="65229" y="2537118"/>
            <a:chExt cx="7867301" cy="523220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65229" y="2537118"/>
              <a:ext cx="357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L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230332" y="253711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3010534" y="2537118"/>
              <a:ext cx="133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 </a:t>
              </a:r>
              <a:r>
                <a:rPr lang="en-US" altLang="ja-JP" sz="2000" dirty="0" smtClean="0">
                  <a:latin typeface="Century Gothic"/>
                  <a:cs typeface="Century Gothic"/>
                </a:rPr>
                <a:t>(n≥1)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3571" y="2537118"/>
              <a:ext cx="16489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Century Gothic"/>
                  <a:cs typeface="Century Gothic"/>
                </a:rPr>
                <a:t>2n-1 </a:t>
              </a:r>
              <a:r>
                <a:rPr lang="en-US" altLang="ja-JP" sz="2000" dirty="0">
                  <a:latin typeface="Century Gothic"/>
                  <a:cs typeface="Century Gothic"/>
                </a:rPr>
                <a:t>(n≥1)</a:t>
              </a:r>
              <a:r>
                <a:rPr lang="ja-JP" altLang="en-US" sz="2000" dirty="0" smtClean="0">
                  <a:latin typeface="Century Gothic"/>
                  <a:cs typeface="Century Gothic"/>
                </a:rPr>
                <a:t>　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62336" y="2963430"/>
            <a:ext cx="7886831" cy="523220"/>
            <a:chOff x="62336" y="3155528"/>
            <a:chExt cx="7886831" cy="52322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2336" y="3155528"/>
              <a:ext cx="363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S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580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7214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542806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03182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551648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565503" y="3155528"/>
              <a:ext cx="38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59443" y="3658469"/>
            <a:ext cx="9099794" cy="529793"/>
            <a:chOff x="59443" y="3884893"/>
            <a:chExt cx="9099794" cy="529793"/>
          </a:xfrm>
          <a:noFill/>
        </p:grpSpPr>
        <p:sp>
          <p:nvSpPr>
            <p:cNvPr id="12" name="テキスト ボックス 11"/>
            <p:cNvSpPr txBox="1"/>
            <p:nvPr/>
          </p:nvSpPr>
          <p:spPr>
            <a:xfrm>
              <a:off x="59443" y="3891466"/>
              <a:ext cx="36350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835720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0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07214" y="3891466"/>
              <a:ext cx="38366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401027" y="3891466"/>
              <a:ext cx="60264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3306401" y="3891466"/>
              <a:ext cx="161552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2n, 2n±1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254452" y="3884893"/>
              <a:ext cx="39047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2n-1      2n-2, 2n-1, 2n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5229" y="4247660"/>
            <a:ext cx="6827087" cy="526194"/>
            <a:chOff x="65229" y="4468771"/>
            <a:chExt cx="6827087" cy="526194"/>
          </a:xfrm>
        </p:grpSpPr>
        <p:sp>
          <p:nvSpPr>
            <p:cNvPr id="27" name="テキスト ボックス 26"/>
            <p:cNvSpPr txBox="1"/>
            <p:nvPr/>
          </p:nvSpPr>
          <p:spPr>
            <a:xfrm>
              <a:off x="65229" y="446877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P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191512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075973" y="4468771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291070" y="4471745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25517" y="4821960"/>
            <a:ext cx="8092053" cy="523220"/>
            <a:chOff x="25517" y="5048384"/>
            <a:chExt cx="8092053" cy="523220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25517" y="5048384"/>
              <a:ext cx="476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6819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51160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2443611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852361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574530" y="5048384"/>
              <a:ext cx="50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-1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7516324" y="5048384"/>
              <a:ext cx="6012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+1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-14540" y="5466361"/>
            <a:ext cx="8588525" cy="523220"/>
            <a:chOff x="-37424" y="5048384"/>
            <a:chExt cx="8588525" cy="523220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-37424" y="5048384"/>
              <a:ext cx="6939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J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PC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723342" y="5048384"/>
              <a:ext cx="608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491731" y="5048384"/>
              <a:ext cx="542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443378" y="5048384"/>
              <a:ext cx="6017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3500799" y="5048384"/>
              <a:ext cx="1206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>
                  <a:latin typeface="Century Gothic"/>
                  <a:cs typeface="Century Gothic"/>
                </a:rPr>
                <a:t>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--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5465330" y="5048384"/>
              <a:ext cx="721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+-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7082798" y="5048384"/>
              <a:ext cx="146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O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en-US" altLang="ja-JP" sz="2800" dirty="0" smtClean="0">
                  <a:latin typeface="Century Gothic"/>
                  <a:cs typeface="Century Gothic"/>
                </a:rPr>
                <a:t>, E</a:t>
              </a:r>
              <a:r>
                <a:rPr lang="en-US" altLang="ja-JP" sz="2800" baseline="30000" dirty="0" smtClean="0">
                  <a:latin typeface="Century Gothic"/>
                  <a:cs typeface="Century Gothic"/>
                </a:rPr>
                <a:t>++</a:t>
              </a:r>
              <a:r>
                <a:rPr lang="ja-JP" altLang="en-US" sz="2800" dirty="0" smtClean="0">
                  <a:latin typeface="Century Gothic"/>
                  <a:cs typeface="Century Gothic"/>
                </a:rPr>
                <a:t>　　　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cxnSp>
        <p:nvCxnSpPr>
          <p:cNvPr id="52" name="直線コネクタ 51"/>
          <p:cNvCxnSpPr/>
          <p:nvPr/>
        </p:nvCxnSpPr>
        <p:spPr>
          <a:xfrm>
            <a:off x="639397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73120" y="2932759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73120" y="35209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73120" y="359936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65229" y="4234030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65229" y="479907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3120" y="5362775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65229" y="5428436"/>
            <a:ext cx="896505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2210448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097182" y="2455213"/>
            <a:ext cx="0" cy="353436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1388750" y="293275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3178942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6466101" y="2919129"/>
            <a:ext cx="0" cy="1314901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6466101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178942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1388750" y="4786056"/>
            <a:ext cx="0" cy="120352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843916" y="6086076"/>
            <a:ext cx="745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Note: E</a:t>
            </a:r>
            <a:r>
              <a:rPr lang="en-US" altLang="ja-JP" sz="2800" b="1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2800" b="1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and O</a:t>
            </a:r>
            <a:r>
              <a:rPr lang="en-US" altLang="ja-JP" sz="2800" b="1" baseline="30000" dirty="0" smtClean="0">
                <a:solidFill>
                  <a:schemeClr val="tx2"/>
                </a:solidFill>
                <a:latin typeface="Century Gothic"/>
                <a:cs typeface="Century Gothic"/>
              </a:rPr>
              <a:t>-+</a:t>
            </a:r>
            <a:r>
              <a:rPr lang="en-US" altLang="en-US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 are </a:t>
            </a:r>
            <a:r>
              <a:rPr lang="en-US" altLang="en-US" sz="2800" b="1" i="1" u="sng" dirty="0" smtClean="0">
                <a:solidFill>
                  <a:schemeClr val="tx2"/>
                </a:solidFill>
                <a:latin typeface="Century Gothic"/>
                <a:cs typeface="Century Gothic"/>
              </a:rPr>
              <a:t>im</a:t>
            </a:r>
            <a:r>
              <a:rPr lang="en-US" altLang="ja-JP" sz="2800" b="1" i="1" u="sng" dirty="0" smtClean="0">
                <a:solidFill>
                  <a:schemeClr val="tx2"/>
                </a:solidFill>
                <a:latin typeface="Century Gothic"/>
                <a:cs typeface="Century Gothic"/>
              </a:rPr>
              <a:t>possible</a:t>
            </a:r>
            <a:r>
              <a:rPr lang="en-US" altLang="en-US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for</a:t>
            </a:r>
            <a:r>
              <a:rPr lang="en-US" altLang="en-US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QQ</a:t>
            </a:r>
            <a:r>
              <a:rPr lang="en-US" altLang="en-US" sz="2800" b="1" baseline="30000" dirty="0" err="1" smtClean="0">
                <a:solidFill>
                  <a:schemeClr val="tx2"/>
                </a:solidFill>
                <a:latin typeface="Century Gothic"/>
                <a:cs typeface="Century Gothic"/>
              </a:rPr>
              <a:t>bar</a:t>
            </a:r>
            <a:r>
              <a:rPr lang="en-US" altLang="en-US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.</a:t>
            </a:r>
            <a:r>
              <a:rPr lang="ja-JP" altLang="en-US" sz="2800" b="1" dirty="0" smtClean="0">
                <a:solidFill>
                  <a:schemeClr val="tx2"/>
                </a:solidFill>
                <a:latin typeface="Century Gothic"/>
                <a:cs typeface="Century Gothic"/>
              </a:rPr>
              <a:t>　</a:t>
            </a:r>
            <a:endParaRPr lang="ja-JP" altLang="en-US" sz="2800" b="1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72" name="角丸四角形 71"/>
          <p:cNvSpPr/>
          <p:nvPr/>
        </p:nvSpPr>
        <p:spPr>
          <a:xfrm>
            <a:off x="63500" y="568135"/>
            <a:ext cx="9017000" cy="6256445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11712" y="1723600"/>
            <a:ext cx="7601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(quark and antiquark) case ...</a:t>
            </a:r>
            <a:endParaRPr lang="ja-JP" altLang="en-US" sz="4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79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図形グループ 15"/>
          <p:cNvGrpSpPr/>
          <p:nvPr/>
        </p:nvGrpSpPr>
        <p:grpSpPr>
          <a:xfrm>
            <a:off x="65575" y="3104421"/>
            <a:ext cx="1567379" cy="2341057"/>
            <a:chOff x="831144" y="3015893"/>
            <a:chExt cx="1567379" cy="2341057"/>
          </a:xfrm>
        </p:grpSpPr>
        <p:sp>
          <p:nvSpPr>
            <p:cNvPr id="13" name="角丸四角形 12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92159" y="3015893"/>
              <a:ext cx="141577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err="1" smtClean="0">
                  <a:latin typeface="Century Gothic"/>
                  <a:cs typeface="Century Gothic"/>
                </a:rPr>
                <a:t>η</a:t>
              </a:r>
              <a:r>
                <a:rPr lang="en-US" altLang="ja-JP" sz="8000" spc="-1500" baseline="-25000" dirty="0" err="1" smtClean="0">
                  <a:latin typeface="Century Gothic"/>
                  <a:cs typeface="Century Gothic"/>
                </a:rPr>
                <a:t>c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956024" y="4341287"/>
              <a:ext cx="13773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0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-+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2983 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32 MeV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1401641" y="2996551"/>
            <a:ext cx="1667945" cy="2249521"/>
            <a:chOff x="754635" y="3107429"/>
            <a:chExt cx="1667945" cy="2249521"/>
          </a:xfrm>
        </p:grpSpPr>
        <p:sp>
          <p:nvSpPr>
            <p:cNvPr id="18" name="角丸四角形 17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54635" y="3107429"/>
              <a:ext cx="166794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smtClean="0">
                  <a:latin typeface="Century Gothic"/>
                  <a:cs typeface="Century Gothic"/>
                </a:rPr>
                <a:t>J /</a:t>
              </a:r>
              <a:r>
                <a:rPr lang="en-US" altLang="ja-JP" sz="8000" spc="-1500" dirty="0" err="1" smtClean="0">
                  <a:latin typeface="Century Gothic"/>
                  <a:cs typeface="Century Gothic"/>
                </a:rPr>
                <a:t>ψ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956024" y="4341287"/>
              <a:ext cx="13773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--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3097 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93 </a:t>
              </a:r>
              <a:r>
                <a:rPr lang="en-US" altLang="ja-JP" sz="1200" dirty="0" err="1">
                  <a:latin typeface="Century Gothic"/>
                  <a:cs typeface="Century Gothic"/>
                </a:rPr>
                <a:t>k</a:t>
              </a:r>
              <a:r>
                <a:rPr lang="en-US" altLang="ja-JP" sz="1200" dirty="0" err="1" smtClean="0">
                  <a:latin typeface="Century Gothic"/>
                  <a:cs typeface="Century Gothic"/>
                </a:rPr>
                <a:t>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2961094" y="2779922"/>
            <a:ext cx="1567379" cy="2249521"/>
            <a:chOff x="831144" y="3107429"/>
            <a:chExt cx="1567379" cy="2249521"/>
          </a:xfrm>
        </p:grpSpPr>
        <p:sp>
          <p:nvSpPr>
            <p:cNvPr id="22" name="角丸四角形 21"/>
            <p:cNvSpPr/>
            <p:nvPr/>
          </p:nvSpPr>
          <p:spPr>
            <a:xfrm>
              <a:off x="831144" y="3215179"/>
              <a:ext cx="1567379" cy="2128197"/>
            </a:xfrm>
            <a:prstGeom prst="round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081254" y="3107429"/>
              <a:ext cx="119776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000" spc="-1500" dirty="0" smtClean="0">
                  <a:latin typeface="Century Gothic"/>
                  <a:cs typeface="Century Gothic"/>
                </a:rPr>
                <a:t>h  </a:t>
              </a:r>
              <a:r>
                <a:rPr lang="en-US" altLang="ja-JP" sz="8000" spc="-1500" baseline="-25000" dirty="0" smtClean="0">
                  <a:latin typeface="Century Gothic"/>
                  <a:cs typeface="Century Gothic"/>
                </a:rPr>
                <a:t>c</a:t>
              </a:r>
              <a:endParaRPr lang="ja-JP" altLang="en-US" sz="8000" spc="-1500" dirty="0">
                <a:latin typeface="Century Gothic"/>
                <a:cs typeface="Century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975260" y="4341287"/>
              <a:ext cx="13388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600" dirty="0" smtClean="0">
                  <a:latin typeface="Century Gothic"/>
                  <a:cs typeface="Century Gothic"/>
                </a:rPr>
                <a:t>1</a:t>
              </a:r>
              <a:r>
                <a:rPr lang="en-US" altLang="ja-JP" sz="3600" baseline="30000" dirty="0" smtClean="0">
                  <a:latin typeface="Century Gothic"/>
                  <a:cs typeface="Century Gothic"/>
                </a:rPr>
                <a:t>+-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mass: 3525MeV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cs typeface="Century Gothic"/>
                </a:rPr>
                <a:t>width: 0.7 MeV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196256" y="2517481"/>
            <a:ext cx="1897403" cy="2352911"/>
            <a:chOff x="6922260" y="1598140"/>
            <a:chExt cx="1897403" cy="2352911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6922260" y="1598140"/>
              <a:ext cx="1811769" cy="2352911"/>
              <a:chOff x="586754" y="3004039"/>
              <a:chExt cx="1811769" cy="2352911"/>
            </a:xfrm>
          </p:grpSpPr>
          <p:sp>
            <p:nvSpPr>
              <p:cNvPr id="26" name="角丸四角形 25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586754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</a:t>
                </a:r>
                <a:r>
                  <a:rPr lang="en-US" altLang="ja-JP" sz="3600" baseline="30000" dirty="0">
                    <a:latin typeface="Century Gothic"/>
                    <a:cs typeface="Century Gothic"/>
                  </a:rPr>
                  <a:t>+</a:t>
                </a:r>
                <a:endParaRPr lang="en-US" altLang="ja-JP" sz="3600" baseline="30000" dirty="0" smtClean="0">
                  <a:latin typeface="Century Gothic"/>
                  <a:cs typeface="Century Gothic"/>
                </a:endParaRP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3415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10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0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5743233" y="2293665"/>
            <a:ext cx="1885962" cy="2352911"/>
            <a:chOff x="6933701" y="1598140"/>
            <a:chExt cx="1885962" cy="2352911"/>
          </a:xfrm>
        </p:grpSpPr>
        <p:grpSp>
          <p:nvGrpSpPr>
            <p:cNvPr id="39" name="図形グループ 38"/>
            <p:cNvGrpSpPr/>
            <p:nvPr/>
          </p:nvGrpSpPr>
          <p:grpSpPr>
            <a:xfrm>
              <a:off x="6933701" y="1598140"/>
              <a:ext cx="1800328" cy="2352911"/>
              <a:chOff x="598195" y="3004039"/>
              <a:chExt cx="1800328" cy="2352911"/>
            </a:xfrm>
          </p:grpSpPr>
          <p:sp>
            <p:nvSpPr>
              <p:cNvPr id="41" name="角丸四角形 40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598195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3511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0.84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>
                  <a:latin typeface="Century Gothic"/>
                  <a:cs typeface="Century Gothic"/>
                </a:rPr>
                <a:t>1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7258038" y="2038591"/>
            <a:ext cx="1885962" cy="2352911"/>
            <a:chOff x="6933701" y="1598140"/>
            <a:chExt cx="1885962" cy="2352911"/>
          </a:xfrm>
        </p:grpSpPr>
        <p:grpSp>
          <p:nvGrpSpPr>
            <p:cNvPr id="33" name="図形グループ 32"/>
            <p:cNvGrpSpPr/>
            <p:nvPr/>
          </p:nvGrpSpPr>
          <p:grpSpPr>
            <a:xfrm>
              <a:off x="6933701" y="1598140"/>
              <a:ext cx="1800328" cy="2352911"/>
              <a:chOff x="598195" y="3004039"/>
              <a:chExt cx="1800328" cy="2352911"/>
            </a:xfrm>
          </p:grpSpPr>
          <p:sp>
            <p:nvSpPr>
              <p:cNvPr id="35" name="角丸四角形 34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598195" y="3004039"/>
                <a:ext cx="15442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χ</a:t>
                </a:r>
                <a:r>
                  <a:rPr lang="en-US" altLang="ja-JP" sz="8000" spc="-1500" baseline="-25000" dirty="0" err="1">
                    <a:latin typeface="Century Gothic"/>
                    <a:cs typeface="Century Gothic"/>
                  </a:rPr>
                  <a:t>c</a:t>
                </a:r>
                <a:endParaRPr lang="en-US" altLang="ja-JP" sz="8000" spc="-1500" baseline="-25000" dirty="0" smtClean="0">
                  <a:latin typeface="Century Gothic"/>
                  <a:cs typeface="Century Gothic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>
                    <a:latin typeface="Century Gothic"/>
                    <a:cs typeface="Century Gothic"/>
                  </a:rPr>
                  <a:t>2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3556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1.9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8322286" y="2315791"/>
              <a:ext cx="4973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400" dirty="0" smtClean="0">
                  <a:latin typeface="Century Gothic"/>
                  <a:cs typeface="Century Gothic"/>
                </a:rPr>
                <a:t>2</a:t>
              </a:r>
              <a:endParaRPr lang="ja-JP" altLang="en-US" sz="44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05" name="図形グループ 104"/>
          <p:cNvGrpSpPr/>
          <p:nvPr/>
        </p:nvGrpSpPr>
        <p:grpSpPr>
          <a:xfrm>
            <a:off x="918188" y="3927931"/>
            <a:ext cx="7108676" cy="2912858"/>
            <a:chOff x="918188" y="3927931"/>
            <a:chExt cx="7108676" cy="2912858"/>
          </a:xfrm>
        </p:grpSpPr>
        <p:grpSp>
          <p:nvGrpSpPr>
            <p:cNvPr id="84" name="図形グループ 83"/>
            <p:cNvGrpSpPr/>
            <p:nvPr/>
          </p:nvGrpSpPr>
          <p:grpSpPr>
            <a:xfrm>
              <a:off x="918188" y="4870392"/>
              <a:ext cx="4700976" cy="1970397"/>
              <a:chOff x="918188" y="4870392"/>
              <a:chExt cx="4700976" cy="1970397"/>
            </a:xfrm>
          </p:grpSpPr>
          <p:cxnSp>
            <p:nvCxnSpPr>
              <p:cNvPr id="80" name="直線コネクタ 79"/>
              <p:cNvCxnSpPr/>
              <p:nvPr/>
            </p:nvCxnSpPr>
            <p:spPr>
              <a:xfrm>
                <a:off x="918188" y="4870392"/>
                <a:ext cx="2845811" cy="850567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テキスト ボックス 82"/>
              <p:cNvSpPr txBox="1"/>
              <p:nvPr/>
            </p:nvSpPr>
            <p:spPr>
              <a:xfrm>
                <a:off x="3688227" y="5271129"/>
                <a:ext cx="193093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rgbClr val="C0504D"/>
                    </a:solidFill>
                    <a:latin typeface="Century Gothic"/>
                    <a:cs typeface="Century Gothic"/>
                  </a:rPr>
                  <a:t>J</a:t>
                </a:r>
                <a:r>
                  <a:rPr lang="en-US" altLang="ja-JP" sz="9600" baseline="30000" dirty="0" smtClean="0">
                    <a:solidFill>
                      <a:srgbClr val="C0504D"/>
                    </a:solidFill>
                    <a:latin typeface="Century Gothic"/>
                    <a:cs typeface="Century Gothic"/>
                  </a:rPr>
                  <a:t>PC</a:t>
                </a:r>
              </a:p>
            </p:txBody>
          </p:sp>
        </p:grpSp>
        <p:grpSp>
          <p:nvGrpSpPr>
            <p:cNvPr id="104" name="図形グループ 103"/>
            <p:cNvGrpSpPr/>
            <p:nvPr/>
          </p:nvGrpSpPr>
          <p:grpSpPr>
            <a:xfrm>
              <a:off x="2494078" y="3927931"/>
              <a:ext cx="5532786" cy="1655725"/>
              <a:chOff x="2494078" y="3927931"/>
              <a:chExt cx="5532786" cy="1655725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>
                <a:off x="2494078" y="4646576"/>
                <a:ext cx="1567380" cy="798902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>
                <a:off x="3851920" y="4581128"/>
                <a:ext cx="461234" cy="712885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91"/>
              <p:cNvCxnSpPr/>
              <p:nvPr/>
            </p:nvCxnSpPr>
            <p:spPr>
              <a:xfrm flipH="1">
                <a:off x="4793664" y="4429815"/>
                <a:ext cx="217374" cy="864198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コネクタ 94"/>
              <p:cNvCxnSpPr/>
              <p:nvPr/>
            </p:nvCxnSpPr>
            <p:spPr>
              <a:xfrm flipH="1">
                <a:off x="5354261" y="4225767"/>
                <a:ext cx="1204946" cy="1206137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 flipH="1">
                <a:off x="5596282" y="3927931"/>
                <a:ext cx="2430582" cy="1655725"/>
              </a:xfrm>
              <a:prstGeom prst="line">
                <a:avLst/>
              </a:prstGeom>
              <a:ln w="38100" cmpd="sng">
                <a:solidFill>
                  <a:srgbClr val="C0504D"/>
                </a:solidFill>
                <a:headEnd type="triangle" w="lg" len="lg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テキスト ボックス 47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77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/>
          <p:cNvSpPr txBox="1"/>
          <p:nvPr/>
        </p:nvSpPr>
        <p:spPr>
          <a:xfrm>
            <a:off x="262407" y="5386136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S=0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60520" y="1833749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L=0</a:t>
            </a:r>
          </a:p>
        </p:txBody>
      </p:sp>
      <p:sp>
        <p:nvSpPr>
          <p:cNvPr id="2" name="左中かっこ 1"/>
          <p:cNvSpPr/>
          <p:nvPr/>
        </p:nvSpPr>
        <p:spPr>
          <a:xfrm rot="5400000">
            <a:off x="1228436" y="1481602"/>
            <a:ext cx="456548" cy="2494038"/>
          </a:xfrm>
          <a:prstGeom prst="leftBrace">
            <a:avLst>
              <a:gd name="adj1" fmla="val 34038"/>
              <a:gd name="adj2" fmla="val 50000"/>
            </a:avLst>
          </a:prstGeom>
          <a:ln w="381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68153" y="5894161"/>
            <a:ext cx="8407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J=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0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P=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-1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C=(-1)</a:t>
            </a:r>
            <a:r>
              <a:rPr lang="en-US" altLang="ja-JP" sz="60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L+S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+1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65575" y="2038591"/>
            <a:ext cx="9078425" cy="3406887"/>
            <a:chOff x="65575" y="2038591"/>
            <a:chExt cx="9078425" cy="3406887"/>
          </a:xfrm>
        </p:grpSpPr>
        <p:grpSp>
          <p:nvGrpSpPr>
            <p:cNvPr id="51" name="図形グループ 50"/>
            <p:cNvGrpSpPr/>
            <p:nvPr/>
          </p:nvGrpSpPr>
          <p:grpSpPr>
            <a:xfrm>
              <a:off x="65575" y="3104421"/>
              <a:ext cx="1567379" cy="2341057"/>
              <a:chOff x="831144" y="3015893"/>
              <a:chExt cx="1567379" cy="2341057"/>
            </a:xfrm>
          </p:grpSpPr>
          <p:sp>
            <p:nvSpPr>
              <p:cNvPr id="52" name="角丸四角形 51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テキスト ボックス 52"/>
              <p:cNvSpPr txBox="1"/>
              <p:nvPr/>
            </p:nvSpPr>
            <p:spPr>
              <a:xfrm>
                <a:off x="892159" y="3015893"/>
                <a:ext cx="141577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z="8000" spc="-1500" baseline="-25000" dirty="0" err="1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2983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32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5" name="図形グループ 54"/>
            <p:cNvGrpSpPr/>
            <p:nvPr/>
          </p:nvGrpSpPr>
          <p:grpSpPr>
            <a:xfrm>
              <a:off x="1401641" y="2996551"/>
              <a:ext cx="1667945" cy="2249521"/>
              <a:chOff x="754635" y="3107429"/>
              <a:chExt cx="1667945" cy="2249521"/>
            </a:xfrm>
          </p:grpSpPr>
          <p:sp>
            <p:nvSpPr>
              <p:cNvPr id="56" name="角丸四角形 55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754635" y="3107429"/>
                <a:ext cx="16679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J /</a:t>
                </a:r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ψ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3097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93 </a:t>
                </a:r>
                <a:r>
                  <a:rPr lang="en-US" altLang="ja-JP" sz="1200" dirty="0" err="1">
                    <a:latin typeface="Century Gothic"/>
                    <a:cs typeface="Century Gothic"/>
                  </a:rPr>
                  <a:t>k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9" name="図形グループ 58"/>
            <p:cNvGrpSpPr/>
            <p:nvPr/>
          </p:nvGrpSpPr>
          <p:grpSpPr>
            <a:xfrm>
              <a:off x="2961094" y="2779922"/>
              <a:ext cx="1567379" cy="2249521"/>
              <a:chOff x="831144" y="3107429"/>
              <a:chExt cx="1567379" cy="2249521"/>
            </a:xfrm>
          </p:grpSpPr>
          <p:sp>
            <p:nvSpPr>
              <p:cNvPr id="60" name="角丸四角形 59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1081254" y="3107429"/>
                <a:ext cx="11977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h  </a:t>
                </a:r>
                <a:r>
                  <a:rPr lang="en-US" altLang="ja-JP" sz="8000" spc="-1500" baseline="-25000" dirty="0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975260" y="4341287"/>
                <a:ext cx="13388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3525MeV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0.7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3" name="図形グループ 62"/>
            <p:cNvGrpSpPr/>
            <p:nvPr/>
          </p:nvGrpSpPr>
          <p:grpSpPr>
            <a:xfrm>
              <a:off x="4196256" y="2517481"/>
              <a:ext cx="1897403" cy="2352911"/>
              <a:chOff x="6922260" y="1598140"/>
              <a:chExt cx="1897403" cy="2352911"/>
            </a:xfrm>
          </p:grpSpPr>
          <p:grpSp>
            <p:nvGrpSpPr>
              <p:cNvPr id="64" name="図形グループ 63"/>
              <p:cNvGrpSpPr/>
              <p:nvPr/>
            </p:nvGrpSpPr>
            <p:grpSpPr>
              <a:xfrm>
                <a:off x="6922260" y="1598140"/>
                <a:ext cx="1811769" cy="2352911"/>
                <a:chOff x="586754" y="3004039"/>
                <a:chExt cx="1811769" cy="2352911"/>
              </a:xfrm>
            </p:grpSpPr>
            <p:sp>
              <p:nvSpPr>
                <p:cNvPr id="66" name="角丸四角形 65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テキスト ボックス 66"/>
                <p:cNvSpPr txBox="1"/>
                <p:nvPr/>
              </p:nvSpPr>
              <p:spPr>
                <a:xfrm>
                  <a:off x="586754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8" name="テキスト ボックス 67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latin typeface="Century Gothic"/>
                      <a:cs typeface="Century Gothic"/>
                    </a:rPr>
                    <a:t>0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lang="en-US" altLang="ja-JP" sz="3600" baseline="30000" dirty="0">
                      <a:latin typeface="Century Gothic"/>
                      <a:cs typeface="Century Gothic"/>
                    </a:rPr>
                    <a:t>+</a:t>
                  </a:r>
                  <a:endParaRPr lang="en-US" altLang="ja-JP" sz="3600" baseline="30000" dirty="0" smtClean="0">
                    <a:latin typeface="Century Gothic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3415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10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5" name="テキスト ボックス 64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0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69" name="図形グループ 68"/>
            <p:cNvGrpSpPr/>
            <p:nvPr/>
          </p:nvGrpSpPr>
          <p:grpSpPr>
            <a:xfrm>
              <a:off x="5743233" y="2293665"/>
              <a:ext cx="1885962" cy="2352911"/>
              <a:chOff x="6933701" y="1598140"/>
              <a:chExt cx="1885962" cy="2352911"/>
            </a:xfrm>
          </p:grpSpPr>
          <p:grpSp>
            <p:nvGrpSpPr>
              <p:cNvPr id="70" name="図形グループ 69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72" name="角丸四角形 71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4" name="テキスト ボックス 73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1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3511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0.84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1" name="テキスト ボックス 70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>
                    <a:latin typeface="Century Gothic"/>
                    <a:cs typeface="Century Gothic"/>
                  </a:rPr>
                  <a:t>1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75" name="図形グループ 74"/>
            <p:cNvGrpSpPr/>
            <p:nvPr/>
          </p:nvGrpSpPr>
          <p:grpSpPr>
            <a:xfrm>
              <a:off x="7258038" y="2038591"/>
              <a:ext cx="1885962" cy="2352911"/>
              <a:chOff x="6933701" y="1598140"/>
              <a:chExt cx="1885962" cy="2352911"/>
            </a:xfrm>
          </p:grpSpPr>
          <p:grpSp>
            <p:nvGrpSpPr>
              <p:cNvPr id="76" name="図形グループ 75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78" name="角丸四角形 77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1" name="テキスト ボックス 8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2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3556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1.9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7" name="テキスト ボックス 76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2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2" name="テキスト ボックス 41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374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/>
          <p:cNvSpPr txBox="1"/>
          <p:nvPr/>
        </p:nvSpPr>
        <p:spPr>
          <a:xfrm>
            <a:off x="1730538" y="5197296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S=1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60520" y="1833749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L=0</a:t>
            </a:r>
          </a:p>
        </p:txBody>
      </p:sp>
      <p:sp>
        <p:nvSpPr>
          <p:cNvPr id="2" name="左中かっこ 1"/>
          <p:cNvSpPr/>
          <p:nvPr/>
        </p:nvSpPr>
        <p:spPr>
          <a:xfrm rot="5400000">
            <a:off x="1228436" y="1481602"/>
            <a:ext cx="456548" cy="2494038"/>
          </a:xfrm>
          <a:prstGeom prst="leftBrace">
            <a:avLst>
              <a:gd name="adj1" fmla="val 34038"/>
              <a:gd name="adj2" fmla="val 50000"/>
            </a:avLst>
          </a:prstGeom>
          <a:ln w="381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68153" y="5894161"/>
            <a:ext cx="8407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J=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P=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-1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C=(-1)</a:t>
            </a:r>
            <a:r>
              <a:rPr lang="en-US" altLang="ja-JP" sz="60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L+S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-1</a:t>
            </a: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65575" y="2038591"/>
            <a:ext cx="9078425" cy="3406887"/>
            <a:chOff x="65575" y="2038591"/>
            <a:chExt cx="9078425" cy="3406887"/>
          </a:xfrm>
        </p:grpSpPr>
        <p:grpSp>
          <p:nvGrpSpPr>
            <p:cNvPr id="51" name="図形グループ 50"/>
            <p:cNvGrpSpPr/>
            <p:nvPr/>
          </p:nvGrpSpPr>
          <p:grpSpPr>
            <a:xfrm>
              <a:off x="65575" y="3104421"/>
              <a:ext cx="1567379" cy="2341057"/>
              <a:chOff x="831144" y="3015893"/>
              <a:chExt cx="1567379" cy="2341057"/>
            </a:xfrm>
          </p:grpSpPr>
          <p:sp>
            <p:nvSpPr>
              <p:cNvPr id="78" name="角丸四角形 77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892159" y="3015893"/>
                <a:ext cx="141577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z="8000" spc="-1500" baseline="-25000" dirty="0" err="1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2983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32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2" name="図形グループ 51"/>
            <p:cNvGrpSpPr/>
            <p:nvPr/>
          </p:nvGrpSpPr>
          <p:grpSpPr>
            <a:xfrm>
              <a:off x="1401641" y="2996551"/>
              <a:ext cx="1667945" cy="2249521"/>
              <a:chOff x="754635" y="3107429"/>
              <a:chExt cx="1667945" cy="2249521"/>
            </a:xfrm>
          </p:grpSpPr>
          <p:sp>
            <p:nvSpPr>
              <p:cNvPr id="75" name="角丸四角形 74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754635" y="3107429"/>
                <a:ext cx="16679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J /</a:t>
                </a:r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ψ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3097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93 </a:t>
                </a:r>
                <a:r>
                  <a:rPr lang="en-US" altLang="ja-JP" sz="1200" dirty="0" err="1">
                    <a:latin typeface="Century Gothic"/>
                    <a:cs typeface="Century Gothic"/>
                  </a:rPr>
                  <a:t>k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3" name="図形グループ 52"/>
            <p:cNvGrpSpPr/>
            <p:nvPr/>
          </p:nvGrpSpPr>
          <p:grpSpPr>
            <a:xfrm>
              <a:off x="2961094" y="2779922"/>
              <a:ext cx="1567379" cy="2249521"/>
              <a:chOff x="831144" y="3107429"/>
              <a:chExt cx="1567379" cy="2249521"/>
            </a:xfrm>
          </p:grpSpPr>
          <p:sp>
            <p:nvSpPr>
              <p:cNvPr id="72" name="角丸四角形 71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1081254" y="3107429"/>
                <a:ext cx="11977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h  </a:t>
                </a:r>
                <a:r>
                  <a:rPr lang="en-US" altLang="ja-JP" sz="8000" spc="-1500" baseline="-25000" dirty="0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975260" y="4341287"/>
                <a:ext cx="13388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3525MeV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0.7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4" name="図形グループ 53"/>
            <p:cNvGrpSpPr/>
            <p:nvPr/>
          </p:nvGrpSpPr>
          <p:grpSpPr>
            <a:xfrm>
              <a:off x="4196256" y="2517481"/>
              <a:ext cx="1897403" cy="2352911"/>
              <a:chOff x="6922260" y="1598140"/>
              <a:chExt cx="1897403" cy="2352911"/>
            </a:xfrm>
          </p:grpSpPr>
          <p:grpSp>
            <p:nvGrpSpPr>
              <p:cNvPr id="67" name="図形グループ 66"/>
              <p:cNvGrpSpPr/>
              <p:nvPr/>
            </p:nvGrpSpPr>
            <p:grpSpPr>
              <a:xfrm>
                <a:off x="6922260" y="1598140"/>
                <a:ext cx="1811769" cy="2352911"/>
                <a:chOff x="586754" y="3004039"/>
                <a:chExt cx="1811769" cy="2352911"/>
              </a:xfrm>
            </p:grpSpPr>
            <p:sp>
              <p:nvSpPr>
                <p:cNvPr id="69" name="角丸四角形 6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586754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latin typeface="Century Gothic"/>
                      <a:cs typeface="Century Gothic"/>
                    </a:rPr>
                    <a:t>0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lang="en-US" altLang="ja-JP" sz="3600" baseline="30000" dirty="0">
                      <a:latin typeface="Century Gothic"/>
                      <a:cs typeface="Century Gothic"/>
                    </a:rPr>
                    <a:t>+</a:t>
                  </a:r>
                  <a:endParaRPr lang="en-US" altLang="ja-JP" sz="3600" baseline="30000" dirty="0" smtClean="0">
                    <a:latin typeface="Century Gothic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3415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10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8" name="テキスト ボックス 6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0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5" name="図形グループ 54"/>
            <p:cNvGrpSpPr/>
            <p:nvPr/>
          </p:nvGrpSpPr>
          <p:grpSpPr>
            <a:xfrm>
              <a:off x="5743233" y="2293665"/>
              <a:ext cx="1885962" cy="2352911"/>
              <a:chOff x="6933701" y="1598140"/>
              <a:chExt cx="1885962" cy="2352911"/>
            </a:xfrm>
          </p:grpSpPr>
          <p:grpSp>
            <p:nvGrpSpPr>
              <p:cNvPr id="62" name="図形グループ 61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64" name="角丸四角形 63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1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3511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0.84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3" name="テキスト ボックス 62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>
                    <a:latin typeface="Century Gothic"/>
                    <a:cs typeface="Century Gothic"/>
                  </a:rPr>
                  <a:t>1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6" name="図形グループ 55"/>
            <p:cNvGrpSpPr/>
            <p:nvPr/>
          </p:nvGrpSpPr>
          <p:grpSpPr>
            <a:xfrm>
              <a:off x="7258038" y="2038591"/>
              <a:ext cx="1885962" cy="2352911"/>
              <a:chOff x="6933701" y="1598140"/>
              <a:chExt cx="1885962" cy="2352911"/>
            </a:xfrm>
          </p:grpSpPr>
          <p:grpSp>
            <p:nvGrpSpPr>
              <p:cNvPr id="57" name="図形グループ 56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59" name="角丸四角形 5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2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3556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1.9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2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2" name="テキスト ボックス 41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60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0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/>
          <p:cNvSpPr txBox="1"/>
          <p:nvPr/>
        </p:nvSpPr>
        <p:spPr>
          <a:xfrm>
            <a:off x="3256968" y="5003552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S=0</a:t>
            </a:r>
          </a:p>
        </p:txBody>
      </p:sp>
      <p:sp>
        <p:nvSpPr>
          <p:cNvPr id="45" name="左中かっこ 44"/>
          <p:cNvSpPr/>
          <p:nvPr/>
        </p:nvSpPr>
        <p:spPr>
          <a:xfrm rot="5400000">
            <a:off x="5873448" y="-866384"/>
            <a:ext cx="456548" cy="6038790"/>
          </a:xfrm>
          <a:prstGeom prst="leftBrace">
            <a:avLst>
              <a:gd name="adj1" fmla="val 34038"/>
              <a:gd name="adj2" fmla="val 50000"/>
            </a:avLst>
          </a:prstGeom>
          <a:ln w="381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02668" y="1287837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L=1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68153" y="5894161"/>
            <a:ext cx="8407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J=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P=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+1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 C=(-1)</a:t>
            </a:r>
            <a:r>
              <a:rPr lang="en-US" altLang="ja-JP" sz="60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L+S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-1</a:t>
            </a: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65575" y="2038591"/>
            <a:ext cx="9078425" cy="3406887"/>
            <a:chOff x="65575" y="2038591"/>
            <a:chExt cx="9078425" cy="3406887"/>
          </a:xfrm>
        </p:grpSpPr>
        <p:grpSp>
          <p:nvGrpSpPr>
            <p:cNvPr id="51" name="図形グループ 50"/>
            <p:cNvGrpSpPr/>
            <p:nvPr/>
          </p:nvGrpSpPr>
          <p:grpSpPr>
            <a:xfrm>
              <a:off x="65575" y="3104421"/>
              <a:ext cx="1567379" cy="2341057"/>
              <a:chOff x="831144" y="3015893"/>
              <a:chExt cx="1567379" cy="2341057"/>
            </a:xfrm>
          </p:grpSpPr>
          <p:sp>
            <p:nvSpPr>
              <p:cNvPr id="78" name="角丸四角形 77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892159" y="3015893"/>
                <a:ext cx="141577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z="8000" spc="-1500" baseline="-25000" dirty="0" err="1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2983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32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2" name="図形グループ 51"/>
            <p:cNvGrpSpPr/>
            <p:nvPr/>
          </p:nvGrpSpPr>
          <p:grpSpPr>
            <a:xfrm>
              <a:off x="1401641" y="2996551"/>
              <a:ext cx="1667945" cy="2249521"/>
              <a:chOff x="754635" y="3107429"/>
              <a:chExt cx="1667945" cy="2249521"/>
            </a:xfrm>
          </p:grpSpPr>
          <p:sp>
            <p:nvSpPr>
              <p:cNvPr id="75" name="角丸四角形 74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754635" y="3107429"/>
                <a:ext cx="16679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J /</a:t>
                </a:r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ψ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3097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93 </a:t>
                </a:r>
                <a:r>
                  <a:rPr lang="en-US" altLang="ja-JP" sz="1200" dirty="0" err="1">
                    <a:latin typeface="Century Gothic"/>
                    <a:cs typeface="Century Gothic"/>
                  </a:rPr>
                  <a:t>k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3" name="図形グループ 52"/>
            <p:cNvGrpSpPr/>
            <p:nvPr/>
          </p:nvGrpSpPr>
          <p:grpSpPr>
            <a:xfrm>
              <a:off x="2961094" y="2779922"/>
              <a:ext cx="1567379" cy="2249521"/>
              <a:chOff x="831144" y="3107429"/>
              <a:chExt cx="1567379" cy="2249521"/>
            </a:xfrm>
          </p:grpSpPr>
          <p:sp>
            <p:nvSpPr>
              <p:cNvPr id="72" name="角丸四角形 71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1081254" y="3107429"/>
                <a:ext cx="11977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h  </a:t>
                </a:r>
                <a:r>
                  <a:rPr lang="en-US" altLang="ja-JP" sz="8000" spc="-1500" baseline="-25000" dirty="0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975260" y="4341287"/>
                <a:ext cx="13388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3525MeV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0.7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4" name="図形グループ 53"/>
            <p:cNvGrpSpPr/>
            <p:nvPr/>
          </p:nvGrpSpPr>
          <p:grpSpPr>
            <a:xfrm>
              <a:off x="4196256" y="2517481"/>
              <a:ext cx="1897403" cy="2352911"/>
              <a:chOff x="6922260" y="1598140"/>
              <a:chExt cx="1897403" cy="2352911"/>
            </a:xfrm>
          </p:grpSpPr>
          <p:grpSp>
            <p:nvGrpSpPr>
              <p:cNvPr id="67" name="図形グループ 66"/>
              <p:cNvGrpSpPr/>
              <p:nvPr/>
            </p:nvGrpSpPr>
            <p:grpSpPr>
              <a:xfrm>
                <a:off x="6922260" y="1598140"/>
                <a:ext cx="1811769" cy="2352911"/>
                <a:chOff x="586754" y="3004039"/>
                <a:chExt cx="1811769" cy="2352911"/>
              </a:xfrm>
            </p:grpSpPr>
            <p:sp>
              <p:nvSpPr>
                <p:cNvPr id="69" name="角丸四角形 6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586754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latin typeface="Century Gothic"/>
                      <a:cs typeface="Century Gothic"/>
                    </a:rPr>
                    <a:t>0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lang="en-US" altLang="ja-JP" sz="3600" baseline="30000" dirty="0">
                      <a:latin typeface="Century Gothic"/>
                      <a:cs typeface="Century Gothic"/>
                    </a:rPr>
                    <a:t>+</a:t>
                  </a:r>
                  <a:endParaRPr lang="en-US" altLang="ja-JP" sz="3600" baseline="30000" dirty="0" smtClean="0">
                    <a:latin typeface="Century Gothic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3415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10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8" name="テキスト ボックス 6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0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5" name="図形グループ 54"/>
            <p:cNvGrpSpPr/>
            <p:nvPr/>
          </p:nvGrpSpPr>
          <p:grpSpPr>
            <a:xfrm>
              <a:off x="5743233" y="2293665"/>
              <a:ext cx="1885962" cy="2352911"/>
              <a:chOff x="6933701" y="1598140"/>
              <a:chExt cx="1885962" cy="2352911"/>
            </a:xfrm>
          </p:grpSpPr>
          <p:grpSp>
            <p:nvGrpSpPr>
              <p:cNvPr id="62" name="図形グループ 61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64" name="角丸四角形 63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1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3511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0.84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3" name="テキスト ボックス 62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>
                    <a:latin typeface="Century Gothic"/>
                    <a:cs typeface="Century Gothic"/>
                  </a:rPr>
                  <a:t>1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6" name="図形グループ 55"/>
            <p:cNvGrpSpPr/>
            <p:nvPr/>
          </p:nvGrpSpPr>
          <p:grpSpPr>
            <a:xfrm>
              <a:off x="7258038" y="2038591"/>
              <a:ext cx="1885962" cy="2352911"/>
              <a:chOff x="6933701" y="1598140"/>
              <a:chExt cx="1885962" cy="2352911"/>
            </a:xfrm>
          </p:grpSpPr>
          <p:grpSp>
            <p:nvGrpSpPr>
              <p:cNvPr id="57" name="図形グループ 56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59" name="角丸四角形 5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2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3556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1.9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2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2" name="テキスト ボックス 41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960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テキスト ボックス 82"/>
          <p:cNvSpPr txBox="1"/>
          <p:nvPr/>
        </p:nvSpPr>
        <p:spPr>
          <a:xfrm>
            <a:off x="4740616" y="4846361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S=1</a:t>
            </a:r>
          </a:p>
        </p:txBody>
      </p:sp>
      <p:sp>
        <p:nvSpPr>
          <p:cNvPr id="45" name="左中かっこ 44"/>
          <p:cNvSpPr/>
          <p:nvPr/>
        </p:nvSpPr>
        <p:spPr>
          <a:xfrm rot="5400000">
            <a:off x="5873448" y="-866384"/>
            <a:ext cx="456548" cy="6038790"/>
          </a:xfrm>
          <a:prstGeom prst="leftBrace">
            <a:avLst>
              <a:gd name="adj1" fmla="val 34038"/>
              <a:gd name="adj2" fmla="val 50000"/>
            </a:avLst>
          </a:prstGeom>
          <a:ln w="381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02668" y="1287837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L=1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-163656" y="5894161"/>
            <a:ext cx="9471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J=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0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2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,P=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+1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,C=(-1)</a:t>
            </a:r>
            <a:r>
              <a:rPr lang="en-US" altLang="ja-JP" sz="60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L+S</a:t>
            </a:r>
            <a:r>
              <a:rPr lang="en-US" altLang="ja-JP" sz="6000" dirty="0" smtClean="0">
                <a:solidFill>
                  <a:srgbClr val="C0504D"/>
                </a:solidFill>
                <a:latin typeface="Century Gothic"/>
                <a:cs typeface="Century Gothic"/>
              </a:rPr>
              <a:t>=</a:t>
            </a:r>
            <a:r>
              <a:rPr lang="en-US" altLang="ja-JP" sz="6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+1</a:t>
            </a: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65575" y="2038591"/>
            <a:ext cx="9078425" cy="3406887"/>
            <a:chOff x="65575" y="2038591"/>
            <a:chExt cx="9078425" cy="3406887"/>
          </a:xfrm>
        </p:grpSpPr>
        <p:grpSp>
          <p:nvGrpSpPr>
            <p:cNvPr id="51" name="図形グループ 50"/>
            <p:cNvGrpSpPr/>
            <p:nvPr/>
          </p:nvGrpSpPr>
          <p:grpSpPr>
            <a:xfrm>
              <a:off x="65575" y="3104421"/>
              <a:ext cx="1567379" cy="2341057"/>
              <a:chOff x="831144" y="3015893"/>
              <a:chExt cx="1567379" cy="2341057"/>
            </a:xfrm>
          </p:grpSpPr>
          <p:sp>
            <p:nvSpPr>
              <p:cNvPr id="78" name="角丸四角形 77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892159" y="3015893"/>
                <a:ext cx="141577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z="8000" spc="-1500" baseline="-25000" dirty="0" err="1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2983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32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2" name="図形グループ 51"/>
            <p:cNvGrpSpPr/>
            <p:nvPr/>
          </p:nvGrpSpPr>
          <p:grpSpPr>
            <a:xfrm>
              <a:off x="1401641" y="2996551"/>
              <a:ext cx="1667945" cy="2249521"/>
              <a:chOff x="754635" y="3107429"/>
              <a:chExt cx="1667945" cy="2249521"/>
            </a:xfrm>
          </p:grpSpPr>
          <p:sp>
            <p:nvSpPr>
              <p:cNvPr id="75" name="角丸四角形 74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754635" y="3107429"/>
                <a:ext cx="16679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J /</a:t>
                </a:r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ψ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3097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93 </a:t>
                </a:r>
                <a:r>
                  <a:rPr lang="en-US" altLang="ja-JP" sz="1200" dirty="0" err="1">
                    <a:latin typeface="Century Gothic"/>
                    <a:cs typeface="Century Gothic"/>
                  </a:rPr>
                  <a:t>k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3" name="図形グループ 52"/>
            <p:cNvGrpSpPr/>
            <p:nvPr/>
          </p:nvGrpSpPr>
          <p:grpSpPr>
            <a:xfrm>
              <a:off x="2961094" y="2779922"/>
              <a:ext cx="1567379" cy="2249521"/>
              <a:chOff x="831144" y="3107429"/>
              <a:chExt cx="1567379" cy="2249521"/>
            </a:xfrm>
          </p:grpSpPr>
          <p:sp>
            <p:nvSpPr>
              <p:cNvPr id="72" name="角丸四角形 71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1081254" y="3107429"/>
                <a:ext cx="11977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h  </a:t>
                </a:r>
                <a:r>
                  <a:rPr lang="en-US" altLang="ja-JP" sz="8000" spc="-1500" baseline="-25000" dirty="0" smtClean="0">
                    <a:latin typeface="Century Gothic"/>
                    <a:cs typeface="Century Gothic"/>
                  </a:rPr>
                  <a:t>c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975260" y="4341287"/>
                <a:ext cx="13388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3525MeV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0.7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4" name="図形グループ 53"/>
            <p:cNvGrpSpPr/>
            <p:nvPr/>
          </p:nvGrpSpPr>
          <p:grpSpPr>
            <a:xfrm>
              <a:off x="4196256" y="2517481"/>
              <a:ext cx="1897403" cy="2352911"/>
              <a:chOff x="6922260" y="1598140"/>
              <a:chExt cx="1897403" cy="2352911"/>
            </a:xfrm>
          </p:grpSpPr>
          <p:grpSp>
            <p:nvGrpSpPr>
              <p:cNvPr id="67" name="図形グループ 66"/>
              <p:cNvGrpSpPr/>
              <p:nvPr/>
            </p:nvGrpSpPr>
            <p:grpSpPr>
              <a:xfrm>
                <a:off x="6922260" y="1598140"/>
                <a:ext cx="1811769" cy="2352911"/>
                <a:chOff x="586754" y="3004039"/>
                <a:chExt cx="1811769" cy="2352911"/>
              </a:xfrm>
            </p:grpSpPr>
            <p:sp>
              <p:nvSpPr>
                <p:cNvPr id="69" name="角丸四角形 6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586754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71" name="テキスト ボックス 7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latin typeface="Century Gothic"/>
                      <a:cs typeface="Century Gothic"/>
                    </a:rPr>
                    <a:t>0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lang="en-US" altLang="ja-JP" sz="3600" baseline="30000" dirty="0">
                      <a:latin typeface="Century Gothic"/>
                      <a:cs typeface="Century Gothic"/>
                    </a:rPr>
                    <a:t>+</a:t>
                  </a:r>
                  <a:endParaRPr lang="en-US" altLang="ja-JP" sz="3600" baseline="30000" dirty="0" smtClean="0">
                    <a:latin typeface="Century Gothic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3415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10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8" name="テキスト ボックス 6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0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5" name="図形グループ 54"/>
            <p:cNvGrpSpPr/>
            <p:nvPr/>
          </p:nvGrpSpPr>
          <p:grpSpPr>
            <a:xfrm>
              <a:off x="5743233" y="2293665"/>
              <a:ext cx="1885962" cy="2352911"/>
              <a:chOff x="6933701" y="1598140"/>
              <a:chExt cx="1885962" cy="2352911"/>
            </a:xfrm>
          </p:grpSpPr>
          <p:grpSp>
            <p:nvGrpSpPr>
              <p:cNvPr id="62" name="図形グループ 61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64" name="角丸四角形 63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1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3511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0.84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63" name="テキスト ボックス 62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>
                    <a:latin typeface="Century Gothic"/>
                    <a:cs typeface="Century Gothic"/>
                  </a:rPr>
                  <a:t>1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6" name="図形グループ 55"/>
            <p:cNvGrpSpPr/>
            <p:nvPr/>
          </p:nvGrpSpPr>
          <p:grpSpPr>
            <a:xfrm>
              <a:off x="7258038" y="2038591"/>
              <a:ext cx="1885962" cy="2352911"/>
              <a:chOff x="6933701" y="1598140"/>
              <a:chExt cx="1885962" cy="2352911"/>
            </a:xfrm>
          </p:grpSpPr>
          <p:grpSp>
            <p:nvGrpSpPr>
              <p:cNvPr id="57" name="図形グループ 56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59" name="角丸四角形 58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>
                      <a:latin typeface="Century Gothic"/>
                      <a:cs typeface="Century Gothic"/>
                    </a:rPr>
                    <a:t>c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2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3556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1.9 MeV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58" name="テキスト ボックス 57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2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2" name="テキスト ボックス 41"/>
          <p:cNvSpPr txBox="1"/>
          <p:nvPr/>
        </p:nvSpPr>
        <p:spPr>
          <a:xfrm>
            <a:off x="3333633" y="467520"/>
            <a:ext cx="247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C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harmonium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222779" y="4572512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S=1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767057" y="4309276"/>
            <a:ext cx="1035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C0504D"/>
                </a:solidFill>
                <a:latin typeface="Century Gothic"/>
                <a:cs typeface="Century Gothic"/>
              </a:rPr>
              <a:t>S=1</a:t>
            </a:r>
          </a:p>
        </p:txBody>
      </p:sp>
    </p:spTree>
    <p:extLst>
      <p:ext uri="{BB962C8B-B14F-4D97-AF65-F5344CB8AC3E}">
        <p14:creationId xmlns:p14="http://schemas.microsoft.com/office/powerpoint/2010/main" val="17593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3639895" y="880843"/>
            <a:ext cx="1864212" cy="1569660"/>
            <a:chOff x="3639895" y="915169"/>
            <a:chExt cx="1864212" cy="156966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639895" y="915169"/>
              <a:ext cx="186421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bb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178517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図形グループ 47"/>
          <p:cNvGrpSpPr/>
          <p:nvPr/>
        </p:nvGrpSpPr>
        <p:grpSpPr>
          <a:xfrm>
            <a:off x="65575" y="2038591"/>
            <a:ext cx="9078425" cy="3406887"/>
            <a:chOff x="65575" y="2983312"/>
            <a:chExt cx="9078425" cy="3406887"/>
          </a:xfrm>
        </p:grpSpPr>
        <p:grpSp>
          <p:nvGrpSpPr>
            <p:cNvPr id="16" name="図形グループ 15"/>
            <p:cNvGrpSpPr/>
            <p:nvPr/>
          </p:nvGrpSpPr>
          <p:grpSpPr>
            <a:xfrm>
              <a:off x="65575" y="4049142"/>
              <a:ext cx="1567379" cy="2341057"/>
              <a:chOff x="831144" y="3015893"/>
              <a:chExt cx="1567379" cy="2341057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879335" y="3015893"/>
                <a:ext cx="144142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Century Gothic"/>
                    <a:cs typeface="Century Gothic"/>
                  </a:rPr>
                  <a:t>η</a:t>
                </a:r>
                <a:r>
                  <a:rPr lang="en-US" altLang="ja-JP" sz="8000" spc="-1500" baseline="-25000" dirty="0" err="1" smtClean="0">
                    <a:latin typeface="Century Gothic"/>
                    <a:cs typeface="Century Gothic"/>
                  </a:rPr>
                  <a:t>b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0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-+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9399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10 MeV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17" name="図形グループ 16"/>
            <p:cNvGrpSpPr/>
            <p:nvPr/>
          </p:nvGrpSpPr>
          <p:grpSpPr>
            <a:xfrm>
              <a:off x="1478150" y="3941272"/>
              <a:ext cx="1567379" cy="2249521"/>
              <a:chOff x="831144" y="3107429"/>
              <a:chExt cx="1567379" cy="2249521"/>
            </a:xfrm>
          </p:grpSpPr>
          <p:sp>
            <p:nvSpPr>
              <p:cNvPr id="18" name="角丸四角形 17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021790" y="3107429"/>
                <a:ext cx="113364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err="1" smtClean="0">
                    <a:latin typeface="ヒラギノ角ゴ Pro W3"/>
                    <a:ea typeface="ヒラギノ角ゴ Pro W3"/>
                    <a:cs typeface="ヒラギノ角ゴ Pro W3"/>
                  </a:rPr>
                  <a:t>Υ</a:t>
                </a:r>
                <a:endParaRPr lang="ja-JP" altLang="en-US" sz="8000" spc="-1500" dirty="0">
                  <a:latin typeface="ヒラギノ角ゴ Pro W3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--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9460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54 </a:t>
                </a:r>
                <a:r>
                  <a:rPr lang="en-US" altLang="ja-JP" sz="1200" dirty="0" err="1">
                    <a:latin typeface="Century Gothic"/>
                    <a:cs typeface="Century Gothic"/>
                  </a:rPr>
                  <a:t>k</a:t>
                </a:r>
                <a:r>
                  <a:rPr lang="en-US" altLang="ja-JP" sz="1200" dirty="0" err="1" smtClean="0">
                    <a:latin typeface="Century Gothic"/>
                    <a:cs typeface="Century Gothic"/>
                  </a:rPr>
                  <a:t>eV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1" name="図形グループ 20"/>
            <p:cNvGrpSpPr/>
            <p:nvPr/>
          </p:nvGrpSpPr>
          <p:grpSpPr>
            <a:xfrm>
              <a:off x="2961094" y="3724643"/>
              <a:ext cx="1567379" cy="2249521"/>
              <a:chOff x="831144" y="3107429"/>
              <a:chExt cx="1567379" cy="2249521"/>
            </a:xfrm>
          </p:grpSpPr>
          <p:sp>
            <p:nvSpPr>
              <p:cNvPr id="22" name="角丸四角形 21"/>
              <p:cNvSpPr/>
              <p:nvPr/>
            </p:nvSpPr>
            <p:spPr>
              <a:xfrm>
                <a:off x="831144" y="3215179"/>
                <a:ext cx="1567379" cy="2128197"/>
              </a:xfrm>
              <a:prstGeom prst="roundRect">
                <a:avLst/>
              </a:prstGeom>
              <a:solidFill>
                <a:srgbClr val="FFFFFF"/>
              </a:solidFill>
              <a:ln w="38100" cmpd="sng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1068430" y="3107429"/>
                <a:ext cx="122341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8000" spc="-1500" dirty="0" smtClean="0">
                    <a:latin typeface="Century Gothic"/>
                    <a:cs typeface="Century Gothic"/>
                  </a:rPr>
                  <a:t>h  </a:t>
                </a:r>
                <a:r>
                  <a:rPr lang="en-US" altLang="ja-JP" sz="8000" spc="-1500" baseline="-25000" dirty="0" smtClean="0">
                    <a:latin typeface="Century Gothic"/>
                    <a:cs typeface="Century Gothic"/>
                  </a:rPr>
                  <a:t>b</a:t>
                </a:r>
                <a:endParaRPr lang="ja-JP" altLang="en-US" sz="8000" spc="-15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956024" y="4341287"/>
                <a:ext cx="137730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600" dirty="0" smtClean="0">
                    <a:latin typeface="Century Gothic"/>
                    <a:cs typeface="Century Gothic"/>
                  </a:rPr>
                  <a:t>1</a:t>
                </a:r>
                <a:r>
                  <a:rPr lang="en-US" altLang="ja-JP" sz="3600" baseline="30000" dirty="0" smtClean="0">
                    <a:latin typeface="Century Gothic"/>
                    <a:cs typeface="Century Gothic"/>
                  </a:rPr>
                  <a:t>+-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mass: 9899 MeV</a:t>
                </a:r>
              </a:p>
              <a:p>
                <a:pPr algn="ctr"/>
                <a:r>
                  <a:rPr lang="en-US" altLang="ja-JP" sz="1200" dirty="0" smtClean="0">
                    <a:latin typeface="Century Gothic"/>
                    <a:cs typeface="Century Gothic"/>
                  </a:rPr>
                  <a:t>width: ???</a:t>
                </a:r>
                <a:endParaRPr lang="ja-JP" altLang="en-US" sz="12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1" name="図形グループ 30"/>
            <p:cNvGrpSpPr/>
            <p:nvPr/>
          </p:nvGrpSpPr>
          <p:grpSpPr>
            <a:xfrm>
              <a:off x="4196256" y="3462202"/>
              <a:ext cx="1897403" cy="2352911"/>
              <a:chOff x="6922260" y="1598140"/>
              <a:chExt cx="1897403" cy="2352911"/>
            </a:xfrm>
          </p:grpSpPr>
          <p:grpSp>
            <p:nvGrpSpPr>
              <p:cNvPr id="25" name="図形グループ 24"/>
              <p:cNvGrpSpPr/>
              <p:nvPr/>
            </p:nvGrpSpPr>
            <p:grpSpPr>
              <a:xfrm>
                <a:off x="6922260" y="1598140"/>
                <a:ext cx="1811769" cy="2352911"/>
                <a:chOff x="586754" y="3004039"/>
                <a:chExt cx="1811769" cy="2352911"/>
              </a:xfrm>
            </p:grpSpPr>
            <p:sp>
              <p:nvSpPr>
                <p:cNvPr id="26" name="角丸四角形 25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586754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 smtClean="0">
                      <a:latin typeface="Century Gothic"/>
                      <a:cs typeface="Century Gothic"/>
                    </a:rPr>
                    <a:t>b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 smtClean="0">
                      <a:latin typeface="Century Gothic"/>
                      <a:cs typeface="Century Gothic"/>
                    </a:rPr>
                    <a:t>0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</a:t>
                  </a:r>
                  <a:r>
                    <a:rPr lang="en-US" altLang="ja-JP" sz="3600" baseline="30000" dirty="0">
                      <a:latin typeface="Century Gothic"/>
                      <a:cs typeface="Century Gothic"/>
                    </a:rPr>
                    <a:t>+</a:t>
                  </a:r>
                  <a:endParaRPr lang="en-US" altLang="ja-JP" sz="3600" baseline="30000" dirty="0" smtClean="0">
                    <a:latin typeface="Century Gothic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9859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???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9" name="テキスト ボックス 28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0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8" name="図形グループ 37"/>
            <p:cNvGrpSpPr/>
            <p:nvPr/>
          </p:nvGrpSpPr>
          <p:grpSpPr>
            <a:xfrm>
              <a:off x="5743233" y="3238386"/>
              <a:ext cx="1885962" cy="2352911"/>
              <a:chOff x="6933701" y="1598140"/>
              <a:chExt cx="1885962" cy="2352911"/>
            </a:xfrm>
          </p:grpSpPr>
          <p:grpSp>
            <p:nvGrpSpPr>
              <p:cNvPr id="39" name="図形グループ 38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41" name="角丸四角形 40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テキスト ボックス 41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 smtClean="0">
                      <a:latin typeface="Century Gothic"/>
                      <a:cs typeface="Century Gothic"/>
                    </a:rPr>
                    <a:t>b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1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9893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???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40" name="テキスト ボックス 39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>
                    <a:latin typeface="Century Gothic"/>
                    <a:cs typeface="Century Gothic"/>
                  </a:rPr>
                  <a:t>1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2" name="図形グループ 31"/>
            <p:cNvGrpSpPr/>
            <p:nvPr/>
          </p:nvGrpSpPr>
          <p:grpSpPr>
            <a:xfrm>
              <a:off x="7258038" y="2983312"/>
              <a:ext cx="1885962" cy="2352911"/>
              <a:chOff x="6933701" y="1598140"/>
              <a:chExt cx="1885962" cy="2352911"/>
            </a:xfrm>
          </p:grpSpPr>
          <p:grpSp>
            <p:nvGrpSpPr>
              <p:cNvPr id="33" name="図形グループ 32"/>
              <p:cNvGrpSpPr/>
              <p:nvPr/>
            </p:nvGrpSpPr>
            <p:grpSpPr>
              <a:xfrm>
                <a:off x="6933701" y="1598140"/>
                <a:ext cx="1800328" cy="2352911"/>
                <a:chOff x="598195" y="3004039"/>
                <a:chExt cx="1800328" cy="2352911"/>
              </a:xfrm>
            </p:grpSpPr>
            <p:sp>
              <p:nvSpPr>
                <p:cNvPr id="35" name="角丸四角形 34"/>
                <p:cNvSpPr/>
                <p:nvPr/>
              </p:nvSpPr>
              <p:spPr>
                <a:xfrm>
                  <a:off x="831144" y="3215179"/>
                  <a:ext cx="1567379" cy="2128197"/>
                </a:xfrm>
                <a:prstGeom prst="round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598195" y="3004039"/>
                  <a:ext cx="1544278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8000" spc="-1500" dirty="0" err="1" smtClean="0">
                      <a:latin typeface="Century Gothic"/>
                      <a:cs typeface="Century Gothic"/>
                    </a:rPr>
                    <a:t>χ</a:t>
                  </a:r>
                  <a:r>
                    <a:rPr lang="en-US" altLang="ja-JP" sz="8000" spc="-1500" baseline="-25000" dirty="0" err="1" smtClean="0">
                      <a:latin typeface="Century Gothic"/>
                      <a:cs typeface="Century Gothic"/>
                    </a:rPr>
                    <a:t>b</a:t>
                  </a:r>
                  <a:endParaRPr lang="en-US" altLang="ja-JP" sz="8000" spc="-1500" baseline="-25000" dirty="0" smtClean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956024" y="4341287"/>
                  <a:ext cx="1377300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3600" dirty="0">
                      <a:latin typeface="Century Gothic"/>
                      <a:cs typeface="Century Gothic"/>
                    </a:rPr>
                    <a:t>2</a:t>
                  </a:r>
                  <a:r>
                    <a:rPr lang="en-US" altLang="ja-JP" sz="3600" baseline="30000" dirty="0" smtClean="0">
                      <a:latin typeface="Century Gothic"/>
                      <a:cs typeface="Century Gothic"/>
                    </a:rPr>
                    <a:t>++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mass: 9912 MeV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cs typeface="Century Gothic"/>
                    </a:rPr>
                    <a:t>width: ???</a:t>
                  </a:r>
                  <a:endParaRPr lang="ja-JP" altLang="en-US" sz="1200" dirty="0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34" name="テキスト ボックス 33"/>
              <p:cNvSpPr txBox="1"/>
              <p:nvPr/>
            </p:nvSpPr>
            <p:spPr>
              <a:xfrm>
                <a:off x="8322286" y="2315791"/>
                <a:ext cx="4973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dirty="0" smtClean="0">
                    <a:latin typeface="Century Gothic"/>
                    <a:cs typeface="Century Gothic"/>
                  </a:rPr>
                  <a:t>2</a:t>
                </a:r>
                <a:endParaRPr lang="ja-JP" altLang="en-US" sz="4400" dirty="0"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4" name="テキスト ボックス 43"/>
          <p:cNvSpPr txBox="1"/>
          <p:nvPr/>
        </p:nvSpPr>
        <p:spPr>
          <a:xfrm>
            <a:off x="3310842" y="467520"/>
            <a:ext cx="252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>
                <a:latin typeface="Century Gothic"/>
                <a:cs typeface="Century Gothic"/>
              </a:rPr>
              <a:t>B</a:t>
            </a:r>
            <a:r>
              <a:rPr lang="en-US" altLang="ja-JP" sz="2800" dirty="0" err="1" smtClean="0">
                <a:latin typeface="Century Gothic"/>
                <a:cs typeface="Century Gothic"/>
              </a:rPr>
              <a:t>ottomonium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148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図形グループ 46"/>
          <p:cNvGrpSpPr/>
          <p:nvPr/>
        </p:nvGrpSpPr>
        <p:grpSpPr>
          <a:xfrm>
            <a:off x="254746" y="4493210"/>
            <a:ext cx="8681259" cy="695227"/>
            <a:chOff x="254746" y="4493210"/>
            <a:chExt cx="8681259" cy="695227"/>
          </a:xfrm>
        </p:grpSpPr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46" y="4528037"/>
              <a:ext cx="4978400" cy="66040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7005" y="4493210"/>
              <a:ext cx="3429000" cy="68580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9300" y="4690727"/>
              <a:ext cx="177800" cy="254000"/>
            </a:xfrm>
            <a:prstGeom prst="rect">
              <a:avLst/>
            </a:prstGeom>
          </p:spPr>
        </p:pic>
      </p:grpSp>
      <p:sp>
        <p:nvSpPr>
          <p:cNvPr id="5" name="テキスト ボックス 4"/>
          <p:cNvSpPr txBox="1"/>
          <p:nvPr/>
        </p:nvSpPr>
        <p:spPr>
          <a:xfrm>
            <a:off x="1880691" y="472134"/>
            <a:ext cx="538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Charmonium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Mass Spectrum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683175" y="617677"/>
            <a:ext cx="1777650" cy="1569660"/>
            <a:chOff x="3683175" y="915169"/>
            <a:chExt cx="1777650" cy="156966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683175" y="915169"/>
              <a:ext cx="177765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latin typeface="Century Gothic"/>
                  <a:cs typeface="Century Gothic"/>
                </a:rPr>
                <a:t>cc</a:t>
              </a:r>
              <a:endParaRPr lang="ja-JP" altLang="en-US" sz="96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698284" y="141879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図形グループ 8"/>
          <p:cNvGrpSpPr/>
          <p:nvPr/>
        </p:nvGrpSpPr>
        <p:grpSpPr>
          <a:xfrm>
            <a:off x="2545630" y="2691808"/>
            <a:ext cx="1178395" cy="1569660"/>
            <a:chOff x="2504780" y="2891559"/>
            <a:chExt cx="1178395" cy="1569660"/>
          </a:xfrm>
        </p:grpSpPr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504780" y="3226621"/>
              <a:ext cx="1178395" cy="117839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504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605757" y="2891559"/>
              <a:ext cx="9811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9600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</a:t>
              </a:r>
              <a:endParaRPr lang="ja-JP" altLang="en-US" sz="9600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cxnSp>
        <p:nvCxnSpPr>
          <p:cNvPr id="12" name="直線コネクタ 11"/>
          <p:cNvCxnSpPr/>
          <p:nvPr/>
        </p:nvCxnSpPr>
        <p:spPr>
          <a:xfrm flipV="1">
            <a:off x="3370102" y="2973194"/>
            <a:ext cx="2368230" cy="572096"/>
          </a:xfrm>
          <a:prstGeom prst="line">
            <a:avLst/>
          </a:prstGeom>
          <a:ln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図形グループ 12"/>
          <p:cNvGrpSpPr/>
          <p:nvPr/>
        </p:nvGrpSpPr>
        <p:grpSpPr>
          <a:xfrm>
            <a:off x="5501675" y="2032840"/>
            <a:ext cx="1178395" cy="1569660"/>
            <a:chOff x="5460825" y="2175381"/>
            <a:chExt cx="1178395" cy="1569660"/>
          </a:xfrm>
        </p:grpSpPr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5460825" y="2452226"/>
              <a:ext cx="1178395" cy="1178395"/>
            </a:xfrm>
            <a:prstGeom prst="ellipse">
              <a:avLst/>
            </a:prstGeom>
            <a:solidFill>
              <a:srgbClr val="FFFFFF"/>
            </a:solidFill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図形グループ 14"/>
            <p:cNvGrpSpPr/>
            <p:nvPr/>
          </p:nvGrpSpPr>
          <p:grpSpPr>
            <a:xfrm>
              <a:off x="5552906" y="2175381"/>
              <a:ext cx="981158" cy="1569660"/>
              <a:chOff x="4081421" y="915169"/>
              <a:chExt cx="981158" cy="1569660"/>
            </a:xfrm>
          </p:grpSpPr>
          <p:sp>
            <p:nvSpPr>
              <p:cNvPr id="16" name="テキスト ボックス 15"/>
              <p:cNvSpPr txBox="1"/>
              <p:nvPr/>
            </p:nvSpPr>
            <p:spPr>
              <a:xfrm>
                <a:off x="4081421" y="915169"/>
                <a:ext cx="98115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17" name="直線コネクタ 16"/>
              <p:cNvCxnSpPr/>
              <p:nvPr/>
            </p:nvCxnSpPr>
            <p:spPr>
              <a:xfrm>
                <a:off x="4308921" y="1430241"/>
                <a:ext cx="559962" cy="0"/>
              </a:xfrm>
              <a:prstGeom prst="line">
                <a:avLst/>
              </a:prstGeom>
              <a:ln w="76200" cmpd="sng">
                <a:solidFill>
                  <a:srgbClr val="C0504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テキスト ボックス 28"/>
          <p:cNvSpPr txBox="1"/>
          <p:nvPr/>
        </p:nvSpPr>
        <p:spPr>
          <a:xfrm>
            <a:off x="3060586" y="2589865"/>
            <a:ext cx="245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inter-quark potential</a:t>
            </a:r>
          </a:p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V(r)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1251623" y="4515162"/>
            <a:ext cx="7711147" cy="2351211"/>
            <a:chOff x="1251623" y="4515162"/>
            <a:chExt cx="7711147" cy="2351211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9142" y="6357207"/>
              <a:ext cx="2616200" cy="33020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3075" y="5570973"/>
              <a:ext cx="4241800" cy="12954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2332209" y="5954317"/>
              <a:ext cx="12637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err="1" smtClean="0">
                  <a:latin typeface="Century Gothic"/>
                  <a:cs typeface="Century Gothic"/>
                </a:rPr>
                <a:t>δ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function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371370" y="5677237"/>
              <a:ext cx="17235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Century Gothic"/>
                  <a:cs typeface="Century Gothic"/>
                </a:rPr>
                <a:t>T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ensor operator</a:t>
              </a:r>
            </a:p>
          </p:txBody>
        </p:sp>
        <p:grpSp>
          <p:nvGrpSpPr>
            <p:cNvPr id="40" name="図形グループ 39"/>
            <p:cNvGrpSpPr/>
            <p:nvPr/>
          </p:nvGrpSpPr>
          <p:grpSpPr>
            <a:xfrm>
              <a:off x="1251623" y="4516300"/>
              <a:ext cx="1228071" cy="937349"/>
              <a:chOff x="1251623" y="4516300"/>
              <a:chExt cx="1228071" cy="937349"/>
            </a:xfrm>
          </p:grpSpPr>
          <p:sp>
            <p:nvSpPr>
              <p:cNvPr id="30" name="テキスト ボックス 29"/>
              <p:cNvSpPr txBox="1"/>
              <p:nvPr/>
            </p:nvSpPr>
            <p:spPr>
              <a:xfrm>
                <a:off x="1251623" y="5176650"/>
                <a:ext cx="12280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Coulomb pot.</a:t>
                </a:r>
              </a:p>
            </p:txBody>
          </p:sp>
          <p:sp>
            <p:nvSpPr>
              <p:cNvPr id="31" name="正方形/長方形 30"/>
              <p:cNvSpPr/>
              <p:nvPr/>
            </p:nvSpPr>
            <p:spPr>
              <a:xfrm>
                <a:off x="1412448" y="4516300"/>
                <a:ext cx="873552" cy="657812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1" name="図形グループ 40"/>
            <p:cNvGrpSpPr/>
            <p:nvPr/>
          </p:nvGrpSpPr>
          <p:grpSpPr>
            <a:xfrm>
              <a:off x="1988446" y="4516300"/>
              <a:ext cx="1510825" cy="1136373"/>
              <a:chOff x="1988446" y="4516300"/>
              <a:chExt cx="1510825" cy="1136373"/>
            </a:xfrm>
          </p:grpSpPr>
          <p:sp>
            <p:nvSpPr>
              <p:cNvPr id="32" name="正方形/長方形 31"/>
              <p:cNvSpPr/>
              <p:nvPr/>
            </p:nvSpPr>
            <p:spPr>
              <a:xfrm>
                <a:off x="2497779" y="4516300"/>
                <a:ext cx="397821" cy="657812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1988446" y="5375674"/>
                <a:ext cx="15108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Confinement pot.</a:t>
                </a:r>
              </a:p>
            </p:txBody>
          </p:sp>
        </p:grpSp>
        <p:grpSp>
          <p:nvGrpSpPr>
            <p:cNvPr id="42" name="図形グループ 41"/>
            <p:cNvGrpSpPr/>
            <p:nvPr/>
          </p:nvGrpSpPr>
          <p:grpSpPr>
            <a:xfrm>
              <a:off x="3105150" y="4516300"/>
              <a:ext cx="2165796" cy="939709"/>
              <a:chOff x="3105150" y="4516300"/>
              <a:chExt cx="2165796" cy="939709"/>
            </a:xfrm>
          </p:grpSpPr>
          <p:sp>
            <p:nvSpPr>
              <p:cNvPr id="34" name="正方形/長方形 33"/>
              <p:cNvSpPr/>
              <p:nvPr/>
            </p:nvSpPr>
            <p:spPr>
              <a:xfrm>
                <a:off x="3105150" y="4516300"/>
                <a:ext cx="2165796" cy="657812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3555539" y="5179010"/>
                <a:ext cx="11744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Spin-spin pot.</a:t>
                </a:r>
              </a:p>
            </p:txBody>
          </p:sp>
        </p:grpSp>
        <p:grpSp>
          <p:nvGrpSpPr>
            <p:cNvPr id="43" name="図形グループ 42"/>
            <p:cNvGrpSpPr/>
            <p:nvPr/>
          </p:nvGrpSpPr>
          <p:grpSpPr>
            <a:xfrm>
              <a:off x="6045200" y="4515162"/>
              <a:ext cx="1831974" cy="940847"/>
              <a:chOff x="6045200" y="4515162"/>
              <a:chExt cx="1831974" cy="940847"/>
            </a:xfrm>
          </p:grpSpPr>
          <p:sp>
            <p:nvSpPr>
              <p:cNvPr id="36" name="正方形/長方形 35"/>
              <p:cNvSpPr/>
              <p:nvPr/>
            </p:nvSpPr>
            <p:spPr>
              <a:xfrm>
                <a:off x="6045200" y="4515162"/>
                <a:ext cx="1831974" cy="657812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619415" y="5179010"/>
                <a:ext cx="7265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L-S pot.</a:t>
                </a:r>
              </a:p>
            </p:txBody>
          </p:sp>
        </p:grpSp>
        <p:grpSp>
          <p:nvGrpSpPr>
            <p:cNvPr id="44" name="図形グループ 43"/>
            <p:cNvGrpSpPr/>
            <p:nvPr/>
          </p:nvGrpSpPr>
          <p:grpSpPr>
            <a:xfrm>
              <a:off x="7976352" y="4515162"/>
              <a:ext cx="986418" cy="940661"/>
              <a:chOff x="7976352" y="4515162"/>
              <a:chExt cx="986418" cy="940661"/>
            </a:xfrm>
          </p:grpSpPr>
          <p:sp>
            <p:nvSpPr>
              <p:cNvPr id="38" name="正方形/長方形 37"/>
              <p:cNvSpPr/>
              <p:nvPr/>
            </p:nvSpPr>
            <p:spPr>
              <a:xfrm>
                <a:off x="8127999" y="4515162"/>
                <a:ext cx="688975" cy="657812"/>
              </a:xfrm>
              <a:prstGeom prst="rect">
                <a:avLst/>
              </a:prstGeom>
              <a:noFill/>
              <a:ln w="28575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7976352" y="5178824"/>
                <a:ext cx="9864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Tensor pot.</a:t>
                </a:r>
              </a:p>
            </p:txBody>
          </p:sp>
        </p:grpSp>
        <p:cxnSp>
          <p:nvCxnSpPr>
            <p:cNvPr id="45" name="直線コネクタ 44"/>
            <p:cNvCxnSpPr>
              <a:stCxn id="27" idx="0"/>
              <a:endCxn id="35" idx="2"/>
            </p:cNvCxnSpPr>
            <p:nvPr/>
          </p:nvCxnSpPr>
          <p:spPr>
            <a:xfrm flipV="1">
              <a:off x="2964103" y="5456009"/>
              <a:ext cx="1178684" cy="498308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V="1">
              <a:off x="5593756" y="5368884"/>
              <a:ext cx="2382596" cy="380754"/>
            </a:xfrm>
            <a:prstGeom prst="line">
              <a:avLst/>
            </a:prstGeom>
            <a:ln w="1905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/>
          <p:cNvSpPr txBox="1"/>
          <p:nvPr/>
        </p:nvSpPr>
        <p:spPr>
          <a:xfrm>
            <a:off x="1701026" y="1989591"/>
            <a:ext cx="5214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Cf. T. Barnes, S. Godfrey, E. S. Swanson, Phys. Rev. D72, 054026 (2005)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14159" y="1908803"/>
            <a:ext cx="165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Quark model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87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g_charmoni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3" y="404706"/>
            <a:ext cx="4846211" cy="6858000"/>
          </a:xfrm>
          <a:prstGeom prst="rect">
            <a:avLst/>
          </a:prstGeom>
        </p:spPr>
      </p:pic>
      <p:pic>
        <p:nvPicPr>
          <p:cNvPr id="2" name="図 1" descr="Fig_charmonium_2 のコピー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11" y="404706"/>
            <a:ext cx="4846211" cy="685800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1193220" y="760534"/>
            <a:ext cx="24733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T. Barnes, S. Godfrey, E. S. Swanson,</a:t>
            </a:r>
          </a:p>
          <a:p>
            <a:r>
              <a:rPr lang="en-US" altLang="ja-JP" sz="1050" dirty="0" smtClean="0">
                <a:latin typeface="Century Gothic"/>
                <a:cs typeface="Century Gothic"/>
              </a:rPr>
              <a:t>Phys. Rev. D72, 054026 (2005)</a:t>
            </a:r>
          </a:p>
        </p:txBody>
      </p:sp>
      <p:grpSp>
        <p:nvGrpSpPr>
          <p:cNvPr id="63" name="図形グループ 62"/>
          <p:cNvGrpSpPr/>
          <p:nvPr/>
        </p:nvGrpSpPr>
        <p:grpSpPr>
          <a:xfrm>
            <a:off x="1746688" y="1037495"/>
            <a:ext cx="1407106" cy="929037"/>
            <a:chOff x="5567843" y="1714576"/>
            <a:chExt cx="1407106" cy="929037"/>
          </a:xfrm>
        </p:grpSpPr>
        <p:grpSp>
          <p:nvGrpSpPr>
            <p:cNvPr id="47" name="図形グループ 46"/>
            <p:cNvGrpSpPr/>
            <p:nvPr/>
          </p:nvGrpSpPr>
          <p:grpSpPr>
            <a:xfrm>
              <a:off x="5567843" y="1874172"/>
              <a:ext cx="578420" cy="769441"/>
              <a:chOff x="2504780" y="2891559"/>
              <a:chExt cx="1178395" cy="1567555"/>
            </a:xfrm>
          </p:grpSpPr>
          <p:sp>
            <p:nvSpPr>
              <p:cNvPr id="49" name="円/楕円 48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2536368" y="2891559"/>
                <a:ext cx="1119936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cxnSp>
          <p:nvCxnSpPr>
            <p:cNvPr id="52" name="直線コネクタ 51"/>
            <p:cNvCxnSpPr/>
            <p:nvPr/>
          </p:nvCxnSpPr>
          <p:spPr>
            <a:xfrm flipV="1">
              <a:off x="6071118" y="2176153"/>
              <a:ext cx="441575" cy="106672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図形グループ 52"/>
            <p:cNvGrpSpPr/>
            <p:nvPr/>
          </p:nvGrpSpPr>
          <p:grpSpPr>
            <a:xfrm>
              <a:off x="6396529" y="1714576"/>
              <a:ext cx="578420" cy="769441"/>
              <a:chOff x="5460825" y="2175381"/>
              <a:chExt cx="1178395" cy="1567555"/>
            </a:xfrm>
          </p:grpSpPr>
          <p:sp>
            <p:nvSpPr>
              <p:cNvPr id="54" name="円/楕円 53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5483516" y="2175381"/>
                <a:ext cx="1119936" cy="1567555"/>
                <a:chOff x="4012031" y="915169"/>
                <a:chExt cx="1119936" cy="1567555"/>
              </a:xfrm>
            </p:grpSpPr>
            <p:sp>
              <p:nvSpPr>
                <p:cNvPr id="56" name="テキスト ボックス 55"/>
                <p:cNvSpPr txBox="1"/>
                <p:nvPr/>
              </p:nvSpPr>
              <p:spPr>
                <a:xfrm>
                  <a:off x="4012031" y="915169"/>
                  <a:ext cx="1119936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図形グループ 4"/>
          <p:cNvGrpSpPr/>
          <p:nvPr/>
        </p:nvGrpSpPr>
        <p:grpSpPr>
          <a:xfrm>
            <a:off x="5091451" y="832501"/>
            <a:ext cx="3963421" cy="3755085"/>
            <a:chOff x="6003636" y="832501"/>
            <a:chExt cx="3140364" cy="3755085"/>
          </a:xfrm>
        </p:grpSpPr>
        <p:sp>
          <p:nvSpPr>
            <p:cNvPr id="19" name="円/楕円 18"/>
            <p:cNvSpPr/>
            <p:nvPr/>
          </p:nvSpPr>
          <p:spPr>
            <a:xfrm>
              <a:off x="6003636" y="832501"/>
              <a:ext cx="3140364" cy="3755085"/>
            </a:xfrm>
            <a:prstGeom prst="ellipse">
              <a:avLst/>
            </a:prstGeom>
            <a:noFill/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6109729" y="1884813"/>
              <a:ext cx="2960366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Not consistent with</a:t>
              </a:r>
            </a:p>
            <a:p>
              <a:pPr algn="ctr"/>
              <a:r>
                <a:rPr lang="en-US" altLang="ja-JP" sz="24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 quark model</a:t>
              </a:r>
            </a:p>
            <a:p>
              <a:pPr algn="ctr"/>
              <a:r>
                <a:rPr lang="en-US" altLang="ja-JP" sz="2400" b="1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prediction</a:t>
              </a:r>
              <a:endParaRPr lang="ja-JP" altLang="en-US" sz="2400" b="1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8" name="円/楕円 17"/>
          <p:cNvSpPr/>
          <p:nvPr/>
        </p:nvSpPr>
        <p:spPr>
          <a:xfrm>
            <a:off x="5091451" y="832501"/>
            <a:ext cx="3963421" cy="3755085"/>
          </a:xfrm>
          <a:prstGeom prst="ellipse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25619" y="324818"/>
            <a:ext cx="33559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0" b="1" dirty="0" smtClean="0">
                <a:solidFill>
                  <a:srgbClr val="C0504D">
                    <a:alpha val="70000"/>
                  </a:srgbClr>
                </a:solidFill>
                <a:latin typeface="Century Gothic"/>
                <a:ea typeface="HG丸ｺﾞｼｯｸM-PRO"/>
                <a:cs typeface="Century Gothic"/>
              </a:rPr>
              <a:t>?</a:t>
            </a:r>
            <a:endParaRPr lang="ja-JP" altLang="en-US" sz="30000" b="1" dirty="0">
              <a:solidFill>
                <a:srgbClr val="C0504D">
                  <a:alpha val="70000"/>
                </a:srgbClr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4935476" y="3341970"/>
            <a:ext cx="4119396" cy="1162573"/>
            <a:chOff x="4935476" y="3341970"/>
            <a:chExt cx="4119396" cy="1162573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4935476" y="3341970"/>
              <a:ext cx="4119396" cy="0"/>
            </a:xfrm>
            <a:prstGeom prst="line">
              <a:avLst/>
            </a:prstGeom>
            <a:ln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935476" y="3917687"/>
              <a:ext cx="4119396" cy="0"/>
            </a:xfrm>
            <a:prstGeom prst="line">
              <a:avLst/>
            </a:prstGeom>
            <a:ln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4935476" y="4504543"/>
              <a:ext cx="4119396" cy="0"/>
            </a:xfrm>
            <a:prstGeom prst="line">
              <a:avLst/>
            </a:prstGeom>
            <a:ln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18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725E-6 -4.67731E-6 L -0.47275 -4.67731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4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43310" y="472134"/>
            <a:ext cx="5057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cs typeface="Century Gothic"/>
              </a:rPr>
              <a:t>Quarkonium</a:t>
            </a:r>
            <a:r>
              <a:rPr lang="en-US" altLang="ja-JP" sz="2800" dirty="0" smtClean="0">
                <a:latin typeface="Century Gothic"/>
                <a:cs typeface="Century Gothic"/>
              </a:rPr>
              <a:t> Mass Spectrum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496626" y="762497"/>
            <a:ext cx="2150749" cy="1446550"/>
            <a:chOff x="3496626" y="982009"/>
            <a:chExt cx="2150749" cy="1446550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496626" y="982009"/>
              <a:ext cx="215074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8800" dirty="0" smtClean="0">
                  <a:latin typeface="Century Gothic"/>
                  <a:cs typeface="Century Gothic"/>
                </a:rPr>
                <a:t>Q</a:t>
              </a:r>
              <a:r>
                <a:rPr lang="en-US" altLang="ja-JP" sz="8800" dirty="0">
                  <a:latin typeface="Century Gothic"/>
                  <a:cs typeface="Century Gothic"/>
                </a:rPr>
                <a:t>Q</a:t>
              </a:r>
              <a:endParaRPr lang="ja-JP" altLang="en-US" sz="8800" dirty="0">
                <a:latin typeface="Century Gothic"/>
                <a:cs typeface="Century Gothic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4776271" y="1240559"/>
              <a:ext cx="559962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図形グループ 12"/>
          <p:cNvGrpSpPr/>
          <p:nvPr/>
        </p:nvGrpSpPr>
        <p:grpSpPr>
          <a:xfrm>
            <a:off x="1803400" y="2332157"/>
            <a:ext cx="5537200" cy="4483100"/>
            <a:chOff x="3065149" y="2374900"/>
            <a:chExt cx="5537200" cy="44831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5149" y="5588000"/>
              <a:ext cx="5537200" cy="127000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5149" y="4044950"/>
              <a:ext cx="5537200" cy="12700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5149" y="2374900"/>
              <a:ext cx="5537200" cy="1397000"/>
            </a:xfrm>
            <a:prstGeom prst="rect">
              <a:avLst/>
            </a:prstGeom>
          </p:spPr>
        </p:pic>
      </p:grpSp>
      <p:cxnSp>
        <p:nvCxnSpPr>
          <p:cNvPr id="15" name="直線矢印コネクタ 14"/>
          <p:cNvCxnSpPr/>
          <p:nvPr/>
        </p:nvCxnSpPr>
        <p:spPr>
          <a:xfrm flipV="1">
            <a:off x="1656532" y="1793523"/>
            <a:ext cx="0" cy="4776654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11003" y="3920240"/>
            <a:ext cx="1045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mass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1667673" y="3888097"/>
            <a:ext cx="5808655" cy="0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330174" y="2332157"/>
            <a:ext cx="4933145" cy="139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2736426" y="4065060"/>
            <a:ext cx="3458965" cy="1397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30562" y="1942151"/>
            <a:ext cx="3979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i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Scattering states</a:t>
            </a:r>
            <a:endParaRPr lang="ja-JP" altLang="en-US" sz="3600" b="1" i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58246" y="3487987"/>
            <a:ext cx="3417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open threshold (ex. </a:t>
            </a:r>
            <a:r>
              <a:rPr lang="en-US" altLang="ja-JP" sz="2000" b="1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DD</a:t>
            </a:r>
            <a:r>
              <a:rPr lang="en-US" altLang="ja-JP" sz="2000" b="1" baseline="300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bar</a:t>
            </a:r>
            <a:r>
              <a:rPr lang="en-US" altLang="ja-JP" sz="20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)</a:t>
            </a:r>
            <a:endParaRPr lang="ja-JP" altLang="en-US" sz="20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54962" y="963826"/>
            <a:ext cx="4850734" cy="1077218"/>
          </a:xfrm>
          <a:prstGeom prst="rect">
            <a:avLst/>
          </a:prstGeom>
          <a:solidFill>
            <a:srgbClr val="1F497D"/>
          </a:solidFill>
          <a:ln w="76200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We need to understand</a:t>
            </a:r>
          </a:p>
          <a:p>
            <a:pPr algn="ctr"/>
            <a:r>
              <a:rPr lang="en-US" altLang="ja-JP" sz="3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heavy-light mesons.</a:t>
            </a:r>
            <a:endParaRPr lang="ja-JP" altLang="en-US" sz="3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12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/>
      <p:bldP spid="21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863941" y="945877"/>
            <a:ext cx="7574878" cy="1864804"/>
          </a:xfrm>
          <a:prstGeom prst="roundRect">
            <a:avLst/>
          </a:prstGeom>
          <a:solidFill>
            <a:schemeClr val="accent2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3290" y="2810681"/>
            <a:ext cx="34413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cu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1883" y="4355564"/>
            <a:ext cx="3578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+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cd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82271" y="1023857"/>
            <a:ext cx="2183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28359" y="2810681"/>
            <a:ext cx="34413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cu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51421" y="4355564"/>
            <a:ext cx="33540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-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cd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36718" y="1023857"/>
            <a:ext cx="2183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6213351" y="1303368"/>
            <a:ext cx="7033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276906" y="3338414"/>
            <a:ext cx="499931" cy="0"/>
          </a:xfrm>
          <a:prstGeom prst="line">
            <a:avLst/>
          </a:prstGeom>
          <a:ln w="762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7219211" y="4883298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510051" y="3110849"/>
            <a:ext cx="703300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473843" y="3338414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507266" y="4656945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839111" y="576545"/>
            <a:ext cx="346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Names of heavy-light mesons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97625" y="1458618"/>
            <a:ext cx="1364476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Charm</a:t>
            </a:r>
          </a:p>
          <a:p>
            <a:pPr algn="ctr"/>
            <a:r>
              <a:rPr lang="en-US" altLang="ja-JP" sz="1400" b="1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pseudoscalar</a:t>
            </a:r>
            <a:endParaRPr lang="ja-JP" altLang="en-US" sz="1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33727" y="4082220"/>
            <a:ext cx="13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+2/3    -2/3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38124" y="4082220"/>
            <a:ext cx="13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-2/3    +2/3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02111" y="5639907"/>
            <a:ext cx="14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+2/3    +1/3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69739" y="5639907"/>
            <a:ext cx="130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-2/3    -1/3</a:t>
            </a:r>
            <a:endParaRPr lang="ja-JP" alt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57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863941" y="945877"/>
            <a:ext cx="7574878" cy="1864804"/>
          </a:xfrm>
          <a:prstGeom prst="roundRect">
            <a:avLst/>
          </a:prstGeom>
          <a:solidFill>
            <a:schemeClr val="accent2"/>
          </a:solidFill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8106" y="2810681"/>
            <a:ext cx="3851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ja-JP" altLang="en-US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cu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1789" y="4355564"/>
            <a:ext cx="3764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ja-JP" altLang="en-US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-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cd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77087" y="1023857"/>
            <a:ext cx="25937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lang="ja-JP" altLang="en-US" sz="960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45855" y="2810681"/>
            <a:ext cx="38517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ja-JP" altLang="en-US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cu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46237" y="4355564"/>
            <a:ext cx="3764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D</a:t>
            </a:r>
            <a:r>
              <a:rPr lang="ja-JP" altLang="en-US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-</a:t>
            </a: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cd</a:t>
            </a:r>
            <a:endParaRPr lang="ja-JP" altLang="en-US" sz="96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62391" y="1023857"/>
            <a:ext cx="2532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lang="en-US" altLang="ja-JP" sz="960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6046236" y="1303368"/>
            <a:ext cx="7033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7511265" y="3338414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7431288" y="4883298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5329484" y="3110849"/>
            <a:ext cx="703300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3685522" y="3338414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718945" y="4656945"/>
            <a:ext cx="499931" cy="0"/>
          </a:xfrm>
          <a:prstGeom prst="line">
            <a:avLst/>
          </a:prstGeom>
          <a:ln w="76200" cmpd="sng">
            <a:solidFill>
              <a:srgbClr val="C0504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2839111" y="576545"/>
            <a:ext cx="346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Names of heavy-light mesons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298282" y="1458618"/>
            <a:ext cx="963162" cy="58477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Charm</a:t>
            </a:r>
          </a:p>
          <a:p>
            <a:pPr algn="ctr"/>
            <a:r>
              <a:rPr lang="en-US" altLang="ja-JP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vector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871867" y="4082220"/>
            <a:ext cx="5974671" cy="369332"/>
            <a:chOff x="2871867" y="4082220"/>
            <a:chExt cx="5974671" cy="369332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2871867" y="4082220"/>
              <a:ext cx="13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+2/3    -2/3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476264" y="4082220"/>
              <a:ext cx="13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-2/3    +2/3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749531" y="5639907"/>
            <a:ext cx="5974672" cy="369332"/>
            <a:chOff x="2602111" y="5639907"/>
            <a:chExt cx="5974672" cy="369332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2602111" y="5639907"/>
              <a:ext cx="143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+2/3    +1/3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269739" y="5639907"/>
              <a:ext cx="1307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-2/3    -1/3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7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863941" y="945877"/>
            <a:ext cx="7574878" cy="1864804"/>
          </a:xfrm>
          <a:prstGeom prst="roundRect">
            <a:avLst/>
          </a:prstGeom>
          <a:solidFill>
            <a:schemeClr val="accent6"/>
          </a:solidFill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7417" y="2810681"/>
            <a:ext cx="3093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lang="en-US" altLang="ja-JP" sz="96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-</a:t>
            </a:r>
            <a:r>
              <a:rPr lang="en-US" altLang="ja-JP" sz="96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bu</a:t>
            </a:r>
            <a:endParaRPr lang="ja-JP" altLang="en-US" sz="96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8758" y="4355564"/>
            <a:ext cx="3370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lang="en-US" altLang="ja-JP" sz="96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bd</a:t>
            </a:r>
            <a:endParaRPr lang="ja-JP" altLang="en-US" sz="96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486867" y="1023857"/>
            <a:ext cx="1974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69454" y="2810681"/>
            <a:ext cx="3317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lang="en-US" altLang="ja-JP" sz="96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+</a:t>
            </a:r>
            <a:r>
              <a:rPr lang="en-US" altLang="ja-JP" sz="96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bu</a:t>
            </a:r>
            <a:endParaRPr lang="ja-JP" altLang="en-US" sz="96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43206" y="4355564"/>
            <a:ext cx="33704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B</a:t>
            </a:r>
            <a:r>
              <a:rPr lang="en-US" altLang="ja-JP" sz="9600" baseline="30000" dirty="0" smtClean="0">
                <a:solidFill>
                  <a:schemeClr val="accent6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>
                <a:solidFill>
                  <a:schemeClr val="accent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chemeClr val="accent6"/>
                </a:solidFill>
                <a:latin typeface="Century Gothic"/>
                <a:cs typeface="Century Gothic"/>
              </a:rPr>
              <a:t>bd</a:t>
            </a:r>
            <a:endParaRPr lang="ja-JP" altLang="en-US" sz="9600" dirty="0">
              <a:solidFill>
                <a:schemeClr val="accent6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41314" y="1023857"/>
            <a:ext cx="1974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653228" y="1303368"/>
            <a:ext cx="482408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1"/>
          <p:cNvGrpSpPr/>
          <p:nvPr/>
        </p:nvGrpSpPr>
        <p:grpSpPr>
          <a:xfrm>
            <a:off x="7096847" y="3071056"/>
            <a:ext cx="735309" cy="1570723"/>
            <a:chOff x="7276508" y="3071056"/>
            <a:chExt cx="540909" cy="1570723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7317486" y="3071056"/>
              <a:ext cx="499931" cy="0"/>
            </a:xfrm>
            <a:prstGeom prst="line">
              <a:avLst/>
            </a:prstGeom>
            <a:ln w="762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276508" y="4641779"/>
              <a:ext cx="499931" cy="0"/>
            </a:xfrm>
            <a:prstGeom prst="line">
              <a:avLst/>
            </a:prstGeom>
            <a:ln w="76200" cmpd="sng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コネクタ 21"/>
          <p:cNvCxnSpPr/>
          <p:nvPr/>
        </p:nvCxnSpPr>
        <p:spPr>
          <a:xfrm>
            <a:off x="3317869" y="3338414"/>
            <a:ext cx="499931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440420" y="4656945"/>
            <a:ext cx="499931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961437" y="4641779"/>
            <a:ext cx="482408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839111" y="576545"/>
            <a:ext cx="346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Names of heavy-light mesons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097630" y="1458618"/>
            <a:ext cx="1364476" cy="5847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Bottom</a:t>
            </a:r>
          </a:p>
          <a:p>
            <a:pPr algn="ctr"/>
            <a:r>
              <a:rPr lang="en-US" altLang="ja-JP" sz="1400" b="1" dirty="0" err="1" smtClean="0">
                <a:solidFill>
                  <a:srgbClr val="FFFFFF"/>
                </a:solidFill>
                <a:latin typeface="Century Gothic"/>
                <a:cs typeface="Century Gothic"/>
              </a:rPr>
              <a:t>pseudoscalar</a:t>
            </a:r>
            <a:endParaRPr lang="en-US" altLang="ja-JP" sz="1400" b="1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2408656" y="4082220"/>
            <a:ext cx="6163317" cy="369332"/>
            <a:chOff x="2930296" y="4082220"/>
            <a:chExt cx="6163317" cy="369332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2930296" y="4082220"/>
              <a:ext cx="143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dirty="0">
                  <a:latin typeface="Century Gothic"/>
                  <a:cs typeface="Century Gothic"/>
                </a:rPr>
                <a:t>1</a:t>
              </a:r>
              <a:r>
                <a:rPr lang="en-US" altLang="ja-JP" dirty="0" smtClean="0">
                  <a:latin typeface="Century Gothic"/>
                  <a:cs typeface="Century Gothic"/>
                </a:rPr>
                <a:t>/3      -2/3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660108" y="4082220"/>
              <a:ext cx="143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+1/3    +2/3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399721" y="5672518"/>
            <a:ext cx="6140637" cy="369332"/>
            <a:chOff x="2921361" y="4082220"/>
            <a:chExt cx="6140637" cy="369332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921361" y="4082220"/>
              <a:ext cx="1498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dirty="0">
                  <a:latin typeface="Century Gothic"/>
                  <a:cs typeface="Century Gothic"/>
                </a:rPr>
                <a:t>1</a:t>
              </a:r>
              <a:r>
                <a:rPr lang="en-US" altLang="ja-JP" dirty="0" smtClean="0">
                  <a:latin typeface="Century Gothic"/>
                  <a:cs typeface="Century Gothic"/>
                </a:rPr>
                <a:t>/3      +1/3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91724" y="4082220"/>
              <a:ext cx="13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+1/3    -1/3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6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863941" y="945877"/>
            <a:ext cx="7574878" cy="1864804"/>
          </a:xfrm>
          <a:prstGeom prst="roundRect">
            <a:avLst/>
          </a:prstGeom>
          <a:solidFill>
            <a:schemeClr val="accent6"/>
          </a:solidFill>
          <a:ln w="38100" cmpd="sng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2233" y="2810681"/>
            <a:ext cx="35034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79646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>
                <a:solidFill>
                  <a:srgbClr val="F79646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rgbClr val="F79646"/>
                </a:solidFill>
                <a:latin typeface="Century Gothic"/>
                <a:cs typeface="Century Gothic"/>
              </a:rPr>
              <a:t>-</a:t>
            </a:r>
            <a:r>
              <a:rPr lang="en-US" altLang="ja-JP" sz="9600" dirty="0">
                <a:solidFill>
                  <a:srgbClr val="F7964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rgbClr val="F79646"/>
                </a:solidFill>
                <a:latin typeface="Century Gothic"/>
                <a:cs typeface="Century Gothic"/>
              </a:rPr>
              <a:t>bu</a:t>
            </a:r>
            <a:endParaRPr lang="ja-JP" altLang="en-US" sz="9600" dirty="0">
              <a:solidFill>
                <a:srgbClr val="F79646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3574" y="4355564"/>
            <a:ext cx="37808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79646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>
                <a:solidFill>
                  <a:srgbClr val="F79646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rgbClr val="F79646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>
                <a:solidFill>
                  <a:srgbClr val="F7964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rgbClr val="F79646"/>
                </a:solidFill>
                <a:latin typeface="Century Gothic"/>
                <a:cs typeface="Century Gothic"/>
              </a:rPr>
              <a:t>bd</a:t>
            </a:r>
            <a:endParaRPr lang="ja-JP" altLang="en-US" sz="9600" dirty="0">
              <a:solidFill>
                <a:srgbClr val="F79646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81683" y="1023857"/>
            <a:ext cx="2384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64270" y="2810681"/>
            <a:ext cx="37283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79646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>
                <a:solidFill>
                  <a:srgbClr val="F79646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rgbClr val="F79646"/>
                </a:solidFill>
                <a:latin typeface="Century Gothic"/>
                <a:cs typeface="Century Gothic"/>
              </a:rPr>
              <a:t>+</a:t>
            </a:r>
            <a:r>
              <a:rPr lang="en-US" altLang="ja-JP" sz="9600" dirty="0">
                <a:solidFill>
                  <a:srgbClr val="F7964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rgbClr val="F79646"/>
                </a:solidFill>
                <a:latin typeface="Century Gothic"/>
                <a:cs typeface="Century Gothic"/>
              </a:rPr>
              <a:t>bu</a:t>
            </a:r>
            <a:endParaRPr lang="ja-JP" altLang="en-US" sz="9600" dirty="0">
              <a:solidFill>
                <a:srgbClr val="F79646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38022" y="4355564"/>
            <a:ext cx="37808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79646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>
                <a:solidFill>
                  <a:srgbClr val="F79646"/>
                </a:solidFill>
                <a:latin typeface="Century Gothic"/>
                <a:cs typeface="Century Gothic"/>
              </a:rPr>
              <a:t>*</a:t>
            </a:r>
            <a:r>
              <a:rPr lang="en-US" altLang="ja-JP" sz="9600" baseline="30000" dirty="0" smtClean="0">
                <a:solidFill>
                  <a:srgbClr val="F79646"/>
                </a:solidFill>
                <a:latin typeface="Century Gothic"/>
                <a:cs typeface="Century Gothic"/>
              </a:rPr>
              <a:t>0</a:t>
            </a:r>
            <a:r>
              <a:rPr lang="en-US" altLang="ja-JP" sz="9600" dirty="0">
                <a:solidFill>
                  <a:srgbClr val="F79646"/>
                </a:solidFill>
                <a:latin typeface="Century Gothic"/>
                <a:cs typeface="Century Gothic"/>
              </a:rPr>
              <a:t> </a:t>
            </a:r>
            <a:r>
              <a:rPr lang="en-US" altLang="ja-JP" sz="9600" dirty="0" err="1" smtClean="0">
                <a:solidFill>
                  <a:srgbClr val="F79646"/>
                </a:solidFill>
                <a:latin typeface="Century Gothic"/>
                <a:cs typeface="Century Gothic"/>
              </a:rPr>
              <a:t>bd</a:t>
            </a:r>
            <a:endParaRPr lang="ja-JP" altLang="en-US" sz="9600" dirty="0">
              <a:solidFill>
                <a:srgbClr val="F79646"/>
              </a:solidFill>
              <a:latin typeface="Century Gothic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31847" y="1023857"/>
            <a:ext cx="2393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FFFFFF"/>
                </a:solidFill>
                <a:latin typeface="Century Gothic"/>
                <a:cs typeface="Century Gothic"/>
              </a:rPr>
              <a:t>B</a:t>
            </a:r>
            <a:r>
              <a:rPr lang="ja-JP" altLang="en-US" sz="9600" baseline="30000" dirty="0" smtClean="0">
                <a:solidFill>
                  <a:srgbClr val="FFFFFF"/>
                </a:solidFill>
                <a:latin typeface="Century Gothic"/>
                <a:cs typeface="Century Gothic"/>
              </a:rPr>
              <a:t>*</a:t>
            </a:r>
            <a:r>
              <a:rPr lang="en-US" altLang="ja-JP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 meson</a:t>
            </a:r>
            <a:endParaRPr lang="ja-JP" altLang="en-US" sz="96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1464228" y="1303368"/>
            <a:ext cx="482408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1"/>
          <p:cNvGrpSpPr/>
          <p:nvPr/>
        </p:nvGrpSpPr>
        <p:grpSpPr>
          <a:xfrm>
            <a:off x="7263962" y="3071056"/>
            <a:ext cx="735309" cy="1570723"/>
            <a:chOff x="7276508" y="3071056"/>
            <a:chExt cx="540909" cy="1570723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7317486" y="3071056"/>
              <a:ext cx="499931" cy="0"/>
            </a:xfrm>
            <a:prstGeom prst="line">
              <a:avLst/>
            </a:prstGeom>
            <a:ln w="762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276508" y="4641779"/>
              <a:ext cx="499931" cy="0"/>
            </a:xfrm>
            <a:prstGeom prst="line">
              <a:avLst/>
            </a:prstGeom>
            <a:ln w="76200" cmpd="sng">
              <a:solidFill>
                <a:srgbClr val="F7964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コネクタ 21"/>
          <p:cNvCxnSpPr/>
          <p:nvPr/>
        </p:nvCxnSpPr>
        <p:spPr>
          <a:xfrm>
            <a:off x="3484984" y="3338414"/>
            <a:ext cx="499931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607535" y="4656945"/>
            <a:ext cx="499931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65255" y="4641779"/>
            <a:ext cx="482408" cy="0"/>
          </a:xfrm>
          <a:prstGeom prst="line">
            <a:avLst/>
          </a:prstGeom>
          <a:ln w="76200" cmpd="sng">
            <a:solidFill>
              <a:srgbClr val="F7964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839111" y="576545"/>
            <a:ext cx="346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Names of heavy-light mesons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3632" y="1458618"/>
            <a:ext cx="992467" cy="58477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Bottom</a:t>
            </a:r>
          </a:p>
          <a:p>
            <a:pPr algn="ctr"/>
            <a:r>
              <a:rPr lang="en-US" altLang="ja-JP" sz="1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vector</a:t>
            </a: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2569821" y="5672518"/>
            <a:ext cx="6140637" cy="369332"/>
            <a:chOff x="2921361" y="4082220"/>
            <a:chExt cx="6140637" cy="369332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2921361" y="4082220"/>
              <a:ext cx="1498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dirty="0">
                  <a:latin typeface="Century Gothic"/>
                  <a:cs typeface="Century Gothic"/>
                </a:rPr>
                <a:t>1</a:t>
              </a:r>
              <a:r>
                <a:rPr lang="en-US" altLang="ja-JP" dirty="0" smtClean="0">
                  <a:latin typeface="Century Gothic"/>
                  <a:cs typeface="Century Gothic"/>
                </a:rPr>
                <a:t>/3      +1/3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691724" y="4082220"/>
              <a:ext cx="1370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+1/3    -1/3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2544736" y="4082220"/>
            <a:ext cx="6163317" cy="369332"/>
            <a:chOff x="2930296" y="4082220"/>
            <a:chExt cx="6163317" cy="369332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930296" y="4082220"/>
              <a:ext cx="143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-</a:t>
              </a:r>
              <a:r>
                <a:rPr lang="en-US" altLang="ja-JP" dirty="0">
                  <a:latin typeface="Century Gothic"/>
                  <a:cs typeface="Century Gothic"/>
                </a:rPr>
                <a:t>1</a:t>
              </a:r>
              <a:r>
                <a:rPr lang="en-US" altLang="ja-JP" dirty="0" smtClean="0">
                  <a:latin typeface="Century Gothic"/>
                  <a:cs typeface="Century Gothic"/>
                </a:rPr>
                <a:t>/3      -2/3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60108" y="4082220"/>
              <a:ext cx="143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+1/3    +2/3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52885" y="2624465"/>
            <a:ext cx="443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9804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582789" y="1274833"/>
            <a:ext cx="3978423" cy="451406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 smtClean="0">
                <a:latin typeface="Century Gothic"/>
                <a:cs typeface="Century Gothic"/>
              </a:rPr>
              <a:t>Hadron Spectroscopy</a:t>
            </a:r>
          </a:p>
        </p:txBody>
      </p:sp>
      <p:grpSp>
        <p:nvGrpSpPr>
          <p:cNvPr id="52" name="図形グループ 51"/>
          <p:cNvGrpSpPr/>
          <p:nvPr/>
        </p:nvGrpSpPr>
        <p:grpSpPr>
          <a:xfrm>
            <a:off x="86056" y="1726239"/>
            <a:ext cx="8991471" cy="3487454"/>
            <a:chOff x="86056" y="2333872"/>
            <a:chExt cx="8991471" cy="348745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479441" y="3182454"/>
              <a:ext cx="2083122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Production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025677" y="3182454"/>
              <a:ext cx="1038691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Mass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960686" y="3182454"/>
              <a:ext cx="135533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800" dirty="0" smtClean="0">
                  <a:latin typeface="Century Gothic"/>
                  <a:cs typeface="Century Gothic"/>
                </a:rPr>
                <a:t>Decay</a:t>
              </a: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86056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3126085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6166114" y="3144187"/>
              <a:ext cx="2911413" cy="2677139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/>
            <p:cNvCxnSpPr>
              <a:stCxn id="5" idx="2"/>
            </p:cNvCxnSpPr>
            <p:nvPr/>
          </p:nvCxnSpPr>
          <p:spPr>
            <a:xfrm flipH="1">
              <a:off x="1541763" y="2333872"/>
              <a:ext cx="3030238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>
              <a:stCxn id="5" idx="2"/>
            </p:cNvCxnSpPr>
            <p:nvPr/>
          </p:nvCxnSpPr>
          <p:spPr>
            <a:xfrm>
              <a:off x="4572001" y="2333872"/>
              <a:ext cx="9791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stCxn id="5" idx="2"/>
            </p:cNvCxnSpPr>
            <p:nvPr/>
          </p:nvCxnSpPr>
          <p:spPr>
            <a:xfrm>
              <a:off x="4572001" y="2333872"/>
              <a:ext cx="3049820" cy="81031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7862" y="3907525"/>
              <a:ext cx="2688456" cy="1500081"/>
            </a:xfrm>
            <a:prstGeom prst="rect">
              <a:avLst/>
            </a:prstGeom>
          </p:spPr>
        </p:pic>
        <p:grpSp>
          <p:nvGrpSpPr>
            <p:cNvPr id="16" name="図形グループ 15"/>
            <p:cNvGrpSpPr/>
            <p:nvPr/>
          </p:nvGrpSpPr>
          <p:grpSpPr>
            <a:xfrm>
              <a:off x="3294201" y="3443984"/>
              <a:ext cx="2493400" cy="2118728"/>
              <a:chOff x="5728256" y="2891200"/>
              <a:chExt cx="2921988" cy="2118728"/>
            </a:xfrm>
          </p:grpSpPr>
          <p:cxnSp>
            <p:nvCxnSpPr>
              <p:cNvPr id="18" name="直線矢印コネクタ 17"/>
              <p:cNvCxnSpPr/>
              <p:nvPr/>
            </p:nvCxnSpPr>
            <p:spPr>
              <a:xfrm flipV="1">
                <a:off x="6097295" y="3172852"/>
                <a:ext cx="0" cy="1837076"/>
              </a:xfrm>
              <a:prstGeom prst="straightConnector1">
                <a:avLst/>
              </a:prstGeom>
              <a:ln w="38100" cap="flat" cmpd="sng">
                <a:solidFill>
                  <a:schemeClr val="tx1"/>
                </a:solidFill>
                <a:round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>
                <a:off x="6362112" y="4746451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>
                <a:off x="6362112" y="36185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/>
              <p:cNvCxnSpPr/>
              <p:nvPr/>
            </p:nvCxnSpPr>
            <p:spPr>
              <a:xfrm>
                <a:off x="6362112" y="37709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/>
              <p:cNvCxnSpPr/>
              <p:nvPr/>
            </p:nvCxnSpPr>
            <p:spPr>
              <a:xfrm>
                <a:off x="7670814" y="4224416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矢印コネクタ 24"/>
              <p:cNvCxnSpPr/>
              <p:nvPr/>
            </p:nvCxnSpPr>
            <p:spPr>
              <a:xfrm>
                <a:off x="7670814" y="4353902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5728256" y="2891200"/>
                <a:ext cx="73807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mass</a:t>
                </a:r>
              </a:p>
            </p:txBody>
          </p:sp>
        </p:grpSp>
        <p:grpSp>
          <p:nvGrpSpPr>
            <p:cNvPr id="33" name="図形グループ 32"/>
            <p:cNvGrpSpPr/>
            <p:nvPr/>
          </p:nvGrpSpPr>
          <p:grpSpPr>
            <a:xfrm>
              <a:off x="6375121" y="3443984"/>
              <a:ext cx="2493400" cy="2118728"/>
              <a:chOff x="5728256" y="2891200"/>
              <a:chExt cx="2921988" cy="2118728"/>
            </a:xfrm>
          </p:grpSpPr>
          <p:cxnSp>
            <p:nvCxnSpPr>
              <p:cNvPr id="34" name="直線矢印コネクタ 33"/>
              <p:cNvCxnSpPr/>
              <p:nvPr/>
            </p:nvCxnSpPr>
            <p:spPr>
              <a:xfrm flipV="1">
                <a:off x="6097295" y="3172852"/>
                <a:ext cx="0" cy="1837076"/>
              </a:xfrm>
              <a:prstGeom prst="straightConnector1">
                <a:avLst/>
              </a:prstGeom>
              <a:ln w="38100" cap="flat" cmpd="sng">
                <a:solidFill>
                  <a:schemeClr val="tx1"/>
                </a:solidFill>
                <a:round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>
                <a:off x="6362112" y="4746451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>
                <a:off x="6362112" y="36185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>
                <a:off x="6362112" y="3770918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矢印コネクタ 37"/>
              <p:cNvCxnSpPr/>
              <p:nvPr/>
            </p:nvCxnSpPr>
            <p:spPr>
              <a:xfrm>
                <a:off x="7670814" y="4224416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/>
              <p:cNvCxnSpPr/>
              <p:nvPr/>
            </p:nvCxnSpPr>
            <p:spPr>
              <a:xfrm>
                <a:off x="7670814" y="4353902"/>
                <a:ext cx="979430" cy="0"/>
              </a:xfrm>
              <a:prstGeom prst="straightConnector1">
                <a:avLst/>
              </a:prstGeom>
              <a:ln w="76200" cap="rnd" cmpd="sng">
                <a:solidFill>
                  <a:schemeClr val="tx1"/>
                </a:solidFill>
                <a:round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>
                <a:off x="6752208" y="3622252"/>
                <a:ext cx="0" cy="1086525"/>
              </a:xfrm>
              <a:prstGeom prst="straightConnector1">
                <a:avLst/>
              </a:prstGeom>
              <a:ln w="28575" cap="sq" cmpd="sng">
                <a:solidFill>
                  <a:schemeClr val="accent2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>
                <a:off x="6901832" y="3770918"/>
                <a:ext cx="0" cy="937859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7336161" y="3600728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>
                <a:off x="7302401" y="3747747"/>
                <a:ext cx="329272" cy="602164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43"/>
              <p:cNvCxnSpPr/>
              <p:nvPr/>
            </p:nvCxnSpPr>
            <p:spPr>
              <a:xfrm flipH="1">
                <a:off x="7384590" y="4358310"/>
                <a:ext cx="837066" cy="355855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44"/>
              <p:cNvCxnSpPr/>
              <p:nvPr/>
            </p:nvCxnSpPr>
            <p:spPr>
              <a:xfrm flipH="1">
                <a:off x="7150798" y="4257780"/>
                <a:ext cx="988669" cy="420305"/>
              </a:xfrm>
              <a:prstGeom prst="straightConnector1">
                <a:avLst/>
              </a:prstGeom>
              <a:ln w="28575" cap="sq" cmpd="sng">
                <a:solidFill>
                  <a:srgbClr val="C0504D"/>
                </a:solidFill>
                <a:round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テキスト ボックス 45"/>
              <p:cNvSpPr txBox="1"/>
              <p:nvPr/>
            </p:nvSpPr>
            <p:spPr>
              <a:xfrm>
                <a:off x="5728256" y="2891200"/>
                <a:ext cx="738078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altLang="ja-JP" dirty="0" smtClean="0">
                    <a:latin typeface="Century Gothic"/>
                    <a:cs typeface="Century Gothic"/>
                  </a:rPr>
                  <a:t>mass</a:t>
                </a:r>
              </a:p>
            </p:txBody>
          </p:sp>
        </p:grpSp>
        <p:sp>
          <p:nvSpPr>
            <p:cNvPr id="3" name="正方形/長方形 2"/>
            <p:cNvSpPr/>
            <p:nvPr/>
          </p:nvSpPr>
          <p:spPr>
            <a:xfrm>
              <a:off x="1123859" y="4956658"/>
              <a:ext cx="1236245" cy="488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80" y="5702319"/>
            <a:ext cx="361706" cy="245353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80" y="5710946"/>
            <a:ext cx="361706" cy="245353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80" y="5693693"/>
            <a:ext cx="361706" cy="245353"/>
          </a:xfrm>
          <a:prstGeom prst="rect">
            <a:avLst/>
          </a:prstGeom>
        </p:spPr>
      </p:pic>
      <p:grpSp>
        <p:nvGrpSpPr>
          <p:cNvPr id="63" name="図形グループ 62"/>
          <p:cNvGrpSpPr/>
          <p:nvPr/>
        </p:nvGrpSpPr>
        <p:grpSpPr>
          <a:xfrm>
            <a:off x="6633519" y="5002968"/>
            <a:ext cx="1919542" cy="1832352"/>
            <a:chOff x="6633519" y="5002968"/>
            <a:chExt cx="1919542" cy="183235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3519" y="5301131"/>
              <a:ext cx="1113665" cy="1534189"/>
            </a:xfrm>
            <a:prstGeom prst="rect">
              <a:avLst/>
            </a:prstGeom>
          </p:spPr>
        </p:pic>
        <p:grpSp>
          <p:nvGrpSpPr>
            <p:cNvPr id="60" name="図形グループ 59"/>
            <p:cNvGrpSpPr/>
            <p:nvPr/>
          </p:nvGrpSpPr>
          <p:grpSpPr>
            <a:xfrm>
              <a:off x="7380226" y="5002968"/>
              <a:ext cx="1172835" cy="878796"/>
              <a:chOff x="3813016" y="5457652"/>
              <a:chExt cx="1172835" cy="878796"/>
            </a:xfrm>
          </p:grpSpPr>
          <p:cxnSp>
            <p:nvCxnSpPr>
              <p:cNvPr id="29" name="直線コネクタ 28"/>
              <p:cNvCxnSpPr/>
              <p:nvPr/>
            </p:nvCxnSpPr>
            <p:spPr>
              <a:xfrm flipH="1">
                <a:off x="3813016" y="5457652"/>
                <a:ext cx="366812" cy="619957"/>
              </a:xfrm>
              <a:prstGeom prst="line">
                <a:avLst/>
              </a:prstGeom>
              <a:ln w="38100" cmpd="sng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図形グループ 26"/>
              <p:cNvGrpSpPr/>
              <p:nvPr/>
            </p:nvGrpSpPr>
            <p:grpSpPr>
              <a:xfrm rot="1800000">
                <a:off x="3958040" y="5588234"/>
                <a:ext cx="1027811" cy="748214"/>
                <a:chOff x="3958040" y="5588234"/>
                <a:chExt cx="1027811" cy="748214"/>
              </a:xfrm>
            </p:grpSpPr>
            <p:sp>
              <p:nvSpPr>
                <p:cNvPr id="26" name="大波 25"/>
                <p:cNvSpPr/>
                <p:nvPr/>
              </p:nvSpPr>
              <p:spPr>
                <a:xfrm>
                  <a:off x="3958040" y="5588234"/>
                  <a:ext cx="1027811" cy="748214"/>
                </a:xfrm>
                <a:prstGeom prst="wave">
                  <a:avLst/>
                </a:prstGeom>
                <a:solidFill>
                  <a:schemeClr val="bg1"/>
                </a:solidFill>
                <a:ln w="38100" cmpd="sng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4030260" y="5730596"/>
                  <a:ext cx="921571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prstTxWarp prst="textWave1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2800" dirty="0" smtClean="0">
                      <a:latin typeface="Century Gothic"/>
                      <a:cs typeface="Century Gothic"/>
                    </a:rPr>
                    <a:t>HQS</a:t>
                  </a:r>
                </a:p>
              </p:txBody>
            </p:sp>
          </p:grpSp>
        </p:grpSp>
      </p:grpSp>
      <p:sp>
        <p:nvSpPr>
          <p:cNvPr id="49" name="テキスト ボックス 48"/>
          <p:cNvSpPr txBox="1"/>
          <p:nvPr/>
        </p:nvSpPr>
        <p:spPr>
          <a:xfrm>
            <a:off x="3225380" y="686388"/>
            <a:ext cx="269324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Experiment ⇄ Theory</a:t>
            </a:r>
          </a:p>
        </p:txBody>
      </p:sp>
      <p:sp>
        <p:nvSpPr>
          <p:cNvPr id="10" name="正方形/長方形 9"/>
          <p:cNvSpPr/>
          <p:nvPr/>
        </p:nvSpPr>
        <p:spPr>
          <a:xfrm rot="1003169">
            <a:off x="8373067" y="2842459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 rot="16893944">
            <a:off x="2254787" y="2982437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 rot="16893944">
            <a:off x="4884190" y="2958184"/>
            <a:ext cx="210634" cy="157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97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177E-6 -2.54049E-6 L -0.42088 -0.3944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3" y="-19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716E-6 -1.35123E-6 L -0.13496 -0.3956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7" y="-197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3974E-6 4.33133E-6 L 0.21244 -0.3933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3" y="-19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12501" y="2133192"/>
            <a:ext cx="6719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b="1" dirty="0">
                <a:latin typeface="Century Gothic"/>
                <a:cs typeface="Century Gothic"/>
              </a:rPr>
              <a:t>Do</a:t>
            </a:r>
            <a:r>
              <a:rPr lang="ja-JP" altLang="en-US" sz="4400" b="1" dirty="0">
                <a:latin typeface="Century Gothic"/>
                <a:cs typeface="Century Gothic"/>
              </a:rPr>
              <a:t> </a:t>
            </a:r>
            <a:r>
              <a:rPr lang="en-US" altLang="ja-JP" sz="4400" b="1" dirty="0">
                <a:latin typeface="Century Gothic"/>
                <a:cs typeface="Century Gothic"/>
              </a:rPr>
              <a:t>you</a:t>
            </a:r>
            <a:r>
              <a:rPr lang="ja-JP" altLang="en-US" sz="4400" b="1" dirty="0">
                <a:latin typeface="Century Gothic"/>
                <a:cs typeface="Century Gothic"/>
              </a:rPr>
              <a:t> </a:t>
            </a:r>
            <a:r>
              <a:rPr lang="en-US" altLang="ja-JP" sz="4400" b="1" dirty="0">
                <a:latin typeface="Century Gothic"/>
                <a:cs typeface="Century Gothic"/>
              </a:rPr>
              <a:t>have</a:t>
            </a:r>
            <a:r>
              <a:rPr lang="ja-JP" altLang="en-US" sz="4400" b="1" dirty="0">
                <a:latin typeface="Century Gothic"/>
                <a:cs typeface="Century Gothic"/>
              </a:rPr>
              <a:t> </a:t>
            </a:r>
            <a:r>
              <a:rPr lang="en-US" altLang="ja-JP" sz="4400" b="1" dirty="0">
                <a:latin typeface="Century Gothic"/>
                <a:cs typeface="Century Gothic"/>
              </a:rPr>
              <a:t>questions?</a:t>
            </a:r>
            <a:endParaRPr lang="ja-JP" altLang="en-US" sz="4400" b="1" dirty="0">
              <a:latin typeface="Century Gothic"/>
              <a:cs typeface="Century Gothic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3070088"/>
            <a:ext cx="1888435" cy="18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Keywords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6169" y="821008"/>
            <a:ext cx="3929204" cy="132343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Exotic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81274" y="2331664"/>
            <a:ext cx="4029941" cy="12988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 quark symmetry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59104" y="3794890"/>
            <a:ext cx="4833786" cy="1298817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Heavy hadron effective theory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8383" y="540079"/>
            <a:ext cx="3354498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Tetraquark</a:t>
            </a:r>
            <a:endParaRPr kumimoji="1" lang="en-US" altLang="ja-JP" sz="48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4519" y="5859602"/>
            <a:ext cx="3664585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Pentaquark</a:t>
            </a:r>
            <a:endParaRPr kumimoji="1" lang="en-US" altLang="ja-JP" sz="48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694" y="3754639"/>
            <a:ext cx="3482406" cy="188769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14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XYZ 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91107" y="2452619"/>
            <a:ext cx="2257357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Charm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45457" y="5230933"/>
            <a:ext cx="2262258" cy="707886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Bottom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18198" y="1436561"/>
            <a:ext cx="4255537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Spectroscopy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54423" y="5410148"/>
            <a:ext cx="2801878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329236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2. Theoretical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897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674969" y="956128"/>
            <a:ext cx="6172162" cy="4980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C0504D"/>
                </a:solidFill>
                <a:latin typeface="Century Gothic"/>
                <a:cs typeface="Century Gothic"/>
              </a:rPr>
              <a:t>1. Introduction</a:t>
            </a:r>
            <a:endParaRPr lang="en-US" altLang="ja-JP" sz="1700" dirty="0">
              <a:solidFill>
                <a:srgbClr val="C0504D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latin typeface="Century Gothic"/>
                <a:cs typeface="Century Gothic"/>
              </a:rPr>
              <a:t>2. Theoretical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framework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for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heavy hadrons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2.1 Heavy quark symmetry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2.2 Heavy hadron </a:t>
            </a: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effective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theory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latin typeface="Century Gothic"/>
                <a:cs typeface="Century Gothic"/>
              </a:rPr>
              <a:t>3</a:t>
            </a:r>
            <a:r>
              <a:rPr lang="en-US" altLang="ja-JP" sz="1700" dirty="0" smtClean="0">
                <a:latin typeface="Century Gothic"/>
                <a:cs typeface="Century Gothic"/>
              </a:rPr>
              <a:t>. Heavy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exotic hadrons</a:t>
            </a:r>
            <a:r>
              <a:rPr lang="ja-JP" altLang="en-US" sz="1700" dirty="0" smtClean="0"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latin typeface="Century Gothic"/>
                <a:cs typeface="Century Gothic"/>
              </a:rPr>
              <a:t>-X</a:t>
            </a:r>
            <a:r>
              <a:rPr lang="en-US" altLang="ja-JP" sz="1700" dirty="0">
                <a:latin typeface="Century Gothic"/>
                <a:cs typeface="Century Gothic"/>
              </a:rPr>
              <a:t>, Y, Z </a:t>
            </a:r>
            <a:r>
              <a:rPr lang="en-US" altLang="ja-JP" sz="1700" dirty="0" smtClean="0"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.1 What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does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“exotic”</a:t>
            </a:r>
            <a:r>
              <a:rPr lang="ja-JP" alt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mean</a:t>
            </a:r>
            <a:r>
              <a:rPr lang="en-US" altLang="ja-JP" sz="1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rPr>
              <a:t>?</a:t>
            </a:r>
            <a:endParaRPr lang="en-US" altLang="ja-JP" sz="1700" dirty="0">
              <a:solidFill>
                <a:schemeClr val="tx1">
                  <a:lumMod val="50000"/>
                  <a:lumOff val="50000"/>
                </a:schemeClr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3.2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X(3872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.3 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Y(4260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endParaRPr lang="en-US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3.4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3900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3.5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10610) and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Z</a:t>
            </a:r>
            <a:r>
              <a:rPr lang="en-US" altLang="ja-JP" sz="1700" baseline="-25000" dirty="0" err="1">
                <a:solidFill>
                  <a:srgbClr val="7F7F7F"/>
                </a:solidFill>
                <a:latin typeface="Century Gothic"/>
                <a:cs typeface="Century Gothic"/>
              </a:rPr>
              <a:t>b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en-US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10650)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3.6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4380) and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P</a:t>
            </a:r>
            <a:r>
              <a:rPr lang="en-US" altLang="ja-JP" sz="1700" baseline="-25000" dirty="0" smtClean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(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4450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)</a:t>
            </a:r>
            <a:r>
              <a:rPr lang="ja-JP" altLang="en-US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:</a:t>
            </a:r>
            <a:r>
              <a:rPr lang="ja-JP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ch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arm pentaquark 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3.7 </a:t>
            </a:r>
            <a:r>
              <a:rPr lang="en-US" altLang="ja-JP" sz="17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T</a:t>
            </a:r>
            <a:r>
              <a:rPr lang="en-US" altLang="ja-JP" sz="1700" baseline="-25000" dirty="0" err="1" smtClean="0">
                <a:solidFill>
                  <a:srgbClr val="7F7F7F"/>
                </a:solidFill>
                <a:latin typeface="Century Gothic"/>
                <a:cs typeface="Century Gothic"/>
              </a:rPr>
              <a:t>cc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lang="en-US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-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new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possible exotic 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hadrons-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 3</a:t>
            </a: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.8 Brief summary</a:t>
            </a:r>
            <a:endParaRPr lang="ro-RO" altLang="ja-JP" sz="1700" dirty="0">
              <a:solidFill>
                <a:srgbClr val="7F7F7F"/>
              </a:solidFill>
              <a:latin typeface="Century Gothic"/>
              <a:cs typeface="Century Gothic"/>
            </a:endParaRP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4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Heavy hadrons at extreme conditions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4.1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Productions in relativistic heavy ion collisions</a:t>
            </a:r>
          </a:p>
          <a:p>
            <a:pPr>
              <a:lnSpc>
                <a:spcPct val="110000"/>
              </a:lnSpc>
            </a:pPr>
            <a:r>
              <a:rPr lang="ro-RO" altLang="ja-JP" sz="1700" dirty="0" smtClean="0">
                <a:solidFill>
                  <a:srgbClr val="7F7F7F"/>
                </a:solidFill>
                <a:latin typeface="Century Gothic"/>
                <a:cs typeface="Century Gothic"/>
              </a:rPr>
              <a:t> 4.2 </a:t>
            </a:r>
            <a:r>
              <a:rPr lang="ro-RO" altLang="ja-JP" sz="1700" dirty="0">
                <a:solidFill>
                  <a:srgbClr val="7F7F7F"/>
                </a:solidFill>
                <a:latin typeface="Century Gothic"/>
                <a:cs typeface="Century Gothic"/>
              </a:rPr>
              <a:t>Properties of heavy hadrons in nuclear matter</a:t>
            </a:r>
          </a:p>
          <a:p>
            <a:pPr>
              <a:lnSpc>
                <a:spcPct val="110000"/>
              </a:lnSpc>
            </a:pPr>
            <a:r>
              <a:rPr lang="ro-RO" altLang="ja-JP" sz="1700" dirty="0">
                <a:latin typeface="Century Gothic"/>
                <a:cs typeface="Century Gothic"/>
              </a:rPr>
              <a:t>5</a:t>
            </a:r>
            <a:r>
              <a:rPr lang="ro-RO" altLang="ja-JP" sz="1700" dirty="0" smtClean="0">
                <a:latin typeface="Century Gothic"/>
                <a:cs typeface="Century Gothic"/>
              </a:rPr>
              <a:t>. </a:t>
            </a:r>
            <a:r>
              <a:rPr lang="ro-RO" altLang="ja-JP" sz="1700" dirty="0">
                <a:latin typeface="Century Gothic"/>
                <a:cs typeface="Century Gothic"/>
              </a:rPr>
              <a:t>Summary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6245" y="112863"/>
            <a:ext cx="215151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2400"/>
              </a:spcAft>
            </a:pPr>
            <a:r>
              <a:rPr kumimoji="1" lang="en-US" altLang="ja-JP" sz="2800" dirty="0" smtClean="0">
                <a:latin typeface="Century Gothic"/>
                <a:cs typeface="Century Gothic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0123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27" y="1153259"/>
            <a:ext cx="7606323" cy="5704742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chemeClr val="accent2"/>
                </a:solidFill>
                <a:latin typeface="HG丸ｺﾞｼｯｸM-PRO"/>
                <a:ea typeface="HG丸ｺﾞｼｯｸM-PRO"/>
                <a:cs typeface="HG丸ｺﾞｼｯｸM-PRO"/>
              </a:rPr>
              <a:t>物質</a:t>
            </a:r>
            <a:r>
              <a:rPr lang="ja-JP" altLang="en-US" sz="4000" dirty="0" smtClean="0">
                <a:latin typeface="HG丸ｺﾞｼｯｸM-PRO"/>
                <a:ea typeface="HG丸ｺﾞｼｯｸM-PRO"/>
                <a:cs typeface="HG丸ｺﾞｼｯｸM-PRO"/>
              </a:rPr>
              <a:t>とは？</a:t>
            </a:r>
            <a:endParaRPr lang="ja-JP" altLang="en-US" sz="4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824409" y="1004015"/>
            <a:ext cx="1290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G丸ｺﾞｼｯｸM-PRO"/>
                <a:ea typeface="HG丸ｺﾞｼｯｸM-PRO"/>
                <a:cs typeface="HG丸ｺﾞｼｯｸM-PRO"/>
              </a:rPr>
              <a:t>HiggsTan.com</a:t>
            </a:r>
            <a:endParaRPr kumimoji="1" lang="ja-JP" altLang="en-US" sz="1200" dirty="0">
              <a:latin typeface="HG丸ｺﾞｼｯｸM-PRO"/>
              <a:ea typeface="HG丸ｺﾞｼｯｸM-PRO"/>
              <a:cs typeface="HG丸ｺﾞｼｯｸM-PRO"/>
            </a:endParaRPr>
          </a:p>
        </p:txBody>
      </p:sp>
    </p:spTree>
    <p:extLst>
      <p:ext uri="{BB962C8B-B14F-4D97-AF65-F5344CB8AC3E}">
        <p14:creationId xmlns:p14="http://schemas.microsoft.com/office/powerpoint/2010/main" val="260405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chemeClr val="tx2"/>
                </a:solidFill>
                <a:latin typeface="HG丸ｺﾞｼｯｸM-PRO"/>
                <a:ea typeface="HG丸ｺﾞｼｯｸM-PRO"/>
                <a:cs typeface="HG丸ｺﾞｼｯｸM-PRO"/>
              </a:rPr>
              <a:t>力</a:t>
            </a:r>
            <a:r>
              <a:rPr lang="ja-JP" altLang="en-US" sz="4000" dirty="0" smtClean="0">
                <a:latin typeface="HG丸ｺﾞｼｯｸM-PRO"/>
                <a:ea typeface="HG丸ｺﾞｼｯｸM-PRO"/>
                <a:cs typeface="HG丸ｺﾞｼｯｸM-PRO"/>
              </a:rPr>
              <a:t>とは？</a:t>
            </a:r>
            <a:endParaRPr lang="ja-JP" altLang="en-US" sz="4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2289254" y="1559635"/>
            <a:ext cx="4565492" cy="2779671"/>
            <a:chOff x="2289254" y="1909501"/>
            <a:chExt cx="4565492" cy="2779671"/>
          </a:xfrm>
        </p:grpSpPr>
        <p:cxnSp>
          <p:nvCxnSpPr>
            <p:cNvPr id="7" name="直線コネクタ 6"/>
            <p:cNvCxnSpPr/>
            <p:nvPr/>
          </p:nvCxnSpPr>
          <p:spPr>
            <a:xfrm rot="5400000">
              <a:off x="3811366" y="4063063"/>
              <a:ext cx="545305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rot="5400000">
              <a:off x="5086429" y="4070602"/>
              <a:ext cx="523875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円弧 8"/>
            <p:cNvSpPr/>
            <p:nvPr/>
          </p:nvSpPr>
          <p:spPr>
            <a:xfrm>
              <a:off x="4955314" y="3615784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10" name="円弧 9"/>
            <p:cNvSpPr/>
            <p:nvPr/>
          </p:nvSpPr>
          <p:spPr>
            <a:xfrm rot="16200000">
              <a:off x="4086304" y="3603084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 rot="5400000">
              <a:off x="4473257" y="3163505"/>
              <a:ext cx="507206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弧 11"/>
            <p:cNvSpPr/>
            <p:nvPr/>
          </p:nvSpPr>
          <p:spPr>
            <a:xfrm>
              <a:off x="4333955" y="2717021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13" name="直線コネクタ 12"/>
            <p:cNvCxnSpPr/>
            <p:nvPr/>
          </p:nvCxnSpPr>
          <p:spPr>
            <a:xfrm rot="5400000">
              <a:off x="2022185" y="3605743"/>
              <a:ext cx="1396444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円弧 13"/>
            <p:cNvSpPr/>
            <p:nvPr/>
          </p:nvSpPr>
          <p:spPr>
            <a:xfrm rot="16200000">
              <a:off x="2721994" y="2717021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2900191" y="2715432"/>
              <a:ext cx="1643314" cy="1589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5400000">
              <a:off x="5496719" y="3308525"/>
              <a:ext cx="2063750" cy="157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円弧 16"/>
            <p:cNvSpPr/>
            <p:nvPr/>
          </p:nvSpPr>
          <p:spPr>
            <a:xfrm>
              <a:off x="6134972" y="2092578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18" name="直線コネクタ 17"/>
            <p:cNvCxnSpPr/>
            <p:nvPr/>
          </p:nvCxnSpPr>
          <p:spPr>
            <a:xfrm rot="5400000">
              <a:off x="3612159" y="2400553"/>
              <a:ext cx="245028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円弧 18"/>
            <p:cNvSpPr/>
            <p:nvPr/>
          </p:nvSpPr>
          <p:spPr>
            <a:xfrm rot="16200000">
              <a:off x="3736261" y="2086744"/>
              <a:ext cx="393700" cy="393700"/>
            </a:xfrm>
            <a:prstGeom prst="arc">
              <a:avLst/>
            </a:prstGeom>
            <a:ln w="7620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3928223" y="2088329"/>
              <a:ext cx="2415506" cy="1588"/>
            </a:xfrm>
            <a:prstGeom prst="line">
              <a:avLst/>
            </a:prstGeom>
            <a:ln w="762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4208326" y="1909501"/>
              <a:ext cx="1800493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rgbClr val="7F7F7F"/>
                  </a:solidFill>
                  <a:latin typeface="HG丸ｺﾞｼｯｸM-PRO"/>
                  <a:ea typeface="HG丸ｺﾞｼｯｸM-PRO"/>
                  <a:cs typeface="HG丸ｺﾞｼｯｸM-PRO"/>
                </a:rPr>
                <a:t>万物の理論？？</a:t>
              </a:r>
              <a:endParaRPr kumimoji="1" lang="en-US" altLang="ja-JP" dirty="0" smtClean="0">
                <a:solidFill>
                  <a:srgbClr val="7F7F7F"/>
                </a:solidFill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289254" y="4307140"/>
              <a:ext cx="877163" cy="36933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1F497D"/>
                  </a:solidFill>
                  <a:latin typeface="HG丸ｺﾞｼｯｸM-PRO"/>
                  <a:ea typeface="HG丸ｺﾞｼｯｸM-PRO"/>
                  <a:cs typeface="HG丸ｺﾞｼｯｸM-PRO"/>
                </a:rPr>
                <a:t>強い力</a:t>
              </a:r>
              <a:endParaRPr kumimoji="1" lang="ja-JP" altLang="en-US" b="1" dirty="0">
                <a:solidFill>
                  <a:srgbClr val="1F497D"/>
                </a:solidFill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526564" y="4307140"/>
              <a:ext cx="1107996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電磁気力</a:t>
              </a:r>
              <a:endParaRPr kumimoji="1" lang="ja-JP" altLang="en-US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17214" y="4307140"/>
              <a:ext cx="877163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弱い力</a:t>
              </a:r>
              <a:endParaRPr kumimoji="1" lang="ja-JP" altLang="en-US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6208415" y="4319840"/>
              <a:ext cx="646331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重力</a:t>
              </a:r>
              <a:endParaRPr kumimoji="1" lang="ja-JP" altLang="en-US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061802" y="2522274"/>
              <a:ext cx="1569660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F7F7F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G丸ｺﾞｼｯｸM-PRO"/>
                  <a:ea typeface="HG丸ｺﾞｼｯｸM-PRO"/>
                  <a:cs typeface="HG丸ｺﾞｼｯｸM-PRO"/>
                </a:rPr>
                <a:t>大統一理論？</a:t>
              </a:r>
              <a:endParaRPr kumimoji="1"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284526" y="3417902"/>
              <a:ext cx="877163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電弱力</a:t>
              </a:r>
              <a:endParaRPr kumimoji="1" lang="en-US" altLang="ja-JP" dirty="0" smtClean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1808375" y="441550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/>
                <a:ea typeface="HG丸ｺﾞｼｯｸM-PRO"/>
                <a:cs typeface="HG丸ｺﾞｼｯｸM-PRO"/>
              </a:rPr>
              <a:t>原子核・ハドロン</a:t>
            </a:r>
            <a:endParaRPr kumimoji="1" lang="ja-JP" altLang="en-US" sz="16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533747" y="441550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HG丸ｺﾞｼｯｸM-PRO"/>
                <a:ea typeface="HG丸ｺﾞｼｯｸM-PRO"/>
                <a:cs typeface="HG丸ｺﾞｼｯｸM-PRO"/>
              </a:rPr>
              <a:t>原子・分子</a:t>
            </a:r>
            <a:endParaRPr kumimoji="1" lang="ja-JP" altLang="en-US" sz="16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77154" y="441550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HG丸ｺﾞｼｯｸM-PRO"/>
                <a:ea typeface="HG丸ｺﾞｼｯｸM-PRO"/>
                <a:cs typeface="HG丸ｺﾞｼｯｸM-PRO"/>
              </a:rPr>
              <a:t>天体・宇宙</a:t>
            </a:r>
            <a:endParaRPr kumimoji="1" lang="ja-JP" altLang="en-US" sz="16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205" y="4842960"/>
            <a:ext cx="753311" cy="709610"/>
          </a:xfrm>
          <a:prstGeom prst="rect">
            <a:avLst/>
          </a:prstGeom>
        </p:spPr>
      </p:pic>
      <p:pic>
        <p:nvPicPr>
          <p:cNvPr id="32" name="図 31" descr="H2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764" y="4854071"/>
            <a:ext cx="901289" cy="698499"/>
          </a:xfrm>
          <a:prstGeom prst="rect">
            <a:avLst/>
          </a:prstGeom>
        </p:spPr>
      </p:pic>
      <p:pic>
        <p:nvPicPr>
          <p:cNvPr id="33" name="図 32" descr="192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686" y="4754060"/>
            <a:ext cx="995028" cy="798510"/>
          </a:xfrm>
          <a:prstGeom prst="rect">
            <a:avLst/>
          </a:prstGeom>
        </p:spPr>
      </p:pic>
      <p:pic>
        <p:nvPicPr>
          <p:cNvPr id="34" name="図 33" descr="200px-Beta_Negative_Decay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022" y="4682504"/>
            <a:ext cx="1397000" cy="139700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4667171" y="441550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G丸ｺﾞｼｯｸM-PRO"/>
                <a:ea typeface="HG丸ｺﾞｼｯｸM-PRO"/>
                <a:cs typeface="HG丸ｺﾞｼｯｸM-PRO"/>
              </a:rPr>
              <a:t>ニュートリノ</a:t>
            </a:r>
            <a:endParaRPr kumimoji="1" lang="ja-JP" altLang="en-US" sz="1600" dirty="0">
              <a:latin typeface="HG丸ｺﾞｼｯｸM-PRO"/>
              <a:ea typeface="HG丸ｺﾞｼｯｸM-PRO"/>
              <a:cs typeface="HG丸ｺﾞｼｯｸM-PRO"/>
            </a:endParaRPr>
          </a:p>
        </p:txBody>
      </p:sp>
    </p:spTree>
    <p:extLst>
      <p:ext uri="{BB962C8B-B14F-4D97-AF65-F5344CB8AC3E}">
        <p14:creationId xmlns:p14="http://schemas.microsoft.com/office/powerpoint/2010/main" val="120986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88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/>
          </p:nvPr>
        </p:nvSpPr>
        <p:spPr>
          <a:xfrm>
            <a:off x="457200" y="68287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>
                <a:latin typeface="Century Gothic"/>
                <a:ea typeface="HG丸ｺﾞｼｯｸM-PRO"/>
                <a:cs typeface="Century Gothic"/>
              </a:rPr>
              <a:t>Modern view of Nature</a:t>
            </a:r>
            <a:endParaRPr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1930494"/>
            <a:ext cx="9144000" cy="2196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1000" dirty="0" smtClean="0">
                <a:latin typeface="Century Gothic"/>
                <a:ea typeface="HG丸ｺﾞｼｯｸM-PRO"/>
                <a:cs typeface="Century Gothic"/>
              </a:rPr>
              <a:t>Matter</a:t>
            </a:r>
            <a:r>
              <a:rPr lang="en-US" altLang="ja-JP" sz="4000" dirty="0" smtClean="0">
                <a:latin typeface="Century Gothic"/>
                <a:ea typeface="HG丸ｺﾞｼｯｸM-PRO"/>
                <a:cs typeface="Century Gothic"/>
              </a:rPr>
              <a:t> and </a:t>
            </a:r>
            <a:r>
              <a:rPr lang="en-US" altLang="ja-JP" sz="11000" dirty="0" smtClean="0">
                <a:latin typeface="Century Gothic"/>
                <a:ea typeface="HG丸ｺﾞｼｯｸM-PRO"/>
                <a:cs typeface="Century Gothic"/>
              </a:rPr>
              <a:t>Field</a:t>
            </a:r>
            <a:endParaRPr lang="ja-JP" altLang="en-US" sz="110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1766437" y="4676162"/>
            <a:ext cx="5611126" cy="193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Newton</a:t>
            </a:r>
            <a:r>
              <a:rPr lang="en-US" altLang="ja-JP" sz="28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equation od motion</a:t>
            </a:r>
            <a:endParaRPr lang="en-US" altLang="ja-JP" sz="2800" dirty="0">
              <a:latin typeface="Century Gothic"/>
              <a:ea typeface="HG丸ｺﾞｼｯｸM-PRO"/>
              <a:cs typeface="Century Gothic"/>
            </a:endParaRPr>
          </a:p>
          <a:p>
            <a:pPr>
              <a:lnSpc>
                <a:spcPct val="90000"/>
              </a:lnSpc>
            </a:pPr>
            <a:r>
              <a:rPr lang="en-US" altLang="ja-JP" sz="96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9600" dirty="0" smtClean="0">
                <a:latin typeface="Century Gothic"/>
                <a:ea typeface="HG丸ｺﾞｼｯｸM-PRO"/>
                <a:cs typeface="Century Gothic"/>
              </a:rPr>
              <a:t>a = </a:t>
            </a:r>
            <a:r>
              <a:rPr lang="en-US" altLang="ja-JP" sz="9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endParaRPr lang="ja-JP" altLang="en-US" sz="96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107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70613" y="1826418"/>
            <a:ext cx="9017928" cy="646331"/>
            <a:chOff x="2586502" y="2617569"/>
            <a:chExt cx="9017928" cy="64633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586502" y="2617569"/>
              <a:ext cx="4244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entury Gothic"/>
                  <a:cs typeface="Century Gothic"/>
                </a:rPr>
                <a:t>“</a:t>
              </a:r>
              <a:r>
                <a:rPr kumimoji="1" lang="en-US" altLang="ja-JP" sz="3600" u="sng" dirty="0" smtClean="0">
                  <a:latin typeface="Century Gothic"/>
                  <a:cs typeface="Century Gothic"/>
                </a:rPr>
                <a:t>More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 Is </a:t>
              </a:r>
              <a:r>
                <a:rPr lang="en-US" altLang="ja-JP" sz="3600" dirty="0" smtClean="0">
                  <a:latin typeface="Century Gothic"/>
                  <a:cs typeface="Century Gothic"/>
                </a:rPr>
                <a:t>D</a:t>
              </a:r>
              <a:r>
                <a:rPr kumimoji="1" lang="en-US" altLang="ja-JP" sz="3600" dirty="0" smtClean="0">
                  <a:latin typeface="Century Gothic"/>
                  <a:cs typeface="Century Gothic"/>
                </a:rPr>
                <a:t>ifferent”</a:t>
              </a:r>
              <a:endParaRPr kumimoji="1" lang="ja-JP" altLang="en-US" sz="3600" dirty="0">
                <a:latin typeface="Century Gothic"/>
                <a:cs typeface="Century Gothic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901400" y="2869624"/>
              <a:ext cx="4703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cs typeface="Century Gothic"/>
                </a:rPr>
                <a:t>P. W. Anderson, Science Vo. 177, </a:t>
              </a:r>
              <a:r>
                <a:rPr kumimoji="1" lang="en-US" altLang="ja-JP" sz="1600" dirty="0" err="1" smtClean="0">
                  <a:latin typeface="Century Gothic"/>
                  <a:cs typeface="Century Gothic"/>
                </a:rPr>
                <a:t>p</a:t>
              </a:r>
              <a:r>
                <a:rPr kumimoji="1" lang="en-US" altLang="ja-JP" sz="1600" dirty="0" smtClean="0">
                  <a:latin typeface="Century Gothic"/>
                  <a:cs typeface="Century Gothic"/>
                </a:rPr>
                <a:t>. 394 (1972)</a:t>
              </a:r>
              <a:endParaRPr kumimoji="1" lang="ja-JP" altLang="en-US" sz="1600" dirty="0">
                <a:latin typeface="Century Gothic"/>
                <a:cs typeface="Century Gothic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4270" y="4182244"/>
            <a:ext cx="570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cs typeface="Century Gothic"/>
              </a:rPr>
              <a:t>“</a:t>
            </a:r>
            <a:r>
              <a:rPr kumimoji="1" lang="en-US" altLang="ja-JP" sz="3600" u="sng" dirty="0" smtClean="0">
                <a:latin typeface="Century Gothic"/>
                <a:cs typeface="Century Gothic"/>
              </a:rPr>
              <a:t>More Flavor</a:t>
            </a:r>
            <a:r>
              <a:rPr kumimoji="1" lang="en-US" altLang="ja-JP" sz="3600" dirty="0" smtClean="0">
                <a:latin typeface="Century Gothic"/>
                <a:cs typeface="Century Gothic"/>
              </a:rPr>
              <a:t> Is </a:t>
            </a:r>
            <a:r>
              <a:rPr lang="en-US" altLang="ja-JP" sz="3600" dirty="0" smtClean="0">
                <a:latin typeface="Century Gothic"/>
                <a:cs typeface="Century Gothic"/>
              </a:rPr>
              <a:t>D</a:t>
            </a:r>
            <a:r>
              <a:rPr kumimoji="1" lang="en-US" altLang="ja-JP" sz="3600" dirty="0" smtClean="0">
                <a:latin typeface="Century Gothic"/>
                <a:cs typeface="Century Gothic"/>
              </a:rPr>
              <a:t>ifferent”</a:t>
            </a:r>
            <a:endParaRPr kumimoji="1" lang="ja-JP" altLang="en-US" sz="36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32550" y="4444730"/>
            <a:ext cx="1551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de-DE" altLang="ja-JP" sz="1600" dirty="0" smtClean="0">
                <a:latin typeface="Century Gothic"/>
                <a:cs typeface="Century Gothic"/>
              </a:rPr>
              <a:t>S. </a:t>
            </a:r>
            <a:r>
              <a:rPr kumimoji="1" lang="de-DE" altLang="ja-JP" sz="1600" dirty="0" err="1" smtClean="0">
                <a:latin typeface="Century Gothic"/>
                <a:cs typeface="Century Gothic"/>
              </a:rPr>
              <a:t>Yasui</a:t>
            </a:r>
            <a:r>
              <a:rPr kumimoji="1" lang="de-DE" altLang="ja-JP" sz="1600" dirty="0" smtClean="0">
                <a:latin typeface="Century Gothic"/>
                <a:cs typeface="Century Gothic"/>
              </a:rPr>
              <a:t> (2017)</a:t>
            </a:r>
            <a:endParaRPr kumimoji="1" lang="ja-JP" alt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719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9940" y="540786"/>
            <a:ext cx="6318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Basic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laws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of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fundamental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particles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945" y="1196832"/>
            <a:ext cx="4764110" cy="446433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0572"/>
            <a:ext cx="2514679" cy="17644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414451" y="1730801"/>
            <a:ext cx="2629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en-US" sz="2000" dirty="0" err="1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orce</a:t>
            </a:r>
            <a:r>
              <a:rPr lang="en-US" altLang="en-US" sz="2000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 (gauge field)</a:t>
            </a:r>
            <a:endParaRPr kumimoji="1" lang="ja-JP" altLang="en-US" sz="2000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66118" y="3159299"/>
            <a:ext cx="281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kumimoji="1" lang="en-US" altLang="ja-JP" sz="20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atter (fermion field</a:t>
            </a:r>
            <a:r>
              <a:rPr lang="en-US" altLang="en-US" sz="2000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2000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81153" y="4475375"/>
            <a:ext cx="428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F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ermion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M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ass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(coupling to Higgs)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28399" y="5547172"/>
            <a:ext cx="2848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Origin of Mass (Higgs</a:t>
            </a:r>
            <a:r>
              <a:rPr lang="en-US" altLang="en-US" sz="20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23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01547" y="102579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原子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45808" y="102579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原子核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2357933" y="1939074"/>
            <a:ext cx="6292560" cy="3603433"/>
            <a:chOff x="2357933" y="2190574"/>
            <a:chExt cx="6292560" cy="3603433"/>
          </a:xfrm>
        </p:grpSpPr>
        <p:cxnSp>
          <p:nvCxnSpPr>
            <p:cNvPr id="31" name="直線コネクタ 30"/>
            <p:cNvCxnSpPr/>
            <p:nvPr/>
          </p:nvCxnSpPr>
          <p:spPr>
            <a:xfrm flipV="1">
              <a:off x="2367591" y="2401794"/>
              <a:ext cx="3957601" cy="1429515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2357933" y="3885222"/>
              <a:ext cx="4188821" cy="1592022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5144" y="2190574"/>
              <a:ext cx="3825349" cy="3603433"/>
            </a:xfrm>
            <a:prstGeom prst="rect">
              <a:avLst/>
            </a:prstGeom>
          </p:spPr>
        </p:pic>
      </p:grpSp>
      <p:grpSp>
        <p:nvGrpSpPr>
          <p:cNvPr id="41" name="図形グループ 40"/>
          <p:cNvGrpSpPr/>
          <p:nvPr/>
        </p:nvGrpSpPr>
        <p:grpSpPr>
          <a:xfrm>
            <a:off x="670749" y="1915579"/>
            <a:ext cx="3242785" cy="3382374"/>
            <a:chOff x="670749" y="2167079"/>
            <a:chExt cx="3242785" cy="3382374"/>
          </a:xfrm>
        </p:grpSpPr>
        <p:sp>
          <p:nvSpPr>
            <p:cNvPr id="40" name="円/楕円 39"/>
            <p:cNvSpPr/>
            <p:nvPr/>
          </p:nvSpPr>
          <p:spPr>
            <a:xfrm>
              <a:off x="2213515" y="5405035"/>
              <a:ext cx="144418" cy="144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9" name="図形グループ 38"/>
            <p:cNvGrpSpPr/>
            <p:nvPr/>
          </p:nvGrpSpPr>
          <p:grpSpPr>
            <a:xfrm>
              <a:off x="670749" y="2167079"/>
              <a:ext cx="3242785" cy="3314994"/>
              <a:chOff x="670749" y="2167079"/>
              <a:chExt cx="3242785" cy="3314994"/>
            </a:xfrm>
          </p:grpSpPr>
          <p:grpSp>
            <p:nvGrpSpPr>
              <p:cNvPr id="35" name="図形グループ 34"/>
              <p:cNvGrpSpPr/>
              <p:nvPr/>
            </p:nvGrpSpPr>
            <p:grpSpPr>
              <a:xfrm>
                <a:off x="670749" y="2239288"/>
                <a:ext cx="3242785" cy="3242785"/>
                <a:chOff x="670749" y="2239288"/>
                <a:chExt cx="3242785" cy="3242785"/>
              </a:xfrm>
            </p:grpSpPr>
            <p:sp>
              <p:nvSpPr>
                <p:cNvPr id="8" name="円/楕円 7"/>
                <p:cNvSpPr/>
                <p:nvPr/>
              </p:nvSpPr>
              <p:spPr>
                <a:xfrm>
                  <a:off x="670749" y="2239288"/>
                  <a:ext cx="3242785" cy="3242785"/>
                </a:xfrm>
                <a:prstGeom prst="ellipse">
                  <a:avLst/>
                </a:prstGeom>
                <a:noFill/>
                <a:ln w="31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30" name="図 2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60962" y="3831309"/>
                  <a:ext cx="62359" cy="58742"/>
                </a:xfrm>
                <a:prstGeom prst="rect">
                  <a:avLst/>
                </a:prstGeom>
              </p:spPr>
            </p:pic>
          </p:grpSp>
          <p:sp>
            <p:nvSpPr>
              <p:cNvPr id="29" name="円/楕円 28"/>
              <p:cNvSpPr/>
              <p:nvPr/>
            </p:nvSpPr>
            <p:spPr>
              <a:xfrm>
                <a:off x="2216875" y="2167079"/>
                <a:ext cx="144418" cy="14441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47" name="直線矢印コネクタ 46"/>
          <p:cNvCxnSpPr/>
          <p:nvPr/>
        </p:nvCxnSpPr>
        <p:spPr>
          <a:xfrm>
            <a:off x="670749" y="5771845"/>
            <a:ext cx="3242785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320916" y="5830880"/>
            <a:ext cx="2004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〜10</a:t>
            </a:r>
            <a:r>
              <a:rPr lang="en-US" altLang="ja-JP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-10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5123250" y="5771845"/>
            <a:ext cx="3242785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5101447" y="5848769"/>
            <a:ext cx="3192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〜</a:t>
            </a:r>
            <a:r>
              <a:rPr lang="en-US" altLang="ja-JP" sz="2800" dirty="0">
                <a:latin typeface="HG丸ｺﾞｼｯｸM-PRO"/>
                <a:ea typeface="HG丸ｺﾞｼｯｸM-PRO"/>
                <a:cs typeface="HG丸ｺﾞｼｯｸM-PRO"/>
              </a:rPr>
              <a:t>10</a:t>
            </a:r>
            <a:r>
              <a:rPr lang="en-US" altLang="ja-JP" sz="2800" baseline="30000" dirty="0">
                <a:latin typeface="HG丸ｺﾞｼｯｸM-PRO"/>
                <a:ea typeface="HG丸ｺﾞｼｯｸM-PRO"/>
                <a:cs typeface="HG丸ｺﾞｼｯｸM-PRO"/>
              </a:rPr>
              <a:t>-</a:t>
            </a:r>
            <a:r>
              <a:rPr lang="en-US" altLang="ja-JP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15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-10</a:t>
            </a:r>
            <a:r>
              <a:rPr lang="en-US" altLang="ja-JP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-14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80547" y="3408517"/>
            <a:ext cx="2539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1000</a:t>
            </a:r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倍</a:t>
            </a:r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-10000</a:t>
            </a:r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倍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051953" y="3663180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" dirty="0" smtClean="0">
                <a:latin typeface="HG丸ｺﾞｼｯｸM-PRO"/>
                <a:ea typeface="HG丸ｺﾞｼｯｸM-PRO"/>
                <a:cs typeface="HG丸ｺﾞｼｯｸM-PRO"/>
              </a:rPr>
              <a:t>原子核</a:t>
            </a:r>
            <a:endParaRPr lang="ja-JP" altLang="en-US" sz="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5401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761523" y="51871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単位の話</a:t>
            </a:r>
            <a:endParaRPr lang="en-US" altLang="ja-JP" sz="28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39973" y="1126523"/>
            <a:ext cx="6264055" cy="560153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mm </a:t>
            </a: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= 10</a:t>
            </a:r>
            <a:r>
              <a:rPr lang="en-US" altLang="en-US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-3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</a:p>
          <a:p>
            <a:pPr>
              <a:lnSpc>
                <a:spcPct val="120000"/>
              </a:lnSpc>
            </a:pP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ja-JP" sz="6000" dirty="0" err="1">
                <a:latin typeface="HG丸ｺﾞｼｯｸM-PRO"/>
                <a:ea typeface="HG丸ｺﾞｼｯｸM-PRO"/>
                <a:cs typeface="HG丸ｺﾞｼｯｸM-PRO"/>
              </a:rPr>
              <a:t>μ</a:t>
            </a:r>
            <a:r>
              <a:rPr lang="en-US" altLang="en-US" sz="6000" dirty="0" err="1" smtClean="0">
                <a:latin typeface="HG丸ｺﾞｼｯｸM-PRO"/>
                <a:ea typeface="HG丸ｺﾞｼｯｸM-PRO"/>
                <a:cs typeface="HG丸ｺﾞｼｯｸM-PRO"/>
              </a:rPr>
              <a:t>m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= 10</a:t>
            </a:r>
            <a:r>
              <a:rPr lang="en-US" altLang="en-US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-6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</a:p>
          <a:p>
            <a:pPr>
              <a:lnSpc>
                <a:spcPct val="120000"/>
              </a:lnSpc>
            </a:pP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1 nm = 10</a:t>
            </a:r>
            <a:r>
              <a:rPr lang="en-US" altLang="en-US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-9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</a:p>
          <a:p>
            <a:pPr>
              <a:lnSpc>
                <a:spcPct val="120000"/>
              </a:lnSpc>
            </a:pP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pm </a:t>
            </a:r>
            <a:r>
              <a:rPr lang="en-US" altLang="en-US" sz="6000" dirty="0">
                <a:latin typeface="HG丸ｺﾞｼｯｸM-PRO"/>
                <a:ea typeface="HG丸ｺﾞｼｯｸM-PRO"/>
                <a:cs typeface="HG丸ｺﾞｼｯｸM-PRO"/>
              </a:rPr>
              <a:t>= 10</a:t>
            </a:r>
            <a:r>
              <a:rPr lang="en-US" altLang="en-US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-12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</a:p>
          <a:p>
            <a:pPr>
              <a:lnSpc>
                <a:spcPct val="120000"/>
              </a:lnSpc>
            </a:pP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en-US" sz="6000" dirty="0" err="1" smtClean="0">
                <a:latin typeface="HG丸ｺﾞｼｯｸM-PRO"/>
                <a:ea typeface="HG丸ｺﾞｼｯｸM-PRO"/>
                <a:cs typeface="HG丸ｺﾞｼｯｸM-PRO"/>
              </a:rPr>
              <a:t>fm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= 10</a:t>
            </a:r>
            <a:r>
              <a:rPr lang="en-US" altLang="en-US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-15</a:t>
            </a:r>
            <a:r>
              <a:rPr lang="en-US" altLang="en-US" sz="6000" dirty="0" smtClean="0">
                <a:latin typeface="HG丸ｺﾞｼｯｸM-PRO"/>
                <a:ea typeface="HG丸ｺﾞｼｯｸM-PRO"/>
                <a:cs typeface="HG丸ｺﾞｼｯｸM-PRO"/>
              </a:rPr>
              <a:t> m</a:t>
            </a:r>
            <a:endParaRPr lang="en-US" altLang="en-US" sz="6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96267" y="213738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ミリメートル</a:t>
            </a:r>
            <a:endParaRPr lang="en-US" altLang="ja-JP" sz="14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307645" y="3236511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マイクロメートル</a:t>
            </a:r>
            <a:endParaRPr lang="en-US" altLang="ja-JP" sz="14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07645" y="4274113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ナノメートル</a:t>
            </a:r>
            <a:endParaRPr lang="en-US" altLang="ja-JP" sz="14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07645" y="541942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ピコメートル</a:t>
            </a:r>
            <a:endParaRPr lang="en-US" altLang="ja-JP" sz="14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29554" y="6461829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フェムトメートル</a:t>
            </a:r>
            <a:endParaRPr lang="en-US" altLang="ja-JP" sz="1400" dirty="0" smtClean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6412" y="5993493"/>
            <a:ext cx="1633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accent2"/>
                </a:solidFill>
                <a:latin typeface="HG丸ｺﾞｼｯｸM-PRO"/>
                <a:ea typeface="HG丸ｺﾞｼｯｸM-PRO"/>
                <a:cs typeface="HG丸ｺﾞｼｯｸM-PRO"/>
              </a:rPr>
              <a:t>ハドロン・原子核</a:t>
            </a:r>
            <a:endParaRPr lang="en-US" altLang="ja-JP" sz="1400" b="1" dirty="0" smtClean="0">
              <a:solidFill>
                <a:schemeClr val="accent2"/>
              </a:solidFill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ja-JP" altLang="en-US" sz="1400" b="1" dirty="0" smtClean="0">
                <a:solidFill>
                  <a:schemeClr val="accent2"/>
                </a:solidFill>
                <a:latin typeface="HG丸ｺﾞｼｯｸM-PRO"/>
                <a:ea typeface="HG丸ｺﾞｼｯｸM-PRO"/>
                <a:cs typeface="HG丸ｺﾞｼｯｸM-PRO"/>
              </a:rPr>
              <a:t>の典型的大きさ</a:t>
            </a:r>
            <a:endParaRPr lang="en-US" altLang="ja-JP" sz="1400" b="1" dirty="0" smtClean="0">
              <a:solidFill>
                <a:schemeClr val="accent2"/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9914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351155" y="518712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単位の話</a:t>
            </a:r>
            <a:endParaRPr lang="en-US" altLang="ja-JP" sz="28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ja-JP" altLang="en-US" sz="1600" dirty="0" smtClean="0">
                <a:latin typeface="HG丸ｺﾞｼｯｸM-PRO"/>
                <a:ea typeface="HG丸ｺﾞｼｯｸM-PRO"/>
                <a:cs typeface="HG丸ｺﾞｼｯｸM-PRO"/>
              </a:rPr>
              <a:t>（</a:t>
            </a:r>
            <a:r>
              <a:rPr lang="ja-JP" altLang="en-US" sz="1600" dirty="0">
                <a:latin typeface="HG丸ｺﾞｼｯｸM-PRO"/>
                <a:ea typeface="HG丸ｺﾞｼｯｸM-PRO"/>
                <a:cs typeface="HG丸ｺﾞｼｯｸM-PRO"/>
              </a:rPr>
              <a:t>ちょっとややこしい）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1275" y="134516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陽子の質量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 = </a:t>
            </a:r>
            <a:r>
              <a:rPr lang="en-US" altLang="ja-JP" sz="2800" dirty="0">
                <a:latin typeface="HG丸ｺﾞｼｯｸM-PRO"/>
                <a:ea typeface="HG丸ｺﾞｼｯｸM-PRO"/>
                <a:cs typeface="HG丸ｺﾞｼｯｸM-PRO"/>
              </a:rPr>
              <a:t>1.672621898 </a:t>
            </a:r>
            <a:r>
              <a:rPr lang="en-US" altLang="en-US" sz="2800" dirty="0">
                <a:latin typeface="HG丸ｺﾞｼｯｸM-PRO"/>
                <a:ea typeface="HG丸ｺﾞｼｯｸM-PRO"/>
                <a:cs typeface="HG丸ｺﾞｼｯｸM-PRO"/>
              </a:rPr>
              <a:t>x 10</a:t>
            </a:r>
            <a:r>
              <a:rPr lang="en-US" altLang="en-US" sz="2800" baseline="30000" dirty="0">
                <a:latin typeface="HG丸ｺﾞｼｯｸM-PRO"/>
                <a:ea typeface="HG丸ｺﾞｼｯｸM-PRO"/>
                <a:cs typeface="HG丸ｺﾞｼｯｸM-PRO"/>
              </a:rPr>
              <a:t>-</a:t>
            </a:r>
            <a:r>
              <a:rPr lang="en-US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27</a:t>
            </a:r>
            <a:r>
              <a:rPr lang="ja-JP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kg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37420" y="2005567"/>
            <a:ext cx="421140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 smtClean="0">
                <a:latin typeface="HG丸ｺﾞｼｯｸM-PRO"/>
                <a:ea typeface="HG丸ｺﾞｼｯｸM-PRO"/>
                <a:cs typeface="HG丸ｺﾞｼｯｸM-PRO"/>
              </a:rPr>
              <a:t>E = mc</a:t>
            </a:r>
            <a:r>
              <a:rPr lang="en-US" altLang="ja-JP" sz="6000" baseline="30000" dirty="0" smtClean="0">
                <a:latin typeface="HG丸ｺﾞｼｯｸM-PRO"/>
                <a:ea typeface="HG丸ｺﾞｼｯｸM-PRO"/>
                <a:cs typeface="HG丸ｺﾞｼｯｸM-PRO"/>
              </a:rPr>
              <a:t>2</a:t>
            </a:r>
          </a:p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エネルギー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 = </a:t>
            </a:r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質量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x</a:t>
            </a:r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光速</a:t>
            </a:r>
            <a:r>
              <a:rPr lang="en-US" altLang="ja-JP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2</a:t>
            </a:r>
            <a:endParaRPr lang="ja-JP" altLang="en-US" sz="2800" baseline="30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38551" y="5196023"/>
            <a:ext cx="4549509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ja-JP" sz="2000" dirty="0" err="1" smtClean="0">
                <a:latin typeface="HG丸ｺﾞｼｯｸM-PRO"/>
                <a:ea typeface="HG丸ｺﾞｼｯｸM-PRO"/>
                <a:cs typeface="HG丸ｺﾞｼｯｸM-PRO"/>
              </a:rPr>
              <a:t>eV</a:t>
            </a:r>
            <a:r>
              <a:rPr lang="en-US" altLang="ja-JP" sz="2000" dirty="0" smtClean="0">
                <a:latin typeface="HG丸ｺﾞｼｯｸM-PRO"/>
                <a:ea typeface="HG丸ｺﾞｼｯｸM-PRO"/>
                <a:cs typeface="HG丸ｺﾞｼｯｸM-PRO"/>
              </a:rPr>
              <a:t> = 1.6021766208 </a:t>
            </a:r>
            <a:r>
              <a:rPr lang="en-US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x 10</a:t>
            </a:r>
            <a:r>
              <a:rPr lang="en-US" altLang="en-US" sz="2000" baseline="30000" dirty="0" smtClean="0">
                <a:latin typeface="HG丸ｺﾞｼｯｸM-PRO"/>
                <a:ea typeface="HG丸ｺﾞｼｯｸM-PRO"/>
                <a:cs typeface="HG丸ｺﾞｼｯｸM-PRO"/>
              </a:rPr>
              <a:t>-19</a:t>
            </a:r>
            <a:r>
              <a:rPr lang="en-US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 J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58554" y="3599068"/>
            <a:ext cx="5404043" cy="1507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→ 1.672621898 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x 10</a:t>
            </a:r>
            <a:r>
              <a:rPr lang="en-US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-27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 kg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    x (299792458 m/s)</a:t>
            </a:r>
            <a:r>
              <a:rPr lang="en-US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2</a:t>
            </a:r>
            <a:endParaRPr lang="en-US" altLang="en-US" sz="2800" dirty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 = 1.49 x 10</a:t>
            </a:r>
            <a:r>
              <a:rPr lang="en-US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-10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 J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74009" y="5657155"/>
            <a:ext cx="3134191" cy="1033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= 9.37</a:t>
            </a:r>
            <a:r>
              <a:rPr lang="en-US" altLang="en-US" sz="2800" dirty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sz="2800" dirty="0" smtClean="0">
                <a:latin typeface="HG丸ｺﾞｼｯｸM-PRO"/>
                <a:ea typeface="HG丸ｺﾞｼｯｸM-PRO"/>
                <a:cs typeface="HG丸ｺﾞｼｯｸM-PRO"/>
              </a:rPr>
              <a:t>x 10</a:t>
            </a:r>
            <a:r>
              <a:rPr lang="en-US" altLang="en-US" sz="2800" baseline="30000" dirty="0" smtClean="0">
                <a:latin typeface="HG丸ｺﾞｼｯｸM-PRO"/>
                <a:ea typeface="HG丸ｺﾞｼｯｸM-PRO"/>
                <a:cs typeface="HG丸ｺﾞｼｯｸM-PRO"/>
              </a:rPr>
              <a:t>8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en-US" sz="2800" dirty="0" err="1" smtClean="0">
                <a:latin typeface="HG丸ｺﾞｼｯｸM-PRO"/>
                <a:ea typeface="HG丸ｺﾞｼｯｸM-PRO"/>
                <a:cs typeface="HG丸ｺﾞｼｯｸM-PRO"/>
              </a:rPr>
              <a:t>eV</a:t>
            </a:r>
            <a:endParaRPr lang="en-US" altLang="en-US" sz="28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= 937 MeV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2849" y="6210124"/>
            <a:ext cx="2146742" cy="42575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1 MeV=10</a:t>
            </a:r>
            <a:r>
              <a:rPr lang="en-US" altLang="en-US" sz="2000" baseline="30000" dirty="0" smtClean="0">
                <a:latin typeface="HG丸ｺﾞｼｯｸM-PRO"/>
                <a:ea typeface="HG丸ｺﾞｼｯｸM-PRO"/>
                <a:cs typeface="HG丸ｺﾞｼｯｸM-PRO"/>
              </a:rPr>
              <a:t>6</a:t>
            </a:r>
            <a:r>
              <a:rPr lang="en-US" altLang="en-US" sz="2000" dirty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en-US" sz="2000" dirty="0" err="1" smtClean="0">
                <a:latin typeface="HG丸ｺﾞｼｯｸM-PRO"/>
                <a:ea typeface="HG丸ｺﾞｼｯｸM-PRO"/>
                <a:cs typeface="HG丸ｺﾞｼｯｸM-PRO"/>
              </a:rPr>
              <a:t>eV</a:t>
            </a:r>
            <a:endParaRPr lang="en-US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5903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円/楕円 11"/>
          <p:cNvSpPr>
            <a:spLocks noChangeAspect="1"/>
          </p:cNvSpPr>
          <p:nvPr/>
        </p:nvSpPr>
        <p:spPr>
          <a:xfrm>
            <a:off x="6433912" y="1550832"/>
            <a:ext cx="2160000" cy="2160000"/>
          </a:xfrm>
          <a:prstGeom prst="ellipse">
            <a:avLst/>
          </a:prstGeom>
          <a:solidFill>
            <a:srgbClr val="1B212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80000" h="1080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474446" y="3272147"/>
            <a:ext cx="2160000" cy="2160000"/>
          </a:xfrm>
          <a:prstGeom prst="ellipse">
            <a:avLst/>
          </a:prstGeom>
          <a:solidFill>
            <a:srgbClr val="77361D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080000" h="1080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grpSp>
        <p:nvGrpSpPr>
          <p:cNvPr id="35" name="図形グループ 34"/>
          <p:cNvGrpSpPr/>
          <p:nvPr/>
        </p:nvGrpSpPr>
        <p:grpSpPr>
          <a:xfrm rot="20700000">
            <a:off x="1763315" y="2724175"/>
            <a:ext cx="5464724" cy="1470319"/>
            <a:chOff x="3511119" y="4703613"/>
            <a:chExt cx="5464724" cy="1470319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3885970" y="5438772"/>
              <a:ext cx="4715023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円弧 28"/>
            <p:cNvSpPr/>
            <p:nvPr/>
          </p:nvSpPr>
          <p:spPr>
            <a:xfrm>
              <a:off x="3511119" y="4716506"/>
              <a:ext cx="5464724" cy="1457426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/>
            <p:cNvSpPr/>
            <p:nvPr/>
          </p:nvSpPr>
          <p:spPr>
            <a:xfrm flipV="1">
              <a:off x="3511119" y="4703613"/>
              <a:ext cx="5464724" cy="1457426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2196193" y="639153"/>
            <a:ext cx="4751621" cy="927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基本問題</a:t>
            </a:r>
            <a:endParaRPr lang="en-US" altLang="ja-JP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 algn="ctr">
              <a:lnSpc>
                <a:spcPct val="120000"/>
              </a:lnSpc>
            </a:pPr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核子間に働く力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(</a:t>
            </a:r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核力</a:t>
            </a:r>
            <a:r>
              <a:rPr lang="en-US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とは？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113012" y="543214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陽子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911992" y="375235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中性子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39" name="右矢印 38"/>
          <p:cNvSpPr/>
          <p:nvPr/>
        </p:nvSpPr>
        <p:spPr>
          <a:xfrm rot="20700000">
            <a:off x="2158781" y="3606370"/>
            <a:ext cx="1258829" cy="623532"/>
          </a:xfrm>
          <a:prstGeom prst="rightArrow">
            <a:avLst>
              <a:gd name="adj1" fmla="val 50000"/>
              <a:gd name="adj2" fmla="val 97774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/>
          <p:cNvSpPr/>
          <p:nvPr/>
        </p:nvSpPr>
        <p:spPr>
          <a:xfrm rot="20700000" flipH="1" flipV="1">
            <a:off x="5593919" y="2678275"/>
            <a:ext cx="1258829" cy="623532"/>
          </a:xfrm>
          <a:prstGeom prst="rightArrow">
            <a:avLst>
              <a:gd name="adj1" fmla="val 50000"/>
              <a:gd name="adj2" fmla="val 97774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737848" y="2552978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9600" b="1" dirty="0" smtClean="0">
                <a:solidFill>
                  <a:srgbClr val="FF0000"/>
                </a:solidFill>
                <a:latin typeface="HG丸ｺﾞｼｯｸM-PRO"/>
                <a:ea typeface="HG丸ｺﾞｼｯｸM-PRO"/>
                <a:cs typeface="HG丸ｺﾞｼｯｸM-PRO"/>
              </a:rPr>
              <a:t>？</a:t>
            </a:r>
            <a:endParaRPr lang="ja-JP" altLang="en-US" sz="9600" b="1" dirty="0">
              <a:solidFill>
                <a:srgbClr val="FF0000"/>
              </a:solidFill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358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288708" y="14395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電子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52011" y="1428192"/>
            <a:ext cx="902811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核力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25235" y="65653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電気力と核力の性質の違い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7987454" y="3142374"/>
            <a:ext cx="720000" cy="720000"/>
          </a:xfrm>
          <a:prstGeom prst="ellipse">
            <a:avLst/>
          </a:prstGeom>
          <a:solidFill>
            <a:srgbClr val="1B212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60000" h="360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5303285" y="3873714"/>
            <a:ext cx="720000" cy="720000"/>
          </a:xfrm>
          <a:prstGeom prst="ellipse">
            <a:avLst/>
          </a:prstGeom>
          <a:solidFill>
            <a:srgbClr val="77361D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360000" h="360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-2310615" y="929065"/>
            <a:ext cx="6609298" cy="6609298"/>
            <a:chOff x="262522" y="115455"/>
            <a:chExt cx="6609298" cy="6609298"/>
          </a:xfrm>
        </p:grpSpPr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3207171" y="3060104"/>
              <a:ext cx="720000" cy="720000"/>
            </a:xfrm>
            <a:prstGeom prst="ellipse">
              <a:avLst/>
            </a:prstGeom>
            <a:solidFill>
              <a:srgbClr val="77361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60000" h="36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262522" y="115455"/>
              <a:ext cx="6609298" cy="6609298"/>
            </a:xfrm>
            <a:prstGeom prst="ellipse">
              <a:avLst/>
            </a:prstGeom>
            <a:noFill/>
            <a:ln w="31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 17"/>
          <p:cNvSpPr/>
          <p:nvPr/>
        </p:nvSpPr>
        <p:spPr>
          <a:xfrm rot="18900000">
            <a:off x="789253" y="2825523"/>
            <a:ext cx="2938455" cy="165865"/>
          </a:xfrm>
          <a:custGeom>
            <a:avLst/>
            <a:gdLst>
              <a:gd name="connsiteX0" fmla="*/ 0 w 12388273"/>
              <a:gd name="connsiteY0" fmla="*/ 923636 h 981547"/>
              <a:gd name="connsiteX1" fmla="*/ 150091 w 12388273"/>
              <a:gd name="connsiteY1" fmla="*/ 727363 h 981547"/>
              <a:gd name="connsiteX2" fmla="*/ 265546 w 12388273"/>
              <a:gd name="connsiteY2" fmla="*/ 565727 h 981547"/>
              <a:gd name="connsiteX3" fmla="*/ 381000 w 12388273"/>
              <a:gd name="connsiteY3" fmla="*/ 427182 h 981547"/>
              <a:gd name="connsiteX4" fmla="*/ 519546 w 12388273"/>
              <a:gd name="connsiteY4" fmla="*/ 254000 h 981547"/>
              <a:gd name="connsiteX5" fmla="*/ 635000 w 12388273"/>
              <a:gd name="connsiteY5" fmla="*/ 173182 h 981547"/>
              <a:gd name="connsiteX6" fmla="*/ 750455 w 12388273"/>
              <a:gd name="connsiteY6" fmla="*/ 80818 h 981547"/>
              <a:gd name="connsiteX7" fmla="*/ 877455 w 12388273"/>
              <a:gd name="connsiteY7" fmla="*/ 34636 h 981547"/>
              <a:gd name="connsiteX8" fmla="*/ 981364 w 12388273"/>
              <a:gd name="connsiteY8" fmla="*/ 11545 h 981547"/>
              <a:gd name="connsiteX9" fmla="*/ 1073728 w 12388273"/>
              <a:gd name="connsiteY9" fmla="*/ 57727 h 981547"/>
              <a:gd name="connsiteX10" fmla="*/ 1166091 w 12388273"/>
              <a:gd name="connsiteY10" fmla="*/ 138545 h 981547"/>
              <a:gd name="connsiteX11" fmla="*/ 1223819 w 12388273"/>
              <a:gd name="connsiteY11" fmla="*/ 207818 h 981547"/>
              <a:gd name="connsiteX12" fmla="*/ 1339273 w 12388273"/>
              <a:gd name="connsiteY12" fmla="*/ 346363 h 981547"/>
              <a:gd name="connsiteX13" fmla="*/ 1420091 w 12388273"/>
              <a:gd name="connsiteY13" fmla="*/ 461818 h 981547"/>
              <a:gd name="connsiteX14" fmla="*/ 1477819 w 12388273"/>
              <a:gd name="connsiteY14" fmla="*/ 565727 h 981547"/>
              <a:gd name="connsiteX15" fmla="*/ 1535546 w 12388273"/>
              <a:gd name="connsiteY15" fmla="*/ 658091 h 981547"/>
              <a:gd name="connsiteX16" fmla="*/ 1627910 w 12388273"/>
              <a:gd name="connsiteY16" fmla="*/ 762000 h 981547"/>
              <a:gd name="connsiteX17" fmla="*/ 1697182 w 12388273"/>
              <a:gd name="connsiteY17" fmla="*/ 842818 h 981547"/>
              <a:gd name="connsiteX18" fmla="*/ 1743364 w 12388273"/>
              <a:gd name="connsiteY18" fmla="*/ 900545 h 981547"/>
              <a:gd name="connsiteX19" fmla="*/ 1801091 w 12388273"/>
              <a:gd name="connsiteY19" fmla="*/ 923636 h 981547"/>
              <a:gd name="connsiteX20" fmla="*/ 1847273 w 12388273"/>
              <a:gd name="connsiteY20" fmla="*/ 946727 h 981547"/>
              <a:gd name="connsiteX21" fmla="*/ 1916546 w 12388273"/>
              <a:gd name="connsiteY21" fmla="*/ 946727 h 981547"/>
              <a:gd name="connsiteX22" fmla="*/ 1997364 w 12388273"/>
              <a:gd name="connsiteY22" fmla="*/ 935182 h 981547"/>
              <a:gd name="connsiteX23" fmla="*/ 2089728 w 12388273"/>
              <a:gd name="connsiteY23" fmla="*/ 877454 h 981547"/>
              <a:gd name="connsiteX24" fmla="*/ 2182091 w 12388273"/>
              <a:gd name="connsiteY24" fmla="*/ 773545 h 981547"/>
              <a:gd name="connsiteX25" fmla="*/ 2251364 w 12388273"/>
              <a:gd name="connsiteY25" fmla="*/ 669636 h 981547"/>
              <a:gd name="connsiteX26" fmla="*/ 2332182 w 12388273"/>
              <a:gd name="connsiteY26" fmla="*/ 554182 h 981547"/>
              <a:gd name="connsiteX27" fmla="*/ 2401455 w 12388273"/>
              <a:gd name="connsiteY27" fmla="*/ 438727 h 981547"/>
              <a:gd name="connsiteX28" fmla="*/ 2528455 w 12388273"/>
              <a:gd name="connsiteY28" fmla="*/ 288636 h 981547"/>
              <a:gd name="connsiteX29" fmla="*/ 2597728 w 12388273"/>
              <a:gd name="connsiteY29" fmla="*/ 173182 h 981547"/>
              <a:gd name="connsiteX30" fmla="*/ 2701637 w 12388273"/>
              <a:gd name="connsiteY30" fmla="*/ 80818 h 981547"/>
              <a:gd name="connsiteX31" fmla="*/ 2840182 w 12388273"/>
              <a:gd name="connsiteY31" fmla="*/ 23091 h 981547"/>
              <a:gd name="connsiteX32" fmla="*/ 2932546 w 12388273"/>
              <a:gd name="connsiteY32" fmla="*/ 23091 h 981547"/>
              <a:gd name="connsiteX33" fmla="*/ 2978728 w 12388273"/>
              <a:gd name="connsiteY33" fmla="*/ 46182 h 981547"/>
              <a:gd name="connsiteX34" fmla="*/ 3024910 w 12388273"/>
              <a:gd name="connsiteY34" fmla="*/ 115454 h 981547"/>
              <a:gd name="connsiteX35" fmla="*/ 3117273 w 12388273"/>
              <a:gd name="connsiteY35" fmla="*/ 196272 h 981547"/>
              <a:gd name="connsiteX36" fmla="*/ 3209637 w 12388273"/>
              <a:gd name="connsiteY36" fmla="*/ 300182 h 981547"/>
              <a:gd name="connsiteX37" fmla="*/ 3244273 w 12388273"/>
              <a:gd name="connsiteY37" fmla="*/ 381000 h 981547"/>
              <a:gd name="connsiteX38" fmla="*/ 3325091 w 12388273"/>
              <a:gd name="connsiteY38" fmla="*/ 484909 h 981547"/>
              <a:gd name="connsiteX39" fmla="*/ 3382819 w 12388273"/>
              <a:gd name="connsiteY39" fmla="*/ 577272 h 981547"/>
              <a:gd name="connsiteX40" fmla="*/ 3440546 w 12388273"/>
              <a:gd name="connsiteY40" fmla="*/ 658091 h 981547"/>
              <a:gd name="connsiteX41" fmla="*/ 3509819 w 12388273"/>
              <a:gd name="connsiteY41" fmla="*/ 738909 h 981547"/>
              <a:gd name="connsiteX42" fmla="*/ 3532910 w 12388273"/>
              <a:gd name="connsiteY42" fmla="*/ 773545 h 981547"/>
              <a:gd name="connsiteX43" fmla="*/ 3590637 w 12388273"/>
              <a:gd name="connsiteY43" fmla="*/ 831272 h 981547"/>
              <a:gd name="connsiteX44" fmla="*/ 3659910 w 12388273"/>
              <a:gd name="connsiteY44" fmla="*/ 900545 h 981547"/>
              <a:gd name="connsiteX45" fmla="*/ 3717637 w 12388273"/>
              <a:gd name="connsiteY45" fmla="*/ 935182 h 981547"/>
              <a:gd name="connsiteX46" fmla="*/ 3786910 w 12388273"/>
              <a:gd name="connsiteY46" fmla="*/ 958272 h 981547"/>
              <a:gd name="connsiteX47" fmla="*/ 3856182 w 12388273"/>
              <a:gd name="connsiteY47" fmla="*/ 958272 h 981547"/>
              <a:gd name="connsiteX48" fmla="*/ 3913910 w 12388273"/>
              <a:gd name="connsiteY48" fmla="*/ 923636 h 981547"/>
              <a:gd name="connsiteX49" fmla="*/ 4006273 w 12388273"/>
              <a:gd name="connsiteY49" fmla="*/ 854363 h 981547"/>
              <a:gd name="connsiteX50" fmla="*/ 4064000 w 12388273"/>
              <a:gd name="connsiteY50" fmla="*/ 773545 h 981547"/>
              <a:gd name="connsiteX51" fmla="*/ 4144819 w 12388273"/>
              <a:gd name="connsiteY51" fmla="*/ 681182 h 981547"/>
              <a:gd name="connsiteX52" fmla="*/ 4191000 w 12388273"/>
              <a:gd name="connsiteY52" fmla="*/ 611909 h 981547"/>
              <a:gd name="connsiteX53" fmla="*/ 4260273 w 12388273"/>
              <a:gd name="connsiteY53" fmla="*/ 508000 h 981547"/>
              <a:gd name="connsiteX54" fmla="*/ 4352637 w 12388273"/>
              <a:gd name="connsiteY54" fmla="*/ 381000 h 981547"/>
              <a:gd name="connsiteX55" fmla="*/ 4421910 w 12388273"/>
              <a:gd name="connsiteY55" fmla="*/ 277091 h 981547"/>
              <a:gd name="connsiteX56" fmla="*/ 4514273 w 12388273"/>
              <a:gd name="connsiteY56" fmla="*/ 196272 h 981547"/>
              <a:gd name="connsiteX57" fmla="*/ 4606637 w 12388273"/>
              <a:gd name="connsiteY57" fmla="*/ 103909 h 981547"/>
              <a:gd name="connsiteX58" fmla="*/ 4699000 w 12388273"/>
              <a:gd name="connsiteY58" fmla="*/ 46182 h 981547"/>
              <a:gd name="connsiteX59" fmla="*/ 4756728 w 12388273"/>
              <a:gd name="connsiteY59" fmla="*/ 11545 h 981547"/>
              <a:gd name="connsiteX60" fmla="*/ 4814455 w 12388273"/>
              <a:gd name="connsiteY60" fmla="*/ 11545 h 981547"/>
              <a:gd name="connsiteX61" fmla="*/ 4872182 w 12388273"/>
              <a:gd name="connsiteY61" fmla="*/ 46182 h 981547"/>
              <a:gd name="connsiteX62" fmla="*/ 4941455 w 12388273"/>
              <a:gd name="connsiteY62" fmla="*/ 103909 h 981547"/>
              <a:gd name="connsiteX63" fmla="*/ 5010728 w 12388273"/>
              <a:gd name="connsiteY63" fmla="*/ 150091 h 981547"/>
              <a:gd name="connsiteX64" fmla="*/ 5056910 w 12388273"/>
              <a:gd name="connsiteY64" fmla="*/ 219363 h 981547"/>
              <a:gd name="connsiteX65" fmla="*/ 5160819 w 12388273"/>
              <a:gd name="connsiteY65" fmla="*/ 323272 h 981547"/>
              <a:gd name="connsiteX66" fmla="*/ 5218546 w 12388273"/>
              <a:gd name="connsiteY66" fmla="*/ 438727 h 981547"/>
              <a:gd name="connsiteX67" fmla="*/ 5287819 w 12388273"/>
              <a:gd name="connsiteY67" fmla="*/ 531091 h 981547"/>
              <a:gd name="connsiteX68" fmla="*/ 5357091 w 12388273"/>
              <a:gd name="connsiteY68" fmla="*/ 635000 h 981547"/>
              <a:gd name="connsiteX69" fmla="*/ 5414819 w 12388273"/>
              <a:gd name="connsiteY69" fmla="*/ 738909 h 981547"/>
              <a:gd name="connsiteX70" fmla="*/ 5553364 w 12388273"/>
              <a:gd name="connsiteY70" fmla="*/ 865909 h 981547"/>
              <a:gd name="connsiteX71" fmla="*/ 5657273 w 12388273"/>
              <a:gd name="connsiteY71" fmla="*/ 923636 h 981547"/>
              <a:gd name="connsiteX72" fmla="*/ 5715000 w 12388273"/>
              <a:gd name="connsiteY72" fmla="*/ 946727 h 981547"/>
              <a:gd name="connsiteX73" fmla="*/ 5772728 w 12388273"/>
              <a:gd name="connsiteY73" fmla="*/ 946727 h 981547"/>
              <a:gd name="connsiteX74" fmla="*/ 5842000 w 12388273"/>
              <a:gd name="connsiteY74" fmla="*/ 912091 h 981547"/>
              <a:gd name="connsiteX75" fmla="*/ 5888182 w 12388273"/>
              <a:gd name="connsiteY75" fmla="*/ 865909 h 981547"/>
              <a:gd name="connsiteX76" fmla="*/ 5957455 w 12388273"/>
              <a:gd name="connsiteY76" fmla="*/ 819727 h 981547"/>
              <a:gd name="connsiteX77" fmla="*/ 6026728 w 12388273"/>
              <a:gd name="connsiteY77" fmla="*/ 715818 h 981547"/>
              <a:gd name="connsiteX78" fmla="*/ 6096000 w 12388273"/>
              <a:gd name="connsiteY78" fmla="*/ 611909 h 981547"/>
              <a:gd name="connsiteX79" fmla="*/ 6188364 w 12388273"/>
              <a:gd name="connsiteY79" fmla="*/ 508000 h 981547"/>
              <a:gd name="connsiteX80" fmla="*/ 6257637 w 12388273"/>
              <a:gd name="connsiteY80" fmla="*/ 369454 h 981547"/>
              <a:gd name="connsiteX81" fmla="*/ 6338455 w 12388273"/>
              <a:gd name="connsiteY81" fmla="*/ 288636 h 981547"/>
              <a:gd name="connsiteX82" fmla="*/ 6384637 w 12388273"/>
              <a:gd name="connsiteY82" fmla="*/ 196272 h 981547"/>
              <a:gd name="connsiteX83" fmla="*/ 6465455 w 12388273"/>
              <a:gd name="connsiteY83" fmla="*/ 138545 h 981547"/>
              <a:gd name="connsiteX84" fmla="*/ 6604000 w 12388273"/>
              <a:gd name="connsiteY84" fmla="*/ 46182 h 981547"/>
              <a:gd name="connsiteX85" fmla="*/ 6673273 w 12388273"/>
              <a:gd name="connsiteY85" fmla="*/ 11545 h 981547"/>
              <a:gd name="connsiteX86" fmla="*/ 6765637 w 12388273"/>
              <a:gd name="connsiteY86" fmla="*/ 11545 h 981547"/>
              <a:gd name="connsiteX87" fmla="*/ 6858000 w 12388273"/>
              <a:gd name="connsiteY87" fmla="*/ 80818 h 981547"/>
              <a:gd name="connsiteX88" fmla="*/ 6904182 w 12388273"/>
              <a:gd name="connsiteY88" fmla="*/ 138545 h 981547"/>
              <a:gd name="connsiteX89" fmla="*/ 6961910 w 12388273"/>
              <a:gd name="connsiteY89" fmla="*/ 230909 h 981547"/>
              <a:gd name="connsiteX90" fmla="*/ 7008091 w 12388273"/>
              <a:gd name="connsiteY90" fmla="*/ 288636 h 981547"/>
              <a:gd name="connsiteX91" fmla="*/ 7100455 w 12388273"/>
              <a:gd name="connsiteY91" fmla="*/ 404091 h 981547"/>
              <a:gd name="connsiteX92" fmla="*/ 7181273 w 12388273"/>
              <a:gd name="connsiteY92" fmla="*/ 519545 h 981547"/>
              <a:gd name="connsiteX93" fmla="*/ 7250546 w 12388273"/>
              <a:gd name="connsiteY93" fmla="*/ 600363 h 981547"/>
              <a:gd name="connsiteX94" fmla="*/ 7308273 w 12388273"/>
              <a:gd name="connsiteY94" fmla="*/ 704272 h 981547"/>
              <a:gd name="connsiteX95" fmla="*/ 7400637 w 12388273"/>
              <a:gd name="connsiteY95" fmla="*/ 785091 h 981547"/>
              <a:gd name="connsiteX96" fmla="*/ 7458364 w 12388273"/>
              <a:gd name="connsiteY96" fmla="*/ 854363 h 981547"/>
              <a:gd name="connsiteX97" fmla="*/ 7539182 w 12388273"/>
              <a:gd name="connsiteY97" fmla="*/ 900545 h 981547"/>
              <a:gd name="connsiteX98" fmla="*/ 7608455 w 12388273"/>
              <a:gd name="connsiteY98" fmla="*/ 935182 h 981547"/>
              <a:gd name="connsiteX99" fmla="*/ 7677728 w 12388273"/>
              <a:gd name="connsiteY99" fmla="*/ 958272 h 981547"/>
              <a:gd name="connsiteX100" fmla="*/ 7747000 w 12388273"/>
              <a:gd name="connsiteY100" fmla="*/ 935182 h 981547"/>
              <a:gd name="connsiteX101" fmla="*/ 7781637 w 12388273"/>
              <a:gd name="connsiteY101" fmla="*/ 900545 h 981547"/>
              <a:gd name="connsiteX102" fmla="*/ 7839364 w 12388273"/>
              <a:gd name="connsiteY102" fmla="*/ 819727 h 981547"/>
              <a:gd name="connsiteX103" fmla="*/ 7943273 w 12388273"/>
              <a:gd name="connsiteY103" fmla="*/ 727363 h 981547"/>
              <a:gd name="connsiteX104" fmla="*/ 7989455 w 12388273"/>
              <a:gd name="connsiteY104" fmla="*/ 658091 h 981547"/>
              <a:gd name="connsiteX105" fmla="*/ 8024091 w 12388273"/>
              <a:gd name="connsiteY105" fmla="*/ 588818 h 981547"/>
              <a:gd name="connsiteX106" fmla="*/ 8151091 w 12388273"/>
              <a:gd name="connsiteY106" fmla="*/ 450272 h 981547"/>
              <a:gd name="connsiteX107" fmla="*/ 8231910 w 12388273"/>
              <a:gd name="connsiteY107" fmla="*/ 346363 h 981547"/>
              <a:gd name="connsiteX108" fmla="*/ 8301182 w 12388273"/>
              <a:gd name="connsiteY108" fmla="*/ 230909 h 981547"/>
              <a:gd name="connsiteX109" fmla="*/ 8416637 w 12388273"/>
              <a:gd name="connsiteY109" fmla="*/ 138545 h 981547"/>
              <a:gd name="connsiteX110" fmla="*/ 8497455 w 12388273"/>
              <a:gd name="connsiteY110" fmla="*/ 69272 h 981547"/>
              <a:gd name="connsiteX111" fmla="*/ 8589819 w 12388273"/>
              <a:gd name="connsiteY111" fmla="*/ 34636 h 981547"/>
              <a:gd name="connsiteX112" fmla="*/ 8693728 w 12388273"/>
              <a:gd name="connsiteY112" fmla="*/ 69272 h 981547"/>
              <a:gd name="connsiteX113" fmla="*/ 8786091 w 12388273"/>
              <a:gd name="connsiteY113" fmla="*/ 138545 h 981547"/>
              <a:gd name="connsiteX114" fmla="*/ 8843819 w 12388273"/>
              <a:gd name="connsiteY114" fmla="*/ 207818 h 981547"/>
              <a:gd name="connsiteX115" fmla="*/ 8924637 w 12388273"/>
              <a:gd name="connsiteY115" fmla="*/ 277091 h 981547"/>
              <a:gd name="connsiteX116" fmla="*/ 8993910 w 12388273"/>
              <a:gd name="connsiteY116" fmla="*/ 369454 h 981547"/>
              <a:gd name="connsiteX117" fmla="*/ 9051637 w 12388273"/>
              <a:gd name="connsiteY117" fmla="*/ 473363 h 981547"/>
              <a:gd name="connsiteX118" fmla="*/ 9109364 w 12388273"/>
              <a:gd name="connsiteY118" fmla="*/ 554182 h 981547"/>
              <a:gd name="connsiteX119" fmla="*/ 9190182 w 12388273"/>
              <a:gd name="connsiteY119" fmla="*/ 635000 h 981547"/>
              <a:gd name="connsiteX120" fmla="*/ 9236364 w 12388273"/>
              <a:gd name="connsiteY120" fmla="*/ 704272 h 981547"/>
              <a:gd name="connsiteX121" fmla="*/ 9305637 w 12388273"/>
              <a:gd name="connsiteY121" fmla="*/ 796636 h 981547"/>
              <a:gd name="connsiteX122" fmla="*/ 9374910 w 12388273"/>
              <a:gd name="connsiteY122" fmla="*/ 842818 h 981547"/>
              <a:gd name="connsiteX123" fmla="*/ 9432637 w 12388273"/>
              <a:gd name="connsiteY123" fmla="*/ 912091 h 981547"/>
              <a:gd name="connsiteX124" fmla="*/ 9536546 w 12388273"/>
              <a:gd name="connsiteY124" fmla="*/ 958272 h 981547"/>
              <a:gd name="connsiteX125" fmla="*/ 9640455 w 12388273"/>
              <a:gd name="connsiteY125" fmla="*/ 981363 h 981547"/>
              <a:gd name="connsiteX126" fmla="*/ 9698182 w 12388273"/>
              <a:gd name="connsiteY126" fmla="*/ 946727 h 981547"/>
              <a:gd name="connsiteX127" fmla="*/ 9767455 w 12388273"/>
              <a:gd name="connsiteY127" fmla="*/ 877454 h 981547"/>
              <a:gd name="connsiteX128" fmla="*/ 9813637 w 12388273"/>
              <a:gd name="connsiteY128" fmla="*/ 808182 h 981547"/>
              <a:gd name="connsiteX129" fmla="*/ 9859819 w 12388273"/>
              <a:gd name="connsiteY129" fmla="*/ 738909 h 981547"/>
              <a:gd name="connsiteX130" fmla="*/ 9906000 w 12388273"/>
              <a:gd name="connsiteY130" fmla="*/ 669636 h 981547"/>
              <a:gd name="connsiteX131" fmla="*/ 9963728 w 12388273"/>
              <a:gd name="connsiteY131" fmla="*/ 565727 h 981547"/>
              <a:gd name="connsiteX132" fmla="*/ 10033000 w 12388273"/>
              <a:gd name="connsiteY132" fmla="*/ 496454 h 981547"/>
              <a:gd name="connsiteX133" fmla="*/ 10102273 w 12388273"/>
              <a:gd name="connsiteY133" fmla="*/ 392545 h 981547"/>
              <a:gd name="connsiteX134" fmla="*/ 10148455 w 12388273"/>
              <a:gd name="connsiteY134" fmla="*/ 311727 h 981547"/>
              <a:gd name="connsiteX135" fmla="*/ 10217728 w 12388273"/>
              <a:gd name="connsiteY135" fmla="*/ 219363 h 981547"/>
              <a:gd name="connsiteX136" fmla="*/ 10310091 w 12388273"/>
              <a:gd name="connsiteY136" fmla="*/ 115454 h 981547"/>
              <a:gd name="connsiteX137" fmla="*/ 10367819 w 12388273"/>
              <a:gd name="connsiteY137" fmla="*/ 80818 h 981547"/>
              <a:gd name="connsiteX138" fmla="*/ 10437091 w 12388273"/>
              <a:gd name="connsiteY138" fmla="*/ 46182 h 981547"/>
              <a:gd name="connsiteX139" fmla="*/ 10494819 w 12388273"/>
              <a:gd name="connsiteY139" fmla="*/ 34636 h 981547"/>
              <a:gd name="connsiteX140" fmla="*/ 10564091 w 12388273"/>
              <a:gd name="connsiteY140" fmla="*/ 34636 h 981547"/>
              <a:gd name="connsiteX141" fmla="*/ 10610273 w 12388273"/>
              <a:gd name="connsiteY141" fmla="*/ 46182 h 981547"/>
              <a:gd name="connsiteX142" fmla="*/ 10679546 w 12388273"/>
              <a:gd name="connsiteY142" fmla="*/ 115454 h 981547"/>
              <a:gd name="connsiteX143" fmla="*/ 10748819 w 12388273"/>
              <a:gd name="connsiteY143" fmla="*/ 150091 h 981547"/>
              <a:gd name="connsiteX144" fmla="*/ 10806546 w 12388273"/>
              <a:gd name="connsiteY144" fmla="*/ 207818 h 981547"/>
              <a:gd name="connsiteX145" fmla="*/ 10852728 w 12388273"/>
              <a:gd name="connsiteY145" fmla="*/ 300182 h 981547"/>
              <a:gd name="connsiteX146" fmla="*/ 10910455 w 12388273"/>
              <a:gd name="connsiteY146" fmla="*/ 346363 h 981547"/>
              <a:gd name="connsiteX147" fmla="*/ 10979728 w 12388273"/>
              <a:gd name="connsiteY147" fmla="*/ 450272 h 981547"/>
              <a:gd name="connsiteX148" fmla="*/ 11014364 w 12388273"/>
              <a:gd name="connsiteY148" fmla="*/ 542636 h 981547"/>
              <a:gd name="connsiteX149" fmla="*/ 11083637 w 12388273"/>
              <a:gd name="connsiteY149" fmla="*/ 588818 h 981547"/>
              <a:gd name="connsiteX150" fmla="*/ 11141364 w 12388273"/>
              <a:gd name="connsiteY150" fmla="*/ 635000 h 981547"/>
              <a:gd name="connsiteX151" fmla="*/ 11176000 w 12388273"/>
              <a:gd name="connsiteY151" fmla="*/ 692727 h 981547"/>
              <a:gd name="connsiteX152" fmla="*/ 11222182 w 12388273"/>
              <a:gd name="connsiteY152" fmla="*/ 738909 h 981547"/>
              <a:gd name="connsiteX153" fmla="*/ 11291455 w 12388273"/>
              <a:gd name="connsiteY153" fmla="*/ 819727 h 981547"/>
              <a:gd name="connsiteX154" fmla="*/ 11337637 w 12388273"/>
              <a:gd name="connsiteY154" fmla="*/ 842818 h 981547"/>
              <a:gd name="connsiteX155" fmla="*/ 11372273 w 12388273"/>
              <a:gd name="connsiteY155" fmla="*/ 854363 h 981547"/>
              <a:gd name="connsiteX156" fmla="*/ 11406910 w 12388273"/>
              <a:gd name="connsiteY156" fmla="*/ 877454 h 981547"/>
              <a:gd name="connsiteX157" fmla="*/ 11441546 w 12388273"/>
              <a:gd name="connsiteY157" fmla="*/ 889000 h 981547"/>
              <a:gd name="connsiteX158" fmla="*/ 11487728 w 12388273"/>
              <a:gd name="connsiteY158" fmla="*/ 912091 h 981547"/>
              <a:gd name="connsiteX159" fmla="*/ 11533910 w 12388273"/>
              <a:gd name="connsiteY159" fmla="*/ 912091 h 981547"/>
              <a:gd name="connsiteX160" fmla="*/ 11591637 w 12388273"/>
              <a:gd name="connsiteY160" fmla="*/ 900545 h 981547"/>
              <a:gd name="connsiteX161" fmla="*/ 11660910 w 12388273"/>
              <a:gd name="connsiteY161" fmla="*/ 842818 h 981547"/>
              <a:gd name="connsiteX162" fmla="*/ 11707091 w 12388273"/>
              <a:gd name="connsiteY162" fmla="*/ 796636 h 981547"/>
              <a:gd name="connsiteX163" fmla="*/ 11764819 w 12388273"/>
              <a:gd name="connsiteY163" fmla="*/ 750454 h 981547"/>
              <a:gd name="connsiteX164" fmla="*/ 11822546 w 12388273"/>
              <a:gd name="connsiteY164" fmla="*/ 669636 h 981547"/>
              <a:gd name="connsiteX165" fmla="*/ 11961091 w 12388273"/>
              <a:gd name="connsiteY165" fmla="*/ 554182 h 981547"/>
              <a:gd name="connsiteX166" fmla="*/ 12065000 w 12388273"/>
              <a:gd name="connsiteY166" fmla="*/ 461818 h 981547"/>
              <a:gd name="connsiteX167" fmla="*/ 12157364 w 12388273"/>
              <a:gd name="connsiteY167" fmla="*/ 357909 h 981547"/>
              <a:gd name="connsiteX168" fmla="*/ 12203546 w 12388273"/>
              <a:gd name="connsiteY168" fmla="*/ 288636 h 981547"/>
              <a:gd name="connsiteX169" fmla="*/ 12261273 w 12388273"/>
              <a:gd name="connsiteY169" fmla="*/ 219363 h 981547"/>
              <a:gd name="connsiteX170" fmla="*/ 12319000 w 12388273"/>
              <a:gd name="connsiteY170" fmla="*/ 138545 h 981547"/>
              <a:gd name="connsiteX171" fmla="*/ 12365182 w 12388273"/>
              <a:gd name="connsiteY171" fmla="*/ 57727 h 981547"/>
              <a:gd name="connsiteX172" fmla="*/ 12388273 w 12388273"/>
              <a:gd name="connsiteY172" fmla="*/ 0 h 98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12388273" h="981547">
                <a:moveTo>
                  <a:pt x="0" y="923636"/>
                </a:moveTo>
                <a:cubicBezTo>
                  <a:pt x="52916" y="855325"/>
                  <a:pt x="105833" y="787014"/>
                  <a:pt x="150091" y="727363"/>
                </a:cubicBezTo>
                <a:cubicBezTo>
                  <a:pt x="194349" y="667712"/>
                  <a:pt x="227061" y="615757"/>
                  <a:pt x="265546" y="565727"/>
                </a:cubicBezTo>
                <a:cubicBezTo>
                  <a:pt x="304031" y="515697"/>
                  <a:pt x="338667" y="479136"/>
                  <a:pt x="381000" y="427182"/>
                </a:cubicBezTo>
                <a:cubicBezTo>
                  <a:pt x="423333" y="375228"/>
                  <a:pt x="477213" y="296333"/>
                  <a:pt x="519546" y="254000"/>
                </a:cubicBezTo>
                <a:cubicBezTo>
                  <a:pt x="561879" y="211667"/>
                  <a:pt x="596515" y="202046"/>
                  <a:pt x="635000" y="173182"/>
                </a:cubicBezTo>
                <a:cubicBezTo>
                  <a:pt x="673485" y="144318"/>
                  <a:pt x="710046" y="103909"/>
                  <a:pt x="750455" y="80818"/>
                </a:cubicBezTo>
                <a:cubicBezTo>
                  <a:pt x="790864" y="57727"/>
                  <a:pt x="838970" y="46181"/>
                  <a:pt x="877455" y="34636"/>
                </a:cubicBezTo>
                <a:cubicBezTo>
                  <a:pt x="915940" y="23091"/>
                  <a:pt x="948652" y="7697"/>
                  <a:pt x="981364" y="11545"/>
                </a:cubicBezTo>
                <a:cubicBezTo>
                  <a:pt x="1014076" y="15393"/>
                  <a:pt x="1042940" y="36560"/>
                  <a:pt x="1073728" y="57727"/>
                </a:cubicBezTo>
                <a:cubicBezTo>
                  <a:pt x="1104516" y="78894"/>
                  <a:pt x="1141076" y="113530"/>
                  <a:pt x="1166091" y="138545"/>
                </a:cubicBezTo>
                <a:cubicBezTo>
                  <a:pt x="1191106" y="163560"/>
                  <a:pt x="1223819" y="207818"/>
                  <a:pt x="1223819" y="207818"/>
                </a:cubicBezTo>
                <a:cubicBezTo>
                  <a:pt x="1252683" y="242454"/>
                  <a:pt x="1306561" y="304030"/>
                  <a:pt x="1339273" y="346363"/>
                </a:cubicBezTo>
                <a:cubicBezTo>
                  <a:pt x="1371985" y="388696"/>
                  <a:pt x="1397000" y="425257"/>
                  <a:pt x="1420091" y="461818"/>
                </a:cubicBezTo>
                <a:cubicBezTo>
                  <a:pt x="1443182" y="498379"/>
                  <a:pt x="1458577" y="533015"/>
                  <a:pt x="1477819" y="565727"/>
                </a:cubicBezTo>
                <a:cubicBezTo>
                  <a:pt x="1497061" y="598439"/>
                  <a:pt x="1510531" y="625379"/>
                  <a:pt x="1535546" y="658091"/>
                </a:cubicBezTo>
                <a:cubicBezTo>
                  <a:pt x="1560561" y="690803"/>
                  <a:pt x="1600971" y="731212"/>
                  <a:pt x="1627910" y="762000"/>
                </a:cubicBezTo>
                <a:cubicBezTo>
                  <a:pt x="1654849" y="792788"/>
                  <a:pt x="1677940" y="819727"/>
                  <a:pt x="1697182" y="842818"/>
                </a:cubicBezTo>
                <a:cubicBezTo>
                  <a:pt x="1716424" y="865909"/>
                  <a:pt x="1726046" y="887075"/>
                  <a:pt x="1743364" y="900545"/>
                </a:cubicBezTo>
                <a:cubicBezTo>
                  <a:pt x="1760682" y="914015"/>
                  <a:pt x="1783773" y="915939"/>
                  <a:pt x="1801091" y="923636"/>
                </a:cubicBezTo>
                <a:cubicBezTo>
                  <a:pt x="1818409" y="931333"/>
                  <a:pt x="1828031" y="942879"/>
                  <a:pt x="1847273" y="946727"/>
                </a:cubicBezTo>
                <a:cubicBezTo>
                  <a:pt x="1866516" y="950576"/>
                  <a:pt x="1891531" y="948651"/>
                  <a:pt x="1916546" y="946727"/>
                </a:cubicBezTo>
                <a:cubicBezTo>
                  <a:pt x="1941561" y="944803"/>
                  <a:pt x="1968500" y="946728"/>
                  <a:pt x="1997364" y="935182"/>
                </a:cubicBezTo>
                <a:cubicBezTo>
                  <a:pt x="2026228" y="923637"/>
                  <a:pt x="2058940" y="904394"/>
                  <a:pt x="2089728" y="877454"/>
                </a:cubicBezTo>
                <a:cubicBezTo>
                  <a:pt x="2120516" y="850514"/>
                  <a:pt x="2155152" y="808181"/>
                  <a:pt x="2182091" y="773545"/>
                </a:cubicBezTo>
                <a:cubicBezTo>
                  <a:pt x="2209030" y="738909"/>
                  <a:pt x="2226349" y="706196"/>
                  <a:pt x="2251364" y="669636"/>
                </a:cubicBezTo>
                <a:cubicBezTo>
                  <a:pt x="2276379" y="633075"/>
                  <a:pt x="2307167" y="592667"/>
                  <a:pt x="2332182" y="554182"/>
                </a:cubicBezTo>
                <a:cubicBezTo>
                  <a:pt x="2357197" y="515697"/>
                  <a:pt x="2368743" y="482985"/>
                  <a:pt x="2401455" y="438727"/>
                </a:cubicBezTo>
                <a:cubicBezTo>
                  <a:pt x="2434167" y="394469"/>
                  <a:pt x="2495743" y="332893"/>
                  <a:pt x="2528455" y="288636"/>
                </a:cubicBezTo>
                <a:cubicBezTo>
                  <a:pt x="2561167" y="244379"/>
                  <a:pt x="2568864" y="207818"/>
                  <a:pt x="2597728" y="173182"/>
                </a:cubicBezTo>
                <a:cubicBezTo>
                  <a:pt x="2626592" y="138546"/>
                  <a:pt x="2661228" y="105833"/>
                  <a:pt x="2701637" y="80818"/>
                </a:cubicBezTo>
                <a:cubicBezTo>
                  <a:pt x="2742046" y="55803"/>
                  <a:pt x="2801697" y="32712"/>
                  <a:pt x="2840182" y="23091"/>
                </a:cubicBezTo>
                <a:cubicBezTo>
                  <a:pt x="2878667" y="13470"/>
                  <a:pt x="2909455" y="19242"/>
                  <a:pt x="2932546" y="23091"/>
                </a:cubicBezTo>
                <a:cubicBezTo>
                  <a:pt x="2955637" y="26939"/>
                  <a:pt x="2963334" y="30788"/>
                  <a:pt x="2978728" y="46182"/>
                </a:cubicBezTo>
                <a:cubicBezTo>
                  <a:pt x="2994122" y="61576"/>
                  <a:pt x="3001819" y="90439"/>
                  <a:pt x="3024910" y="115454"/>
                </a:cubicBezTo>
                <a:cubicBezTo>
                  <a:pt x="3048001" y="140469"/>
                  <a:pt x="3086485" y="165484"/>
                  <a:pt x="3117273" y="196272"/>
                </a:cubicBezTo>
                <a:cubicBezTo>
                  <a:pt x="3148061" y="227060"/>
                  <a:pt x="3188470" y="269394"/>
                  <a:pt x="3209637" y="300182"/>
                </a:cubicBezTo>
                <a:cubicBezTo>
                  <a:pt x="3230804" y="330970"/>
                  <a:pt x="3225031" y="350212"/>
                  <a:pt x="3244273" y="381000"/>
                </a:cubicBezTo>
                <a:cubicBezTo>
                  <a:pt x="3263515" y="411788"/>
                  <a:pt x="3302000" y="452197"/>
                  <a:pt x="3325091" y="484909"/>
                </a:cubicBezTo>
                <a:cubicBezTo>
                  <a:pt x="3348182" y="517621"/>
                  <a:pt x="3363577" y="548408"/>
                  <a:pt x="3382819" y="577272"/>
                </a:cubicBezTo>
                <a:cubicBezTo>
                  <a:pt x="3402062" y="606136"/>
                  <a:pt x="3419379" y="631151"/>
                  <a:pt x="3440546" y="658091"/>
                </a:cubicBezTo>
                <a:cubicBezTo>
                  <a:pt x="3461713" y="685030"/>
                  <a:pt x="3494425" y="719667"/>
                  <a:pt x="3509819" y="738909"/>
                </a:cubicBezTo>
                <a:cubicBezTo>
                  <a:pt x="3525213" y="758151"/>
                  <a:pt x="3519440" y="758151"/>
                  <a:pt x="3532910" y="773545"/>
                </a:cubicBezTo>
                <a:cubicBezTo>
                  <a:pt x="3546380" y="788939"/>
                  <a:pt x="3590637" y="831272"/>
                  <a:pt x="3590637" y="831272"/>
                </a:cubicBezTo>
                <a:cubicBezTo>
                  <a:pt x="3611804" y="852439"/>
                  <a:pt x="3638744" y="883227"/>
                  <a:pt x="3659910" y="900545"/>
                </a:cubicBezTo>
                <a:cubicBezTo>
                  <a:pt x="3681076" y="917863"/>
                  <a:pt x="3696470" y="925561"/>
                  <a:pt x="3717637" y="935182"/>
                </a:cubicBezTo>
                <a:cubicBezTo>
                  <a:pt x="3738804" y="944803"/>
                  <a:pt x="3763819" y="954424"/>
                  <a:pt x="3786910" y="958272"/>
                </a:cubicBezTo>
                <a:cubicBezTo>
                  <a:pt x="3810001" y="962120"/>
                  <a:pt x="3835015" y="964045"/>
                  <a:pt x="3856182" y="958272"/>
                </a:cubicBezTo>
                <a:cubicBezTo>
                  <a:pt x="3877349" y="952499"/>
                  <a:pt x="3888895" y="940954"/>
                  <a:pt x="3913910" y="923636"/>
                </a:cubicBezTo>
                <a:cubicBezTo>
                  <a:pt x="3938925" y="906318"/>
                  <a:pt x="3981258" y="879378"/>
                  <a:pt x="4006273" y="854363"/>
                </a:cubicBezTo>
                <a:cubicBezTo>
                  <a:pt x="4031288" y="829348"/>
                  <a:pt x="4040909" y="802408"/>
                  <a:pt x="4064000" y="773545"/>
                </a:cubicBezTo>
                <a:cubicBezTo>
                  <a:pt x="4087091" y="744681"/>
                  <a:pt x="4123652" y="708121"/>
                  <a:pt x="4144819" y="681182"/>
                </a:cubicBezTo>
                <a:cubicBezTo>
                  <a:pt x="4165986" y="654243"/>
                  <a:pt x="4191000" y="611909"/>
                  <a:pt x="4191000" y="611909"/>
                </a:cubicBezTo>
                <a:cubicBezTo>
                  <a:pt x="4210242" y="583045"/>
                  <a:pt x="4233334" y="546485"/>
                  <a:pt x="4260273" y="508000"/>
                </a:cubicBezTo>
                <a:cubicBezTo>
                  <a:pt x="4287212" y="469515"/>
                  <a:pt x="4325698" y="419485"/>
                  <a:pt x="4352637" y="381000"/>
                </a:cubicBezTo>
                <a:cubicBezTo>
                  <a:pt x="4379576" y="342515"/>
                  <a:pt x="4394971" y="307879"/>
                  <a:pt x="4421910" y="277091"/>
                </a:cubicBezTo>
                <a:cubicBezTo>
                  <a:pt x="4448849" y="246303"/>
                  <a:pt x="4483485" y="225136"/>
                  <a:pt x="4514273" y="196272"/>
                </a:cubicBezTo>
                <a:cubicBezTo>
                  <a:pt x="4545061" y="167408"/>
                  <a:pt x="4575849" y="128924"/>
                  <a:pt x="4606637" y="103909"/>
                </a:cubicBezTo>
                <a:cubicBezTo>
                  <a:pt x="4637425" y="78894"/>
                  <a:pt x="4673985" y="61576"/>
                  <a:pt x="4699000" y="46182"/>
                </a:cubicBezTo>
                <a:cubicBezTo>
                  <a:pt x="4724015" y="30788"/>
                  <a:pt x="4737486" y="17318"/>
                  <a:pt x="4756728" y="11545"/>
                </a:cubicBezTo>
                <a:cubicBezTo>
                  <a:pt x="4775970" y="5772"/>
                  <a:pt x="4795213" y="5772"/>
                  <a:pt x="4814455" y="11545"/>
                </a:cubicBezTo>
                <a:cubicBezTo>
                  <a:pt x="4833697" y="17318"/>
                  <a:pt x="4851015" y="30788"/>
                  <a:pt x="4872182" y="46182"/>
                </a:cubicBezTo>
                <a:cubicBezTo>
                  <a:pt x="4893349" y="61576"/>
                  <a:pt x="4918364" y="86591"/>
                  <a:pt x="4941455" y="103909"/>
                </a:cubicBezTo>
                <a:cubicBezTo>
                  <a:pt x="4964546" y="121227"/>
                  <a:pt x="4991486" y="130849"/>
                  <a:pt x="5010728" y="150091"/>
                </a:cubicBezTo>
                <a:cubicBezTo>
                  <a:pt x="5029971" y="169333"/>
                  <a:pt x="5031895" y="190500"/>
                  <a:pt x="5056910" y="219363"/>
                </a:cubicBezTo>
                <a:cubicBezTo>
                  <a:pt x="5081925" y="248226"/>
                  <a:pt x="5133880" y="286711"/>
                  <a:pt x="5160819" y="323272"/>
                </a:cubicBezTo>
                <a:cubicBezTo>
                  <a:pt x="5187758" y="359833"/>
                  <a:pt x="5197379" y="404091"/>
                  <a:pt x="5218546" y="438727"/>
                </a:cubicBezTo>
                <a:cubicBezTo>
                  <a:pt x="5239713" y="473363"/>
                  <a:pt x="5264728" y="498379"/>
                  <a:pt x="5287819" y="531091"/>
                </a:cubicBezTo>
                <a:cubicBezTo>
                  <a:pt x="5310910" y="563803"/>
                  <a:pt x="5335924" y="600364"/>
                  <a:pt x="5357091" y="635000"/>
                </a:cubicBezTo>
                <a:cubicBezTo>
                  <a:pt x="5378258" y="669636"/>
                  <a:pt x="5382107" y="700424"/>
                  <a:pt x="5414819" y="738909"/>
                </a:cubicBezTo>
                <a:cubicBezTo>
                  <a:pt x="5447531" y="777394"/>
                  <a:pt x="5512955" y="835121"/>
                  <a:pt x="5553364" y="865909"/>
                </a:cubicBezTo>
                <a:cubicBezTo>
                  <a:pt x="5593773" y="896697"/>
                  <a:pt x="5630334" y="910166"/>
                  <a:pt x="5657273" y="923636"/>
                </a:cubicBezTo>
                <a:cubicBezTo>
                  <a:pt x="5684212" y="937106"/>
                  <a:pt x="5695758" y="942879"/>
                  <a:pt x="5715000" y="946727"/>
                </a:cubicBezTo>
                <a:cubicBezTo>
                  <a:pt x="5734243" y="950576"/>
                  <a:pt x="5751561" y="952500"/>
                  <a:pt x="5772728" y="946727"/>
                </a:cubicBezTo>
                <a:cubicBezTo>
                  <a:pt x="5793895" y="940954"/>
                  <a:pt x="5822758" y="925561"/>
                  <a:pt x="5842000" y="912091"/>
                </a:cubicBezTo>
                <a:cubicBezTo>
                  <a:pt x="5861242" y="898621"/>
                  <a:pt x="5868940" y="881303"/>
                  <a:pt x="5888182" y="865909"/>
                </a:cubicBezTo>
                <a:cubicBezTo>
                  <a:pt x="5907424" y="850515"/>
                  <a:pt x="5934364" y="844742"/>
                  <a:pt x="5957455" y="819727"/>
                </a:cubicBezTo>
                <a:cubicBezTo>
                  <a:pt x="5980546" y="794712"/>
                  <a:pt x="6026728" y="715818"/>
                  <a:pt x="6026728" y="715818"/>
                </a:cubicBezTo>
                <a:cubicBezTo>
                  <a:pt x="6049819" y="681182"/>
                  <a:pt x="6069061" y="646545"/>
                  <a:pt x="6096000" y="611909"/>
                </a:cubicBezTo>
                <a:cubicBezTo>
                  <a:pt x="6122939" y="577273"/>
                  <a:pt x="6161425" y="548409"/>
                  <a:pt x="6188364" y="508000"/>
                </a:cubicBezTo>
                <a:cubicBezTo>
                  <a:pt x="6215303" y="467591"/>
                  <a:pt x="6232622" y="406015"/>
                  <a:pt x="6257637" y="369454"/>
                </a:cubicBezTo>
                <a:cubicBezTo>
                  <a:pt x="6282652" y="332893"/>
                  <a:pt x="6317288" y="317500"/>
                  <a:pt x="6338455" y="288636"/>
                </a:cubicBezTo>
                <a:cubicBezTo>
                  <a:pt x="6359622" y="259772"/>
                  <a:pt x="6363470" y="221287"/>
                  <a:pt x="6384637" y="196272"/>
                </a:cubicBezTo>
                <a:cubicBezTo>
                  <a:pt x="6405804" y="171257"/>
                  <a:pt x="6428895" y="163560"/>
                  <a:pt x="6465455" y="138545"/>
                </a:cubicBezTo>
                <a:cubicBezTo>
                  <a:pt x="6502016" y="113530"/>
                  <a:pt x="6569364" y="67349"/>
                  <a:pt x="6604000" y="46182"/>
                </a:cubicBezTo>
                <a:cubicBezTo>
                  <a:pt x="6638636" y="25015"/>
                  <a:pt x="6646334" y="17318"/>
                  <a:pt x="6673273" y="11545"/>
                </a:cubicBezTo>
                <a:cubicBezTo>
                  <a:pt x="6700213" y="5772"/>
                  <a:pt x="6734849" y="0"/>
                  <a:pt x="6765637" y="11545"/>
                </a:cubicBezTo>
                <a:cubicBezTo>
                  <a:pt x="6796425" y="23090"/>
                  <a:pt x="6834909" y="59651"/>
                  <a:pt x="6858000" y="80818"/>
                </a:cubicBezTo>
                <a:cubicBezTo>
                  <a:pt x="6881091" y="101985"/>
                  <a:pt x="6886864" y="113530"/>
                  <a:pt x="6904182" y="138545"/>
                </a:cubicBezTo>
                <a:cubicBezTo>
                  <a:pt x="6921500" y="163560"/>
                  <a:pt x="6944592" y="205894"/>
                  <a:pt x="6961910" y="230909"/>
                </a:cubicBezTo>
                <a:cubicBezTo>
                  <a:pt x="6979228" y="255924"/>
                  <a:pt x="7008091" y="288636"/>
                  <a:pt x="7008091" y="288636"/>
                </a:cubicBezTo>
                <a:cubicBezTo>
                  <a:pt x="7031182" y="317500"/>
                  <a:pt x="7071591" y="365606"/>
                  <a:pt x="7100455" y="404091"/>
                </a:cubicBezTo>
                <a:cubicBezTo>
                  <a:pt x="7129319" y="442576"/>
                  <a:pt x="7156258" y="486833"/>
                  <a:pt x="7181273" y="519545"/>
                </a:cubicBezTo>
                <a:cubicBezTo>
                  <a:pt x="7206288" y="552257"/>
                  <a:pt x="7229379" y="569575"/>
                  <a:pt x="7250546" y="600363"/>
                </a:cubicBezTo>
                <a:cubicBezTo>
                  <a:pt x="7271713" y="631151"/>
                  <a:pt x="7283258" y="673484"/>
                  <a:pt x="7308273" y="704272"/>
                </a:cubicBezTo>
                <a:cubicBezTo>
                  <a:pt x="7333288" y="735060"/>
                  <a:pt x="7375622" y="760076"/>
                  <a:pt x="7400637" y="785091"/>
                </a:cubicBezTo>
                <a:cubicBezTo>
                  <a:pt x="7425652" y="810106"/>
                  <a:pt x="7435273" y="835121"/>
                  <a:pt x="7458364" y="854363"/>
                </a:cubicBezTo>
                <a:cubicBezTo>
                  <a:pt x="7481455" y="873605"/>
                  <a:pt x="7514167" y="887075"/>
                  <a:pt x="7539182" y="900545"/>
                </a:cubicBezTo>
                <a:cubicBezTo>
                  <a:pt x="7564197" y="914015"/>
                  <a:pt x="7585364" y="925561"/>
                  <a:pt x="7608455" y="935182"/>
                </a:cubicBezTo>
                <a:cubicBezTo>
                  <a:pt x="7631546" y="944803"/>
                  <a:pt x="7654637" y="958272"/>
                  <a:pt x="7677728" y="958272"/>
                </a:cubicBezTo>
                <a:cubicBezTo>
                  <a:pt x="7700819" y="958272"/>
                  <a:pt x="7729682" y="944803"/>
                  <a:pt x="7747000" y="935182"/>
                </a:cubicBezTo>
                <a:cubicBezTo>
                  <a:pt x="7764318" y="925561"/>
                  <a:pt x="7766243" y="919787"/>
                  <a:pt x="7781637" y="900545"/>
                </a:cubicBezTo>
                <a:cubicBezTo>
                  <a:pt x="7797031" y="881303"/>
                  <a:pt x="7812425" y="848591"/>
                  <a:pt x="7839364" y="819727"/>
                </a:cubicBezTo>
                <a:cubicBezTo>
                  <a:pt x="7866303" y="790863"/>
                  <a:pt x="7918258" y="754302"/>
                  <a:pt x="7943273" y="727363"/>
                </a:cubicBezTo>
                <a:cubicBezTo>
                  <a:pt x="7968288" y="700424"/>
                  <a:pt x="7975985" y="681182"/>
                  <a:pt x="7989455" y="658091"/>
                </a:cubicBezTo>
                <a:cubicBezTo>
                  <a:pt x="8002925" y="635000"/>
                  <a:pt x="7997152" y="623454"/>
                  <a:pt x="8024091" y="588818"/>
                </a:cubicBezTo>
                <a:cubicBezTo>
                  <a:pt x="8051030" y="554181"/>
                  <a:pt x="8116455" y="490681"/>
                  <a:pt x="8151091" y="450272"/>
                </a:cubicBezTo>
                <a:cubicBezTo>
                  <a:pt x="8185727" y="409863"/>
                  <a:pt x="8206895" y="382923"/>
                  <a:pt x="8231910" y="346363"/>
                </a:cubicBezTo>
                <a:cubicBezTo>
                  <a:pt x="8256925" y="309802"/>
                  <a:pt x="8270394" y="265545"/>
                  <a:pt x="8301182" y="230909"/>
                </a:cubicBezTo>
                <a:cubicBezTo>
                  <a:pt x="8331970" y="196273"/>
                  <a:pt x="8383925" y="165484"/>
                  <a:pt x="8416637" y="138545"/>
                </a:cubicBezTo>
                <a:cubicBezTo>
                  <a:pt x="8449349" y="111606"/>
                  <a:pt x="8468591" y="86590"/>
                  <a:pt x="8497455" y="69272"/>
                </a:cubicBezTo>
                <a:cubicBezTo>
                  <a:pt x="8526319" y="51954"/>
                  <a:pt x="8557107" y="34636"/>
                  <a:pt x="8589819" y="34636"/>
                </a:cubicBezTo>
                <a:cubicBezTo>
                  <a:pt x="8622531" y="34636"/>
                  <a:pt x="8661016" y="51954"/>
                  <a:pt x="8693728" y="69272"/>
                </a:cubicBezTo>
                <a:cubicBezTo>
                  <a:pt x="8726440" y="86590"/>
                  <a:pt x="8761076" y="115454"/>
                  <a:pt x="8786091" y="138545"/>
                </a:cubicBezTo>
                <a:cubicBezTo>
                  <a:pt x="8811106" y="161636"/>
                  <a:pt x="8820728" y="184727"/>
                  <a:pt x="8843819" y="207818"/>
                </a:cubicBezTo>
                <a:cubicBezTo>
                  <a:pt x="8866910" y="230909"/>
                  <a:pt x="8899622" y="250152"/>
                  <a:pt x="8924637" y="277091"/>
                </a:cubicBezTo>
                <a:cubicBezTo>
                  <a:pt x="8949652" y="304030"/>
                  <a:pt x="8972743" y="336742"/>
                  <a:pt x="8993910" y="369454"/>
                </a:cubicBezTo>
                <a:cubicBezTo>
                  <a:pt x="9015077" y="402166"/>
                  <a:pt x="9032395" y="442575"/>
                  <a:pt x="9051637" y="473363"/>
                </a:cubicBezTo>
                <a:cubicBezTo>
                  <a:pt x="9070879" y="504151"/>
                  <a:pt x="9086273" y="527243"/>
                  <a:pt x="9109364" y="554182"/>
                </a:cubicBezTo>
                <a:cubicBezTo>
                  <a:pt x="9132455" y="581121"/>
                  <a:pt x="9169015" y="609985"/>
                  <a:pt x="9190182" y="635000"/>
                </a:cubicBezTo>
                <a:cubicBezTo>
                  <a:pt x="9211349" y="660015"/>
                  <a:pt x="9217122" y="677333"/>
                  <a:pt x="9236364" y="704272"/>
                </a:cubicBezTo>
                <a:cubicBezTo>
                  <a:pt x="9255606" y="731211"/>
                  <a:pt x="9282546" y="773545"/>
                  <a:pt x="9305637" y="796636"/>
                </a:cubicBezTo>
                <a:cubicBezTo>
                  <a:pt x="9328728" y="819727"/>
                  <a:pt x="9353743" y="823576"/>
                  <a:pt x="9374910" y="842818"/>
                </a:cubicBezTo>
                <a:cubicBezTo>
                  <a:pt x="9396077" y="862060"/>
                  <a:pt x="9405698" y="892849"/>
                  <a:pt x="9432637" y="912091"/>
                </a:cubicBezTo>
                <a:cubicBezTo>
                  <a:pt x="9459576" y="931333"/>
                  <a:pt x="9501910" y="946727"/>
                  <a:pt x="9536546" y="958272"/>
                </a:cubicBezTo>
                <a:cubicBezTo>
                  <a:pt x="9571182" y="969817"/>
                  <a:pt x="9613516" y="983287"/>
                  <a:pt x="9640455" y="981363"/>
                </a:cubicBezTo>
                <a:cubicBezTo>
                  <a:pt x="9667394" y="979439"/>
                  <a:pt x="9677015" y="964045"/>
                  <a:pt x="9698182" y="946727"/>
                </a:cubicBezTo>
                <a:cubicBezTo>
                  <a:pt x="9719349" y="929409"/>
                  <a:pt x="9748213" y="900545"/>
                  <a:pt x="9767455" y="877454"/>
                </a:cubicBezTo>
                <a:cubicBezTo>
                  <a:pt x="9786698" y="854363"/>
                  <a:pt x="9813637" y="808182"/>
                  <a:pt x="9813637" y="808182"/>
                </a:cubicBezTo>
                <a:lnTo>
                  <a:pt x="9859819" y="738909"/>
                </a:lnTo>
                <a:cubicBezTo>
                  <a:pt x="9875213" y="715818"/>
                  <a:pt x="9888682" y="698500"/>
                  <a:pt x="9906000" y="669636"/>
                </a:cubicBezTo>
                <a:cubicBezTo>
                  <a:pt x="9923318" y="640772"/>
                  <a:pt x="9942561" y="594591"/>
                  <a:pt x="9963728" y="565727"/>
                </a:cubicBezTo>
                <a:cubicBezTo>
                  <a:pt x="9984895" y="536863"/>
                  <a:pt x="10009909" y="525318"/>
                  <a:pt x="10033000" y="496454"/>
                </a:cubicBezTo>
                <a:cubicBezTo>
                  <a:pt x="10056091" y="467590"/>
                  <a:pt x="10083031" y="423333"/>
                  <a:pt x="10102273" y="392545"/>
                </a:cubicBezTo>
                <a:cubicBezTo>
                  <a:pt x="10121515" y="361757"/>
                  <a:pt x="10129213" y="340591"/>
                  <a:pt x="10148455" y="311727"/>
                </a:cubicBezTo>
                <a:cubicBezTo>
                  <a:pt x="10167698" y="282863"/>
                  <a:pt x="10190789" y="252075"/>
                  <a:pt x="10217728" y="219363"/>
                </a:cubicBezTo>
                <a:cubicBezTo>
                  <a:pt x="10244667" y="186651"/>
                  <a:pt x="10285076" y="138545"/>
                  <a:pt x="10310091" y="115454"/>
                </a:cubicBezTo>
                <a:cubicBezTo>
                  <a:pt x="10335106" y="92363"/>
                  <a:pt x="10346652" y="92363"/>
                  <a:pt x="10367819" y="80818"/>
                </a:cubicBezTo>
                <a:cubicBezTo>
                  <a:pt x="10388986" y="69273"/>
                  <a:pt x="10415924" y="53879"/>
                  <a:pt x="10437091" y="46182"/>
                </a:cubicBezTo>
                <a:cubicBezTo>
                  <a:pt x="10458258" y="38485"/>
                  <a:pt x="10473652" y="36560"/>
                  <a:pt x="10494819" y="34636"/>
                </a:cubicBezTo>
                <a:cubicBezTo>
                  <a:pt x="10515986" y="32712"/>
                  <a:pt x="10544849" y="32712"/>
                  <a:pt x="10564091" y="34636"/>
                </a:cubicBezTo>
                <a:cubicBezTo>
                  <a:pt x="10583333" y="36560"/>
                  <a:pt x="10591030" y="32712"/>
                  <a:pt x="10610273" y="46182"/>
                </a:cubicBezTo>
                <a:cubicBezTo>
                  <a:pt x="10629516" y="59652"/>
                  <a:pt x="10656455" y="98136"/>
                  <a:pt x="10679546" y="115454"/>
                </a:cubicBezTo>
                <a:cubicBezTo>
                  <a:pt x="10702637" y="132772"/>
                  <a:pt x="10727652" y="134697"/>
                  <a:pt x="10748819" y="150091"/>
                </a:cubicBezTo>
                <a:cubicBezTo>
                  <a:pt x="10769986" y="165485"/>
                  <a:pt x="10789228" y="182803"/>
                  <a:pt x="10806546" y="207818"/>
                </a:cubicBezTo>
                <a:cubicBezTo>
                  <a:pt x="10823864" y="232833"/>
                  <a:pt x="10835410" y="277091"/>
                  <a:pt x="10852728" y="300182"/>
                </a:cubicBezTo>
                <a:cubicBezTo>
                  <a:pt x="10870046" y="323273"/>
                  <a:pt x="10889288" y="321348"/>
                  <a:pt x="10910455" y="346363"/>
                </a:cubicBezTo>
                <a:cubicBezTo>
                  <a:pt x="10931622" y="371378"/>
                  <a:pt x="10962410" y="417560"/>
                  <a:pt x="10979728" y="450272"/>
                </a:cubicBezTo>
                <a:cubicBezTo>
                  <a:pt x="10997046" y="482984"/>
                  <a:pt x="10997046" y="519545"/>
                  <a:pt x="11014364" y="542636"/>
                </a:cubicBezTo>
                <a:cubicBezTo>
                  <a:pt x="11031682" y="565727"/>
                  <a:pt x="11062470" y="573424"/>
                  <a:pt x="11083637" y="588818"/>
                </a:cubicBezTo>
                <a:cubicBezTo>
                  <a:pt x="11104804" y="604212"/>
                  <a:pt x="11125970" y="617682"/>
                  <a:pt x="11141364" y="635000"/>
                </a:cubicBezTo>
                <a:cubicBezTo>
                  <a:pt x="11156758" y="652318"/>
                  <a:pt x="11162530" y="675409"/>
                  <a:pt x="11176000" y="692727"/>
                </a:cubicBezTo>
                <a:cubicBezTo>
                  <a:pt x="11189470" y="710045"/>
                  <a:pt x="11202940" y="717742"/>
                  <a:pt x="11222182" y="738909"/>
                </a:cubicBezTo>
                <a:cubicBezTo>
                  <a:pt x="11241424" y="760076"/>
                  <a:pt x="11272213" y="802409"/>
                  <a:pt x="11291455" y="819727"/>
                </a:cubicBezTo>
                <a:cubicBezTo>
                  <a:pt x="11310697" y="837045"/>
                  <a:pt x="11324167" y="837045"/>
                  <a:pt x="11337637" y="842818"/>
                </a:cubicBezTo>
                <a:cubicBezTo>
                  <a:pt x="11351107" y="848591"/>
                  <a:pt x="11360728" y="848590"/>
                  <a:pt x="11372273" y="854363"/>
                </a:cubicBezTo>
                <a:cubicBezTo>
                  <a:pt x="11383818" y="860136"/>
                  <a:pt x="11395365" y="871681"/>
                  <a:pt x="11406910" y="877454"/>
                </a:cubicBezTo>
                <a:cubicBezTo>
                  <a:pt x="11418455" y="883227"/>
                  <a:pt x="11428076" y="883227"/>
                  <a:pt x="11441546" y="889000"/>
                </a:cubicBezTo>
                <a:cubicBezTo>
                  <a:pt x="11455016" y="894773"/>
                  <a:pt x="11472334" y="908243"/>
                  <a:pt x="11487728" y="912091"/>
                </a:cubicBezTo>
                <a:cubicBezTo>
                  <a:pt x="11503122" y="915939"/>
                  <a:pt x="11516592" y="914015"/>
                  <a:pt x="11533910" y="912091"/>
                </a:cubicBezTo>
                <a:cubicBezTo>
                  <a:pt x="11551228" y="910167"/>
                  <a:pt x="11570470" y="912090"/>
                  <a:pt x="11591637" y="900545"/>
                </a:cubicBezTo>
                <a:cubicBezTo>
                  <a:pt x="11612804" y="888999"/>
                  <a:pt x="11641668" y="860136"/>
                  <a:pt x="11660910" y="842818"/>
                </a:cubicBezTo>
                <a:cubicBezTo>
                  <a:pt x="11680152" y="825500"/>
                  <a:pt x="11689773" y="812030"/>
                  <a:pt x="11707091" y="796636"/>
                </a:cubicBezTo>
                <a:cubicBezTo>
                  <a:pt x="11724409" y="781242"/>
                  <a:pt x="11745577" y="771621"/>
                  <a:pt x="11764819" y="750454"/>
                </a:cubicBezTo>
                <a:cubicBezTo>
                  <a:pt x="11784061" y="729287"/>
                  <a:pt x="11789834" y="702348"/>
                  <a:pt x="11822546" y="669636"/>
                </a:cubicBezTo>
                <a:cubicBezTo>
                  <a:pt x="11855258" y="636924"/>
                  <a:pt x="11920682" y="588818"/>
                  <a:pt x="11961091" y="554182"/>
                </a:cubicBezTo>
                <a:cubicBezTo>
                  <a:pt x="12001500" y="519546"/>
                  <a:pt x="12032288" y="494530"/>
                  <a:pt x="12065000" y="461818"/>
                </a:cubicBezTo>
                <a:cubicBezTo>
                  <a:pt x="12097712" y="429106"/>
                  <a:pt x="12134273" y="386773"/>
                  <a:pt x="12157364" y="357909"/>
                </a:cubicBezTo>
                <a:cubicBezTo>
                  <a:pt x="12180455" y="329045"/>
                  <a:pt x="12186228" y="311727"/>
                  <a:pt x="12203546" y="288636"/>
                </a:cubicBezTo>
                <a:cubicBezTo>
                  <a:pt x="12220864" y="265545"/>
                  <a:pt x="12242031" y="244378"/>
                  <a:pt x="12261273" y="219363"/>
                </a:cubicBezTo>
                <a:cubicBezTo>
                  <a:pt x="12280515" y="194348"/>
                  <a:pt x="12301682" y="165484"/>
                  <a:pt x="12319000" y="138545"/>
                </a:cubicBezTo>
                <a:cubicBezTo>
                  <a:pt x="12336318" y="111606"/>
                  <a:pt x="12353637" y="80818"/>
                  <a:pt x="12365182" y="57727"/>
                </a:cubicBezTo>
                <a:cubicBezTo>
                  <a:pt x="12376728" y="34636"/>
                  <a:pt x="12388273" y="0"/>
                  <a:pt x="12388273" y="0"/>
                </a:cubicBezTo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76501" y="3589852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光子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 (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フォトン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の交換</a:t>
            </a:r>
            <a:endParaRPr lang="en-US" altLang="ja-JP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・ほどほどの強さ</a:t>
            </a:r>
            <a:endParaRPr lang="en-US" altLang="ja-JP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・無限に遠くまで届く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3201408" y="1761075"/>
            <a:ext cx="144000" cy="144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72000" h="72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34034" y="45937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陽子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14625" y="45937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陽子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81588" y="386237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中性子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2440" y="1428192"/>
            <a:ext cx="12618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電気力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24" name="図形グループ 23"/>
          <p:cNvGrpSpPr>
            <a:grpSpLocks noChangeAspect="1"/>
          </p:cNvGrpSpPr>
          <p:nvPr/>
        </p:nvGrpSpPr>
        <p:grpSpPr>
          <a:xfrm rot="20700000">
            <a:off x="5660922" y="3498645"/>
            <a:ext cx="2732362" cy="735160"/>
            <a:chOff x="3511119" y="4703613"/>
            <a:chExt cx="5464724" cy="1470319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3885970" y="5438772"/>
              <a:ext cx="4715023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弧 25"/>
            <p:cNvSpPr/>
            <p:nvPr/>
          </p:nvSpPr>
          <p:spPr>
            <a:xfrm>
              <a:off x="3511119" y="4716506"/>
              <a:ext cx="5464724" cy="1457426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弧 26"/>
            <p:cNvSpPr/>
            <p:nvPr/>
          </p:nvSpPr>
          <p:spPr>
            <a:xfrm flipV="1">
              <a:off x="3511119" y="4703613"/>
              <a:ext cx="5464724" cy="1457426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230576" y="4958025"/>
            <a:ext cx="3969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HG丸ｺﾞｼｯｸM-PRO"/>
                <a:ea typeface="HG丸ｺﾞｼｯｸM-PRO"/>
                <a:cs typeface="HG丸ｺﾞｼｯｸM-PRO"/>
              </a:rPr>
              <a:t>  </a:t>
            </a:r>
            <a:r>
              <a:rPr lang="ja-JP" altLang="en-US" sz="3600" dirty="0" smtClean="0">
                <a:latin typeface="HG丸ｺﾞｼｯｸM-PRO"/>
                <a:ea typeface="HG丸ｺﾞｼｯｸM-PRO"/>
                <a:cs typeface="HG丸ｺﾞｼｯｸM-PRO"/>
              </a:rPr>
              <a:t>中間子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(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メソン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の交換</a:t>
            </a:r>
            <a:endParaRPr lang="en-US" altLang="ja-JP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・かなり強い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(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電気力の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100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倍以上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</a:p>
          <a:p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・短い距離しか届かない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 (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数</a:t>
            </a:r>
            <a:r>
              <a:rPr lang="en-US" altLang="ja-JP" dirty="0" err="1" smtClean="0">
                <a:latin typeface="HG丸ｺﾞｼｯｸM-PRO"/>
                <a:ea typeface="HG丸ｺﾞｼｯｸM-PRO"/>
                <a:cs typeface="HG丸ｺﾞｼｯｸM-PRO"/>
              </a:rPr>
              <a:t>fm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以下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5848716" y="3959184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80000" h="1800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図形グループ 30"/>
          <p:cNvGrpSpPr/>
          <p:nvPr/>
        </p:nvGrpSpPr>
        <p:grpSpPr>
          <a:xfrm>
            <a:off x="6140676" y="1988886"/>
            <a:ext cx="1483098" cy="1481534"/>
            <a:chOff x="2780401" y="4705512"/>
            <a:chExt cx="1483098" cy="1481534"/>
          </a:xfrm>
        </p:grpSpPr>
        <p:pic>
          <p:nvPicPr>
            <p:cNvPr id="33" name="図 32" descr="225px-Yukawa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7441" y="4705512"/>
              <a:ext cx="740664" cy="1046805"/>
            </a:xfrm>
            <a:prstGeom prst="rect">
              <a:avLst/>
            </a:prstGeom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780401" y="5725381"/>
              <a:ext cx="1483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       </a:t>
              </a:r>
              <a:r>
                <a:rPr kumimoji="1" lang="ja-JP" altLang="en-US" sz="1200" dirty="0" smtClean="0">
                  <a:latin typeface="HG丸ｺﾞｼｯｸM-PRO"/>
                  <a:ea typeface="HG丸ｺﾞｼｯｸM-PRO"/>
                  <a:cs typeface="HG丸ｺﾞｼｯｸM-PRO"/>
                </a:rPr>
                <a:t>湯川秀樹</a:t>
              </a:r>
              <a:endParaRPr kumimoji="1" lang="en-US" altLang="ja-JP" sz="1200" dirty="0" smtClean="0">
                <a:latin typeface="HG丸ｺﾞｼｯｸM-PRO"/>
                <a:ea typeface="HG丸ｺﾞｼｯｸM-PRO"/>
                <a:cs typeface="HG丸ｺﾞｼｯｸM-PRO"/>
              </a:endParaRPr>
            </a:p>
            <a:p>
              <a:r>
                <a:rPr lang="ja-JP" altLang="en-US" sz="1200" dirty="0" smtClean="0">
                  <a:latin typeface="HG丸ｺﾞｼｯｸM-PRO"/>
                  <a:ea typeface="HG丸ｺﾞｼｯｸM-PRO"/>
                  <a:cs typeface="HG丸ｺﾞｼｯｸM-PRO"/>
                </a:rPr>
                <a:t>（</a:t>
              </a:r>
              <a:r>
                <a:rPr lang="en-US" altLang="ja-JP" sz="1200" dirty="0" smtClean="0">
                  <a:latin typeface="HG丸ｺﾞｼｯｸM-PRO"/>
                  <a:ea typeface="HG丸ｺﾞｼｯｸM-PRO"/>
                  <a:cs typeface="HG丸ｺﾞｼｯｸM-PRO"/>
                </a:rPr>
                <a:t>1907-1981</a:t>
              </a:r>
              <a:r>
                <a:rPr lang="ja-JP" altLang="en-US" sz="1200" dirty="0" smtClean="0">
                  <a:latin typeface="HG丸ｺﾞｼｯｸM-PRO"/>
                  <a:ea typeface="HG丸ｺﾞｼｯｸM-PRO"/>
                  <a:cs typeface="HG丸ｺﾞｼｯｸM-PRO"/>
                </a:rPr>
                <a:t>）</a:t>
              </a:r>
              <a:endParaRPr kumimoji="1" lang="ja-JP" altLang="en-US" sz="12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5764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4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21817 -0.08375 0.21834 -0.0826 C 0.21852 -0.08144 0 0 0 0 Z " pathEditMode="relative" ptsTypes="a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18" grpId="4" animBg="1"/>
      <p:bldP spid="18" grpId="5" animBg="1"/>
      <p:bldP spid="18" grpId="6" animBg="1"/>
      <p:bldP spid="18" grpId="7" animBg="1"/>
      <p:bldP spid="19" grpId="0"/>
      <p:bldP spid="28" grpId="0"/>
      <p:bldP spid="29" grpId="0" animBg="1"/>
      <p:bldP spid="2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661" y="2189838"/>
            <a:ext cx="5166776" cy="4867040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2965311" y="46940"/>
            <a:ext cx="6096704" cy="5652626"/>
            <a:chOff x="2965311" y="46940"/>
            <a:chExt cx="6096704" cy="5652626"/>
          </a:xfrm>
        </p:grpSpPr>
        <p:grpSp>
          <p:nvGrpSpPr>
            <p:cNvPr id="47" name="図形グループ 46"/>
            <p:cNvGrpSpPr/>
            <p:nvPr/>
          </p:nvGrpSpPr>
          <p:grpSpPr>
            <a:xfrm>
              <a:off x="2965311" y="46940"/>
              <a:ext cx="5975533" cy="4280256"/>
              <a:chOff x="3044691" y="523220"/>
              <a:chExt cx="5975533" cy="4280256"/>
            </a:xfrm>
          </p:grpSpPr>
          <p:grpSp>
            <p:nvGrpSpPr>
              <p:cNvPr id="37" name="図形グループ 36"/>
              <p:cNvGrpSpPr/>
              <p:nvPr/>
            </p:nvGrpSpPr>
            <p:grpSpPr>
              <a:xfrm>
                <a:off x="4739968" y="523220"/>
                <a:ext cx="4280256" cy="4280256"/>
                <a:chOff x="136075" y="1530933"/>
                <a:chExt cx="4280256" cy="4280256"/>
              </a:xfrm>
            </p:grpSpPr>
            <p:sp>
              <p:nvSpPr>
                <p:cNvPr id="36" name="円/楕円 35"/>
                <p:cNvSpPr/>
                <p:nvPr/>
              </p:nvSpPr>
              <p:spPr>
                <a:xfrm>
                  <a:off x="136075" y="1530933"/>
                  <a:ext cx="4280256" cy="4280256"/>
                </a:xfrm>
                <a:prstGeom prst="ellipse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3" name="図形グループ 22"/>
                <p:cNvGrpSpPr/>
                <p:nvPr/>
              </p:nvGrpSpPr>
              <p:grpSpPr>
                <a:xfrm>
                  <a:off x="461262" y="2511571"/>
                  <a:ext cx="3807654" cy="2185175"/>
                  <a:chOff x="5303285" y="498647"/>
                  <a:chExt cx="3807654" cy="2185175"/>
                </a:xfrm>
              </p:grpSpPr>
              <p:sp>
                <p:nvSpPr>
                  <p:cNvPr id="24" name="円/楕円 23"/>
                  <p:cNvSpPr>
                    <a:spLocks noChangeAspect="1"/>
                  </p:cNvSpPr>
                  <p:nvPr/>
                </p:nvSpPr>
                <p:spPr>
                  <a:xfrm>
                    <a:off x="7987454" y="498647"/>
                    <a:ext cx="720000" cy="720000"/>
                  </a:xfrm>
                  <a:prstGeom prst="ellipse">
                    <a:avLst/>
                  </a:prstGeom>
                  <a:solidFill>
                    <a:srgbClr val="1B2121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360000" h="36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円/楕円 24"/>
                  <p:cNvSpPr>
                    <a:spLocks noChangeAspect="1"/>
                  </p:cNvSpPr>
                  <p:nvPr/>
                </p:nvSpPr>
                <p:spPr>
                  <a:xfrm>
                    <a:off x="5303285" y="1229987"/>
                    <a:ext cx="720000" cy="720000"/>
                  </a:xfrm>
                  <a:prstGeom prst="ellipse">
                    <a:avLst/>
                  </a:prstGeom>
                  <a:solidFill>
                    <a:srgbClr val="77361D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360000" h="36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26" name="テキスト ボックス 25"/>
                  <p:cNvSpPr txBox="1"/>
                  <p:nvPr/>
                </p:nvSpPr>
                <p:spPr>
                  <a:xfrm>
                    <a:off x="5314625" y="1949987"/>
                    <a:ext cx="69762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2000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陽子</a:t>
                    </a:r>
                    <a:endParaRPr lang="ja-JP" altLang="en-US" sz="2000" dirty="0">
                      <a:latin typeface="HG丸ｺﾞｼｯｸM-PRO"/>
                      <a:ea typeface="HG丸ｺﾞｼｯｸM-PRO"/>
                      <a:cs typeface="HG丸ｺﾞｼｯｸM-PRO"/>
                    </a:endParaRPr>
                  </a:p>
                </p:txBody>
              </p:sp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7881588" y="1218647"/>
                    <a:ext cx="954107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2000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中性子</a:t>
                    </a:r>
                    <a:endParaRPr lang="ja-JP" altLang="en-US" sz="2000" dirty="0">
                      <a:latin typeface="HG丸ｺﾞｼｯｸM-PRO"/>
                      <a:ea typeface="HG丸ｺﾞｼｯｸM-PRO"/>
                      <a:cs typeface="HG丸ｺﾞｼｯｸM-PRO"/>
                    </a:endParaRPr>
                  </a:p>
                </p:txBody>
              </p:sp>
              <p:grpSp>
                <p:nvGrpSpPr>
                  <p:cNvPr id="28" name="図形グループ 27"/>
                  <p:cNvGrpSpPr>
                    <a:grpSpLocks noChangeAspect="1"/>
                  </p:cNvGrpSpPr>
                  <p:nvPr/>
                </p:nvGrpSpPr>
                <p:grpSpPr>
                  <a:xfrm rot="20700000">
                    <a:off x="5660922" y="854918"/>
                    <a:ext cx="2732362" cy="735160"/>
                    <a:chOff x="3511119" y="4703613"/>
                    <a:chExt cx="5464724" cy="1470319"/>
                  </a:xfrm>
                </p:grpSpPr>
                <p:cxnSp>
                  <p:nvCxnSpPr>
                    <p:cNvPr id="31" name="直線コネクタ 30"/>
                    <p:cNvCxnSpPr/>
                    <p:nvPr/>
                  </p:nvCxnSpPr>
                  <p:spPr>
                    <a:xfrm>
                      <a:off x="3885970" y="5438772"/>
                      <a:ext cx="4715023" cy="0"/>
                    </a:xfrm>
                    <a:prstGeom prst="line">
                      <a:avLst/>
                    </a:prstGeom>
                    <a:ln w="25400" cmpd="sng"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" name="円弧 31"/>
                    <p:cNvSpPr/>
                    <p:nvPr/>
                  </p:nvSpPr>
                  <p:spPr>
                    <a:xfrm>
                      <a:off x="3511119" y="4716506"/>
                      <a:ext cx="5464724" cy="1457426"/>
                    </a:xfrm>
                    <a:prstGeom prst="arc">
                      <a:avLst>
                        <a:gd name="adj1" fmla="val 11334543"/>
                        <a:gd name="adj2" fmla="val 21143204"/>
                      </a:avLst>
                    </a:prstGeom>
                    <a:ln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33" name="円弧 32"/>
                    <p:cNvSpPr/>
                    <p:nvPr/>
                  </p:nvSpPr>
                  <p:spPr>
                    <a:xfrm flipV="1">
                      <a:off x="3511119" y="4703613"/>
                      <a:ext cx="5464724" cy="1457426"/>
                    </a:xfrm>
                    <a:prstGeom prst="arc">
                      <a:avLst>
                        <a:gd name="adj1" fmla="val 11334543"/>
                        <a:gd name="adj2" fmla="val 21143204"/>
                      </a:avLst>
                    </a:prstGeom>
                    <a:ln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29" name="テキスト ボックス 28"/>
                  <p:cNvSpPr txBox="1"/>
                  <p:nvPr/>
                </p:nvSpPr>
                <p:spPr>
                  <a:xfrm>
                    <a:off x="5989572" y="2037491"/>
                    <a:ext cx="3121367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3600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中間子</a:t>
                    </a:r>
                    <a:r>
                      <a:rPr lang="en-US" altLang="ja-JP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(</a:t>
                    </a:r>
                    <a:r>
                      <a:rPr lang="ja-JP" altLang="en-US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メソン</a:t>
                    </a:r>
                    <a:r>
                      <a:rPr lang="en-US" altLang="ja-JP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)</a:t>
                    </a:r>
                    <a:r>
                      <a:rPr lang="ja-JP" altLang="en-US" dirty="0" smtClean="0">
                        <a:latin typeface="HG丸ｺﾞｼｯｸM-PRO"/>
                        <a:ea typeface="HG丸ｺﾞｼｯｸM-PRO"/>
                        <a:cs typeface="HG丸ｺﾞｼｯｸM-PRO"/>
                      </a:rPr>
                      <a:t>の交換</a:t>
                    </a:r>
                    <a:endParaRPr lang="ja-JP" altLang="en-US" dirty="0">
                      <a:latin typeface="HG丸ｺﾞｼｯｸM-PRO"/>
                      <a:ea typeface="HG丸ｺﾞｼｯｸM-PRO"/>
                      <a:cs typeface="HG丸ｺﾞｼｯｸM-PRO"/>
                    </a:endParaRPr>
                  </a:p>
                </p:txBody>
              </p:sp>
              <p:sp>
                <p:nvSpPr>
                  <p:cNvPr id="30" name="円/楕円 29"/>
                  <p:cNvSpPr>
                    <a:spLocks noChangeAspect="1"/>
                  </p:cNvSpPr>
                  <p:nvPr/>
                </p:nvSpPr>
                <p:spPr>
                  <a:xfrm>
                    <a:off x="6551772" y="1095347"/>
                    <a:ext cx="360000" cy="3600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cxnSp>
            <p:nvCxnSpPr>
              <p:cNvPr id="39" name="直線コネクタ 38"/>
              <p:cNvCxnSpPr>
                <a:stCxn id="36" idx="1"/>
              </p:cNvCxnSpPr>
              <p:nvPr/>
            </p:nvCxnSpPr>
            <p:spPr>
              <a:xfrm flipH="1">
                <a:off x="3044691" y="1150049"/>
                <a:ext cx="2322106" cy="2718183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H="1" flipV="1">
                <a:off x="3062304" y="3868232"/>
                <a:ext cx="3367272" cy="889884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テキスト ボックス 47"/>
            <p:cNvSpPr txBox="1"/>
            <p:nvPr/>
          </p:nvSpPr>
          <p:spPr>
            <a:xfrm>
              <a:off x="4899504" y="4499238"/>
              <a:ext cx="4162511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原子核はメソン</a:t>
              </a:r>
              <a:r>
                <a:rPr lang="ja-JP" altLang="en-US" sz="2400" dirty="0">
                  <a:latin typeface="HG丸ｺﾞｼｯｸM-PRO"/>
                  <a:ea typeface="HG丸ｺﾞｼｯｸM-PRO"/>
                  <a:cs typeface="HG丸ｺﾞｼｯｸM-PRO"/>
                </a:rPr>
                <a:t>交換に</a:t>
              </a:r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よる力</a:t>
              </a:r>
              <a:r>
                <a:rPr lang="en-US" altLang="ja-JP" sz="2400" dirty="0" smtClean="0">
                  <a:latin typeface="HG丸ｺﾞｼｯｸM-PRO"/>
                  <a:ea typeface="HG丸ｺﾞｼｯｸM-PRO"/>
                  <a:cs typeface="HG丸ｺﾞｼｯｸM-PRO"/>
                </a:rPr>
                <a:t>(</a:t>
              </a:r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核力</a:t>
              </a:r>
              <a:r>
                <a:rPr lang="en-US" altLang="ja-JP" sz="2400" dirty="0" smtClean="0">
                  <a:latin typeface="HG丸ｺﾞｼｯｸM-PRO"/>
                  <a:ea typeface="HG丸ｺﾞｼｯｸM-PRO"/>
                  <a:cs typeface="HG丸ｺﾞｼｯｸM-PRO"/>
                </a:rPr>
                <a:t>)</a:t>
              </a:r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で核子</a:t>
              </a:r>
              <a:r>
                <a:rPr lang="en-US" altLang="ja-JP" sz="2400" dirty="0" smtClean="0">
                  <a:latin typeface="HG丸ｺﾞｼｯｸM-PRO"/>
                  <a:ea typeface="HG丸ｺﾞｼｯｸM-PRO"/>
                  <a:cs typeface="HG丸ｺﾞｼｯｸM-PRO"/>
                </a:rPr>
                <a:t>(</a:t>
              </a:r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陽子・中性子</a:t>
              </a:r>
              <a:r>
                <a:rPr lang="en-US" altLang="ja-JP" sz="2400" dirty="0" smtClean="0">
                  <a:latin typeface="HG丸ｺﾞｼｯｸM-PRO"/>
                  <a:ea typeface="HG丸ｺﾞｼｯｸM-PRO"/>
                  <a:cs typeface="HG丸ｺﾞｼｯｸM-PRO"/>
                </a:rPr>
                <a:t>)</a:t>
              </a:r>
              <a:r>
                <a:rPr lang="ja-JP" altLang="en-US" sz="2400" dirty="0" smtClean="0">
                  <a:latin typeface="HG丸ｺﾞｼｯｸM-PRO"/>
                  <a:ea typeface="HG丸ｺﾞｼｯｸM-PRO"/>
                  <a:cs typeface="HG丸ｺﾞｼｯｸM-PRO"/>
                </a:rPr>
                <a:t>が集まってできた物質である。</a:t>
              </a:r>
              <a:endParaRPr lang="ja-JP" altLang="en-US" sz="24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39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15841"/>
            <a:ext cx="7922878" cy="5942159"/>
          </a:xfrm>
          <a:prstGeom prst="rect">
            <a:avLst/>
          </a:prstGeom>
        </p:spPr>
      </p:pic>
      <p:grpSp>
        <p:nvGrpSpPr>
          <p:cNvPr id="21" name="図形グループ 20"/>
          <p:cNvGrpSpPr/>
          <p:nvPr/>
        </p:nvGrpSpPr>
        <p:grpSpPr>
          <a:xfrm>
            <a:off x="4671931" y="578349"/>
            <a:ext cx="4263704" cy="2743191"/>
            <a:chOff x="4989439" y="46504"/>
            <a:chExt cx="4263704" cy="2743191"/>
          </a:xfrm>
        </p:grpSpPr>
        <p:sp>
          <p:nvSpPr>
            <p:cNvPr id="20" name="角丸四角形 19"/>
            <p:cNvSpPr/>
            <p:nvPr/>
          </p:nvSpPr>
          <p:spPr>
            <a:xfrm>
              <a:off x="4989439" y="46504"/>
              <a:ext cx="4263704" cy="2743191"/>
            </a:xfrm>
            <a:prstGeom prst="round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図形グループ 18"/>
            <p:cNvGrpSpPr/>
            <p:nvPr/>
          </p:nvGrpSpPr>
          <p:grpSpPr>
            <a:xfrm>
              <a:off x="5303285" y="498647"/>
              <a:ext cx="3807654" cy="2185175"/>
              <a:chOff x="5303285" y="498647"/>
              <a:chExt cx="3807654" cy="2185175"/>
            </a:xfrm>
          </p:grpSpPr>
          <p:sp>
            <p:nvSpPr>
              <p:cNvPr id="9" name="円/楕円 8"/>
              <p:cNvSpPr>
                <a:spLocks noChangeAspect="1"/>
              </p:cNvSpPr>
              <p:nvPr/>
            </p:nvSpPr>
            <p:spPr>
              <a:xfrm>
                <a:off x="7987454" y="498647"/>
                <a:ext cx="720000" cy="720000"/>
              </a:xfrm>
              <a:prstGeom prst="ellipse">
                <a:avLst/>
              </a:prstGeom>
              <a:solidFill>
                <a:srgbClr val="1B212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60000" h="36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円/楕円 9"/>
              <p:cNvSpPr>
                <a:spLocks noChangeAspect="1"/>
              </p:cNvSpPr>
              <p:nvPr/>
            </p:nvSpPr>
            <p:spPr>
              <a:xfrm>
                <a:off x="5303285" y="1229987"/>
                <a:ext cx="720000" cy="720000"/>
              </a:xfrm>
              <a:prstGeom prst="ellipse">
                <a:avLst/>
              </a:prstGeom>
              <a:solidFill>
                <a:srgbClr val="77361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60000" h="36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5314625" y="1949987"/>
                <a:ext cx="6976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000" dirty="0" smtClean="0">
                    <a:latin typeface="HG丸ｺﾞｼｯｸM-PRO"/>
                    <a:ea typeface="HG丸ｺﾞｼｯｸM-PRO"/>
                    <a:cs typeface="HG丸ｺﾞｼｯｸM-PRO"/>
                  </a:rPr>
                  <a:t>陽子</a:t>
                </a:r>
                <a:endParaRPr lang="ja-JP" altLang="en-US" sz="20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7881588" y="1218647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000" dirty="0" smtClean="0">
                    <a:latin typeface="HG丸ｺﾞｼｯｸM-PRO"/>
                    <a:ea typeface="HG丸ｺﾞｼｯｸM-PRO"/>
                    <a:cs typeface="HG丸ｺﾞｼｯｸM-PRO"/>
                  </a:rPr>
                  <a:t>中性子</a:t>
                </a:r>
                <a:endParaRPr lang="ja-JP" altLang="en-US" sz="20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  <p:grpSp>
            <p:nvGrpSpPr>
              <p:cNvPr id="13" name="図形グループ 12"/>
              <p:cNvGrpSpPr>
                <a:grpSpLocks noChangeAspect="1"/>
              </p:cNvGrpSpPr>
              <p:nvPr/>
            </p:nvGrpSpPr>
            <p:grpSpPr>
              <a:xfrm rot="20700000">
                <a:off x="5660922" y="854918"/>
                <a:ext cx="2732362" cy="735160"/>
                <a:chOff x="3511119" y="4703613"/>
                <a:chExt cx="5464724" cy="1470319"/>
              </a:xfrm>
            </p:grpSpPr>
            <p:cxnSp>
              <p:nvCxnSpPr>
                <p:cNvPr id="14" name="直線コネクタ 13"/>
                <p:cNvCxnSpPr/>
                <p:nvPr/>
              </p:nvCxnSpPr>
              <p:spPr>
                <a:xfrm>
                  <a:off x="3885970" y="5438772"/>
                  <a:ext cx="4715023" cy="0"/>
                </a:xfrm>
                <a:prstGeom prst="line">
                  <a:avLst/>
                </a:prstGeom>
                <a:ln w="254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円弧 14"/>
                <p:cNvSpPr/>
                <p:nvPr/>
              </p:nvSpPr>
              <p:spPr>
                <a:xfrm>
                  <a:off x="3511119" y="4716506"/>
                  <a:ext cx="5464724" cy="1457426"/>
                </a:xfrm>
                <a:prstGeom prst="arc">
                  <a:avLst>
                    <a:gd name="adj1" fmla="val 11334543"/>
                    <a:gd name="adj2" fmla="val 21143204"/>
                  </a:avLst>
                </a:prstGeom>
                <a:ln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円弧 15"/>
                <p:cNvSpPr/>
                <p:nvPr/>
              </p:nvSpPr>
              <p:spPr>
                <a:xfrm flipV="1">
                  <a:off x="3511119" y="4703613"/>
                  <a:ext cx="5464724" cy="1457426"/>
                </a:xfrm>
                <a:prstGeom prst="arc">
                  <a:avLst>
                    <a:gd name="adj1" fmla="val 11334543"/>
                    <a:gd name="adj2" fmla="val 21143204"/>
                  </a:avLst>
                </a:prstGeom>
                <a:ln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7" name="テキスト ボックス 16"/>
              <p:cNvSpPr txBox="1"/>
              <p:nvPr/>
            </p:nvSpPr>
            <p:spPr>
              <a:xfrm>
                <a:off x="5989572" y="2037491"/>
                <a:ext cx="312136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600" dirty="0" smtClean="0">
                    <a:latin typeface="HG丸ｺﾞｼｯｸM-PRO"/>
                    <a:ea typeface="HG丸ｺﾞｼｯｸM-PRO"/>
                    <a:cs typeface="HG丸ｺﾞｼｯｸM-PRO"/>
                  </a:rPr>
                  <a:t>中間子</a:t>
                </a:r>
                <a:r>
                  <a:rPr lang="en-US" altLang="ja-JP" dirty="0" smtClean="0">
                    <a:latin typeface="HG丸ｺﾞｼｯｸM-PRO"/>
                    <a:ea typeface="HG丸ｺﾞｼｯｸM-PRO"/>
                    <a:cs typeface="HG丸ｺﾞｼｯｸM-PRO"/>
                  </a:rPr>
                  <a:t>(</a:t>
                </a:r>
                <a:r>
                  <a:rPr lang="ja-JP" altLang="en-US" dirty="0" smtClean="0">
                    <a:latin typeface="HG丸ｺﾞｼｯｸM-PRO"/>
                    <a:ea typeface="HG丸ｺﾞｼｯｸM-PRO"/>
                    <a:cs typeface="HG丸ｺﾞｼｯｸM-PRO"/>
                  </a:rPr>
                  <a:t>メソン</a:t>
                </a:r>
                <a:r>
                  <a:rPr lang="en-US" altLang="ja-JP" dirty="0" smtClean="0">
                    <a:latin typeface="HG丸ｺﾞｼｯｸM-PRO"/>
                    <a:ea typeface="HG丸ｺﾞｼｯｸM-PRO"/>
                    <a:cs typeface="HG丸ｺﾞｼｯｸM-PRO"/>
                  </a:rPr>
                  <a:t>)</a:t>
                </a:r>
                <a:r>
                  <a:rPr lang="ja-JP" altLang="en-US" dirty="0" smtClean="0">
                    <a:latin typeface="HG丸ｺﾞｼｯｸM-PRO"/>
                    <a:ea typeface="HG丸ｺﾞｼｯｸM-PRO"/>
                    <a:cs typeface="HG丸ｺﾞｼｯｸM-PRO"/>
                  </a:rPr>
                  <a:t>の交換</a:t>
                </a:r>
                <a:endParaRPr lang="ja-JP" altLang="en-US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  <p:sp>
            <p:nvSpPr>
              <p:cNvPr id="18" name="円/楕円 17"/>
              <p:cNvSpPr>
                <a:spLocks noChangeAspect="1"/>
              </p:cNvSpPr>
              <p:nvPr/>
            </p:nvSpPr>
            <p:spPr>
              <a:xfrm>
                <a:off x="6551772" y="1095347"/>
                <a:ext cx="360000" cy="3600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22" name="直線コネクタ 21"/>
          <p:cNvCxnSpPr/>
          <p:nvPr/>
        </p:nvCxnSpPr>
        <p:spPr>
          <a:xfrm rot="20700000">
            <a:off x="5318580" y="1211156"/>
            <a:ext cx="2357512" cy="0"/>
          </a:xfrm>
          <a:prstGeom prst="line">
            <a:avLst/>
          </a:prstGeom>
          <a:ln w="25400" cmpd="sng">
            <a:solidFill>
              <a:srgbClr val="000000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 rot="20700000">
            <a:off x="6119418" y="712181"/>
            <a:ext cx="691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HG丸ｺﾞｼｯｸM-PRO"/>
                <a:ea typeface="HG丸ｺﾞｼｯｸM-PRO"/>
                <a:cs typeface="HG丸ｺﾞｼｯｸM-PRO"/>
              </a:rPr>
              <a:t>Δr</a:t>
            </a:r>
            <a:endParaRPr lang="ja-JP" altLang="en-US" sz="28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83772" y="6465988"/>
            <a:ext cx="10881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latin typeface="HG丸ｺﾞｼｯｸM-PRO"/>
                <a:ea typeface="HG丸ｺﾞｼｯｸM-PRO"/>
                <a:cs typeface="HG丸ｺﾞｼｯｸM-PRO"/>
              </a:rPr>
              <a:t>Δr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 [</a:t>
            </a:r>
            <a:r>
              <a:rPr lang="en-US" altLang="ja-JP" dirty="0" err="1" smtClean="0">
                <a:latin typeface="HG丸ｺﾞｼｯｸM-PRO"/>
                <a:ea typeface="HG丸ｺﾞｼｯｸM-PRO"/>
                <a:cs typeface="HG丸ｺﾞｼｯｸM-PRO"/>
              </a:rPr>
              <a:t>fm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]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-1012662" y="3617160"/>
            <a:ext cx="289424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Potential Energy [MeV]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80825" y="4162457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引力</a:t>
            </a:r>
            <a:endParaRPr lang="en-US" altLang="ja-JP" sz="28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（長距離）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00345" y="2404888"/>
            <a:ext cx="1467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 smtClean="0">
                <a:latin typeface="HG丸ｺﾞｼｯｸM-PRO"/>
                <a:ea typeface="HG丸ｺﾞｼｯｸM-PRO"/>
                <a:cs typeface="HG丸ｺﾞｼｯｸM-PRO"/>
              </a:rPr>
              <a:t>斥力</a:t>
            </a:r>
            <a:endParaRPr lang="en-US" altLang="ja-JP" sz="2800" dirty="0" smtClean="0"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ja-JP" altLang="en-US" sz="2000" dirty="0" smtClean="0">
                <a:latin typeface="HG丸ｺﾞｼｯｸM-PRO"/>
                <a:ea typeface="HG丸ｺﾞｼｯｸM-PRO"/>
                <a:cs typeface="HG丸ｺﾞｼｯｸM-PRO"/>
              </a:rPr>
              <a:t>（短距離）</a:t>
            </a:r>
            <a:endParaRPr lang="ja-JP" altLang="en-US" sz="20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70546" y="6465988"/>
            <a:ext cx="19507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1 </a:t>
            </a:r>
            <a:r>
              <a:rPr lang="en-US" altLang="ja-JP" dirty="0" err="1" smtClean="0">
                <a:latin typeface="HG丸ｺﾞｼｯｸM-PRO"/>
                <a:ea typeface="HG丸ｺﾞｼｯｸM-PRO"/>
                <a:cs typeface="HG丸ｺﾞｼｯｸM-PRO"/>
              </a:rPr>
              <a:t>fm</a:t>
            </a:r>
            <a:r>
              <a:rPr lang="ja-JP" altLang="ja-JP" dirty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=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10</a:t>
            </a:r>
            <a:r>
              <a:rPr lang="en-US" altLang="ja-JP" baseline="30000" dirty="0" smtClean="0">
                <a:latin typeface="HG丸ｺﾞｼｯｸM-PRO"/>
                <a:ea typeface="HG丸ｺﾞｼｯｸM-PRO"/>
                <a:cs typeface="HG丸ｺﾞｼｯｸM-PRO"/>
              </a:rPr>
              <a:t>-15</a:t>
            </a:r>
            <a:r>
              <a:rPr lang="ja-JP" altLang="en-US" dirty="0" smtClean="0">
                <a:latin typeface="HG丸ｺﾞｼｯｸM-PRO"/>
                <a:ea typeface="HG丸ｺﾞｼｯｸM-PRO"/>
                <a:cs typeface="HG丸ｺﾞｼｯｸM-PRO"/>
              </a:rPr>
              <a:t> </a:t>
            </a:r>
            <a:r>
              <a:rPr lang="en-US" altLang="ja-JP" dirty="0" smtClean="0">
                <a:latin typeface="HG丸ｺﾞｼｯｸM-PRO"/>
                <a:ea typeface="HG丸ｺﾞｼｯｸM-PRO"/>
                <a:cs typeface="HG丸ｺﾞｼｯｸM-PRO"/>
              </a:rPr>
              <a:t>m</a:t>
            </a:r>
            <a:endParaRPr lang="ja-JP" altLang="en-US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90" name="図形グループ 89"/>
          <p:cNvGrpSpPr/>
          <p:nvPr/>
        </p:nvGrpSpPr>
        <p:grpSpPr>
          <a:xfrm>
            <a:off x="5052435" y="5107969"/>
            <a:ext cx="2185214" cy="1069797"/>
            <a:chOff x="5052435" y="5107969"/>
            <a:chExt cx="2185214" cy="1069797"/>
          </a:xfrm>
        </p:grpSpPr>
        <p:grpSp>
          <p:nvGrpSpPr>
            <p:cNvPr id="84" name="図形グループ 83"/>
            <p:cNvGrpSpPr/>
            <p:nvPr/>
          </p:nvGrpSpPr>
          <p:grpSpPr>
            <a:xfrm>
              <a:off x="5358745" y="5107969"/>
              <a:ext cx="1457460" cy="673582"/>
              <a:chOff x="5358745" y="5402809"/>
              <a:chExt cx="1457460" cy="673582"/>
            </a:xfrm>
          </p:grpSpPr>
          <p:grpSp>
            <p:nvGrpSpPr>
              <p:cNvPr id="37" name="図形グループ 36"/>
              <p:cNvGrpSpPr/>
              <p:nvPr/>
            </p:nvGrpSpPr>
            <p:grpSpPr>
              <a:xfrm>
                <a:off x="5358745" y="5430233"/>
                <a:ext cx="1457460" cy="646158"/>
                <a:chOff x="7395420" y="4614129"/>
                <a:chExt cx="1457460" cy="646158"/>
              </a:xfrm>
            </p:grpSpPr>
            <p:sp>
              <p:nvSpPr>
                <p:cNvPr id="29" name="円/楕円 28"/>
                <p:cNvSpPr>
                  <a:spLocks noChangeAspect="1"/>
                </p:cNvSpPr>
                <p:nvPr/>
              </p:nvSpPr>
              <p:spPr>
                <a:xfrm>
                  <a:off x="7395420" y="4900287"/>
                  <a:ext cx="360000" cy="360000"/>
                </a:xfrm>
                <a:prstGeom prst="ellipse">
                  <a:avLst/>
                </a:prstGeom>
                <a:solidFill>
                  <a:srgbClr val="77361D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30" name="円/楕円 29"/>
                <p:cNvSpPr>
                  <a:spLocks noChangeAspect="1"/>
                </p:cNvSpPr>
                <p:nvPr/>
              </p:nvSpPr>
              <p:spPr>
                <a:xfrm>
                  <a:off x="8492880" y="4614129"/>
                  <a:ext cx="360000" cy="360000"/>
                </a:xfrm>
                <a:prstGeom prst="ellipse">
                  <a:avLst/>
                </a:prstGeom>
                <a:solidFill>
                  <a:srgbClr val="1B2121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80000" h="180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1" name="直線コネクタ 30"/>
                <p:cNvCxnSpPr/>
                <p:nvPr/>
              </p:nvCxnSpPr>
              <p:spPr>
                <a:xfrm flipV="1">
                  <a:off x="7736597" y="4817209"/>
                  <a:ext cx="814772" cy="218324"/>
                </a:xfrm>
                <a:prstGeom prst="line">
                  <a:avLst/>
                </a:prstGeom>
                <a:ln w="25400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テキスト ボックス 79"/>
              <p:cNvSpPr txBox="1"/>
              <p:nvPr/>
            </p:nvSpPr>
            <p:spPr>
              <a:xfrm>
                <a:off x="5830106" y="5402809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π</a:t>
                </a:r>
                <a:endParaRPr lang="ja-JP" altLang="en-US" sz="16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</p:grpSp>
        <p:sp>
          <p:nvSpPr>
            <p:cNvPr id="87" name="テキスト ボックス 86"/>
            <p:cNvSpPr txBox="1"/>
            <p:nvPr/>
          </p:nvSpPr>
          <p:spPr>
            <a:xfrm>
              <a:off x="5052435" y="5839212"/>
              <a:ext cx="21852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latin typeface="HG丸ｺﾞｼｯｸM-PRO"/>
                  <a:ea typeface="HG丸ｺﾞｼｯｸM-PRO"/>
                  <a:cs typeface="HG丸ｺﾞｼｯｸM-PRO"/>
                </a:rPr>
                <a:t>軽いメソン</a:t>
              </a:r>
              <a:r>
                <a:rPr lang="en-US" altLang="ja-JP" sz="1600" dirty="0" smtClean="0">
                  <a:latin typeface="HG丸ｺﾞｼｯｸM-PRO"/>
                  <a:ea typeface="HG丸ｺﾞｼｯｸM-PRO"/>
                  <a:cs typeface="HG丸ｺﾞｼｯｸM-PRO"/>
                </a:rPr>
                <a:t>(π)</a:t>
              </a:r>
              <a:r>
                <a:rPr lang="ja-JP" altLang="en-US" sz="1600" dirty="0" smtClean="0">
                  <a:latin typeface="HG丸ｺﾞｼｯｸM-PRO"/>
                  <a:ea typeface="HG丸ｺﾞｼｯｸM-PRO"/>
                  <a:cs typeface="HG丸ｺﾞｼｯｸM-PRO"/>
                </a:rPr>
                <a:t>の交換</a:t>
              </a:r>
              <a:endParaRPr lang="ja-JP" altLang="en-US" sz="16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grpSp>
        <p:nvGrpSpPr>
          <p:cNvPr id="92" name="図形グループ 91"/>
          <p:cNvGrpSpPr/>
          <p:nvPr/>
        </p:nvGrpSpPr>
        <p:grpSpPr>
          <a:xfrm>
            <a:off x="2003116" y="5015242"/>
            <a:ext cx="2916183" cy="1167495"/>
            <a:chOff x="2003116" y="5015242"/>
            <a:chExt cx="2916183" cy="1167495"/>
          </a:xfrm>
        </p:grpSpPr>
        <p:grpSp>
          <p:nvGrpSpPr>
            <p:cNvPr id="85" name="図形グループ 84"/>
            <p:cNvGrpSpPr/>
            <p:nvPr/>
          </p:nvGrpSpPr>
          <p:grpSpPr>
            <a:xfrm>
              <a:off x="3512282" y="5065304"/>
              <a:ext cx="863665" cy="864357"/>
              <a:chOff x="3432902" y="5360144"/>
              <a:chExt cx="863665" cy="864357"/>
            </a:xfrm>
          </p:grpSpPr>
          <p:grpSp>
            <p:nvGrpSpPr>
              <p:cNvPr id="71" name="図形グループ 70"/>
              <p:cNvGrpSpPr/>
              <p:nvPr/>
            </p:nvGrpSpPr>
            <p:grpSpPr>
              <a:xfrm>
                <a:off x="3432902" y="5542323"/>
                <a:ext cx="863665" cy="540000"/>
                <a:chOff x="7481600" y="4341918"/>
                <a:chExt cx="863665" cy="540000"/>
              </a:xfrm>
            </p:grpSpPr>
            <p:grpSp>
              <p:nvGrpSpPr>
                <p:cNvPr id="38" name="図形グループ 37"/>
                <p:cNvGrpSpPr/>
                <p:nvPr/>
              </p:nvGrpSpPr>
              <p:grpSpPr>
                <a:xfrm>
                  <a:off x="7481600" y="4341918"/>
                  <a:ext cx="863665" cy="540000"/>
                  <a:chOff x="7449850" y="4729812"/>
                  <a:chExt cx="863665" cy="540000"/>
                </a:xfrm>
              </p:grpSpPr>
              <p:sp>
                <p:nvSpPr>
                  <p:cNvPr id="39" name="円/楕円 38"/>
                  <p:cNvSpPr>
                    <a:spLocks noChangeAspect="1"/>
                  </p:cNvSpPr>
                  <p:nvPr/>
                </p:nvSpPr>
                <p:spPr>
                  <a:xfrm>
                    <a:off x="7449850" y="4909812"/>
                    <a:ext cx="360000" cy="360000"/>
                  </a:xfrm>
                  <a:prstGeom prst="ellipse">
                    <a:avLst/>
                  </a:prstGeom>
                  <a:solidFill>
                    <a:srgbClr val="77361D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40" name="円/楕円 39"/>
                  <p:cNvSpPr>
                    <a:spLocks noChangeAspect="1"/>
                  </p:cNvSpPr>
                  <p:nvPr/>
                </p:nvSpPr>
                <p:spPr>
                  <a:xfrm>
                    <a:off x="7953515" y="4729812"/>
                    <a:ext cx="360000" cy="360000"/>
                  </a:xfrm>
                  <a:prstGeom prst="ellipse">
                    <a:avLst/>
                  </a:prstGeom>
                  <a:solidFill>
                    <a:srgbClr val="1B2121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42" name="図形グループ 41"/>
                <p:cNvGrpSpPr>
                  <a:grpSpLocks noChangeAspect="1"/>
                </p:cNvGrpSpPr>
                <p:nvPr/>
              </p:nvGrpSpPr>
              <p:grpSpPr>
                <a:xfrm rot="20700000">
                  <a:off x="7723915" y="4480523"/>
                  <a:ext cx="360307" cy="263757"/>
                  <a:chOff x="3511110" y="3972902"/>
                  <a:chExt cx="5464735" cy="2862426"/>
                </a:xfrm>
              </p:grpSpPr>
              <p:sp>
                <p:nvSpPr>
                  <p:cNvPr id="44" name="円弧 43"/>
                  <p:cNvSpPr/>
                  <p:nvPr/>
                </p:nvSpPr>
                <p:spPr>
                  <a:xfrm>
                    <a:off x="3511121" y="3972902"/>
                    <a:ext cx="5464724" cy="2201040"/>
                  </a:xfrm>
                  <a:prstGeom prst="arc">
                    <a:avLst>
                      <a:gd name="adj1" fmla="val 11334543"/>
                      <a:gd name="adj2" fmla="val 21143204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5" name="円弧 44"/>
                  <p:cNvSpPr/>
                  <p:nvPr/>
                </p:nvSpPr>
                <p:spPr>
                  <a:xfrm flipV="1">
                    <a:off x="3511110" y="4703603"/>
                    <a:ext cx="5464726" cy="2131725"/>
                  </a:xfrm>
                  <a:prstGeom prst="arc">
                    <a:avLst>
                      <a:gd name="adj1" fmla="val 11334543"/>
                      <a:gd name="adj2" fmla="val 21143204"/>
                    </a:avLst>
                  </a:prstGeom>
                  <a:ln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81" name="テキスト ボックス 80"/>
              <p:cNvSpPr txBox="1"/>
              <p:nvPr/>
            </p:nvSpPr>
            <p:spPr>
              <a:xfrm>
                <a:off x="3598080" y="5360144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π</a:t>
                </a:r>
                <a:endParaRPr lang="ja-JP" altLang="en-US" sz="16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  <p:sp>
            <p:nvSpPr>
              <p:cNvPr id="82" name="テキスト ボックス 81"/>
              <p:cNvSpPr txBox="1"/>
              <p:nvPr/>
            </p:nvSpPr>
            <p:spPr>
              <a:xfrm>
                <a:off x="3752982" y="5885947"/>
                <a:ext cx="3898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π</a:t>
                </a:r>
                <a:endParaRPr lang="ja-JP" altLang="en-US" sz="16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</p:grpSp>
        <p:grpSp>
          <p:nvGrpSpPr>
            <p:cNvPr id="86" name="図形グループ 85"/>
            <p:cNvGrpSpPr/>
            <p:nvPr/>
          </p:nvGrpSpPr>
          <p:grpSpPr>
            <a:xfrm>
              <a:off x="2144682" y="5015242"/>
              <a:ext cx="1261884" cy="830157"/>
              <a:chOff x="2065302" y="5310082"/>
              <a:chExt cx="1261884" cy="830157"/>
            </a:xfrm>
          </p:grpSpPr>
          <p:grpSp>
            <p:nvGrpSpPr>
              <p:cNvPr id="70" name="図形グループ 69"/>
              <p:cNvGrpSpPr/>
              <p:nvPr/>
            </p:nvGrpSpPr>
            <p:grpSpPr>
              <a:xfrm>
                <a:off x="2418525" y="5627454"/>
                <a:ext cx="831915" cy="512785"/>
                <a:chOff x="7842960" y="4950158"/>
                <a:chExt cx="831915" cy="512785"/>
              </a:xfrm>
            </p:grpSpPr>
            <p:grpSp>
              <p:nvGrpSpPr>
                <p:cNvPr id="62" name="図形グループ 61"/>
                <p:cNvGrpSpPr/>
                <p:nvPr/>
              </p:nvGrpSpPr>
              <p:grpSpPr>
                <a:xfrm>
                  <a:off x="7842960" y="4950158"/>
                  <a:ext cx="831915" cy="512785"/>
                  <a:chOff x="7451210" y="4747502"/>
                  <a:chExt cx="831915" cy="512785"/>
                </a:xfrm>
              </p:grpSpPr>
              <p:sp>
                <p:nvSpPr>
                  <p:cNvPr id="63" name="円/楕円 62"/>
                  <p:cNvSpPr>
                    <a:spLocks noChangeAspect="1"/>
                  </p:cNvSpPr>
                  <p:nvPr/>
                </p:nvSpPr>
                <p:spPr>
                  <a:xfrm>
                    <a:off x="7451210" y="4900287"/>
                    <a:ext cx="360000" cy="360000"/>
                  </a:xfrm>
                  <a:prstGeom prst="ellipse">
                    <a:avLst/>
                  </a:prstGeom>
                  <a:solidFill>
                    <a:srgbClr val="77361D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64" name="円/楕円 63"/>
                  <p:cNvSpPr>
                    <a:spLocks noChangeAspect="1"/>
                  </p:cNvSpPr>
                  <p:nvPr/>
                </p:nvSpPr>
                <p:spPr>
                  <a:xfrm>
                    <a:off x="7923125" y="4747502"/>
                    <a:ext cx="360000" cy="360000"/>
                  </a:xfrm>
                  <a:prstGeom prst="ellipse">
                    <a:avLst/>
                  </a:prstGeom>
                  <a:solidFill>
                    <a:srgbClr val="1B2121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80000" h="1800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cxnSp>
              <p:nvCxnSpPr>
                <p:cNvPr id="54" name="直線コネクタ 53"/>
                <p:cNvCxnSpPr/>
                <p:nvPr/>
              </p:nvCxnSpPr>
              <p:spPr>
                <a:xfrm flipV="1">
                  <a:off x="8122693" y="5151951"/>
                  <a:ext cx="291908" cy="96996"/>
                </a:xfrm>
                <a:prstGeom prst="line">
                  <a:avLst/>
                </a:prstGeom>
                <a:ln w="25400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テキスト ボックス 82"/>
              <p:cNvSpPr txBox="1"/>
              <p:nvPr/>
            </p:nvSpPr>
            <p:spPr>
              <a:xfrm>
                <a:off x="2065302" y="5310082"/>
                <a:ext cx="12618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err="1" smtClean="0">
                    <a:latin typeface="HG丸ｺﾞｼｯｸM-PRO"/>
                    <a:ea typeface="HG丸ｺﾞｼｯｸM-PRO"/>
                    <a:cs typeface="HG丸ｺﾞｼｯｸM-PRO"/>
                  </a:rPr>
                  <a:t>ρ</a:t>
                </a:r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, </a:t>
                </a:r>
                <a:r>
                  <a:rPr lang="en-US" altLang="ja-JP" sz="1600" dirty="0" err="1" smtClean="0">
                    <a:latin typeface="HG丸ｺﾞｼｯｸM-PRO"/>
                    <a:ea typeface="HG丸ｺﾞｼｯｸM-PRO"/>
                    <a:cs typeface="HG丸ｺﾞｼｯｸM-PRO"/>
                  </a:rPr>
                  <a:t>ω</a:t>
                </a:r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, </a:t>
                </a:r>
                <a:r>
                  <a:rPr lang="en-US" altLang="ja-JP" sz="1600" dirty="0" err="1" smtClean="0">
                    <a:latin typeface="HG丸ｺﾞｼｯｸM-PRO"/>
                    <a:ea typeface="HG丸ｺﾞｼｯｸM-PRO"/>
                    <a:cs typeface="HG丸ｺﾞｼｯｸM-PRO"/>
                  </a:rPr>
                  <a:t>σ</a:t>
                </a:r>
                <a:r>
                  <a:rPr lang="en-US" altLang="ja-JP" sz="1600" dirty="0" smtClean="0">
                    <a:latin typeface="HG丸ｺﾞｼｯｸM-PRO"/>
                    <a:ea typeface="HG丸ｺﾞｼｯｸM-PRO"/>
                    <a:cs typeface="HG丸ｺﾞｼｯｸM-PRO"/>
                  </a:rPr>
                  <a:t>, ... </a:t>
                </a:r>
                <a:endParaRPr lang="ja-JP" altLang="en-US" sz="1600" dirty="0">
                  <a:latin typeface="HG丸ｺﾞｼｯｸM-PRO"/>
                  <a:ea typeface="HG丸ｺﾞｼｯｸM-PRO"/>
                  <a:cs typeface="HG丸ｺﾞｼｯｸM-PRO"/>
                </a:endParaRPr>
              </a:p>
            </p:txBody>
          </p:sp>
        </p:grpSp>
        <p:sp>
          <p:nvSpPr>
            <p:cNvPr id="88" name="テキスト ボックス 87"/>
            <p:cNvSpPr txBox="1"/>
            <p:nvPr/>
          </p:nvSpPr>
          <p:spPr>
            <a:xfrm>
              <a:off x="2003116" y="5844183"/>
              <a:ext cx="2916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latin typeface="HG丸ｺﾞｼｯｸM-PRO"/>
                  <a:ea typeface="HG丸ｺﾞｼｯｸM-PRO"/>
                  <a:cs typeface="HG丸ｺﾞｼｯｸM-PRO"/>
                </a:rPr>
                <a:t>重いメソン</a:t>
              </a:r>
              <a:r>
                <a:rPr lang="en-US" altLang="ja-JP" sz="1600" dirty="0" smtClean="0">
                  <a:latin typeface="HG丸ｺﾞｼｯｸM-PRO"/>
                  <a:ea typeface="HG丸ｺﾞｼｯｸM-PRO"/>
                  <a:cs typeface="HG丸ｺﾞｼｯｸM-PRO"/>
                </a:rPr>
                <a:t>(</a:t>
              </a:r>
              <a:r>
                <a:rPr lang="en-US" altLang="ja-JP" sz="1600" dirty="0" err="1" smtClean="0">
                  <a:latin typeface="HG丸ｺﾞｼｯｸM-PRO"/>
                  <a:ea typeface="HG丸ｺﾞｼｯｸM-PRO"/>
                  <a:cs typeface="HG丸ｺﾞｼｯｸM-PRO"/>
                </a:rPr>
                <a:t>ρ,ω,σ</a:t>
              </a:r>
              <a:r>
                <a:rPr lang="en-US" altLang="ja-JP" sz="1600" dirty="0" smtClean="0">
                  <a:latin typeface="HG丸ｺﾞｼｯｸM-PRO"/>
                  <a:ea typeface="HG丸ｺﾞｼｯｸM-PRO"/>
                  <a:cs typeface="HG丸ｺﾞｼｯｸM-PRO"/>
                </a:rPr>
                <a:t>,...)</a:t>
              </a:r>
              <a:r>
                <a:rPr lang="ja-JP" altLang="en-US" sz="1600" dirty="0" smtClean="0">
                  <a:latin typeface="HG丸ｺﾞｼｯｸM-PRO"/>
                  <a:ea typeface="HG丸ｺﾞｼｯｸM-PRO"/>
                  <a:cs typeface="HG丸ｺﾞｼｯｸM-PRO"/>
                </a:rPr>
                <a:t>の交換</a:t>
              </a:r>
              <a:endParaRPr lang="ja-JP" altLang="en-US" sz="16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grpSp>
        <p:nvGrpSpPr>
          <p:cNvPr id="91" name="図形グループ 90"/>
          <p:cNvGrpSpPr/>
          <p:nvPr/>
        </p:nvGrpSpPr>
        <p:grpSpPr>
          <a:xfrm>
            <a:off x="1174364" y="5365812"/>
            <a:ext cx="800219" cy="818141"/>
            <a:chOff x="1174364" y="5343132"/>
            <a:chExt cx="800219" cy="818141"/>
          </a:xfrm>
        </p:grpSpPr>
        <p:grpSp>
          <p:nvGrpSpPr>
            <p:cNvPr id="79" name="図形グループ 78"/>
            <p:cNvGrpSpPr/>
            <p:nvPr/>
          </p:nvGrpSpPr>
          <p:grpSpPr>
            <a:xfrm>
              <a:off x="1310484" y="5343132"/>
              <a:ext cx="505980" cy="427910"/>
              <a:chOff x="8012207" y="4813454"/>
              <a:chExt cx="505980" cy="427910"/>
            </a:xfrm>
          </p:grpSpPr>
          <p:sp>
            <p:nvSpPr>
              <p:cNvPr id="78" name="円/楕円 77"/>
              <p:cNvSpPr>
                <a:spLocks noChangeAspect="1"/>
              </p:cNvSpPr>
              <p:nvPr/>
            </p:nvSpPr>
            <p:spPr>
              <a:xfrm>
                <a:off x="8158187" y="4813454"/>
                <a:ext cx="360000" cy="360000"/>
              </a:xfrm>
              <a:prstGeom prst="ellipse">
                <a:avLst/>
              </a:prstGeom>
              <a:solidFill>
                <a:srgbClr val="1B212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76"/>
              <p:cNvSpPr>
                <a:spLocks noChangeAspect="1"/>
              </p:cNvSpPr>
              <p:nvPr/>
            </p:nvSpPr>
            <p:spPr>
              <a:xfrm>
                <a:off x="8012207" y="4881364"/>
                <a:ext cx="360000" cy="360000"/>
              </a:xfrm>
              <a:prstGeom prst="ellipse">
                <a:avLst/>
              </a:prstGeom>
              <a:solidFill>
                <a:srgbClr val="77361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80000" h="18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89" name="テキスト ボックス 88"/>
            <p:cNvSpPr txBox="1"/>
            <p:nvPr/>
          </p:nvSpPr>
          <p:spPr>
            <a:xfrm>
              <a:off x="1174364" y="5822719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dirty="0" smtClean="0">
                  <a:latin typeface="HG丸ｺﾞｼｯｸM-PRO"/>
                  <a:ea typeface="HG丸ｺﾞｼｯｸM-PRO"/>
                  <a:cs typeface="HG丸ｺﾞｼｯｸM-PRO"/>
                </a:rPr>
                <a:t>斥力芯</a:t>
              </a:r>
              <a:endParaRPr lang="ja-JP" altLang="en-US" sz="16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112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図形グループ 20"/>
          <p:cNvGrpSpPr/>
          <p:nvPr/>
        </p:nvGrpSpPr>
        <p:grpSpPr>
          <a:xfrm>
            <a:off x="2274520" y="4644490"/>
            <a:ext cx="1749097" cy="754696"/>
            <a:chOff x="2274520" y="4644490"/>
            <a:chExt cx="1749097" cy="754696"/>
          </a:xfrm>
        </p:grpSpPr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2992882" y="4644490"/>
              <a:ext cx="360000" cy="36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80000" h="18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2274520" y="5029854"/>
              <a:ext cx="17490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HG丸ｺﾞｼｯｸM-PRO"/>
                  <a:ea typeface="HG丸ｺﾞｼｯｸM-PRO"/>
                  <a:cs typeface="HG丸ｺﾞｼｯｸM-PRO"/>
                </a:rPr>
                <a:t>π, </a:t>
              </a:r>
              <a:r>
                <a:rPr lang="en-US" altLang="ja-JP" dirty="0" err="1">
                  <a:latin typeface="HG丸ｺﾞｼｯｸM-PRO"/>
                  <a:ea typeface="HG丸ｺﾞｼｯｸM-PRO"/>
                  <a:cs typeface="HG丸ｺﾞｼｯｸM-PRO"/>
                </a:rPr>
                <a:t>ρ</a:t>
              </a:r>
              <a:r>
                <a:rPr lang="en-US" altLang="ja-JP" dirty="0">
                  <a:latin typeface="HG丸ｺﾞｼｯｸM-PRO"/>
                  <a:ea typeface="HG丸ｺﾞｼｯｸM-PRO"/>
                  <a:cs typeface="HG丸ｺﾞｼｯｸM-PRO"/>
                </a:rPr>
                <a:t>, </a:t>
              </a:r>
              <a:r>
                <a:rPr lang="en-US" altLang="ja-JP" dirty="0" err="1">
                  <a:latin typeface="HG丸ｺﾞｼｯｸM-PRO"/>
                  <a:ea typeface="HG丸ｺﾞｼｯｸM-PRO"/>
                  <a:cs typeface="HG丸ｺﾞｼｯｸM-PRO"/>
                </a:rPr>
                <a:t>ω</a:t>
              </a:r>
              <a:r>
                <a:rPr lang="en-US" altLang="ja-JP" dirty="0">
                  <a:latin typeface="HG丸ｺﾞｼｯｸM-PRO"/>
                  <a:ea typeface="HG丸ｺﾞｼｯｸM-PRO"/>
                  <a:cs typeface="HG丸ｺﾞｼｯｸM-PRO"/>
                </a:rPr>
                <a:t>, </a:t>
              </a:r>
              <a:r>
                <a:rPr lang="en-US" altLang="ja-JP" dirty="0" err="1">
                  <a:latin typeface="HG丸ｺﾞｼｯｸM-PRO"/>
                  <a:ea typeface="HG丸ｺﾞｼｯｸM-PRO"/>
                  <a:cs typeface="HG丸ｺﾞｼｯｸM-PRO"/>
                </a:rPr>
                <a:t>σ</a:t>
              </a:r>
              <a:r>
                <a:rPr lang="en-US" altLang="ja-JP" dirty="0" smtClean="0">
                  <a:latin typeface="HG丸ｺﾞｼｯｸM-PRO"/>
                  <a:ea typeface="HG丸ｺﾞｼｯｸM-PRO"/>
                  <a:cs typeface="HG丸ｺﾞｼｯｸM-PRO"/>
                </a:rPr>
                <a:t>, ...</a:t>
              </a:r>
              <a:endParaRPr lang="ja-JP" altLang="en-US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-81227" y="535857"/>
            <a:ext cx="93064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dirty="0" smtClean="0">
                <a:latin typeface="HG丸ｺﾞｼｯｸM-PRO"/>
                <a:ea typeface="HG丸ｺﾞｼｯｸM-PRO"/>
                <a:cs typeface="HG丸ｺﾞｼｯｸM-PRO"/>
              </a:rPr>
              <a:t>π, </a:t>
            </a:r>
            <a:r>
              <a:rPr lang="en-US" altLang="ja-JP" sz="6600" dirty="0" err="1" smtClean="0">
                <a:latin typeface="HG丸ｺﾞｼｯｸM-PRO"/>
                <a:ea typeface="HG丸ｺﾞｼｯｸM-PRO"/>
                <a:cs typeface="HG丸ｺﾞｼｯｸM-PRO"/>
              </a:rPr>
              <a:t>ρ</a:t>
            </a:r>
            <a:r>
              <a:rPr lang="en-US" altLang="ja-JP" sz="6600" dirty="0" smtClean="0">
                <a:latin typeface="HG丸ｺﾞｼｯｸM-PRO"/>
                <a:ea typeface="HG丸ｺﾞｼｯｸM-PRO"/>
                <a:cs typeface="HG丸ｺﾞｼｯｸM-PRO"/>
              </a:rPr>
              <a:t>, </a:t>
            </a:r>
            <a:r>
              <a:rPr lang="en-US" altLang="ja-JP" sz="6600" dirty="0" err="1" smtClean="0">
                <a:latin typeface="HG丸ｺﾞｼｯｸM-PRO"/>
                <a:ea typeface="HG丸ｺﾞｼｯｸM-PRO"/>
                <a:cs typeface="HG丸ｺﾞｼｯｸM-PRO"/>
              </a:rPr>
              <a:t>ω</a:t>
            </a:r>
            <a:r>
              <a:rPr lang="en-US" altLang="ja-JP" sz="6600" dirty="0" smtClean="0">
                <a:latin typeface="HG丸ｺﾞｼｯｸM-PRO"/>
                <a:ea typeface="HG丸ｺﾞｼｯｸM-PRO"/>
                <a:cs typeface="HG丸ｺﾞｼｯｸM-PRO"/>
              </a:rPr>
              <a:t>, </a:t>
            </a:r>
            <a:r>
              <a:rPr lang="en-US" altLang="ja-JP" sz="6600" dirty="0" err="1" smtClean="0">
                <a:latin typeface="HG丸ｺﾞｼｯｸM-PRO"/>
                <a:ea typeface="HG丸ｺﾞｼｯｸM-PRO"/>
                <a:cs typeface="HG丸ｺﾞｼｯｸM-PRO"/>
              </a:rPr>
              <a:t>σ</a:t>
            </a:r>
            <a:r>
              <a:rPr lang="en-US" altLang="ja-JP" sz="6600" dirty="0" smtClean="0">
                <a:latin typeface="HG丸ｺﾞｼｯｸM-PRO"/>
                <a:ea typeface="HG丸ｺﾞｼｯｸM-PRO"/>
                <a:cs typeface="HG丸ｺﾞｼｯｸM-PRO"/>
              </a:rPr>
              <a:t>, ...</a:t>
            </a:r>
            <a:r>
              <a:rPr lang="ja-JP" altLang="en-US" sz="6600" dirty="0" smtClean="0">
                <a:latin typeface="HG丸ｺﾞｼｯｸM-PRO"/>
                <a:ea typeface="HG丸ｺﾞｼｯｸM-PRO"/>
                <a:cs typeface="HG丸ｺﾞｼｯｸM-PRO"/>
              </a:rPr>
              <a:t>って何？</a:t>
            </a:r>
            <a:endParaRPr lang="en-US" altLang="ja-JP" sz="6600" dirty="0">
              <a:latin typeface="HG丸ｺﾞｼｯｸM-PRO"/>
              <a:ea typeface="HG丸ｺﾞｼｯｸM-PRO"/>
              <a:cs typeface="HG丸ｺﾞｼｯｸM-PRO"/>
            </a:endParaRPr>
          </a:p>
          <a:p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   (</a:t>
            </a:r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パイ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)              (</a:t>
            </a:r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ロー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)            (</a:t>
            </a:r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オメガ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)           (</a:t>
            </a:r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シグマ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endParaRPr lang="ja-JP" altLang="en-US" sz="1400" dirty="0">
              <a:latin typeface="HG丸ｺﾞｼｯｸM-PRO"/>
              <a:ea typeface="HG丸ｺﾞｼｯｸM-PRO"/>
              <a:cs typeface="HG丸ｺﾞｼｯｸM-PRO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121503" y="1865171"/>
            <a:ext cx="8900994" cy="1938992"/>
            <a:chOff x="121503" y="2442421"/>
            <a:chExt cx="8900994" cy="1938992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121503" y="2442421"/>
              <a:ext cx="890099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000" dirty="0" smtClean="0">
                  <a:latin typeface="HG丸ｺﾞｼｯｸM-PRO"/>
                  <a:ea typeface="HG丸ｺﾞｼｯｸM-PRO"/>
                  <a:cs typeface="HG丸ｺﾞｼｯｸM-PRO"/>
                </a:rPr>
                <a:t>クォーク</a:t>
              </a:r>
              <a:r>
                <a:rPr lang="en-US" altLang="ja-JP" sz="6000" dirty="0" smtClean="0">
                  <a:latin typeface="HG丸ｺﾞｼｯｸM-PRO"/>
                  <a:ea typeface="HG丸ｺﾞｼｯｸM-PRO"/>
                  <a:cs typeface="HG丸ｺﾞｼｯｸM-PRO"/>
                </a:rPr>
                <a:t>q</a:t>
              </a:r>
              <a:r>
                <a:rPr lang="ja-JP" altLang="en-US" sz="6000" dirty="0" smtClean="0">
                  <a:latin typeface="HG丸ｺﾞｼｯｸM-PRO"/>
                  <a:ea typeface="HG丸ｺﾞｼｯｸM-PRO"/>
                  <a:cs typeface="HG丸ｺﾞｼｯｸM-PRO"/>
                </a:rPr>
                <a:t>と反クォーク</a:t>
              </a:r>
              <a:r>
                <a:rPr lang="en-US" altLang="ja-JP" sz="6000" dirty="0" smtClean="0">
                  <a:latin typeface="HG丸ｺﾞｼｯｸM-PRO"/>
                  <a:ea typeface="HG丸ｺﾞｼｯｸM-PRO"/>
                  <a:cs typeface="HG丸ｺﾞｼｯｸM-PRO"/>
                </a:rPr>
                <a:t>q</a:t>
              </a:r>
            </a:p>
            <a:p>
              <a:pPr algn="ctr"/>
              <a:r>
                <a:rPr lang="ja-JP" altLang="en-US" sz="6000" dirty="0" smtClean="0">
                  <a:latin typeface="HG丸ｺﾞｼｯｸM-PRO"/>
                  <a:ea typeface="HG丸ｺﾞｼｯｸM-PRO"/>
                  <a:cs typeface="HG丸ｺﾞｼｯｸM-PRO"/>
                </a:rPr>
                <a:t>の束縛状態</a:t>
              </a:r>
              <a:endParaRPr lang="ja-JP" altLang="en-US" sz="6000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>
              <a:off x="8424724" y="2787073"/>
              <a:ext cx="419093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図形グループ 22"/>
          <p:cNvGrpSpPr/>
          <p:nvPr/>
        </p:nvGrpSpPr>
        <p:grpSpPr>
          <a:xfrm>
            <a:off x="2881669" y="3481956"/>
            <a:ext cx="3989922" cy="4009939"/>
            <a:chOff x="2881669" y="3481956"/>
            <a:chExt cx="3989922" cy="4009939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3226884" y="4865695"/>
              <a:ext cx="1191100" cy="8928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3226884" y="3688521"/>
              <a:ext cx="1606315" cy="1083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881669" y="3481956"/>
              <a:ext cx="3989922" cy="4009939"/>
            </a:xfrm>
            <a:prstGeom prst="rect">
              <a:avLst/>
            </a:prstGeom>
          </p:spPr>
        </p:pic>
        <p:grpSp>
          <p:nvGrpSpPr>
            <p:cNvPr id="2" name="図形グループ 1"/>
            <p:cNvGrpSpPr/>
            <p:nvPr/>
          </p:nvGrpSpPr>
          <p:grpSpPr>
            <a:xfrm>
              <a:off x="4592725" y="3958542"/>
              <a:ext cx="1800000" cy="1800000"/>
              <a:chOff x="5061213" y="4863856"/>
              <a:chExt cx="1800000" cy="1800000"/>
            </a:xfrm>
          </p:grpSpPr>
          <p:sp>
            <p:nvSpPr>
              <p:cNvPr id="8" name="円/楕円 7"/>
              <p:cNvSpPr>
                <a:spLocks noChangeAspect="1"/>
              </p:cNvSpPr>
              <p:nvPr/>
            </p:nvSpPr>
            <p:spPr>
              <a:xfrm>
                <a:off x="5301687" y="5717676"/>
                <a:ext cx="720000" cy="72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60000" h="36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円/楕円 9"/>
              <p:cNvSpPr>
                <a:spLocks noChangeAspect="1"/>
              </p:cNvSpPr>
              <p:nvPr/>
            </p:nvSpPr>
            <p:spPr>
              <a:xfrm>
                <a:off x="5868853" y="5090039"/>
                <a:ext cx="720000" cy="72000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60000" h="36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>
                <a:spLocks noChangeAspect="1"/>
              </p:cNvSpPr>
              <p:nvPr/>
            </p:nvSpPr>
            <p:spPr>
              <a:xfrm>
                <a:off x="5061213" y="4863856"/>
                <a:ext cx="1800000" cy="180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900000" h="90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7" name="正方形/長方形 26"/>
            <p:cNvSpPr/>
            <p:nvPr/>
          </p:nvSpPr>
          <p:spPr>
            <a:xfrm>
              <a:off x="4638905" y="5029854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クォーク</a:t>
              </a:r>
              <a:endParaRPr lang="ja-JP" altLang="en-US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077487" y="4391230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dirty="0" smtClean="0">
                  <a:latin typeface="HG丸ｺﾞｼｯｸM-PRO"/>
                  <a:ea typeface="HG丸ｺﾞｼｯｸM-PRO"/>
                  <a:cs typeface="HG丸ｺﾞｼｯｸM-PRO"/>
                </a:rPr>
                <a:t>反クォーク</a:t>
              </a:r>
              <a:endParaRPr lang="ja-JP" altLang="en-US" dirty="0">
                <a:latin typeface="HG丸ｺﾞｼｯｸM-PRO"/>
                <a:ea typeface="HG丸ｺﾞｼｯｸM-PRO"/>
                <a:cs typeface="HG丸ｺﾞｼｯｸM-PRO"/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3226884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2798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6740" y="2837571"/>
            <a:ext cx="3714740" cy="349924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893323" y="628035"/>
            <a:ext cx="566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From nucleus to quark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1263" y="233526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>
                <a:latin typeface="Century Gothic"/>
                <a:ea typeface="HG丸ｺﾞｼｯｸM-PRO"/>
                <a:cs typeface="Century Gothic"/>
              </a:rPr>
              <a:t>k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1477" y="2320720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MeV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66499" y="2321328"/>
            <a:ext cx="130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95353" y="810856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MeV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6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GeV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9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90655" y="2386631"/>
            <a:ext cx="2120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surface vibration/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rotation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52159" y="2373671"/>
            <a:ext cx="146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excited hadron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8392839" y="2383997"/>
            <a:ext cx="80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75681" y="1397825"/>
            <a:ext cx="8877054" cy="839348"/>
            <a:chOff x="275681" y="1397825"/>
            <a:chExt cx="8877054" cy="839348"/>
          </a:xfrm>
        </p:grpSpPr>
        <p:grpSp>
          <p:nvGrpSpPr>
            <p:cNvPr id="83" name="図形グループ 82"/>
            <p:cNvGrpSpPr/>
            <p:nvPr/>
          </p:nvGrpSpPr>
          <p:grpSpPr>
            <a:xfrm>
              <a:off x="290474" y="1397825"/>
              <a:ext cx="8563053" cy="839348"/>
              <a:chOff x="290474" y="1397825"/>
              <a:chExt cx="8563053" cy="839348"/>
            </a:xfrm>
          </p:grpSpPr>
          <p:cxnSp>
            <p:nvCxnSpPr>
              <p:cNvPr id="46" name="直線矢印コネクタ 45"/>
              <p:cNvCxnSpPr/>
              <p:nvPr/>
            </p:nvCxnSpPr>
            <p:spPr>
              <a:xfrm>
                <a:off x="290474" y="1821647"/>
                <a:ext cx="8563053" cy="0"/>
              </a:xfrm>
              <a:prstGeom prst="straightConnector1">
                <a:avLst/>
              </a:prstGeom>
              <a:ln cap="rnd">
                <a:solidFill>
                  <a:srgbClr val="00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/>
              <p:cNvCxnSpPr/>
              <p:nvPr/>
            </p:nvCxnSpPr>
            <p:spPr>
              <a:xfrm flipV="1">
                <a:off x="142418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矢印コネクタ 63"/>
              <p:cNvCxnSpPr/>
              <p:nvPr/>
            </p:nvCxnSpPr>
            <p:spPr>
              <a:xfrm flipV="1">
                <a:off x="249690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矢印コネクタ 64"/>
              <p:cNvCxnSpPr/>
              <p:nvPr/>
            </p:nvCxnSpPr>
            <p:spPr>
              <a:xfrm flipV="1">
                <a:off x="356963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矢印コネクタ 65"/>
              <p:cNvCxnSpPr/>
              <p:nvPr/>
            </p:nvCxnSpPr>
            <p:spPr>
              <a:xfrm flipV="1">
                <a:off x="464235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矢印コネクタ 66"/>
              <p:cNvCxnSpPr/>
              <p:nvPr/>
            </p:nvCxnSpPr>
            <p:spPr>
              <a:xfrm flipV="1">
                <a:off x="5715085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テキスト ボックス 67"/>
              <p:cNvSpPr txBox="1"/>
              <p:nvPr/>
            </p:nvSpPr>
            <p:spPr>
              <a:xfrm>
                <a:off x="5285801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6383252" y="1960174"/>
                <a:ext cx="659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7467877" y="1960174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4239646" y="1960174"/>
                <a:ext cx="60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k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3283259" y="1960174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2185808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1075534" y="1960174"/>
                <a:ext cx="684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μeV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79" name="直線矢印コネクタ 78"/>
              <p:cNvCxnSpPr/>
              <p:nvPr/>
            </p:nvCxnSpPr>
            <p:spPr>
              <a:xfrm flipV="1">
                <a:off x="6787811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矢印コネクタ 79"/>
              <p:cNvCxnSpPr/>
              <p:nvPr/>
            </p:nvCxnSpPr>
            <p:spPr>
              <a:xfrm flipV="1">
                <a:off x="7860537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テキスト ボックス 80"/>
              <p:cNvSpPr txBox="1"/>
              <p:nvPr/>
            </p:nvSpPr>
            <p:spPr>
              <a:xfrm>
                <a:off x="3152120" y="1397825"/>
                <a:ext cx="699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〜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10</a:t>
                </a:r>
                <a:r>
                  <a:rPr kumimoji="1" lang="en-US" altLang="ja-JP" sz="1200" baseline="30000" dirty="0" smtClean="0">
                    <a:latin typeface="Century Gothic"/>
                    <a:ea typeface="HG丸ｺﾞｼｯｸM-PRO"/>
                    <a:cs typeface="Century Gothic"/>
                  </a:rPr>
                  <a:t>4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ja-JP" sz="1200" dirty="0">
                    <a:latin typeface="Century Gothic"/>
                    <a:ea typeface="HG丸ｺﾞｼｯｸM-PRO"/>
                    <a:cs typeface="Century Gothic"/>
                  </a:rPr>
                  <a:t>K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84" name="正方形/長方形 83"/>
            <p:cNvSpPr/>
            <p:nvPr/>
          </p:nvSpPr>
          <p:spPr>
            <a:xfrm>
              <a:off x="5277857" y="1679209"/>
              <a:ext cx="2087671" cy="2714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5450341" y="1408637"/>
              <a:ext cx="153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uclear &amp; Hadron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7532054" y="1402210"/>
              <a:ext cx="1620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lementary </a:t>
              </a:r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P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article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275681" y="1397825"/>
              <a:ext cx="3054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ondensed matter, Chemistry, Biology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4017422" y="1397825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Plasma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05" name="図形グループ 104"/>
          <p:cNvGrpSpPr/>
          <p:nvPr/>
        </p:nvGrpSpPr>
        <p:grpSpPr>
          <a:xfrm>
            <a:off x="42136" y="1181294"/>
            <a:ext cx="8689323" cy="6201792"/>
            <a:chOff x="42136" y="1181294"/>
            <a:chExt cx="8689323" cy="6201792"/>
          </a:xfrm>
        </p:grpSpPr>
        <p:grpSp>
          <p:nvGrpSpPr>
            <p:cNvPr id="106" name="図形グループ 105"/>
            <p:cNvGrpSpPr/>
            <p:nvPr/>
          </p:nvGrpSpPr>
          <p:grpSpPr>
            <a:xfrm>
              <a:off x="1658382" y="2711524"/>
              <a:ext cx="4364606" cy="2857088"/>
              <a:chOff x="1658382" y="2711524"/>
              <a:chExt cx="4364606" cy="2857088"/>
            </a:xfrm>
          </p:grpSpPr>
          <p:grpSp>
            <p:nvGrpSpPr>
              <p:cNvPr id="109" name="図形グループ 108"/>
              <p:cNvGrpSpPr/>
              <p:nvPr/>
            </p:nvGrpSpPr>
            <p:grpSpPr>
              <a:xfrm>
                <a:off x="3579920" y="3017958"/>
                <a:ext cx="1628583" cy="2465050"/>
                <a:chOff x="4519720" y="1673868"/>
                <a:chExt cx="1628583" cy="2465050"/>
              </a:xfrm>
            </p:grpSpPr>
            <p:pic>
              <p:nvPicPr>
                <p:cNvPr id="116" name="図 11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519720" y="1673868"/>
                  <a:ext cx="875675" cy="871403"/>
                </a:xfrm>
                <a:prstGeom prst="rect">
                  <a:avLst/>
                </a:prstGeom>
              </p:spPr>
            </p:pic>
            <p:pic>
              <p:nvPicPr>
                <p:cNvPr id="117" name="図 11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94076" y="2644914"/>
                  <a:ext cx="509504" cy="506891"/>
                </a:xfrm>
                <a:prstGeom prst="rect">
                  <a:avLst/>
                </a:prstGeom>
              </p:spPr>
            </p:pic>
            <p:pic>
              <p:nvPicPr>
                <p:cNvPr id="118" name="図 117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72628" y="3267515"/>
                  <a:ext cx="875675" cy="871403"/>
                </a:xfrm>
                <a:prstGeom prst="rect">
                  <a:avLst/>
                </a:prstGeom>
              </p:spPr>
            </p:pic>
          </p:grpSp>
          <p:sp>
            <p:nvSpPr>
              <p:cNvPr id="110" name="テキスト ボックス 109"/>
              <p:cNvSpPr txBox="1"/>
              <p:nvPr/>
            </p:nvSpPr>
            <p:spPr>
              <a:xfrm>
                <a:off x="4358349" y="3240572"/>
                <a:ext cx="15208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proton/neutron</a:t>
                </a:r>
              </a:p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(baryon)</a:t>
                </a:r>
                <a:endParaRPr kumimoji="1"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4571059" y="3764204"/>
                <a:ext cx="9182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pion</a:t>
                </a:r>
              </a:p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(meson)</a:t>
                </a:r>
                <a:endParaRPr kumimoji="1"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2" name="テキスト ボックス 111"/>
              <p:cNvSpPr txBox="1"/>
              <p:nvPr/>
            </p:nvSpPr>
            <p:spPr>
              <a:xfrm>
                <a:off x="4317231" y="2861914"/>
                <a:ext cx="9259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Hadron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113" name="直線矢印コネクタ 112"/>
              <p:cNvCxnSpPr/>
              <p:nvPr/>
            </p:nvCxnSpPr>
            <p:spPr>
              <a:xfrm flipV="1">
                <a:off x="1663844" y="2948921"/>
                <a:ext cx="2133261" cy="1381530"/>
              </a:xfrm>
              <a:prstGeom prst="straightConnector1">
                <a:avLst/>
              </a:prstGeom>
              <a:ln w="9525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矢印コネクタ 113"/>
              <p:cNvCxnSpPr/>
              <p:nvPr/>
            </p:nvCxnSpPr>
            <p:spPr>
              <a:xfrm>
                <a:off x="1658382" y="4331248"/>
                <a:ext cx="2372835" cy="1125631"/>
              </a:xfrm>
              <a:prstGeom prst="straightConnector1">
                <a:avLst/>
              </a:prstGeom>
              <a:ln w="9525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円/楕円 114"/>
              <p:cNvSpPr/>
              <p:nvPr/>
            </p:nvSpPr>
            <p:spPr>
              <a:xfrm>
                <a:off x="3165900" y="2711524"/>
                <a:ext cx="2857088" cy="28570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07" name="円弧 106"/>
            <p:cNvSpPr/>
            <p:nvPr/>
          </p:nvSpPr>
          <p:spPr>
            <a:xfrm flipH="1" flipV="1">
              <a:off x="4290495" y="1181294"/>
              <a:ext cx="4440964" cy="4440964"/>
            </a:xfrm>
            <a:prstGeom prst="arc">
              <a:avLst>
                <a:gd name="adj1" fmla="val 19591795"/>
                <a:gd name="adj2" fmla="val 20961224"/>
              </a:avLst>
            </a:prstGeom>
            <a:ln w="28575" cap="rnd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8" name="円弧 107"/>
            <p:cNvSpPr/>
            <p:nvPr/>
          </p:nvSpPr>
          <p:spPr>
            <a:xfrm>
              <a:off x="42136" y="2942122"/>
              <a:ext cx="4440964" cy="4440964"/>
            </a:xfrm>
            <a:prstGeom prst="arc">
              <a:avLst>
                <a:gd name="adj1" fmla="val 19591795"/>
                <a:gd name="adj2" fmla="val 20961224"/>
              </a:avLst>
            </a:prstGeom>
            <a:ln w="28575" cap="rnd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5008899" y="3117248"/>
            <a:ext cx="4105168" cy="2067078"/>
            <a:chOff x="5008899" y="3117248"/>
            <a:chExt cx="4105168" cy="2067078"/>
          </a:xfrm>
        </p:grpSpPr>
        <p:grpSp>
          <p:nvGrpSpPr>
            <p:cNvPr id="58" name="図形グループ 20"/>
            <p:cNvGrpSpPr/>
            <p:nvPr/>
          </p:nvGrpSpPr>
          <p:grpSpPr>
            <a:xfrm>
              <a:off x="7386122" y="3447567"/>
              <a:ext cx="1352142" cy="1345843"/>
              <a:chOff x="7486259" y="2177071"/>
              <a:chExt cx="1352142" cy="1345843"/>
            </a:xfrm>
          </p:grpSpPr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9345" y="2497254"/>
                <a:ext cx="864499" cy="715828"/>
              </a:xfrm>
              <a:prstGeom prst="rect">
                <a:avLst/>
              </a:prstGeom>
            </p:spPr>
          </p:pic>
          <p:sp>
            <p:nvSpPr>
              <p:cNvPr id="69" name="テキスト ボックス 68"/>
              <p:cNvSpPr txBox="1"/>
              <p:nvPr/>
            </p:nvSpPr>
            <p:spPr>
              <a:xfrm>
                <a:off x="8035265" y="3184360"/>
                <a:ext cx="79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Q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uark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7486259" y="2177071"/>
                <a:ext cx="793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Q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uark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2" name="テキスト ボックス 71"/>
              <p:cNvSpPr txBox="1"/>
              <p:nvPr/>
            </p:nvSpPr>
            <p:spPr>
              <a:xfrm>
                <a:off x="8049503" y="2480052"/>
                <a:ext cx="7888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luon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cxnSp>
          <p:nvCxnSpPr>
            <p:cNvPr id="59" name="直線矢印コネクタ 58"/>
            <p:cNvCxnSpPr/>
            <p:nvPr/>
          </p:nvCxnSpPr>
          <p:spPr>
            <a:xfrm flipV="1">
              <a:off x="5008899" y="3279253"/>
              <a:ext cx="2517964" cy="1654869"/>
            </a:xfrm>
            <a:prstGeom prst="straightConnector1">
              <a:avLst/>
            </a:prstGeom>
            <a:ln w="9525" cap="rnd" cmpd="sng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矢印コネクタ 59"/>
            <p:cNvCxnSpPr>
              <a:endCxn id="62" idx="4"/>
            </p:cNvCxnSpPr>
            <p:nvPr/>
          </p:nvCxnSpPr>
          <p:spPr>
            <a:xfrm>
              <a:off x="5008899" y="4934121"/>
              <a:ext cx="3071629" cy="250205"/>
            </a:xfrm>
            <a:prstGeom prst="straightConnector1">
              <a:avLst/>
            </a:prstGeom>
            <a:ln w="9525" cap="rnd" cmpd="sng">
              <a:solidFill>
                <a:srgbClr val="000000"/>
              </a:solidFill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円/楕円 61"/>
            <p:cNvSpPr/>
            <p:nvPr/>
          </p:nvSpPr>
          <p:spPr>
            <a:xfrm>
              <a:off x="7046989" y="3117248"/>
              <a:ext cx="2067078" cy="206707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sp>
        <p:nvSpPr>
          <p:cNvPr id="119" name="テキスト ボックス 118"/>
          <p:cNvSpPr txBox="1"/>
          <p:nvPr/>
        </p:nvSpPr>
        <p:spPr>
          <a:xfrm>
            <a:off x="1885908" y="2863808"/>
            <a:ext cx="101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ucleus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062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8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図形グループ 93"/>
          <p:cNvGrpSpPr/>
          <p:nvPr/>
        </p:nvGrpSpPr>
        <p:grpSpPr>
          <a:xfrm>
            <a:off x="275681" y="1397825"/>
            <a:ext cx="8877054" cy="839348"/>
            <a:chOff x="275681" y="1397825"/>
            <a:chExt cx="8877054" cy="839348"/>
          </a:xfrm>
        </p:grpSpPr>
        <p:grpSp>
          <p:nvGrpSpPr>
            <p:cNvPr id="95" name="図形グループ 94"/>
            <p:cNvGrpSpPr/>
            <p:nvPr/>
          </p:nvGrpSpPr>
          <p:grpSpPr>
            <a:xfrm>
              <a:off x="290474" y="1397825"/>
              <a:ext cx="8563053" cy="839348"/>
              <a:chOff x="290474" y="1397825"/>
              <a:chExt cx="8563053" cy="839348"/>
            </a:xfrm>
          </p:grpSpPr>
          <p:cxnSp>
            <p:nvCxnSpPr>
              <p:cNvPr id="101" name="直線矢印コネクタ 100"/>
              <p:cNvCxnSpPr/>
              <p:nvPr/>
            </p:nvCxnSpPr>
            <p:spPr>
              <a:xfrm>
                <a:off x="290474" y="1821647"/>
                <a:ext cx="8563053" cy="0"/>
              </a:xfrm>
              <a:prstGeom prst="straightConnector1">
                <a:avLst/>
              </a:prstGeom>
              <a:ln cap="rnd">
                <a:solidFill>
                  <a:srgbClr val="00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矢印コネクタ 101"/>
              <p:cNvCxnSpPr/>
              <p:nvPr/>
            </p:nvCxnSpPr>
            <p:spPr>
              <a:xfrm flipV="1">
                <a:off x="142418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矢印コネクタ 102"/>
              <p:cNvCxnSpPr/>
              <p:nvPr/>
            </p:nvCxnSpPr>
            <p:spPr>
              <a:xfrm flipV="1">
                <a:off x="249690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矢印コネクタ 104"/>
              <p:cNvCxnSpPr/>
              <p:nvPr/>
            </p:nvCxnSpPr>
            <p:spPr>
              <a:xfrm flipV="1">
                <a:off x="3569634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矢印コネクタ 105"/>
              <p:cNvCxnSpPr/>
              <p:nvPr/>
            </p:nvCxnSpPr>
            <p:spPr>
              <a:xfrm flipV="1">
                <a:off x="4642359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矢印コネクタ 106"/>
              <p:cNvCxnSpPr/>
              <p:nvPr/>
            </p:nvCxnSpPr>
            <p:spPr>
              <a:xfrm flipV="1">
                <a:off x="5715085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テキスト ボックス 107"/>
              <p:cNvSpPr txBox="1"/>
              <p:nvPr/>
            </p:nvSpPr>
            <p:spPr>
              <a:xfrm>
                <a:off x="5285801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6383252" y="1960174"/>
                <a:ext cx="6591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G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0" name="テキスト ボックス 109"/>
              <p:cNvSpPr txBox="1"/>
              <p:nvPr/>
            </p:nvSpPr>
            <p:spPr>
              <a:xfrm>
                <a:off x="7467877" y="1960174"/>
                <a:ext cx="5822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1" name="テキスト ボックス 110"/>
              <p:cNvSpPr txBox="1"/>
              <p:nvPr/>
            </p:nvSpPr>
            <p:spPr>
              <a:xfrm>
                <a:off x="4239646" y="1960174"/>
                <a:ext cx="6078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lang="en-US" altLang="ja-JP" sz="1200" dirty="0" err="1">
                    <a:latin typeface="Century Gothic"/>
                    <a:ea typeface="HG丸ｺﾞｼｯｸM-PRO"/>
                    <a:cs typeface="Century Gothic"/>
                  </a:rPr>
                  <a:t>k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2" name="テキスト ボックス 111"/>
              <p:cNvSpPr txBox="1"/>
              <p:nvPr/>
            </p:nvSpPr>
            <p:spPr>
              <a:xfrm>
                <a:off x="3283259" y="1960174"/>
                <a:ext cx="5309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3" name="テキスト ボックス 112"/>
              <p:cNvSpPr txBox="1"/>
              <p:nvPr/>
            </p:nvSpPr>
            <p:spPr>
              <a:xfrm>
                <a:off x="2185808" y="1960174"/>
                <a:ext cx="6719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meV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4" name="テキスト ボックス 113"/>
              <p:cNvSpPr txBox="1"/>
              <p:nvPr/>
            </p:nvSpPr>
            <p:spPr>
              <a:xfrm>
                <a:off x="1075534" y="1960174"/>
                <a:ext cx="6848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 </a:t>
                </a:r>
                <a:r>
                  <a:rPr kumimoji="1"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μeV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115" name="直線矢印コネクタ 114"/>
              <p:cNvCxnSpPr/>
              <p:nvPr/>
            </p:nvCxnSpPr>
            <p:spPr>
              <a:xfrm flipV="1">
                <a:off x="6787811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矢印コネクタ 115"/>
              <p:cNvCxnSpPr/>
              <p:nvPr/>
            </p:nvCxnSpPr>
            <p:spPr>
              <a:xfrm flipV="1">
                <a:off x="7860537" y="1688735"/>
                <a:ext cx="0" cy="256858"/>
              </a:xfrm>
              <a:prstGeom prst="straightConnector1">
                <a:avLst/>
              </a:prstGeom>
              <a:ln w="19050" cap="rnd" cmpd="sng">
                <a:solidFill>
                  <a:srgbClr val="000000"/>
                </a:solidFill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テキスト ボックス 116"/>
              <p:cNvSpPr txBox="1"/>
              <p:nvPr/>
            </p:nvSpPr>
            <p:spPr>
              <a:xfrm>
                <a:off x="3152120" y="1397825"/>
                <a:ext cx="6995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〜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10</a:t>
                </a:r>
                <a:r>
                  <a:rPr kumimoji="1" lang="en-US" altLang="ja-JP" sz="1200" baseline="30000" dirty="0" smtClean="0">
                    <a:latin typeface="Century Gothic"/>
                    <a:ea typeface="HG丸ｺﾞｼｯｸM-PRO"/>
                    <a:cs typeface="Century Gothic"/>
                  </a:rPr>
                  <a:t>4</a:t>
                </a:r>
                <a:r>
                  <a:rPr kumimoji="1"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ja-JP" sz="1200" dirty="0">
                    <a:latin typeface="Century Gothic"/>
                    <a:ea typeface="HG丸ｺﾞｼｯｸM-PRO"/>
                    <a:cs typeface="Century Gothic"/>
                  </a:rPr>
                  <a:t>K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96" name="正方形/長方形 95"/>
            <p:cNvSpPr/>
            <p:nvPr/>
          </p:nvSpPr>
          <p:spPr>
            <a:xfrm>
              <a:off x="5277857" y="1679209"/>
              <a:ext cx="2087671" cy="2714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5450341" y="1408637"/>
              <a:ext cx="15314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N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uclear &amp; Hadron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7532054" y="1402210"/>
              <a:ext cx="16206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lementary </a:t>
              </a:r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P</a:t>
              </a:r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article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275681" y="1397825"/>
              <a:ext cx="30547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ondensed matter, Chemistry, Biology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4017422" y="1397825"/>
              <a:ext cx="7489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Plasma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7" name="図形グループ 20"/>
          <p:cNvGrpSpPr/>
          <p:nvPr/>
        </p:nvGrpSpPr>
        <p:grpSpPr>
          <a:xfrm>
            <a:off x="7386122" y="3447567"/>
            <a:ext cx="1352142" cy="1345843"/>
            <a:chOff x="7486259" y="2177071"/>
            <a:chExt cx="1352142" cy="134584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9345" y="2497254"/>
              <a:ext cx="864499" cy="71582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8035265" y="3184360"/>
              <a:ext cx="793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uark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486259" y="2177071"/>
              <a:ext cx="793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uark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49503" y="2480052"/>
              <a:ext cx="788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G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luon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579920" y="3017958"/>
            <a:ext cx="1628583" cy="2465050"/>
            <a:chOff x="4519720" y="1673868"/>
            <a:chExt cx="1628583" cy="246505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9720" y="1673868"/>
              <a:ext cx="875675" cy="871403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076" y="2644914"/>
              <a:ext cx="509504" cy="506891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72628" y="3267515"/>
              <a:ext cx="875675" cy="871403"/>
            </a:xfrm>
            <a:prstGeom prst="rect">
              <a:avLst/>
            </a:prstGeom>
          </p:spPr>
        </p:pic>
      </p:grpSp>
      <p:sp>
        <p:nvSpPr>
          <p:cNvPr id="14" name="円弧 13"/>
          <p:cNvSpPr/>
          <p:nvPr/>
        </p:nvSpPr>
        <p:spPr>
          <a:xfrm>
            <a:off x="42136" y="2942122"/>
            <a:ext cx="4440964" cy="4440964"/>
          </a:xfrm>
          <a:prstGeom prst="arc">
            <a:avLst>
              <a:gd name="adj1" fmla="val 19591795"/>
              <a:gd name="adj2" fmla="val 20961224"/>
            </a:avLst>
          </a:prstGeom>
          <a:ln w="28575" cap="rnd" cmpd="sng" algn="ctr">
            <a:solidFill>
              <a:schemeClr val="tx1">
                <a:alpha val="50000"/>
              </a:schemeClr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円弧 14"/>
          <p:cNvSpPr/>
          <p:nvPr/>
        </p:nvSpPr>
        <p:spPr>
          <a:xfrm flipH="1" flipV="1">
            <a:off x="4290495" y="1181294"/>
            <a:ext cx="4440964" cy="4440964"/>
          </a:xfrm>
          <a:prstGeom prst="arc">
            <a:avLst>
              <a:gd name="adj1" fmla="val 19591795"/>
              <a:gd name="adj2" fmla="val 20961224"/>
            </a:avLst>
          </a:prstGeom>
          <a:ln w="28575" cap="rnd" cmpd="sng" algn="ctr">
            <a:solidFill>
              <a:schemeClr val="tx1">
                <a:alpha val="50000"/>
              </a:schemeClr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58349" y="3240572"/>
            <a:ext cx="1520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proton/neutron</a:t>
            </a:r>
          </a:p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(baryon)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1059" y="3764204"/>
            <a:ext cx="918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pion</a:t>
            </a:r>
          </a:p>
          <a:p>
            <a:pPr algn="ctr"/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(meson)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740" y="2837571"/>
            <a:ext cx="3714740" cy="349924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885908" y="2863808"/>
            <a:ext cx="1010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dirty="0">
                <a:latin typeface="Century Gothic"/>
                <a:ea typeface="HG丸ｺﾞｼｯｸM-PRO"/>
                <a:cs typeface="Century Gothic"/>
              </a:rPr>
              <a:t>N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ucleus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93323" y="628035"/>
            <a:ext cx="5665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From nucleus to quark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17231" y="2861914"/>
            <a:ext cx="925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Hadron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1263" y="233526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>
                <a:latin typeface="Century Gothic"/>
                <a:ea typeface="HG丸ｺﾞｼｯｸM-PRO"/>
                <a:cs typeface="Century Gothic"/>
              </a:rPr>
              <a:t>k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681477" y="2320720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MeV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66499" y="2321328"/>
            <a:ext cx="130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〜 100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495353" y="810856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MeV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6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1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GeV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= 10</a:t>
            </a:r>
            <a:r>
              <a:rPr kumimoji="1" lang="en-US" altLang="ja-JP" sz="1200" baseline="30000" dirty="0" smtClean="0">
                <a:latin typeface="Century Gothic"/>
                <a:ea typeface="HG丸ｺﾞｼｯｸM-PRO"/>
                <a:cs typeface="Century Gothic"/>
              </a:rPr>
              <a:t>9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eV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-31637" y="6260777"/>
            <a:ext cx="9207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There </a:t>
            </a:r>
            <a:r>
              <a:rPr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is 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1600" dirty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p</a:t>
            </a:r>
            <a:r>
              <a:rPr kumimoji="1" lang="en-US" altLang="ja-JP" sz="1600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hysics” behind a variety of phenomena.</a:t>
            </a:r>
            <a:endParaRPr kumimoji="1" lang="ja-JP" altLang="en-US" sz="1600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390655" y="2386631"/>
            <a:ext cx="2120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surface vibration/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rotation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52159" y="2373671"/>
            <a:ext cx="1468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excited hadron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1663844" y="2948921"/>
            <a:ext cx="2133261" cy="1381530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1658382" y="4331248"/>
            <a:ext cx="2372835" cy="1125631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5008899" y="3279253"/>
            <a:ext cx="2517964" cy="1654869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>
            <a:endCxn id="88" idx="4"/>
          </p:cNvCxnSpPr>
          <p:nvPr/>
        </p:nvCxnSpPr>
        <p:spPr>
          <a:xfrm>
            <a:off x="5008899" y="4934121"/>
            <a:ext cx="3071629" cy="250205"/>
          </a:xfrm>
          <a:prstGeom prst="straightConnector1">
            <a:avLst/>
          </a:prstGeom>
          <a:ln w="9525" cap="rnd" cmpd="sng">
            <a:solidFill>
              <a:srgbClr val="00000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円/楕円 87"/>
          <p:cNvSpPr/>
          <p:nvPr/>
        </p:nvSpPr>
        <p:spPr>
          <a:xfrm>
            <a:off x="7046989" y="3117248"/>
            <a:ext cx="2067078" cy="206707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9" name="円/楕円 88"/>
          <p:cNvSpPr/>
          <p:nvPr/>
        </p:nvSpPr>
        <p:spPr>
          <a:xfrm>
            <a:off x="3165900" y="2711524"/>
            <a:ext cx="2857088" cy="2857088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367842" y="4312633"/>
            <a:ext cx="2480166" cy="2087882"/>
            <a:chOff x="5283390" y="4176002"/>
            <a:chExt cx="2480166" cy="2087882"/>
          </a:xfrm>
        </p:grpSpPr>
        <p:sp>
          <p:nvSpPr>
            <p:cNvPr id="31" name="テキスト ボックス 30"/>
            <p:cNvSpPr txBox="1"/>
            <p:nvPr/>
          </p:nvSpPr>
          <p:spPr>
            <a:xfrm>
              <a:off x="5283390" y="4176002"/>
              <a:ext cx="2480166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F497D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1F497D"/>
                  </a:solidFill>
                  <a:latin typeface="Century Gothic"/>
                  <a:ea typeface="HG丸ｺﾞｼｯｸM-PRO"/>
                  <a:cs typeface="Century Gothic"/>
                </a:rPr>
                <a:t>Chiral symmetry breaking</a:t>
              </a:r>
              <a:endParaRPr kumimoji="1" lang="ja-JP" altLang="en-US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50" name="図 49" descr="Nambu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2531" y="4563766"/>
              <a:ext cx="1005679" cy="1267155"/>
            </a:xfrm>
            <a:prstGeom prst="rect">
              <a:avLst/>
            </a:prstGeom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5871896" y="5802219"/>
              <a:ext cx="1031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Y. </a:t>
              </a:r>
              <a:r>
                <a:rPr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endParaRPr lang="en-US" altLang="ja-JP" sz="1200" dirty="0" smtClean="0">
                <a:latin typeface="Century Gothic"/>
                <a:ea typeface="HG丸ｺﾞｼｯｸM-PRO"/>
                <a:cs typeface="Century Gothic"/>
              </a:endParaRPr>
            </a:p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(1921-2015)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2305202" y="4069120"/>
            <a:ext cx="1749998" cy="2103788"/>
            <a:chOff x="2614705" y="4083258"/>
            <a:chExt cx="1749998" cy="2103788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2614705" y="4083258"/>
              <a:ext cx="1749998" cy="52322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Meson exchange</a:t>
              </a:r>
            </a:p>
            <a:p>
              <a:pPr algn="ctr"/>
              <a:r>
                <a:rPr lang="en-US" altLang="ja-JP" sz="1400" b="1" dirty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b="1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Yukawa theory</a:t>
              </a:r>
              <a:r>
                <a:rPr lang="en-US" altLang="en-US" sz="1400" b="1" dirty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)</a:t>
              </a:r>
              <a:endParaRPr kumimoji="1" lang="ja-JP" altLang="en-US" sz="1400" b="1" dirty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41" name="図 40" descr="225px-Yukaw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7441" y="4705512"/>
              <a:ext cx="740664" cy="1046805"/>
            </a:xfrm>
            <a:prstGeom prst="rect">
              <a:avLst/>
            </a:prstGeom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3008604" y="5725381"/>
              <a:ext cx="1031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H. Yukawa</a:t>
              </a:r>
            </a:p>
            <a:p>
              <a:pPr algn="ctr"/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(1907-1981)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536615" y="3672336"/>
            <a:ext cx="1803999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Color confinement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8392839" y="2383997"/>
            <a:ext cx="80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900958" y="3634420"/>
            <a:ext cx="1958376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R</a:t>
            </a:r>
            <a:r>
              <a:rPr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otational symmetry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445781" y="3202135"/>
            <a:ext cx="2892000" cy="307777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en-US" altLang="ja-JP" sz="1400" b="1" dirty="0" err="1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Superfluidity</a:t>
            </a:r>
            <a:r>
              <a:rPr kumimoji="1" lang="en-US" altLang="ja-JP" sz="14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/Superconductivity</a:t>
            </a:r>
            <a:endParaRPr kumimoji="1" lang="ja-JP" altLang="en-US" sz="14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336976" y="1441772"/>
            <a:ext cx="2829368" cy="2010701"/>
            <a:chOff x="8879493" y="1453642"/>
            <a:chExt cx="2829368" cy="2010701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9353755" y="3156566"/>
              <a:ext cx="19393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F497D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1F497D"/>
                  </a:solidFill>
                  <a:latin typeface="Century Gothic"/>
                  <a:ea typeface="HG丸ｺﾞｼｯｸM-PRO"/>
                  <a:cs typeface="Century Gothic"/>
                </a:rPr>
                <a:t>Asymptotic freedom</a:t>
              </a:r>
              <a:endParaRPr kumimoji="1" lang="ja-JP" altLang="en-US" sz="1400" b="1" dirty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8879493" y="1453642"/>
              <a:ext cx="2829368" cy="1708865"/>
              <a:chOff x="-1660920" y="166288"/>
              <a:chExt cx="2829368" cy="1708865"/>
            </a:xfrm>
          </p:grpSpPr>
          <p:grpSp>
            <p:nvGrpSpPr>
              <p:cNvPr id="26" name="図形グループ 25"/>
              <p:cNvGrpSpPr/>
              <p:nvPr/>
            </p:nvGrpSpPr>
            <p:grpSpPr>
              <a:xfrm>
                <a:off x="-1660920" y="166288"/>
                <a:ext cx="911510" cy="1707531"/>
                <a:chOff x="-1797000" y="166288"/>
                <a:chExt cx="911510" cy="1707531"/>
              </a:xfrm>
            </p:grpSpPr>
            <p:sp>
              <p:nvSpPr>
                <p:cNvPr id="90" name="テキスト ボックス 89"/>
                <p:cNvSpPr txBox="1"/>
                <p:nvPr/>
              </p:nvSpPr>
              <p:spPr>
                <a:xfrm>
                  <a:off x="-1758331" y="1412154"/>
                  <a:ext cx="7886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D. Gross</a:t>
                  </a: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(1941-)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  <p:pic>
              <p:nvPicPr>
                <p:cNvPr id="21" name="図 2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1797000" y="166288"/>
                  <a:ext cx="911510" cy="1289136"/>
                </a:xfrm>
                <a:prstGeom prst="rect">
                  <a:avLst/>
                </a:prstGeom>
              </p:spPr>
            </p:pic>
          </p:grpSp>
          <p:grpSp>
            <p:nvGrpSpPr>
              <p:cNvPr id="27" name="図形グループ 26"/>
              <p:cNvGrpSpPr/>
              <p:nvPr/>
            </p:nvGrpSpPr>
            <p:grpSpPr>
              <a:xfrm>
                <a:off x="-764205" y="166288"/>
                <a:ext cx="915468" cy="1708865"/>
                <a:chOff x="-764205" y="166288"/>
                <a:chExt cx="915468" cy="1708865"/>
              </a:xfrm>
            </p:grpSpPr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-764205" y="1413488"/>
                  <a:ext cx="88998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F. </a:t>
                  </a:r>
                  <a:r>
                    <a:rPr lang="en-US" altLang="ja-JP" sz="1200" dirty="0" err="1" smtClean="0">
                      <a:latin typeface="Century Gothic"/>
                      <a:ea typeface="HG丸ｺﾞｼｯｸM-PRO"/>
                      <a:cs typeface="Century Gothic"/>
                    </a:rPr>
                    <a:t>Wilczek</a:t>
                  </a:r>
                  <a:endParaRPr lang="en-US" altLang="ja-JP" sz="1200" dirty="0" smtClean="0">
                    <a:latin typeface="Century Gothic"/>
                    <a:ea typeface="HG丸ｺﾞｼｯｸM-PRO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(1951-)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  <p:pic>
              <p:nvPicPr>
                <p:cNvPr id="24" name="図 2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757216" y="166288"/>
                  <a:ext cx="908479" cy="1284849"/>
                </a:xfrm>
                <a:prstGeom prst="rect">
                  <a:avLst/>
                </a:prstGeom>
              </p:spPr>
            </p:pic>
          </p:grpSp>
          <p:grpSp>
            <p:nvGrpSpPr>
              <p:cNvPr id="28" name="図形グループ 27"/>
              <p:cNvGrpSpPr/>
              <p:nvPr/>
            </p:nvGrpSpPr>
            <p:grpSpPr>
              <a:xfrm>
                <a:off x="73276" y="170852"/>
                <a:ext cx="1095172" cy="1700876"/>
                <a:chOff x="251025" y="140857"/>
                <a:chExt cx="1095172" cy="1700876"/>
              </a:xfrm>
            </p:grpSpPr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8680" y="140857"/>
                  <a:ext cx="905862" cy="1281147"/>
                </a:xfrm>
                <a:prstGeom prst="rect">
                  <a:avLst/>
                </a:prstGeom>
              </p:spPr>
            </p:pic>
            <p:sp>
              <p:nvSpPr>
                <p:cNvPr id="92" name="テキスト ボックス 91"/>
                <p:cNvSpPr txBox="1"/>
                <p:nvPr/>
              </p:nvSpPr>
              <p:spPr>
                <a:xfrm>
                  <a:off x="251025" y="1380068"/>
                  <a:ext cx="1095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H. D. </a:t>
                  </a:r>
                  <a:r>
                    <a:rPr lang="en-US" altLang="ja-JP" sz="1200" dirty="0" err="1" smtClean="0">
                      <a:latin typeface="Century Gothic"/>
                      <a:ea typeface="HG丸ｺﾞｼｯｸM-PRO"/>
                      <a:cs typeface="Century Gothic"/>
                    </a:rPr>
                    <a:t>Politzer</a:t>
                  </a:r>
                  <a:endParaRPr lang="en-US" altLang="ja-JP" sz="1200" dirty="0" smtClean="0">
                    <a:latin typeface="Century Gothic"/>
                    <a:ea typeface="HG丸ｺﾞｼｯｸM-PRO"/>
                    <a:cs typeface="Century Gothic"/>
                  </a:endParaRPr>
                </a:p>
                <a:p>
                  <a:pPr algn="ctr"/>
                  <a:r>
                    <a:rPr lang="en-US" altLang="ja-JP" sz="1200" dirty="0" smtClean="0">
                      <a:latin typeface="Century Gothic"/>
                      <a:ea typeface="HG丸ｺﾞｼｯｸM-PRO"/>
                      <a:cs typeface="Century Gothic"/>
                    </a:rPr>
                    <a:t>(1949-)</a:t>
                  </a:r>
                  <a:endParaRPr kumimoji="1" lang="ja-JP" altLang="en-US" sz="1200" dirty="0">
                    <a:latin typeface="Century Gothic"/>
                    <a:ea typeface="HG丸ｺﾞｼｯｸM-PRO"/>
                    <a:cs typeface="Century Gothic"/>
                  </a:endParaRPr>
                </a:p>
              </p:txBody>
            </p:sp>
          </p:grpSp>
        </p:grpSp>
      </p:grpSp>
      <p:sp>
        <p:nvSpPr>
          <p:cNvPr id="93" name="テキスト ボックス 92"/>
          <p:cNvSpPr txBox="1"/>
          <p:nvPr/>
        </p:nvSpPr>
        <p:spPr>
          <a:xfrm>
            <a:off x="-31637" y="6435591"/>
            <a:ext cx="920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Can we understand nucleus/hadron by quarks and gluons?</a:t>
            </a:r>
            <a:endParaRPr kumimoji="1" lang="ja-JP" altLang="en-US" sz="2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769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0" grpId="0" animBg="1"/>
      <p:bldP spid="69" grpId="0" animBg="1"/>
      <p:bldP spid="70" grpId="0" animBg="1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85357" y="511725"/>
            <a:ext cx="2600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Questions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3106" y="1209057"/>
            <a:ext cx="73306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Century Gothic"/>
                <a:cs typeface="Century Gothic"/>
              </a:rPr>
              <a:t>・</a:t>
            </a:r>
            <a:r>
              <a:rPr lang="en-US" altLang="ja-JP" sz="3200" dirty="0" smtClean="0">
                <a:latin typeface="Century Gothic"/>
                <a:cs typeface="Century Gothic"/>
              </a:rPr>
              <a:t>How do quarks compose hadrons?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3106" y="5052400"/>
            <a:ext cx="80624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Century Gothic"/>
                <a:cs typeface="Century Gothic"/>
              </a:rPr>
              <a:t>・</a:t>
            </a:r>
            <a:r>
              <a:rPr lang="en-US" altLang="ja-JP" sz="3200" dirty="0" smtClean="0">
                <a:latin typeface="Century Gothic"/>
                <a:cs typeface="Century Gothic"/>
              </a:rPr>
              <a:t>What is the efficient way to investigate</a:t>
            </a:r>
          </a:p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 quark structure of hadrons?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5" y="2205104"/>
            <a:ext cx="3136628" cy="209108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65" y="1899357"/>
            <a:ext cx="3967686" cy="2646416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>
            <a:off x="3992815" y="3009225"/>
            <a:ext cx="388985" cy="52632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3486" y="4484729"/>
            <a:ext cx="996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quarks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85548" y="4484729"/>
            <a:ext cx="1192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hadrons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48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24320" y="906881"/>
            <a:ext cx="4095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ea typeface="HG丸ｺﾞｼｯｸM-PRO"/>
                <a:cs typeface="Century Gothic"/>
              </a:rPr>
              <a:t>How do quarks move?</a:t>
            </a:r>
            <a:endParaRPr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96941" y="2529614"/>
            <a:ext cx="39501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9600" dirty="0" smtClean="0">
                <a:solidFill>
                  <a:srgbClr val="0000FF"/>
                </a:solidFill>
                <a:latin typeface="Century Gothic"/>
                <a:ea typeface="HG丸ｺﾞｼｯｸM-PRO"/>
                <a:cs typeface="Century Gothic"/>
              </a:rPr>
              <a:t>Gluon</a:t>
            </a:r>
            <a:endParaRPr lang="ja-JP" altLang="en-US" sz="9600" dirty="0">
              <a:solidFill>
                <a:srgbClr val="0000FF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415066" y="1619488"/>
            <a:ext cx="2313868" cy="600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ja-JP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a = </a:t>
            </a:r>
            <a:r>
              <a:rPr lang="en-US" altLang="ja-JP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F</a:t>
            </a:r>
            <a:endParaRPr lang="ja-JP" altLang="en-US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4947479" y="1548718"/>
            <a:ext cx="759369" cy="759369"/>
          </a:xfrm>
          <a:prstGeom prst="ellipse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3202049" y="4856137"/>
            <a:ext cx="2889772" cy="1373876"/>
            <a:chOff x="3202049" y="5139637"/>
            <a:chExt cx="2889772" cy="1373876"/>
          </a:xfrm>
        </p:grpSpPr>
        <p:sp>
          <p:nvSpPr>
            <p:cNvPr id="10" name="円弧 9"/>
            <p:cNvSpPr/>
            <p:nvPr/>
          </p:nvSpPr>
          <p:spPr>
            <a:xfrm flipH="1" flipV="1">
              <a:off x="3202049" y="5139637"/>
              <a:ext cx="2889772" cy="728713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0884" y="5333869"/>
              <a:ext cx="1023578" cy="1023578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3852330" y="6205736"/>
              <a:ext cx="69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gluon</a:t>
              </a:r>
              <a:endParaRPr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3183529" y="4287648"/>
            <a:ext cx="2889772" cy="1233809"/>
            <a:chOff x="3183529" y="4287648"/>
            <a:chExt cx="2889772" cy="1233809"/>
          </a:xfrm>
        </p:grpSpPr>
        <p:sp>
          <p:nvSpPr>
            <p:cNvPr id="14" name="円弧 13"/>
            <p:cNvSpPr/>
            <p:nvPr/>
          </p:nvSpPr>
          <p:spPr>
            <a:xfrm>
              <a:off x="3183529" y="4792744"/>
              <a:ext cx="2889772" cy="728713"/>
            </a:xfrm>
            <a:prstGeom prst="arc">
              <a:avLst>
                <a:gd name="adj1" fmla="val 11334543"/>
                <a:gd name="adj2" fmla="val 21143204"/>
              </a:avLst>
            </a:prstGeom>
            <a:ln>
              <a:solidFill>
                <a:schemeClr val="tx1"/>
              </a:solidFill>
              <a:prstDash val="dash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28415" y="4287648"/>
              <a:ext cx="1023578" cy="1023578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4841888" y="5139492"/>
              <a:ext cx="69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gluon</a:t>
              </a:r>
              <a:endParaRPr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2342959" y="4747385"/>
            <a:ext cx="4571483" cy="1118151"/>
            <a:chOff x="2342959" y="4747385"/>
            <a:chExt cx="4571483" cy="1118151"/>
          </a:xfrm>
        </p:grpSpPr>
        <p:grpSp>
          <p:nvGrpSpPr>
            <p:cNvPr id="18" name="図形グループ 17"/>
            <p:cNvGrpSpPr/>
            <p:nvPr/>
          </p:nvGrpSpPr>
          <p:grpSpPr>
            <a:xfrm>
              <a:off x="5944956" y="4747385"/>
              <a:ext cx="969486" cy="1118151"/>
              <a:chOff x="5944956" y="4747385"/>
              <a:chExt cx="969486" cy="1118151"/>
            </a:xfrm>
          </p:grpSpPr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4956" y="4747385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3" name="テキスト ボックス 22"/>
              <p:cNvSpPr txBox="1"/>
              <p:nvPr/>
            </p:nvSpPr>
            <p:spPr>
              <a:xfrm>
                <a:off x="6143316" y="5557759"/>
                <a:ext cx="6848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quark</a:t>
                </a:r>
                <a:endParaRPr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grpSp>
          <p:nvGrpSpPr>
            <p:cNvPr id="19" name="図形グループ 18"/>
            <p:cNvGrpSpPr/>
            <p:nvPr/>
          </p:nvGrpSpPr>
          <p:grpSpPr>
            <a:xfrm>
              <a:off x="2342959" y="4747385"/>
              <a:ext cx="969486" cy="1118151"/>
              <a:chOff x="2342959" y="4747385"/>
              <a:chExt cx="969486" cy="1118151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42959" y="4747385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2429284" y="5557759"/>
                <a:ext cx="6848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 smtClean="0">
                    <a:latin typeface="Century Gothic"/>
                    <a:ea typeface="HG丸ｺﾞｼｯｸM-PRO"/>
                    <a:cs typeface="Century Gothic"/>
                  </a:rPr>
                  <a:t>quark</a:t>
                </a:r>
                <a:endParaRPr lang="ja-JP" altLang="en-US" sz="1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</p:grpSp>
      <p:sp>
        <p:nvSpPr>
          <p:cNvPr id="24" name="テキスト ボックス 23"/>
          <p:cNvSpPr txBox="1"/>
          <p:nvPr/>
        </p:nvSpPr>
        <p:spPr>
          <a:xfrm>
            <a:off x="7824409" y="5521120"/>
            <a:ext cx="12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HiggsTan.com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16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37976" y="638330"/>
            <a:ext cx="506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Law of motion” of quarks and gluons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482" y="1511124"/>
            <a:ext cx="8549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800" dirty="0" smtClean="0">
                <a:latin typeface="Century Gothic"/>
                <a:ea typeface="HG丸ｺﾞｼｯｸM-PRO"/>
                <a:cs typeface="Century Gothic"/>
              </a:rPr>
              <a:t>Quantum </a:t>
            </a:r>
            <a:r>
              <a:rPr lang="en-US" altLang="ja-JP" sz="4800" dirty="0" err="1" smtClean="0">
                <a:latin typeface="Century Gothic"/>
                <a:ea typeface="HG丸ｺﾞｼｯｸM-PRO"/>
                <a:cs typeface="Century Gothic"/>
              </a:rPr>
              <a:t>Chromodynamics</a:t>
            </a:r>
            <a:endParaRPr lang="en-US" altLang="ja-JP" sz="4800" dirty="0">
              <a:latin typeface="Century Gothic"/>
              <a:ea typeface="HG丸ｺﾞｼｯｸM-PRO"/>
              <a:cs typeface="Century Gothic"/>
            </a:endParaRPr>
          </a:p>
          <a:p>
            <a:pPr algn="ctr"/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(QCD)</a:t>
            </a:r>
            <a:endParaRPr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0" y="3076044"/>
            <a:ext cx="8202806" cy="98321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375417" y="4059257"/>
            <a:ext cx="3051620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ψ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: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quark field (flavor f)</a:t>
            </a:r>
          </a:p>
          <a:p>
            <a:pPr>
              <a:lnSpc>
                <a:spcPct val="120000"/>
              </a:lnSpc>
            </a:pPr>
            <a:r>
              <a:rPr lang="en-US" altLang="ja-JP" sz="2000" dirty="0" err="1" smtClean="0">
                <a:latin typeface="Century Gothic"/>
                <a:ea typeface="HG丸ｺﾞｼｯｸM-PRO"/>
                <a:cs typeface="Century Gothic"/>
              </a:rPr>
              <a:t>A</a:t>
            </a:r>
            <a:r>
              <a:rPr lang="en-US" altLang="ja-JP" sz="2000" baseline="-25000" dirty="0" err="1" smtClean="0">
                <a:latin typeface="Century Gothic"/>
                <a:ea typeface="HG丸ｺﾞｼｯｸM-PRO"/>
                <a:cs typeface="Century Gothic"/>
              </a:rPr>
              <a:t>μ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(F): gluon field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99893" y="4211661"/>
            <a:ext cx="2060592" cy="602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 err="1" smtClean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1400" baseline="-25000" dirty="0" err="1" smtClean="0"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: coupling between</a:t>
            </a:r>
          </a:p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     quarks and gluons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651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152" y="1171744"/>
            <a:ext cx="5084619" cy="106748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087152" y="1149064"/>
            <a:ext cx="5084619" cy="1067489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583" y="2694843"/>
            <a:ext cx="4872188" cy="416539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8562" y="2230497"/>
            <a:ext cx="836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Summation over all the possible values of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ψ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f</a:t>
            </a:r>
            <a:r>
              <a:rPr lang="en-US" altLang="en-US" sz="1600" dirty="0" smtClean="0">
                <a:latin typeface="Century Gothic"/>
                <a:ea typeface="HG丸ｺﾞｼｯｸM-PRO"/>
                <a:cs typeface="Century Gothic"/>
              </a:rPr>
              <a:t> and </a:t>
            </a:r>
            <a:r>
              <a:rPr lang="en-US" altLang="en-US" sz="1600" dirty="0" err="1" smtClean="0">
                <a:latin typeface="Century Gothic"/>
                <a:ea typeface="HG丸ｺﾞｼｯｸM-PRO"/>
                <a:cs typeface="Century Gothic"/>
              </a:rPr>
              <a:t>A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μ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 from initial to final states.</a:t>
            </a:r>
            <a:endParaRPr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90061" y="1567586"/>
            <a:ext cx="33559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?</a:t>
            </a:r>
            <a:endParaRPr lang="ja-JP" altLang="en-US" sz="40000" b="1" dirty="0">
              <a:solidFill>
                <a:srgbClr val="FF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37976" y="638330"/>
            <a:ext cx="506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“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Law of motion” of quarks and gluons</a:t>
            </a:r>
            <a:endParaRPr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5917165" y="3584739"/>
            <a:ext cx="2136520" cy="2136520"/>
            <a:chOff x="6943683" y="2516479"/>
            <a:chExt cx="2136520" cy="2136520"/>
          </a:xfrm>
        </p:grpSpPr>
        <p:sp>
          <p:nvSpPr>
            <p:cNvPr id="2" name="円/楕円 1"/>
            <p:cNvSpPr/>
            <p:nvPr/>
          </p:nvSpPr>
          <p:spPr>
            <a:xfrm>
              <a:off x="6943683" y="2516479"/>
              <a:ext cx="2136520" cy="213652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図形グループ 10"/>
            <p:cNvGrpSpPr/>
            <p:nvPr/>
          </p:nvGrpSpPr>
          <p:grpSpPr>
            <a:xfrm>
              <a:off x="7265090" y="2659488"/>
              <a:ext cx="1455738" cy="1781206"/>
              <a:chOff x="7310450" y="2737468"/>
              <a:chExt cx="1455738" cy="1781206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7353872" y="4241675"/>
                <a:ext cx="1412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Confined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</p:grpSp>
      <p:grpSp>
        <p:nvGrpSpPr>
          <p:cNvPr id="8" name="図形グループ 7"/>
          <p:cNvGrpSpPr/>
          <p:nvPr/>
        </p:nvGrpSpPr>
        <p:grpSpPr>
          <a:xfrm>
            <a:off x="1520359" y="3584739"/>
            <a:ext cx="2136520" cy="2136520"/>
            <a:chOff x="226579" y="4942739"/>
            <a:chExt cx="2136520" cy="2136520"/>
          </a:xfrm>
        </p:grpSpPr>
        <p:sp>
          <p:nvSpPr>
            <p:cNvPr id="24" name="円/楕円 23"/>
            <p:cNvSpPr/>
            <p:nvPr/>
          </p:nvSpPr>
          <p:spPr>
            <a:xfrm>
              <a:off x="226579" y="4942739"/>
              <a:ext cx="2136520" cy="2136520"/>
            </a:xfrm>
            <a:prstGeom prst="ellipse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8" name="図形グループ 17"/>
            <p:cNvGrpSpPr/>
            <p:nvPr/>
          </p:nvGrpSpPr>
          <p:grpSpPr>
            <a:xfrm>
              <a:off x="444979" y="5088993"/>
              <a:ext cx="1819346" cy="1724679"/>
              <a:chOff x="637759" y="5132953"/>
              <a:chExt cx="1819346" cy="1724679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946008" y="6580633"/>
                <a:ext cx="103450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>
                    <a:latin typeface="Century Gothic"/>
                    <a:ea typeface="HG丸ｺﾞｼｯｸM-PRO"/>
                    <a:cs typeface="Century Gothic"/>
                  </a:rPr>
                  <a:t>F</a:t>
                </a:r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ree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37759" y="5132953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7619" y="5285353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9426" y="5770096"/>
                <a:ext cx="969486" cy="9694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75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1" nodeType="click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"/>
                            </p:stCondLst>
                            <p:childTnLst>
                              <p:par>
                                <p:cTn id="32" presetID="34" presetClass="emph" presetSubtype="0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34" presetClass="emph" presetSubtype="0" fill="hold" grpId="3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3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8213" y="1535609"/>
            <a:ext cx="7712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Answer: strong coupling in low energy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898" y="2167417"/>
            <a:ext cx="6017928" cy="4048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685920" y="2305051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← Break-down of</a:t>
            </a:r>
          </a:p>
          <a:p>
            <a:pPr algn="ctr"/>
            <a:r>
              <a:rPr kumimoji="1" lang="en-US" altLang="ja-JP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perturbation</a:t>
            </a:r>
            <a:endParaRPr kumimoji="1" lang="ja-JP" altLang="en-US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37786" y="4482169"/>
            <a:ext cx="253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Perturbation is applicable.</a:t>
            </a:r>
          </a:p>
          <a:p>
            <a:pPr algn="ctr"/>
            <a:r>
              <a:rPr kumimoji="1" lang="en-US" altLang="ja-JP" sz="1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(asymptotic freedom)</a:t>
            </a:r>
          </a:p>
        </p:txBody>
      </p:sp>
      <p:grpSp>
        <p:nvGrpSpPr>
          <p:cNvPr id="9" name="図形グループ 8"/>
          <p:cNvGrpSpPr/>
          <p:nvPr/>
        </p:nvGrpSpPr>
        <p:grpSpPr>
          <a:xfrm>
            <a:off x="-249479" y="2305051"/>
            <a:ext cx="3737466" cy="3999342"/>
            <a:chOff x="-249479" y="2305051"/>
            <a:chExt cx="3737466" cy="3999342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-249479" y="2305051"/>
              <a:ext cx="3732507" cy="3421217"/>
              <a:chOff x="-907410" y="2305051"/>
              <a:chExt cx="3259186" cy="3421217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-567998" y="2305051"/>
                <a:ext cx="2919774" cy="342121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-907410" y="4674126"/>
                <a:ext cx="32194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 smtClean="0">
                    <a:latin typeface="Century Gothic"/>
                    <a:ea typeface="HG丸ｺﾞｼｯｸM-PRO"/>
                    <a:cs typeface="Century Gothic"/>
                  </a:rPr>
                  <a:t> Hadron Physics</a:t>
                </a:r>
              </a:p>
              <a:p>
                <a:pPr algn="ctr"/>
                <a:r>
                  <a:rPr lang="en-US" altLang="ja-JP" sz="1600" b="1" dirty="0" smtClean="0">
                    <a:latin typeface="Century Gothic"/>
                    <a:ea typeface="HG丸ｺﾞｼｯｸM-PRO"/>
                    <a:cs typeface="Century Gothic"/>
                  </a:rPr>
                  <a:t>(Quarks are NOT visible.)</a:t>
                </a:r>
                <a:endParaRPr kumimoji="1" lang="ja-JP" altLang="en-US" sz="1600" b="1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cxnSp>
          <p:nvCxnSpPr>
            <p:cNvPr id="11" name="直線コネクタ 10"/>
            <p:cNvCxnSpPr/>
            <p:nvPr/>
          </p:nvCxnSpPr>
          <p:spPr>
            <a:xfrm>
              <a:off x="139224" y="5726271"/>
              <a:ext cx="33487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1875702" y="5648707"/>
              <a:ext cx="0" cy="7756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262693" y="5648710"/>
              <a:ext cx="0" cy="77561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1681132" y="5686574"/>
              <a:ext cx="550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0.1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6875" y="5744594"/>
              <a:ext cx="656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0.01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634349" y="5906602"/>
              <a:ext cx="1416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(=100 MeV)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3834" y="5965839"/>
              <a:ext cx="1320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(=10 MeV)</a:t>
              </a:r>
              <a:endParaRPr kumimoji="1" lang="ja-JP" altLang="en-US" sz="1600" b="1" dirty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659650" y="721611"/>
            <a:ext cx="782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Why is hadron physics difficult?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79153" y="4198947"/>
            <a:ext cx="271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atin typeface="Century Gothic"/>
                <a:ea typeface="HG丸ｺﾞｼｯｸM-PRO"/>
                <a:cs typeface="Century Gothic"/>
              </a:rPr>
              <a:t>Quarks are “visible”.</a:t>
            </a: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3817806" y="3626287"/>
            <a:ext cx="1819346" cy="1724679"/>
            <a:chOff x="637759" y="5132953"/>
            <a:chExt cx="1819346" cy="1724679"/>
          </a:xfrm>
        </p:grpSpPr>
        <p:sp>
          <p:nvSpPr>
            <p:cNvPr id="23" name="正方形/長方形 22"/>
            <p:cNvSpPr/>
            <p:nvPr/>
          </p:nvSpPr>
          <p:spPr>
            <a:xfrm>
              <a:off x="911685" y="6580633"/>
              <a:ext cx="10082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free quarks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37759" y="5132953"/>
              <a:ext cx="969486" cy="969486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7619" y="5285353"/>
              <a:ext cx="969486" cy="969486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426" y="5770096"/>
              <a:ext cx="969486" cy="969486"/>
            </a:xfrm>
            <a:prstGeom prst="rect">
              <a:avLst/>
            </a:prstGeom>
          </p:spPr>
        </p:pic>
      </p:grpSp>
      <p:grpSp>
        <p:nvGrpSpPr>
          <p:cNvPr id="27" name="図形グループ 26"/>
          <p:cNvGrpSpPr/>
          <p:nvPr/>
        </p:nvGrpSpPr>
        <p:grpSpPr>
          <a:xfrm>
            <a:off x="872388" y="2879837"/>
            <a:ext cx="1501527" cy="1781206"/>
            <a:chOff x="7263152" y="2737468"/>
            <a:chExt cx="1501527" cy="1781206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310450" y="2767825"/>
              <a:ext cx="969486" cy="969486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95193" y="2897544"/>
              <a:ext cx="969486" cy="969486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7435" y="3252568"/>
              <a:ext cx="969486" cy="969486"/>
            </a:xfrm>
            <a:prstGeom prst="rect">
              <a:avLst/>
            </a:prstGeom>
          </p:spPr>
        </p:pic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7313321" y="2737468"/>
              <a:ext cx="1440000" cy="1440000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720000" h="7200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263152" y="4241675"/>
              <a:ext cx="14123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Confined quarks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147277" y="620998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Non-</a:t>
            </a:r>
            <a:r>
              <a:rPr kumimoji="1" lang="en-US" altLang="ja-JP" sz="3200" dirty="0" err="1" smtClean="0">
                <a:latin typeface="Century Gothic"/>
                <a:ea typeface="HG丸ｺﾞｼｯｸM-PRO"/>
                <a:cs typeface="Century Gothic"/>
              </a:rPr>
              <a:t>perturative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effects in low energy.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95773" y="6209982"/>
            <a:ext cx="71524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Origin of a variety of matter states?</a:t>
            </a:r>
            <a:endParaRPr kumimoji="1" lang="ja-JP" altLang="en-US" sz="3200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997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1" grpId="0"/>
      <p:bldP spid="33" grpId="0"/>
      <p:bldP spid="33" grpId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8560" y="366268"/>
            <a:ext cx="8926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Fundamental </a:t>
            </a:r>
            <a:r>
              <a:rPr kumimoji="1" lang="en-US" altLang="ja-JP" sz="5400" dirty="0" smtClean="0">
                <a:latin typeface="Century Gothic"/>
                <a:ea typeface="HG丸ｺﾞｼｯｸM-PRO"/>
                <a:cs typeface="Century Gothic"/>
              </a:rPr>
              <a:t>4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Questions in Hadron Physics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289666" y="1214244"/>
            <a:ext cx="4189028" cy="2640156"/>
            <a:chOff x="289666" y="1214244"/>
            <a:chExt cx="4189028" cy="2640156"/>
          </a:xfrm>
        </p:grpSpPr>
        <p:sp>
          <p:nvSpPr>
            <p:cNvPr id="12" name="角丸四角形 11"/>
            <p:cNvSpPr/>
            <p:nvPr/>
          </p:nvSpPr>
          <p:spPr>
            <a:xfrm>
              <a:off x="289666" y="1214244"/>
              <a:ext cx="4189028" cy="26401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6" name="図形グループ 5"/>
            <p:cNvGrpSpPr/>
            <p:nvPr/>
          </p:nvGrpSpPr>
          <p:grpSpPr>
            <a:xfrm>
              <a:off x="1741386" y="1852491"/>
              <a:ext cx="1468104" cy="1781206"/>
              <a:chOff x="7296575" y="2737468"/>
              <a:chExt cx="1468104" cy="1781206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10" name="円/楕円 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>
              <a:xfrm>
                <a:off x="7296575" y="4241675"/>
                <a:ext cx="141231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Confined quarks</a:t>
                </a:r>
                <a:endParaRPr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42" name="テキスト ボックス 41"/>
            <p:cNvSpPr txBox="1"/>
            <p:nvPr/>
          </p:nvSpPr>
          <p:spPr>
            <a:xfrm>
              <a:off x="497489" y="1268778"/>
              <a:ext cx="37627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① Why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are</a:t>
              </a:r>
              <a:r>
                <a:rPr kumimoji="1"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ja-JP" altLang="ja-JP" sz="20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  <a:r>
                <a:rPr lang="en-US" altLang="ja-JP" sz="2000" dirty="0" err="1" smtClean="0">
                  <a:latin typeface="Century Gothic"/>
                  <a:ea typeface="HG丸ｺﾞｼｯｸM-PRO"/>
                  <a:cs typeface="Century Gothic"/>
                </a:rPr>
                <a:t>uarks</a:t>
              </a:r>
              <a:r>
                <a:rPr lang="ja-JP" altLang="en-US" sz="20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confined?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675657" y="1214244"/>
            <a:ext cx="4189028" cy="2640156"/>
            <a:chOff x="4675657" y="1214244"/>
            <a:chExt cx="4189028" cy="2640156"/>
          </a:xfrm>
        </p:grpSpPr>
        <p:sp>
          <p:nvSpPr>
            <p:cNvPr id="15" name="角丸四角形 14"/>
            <p:cNvSpPr/>
            <p:nvPr/>
          </p:nvSpPr>
          <p:spPr>
            <a:xfrm>
              <a:off x="4675657" y="1214244"/>
              <a:ext cx="4189028" cy="2640156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7" name="フリーフォーム 26"/>
            <p:cNvSpPr/>
            <p:nvPr/>
          </p:nvSpPr>
          <p:spPr>
            <a:xfrm rot="20476275">
              <a:off x="6418343" y="2423950"/>
              <a:ext cx="895529" cy="365498"/>
            </a:xfrm>
            <a:custGeom>
              <a:avLst/>
              <a:gdLst>
                <a:gd name="connsiteX0" fmla="*/ 0 w 5038530"/>
                <a:gd name="connsiteY0" fmla="*/ 720530 h 720530"/>
                <a:gd name="connsiteX1" fmla="*/ 720530 w 5038530"/>
                <a:gd name="connsiteY1" fmla="*/ 0 h 720530"/>
                <a:gd name="connsiteX2" fmla="*/ 1435877 w 5038530"/>
                <a:gd name="connsiteY2" fmla="*/ 715346 h 720530"/>
                <a:gd name="connsiteX3" fmla="*/ 2161591 w 5038530"/>
                <a:gd name="connsiteY3" fmla="*/ 0 h 720530"/>
                <a:gd name="connsiteX4" fmla="*/ 2876938 w 5038530"/>
                <a:gd name="connsiteY4" fmla="*/ 715346 h 720530"/>
                <a:gd name="connsiteX5" fmla="*/ 3602653 w 5038530"/>
                <a:gd name="connsiteY5" fmla="*/ 5183 h 720530"/>
                <a:gd name="connsiteX6" fmla="*/ 4323183 w 5038530"/>
                <a:gd name="connsiteY6" fmla="*/ 715346 h 720530"/>
                <a:gd name="connsiteX7" fmla="*/ 5038530 w 5038530"/>
                <a:gd name="connsiteY7" fmla="*/ 0 h 7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530" h="720530">
                  <a:moveTo>
                    <a:pt x="0" y="720530"/>
                  </a:moveTo>
                  <a:cubicBezTo>
                    <a:pt x="240608" y="360697"/>
                    <a:pt x="481217" y="864"/>
                    <a:pt x="720530" y="0"/>
                  </a:cubicBezTo>
                  <a:cubicBezTo>
                    <a:pt x="959843" y="-864"/>
                    <a:pt x="1195700" y="715346"/>
                    <a:pt x="1435877" y="715346"/>
                  </a:cubicBezTo>
                  <a:cubicBezTo>
                    <a:pt x="1676054" y="715346"/>
                    <a:pt x="1921414" y="0"/>
                    <a:pt x="2161591" y="0"/>
                  </a:cubicBezTo>
                  <a:cubicBezTo>
                    <a:pt x="2401768" y="0"/>
                    <a:pt x="2636761" y="714482"/>
                    <a:pt x="2876938" y="715346"/>
                  </a:cubicBezTo>
                  <a:cubicBezTo>
                    <a:pt x="3117115" y="716210"/>
                    <a:pt x="3361612" y="5183"/>
                    <a:pt x="3602653" y="5183"/>
                  </a:cubicBezTo>
                  <a:cubicBezTo>
                    <a:pt x="3843694" y="5183"/>
                    <a:pt x="4083870" y="716210"/>
                    <a:pt x="4323183" y="715346"/>
                  </a:cubicBezTo>
                  <a:cubicBezTo>
                    <a:pt x="4562496" y="714482"/>
                    <a:pt x="5038530" y="0"/>
                    <a:pt x="5038530" y="0"/>
                  </a:cubicBezTo>
                </a:path>
              </a:pathLst>
            </a:custGeom>
            <a:ln w="76200" cmpd="sng"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7200049" y="1712350"/>
              <a:ext cx="1454229" cy="1484586"/>
              <a:chOff x="7310450" y="2737468"/>
              <a:chExt cx="1454229" cy="1484586"/>
            </a:xfrm>
          </p:grpSpPr>
          <p:pic>
            <p:nvPicPr>
              <p:cNvPr id="17" name="図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8" name="図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0" name="円/楕円 1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22" name="図形グループ 21"/>
            <p:cNvGrpSpPr/>
            <p:nvPr/>
          </p:nvGrpSpPr>
          <p:grpSpPr>
            <a:xfrm>
              <a:off x="5033280" y="2199161"/>
              <a:ext cx="1454229" cy="1484586"/>
              <a:chOff x="7310450" y="2737468"/>
              <a:chExt cx="1454229" cy="1484586"/>
            </a:xfrm>
          </p:grpSpPr>
          <p:pic>
            <p:nvPicPr>
              <p:cNvPr id="23" name="図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26" name="円/楕円 25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>
              <a:off x="4784784" y="1270101"/>
              <a:ext cx="39938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② What is hadron interaction?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201046" y="3534107"/>
              <a:ext cx="1210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Nuclear force</a:t>
              </a:r>
              <a:endParaRPr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>
            <a:off x="4675657" y="4035017"/>
            <a:ext cx="4189028" cy="2640156"/>
            <a:chOff x="4675657" y="4035017"/>
            <a:chExt cx="4189028" cy="2640156"/>
          </a:xfrm>
        </p:grpSpPr>
        <p:sp>
          <p:nvSpPr>
            <p:cNvPr id="13" name="角丸四角形 12"/>
            <p:cNvSpPr/>
            <p:nvPr/>
          </p:nvSpPr>
          <p:spPr>
            <a:xfrm>
              <a:off x="4675657" y="4035017"/>
              <a:ext cx="4189028" cy="264015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9BBC59"/>
                </a:clrFrom>
                <a:clrTo>
                  <a:srgbClr val="9BBC5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5970" y="4490725"/>
              <a:ext cx="3143159" cy="2143634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605231" y="4360962"/>
              <a:ext cx="659695" cy="659695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9888" y="4360962"/>
              <a:ext cx="659695" cy="659695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7661" y="4662240"/>
              <a:ext cx="659695" cy="659695"/>
            </a:xfrm>
            <a:prstGeom prst="rect">
              <a:avLst/>
            </a:prstGeom>
          </p:spPr>
        </p:pic>
        <p:grpSp>
          <p:nvGrpSpPr>
            <p:cNvPr id="36" name="図形グループ 35"/>
            <p:cNvGrpSpPr/>
            <p:nvPr/>
          </p:nvGrpSpPr>
          <p:grpSpPr>
            <a:xfrm>
              <a:off x="6196412" y="5735878"/>
              <a:ext cx="892227" cy="910852"/>
              <a:chOff x="7310450" y="2737468"/>
              <a:chExt cx="1454229" cy="1484586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7310450" y="276782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5193" y="2897544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7435" y="3252568"/>
                <a:ext cx="969486" cy="969486"/>
              </a:xfrm>
              <a:prstGeom prst="rect">
                <a:avLst/>
              </a:prstGeom>
            </p:spPr>
          </p:pic>
          <p:sp>
            <p:nvSpPr>
              <p:cNvPr id="40" name="円/楕円 39"/>
              <p:cNvSpPr>
                <a:spLocks noChangeAspect="1"/>
              </p:cNvSpPr>
              <p:nvPr/>
            </p:nvSpPr>
            <p:spPr>
              <a:xfrm>
                <a:off x="7313321" y="2737468"/>
                <a:ext cx="1440000" cy="1440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  <a:alpha val="7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720000" h="720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47" name="テキスト ボックス 46"/>
            <p:cNvSpPr txBox="1"/>
            <p:nvPr/>
          </p:nvSpPr>
          <p:spPr>
            <a:xfrm>
              <a:off x="5029103" y="4035017"/>
              <a:ext cx="35329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④</a:t>
              </a:r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 What is phase diagram?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229651" y="3694861"/>
            <a:ext cx="4448917" cy="3196559"/>
            <a:chOff x="229651" y="3694861"/>
            <a:chExt cx="4448917" cy="3196559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229651" y="4035017"/>
              <a:ext cx="4373513" cy="2856403"/>
              <a:chOff x="229651" y="4035017"/>
              <a:chExt cx="4373513" cy="2856403"/>
            </a:xfrm>
          </p:grpSpPr>
          <p:sp>
            <p:nvSpPr>
              <p:cNvPr id="14" name="角丸四角形 13"/>
              <p:cNvSpPr/>
              <p:nvPr/>
            </p:nvSpPr>
            <p:spPr>
              <a:xfrm>
                <a:off x="289666" y="4035017"/>
                <a:ext cx="4189028" cy="264015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44964" y="4665677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30" name="図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6335" y="5020657"/>
                <a:ext cx="2856127" cy="1870763"/>
              </a:xfrm>
              <a:prstGeom prst="rect">
                <a:avLst/>
              </a:prstGeom>
            </p:spPr>
          </p:pic>
          <p:sp>
            <p:nvSpPr>
              <p:cNvPr id="46" name="テキスト ボックス 45"/>
              <p:cNvSpPr txBox="1"/>
              <p:nvPr/>
            </p:nvSpPr>
            <p:spPr>
              <a:xfrm>
                <a:off x="229651" y="4035017"/>
                <a:ext cx="43735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③ Why is chiral symmetry broken?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756048" y="3694861"/>
              <a:ext cx="2922520" cy="2922520"/>
            </a:xfrm>
            <a:prstGeom prst="rect">
              <a:avLst/>
            </a:prstGeom>
          </p:spPr>
        </p:pic>
      </p:grpSp>
      <p:sp>
        <p:nvSpPr>
          <p:cNvPr id="49" name="テキスト ボックス 48"/>
          <p:cNvSpPr txBox="1"/>
          <p:nvPr/>
        </p:nvSpPr>
        <p:spPr>
          <a:xfrm>
            <a:off x="17245" y="1423486"/>
            <a:ext cx="9109510" cy="470898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0000" b="1" spc="-300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QCD</a:t>
            </a:r>
            <a:endParaRPr kumimoji="1" lang="ja-JP" altLang="en-US" sz="30000" b="1" spc="-300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00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1714285"/>
            <a:ext cx="50742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90445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90445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90445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594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12356" y="523220"/>
            <a:ext cx="291928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Color charge (review)</a:t>
            </a:r>
            <a:endParaRPr kumimoji="1" lang="en-US" altLang="ja-JP" sz="2000" dirty="0" smtClean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5754771" y="2192704"/>
            <a:ext cx="2382902" cy="2190458"/>
            <a:chOff x="5771957" y="2959365"/>
            <a:chExt cx="2382902" cy="2190458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5771957" y="3271751"/>
              <a:ext cx="2088444" cy="1878072"/>
              <a:chOff x="6039556" y="2758344"/>
              <a:chExt cx="2088444" cy="1878072"/>
            </a:xfrm>
          </p:grpSpPr>
          <p:sp>
            <p:nvSpPr>
              <p:cNvPr id="11" name="二等辺三角形 10"/>
              <p:cNvSpPr/>
              <p:nvPr/>
            </p:nvSpPr>
            <p:spPr>
              <a:xfrm flipV="1">
                <a:off x="6426612" y="3194719"/>
                <a:ext cx="1178639" cy="101606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12" name="直線矢印コネクタ 11"/>
              <p:cNvCxnSpPr/>
              <p:nvPr/>
            </p:nvCxnSpPr>
            <p:spPr>
              <a:xfrm>
                <a:off x="6039556" y="3569208"/>
                <a:ext cx="2088444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/>
              <p:nvPr/>
            </p:nvCxnSpPr>
            <p:spPr>
              <a:xfrm flipV="1">
                <a:off x="7015931" y="2758344"/>
                <a:ext cx="0" cy="1878072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テキスト ボックス 8"/>
            <p:cNvSpPr txBox="1"/>
            <p:nvPr/>
          </p:nvSpPr>
          <p:spPr>
            <a:xfrm>
              <a:off x="7807021" y="3914743"/>
              <a:ext cx="347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T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3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585485" y="2959365"/>
              <a:ext cx="347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T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8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14" name="円/楕円 13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724840" y="3063414"/>
            <a:ext cx="383119" cy="383119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04733" y="3682532"/>
            <a:ext cx="587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-e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98016" y="1314759"/>
            <a:ext cx="84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QED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08678" y="1314759"/>
            <a:ext cx="936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QCD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1648" y="1776424"/>
            <a:ext cx="2292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U(1) symmetry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26855" y="1776424"/>
            <a:ext cx="2446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SU(3) symmetry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39360" y="2455142"/>
            <a:ext cx="182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electron e</a:t>
            </a:r>
            <a:r>
              <a:rPr kumimoji="1" lang="en-US" altLang="ja-JP" sz="2400" baseline="30000" dirty="0" smtClean="0">
                <a:latin typeface="Century Gothic"/>
                <a:ea typeface="HG丸ｺﾞｼｯｸM-PRO"/>
                <a:cs typeface="Century Gothic"/>
              </a:rPr>
              <a:t>-</a:t>
            </a:r>
            <a:endParaRPr kumimoji="1" lang="ja-JP" altLang="en-US" sz="2400" baseline="30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1026851" y="4685213"/>
            <a:ext cx="1833304" cy="1670642"/>
            <a:chOff x="1026851" y="4941433"/>
            <a:chExt cx="1833304" cy="1670642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1604733" y="5472928"/>
              <a:ext cx="700031" cy="1139147"/>
              <a:chOff x="1604733" y="5472928"/>
              <a:chExt cx="700031" cy="1139147"/>
            </a:xfrm>
          </p:grpSpPr>
          <p:grpSp>
            <p:nvGrpSpPr>
              <p:cNvPr id="27" name="図形グループ 26"/>
              <p:cNvGrpSpPr/>
              <p:nvPr/>
            </p:nvGrpSpPr>
            <p:grpSpPr>
              <a:xfrm>
                <a:off x="1724840" y="5472928"/>
                <a:ext cx="383119" cy="383119"/>
                <a:chOff x="1837909" y="4403112"/>
                <a:chExt cx="383119" cy="383119"/>
              </a:xfrm>
            </p:grpSpPr>
            <p:sp>
              <p:nvSpPr>
                <p:cNvPr id="29" name="円/楕円 28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" name="円/楕円 29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8" name="テキスト ボックス 27"/>
              <p:cNvSpPr txBox="1"/>
              <p:nvPr/>
            </p:nvSpPr>
            <p:spPr>
              <a:xfrm>
                <a:off x="1604733" y="6027299"/>
                <a:ext cx="700031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dirty="0" smtClean="0">
                    <a:latin typeface="Century Gothic"/>
                    <a:ea typeface="HG丸ｺﾞｼｯｸM-PRO"/>
                    <a:cs typeface="Century Gothic"/>
                  </a:rPr>
                  <a:t>+e</a:t>
                </a:r>
                <a:endParaRPr kumimoji="1" lang="ja-JP" altLang="en-US" sz="3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26" name="テキスト ボックス 25"/>
            <p:cNvSpPr txBox="1"/>
            <p:nvPr/>
          </p:nvSpPr>
          <p:spPr>
            <a:xfrm>
              <a:off x="1026851" y="4941433"/>
              <a:ext cx="18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400" dirty="0" smtClean="0">
                  <a:latin typeface="Century Gothic"/>
                  <a:ea typeface="HG丸ｺﾞｼｯｸM-PRO"/>
                  <a:cs typeface="Century Gothic"/>
                </a:rPr>
                <a:t>positron</a:t>
              </a: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e</a:t>
              </a:r>
              <a:r>
                <a:rPr lang="en-US" altLang="ja-JP" sz="2400" baseline="30000" dirty="0" smtClean="0">
                  <a:latin typeface="Century Gothic"/>
                  <a:ea typeface="HG丸ｺﾞｼｯｸM-PRO"/>
                  <a:cs typeface="Century Gothic"/>
                </a:rPr>
                <a:t>+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7216281" y="2229691"/>
            <a:ext cx="1334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latin typeface="Century Gothic"/>
                <a:ea typeface="HG丸ｺﾞｼｯｸM-PRO"/>
                <a:cs typeface="Century Gothic"/>
              </a:rPr>
              <a:t>quark </a:t>
            </a:r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q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5754771" y="4415147"/>
            <a:ext cx="3158688" cy="1955652"/>
            <a:chOff x="5964381" y="4671367"/>
            <a:chExt cx="3158688" cy="1955652"/>
          </a:xfrm>
        </p:grpSpPr>
        <p:grpSp>
          <p:nvGrpSpPr>
            <p:cNvPr id="33" name="図形グループ 32"/>
            <p:cNvGrpSpPr/>
            <p:nvPr/>
          </p:nvGrpSpPr>
          <p:grpSpPr>
            <a:xfrm>
              <a:off x="5964381" y="4671367"/>
              <a:ext cx="2382902" cy="1955652"/>
              <a:chOff x="5964381" y="4733012"/>
              <a:chExt cx="2382902" cy="1955652"/>
            </a:xfrm>
          </p:grpSpPr>
          <p:sp>
            <p:nvSpPr>
              <p:cNvPr id="35" name="二等辺三角形 34"/>
              <p:cNvSpPr/>
              <p:nvPr/>
            </p:nvSpPr>
            <p:spPr>
              <a:xfrm>
                <a:off x="6351437" y="5337739"/>
                <a:ext cx="1178639" cy="1016068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36" name="直線矢印コネクタ 35"/>
              <p:cNvCxnSpPr/>
              <p:nvPr/>
            </p:nvCxnSpPr>
            <p:spPr>
              <a:xfrm>
                <a:off x="5964381" y="6013390"/>
                <a:ext cx="2088444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/>
              <p:cNvCxnSpPr/>
              <p:nvPr/>
            </p:nvCxnSpPr>
            <p:spPr>
              <a:xfrm flipV="1">
                <a:off x="6940756" y="5029917"/>
                <a:ext cx="0" cy="1658747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7999445" y="5819330"/>
                <a:ext cx="3478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600" baseline="-25000" dirty="0" smtClean="0">
                    <a:latin typeface="Century Gothic"/>
                    <a:ea typeface="HG丸ｺﾞｼｯｸM-PRO"/>
                    <a:cs typeface="Century Gothic"/>
                  </a:rPr>
                  <a:t>3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6777909" y="4733012"/>
                <a:ext cx="3478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1600" baseline="-25000" dirty="0" smtClean="0">
                    <a:latin typeface="Century Gothic"/>
                    <a:ea typeface="HG丸ｺﾞｼｯｸM-PRO"/>
                    <a:cs typeface="Century Gothic"/>
                  </a:rPr>
                  <a:t>8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6782862" y="5233911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41" name="円/楕円 40"/>
              <p:cNvSpPr/>
              <p:nvPr/>
            </p:nvSpPr>
            <p:spPr>
              <a:xfrm>
                <a:off x="6202640" y="6184166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42" name="円/楕円 41"/>
              <p:cNvSpPr/>
              <p:nvPr/>
            </p:nvSpPr>
            <p:spPr>
              <a:xfrm>
                <a:off x="7354362" y="6185154"/>
                <a:ext cx="310294" cy="310294"/>
              </a:xfrm>
              <a:prstGeom prst="ellipse">
                <a:avLst/>
              </a:prstGeom>
              <a:noFill/>
              <a:ln w="7620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7225043" y="5081900"/>
              <a:ext cx="1898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antiquark </a:t>
              </a: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4601951" y="3396854"/>
            <a:ext cx="2550589" cy="1972615"/>
            <a:chOff x="3221368" y="3785070"/>
            <a:chExt cx="2550589" cy="1972615"/>
          </a:xfrm>
        </p:grpSpPr>
        <p:sp>
          <p:nvSpPr>
            <p:cNvPr id="44" name="円弧 43"/>
            <p:cNvSpPr/>
            <p:nvPr/>
          </p:nvSpPr>
          <p:spPr>
            <a:xfrm>
              <a:off x="4000118" y="3785070"/>
              <a:ext cx="1771839" cy="1972615"/>
            </a:xfrm>
            <a:prstGeom prst="arc">
              <a:avLst>
                <a:gd name="adj1" fmla="val 8245482"/>
                <a:gd name="adj2" fmla="val 13523805"/>
              </a:avLst>
            </a:prstGeom>
            <a:ln>
              <a:solidFill>
                <a:srgbClr val="000000"/>
              </a:solidFill>
              <a:headEnd type="triangle" w="lg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3221368" y="4562111"/>
              <a:ext cx="138681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“Minus sign”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cxnSp>
        <p:nvCxnSpPr>
          <p:cNvPr id="46" name="直線コネクタ 45"/>
          <p:cNvCxnSpPr/>
          <p:nvPr/>
        </p:nvCxnSpPr>
        <p:spPr>
          <a:xfrm>
            <a:off x="8629957" y="4983418"/>
            <a:ext cx="166664" cy="0"/>
          </a:xfrm>
          <a:prstGeom prst="line">
            <a:avLst/>
          </a:prstGeom>
          <a:ln w="19050" cap="rnd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59018 -0.0451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9" y="-2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46051 -0.0451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17" y="-22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746E-6 2.89053E-6 L 0.52717 0.100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0" y="5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12356" y="523220"/>
            <a:ext cx="291928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Color charge (review)</a:t>
            </a:r>
            <a:endParaRPr kumimoji="1" lang="en-US" altLang="ja-JP" sz="20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79924" y="1673600"/>
            <a:ext cx="578415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Hadrons are colorless (white: T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3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=T</a:t>
            </a:r>
            <a:r>
              <a:rPr kumimoji="1" lang="en-US" altLang="ja-JP" sz="2400" baseline="-250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8</a:t>
            </a:r>
            <a:r>
              <a:rPr kumimoji="1" lang="en-US" altLang="ja-JP" sz="2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=0)</a:t>
            </a:r>
            <a:endParaRPr kumimoji="1" lang="ja-JP" altLang="en-US" sz="2400" dirty="0">
              <a:solidFill>
                <a:srgbClr val="000000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92576" y="2495628"/>
            <a:ext cx="3198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Century Gothic"/>
                <a:ea typeface="HG丸ｺﾞｼｯｸM-PRO"/>
                <a:cs typeface="Century Gothic"/>
              </a:rPr>
              <a:t>baryon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3600" dirty="0" smtClean="0">
                <a:latin typeface="Century Gothic"/>
                <a:ea typeface="HG丸ｺﾞｼｯｸM-PRO"/>
                <a:cs typeface="Century Gothic"/>
              </a:rPr>
              <a:t>(</a:t>
            </a:r>
            <a:r>
              <a:rPr lang="en-US" altLang="ja-JP" sz="3600" dirty="0" err="1" smtClean="0">
                <a:latin typeface="Century Gothic"/>
                <a:ea typeface="HG丸ｺﾞｼｯｸM-PRO"/>
                <a:cs typeface="Century Gothic"/>
              </a:rPr>
              <a:t>qqq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3184" y="2495628"/>
            <a:ext cx="2779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latin typeface="Century Gothic"/>
                <a:ea typeface="HG丸ｺﾞｼｯｸM-PRO"/>
                <a:cs typeface="Century Gothic"/>
              </a:rPr>
              <a:t>meson (</a:t>
            </a:r>
            <a:r>
              <a:rPr lang="en-US" altLang="ja-JP" sz="3600" dirty="0" err="1" smtClean="0">
                <a:latin typeface="Century Gothic"/>
                <a:ea typeface="HG丸ｺﾞｼｯｸM-PRO"/>
                <a:cs typeface="Century Gothic"/>
              </a:rPr>
              <a:t>qq</a:t>
            </a:r>
            <a:r>
              <a:rPr lang="en-US" altLang="en-US" sz="3600" dirty="0">
                <a:latin typeface="Century Gothic"/>
                <a:ea typeface="HG丸ｺﾞｼｯｸM-PRO"/>
                <a:cs typeface="Century Gothic"/>
              </a:rPr>
              <a:t>)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5702670" y="3450062"/>
            <a:ext cx="2366882" cy="2260385"/>
            <a:chOff x="1399120" y="3015814"/>
            <a:chExt cx="3240000" cy="3094217"/>
          </a:xfrm>
        </p:grpSpPr>
        <p:sp>
          <p:nvSpPr>
            <p:cNvPr id="11" name="円/楕円 10"/>
            <p:cNvSpPr>
              <a:spLocks noChangeAspect="1"/>
            </p:cNvSpPr>
            <p:nvPr/>
          </p:nvSpPr>
          <p:spPr>
            <a:xfrm rot="7196802">
              <a:off x="1926660" y="3031721"/>
              <a:ext cx="2160000" cy="2160000"/>
            </a:xfrm>
            <a:prstGeom prst="ellipse">
              <a:avLst/>
            </a:prstGeom>
            <a:solidFill>
              <a:srgbClr val="9BBB59">
                <a:alpha val="70000"/>
              </a:srgbClr>
            </a:solidFill>
            <a:ln>
              <a:solidFill>
                <a:srgbClr val="9BBB59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399120" y="3944579"/>
              <a:ext cx="2160000" cy="2160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 rot="14408465">
              <a:off x="2479120" y="3950031"/>
              <a:ext cx="2160000" cy="2160000"/>
              <a:chOff x="1399120" y="3944579"/>
              <a:chExt cx="2160000" cy="2160000"/>
            </a:xfrm>
          </p:grpSpPr>
          <p:sp>
            <p:nvSpPr>
              <p:cNvPr id="16" name="円/楕円 15"/>
              <p:cNvSpPr>
                <a:spLocks noChangeAspect="1"/>
              </p:cNvSpPr>
              <p:nvPr/>
            </p:nvSpPr>
            <p:spPr>
              <a:xfrm>
                <a:off x="1399120" y="3944579"/>
                <a:ext cx="2160000" cy="2160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solidFill>
                  <a:schemeClr val="tx2">
                    <a:alpha val="7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7" name="円弧 16"/>
              <p:cNvSpPr>
                <a:spLocks noChangeAspect="1"/>
              </p:cNvSpPr>
              <p:nvPr/>
            </p:nvSpPr>
            <p:spPr>
              <a:xfrm>
                <a:off x="1399120" y="3944579"/>
                <a:ext cx="2160000" cy="2160000"/>
              </a:xfrm>
              <a:prstGeom prst="arc">
                <a:avLst>
                  <a:gd name="adj1" fmla="val 17997933"/>
                  <a:gd name="adj2" fmla="val 21598595"/>
                </a:avLst>
              </a:prstGeom>
              <a:solidFill>
                <a:schemeClr val="bg1"/>
              </a:solidFill>
              <a:ln>
                <a:solidFill>
                  <a:schemeClr val="tx2">
                    <a:alpha val="7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" name="円弧 13"/>
            <p:cNvSpPr>
              <a:spLocks noChangeAspect="1"/>
            </p:cNvSpPr>
            <p:nvPr/>
          </p:nvSpPr>
          <p:spPr>
            <a:xfrm rot="7196802">
              <a:off x="1937798" y="3015814"/>
              <a:ext cx="2160000" cy="2160000"/>
            </a:xfrm>
            <a:prstGeom prst="arc">
              <a:avLst>
                <a:gd name="adj1" fmla="val 17997933"/>
                <a:gd name="adj2" fmla="val 21598595"/>
              </a:avLst>
            </a:prstGeom>
            <a:solidFill>
              <a:schemeClr val="bg1"/>
            </a:solidFill>
            <a:ln>
              <a:solidFill>
                <a:schemeClr val="accent3">
                  <a:alpha val="7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Century Gothic"/>
                <a:cs typeface="Century Gothic"/>
              </a:endParaRPr>
            </a:p>
          </p:txBody>
        </p:sp>
        <p:sp>
          <p:nvSpPr>
            <p:cNvPr id="15" name="円弧 14"/>
            <p:cNvSpPr>
              <a:spLocks noChangeAspect="1"/>
            </p:cNvSpPr>
            <p:nvPr/>
          </p:nvSpPr>
          <p:spPr>
            <a:xfrm>
              <a:off x="1399120" y="3944579"/>
              <a:ext cx="2160000" cy="2160000"/>
            </a:xfrm>
            <a:prstGeom prst="arc">
              <a:avLst>
                <a:gd name="adj1" fmla="val 17997933"/>
                <a:gd name="adj2" fmla="val 21598595"/>
              </a:avLst>
            </a:prstGeom>
            <a:solidFill>
              <a:schemeClr val="bg1"/>
            </a:solidFill>
            <a:ln>
              <a:solidFill>
                <a:schemeClr val="accent2">
                  <a:alpha val="7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223218" y="4068831"/>
            <a:ext cx="1278283" cy="835595"/>
            <a:chOff x="927310" y="3831237"/>
            <a:chExt cx="2413885" cy="1577922"/>
          </a:xfrm>
        </p:grpSpPr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1920948" y="4068831"/>
            <a:ext cx="1278283" cy="835595"/>
            <a:chOff x="927310" y="3831237"/>
            <a:chExt cx="2413885" cy="1577922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solidFill>
                <a:schemeClr val="tx2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rgbClr val="1F497D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3618679" y="4068831"/>
            <a:ext cx="1278283" cy="835595"/>
            <a:chOff x="927310" y="3831237"/>
            <a:chExt cx="2413885" cy="1577922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927310" y="3831237"/>
              <a:ext cx="1577921" cy="1577922"/>
            </a:xfrm>
            <a:prstGeom prst="ellipse">
              <a:avLst/>
            </a:prstGeom>
            <a:solidFill>
              <a:schemeClr val="accent3">
                <a:alpha val="70000"/>
              </a:schemeClr>
            </a:solidFill>
            <a:ln>
              <a:solidFill>
                <a:schemeClr val="accent3">
                  <a:alpha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76277" y="3961045"/>
              <a:ext cx="1264918" cy="1264919"/>
            </a:xfrm>
            <a:prstGeom prst="ellipse">
              <a:avLst/>
            </a:prstGeom>
            <a:noFill/>
            <a:ln w="203200" cmpd="sng">
              <a:solidFill>
                <a:srgbClr val="9BBB59">
                  <a:alpha val="5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cxnSp>
        <p:nvCxnSpPr>
          <p:cNvPr id="27" name="直線コネクタ 26"/>
          <p:cNvCxnSpPr/>
          <p:nvPr/>
        </p:nvCxnSpPr>
        <p:spPr>
          <a:xfrm>
            <a:off x="3404638" y="2705154"/>
            <a:ext cx="269413" cy="0"/>
          </a:xfrm>
          <a:prstGeom prst="line">
            <a:avLst/>
          </a:prstGeom>
          <a:ln w="25400" cap="rnd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549113" y="4138403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44591" y="4138403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83" y="5478613"/>
            <a:ext cx="2260600" cy="3048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25" y="6074713"/>
            <a:ext cx="1168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7" y="254000"/>
            <a:ext cx="6350000" cy="635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図形グループ 29"/>
          <p:cNvGrpSpPr/>
          <p:nvPr/>
        </p:nvGrpSpPr>
        <p:grpSpPr>
          <a:xfrm>
            <a:off x="3300649" y="4400260"/>
            <a:ext cx="3411586" cy="1070950"/>
            <a:chOff x="3300649" y="4400260"/>
            <a:chExt cx="3411586" cy="107095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300649" y="5101878"/>
              <a:ext cx="3411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Tokyo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Institute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of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Technology</a:t>
              </a:r>
              <a:endParaRPr lang="ja-JP" altLang="en-US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 flipV="1">
              <a:off x="4267014" y="4400260"/>
              <a:ext cx="243698" cy="7387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16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5766" y="1703319"/>
            <a:ext cx="50007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2305190"/>
            <a:ext cx="6778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kumimoji="1"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luon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exchange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ja-JP" sz="32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3200" dirty="0" err="1" smtClean="0">
                <a:latin typeface="Century Gothic"/>
                <a:ea typeface="HG丸ｺﾞｼｯｸM-PRO"/>
                <a:cs typeface="Century Gothic"/>
              </a:rPr>
              <a:t>nter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-quark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893489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893489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893489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46594" y="2986616"/>
            <a:ext cx="3975261" cy="2082445"/>
            <a:chOff x="1709787" y="4849092"/>
            <a:chExt cx="3975261" cy="2082445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2725099" y="6531427"/>
              <a:ext cx="10149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proton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533947" y="6530436"/>
              <a:ext cx="11511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entury Gothic"/>
                  <a:ea typeface="HG丸ｺﾞｼｯｸM-PRO"/>
                  <a:cs typeface="Century Gothic"/>
                </a:rPr>
                <a:t>neutron</a:t>
              </a:r>
              <a:endParaRPr kumimoji="1" lang="ja-JP" altLang="en-US" sz="20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>
              <a:off x="1709787" y="4849092"/>
              <a:ext cx="3816836" cy="1743364"/>
              <a:chOff x="1709787" y="4849092"/>
              <a:chExt cx="3816836" cy="1743364"/>
            </a:xfrm>
          </p:grpSpPr>
          <p:cxnSp>
            <p:nvCxnSpPr>
              <p:cNvPr id="14" name="直線コネクタ 13"/>
              <p:cNvCxnSpPr/>
              <p:nvPr/>
            </p:nvCxnSpPr>
            <p:spPr>
              <a:xfrm flipV="1">
                <a:off x="2985669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3270844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3556018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858329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5143504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428678" y="4849092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図形グループ 19"/>
              <p:cNvGrpSpPr>
                <a:grpSpLocks noChangeAspect="1"/>
              </p:cNvGrpSpPr>
              <p:nvPr/>
            </p:nvGrpSpPr>
            <p:grpSpPr>
              <a:xfrm>
                <a:off x="3560451" y="5823175"/>
                <a:ext cx="1297878" cy="211176"/>
                <a:chOff x="558800" y="1606550"/>
                <a:chExt cx="7772400" cy="1981200"/>
              </a:xfrm>
            </p:grpSpPr>
            <p:sp>
              <p:nvSpPr>
                <p:cNvPr id="43" name="円弧 42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4" name="円弧 43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5" name="円弧 44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6" name="円弧 45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7" name="円弧 46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8" name="円弧 47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9" name="円弧 48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0" name="円弧 49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1" name="円弧 50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2" name="円弧 51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3" name="円弧 52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4" name="円弧 53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55" name="円弧 54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1" name="二等辺三角形 20"/>
              <p:cNvSpPr/>
              <p:nvPr/>
            </p:nvSpPr>
            <p:spPr>
              <a:xfrm>
                <a:off x="2887723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>
                <a:off x="3172898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>
                <a:off x="3454996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>
                <a:off x="4762426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>
                <a:off x="5045558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6" name="二等辺三角形 25"/>
              <p:cNvSpPr/>
              <p:nvPr/>
            </p:nvSpPr>
            <p:spPr>
              <a:xfrm>
                <a:off x="5330732" y="6070200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cxnSp>
            <p:nvCxnSpPr>
              <p:cNvPr id="27" name="直線コネクタ 26"/>
              <p:cNvCxnSpPr/>
              <p:nvPr/>
            </p:nvCxnSpPr>
            <p:spPr>
              <a:xfrm flipV="1">
                <a:off x="2451978" y="5370171"/>
                <a:ext cx="0" cy="467297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1709787" y="5370171"/>
                <a:ext cx="7603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Time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grpSp>
            <p:nvGrpSpPr>
              <p:cNvPr id="29" name="図形グループ 28"/>
              <p:cNvGrpSpPr>
                <a:grpSpLocks noChangeAspect="1"/>
              </p:cNvGrpSpPr>
              <p:nvPr/>
            </p:nvGrpSpPr>
            <p:grpSpPr>
              <a:xfrm>
                <a:off x="3560451" y="5292105"/>
                <a:ext cx="1297878" cy="211176"/>
                <a:chOff x="558800" y="1606550"/>
                <a:chExt cx="7772400" cy="1981200"/>
              </a:xfrm>
            </p:grpSpPr>
            <p:sp>
              <p:nvSpPr>
                <p:cNvPr id="30" name="円弧 29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1" name="円弧 30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" name="円弧 31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3" name="円弧 32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4" name="円弧 33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5" name="円弧 34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6" name="円弧 35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円弧 36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8" name="円弧 37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9" name="円弧 38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0" name="円弧 39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1" name="円弧 40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2" name="円弧 41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</p:grpSp>
      </p:grpSp>
      <p:sp>
        <p:nvSpPr>
          <p:cNvPr id="56" name="円/楕円 55"/>
          <p:cNvSpPr/>
          <p:nvPr/>
        </p:nvSpPr>
        <p:spPr>
          <a:xfrm>
            <a:off x="2284996" y="4455028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7" name="円/楕円 56"/>
          <p:cNvSpPr/>
          <p:nvPr/>
        </p:nvSpPr>
        <p:spPr>
          <a:xfrm>
            <a:off x="2574875" y="4459646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2864754" y="4464264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9" name="円/楕円 58"/>
          <p:cNvSpPr/>
          <p:nvPr/>
        </p:nvSpPr>
        <p:spPr>
          <a:xfrm>
            <a:off x="4157656" y="4457337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0" name="円/楕円 59"/>
          <p:cNvSpPr/>
          <p:nvPr/>
        </p:nvSpPr>
        <p:spPr>
          <a:xfrm>
            <a:off x="4447535" y="446195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4737414" y="446657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297044" y="3607345"/>
            <a:ext cx="69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gluon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97984" y="4427899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quark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5670563" y="2506055"/>
            <a:ext cx="2926526" cy="2564002"/>
            <a:chOff x="6057068" y="4333896"/>
            <a:chExt cx="2926526" cy="2564002"/>
          </a:xfrm>
        </p:grpSpPr>
        <p:sp>
          <p:nvSpPr>
            <p:cNvPr id="65" name="円弧 64"/>
            <p:cNvSpPr/>
            <p:nvPr/>
          </p:nvSpPr>
          <p:spPr>
            <a:xfrm flipH="1" flipV="1">
              <a:off x="6887987" y="4333896"/>
              <a:ext cx="1312976" cy="961121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grpSp>
          <p:nvGrpSpPr>
            <p:cNvPr id="66" name="図形グループ 65"/>
            <p:cNvGrpSpPr/>
            <p:nvPr/>
          </p:nvGrpSpPr>
          <p:grpSpPr>
            <a:xfrm>
              <a:off x="6057068" y="4815453"/>
              <a:ext cx="2926526" cy="2082445"/>
              <a:chOff x="6057068" y="4815453"/>
              <a:chExt cx="2926526" cy="2082445"/>
            </a:xfrm>
          </p:grpSpPr>
          <p:sp>
            <p:nvSpPr>
              <p:cNvPr id="68" name="テキスト ボックス 67"/>
              <p:cNvSpPr txBox="1"/>
              <p:nvPr/>
            </p:nvSpPr>
            <p:spPr>
              <a:xfrm>
                <a:off x="6057068" y="6497788"/>
                <a:ext cx="10149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proton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7832493" y="6496797"/>
                <a:ext cx="11511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neutron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cxnSp>
            <p:nvCxnSpPr>
              <p:cNvPr id="70" name="直線コネクタ 69"/>
              <p:cNvCxnSpPr/>
              <p:nvPr/>
            </p:nvCxnSpPr>
            <p:spPr>
              <a:xfrm flipV="1">
                <a:off x="6317638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 flipV="1">
                <a:off x="6602813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>
                <a:endCxn id="84" idx="2"/>
              </p:cNvCxnSpPr>
              <p:nvPr/>
            </p:nvCxnSpPr>
            <p:spPr>
              <a:xfrm flipV="1">
                <a:off x="6887987" y="5775578"/>
                <a:ext cx="8741" cy="78324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>
                <a:endCxn id="83" idx="2"/>
              </p:cNvCxnSpPr>
              <p:nvPr/>
            </p:nvCxnSpPr>
            <p:spPr>
              <a:xfrm flipV="1">
                <a:off x="8182164" y="5775578"/>
                <a:ext cx="0" cy="75451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8475473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8760647" y="4815453"/>
                <a:ext cx="0" cy="174336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図形グループ 75"/>
              <p:cNvGrpSpPr>
                <a:grpSpLocks noChangeAspect="1"/>
              </p:cNvGrpSpPr>
              <p:nvPr/>
            </p:nvGrpSpPr>
            <p:grpSpPr>
              <a:xfrm>
                <a:off x="6892420" y="5789536"/>
                <a:ext cx="1297878" cy="211176"/>
                <a:chOff x="558800" y="1606550"/>
                <a:chExt cx="7772400" cy="1981200"/>
              </a:xfrm>
            </p:grpSpPr>
            <p:sp>
              <p:nvSpPr>
                <p:cNvPr id="85" name="円弧 84"/>
                <p:cNvSpPr/>
                <p:nvPr/>
              </p:nvSpPr>
              <p:spPr>
                <a:xfrm>
                  <a:off x="6807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6" name="円弧 85"/>
                <p:cNvSpPr/>
                <p:nvPr/>
              </p:nvSpPr>
              <p:spPr>
                <a:xfrm flipV="1">
                  <a:off x="57658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7" name="円弧 86"/>
                <p:cNvSpPr/>
                <p:nvPr/>
              </p:nvSpPr>
              <p:spPr>
                <a:xfrm>
                  <a:off x="57658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8" name="円弧 87"/>
                <p:cNvSpPr/>
                <p:nvPr/>
              </p:nvSpPr>
              <p:spPr>
                <a:xfrm flipV="1">
                  <a:off x="47244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89" name="円弧 88"/>
                <p:cNvSpPr/>
                <p:nvPr/>
              </p:nvSpPr>
              <p:spPr>
                <a:xfrm flipV="1">
                  <a:off x="6807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0" name="円弧 89"/>
                <p:cNvSpPr/>
                <p:nvPr/>
              </p:nvSpPr>
              <p:spPr>
                <a:xfrm>
                  <a:off x="47244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1" name="円弧 90"/>
                <p:cNvSpPr/>
                <p:nvPr/>
              </p:nvSpPr>
              <p:spPr>
                <a:xfrm>
                  <a:off x="36830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2" name="円弧 91"/>
                <p:cNvSpPr/>
                <p:nvPr/>
              </p:nvSpPr>
              <p:spPr>
                <a:xfrm flipV="1">
                  <a:off x="2641600" y="1606550"/>
                  <a:ext cx="1524000" cy="1981200"/>
                </a:xfrm>
                <a:prstGeom prst="arc">
                  <a:avLst>
                    <a:gd name="adj1" fmla="val 21581260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3" name="円弧 92"/>
                <p:cNvSpPr/>
                <p:nvPr/>
              </p:nvSpPr>
              <p:spPr>
                <a:xfrm>
                  <a:off x="2641600" y="1606550"/>
                  <a:ext cx="482600" cy="1981200"/>
                </a:xfrm>
                <a:prstGeom prst="arc">
                  <a:avLst>
                    <a:gd name="adj1" fmla="val 1638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4" name="円弧 93"/>
                <p:cNvSpPr/>
                <p:nvPr/>
              </p:nvSpPr>
              <p:spPr>
                <a:xfrm flipV="1">
                  <a:off x="16002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5" name="円弧 94"/>
                <p:cNvSpPr/>
                <p:nvPr/>
              </p:nvSpPr>
              <p:spPr>
                <a:xfrm flipV="1">
                  <a:off x="36830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6" name="円弧 95"/>
                <p:cNvSpPr/>
                <p:nvPr/>
              </p:nvSpPr>
              <p:spPr>
                <a:xfrm>
                  <a:off x="1600200" y="1606550"/>
                  <a:ext cx="482600" cy="1981200"/>
                </a:xfrm>
                <a:prstGeom prst="arc">
                  <a:avLst>
                    <a:gd name="adj1" fmla="val 21408586"/>
                    <a:gd name="adj2" fmla="val 10892397"/>
                  </a:avLst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97" name="円弧 96"/>
                <p:cNvSpPr/>
                <p:nvPr/>
              </p:nvSpPr>
              <p:spPr>
                <a:xfrm flipV="1">
                  <a:off x="558800" y="1606550"/>
                  <a:ext cx="1524000" cy="1981200"/>
                </a:xfrm>
                <a:prstGeom prst="arc">
                  <a:avLst>
                    <a:gd name="adj1" fmla="val 21580407"/>
                    <a:gd name="adj2" fmla="val 10778278"/>
                  </a:avLst>
                </a:prstGeom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77" name="二等辺三角形 76"/>
              <p:cNvSpPr/>
              <p:nvPr/>
            </p:nvSpPr>
            <p:spPr>
              <a:xfrm>
                <a:off x="6219692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78" name="二等辺三角形 77"/>
              <p:cNvSpPr/>
              <p:nvPr/>
            </p:nvSpPr>
            <p:spPr>
              <a:xfrm>
                <a:off x="6504867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79" name="二等辺三角形 78"/>
              <p:cNvSpPr/>
              <p:nvPr/>
            </p:nvSpPr>
            <p:spPr>
              <a:xfrm>
                <a:off x="6786965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0" name="二等辺三角形 79"/>
              <p:cNvSpPr/>
              <p:nvPr/>
            </p:nvSpPr>
            <p:spPr>
              <a:xfrm>
                <a:off x="8094395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1" name="二等辺三角形 80"/>
              <p:cNvSpPr/>
              <p:nvPr/>
            </p:nvSpPr>
            <p:spPr>
              <a:xfrm>
                <a:off x="8377527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2" name="二等辺三角形 81"/>
              <p:cNvSpPr/>
              <p:nvPr/>
            </p:nvSpPr>
            <p:spPr>
              <a:xfrm>
                <a:off x="8662701" y="6036561"/>
                <a:ext cx="195891" cy="1688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3" name="円弧 82"/>
              <p:cNvSpPr/>
              <p:nvPr/>
            </p:nvSpPr>
            <p:spPr>
              <a:xfrm>
                <a:off x="6869188" y="5295017"/>
                <a:ext cx="1312976" cy="961121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84" name="円弧 83"/>
              <p:cNvSpPr/>
              <p:nvPr/>
            </p:nvSpPr>
            <p:spPr>
              <a:xfrm flipH="1">
                <a:off x="6896728" y="5295017"/>
                <a:ext cx="1312976" cy="961121"/>
              </a:xfrm>
              <a:prstGeom prst="arc">
                <a:avLst>
                  <a:gd name="adj1" fmla="val 17780481"/>
                  <a:gd name="adj2" fmla="val 0"/>
                </a:avLst>
              </a:prstGeom>
              <a:ln w="2857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67" name="円弧 66"/>
            <p:cNvSpPr/>
            <p:nvPr/>
          </p:nvSpPr>
          <p:spPr>
            <a:xfrm flipV="1">
              <a:off x="6808783" y="4333896"/>
              <a:ext cx="1312976" cy="961121"/>
            </a:xfrm>
            <a:prstGeom prst="arc">
              <a:avLst>
                <a:gd name="adj1" fmla="val 17897305"/>
                <a:gd name="adj2" fmla="val 0"/>
              </a:avLst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sp>
        <p:nvSpPr>
          <p:cNvPr id="98" name="円/楕円 97"/>
          <p:cNvSpPr/>
          <p:nvPr/>
        </p:nvSpPr>
        <p:spPr>
          <a:xfrm>
            <a:off x="5784244" y="449450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9" name="円/楕円 98"/>
          <p:cNvSpPr/>
          <p:nvPr/>
        </p:nvSpPr>
        <p:spPr>
          <a:xfrm>
            <a:off x="6074123" y="4499123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0" name="円/楕円 99"/>
          <p:cNvSpPr/>
          <p:nvPr/>
        </p:nvSpPr>
        <p:spPr>
          <a:xfrm>
            <a:off x="6364002" y="4503741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1" name="円/楕円 100"/>
          <p:cNvSpPr/>
          <p:nvPr/>
        </p:nvSpPr>
        <p:spPr>
          <a:xfrm>
            <a:off x="7656904" y="4496814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2" name="円/楕円 101"/>
          <p:cNvSpPr/>
          <p:nvPr/>
        </p:nvSpPr>
        <p:spPr>
          <a:xfrm>
            <a:off x="7946783" y="4501432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3" name="円/楕円 102"/>
          <p:cNvSpPr/>
          <p:nvPr/>
        </p:nvSpPr>
        <p:spPr>
          <a:xfrm>
            <a:off x="8236662" y="4506052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</p:spTree>
    <p:extLst>
      <p:ext uri="{BB962C8B-B14F-4D97-AF65-F5344CB8AC3E}">
        <p14:creationId xmlns:p14="http://schemas.microsoft.com/office/powerpoint/2010/main" val="32397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769 0 " pathEditMode="relative" ptsTypes="AA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34 0 " pathEditMode="relative" ptsTypes="AA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16 " pathEditMode="relative" ptsTypes="AA">
                                      <p:cBhvr>
                                        <p:cTn id="5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39 " pathEditMode="relative" ptsTypes="AA">
                                      <p:cBhvr>
                                        <p:cTn id="5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52 -0.08174 L 0.14169 -0.08174 L 0.14204 -0.15722 L -0.00052 -0.15976 L -0.00087 -0.23432 " pathEditMode="relative" ptsTypes="AAAAAA">
                                      <p:cBhvr>
                                        <p:cTn id="54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5 -0.08173 L -0.14273 -0.08173 L -0.14325 -0.16091 L -0.00104 -0.15929 L -0.00069 -0.23477 " pathEditMode="relative" ptsTypes="AAAAAA">
                                      <p:cBhvr>
                                        <p:cTn id="5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5 -0.23501 " pathEditMode="relative" ptsTypes="AA">
                                      <p:cBhvr>
                                        <p:cTn id="5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478 " pathEditMode="relative" ptsTypes="AA">
                                      <p:cBhvr>
                                        <p:cTn id="6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16 " pathEditMode="relative" ptsTypes="AA">
                                      <p:cBhvr>
                                        <p:cTn id="89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339 " pathEditMode="relative" ptsTypes="AA">
                                      <p:cBhvr>
                                        <p:cTn id="91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35 -0.23501 " pathEditMode="relative" ptsTypes="AA">
                                      <p:cBhvr>
                                        <p:cTn id="93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3478 " pathEditMode="relative" ptsTypes="AA">
                                      <p:cBhvr>
                                        <p:cTn id="95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2.59259E-6 L -0.00018 -0.08217 L -0.14202 -0.08403 L -0.12274 -0.14004 L -0.07049 -0.16481 L -0.02136 -0.19375 L -0.00712 -0.23287 " pathEditMode="relative" rAng="0" ptsTypes="AAAAAAA">
                                      <p:cBhvr>
                                        <p:cTn id="97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11644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48148E-6 L 0.00018 -0.08565 L 0.14132 -0.08472 L 0.11441 -0.14977 L 0.06858 -0.16551 L 0.01337 -0.19329 L -0.00052 -0.23426 " pathEditMode="relative" rAng="0" ptsTypes="AAAAAAA">
                                      <p:cBhvr>
                                        <p:cTn id="99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/>
      <p:bldP spid="63" grpId="0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1736190" y="3532611"/>
            <a:ext cx="6283631" cy="1455214"/>
          </a:xfrm>
          <a:prstGeom prst="rect">
            <a:avLst/>
          </a:prstGeom>
          <a:solidFill>
            <a:schemeClr val="accent2"/>
          </a:solidFill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55766" y="1703319"/>
            <a:ext cx="50007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① Color charge </a:t>
            </a:r>
            <a:r>
              <a:rPr lang="en-US" altLang="ja-JP" sz="1400" dirty="0" smtClean="0">
                <a:latin typeface="Century Gothic"/>
                <a:ea typeface="HG丸ｺﾞｼｯｸM-PRO"/>
                <a:cs typeface="Century Gothic"/>
              </a:rPr>
              <a:t>(red, blue, green)</a:t>
            </a:r>
            <a:endParaRPr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55766" y="2305190"/>
            <a:ext cx="6778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②</a:t>
            </a:r>
            <a:r>
              <a:rPr kumimoji="1"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G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luon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exchange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32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ja-JP" altLang="ja-JP" sz="32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3200" dirty="0" err="1" smtClean="0">
                <a:latin typeface="Century Gothic"/>
                <a:ea typeface="HG丸ｺﾞｼｯｸM-PRO"/>
                <a:cs typeface="Century Gothic"/>
              </a:rPr>
              <a:t>nter</a:t>
            </a:r>
            <a:r>
              <a:rPr lang="en-US" altLang="ja-JP" sz="3200" dirty="0" smtClean="0">
                <a:latin typeface="Century Gothic"/>
                <a:ea typeface="HG丸ｺﾞｼｯｸM-PRO"/>
                <a:cs typeface="Century Gothic"/>
              </a:rPr>
              <a:t>-quark</a:t>
            </a:r>
            <a:endParaRPr kumimoji="1" lang="ja-JP" altLang="en-US" sz="3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877322" y="1893489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278257" y="1893489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679192" y="1893489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55766" y="2900721"/>
            <a:ext cx="7215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G丸ｺﾞｼｯｸM-PRO"/>
                <a:ea typeface="HG丸ｺﾞｼｯｸM-PRO"/>
                <a:cs typeface="HG丸ｺﾞｼｯｸM-PRO"/>
              </a:rPr>
              <a:t>③</a:t>
            </a:r>
            <a:r>
              <a:rPr lang="en-US" altLang="ja-JP" sz="32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Asymptotic freedom 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(small coupling at high energy)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55766" y="3410935"/>
            <a:ext cx="6264055" cy="1557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3200" dirty="0" smtClean="0">
                <a:latin typeface="HG丸ｺﾞｼｯｸM-PRO"/>
                <a:ea typeface="HG丸ｺﾞｼｯｸM-PRO"/>
                <a:cs typeface="HG丸ｺﾞｼｯｸM-PRO"/>
              </a:rPr>
              <a:t>④</a:t>
            </a:r>
            <a:r>
              <a:rPr kumimoji="1" lang="en-US" altLang="ja-JP" sz="3200" dirty="0" smtClean="0">
                <a:latin typeface="Century Gothic"/>
                <a:ea typeface="HG丸ｺﾞｼｯｸM-PRO"/>
                <a:cs typeface="Century Gothic"/>
              </a:rPr>
              <a:t> “Structure” of QCD vacuum</a:t>
            </a:r>
          </a:p>
          <a:p>
            <a:pPr>
              <a:lnSpc>
                <a:spcPct val="120000"/>
              </a:lnSpc>
            </a:pPr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       - quarks are confined</a:t>
            </a:r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       - chiral symmetry is broken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2152" y="4946199"/>
            <a:ext cx="6388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“Big problem” of strong interaction!!</a:t>
            </a:r>
            <a:endParaRPr kumimoji="1" lang="ja-JP" altLang="en-US" sz="28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47235" y="721611"/>
            <a:ext cx="464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Properties of QCD</a:t>
            </a:r>
          </a:p>
        </p:txBody>
      </p:sp>
    </p:spTree>
    <p:extLst>
      <p:ext uri="{BB962C8B-B14F-4D97-AF65-F5344CB8AC3E}">
        <p14:creationId xmlns:p14="http://schemas.microsoft.com/office/powerpoint/2010/main" val="853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1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15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68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93986" y="2526859"/>
            <a:ext cx="5217489" cy="324951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733004" y="1621771"/>
            <a:ext cx="7322631" cy="4439023"/>
            <a:chOff x="1733004" y="1621771"/>
            <a:chExt cx="7322631" cy="44390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0056" y="4559851"/>
              <a:ext cx="1147370" cy="114737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91278" y="4887093"/>
              <a:ext cx="1147370" cy="114737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986387" y="2394015"/>
              <a:ext cx="1147370" cy="1147370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21462" y="3777839"/>
              <a:ext cx="1147370" cy="114737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3751" y="3386112"/>
              <a:ext cx="1147370" cy="1147370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3659" y="4357361"/>
              <a:ext cx="1147370" cy="114737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3184" y="2991519"/>
              <a:ext cx="1147370" cy="114737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759637" y="4819053"/>
              <a:ext cx="1147370" cy="114737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8777" y="2460674"/>
              <a:ext cx="1147370" cy="114737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4273" y="4752512"/>
              <a:ext cx="1147370" cy="114737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4173" y="4211656"/>
              <a:ext cx="1147370" cy="1147370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413235" y="3431446"/>
              <a:ext cx="1147370" cy="114737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2025269" y="1621771"/>
              <a:ext cx="5093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Many particles in QCD vacuum!</a:t>
              </a:r>
              <a:endParaRPr kumimoji="1" lang="ja-JP" altLang="en-US" sz="2400" dirty="0">
                <a:latin typeface="Century Gothic"/>
                <a:ea typeface="HG丸ｺﾞｼｯｸM-PRO"/>
                <a:cs typeface="Century Gothic"/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31828" y="2934053"/>
              <a:ext cx="1147370" cy="1147370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235" y="2573585"/>
              <a:ext cx="758590" cy="7585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757" y="3421310"/>
              <a:ext cx="758590" cy="75859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715615" y="2280066"/>
              <a:ext cx="758590" cy="758590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19845" y="2884840"/>
              <a:ext cx="758590" cy="758590"/>
            </a:xfrm>
            <a:prstGeom prst="rect">
              <a:avLst/>
            </a:prstGeom>
          </p:spPr>
        </p:pic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89989" y="3727103"/>
              <a:ext cx="758590" cy="758590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158037" y="2274174"/>
              <a:ext cx="758590" cy="758590"/>
            </a:xfrm>
            <a:prstGeom prst="rect">
              <a:avLst/>
            </a:prstGeom>
          </p:spPr>
        </p:pic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866" y="2755529"/>
              <a:ext cx="758590" cy="758590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121" y="4205937"/>
              <a:ext cx="758590" cy="758590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139871" y="4601115"/>
              <a:ext cx="758590" cy="75859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6860" y="2863481"/>
              <a:ext cx="758590" cy="75859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04814" y="4225916"/>
              <a:ext cx="758590" cy="75859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33004" y="3523566"/>
              <a:ext cx="758590" cy="758590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3979" y="4864413"/>
              <a:ext cx="758590" cy="75859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9747" y="3087434"/>
              <a:ext cx="758590" cy="7585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4683850"/>
              <a:ext cx="758590" cy="75859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776" y="2369218"/>
              <a:ext cx="758590" cy="758590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647557" y="4810310"/>
              <a:ext cx="758590" cy="758590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623412" y="4221820"/>
              <a:ext cx="758590" cy="758590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3274" y="3394651"/>
              <a:ext cx="758590" cy="758590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20" y="2175500"/>
              <a:ext cx="758590" cy="758590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653222" y="4901030"/>
              <a:ext cx="758590" cy="758590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05667" y="4449770"/>
              <a:ext cx="758590" cy="758590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2299" y="4535964"/>
              <a:ext cx="758590" cy="758590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18347" y="3008214"/>
              <a:ext cx="758590" cy="758590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284" y="4142440"/>
              <a:ext cx="758590" cy="758590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638031" y="3644131"/>
              <a:ext cx="758590" cy="758590"/>
            </a:xfrm>
            <a:prstGeom prst="rect">
              <a:avLst/>
            </a:prstGeom>
          </p:spPr>
        </p:pic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927" y="4535964"/>
              <a:ext cx="758590" cy="758590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2674" y="2285514"/>
              <a:ext cx="758590" cy="758590"/>
            </a:xfrm>
            <a:prstGeom prst="rect">
              <a:avLst/>
            </a:prstGeom>
          </p:spPr>
        </p:pic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226372" y="3698741"/>
              <a:ext cx="758590" cy="758590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9200" y="2648021"/>
              <a:ext cx="758590" cy="758590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85583" y="4497280"/>
              <a:ext cx="758590" cy="75859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5892" y="3295384"/>
              <a:ext cx="758590" cy="75859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2002" y="3107373"/>
              <a:ext cx="758590" cy="758590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395783" y="3222490"/>
              <a:ext cx="758590" cy="758590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70" y="4073469"/>
              <a:ext cx="758590" cy="758590"/>
            </a:xfrm>
            <a:prstGeom prst="rect">
              <a:avLst/>
            </a:prstGeom>
          </p:spPr>
        </p:pic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002707" y="2619449"/>
              <a:ext cx="758590" cy="75859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41465" y="5302204"/>
              <a:ext cx="758590" cy="75859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4109" y="4041643"/>
              <a:ext cx="758590" cy="758590"/>
            </a:xfrm>
            <a:prstGeom prst="rect">
              <a:avLst/>
            </a:prstGeom>
          </p:spPr>
        </p:pic>
        <p:pic>
          <p:nvPicPr>
            <p:cNvPr id="60" name="図 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1682" y="3223758"/>
              <a:ext cx="758590" cy="758590"/>
            </a:xfrm>
            <a:prstGeom prst="rect">
              <a:avLst/>
            </a:prstGeom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33004" y="2903446"/>
              <a:ext cx="758590" cy="758590"/>
            </a:xfrm>
            <a:prstGeom prst="rect">
              <a:avLst/>
            </a:prstGeom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0608" y="3812164"/>
              <a:ext cx="758590" cy="758590"/>
            </a:xfrm>
            <a:prstGeom prst="rect">
              <a:avLst/>
            </a:prstGeom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172215" y="3891549"/>
              <a:ext cx="758590" cy="758590"/>
            </a:xfrm>
            <a:prstGeom prst="rect">
              <a:avLst/>
            </a:prstGeom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89732" y="3550539"/>
              <a:ext cx="758590" cy="758590"/>
            </a:xfrm>
            <a:prstGeom prst="rect">
              <a:avLst/>
            </a:prstGeom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7326" y="3902861"/>
              <a:ext cx="758590" cy="758590"/>
            </a:xfrm>
            <a:prstGeom prst="rect">
              <a:avLst/>
            </a:prstGeom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512" y="2901861"/>
              <a:ext cx="758590" cy="758590"/>
            </a:xfrm>
            <a:prstGeom prst="rect">
              <a:avLst/>
            </a:prstGeom>
          </p:spPr>
        </p:pic>
        <p:pic>
          <p:nvPicPr>
            <p:cNvPr id="67" name="図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989081" y="3054585"/>
              <a:ext cx="758590" cy="758590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1510" y="3659063"/>
              <a:ext cx="758590" cy="758590"/>
            </a:xfrm>
            <a:prstGeom prst="rect">
              <a:avLst/>
            </a:prstGeom>
          </p:spPr>
        </p:pic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62896" y="5017785"/>
              <a:ext cx="758590" cy="758590"/>
            </a:xfrm>
            <a:prstGeom prst="rect">
              <a:avLst/>
            </a:prstGeom>
          </p:spPr>
        </p:pic>
        <p:pic>
          <p:nvPicPr>
            <p:cNvPr id="70" name="図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406" y="4187800"/>
              <a:ext cx="758590" cy="758590"/>
            </a:xfrm>
            <a:prstGeom prst="rect">
              <a:avLst/>
            </a:prstGeom>
          </p:spPr>
        </p:pic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674456" y="5261000"/>
              <a:ext cx="758590" cy="758590"/>
            </a:xfrm>
            <a:prstGeom prst="rect">
              <a:avLst/>
            </a:prstGeom>
          </p:spPr>
        </p:pic>
        <p:pic>
          <p:nvPicPr>
            <p:cNvPr id="72" name="図 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69" y="4950107"/>
              <a:ext cx="758590" cy="758590"/>
            </a:xfrm>
            <a:prstGeom prst="rect">
              <a:avLst/>
            </a:prstGeom>
          </p:spPr>
        </p:pic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016488" y="4239208"/>
              <a:ext cx="758590" cy="758590"/>
            </a:xfrm>
            <a:prstGeom prst="rect">
              <a:avLst/>
            </a:prstGeom>
          </p:spPr>
        </p:pic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3741" y="2554758"/>
              <a:ext cx="758590" cy="758590"/>
            </a:xfrm>
            <a:prstGeom prst="rect">
              <a:avLst/>
            </a:prstGeom>
          </p:spPr>
        </p:pic>
        <p:pic>
          <p:nvPicPr>
            <p:cNvPr id="75" name="図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12299" y="5197673"/>
              <a:ext cx="758590" cy="758590"/>
            </a:xfrm>
            <a:prstGeom prst="rect">
              <a:avLst/>
            </a:prstGeom>
          </p:spPr>
        </p:pic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883036" y="3264836"/>
              <a:ext cx="758590" cy="758590"/>
            </a:xfrm>
            <a:prstGeom prst="rect">
              <a:avLst/>
            </a:prstGeom>
          </p:spPr>
        </p:pic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5450" y="4598520"/>
              <a:ext cx="758590" cy="758590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676937" y="4475277"/>
              <a:ext cx="758590" cy="758590"/>
            </a:xfrm>
            <a:prstGeom prst="rect">
              <a:avLst/>
            </a:prstGeom>
          </p:spPr>
        </p:pic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1297" y="3801261"/>
              <a:ext cx="758590" cy="758590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1626" y="3128756"/>
              <a:ext cx="758590" cy="758590"/>
            </a:xfrm>
            <a:prstGeom prst="rect">
              <a:avLst/>
            </a:prstGeom>
          </p:spPr>
        </p:pic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02802" y="4264585"/>
              <a:ext cx="758590" cy="758590"/>
            </a:xfrm>
            <a:prstGeom prst="rect">
              <a:avLst/>
            </a:prstGeom>
          </p:spPr>
        </p:pic>
        <p:pic>
          <p:nvPicPr>
            <p:cNvPr id="82" name="図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877" y="2473523"/>
              <a:ext cx="758590" cy="758590"/>
            </a:xfrm>
            <a:prstGeom prst="rect">
              <a:avLst/>
            </a:prstGeom>
          </p:spPr>
        </p:pic>
        <p:pic>
          <p:nvPicPr>
            <p:cNvPr id="83" name="図 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19958" y="5295020"/>
              <a:ext cx="758590" cy="758590"/>
            </a:xfrm>
            <a:prstGeom prst="rect">
              <a:avLst/>
            </a:prstGeom>
          </p:spPr>
        </p:pic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13416" y="2319534"/>
              <a:ext cx="758590" cy="758590"/>
            </a:xfrm>
            <a:prstGeom prst="rect">
              <a:avLst/>
            </a:prstGeom>
          </p:spPr>
        </p:pic>
        <p:pic>
          <p:nvPicPr>
            <p:cNvPr id="85" name="図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9988" y="2567926"/>
              <a:ext cx="758590" cy="758590"/>
            </a:xfrm>
            <a:prstGeom prst="rect">
              <a:avLst/>
            </a:prstGeom>
          </p:spPr>
        </p:pic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675" y="3981080"/>
              <a:ext cx="758590" cy="758590"/>
            </a:xfrm>
            <a:prstGeom prst="rect">
              <a:avLst/>
            </a:prstGeom>
          </p:spPr>
        </p:pic>
        <p:pic>
          <p:nvPicPr>
            <p:cNvPr id="87" name="図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56151" y="2526859"/>
              <a:ext cx="758590" cy="758590"/>
            </a:xfrm>
            <a:prstGeom prst="rect">
              <a:avLst/>
            </a:prstGeom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7824409" y="5521120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pic>
        <p:nvPicPr>
          <p:cNvPr id="89" name="図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20540" y="3730069"/>
            <a:ext cx="758590" cy="75859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56056" y="3747764"/>
            <a:ext cx="758590" cy="758590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99140" y="3789484"/>
            <a:ext cx="758590" cy="758590"/>
          </a:xfrm>
          <a:prstGeom prst="rect">
            <a:avLst/>
          </a:prstGeom>
        </p:spPr>
      </p:pic>
      <p:sp>
        <p:nvSpPr>
          <p:cNvPr id="92" name="テキスト ボックス 91"/>
          <p:cNvSpPr txBox="1"/>
          <p:nvPr/>
        </p:nvSpPr>
        <p:spPr>
          <a:xfrm>
            <a:off x="989534" y="5789510"/>
            <a:ext cx="7164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”Non-</a:t>
            </a:r>
            <a:r>
              <a:rPr kumimoji="1" lang="en-US" altLang="ja-JP" sz="4000" dirty="0" err="1" smtClean="0">
                <a:latin typeface="Century Gothic"/>
                <a:ea typeface="HG丸ｺﾞｼｯｸM-PRO"/>
                <a:cs typeface="Century Gothic"/>
              </a:rPr>
              <a:t>perturbative</a:t>
            </a:r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 vacuum”</a:t>
            </a:r>
          </a:p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(Condensate by interaction is realized by stability of energy.)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521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068E-7 -0.00046 L 0.21105 0.0032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0069 L 0.55672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7 -0.00532 L 0.27879 -0.0039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46992" y="2687401"/>
            <a:ext cx="37458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≠ Empty</a:t>
            </a:r>
          </a:p>
          <a:p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82667" y="2687401"/>
            <a:ext cx="4863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“Vacuum”</a:t>
            </a:r>
          </a:p>
          <a:p>
            <a:pPr algn="ctr"/>
            <a:r>
              <a:rPr lang="ja-JP" altLang="ja-JP" sz="20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field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theory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025269" y="1621771"/>
            <a:ext cx="509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Many particles in QCD vacuum!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3444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20618" y="2687401"/>
            <a:ext cx="744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=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82667" y="2687401"/>
            <a:ext cx="4863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“Vacuum”</a:t>
            </a:r>
          </a:p>
          <a:p>
            <a:pPr algn="ctr"/>
            <a:r>
              <a:rPr lang="ja-JP" altLang="ja-JP" sz="2000" dirty="0" smtClean="0">
                <a:latin typeface="Century Gothic"/>
                <a:ea typeface="HG丸ｺﾞｼｯｸM-PRO"/>
                <a:cs typeface="Century Gothic"/>
              </a:rPr>
              <a:t>i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field</a:t>
            </a:r>
            <a:r>
              <a:rPr lang="ja-JP" altLang="en-US" sz="2000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theory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02009" y="2687376"/>
            <a:ext cx="2309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Most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64723" y="2684878"/>
            <a:ext cx="300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Stable</a:t>
            </a:r>
            <a:endParaRPr kumimoji="1" lang="ja-JP" altLang="en-US" sz="7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02009" y="3561782"/>
            <a:ext cx="2501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Century Gothic"/>
                <a:ea typeface="HG丸ｺﾞｼｯｸM-PRO"/>
                <a:cs typeface="Century Gothic"/>
              </a:rPr>
              <a:t>State</a:t>
            </a:r>
            <a:endParaRPr kumimoji="1" lang="ja-JP" altLang="en-US" sz="7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25269" y="1621771"/>
            <a:ext cx="5093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Many particles in QCD vacuum!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835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46648E-6 -1.29488E-6 L -3.46648E-6 -0.1287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" y="2735415"/>
            <a:ext cx="9035374" cy="35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173837" y="3074363"/>
            <a:ext cx="2700603" cy="2632111"/>
            <a:chOff x="1738952" y="3119344"/>
            <a:chExt cx="2700603" cy="2632111"/>
          </a:xfrm>
        </p:grpSpPr>
        <p:sp>
          <p:nvSpPr>
            <p:cNvPr id="6" name="正方形/長方形 5"/>
            <p:cNvSpPr/>
            <p:nvPr/>
          </p:nvSpPr>
          <p:spPr>
            <a:xfrm>
              <a:off x="1740595" y="3783051"/>
              <a:ext cx="2046133" cy="19684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1738952" y="3119344"/>
              <a:ext cx="683954" cy="66370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3786728" y="3119345"/>
              <a:ext cx="652827" cy="6637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3786728" y="5105756"/>
              <a:ext cx="652827" cy="6456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1740595" y="5070143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422906" y="3119344"/>
              <a:ext cx="2016649" cy="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39555" y="3119345"/>
              <a:ext cx="0" cy="198641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422906" y="311934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422906" y="5070143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/>
          <p:cNvSpPr txBox="1"/>
          <p:nvPr/>
        </p:nvSpPr>
        <p:spPr>
          <a:xfrm>
            <a:off x="1515432" y="2632413"/>
            <a:ext cx="18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Empty space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2387598" y="4261667"/>
            <a:ext cx="1276443" cy="439501"/>
          </a:xfrm>
          <a:prstGeom prst="straightConnector1">
            <a:avLst/>
          </a:prstGeom>
          <a:ln w="9525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893215" y="4125565"/>
            <a:ext cx="138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Speed of light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10484" y="506077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latin typeface="Century Gothic"/>
                <a:ea typeface="HG丸ｺﾞｼｯｸM-PRO"/>
                <a:cs typeface="Century Gothic"/>
              </a:rPr>
              <a:t>〜 0 MeV</a:t>
            </a:r>
            <a:endParaRPr kumimoji="1" lang="ja-JP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59923" y="5695494"/>
            <a:ext cx="206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Chiral symmetry restored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10276" y="4585680"/>
            <a:ext cx="395422" cy="3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テキスト ボックス 56"/>
          <p:cNvSpPr txBox="1"/>
          <p:nvPr/>
        </p:nvSpPr>
        <p:spPr>
          <a:xfrm>
            <a:off x="-106436" y="2044524"/>
            <a:ext cx="935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 smtClean="0">
                <a:latin typeface="Century Gothic"/>
                <a:ea typeface="HG丸ｺﾞｼｯｸM-PRO"/>
                <a:cs typeface="Century Gothic"/>
              </a:rPr>
              <a:t>“Dynamical breaking of chiral symmetry”</a:t>
            </a:r>
            <a:endParaRPr kumimoji="1" lang="ja-JP" altLang="en-US" sz="3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173837" y="3074363"/>
            <a:ext cx="2700603" cy="2632111"/>
            <a:chOff x="1738952" y="3119344"/>
            <a:chExt cx="2700603" cy="2632111"/>
          </a:xfrm>
        </p:grpSpPr>
        <p:sp>
          <p:nvSpPr>
            <p:cNvPr id="6" name="正方形/長方形 5"/>
            <p:cNvSpPr/>
            <p:nvPr/>
          </p:nvSpPr>
          <p:spPr>
            <a:xfrm>
              <a:off x="1740595" y="3783051"/>
              <a:ext cx="2046133" cy="196840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V="1">
              <a:off x="1738952" y="3119344"/>
              <a:ext cx="683954" cy="66370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3786728" y="3119345"/>
              <a:ext cx="652827" cy="663706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3786728" y="5105756"/>
              <a:ext cx="652827" cy="645699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1740595" y="5070143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2422906" y="3119344"/>
              <a:ext cx="2016649" cy="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4439555" y="3119345"/>
              <a:ext cx="0" cy="1986411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2422906" y="311934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2422906" y="5070143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図形グループ 14"/>
          <p:cNvGrpSpPr/>
          <p:nvPr/>
        </p:nvGrpSpPr>
        <p:grpSpPr>
          <a:xfrm>
            <a:off x="5434458" y="3063383"/>
            <a:ext cx="2700603" cy="2643090"/>
            <a:chOff x="5866004" y="2859604"/>
            <a:chExt cx="2700603" cy="2643090"/>
          </a:xfrm>
        </p:grpSpPr>
        <p:cxnSp>
          <p:nvCxnSpPr>
            <p:cNvPr id="16" name="直線コネクタ 15"/>
            <p:cNvCxnSpPr/>
            <p:nvPr/>
          </p:nvCxnSpPr>
          <p:spPr>
            <a:xfrm flipV="1">
              <a:off x="6533133" y="2859604"/>
              <a:ext cx="0" cy="195080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549958" y="4810404"/>
              <a:ext cx="2016649" cy="3561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5866004" y="4810404"/>
              <a:ext cx="682311" cy="68131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直方体 18"/>
            <p:cNvSpPr/>
            <p:nvPr/>
          </p:nvSpPr>
          <p:spPr>
            <a:xfrm>
              <a:off x="5866004" y="2859604"/>
              <a:ext cx="2700603" cy="2643090"/>
            </a:xfrm>
            <a:prstGeom prst="cube">
              <a:avLst/>
            </a:prstGeom>
            <a:solidFill>
              <a:schemeClr val="tx1">
                <a:lumMod val="50000"/>
                <a:lumOff val="50000"/>
                <a:alpha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515432" y="2632413"/>
            <a:ext cx="184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Empty space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84579" y="2632413"/>
            <a:ext cx="19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QCD vacuum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2387598" y="4261667"/>
            <a:ext cx="1276443" cy="439501"/>
          </a:xfrm>
          <a:prstGeom prst="straightConnector1">
            <a:avLst/>
          </a:prstGeom>
          <a:ln w="9525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893215" y="4125565"/>
            <a:ext cx="138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Century Gothic"/>
                <a:ea typeface="HG丸ｺﾞｼｯｸM-PRO"/>
                <a:cs typeface="Century Gothic"/>
              </a:rPr>
              <a:t>Speed of light</a:t>
            </a:r>
            <a:endParaRPr kumimoji="1" lang="ja-JP" altLang="en-US" sz="1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203" y="6167351"/>
            <a:ext cx="90075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6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Chiral symmetry is broken dynamically by interaction.</a:t>
            </a: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3113188" y="2269239"/>
            <a:ext cx="3184722" cy="2658384"/>
            <a:chOff x="1264867" y="2921610"/>
            <a:chExt cx="3184722" cy="2658384"/>
          </a:xfrm>
        </p:grpSpPr>
        <p:sp>
          <p:nvSpPr>
            <p:cNvPr id="31" name="円形吹き出し 30"/>
            <p:cNvSpPr/>
            <p:nvPr/>
          </p:nvSpPr>
          <p:spPr>
            <a:xfrm>
              <a:off x="1347212" y="3074010"/>
              <a:ext cx="2902184" cy="2342773"/>
            </a:xfrm>
            <a:prstGeom prst="wedgeEllipseCallout">
              <a:avLst>
                <a:gd name="adj1" fmla="val 51841"/>
                <a:gd name="adj2" fmla="val 40977"/>
              </a:avLst>
            </a:prstGeom>
            <a:solidFill>
              <a:schemeClr val="bg1"/>
            </a:solidFill>
            <a:ln w="571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0617" y="2921610"/>
              <a:ext cx="969486" cy="969486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360" y="4366502"/>
              <a:ext cx="969486" cy="969486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474292" y="3322717"/>
              <a:ext cx="969486" cy="969486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749610" y="3558753"/>
              <a:ext cx="969486" cy="96948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843295" y="4125765"/>
              <a:ext cx="969486" cy="969486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295" y="3907930"/>
              <a:ext cx="969486" cy="969486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9610" y="3074010"/>
              <a:ext cx="969486" cy="969486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28038" y="3820978"/>
              <a:ext cx="969486" cy="969486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360" y="3423187"/>
              <a:ext cx="969486" cy="969486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58552" y="3962554"/>
              <a:ext cx="969486" cy="969486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64867" y="3362318"/>
              <a:ext cx="969486" cy="969486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464" y="4447297"/>
              <a:ext cx="969486" cy="969486"/>
            </a:xfrm>
            <a:prstGeom prst="rect">
              <a:avLst/>
            </a:prstGeom>
          </p:spPr>
        </p:pic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7950" y="4303866"/>
              <a:ext cx="969486" cy="969486"/>
            </a:xfrm>
            <a:prstGeom prst="rect">
              <a:avLst/>
            </a:prstGeom>
          </p:spPr>
        </p:pic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153309" y="2993068"/>
              <a:ext cx="969486" cy="969486"/>
            </a:xfrm>
            <a:prstGeom prst="rect">
              <a:avLst/>
            </a:prstGeom>
          </p:spPr>
        </p:pic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9549" y="4610508"/>
              <a:ext cx="969486" cy="969486"/>
            </a:xfrm>
            <a:prstGeom prst="rect">
              <a:avLst/>
            </a:prstGeom>
          </p:spPr>
        </p:pic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80103" y="3807460"/>
              <a:ext cx="969486" cy="969486"/>
            </a:xfrm>
            <a:prstGeom prst="rect">
              <a:avLst/>
            </a:prstGeom>
          </p:spPr>
        </p:pic>
      </p:grpSp>
      <p:sp>
        <p:nvSpPr>
          <p:cNvPr id="50" name="テキスト ボックス 49"/>
          <p:cNvSpPr txBox="1"/>
          <p:nvPr/>
        </p:nvSpPr>
        <p:spPr>
          <a:xfrm>
            <a:off x="1810484" y="5060775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latin typeface="Century Gothic"/>
                <a:ea typeface="HG丸ｺﾞｼｯｸM-PRO"/>
                <a:cs typeface="Century Gothic"/>
              </a:rPr>
              <a:t>〜 0 MeV</a:t>
            </a:r>
            <a:endParaRPr kumimoji="1" lang="ja-JP" altLang="en-US" sz="1400" b="1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59923" y="5695494"/>
            <a:ext cx="2065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Chiral symmetry restored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10276" y="4585680"/>
            <a:ext cx="395422" cy="395422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19637" y="4585680"/>
            <a:ext cx="395422" cy="395422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 flipH="1">
            <a:off x="7294202" y="4225055"/>
            <a:ext cx="445644" cy="153443"/>
          </a:xfrm>
          <a:prstGeom prst="straightConnector1">
            <a:avLst/>
          </a:prstGeom>
          <a:ln w="50800" cap="rnd" cmpd="sng">
            <a:solidFill>
              <a:schemeClr val="tx1"/>
            </a:solidFill>
            <a:headEnd type="triangle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7056201" y="3874869"/>
            <a:ext cx="1520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&lt;</a:t>
            </a:r>
            <a:r>
              <a:rPr kumimoji="1" lang="en-US" altLang="ja-JP" sz="14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 speed of light</a:t>
            </a:r>
            <a:endParaRPr kumimoji="1" lang="ja-JP" altLang="en-US" sz="14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88276" y="3283881"/>
            <a:ext cx="3033766" cy="3033766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5419269" y="5447848"/>
            <a:ext cx="2133918" cy="524645"/>
            <a:chOff x="5419269" y="5447848"/>
            <a:chExt cx="2133918" cy="524645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5419269" y="5447848"/>
              <a:ext cx="213391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0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〜 300-400 MeV</a:t>
              </a: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501396" y="5695494"/>
              <a:ext cx="19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Century Gothic"/>
                  <a:ea typeface="HG丸ｺﾞｼｯｸM-PRO"/>
                  <a:cs typeface="Century Gothic"/>
                </a:rPr>
                <a:t>Chiral symmetry broken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9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58000"/>
            <a:ext cx="5809090" cy="360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809090" cy="360000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910" y="3258000"/>
            <a:ext cx="5809090" cy="36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910" y="0"/>
            <a:ext cx="5809090" cy="3600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380" y="2451277"/>
            <a:ext cx="3707240" cy="2297445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681995" y="566066"/>
            <a:ext cx="134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Library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98901" y="2740595"/>
            <a:ext cx="2035132" cy="83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↓Museum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  (replica of Nobel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    prize medal)</a:t>
            </a:r>
            <a:endParaRPr kumimoji="1" lang="ja-JP" altLang="en-US" sz="1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95198" y="87058"/>
            <a:ext cx="1807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Cafeteria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73576" y="2451277"/>
            <a:ext cx="381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Photos of Tokyo Tech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60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図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3" y="1803237"/>
            <a:ext cx="9035374" cy="355647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7000" y="746373"/>
            <a:ext cx="8901545" cy="6015801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27950" y="523220"/>
            <a:ext cx="548810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Century Gothic"/>
                <a:ea typeface="HG丸ｺﾞｼｯｸM-PRO"/>
                <a:cs typeface="Century Gothic"/>
              </a:rPr>
              <a:t>Nambu-Jona-Lasinio</a:t>
            </a: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 model (3 min. review)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482305" y="901050"/>
            <a:ext cx="6358287" cy="888496"/>
            <a:chOff x="482305" y="901050"/>
            <a:chExt cx="6358287" cy="888496"/>
          </a:xfrm>
        </p:grpSpPr>
        <p:sp>
          <p:nvSpPr>
            <p:cNvPr id="30" name="角丸四角形 29"/>
            <p:cNvSpPr/>
            <p:nvPr/>
          </p:nvSpPr>
          <p:spPr>
            <a:xfrm>
              <a:off x="1709320" y="1307695"/>
              <a:ext cx="5131272" cy="48185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7950" y="1310066"/>
              <a:ext cx="4927600" cy="457200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482305" y="901050"/>
              <a:ext cx="2219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① NJL </a:t>
              </a:r>
              <a:r>
                <a:rPr kumimoji="1" lang="en-US" altLang="ja-JP" dirty="0" err="1" smtClean="0">
                  <a:latin typeface="Century Gothic"/>
                  <a:ea typeface="HG丸ｺﾞｼｯｸM-PRO"/>
                  <a:cs typeface="Century Gothic"/>
                </a:rPr>
                <a:t>Lagrangian</a:t>
              </a:r>
              <a:endParaRPr kumimoji="1"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482305" y="1912086"/>
            <a:ext cx="6655034" cy="718745"/>
            <a:chOff x="482305" y="1912086"/>
            <a:chExt cx="6655034" cy="718745"/>
          </a:xfrm>
        </p:grpSpPr>
        <p:sp>
          <p:nvSpPr>
            <p:cNvPr id="32" name="角丸四角形 31"/>
            <p:cNvSpPr/>
            <p:nvPr/>
          </p:nvSpPr>
          <p:spPr>
            <a:xfrm>
              <a:off x="4981946" y="1940322"/>
              <a:ext cx="2149716" cy="3841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2727532" y="1945507"/>
              <a:ext cx="2149716" cy="3841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3650" y="1916654"/>
              <a:ext cx="1270000" cy="4064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739" y="1912086"/>
              <a:ext cx="1498600" cy="40640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482305" y="1923226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② Chiral symmetry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727532" y="1938934"/>
              <a:ext cx="806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U(1)</a:t>
              </a:r>
              <a:r>
                <a:rPr kumimoji="1"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V</a:t>
              </a:r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: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944094" y="1938934"/>
              <a:ext cx="811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U(1)</a:t>
              </a:r>
              <a:r>
                <a:rPr kumimoji="1"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: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66868" y="2323054"/>
              <a:ext cx="4509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NJL </a:t>
              </a:r>
              <a:r>
                <a:rPr kumimoji="1"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Lagrangian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is invariant under chiral symmetry.</a:t>
              </a: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482305" y="2766299"/>
            <a:ext cx="8184802" cy="1153651"/>
            <a:chOff x="482305" y="2766299"/>
            <a:chExt cx="8184802" cy="1153651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597" y="3411950"/>
              <a:ext cx="1676400" cy="5080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907" y="3080410"/>
              <a:ext cx="7696200" cy="431800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482305" y="2766299"/>
              <a:ext cx="3393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③ Mean-field approximation</a:t>
              </a: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82305" y="5428690"/>
            <a:ext cx="7386449" cy="1300496"/>
            <a:chOff x="482305" y="5428690"/>
            <a:chExt cx="7386449" cy="1300496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482305" y="5428690"/>
              <a:ext cx="2882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⑤ Solving gap equation</a:t>
              </a:r>
            </a:p>
          </p:txBody>
        </p:sp>
        <p:grpSp>
          <p:nvGrpSpPr>
            <p:cNvPr id="37" name="図形グループ 36"/>
            <p:cNvGrpSpPr/>
            <p:nvPr/>
          </p:nvGrpSpPr>
          <p:grpSpPr>
            <a:xfrm>
              <a:off x="1482792" y="5803646"/>
              <a:ext cx="6385962" cy="925540"/>
              <a:chOff x="1694471" y="5837066"/>
              <a:chExt cx="6385962" cy="925540"/>
            </a:xfrm>
          </p:grpSpPr>
          <p:sp>
            <p:nvSpPr>
              <p:cNvPr id="35" name="角丸四角形 34"/>
              <p:cNvSpPr/>
              <p:nvPr/>
            </p:nvSpPr>
            <p:spPr>
              <a:xfrm>
                <a:off x="1694471" y="5837066"/>
                <a:ext cx="6333913" cy="87364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638739" y="6099146"/>
                <a:ext cx="2441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→ </a:t>
                </a:r>
                <a:r>
                  <a:rPr kumimoji="1" lang="en-US" altLang="ja-JP" b="1" dirty="0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m〜 300-400 MeV</a:t>
                </a:r>
              </a:p>
            </p:txBody>
          </p:sp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7139" y="5848206"/>
                <a:ext cx="3911600" cy="914400"/>
              </a:xfrm>
              <a:prstGeom prst="rect">
                <a:avLst/>
              </a:prstGeom>
            </p:spPr>
          </p:pic>
        </p:grpSp>
      </p:grpSp>
      <p:sp>
        <p:nvSpPr>
          <p:cNvPr id="38" name="テキスト ボックス 37"/>
          <p:cNvSpPr txBox="1"/>
          <p:nvPr/>
        </p:nvSpPr>
        <p:spPr>
          <a:xfrm>
            <a:off x="4895510" y="4949969"/>
            <a:ext cx="417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Review papers:</a:t>
            </a:r>
          </a:p>
          <a:p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U.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Vogl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, W. Weise,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Prog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. Part. </a:t>
            </a:r>
            <a:r>
              <a:rPr lang="en-US" altLang="ja-JP" sz="1200" dirty="0" err="1" smtClean="0">
                <a:latin typeface="Century Gothic"/>
                <a:ea typeface="HG丸ｺﾞｼｯｸM-PRO"/>
                <a:cs typeface="Century Gothic"/>
              </a:rPr>
              <a:t>Nucl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. Phys. 27, 195 (1991)</a:t>
            </a:r>
          </a:p>
          <a:p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S. P.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Kulevansky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Rev. Mod. Phys. 64, 649 (1992)</a:t>
            </a:r>
          </a:p>
          <a:p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T.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Hatsuda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T. </a:t>
            </a:r>
            <a:r>
              <a:rPr lang="en-US" altLang="ja-JP" sz="1200" dirty="0" err="1">
                <a:latin typeface="Century Gothic"/>
                <a:ea typeface="HG丸ｺﾞｼｯｸM-PRO"/>
                <a:cs typeface="Century Gothic"/>
              </a:rPr>
              <a:t>Kunihiro</a:t>
            </a:r>
            <a:r>
              <a:rPr lang="en-US" altLang="ja-JP" sz="1200" dirty="0">
                <a:latin typeface="Century Gothic"/>
                <a:ea typeface="HG丸ｺﾞｼｯｸM-PRO"/>
                <a:cs typeface="Century Gothic"/>
              </a:rPr>
              <a:t>, Phys. Rep. 247, 221 (1994</a:t>
            </a: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)</a:t>
            </a:r>
            <a:endParaRPr lang="en-US" altLang="ja-JP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9" name="図形グループ 38"/>
          <p:cNvGrpSpPr/>
          <p:nvPr/>
        </p:nvGrpSpPr>
        <p:grpSpPr>
          <a:xfrm>
            <a:off x="5531928" y="3404610"/>
            <a:ext cx="2392639" cy="1650806"/>
            <a:chOff x="1733004" y="2175500"/>
            <a:chExt cx="5631253" cy="3885294"/>
          </a:xfrm>
        </p:grpSpPr>
        <p:sp>
          <p:nvSpPr>
            <p:cNvPr id="40" name="正方形/長方形 39"/>
            <p:cNvSpPr/>
            <p:nvPr/>
          </p:nvSpPr>
          <p:spPr>
            <a:xfrm>
              <a:off x="1893986" y="2526859"/>
              <a:ext cx="5217489" cy="3249516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図形グループ 40"/>
            <p:cNvGrpSpPr/>
            <p:nvPr/>
          </p:nvGrpSpPr>
          <p:grpSpPr>
            <a:xfrm>
              <a:off x="1733004" y="2175500"/>
              <a:ext cx="5631253" cy="3885294"/>
              <a:chOff x="1733004" y="2175500"/>
              <a:chExt cx="5631253" cy="3885294"/>
            </a:xfrm>
          </p:grpSpPr>
          <p:pic>
            <p:nvPicPr>
              <p:cNvPr id="42" name="図 4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0056" y="4559851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3" name="図 4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4691278" y="488709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4" name="図 4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986387" y="2394015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5" name="図 4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1821462" y="3777839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6" name="図 4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83751" y="3386112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7" name="図 4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73659" y="4357361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8" name="図 4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03184" y="2991519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49" name="図 4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2759637" y="481905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0" name="図 4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58777" y="2460674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1" name="図 5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4273" y="4752512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2" name="図 5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44173" y="4211656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3" name="図 5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413235" y="3431446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4" name="図 5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1831828" y="2934053"/>
                <a:ext cx="1147370" cy="1147370"/>
              </a:xfrm>
              <a:prstGeom prst="rect">
                <a:avLst/>
              </a:prstGeom>
            </p:spPr>
          </p:pic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13235" y="2573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59757" y="342131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715615" y="228006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6419845" y="288484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189989" y="372710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0" name="図 5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158037" y="227417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1" name="図 6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1866" y="275552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2" name="図 6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3121" y="420593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139871" y="460111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4" name="図 6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36860" y="286348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5604814" y="422591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1733004" y="352356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7" name="図 6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43979" y="486441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89747" y="308743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69" name="図 6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638031" y="468385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0" name="図 6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38776" y="236921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1" name="図 7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5647557" y="481031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2" name="図 7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623412" y="42218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3" name="図 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3274" y="339465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92920" y="21755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5" name="図 7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3653222" y="490103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6" name="図 7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6605667" y="444977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7" name="図 7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12299" y="45359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8" name="図 7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918347" y="300821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69284" y="414244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0" name="図 7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2638031" y="364413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1" name="図 8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73927" y="45359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2" name="図 8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02674" y="228551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3" name="図 8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6226372" y="369874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4" name="図 8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09200" y="264802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5" name="図 8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185583" y="449728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6" name="図 8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95892" y="329538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7" name="図 8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2002" y="310737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8" name="図 8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395783" y="322249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89" name="図 8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13270" y="407346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0" name="図 8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4002707" y="261944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1" name="図 9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441465" y="530220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2" name="図 9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84109" y="404164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3" name="図 9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1682" y="322375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4" name="図 9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1733004" y="290344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5" name="図 9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20608" y="381216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6" name="図 9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5172215" y="389154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7" name="図 9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4689732" y="3550539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8" name="図 9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17326" y="39028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99" name="図 9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29512" y="29018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0" name="図 9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989081" y="3054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1" name="図 10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51510" y="365906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2" name="図 10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4162896" y="50177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3" name="図 10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66406" y="41878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4" name="図 10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5674456" y="526100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5" name="図 10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4769" y="495010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6" name="図 10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5016488" y="423920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7" name="図 10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03741" y="2554758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8" name="図 10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2112299" y="519767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09" name="図 10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883036" y="326483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0" name="図 10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5450" y="45985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1" name="図 110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4676937" y="4475277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2" name="図 11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61297" y="3801261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3" name="図 11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41626" y="312875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4" name="図 11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3102802" y="4264585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5" name="図 11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9877" y="2473523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H="1">
                <a:off x="3919958" y="529502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7" name="図 1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2413416" y="2319534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8" name="図 1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49988" y="2567926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19" name="図 11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4675" y="3981080"/>
                <a:ext cx="758590" cy="758590"/>
              </a:xfrm>
              <a:prstGeom prst="rect">
                <a:avLst/>
              </a:prstGeom>
            </p:spPr>
          </p:pic>
          <p:pic>
            <p:nvPicPr>
              <p:cNvPr id="120" name="図 1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5956151" y="2526859"/>
                <a:ext cx="758590" cy="758590"/>
              </a:xfrm>
              <a:prstGeom prst="rect">
                <a:avLst/>
              </a:prstGeom>
            </p:spPr>
          </p:pic>
        </p:grpSp>
      </p:grpSp>
      <p:grpSp>
        <p:nvGrpSpPr>
          <p:cNvPr id="6" name="図形グループ 5"/>
          <p:cNvGrpSpPr/>
          <p:nvPr/>
        </p:nvGrpSpPr>
        <p:grpSpPr>
          <a:xfrm>
            <a:off x="482305" y="4029429"/>
            <a:ext cx="5134489" cy="1389263"/>
            <a:chOff x="482305" y="4029429"/>
            <a:chExt cx="5134489" cy="1389263"/>
          </a:xfrm>
        </p:grpSpPr>
        <p:sp>
          <p:nvSpPr>
            <p:cNvPr id="33" name="角丸四角形 32"/>
            <p:cNvSpPr/>
            <p:nvPr/>
          </p:nvSpPr>
          <p:spPr>
            <a:xfrm>
              <a:off x="1985474" y="4454812"/>
              <a:ext cx="2223314" cy="4318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11272" y="4454812"/>
              <a:ext cx="1955800" cy="431800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482305" y="4029429"/>
              <a:ext cx="513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entury Gothic"/>
                  <a:ea typeface="HG丸ｺﾞｼｯｸM-PRO"/>
                  <a:cs typeface="Century Gothic"/>
                </a:rPr>
                <a:t>④ Generation of dynamical mass of fermion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913755" y="4895472"/>
              <a:ext cx="3977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      F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inite mass breaks U(1)</a:t>
              </a:r>
              <a:r>
                <a:rPr kumimoji="1" lang="en-US" altLang="ja-JP" sz="1400" baseline="-25000" dirty="0" smtClean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 symmetry</a:t>
              </a:r>
            </a:p>
            <a:p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→ Chiral symmetry breaking in ground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01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2734" y="2587842"/>
            <a:ext cx="441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ea typeface="HG丸ｺﾞｼｯｸM-PRO"/>
                <a:cs typeface="Century Gothic"/>
              </a:rPr>
              <a:t>Origin of light pion mass!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(m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=140 MeV &lt;&lt;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=940 MeV)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117449" y="2283437"/>
            <a:ext cx="4371855" cy="1296946"/>
            <a:chOff x="90840" y="4111969"/>
            <a:chExt cx="4371855" cy="129694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99151" y="4121896"/>
              <a:ext cx="4363544" cy="1287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Zero-mass boson exists</a:t>
              </a: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in vacuum with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dynamically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broken symmetry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-Goldstone (NG) boson)</a:t>
              </a: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90840" y="4111969"/>
              <a:ext cx="4339649" cy="1296945"/>
            </a:xfrm>
            <a:prstGeom prst="roundRect">
              <a:avLst/>
            </a:prstGeom>
            <a:noFill/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911310" y="3765824"/>
            <a:ext cx="6458977" cy="2992783"/>
            <a:chOff x="1911310" y="3765824"/>
            <a:chExt cx="6458977" cy="2992783"/>
          </a:xfrm>
        </p:grpSpPr>
        <p:grpSp>
          <p:nvGrpSpPr>
            <p:cNvPr id="13" name="図形グループ 12"/>
            <p:cNvGrpSpPr/>
            <p:nvPr/>
          </p:nvGrpSpPr>
          <p:grpSpPr>
            <a:xfrm>
              <a:off x="2148051" y="3765824"/>
              <a:ext cx="4847899" cy="2992783"/>
              <a:chOff x="2148051" y="3765824"/>
              <a:chExt cx="4847899" cy="2992783"/>
            </a:xfrm>
          </p:grpSpPr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48051" y="3765824"/>
                <a:ext cx="4847899" cy="2992783"/>
              </a:xfrm>
              <a:prstGeom prst="rect">
                <a:avLst/>
              </a:prstGeom>
            </p:spPr>
          </p:pic>
          <p:sp>
            <p:nvSpPr>
              <p:cNvPr id="15" name="円弧 14"/>
              <p:cNvSpPr/>
              <p:nvPr/>
            </p:nvSpPr>
            <p:spPr>
              <a:xfrm>
                <a:off x="3367872" y="5568049"/>
                <a:ext cx="2351557" cy="589691"/>
              </a:xfrm>
              <a:prstGeom prst="arc">
                <a:avLst>
                  <a:gd name="adj1" fmla="val 20844246"/>
                  <a:gd name="adj2" fmla="val 2084722"/>
                </a:avLst>
              </a:prstGeom>
              <a:ln w="57150" cmpd="sng">
                <a:solidFill>
                  <a:schemeClr val="accent2"/>
                </a:solidFill>
                <a:headEnd type="triangle" w="lg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5950" y="5743198"/>
              <a:ext cx="635000" cy="431800"/>
            </a:xfrm>
            <a:prstGeom prst="rect">
              <a:avLst/>
            </a:prstGeom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10" y="6352207"/>
              <a:ext cx="1041400" cy="406400"/>
            </a:xfrm>
            <a:prstGeom prst="rect">
              <a:avLst/>
            </a:prstGeom>
          </p:spPr>
        </p:pic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6487" y="4856249"/>
              <a:ext cx="1193800" cy="406400"/>
            </a:xfrm>
            <a:prstGeom prst="rect">
              <a:avLst/>
            </a:prstGeom>
          </p:spPr>
        </p:pic>
        <p:cxnSp>
          <p:nvCxnSpPr>
            <p:cNvPr id="20" name="直線矢印コネクタ 19"/>
            <p:cNvCxnSpPr/>
            <p:nvPr/>
          </p:nvCxnSpPr>
          <p:spPr>
            <a:xfrm flipH="1">
              <a:off x="5883742" y="5102074"/>
              <a:ext cx="1189619" cy="70796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4402704" y="4599609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9600" b="1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π</a:t>
              </a:r>
              <a:endParaRPr kumimoji="1" lang="ja-JP" altLang="en-US" sz="9600" b="1" dirty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5088231" y="6559588"/>
            <a:ext cx="4080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L. </a:t>
            </a:r>
            <a:r>
              <a:rPr lang="en-US" altLang="ja-JP" sz="1200" dirty="0" err="1">
                <a:latin typeface="Century Gothic"/>
                <a:cs typeface="Century Gothic"/>
              </a:rPr>
              <a:t>Álvarez-Gaumé</a:t>
            </a:r>
            <a:r>
              <a:rPr lang="en-US" altLang="ja-JP" sz="1200" dirty="0">
                <a:latin typeface="Century Gothic"/>
                <a:cs typeface="Century Gothic"/>
              </a:rPr>
              <a:t>, J. Ellis, </a:t>
            </a:r>
            <a:r>
              <a:rPr lang="en-US" altLang="ja-JP" sz="1200" dirty="0" smtClean="0">
                <a:latin typeface="Century Gothic"/>
                <a:cs typeface="Century Gothic"/>
              </a:rPr>
              <a:t>Nature </a:t>
            </a:r>
            <a:r>
              <a:rPr lang="en-US" altLang="ja-JP" sz="1200" dirty="0">
                <a:latin typeface="Century Gothic"/>
                <a:cs typeface="Century Gothic"/>
              </a:rPr>
              <a:t>Physics 7, 2–3 (2011)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59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5543585" y="4456228"/>
            <a:ext cx="1281631" cy="1281631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2693674" y="4453258"/>
            <a:ext cx="1281631" cy="1281631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99" y="4329810"/>
            <a:ext cx="969486" cy="9694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678" y="4738073"/>
            <a:ext cx="969486" cy="96948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956" y="4814553"/>
            <a:ext cx="969486" cy="96948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339" y="4349407"/>
            <a:ext cx="969486" cy="96948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443" y="4768373"/>
            <a:ext cx="969486" cy="9694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57" y="4803008"/>
            <a:ext cx="969486" cy="969486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2456152" y="5784039"/>
            <a:ext cx="4697457" cy="340655"/>
            <a:chOff x="4520950" y="6239219"/>
            <a:chExt cx="4697457" cy="34065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4520950" y="6239219"/>
              <a:ext cx="1825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ja-JP" sz="1600" dirty="0"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kumimoji="1" lang="en-US" altLang="ja-JP" sz="1600" dirty="0" err="1" smtClean="0">
                  <a:latin typeface="Century Gothic"/>
                  <a:ea typeface="HG丸ｺﾞｼｯｸM-PRO"/>
                  <a:cs typeface="Century Gothic"/>
                </a:rPr>
                <a:t>adron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 (proton)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311014" y="6241320"/>
              <a:ext cx="19073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H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adron (neutron)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2784918" y="3894673"/>
            <a:ext cx="3879962" cy="378768"/>
            <a:chOff x="4849716" y="4349853"/>
            <a:chExt cx="3879962" cy="378768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4989665" y="4349853"/>
              <a:ext cx="76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788744" y="4349853"/>
              <a:ext cx="760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H="1">
              <a:off x="4849716" y="4728621"/>
              <a:ext cx="1058406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/>
            <p:cNvCxnSpPr/>
            <p:nvPr/>
          </p:nvCxnSpPr>
          <p:spPr>
            <a:xfrm flipH="1">
              <a:off x="7671272" y="4728621"/>
              <a:ext cx="1058406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図形グループ 19"/>
          <p:cNvGrpSpPr/>
          <p:nvPr/>
        </p:nvGrpSpPr>
        <p:grpSpPr>
          <a:xfrm>
            <a:off x="3912074" y="4374369"/>
            <a:ext cx="1687837" cy="363704"/>
            <a:chOff x="7522663" y="2638211"/>
            <a:chExt cx="1687837" cy="363704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7638678" y="2638211"/>
              <a:ext cx="14635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1/m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π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〜1.5fm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 flipH="1">
              <a:off x="7522663" y="3001915"/>
              <a:ext cx="1687837" cy="0"/>
            </a:xfrm>
            <a:prstGeom prst="straightConnector1">
              <a:avLst/>
            </a:prstGeom>
            <a:ln w="9525" cap="rnd" cmpd="sng">
              <a:solidFill>
                <a:schemeClr val="tx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図形グループ 34"/>
          <p:cNvGrpSpPr/>
          <p:nvPr/>
        </p:nvGrpSpPr>
        <p:grpSpPr>
          <a:xfrm>
            <a:off x="4085702" y="4714983"/>
            <a:ext cx="1320005" cy="523220"/>
            <a:chOff x="4085702" y="4714983"/>
            <a:chExt cx="1320005" cy="523220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4085702" y="4714983"/>
              <a:ext cx="1320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Exchange</a:t>
              </a:r>
              <a:r>
                <a:rPr kumimoji="1" lang="ja-JP" altLang="en-US" sz="1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kumimoji="1"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of</a:t>
              </a:r>
            </a:p>
            <a:p>
              <a:pPr algn="ctr"/>
              <a:r>
                <a:rPr lang="ja-JP" altLang="ja-JP" sz="1400" dirty="0" smtClean="0">
                  <a:latin typeface="Century Gothic"/>
                  <a:ea typeface="HG丸ｺﾞｼｯｸM-PRO"/>
                  <a:cs typeface="Century Gothic"/>
                </a:rPr>
                <a:t>v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irtual</a:t>
              </a:r>
              <a:r>
                <a:rPr lang="ja-JP" altLang="en-US" sz="1400" dirty="0" smtClean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π(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  <a:endParaRPr kumimoji="1" lang="ja-JP" altLang="en-US" sz="14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5126179" y="5026570"/>
              <a:ext cx="94916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/>
          <p:cNvSpPr txBox="1"/>
          <p:nvPr/>
        </p:nvSpPr>
        <p:spPr>
          <a:xfrm>
            <a:off x="698663" y="6139716"/>
            <a:ext cx="8192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π exchange interaction is dominant </a:t>
            </a:r>
            <a:r>
              <a:rPr lang="en-US" altLang="ja-JP" sz="2400" b="1" i="1" u="sng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at long distance</a:t>
            </a:r>
            <a:r>
              <a:rPr lang="en-US" altLang="ja-JP" sz="2400" b="1" dirty="0" smtClean="0">
                <a:solidFill>
                  <a:schemeClr val="accent2"/>
                </a:solidFill>
                <a:latin typeface="Century Gothic"/>
                <a:ea typeface="HG丸ｺﾞｼｯｸM-PRO"/>
                <a:cs typeface="Century Gothic"/>
              </a:rPr>
              <a:t>.</a:t>
            </a:r>
            <a:endParaRPr kumimoji="1" lang="ja-JP" altLang="en-US" sz="2400" b="1" dirty="0">
              <a:solidFill>
                <a:schemeClr val="accent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244853" y="5255496"/>
            <a:ext cx="11276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dirty="0" smtClean="0">
                <a:latin typeface="Century Gothic"/>
                <a:ea typeface="HG丸ｺﾞｼｯｸM-PRO"/>
                <a:cs typeface="Century Gothic"/>
              </a:rPr>
              <a:t>Inter-hadron</a:t>
            </a:r>
          </a:p>
          <a:p>
            <a:pPr algn="ctr"/>
            <a:r>
              <a:rPr kumimoji="1" lang="en-US" altLang="ja-JP" sz="1100" dirty="0" smtClean="0">
                <a:latin typeface="Century Gothic"/>
                <a:ea typeface="HG丸ｺﾞｼｯｸM-PRO"/>
                <a:cs typeface="Century Gothic"/>
              </a:rPr>
              <a:t>interaction</a:t>
            </a:r>
          </a:p>
          <a:p>
            <a:pPr algn="ctr"/>
            <a:r>
              <a:rPr lang="en-US" altLang="ja-JP" sz="1100" dirty="0" smtClean="0">
                <a:latin typeface="Century Gothic"/>
                <a:ea typeface="HG丸ｺﾞｼｯｸM-PRO"/>
                <a:cs typeface="Century Gothic"/>
              </a:rPr>
              <a:t>at long-range</a:t>
            </a:r>
            <a:endParaRPr kumimoji="1" lang="ja-JP" altLang="en-US" sz="11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56004" y="721611"/>
            <a:ext cx="7431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“Structure” of QCD vacuum?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37217" y="1429497"/>
            <a:ext cx="5069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Century Gothic"/>
                <a:ea typeface="HG丸ｺﾞｼｯｸM-PRO"/>
                <a:cs typeface="Century Gothic"/>
              </a:rPr>
              <a:t>What happens in QCD vacuum?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542734" y="2587842"/>
            <a:ext cx="441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ea typeface="HG丸ｺﾞｼｯｸM-PRO"/>
                <a:cs typeface="Century Gothic"/>
              </a:rPr>
              <a:t>Origin of light pion mass!</a:t>
            </a:r>
          </a:p>
          <a:p>
            <a:pPr algn="ctr"/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(m</a:t>
            </a:r>
            <a:r>
              <a:rPr lang="en-US" altLang="ja-JP" sz="1600" baseline="-25000" dirty="0" smtClean="0">
                <a:latin typeface="Century Gothic"/>
                <a:ea typeface="HG丸ｺﾞｼｯｸM-PRO"/>
                <a:cs typeface="Century Gothic"/>
              </a:rPr>
              <a:t>π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=140 MeV &lt;&lt; 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N</a:t>
            </a:r>
            <a:r>
              <a:rPr lang="en-US" altLang="ja-JP" sz="1600" dirty="0" smtClean="0">
                <a:latin typeface="Century Gothic"/>
                <a:ea typeface="HG丸ｺﾞｼｯｸM-PRO"/>
                <a:cs typeface="Century Gothic"/>
              </a:rPr>
              <a:t>=940 MeV)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32" name="図形グループ 31"/>
          <p:cNvGrpSpPr/>
          <p:nvPr/>
        </p:nvGrpSpPr>
        <p:grpSpPr>
          <a:xfrm>
            <a:off x="117449" y="2283437"/>
            <a:ext cx="4371855" cy="1296946"/>
            <a:chOff x="90840" y="4111969"/>
            <a:chExt cx="4371855" cy="1296946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99151" y="4121896"/>
              <a:ext cx="4363544" cy="1287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Zero-mass boson exists</a:t>
              </a: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in vacuum with</a:t>
              </a: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 dynamically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2400" dirty="0" smtClean="0">
                  <a:latin typeface="Century Gothic"/>
                  <a:ea typeface="HG丸ｺﾞｼｯｸM-PRO"/>
                  <a:cs typeface="Century Gothic"/>
                </a:rPr>
                <a:t>broken symmetry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(</a:t>
              </a:r>
              <a:r>
                <a:rPr lang="en-US" altLang="ja-JP" sz="1400" dirty="0" err="1" smtClean="0">
                  <a:latin typeface="Century Gothic"/>
                  <a:ea typeface="HG丸ｺﾞｼｯｸM-PRO"/>
                  <a:cs typeface="Century Gothic"/>
                </a:rPr>
                <a:t>Nambu</a:t>
              </a:r>
              <a:r>
                <a:rPr lang="en-US" altLang="ja-JP" sz="1400" dirty="0" smtClean="0">
                  <a:latin typeface="Century Gothic"/>
                  <a:ea typeface="HG丸ｺﾞｼｯｸM-PRO"/>
                  <a:cs typeface="Century Gothic"/>
                </a:rPr>
                <a:t>-Goldstone (NG) boson)</a:t>
              </a:r>
            </a:p>
          </p:txBody>
        </p:sp>
        <p:sp>
          <p:nvSpPr>
            <p:cNvPr id="34" name="角丸四角形 33"/>
            <p:cNvSpPr/>
            <p:nvPr/>
          </p:nvSpPr>
          <p:spPr>
            <a:xfrm>
              <a:off x="90840" y="4111969"/>
              <a:ext cx="4339649" cy="1296945"/>
            </a:xfrm>
            <a:prstGeom prst="roundRect">
              <a:avLst/>
            </a:prstGeom>
            <a:noFill/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96296E-6 L 0.31025 0.0030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445E-6 -9.40468E-7 L -0.3107 0.0032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6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2"/>
          <p:cNvSpPr txBox="1"/>
          <p:nvPr/>
        </p:nvSpPr>
        <p:spPr>
          <a:xfrm>
            <a:off x="264270" y="1937746"/>
            <a:ext cx="861546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5000" dirty="0" smtClean="0">
                <a:solidFill>
                  <a:schemeClr val="bg1"/>
                </a:solidFill>
                <a:latin typeface="Century Gothic"/>
                <a:cs typeface="Century Gothic"/>
              </a:rPr>
              <a:t>HADRON</a:t>
            </a:r>
            <a:endParaRPr lang="ja-JP" altLang="en-US" sz="15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460516" y="27939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60516" y="250155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460516" y="308629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460516" y="337866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44"/>
          <p:cNvSpPr/>
          <p:nvPr/>
        </p:nvSpPr>
        <p:spPr>
          <a:xfrm>
            <a:off x="460516" y="367103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730656" y="303800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/>
        </p:nvSpPr>
        <p:spPr>
          <a:xfrm>
            <a:off x="1014162" y="303800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/>
          <p:cNvSpPr/>
          <p:nvPr/>
        </p:nvSpPr>
        <p:spPr>
          <a:xfrm>
            <a:off x="1311216" y="250155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/>
        </p:nvSpPr>
        <p:spPr>
          <a:xfrm>
            <a:off x="1311216" y="279308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/楕円 49"/>
          <p:cNvSpPr/>
          <p:nvPr/>
        </p:nvSpPr>
        <p:spPr>
          <a:xfrm>
            <a:off x="1311216" y="3376135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円/楕円 50"/>
          <p:cNvSpPr/>
          <p:nvPr/>
        </p:nvSpPr>
        <p:spPr>
          <a:xfrm>
            <a:off x="1311216" y="308460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1311216" y="3667660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/楕円 52"/>
          <p:cNvSpPr/>
          <p:nvPr/>
        </p:nvSpPr>
        <p:spPr>
          <a:xfrm>
            <a:off x="2238985" y="249480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円/楕円 53"/>
          <p:cNvSpPr/>
          <p:nvPr/>
        </p:nvSpPr>
        <p:spPr>
          <a:xfrm>
            <a:off x="2097232" y="2767161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1955479" y="306131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2408671" y="276565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/>
        </p:nvSpPr>
        <p:spPr>
          <a:xfrm>
            <a:off x="2522491" y="3092375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1676943" y="36365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1818696" y="337250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2664244" y="3375881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/>
        </p:nvSpPr>
        <p:spPr>
          <a:xfrm>
            <a:off x="2821810" y="363659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2238985" y="324577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3202955" y="248214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/>
        </p:nvSpPr>
        <p:spPr>
          <a:xfrm>
            <a:off x="3202955" y="3079041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3202955" y="278059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4216991" y="2942359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/>
        </p:nvSpPr>
        <p:spPr>
          <a:xfrm>
            <a:off x="3521803" y="247589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/>
        </p:nvSpPr>
        <p:spPr>
          <a:xfrm>
            <a:off x="4196460" y="3242401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/>
        </p:nvSpPr>
        <p:spPr>
          <a:xfrm>
            <a:off x="3202955" y="367593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3202955" y="337748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3840265" y="251083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3473183" y="36691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4054707" y="34875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3771201" y="364097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4078011" y="268754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4632252" y="304678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/>
          <p:nvPr/>
        </p:nvSpPr>
        <p:spPr>
          <a:xfrm>
            <a:off x="4632252" y="246424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5332415" y="2732288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4632252" y="3338056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5242813" y="300903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/>
          <p:nvPr/>
        </p:nvSpPr>
        <p:spPr>
          <a:xfrm>
            <a:off x="5048909" y="332464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円/楕円 81"/>
          <p:cNvSpPr/>
          <p:nvPr/>
        </p:nvSpPr>
        <p:spPr>
          <a:xfrm>
            <a:off x="4937811" y="305769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円/楕円 82"/>
          <p:cNvSpPr/>
          <p:nvPr/>
        </p:nvSpPr>
        <p:spPr>
          <a:xfrm>
            <a:off x="4632252" y="2755514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円/楕円 83"/>
          <p:cNvSpPr/>
          <p:nvPr/>
        </p:nvSpPr>
        <p:spPr>
          <a:xfrm>
            <a:off x="4632252" y="36526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円/楕円 84"/>
          <p:cNvSpPr/>
          <p:nvPr/>
        </p:nvSpPr>
        <p:spPr>
          <a:xfrm>
            <a:off x="5199986" y="246424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/>
        </p:nvSpPr>
        <p:spPr>
          <a:xfrm>
            <a:off x="4915872" y="2425987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円/楕円 86"/>
          <p:cNvSpPr/>
          <p:nvPr/>
        </p:nvSpPr>
        <p:spPr>
          <a:xfrm>
            <a:off x="5396218" y="36906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382028" y="2414336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円/楕円 88"/>
          <p:cNvSpPr/>
          <p:nvPr/>
        </p:nvSpPr>
        <p:spPr>
          <a:xfrm>
            <a:off x="6099795" y="247435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/楕円 89"/>
          <p:cNvSpPr/>
          <p:nvPr/>
        </p:nvSpPr>
        <p:spPr>
          <a:xfrm>
            <a:off x="6678719" y="247722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5858855" y="2646680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円/楕円 91"/>
          <p:cNvSpPr/>
          <p:nvPr/>
        </p:nvSpPr>
        <p:spPr>
          <a:xfrm>
            <a:off x="5730287" y="3205602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/楕円 92"/>
          <p:cNvSpPr/>
          <p:nvPr/>
        </p:nvSpPr>
        <p:spPr>
          <a:xfrm>
            <a:off x="5734987" y="2907055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円/楕円 93"/>
          <p:cNvSpPr/>
          <p:nvPr/>
        </p:nvSpPr>
        <p:spPr>
          <a:xfrm>
            <a:off x="6900899" y="2660354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94"/>
          <p:cNvSpPr/>
          <p:nvPr/>
        </p:nvSpPr>
        <p:spPr>
          <a:xfrm>
            <a:off x="7012512" y="2921398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円/楕円 95"/>
          <p:cNvSpPr/>
          <p:nvPr/>
        </p:nvSpPr>
        <p:spPr>
          <a:xfrm>
            <a:off x="5858855" y="347406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円/楕円 96"/>
          <p:cNvSpPr/>
          <p:nvPr/>
        </p:nvSpPr>
        <p:spPr>
          <a:xfrm>
            <a:off x="6099795" y="3653194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円/楕円 97"/>
          <p:cNvSpPr/>
          <p:nvPr/>
        </p:nvSpPr>
        <p:spPr>
          <a:xfrm>
            <a:off x="5227954" y="3511141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円/楕円 98"/>
          <p:cNvSpPr/>
          <p:nvPr/>
        </p:nvSpPr>
        <p:spPr>
          <a:xfrm>
            <a:off x="6413349" y="3706691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円/楕円 99"/>
          <p:cNvSpPr/>
          <p:nvPr/>
        </p:nvSpPr>
        <p:spPr>
          <a:xfrm>
            <a:off x="6703352" y="362698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/>
          <p:cNvSpPr/>
          <p:nvPr/>
        </p:nvSpPr>
        <p:spPr>
          <a:xfrm>
            <a:off x="6935855" y="3454166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/楕円 101"/>
          <p:cNvSpPr/>
          <p:nvPr/>
        </p:nvSpPr>
        <p:spPr>
          <a:xfrm>
            <a:off x="7042652" y="320406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02"/>
          <p:cNvSpPr/>
          <p:nvPr/>
        </p:nvSpPr>
        <p:spPr>
          <a:xfrm>
            <a:off x="7429703" y="2495503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円/楕円 103"/>
          <p:cNvSpPr/>
          <p:nvPr/>
        </p:nvSpPr>
        <p:spPr>
          <a:xfrm>
            <a:off x="7429703" y="277837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円/楕円 104"/>
          <p:cNvSpPr/>
          <p:nvPr/>
        </p:nvSpPr>
        <p:spPr>
          <a:xfrm>
            <a:off x="7429703" y="3061243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円/楕円 105"/>
          <p:cNvSpPr/>
          <p:nvPr/>
        </p:nvSpPr>
        <p:spPr>
          <a:xfrm>
            <a:off x="7429703" y="334411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/>
          <p:cNvSpPr/>
          <p:nvPr/>
        </p:nvSpPr>
        <p:spPr>
          <a:xfrm>
            <a:off x="7429703" y="3626982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/>
          <p:cNvSpPr/>
          <p:nvPr/>
        </p:nvSpPr>
        <p:spPr>
          <a:xfrm>
            <a:off x="7829746" y="297399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/>
          <p:cNvSpPr/>
          <p:nvPr/>
        </p:nvSpPr>
        <p:spPr>
          <a:xfrm>
            <a:off x="7640972" y="2754499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円/楕円 109"/>
          <p:cNvSpPr/>
          <p:nvPr/>
        </p:nvSpPr>
        <p:spPr>
          <a:xfrm>
            <a:off x="8014511" y="3200470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/>
          <p:cNvSpPr/>
          <p:nvPr/>
        </p:nvSpPr>
        <p:spPr>
          <a:xfrm>
            <a:off x="8197480" y="3411153"/>
            <a:ext cx="283506" cy="283506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/>
          <p:nvPr/>
        </p:nvSpPr>
        <p:spPr>
          <a:xfrm>
            <a:off x="8372655" y="3615820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円/楕円 112"/>
          <p:cNvSpPr/>
          <p:nvPr/>
        </p:nvSpPr>
        <p:spPr>
          <a:xfrm>
            <a:off x="8372655" y="2483655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円/楕円 113"/>
          <p:cNvSpPr/>
          <p:nvPr/>
        </p:nvSpPr>
        <p:spPr>
          <a:xfrm>
            <a:off x="8372655" y="3049737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円/楕円 114"/>
          <p:cNvSpPr/>
          <p:nvPr/>
        </p:nvSpPr>
        <p:spPr>
          <a:xfrm>
            <a:off x="8372655" y="2766696"/>
            <a:ext cx="283506" cy="283506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16"/>
          <p:cNvSpPr/>
          <p:nvPr/>
        </p:nvSpPr>
        <p:spPr>
          <a:xfrm>
            <a:off x="8372655" y="3332778"/>
            <a:ext cx="283506" cy="28350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125611" y="909708"/>
            <a:ext cx="8892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Century Gothic"/>
                <a:cs typeface="Century Gothic"/>
              </a:rPr>
              <a:t>Main subject in this lecture:</a:t>
            </a:r>
          </a:p>
          <a:p>
            <a:pPr algn="ctr"/>
            <a:r>
              <a:rPr lang="en-US" altLang="ja-JP" sz="3200" dirty="0" smtClean="0">
                <a:latin typeface="Century Gothic"/>
                <a:cs typeface="Century Gothic"/>
              </a:rPr>
              <a:t>Formation mechanism of hadrons by quarks</a:t>
            </a:r>
            <a:endParaRPr lang="ja-JP" altLang="en-US" sz="3200" dirty="0">
              <a:latin typeface="Century Gothic"/>
              <a:cs typeface="Century Gothic"/>
            </a:endParaRPr>
          </a:p>
        </p:txBody>
      </p:sp>
      <p:sp>
        <p:nvSpPr>
          <p:cNvPr id="119" name="円/楕円 118"/>
          <p:cNvSpPr/>
          <p:nvPr/>
        </p:nvSpPr>
        <p:spPr>
          <a:xfrm>
            <a:off x="7679116" y="1054625"/>
            <a:ext cx="274959" cy="27495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8080051" y="1054625"/>
            <a:ext cx="274959" cy="27495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121" name="円/楕円 120"/>
          <p:cNvSpPr/>
          <p:nvPr/>
        </p:nvSpPr>
        <p:spPr>
          <a:xfrm>
            <a:off x="8480986" y="1054625"/>
            <a:ext cx="274959" cy="2749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122939" y="4526818"/>
            <a:ext cx="4898122" cy="1922575"/>
            <a:chOff x="2064103" y="4864821"/>
            <a:chExt cx="4898122" cy="1922575"/>
          </a:xfrm>
        </p:grpSpPr>
        <p:pic>
          <p:nvPicPr>
            <p:cNvPr id="116" name="図 1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4103" y="5045368"/>
              <a:ext cx="1930446" cy="1286964"/>
            </a:xfrm>
            <a:prstGeom prst="rect">
              <a:avLst/>
            </a:prstGeom>
          </p:spPr>
        </p:pic>
        <p:pic>
          <p:nvPicPr>
            <p:cNvPr id="122" name="図 1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0302" y="4864821"/>
              <a:ext cx="2441923" cy="1628744"/>
            </a:xfrm>
            <a:prstGeom prst="rect">
              <a:avLst/>
            </a:prstGeom>
          </p:spPr>
        </p:pic>
        <p:sp>
          <p:nvSpPr>
            <p:cNvPr id="123" name="右矢印 122"/>
            <p:cNvSpPr/>
            <p:nvPr/>
          </p:nvSpPr>
          <p:spPr>
            <a:xfrm>
              <a:off x="4153441" y="5523850"/>
              <a:ext cx="239402" cy="32393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2557710" y="6448842"/>
              <a:ext cx="928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latin typeface="Century Gothic"/>
                  <a:cs typeface="Century Gothic"/>
                </a:rPr>
                <a:t>quarks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125" name="テキスト ボックス 124"/>
            <p:cNvSpPr txBox="1"/>
            <p:nvPr/>
          </p:nvSpPr>
          <p:spPr>
            <a:xfrm>
              <a:off x="5249094" y="6448842"/>
              <a:ext cx="9794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latin typeface="Century Gothic"/>
                  <a:cs typeface="Century Gothic"/>
                </a:rPr>
                <a:t>hadrons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4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3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3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3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3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3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3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3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3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2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4635589" y="1112181"/>
            <a:ext cx="2940933" cy="3622276"/>
            <a:chOff x="4635589" y="1112181"/>
            <a:chExt cx="2940933" cy="3622276"/>
          </a:xfrm>
        </p:grpSpPr>
        <p:sp>
          <p:nvSpPr>
            <p:cNvPr id="5" name="円/楕円 4"/>
            <p:cNvSpPr/>
            <p:nvPr/>
          </p:nvSpPr>
          <p:spPr>
            <a:xfrm>
              <a:off x="4635589" y="1793524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81122" y="1112181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1567478" y="1109295"/>
            <a:ext cx="2940933" cy="3625162"/>
            <a:chOff x="1567478" y="1109295"/>
            <a:chExt cx="2940933" cy="3625162"/>
          </a:xfrm>
        </p:grpSpPr>
        <p:sp>
          <p:nvSpPr>
            <p:cNvPr id="2" name="円/楕円 1"/>
            <p:cNvSpPr/>
            <p:nvPr/>
          </p:nvSpPr>
          <p:spPr>
            <a:xfrm>
              <a:off x="1567478" y="1793524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408954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4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3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44564" y="1109295"/>
            <a:ext cx="2940933" cy="3625162"/>
            <a:chOff x="44564" y="1109295"/>
            <a:chExt cx="2940933" cy="3625162"/>
          </a:xfrm>
        </p:grpSpPr>
        <p:sp>
          <p:nvSpPr>
            <p:cNvPr id="2" name="円/楕円 1"/>
            <p:cNvSpPr/>
            <p:nvPr/>
          </p:nvSpPr>
          <p:spPr>
            <a:xfrm>
              <a:off x="44564" y="1793524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84948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3112675" y="1109295"/>
            <a:ext cx="2940933" cy="3625162"/>
            <a:chOff x="3112675" y="1109295"/>
            <a:chExt cx="2940933" cy="3625162"/>
          </a:xfrm>
        </p:grpSpPr>
        <p:sp>
          <p:nvSpPr>
            <p:cNvPr id="5" name="円/楕円 4"/>
            <p:cNvSpPr/>
            <p:nvPr/>
          </p:nvSpPr>
          <p:spPr>
            <a:xfrm>
              <a:off x="3112675" y="1793524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34016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6180785" y="1109295"/>
            <a:ext cx="2940933" cy="3625162"/>
            <a:chOff x="6180785" y="1109295"/>
            <a:chExt cx="2940933" cy="3625162"/>
          </a:xfrm>
        </p:grpSpPr>
        <p:sp>
          <p:nvSpPr>
            <p:cNvPr id="6" name="円/楕円 5"/>
            <p:cNvSpPr/>
            <p:nvPr/>
          </p:nvSpPr>
          <p:spPr>
            <a:xfrm>
              <a:off x="6180785" y="1793524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016506" y="110929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3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635589" y="545500"/>
            <a:ext cx="4634560" cy="2940933"/>
            <a:chOff x="4635589" y="545500"/>
            <a:chExt cx="4634560" cy="2940933"/>
          </a:xfrm>
        </p:grpSpPr>
        <p:sp>
          <p:nvSpPr>
            <p:cNvPr id="5" name="円/楕円 4"/>
            <p:cNvSpPr/>
            <p:nvPr/>
          </p:nvSpPr>
          <p:spPr>
            <a:xfrm>
              <a:off x="4635589" y="545500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174704" y="844821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6" name="図形グループ 5"/>
          <p:cNvGrpSpPr/>
          <p:nvPr/>
        </p:nvGrpSpPr>
        <p:grpSpPr>
          <a:xfrm>
            <a:off x="313509" y="545500"/>
            <a:ext cx="4194902" cy="2940933"/>
            <a:chOff x="313509" y="545500"/>
            <a:chExt cx="4194902" cy="2940933"/>
          </a:xfrm>
        </p:grpSpPr>
        <p:sp>
          <p:nvSpPr>
            <p:cNvPr id="2" name="円/楕円 1"/>
            <p:cNvSpPr/>
            <p:nvPr/>
          </p:nvSpPr>
          <p:spPr>
            <a:xfrm>
              <a:off x="1567478" y="54550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13509" y="841935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4635589" y="3627693"/>
            <a:ext cx="4634560" cy="2940933"/>
            <a:chOff x="4635589" y="3627693"/>
            <a:chExt cx="4634560" cy="2940933"/>
          </a:xfrm>
        </p:grpSpPr>
        <p:sp>
          <p:nvSpPr>
            <p:cNvPr id="10" name="円/楕円 9"/>
            <p:cNvSpPr/>
            <p:nvPr/>
          </p:nvSpPr>
          <p:spPr>
            <a:xfrm>
              <a:off x="4635589" y="3627693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174704" y="3915876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6" name="図形グループ 15"/>
          <p:cNvGrpSpPr/>
          <p:nvPr/>
        </p:nvGrpSpPr>
        <p:grpSpPr>
          <a:xfrm>
            <a:off x="313509" y="3627693"/>
            <a:ext cx="4194902" cy="2940933"/>
            <a:chOff x="313509" y="3627693"/>
            <a:chExt cx="4194902" cy="2940933"/>
          </a:xfrm>
        </p:grpSpPr>
        <p:sp>
          <p:nvSpPr>
            <p:cNvPr id="9" name="円/楕円 8"/>
            <p:cNvSpPr/>
            <p:nvPr/>
          </p:nvSpPr>
          <p:spPr>
            <a:xfrm>
              <a:off x="1567478" y="3627693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13509" y="3912990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4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702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3112675" y="3174873"/>
            <a:ext cx="2940933" cy="3453015"/>
            <a:chOff x="3112675" y="3174873"/>
            <a:chExt cx="2940933" cy="3453015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4032261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5" name="円/楕円 4"/>
            <p:cNvSpPr/>
            <p:nvPr/>
          </p:nvSpPr>
          <p:spPr>
            <a:xfrm>
              <a:off x="3112675" y="3174873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5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44564" y="3174873"/>
            <a:ext cx="2940933" cy="3453015"/>
            <a:chOff x="44564" y="3174873"/>
            <a:chExt cx="2940933" cy="3453015"/>
          </a:xfrm>
        </p:grpSpPr>
        <p:sp>
          <p:nvSpPr>
            <p:cNvPr id="2" name="円/楕円 1"/>
            <p:cNvSpPr/>
            <p:nvPr/>
          </p:nvSpPr>
          <p:spPr>
            <a:xfrm>
              <a:off x="44564" y="3174873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875190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604231" y="523220"/>
            <a:ext cx="3904180" cy="2940933"/>
            <a:chOff x="604231" y="523220"/>
            <a:chExt cx="3904180" cy="2940933"/>
          </a:xfrm>
        </p:grpSpPr>
        <p:sp>
          <p:nvSpPr>
            <p:cNvPr id="9" name="円/楕円 8"/>
            <p:cNvSpPr/>
            <p:nvPr/>
          </p:nvSpPr>
          <p:spPr>
            <a:xfrm>
              <a:off x="1567478" y="52322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04231" y="675979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6180785" y="3174873"/>
            <a:ext cx="2940933" cy="3453015"/>
            <a:chOff x="6180785" y="3174873"/>
            <a:chExt cx="2940933" cy="3453015"/>
          </a:xfrm>
        </p:grpSpPr>
        <p:sp>
          <p:nvSpPr>
            <p:cNvPr id="6" name="円/楕円 5"/>
            <p:cNvSpPr/>
            <p:nvPr/>
          </p:nvSpPr>
          <p:spPr>
            <a:xfrm>
              <a:off x="6180785" y="3174873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939168" y="6104668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4635589" y="523220"/>
            <a:ext cx="4626009" cy="2940933"/>
            <a:chOff x="4635589" y="523220"/>
            <a:chExt cx="4626009" cy="2940933"/>
          </a:xfrm>
        </p:grpSpPr>
        <p:sp>
          <p:nvSpPr>
            <p:cNvPr id="11" name="円/楕円 10"/>
            <p:cNvSpPr/>
            <p:nvPr/>
          </p:nvSpPr>
          <p:spPr>
            <a:xfrm>
              <a:off x="4635589" y="523220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166153" y="675979"/>
              <a:ext cx="2095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Anti-Quark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8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596565" y="-565380"/>
            <a:ext cx="2965431" cy="3258326"/>
            <a:chOff x="1596565" y="-565380"/>
            <a:chExt cx="2965431" cy="3258326"/>
          </a:xfrm>
        </p:grpSpPr>
        <p:sp>
          <p:nvSpPr>
            <p:cNvPr id="13" name="円/楕円 12"/>
            <p:cNvSpPr/>
            <p:nvPr/>
          </p:nvSpPr>
          <p:spPr>
            <a:xfrm>
              <a:off x="1596565" y="-56538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9911898">
              <a:off x="3287288" y="2169726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44564" y="1989215"/>
            <a:ext cx="3404154" cy="2940933"/>
            <a:chOff x="44564" y="1989215"/>
            <a:chExt cx="3404154" cy="2940933"/>
          </a:xfrm>
        </p:grpSpPr>
        <p:sp>
          <p:nvSpPr>
            <p:cNvPr id="2" name="円/楕円 1"/>
            <p:cNvSpPr/>
            <p:nvPr/>
          </p:nvSpPr>
          <p:spPr>
            <a:xfrm>
              <a:off x="44564" y="1989215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 rot="16200000">
              <a:off x="2549754" y="3213321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1596565" y="4271584"/>
            <a:ext cx="2952884" cy="3243021"/>
            <a:chOff x="1596565" y="4271584"/>
            <a:chExt cx="2952884" cy="3243021"/>
          </a:xfrm>
        </p:grpSpPr>
        <p:sp>
          <p:nvSpPr>
            <p:cNvPr id="12" name="円/楕円 11"/>
            <p:cNvSpPr/>
            <p:nvPr/>
          </p:nvSpPr>
          <p:spPr>
            <a:xfrm>
              <a:off x="1596565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1611343">
              <a:off x="3274741" y="4271584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accent3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accent3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4585548" y="4281657"/>
            <a:ext cx="2965434" cy="3232948"/>
            <a:chOff x="4585548" y="4281657"/>
            <a:chExt cx="2965434" cy="3232948"/>
          </a:xfrm>
        </p:grpSpPr>
        <p:sp>
          <p:nvSpPr>
            <p:cNvPr id="15" name="円/楕円 14"/>
            <p:cNvSpPr/>
            <p:nvPr/>
          </p:nvSpPr>
          <p:spPr>
            <a:xfrm>
              <a:off x="4610049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 rot="19911898">
              <a:off x="4585548" y="4281657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rgbClr val="9BBB59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rgbClr val="9BBB59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8" name="図形グループ 7"/>
          <p:cNvGrpSpPr/>
          <p:nvPr/>
        </p:nvGrpSpPr>
        <p:grpSpPr>
          <a:xfrm>
            <a:off x="4595301" y="-565380"/>
            <a:ext cx="2955681" cy="3237260"/>
            <a:chOff x="4595301" y="-565380"/>
            <a:chExt cx="2955681" cy="3237260"/>
          </a:xfrm>
        </p:grpSpPr>
        <p:sp>
          <p:nvSpPr>
            <p:cNvPr id="14" name="円/楕円 13"/>
            <p:cNvSpPr/>
            <p:nvPr/>
          </p:nvSpPr>
          <p:spPr>
            <a:xfrm>
              <a:off x="4610049" y="-565380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1611343">
              <a:off x="4595301" y="2148660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646698" y="1989215"/>
            <a:ext cx="3475020" cy="2940933"/>
            <a:chOff x="5646698" y="1989215"/>
            <a:chExt cx="3475020" cy="2940933"/>
          </a:xfrm>
        </p:grpSpPr>
        <p:sp>
          <p:nvSpPr>
            <p:cNvPr id="6" name="円/楕円 5"/>
            <p:cNvSpPr/>
            <p:nvPr/>
          </p:nvSpPr>
          <p:spPr>
            <a:xfrm>
              <a:off x="6180785" y="1989215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5400000">
              <a:off x="5270954" y="3229351"/>
              <a:ext cx="12747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b="1" dirty="0" smtClean="0">
                  <a:solidFill>
                    <a:schemeClr val="tx2"/>
                  </a:solidFill>
                  <a:latin typeface="Century Gothic"/>
                  <a:cs typeface="Century Gothic"/>
                </a:rPr>
                <a:t>Quark</a:t>
              </a:r>
              <a:endParaRPr lang="ja-JP" altLang="en-US" sz="2800" b="1" dirty="0">
                <a:solidFill>
                  <a:schemeClr val="tx2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4053265" y="4930148"/>
            <a:ext cx="1037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0" dirty="0" smtClean="0">
                <a:latin typeface="Century Gothic"/>
                <a:cs typeface="Century Gothic"/>
              </a:rPr>
              <a:t>6</a:t>
            </a:r>
            <a:endParaRPr lang="ja-JP" altLang="en-US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28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594009" y="4930148"/>
            <a:ext cx="4654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400" dirty="0" smtClean="0">
                <a:latin typeface="Century Gothic"/>
                <a:cs typeface="Century Gothic"/>
              </a:rPr>
              <a:t>To be continued</a:t>
            </a:r>
            <a:endParaRPr lang="ja-JP" altLang="en-US" sz="44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円/楕円 4"/>
          <p:cNvSpPr>
            <a:spLocks noChangeAspect="1"/>
          </p:cNvSpPr>
          <p:nvPr/>
        </p:nvSpPr>
        <p:spPr>
          <a:xfrm>
            <a:off x="523120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552723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5823274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6119309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71137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7303449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41534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7007414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7599484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895519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191554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487589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783624" y="5368951"/>
            <a:ext cx="171110" cy="171110"/>
          </a:xfrm>
          <a:prstGeom prst="ellipse">
            <a:avLst/>
          </a:prstGeom>
          <a:solidFill>
            <a:srgbClr val="C0504D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9079659" y="5368951"/>
            <a:ext cx="171110" cy="171110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9375696" y="5368951"/>
            <a:ext cx="171110" cy="17111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3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7" y="254000"/>
            <a:ext cx="6350000" cy="635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0" name="図形グループ 29"/>
          <p:cNvGrpSpPr/>
          <p:nvPr/>
        </p:nvGrpSpPr>
        <p:grpSpPr>
          <a:xfrm>
            <a:off x="3300649" y="4400260"/>
            <a:ext cx="3411586" cy="1070950"/>
            <a:chOff x="3300649" y="4400260"/>
            <a:chExt cx="3411586" cy="107095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300649" y="5101878"/>
              <a:ext cx="3411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Tokyo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Institute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of</a:t>
              </a:r>
              <a:r>
                <a:rPr lang="ja-JP" altLang="en-US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b="1" dirty="0" smtClean="0">
                  <a:solidFill>
                    <a:srgbClr val="FF0000"/>
                  </a:solidFill>
                  <a:latin typeface="Century Gothic"/>
                  <a:ea typeface="HG丸ｺﾞｼｯｸM-PRO"/>
                  <a:cs typeface="Century Gothic"/>
                </a:rPr>
                <a:t>Technology</a:t>
              </a:r>
              <a:endParaRPr lang="ja-JP" altLang="en-US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 flipV="1">
              <a:off x="4267014" y="4400260"/>
              <a:ext cx="243698" cy="7387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図形グループ 27"/>
          <p:cNvGrpSpPr/>
          <p:nvPr/>
        </p:nvGrpSpPr>
        <p:grpSpPr>
          <a:xfrm>
            <a:off x="4510713" y="2886926"/>
            <a:ext cx="3800351" cy="2372798"/>
            <a:chOff x="3040259" y="1838083"/>
            <a:chExt cx="3800351" cy="2372798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1328" y="1838083"/>
              <a:ext cx="2537215" cy="1902911"/>
            </a:xfrm>
            <a:prstGeom prst="rect">
              <a:avLst/>
            </a:prstGeom>
          </p:spPr>
        </p:pic>
        <p:cxnSp>
          <p:nvCxnSpPr>
            <p:cNvPr id="11" name="直線矢印コネクタ 10"/>
            <p:cNvCxnSpPr/>
            <p:nvPr/>
          </p:nvCxnSpPr>
          <p:spPr>
            <a:xfrm flipH="1">
              <a:off x="3040259" y="2827418"/>
              <a:ext cx="1001069" cy="40146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3684816" y="3687661"/>
              <a:ext cx="3155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J-PARC</a:t>
              </a:r>
            </a:p>
            <a:p>
              <a:pPr algn="ctr"/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(Japan Proton Accelerator Research Complex)</a:t>
              </a:r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83100" y="1080771"/>
            <a:ext cx="3583914" cy="3196950"/>
            <a:chOff x="683100" y="1080771"/>
            <a:chExt cx="3583914" cy="319695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100" y="1080771"/>
              <a:ext cx="2957786" cy="2044352"/>
            </a:xfrm>
            <a:prstGeom prst="rect">
              <a:avLst/>
            </a:prstGeom>
          </p:spPr>
        </p:pic>
        <p:cxnSp>
          <p:nvCxnSpPr>
            <p:cNvPr id="14" name="直線矢印コネクタ 13"/>
            <p:cNvCxnSpPr/>
            <p:nvPr/>
          </p:nvCxnSpPr>
          <p:spPr>
            <a:xfrm>
              <a:off x="2918950" y="3113983"/>
              <a:ext cx="1348064" cy="116373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>
              <a:off x="1206729" y="3131429"/>
              <a:ext cx="1671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KEK (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BelleI&amp;II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472295" y="4701037"/>
            <a:ext cx="4355319" cy="1853139"/>
            <a:chOff x="472295" y="4701037"/>
            <a:chExt cx="4355319" cy="185313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295" y="5382264"/>
              <a:ext cx="2602629" cy="1160772"/>
            </a:xfrm>
            <a:prstGeom prst="rect">
              <a:avLst/>
            </a:prstGeom>
          </p:spPr>
        </p:pic>
        <p:cxnSp>
          <p:nvCxnSpPr>
            <p:cNvPr id="17" name="直線矢印コネクタ 16"/>
            <p:cNvCxnSpPr>
              <a:stCxn id="10" idx="0"/>
            </p:cNvCxnSpPr>
            <p:nvPr/>
          </p:nvCxnSpPr>
          <p:spPr>
            <a:xfrm flipV="1">
              <a:off x="1773610" y="4701037"/>
              <a:ext cx="755404" cy="68122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3019219" y="6030956"/>
              <a:ext cx="1808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S-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Pring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 8</a:t>
              </a:r>
            </a:p>
            <a:p>
              <a:pPr algn="ctr"/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(Super Photon ring-8 </a:t>
              </a:r>
              <a:r>
                <a:rPr lang="en-US" altLang="ja-JP" sz="1000" dirty="0" err="1" smtClean="0">
                  <a:latin typeface="Century Gothic"/>
                  <a:ea typeface="HG丸ｺﾞｼｯｸM-PRO"/>
                  <a:cs typeface="Century Gothic"/>
                </a:rPr>
                <a:t>GeV</a:t>
              </a:r>
              <a:r>
                <a:rPr lang="en-US" altLang="ja-JP" sz="100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898265" y="923553"/>
            <a:ext cx="3632218" cy="2577208"/>
            <a:chOff x="3898265" y="923553"/>
            <a:chExt cx="3632218" cy="2577208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4058237" y="2145299"/>
              <a:ext cx="3080153" cy="1355462"/>
              <a:chOff x="3722642" y="3687661"/>
              <a:chExt cx="3080153" cy="1355462"/>
            </a:xfrm>
          </p:grpSpPr>
          <p:cxnSp>
            <p:nvCxnSpPr>
              <p:cNvPr id="31" name="直線矢印コネクタ 30"/>
              <p:cNvCxnSpPr/>
              <p:nvPr/>
            </p:nvCxnSpPr>
            <p:spPr>
              <a:xfrm flipH="1">
                <a:off x="4219290" y="4250478"/>
                <a:ext cx="644558" cy="79264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/>
              <p:cNvSpPr txBox="1"/>
              <p:nvPr/>
            </p:nvSpPr>
            <p:spPr>
              <a:xfrm>
                <a:off x="3722642" y="3687661"/>
                <a:ext cx="30801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ea typeface="HG丸ｺﾞｼｯｸM-PRO"/>
                    <a:cs typeface="Century Gothic"/>
                  </a:rPr>
                  <a:t>ELPH</a:t>
                </a:r>
              </a:p>
              <a:p>
                <a:pPr algn="ctr"/>
                <a:r>
                  <a:rPr lang="en-US" altLang="ja-JP" sz="1000" dirty="0" smtClean="0">
                    <a:latin typeface="Century Gothic"/>
                    <a:ea typeface="HG丸ｺﾞｼｯｸM-PRO"/>
                    <a:cs typeface="Century Gothic"/>
                  </a:rPr>
                  <a:t>(Research Center for Electron Photon Science)</a:t>
                </a:r>
              </a:p>
            </p:txBody>
          </p:sp>
        </p:grp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8265" y="923553"/>
              <a:ext cx="3632218" cy="122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3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427647" y="2297008"/>
            <a:ext cx="4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2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08620" y="2297008"/>
            <a:ext cx="46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3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grpSp>
        <p:nvGrpSpPr>
          <p:cNvPr id="42" name="図形グループ 41"/>
          <p:cNvGrpSpPr>
            <a:grpSpLocks noChangeAspect="1"/>
          </p:cNvGrpSpPr>
          <p:nvPr/>
        </p:nvGrpSpPr>
        <p:grpSpPr>
          <a:xfrm>
            <a:off x="1779842" y="1508344"/>
            <a:ext cx="1802711" cy="882280"/>
            <a:chOff x="1756413" y="902332"/>
            <a:chExt cx="6009044" cy="2940933"/>
          </a:xfrm>
        </p:grpSpPr>
        <p:sp>
          <p:nvSpPr>
            <p:cNvPr id="43" name="円/楕円 42"/>
            <p:cNvSpPr/>
            <p:nvPr/>
          </p:nvSpPr>
          <p:spPr>
            <a:xfrm>
              <a:off x="1756413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4824524" y="902332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図形グループ 44"/>
          <p:cNvGrpSpPr>
            <a:grpSpLocks noChangeAspect="1"/>
          </p:cNvGrpSpPr>
          <p:nvPr/>
        </p:nvGrpSpPr>
        <p:grpSpPr>
          <a:xfrm>
            <a:off x="4767955" y="1508344"/>
            <a:ext cx="2723146" cy="882280"/>
            <a:chOff x="44564" y="902332"/>
            <a:chExt cx="9077154" cy="2940933"/>
          </a:xfrm>
        </p:grpSpPr>
        <p:sp>
          <p:nvSpPr>
            <p:cNvPr id="46" name="円/楕円 45"/>
            <p:cNvSpPr/>
            <p:nvPr/>
          </p:nvSpPr>
          <p:spPr>
            <a:xfrm>
              <a:off x="44564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3112675" y="90233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円/楕円 47"/>
            <p:cNvSpPr/>
            <p:nvPr/>
          </p:nvSpPr>
          <p:spPr>
            <a:xfrm>
              <a:off x="6180785" y="902332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427887" y="3733694"/>
            <a:ext cx="1802714" cy="2643026"/>
            <a:chOff x="427887" y="3733694"/>
            <a:chExt cx="1802714" cy="2643026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1075693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4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49" name="図形グループ 48"/>
            <p:cNvGrpSpPr>
              <a:grpSpLocks noChangeAspect="1"/>
            </p:cNvGrpSpPr>
            <p:nvPr/>
          </p:nvGrpSpPr>
          <p:grpSpPr>
            <a:xfrm>
              <a:off x="427887" y="3733694"/>
              <a:ext cx="1802714" cy="1806938"/>
              <a:chOff x="1567478" y="545500"/>
              <a:chExt cx="6009044" cy="6023126"/>
            </a:xfrm>
          </p:grpSpPr>
          <p:grpSp>
            <p:nvGrpSpPr>
              <p:cNvPr id="50" name="図形グループ 49"/>
              <p:cNvGrpSpPr/>
              <p:nvPr/>
            </p:nvGrpSpPr>
            <p:grpSpPr>
              <a:xfrm>
                <a:off x="1567478" y="545500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4" name="円/楕円 53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円/楕円 54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1" name="図形グループ 50"/>
              <p:cNvGrpSpPr/>
              <p:nvPr/>
            </p:nvGrpSpPr>
            <p:grpSpPr>
              <a:xfrm>
                <a:off x="1567478" y="3627693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2" name="円/楕円 51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円/楕円 52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3" name="図形グループ 2"/>
          <p:cNvGrpSpPr/>
          <p:nvPr/>
        </p:nvGrpSpPr>
        <p:grpSpPr>
          <a:xfrm>
            <a:off x="2978799" y="3755974"/>
            <a:ext cx="2723146" cy="2620746"/>
            <a:chOff x="2978799" y="3755974"/>
            <a:chExt cx="2723146" cy="2620746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4128043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5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56" name="図形グループ 55"/>
            <p:cNvGrpSpPr>
              <a:grpSpLocks noChangeAspect="1"/>
            </p:cNvGrpSpPr>
            <p:nvPr/>
          </p:nvGrpSpPr>
          <p:grpSpPr>
            <a:xfrm>
              <a:off x="2978799" y="3755974"/>
              <a:ext cx="2723146" cy="1677776"/>
              <a:chOff x="-30166" y="1737469"/>
              <a:chExt cx="9077154" cy="5592586"/>
            </a:xfrm>
          </p:grpSpPr>
          <p:grpSp>
            <p:nvGrpSpPr>
              <p:cNvPr id="57" name="図形グループ 56"/>
              <p:cNvGrpSpPr/>
              <p:nvPr/>
            </p:nvGrpSpPr>
            <p:grpSpPr>
              <a:xfrm>
                <a:off x="-30166" y="4389122"/>
                <a:ext cx="9077154" cy="2940933"/>
                <a:chOff x="44564" y="902332"/>
                <a:chExt cx="9077154" cy="2940933"/>
              </a:xfrm>
            </p:grpSpPr>
            <p:sp>
              <p:nvSpPr>
                <p:cNvPr id="61" name="円/楕円 60"/>
                <p:cNvSpPr/>
                <p:nvPr/>
              </p:nvSpPr>
              <p:spPr>
                <a:xfrm>
                  <a:off x="44564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円/楕円 61"/>
                <p:cNvSpPr/>
                <p:nvPr/>
              </p:nvSpPr>
              <p:spPr>
                <a:xfrm>
                  <a:off x="3112675" y="902332"/>
                  <a:ext cx="2940933" cy="294093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/楕円 62"/>
                <p:cNvSpPr/>
                <p:nvPr/>
              </p:nvSpPr>
              <p:spPr>
                <a:xfrm>
                  <a:off x="6180785" y="902332"/>
                  <a:ext cx="2940933" cy="2940933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8" name="図形グループ 57"/>
              <p:cNvGrpSpPr/>
              <p:nvPr/>
            </p:nvGrpSpPr>
            <p:grpSpPr>
              <a:xfrm>
                <a:off x="1492748" y="1737469"/>
                <a:ext cx="6009044" cy="2940933"/>
                <a:chOff x="1756413" y="902332"/>
                <a:chExt cx="6009044" cy="2940933"/>
              </a:xfrm>
            </p:grpSpPr>
            <p:sp>
              <p:nvSpPr>
                <p:cNvPr id="59" name="円/楕円 58"/>
                <p:cNvSpPr/>
                <p:nvPr/>
              </p:nvSpPr>
              <p:spPr>
                <a:xfrm>
                  <a:off x="1756413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円/楕円 59"/>
                <p:cNvSpPr/>
                <p:nvPr/>
              </p:nvSpPr>
              <p:spPr>
                <a:xfrm>
                  <a:off x="4824524" y="902332"/>
                  <a:ext cx="2940933" cy="2940933"/>
                </a:xfrm>
                <a:prstGeom prst="ellipse">
                  <a:avLst/>
                </a:prstGeom>
                <a:noFill/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5" name="図形グループ 4"/>
          <p:cNvGrpSpPr/>
          <p:nvPr/>
        </p:nvGrpSpPr>
        <p:grpSpPr>
          <a:xfrm>
            <a:off x="6319560" y="3428485"/>
            <a:ext cx="2723146" cy="2948235"/>
            <a:chOff x="6319560" y="3428485"/>
            <a:chExt cx="2723146" cy="2948235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7432966" y="5668834"/>
              <a:ext cx="46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dirty="0" smtClean="0">
                  <a:latin typeface="Century Gothic"/>
                  <a:cs typeface="Century Gothic"/>
                </a:rPr>
                <a:t>6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grpSp>
          <p:nvGrpSpPr>
            <p:cNvPr id="64" name="図形グループ 63"/>
            <p:cNvGrpSpPr>
              <a:grpSpLocks noChangeAspect="1"/>
            </p:cNvGrpSpPr>
            <p:nvPr/>
          </p:nvGrpSpPr>
          <p:grpSpPr>
            <a:xfrm>
              <a:off x="6319560" y="3428485"/>
              <a:ext cx="2723146" cy="2423996"/>
              <a:chOff x="44564" y="-565380"/>
              <a:chExt cx="9077154" cy="8079985"/>
            </a:xfrm>
          </p:grpSpPr>
          <p:grpSp>
            <p:nvGrpSpPr>
              <p:cNvPr id="65" name="図形グループ 64"/>
              <p:cNvGrpSpPr/>
              <p:nvPr/>
            </p:nvGrpSpPr>
            <p:grpSpPr>
              <a:xfrm>
                <a:off x="44564" y="1989215"/>
                <a:ext cx="9077154" cy="2940933"/>
                <a:chOff x="44564" y="902332"/>
                <a:chExt cx="9077154" cy="2940933"/>
              </a:xfrm>
            </p:grpSpPr>
            <p:sp>
              <p:nvSpPr>
                <p:cNvPr id="70" name="円/楕円 69"/>
                <p:cNvSpPr/>
                <p:nvPr/>
              </p:nvSpPr>
              <p:spPr>
                <a:xfrm>
                  <a:off x="44564" y="902332"/>
                  <a:ext cx="2940933" cy="2940933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円/楕円 70"/>
                <p:cNvSpPr/>
                <p:nvPr/>
              </p:nvSpPr>
              <p:spPr>
                <a:xfrm>
                  <a:off x="6180785" y="902332"/>
                  <a:ext cx="2940933" cy="2940933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6" name="円/楕円 65"/>
              <p:cNvSpPr/>
              <p:nvPr/>
            </p:nvSpPr>
            <p:spPr>
              <a:xfrm>
                <a:off x="1596565" y="457367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円/楕円 66"/>
              <p:cNvSpPr/>
              <p:nvPr/>
            </p:nvSpPr>
            <p:spPr>
              <a:xfrm>
                <a:off x="1596565" y="-565380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円/楕円 67"/>
              <p:cNvSpPr/>
              <p:nvPr/>
            </p:nvSpPr>
            <p:spPr>
              <a:xfrm>
                <a:off x="4610049" y="-565380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円/楕円 68"/>
              <p:cNvSpPr/>
              <p:nvPr/>
            </p:nvSpPr>
            <p:spPr>
              <a:xfrm>
                <a:off x="4610049" y="457367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72" name="テキスト ボックス 71"/>
          <p:cNvSpPr txBox="1"/>
          <p:nvPr/>
        </p:nvSpPr>
        <p:spPr>
          <a:xfrm>
            <a:off x="2228249" y="511725"/>
            <a:ext cx="471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>
                <a:latin typeface="Century Gothic"/>
                <a:cs typeface="Century Gothic"/>
              </a:rPr>
              <a:t>Variety of Hadrons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0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>
            <a:grpSpLocks noChangeAspect="1"/>
          </p:cNvGrpSpPr>
          <p:nvPr/>
        </p:nvGrpSpPr>
        <p:grpSpPr>
          <a:xfrm>
            <a:off x="1779842" y="1508344"/>
            <a:ext cx="1802711" cy="882280"/>
            <a:chOff x="1756413" y="902332"/>
            <a:chExt cx="6009044" cy="2940933"/>
          </a:xfrm>
        </p:grpSpPr>
        <p:sp>
          <p:nvSpPr>
            <p:cNvPr id="6" name="円/楕円 5"/>
            <p:cNvSpPr/>
            <p:nvPr/>
          </p:nvSpPr>
          <p:spPr>
            <a:xfrm>
              <a:off x="1756413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4824524" y="902332"/>
              <a:ext cx="2940933" cy="294093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図形グループ 7"/>
          <p:cNvGrpSpPr>
            <a:grpSpLocks noChangeAspect="1"/>
          </p:cNvGrpSpPr>
          <p:nvPr/>
        </p:nvGrpSpPr>
        <p:grpSpPr>
          <a:xfrm>
            <a:off x="4767955" y="1508344"/>
            <a:ext cx="2723146" cy="882280"/>
            <a:chOff x="44564" y="902332"/>
            <a:chExt cx="9077154" cy="2940933"/>
          </a:xfrm>
        </p:grpSpPr>
        <p:sp>
          <p:nvSpPr>
            <p:cNvPr id="9" name="円/楕円 8"/>
            <p:cNvSpPr/>
            <p:nvPr/>
          </p:nvSpPr>
          <p:spPr>
            <a:xfrm>
              <a:off x="44564" y="902332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112675" y="90233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6180785" y="902332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図形グループ 1"/>
          <p:cNvGrpSpPr>
            <a:grpSpLocks noChangeAspect="1"/>
          </p:cNvGrpSpPr>
          <p:nvPr/>
        </p:nvGrpSpPr>
        <p:grpSpPr>
          <a:xfrm>
            <a:off x="427887" y="3733694"/>
            <a:ext cx="1802714" cy="1806938"/>
            <a:chOff x="1567478" y="545500"/>
            <a:chExt cx="6009044" cy="6023126"/>
          </a:xfrm>
        </p:grpSpPr>
        <p:grpSp>
          <p:nvGrpSpPr>
            <p:cNvPr id="13" name="図形グループ 12"/>
            <p:cNvGrpSpPr/>
            <p:nvPr/>
          </p:nvGrpSpPr>
          <p:grpSpPr>
            <a:xfrm>
              <a:off x="1567478" y="545500"/>
              <a:ext cx="6009044" cy="2940933"/>
              <a:chOff x="1756413" y="902332"/>
              <a:chExt cx="6009044" cy="2940933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図形グループ 15"/>
            <p:cNvGrpSpPr/>
            <p:nvPr/>
          </p:nvGrpSpPr>
          <p:grpSpPr>
            <a:xfrm>
              <a:off x="1567478" y="3627693"/>
              <a:ext cx="6009044" cy="2940933"/>
              <a:chOff x="1756413" y="902332"/>
              <a:chExt cx="6009044" cy="2940933"/>
            </a:xfrm>
          </p:grpSpPr>
          <p:sp>
            <p:nvSpPr>
              <p:cNvPr id="17" name="円/楕円 16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9" name="図形グループ 18"/>
          <p:cNvGrpSpPr>
            <a:grpSpLocks noChangeAspect="1"/>
          </p:cNvGrpSpPr>
          <p:nvPr/>
        </p:nvGrpSpPr>
        <p:grpSpPr>
          <a:xfrm>
            <a:off x="2978799" y="3755974"/>
            <a:ext cx="2723146" cy="1677776"/>
            <a:chOff x="-30166" y="1737469"/>
            <a:chExt cx="9077154" cy="5592586"/>
          </a:xfrm>
        </p:grpSpPr>
        <p:grpSp>
          <p:nvGrpSpPr>
            <p:cNvPr id="20" name="図形グループ 19"/>
            <p:cNvGrpSpPr/>
            <p:nvPr/>
          </p:nvGrpSpPr>
          <p:grpSpPr>
            <a:xfrm>
              <a:off x="-30166" y="4389122"/>
              <a:ext cx="9077154" cy="2940933"/>
              <a:chOff x="44564" y="902332"/>
              <a:chExt cx="9077154" cy="2940933"/>
            </a:xfrm>
          </p:grpSpPr>
          <p:sp>
            <p:nvSpPr>
              <p:cNvPr id="24" name="円/楕円 23"/>
              <p:cNvSpPr/>
              <p:nvPr/>
            </p:nvSpPr>
            <p:spPr>
              <a:xfrm>
                <a:off x="44564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3112675" y="902332"/>
                <a:ext cx="2940933" cy="294093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6180785" y="902332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図形グループ 20"/>
            <p:cNvGrpSpPr/>
            <p:nvPr/>
          </p:nvGrpSpPr>
          <p:grpSpPr>
            <a:xfrm>
              <a:off x="1492748" y="1737469"/>
              <a:ext cx="6009044" cy="2940933"/>
              <a:chOff x="1756413" y="902332"/>
              <a:chExt cx="6009044" cy="2940933"/>
            </a:xfrm>
          </p:grpSpPr>
          <p:sp>
            <p:nvSpPr>
              <p:cNvPr id="22" name="円/楕円 21"/>
              <p:cNvSpPr/>
              <p:nvPr/>
            </p:nvSpPr>
            <p:spPr>
              <a:xfrm>
                <a:off x="1756413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4824524" y="902332"/>
                <a:ext cx="2940933" cy="2940933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図形グループ 26"/>
          <p:cNvGrpSpPr>
            <a:grpSpLocks noChangeAspect="1"/>
          </p:cNvGrpSpPr>
          <p:nvPr/>
        </p:nvGrpSpPr>
        <p:grpSpPr>
          <a:xfrm>
            <a:off x="6319560" y="3428485"/>
            <a:ext cx="2723146" cy="2423996"/>
            <a:chOff x="44564" y="-565380"/>
            <a:chExt cx="9077154" cy="8079985"/>
          </a:xfrm>
        </p:grpSpPr>
        <p:grpSp>
          <p:nvGrpSpPr>
            <p:cNvPr id="28" name="図形グループ 27"/>
            <p:cNvGrpSpPr/>
            <p:nvPr/>
          </p:nvGrpSpPr>
          <p:grpSpPr>
            <a:xfrm>
              <a:off x="44564" y="1989215"/>
              <a:ext cx="9077154" cy="2940933"/>
              <a:chOff x="44564" y="902332"/>
              <a:chExt cx="9077154" cy="2940933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44564" y="902332"/>
                <a:ext cx="2940933" cy="2940933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6180785" y="902332"/>
                <a:ext cx="2940933" cy="2940933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円/楕円 28"/>
            <p:cNvSpPr/>
            <p:nvPr/>
          </p:nvSpPr>
          <p:spPr>
            <a:xfrm>
              <a:off x="1596565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1596565" y="-565380"/>
              <a:ext cx="2940933" cy="2940933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4610049" y="-565380"/>
              <a:ext cx="2940933" cy="2940933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4610049" y="4573672"/>
              <a:ext cx="2940933" cy="294093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738608" y="2419548"/>
            <a:ext cx="1847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meson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161597" y="2419548"/>
            <a:ext cx="196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baryon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-86984" y="5613139"/>
            <a:ext cx="9180456" cy="707886"/>
            <a:chOff x="-86984" y="5613139"/>
            <a:chExt cx="9180456" cy="707886"/>
          </a:xfrm>
        </p:grpSpPr>
        <p:sp>
          <p:nvSpPr>
            <p:cNvPr id="38" name="テキスト ボックス 37"/>
            <p:cNvSpPr txBox="1"/>
            <p:nvPr/>
          </p:nvSpPr>
          <p:spPr>
            <a:xfrm>
              <a:off x="-86984" y="5613139"/>
              <a:ext cx="27943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tetra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2795424" y="5613139"/>
              <a:ext cx="3134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penta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6241409" y="5613139"/>
              <a:ext cx="2852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4000" i="1" dirty="0" err="1" smtClean="0">
                  <a:latin typeface="Century Gothic"/>
                  <a:cs typeface="Century Gothic"/>
                </a:rPr>
                <a:t>hexa</a:t>
              </a:r>
              <a:r>
                <a:rPr lang="en-US" altLang="ja-JP" sz="4000" dirty="0" err="1" smtClean="0">
                  <a:latin typeface="Century Gothic"/>
                  <a:cs typeface="Century Gothic"/>
                </a:rPr>
                <a:t>quark</a:t>
              </a:r>
              <a:endParaRPr lang="ja-JP" altLang="en-US" sz="4000" dirty="0">
                <a:latin typeface="Century Gothic"/>
                <a:cs typeface="Century Gothic"/>
              </a:endParaRPr>
            </a:p>
          </p:txBody>
        </p:sp>
      </p:grpSp>
      <p:sp>
        <p:nvSpPr>
          <p:cNvPr id="41" name="テキスト ボックス 40"/>
          <p:cNvSpPr txBox="1"/>
          <p:nvPr/>
        </p:nvSpPr>
        <p:spPr>
          <a:xfrm>
            <a:off x="2228253" y="511725"/>
            <a:ext cx="471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dirty="0" smtClean="0">
                <a:latin typeface="Century Gothic"/>
                <a:cs typeface="Century Gothic"/>
              </a:rPr>
              <a:t>Variety of Hadrons</a:t>
            </a:r>
            <a:endParaRPr lang="ja-JP" altLang="en-US" sz="4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363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2038" y="711498"/>
            <a:ext cx="771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Quiz: how many hadrons were discovered?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93887" y="1651290"/>
            <a:ext cx="1665402" cy="2769989"/>
            <a:chOff x="593887" y="1651290"/>
            <a:chExt cx="1665402" cy="2769989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608101" y="1651290"/>
              <a:ext cx="1651188" cy="2769989"/>
              <a:chOff x="608101" y="1651290"/>
              <a:chExt cx="1651188" cy="2769989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608101" y="1651290"/>
                <a:ext cx="165118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888037" y="3220950"/>
                <a:ext cx="119230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proton,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neutron,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pion,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that’s all!</a:t>
                </a:r>
                <a:endParaRPr lang="ja-JP" altLang="en-US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3" name="テキスト ボックス 12"/>
            <p:cNvSpPr txBox="1"/>
            <p:nvPr/>
          </p:nvSpPr>
          <p:spPr>
            <a:xfrm>
              <a:off x="593887" y="196674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①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2703285" y="1651290"/>
            <a:ext cx="3312400" cy="2215991"/>
            <a:chOff x="2703285" y="1651290"/>
            <a:chExt cx="3312400" cy="2215991"/>
          </a:xfrm>
        </p:grpSpPr>
        <p:grpSp>
          <p:nvGrpSpPr>
            <p:cNvPr id="24" name="図形グループ 23"/>
            <p:cNvGrpSpPr/>
            <p:nvPr/>
          </p:nvGrpSpPr>
          <p:grpSpPr>
            <a:xfrm>
              <a:off x="2703285" y="1651290"/>
              <a:ext cx="3312400" cy="2215991"/>
              <a:chOff x="2920664" y="1651290"/>
              <a:chExt cx="3312400" cy="2215991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3193734" y="1651290"/>
                <a:ext cx="2333466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30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920664" y="3220950"/>
                <a:ext cx="3312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I may have seen </a:t>
                </a:r>
              </a:p>
              <a:p>
                <a:pPr algn="ctr"/>
                <a:r>
                  <a:rPr lang="en-US" altLang="ja-JP" dirty="0" err="1" smtClean="0">
                    <a:latin typeface="Century Gothic"/>
                    <a:cs typeface="Century Gothic"/>
                  </a:rPr>
                  <a:t>Δ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cs typeface="Century Gothic"/>
                  </a:rPr>
                  <a:t>ω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, </a:t>
                </a:r>
                <a:r>
                  <a:rPr lang="en-US" altLang="ja-JP" dirty="0" err="1" smtClean="0">
                    <a:latin typeface="Century Gothic"/>
                    <a:cs typeface="Century Gothic"/>
                  </a:rPr>
                  <a:t>ρ</a:t>
                </a:r>
                <a:r>
                  <a:rPr lang="en-US" altLang="en-US" dirty="0" smtClean="0">
                    <a:latin typeface="Century Gothic"/>
                    <a:cs typeface="Century Gothic"/>
                  </a:rPr>
                  <a:t>, etc. </a:t>
                </a:r>
                <a:r>
                  <a:rPr lang="en-US" altLang="ja-JP" dirty="0" smtClean="0">
                    <a:latin typeface="Century Gothic"/>
                    <a:cs typeface="Century Gothic"/>
                  </a:rPr>
                  <a:t>somewhere</a:t>
                </a:r>
                <a:r>
                  <a:rPr lang="en-US" altLang="en-US" dirty="0" smtClean="0">
                    <a:latin typeface="Century Gothic"/>
                    <a:cs typeface="Century Gothic"/>
                  </a:rPr>
                  <a:t>...</a:t>
                </a:r>
                <a:endParaRPr lang="en-US" altLang="ja-JP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987807" y="1969313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②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5941238" y="1651290"/>
            <a:ext cx="3048370" cy="2215991"/>
            <a:chOff x="5941238" y="1651290"/>
            <a:chExt cx="3048370" cy="2215991"/>
          </a:xfrm>
        </p:grpSpPr>
        <p:grpSp>
          <p:nvGrpSpPr>
            <p:cNvPr id="25" name="図形グループ 24"/>
            <p:cNvGrpSpPr/>
            <p:nvPr/>
          </p:nvGrpSpPr>
          <p:grpSpPr>
            <a:xfrm>
              <a:off x="5973863" y="1651290"/>
              <a:ext cx="3015745" cy="2215991"/>
              <a:chOff x="6168360" y="1651290"/>
              <a:chExt cx="3015745" cy="2215991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6168360" y="1651290"/>
                <a:ext cx="3015745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about</a:t>
                </a:r>
                <a:r>
                  <a:rPr lang="en-US" altLang="ja-JP" sz="2800" dirty="0" smtClean="0">
                    <a:latin typeface="Century Gothic"/>
                    <a:cs typeface="Century Gothic"/>
                  </a:rPr>
                  <a:t> </a:t>
                </a:r>
                <a:r>
                  <a:rPr lang="en-US" altLang="ja-JP" sz="9600" dirty="0" smtClean="0">
                    <a:solidFill>
                      <a:schemeClr val="accent2"/>
                    </a:solidFill>
                    <a:latin typeface="Century Gothic"/>
                    <a:cs typeface="Century Gothic"/>
                  </a:rPr>
                  <a:t>300</a:t>
                </a:r>
                <a:endParaRPr lang="ja-JP" altLang="en-US" sz="9600" dirty="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636043" y="3220950"/>
                <a:ext cx="22349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Do we need</a:t>
                </a:r>
              </a:p>
              <a:p>
                <a:pPr algn="ctr"/>
                <a:r>
                  <a:rPr lang="en-US" altLang="ja-JP" dirty="0" smtClean="0">
                    <a:latin typeface="Century Gothic"/>
                    <a:cs typeface="Century Gothic"/>
                  </a:rPr>
                  <a:t>so many hadrons?</a:t>
                </a:r>
                <a:endParaRPr lang="en-US" altLang="ja-JP" dirty="0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5941238" y="1966747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800" dirty="0" smtClean="0">
                  <a:latin typeface="Century Gothic"/>
                  <a:cs typeface="Century Gothic"/>
                </a:rPr>
                <a:t>③</a:t>
              </a:r>
              <a:endParaRPr lang="ja-JP" altLang="en-US" sz="28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0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73294" y="350576"/>
            <a:ext cx="307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Table of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470"/>
            <a:ext cx="4507230" cy="601853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27" y="850912"/>
            <a:ext cx="4489450" cy="45694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3308" y="221602"/>
            <a:ext cx="864784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C0504D"/>
                </a:solidFill>
                <a:latin typeface="Century Gothic"/>
                <a:cs typeface="Century Gothic"/>
              </a:rPr>
              <a:t>about</a:t>
            </a:r>
            <a:r>
              <a:rPr lang="en-US" altLang="ja-JP" sz="2800" dirty="0" smtClean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35000" dirty="0" smtClean="0">
                <a:solidFill>
                  <a:srgbClr val="C0504D"/>
                </a:solidFill>
                <a:latin typeface="Century Gothic"/>
                <a:cs typeface="Century Gothic"/>
              </a:rPr>
              <a:t>300</a:t>
            </a:r>
            <a:endParaRPr lang="ja-JP" altLang="en-US" sz="350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83612" y="5402915"/>
            <a:ext cx="1681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Particle Data Group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15" y="5532836"/>
            <a:ext cx="969486" cy="96948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393" y="5499029"/>
            <a:ext cx="969486" cy="96948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376" y="5532836"/>
            <a:ext cx="969486" cy="9694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695" y="5499029"/>
            <a:ext cx="969486" cy="9694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131" y="5499029"/>
            <a:ext cx="969486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図形グループ 3"/>
          <p:cNvGrpSpPr/>
          <p:nvPr/>
        </p:nvGrpSpPr>
        <p:grpSpPr>
          <a:xfrm>
            <a:off x="150594" y="1150296"/>
            <a:ext cx="8993406" cy="3931922"/>
            <a:chOff x="150594" y="2204937"/>
            <a:chExt cx="8993406" cy="3931922"/>
          </a:xfrm>
        </p:grpSpPr>
        <p:grpSp>
          <p:nvGrpSpPr>
            <p:cNvPr id="5" name="図形グループ 4"/>
            <p:cNvGrpSpPr/>
            <p:nvPr/>
          </p:nvGrpSpPr>
          <p:grpSpPr>
            <a:xfrm>
              <a:off x="150594" y="2609833"/>
              <a:ext cx="8993406" cy="3527026"/>
              <a:chOff x="150594" y="2609833"/>
              <a:chExt cx="8993406" cy="3527026"/>
            </a:xfrm>
          </p:grpSpPr>
          <p:sp>
            <p:nvSpPr>
              <p:cNvPr id="7" name="テキスト ボックス 6"/>
              <p:cNvSpPr txBox="1"/>
              <p:nvPr/>
            </p:nvSpPr>
            <p:spPr>
              <a:xfrm>
                <a:off x="1989155" y="3224279"/>
                <a:ext cx="94288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up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1550533" y="4967308"/>
                <a:ext cx="182013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d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own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3956318" y="3228795"/>
                <a:ext cx="200748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c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harm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781090" y="4967308"/>
                <a:ext cx="22405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s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trange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7221163" y="3233311"/>
                <a:ext cx="114125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t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op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6667927" y="4967308"/>
                <a:ext cx="22477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>
                    <a:solidFill>
                      <a:srgbClr val="000000"/>
                    </a:solidFill>
                    <a:latin typeface="Century Gothic"/>
                    <a:ea typeface="HG丸ｺﾞｼｯｸM-PRO"/>
                    <a:cs typeface="Century Gothic"/>
                  </a:rPr>
                  <a:t>b</a:t>
                </a:r>
                <a:r>
                  <a:rPr kumimoji="1" lang="en-US" altLang="ja-JP" sz="4400" dirty="0" smtClean="0">
                    <a:latin typeface="Century Gothic"/>
                    <a:ea typeface="HG丸ｺﾞｼｯｸM-PRO"/>
                    <a:cs typeface="Century Gothic"/>
                  </a:rPr>
                  <a:t>ottom</a:t>
                </a:r>
                <a:endParaRPr kumimoji="1" lang="ja-JP" altLang="en-US" sz="44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1925836" y="4027660"/>
                <a:ext cx="980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2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1925836" y="5736749"/>
                <a:ext cx="9802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5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239348" y="5736749"/>
                <a:ext cx="12645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4143168" y="4028894"/>
                <a:ext cx="14067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1300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974902" y="5736749"/>
                <a:ext cx="14067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4200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7049926" y="4030128"/>
                <a:ext cx="16909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173000 MeV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2150257" y="2609833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1st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600224" y="2609833"/>
                <a:ext cx="658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2nd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7466523" y="2609833"/>
                <a:ext cx="578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3rd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150594" y="3490986"/>
                <a:ext cx="11152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Q=+2/3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150594" y="5208360"/>
                <a:ext cx="10450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Century Gothic"/>
                    <a:ea typeface="HG丸ｺﾞｼｯｸM-PRO"/>
                    <a:cs typeface="Century Gothic"/>
                  </a:rPr>
                  <a:t>Q=-1/3</a:t>
                </a:r>
                <a:endParaRPr kumimoji="1" lang="ja-JP" altLang="en-US" sz="2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12781" y="448256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0617" y="2921610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8441" y="4482565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4284" y="2947266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74514" y="4427770"/>
                <a:ext cx="969486" cy="969486"/>
              </a:xfrm>
              <a:prstGeom prst="rect">
                <a:avLst/>
              </a:prstGeom>
            </p:spPr>
          </p:pic>
          <p:pic>
            <p:nvPicPr>
              <p:cNvPr id="29" name="図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74514" y="2921610"/>
                <a:ext cx="969486" cy="969486"/>
              </a:xfrm>
              <a:prstGeom prst="rect">
                <a:avLst/>
              </a:prstGeom>
            </p:spPr>
          </p:pic>
        </p:grpSp>
        <p:sp>
          <p:nvSpPr>
            <p:cNvPr id="6" name="テキスト ボックス 5"/>
            <p:cNvSpPr txBox="1"/>
            <p:nvPr/>
          </p:nvSpPr>
          <p:spPr>
            <a:xfrm>
              <a:off x="7824409" y="2204937"/>
              <a:ext cx="1231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err="1" smtClean="0">
                  <a:latin typeface="Century Gothic"/>
                  <a:ea typeface="HG丸ｺﾞｼｯｸM-PRO"/>
                  <a:cs typeface="Century Gothic"/>
                </a:rPr>
                <a:t>HiggsTan.com</a:t>
              </a:r>
              <a:endParaRPr kumimoji="1" lang="ja-JP" altLang="en-US" sz="12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641973" y="680070"/>
            <a:ext cx="1860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Flavors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875" y="1555192"/>
            <a:ext cx="111666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electric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charge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67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989155" y="2169638"/>
            <a:ext cx="942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up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50533" y="3912667"/>
            <a:ext cx="1820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d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own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56318" y="2174154"/>
            <a:ext cx="2007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charm</a:t>
            </a:r>
            <a:endParaRPr kumimoji="1" lang="ja-JP" altLang="en-US" sz="44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81090" y="3912667"/>
            <a:ext cx="22405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s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trange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21163" y="2178670"/>
            <a:ext cx="1141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rgbClr val="000000"/>
                </a:solidFill>
                <a:latin typeface="Century Gothic"/>
                <a:ea typeface="HG丸ｺﾞｼｯｸM-PRO"/>
                <a:cs typeface="Century Gothic"/>
              </a:rPr>
              <a:t>t</a:t>
            </a:r>
            <a:r>
              <a:rPr kumimoji="1" lang="en-US" altLang="ja-JP" sz="4400" dirty="0" smtClean="0">
                <a:latin typeface="Century Gothic"/>
                <a:ea typeface="HG丸ｺﾞｼｯｸM-PRO"/>
                <a:cs typeface="Century Gothic"/>
              </a:rPr>
              <a:t>op</a:t>
            </a:r>
            <a:endParaRPr kumimoji="1" lang="ja-JP" altLang="en-US" sz="44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67927" y="3912667"/>
            <a:ext cx="2148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bottom</a:t>
            </a:r>
            <a:endParaRPr kumimoji="1" lang="ja-JP" altLang="en-US" sz="4400" b="1" dirty="0">
              <a:solidFill>
                <a:schemeClr val="tx2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25836" y="2973019"/>
            <a:ext cx="98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2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25836" y="4682108"/>
            <a:ext cx="98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5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39348" y="4682108"/>
            <a:ext cx="1264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100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43168" y="2974253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1300 MeV</a:t>
            </a:r>
            <a:endParaRPr kumimoji="1" lang="ja-JP" altLang="en-US" sz="2000" b="1" dirty="0">
              <a:solidFill>
                <a:srgbClr val="C0504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74902" y="4682108"/>
            <a:ext cx="1406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1F497D"/>
                </a:solidFill>
                <a:latin typeface="Century Gothic"/>
                <a:ea typeface="HG丸ｺﾞｼｯｸM-PRO"/>
                <a:cs typeface="Century Gothic"/>
              </a:rPr>
              <a:t>4200 MeV</a:t>
            </a:r>
            <a:endParaRPr kumimoji="1" lang="ja-JP" altLang="en-US" sz="2000" b="1" dirty="0">
              <a:solidFill>
                <a:srgbClr val="1F497D"/>
              </a:solidFill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049926" y="2975487"/>
            <a:ext cx="169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173000 MeV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50257" y="1555192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1st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00224" y="1555192"/>
            <a:ext cx="65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2nd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66523" y="1555192"/>
            <a:ext cx="57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3rd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0594" y="2436345"/>
            <a:ext cx="1115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Q=+2/3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0594" y="4153719"/>
            <a:ext cx="1045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Q=-1/3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781" y="3427924"/>
            <a:ext cx="969486" cy="96948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17" y="1866969"/>
            <a:ext cx="969486" cy="96948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441" y="3427924"/>
            <a:ext cx="969486" cy="96948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4514" y="1866969"/>
            <a:ext cx="969486" cy="9694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24409" y="1150296"/>
            <a:ext cx="12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HiggsTan.com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641973" y="680070"/>
            <a:ext cx="1860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 dirty="0" smtClean="0">
                <a:latin typeface="Century Gothic"/>
                <a:ea typeface="HG丸ｺﾞｼｯｸM-PRO"/>
                <a:cs typeface="Century Gothic"/>
              </a:rPr>
              <a:t>Flavors</a:t>
            </a:r>
            <a:endParaRPr kumimoji="1" lang="ja-JP" altLang="en-US" sz="4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57875" y="1555192"/>
            <a:ext cx="1116662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electric</a:t>
            </a:r>
          </a:p>
          <a:p>
            <a:pPr>
              <a:lnSpc>
                <a:spcPct val="80000"/>
              </a:lnSpc>
            </a:pPr>
            <a:r>
              <a:rPr kumimoji="1" lang="en-US" altLang="ja-JP" sz="2000" dirty="0" smtClean="0">
                <a:latin typeface="Century Gothic"/>
                <a:ea typeface="HG丸ｺﾞｼｯｸM-PRO"/>
                <a:cs typeface="Century Gothic"/>
              </a:rPr>
              <a:t>charge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3430673" y="1782384"/>
            <a:ext cx="3243422" cy="1722903"/>
          </a:xfrm>
          <a:prstGeom prst="ellipse">
            <a:avLst/>
          </a:prstGeom>
          <a:noFill/>
          <a:ln w="38100" cmpd="sng">
            <a:solidFill>
              <a:srgbClr val="C0504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>
            <a:off x="6169275" y="3436804"/>
            <a:ext cx="3243422" cy="1722903"/>
          </a:xfrm>
          <a:prstGeom prst="ellipse">
            <a:avLst/>
          </a:prstGeom>
          <a:noFill/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284" y="1892625"/>
            <a:ext cx="969486" cy="969486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514" y="3373129"/>
            <a:ext cx="969486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80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99070" y="1232744"/>
            <a:ext cx="3545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Century Gothic"/>
                <a:cs typeface="Century Gothic"/>
              </a:rPr>
              <a:t>Charm</a:t>
            </a:r>
            <a:r>
              <a:rPr lang="ja-JP" altLang="en-US" sz="2400" dirty="0" smtClean="0">
                <a:latin typeface="Century Gothic"/>
                <a:cs typeface="Century Gothic"/>
              </a:rPr>
              <a:t>/</a:t>
            </a:r>
            <a:r>
              <a:rPr lang="en-US" altLang="ja-JP" sz="2400" dirty="0" smtClean="0">
                <a:latin typeface="Century Gothic"/>
                <a:cs typeface="Century Gothic"/>
              </a:rPr>
              <a:t>bottom</a:t>
            </a:r>
            <a:r>
              <a:rPr lang="ja-JP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quarks</a:t>
            </a:r>
            <a:endParaRPr lang="ja-JP" altLang="en-US" sz="24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01602" y="1232744"/>
            <a:ext cx="934720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3000" dirty="0" smtClean="0">
                <a:latin typeface="Century Gothic"/>
                <a:ea typeface="HG丸ｺﾞｼｯｸM-PRO"/>
                <a:cs typeface="Century Gothic"/>
              </a:rPr>
              <a:t>Heavy</a:t>
            </a:r>
            <a:endParaRPr lang="ja-JP" altLang="en-US" sz="230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3066144" y="5199272"/>
            <a:ext cx="3011712" cy="948884"/>
            <a:chOff x="3208810" y="5389059"/>
            <a:chExt cx="3011712" cy="948884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208810" y="5389059"/>
              <a:ext cx="2833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latin typeface="Century Gothic"/>
                  <a:cs typeface="Century Gothic"/>
                </a:rPr>
                <a:t>m</a:t>
              </a:r>
              <a:r>
                <a:rPr lang="en-US" altLang="ja-JP" sz="2400" baseline="-25000" dirty="0" smtClean="0">
                  <a:latin typeface="Century Gothic"/>
                  <a:cs typeface="Century Gothic"/>
                </a:rPr>
                <a:t>c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/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m</a:t>
              </a:r>
              <a:r>
                <a:rPr lang="en-US" altLang="ja-JP" sz="2400" baseline="-25000" dirty="0" err="1" smtClean="0">
                  <a:latin typeface="Century Gothic"/>
                  <a:cs typeface="Century Gothic"/>
                </a:rPr>
                <a:t>u,d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= 200-400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208810" y="5876278"/>
              <a:ext cx="30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err="1" smtClean="0">
                  <a:latin typeface="Century Gothic"/>
                  <a:cs typeface="Century Gothic"/>
                </a:rPr>
                <a:t>m</a:t>
              </a:r>
              <a:r>
                <a:rPr lang="en-US" altLang="ja-JP" sz="2400" baseline="-25000" dirty="0" err="1" smtClean="0">
                  <a:latin typeface="Century Gothic"/>
                  <a:cs typeface="Century Gothic"/>
                </a:rPr>
                <a:t>b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/</a:t>
              </a:r>
              <a:r>
                <a:rPr lang="en-US" altLang="ja-JP" sz="2400" dirty="0" err="1" smtClean="0">
                  <a:latin typeface="Century Gothic"/>
                  <a:cs typeface="Century Gothic"/>
                </a:rPr>
                <a:t>m</a:t>
              </a:r>
              <a:r>
                <a:rPr lang="en-US" altLang="ja-JP" sz="2400" baseline="-25000" dirty="0" err="1" smtClean="0">
                  <a:latin typeface="Century Gothic"/>
                  <a:cs typeface="Century Gothic"/>
                </a:rPr>
                <a:t>u,d</a:t>
              </a:r>
              <a:r>
                <a:rPr lang="en-US" altLang="ja-JP" sz="2400" dirty="0" smtClean="0">
                  <a:latin typeface="Century Gothic"/>
                  <a:cs typeface="Century Gothic"/>
                </a:rPr>
                <a:t> = 900-1400</a:t>
              </a:r>
              <a:endParaRPr lang="ja-JP" altLang="en-US" sz="2400" dirty="0">
                <a:latin typeface="Century Gothic"/>
                <a:cs typeface="Century Gothic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029" y="3241692"/>
            <a:ext cx="969486" cy="9694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37" y="4027083"/>
            <a:ext cx="969486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0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9943" y="646872"/>
            <a:ext cx="3158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What is “exotic”?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0730" y="1327047"/>
            <a:ext cx="8282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1. Difference from (conventional) quark model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24136" y="1984734"/>
            <a:ext cx="1393731" cy="1924788"/>
            <a:chOff x="324136" y="1984734"/>
            <a:chExt cx="1393731" cy="1924788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490922" y="2981210"/>
              <a:ext cx="928312" cy="928312"/>
              <a:chOff x="1774407" y="2899676"/>
              <a:chExt cx="928312" cy="928312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1851805" y="3125416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10" name="図形グループ 9"/>
              <p:cNvGrpSpPr/>
              <p:nvPr/>
            </p:nvGrpSpPr>
            <p:grpSpPr>
              <a:xfrm>
                <a:off x="2144099" y="3125416"/>
                <a:ext cx="473734" cy="473734"/>
                <a:chOff x="1837909" y="4403112"/>
                <a:chExt cx="383119" cy="383119"/>
              </a:xfrm>
            </p:grpSpPr>
            <p:sp>
              <p:nvSpPr>
                <p:cNvPr id="12" name="円/楕円 11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3" name="円/楕円 12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1" name="円/楕円 10"/>
              <p:cNvSpPr/>
              <p:nvPr/>
            </p:nvSpPr>
            <p:spPr>
              <a:xfrm>
                <a:off x="1774407" y="2899676"/>
                <a:ext cx="928312" cy="928312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324136" y="1984734"/>
              <a:ext cx="1393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ea typeface="HG丸ｺﾞｼｯｸM-PRO"/>
                  <a:cs typeface="Century Gothic"/>
                </a:rPr>
                <a:t>meson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1728363" y="1984734"/>
            <a:ext cx="1445628" cy="2033071"/>
            <a:chOff x="1728363" y="1984734"/>
            <a:chExt cx="1445628" cy="2033071"/>
          </a:xfrm>
        </p:grpSpPr>
        <p:grpSp>
          <p:nvGrpSpPr>
            <p:cNvPr id="15" name="図形グループ 14"/>
            <p:cNvGrpSpPr/>
            <p:nvPr/>
          </p:nvGrpSpPr>
          <p:grpSpPr>
            <a:xfrm>
              <a:off x="1899556" y="2872927"/>
              <a:ext cx="1144878" cy="1144878"/>
              <a:chOff x="3899404" y="2903649"/>
              <a:chExt cx="1144878" cy="1144878"/>
            </a:xfrm>
          </p:grpSpPr>
          <p:sp>
            <p:nvSpPr>
              <p:cNvPr id="17" name="円/楕円 16"/>
              <p:cNvSpPr/>
              <p:nvPr/>
            </p:nvSpPr>
            <p:spPr>
              <a:xfrm>
                <a:off x="4228533" y="2964820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3990532" y="3380980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4472053" y="3380980"/>
                <a:ext cx="473734" cy="47373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3899404" y="2903649"/>
                <a:ext cx="1144878" cy="1144878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1728363" y="1984734"/>
              <a:ext cx="14456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ea typeface="HG丸ｺﾞｼｯｸM-PRO"/>
                  <a:cs typeface="Century Gothic"/>
                </a:rPr>
                <a:t>baryon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680195" y="1984734"/>
            <a:ext cx="2011413" cy="2019034"/>
            <a:chOff x="3680195" y="1984734"/>
            <a:chExt cx="2011413" cy="2019034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3680195" y="1984734"/>
              <a:ext cx="20114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tetraquark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23" name="図形グループ 22"/>
            <p:cNvGrpSpPr/>
            <p:nvPr/>
          </p:nvGrpSpPr>
          <p:grpSpPr>
            <a:xfrm>
              <a:off x="4148657" y="2886965"/>
              <a:ext cx="1116803" cy="1116803"/>
              <a:chOff x="5007331" y="3895417"/>
              <a:chExt cx="1116803" cy="1116803"/>
            </a:xfrm>
          </p:grpSpPr>
          <p:sp>
            <p:nvSpPr>
              <p:cNvPr id="24" name="円/楕円 23"/>
              <p:cNvSpPr/>
              <p:nvPr/>
            </p:nvSpPr>
            <p:spPr>
              <a:xfrm>
                <a:off x="5481649" y="4425014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5189355" y="3995772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26" name="図形グループ 25"/>
              <p:cNvGrpSpPr/>
              <p:nvPr/>
            </p:nvGrpSpPr>
            <p:grpSpPr>
              <a:xfrm>
                <a:off x="5481649" y="3995772"/>
                <a:ext cx="473734" cy="473734"/>
                <a:chOff x="1837909" y="4403112"/>
                <a:chExt cx="383119" cy="383119"/>
              </a:xfrm>
            </p:grpSpPr>
            <p:sp>
              <p:nvSpPr>
                <p:cNvPr id="31" name="円/楕円 30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2" name="円/楕円 31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27" name="図形グループ 26"/>
              <p:cNvGrpSpPr/>
              <p:nvPr/>
            </p:nvGrpSpPr>
            <p:grpSpPr>
              <a:xfrm>
                <a:off x="5189355" y="4425014"/>
                <a:ext cx="473734" cy="473734"/>
                <a:chOff x="1837909" y="4403112"/>
                <a:chExt cx="383119" cy="383119"/>
              </a:xfrm>
            </p:grpSpPr>
            <p:sp>
              <p:nvSpPr>
                <p:cNvPr id="29" name="円/楕円 28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0" name="円/楕円 29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28" name="円/楕円 27"/>
              <p:cNvSpPr/>
              <p:nvPr/>
            </p:nvSpPr>
            <p:spPr>
              <a:xfrm>
                <a:off x="5007331" y="3895417"/>
                <a:ext cx="1116803" cy="1116803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3" name="図形グループ 32"/>
          <p:cNvGrpSpPr/>
          <p:nvPr/>
        </p:nvGrpSpPr>
        <p:grpSpPr>
          <a:xfrm>
            <a:off x="6376746" y="1984734"/>
            <a:ext cx="2313454" cy="2178615"/>
            <a:chOff x="6376746" y="1984734"/>
            <a:chExt cx="2313454" cy="2178615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6376746" y="1984734"/>
              <a:ext cx="2313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pentaquark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35" name="図形グループ 34"/>
            <p:cNvGrpSpPr/>
            <p:nvPr/>
          </p:nvGrpSpPr>
          <p:grpSpPr>
            <a:xfrm>
              <a:off x="6762748" y="2727383"/>
              <a:ext cx="1435966" cy="1435966"/>
              <a:chOff x="7068380" y="5012827"/>
              <a:chExt cx="1435966" cy="1435966"/>
            </a:xfrm>
          </p:grpSpPr>
          <p:sp>
            <p:nvSpPr>
              <p:cNvPr id="36" name="円/楕円 35"/>
              <p:cNvSpPr/>
              <p:nvPr/>
            </p:nvSpPr>
            <p:spPr>
              <a:xfrm>
                <a:off x="7279693" y="5222944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7" name="円/楕円 36"/>
              <p:cNvSpPr/>
              <p:nvPr/>
            </p:nvSpPr>
            <p:spPr>
              <a:xfrm>
                <a:off x="7279693" y="5756687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8" name="円/楕円 37"/>
              <p:cNvSpPr/>
              <p:nvPr/>
            </p:nvSpPr>
            <p:spPr>
              <a:xfrm>
                <a:off x="7844842" y="5222944"/>
                <a:ext cx="473734" cy="47373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7844842" y="5756687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40" name="図形グループ 39"/>
              <p:cNvGrpSpPr/>
              <p:nvPr/>
            </p:nvGrpSpPr>
            <p:grpSpPr>
              <a:xfrm>
                <a:off x="7564183" y="5497922"/>
                <a:ext cx="473734" cy="473734"/>
                <a:chOff x="1837909" y="4403112"/>
                <a:chExt cx="383119" cy="383119"/>
              </a:xfrm>
            </p:grpSpPr>
            <p:sp>
              <p:nvSpPr>
                <p:cNvPr id="42" name="円/楕円 41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43" name="円/楕円 42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41" name="円/楕円 40"/>
              <p:cNvSpPr/>
              <p:nvPr/>
            </p:nvSpPr>
            <p:spPr>
              <a:xfrm>
                <a:off x="7068380" y="5012827"/>
                <a:ext cx="1435966" cy="1435966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44" name="図形グループ 43"/>
          <p:cNvGrpSpPr/>
          <p:nvPr/>
        </p:nvGrpSpPr>
        <p:grpSpPr>
          <a:xfrm>
            <a:off x="3698307" y="4305685"/>
            <a:ext cx="5081686" cy="1039238"/>
            <a:chOff x="3698307" y="4305685"/>
            <a:chExt cx="5081686" cy="1039238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4951086" y="4821703"/>
              <a:ext cx="2576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Exotic hadron</a:t>
              </a:r>
            </a:p>
          </p:txBody>
        </p:sp>
        <p:sp>
          <p:nvSpPr>
            <p:cNvPr id="46" name="左中かっこ 45"/>
            <p:cNvSpPr/>
            <p:nvPr/>
          </p:nvSpPr>
          <p:spPr>
            <a:xfrm rot="16200000">
              <a:off x="6053040" y="1950952"/>
              <a:ext cx="372219" cy="5081686"/>
            </a:xfrm>
            <a:prstGeom prst="leftBrace">
              <a:avLst>
                <a:gd name="adj1" fmla="val 36669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297045" y="4305685"/>
            <a:ext cx="2954404" cy="972492"/>
            <a:chOff x="297045" y="4305685"/>
            <a:chExt cx="2954404" cy="972492"/>
          </a:xfrm>
        </p:grpSpPr>
        <p:sp>
          <p:nvSpPr>
            <p:cNvPr id="48" name="左中かっこ 47"/>
            <p:cNvSpPr/>
            <p:nvPr/>
          </p:nvSpPr>
          <p:spPr>
            <a:xfrm rot="16200000">
              <a:off x="1588137" y="3014593"/>
              <a:ext cx="372219" cy="2954404"/>
            </a:xfrm>
            <a:prstGeom prst="leftBrace">
              <a:avLst>
                <a:gd name="adj1" fmla="val 36669"/>
                <a:gd name="adj2" fmla="val 50000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entury Gothic"/>
                <a:cs typeface="Century Gothic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887581" y="4939623"/>
              <a:ext cx="17339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normal hadron</a:t>
              </a:r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363690" y="5374231"/>
            <a:ext cx="282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Century Gothic"/>
                <a:ea typeface="HG丸ｺﾞｼｯｸM-PRO"/>
                <a:cs typeface="Century Gothic"/>
              </a:rPr>
              <a:t>“Quark model”</a:t>
            </a:r>
            <a:endParaRPr kumimoji="1"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51" name="図形グループ 50"/>
          <p:cNvGrpSpPr/>
          <p:nvPr/>
        </p:nvGrpSpPr>
        <p:grpSpPr>
          <a:xfrm>
            <a:off x="5287546" y="5319252"/>
            <a:ext cx="1933509" cy="642620"/>
            <a:chOff x="2859137" y="523220"/>
            <a:chExt cx="1933509" cy="642620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9137" y="523220"/>
              <a:ext cx="642620" cy="64262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1757" y="523220"/>
              <a:ext cx="642620" cy="64262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0026" y="523220"/>
              <a:ext cx="642620" cy="642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89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9943" y="646872"/>
            <a:ext cx="3158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What is “exotic”?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4774" y="1327047"/>
            <a:ext cx="637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Quantum numbers (charge, J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PC</a:t>
            </a:r>
            <a:r>
              <a:rPr lang="en-US" altLang="ja-JP" sz="2800" dirty="0" smtClean="0">
                <a:latin typeface="Century Gothic"/>
                <a:cs typeface="Century Gothic"/>
              </a:rPr>
              <a:t>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163126" y="2087712"/>
            <a:ext cx="2011413" cy="2019034"/>
            <a:chOff x="3714518" y="1984734"/>
            <a:chExt cx="2011413" cy="201903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714518" y="1984734"/>
              <a:ext cx="20114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tetraquark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8" name="図形グループ 7"/>
            <p:cNvGrpSpPr/>
            <p:nvPr/>
          </p:nvGrpSpPr>
          <p:grpSpPr>
            <a:xfrm>
              <a:off x="4148657" y="2886965"/>
              <a:ext cx="1116803" cy="1116803"/>
              <a:chOff x="5007331" y="3895417"/>
              <a:chExt cx="1116803" cy="1116803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5481649" y="4425014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189355" y="3995772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11" name="図形グループ 10"/>
              <p:cNvGrpSpPr/>
              <p:nvPr/>
            </p:nvGrpSpPr>
            <p:grpSpPr>
              <a:xfrm>
                <a:off x="5481649" y="3995772"/>
                <a:ext cx="473734" cy="473734"/>
                <a:chOff x="1837909" y="4403112"/>
                <a:chExt cx="383119" cy="383119"/>
              </a:xfrm>
            </p:grpSpPr>
            <p:sp>
              <p:nvSpPr>
                <p:cNvPr id="16" name="円/楕円 1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7" name="円/楕円 1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2" name="図形グループ 11"/>
              <p:cNvGrpSpPr/>
              <p:nvPr/>
            </p:nvGrpSpPr>
            <p:grpSpPr>
              <a:xfrm>
                <a:off x="5189355" y="4425014"/>
                <a:ext cx="473734" cy="473734"/>
                <a:chOff x="1837909" y="4403112"/>
                <a:chExt cx="383119" cy="383119"/>
              </a:xfrm>
            </p:grpSpPr>
            <p:sp>
              <p:nvSpPr>
                <p:cNvPr id="14" name="円/楕円 13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5" name="円/楕円 14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3" name="円/楕円 12"/>
              <p:cNvSpPr/>
              <p:nvPr/>
            </p:nvSpPr>
            <p:spPr>
              <a:xfrm>
                <a:off x="5007331" y="3895417"/>
                <a:ext cx="1116803" cy="1116803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0" name="図形グループ 29"/>
          <p:cNvGrpSpPr/>
          <p:nvPr/>
        </p:nvGrpSpPr>
        <p:grpSpPr>
          <a:xfrm>
            <a:off x="2200417" y="2087712"/>
            <a:ext cx="1393731" cy="1924788"/>
            <a:chOff x="301254" y="1984734"/>
            <a:chExt cx="1393731" cy="1924788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490922" y="2981210"/>
              <a:ext cx="928312" cy="928312"/>
              <a:chOff x="1774407" y="2899676"/>
              <a:chExt cx="928312" cy="928312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1851805" y="3125416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34" name="図形グループ 33"/>
              <p:cNvGrpSpPr/>
              <p:nvPr/>
            </p:nvGrpSpPr>
            <p:grpSpPr>
              <a:xfrm>
                <a:off x="2144099" y="3125416"/>
                <a:ext cx="473734" cy="473734"/>
                <a:chOff x="1837909" y="4403112"/>
                <a:chExt cx="383119" cy="383119"/>
              </a:xfrm>
            </p:grpSpPr>
            <p:sp>
              <p:nvSpPr>
                <p:cNvPr id="36" name="円/楕円 3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35" name="円/楕円 34"/>
              <p:cNvSpPr/>
              <p:nvPr/>
            </p:nvSpPr>
            <p:spPr>
              <a:xfrm>
                <a:off x="1774407" y="2899676"/>
                <a:ext cx="928312" cy="928312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301254" y="1984734"/>
              <a:ext cx="1393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ea typeface="HG丸ｺﾞｼｯｸM-PRO"/>
                  <a:cs typeface="Century Gothic"/>
                </a:rPr>
                <a:t>meson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4150104" y="3325499"/>
            <a:ext cx="52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or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284579" y="4197285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endParaRPr kumimoji="1"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125338" y="4197285"/>
            <a:ext cx="200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</a:t>
            </a:r>
            <a:r>
              <a:rPr lang="en-US" altLang="ja-JP" sz="2800" dirty="0" err="1">
                <a:latin typeface="Century Gothic"/>
                <a:ea typeface="HG丸ｺﾞｼｯｸM-PRO"/>
                <a:cs typeface="Century Gothic"/>
              </a:rPr>
              <a:t>q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466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9943" y="646872"/>
            <a:ext cx="3158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What is “exotic”?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4774" y="1327047"/>
            <a:ext cx="637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Quantum numbers (</a:t>
            </a:r>
            <a:r>
              <a:rPr lang="en-US" altLang="ja-JP" sz="2800" dirty="0" smtClean="0">
                <a:solidFill>
                  <a:srgbClr val="C0504D"/>
                </a:solidFill>
                <a:latin typeface="Century Gothic"/>
                <a:cs typeface="Century Gothic"/>
              </a:rPr>
              <a:t>charge</a:t>
            </a:r>
            <a:r>
              <a:rPr lang="en-US" altLang="ja-JP" sz="2800" dirty="0" smtClean="0">
                <a:latin typeface="Century Gothic"/>
                <a:cs typeface="Century Gothic"/>
              </a:rPr>
              <a:t>, J</a:t>
            </a:r>
            <a:r>
              <a:rPr lang="en-US" altLang="ja-JP" sz="2800" baseline="30000" dirty="0" smtClean="0">
                <a:latin typeface="Century Gothic"/>
                <a:cs typeface="Century Gothic"/>
              </a:rPr>
              <a:t>PC</a:t>
            </a:r>
            <a:r>
              <a:rPr lang="en-US" altLang="ja-JP" sz="2800" dirty="0" smtClean="0">
                <a:latin typeface="Century Gothic"/>
                <a:cs typeface="Century Gothic"/>
              </a:rPr>
              <a:t>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163126" y="2087712"/>
            <a:ext cx="2011413" cy="2019034"/>
            <a:chOff x="3714518" y="1984734"/>
            <a:chExt cx="2011413" cy="201903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714518" y="1984734"/>
              <a:ext cx="20114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tetraquark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8" name="図形グループ 7"/>
            <p:cNvGrpSpPr/>
            <p:nvPr/>
          </p:nvGrpSpPr>
          <p:grpSpPr>
            <a:xfrm>
              <a:off x="4148657" y="2886965"/>
              <a:ext cx="1116803" cy="1116803"/>
              <a:chOff x="5007331" y="3895417"/>
              <a:chExt cx="1116803" cy="1116803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5481649" y="4425014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189355" y="3995772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11" name="図形グループ 10"/>
              <p:cNvGrpSpPr/>
              <p:nvPr/>
            </p:nvGrpSpPr>
            <p:grpSpPr>
              <a:xfrm>
                <a:off x="5481649" y="3995772"/>
                <a:ext cx="473734" cy="473734"/>
                <a:chOff x="1837909" y="4403112"/>
                <a:chExt cx="383119" cy="383119"/>
              </a:xfrm>
            </p:grpSpPr>
            <p:sp>
              <p:nvSpPr>
                <p:cNvPr id="16" name="円/楕円 1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7" name="円/楕円 1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2" name="図形グループ 11"/>
              <p:cNvGrpSpPr/>
              <p:nvPr/>
            </p:nvGrpSpPr>
            <p:grpSpPr>
              <a:xfrm>
                <a:off x="5189355" y="4425014"/>
                <a:ext cx="473734" cy="473734"/>
                <a:chOff x="1837909" y="4403112"/>
                <a:chExt cx="383119" cy="383119"/>
              </a:xfrm>
            </p:grpSpPr>
            <p:sp>
              <p:nvSpPr>
                <p:cNvPr id="14" name="円/楕円 13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5" name="円/楕円 14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3" name="円/楕円 12"/>
              <p:cNvSpPr/>
              <p:nvPr/>
            </p:nvSpPr>
            <p:spPr>
              <a:xfrm>
                <a:off x="5007331" y="3895417"/>
                <a:ext cx="1116803" cy="1116803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0" name="図形グループ 29"/>
          <p:cNvGrpSpPr/>
          <p:nvPr/>
        </p:nvGrpSpPr>
        <p:grpSpPr>
          <a:xfrm>
            <a:off x="2200417" y="2087712"/>
            <a:ext cx="1393731" cy="1924788"/>
            <a:chOff x="301254" y="1984734"/>
            <a:chExt cx="1393731" cy="1924788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490922" y="2981210"/>
              <a:ext cx="928312" cy="928312"/>
              <a:chOff x="1774407" y="2899676"/>
              <a:chExt cx="928312" cy="928312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1851805" y="3125416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34" name="図形グループ 33"/>
              <p:cNvGrpSpPr/>
              <p:nvPr/>
            </p:nvGrpSpPr>
            <p:grpSpPr>
              <a:xfrm>
                <a:off x="2144099" y="3125416"/>
                <a:ext cx="473734" cy="473734"/>
                <a:chOff x="1837909" y="4403112"/>
                <a:chExt cx="383119" cy="383119"/>
              </a:xfrm>
            </p:grpSpPr>
            <p:sp>
              <p:nvSpPr>
                <p:cNvPr id="36" name="円/楕円 3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35" name="円/楕円 34"/>
              <p:cNvSpPr/>
              <p:nvPr/>
            </p:nvSpPr>
            <p:spPr>
              <a:xfrm>
                <a:off x="1774407" y="2899676"/>
                <a:ext cx="928312" cy="928312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301254" y="1984734"/>
              <a:ext cx="1393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ea typeface="HG丸ｺﾞｼｯｸM-PRO"/>
                  <a:cs typeface="Century Gothic"/>
                </a:rPr>
                <a:t>meson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4150104" y="3325499"/>
            <a:ext cx="52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or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284579" y="4197285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endParaRPr kumimoji="1"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177245" y="4197285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2800" b="1" dirty="0" err="1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ud</a:t>
            </a:r>
            <a:r>
              <a:rPr lang="en-US" altLang="ja-JP" sz="2800" b="1" baseline="30000" dirty="0" err="1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9441" y="4820487"/>
            <a:ext cx="187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lectric charge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14410" y="4820487"/>
            <a:ext cx="326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0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885073" y="4772832"/>
            <a:ext cx="48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+1</a:t>
            </a:r>
            <a:endParaRPr lang="ja-JP" altLang="en-US" sz="2000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368" y="5189819"/>
            <a:ext cx="642620" cy="6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8635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5259392"/>
            <a:ext cx="9144000" cy="95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67633" y="1869425"/>
            <a:ext cx="120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entury Gothic"/>
                <a:cs typeface="Century Gothic"/>
              </a:rPr>
              <a:t>BNL-RHIC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45533" y="409544"/>
            <a:ext cx="109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cs typeface="Century Gothic"/>
              </a:rPr>
              <a:t>GSI-FAIR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47827" y="2212499"/>
            <a:ext cx="1335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entury Gothic"/>
                <a:cs typeface="Century Gothic"/>
              </a:rPr>
              <a:t>CERN-LHC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10" name="直線コネクタ 9"/>
          <p:cNvCxnSpPr>
            <a:stCxn id="9" idx="1"/>
          </p:cNvCxnSpPr>
          <p:nvPr/>
        </p:nvCxnSpPr>
        <p:spPr>
          <a:xfrm flipH="1" flipV="1">
            <a:off x="4450523" y="2054091"/>
            <a:ext cx="397304" cy="343074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4369233" y="1721724"/>
            <a:ext cx="176300" cy="244016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2254981" y="2054091"/>
            <a:ext cx="395454" cy="60870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図 16" descr="cern-lhc-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233" y="2566382"/>
            <a:ext cx="2145769" cy="1535566"/>
          </a:xfrm>
          <a:prstGeom prst="rect">
            <a:avLst/>
          </a:prstGeom>
        </p:spPr>
      </p:pic>
      <p:pic>
        <p:nvPicPr>
          <p:cNvPr id="18" name="図 17" descr="figs_RHICPho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04" y="2238757"/>
            <a:ext cx="2156062" cy="1414916"/>
          </a:xfrm>
          <a:prstGeom prst="rect">
            <a:avLst/>
          </a:prstGeom>
        </p:spPr>
      </p:pic>
      <p:pic>
        <p:nvPicPr>
          <p:cNvPr id="19" name="図 18" descr="GSI_FAIR_2010-10_300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9600" y="766176"/>
            <a:ext cx="2011680" cy="95554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323" y="304944"/>
            <a:ext cx="1955601" cy="156448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7505473" y="1869425"/>
            <a:ext cx="55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cs typeface="Century Gothic"/>
              </a:rPr>
              <a:t>BES</a:t>
            </a:r>
            <a:endParaRPr kumimoji="1"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32" name="直線コネクタ 31"/>
          <p:cNvCxnSpPr>
            <a:stCxn id="31" idx="1"/>
          </p:cNvCxnSpPr>
          <p:nvPr/>
        </p:nvCxnSpPr>
        <p:spPr>
          <a:xfrm flipH="1">
            <a:off x="7018849" y="2054091"/>
            <a:ext cx="486624" cy="263008"/>
          </a:xfrm>
          <a:prstGeom prst="line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795515" y="2146349"/>
            <a:ext cx="734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0000"/>
                </a:solidFill>
                <a:latin typeface="Century Gothic"/>
                <a:ea typeface="HG丸ｺﾞｼｯｸM-PRO"/>
                <a:cs typeface="Century Gothic"/>
              </a:rPr>
              <a:t>Japan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9556" y="5780781"/>
            <a:ext cx="775027" cy="6493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473" y="5219496"/>
            <a:ext cx="914498" cy="60966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167" y="5229510"/>
            <a:ext cx="914498" cy="60966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82380" y="5783771"/>
            <a:ext cx="775027" cy="6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96389 4.44444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3.7037E-6 L 1.02604 3.7037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33333E-6 4.44444E-6 L -0.96389 4.44444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9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3.33333E-6 7.40741E-7 L 0.92518 7.40741E-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9943" y="646872"/>
            <a:ext cx="3158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What is “exotic”?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4774" y="1327047"/>
            <a:ext cx="637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2. Quantum numbers (charge, </a:t>
            </a:r>
            <a:r>
              <a:rPr lang="en-US" altLang="ja-JP" sz="2800" dirty="0" smtClean="0">
                <a:solidFill>
                  <a:srgbClr val="C0504D"/>
                </a:solidFill>
                <a:latin typeface="Century Gothic"/>
                <a:cs typeface="Century Gothic"/>
              </a:rPr>
              <a:t>J</a:t>
            </a:r>
            <a:r>
              <a:rPr lang="en-US" altLang="ja-JP" sz="2800" baseline="30000" dirty="0" smtClean="0">
                <a:solidFill>
                  <a:srgbClr val="C0504D"/>
                </a:solidFill>
                <a:latin typeface="Century Gothic"/>
                <a:cs typeface="Century Gothic"/>
              </a:rPr>
              <a:t>PC</a:t>
            </a:r>
            <a:r>
              <a:rPr lang="en-US" altLang="ja-JP" sz="2800" dirty="0" smtClean="0">
                <a:latin typeface="Century Gothic"/>
                <a:cs typeface="Century Gothic"/>
              </a:rPr>
              <a:t>)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5163126" y="2087712"/>
            <a:ext cx="2011413" cy="2019034"/>
            <a:chOff x="3714518" y="1984734"/>
            <a:chExt cx="2011413" cy="2019034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3714518" y="1984734"/>
              <a:ext cx="20114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err="1" smtClean="0">
                  <a:latin typeface="Century Gothic"/>
                  <a:ea typeface="HG丸ｺﾞｼｯｸM-PRO"/>
                  <a:cs typeface="Century Gothic"/>
                </a:rPr>
                <a:t>tetraquark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  <p:grpSp>
          <p:nvGrpSpPr>
            <p:cNvPr id="8" name="図形グループ 7"/>
            <p:cNvGrpSpPr/>
            <p:nvPr/>
          </p:nvGrpSpPr>
          <p:grpSpPr>
            <a:xfrm>
              <a:off x="4148657" y="2886965"/>
              <a:ext cx="1116803" cy="1116803"/>
              <a:chOff x="5007331" y="3895417"/>
              <a:chExt cx="1116803" cy="1116803"/>
            </a:xfrm>
          </p:grpSpPr>
          <p:sp>
            <p:nvSpPr>
              <p:cNvPr id="9" name="円/楕円 8"/>
              <p:cNvSpPr/>
              <p:nvPr/>
            </p:nvSpPr>
            <p:spPr>
              <a:xfrm>
                <a:off x="5481649" y="4425014"/>
                <a:ext cx="473734" cy="473734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10" name="円/楕円 9"/>
              <p:cNvSpPr/>
              <p:nvPr/>
            </p:nvSpPr>
            <p:spPr>
              <a:xfrm>
                <a:off x="5189355" y="3995772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11" name="図形グループ 10"/>
              <p:cNvGrpSpPr/>
              <p:nvPr/>
            </p:nvGrpSpPr>
            <p:grpSpPr>
              <a:xfrm>
                <a:off x="5481649" y="3995772"/>
                <a:ext cx="473734" cy="473734"/>
                <a:chOff x="1837909" y="4403112"/>
                <a:chExt cx="383119" cy="383119"/>
              </a:xfrm>
            </p:grpSpPr>
            <p:sp>
              <p:nvSpPr>
                <p:cNvPr id="16" name="円/楕円 1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7" name="円/楕円 1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12" name="図形グループ 11"/>
              <p:cNvGrpSpPr/>
              <p:nvPr/>
            </p:nvGrpSpPr>
            <p:grpSpPr>
              <a:xfrm>
                <a:off x="5189355" y="4425014"/>
                <a:ext cx="473734" cy="473734"/>
                <a:chOff x="1837909" y="4403112"/>
                <a:chExt cx="383119" cy="383119"/>
              </a:xfrm>
            </p:grpSpPr>
            <p:sp>
              <p:nvSpPr>
                <p:cNvPr id="14" name="円/楕円 13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1F497D"/>
                </a:solidFill>
                <a:ln>
                  <a:solidFill>
                    <a:srgbClr val="1F497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5" name="円/楕円 14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13" name="円/楕円 12"/>
              <p:cNvSpPr/>
              <p:nvPr/>
            </p:nvSpPr>
            <p:spPr>
              <a:xfrm>
                <a:off x="5007331" y="3895417"/>
                <a:ext cx="1116803" cy="1116803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0" name="図形グループ 29"/>
          <p:cNvGrpSpPr/>
          <p:nvPr/>
        </p:nvGrpSpPr>
        <p:grpSpPr>
          <a:xfrm>
            <a:off x="2200417" y="2087712"/>
            <a:ext cx="1393731" cy="1924788"/>
            <a:chOff x="301254" y="1984734"/>
            <a:chExt cx="1393731" cy="1924788"/>
          </a:xfrm>
        </p:grpSpPr>
        <p:grpSp>
          <p:nvGrpSpPr>
            <p:cNvPr id="31" name="図形グループ 30"/>
            <p:cNvGrpSpPr/>
            <p:nvPr/>
          </p:nvGrpSpPr>
          <p:grpSpPr>
            <a:xfrm>
              <a:off x="490922" y="2981210"/>
              <a:ext cx="928312" cy="928312"/>
              <a:chOff x="1774407" y="2899676"/>
              <a:chExt cx="928312" cy="928312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1851805" y="3125416"/>
                <a:ext cx="473734" cy="473734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  <p:grpSp>
            <p:nvGrpSpPr>
              <p:cNvPr id="34" name="図形グループ 33"/>
              <p:cNvGrpSpPr/>
              <p:nvPr/>
            </p:nvGrpSpPr>
            <p:grpSpPr>
              <a:xfrm>
                <a:off x="2144099" y="3125416"/>
                <a:ext cx="473734" cy="473734"/>
                <a:chOff x="1837909" y="4403112"/>
                <a:chExt cx="383119" cy="383119"/>
              </a:xfrm>
            </p:grpSpPr>
            <p:sp>
              <p:nvSpPr>
                <p:cNvPr id="36" name="円/楕円 35"/>
                <p:cNvSpPr/>
                <p:nvPr/>
              </p:nvSpPr>
              <p:spPr>
                <a:xfrm>
                  <a:off x="1837909" y="4403112"/>
                  <a:ext cx="383119" cy="383119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1908546" y="4473749"/>
                  <a:ext cx="241844" cy="2418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entury Gothic"/>
                    <a:cs typeface="Century Gothic"/>
                  </a:endParaRPr>
                </a:p>
              </p:txBody>
            </p:sp>
          </p:grpSp>
          <p:sp>
            <p:nvSpPr>
              <p:cNvPr id="35" name="円/楕円 34"/>
              <p:cNvSpPr/>
              <p:nvPr/>
            </p:nvSpPr>
            <p:spPr>
              <a:xfrm>
                <a:off x="1774407" y="2899676"/>
                <a:ext cx="928312" cy="928312"/>
              </a:xfrm>
              <a:prstGeom prst="ellipse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301254" y="1984734"/>
              <a:ext cx="1393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latin typeface="Century Gothic"/>
                  <a:ea typeface="HG丸ｺﾞｼｯｸM-PRO"/>
                  <a:cs typeface="Century Gothic"/>
                </a:rPr>
                <a:t>meson</a:t>
              </a:r>
              <a:endParaRPr kumimoji="1" lang="ja-JP" altLang="en-US" sz="28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4150104" y="3325499"/>
            <a:ext cx="52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or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284579" y="4197285"/>
            <a:ext cx="1056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endParaRPr kumimoji="1"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49264" y="4683183"/>
            <a:ext cx="1456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prohibited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25338" y="4197285"/>
            <a:ext cx="2006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cc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r>
              <a:rPr lang="en-US" altLang="ja-JP" sz="2800" dirty="0" err="1" smtClean="0">
                <a:latin typeface="Century Gothic"/>
                <a:ea typeface="HG丸ｺﾞｼｯｸM-PRO"/>
                <a:cs typeface="Century Gothic"/>
              </a:rPr>
              <a:t>q</a:t>
            </a:r>
            <a:r>
              <a:rPr lang="en-US" altLang="ja-JP" sz="2800" dirty="0" err="1">
                <a:latin typeface="Century Gothic"/>
                <a:ea typeface="HG丸ｺﾞｼｯｸM-PRO"/>
                <a:cs typeface="Century Gothic"/>
              </a:rPr>
              <a:t>q</a:t>
            </a:r>
            <a:r>
              <a:rPr lang="en-US" altLang="ja-JP" sz="2800" baseline="30000" dirty="0" err="1" smtClean="0">
                <a:latin typeface="Century Gothic"/>
                <a:ea typeface="HG丸ｺﾞｼｯｸM-PRO"/>
                <a:cs typeface="Century Gothic"/>
              </a:rPr>
              <a:t>bar</a:t>
            </a:r>
            <a:endParaRPr lang="ja-JP" altLang="en-US" sz="28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523724" y="4683183"/>
            <a:ext cx="117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allowed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5670" y="4526366"/>
            <a:ext cx="1352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Exotic </a:t>
            </a:r>
            <a:r>
              <a:rPr lang="en-US" altLang="ja-JP" sz="2000" b="1" dirty="0">
                <a:solidFill>
                  <a:srgbClr val="C0504D"/>
                </a:solidFill>
                <a:latin typeface="Century Gothic"/>
                <a:cs typeface="Century Gothic"/>
              </a:rPr>
              <a:t>J</a:t>
            </a:r>
            <a:r>
              <a:rPr lang="en-US" altLang="ja-JP" sz="2000" b="1" baseline="30000" dirty="0">
                <a:solidFill>
                  <a:srgbClr val="C0504D"/>
                </a:solidFill>
                <a:latin typeface="Century Gothic"/>
                <a:cs typeface="Century Gothic"/>
              </a:rPr>
              <a:t>PC </a:t>
            </a:r>
            <a:endParaRPr lang="en-US" altLang="ja-JP" sz="2000" b="1" dirty="0">
              <a:solidFill>
                <a:srgbClr val="C0504D"/>
              </a:solidFill>
              <a:latin typeface="Century Gothic"/>
              <a:cs typeface="Century Gothic"/>
            </a:endParaRPr>
          </a:p>
          <a:p>
            <a:pPr algn="ctr"/>
            <a:r>
              <a:rPr lang="en-US" altLang="ja-JP" sz="2000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</a:t>
            </a:r>
            <a:r>
              <a:rPr lang="en-US" altLang="ja-JP" sz="2000" b="1" baseline="30000" dirty="0">
                <a:solidFill>
                  <a:srgbClr val="C0504D"/>
                </a:solidFill>
                <a:latin typeface="Century Gothic"/>
                <a:cs typeface="Century Gothic"/>
              </a:rPr>
              <a:t>+-</a:t>
            </a:r>
            <a:r>
              <a:rPr lang="en-US" altLang="ja-JP" sz="2000" b="1" dirty="0">
                <a:solidFill>
                  <a:srgbClr val="C0504D"/>
                </a:solidFill>
                <a:latin typeface="Century Gothic"/>
                <a:cs typeface="Century Gothic"/>
              </a:rPr>
              <a:t>,</a:t>
            </a:r>
            <a:r>
              <a:rPr lang="ja-JP" altLang="en-US" sz="2000" b="1" dirty="0">
                <a:solidFill>
                  <a:srgbClr val="C0504D"/>
                </a:solidFill>
                <a:latin typeface="Century Gothic"/>
                <a:cs typeface="Century Gothic"/>
              </a:rPr>
              <a:t> </a:t>
            </a:r>
            <a:r>
              <a:rPr lang="en-US" altLang="ja-JP" sz="2000" b="1" dirty="0">
                <a:solidFill>
                  <a:srgbClr val="C0504D"/>
                </a:solidFill>
                <a:latin typeface="Century Gothic"/>
                <a:cs typeface="Century Gothic"/>
              </a:rPr>
              <a:t>O</a:t>
            </a:r>
            <a:r>
              <a:rPr lang="en-US" altLang="ja-JP" sz="2000" b="1" baseline="30000" dirty="0">
                <a:solidFill>
                  <a:srgbClr val="C0504D"/>
                </a:solidFill>
                <a:latin typeface="Century Gothic"/>
                <a:cs typeface="Century Gothic"/>
              </a:rPr>
              <a:t>-+</a:t>
            </a:r>
          </a:p>
        </p:txBody>
      </p:sp>
    </p:spTree>
    <p:extLst>
      <p:ext uri="{BB962C8B-B14F-4D97-AF65-F5344CB8AC3E}">
        <p14:creationId xmlns:p14="http://schemas.microsoft.com/office/powerpoint/2010/main" val="28422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3498" y="575750"/>
            <a:ext cx="703502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about </a:t>
            </a:r>
            <a:r>
              <a:rPr lang="en-US" altLang="ja-JP" sz="400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20</a:t>
            </a:r>
            <a:endParaRPr lang="ja-JP" altLang="en-US" sz="40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4510" y="816032"/>
            <a:ext cx="8054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Quiz: How many X, Y, Z are discovered so far?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33916" y="1332465"/>
            <a:ext cx="1694995" cy="769441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Normal hadron</a:t>
            </a:r>
          </a:p>
          <a:p>
            <a:pPr algn="ctr"/>
            <a:r>
              <a:rPr lang="en-US" altLang="ja-JP" sz="1600" dirty="0" smtClean="0">
                <a:latin typeface="Century Gothic"/>
                <a:cs typeface="Century Gothic"/>
              </a:rPr>
              <a:t>about</a:t>
            </a:r>
            <a:r>
              <a:rPr lang="en-US" altLang="ja-JP" sz="2000" dirty="0" smtClean="0">
                <a:latin typeface="Century Gothic"/>
                <a:cs typeface="Century Gothic"/>
              </a:rPr>
              <a:t> </a:t>
            </a:r>
            <a:r>
              <a:rPr lang="en-US" altLang="ja-JP" sz="2800" b="1" dirty="0" smtClean="0">
                <a:solidFill>
                  <a:schemeClr val="accent2"/>
                </a:solidFill>
                <a:latin typeface="Century Gothic"/>
                <a:cs typeface="Century Gothic"/>
              </a:rPr>
              <a:t>300</a:t>
            </a:r>
            <a:endParaRPr lang="ja-JP" altLang="en-US" sz="2800" b="1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741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2276588"/>
            <a:ext cx="6362700" cy="49657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42521" y="1973750"/>
            <a:ext cx="3701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Century Gothic"/>
                <a:cs typeface="Century Gothic"/>
              </a:rPr>
              <a:t>N. </a:t>
            </a:r>
            <a:r>
              <a:rPr lang="en-US" altLang="ja-JP" sz="1200" dirty="0" err="1" smtClean="0">
                <a:latin typeface="Century Gothic"/>
                <a:cs typeface="Century Gothic"/>
              </a:rPr>
              <a:t>Brambilla</a:t>
            </a:r>
            <a:r>
              <a:rPr lang="en-US" altLang="ja-JP" sz="1200" dirty="0" smtClean="0">
                <a:latin typeface="Century Gothic"/>
                <a:cs typeface="Century Gothic"/>
              </a:rPr>
              <a:t>, et al., Eur. Phys. J. C74, 2981 (2014)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1206" y="909913"/>
            <a:ext cx="5921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Tables of X, Y, Z discovered so far.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542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89120"/>
            <a:ext cx="62992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4966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99" y="1201402"/>
            <a:ext cx="8872389" cy="54005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82238" y="523220"/>
            <a:ext cx="4179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Productions of hadrons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15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42288" y="825117"/>
            <a:ext cx="8683724" cy="5130741"/>
            <a:chOff x="442288" y="825117"/>
            <a:chExt cx="8683724" cy="51307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2703465" y="825117"/>
              <a:ext cx="37370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latin typeface="Century Gothic"/>
                  <a:cs typeface="Century Gothic"/>
                </a:rPr>
                <a:t>Conventional rule of naming</a:t>
              </a:r>
              <a:endParaRPr lang="ja-JP" altLang="en-US" sz="2000" dirty="0">
                <a:latin typeface="Century Gothic"/>
                <a:cs typeface="Century Gothic"/>
              </a:endParaRPr>
            </a:p>
          </p:txBody>
        </p:sp>
        <p:grpSp>
          <p:nvGrpSpPr>
            <p:cNvPr id="13" name="図形グループ 12"/>
            <p:cNvGrpSpPr/>
            <p:nvPr/>
          </p:nvGrpSpPr>
          <p:grpSpPr>
            <a:xfrm>
              <a:off x="442288" y="1501140"/>
              <a:ext cx="8683724" cy="4454718"/>
              <a:chOff x="497503" y="1501140"/>
              <a:chExt cx="8683724" cy="4454718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7503" y="1501140"/>
                <a:ext cx="1285240" cy="1285240"/>
              </a:xfrm>
              <a:prstGeom prst="rect">
                <a:avLst/>
              </a:prstGeom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7503" y="3085879"/>
                <a:ext cx="1285240" cy="1285240"/>
              </a:xfrm>
              <a:prstGeom prst="rect">
                <a:avLst/>
              </a:prstGeom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7503" y="4670618"/>
                <a:ext cx="1285240" cy="1285240"/>
              </a:xfrm>
              <a:prstGeom prst="rect">
                <a:avLst/>
              </a:prstGeom>
            </p:spPr>
          </p:pic>
          <p:sp>
            <p:nvSpPr>
              <p:cNvPr id="9" name="テキスト ボックス 8"/>
              <p:cNvSpPr txBox="1"/>
              <p:nvPr/>
            </p:nvSpPr>
            <p:spPr>
              <a:xfrm>
                <a:off x="1817112" y="1927259"/>
                <a:ext cx="73641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cs typeface="Century Gothic"/>
                  </a:rPr>
                  <a:t>Hadrons whose properties are different from quark model.</a:t>
                </a:r>
                <a:endParaRPr lang="ja-JP" altLang="en-US" sz="2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1817112" y="3449051"/>
                <a:ext cx="9595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cs typeface="Century Gothic"/>
                  </a:rPr>
                  <a:t>J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PC</a:t>
                </a:r>
                <a:r>
                  <a:rPr lang="en-US" altLang="ja-JP" sz="2000" dirty="0" smtClean="0">
                    <a:latin typeface="Century Gothic"/>
                    <a:cs typeface="Century Gothic"/>
                  </a:rPr>
                  <a:t>=1</a:t>
                </a:r>
                <a:r>
                  <a:rPr lang="en-US" altLang="ja-JP" sz="2000" baseline="30000" dirty="0" smtClean="0">
                    <a:latin typeface="Century Gothic"/>
                    <a:cs typeface="Century Gothic"/>
                  </a:rPr>
                  <a:t>--</a:t>
                </a:r>
                <a:endParaRPr lang="ja-JP" altLang="en-US" sz="2000" baseline="30000" dirty="0">
                  <a:latin typeface="Century Gothic"/>
                  <a:cs typeface="Century Gothic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1817112" y="5059190"/>
                <a:ext cx="30649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Century Gothic"/>
                    <a:cs typeface="Century Gothic"/>
                  </a:rPr>
                  <a:t>Electrically charged (±)</a:t>
                </a:r>
                <a:endParaRPr lang="ja-JP" altLang="en-US" sz="2000" dirty="0">
                  <a:latin typeface="Century Gothic"/>
                  <a:cs typeface="Century Gothi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90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88" y="4670618"/>
            <a:ext cx="1285240" cy="12852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03465" y="825117"/>
            <a:ext cx="373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>
                <a:latin typeface="Century Gothic"/>
                <a:cs typeface="Century Gothic"/>
              </a:rPr>
              <a:t>Conventional rule of naming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8" y="3085879"/>
            <a:ext cx="1285240" cy="128524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909630" y="3541149"/>
            <a:ext cx="6073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cs typeface="Century Gothic"/>
              </a:rPr>
              <a:t>However, all XYZ are “X” in Particle Data Group.</a:t>
            </a:r>
            <a:endParaRPr lang="ja-JP" altLang="en-US" sz="2000" dirty="0">
              <a:latin typeface="Century Gothic"/>
              <a:cs typeface="Century Gothic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8" y="1501140"/>
            <a:ext cx="1285240" cy="128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136E-6 2.62622E-6 L 3.02136E-6 -0.221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136E-6 -2.35471E-6 L 3.02136E-6 0.2338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901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573332" y="3977181"/>
            <a:ext cx="3788421" cy="2329755"/>
            <a:chOff x="305948" y="2546061"/>
            <a:chExt cx="3788421" cy="2329755"/>
          </a:xfrm>
        </p:grpSpPr>
        <p:sp>
          <p:nvSpPr>
            <p:cNvPr id="6" name="角丸四角形 5"/>
            <p:cNvSpPr/>
            <p:nvPr/>
          </p:nvSpPr>
          <p:spPr>
            <a:xfrm>
              <a:off x="312401" y="2546061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05948" y="2706234"/>
              <a:ext cx="2701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 err="1" smtClean="0">
                  <a:latin typeface="Century Gothic"/>
                  <a:cs typeface="Century Gothic"/>
                </a:rPr>
                <a:t>gluonic</a:t>
              </a:r>
              <a:r>
                <a:rPr lang="en-US" altLang="ja-JP" sz="1600" dirty="0" smtClean="0">
                  <a:latin typeface="Century Gothic"/>
                  <a:cs typeface="Century Gothic"/>
                </a:rPr>
                <a:t> excitation modes</a:t>
              </a:r>
              <a:endParaRPr lang="ja-JP" altLang="en-US" sz="1600" dirty="0">
                <a:latin typeface="Century Gothic"/>
                <a:cs typeface="Century Gothic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298322" y="3951094"/>
              <a:ext cx="2395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“string excitation”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 rot="20494407">
              <a:off x="1064025" y="3178621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" name="図形グループ 9"/>
            <p:cNvGrpSpPr/>
            <p:nvPr/>
          </p:nvGrpSpPr>
          <p:grpSpPr>
            <a:xfrm>
              <a:off x="2928347" y="2768586"/>
              <a:ext cx="578420" cy="769441"/>
              <a:chOff x="5460825" y="2175381"/>
              <a:chExt cx="1178395" cy="1567555"/>
            </a:xfrm>
          </p:grpSpPr>
          <p:sp>
            <p:nvSpPr>
              <p:cNvPr id="15" name="円/楕円 14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16" name="図形グループ 15"/>
              <p:cNvGrpSpPr/>
              <p:nvPr/>
            </p:nvGrpSpPr>
            <p:grpSpPr>
              <a:xfrm>
                <a:off x="5483516" y="2175381"/>
                <a:ext cx="1119936" cy="1567555"/>
                <a:chOff x="4012031" y="915169"/>
                <a:chExt cx="1119936" cy="1567555"/>
              </a:xfrm>
            </p:grpSpPr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012031" y="915169"/>
                  <a:ext cx="1119936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18" name="直線コネクタ 17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図形グループ 10"/>
            <p:cNvGrpSpPr/>
            <p:nvPr/>
          </p:nvGrpSpPr>
          <p:grpSpPr>
            <a:xfrm>
              <a:off x="702431" y="3648527"/>
              <a:ext cx="578420" cy="769441"/>
              <a:chOff x="2504780" y="2891559"/>
              <a:chExt cx="1178395" cy="1567555"/>
            </a:xfrm>
          </p:grpSpPr>
          <p:sp>
            <p:nvSpPr>
              <p:cNvPr id="13" name="円/楕円 12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2536368" y="2891559"/>
                <a:ext cx="1119936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1683305" y="4283721"/>
              <a:ext cx="16368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Σ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, </a:t>
              </a:r>
              <a:r>
                <a:rPr lang="en-US" altLang="ja-JP" sz="16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Π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, </a:t>
              </a:r>
              <a:r>
                <a:rPr lang="en-US" altLang="ja-JP" sz="16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Δ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, </a:t>
              </a:r>
              <a:r>
                <a:rPr lang="en-US" altLang="ja-JP" sz="1600" b="1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Φ</a:t>
              </a:r>
              <a:r>
                <a:rPr lang="en-US" altLang="ja-JP" sz="1600" b="1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, ...</a:t>
              </a:r>
            </a:p>
            <a:p>
              <a:pPr algn="ctr"/>
              <a:r>
                <a:rPr lang="en-US" altLang="ja-JP" sz="14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(S, P, D, F, ...)</a:t>
              </a:r>
              <a:endParaRPr lang="ja-JP" altLang="en-US" sz="14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4792646" y="1243204"/>
            <a:ext cx="3781968" cy="2329755"/>
            <a:chOff x="4770364" y="61564"/>
            <a:chExt cx="3781968" cy="2329755"/>
          </a:xfrm>
        </p:grpSpPr>
        <p:sp>
          <p:nvSpPr>
            <p:cNvPr id="20" name="角丸四角形 19"/>
            <p:cNvSpPr/>
            <p:nvPr/>
          </p:nvSpPr>
          <p:spPr>
            <a:xfrm>
              <a:off x="4770364" y="6156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図形グループ 20"/>
            <p:cNvGrpSpPr/>
            <p:nvPr/>
          </p:nvGrpSpPr>
          <p:grpSpPr>
            <a:xfrm>
              <a:off x="4958153" y="447773"/>
              <a:ext cx="3574985" cy="1636251"/>
              <a:chOff x="708418" y="1972299"/>
              <a:chExt cx="3574985" cy="1636251"/>
            </a:xfrm>
          </p:grpSpPr>
          <p:grpSp>
            <p:nvGrpSpPr>
              <p:cNvPr id="22" name="図形グループ 21"/>
              <p:cNvGrpSpPr/>
              <p:nvPr/>
            </p:nvGrpSpPr>
            <p:grpSpPr>
              <a:xfrm>
                <a:off x="708418" y="1972299"/>
                <a:ext cx="3574985" cy="1178395"/>
                <a:chOff x="689433" y="1933522"/>
                <a:chExt cx="3574985" cy="1178395"/>
              </a:xfrm>
            </p:grpSpPr>
            <p:sp>
              <p:nvSpPr>
                <p:cNvPr id="24" name="フリーフォーム 23"/>
                <p:cNvSpPr/>
                <p:nvPr/>
              </p:nvSpPr>
              <p:spPr>
                <a:xfrm>
                  <a:off x="1595919" y="2137312"/>
                  <a:ext cx="1922625" cy="720530"/>
                </a:xfrm>
                <a:custGeom>
                  <a:avLst/>
                  <a:gdLst>
                    <a:gd name="connsiteX0" fmla="*/ 0 w 5038530"/>
                    <a:gd name="connsiteY0" fmla="*/ 720530 h 720530"/>
                    <a:gd name="connsiteX1" fmla="*/ 720530 w 5038530"/>
                    <a:gd name="connsiteY1" fmla="*/ 0 h 720530"/>
                    <a:gd name="connsiteX2" fmla="*/ 1435877 w 5038530"/>
                    <a:gd name="connsiteY2" fmla="*/ 715346 h 720530"/>
                    <a:gd name="connsiteX3" fmla="*/ 2161591 w 5038530"/>
                    <a:gd name="connsiteY3" fmla="*/ 0 h 720530"/>
                    <a:gd name="connsiteX4" fmla="*/ 2876938 w 5038530"/>
                    <a:gd name="connsiteY4" fmla="*/ 715346 h 720530"/>
                    <a:gd name="connsiteX5" fmla="*/ 3602653 w 5038530"/>
                    <a:gd name="connsiteY5" fmla="*/ 5183 h 720530"/>
                    <a:gd name="connsiteX6" fmla="*/ 4323183 w 5038530"/>
                    <a:gd name="connsiteY6" fmla="*/ 715346 h 720530"/>
                    <a:gd name="connsiteX7" fmla="*/ 5038530 w 5038530"/>
                    <a:gd name="connsiteY7" fmla="*/ 0 h 72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38530" h="720530">
                      <a:moveTo>
                        <a:pt x="0" y="720530"/>
                      </a:moveTo>
                      <a:cubicBezTo>
                        <a:pt x="240608" y="360697"/>
                        <a:pt x="481217" y="864"/>
                        <a:pt x="720530" y="0"/>
                      </a:cubicBezTo>
                      <a:cubicBezTo>
                        <a:pt x="959843" y="-864"/>
                        <a:pt x="1195700" y="715346"/>
                        <a:pt x="1435877" y="715346"/>
                      </a:cubicBezTo>
                      <a:cubicBezTo>
                        <a:pt x="1676054" y="715346"/>
                        <a:pt x="1921414" y="0"/>
                        <a:pt x="2161591" y="0"/>
                      </a:cubicBezTo>
                      <a:cubicBezTo>
                        <a:pt x="2401768" y="0"/>
                        <a:pt x="2636761" y="714482"/>
                        <a:pt x="2876938" y="715346"/>
                      </a:cubicBezTo>
                      <a:cubicBezTo>
                        <a:pt x="3117115" y="716210"/>
                        <a:pt x="3361612" y="5183"/>
                        <a:pt x="3602653" y="5183"/>
                      </a:cubicBezTo>
                      <a:cubicBezTo>
                        <a:pt x="3843694" y="5183"/>
                        <a:pt x="4083870" y="716210"/>
                        <a:pt x="4323183" y="715346"/>
                      </a:cubicBezTo>
                      <a:cubicBezTo>
                        <a:pt x="4562496" y="714482"/>
                        <a:pt x="5038530" y="0"/>
                        <a:pt x="5038530" y="0"/>
                      </a:cubicBezTo>
                    </a:path>
                  </a:pathLst>
                </a:custGeom>
                <a:ln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5" name="図形グループ 24"/>
                <p:cNvGrpSpPr/>
                <p:nvPr/>
              </p:nvGrpSpPr>
              <p:grpSpPr>
                <a:xfrm>
                  <a:off x="689433" y="1933522"/>
                  <a:ext cx="1215503" cy="1178395"/>
                  <a:chOff x="2504780" y="3226621"/>
                  <a:chExt cx="1215503" cy="1178395"/>
                </a:xfrm>
              </p:grpSpPr>
              <p:sp>
                <p:nvSpPr>
                  <p:cNvPr id="31" name="円/楕円 30"/>
                  <p:cNvSpPr>
                    <a:spLocks noChangeAspect="1"/>
                  </p:cNvSpPr>
                  <p:nvPr/>
                </p:nvSpPr>
                <p:spPr>
                  <a:xfrm>
                    <a:off x="2504780" y="3226621"/>
                    <a:ext cx="1178395" cy="1178395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C0504D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" name="テキスト ボックス 31"/>
                  <p:cNvSpPr txBox="1"/>
                  <p:nvPr/>
                </p:nvSpPr>
                <p:spPr>
                  <a:xfrm>
                    <a:off x="2513102" y="3367073"/>
                    <a:ext cx="1207181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4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D</a:t>
                    </a:r>
                    <a:r>
                      <a:rPr lang="en-US" altLang="ja-JP" sz="4800" baseline="300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(</a:t>
                    </a:r>
                    <a:r>
                      <a:rPr lang="en-US" altLang="ja-JP" sz="48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*</a:t>
                    </a:r>
                    <a:r>
                      <a:rPr lang="en-US" altLang="ja-JP" sz="4800" baseline="30000" dirty="0" smtClean="0">
                        <a:solidFill>
                          <a:schemeClr val="bg1"/>
                        </a:solidFill>
                        <a:latin typeface="Century Gothic"/>
                        <a:cs typeface="Century Gothic"/>
                      </a:rPr>
                      <a:t>)</a:t>
                    </a:r>
                    <a:endParaRPr lang="ja-JP" altLang="en-US" sz="4800" dirty="0">
                      <a:solidFill>
                        <a:schemeClr val="bg1"/>
                      </a:solidFill>
                      <a:latin typeface="Century Gothic"/>
                      <a:cs typeface="Century Gothic"/>
                    </a:endParaRPr>
                  </a:p>
                </p:txBody>
              </p:sp>
            </p:grpSp>
            <p:grpSp>
              <p:nvGrpSpPr>
                <p:cNvPr id="26" name="図形グループ 25"/>
                <p:cNvGrpSpPr/>
                <p:nvPr/>
              </p:nvGrpSpPr>
              <p:grpSpPr>
                <a:xfrm>
                  <a:off x="3011909" y="1933522"/>
                  <a:ext cx="1252509" cy="1178395"/>
                  <a:chOff x="5460825" y="2452226"/>
                  <a:chExt cx="1252509" cy="1178395"/>
                </a:xfrm>
              </p:grpSpPr>
              <p:sp>
                <p:nvSpPr>
                  <p:cNvPr id="27" name="円/楕円 26"/>
                  <p:cNvSpPr>
                    <a:spLocks noChangeAspect="1"/>
                  </p:cNvSpPr>
                  <p:nvPr/>
                </p:nvSpPr>
                <p:spPr>
                  <a:xfrm>
                    <a:off x="5460825" y="2452226"/>
                    <a:ext cx="1178395" cy="117839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6200" cmpd="sng"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28" name="図形グループ 27"/>
                  <p:cNvGrpSpPr/>
                  <p:nvPr/>
                </p:nvGrpSpPr>
                <p:grpSpPr>
                  <a:xfrm>
                    <a:off x="5506153" y="2632121"/>
                    <a:ext cx="1207181" cy="830997"/>
                    <a:chOff x="4034668" y="1371909"/>
                    <a:chExt cx="1207181" cy="830997"/>
                  </a:xfrm>
                </p:grpSpPr>
                <p:sp>
                  <p:nvSpPr>
                    <p:cNvPr id="29" name="テキスト ボックス 28"/>
                    <p:cNvSpPr txBox="1"/>
                    <p:nvPr/>
                  </p:nvSpPr>
                  <p:spPr>
                    <a:xfrm>
                      <a:off x="4034668" y="1371909"/>
                      <a:ext cx="1207181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altLang="ja-JP" sz="48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D</a:t>
                      </a:r>
                      <a:r>
                        <a:rPr lang="en-US" altLang="ja-JP" sz="4800" baseline="300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(</a:t>
                      </a:r>
                      <a:r>
                        <a:rPr lang="en-US" altLang="ja-JP" sz="48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*</a:t>
                      </a:r>
                      <a:r>
                        <a:rPr lang="en-US" altLang="ja-JP" sz="4800" baseline="30000" dirty="0" smtClean="0">
                          <a:solidFill>
                            <a:schemeClr val="accent2"/>
                          </a:solidFill>
                          <a:latin typeface="Century Gothic"/>
                          <a:cs typeface="Century Gothic"/>
                        </a:rPr>
                        <a:t>)</a:t>
                      </a:r>
                      <a:endParaRPr lang="ja-JP" altLang="en-US" sz="4800" dirty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endParaRPr>
                    </a:p>
                  </p:txBody>
                </p:sp>
                <p:cxnSp>
                  <p:nvCxnSpPr>
                    <p:cNvPr id="30" name="直線コネクタ 29"/>
                    <p:cNvCxnSpPr/>
                    <p:nvPr/>
                  </p:nvCxnSpPr>
                  <p:spPr>
                    <a:xfrm>
                      <a:off x="4308921" y="1430241"/>
                      <a:ext cx="559962" cy="0"/>
                    </a:xfrm>
                    <a:prstGeom prst="line">
                      <a:avLst/>
                    </a:prstGeom>
                    <a:ln w="76200" cmpd="sng">
                      <a:solidFill>
                        <a:srgbClr val="C0504D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3" name="テキスト ボックス 22"/>
              <p:cNvSpPr txBox="1"/>
              <p:nvPr/>
            </p:nvSpPr>
            <p:spPr>
              <a:xfrm>
                <a:off x="1170033" y="3208440"/>
                <a:ext cx="25660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Hadronic</a:t>
                </a:r>
                <a:r>
                  <a:rPr lang="nb-NO" altLang="ja-JP" sz="2000" dirty="0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nb-NO" altLang="ja-JP" sz="2000" dirty="0" err="1" smtClean="0">
                    <a:solidFill>
                      <a:srgbClr val="000000"/>
                    </a:solidFill>
                    <a:latin typeface="Century Gothic"/>
                    <a:cs typeface="Century Gothic"/>
                  </a:rPr>
                  <a:t>molecule</a:t>
                </a:r>
                <a:endParaRPr lang="ja-JP" altLang="en-US" sz="2000" dirty="0">
                  <a:solidFill>
                    <a:srgbClr val="000000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3" name="図形グループ 32"/>
          <p:cNvGrpSpPr/>
          <p:nvPr/>
        </p:nvGrpSpPr>
        <p:grpSpPr>
          <a:xfrm>
            <a:off x="589660" y="1243204"/>
            <a:ext cx="3781968" cy="2329755"/>
            <a:chOff x="322276" y="61564"/>
            <a:chExt cx="3781968" cy="2329755"/>
          </a:xfrm>
        </p:grpSpPr>
        <p:sp>
          <p:nvSpPr>
            <p:cNvPr id="34" name="角丸四角形 33"/>
            <p:cNvSpPr/>
            <p:nvPr/>
          </p:nvSpPr>
          <p:spPr>
            <a:xfrm>
              <a:off x="322276" y="61564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5" name="図形グループ 34"/>
            <p:cNvGrpSpPr/>
            <p:nvPr/>
          </p:nvGrpSpPr>
          <p:grpSpPr>
            <a:xfrm>
              <a:off x="1512792" y="420105"/>
              <a:ext cx="578420" cy="769441"/>
              <a:chOff x="2504780" y="2891559"/>
              <a:chExt cx="1178395" cy="1567555"/>
            </a:xfrm>
          </p:grpSpPr>
          <p:sp>
            <p:nvSpPr>
              <p:cNvPr id="51" name="円/楕円 50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2536368" y="2891559"/>
                <a:ext cx="1119936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c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6" name="図形グループ 35"/>
            <p:cNvGrpSpPr/>
            <p:nvPr/>
          </p:nvGrpSpPr>
          <p:grpSpPr>
            <a:xfrm>
              <a:off x="2056392" y="292211"/>
              <a:ext cx="578420" cy="769441"/>
              <a:chOff x="5460825" y="2175381"/>
              <a:chExt cx="1178395" cy="1567555"/>
            </a:xfrm>
          </p:grpSpPr>
          <p:sp>
            <p:nvSpPr>
              <p:cNvPr id="47" name="円/楕円 46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48" name="図形グループ 47"/>
              <p:cNvGrpSpPr/>
              <p:nvPr/>
            </p:nvGrpSpPr>
            <p:grpSpPr>
              <a:xfrm>
                <a:off x="5483516" y="2175381"/>
                <a:ext cx="1119936" cy="1567555"/>
                <a:chOff x="4012031" y="915169"/>
                <a:chExt cx="1119936" cy="1567555"/>
              </a:xfrm>
            </p:grpSpPr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4012031" y="915169"/>
                  <a:ext cx="1119936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c</a:t>
                  </a:r>
                  <a:endParaRPr lang="ja-JP" altLang="en-US" sz="4400" b="1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50" name="直線コネクタ 49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" name="円/楕円 36"/>
            <p:cNvSpPr/>
            <p:nvPr/>
          </p:nvSpPr>
          <p:spPr>
            <a:xfrm>
              <a:off x="1389484" y="254026"/>
              <a:ext cx="1540370" cy="1540370"/>
            </a:xfrm>
            <a:prstGeom prst="ellipse">
              <a:avLst/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図形グループ 37"/>
            <p:cNvGrpSpPr/>
            <p:nvPr/>
          </p:nvGrpSpPr>
          <p:grpSpPr>
            <a:xfrm>
              <a:off x="2203385" y="778271"/>
              <a:ext cx="578420" cy="769441"/>
              <a:chOff x="2504780" y="2891559"/>
              <a:chExt cx="1178395" cy="1567555"/>
            </a:xfrm>
          </p:grpSpPr>
          <p:sp>
            <p:nvSpPr>
              <p:cNvPr id="45" name="円/楕円 44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2563311" y="2891559"/>
                <a:ext cx="1066050" cy="156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4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u</a:t>
                </a:r>
                <a:endParaRPr lang="ja-JP" altLang="en-US" sz="4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39" name="図形グループ 38"/>
            <p:cNvGrpSpPr/>
            <p:nvPr/>
          </p:nvGrpSpPr>
          <p:grpSpPr>
            <a:xfrm>
              <a:off x="1734984" y="967701"/>
              <a:ext cx="587540" cy="769441"/>
              <a:chOff x="5442246" y="2262600"/>
              <a:chExt cx="1196974" cy="1567555"/>
            </a:xfrm>
          </p:grpSpPr>
          <p:sp>
            <p:nvSpPr>
              <p:cNvPr id="41" name="円/楕円 40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rgbClr val="1F497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42" name="図形グループ 41"/>
              <p:cNvGrpSpPr/>
              <p:nvPr/>
            </p:nvGrpSpPr>
            <p:grpSpPr>
              <a:xfrm>
                <a:off x="5442246" y="2262600"/>
                <a:ext cx="1163717" cy="1567555"/>
                <a:chOff x="3970761" y="1002388"/>
                <a:chExt cx="1163717" cy="1567555"/>
              </a:xfrm>
            </p:grpSpPr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3970761" y="1002388"/>
                  <a:ext cx="1163717" cy="1567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4400" b="1" dirty="0" smtClean="0">
                      <a:solidFill>
                        <a:schemeClr val="tx2"/>
                      </a:solidFill>
                      <a:latin typeface="Century Gothic"/>
                      <a:cs typeface="Century Gothic"/>
                    </a:rPr>
                    <a:t>d</a:t>
                  </a:r>
                  <a:endParaRPr lang="ja-JP" altLang="en-US" sz="4400" b="1" dirty="0">
                    <a:solidFill>
                      <a:schemeClr val="tx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44" name="直線コネクタ 43"/>
                <p:cNvCxnSpPr/>
                <p:nvPr/>
              </p:nvCxnSpPr>
              <p:spPr>
                <a:xfrm>
                  <a:off x="4308921" y="1430241"/>
                  <a:ext cx="559962" cy="0"/>
                </a:xfrm>
                <a:prstGeom prst="line">
                  <a:avLst/>
                </a:prstGeom>
                <a:ln w="76200" cmpd="sng">
                  <a:solidFill>
                    <a:srgbClr val="1F497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テキスト ボックス 39"/>
            <p:cNvSpPr txBox="1"/>
            <p:nvPr/>
          </p:nvSpPr>
          <p:spPr>
            <a:xfrm>
              <a:off x="760159" y="1781614"/>
              <a:ext cx="2775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Compact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multiquark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53" name="図形グループ 52"/>
          <p:cNvGrpSpPr/>
          <p:nvPr/>
        </p:nvGrpSpPr>
        <p:grpSpPr>
          <a:xfrm>
            <a:off x="4812586" y="3943655"/>
            <a:ext cx="3781968" cy="2329755"/>
            <a:chOff x="4790304" y="2512535"/>
            <a:chExt cx="3781968" cy="2329755"/>
          </a:xfrm>
        </p:grpSpPr>
        <p:sp>
          <p:nvSpPr>
            <p:cNvPr id="54" name="角丸四角形 53"/>
            <p:cNvSpPr/>
            <p:nvPr/>
          </p:nvSpPr>
          <p:spPr>
            <a:xfrm>
              <a:off x="4790304" y="2512535"/>
              <a:ext cx="3781968" cy="232975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2123" y="2608568"/>
              <a:ext cx="2465798" cy="1714500"/>
            </a:xfrm>
            <a:prstGeom prst="rect">
              <a:avLst/>
            </a:prstGeom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5696790" y="4398902"/>
              <a:ext cx="2249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Kinematic</a:t>
              </a:r>
              <a:r>
                <a:rPr lang="nb-NO" altLang="ja-JP" sz="2000" dirty="0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 </a:t>
              </a:r>
              <a:r>
                <a:rPr lang="nb-NO" altLang="ja-JP" sz="2000" dirty="0" err="1" smtClean="0">
                  <a:solidFill>
                    <a:srgbClr val="000000"/>
                  </a:solidFill>
                  <a:latin typeface="Century Gothic"/>
                  <a:cs typeface="Century Gothic"/>
                </a:rPr>
                <a:t>effect</a:t>
              </a:r>
              <a:endParaRPr lang="ja-JP" altLang="en-US" sz="2000" dirty="0">
                <a:solidFill>
                  <a:srgbClr val="00000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" name="図形グループ 1"/>
          <p:cNvGrpSpPr/>
          <p:nvPr/>
        </p:nvGrpSpPr>
        <p:grpSpPr>
          <a:xfrm>
            <a:off x="1103597" y="534560"/>
            <a:ext cx="6936807" cy="665300"/>
            <a:chOff x="-1672723" y="500540"/>
            <a:chExt cx="6936807" cy="665300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9137" y="523220"/>
              <a:ext cx="642620" cy="642620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757" y="523220"/>
              <a:ext cx="642620" cy="642620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0026" y="523220"/>
              <a:ext cx="642620" cy="642620"/>
            </a:xfrm>
            <a:prstGeom prst="rect">
              <a:avLst/>
            </a:prstGeom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-1672723" y="500540"/>
              <a:ext cx="693680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200" b="1" dirty="0" smtClean="0">
                  <a:latin typeface="Century Gothic"/>
                  <a:cs typeface="Century Gothic"/>
                </a:rPr>
                <a:t>What are structures of                   ?</a:t>
              </a:r>
              <a:endParaRPr lang="ja-JP" altLang="en-US" sz="3200" b="1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6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3789" y="2467432"/>
            <a:ext cx="771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>
                <a:latin typeface="Century Gothic"/>
                <a:cs typeface="Century Gothic"/>
              </a:rPr>
              <a:t>Brief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review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of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early “exotic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hadron”</a:t>
            </a:r>
            <a:r>
              <a:rPr lang="ja-JP" altLang="en-US" sz="2800" dirty="0" smtClean="0">
                <a:latin typeface="Century Gothic"/>
                <a:cs typeface="Century Gothic"/>
              </a:rPr>
              <a:t> </a:t>
            </a:r>
            <a:r>
              <a:rPr lang="en-US" altLang="ja-JP" sz="2800" dirty="0" smtClean="0">
                <a:latin typeface="Century Gothic"/>
                <a:cs typeface="Century Gothic"/>
              </a:rPr>
              <a:t>studies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028" y="3281501"/>
            <a:ext cx="1581945" cy="161835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720296" y="4796955"/>
            <a:ext cx="17034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 smtClean="0">
                <a:latin typeface="Century Gothic"/>
                <a:cs typeface="Century Gothic"/>
              </a:rPr>
              <a:t>Cnfucius</a:t>
            </a:r>
            <a:r>
              <a:rPr lang="en-US" altLang="en-US" dirty="0">
                <a:latin typeface="Century Gothic"/>
                <a:cs typeface="Century Gothic"/>
              </a:rPr>
              <a:t> 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(</a:t>
            </a:r>
            <a:r>
              <a:rPr lang="ja-JP" altLang="en-US" sz="1400" dirty="0" smtClean="0">
                <a:latin typeface="HG丸ｺﾞｼｯｸM-PRO"/>
                <a:ea typeface="HG丸ｺﾞｼｯｸM-PRO"/>
                <a:cs typeface="HG丸ｺﾞｼｯｸM-PRO"/>
              </a:rPr>
              <a:t>孔子</a:t>
            </a:r>
            <a:r>
              <a:rPr lang="en-US" altLang="ja-JP" sz="1400" dirty="0" smtClean="0">
                <a:latin typeface="HG丸ｺﾞｼｯｸM-PRO"/>
                <a:ea typeface="HG丸ｺﾞｼｯｸM-PRO"/>
                <a:cs typeface="HG丸ｺﾞｼｯｸM-PRO"/>
              </a:rPr>
              <a:t>)</a:t>
            </a:r>
            <a:endParaRPr lang="en-US" altLang="ja-JP" sz="1400" dirty="0">
              <a:latin typeface="HG丸ｺﾞｼｯｸM-PRO"/>
              <a:ea typeface="HG丸ｺﾞｼｯｸM-PRO"/>
              <a:cs typeface="HG丸ｺﾞｼｯｸM-PRO"/>
            </a:endParaRPr>
          </a:p>
          <a:p>
            <a:pPr algn="ctr"/>
            <a:r>
              <a:rPr lang="en-US" altLang="ja-JP" sz="1200" dirty="0" smtClean="0">
                <a:latin typeface="Century Gothic"/>
                <a:cs typeface="Century Gothic"/>
              </a:rPr>
              <a:t>(551BC-479BC)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54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06501" y="-90721"/>
            <a:ext cx="10536199" cy="705315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74879" y="422568"/>
            <a:ext cx="55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pple Chancery"/>
                <a:cs typeface="Apple Chancery"/>
              </a:rPr>
              <a:t>Classical Papers of Exotic Heavy Hadrons</a:t>
            </a:r>
            <a:endParaRPr lang="ja-JP" altLang="en-US" sz="1400" dirty="0">
              <a:latin typeface="Apple Chancery"/>
              <a:cs typeface="Apple Chancery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655471" y="1151590"/>
            <a:ext cx="7833059" cy="5365250"/>
            <a:chOff x="713652" y="884233"/>
            <a:chExt cx="7833059" cy="5365250"/>
          </a:xfrm>
        </p:grpSpPr>
        <p:sp>
          <p:nvSpPr>
            <p:cNvPr id="13" name="正方形/長方形 12"/>
            <p:cNvSpPr/>
            <p:nvPr/>
          </p:nvSpPr>
          <p:spPr>
            <a:xfrm>
              <a:off x="713652" y="884233"/>
              <a:ext cx="7833059" cy="536525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5433" y="2417859"/>
              <a:ext cx="5276274" cy="358347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4876" y="1447160"/>
              <a:ext cx="5129051" cy="789085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744" y="974748"/>
              <a:ext cx="7543866" cy="401105"/>
            </a:xfrm>
            <a:prstGeom prst="rect">
              <a:avLst/>
            </a:prstGeom>
          </p:spPr>
        </p:pic>
      </p:grpSp>
      <p:grpSp>
        <p:nvGrpSpPr>
          <p:cNvPr id="17" name="図形グループ 16"/>
          <p:cNvGrpSpPr/>
          <p:nvPr/>
        </p:nvGrpSpPr>
        <p:grpSpPr>
          <a:xfrm>
            <a:off x="3025540" y="5073326"/>
            <a:ext cx="848223" cy="230386"/>
            <a:chOff x="3025540" y="5073326"/>
            <a:chExt cx="848223" cy="230386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3025540" y="5073326"/>
              <a:ext cx="848223" cy="1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3140063" y="5303711"/>
              <a:ext cx="720816" cy="1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12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432800" y="0"/>
            <a:ext cx="4352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400" dirty="0" smtClean="0">
                <a:latin typeface="Century Gothic"/>
                <a:cs typeface="Century Gothic"/>
              </a:rPr>
              <a:t>List</a:t>
            </a:r>
            <a:r>
              <a:rPr lang="ja-JP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of</a:t>
            </a:r>
            <a:r>
              <a:rPr lang="ja-JP" altLang="en-US" sz="2400" dirty="0" smtClean="0">
                <a:latin typeface="Century Gothic"/>
                <a:cs typeface="Century Gothic"/>
              </a:rPr>
              <a:t> </a:t>
            </a:r>
            <a:r>
              <a:rPr lang="en-US" altLang="ja-JP" sz="2400" dirty="0" smtClean="0">
                <a:latin typeface="Century Gothic"/>
                <a:cs typeface="Century Gothic"/>
              </a:rPr>
              <a:t>related</a:t>
            </a:r>
            <a:r>
              <a:rPr lang="en-US" altLang="en-US" sz="2400" dirty="0">
                <a:latin typeface="Century Gothic"/>
                <a:cs typeface="Century Gothic"/>
              </a:rPr>
              <a:t> </a:t>
            </a:r>
            <a:r>
              <a:rPr lang="en-US" altLang="en-US" sz="2400" dirty="0" smtClean="0">
                <a:latin typeface="Century Gothic"/>
                <a:cs typeface="Century Gothic"/>
              </a:rPr>
              <a:t>review papers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7971" y="472450"/>
            <a:ext cx="25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Exotic heavy hadrons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7971" y="5945608"/>
            <a:ext cx="385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Heavy hadrons in nuclear matter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4743" y="2949841"/>
            <a:ext cx="61716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The hidden charm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pentaquark</a:t>
            </a:r>
            <a:r>
              <a:rPr lang="en-US" altLang="ja-JP" sz="1600" dirty="0" smtClean="0">
                <a:latin typeface="Century Gothic"/>
                <a:cs typeface="Century Gothic"/>
              </a:rPr>
              <a:t> and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tetraquark</a:t>
            </a:r>
            <a:r>
              <a:rPr lang="en-US" altLang="ja-JP" sz="1600" dirty="0" smtClean="0">
                <a:latin typeface="Century Gothic"/>
                <a:cs typeface="Century Gothic"/>
              </a:rPr>
              <a:t> states: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H.-X Chen, W. Chen, X. Liu, S.-L. Zhu, Phys. Rep. 639, 1 (2016)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4743" y="1831601"/>
            <a:ext cx="5854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quarkonium</a:t>
            </a:r>
            <a:r>
              <a:rPr lang="en-US" altLang="ja-JP" sz="1600" dirty="0" smtClean="0">
                <a:latin typeface="Century Gothic"/>
                <a:cs typeface="Century Gothic"/>
              </a:rPr>
              <a:t>: progress, puzzles, and opportunities: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N.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Brambilla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et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al., Eur. Phys. J. C71, 1534 (2011)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4743" y="1272481"/>
            <a:ext cx="53403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Charmonium</a:t>
            </a:r>
            <a:r>
              <a:rPr lang="en-US" altLang="ja-JP" sz="1600" dirty="0" smtClean="0">
                <a:latin typeface="Century Gothic"/>
                <a:cs typeface="Century Gothic"/>
              </a:rPr>
              <a:t>:  </a:t>
            </a:r>
            <a:endParaRPr lang="en-US" altLang="ja-JP" sz="1600" dirty="0">
              <a:latin typeface="Century Gothic"/>
              <a:cs typeface="Century Gothic"/>
            </a:endParaRP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M</a:t>
            </a:r>
            <a:r>
              <a:rPr lang="en-US" altLang="ja-JP" sz="1600" dirty="0">
                <a:latin typeface="Century Gothic"/>
                <a:cs typeface="Century Gothic"/>
              </a:rPr>
              <a:t>. B. </a:t>
            </a:r>
            <a:r>
              <a:rPr lang="en-US" altLang="ja-JP" sz="1600" dirty="0" err="1">
                <a:latin typeface="Century Gothic"/>
                <a:cs typeface="Century Gothic"/>
              </a:rPr>
              <a:t>Voloshin</a:t>
            </a:r>
            <a:r>
              <a:rPr lang="en-US" altLang="ja-JP" sz="1600" dirty="0">
                <a:latin typeface="Century Gothic"/>
                <a:cs typeface="Century Gothic"/>
              </a:rPr>
              <a:t>, </a:t>
            </a:r>
            <a:r>
              <a:rPr lang="en-US" altLang="ja-JP" sz="1600" dirty="0" err="1">
                <a:latin typeface="Century Gothic"/>
                <a:cs typeface="Century Gothic"/>
              </a:rPr>
              <a:t>Prog</a:t>
            </a:r>
            <a:r>
              <a:rPr lang="en-US" altLang="ja-JP" sz="1600" dirty="0">
                <a:latin typeface="Century Gothic"/>
                <a:cs typeface="Century Gothic"/>
              </a:rPr>
              <a:t>. Part. </a:t>
            </a:r>
            <a:r>
              <a:rPr lang="en-US" altLang="ja-JP" sz="1600" dirty="0" err="1">
                <a:latin typeface="Century Gothic"/>
                <a:cs typeface="Century Gothic"/>
              </a:rPr>
              <a:t>Nucl</a:t>
            </a:r>
            <a:r>
              <a:rPr lang="en-US" altLang="ja-JP" sz="1600" dirty="0">
                <a:latin typeface="Century Gothic"/>
                <a:cs typeface="Century Gothic"/>
              </a:rPr>
              <a:t>. Phys. 61, 455 (2008)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4743" y="713361"/>
            <a:ext cx="4300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 </a:t>
            </a:r>
            <a:r>
              <a:rPr lang="en-US" altLang="ja-JP" sz="1600" dirty="0" smtClean="0">
                <a:latin typeface="Century Gothic"/>
                <a:cs typeface="Century Gothic"/>
              </a:rPr>
              <a:t>The </a:t>
            </a:r>
            <a:r>
              <a:rPr lang="en-US" altLang="ja-JP" sz="1600" dirty="0">
                <a:latin typeface="Century Gothic"/>
                <a:cs typeface="Century Gothic"/>
              </a:rPr>
              <a:t>new heavy mesons: A status </a:t>
            </a:r>
            <a:r>
              <a:rPr lang="en-US" altLang="ja-JP" sz="1600" dirty="0" smtClean="0">
                <a:latin typeface="Century Gothic"/>
                <a:cs typeface="Century Gothic"/>
              </a:rPr>
              <a:t>report:</a:t>
            </a:r>
            <a:endParaRPr lang="en-US" altLang="ja-JP" sz="1600" dirty="0">
              <a:latin typeface="Century Gothic"/>
              <a:cs typeface="Century Gothic"/>
            </a:endParaRPr>
          </a:p>
          <a:p>
            <a:r>
              <a:rPr lang="ja-JP" altLang="en-US" sz="1600" dirty="0" smtClean="0">
                <a:latin typeface="Century Gothic"/>
                <a:cs typeface="Century Gothic"/>
              </a:rPr>
              <a:t>   </a:t>
            </a:r>
            <a:r>
              <a:rPr lang="en-US" altLang="ja-JP" sz="1600" dirty="0" smtClean="0">
                <a:latin typeface="Century Gothic"/>
                <a:cs typeface="Century Gothic"/>
              </a:rPr>
              <a:t>E</a:t>
            </a:r>
            <a:r>
              <a:rPr lang="en-US" altLang="ja-JP" sz="1600" dirty="0">
                <a:latin typeface="Century Gothic"/>
                <a:cs typeface="Century Gothic"/>
              </a:rPr>
              <a:t>. S. Swanson, Phys. Rep. 429, 243 (2006</a:t>
            </a:r>
            <a:r>
              <a:rPr lang="en-US" altLang="ja-JP" sz="1600" dirty="0" smtClean="0">
                <a:latin typeface="Century Gothic"/>
                <a:cs typeface="Century Gothic"/>
              </a:rPr>
              <a:t>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4743" y="3508961"/>
            <a:ext cx="79654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Exotic hadrons with heavy flavors: X, Y, Z, and relates states: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600" dirty="0" smtClean="0">
                <a:latin typeface="Century Gothic"/>
                <a:cs typeface="Century Gothic"/>
              </a:rPr>
              <a:t>, 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Iijima</a:t>
            </a:r>
            <a:r>
              <a:rPr lang="en-US" altLang="ja-JP" sz="1600" dirty="0" smtClean="0">
                <a:latin typeface="Century Gothic"/>
                <a:cs typeface="Century Gothic"/>
              </a:rPr>
              <a:t>, K.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Miyabayashi</a:t>
            </a:r>
            <a:r>
              <a:rPr lang="en-US" altLang="ja-JP" sz="1600" dirty="0" smtClean="0">
                <a:latin typeface="Century Gothic"/>
                <a:cs typeface="Century Gothic"/>
              </a:rPr>
              <a:t>, Y. Sakai, S.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600" dirty="0" smtClean="0">
                <a:latin typeface="Century Gothic"/>
                <a:cs typeface="Century Gothic"/>
              </a:rPr>
              <a:t>, PTEP 2016, 062C01 (2016)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4088" y="6202909"/>
            <a:ext cx="91163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 hadrons in nuclear matter: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Hosaka</a:t>
            </a:r>
            <a:r>
              <a:rPr lang="en-US" altLang="ja-JP" sz="1600" dirty="0" smtClean="0">
                <a:latin typeface="Century Gothic"/>
                <a:cs typeface="Century Gothic"/>
              </a:rPr>
              <a:t>, 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Hyodo</a:t>
            </a:r>
            <a:r>
              <a:rPr lang="en-US" altLang="ja-JP" sz="1600" dirty="0" smtClean="0">
                <a:latin typeface="Century Gothic"/>
                <a:cs typeface="Century Gothic"/>
              </a:rPr>
              <a:t>, K.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Sudoh</a:t>
            </a:r>
            <a:r>
              <a:rPr lang="en-US" altLang="ja-JP" sz="1600" dirty="0" smtClean="0">
                <a:latin typeface="Century Gothic"/>
                <a:cs typeface="Century Gothic"/>
              </a:rPr>
              <a:t>, Y. Yamaguchi, S.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Yasui</a:t>
            </a:r>
            <a:r>
              <a:rPr lang="en-US" altLang="ja-JP" sz="1600" dirty="0" smtClean="0">
                <a:latin typeface="Century Gothic"/>
                <a:cs typeface="Century Gothic"/>
              </a:rPr>
              <a:t>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Part.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96, 88 (2017)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4743" y="4068081"/>
            <a:ext cx="7816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Heavy-Quark QCD Exotica: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R. F. Lebed, R. E. Mitchel, E. S. Swanson,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Part.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93, 143 (2017)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4743" y="4627203"/>
            <a:ext cx="5942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Multiquark</a:t>
            </a:r>
            <a:r>
              <a:rPr lang="en-US" altLang="ja-JP" sz="1600" dirty="0" smtClean="0">
                <a:latin typeface="Century Gothic"/>
                <a:cs typeface="Century Gothic"/>
              </a:rPr>
              <a:t> resonances: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A. Esposito, A.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Pilloni</a:t>
            </a:r>
            <a:r>
              <a:rPr lang="en-US" altLang="ja-JP" sz="1600" dirty="0" smtClean="0">
                <a:latin typeface="Century Gothic"/>
                <a:cs typeface="Century Gothic"/>
              </a:rPr>
              <a:t>, A. D.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Plolsa</a:t>
            </a:r>
            <a:r>
              <a:rPr lang="en-US" altLang="ja-JP" sz="1600" dirty="0" smtClean="0">
                <a:latin typeface="Century Gothic"/>
                <a:cs typeface="Century Gothic"/>
              </a:rPr>
              <a:t>, Phys. Rep. 668, 1 (2017)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7971" y="5187789"/>
            <a:ext cx="463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C0504D"/>
                </a:solidFill>
                <a:latin typeface="Century Gothic"/>
                <a:cs typeface="Century Gothic"/>
              </a:rPr>
              <a:t>Exotic </a:t>
            </a:r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hadrons from heavy ion collisions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7702" y="5423978"/>
            <a:ext cx="73544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Exotic hadrons from heavy ion collisions: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S. Cho et al. [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ExHIC</a:t>
            </a:r>
            <a:r>
              <a:rPr lang="en-US" altLang="ja-JP" sz="1600" dirty="0" smtClean="0">
                <a:latin typeface="Century Gothic"/>
                <a:cs typeface="Century Gothic"/>
              </a:rPr>
              <a:t> collaboration],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Prog</a:t>
            </a:r>
            <a:r>
              <a:rPr lang="en-US" altLang="ja-JP" sz="1600" dirty="0" smtClean="0">
                <a:latin typeface="Century Gothic"/>
                <a:cs typeface="Century Gothic"/>
              </a:rPr>
              <a:t>. Part.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600" dirty="0" smtClean="0">
                <a:latin typeface="Century Gothic"/>
                <a:cs typeface="Century Gothic"/>
              </a:rPr>
              <a:t>. Phys. 95, 279 (2017)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4088" y="2390721"/>
            <a:ext cx="82055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Century Gothic"/>
                <a:cs typeface="Century Gothic"/>
              </a:rPr>
              <a:t>・</a:t>
            </a:r>
            <a:r>
              <a:rPr lang="en-US" altLang="ja-JP" sz="1600" dirty="0" smtClean="0">
                <a:latin typeface="Century Gothic"/>
                <a:cs typeface="Century Gothic"/>
              </a:rPr>
              <a:t> QCD and strongly coupled gauge theories: challenges and future perspectives: </a:t>
            </a:r>
          </a:p>
          <a:p>
            <a:r>
              <a:rPr lang="en-US" altLang="ja-JP" sz="1600" dirty="0" smtClean="0">
                <a:latin typeface="Century Gothic"/>
                <a:cs typeface="Century Gothic"/>
              </a:rPr>
              <a:t>   N. </a:t>
            </a:r>
            <a:r>
              <a:rPr lang="en-US" altLang="ja-JP" sz="1600" dirty="0" err="1" smtClean="0">
                <a:latin typeface="Century Gothic"/>
                <a:cs typeface="Century Gothic"/>
              </a:rPr>
              <a:t>Brambilla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et</a:t>
            </a:r>
            <a:r>
              <a:rPr lang="ja-JP" altLang="en-US" sz="1600" dirty="0" smtClean="0">
                <a:latin typeface="Century Gothic"/>
                <a:cs typeface="Century Gothic"/>
              </a:rPr>
              <a:t> </a:t>
            </a:r>
            <a:r>
              <a:rPr lang="en-US" altLang="ja-JP" sz="1600" dirty="0" smtClean="0">
                <a:latin typeface="Century Gothic"/>
                <a:cs typeface="Century Gothic"/>
              </a:rPr>
              <a:t>al., Eur. Phys. J. C74, 2981 (2014)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54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06501" y="-90721"/>
            <a:ext cx="10536199" cy="705315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74879" y="422568"/>
            <a:ext cx="55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pple Chancery"/>
                <a:cs typeface="Apple Chancery"/>
              </a:rPr>
              <a:t>Classical Papers of Exotic Heavy Hadrons</a:t>
            </a:r>
            <a:endParaRPr lang="ja-JP" altLang="en-US" sz="1400" dirty="0">
              <a:latin typeface="Apple Chancery"/>
              <a:cs typeface="Apple Chancery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1413518" y="1104029"/>
            <a:ext cx="6316964" cy="2171101"/>
            <a:chOff x="1448334" y="1104029"/>
            <a:chExt cx="6316964" cy="2171101"/>
          </a:xfrm>
        </p:grpSpPr>
        <p:sp>
          <p:nvSpPr>
            <p:cNvPr id="2" name="正方形/長方形 1"/>
            <p:cNvSpPr/>
            <p:nvPr/>
          </p:nvSpPr>
          <p:spPr>
            <a:xfrm>
              <a:off x="1448334" y="1104029"/>
              <a:ext cx="6316964" cy="2171101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6700" y="1137449"/>
              <a:ext cx="6057900" cy="1651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7500" y="1558364"/>
              <a:ext cx="5969000" cy="1638300"/>
            </a:xfrm>
            <a:prstGeom prst="rect">
              <a:avLst/>
            </a:prstGeom>
          </p:spPr>
        </p:pic>
      </p:grpSp>
      <p:grpSp>
        <p:nvGrpSpPr>
          <p:cNvPr id="3" name="図形グループ 2"/>
          <p:cNvGrpSpPr/>
          <p:nvPr/>
        </p:nvGrpSpPr>
        <p:grpSpPr>
          <a:xfrm>
            <a:off x="1413518" y="4112445"/>
            <a:ext cx="6316964" cy="2326416"/>
            <a:chOff x="1448334" y="4112445"/>
            <a:chExt cx="6316964" cy="2326416"/>
          </a:xfrm>
        </p:grpSpPr>
        <p:sp>
          <p:nvSpPr>
            <p:cNvPr id="11" name="正方形/長方形 10"/>
            <p:cNvSpPr/>
            <p:nvPr/>
          </p:nvSpPr>
          <p:spPr>
            <a:xfrm>
              <a:off x="1448334" y="4112445"/>
              <a:ext cx="6316964" cy="232641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1000" y="4157005"/>
              <a:ext cx="5829300" cy="1651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5245" y="4509962"/>
              <a:ext cx="5524500" cy="1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0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06501" y="-90721"/>
            <a:ext cx="10536199" cy="705315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74879" y="422568"/>
            <a:ext cx="55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pple Chancery"/>
                <a:cs typeface="Apple Chancery"/>
              </a:rPr>
              <a:t>Classical Papers of Exotic Heavy Hadrons</a:t>
            </a:r>
            <a:endParaRPr lang="ja-JP" altLang="en-US" sz="1400" dirty="0">
              <a:latin typeface="Apple Chancery"/>
              <a:cs typeface="Apple Chancery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413518" y="1072140"/>
            <a:ext cx="6316964" cy="3917558"/>
            <a:chOff x="1413518" y="1072140"/>
            <a:chExt cx="6316964" cy="3917558"/>
          </a:xfrm>
        </p:grpSpPr>
        <p:sp>
          <p:nvSpPr>
            <p:cNvPr id="6" name="正方形/長方形 5"/>
            <p:cNvSpPr/>
            <p:nvPr/>
          </p:nvSpPr>
          <p:spPr>
            <a:xfrm>
              <a:off x="1413518" y="1072140"/>
              <a:ext cx="6316964" cy="3917558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7520" y="1162427"/>
              <a:ext cx="5943600" cy="3657600"/>
            </a:xfrm>
            <a:prstGeom prst="rect">
              <a:avLst/>
            </a:prstGeom>
            <a:ln w="19050" cmpd="sng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0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706501" y="-90721"/>
            <a:ext cx="10536199" cy="7053158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1151705" y="4703215"/>
            <a:ext cx="6840591" cy="1946779"/>
            <a:chOff x="1225513" y="4844317"/>
            <a:chExt cx="6840591" cy="1946779"/>
          </a:xfrm>
        </p:grpSpPr>
        <p:sp>
          <p:nvSpPr>
            <p:cNvPr id="12" name="正方形/長方形 11"/>
            <p:cNvSpPr/>
            <p:nvPr/>
          </p:nvSpPr>
          <p:spPr>
            <a:xfrm>
              <a:off x="1225513" y="4844317"/>
              <a:ext cx="6840591" cy="1946779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100" y="4866597"/>
              <a:ext cx="6515100" cy="698500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9600" y="5497670"/>
              <a:ext cx="5384800" cy="1244600"/>
            </a:xfrm>
            <a:prstGeom prst="rect">
              <a:avLst/>
            </a:prstGeom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3" name="図形グループ 2"/>
          <p:cNvGrpSpPr/>
          <p:nvPr/>
        </p:nvGrpSpPr>
        <p:grpSpPr>
          <a:xfrm>
            <a:off x="1850425" y="949600"/>
            <a:ext cx="5443150" cy="3550919"/>
            <a:chOff x="1805792" y="949600"/>
            <a:chExt cx="5443150" cy="3550919"/>
          </a:xfrm>
        </p:grpSpPr>
        <p:sp>
          <p:nvSpPr>
            <p:cNvPr id="8" name="正方形/長方形 7"/>
            <p:cNvSpPr/>
            <p:nvPr/>
          </p:nvSpPr>
          <p:spPr>
            <a:xfrm>
              <a:off x="1805792" y="949600"/>
              <a:ext cx="5443150" cy="3550919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7900" y="990439"/>
              <a:ext cx="4635500" cy="584200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7600" y="1558542"/>
              <a:ext cx="4356100" cy="2819400"/>
            </a:xfrm>
            <a:prstGeom prst="rect">
              <a:avLst/>
            </a:prstGeom>
          </p:spPr>
        </p:pic>
      </p:grpSp>
      <p:sp>
        <p:nvSpPr>
          <p:cNvPr id="11" name="テキスト ボックス 10"/>
          <p:cNvSpPr txBox="1"/>
          <p:nvPr/>
        </p:nvSpPr>
        <p:spPr>
          <a:xfrm>
            <a:off x="1774879" y="422568"/>
            <a:ext cx="559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latin typeface="Apple Chancery"/>
                <a:cs typeface="Apple Chancery"/>
              </a:rPr>
              <a:t>Classical Papers of Exotic Heavy Hadrons</a:t>
            </a:r>
            <a:endParaRPr lang="ja-JP" altLang="en-US" sz="14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4421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図形グループ 92"/>
          <p:cNvGrpSpPr/>
          <p:nvPr/>
        </p:nvGrpSpPr>
        <p:grpSpPr>
          <a:xfrm>
            <a:off x="5603718" y="4230939"/>
            <a:ext cx="3403789" cy="2583441"/>
            <a:chOff x="5581240" y="4230939"/>
            <a:chExt cx="3403789" cy="2583441"/>
          </a:xfrm>
        </p:grpSpPr>
        <p:pic>
          <p:nvPicPr>
            <p:cNvPr id="91" name="図 9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1240" y="4230939"/>
              <a:ext cx="3301105" cy="2182771"/>
            </a:xfrm>
            <a:prstGeom prst="rect">
              <a:avLst/>
            </a:prstGeom>
          </p:spPr>
        </p:pic>
        <p:sp>
          <p:nvSpPr>
            <p:cNvPr id="92" name="正方形/長方形 91"/>
            <p:cNvSpPr/>
            <p:nvPr/>
          </p:nvSpPr>
          <p:spPr>
            <a:xfrm>
              <a:off x="5693394" y="6352715"/>
              <a:ext cx="32916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altLang="ja-JP" sz="1200" dirty="0">
                  <a:latin typeface="Century Gothic"/>
                  <a:cs typeface="Century Gothic"/>
                </a:rPr>
                <a:t>S. Aoki et al., </a:t>
              </a:r>
              <a:r>
                <a:rPr lang="nb-NO" altLang="ja-JP" sz="1200" dirty="0" err="1">
                  <a:latin typeface="Century Gothic"/>
                  <a:cs typeface="Century Gothic"/>
                </a:rPr>
                <a:t>Phys</a:t>
              </a:r>
              <a:r>
                <a:rPr lang="nb-NO" altLang="ja-JP" sz="1200" dirty="0">
                  <a:latin typeface="Century Gothic"/>
                  <a:cs typeface="Century Gothic"/>
                </a:rPr>
                <a:t>. Rev. Lett. 84, 238 (2000)</a:t>
              </a:r>
            </a:p>
            <a:p>
              <a:r>
                <a:rPr lang="fr-FR" altLang="ja-JP" sz="1200" dirty="0">
                  <a:latin typeface="Century Gothic"/>
                  <a:cs typeface="Century Gothic"/>
                </a:rPr>
                <a:t>S. </a:t>
              </a:r>
              <a:r>
                <a:rPr lang="fr-FR" altLang="ja-JP" sz="1200" dirty="0" err="1">
                  <a:latin typeface="Century Gothic"/>
                  <a:cs typeface="Century Gothic"/>
                </a:rPr>
                <a:t>Durr</a:t>
              </a:r>
              <a:r>
                <a:rPr lang="fr-FR" altLang="ja-JP" sz="1200" dirty="0">
                  <a:latin typeface="Century Gothic"/>
                  <a:cs typeface="Century Gothic"/>
                </a:rPr>
                <a:t> et al., Science 322, 1224 (2008)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11" name="角丸四角形 10"/>
          <p:cNvSpPr/>
          <p:nvPr/>
        </p:nvSpPr>
        <p:spPr>
          <a:xfrm>
            <a:off x="100273" y="929114"/>
            <a:ext cx="8901545" cy="2845039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100273" y="3942723"/>
            <a:ext cx="8901545" cy="2845039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27606" y="455792"/>
            <a:ext cx="416286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Analysis method based on QCD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73908" y="760991"/>
            <a:ext cx="1996184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QCD sum rules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7032" y="3790323"/>
            <a:ext cx="1729936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000" dirty="0" smtClean="0">
                <a:latin typeface="Century Gothic"/>
                <a:cs typeface="Century Gothic"/>
              </a:rPr>
              <a:t>Lattice QCD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31" y="1441251"/>
            <a:ext cx="3486150" cy="53340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9283" y="1198148"/>
            <a:ext cx="216708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600" dirty="0" smtClean="0">
                <a:latin typeface="Century Gothic"/>
                <a:cs typeface="Century Gothic"/>
              </a:rPr>
              <a:t>Correlation function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78" y="4607587"/>
            <a:ext cx="2424564" cy="207283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83" y="4076168"/>
            <a:ext cx="2476350" cy="519897"/>
          </a:xfrm>
          <a:prstGeom prst="rect">
            <a:avLst/>
          </a:prstGeom>
        </p:spPr>
      </p:pic>
      <p:grpSp>
        <p:nvGrpSpPr>
          <p:cNvPr id="48" name="図形グループ 47"/>
          <p:cNvGrpSpPr/>
          <p:nvPr/>
        </p:nvGrpSpPr>
        <p:grpSpPr>
          <a:xfrm>
            <a:off x="3342627" y="4641793"/>
            <a:ext cx="2306046" cy="1748533"/>
            <a:chOff x="3942069" y="4432076"/>
            <a:chExt cx="2306046" cy="1748533"/>
          </a:xfrm>
        </p:grpSpPr>
        <p:sp>
          <p:nvSpPr>
            <p:cNvPr id="2" name="正方形/長方形 1"/>
            <p:cNvSpPr/>
            <p:nvPr/>
          </p:nvSpPr>
          <p:spPr>
            <a:xfrm>
              <a:off x="3942304" y="4432712"/>
              <a:ext cx="2305576" cy="1747261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図形グループ 30"/>
            <p:cNvGrpSpPr/>
            <p:nvPr/>
          </p:nvGrpSpPr>
          <p:grpSpPr>
            <a:xfrm>
              <a:off x="3942304" y="4432076"/>
              <a:ext cx="2305576" cy="1748533"/>
              <a:chOff x="3942069" y="4432076"/>
              <a:chExt cx="2305576" cy="1748533"/>
            </a:xfrm>
          </p:grpSpPr>
          <p:cxnSp>
            <p:nvCxnSpPr>
              <p:cNvPr id="20" name="直線コネクタ 19"/>
              <p:cNvCxnSpPr/>
              <p:nvPr/>
            </p:nvCxnSpPr>
            <p:spPr>
              <a:xfrm>
                <a:off x="3942069" y="4606929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3942069" y="4432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3942069" y="4781782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3942069" y="4956635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3942069" y="5131488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3942069" y="5306341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3942069" y="5481194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3942069" y="5656047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>
                <a:off x="3942069" y="5830900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3942069" y="6005753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3942069" y="6180609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図形グループ 46"/>
            <p:cNvGrpSpPr/>
            <p:nvPr/>
          </p:nvGrpSpPr>
          <p:grpSpPr>
            <a:xfrm>
              <a:off x="3942069" y="4433182"/>
              <a:ext cx="2306046" cy="1746321"/>
              <a:chOff x="4891962" y="4434288"/>
              <a:chExt cx="2306046" cy="2305576"/>
            </a:xfrm>
          </p:grpSpPr>
          <p:cxnSp>
            <p:nvCxnSpPr>
              <p:cNvPr id="33" name="直線コネクタ 32"/>
              <p:cNvCxnSpPr/>
              <p:nvPr/>
            </p:nvCxnSpPr>
            <p:spPr>
              <a:xfrm rot="16200000">
                <a:off x="4448726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rot="16200000">
                <a:off x="4271338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rot="16200000">
                <a:off x="4626114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rot="16200000">
                <a:off x="4803502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rot="16200000">
                <a:off x="4980890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rot="16200000">
                <a:off x="5158278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rot="16200000">
                <a:off x="5335666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rot="16200000">
                <a:off x="5513054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 rot="16200000">
                <a:off x="5690442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 rot="16200000">
                <a:off x="5867830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rot="16200000">
                <a:off x="6045220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 rot="16200000">
                <a:off x="4093950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 rot="16200000">
                <a:off x="3916562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rot="16200000">
                <a:off x="3739174" y="5587076"/>
                <a:ext cx="230557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図形グループ 87"/>
          <p:cNvGrpSpPr/>
          <p:nvPr/>
        </p:nvGrpSpPr>
        <p:grpSpPr>
          <a:xfrm>
            <a:off x="3522405" y="4816646"/>
            <a:ext cx="1953323" cy="1398825"/>
            <a:chOff x="3788642" y="4816646"/>
            <a:chExt cx="1953323" cy="1398825"/>
          </a:xfrm>
        </p:grpSpPr>
        <p:cxnSp>
          <p:nvCxnSpPr>
            <p:cNvPr id="49" name="直線コネクタ 48"/>
            <p:cNvCxnSpPr/>
            <p:nvPr/>
          </p:nvCxnSpPr>
          <p:spPr>
            <a:xfrm flipV="1">
              <a:off x="3788642" y="6040617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 rot="5400000" flipV="1">
              <a:off x="3876214" y="5953190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rot="5400000" flipV="1">
              <a:off x="4053602" y="5953190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V="1">
              <a:off x="4141028" y="5865763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4141028" y="5690909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rot="5400000" flipV="1">
              <a:off x="4053602" y="5605251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rot="5400000" flipV="1">
              <a:off x="4053602" y="5253778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3966175" y="5517824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3966175" y="5341204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rot="5400000" flipV="1">
              <a:off x="4228455" y="5254633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rot="5400000" flipV="1">
              <a:off x="4228455" y="4736103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5400000" flipV="1">
              <a:off x="4233524" y="5079779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V="1">
              <a:off x="4318417" y="5167206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V="1">
              <a:off x="4152900" y="4991498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V="1">
              <a:off x="4152900" y="4816646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rot="5400000" flipV="1">
              <a:off x="4408378" y="4734078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rot="5400000" flipV="1">
              <a:off x="4585766" y="4732661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rot="5400000" flipV="1">
              <a:off x="4763154" y="4732661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V="1">
              <a:off x="4850581" y="4823530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V="1">
              <a:off x="4850581" y="4998384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4850581" y="5173238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rot="5400000" flipV="1">
              <a:off x="5117930" y="5253777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V="1">
              <a:off x="5205356" y="5348092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rot="5400000" flipV="1">
              <a:off x="4940542" y="5253777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flipV="1">
              <a:off x="5382744" y="5342060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5400000" flipV="1">
              <a:off x="5292783" y="5427493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5400000" flipV="1">
              <a:off x="5472339" y="5252631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 flipV="1">
              <a:off x="5737521" y="5165204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/>
            <p:cNvCxnSpPr/>
            <p:nvPr/>
          </p:nvCxnSpPr>
          <p:spPr>
            <a:xfrm rot="5400000" flipV="1">
              <a:off x="5650094" y="5252631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5741965" y="4990350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rot="5400000" flipV="1">
              <a:off x="5647193" y="4904073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5562667" y="4992352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rot="5400000" flipV="1">
              <a:off x="5470171" y="5077777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flipV="1">
              <a:off x="5390034" y="4998384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 rot="5400000" flipV="1">
              <a:off x="5475240" y="4729219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rot="5400000" flipV="1">
              <a:off x="5650094" y="4729219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 flipV="1">
              <a:off x="5390034" y="4820088"/>
              <a:ext cx="0" cy="174854"/>
            </a:xfrm>
            <a:prstGeom prst="line">
              <a:avLst/>
            </a:prstGeom>
            <a:ln w="5715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右矢印 88"/>
          <p:cNvSpPr/>
          <p:nvPr/>
        </p:nvSpPr>
        <p:spPr>
          <a:xfrm>
            <a:off x="2863759" y="5340058"/>
            <a:ext cx="409640" cy="494295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4" name="図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748" y="5421804"/>
            <a:ext cx="508000" cy="35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3004212" y="993269"/>
            <a:ext cx="58021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M.A.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Shifman</a:t>
            </a:r>
            <a:r>
              <a:rPr lang="en-US" altLang="ja-JP" sz="1050" dirty="0" smtClean="0">
                <a:latin typeface="Century Gothic"/>
                <a:cs typeface="Century Gothic"/>
              </a:rPr>
              <a:t>, A.I.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Vainshtein</a:t>
            </a:r>
            <a:r>
              <a:rPr lang="en-US" altLang="ja-JP" sz="1050" dirty="0" smtClean="0">
                <a:latin typeface="Century Gothic"/>
                <a:cs typeface="Century Gothic"/>
              </a:rPr>
              <a:t>, V.I.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Zakharov</a:t>
            </a:r>
            <a:r>
              <a:rPr lang="en-US" altLang="ja-JP" sz="1050" dirty="0" smtClean="0">
                <a:latin typeface="Century Gothic"/>
                <a:cs typeface="Century Gothic"/>
              </a:rPr>
              <a:t>,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Nucl</a:t>
            </a:r>
            <a:r>
              <a:rPr lang="en-US" altLang="ja-JP" sz="1050" dirty="0" smtClean="0">
                <a:latin typeface="Century Gothic"/>
                <a:cs typeface="Century Gothic"/>
              </a:rPr>
              <a:t>. Phys. B147, 385 (1979), ibid. 448 (1979)</a:t>
            </a:r>
          </a:p>
          <a:p>
            <a:r>
              <a:rPr lang="en-US" altLang="ja-JP" sz="1050" dirty="0" smtClean="0">
                <a:latin typeface="Century Gothic"/>
                <a:cs typeface="Century Gothic"/>
              </a:rPr>
              <a:t>L. J.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Reinders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Reubinstein</a:t>
            </a:r>
            <a:r>
              <a:rPr lang="en-US" altLang="ja-JP" sz="1050" dirty="0" smtClean="0">
                <a:latin typeface="Century Gothic"/>
                <a:cs typeface="Century Gothic"/>
              </a:rPr>
              <a:t>, S.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Yazaki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Rep. 127, 1 (1985)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32" y="1919436"/>
            <a:ext cx="3587546" cy="1766006"/>
          </a:xfrm>
          <a:prstGeom prst="rect">
            <a:avLst/>
          </a:prstGeom>
        </p:spPr>
      </p:pic>
      <p:grpSp>
        <p:nvGrpSpPr>
          <p:cNvPr id="115" name="図形グループ 114"/>
          <p:cNvGrpSpPr/>
          <p:nvPr/>
        </p:nvGrpSpPr>
        <p:grpSpPr>
          <a:xfrm>
            <a:off x="4612797" y="1384101"/>
            <a:ext cx="4193538" cy="2550839"/>
            <a:chOff x="4612797" y="1384101"/>
            <a:chExt cx="4193538" cy="2550839"/>
          </a:xfrm>
        </p:grpSpPr>
        <p:grpSp>
          <p:nvGrpSpPr>
            <p:cNvPr id="113" name="図形グループ 112"/>
            <p:cNvGrpSpPr/>
            <p:nvPr/>
          </p:nvGrpSpPr>
          <p:grpSpPr>
            <a:xfrm>
              <a:off x="5157891" y="1384101"/>
              <a:ext cx="3648444" cy="2550839"/>
              <a:chOff x="5157891" y="1384101"/>
              <a:chExt cx="3648444" cy="2550839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81748" y="1384101"/>
                <a:ext cx="2514600" cy="590550"/>
              </a:xfrm>
              <a:prstGeom prst="rect">
                <a:avLst/>
              </a:prstGeom>
            </p:spPr>
          </p:pic>
          <p:grpSp>
            <p:nvGrpSpPr>
              <p:cNvPr id="112" name="図形グループ 111"/>
              <p:cNvGrpSpPr/>
              <p:nvPr/>
            </p:nvGrpSpPr>
            <p:grpSpPr>
              <a:xfrm>
                <a:off x="5157891" y="1860506"/>
                <a:ext cx="3648444" cy="2074434"/>
                <a:chOff x="5157891" y="1860506"/>
                <a:chExt cx="3648444" cy="2074434"/>
              </a:xfrm>
            </p:grpSpPr>
            <p:grpSp>
              <p:nvGrpSpPr>
                <p:cNvPr id="109" name="図形グループ 108"/>
                <p:cNvGrpSpPr/>
                <p:nvPr/>
              </p:nvGrpSpPr>
              <p:grpSpPr>
                <a:xfrm>
                  <a:off x="5157891" y="1860506"/>
                  <a:ext cx="3648444" cy="2074434"/>
                  <a:chOff x="5157891" y="1803806"/>
                  <a:chExt cx="3648444" cy="2074434"/>
                </a:xfrm>
              </p:grpSpPr>
              <p:grpSp>
                <p:nvGrpSpPr>
                  <p:cNvPr id="32" name="図形グループ 31"/>
                  <p:cNvGrpSpPr/>
                  <p:nvPr/>
                </p:nvGrpSpPr>
                <p:grpSpPr>
                  <a:xfrm>
                    <a:off x="5436128" y="2062875"/>
                    <a:ext cx="2560222" cy="1413565"/>
                    <a:chOff x="5436128" y="2062875"/>
                    <a:chExt cx="2560222" cy="1413565"/>
                  </a:xfrm>
                </p:grpSpPr>
                <p:cxnSp>
                  <p:nvCxnSpPr>
                    <p:cNvPr id="12" name="直線矢印コネクタ 11"/>
                    <p:cNvCxnSpPr/>
                    <p:nvPr/>
                  </p:nvCxnSpPr>
                  <p:spPr>
                    <a:xfrm flipV="1">
                      <a:off x="5441363" y="2062875"/>
                      <a:ext cx="0" cy="141356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直線矢印コネクタ 89"/>
                    <p:cNvCxnSpPr/>
                    <p:nvPr/>
                  </p:nvCxnSpPr>
                  <p:spPr>
                    <a:xfrm>
                      <a:off x="5436128" y="3467653"/>
                      <a:ext cx="2560222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6" name="フリーフォーム 95"/>
                  <p:cNvSpPr/>
                  <p:nvPr/>
                </p:nvSpPr>
                <p:spPr>
                  <a:xfrm>
                    <a:off x="5438043" y="2574364"/>
                    <a:ext cx="1163328" cy="891419"/>
                  </a:xfrm>
                  <a:custGeom>
                    <a:avLst/>
                    <a:gdLst>
                      <a:gd name="connsiteX0" fmla="*/ 0 w 1163328"/>
                      <a:gd name="connsiteY0" fmla="*/ 891419 h 891419"/>
                      <a:gd name="connsiteX1" fmla="*/ 543804 w 1163328"/>
                      <a:gd name="connsiteY1" fmla="*/ 709009 h 891419"/>
                      <a:gd name="connsiteX2" fmla="*/ 709010 w 1163328"/>
                      <a:gd name="connsiteY2" fmla="*/ 21 h 891419"/>
                      <a:gd name="connsiteX3" fmla="*/ 839799 w 1163328"/>
                      <a:gd name="connsiteY3" fmla="*/ 733101 h 891419"/>
                      <a:gd name="connsiteX4" fmla="*/ 1163328 w 1163328"/>
                      <a:gd name="connsiteY4" fmla="*/ 881094 h 89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328" h="891419">
                        <a:moveTo>
                          <a:pt x="0" y="891419"/>
                        </a:moveTo>
                        <a:cubicBezTo>
                          <a:pt x="212818" y="874497"/>
                          <a:pt x="425636" y="857575"/>
                          <a:pt x="543804" y="709009"/>
                        </a:cubicBezTo>
                        <a:cubicBezTo>
                          <a:pt x="661972" y="560443"/>
                          <a:pt x="659678" y="-3994"/>
                          <a:pt x="709010" y="21"/>
                        </a:cubicBezTo>
                        <a:cubicBezTo>
                          <a:pt x="758343" y="4036"/>
                          <a:pt x="764079" y="586255"/>
                          <a:pt x="839799" y="733101"/>
                        </a:cubicBezTo>
                        <a:cubicBezTo>
                          <a:pt x="915519" y="879946"/>
                          <a:pt x="1163328" y="881094"/>
                          <a:pt x="1163328" y="881094"/>
                        </a:cubicBezTo>
                      </a:path>
                    </a:pathLst>
                  </a:cu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100" name="直線矢印コネクタ 99"/>
                  <p:cNvCxnSpPr/>
                  <p:nvPr/>
                </p:nvCxnSpPr>
                <p:spPr>
                  <a:xfrm>
                    <a:off x="6601371" y="3455457"/>
                    <a:ext cx="637773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円弧 105"/>
                  <p:cNvSpPr/>
                  <p:nvPr/>
                </p:nvSpPr>
                <p:spPr>
                  <a:xfrm>
                    <a:off x="7239144" y="3070833"/>
                    <a:ext cx="1567191" cy="807407"/>
                  </a:xfrm>
                  <a:prstGeom prst="arc">
                    <a:avLst>
                      <a:gd name="adj1" fmla="val 10860657"/>
                      <a:gd name="adj2" fmla="val 15489711"/>
                    </a:avLst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7" name="テキスト ボックス 106"/>
                  <p:cNvSpPr txBox="1"/>
                  <p:nvPr/>
                </p:nvSpPr>
                <p:spPr>
                  <a:xfrm>
                    <a:off x="7996350" y="3306698"/>
                    <a:ext cx="264315" cy="297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ja-JP" sz="1600" dirty="0" smtClean="0">
                        <a:latin typeface="Century Gothic"/>
                        <a:cs typeface="Century Gothic"/>
                      </a:rPr>
                      <a:t>s</a:t>
                    </a:r>
                  </a:p>
                </p:txBody>
              </p:sp>
              <p:sp>
                <p:nvSpPr>
                  <p:cNvPr id="108" name="テキスト ボックス 107"/>
                  <p:cNvSpPr txBox="1"/>
                  <p:nvPr/>
                </p:nvSpPr>
                <p:spPr>
                  <a:xfrm>
                    <a:off x="5157891" y="1803806"/>
                    <a:ext cx="620983" cy="297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altLang="ja-JP" sz="1600" dirty="0" err="1" smtClean="0">
                        <a:latin typeface="Century Gothic"/>
                        <a:cs typeface="Century Gothic"/>
                      </a:rPr>
                      <a:t>ρ</a:t>
                    </a:r>
                    <a:r>
                      <a:rPr lang="en-US" altLang="ja-JP" sz="1600" dirty="0" smtClean="0">
                        <a:latin typeface="Century Gothic"/>
                        <a:cs typeface="Century Gothic"/>
                      </a:rPr>
                      <a:t>(s)</a:t>
                    </a:r>
                  </a:p>
                </p:txBody>
              </p:sp>
            </p:grpSp>
            <p:sp>
              <p:nvSpPr>
                <p:cNvPr id="110" name="テキスト ボックス 109"/>
                <p:cNvSpPr txBox="1"/>
                <p:nvPr/>
              </p:nvSpPr>
              <p:spPr>
                <a:xfrm>
                  <a:off x="5816559" y="2333547"/>
                  <a:ext cx="701133" cy="297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600" b="1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peak</a:t>
                  </a:r>
                </a:p>
              </p:txBody>
            </p:sp>
            <p:sp>
              <p:nvSpPr>
                <p:cNvPr id="111" name="テキスト ボックス 110"/>
                <p:cNvSpPr txBox="1"/>
                <p:nvPr/>
              </p:nvSpPr>
              <p:spPr>
                <a:xfrm>
                  <a:off x="7103919" y="2830016"/>
                  <a:ext cx="1601232" cy="27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ja-JP" sz="1400" dirty="0" smtClean="0">
                      <a:latin typeface="Century Gothic"/>
                      <a:cs typeface="Century Gothic"/>
                    </a:rPr>
                    <a:t>continuum state</a:t>
                  </a:r>
                </a:p>
              </p:txBody>
            </p:sp>
          </p:grpSp>
        </p:grpSp>
        <p:sp>
          <p:nvSpPr>
            <p:cNvPr id="114" name="左右矢印 113"/>
            <p:cNvSpPr/>
            <p:nvPr/>
          </p:nvSpPr>
          <p:spPr>
            <a:xfrm>
              <a:off x="4612797" y="1489822"/>
              <a:ext cx="534051" cy="378690"/>
            </a:xfrm>
            <a:prstGeom prst="left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1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70725" y="1210964"/>
            <a:ext cx="6602551" cy="1080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A variety of hadron models have been used up to now.</a:t>
            </a:r>
          </a:p>
          <a:p>
            <a:pPr algn="ctr">
              <a:lnSpc>
                <a:spcPct val="12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They are very useful to calculate some physical quantities</a:t>
            </a:r>
          </a:p>
          <a:p>
            <a:pPr algn="ctr">
              <a:lnSpc>
                <a:spcPct val="120000"/>
              </a:lnSpc>
            </a:pPr>
            <a:r>
              <a:rPr lang="en-US" altLang="ja-JP" dirty="0" smtClean="0">
                <a:latin typeface="Century Gothic"/>
                <a:cs typeface="Century Gothic"/>
              </a:rPr>
              <a:t>and to provide concrete pictures of hadron dynamics.</a:t>
            </a:r>
            <a:endParaRPr lang="ja-JP" alt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180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10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668966" y="805073"/>
            <a:ext cx="4373976" cy="2046284"/>
            <a:chOff x="4668966" y="805073"/>
            <a:chExt cx="4373976" cy="2046284"/>
          </a:xfrm>
        </p:grpSpPr>
        <p:sp>
          <p:nvSpPr>
            <p:cNvPr id="58" name="角丸四角形 57"/>
            <p:cNvSpPr/>
            <p:nvPr/>
          </p:nvSpPr>
          <p:spPr>
            <a:xfrm>
              <a:off x="4668966" y="99074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109440" y="805073"/>
              <a:ext cx="14161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cs typeface="Century Gothic"/>
                </a:rPr>
                <a:t>B</a:t>
              </a:r>
              <a:r>
                <a:rPr lang="en-US" altLang="ja-JP" dirty="0" smtClean="0">
                  <a:latin typeface="Century Gothic"/>
                  <a:cs typeface="Century Gothic"/>
                </a:rPr>
                <a:t>ag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68" name="図形グループ 67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78" name="正方形/長方形 77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/楕円 78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9" name="円/楕円 68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コネクタ 71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正方形/長方形 65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4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図形グループ 42"/>
          <p:cNvGrpSpPr/>
          <p:nvPr/>
        </p:nvGrpSpPr>
        <p:grpSpPr>
          <a:xfrm>
            <a:off x="166141" y="2799064"/>
            <a:ext cx="4373976" cy="2020623"/>
            <a:chOff x="166141" y="2799064"/>
            <a:chExt cx="4373976" cy="2020623"/>
          </a:xfrm>
        </p:grpSpPr>
        <p:sp>
          <p:nvSpPr>
            <p:cNvPr id="44" name="角丸四角形 43"/>
            <p:cNvSpPr/>
            <p:nvPr/>
          </p:nvSpPr>
          <p:spPr>
            <a:xfrm>
              <a:off x="166141" y="295907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410762" y="2799064"/>
              <a:ext cx="15755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String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46" name="正方形/長方形 45"/>
          <p:cNvSpPr/>
          <p:nvPr/>
        </p:nvSpPr>
        <p:spPr>
          <a:xfrm>
            <a:off x="590940" y="3071812"/>
            <a:ext cx="34159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Giles, S.-H H. Tye, Phys. Rev. Lett. </a:t>
            </a:r>
            <a:r>
              <a:rPr lang="hu-HU" altLang="ja-JP" sz="1050" dirty="0" smtClean="0">
                <a:latin typeface="Century Gothic"/>
                <a:cs typeface="Century Gothic"/>
              </a:rPr>
              <a:t>37, 1175 (</a:t>
            </a:r>
            <a:r>
              <a:rPr lang="hu-HU" altLang="ja-JP" sz="1050" dirty="0">
                <a:latin typeface="Century Gothic"/>
                <a:cs typeface="Century Gothic"/>
              </a:rPr>
              <a:t>1976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243558" y="3710883"/>
            <a:ext cx="1758344" cy="985047"/>
            <a:chOff x="5222928" y="2247604"/>
            <a:chExt cx="2804338" cy="1571028"/>
          </a:xfrm>
        </p:grpSpPr>
        <p:sp>
          <p:nvSpPr>
            <p:cNvPr id="48" name="フリーフォーム 47"/>
            <p:cNvSpPr/>
            <p:nvPr/>
          </p:nvSpPr>
          <p:spPr>
            <a:xfrm rot="20494407">
              <a:off x="5584522" y="2605839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48"/>
            <p:cNvGrpSpPr/>
            <p:nvPr/>
          </p:nvGrpSpPr>
          <p:grpSpPr>
            <a:xfrm>
              <a:off x="7448073" y="2247604"/>
              <a:ext cx="579193" cy="662511"/>
              <a:chOff x="5459251" y="2280911"/>
              <a:chExt cx="1179969" cy="1349710"/>
            </a:xfrm>
          </p:grpSpPr>
          <p:sp>
            <p:nvSpPr>
              <p:cNvPr id="53" name="円/楕円 52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54" name="図形グループ 53"/>
              <p:cNvGrpSpPr/>
              <p:nvPr/>
            </p:nvGrpSpPr>
            <p:grpSpPr>
              <a:xfrm>
                <a:off x="5459251" y="2280911"/>
                <a:ext cx="1168470" cy="1300030"/>
                <a:chOff x="3987766" y="1020699"/>
                <a:chExt cx="1168470" cy="1300030"/>
              </a:xfrm>
            </p:grpSpPr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3987766" y="1020699"/>
                  <a:ext cx="1168470" cy="13000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2000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4393585" y="1472455"/>
                  <a:ext cx="387085" cy="0"/>
                </a:xfrm>
                <a:prstGeom prst="line">
                  <a:avLst/>
                </a:prstGeom>
                <a:ln w="1905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図形グループ 49"/>
            <p:cNvGrpSpPr/>
            <p:nvPr/>
          </p:nvGrpSpPr>
          <p:grpSpPr>
            <a:xfrm>
              <a:off x="5222928" y="3153445"/>
              <a:ext cx="578420" cy="665187"/>
              <a:chOff x="2504780" y="3049854"/>
              <a:chExt cx="1178395" cy="1355162"/>
            </a:xfrm>
          </p:grpSpPr>
          <p:sp>
            <p:nvSpPr>
              <p:cNvPr id="51" name="円/楕円 50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2512104" y="3049854"/>
                <a:ext cx="1168469" cy="1300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81" name="図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89" y="3276121"/>
            <a:ext cx="3276600" cy="476250"/>
          </a:xfrm>
          <a:prstGeom prst="rect">
            <a:avLst/>
          </a:prstGeom>
        </p:spPr>
      </p:pic>
      <p:sp>
        <p:nvSpPr>
          <p:cNvPr id="82" name="正方形/長方形 81"/>
          <p:cNvSpPr/>
          <p:nvPr/>
        </p:nvSpPr>
        <p:spPr>
          <a:xfrm>
            <a:off x="2214125" y="3688407"/>
            <a:ext cx="1723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Excitation of ”gluon”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389003" y="3910734"/>
            <a:ext cx="2027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Flux tube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Constituent gluon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415622" y="4519622"/>
            <a:ext cx="1457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→ Later example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668966" y="805073"/>
            <a:ext cx="4373976" cy="2046284"/>
            <a:chOff x="4668966" y="805073"/>
            <a:chExt cx="4373976" cy="2046284"/>
          </a:xfrm>
        </p:grpSpPr>
        <p:sp>
          <p:nvSpPr>
            <p:cNvPr id="58" name="角丸四角形 57"/>
            <p:cNvSpPr/>
            <p:nvPr/>
          </p:nvSpPr>
          <p:spPr>
            <a:xfrm>
              <a:off x="4668966" y="99074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109440" y="805073"/>
              <a:ext cx="14161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cs typeface="Century Gothic"/>
                </a:rPr>
                <a:t>B</a:t>
              </a:r>
              <a:r>
                <a:rPr lang="en-US" altLang="ja-JP" dirty="0" smtClean="0">
                  <a:latin typeface="Century Gothic"/>
                  <a:cs typeface="Century Gothic"/>
                </a:rPr>
                <a:t>ag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68" name="図形グループ 67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78" name="正方形/長方形 77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/楕円 78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9" name="円/楕円 68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コネクタ 71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正方形/長方形 65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角丸四角形 110"/>
          <p:cNvSpPr/>
          <p:nvPr/>
        </p:nvSpPr>
        <p:spPr>
          <a:xfrm>
            <a:off x="4668966" y="2946148"/>
            <a:ext cx="4373976" cy="1860617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902841" y="2790988"/>
            <a:ext cx="18293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>
                <a:latin typeface="Century Gothic"/>
                <a:cs typeface="Century Gothic"/>
              </a:rPr>
              <a:t>D</a:t>
            </a:r>
            <a:r>
              <a:rPr lang="en-US" altLang="ja-JP" dirty="0" err="1" smtClean="0">
                <a:latin typeface="Century Gothic"/>
                <a:cs typeface="Century Gothic"/>
              </a:rPr>
              <a:t>iquark</a:t>
            </a:r>
            <a:r>
              <a:rPr lang="en-US" altLang="ja-JP" dirty="0" smtClean="0">
                <a:latin typeface="Century Gothic"/>
                <a:cs typeface="Century Gothic"/>
              </a:rPr>
              <a:t> model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5123788" y="3060370"/>
            <a:ext cx="35296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M. Ida, R. Kobayashi, Prog. Thor. Phys. 36, 846 (1966)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114" name="図形グループ 113"/>
          <p:cNvGrpSpPr/>
          <p:nvPr/>
        </p:nvGrpSpPr>
        <p:grpSpPr>
          <a:xfrm>
            <a:off x="5187914" y="3763208"/>
            <a:ext cx="972583" cy="972583"/>
            <a:chOff x="679581" y="1523639"/>
            <a:chExt cx="1014501" cy="1014501"/>
          </a:xfrm>
        </p:grpSpPr>
        <p:sp>
          <p:nvSpPr>
            <p:cNvPr id="115" name="円/楕円 114"/>
            <p:cNvSpPr/>
            <p:nvPr/>
          </p:nvSpPr>
          <p:spPr>
            <a:xfrm>
              <a:off x="679581" y="1523639"/>
              <a:ext cx="1014501" cy="101450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785042" y="169273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1232458" y="1943826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1136061" y="2067590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5854307" y="3290374"/>
            <a:ext cx="2095445" cy="27699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A pair of quarks = 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4861073" y="3520194"/>
            <a:ext cx="1967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Baryon = quark+diquark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6845111" y="3520194"/>
            <a:ext cx="2178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H-dibaryon = diquark×3 (?)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122" name="図形グループ 121"/>
          <p:cNvGrpSpPr/>
          <p:nvPr/>
        </p:nvGrpSpPr>
        <p:grpSpPr>
          <a:xfrm>
            <a:off x="7311377" y="3740983"/>
            <a:ext cx="1033490" cy="1033490"/>
            <a:chOff x="7262785" y="3740983"/>
            <a:chExt cx="1033490" cy="1033490"/>
          </a:xfrm>
        </p:grpSpPr>
        <p:sp>
          <p:nvSpPr>
            <p:cNvPr id="123" name="円/楕円 122"/>
            <p:cNvSpPr/>
            <p:nvPr/>
          </p:nvSpPr>
          <p:spPr>
            <a:xfrm>
              <a:off x="7262785" y="3740983"/>
              <a:ext cx="1033490" cy="103349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4" name="図形グループ 123"/>
            <p:cNvGrpSpPr/>
            <p:nvPr/>
          </p:nvGrpSpPr>
          <p:grpSpPr>
            <a:xfrm rot="21398952">
              <a:off x="7835833" y="4178375"/>
              <a:ext cx="435822" cy="462060"/>
              <a:chOff x="7741679" y="4177475"/>
              <a:chExt cx="435822" cy="462060"/>
            </a:xfrm>
          </p:grpSpPr>
          <p:sp>
            <p:nvSpPr>
              <p:cNvPr id="131" name="円/楕円 130"/>
              <p:cNvSpPr/>
              <p:nvPr/>
            </p:nvSpPr>
            <p:spPr>
              <a:xfrm>
                <a:off x="7834093" y="4177475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7741679" y="4296126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5" name="図形グループ 124"/>
            <p:cNvGrpSpPr/>
            <p:nvPr/>
          </p:nvGrpSpPr>
          <p:grpSpPr>
            <a:xfrm rot="13697738">
              <a:off x="7570799" y="3745818"/>
              <a:ext cx="435822" cy="462060"/>
              <a:chOff x="8408429" y="3688407"/>
              <a:chExt cx="435822" cy="462060"/>
            </a:xfrm>
          </p:grpSpPr>
          <p:sp>
            <p:nvSpPr>
              <p:cNvPr id="129" name="円/楕円 128"/>
              <p:cNvSpPr/>
              <p:nvPr/>
            </p:nvSpPr>
            <p:spPr>
              <a:xfrm>
                <a:off x="8500843" y="3688407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円/楕円 129"/>
              <p:cNvSpPr/>
              <p:nvPr/>
            </p:nvSpPr>
            <p:spPr>
              <a:xfrm>
                <a:off x="8408429" y="3807058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6" name="図形グループ 125"/>
            <p:cNvGrpSpPr/>
            <p:nvPr/>
          </p:nvGrpSpPr>
          <p:grpSpPr>
            <a:xfrm rot="6112301">
              <a:off x="7307677" y="4197375"/>
              <a:ext cx="435822" cy="462060"/>
              <a:chOff x="8408429" y="4285173"/>
              <a:chExt cx="435822" cy="46206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8500843" y="4285173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円/楕円 127"/>
              <p:cNvSpPr/>
              <p:nvPr/>
            </p:nvSpPr>
            <p:spPr>
              <a:xfrm>
                <a:off x="8408429" y="4403824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33" name="直線矢印コネクタ 132"/>
          <p:cNvCxnSpPr/>
          <p:nvPr/>
        </p:nvCxnSpPr>
        <p:spPr>
          <a:xfrm flipH="1">
            <a:off x="5951379" y="4214303"/>
            <a:ext cx="419356" cy="12343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/>
          <p:cNvCxnSpPr/>
          <p:nvPr/>
        </p:nvCxnSpPr>
        <p:spPr>
          <a:xfrm flipH="1">
            <a:off x="5826159" y="4224244"/>
            <a:ext cx="544576" cy="2263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正方形/長方形 134"/>
          <p:cNvSpPr/>
          <p:nvPr/>
        </p:nvSpPr>
        <p:spPr>
          <a:xfrm>
            <a:off x="6054049" y="3809377"/>
            <a:ext cx="14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strong attraction</a:t>
            </a:r>
          </a:p>
          <a:p>
            <a:pPr algn="ctr"/>
            <a:r>
              <a:rPr lang="hu-HU" altLang="ja-JP" sz="1200" dirty="0" smtClean="0">
                <a:latin typeface="Century Gothic"/>
                <a:cs typeface="Century Gothic"/>
              </a:rPr>
              <a:t>color 3</a:t>
            </a:r>
            <a:r>
              <a:rPr lang="hu-HU" altLang="ja-JP" sz="1200" baseline="-25000" dirty="0" smtClean="0">
                <a:latin typeface="Century Gothic"/>
                <a:cs typeface="Century Gothic"/>
              </a:rPr>
              <a:t>c</a:t>
            </a:r>
            <a:r>
              <a:rPr lang="hu-HU" altLang="ja-JP" sz="1200" baseline="30000" dirty="0" smtClean="0">
                <a:latin typeface="Century Gothic"/>
                <a:cs typeface="Century Gothic"/>
              </a:rPr>
              <a:t>bar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136" name="直線矢印コネクタ 135"/>
          <p:cNvCxnSpPr/>
          <p:nvPr/>
        </p:nvCxnSpPr>
        <p:spPr>
          <a:xfrm>
            <a:off x="7184571" y="4166033"/>
            <a:ext cx="335273" cy="1672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/>
          <p:cNvCxnSpPr/>
          <p:nvPr/>
        </p:nvCxnSpPr>
        <p:spPr>
          <a:xfrm>
            <a:off x="7184571" y="4167626"/>
            <a:ext cx="511263" cy="4257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図形グループ 42"/>
          <p:cNvGrpSpPr/>
          <p:nvPr/>
        </p:nvGrpSpPr>
        <p:grpSpPr>
          <a:xfrm>
            <a:off x="166141" y="2799064"/>
            <a:ext cx="4373976" cy="2020623"/>
            <a:chOff x="166141" y="2799064"/>
            <a:chExt cx="4373976" cy="2020623"/>
          </a:xfrm>
        </p:grpSpPr>
        <p:sp>
          <p:nvSpPr>
            <p:cNvPr id="44" name="角丸四角形 43"/>
            <p:cNvSpPr/>
            <p:nvPr/>
          </p:nvSpPr>
          <p:spPr>
            <a:xfrm>
              <a:off x="166141" y="295907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410762" y="2799064"/>
              <a:ext cx="15755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String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46" name="正方形/長方形 45"/>
          <p:cNvSpPr/>
          <p:nvPr/>
        </p:nvSpPr>
        <p:spPr>
          <a:xfrm>
            <a:off x="590940" y="3071812"/>
            <a:ext cx="34159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Giles, S.-H H. Tye, Phys. Rev. Lett. </a:t>
            </a:r>
            <a:r>
              <a:rPr lang="hu-HU" altLang="ja-JP" sz="1050" dirty="0" smtClean="0">
                <a:latin typeface="Century Gothic"/>
                <a:cs typeface="Century Gothic"/>
              </a:rPr>
              <a:t>37, 1175 (</a:t>
            </a:r>
            <a:r>
              <a:rPr lang="hu-HU" altLang="ja-JP" sz="1050" dirty="0">
                <a:latin typeface="Century Gothic"/>
                <a:cs typeface="Century Gothic"/>
              </a:rPr>
              <a:t>1976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243558" y="3710883"/>
            <a:ext cx="1758344" cy="985047"/>
            <a:chOff x="5222928" y="2247604"/>
            <a:chExt cx="2804338" cy="1571028"/>
          </a:xfrm>
        </p:grpSpPr>
        <p:sp>
          <p:nvSpPr>
            <p:cNvPr id="48" name="フリーフォーム 47"/>
            <p:cNvSpPr/>
            <p:nvPr/>
          </p:nvSpPr>
          <p:spPr>
            <a:xfrm rot="20494407">
              <a:off x="5584522" y="2605839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48"/>
            <p:cNvGrpSpPr/>
            <p:nvPr/>
          </p:nvGrpSpPr>
          <p:grpSpPr>
            <a:xfrm>
              <a:off x="7448073" y="2247604"/>
              <a:ext cx="579193" cy="662511"/>
              <a:chOff x="5459251" y="2280911"/>
              <a:chExt cx="1179969" cy="1349710"/>
            </a:xfrm>
          </p:grpSpPr>
          <p:sp>
            <p:nvSpPr>
              <p:cNvPr id="53" name="円/楕円 52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54" name="図形グループ 53"/>
              <p:cNvGrpSpPr/>
              <p:nvPr/>
            </p:nvGrpSpPr>
            <p:grpSpPr>
              <a:xfrm>
                <a:off x="5459251" y="2280911"/>
                <a:ext cx="1168470" cy="1300030"/>
                <a:chOff x="3987766" y="1020699"/>
                <a:chExt cx="1168470" cy="1300030"/>
              </a:xfrm>
            </p:grpSpPr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3987766" y="1020699"/>
                  <a:ext cx="1168470" cy="13000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2000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4393585" y="1472455"/>
                  <a:ext cx="387085" cy="0"/>
                </a:xfrm>
                <a:prstGeom prst="line">
                  <a:avLst/>
                </a:prstGeom>
                <a:ln w="1905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図形グループ 49"/>
            <p:cNvGrpSpPr/>
            <p:nvPr/>
          </p:nvGrpSpPr>
          <p:grpSpPr>
            <a:xfrm>
              <a:off x="5222928" y="3153445"/>
              <a:ext cx="578420" cy="665187"/>
              <a:chOff x="2504780" y="3049854"/>
              <a:chExt cx="1178395" cy="1355162"/>
            </a:xfrm>
          </p:grpSpPr>
          <p:sp>
            <p:nvSpPr>
              <p:cNvPr id="51" name="円/楕円 50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2512104" y="3049854"/>
                <a:ext cx="1168469" cy="1300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81" name="図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89" y="3276121"/>
            <a:ext cx="3276600" cy="476250"/>
          </a:xfrm>
          <a:prstGeom prst="rect">
            <a:avLst/>
          </a:prstGeom>
        </p:spPr>
      </p:pic>
      <p:sp>
        <p:nvSpPr>
          <p:cNvPr id="82" name="正方形/長方形 81"/>
          <p:cNvSpPr/>
          <p:nvPr/>
        </p:nvSpPr>
        <p:spPr>
          <a:xfrm>
            <a:off x="2214125" y="3688407"/>
            <a:ext cx="1723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Excitation of ”gluon”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389003" y="3910734"/>
            <a:ext cx="2027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Flux tube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Constituent gluon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415622" y="4519622"/>
            <a:ext cx="1457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→ Later example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668966" y="805073"/>
            <a:ext cx="4373976" cy="2046284"/>
            <a:chOff x="4668966" y="805073"/>
            <a:chExt cx="4373976" cy="2046284"/>
          </a:xfrm>
        </p:grpSpPr>
        <p:sp>
          <p:nvSpPr>
            <p:cNvPr id="58" name="角丸四角形 57"/>
            <p:cNvSpPr/>
            <p:nvPr/>
          </p:nvSpPr>
          <p:spPr>
            <a:xfrm>
              <a:off x="4668966" y="99074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109440" y="805073"/>
              <a:ext cx="14161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cs typeface="Century Gothic"/>
                </a:rPr>
                <a:t>B</a:t>
              </a:r>
              <a:r>
                <a:rPr lang="en-US" altLang="ja-JP" dirty="0" smtClean="0">
                  <a:latin typeface="Century Gothic"/>
                  <a:cs typeface="Century Gothic"/>
                </a:rPr>
                <a:t>ag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68" name="図形グループ 67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78" name="正方形/長方形 77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/楕円 78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9" name="円/楕円 68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コネクタ 71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正方形/長方形 65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4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図 86" descr="figure_hedgeh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95" y="4819687"/>
            <a:ext cx="2326396" cy="2520262"/>
          </a:xfrm>
          <a:prstGeom prst="rect">
            <a:avLst/>
          </a:prstGeom>
        </p:spPr>
      </p:pic>
      <p:grpSp>
        <p:nvGrpSpPr>
          <p:cNvPr id="88" name="図形グループ 87"/>
          <p:cNvGrpSpPr/>
          <p:nvPr/>
        </p:nvGrpSpPr>
        <p:grpSpPr>
          <a:xfrm>
            <a:off x="166141" y="4755335"/>
            <a:ext cx="4373976" cy="2019759"/>
            <a:chOff x="166141" y="4755335"/>
            <a:chExt cx="4373976" cy="2019759"/>
          </a:xfrm>
        </p:grpSpPr>
        <p:sp>
          <p:nvSpPr>
            <p:cNvPr id="89" name="角丸四角形 88"/>
            <p:cNvSpPr/>
            <p:nvPr/>
          </p:nvSpPr>
          <p:spPr>
            <a:xfrm>
              <a:off x="166141" y="4914477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1314731" y="4755335"/>
              <a:ext cx="176758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err="1" smtClean="0">
                  <a:latin typeface="Century Gothic"/>
                  <a:cs typeface="Century Gothic"/>
                </a:rPr>
                <a:t>Skyrme</a:t>
              </a:r>
              <a:r>
                <a:rPr lang="en-US" altLang="ja-JP" dirty="0" smtClean="0">
                  <a:latin typeface="Century Gothic"/>
                  <a:cs typeface="Century Gothic"/>
                </a:rPr>
                <a:t>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91" name="正方形/長方形 90"/>
          <p:cNvSpPr/>
          <p:nvPr/>
        </p:nvSpPr>
        <p:spPr>
          <a:xfrm>
            <a:off x="696144" y="5020185"/>
            <a:ext cx="32019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050" dirty="0" smtClean="0">
                <a:latin typeface="Century Gothic"/>
                <a:cs typeface="Century Gothic"/>
              </a:rPr>
              <a:t>T. H. R. Skyrme, Nuclear Physics 31, 556, (1962)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1651382" y="5262863"/>
            <a:ext cx="2933691" cy="406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ja-JP" sz="1200" dirty="0" smtClean="0">
                <a:latin typeface="Century Gothic"/>
                <a:cs typeface="Century Gothic"/>
              </a:rPr>
              <a:t>Describing fermion in terms of boson</a:t>
            </a:r>
          </a:p>
          <a:p>
            <a:pPr>
              <a:lnSpc>
                <a:spcPct val="90000"/>
              </a:lnSpc>
            </a:pPr>
            <a:r>
              <a:rPr lang="hu-HU" altLang="ja-JP" sz="1050" dirty="0" smtClean="0">
                <a:latin typeface="Century Gothic"/>
                <a:cs typeface="Century Gothic"/>
              </a:rPr>
              <a:t>                      (nucleon)                       (</a:t>
            </a:r>
            <a:r>
              <a:rPr lang="en-US" altLang="ja-JP" sz="1050" dirty="0" smtClean="0">
                <a:latin typeface="Century Gothic"/>
                <a:cs typeface="Century Gothic"/>
              </a:rPr>
              <a:t>π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1651382" y="5650154"/>
            <a:ext cx="296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Topological quantity: </a:t>
            </a:r>
            <a:r>
              <a:rPr lang="en-US" altLang="ja-JP" sz="1200" b="1" dirty="0" smtClean="0">
                <a:latin typeface="Century Gothic"/>
                <a:cs typeface="Century Gothic"/>
              </a:rPr>
              <a:t>R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3</a:t>
            </a:r>
            <a:r>
              <a:rPr lang="en-US" altLang="ja-JP" sz="1200" dirty="0" smtClean="0">
                <a:latin typeface="Century Gothic"/>
                <a:cs typeface="Century Gothic"/>
              </a:rPr>
              <a:t>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)→SU(2)(S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= baryon number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94" name="正方形/長方形 93"/>
          <p:cNvSpPr/>
          <p:nvPr/>
        </p:nvSpPr>
        <p:spPr>
          <a:xfrm>
            <a:off x="1651382" y="6092459"/>
            <a:ext cx="27669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Soliton</a:t>
            </a:r>
            <a:r>
              <a:rPr lang="en-US" altLang="ja-JP" sz="1200" dirty="0" smtClean="0">
                <a:latin typeface="Century Gothic"/>
                <a:cs typeface="Century Gothic"/>
              </a:rPr>
              <a:t> solution: dynamically stable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95" name="正方形/長方形 94"/>
          <p:cNvSpPr/>
          <p:nvPr/>
        </p:nvSpPr>
        <p:spPr>
          <a:xfrm>
            <a:off x="1788656" y="6369150"/>
            <a:ext cx="24326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G. S. Adkins, C. R. Nappi, E. Witten,</a:t>
            </a:r>
          </a:p>
          <a:p>
            <a:r>
              <a:rPr lang="hu-HU" altLang="ja-JP" sz="1050" dirty="0" smtClean="0">
                <a:latin typeface="Century Gothic"/>
                <a:cs typeface="Century Gothic"/>
              </a:rPr>
              <a:t>Nucl. Phys. B228, 552 (1983)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11" name="角丸四角形 110"/>
          <p:cNvSpPr/>
          <p:nvPr/>
        </p:nvSpPr>
        <p:spPr>
          <a:xfrm>
            <a:off x="4668966" y="2946148"/>
            <a:ext cx="4373976" cy="1860617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902841" y="2790988"/>
            <a:ext cx="18293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>
                <a:latin typeface="Century Gothic"/>
                <a:cs typeface="Century Gothic"/>
              </a:rPr>
              <a:t>D</a:t>
            </a:r>
            <a:r>
              <a:rPr lang="en-US" altLang="ja-JP" dirty="0" err="1" smtClean="0">
                <a:latin typeface="Century Gothic"/>
                <a:cs typeface="Century Gothic"/>
              </a:rPr>
              <a:t>iquark</a:t>
            </a:r>
            <a:r>
              <a:rPr lang="en-US" altLang="ja-JP" dirty="0" smtClean="0">
                <a:latin typeface="Century Gothic"/>
                <a:cs typeface="Century Gothic"/>
              </a:rPr>
              <a:t> model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5123788" y="3060370"/>
            <a:ext cx="35296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M. Ida, R. Kobayashi, Prog. Thor. Phys. 36, 846 (1966)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114" name="図形グループ 113"/>
          <p:cNvGrpSpPr/>
          <p:nvPr/>
        </p:nvGrpSpPr>
        <p:grpSpPr>
          <a:xfrm>
            <a:off x="5187914" y="3763208"/>
            <a:ext cx="972583" cy="972583"/>
            <a:chOff x="679581" y="1523639"/>
            <a:chExt cx="1014501" cy="1014501"/>
          </a:xfrm>
        </p:grpSpPr>
        <p:sp>
          <p:nvSpPr>
            <p:cNvPr id="115" name="円/楕円 114"/>
            <p:cNvSpPr/>
            <p:nvPr/>
          </p:nvSpPr>
          <p:spPr>
            <a:xfrm>
              <a:off x="679581" y="1523639"/>
              <a:ext cx="1014501" cy="101450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785042" y="169273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1232458" y="1943826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1136061" y="2067590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5854307" y="3290374"/>
            <a:ext cx="2095445" cy="27699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A pair of quarks = 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20" name="正方形/長方形 119"/>
          <p:cNvSpPr/>
          <p:nvPr/>
        </p:nvSpPr>
        <p:spPr>
          <a:xfrm>
            <a:off x="4861073" y="3520194"/>
            <a:ext cx="1967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Baryon = quark+diquark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6845111" y="3520194"/>
            <a:ext cx="2178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H-dibaryon = diquark×3 (?)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122" name="図形グループ 121"/>
          <p:cNvGrpSpPr/>
          <p:nvPr/>
        </p:nvGrpSpPr>
        <p:grpSpPr>
          <a:xfrm>
            <a:off x="7311377" y="3740983"/>
            <a:ext cx="1033490" cy="1033490"/>
            <a:chOff x="7262785" y="3740983"/>
            <a:chExt cx="1033490" cy="1033490"/>
          </a:xfrm>
        </p:grpSpPr>
        <p:sp>
          <p:nvSpPr>
            <p:cNvPr id="123" name="円/楕円 122"/>
            <p:cNvSpPr/>
            <p:nvPr/>
          </p:nvSpPr>
          <p:spPr>
            <a:xfrm>
              <a:off x="7262785" y="3740983"/>
              <a:ext cx="1033490" cy="103349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4" name="図形グループ 123"/>
            <p:cNvGrpSpPr/>
            <p:nvPr/>
          </p:nvGrpSpPr>
          <p:grpSpPr>
            <a:xfrm rot="21398952">
              <a:off x="7835833" y="4178375"/>
              <a:ext cx="435822" cy="462060"/>
              <a:chOff x="7741679" y="4177475"/>
              <a:chExt cx="435822" cy="462060"/>
            </a:xfrm>
          </p:grpSpPr>
          <p:sp>
            <p:nvSpPr>
              <p:cNvPr id="131" name="円/楕円 130"/>
              <p:cNvSpPr/>
              <p:nvPr/>
            </p:nvSpPr>
            <p:spPr>
              <a:xfrm>
                <a:off x="7834093" y="4177475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7741679" y="4296126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5" name="図形グループ 124"/>
            <p:cNvGrpSpPr/>
            <p:nvPr/>
          </p:nvGrpSpPr>
          <p:grpSpPr>
            <a:xfrm rot="13697738">
              <a:off x="7570799" y="3745818"/>
              <a:ext cx="435822" cy="462060"/>
              <a:chOff x="8408429" y="3688407"/>
              <a:chExt cx="435822" cy="462060"/>
            </a:xfrm>
          </p:grpSpPr>
          <p:sp>
            <p:nvSpPr>
              <p:cNvPr id="129" name="円/楕円 128"/>
              <p:cNvSpPr/>
              <p:nvPr/>
            </p:nvSpPr>
            <p:spPr>
              <a:xfrm>
                <a:off x="8500843" y="3688407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円/楕円 129"/>
              <p:cNvSpPr/>
              <p:nvPr/>
            </p:nvSpPr>
            <p:spPr>
              <a:xfrm>
                <a:off x="8408429" y="3807058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6" name="図形グループ 125"/>
            <p:cNvGrpSpPr/>
            <p:nvPr/>
          </p:nvGrpSpPr>
          <p:grpSpPr>
            <a:xfrm rot="6112301">
              <a:off x="7307677" y="4197375"/>
              <a:ext cx="435822" cy="462060"/>
              <a:chOff x="8408429" y="4285173"/>
              <a:chExt cx="435822" cy="46206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8500843" y="4285173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円/楕円 127"/>
              <p:cNvSpPr/>
              <p:nvPr/>
            </p:nvSpPr>
            <p:spPr>
              <a:xfrm>
                <a:off x="8408429" y="4403824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33" name="直線矢印コネクタ 132"/>
          <p:cNvCxnSpPr/>
          <p:nvPr/>
        </p:nvCxnSpPr>
        <p:spPr>
          <a:xfrm flipH="1">
            <a:off x="5951379" y="4214303"/>
            <a:ext cx="419356" cy="12343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/>
          <p:cNvCxnSpPr/>
          <p:nvPr/>
        </p:nvCxnSpPr>
        <p:spPr>
          <a:xfrm flipH="1">
            <a:off x="5826159" y="4224244"/>
            <a:ext cx="544576" cy="2263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正方形/長方形 134"/>
          <p:cNvSpPr/>
          <p:nvPr/>
        </p:nvSpPr>
        <p:spPr>
          <a:xfrm>
            <a:off x="6054049" y="3809377"/>
            <a:ext cx="14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strong attraction</a:t>
            </a:r>
          </a:p>
          <a:p>
            <a:pPr algn="ctr"/>
            <a:r>
              <a:rPr lang="hu-HU" altLang="ja-JP" sz="1200" dirty="0" smtClean="0">
                <a:latin typeface="Century Gothic"/>
                <a:cs typeface="Century Gothic"/>
              </a:rPr>
              <a:t>color 3</a:t>
            </a:r>
            <a:r>
              <a:rPr lang="hu-HU" altLang="ja-JP" sz="1200" baseline="-25000" dirty="0" smtClean="0">
                <a:latin typeface="Century Gothic"/>
                <a:cs typeface="Century Gothic"/>
              </a:rPr>
              <a:t>c</a:t>
            </a:r>
            <a:r>
              <a:rPr lang="hu-HU" altLang="ja-JP" sz="1200" baseline="30000" dirty="0" smtClean="0">
                <a:latin typeface="Century Gothic"/>
                <a:cs typeface="Century Gothic"/>
              </a:rPr>
              <a:t>bar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136" name="直線矢印コネクタ 135"/>
          <p:cNvCxnSpPr/>
          <p:nvPr/>
        </p:nvCxnSpPr>
        <p:spPr>
          <a:xfrm>
            <a:off x="7184571" y="4166033"/>
            <a:ext cx="335273" cy="1672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/>
          <p:cNvCxnSpPr/>
          <p:nvPr/>
        </p:nvCxnSpPr>
        <p:spPr>
          <a:xfrm>
            <a:off x="7184571" y="4167626"/>
            <a:ext cx="511263" cy="4257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図形グループ 42"/>
          <p:cNvGrpSpPr/>
          <p:nvPr/>
        </p:nvGrpSpPr>
        <p:grpSpPr>
          <a:xfrm>
            <a:off x="166141" y="2799064"/>
            <a:ext cx="4373976" cy="2020623"/>
            <a:chOff x="166141" y="2799064"/>
            <a:chExt cx="4373976" cy="2020623"/>
          </a:xfrm>
        </p:grpSpPr>
        <p:sp>
          <p:nvSpPr>
            <p:cNvPr id="44" name="角丸四角形 43"/>
            <p:cNvSpPr/>
            <p:nvPr/>
          </p:nvSpPr>
          <p:spPr>
            <a:xfrm>
              <a:off x="166141" y="295907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410762" y="2799064"/>
              <a:ext cx="15755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String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46" name="正方形/長方形 45"/>
          <p:cNvSpPr/>
          <p:nvPr/>
        </p:nvSpPr>
        <p:spPr>
          <a:xfrm>
            <a:off x="590940" y="3071812"/>
            <a:ext cx="34159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Giles, S.-H H. Tye, Phys. Rev. Lett. </a:t>
            </a:r>
            <a:r>
              <a:rPr lang="hu-HU" altLang="ja-JP" sz="1050" dirty="0" smtClean="0">
                <a:latin typeface="Century Gothic"/>
                <a:cs typeface="Century Gothic"/>
              </a:rPr>
              <a:t>37, 1175 (</a:t>
            </a:r>
            <a:r>
              <a:rPr lang="hu-HU" altLang="ja-JP" sz="1050" dirty="0">
                <a:latin typeface="Century Gothic"/>
                <a:cs typeface="Century Gothic"/>
              </a:rPr>
              <a:t>1976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47" name="図形グループ 46"/>
          <p:cNvGrpSpPr/>
          <p:nvPr/>
        </p:nvGrpSpPr>
        <p:grpSpPr>
          <a:xfrm>
            <a:off x="243558" y="3710883"/>
            <a:ext cx="1758344" cy="985047"/>
            <a:chOff x="5222928" y="2247604"/>
            <a:chExt cx="2804338" cy="1571028"/>
          </a:xfrm>
        </p:grpSpPr>
        <p:sp>
          <p:nvSpPr>
            <p:cNvPr id="48" name="フリーフォーム 47"/>
            <p:cNvSpPr/>
            <p:nvPr/>
          </p:nvSpPr>
          <p:spPr>
            <a:xfrm rot="20494407">
              <a:off x="5584522" y="2605839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9" name="図形グループ 48"/>
            <p:cNvGrpSpPr/>
            <p:nvPr/>
          </p:nvGrpSpPr>
          <p:grpSpPr>
            <a:xfrm>
              <a:off x="7448073" y="2247604"/>
              <a:ext cx="579193" cy="662511"/>
              <a:chOff x="5459251" y="2280911"/>
              <a:chExt cx="1179969" cy="1349710"/>
            </a:xfrm>
          </p:grpSpPr>
          <p:sp>
            <p:nvSpPr>
              <p:cNvPr id="53" name="円/楕円 52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54" name="図形グループ 53"/>
              <p:cNvGrpSpPr/>
              <p:nvPr/>
            </p:nvGrpSpPr>
            <p:grpSpPr>
              <a:xfrm>
                <a:off x="5459251" y="2280911"/>
                <a:ext cx="1168470" cy="1300030"/>
                <a:chOff x="3987766" y="1020699"/>
                <a:chExt cx="1168470" cy="1300030"/>
              </a:xfrm>
            </p:grpSpPr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3987766" y="1020699"/>
                  <a:ext cx="1168470" cy="13000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2000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80" name="直線コネクタ 79"/>
                <p:cNvCxnSpPr/>
                <p:nvPr/>
              </p:nvCxnSpPr>
              <p:spPr>
                <a:xfrm>
                  <a:off x="4393585" y="1472455"/>
                  <a:ext cx="387085" cy="0"/>
                </a:xfrm>
                <a:prstGeom prst="line">
                  <a:avLst/>
                </a:prstGeom>
                <a:ln w="1905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図形グループ 49"/>
            <p:cNvGrpSpPr/>
            <p:nvPr/>
          </p:nvGrpSpPr>
          <p:grpSpPr>
            <a:xfrm>
              <a:off x="5222928" y="3153445"/>
              <a:ext cx="578420" cy="665187"/>
              <a:chOff x="2504780" y="3049854"/>
              <a:chExt cx="1178395" cy="1355162"/>
            </a:xfrm>
          </p:grpSpPr>
          <p:sp>
            <p:nvSpPr>
              <p:cNvPr id="51" name="円/楕円 50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2512104" y="3049854"/>
                <a:ext cx="1168469" cy="1300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81" name="図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289" y="3276121"/>
            <a:ext cx="3276600" cy="476250"/>
          </a:xfrm>
          <a:prstGeom prst="rect">
            <a:avLst/>
          </a:prstGeom>
        </p:spPr>
      </p:pic>
      <p:sp>
        <p:nvSpPr>
          <p:cNvPr id="82" name="正方形/長方形 81"/>
          <p:cNvSpPr/>
          <p:nvPr/>
        </p:nvSpPr>
        <p:spPr>
          <a:xfrm>
            <a:off x="2214125" y="3688407"/>
            <a:ext cx="1723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Excitation of ”gluon”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389003" y="3910734"/>
            <a:ext cx="2027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Flux tube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Constituent gluon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415622" y="4519622"/>
            <a:ext cx="1457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→ Later example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668966" y="805073"/>
            <a:ext cx="4373976" cy="2046284"/>
            <a:chOff x="4668966" y="805073"/>
            <a:chExt cx="4373976" cy="2046284"/>
          </a:xfrm>
        </p:grpSpPr>
        <p:sp>
          <p:nvSpPr>
            <p:cNvPr id="58" name="角丸四角形 57"/>
            <p:cNvSpPr/>
            <p:nvPr/>
          </p:nvSpPr>
          <p:spPr>
            <a:xfrm>
              <a:off x="4668966" y="99074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6109440" y="805073"/>
              <a:ext cx="141614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>
                  <a:latin typeface="Century Gothic"/>
                  <a:cs typeface="Century Gothic"/>
                </a:rPr>
                <a:t>B</a:t>
              </a:r>
              <a:r>
                <a:rPr lang="en-US" altLang="ja-JP" dirty="0" smtClean="0">
                  <a:latin typeface="Century Gothic"/>
                  <a:cs typeface="Century Gothic"/>
                </a:rPr>
                <a:t>ag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68" name="図形グループ 67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78" name="正方形/長方形 77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/楕円 78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9" name="円/楕円 68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コネクタ 71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正方形/長方形 65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179459" y="0"/>
            <a:ext cx="6859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2400" dirty="0" smtClean="0">
                <a:latin typeface="Century Gothic"/>
                <a:cs typeface="Century Gothic"/>
              </a:rPr>
              <a:t>Recommended text books </a:t>
            </a:r>
            <a:r>
              <a:rPr lang="en-US" altLang="en-US" sz="1600" dirty="0" smtClean="0">
                <a:latin typeface="Century Gothic"/>
                <a:cs typeface="Century Gothic"/>
              </a:rPr>
              <a:t>(hadron phenomenology)</a:t>
            </a:r>
            <a:endParaRPr lang="ja-JP" altLang="en-US" sz="1600" dirty="0">
              <a:latin typeface="Century Gothic"/>
              <a:cs typeface="Century Gothic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69" y="497523"/>
            <a:ext cx="2286000" cy="2819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825" y="497522"/>
            <a:ext cx="1856746" cy="28247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844" y="497522"/>
            <a:ext cx="1913355" cy="28247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69" y="3502916"/>
            <a:ext cx="2286000" cy="324066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8305" y="3502915"/>
            <a:ext cx="2266517" cy="324066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4649" y="497521"/>
            <a:ext cx="1879389" cy="282474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3825" y="3502916"/>
            <a:ext cx="2155746" cy="32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5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図 154" descr="figure_hedgeh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95" y="4819687"/>
            <a:ext cx="2326396" cy="2520262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66141" y="4755335"/>
            <a:ext cx="4373976" cy="2019759"/>
            <a:chOff x="166141" y="4755335"/>
            <a:chExt cx="4373976" cy="2019759"/>
          </a:xfrm>
        </p:grpSpPr>
        <p:sp>
          <p:nvSpPr>
            <p:cNvPr id="21" name="角丸四角形 20"/>
            <p:cNvSpPr/>
            <p:nvPr/>
          </p:nvSpPr>
          <p:spPr>
            <a:xfrm>
              <a:off x="166141" y="4914477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314731" y="4755335"/>
              <a:ext cx="176758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err="1" smtClean="0">
                  <a:latin typeface="Century Gothic"/>
                  <a:cs typeface="Century Gothic"/>
                </a:rPr>
                <a:t>Skyrme</a:t>
              </a:r>
              <a:r>
                <a:rPr lang="en-US" altLang="ja-JP" dirty="0" smtClean="0">
                  <a:latin typeface="Century Gothic"/>
                  <a:cs typeface="Century Gothic"/>
                </a:rPr>
                <a:t>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4668966" y="4743287"/>
            <a:ext cx="4373976" cy="2018885"/>
            <a:chOff x="4668966" y="4743287"/>
            <a:chExt cx="4373976" cy="2018885"/>
          </a:xfrm>
        </p:grpSpPr>
        <p:sp>
          <p:nvSpPr>
            <p:cNvPr id="13" name="角丸四角形 12"/>
            <p:cNvSpPr/>
            <p:nvPr/>
          </p:nvSpPr>
          <p:spPr>
            <a:xfrm>
              <a:off x="4668966" y="4901555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358394" y="4743287"/>
              <a:ext cx="291824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Hadron molecule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166141" y="2799064"/>
            <a:ext cx="4373976" cy="2020623"/>
            <a:chOff x="166141" y="2799064"/>
            <a:chExt cx="4373976" cy="2020623"/>
          </a:xfrm>
        </p:grpSpPr>
        <p:sp>
          <p:nvSpPr>
            <p:cNvPr id="22" name="角丸四角形 21"/>
            <p:cNvSpPr/>
            <p:nvPr/>
          </p:nvSpPr>
          <p:spPr>
            <a:xfrm>
              <a:off x="166141" y="295907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410762" y="2799064"/>
              <a:ext cx="15755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String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9" name="角丸四角形 18"/>
          <p:cNvSpPr/>
          <p:nvPr/>
        </p:nvSpPr>
        <p:spPr>
          <a:xfrm>
            <a:off x="4668966" y="2946148"/>
            <a:ext cx="4373976" cy="1860617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02841" y="2790988"/>
            <a:ext cx="18293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err="1">
                <a:latin typeface="Century Gothic"/>
                <a:cs typeface="Century Gothic"/>
              </a:rPr>
              <a:t>D</a:t>
            </a:r>
            <a:r>
              <a:rPr lang="en-US" altLang="ja-JP" dirty="0" err="1" smtClean="0">
                <a:latin typeface="Century Gothic"/>
                <a:cs typeface="Century Gothic"/>
              </a:rPr>
              <a:t>iquark</a:t>
            </a:r>
            <a:r>
              <a:rPr lang="en-US" altLang="ja-JP" dirty="0" smtClean="0">
                <a:latin typeface="Century Gothic"/>
                <a:cs typeface="Century Gothic"/>
              </a:rPr>
              <a:t> model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4668966" y="990740"/>
            <a:ext cx="4373976" cy="1860617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09440" y="805073"/>
            <a:ext cx="14161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cs typeface="Century Gothic"/>
              </a:rPr>
              <a:t>B</a:t>
            </a:r>
            <a:r>
              <a:rPr lang="en-US" altLang="ja-JP" dirty="0" smtClean="0">
                <a:latin typeface="Century Gothic"/>
                <a:cs typeface="Century Gothic"/>
              </a:rPr>
              <a:t>ag model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76" name="図形グループ 75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9" name="図形グループ 68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37" name="図形グループ 36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17" name="正方形/長方形 16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8" name="円/楕円 37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正方形/長方形 73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77" name="正方形/長方形 76"/>
          <p:cNvSpPr/>
          <p:nvPr/>
        </p:nvSpPr>
        <p:spPr>
          <a:xfrm>
            <a:off x="590940" y="3071812"/>
            <a:ext cx="34159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Giles, S.-H H. Tye, Phys. Rev. Lett. </a:t>
            </a:r>
            <a:r>
              <a:rPr lang="hu-HU" altLang="ja-JP" sz="1050" dirty="0" smtClean="0">
                <a:latin typeface="Century Gothic"/>
                <a:cs typeface="Century Gothic"/>
              </a:rPr>
              <a:t>37, 1175 (</a:t>
            </a:r>
            <a:r>
              <a:rPr lang="hu-HU" altLang="ja-JP" sz="1050" dirty="0">
                <a:latin typeface="Century Gothic"/>
                <a:cs typeface="Century Gothic"/>
              </a:rPr>
              <a:t>1976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88" name="図形グループ 87"/>
          <p:cNvGrpSpPr/>
          <p:nvPr/>
        </p:nvGrpSpPr>
        <p:grpSpPr>
          <a:xfrm>
            <a:off x="243558" y="3710883"/>
            <a:ext cx="1758344" cy="985047"/>
            <a:chOff x="5222928" y="2247604"/>
            <a:chExt cx="2804338" cy="1571028"/>
          </a:xfrm>
        </p:grpSpPr>
        <p:sp>
          <p:nvSpPr>
            <p:cNvPr id="89" name="フリーフォーム 88"/>
            <p:cNvSpPr/>
            <p:nvPr/>
          </p:nvSpPr>
          <p:spPr>
            <a:xfrm rot="20494407">
              <a:off x="5584522" y="2605839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0" name="図形グループ 89"/>
            <p:cNvGrpSpPr/>
            <p:nvPr/>
          </p:nvGrpSpPr>
          <p:grpSpPr>
            <a:xfrm>
              <a:off x="7448073" y="2247604"/>
              <a:ext cx="579193" cy="662511"/>
              <a:chOff x="5459251" y="2280911"/>
              <a:chExt cx="1179969" cy="1349710"/>
            </a:xfrm>
          </p:grpSpPr>
          <p:sp>
            <p:nvSpPr>
              <p:cNvPr id="94" name="円/楕円 93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95" name="図形グループ 94"/>
              <p:cNvGrpSpPr/>
              <p:nvPr/>
            </p:nvGrpSpPr>
            <p:grpSpPr>
              <a:xfrm>
                <a:off x="5459251" y="2280911"/>
                <a:ext cx="1168470" cy="1300030"/>
                <a:chOff x="3987766" y="1020699"/>
                <a:chExt cx="1168470" cy="1300030"/>
              </a:xfrm>
            </p:grpSpPr>
            <p:sp>
              <p:nvSpPr>
                <p:cNvPr id="96" name="テキスト ボックス 95"/>
                <p:cNvSpPr txBox="1"/>
                <p:nvPr/>
              </p:nvSpPr>
              <p:spPr>
                <a:xfrm>
                  <a:off x="3987766" y="1020699"/>
                  <a:ext cx="1168470" cy="13000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2000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97" name="直線コネクタ 96"/>
                <p:cNvCxnSpPr/>
                <p:nvPr/>
              </p:nvCxnSpPr>
              <p:spPr>
                <a:xfrm>
                  <a:off x="4393585" y="1472455"/>
                  <a:ext cx="387085" cy="0"/>
                </a:xfrm>
                <a:prstGeom prst="line">
                  <a:avLst/>
                </a:prstGeom>
                <a:ln w="1905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図形グループ 90"/>
            <p:cNvGrpSpPr/>
            <p:nvPr/>
          </p:nvGrpSpPr>
          <p:grpSpPr>
            <a:xfrm>
              <a:off x="5222928" y="3153445"/>
              <a:ext cx="578420" cy="665187"/>
              <a:chOff x="2504780" y="3049854"/>
              <a:chExt cx="1178395" cy="1355162"/>
            </a:xfrm>
          </p:grpSpPr>
          <p:sp>
            <p:nvSpPr>
              <p:cNvPr id="92" name="円/楕円 91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93" name="テキスト ボックス 92"/>
              <p:cNvSpPr txBox="1"/>
              <p:nvPr/>
            </p:nvSpPr>
            <p:spPr>
              <a:xfrm>
                <a:off x="2512104" y="3049854"/>
                <a:ext cx="1168469" cy="1300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98" name="図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89" y="3276121"/>
            <a:ext cx="3276600" cy="476250"/>
          </a:xfrm>
          <a:prstGeom prst="rect">
            <a:avLst/>
          </a:prstGeom>
        </p:spPr>
      </p:pic>
      <p:sp>
        <p:nvSpPr>
          <p:cNvPr id="99" name="正方形/長方形 98"/>
          <p:cNvSpPr/>
          <p:nvPr/>
        </p:nvSpPr>
        <p:spPr>
          <a:xfrm>
            <a:off x="2214125" y="3688407"/>
            <a:ext cx="1723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Excitation of ”gluon”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2389003" y="3910734"/>
            <a:ext cx="2027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Flux tube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Constituent gluon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2415622" y="4519622"/>
            <a:ext cx="1457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→ Later example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5123788" y="3060370"/>
            <a:ext cx="35296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M. Ida, R. Kobayashi, Prog. Thor. Phys. 36, 846 (1966)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104" name="図形グループ 103"/>
          <p:cNvGrpSpPr/>
          <p:nvPr/>
        </p:nvGrpSpPr>
        <p:grpSpPr>
          <a:xfrm>
            <a:off x="5187914" y="3763208"/>
            <a:ext cx="972583" cy="972583"/>
            <a:chOff x="679581" y="1523639"/>
            <a:chExt cx="1014501" cy="1014501"/>
          </a:xfrm>
        </p:grpSpPr>
        <p:sp>
          <p:nvSpPr>
            <p:cNvPr id="105" name="円/楕円 104"/>
            <p:cNvSpPr/>
            <p:nvPr/>
          </p:nvSpPr>
          <p:spPr>
            <a:xfrm>
              <a:off x="679581" y="1523639"/>
              <a:ext cx="1014501" cy="101450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785042" y="169273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1232458" y="1943826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1136061" y="2067590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2" name="正方形/長方形 111"/>
          <p:cNvSpPr/>
          <p:nvPr/>
        </p:nvSpPr>
        <p:spPr>
          <a:xfrm>
            <a:off x="5854307" y="3290374"/>
            <a:ext cx="2095445" cy="27699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A pair of quarks = 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4861073" y="3520194"/>
            <a:ext cx="1967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Baryon = quark+diquark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6845111" y="3520194"/>
            <a:ext cx="2178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H-dibaryon = diquark×3 (?)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130" name="図形グループ 129"/>
          <p:cNvGrpSpPr/>
          <p:nvPr/>
        </p:nvGrpSpPr>
        <p:grpSpPr>
          <a:xfrm>
            <a:off x="7311377" y="3740983"/>
            <a:ext cx="1033490" cy="1033490"/>
            <a:chOff x="7262785" y="3740983"/>
            <a:chExt cx="1033490" cy="1033490"/>
          </a:xfrm>
        </p:grpSpPr>
        <p:sp>
          <p:nvSpPr>
            <p:cNvPr id="116" name="円/楕円 115"/>
            <p:cNvSpPr/>
            <p:nvPr/>
          </p:nvSpPr>
          <p:spPr>
            <a:xfrm>
              <a:off x="7262785" y="3740983"/>
              <a:ext cx="1033490" cy="103349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8" name="図形グループ 127"/>
            <p:cNvGrpSpPr/>
            <p:nvPr/>
          </p:nvGrpSpPr>
          <p:grpSpPr>
            <a:xfrm rot="21398952">
              <a:off x="7835833" y="4178375"/>
              <a:ext cx="435822" cy="462060"/>
              <a:chOff x="7741679" y="4177475"/>
              <a:chExt cx="435822" cy="462060"/>
            </a:xfrm>
          </p:grpSpPr>
          <p:sp>
            <p:nvSpPr>
              <p:cNvPr id="118" name="円/楕円 117"/>
              <p:cNvSpPr/>
              <p:nvPr/>
            </p:nvSpPr>
            <p:spPr>
              <a:xfrm>
                <a:off x="7834093" y="4177475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7741679" y="4296126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7" name="図形グループ 126"/>
            <p:cNvGrpSpPr/>
            <p:nvPr/>
          </p:nvGrpSpPr>
          <p:grpSpPr>
            <a:xfrm rot="13697738">
              <a:off x="7570799" y="3745818"/>
              <a:ext cx="435822" cy="462060"/>
              <a:chOff x="8408429" y="3688407"/>
              <a:chExt cx="435822" cy="462060"/>
            </a:xfrm>
          </p:grpSpPr>
          <p:sp>
            <p:nvSpPr>
              <p:cNvPr id="122" name="円/楕円 121"/>
              <p:cNvSpPr/>
              <p:nvPr/>
            </p:nvSpPr>
            <p:spPr>
              <a:xfrm>
                <a:off x="8500843" y="3688407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8408429" y="3807058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6" name="図形グループ 125"/>
            <p:cNvGrpSpPr/>
            <p:nvPr/>
          </p:nvGrpSpPr>
          <p:grpSpPr>
            <a:xfrm rot="6112301">
              <a:off x="7307677" y="4197375"/>
              <a:ext cx="435822" cy="462060"/>
              <a:chOff x="8408429" y="4285173"/>
              <a:chExt cx="435822" cy="462060"/>
            </a:xfrm>
          </p:grpSpPr>
          <p:sp>
            <p:nvSpPr>
              <p:cNvPr id="124" name="円/楕円 123"/>
              <p:cNvSpPr/>
              <p:nvPr/>
            </p:nvSpPr>
            <p:spPr>
              <a:xfrm>
                <a:off x="8500843" y="4285173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円/楕円 124"/>
              <p:cNvSpPr/>
              <p:nvPr/>
            </p:nvSpPr>
            <p:spPr>
              <a:xfrm>
                <a:off x="8408429" y="4403824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32" name="直線矢印コネクタ 131"/>
          <p:cNvCxnSpPr/>
          <p:nvPr/>
        </p:nvCxnSpPr>
        <p:spPr>
          <a:xfrm flipH="1">
            <a:off x="5951379" y="4214303"/>
            <a:ext cx="419356" cy="12343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/>
          <p:cNvCxnSpPr/>
          <p:nvPr/>
        </p:nvCxnSpPr>
        <p:spPr>
          <a:xfrm flipH="1">
            <a:off x="5826159" y="4224244"/>
            <a:ext cx="544576" cy="2263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正方形/長方形 140"/>
          <p:cNvSpPr/>
          <p:nvPr/>
        </p:nvSpPr>
        <p:spPr>
          <a:xfrm>
            <a:off x="6054049" y="3809377"/>
            <a:ext cx="14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strong attraction</a:t>
            </a:r>
          </a:p>
          <a:p>
            <a:pPr algn="ctr"/>
            <a:r>
              <a:rPr lang="hu-HU" altLang="ja-JP" sz="1200" dirty="0" smtClean="0">
                <a:latin typeface="Century Gothic"/>
                <a:cs typeface="Century Gothic"/>
              </a:rPr>
              <a:t>color 3</a:t>
            </a:r>
            <a:r>
              <a:rPr lang="hu-HU" altLang="ja-JP" sz="1200" baseline="-25000" dirty="0" smtClean="0">
                <a:latin typeface="Century Gothic"/>
                <a:cs typeface="Century Gothic"/>
              </a:rPr>
              <a:t>c</a:t>
            </a:r>
            <a:r>
              <a:rPr lang="hu-HU" altLang="ja-JP" sz="1200" baseline="30000" dirty="0" smtClean="0">
                <a:latin typeface="Century Gothic"/>
                <a:cs typeface="Century Gothic"/>
              </a:rPr>
              <a:t>bar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143" name="直線矢印コネクタ 142"/>
          <p:cNvCxnSpPr/>
          <p:nvPr/>
        </p:nvCxnSpPr>
        <p:spPr>
          <a:xfrm>
            <a:off x="7184571" y="4166033"/>
            <a:ext cx="335273" cy="1672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線矢印コネクタ 145"/>
          <p:cNvCxnSpPr/>
          <p:nvPr/>
        </p:nvCxnSpPr>
        <p:spPr>
          <a:xfrm>
            <a:off x="7184571" y="4167626"/>
            <a:ext cx="511263" cy="4257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/>
          <p:cNvSpPr/>
          <p:nvPr/>
        </p:nvSpPr>
        <p:spPr>
          <a:xfrm>
            <a:off x="696144" y="5020185"/>
            <a:ext cx="32019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050" dirty="0" smtClean="0">
                <a:latin typeface="Century Gothic"/>
                <a:cs typeface="Century Gothic"/>
              </a:rPr>
              <a:t>T. H. R. Skyrme, Nuclear Physics 31, 556, (1962)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56" name="正方形/長方形 155"/>
          <p:cNvSpPr/>
          <p:nvPr/>
        </p:nvSpPr>
        <p:spPr>
          <a:xfrm>
            <a:off x="1651382" y="5262863"/>
            <a:ext cx="2933691" cy="406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ja-JP" sz="1200" dirty="0" smtClean="0">
                <a:latin typeface="Century Gothic"/>
                <a:cs typeface="Century Gothic"/>
              </a:rPr>
              <a:t>Describing fermion in terms of boson</a:t>
            </a:r>
          </a:p>
          <a:p>
            <a:pPr>
              <a:lnSpc>
                <a:spcPct val="90000"/>
              </a:lnSpc>
            </a:pPr>
            <a:r>
              <a:rPr lang="hu-HU" altLang="ja-JP" sz="1050" dirty="0" smtClean="0">
                <a:latin typeface="Century Gothic"/>
                <a:cs typeface="Century Gothic"/>
              </a:rPr>
              <a:t>                      (nucleon)                       (</a:t>
            </a:r>
            <a:r>
              <a:rPr lang="en-US" altLang="ja-JP" sz="1050" dirty="0" smtClean="0">
                <a:latin typeface="Century Gothic"/>
                <a:cs typeface="Century Gothic"/>
              </a:rPr>
              <a:t>π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57" name="正方形/長方形 156"/>
          <p:cNvSpPr/>
          <p:nvPr/>
        </p:nvSpPr>
        <p:spPr>
          <a:xfrm>
            <a:off x="1651382" y="5650154"/>
            <a:ext cx="296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Topological quantity: </a:t>
            </a:r>
            <a:r>
              <a:rPr lang="en-US" altLang="ja-JP" sz="1200" b="1" dirty="0" smtClean="0">
                <a:latin typeface="Century Gothic"/>
                <a:cs typeface="Century Gothic"/>
              </a:rPr>
              <a:t>R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3</a:t>
            </a:r>
            <a:r>
              <a:rPr lang="en-US" altLang="ja-JP" sz="1200" dirty="0" smtClean="0">
                <a:latin typeface="Century Gothic"/>
                <a:cs typeface="Century Gothic"/>
              </a:rPr>
              <a:t>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)→SU(2)(S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= baryon number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8" name="正方形/長方形 157"/>
          <p:cNvSpPr/>
          <p:nvPr/>
        </p:nvSpPr>
        <p:spPr>
          <a:xfrm>
            <a:off x="1651382" y="6092459"/>
            <a:ext cx="27669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Soliton</a:t>
            </a:r>
            <a:r>
              <a:rPr lang="en-US" altLang="ja-JP" sz="1200" dirty="0" smtClean="0">
                <a:latin typeface="Century Gothic"/>
                <a:cs typeface="Century Gothic"/>
              </a:rPr>
              <a:t> solution: dynamically stable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1788656" y="6369150"/>
            <a:ext cx="24326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G. S. Adkins, C. R. Nappi, E. Witten,</a:t>
            </a:r>
          </a:p>
          <a:p>
            <a:r>
              <a:rPr lang="hu-HU" altLang="ja-JP" sz="1050" dirty="0" smtClean="0">
                <a:latin typeface="Century Gothic"/>
                <a:cs typeface="Century Gothic"/>
              </a:rPr>
              <a:t>Nucl. Phys. B228, 552 (1983)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8040472" y="5956730"/>
            <a:ext cx="964860" cy="573719"/>
            <a:chOff x="7666279" y="5982840"/>
            <a:chExt cx="964860" cy="573719"/>
          </a:xfrm>
        </p:grpSpPr>
        <p:grpSp>
          <p:nvGrpSpPr>
            <p:cNvPr id="52" name="図形グループ 51"/>
            <p:cNvGrpSpPr/>
            <p:nvPr/>
          </p:nvGrpSpPr>
          <p:grpSpPr>
            <a:xfrm>
              <a:off x="8057420" y="5982840"/>
              <a:ext cx="573719" cy="573719"/>
              <a:chOff x="8057420" y="5982840"/>
              <a:chExt cx="573719" cy="573719"/>
            </a:xfrm>
          </p:grpSpPr>
          <p:sp>
            <p:nvSpPr>
              <p:cNvPr id="115" name="円/楕円 114"/>
              <p:cNvSpPr/>
              <p:nvPr/>
            </p:nvSpPr>
            <p:spPr>
              <a:xfrm>
                <a:off x="8057420" y="5982840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テキスト ボックス 109"/>
              <p:cNvSpPr txBox="1"/>
              <p:nvPr/>
            </p:nvSpPr>
            <p:spPr>
              <a:xfrm>
                <a:off x="8138696" y="6011390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1" name="図形グループ 50"/>
            <p:cNvGrpSpPr/>
            <p:nvPr/>
          </p:nvGrpSpPr>
          <p:grpSpPr>
            <a:xfrm>
              <a:off x="7666279" y="6007346"/>
              <a:ext cx="492443" cy="461665"/>
              <a:chOff x="7666279" y="6007346"/>
              <a:chExt cx="492443" cy="461665"/>
            </a:xfrm>
          </p:grpSpPr>
          <p:sp>
            <p:nvSpPr>
              <p:cNvPr id="101" name="円/楕円 100"/>
              <p:cNvSpPr/>
              <p:nvPr/>
            </p:nvSpPr>
            <p:spPr>
              <a:xfrm>
                <a:off x="7715498" y="6066019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7666279" y="6007346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err="1" smtClean="0">
                    <a:latin typeface="Century Gothic"/>
                    <a:cs typeface="Century Gothic"/>
                  </a:rPr>
                  <a:t>η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58" name="図形グループ 57"/>
          <p:cNvGrpSpPr/>
          <p:nvPr/>
        </p:nvGrpSpPr>
        <p:grpSpPr>
          <a:xfrm>
            <a:off x="5658024" y="5309483"/>
            <a:ext cx="1064527" cy="573719"/>
            <a:chOff x="4728308" y="5192417"/>
            <a:chExt cx="1064527" cy="573719"/>
          </a:xfrm>
        </p:grpSpPr>
        <p:grpSp>
          <p:nvGrpSpPr>
            <p:cNvPr id="42" name="図形グループ 41"/>
            <p:cNvGrpSpPr/>
            <p:nvPr/>
          </p:nvGrpSpPr>
          <p:grpSpPr>
            <a:xfrm>
              <a:off x="5219116" y="5192417"/>
              <a:ext cx="573719" cy="573719"/>
              <a:chOff x="5219116" y="5192417"/>
              <a:chExt cx="573719" cy="573719"/>
            </a:xfrm>
          </p:grpSpPr>
          <p:sp>
            <p:nvSpPr>
              <p:cNvPr id="137" name="円/楕円 136"/>
              <p:cNvSpPr/>
              <p:nvPr/>
            </p:nvSpPr>
            <p:spPr>
              <a:xfrm>
                <a:off x="5219116" y="5192417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テキスト ボックス 137"/>
              <p:cNvSpPr txBox="1"/>
              <p:nvPr/>
            </p:nvSpPr>
            <p:spPr>
              <a:xfrm>
                <a:off x="5300392" y="5220967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1" name="図形グループ 40"/>
            <p:cNvGrpSpPr/>
            <p:nvPr/>
          </p:nvGrpSpPr>
          <p:grpSpPr>
            <a:xfrm>
              <a:off x="4728308" y="5192417"/>
              <a:ext cx="573719" cy="573719"/>
              <a:chOff x="4728308" y="5192417"/>
              <a:chExt cx="573719" cy="573719"/>
            </a:xfrm>
          </p:grpSpPr>
          <p:sp>
            <p:nvSpPr>
              <p:cNvPr id="139" name="円/楕円 138"/>
              <p:cNvSpPr/>
              <p:nvPr/>
            </p:nvSpPr>
            <p:spPr>
              <a:xfrm>
                <a:off x="4728308" y="5192417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" name="テキスト ボックス 139"/>
              <p:cNvSpPr txBox="1"/>
              <p:nvPr/>
            </p:nvSpPr>
            <p:spPr>
              <a:xfrm>
                <a:off x="4809584" y="5220967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7750368" y="5330698"/>
            <a:ext cx="808783" cy="461665"/>
            <a:chOff x="7818334" y="5226956"/>
            <a:chExt cx="808783" cy="461665"/>
          </a:xfrm>
        </p:grpSpPr>
        <p:grpSp>
          <p:nvGrpSpPr>
            <p:cNvPr id="44" name="図形グループ 43"/>
            <p:cNvGrpSpPr/>
            <p:nvPr/>
          </p:nvGrpSpPr>
          <p:grpSpPr>
            <a:xfrm>
              <a:off x="8134674" y="5226956"/>
              <a:ext cx="492443" cy="461665"/>
              <a:chOff x="8134674" y="5207848"/>
              <a:chExt cx="492443" cy="461665"/>
            </a:xfrm>
          </p:grpSpPr>
          <p:sp>
            <p:nvSpPr>
              <p:cNvPr id="142" name="円/楕円 141"/>
              <p:cNvSpPr/>
              <p:nvPr/>
            </p:nvSpPr>
            <p:spPr>
              <a:xfrm>
                <a:off x="8183894" y="5266521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テキスト ボックス 143"/>
              <p:cNvSpPr txBox="1"/>
              <p:nvPr/>
            </p:nvSpPr>
            <p:spPr>
              <a:xfrm>
                <a:off x="8134674" y="520784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π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3" name="図形グループ 42"/>
            <p:cNvGrpSpPr/>
            <p:nvPr/>
          </p:nvGrpSpPr>
          <p:grpSpPr>
            <a:xfrm>
              <a:off x="7818334" y="5226956"/>
              <a:ext cx="492443" cy="461665"/>
              <a:chOff x="7489474" y="5246064"/>
              <a:chExt cx="492443" cy="461665"/>
            </a:xfrm>
          </p:grpSpPr>
          <p:sp>
            <p:nvSpPr>
              <p:cNvPr id="145" name="円/楕円 144"/>
              <p:cNvSpPr/>
              <p:nvPr/>
            </p:nvSpPr>
            <p:spPr>
              <a:xfrm>
                <a:off x="7538694" y="5304737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テキスト ボックス 146"/>
              <p:cNvSpPr txBox="1"/>
              <p:nvPr/>
            </p:nvSpPr>
            <p:spPr>
              <a:xfrm>
                <a:off x="7489474" y="5246064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π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60" name="図形グループ 59"/>
          <p:cNvGrpSpPr/>
          <p:nvPr/>
        </p:nvGrpSpPr>
        <p:grpSpPr>
          <a:xfrm>
            <a:off x="5355202" y="5956730"/>
            <a:ext cx="2025659" cy="573719"/>
            <a:chOff x="5037682" y="6023088"/>
            <a:chExt cx="2025659" cy="573719"/>
          </a:xfrm>
        </p:grpSpPr>
        <p:grpSp>
          <p:nvGrpSpPr>
            <p:cNvPr id="53" name="図形グループ 52"/>
            <p:cNvGrpSpPr/>
            <p:nvPr/>
          </p:nvGrpSpPr>
          <p:grpSpPr>
            <a:xfrm>
              <a:off x="5037682" y="6023088"/>
              <a:ext cx="915641" cy="573719"/>
              <a:chOff x="5037682" y="6072446"/>
              <a:chExt cx="915641" cy="573719"/>
            </a:xfrm>
          </p:grpSpPr>
          <p:grpSp>
            <p:nvGrpSpPr>
              <p:cNvPr id="46" name="図形グループ 45"/>
              <p:cNvGrpSpPr/>
              <p:nvPr/>
            </p:nvGrpSpPr>
            <p:grpSpPr>
              <a:xfrm>
                <a:off x="5379604" y="6072446"/>
                <a:ext cx="573719" cy="573719"/>
                <a:chOff x="5379604" y="6072446"/>
                <a:chExt cx="573719" cy="573719"/>
              </a:xfrm>
            </p:grpSpPr>
            <p:sp>
              <p:nvSpPr>
                <p:cNvPr id="117" name="円/楕円 116"/>
                <p:cNvSpPr/>
                <p:nvPr/>
              </p:nvSpPr>
              <p:spPr>
                <a:xfrm>
                  <a:off x="5379604" y="6072446"/>
                  <a:ext cx="573719" cy="5737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テキスト ボックス 119"/>
                <p:cNvSpPr txBox="1"/>
                <p:nvPr/>
              </p:nvSpPr>
              <p:spPr>
                <a:xfrm>
                  <a:off x="5460880" y="6100996"/>
                  <a:ext cx="4123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N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5" name="図形グループ 44"/>
              <p:cNvGrpSpPr/>
              <p:nvPr/>
            </p:nvGrpSpPr>
            <p:grpSpPr>
              <a:xfrm>
                <a:off x="5037682" y="6133527"/>
                <a:ext cx="398355" cy="461665"/>
                <a:chOff x="5037682" y="6133527"/>
                <a:chExt cx="398355" cy="461665"/>
              </a:xfrm>
            </p:grpSpPr>
            <p:sp>
              <p:nvSpPr>
                <p:cNvPr id="121" name="円/楕円 120"/>
                <p:cNvSpPr/>
                <p:nvPr/>
              </p:nvSpPr>
              <p:spPr>
                <a:xfrm>
                  <a:off x="5037682" y="6155625"/>
                  <a:ext cx="398355" cy="3983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テキスト ボックス 128"/>
                <p:cNvSpPr txBox="1"/>
                <p:nvPr/>
              </p:nvSpPr>
              <p:spPr>
                <a:xfrm>
                  <a:off x="5051430" y="6133527"/>
                  <a:ext cx="3665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K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26" name="直線コネクタ 25"/>
                <p:cNvCxnSpPr/>
                <p:nvPr/>
              </p:nvCxnSpPr>
              <p:spPr>
                <a:xfrm>
                  <a:off x="5155376" y="6241696"/>
                  <a:ext cx="153932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" name="図形グループ 53"/>
            <p:cNvGrpSpPr/>
            <p:nvPr/>
          </p:nvGrpSpPr>
          <p:grpSpPr>
            <a:xfrm>
              <a:off x="6098480" y="6023088"/>
              <a:ext cx="964861" cy="573719"/>
              <a:chOff x="6098480" y="6054225"/>
              <a:chExt cx="964861" cy="573719"/>
            </a:xfrm>
          </p:grpSpPr>
          <p:grpSp>
            <p:nvGrpSpPr>
              <p:cNvPr id="48" name="図形グループ 47"/>
              <p:cNvGrpSpPr/>
              <p:nvPr/>
            </p:nvGrpSpPr>
            <p:grpSpPr>
              <a:xfrm>
                <a:off x="6489622" y="6054225"/>
                <a:ext cx="573719" cy="573719"/>
                <a:chOff x="6489622" y="6054225"/>
                <a:chExt cx="573719" cy="573719"/>
              </a:xfrm>
            </p:grpSpPr>
            <p:sp>
              <p:nvSpPr>
                <p:cNvPr id="131" name="円/楕円 130"/>
                <p:cNvSpPr/>
                <p:nvPr/>
              </p:nvSpPr>
              <p:spPr>
                <a:xfrm>
                  <a:off x="6489622" y="6054225"/>
                  <a:ext cx="573719" cy="5737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6530849" y="6082775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err="1" smtClean="0">
                      <a:latin typeface="Century Gothic"/>
                      <a:cs typeface="Century Gothic"/>
                    </a:rPr>
                    <a:t>Σ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7" name="図形グループ 46"/>
              <p:cNvGrpSpPr/>
              <p:nvPr/>
            </p:nvGrpSpPr>
            <p:grpSpPr>
              <a:xfrm>
                <a:off x="6098480" y="6078731"/>
                <a:ext cx="492443" cy="461665"/>
                <a:chOff x="6098480" y="6078731"/>
                <a:chExt cx="492443" cy="461665"/>
              </a:xfrm>
            </p:grpSpPr>
            <p:sp>
              <p:nvSpPr>
                <p:cNvPr id="135" name="円/楕円 134"/>
                <p:cNvSpPr/>
                <p:nvPr/>
              </p:nvSpPr>
              <p:spPr>
                <a:xfrm>
                  <a:off x="6147700" y="6137404"/>
                  <a:ext cx="398355" cy="3983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6098480" y="6078731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π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148" name="テキスト ボックス 147"/>
            <p:cNvSpPr txBox="1"/>
            <p:nvPr/>
          </p:nvSpPr>
          <p:spPr>
            <a:xfrm>
              <a:off x="5879987" y="611835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49" name="テキスト ボックス 148"/>
          <p:cNvSpPr txBox="1"/>
          <p:nvPr/>
        </p:nvSpPr>
        <p:spPr>
          <a:xfrm>
            <a:off x="5067411" y="4987219"/>
            <a:ext cx="3644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C0504D"/>
                </a:solidFill>
                <a:latin typeface="Century Gothic"/>
                <a:cs typeface="Century Gothic"/>
              </a:rPr>
              <a:t>Hadrons are fundamental degrees of freedom</a:t>
            </a:r>
            <a:endParaRPr lang="ja-JP" altLang="en-US" sz="12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4803984" y="5459095"/>
            <a:ext cx="9187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smtClean="0">
                <a:latin typeface="Century Gothic"/>
                <a:cs typeface="Century Gothic"/>
              </a:rPr>
              <a:t>deuteron: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1" name="正方形/長方形 150"/>
          <p:cNvSpPr/>
          <p:nvPr/>
        </p:nvSpPr>
        <p:spPr>
          <a:xfrm>
            <a:off x="6948264" y="5459095"/>
            <a:ext cx="9224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1200" dirty="0" smtClean="0">
                <a:latin typeface="Century Gothic"/>
                <a:cs typeface="Century Gothic"/>
              </a:rPr>
              <a:t> meson: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2" name="正方形/長方形 151"/>
          <p:cNvSpPr/>
          <p:nvPr/>
        </p:nvSpPr>
        <p:spPr>
          <a:xfrm>
            <a:off x="4588573" y="6094000"/>
            <a:ext cx="8359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1200" dirty="0" smtClean="0">
                <a:latin typeface="Century Gothic"/>
                <a:cs typeface="Century Gothic"/>
              </a:rPr>
              <a:t>(1405):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3" name="正方形/長方形 152"/>
          <p:cNvSpPr/>
          <p:nvPr/>
        </p:nvSpPr>
        <p:spPr>
          <a:xfrm>
            <a:off x="7373273" y="6091960"/>
            <a:ext cx="7958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smtClean="0">
                <a:latin typeface="Century Gothic"/>
                <a:cs typeface="Century Gothic"/>
              </a:rPr>
              <a:t>N(1535):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4748118" y="6489134"/>
            <a:ext cx="3372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H. </a:t>
            </a:r>
            <a:r>
              <a:rPr lang="hu-HU" altLang="ja-JP" sz="1050" dirty="0" smtClean="0">
                <a:latin typeface="Century Gothic"/>
                <a:cs typeface="Century Gothic"/>
              </a:rPr>
              <a:t>Dalitz, S</a:t>
            </a:r>
            <a:r>
              <a:rPr lang="hu-HU" altLang="ja-JP" sz="1050" dirty="0">
                <a:latin typeface="Century Gothic"/>
                <a:cs typeface="Century Gothic"/>
              </a:rPr>
              <a:t>. F. Tuan, Phys. Rev. Lett. 2, 425 (1959)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04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図 154" descr="figure_hedgeh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95" y="4819687"/>
            <a:ext cx="2326396" cy="2520262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66141" y="4755335"/>
            <a:ext cx="4373976" cy="2019759"/>
            <a:chOff x="166141" y="4755335"/>
            <a:chExt cx="4373976" cy="2019759"/>
          </a:xfrm>
        </p:grpSpPr>
        <p:sp>
          <p:nvSpPr>
            <p:cNvPr id="21" name="角丸四角形 20"/>
            <p:cNvSpPr/>
            <p:nvPr/>
          </p:nvSpPr>
          <p:spPr>
            <a:xfrm>
              <a:off x="166141" y="4914477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314731" y="4755335"/>
              <a:ext cx="176758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err="1" smtClean="0">
                  <a:latin typeface="Century Gothic"/>
                  <a:cs typeface="Century Gothic"/>
                </a:rPr>
                <a:t>Skyrme</a:t>
              </a:r>
              <a:r>
                <a:rPr lang="en-US" altLang="ja-JP" dirty="0" smtClean="0">
                  <a:latin typeface="Century Gothic"/>
                  <a:cs typeface="Century Gothic"/>
                </a:rPr>
                <a:t>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4668966" y="4743287"/>
            <a:ext cx="4373976" cy="2018885"/>
            <a:chOff x="4668966" y="4743287"/>
            <a:chExt cx="4373976" cy="2018885"/>
          </a:xfrm>
        </p:grpSpPr>
        <p:sp>
          <p:nvSpPr>
            <p:cNvPr id="13" name="角丸四角形 12"/>
            <p:cNvSpPr/>
            <p:nvPr/>
          </p:nvSpPr>
          <p:spPr>
            <a:xfrm>
              <a:off x="4668966" y="4901555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358394" y="4743287"/>
              <a:ext cx="291824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Hadron molecule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166141" y="2799064"/>
            <a:ext cx="4373976" cy="2020623"/>
            <a:chOff x="166141" y="2799064"/>
            <a:chExt cx="4373976" cy="2020623"/>
          </a:xfrm>
        </p:grpSpPr>
        <p:sp>
          <p:nvSpPr>
            <p:cNvPr id="22" name="角丸四角形 21"/>
            <p:cNvSpPr/>
            <p:nvPr/>
          </p:nvSpPr>
          <p:spPr>
            <a:xfrm>
              <a:off x="166141" y="2959070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410762" y="2799064"/>
              <a:ext cx="157552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String model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9" name="角丸四角形 18"/>
          <p:cNvSpPr/>
          <p:nvPr/>
        </p:nvSpPr>
        <p:spPr>
          <a:xfrm>
            <a:off x="4668966" y="2946148"/>
            <a:ext cx="4373976" cy="1860617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02841" y="2790988"/>
            <a:ext cx="18293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err="1">
                <a:solidFill>
                  <a:srgbClr val="C0504D"/>
                </a:solidFill>
                <a:latin typeface="Century Gothic"/>
                <a:cs typeface="Century Gothic"/>
              </a:rPr>
              <a:t>D</a:t>
            </a:r>
            <a:r>
              <a:rPr lang="en-US" altLang="ja-JP" b="1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iquark</a:t>
            </a:r>
            <a:r>
              <a:rPr lang="en-US" altLang="ja-JP" b="1" dirty="0" smtClean="0">
                <a:solidFill>
                  <a:srgbClr val="C0504D"/>
                </a:solidFill>
                <a:latin typeface="Century Gothic"/>
                <a:cs typeface="Century Gothic"/>
              </a:rPr>
              <a:t> model</a:t>
            </a:r>
            <a:endParaRPr lang="ja-JP" altLang="en-US" b="1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4668966" y="990740"/>
            <a:ext cx="4373976" cy="1860617"/>
          </a:xfrm>
          <a:prstGeom prst="round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09440" y="805073"/>
            <a:ext cx="14161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Century Gothic"/>
                <a:cs typeface="Century Gothic"/>
              </a:rPr>
              <a:t>B</a:t>
            </a:r>
            <a:r>
              <a:rPr lang="en-US" altLang="ja-JP" dirty="0" smtClean="0">
                <a:latin typeface="Century Gothic"/>
                <a:cs typeface="Century Gothic"/>
              </a:rPr>
              <a:t>ag model</a:t>
            </a:r>
            <a:endParaRPr lang="ja-JP" altLang="en-US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40007" y="422568"/>
            <a:ext cx="246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/>
                <a:cs typeface="Century Gothic"/>
              </a:rPr>
              <a:t>H</a:t>
            </a:r>
            <a:r>
              <a:rPr lang="en-US" altLang="ja-JP" sz="2400" dirty="0" smtClean="0">
                <a:latin typeface="Century Gothic"/>
                <a:cs typeface="Century Gothic"/>
              </a:rPr>
              <a:t>adron models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66141" y="819755"/>
            <a:ext cx="4373976" cy="2044524"/>
            <a:chOff x="166141" y="819755"/>
            <a:chExt cx="4373976" cy="2044524"/>
          </a:xfrm>
        </p:grpSpPr>
        <p:sp>
          <p:nvSpPr>
            <p:cNvPr id="23" name="角丸四角形 22"/>
            <p:cNvSpPr/>
            <p:nvPr/>
          </p:nvSpPr>
          <p:spPr>
            <a:xfrm>
              <a:off x="166141" y="1003662"/>
              <a:ext cx="4373976" cy="1860617"/>
            </a:xfrm>
            <a:prstGeom prst="round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371030" y="819755"/>
              <a:ext cx="165498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Quark model</a:t>
              </a: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166141" y="1083277"/>
            <a:ext cx="4406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De.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Rujula</a:t>
            </a:r>
            <a:r>
              <a:rPr lang="en-US" altLang="ja-JP" sz="1050" dirty="0" smtClean="0">
                <a:latin typeface="Century Gothic"/>
                <a:cs typeface="Century Gothic"/>
              </a:rPr>
              <a:t>, H.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Georgi</a:t>
            </a:r>
            <a:r>
              <a:rPr lang="en-US" altLang="ja-JP" sz="1050" dirty="0" smtClean="0">
                <a:latin typeface="Century Gothic"/>
                <a:cs typeface="Century Gothic"/>
              </a:rPr>
              <a:t>, S. L.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Gkashow</a:t>
            </a:r>
            <a:r>
              <a:rPr lang="en-US" altLang="ja-JP" sz="1050" dirty="0" smtClean="0">
                <a:latin typeface="Century Gothic"/>
                <a:cs typeface="Century Gothic"/>
              </a:rPr>
              <a:t>, Phys. Rev. D12, 147 (1975)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75447" y="1083277"/>
            <a:ext cx="30093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 smtClean="0">
                <a:latin typeface="Century Gothic"/>
                <a:cs typeface="Century Gothic"/>
              </a:rPr>
              <a:t>A. </a:t>
            </a:r>
            <a:r>
              <a:rPr lang="en-US" altLang="ja-JP" sz="1050" dirty="0" err="1" smtClean="0">
                <a:latin typeface="Century Gothic"/>
                <a:cs typeface="Century Gothic"/>
              </a:rPr>
              <a:t>Chodos</a:t>
            </a:r>
            <a:r>
              <a:rPr lang="en-US" altLang="ja-JP" sz="1050" dirty="0" smtClean="0">
                <a:latin typeface="Century Gothic"/>
                <a:cs typeface="Century Gothic"/>
              </a:rPr>
              <a:t>, et al., Phys. Rev. D9, 3471 (1974)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247097" y="1415859"/>
            <a:ext cx="1303741" cy="1303741"/>
            <a:chOff x="404443" y="1382145"/>
            <a:chExt cx="1359932" cy="1359932"/>
          </a:xfrm>
        </p:grpSpPr>
        <p:sp>
          <p:nvSpPr>
            <p:cNvPr id="18" name="円/楕円 17"/>
            <p:cNvSpPr/>
            <p:nvPr/>
          </p:nvSpPr>
          <p:spPr>
            <a:xfrm>
              <a:off x="404443" y="1382145"/>
              <a:ext cx="1359932" cy="135993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675595" y="167420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1255905" y="1826603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854699" y="2184813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63" y="1539477"/>
            <a:ext cx="2908300" cy="3683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427209" y="1286186"/>
            <a:ext cx="174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inter-quark potential: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831797" y="1898946"/>
            <a:ext cx="2093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m: dynamical quark mass</a:t>
            </a:r>
          </a:p>
          <a:p>
            <a:r>
              <a:rPr lang="en-US" altLang="ja-JP" sz="1200" dirty="0">
                <a:latin typeface="Century Gothic"/>
                <a:cs typeface="Century Gothic"/>
              </a:rPr>
              <a:t> </a:t>
            </a:r>
            <a:r>
              <a:rPr lang="en-US" altLang="ja-JP" sz="1200" dirty="0" smtClean="0">
                <a:latin typeface="Century Gothic"/>
                <a:cs typeface="Century Gothic"/>
              </a:rPr>
              <a:t>     (300-400 MeV)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831797" y="2278304"/>
            <a:ext cx="2044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olor Coulomb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1831797" y="2496080"/>
            <a:ext cx="2444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(linear) potential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6553859" y="1343536"/>
            <a:ext cx="2476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M</a:t>
            </a:r>
            <a:r>
              <a:rPr lang="en-US" altLang="ja-JP" sz="1200" dirty="0" smtClean="0">
                <a:latin typeface="Century Gothic"/>
                <a:cs typeface="Century Gothic"/>
              </a:rPr>
              <a:t>assless quark (no chiral 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symmetry breaking inside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6553859" y="1810920"/>
            <a:ext cx="24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B</a:t>
            </a:r>
            <a:r>
              <a:rPr lang="en-US" altLang="ja-JP" sz="1200" dirty="0" smtClean="0">
                <a:latin typeface="Century Gothic"/>
                <a:cs typeface="Century Gothic"/>
              </a:rPr>
              <a:t>ag pressure B (energy density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outside bag)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6553859" y="2278304"/>
            <a:ext cx="2059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entury Gothic"/>
                <a:cs typeface="Century Gothic"/>
              </a:rPr>
              <a:t>C</a:t>
            </a:r>
            <a:r>
              <a:rPr lang="en-US" altLang="ja-JP" sz="1200" dirty="0" smtClean="0">
                <a:latin typeface="Century Gothic"/>
                <a:cs typeface="Century Gothic"/>
              </a:rPr>
              <a:t>onfinement of quark by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boundary condition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76" name="図形グループ 75"/>
          <p:cNvGrpSpPr/>
          <p:nvPr/>
        </p:nvGrpSpPr>
        <p:grpSpPr>
          <a:xfrm>
            <a:off x="4809106" y="1413265"/>
            <a:ext cx="1742994" cy="1326704"/>
            <a:chOff x="4809106" y="1413265"/>
            <a:chExt cx="1742994" cy="1326704"/>
          </a:xfrm>
        </p:grpSpPr>
        <p:grpSp>
          <p:nvGrpSpPr>
            <p:cNvPr id="69" name="図形グループ 68"/>
            <p:cNvGrpSpPr/>
            <p:nvPr/>
          </p:nvGrpSpPr>
          <p:grpSpPr>
            <a:xfrm>
              <a:off x="4866311" y="1413265"/>
              <a:ext cx="1685789" cy="1272621"/>
              <a:chOff x="4866311" y="1413265"/>
              <a:chExt cx="1685789" cy="1272621"/>
            </a:xfrm>
          </p:grpSpPr>
          <p:grpSp>
            <p:nvGrpSpPr>
              <p:cNvPr id="37" name="図形グループ 36"/>
              <p:cNvGrpSpPr/>
              <p:nvPr/>
            </p:nvGrpSpPr>
            <p:grpSpPr>
              <a:xfrm>
                <a:off x="4866311" y="1413265"/>
                <a:ext cx="1685789" cy="1272621"/>
                <a:chOff x="4866311" y="1413265"/>
                <a:chExt cx="1685789" cy="1272621"/>
              </a:xfrm>
            </p:grpSpPr>
            <p:sp>
              <p:nvSpPr>
                <p:cNvPr id="17" name="正方形/長方形 16"/>
                <p:cNvSpPr/>
                <p:nvPr/>
              </p:nvSpPr>
              <p:spPr>
                <a:xfrm>
                  <a:off x="4866311" y="1413265"/>
                  <a:ext cx="1685789" cy="12726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>
                  <a:off x="5228123" y="1568493"/>
                  <a:ext cx="962165" cy="9621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38" name="円/楕円 37"/>
              <p:cNvSpPr/>
              <p:nvPr/>
            </p:nvSpPr>
            <p:spPr>
              <a:xfrm>
                <a:off x="5519022" y="1911251"/>
                <a:ext cx="78291" cy="78291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5934351" y="1999649"/>
                <a:ext cx="78291" cy="78291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>
                <a:off x="5640360" y="2193097"/>
                <a:ext cx="78291" cy="7829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492633" y="1620535"/>
                <a:ext cx="52778" cy="27523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>
                <a:off x="5489458" y="1617360"/>
                <a:ext cx="269992" cy="18902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379552" y="2265038"/>
                <a:ext cx="224111" cy="13761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5376377" y="2143125"/>
                <a:ext cx="169034" cy="25898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 flipV="1">
                <a:off x="5898891" y="2097089"/>
                <a:ext cx="60292" cy="395816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 flipH="1" flipV="1">
                <a:off x="5640360" y="2360611"/>
                <a:ext cx="258531" cy="13229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正方形/長方形 73"/>
            <p:cNvSpPr/>
            <p:nvPr/>
          </p:nvSpPr>
          <p:spPr>
            <a:xfrm>
              <a:off x="5469844" y="1930829"/>
              <a:ext cx="4983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bag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809106" y="2462970"/>
              <a:ext cx="12223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entury Gothic"/>
                  <a:cs typeface="Century Gothic"/>
                </a:rPr>
                <a:t>QCD vacuum</a:t>
              </a:r>
              <a:endParaRPr lang="ja-JP" alt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77" name="正方形/長方形 76"/>
          <p:cNvSpPr/>
          <p:nvPr/>
        </p:nvSpPr>
        <p:spPr>
          <a:xfrm>
            <a:off x="590940" y="3071812"/>
            <a:ext cx="34159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Giles, S.-H H. Tye, Phys. Rev. Lett. </a:t>
            </a:r>
            <a:r>
              <a:rPr lang="hu-HU" altLang="ja-JP" sz="1050" dirty="0" smtClean="0">
                <a:latin typeface="Century Gothic"/>
                <a:cs typeface="Century Gothic"/>
              </a:rPr>
              <a:t>37, 1175 (</a:t>
            </a:r>
            <a:r>
              <a:rPr lang="hu-HU" altLang="ja-JP" sz="1050" dirty="0">
                <a:latin typeface="Century Gothic"/>
                <a:cs typeface="Century Gothic"/>
              </a:rPr>
              <a:t>1976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88" name="図形グループ 87"/>
          <p:cNvGrpSpPr/>
          <p:nvPr/>
        </p:nvGrpSpPr>
        <p:grpSpPr>
          <a:xfrm>
            <a:off x="243558" y="3710883"/>
            <a:ext cx="1758344" cy="985047"/>
            <a:chOff x="5222928" y="2247604"/>
            <a:chExt cx="2804338" cy="1571028"/>
          </a:xfrm>
        </p:grpSpPr>
        <p:sp>
          <p:nvSpPr>
            <p:cNvPr id="89" name="フリーフォーム 88"/>
            <p:cNvSpPr/>
            <p:nvPr/>
          </p:nvSpPr>
          <p:spPr>
            <a:xfrm rot="20494407">
              <a:off x="5584522" y="2605839"/>
              <a:ext cx="2079006" cy="915166"/>
            </a:xfrm>
            <a:custGeom>
              <a:avLst/>
              <a:gdLst>
                <a:gd name="connsiteX0" fmla="*/ 0 w 1841957"/>
                <a:gd name="connsiteY0" fmla="*/ 567543 h 915166"/>
                <a:gd name="connsiteX1" fmla="*/ 526274 w 1841957"/>
                <a:gd name="connsiteY1" fmla="*/ 6889 h 915166"/>
                <a:gd name="connsiteX2" fmla="*/ 1235599 w 1841957"/>
                <a:gd name="connsiteY2" fmla="*/ 910800 h 915166"/>
                <a:gd name="connsiteX3" fmla="*/ 1841957 w 1841957"/>
                <a:gd name="connsiteY3" fmla="*/ 373030 h 91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1957" h="915166">
                  <a:moveTo>
                    <a:pt x="0" y="567543"/>
                  </a:moveTo>
                  <a:cubicBezTo>
                    <a:pt x="160170" y="258611"/>
                    <a:pt x="320341" y="-50320"/>
                    <a:pt x="526274" y="6889"/>
                  </a:cubicBezTo>
                  <a:cubicBezTo>
                    <a:pt x="732207" y="64098"/>
                    <a:pt x="1016319" y="849777"/>
                    <a:pt x="1235599" y="910800"/>
                  </a:cubicBezTo>
                  <a:cubicBezTo>
                    <a:pt x="1454879" y="971823"/>
                    <a:pt x="1841957" y="373030"/>
                    <a:pt x="1841957" y="373030"/>
                  </a:cubicBezTo>
                </a:path>
              </a:pathLst>
            </a:cu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0" name="図形グループ 89"/>
            <p:cNvGrpSpPr/>
            <p:nvPr/>
          </p:nvGrpSpPr>
          <p:grpSpPr>
            <a:xfrm>
              <a:off x="7448073" y="2247604"/>
              <a:ext cx="579193" cy="662511"/>
              <a:chOff x="5459251" y="2280911"/>
              <a:chExt cx="1179969" cy="1349710"/>
            </a:xfrm>
          </p:grpSpPr>
          <p:sp>
            <p:nvSpPr>
              <p:cNvPr id="94" name="円/楕円 93"/>
              <p:cNvSpPr>
                <a:spLocks noChangeAspect="1"/>
              </p:cNvSpPr>
              <p:nvPr/>
            </p:nvSpPr>
            <p:spPr>
              <a:xfrm>
                <a:off x="5460825" y="2452226"/>
                <a:ext cx="1178395" cy="1178395"/>
              </a:xfrm>
              <a:prstGeom prst="ellipse">
                <a:avLst/>
              </a:prstGeom>
              <a:solidFill>
                <a:srgbClr val="FFFFFF"/>
              </a:solidFill>
              <a:ln w="762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grpSp>
            <p:nvGrpSpPr>
              <p:cNvPr id="95" name="図形グループ 94"/>
              <p:cNvGrpSpPr/>
              <p:nvPr/>
            </p:nvGrpSpPr>
            <p:grpSpPr>
              <a:xfrm>
                <a:off x="5459251" y="2280911"/>
                <a:ext cx="1168470" cy="1300030"/>
                <a:chOff x="3987766" y="1020699"/>
                <a:chExt cx="1168470" cy="1300030"/>
              </a:xfrm>
            </p:grpSpPr>
            <p:sp>
              <p:nvSpPr>
                <p:cNvPr id="96" name="テキスト ボックス 95"/>
                <p:cNvSpPr txBox="1"/>
                <p:nvPr/>
              </p:nvSpPr>
              <p:spPr>
                <a:xfrm>
                  <a:off x="3987766" y="1020699"/>
                  <a:ext cx="1168470" cy="13000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 smtClean="0">
                      <a:solidFill>
                        <a:schemeClr val="accent2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2000" dirty="0">
                    <a:solidFill>
                      <a:schemeClr val="accent2"/>
                    </a:solidFill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97" name="直線コネクタ 96"/>
                <p:cNvCxnSpPr/>
                <p:nvPr/>
              </p:nvCxnSpPr>
              <p:spPr>
                <a:xfrm>
                  <a:off x="4393585" y="1472455"/>
                  <a:ext cx="387085" cy="0"/>
                </a:xfrm>
                <a:prstGeom prst="line">
                  <a:avLst/>
                </a:prstGeom>
                <a:ln w="19050" cmpd="sng">
                  <a:solidFill>
                    <a:srgbClr val="C0504D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1" name="図形グループ 90"/>
            <p:cNvGrpSpPr/>
            <p:nvPr/>
          </p:nvGrpSpPr>
          <p:grpSpPr>
            <a:xfrm>
              <a:off x="5222928" y="3153445"/>
              <a:ext cx="578420" cy="665187"/>
              <a:chOff x="2504780" y="3049854"/>
              <a:chExt cx="1178395" cy="1355162"/>
            </a:xfrm>
          </p:grpSpPr>
          <p:sp>
            <p:nvSpPr>
              <p:cNvPr id="92" name="円/楕円 91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4400" b="1"/>
              </a:p>
            </p:txBody>
          </p:sp>
          <p:sp>
            <p:nvSpPr>
              <p:cNvPr id="93" name="テキスト ボックス 92"/>
              <p:cNvSpPr txBox="1"/>
              <p:nvPr/>
            </p:nvSpPr>
            <p:spPr>
              <a:xfrm>
                <a:off x="2512104" y="3049854"/>
                <a:ext cx="1168469" cy="1300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20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pic>
        <p:nvPicPr>
          <p:cNvPr id="98" name="図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89" y="3276121"/>
            <a:ext cx="3276600" cy="476250"/>
          </a:xfrm>
          <a:prstGeom prst="rect">
            <a:avLst/>
          </a:prstGeom>
        </p:spPr>
      </p:pic>
      <p:sp>
        <p:nvSpPr>
          <p:cNvPr id="99" name="正方形/長方形 98"/>
          <p:cNvSpPr/>
          <p:nvPr/>
        </p:nvSpPr>
        <p:spPr>
          <a:xfrm>
            <a:off x="2214125" y="3688407"/>
            <a:ext cx="1723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Excitation of ”gluon”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0" name="正方形/長方形 99"/>
          <p:cNvSpPr/>
          <p:nvPr/>
        </p:nvSpPr>
        <p:spPr>
          <a:xfrm>
            <a:off x="2389003" y="3910734"/>
            <a:ext cx="20278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Flux tube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Constituent gluon model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...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2415622" y="4519622"/>
            <a:ext cx="14575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→ Later example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5123788" y="3060370"/>
            <a:ext cx="35296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M. Ida, R. Kobayashi, Prog. Thor. Phys. 36, 846 (1966)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104" name="図形グループ 103"/>
          <p:cNvGrpSpPr/>
          <p:nvPr/>
        </p:nvGrpSpPr>
        <p:grpSpPr>
          <a:xfrm>
            <a:off x="5187914" y="3763208"/>
            <a:ext cx="972583" cy="972583"/>
            <a:chOff x="679581" y="1523639"/>
            <a:chExt cx="1014501" cy="1014501"/>
          </a:xfrm>
        </p:grpSpPr>
        <p:sp>
          <p:nvSpPr>
            <p:cNvPr id="105" name="円/楕円 104"/>
            <p:cNvSpPr/>
            <p:nvPr/>
          </p:nvSpPr>
          <p:spPr>
            <a:xfrm>
              <a:off x="679581" y="1523639"/>
              <a:ext cx="1014501" cy="1014501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/>
            <p:cNvSpPr/>
            <p:nvPr/>
          </p:nvSpPr>
          <p:spPr>
            <a:xfrm>
              <a:off x="785042" y="1692733"/>
              <a:ext cx="358209" cy="358210"/>
            </a:xfrm>
            <a:prstGeom prst="ellipse">
              <a:avLst/>
            </a:prstGeom>
            <a:solidFill>
              <a:srgbClr val="C0504D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/楕円 106"/>
            <p:cNvSpPr/>
            <p:nvPr/>
          </p:nvSpPr>
          <p:spPr>
            <a:xfrm>
              <a:off x="1232458" y="1943826"/>
              <a:ext cx="358209" cy="35821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/>
            <p:cNvSpPr/>
            <p:nvPr/>
          </p:nvSpPr>
          <p:spPr>
            <a:xfrm>
              <a:off x="1136061" y="2067590"/>
              <a:ext cx="358209" cy="35821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2" name="正方形/長方形 111"/>
          <p:cNvSpPr/>
          <p:nvPr/>
        </p:nvSpPr>
        <p:spPr>
          <a:xfrm>
            <a:off x="5854307" y="3290374"/>
            <a:ext cx="2095445" cy="27699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A pair of quarks = 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13" name="正方形/長方形 112"/>
          <p:cNvSpPr/>
          <p:nvPr/>
        </p:nvSpPr>
        <p:spPr>
          <a:xfrm>
            <a:off x="4861073" y="3520194"/>
            <a:ext cx="1967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Baryon = quark+diquark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6845111" y="3520194"/>
            <a:ext cx="21781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200" dirty="0" smtClean="0">
                <a:latin typeface="Century Gothic"/>
                <a:cs typeface="Century Gothic"/>
              </a:rPr>
              <a:t>H-dibaryon = diquark×3 (?)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grpSp>
        <p:nvGrpSpPr>
          <p:cNvPr id="130" name="図形グループ 129"/>
          <p:cNvGrpSpPr/>
          <p:nvPr/>
        </p:nvGrpSpPr>
        <p:grpSpPr>
          <a:xfrm>
            <a:off x="7311377" y="3740983"/>
            <a:ext cx="1033490" cy="1033490"/>
            <a:chOff x="7262785" y="3740983"/>
            <a:chExt cx="1033490" cy="1033490"/>
          </a:xfrm>
        </p:grpSpPr>
        <p:sp>
          <p:nvSpPr>
            <p:cNvPr id="116" name="円/楕円 115"/>
            <p:cNvSpPr/>
            <p:nvPr/>
          </p:nvSpPr>
          <p:spPr>
            <a:xfrm>
              <a:off x="7262785" y="3740983"/>
              <a:ext cx="1033490" cy="103349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8" name="図形グループ 127"/>
            <p:cNvGrpSpPr/>
            <p:nvPr/>
          </p:nvGrpSpPr>
          <p:grpSpPr>
            <a:xfrm rot="21398952">
              <a:off x="7835833" y="4178375"/>
              <a:ext cx="435822" cy="462060"/>
              <a:chOff x="7741679" y="4177475"/>
              <a:chExt cx="435822" cy="462060"/>
            </a:xfrm>
          </p:grpSpPr>
          <p:sp>
            <p:nvSpPr>
              <p:cNvPr id="118" name="円/楕円 117"/>
              <p:cNvSpPr/>
              <p:nvPr/>
            </p:nvSpPr>
            <p:spPr>
              <a:xfrm>
                <a:off x="7834093" y="4177475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7741679" y="4296126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7" name="図形グループ 126"/>
            <p:cNvGrpSpPr/>
            <p:nvPr/>
          </p:nvGrpSpPr>
          <p:grpSpPr>
            <a:xfrm rot="13697738">
              <a:off x="7570799" y="3745818"/>
              <a:ext cx="435822" cy="462060"/>
              <a:chOff x="8408429" y="3688407"/>
              <a:chExt cx="435822" cy="462060"/>
            </a:xfrm>
          </p:grpSpPr>
          <p:sp>
            <p:nvSpPr>
              <p:cNvPr id="122" name="円/楕円 121"/>
              <p:cNvSpPr/>
              <p:nvPr/>
            </p:nvSpPr>
            <p:spPr>
              <a:xfrm>
                <a:off x="8500843" y="3688407"/>
                <a:ext cx="343408" cy="34340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8408429" y="3807058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6" name="図形グループ 125"/>
            <p:cNvGrpSpPr/>
            <p:nvPr/>
          </p:nvGrpSpPr>
          <p:grpSpPr>
            <a:xfrm rot="6112301">
              <a:off x="7307677" y="4197375"/>
              <a:ext cx="435822" cy="462060"/>
              <a:chOff x="8408429" y="4285173"/>
              <a:chExt cx="435822" cy="462060"/>
            </a:xfrm>
          </p:grpSpPr>
          <p:sp>
            <p:nvSpPr>
              <p:cNvPr id="124" name="円/楕円 123"/>
              <p:cNvSpPr/>
              <p:nvPr/>
            </p:nvSpPr>
            <p:spPr>
              <a:xfrm>
                <a:off x="8500843" y="4285173"/>
                <a:ext cx="343408" cy="34340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円/楕円 124"/>
              <p:cNvSpPr/>
              <p:nvPr/>
            </p:nvSpPr>
            <p:spPr>
              <a:xfrm>
                <a:off x="8408429" y="4403824"/>
                <a:ext cx="343408" cy="343409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32" name="直線矢印コネクタ 131"/>
          <p:cNvCxnSpPr/>
          <p:nvPr/>
        </p:nvCxnSpPr>
        <p:spPr>
          <a:xfrm flipH="1">
            <a:off x="5951379" y="4214303"/>
            <a:ext cx="419356" cy="12343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線矢印コネクタ 133"/>
          <p:cNvCxnSpPr/>
          <p:nvPr/>
        </p:nvCxnSpPr>
        <p:spPr>
          <a:xfrm flipH="1">
            <a:off x="5826159" y="4224244"/>
            <a:ext cx="544576" cy="2263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正方形/長方形 140"/>
          <p:cNvSpPr/>
          <p:nvPr/>
        </p:nvSpPr>
        <p:spPr>
          <a:xfrm>
            <a:off x="6054049" y="3809377"/>
            <a:ext cx="14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strong attraction</a:t>
            </a:r>
          </a:p>
          <a:p>
            <a:pPr algn="ctr"/>
            <a:r>
              <a:rPr lang="hu-HU" altLang="ja-JP" sz="1200" dirty="0" smtClean="0">
                <a:latin typeface="Century Gothic"/>
                <a:cs typeface="Century Gothic"/>
              </a:rPr>
              <a:t>color 3</a:t>
            </a:r>
            <a:r>
              <a:rPr lang="hu-HU" altLang="ja-JP" sz="1200" baseline="-25000" dirty="0" smtClean="0">
                <a:latin typeface="Century Gothic"/>
                <a:cs typeface="Century Gothic"/>
              </a:rPr>
              <a:t>c</a:t>
            </a:r>
            <a:r>
              <a:rPr lang="hu-HU" altLang="ja-JP" sz="1200" baseline="30000" dirty="0" smtClean="0">
                <a:latin typeface="Century Gothic"/>
                <a:cs typeface="Century Gothic"/>
              </a:rPr>
              <a:t>bar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cxnSp>
        <p:nvCxnSpPr>
          <p:cNvPr id="143" name="直線矢印コネクタ 142"/>
          <p:cNvCxnSpPr/>
          <p:nvPr/>
        </p:nvCxnSpPr>
        <p:spPr>
          <a:xfrm>
            <a:off x="7184571" y="4166033"/>
            <a:ext cx="335273" cy="16722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線矢印コネクタ 145"/>
          <p:cNvCxnSpPr/>
          <p:nvPr/>
        </p:nvCxnSpPr>
        <p:spPr>
          <a:xfrm>
            <a:off x="7184571" y="4167626"/>
            <a:ext cx="511263" cy="42570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正方形/長方形 153"/>
          <p:cNvSpPr/>
          <p:nvPr/>
        </p:nvSpPr>
        <p:spPr>
          <a:xfrm>
            <a:off x="696144" y="5020185"/>
            <a:ext cx="320191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altLang="ja-JP" sz="1050" dirty="0" smtClean="0">
                <a:latin typeface="Century Gothic"/>
                <a:cs typeface="Century Gothic"/>
              </a:rPr>
              <a:t>T. H. R. Skyrme, Nuclear Physics 31, 556, (1962)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56" name="正方形/長方形 155"/>
          <p:cNvSpPr/>
          <p:nvPr/>
        </p:nvSpPr>
        <p:spPr>
          <a:xfrm>
            <a:off x="1651382" y="5262863"/>
            <a:ext cx="2933691" cy="406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hu-HU" altLang="ja-JP" sz="1200" dirty="0" smtClean="0">
                <a:latin typeface="Century Gothic"/>
                <a:cs typeface="Century Gothic"/>
              </a:rPr>
              <a:t>Describing fermion in terms of boson</a:t>
            </a:r>
          </a:p>
          <a:p>
            <a:pPr>
              <a:lnSpc>
                <a:spcPct val="90000"/>
              </a:lnSpc>
            </a:pPr>
            <a:r>
              <a:rPr lang="hu-HU" altLang="ja-JP" sz="1050" dirty="0" smtClean="0">
                <a:latin typeface="Century Gothic"/>
                <a:cs typeface="Century Gothic"/>
              </a:rPr>
              <a:t>                      (nucleon)                       (</a:t>
            </a:r>
            <a:r>
              <a:rPr lang="en-US" altLang="ja-JP" sz="1050" dirty="0" smtClean="0">
                <a:latin typeface="Century Gothic"/>
                <a:cs typeface="Century Gothic"/>
              </a:rPr>
              <a:t>π</a:t>
            </a:r>
            <a:r>
              <a:rPr lang="hu-HU" altLang="ja-JP" sz="1050" dirty="0" smtClean="0">
                <a:latin typeface="Century Gothic"/>
                <a:cs typeface="Century Gothic"/>
              </a:rPr>
              <a:t>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57" name="正方形/長方形 156"/>
          <p:cNvSpPr/>
          <p:nvPr/>
        </p:nvSpPr>
        <p:spPr>
          <a:xfrm>
            <a:off x="1651382" y="5650154"/>
            <a:ext cx="296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entury Gothic"/>
                <a:cs typeface="Century Gothic"/>
              </a:rPr>
              <a:t>Topological quantity: </a:t>
            </a:r>
            <a:r>
              <a:rPr lang="en-US" altLang="ja-JP" sz="1200" b="1" dirty="0" smtClean="0">
                <a:latin typeface="Century Gothic"/>
                <a:cs typeface="Century Gothic"/>
              </a:rPr>
              <a:t>R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3</a:t>
            </a:r>
            <a:r>
              <a:rPr lang="en-US" altLang="ja-JP" sz="1200" dirty="0" smtClean="0">
                <a:latin typeface="Century Gothic"/>
                <a:cs typeface="Century Gothic"/>
              </a:rPr>
              <a:t>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)→SU(2)(S</a:t>
            </a:r>
            <a:r>
              <a:rPr lang="en-US" altLang="ja-JP" sz="1200" baseline="30000" dirty="0" smtClean="0">
                <a:latin typeface="Century Gothic"/>
                <a:cs typeface="Century Gothic"/>
              </a:rPr>
              <a:t>2</a:t>
            </a:r>
            <a:r>
              <a:rPr lang="en-US" altLang="ja-JP" sz="1200" dirty="0" smtClean="0">
                <a:latin typeface="Century Gothic"/>
                <a:cs typeface="Century Gothic"/>
              </a:rPr>
              <a:t>)</a:t>
            </a:r>
          </a:p>
          <a:p>
            <a:r>
              <a:rPr lang="en-US" altLang="ja-JP" sz="1200" dirty="0" smtClean="0">
                <a:latin typeface="Century Gothic"/>
                <a:cs typeface="Century Gothic"/>
              </a:rPr>
              <a:t>= baryon number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8" name="正方形/長方形 157"/>
          <p:cNvSpPr/>
          <p:nvPr/>
        </p:nvSpPr>
        <p:spPr>
          <a:xfrm>
            <a:off x="1651382" y="6092459"/>
            <a:ext cx="27669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Soliton</a:t>
            </a:r>
            <a:r>
              <a:rPr lang="en-US" altLang="ja-JP" sz="1200" dirty="0" smtClean="0">
                <a:latin typeface="Century Gothic"/>
                <a:cs typeface="Century Gothic"/>
              </a:rPr>
              <a:t> solution: dynamically stable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9" name="正方形/長方形 158"/>
          <p:cNvSpPr/>
          <p:nvPr/>
        </p:nvSpPr>
        <p:spPr>
          <a:xfrm>
            <a:off x="1788656" y="6369150"/>
            <a:ext cx="24326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ja-JP" sz="1050" dirty="0" smtClean="0">
                <a:latin typeface="Century Gothic"/>
                <a:cs typeface="Century Gothic"/>
              </a:rPr>
              <a:t>G. S. Adkins, C. R. Nappi, E. Witten,</a:t>
            </a:r>
          </a:p>
          <a:p>
            <a:r>
              <a:rPr lang="hu-HU" altLang="ja-JP" sz="1050" dirty="0" smtClean="0">
                <a:latin typeface="Century Gothic"/>
                <a:cs typeface="Century Gothic"/>
              </a:rPr>
              <a:t>Nucl. Phys. B228, 552 (1983)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8040472" y="5956730"/>
            <a:ext cx="964860" cy="573719"/>
            <a:chOff x="7666279" y="5982840"/>
            <a:chExt cx="964860" cy="573719"/>
          </a:xfrm>
        </p:grpSpPr>
        <p:grpSp>
          <p:nvGrpSpPr>
            <p:cNvPr id="52" name="図形グループ 51"/>
            <p:cNvGrpSpPr/>
            <p:nvPr/>
          </p:nvGrpSpPr>
          <p:grpSpPr>
            <a:xfrm>
              <a:off x="8057420" y="5982840"/>
              <a:ext cx="573719" cy="573719"/>
              <a:chOff x="8057420" y="5982840"/>
              <a:chExt cx="573719" cy="573719"/>
            </a:xfrm>
          </p:grpSpPr>
          <p:sp>
            <p:nvSpPr>
              <p:cNvPr id="115" name="円/楕円 114"/>
              <p:cNvSpPr/>
              <p:nvPr/>
            </p:nvSpPr>
            <p:spPr>
              <a:xfrm>
                <a:off x="8057420" y="5982840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テキスト ボックス 109"/>
              <p:cNvSpPr txBox="1"/>
              <p:nvPr/>
            </p:nvSpPr>
            <p:spPr>
              <a:xfrm>
                <a:off x="8138696" y="6011390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51" name="図形グループ 50"/>
            <p:cNvGrpSpPr/>
            <p:nvPr/>
          </p:nvGrpSpPr>
          <p:grpSpPr>
            <a:xfrm>
              <a:off x="7666279" y="6007346"/>
              <a:ext cx="492443" cy="461665"/>
              <a:chOff x="7666279" y="6007346"/>
              <a:chExt cx="492443" cy="461665"/>
            </a:xfrm>
          </p:grpSpPr>
          <p:sp>
            <p:nvSpPr>
              <p:cNvPr id="101" name="円/楕円 100"/>
              <p:cNvSpPr/>
              <p:nvPr/>
            </p:nvSpPr>
            <p:spPr>
              <a:xfrm>
                <a:off x="7715498" y="6066019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テキスト ボックス 108"/>
              <p:cNvSpPr txBox="1"/>
              <p:nvPr/>
            </p:nvSpPr>
            <p:spPr>
              <a:xfrm>
                <a:off x="7666279" y="6007346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err="1" smtClean="0">
                    <a:latin typeface="Century Gothic"/>
                    <a:cs typeface="Century Gothic"/>
                  </a:rPr>
                  <a:t>η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58" name="図形グループ 57"/>
          <p:cNvGrpSpPr/>
          <p:nvPr/>
        </p:nvGrpSpPr>
        <p:grpSpPr>
          <a:xfrm>
            <a:off x="5658024" y="5309483"/>
            <a:ext cx="1064527" cy="573719"/>
            <a:chOff x="4728308" y="5192417"/>
            <a:chExt cx="1064527" cy="573719"/>
          </a:xfrm>
        </p:grpSpPr>
        <p:grpSp>
          <p:nvGrpSpPr>
            <p:cNvPr id="42" name="図形グループ 41"/>
            <p:cNvGrpSpPr/>
            <p:nvPr/>
          </p:nvGrpSpPr>
          <p:grpSpPr>
            <a:xfrm>
              <a:off x="5219116" y="5192417"/>
              <a:ext cx="573719" cy="573719"/>
              <a:chOff x="5219116" y="5192417"/>
              <a:chExt cx="573719" cy="573719"/>
            </a:xfrm>
          </p:grpSpPr>
          <p:sp>
            <p:nvSpPr>
              <p:cNvPr id="137" name="円/楕円 136"/>
              <p:cNvSpPr/>
              <p:nvPr/>
            </p:nvSpPr>
            <p:spPr>
              <a:xfrm>
                <a:off x="5219116" y="5192417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テキスト ボックス 137"/>
              <p:cNvSpPr txBox="1"/>
              <p:nvPr/>
            </p:nvSpPr>
            <p:spPr>
              <a:xfrm>
                <a:off x="5300392" y="5220967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1" name="図形グループ 40"/>
            <p:cNvGrpSpPr/>
            <p:nvPr/>
          </p:nvGrpSpPr>
          <p:grpSpPr>
            <a:xfrm>
              <a:off x="4728308" y="5192417"/>
              <a:ext cx="573719" cy="573719"/>
              <a:chOff x="4728308" y="5192417"/>
              <a:chExt cx="573719" cy="573719"/>
            </a:xfrm>
          </p:grpSpPr>
          <p:sp>
            <p:nvSpPr>
              <p:cNvPr id="139" name="円/楕円 138"/>
              <p:cNvSpPr/>
              <p:nvPr/>
            </p:nvSpPr>
            <p:spPr>
              <a:xfrm>
                <a:off x="4728308" y="5192417"/>
                <a:ext cx="573719" cy="5737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" name="テキスト ボックス 139"/>
              <p:cNvSpPr txBox="1"/>
              <p:nvPr/>
            </p:nvSpPr>
            <p:spPr>
              <a:xfrm>
                <a:off x="4809584" y="5220967"/>
                <a:ext cx="4123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N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7750368" y="5330698"/>
            <a:ext cx="808783" cy="461665"/>
            <a:chOff x="7818334" y="5226956"/>
            <a:chExt cx="808783" cy="461665"/>
          </a:xfrm>
        </p:grpSpPr>
        <p:grpSp>
          <p:nvGrpSpPr>
            <p:cNvPr id="44" name="図形グループ 43"/>
            <p:cNvGrpSpPr/>
            <p:nvPr/>
          </p:nvGrpSpPr>
          <p:grpSpPr>
            <a:xfrm>
              <a:off x="8134674" y="5226956"/>
              <a:ext cx="492443" cy="461665"/>
              <a:chOff x="8134674" y="5207848"/>
              <a:chExt cx="492443" cy="461665"/>
            </a:xfrm>
          </p:grpSpPr>
          <p:sp>
            <p:nvSpPr>
              <p:cNvPr id="142" name="円/楕円 141"/>
              <p:cNvSpPr/>
              <p:nvPr/>
            </p:nvSpPr>
            <p:spPr>
              <a:xfrm>
                <a:off x="8183894" y="5266521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テキスト ボックス 143"/>
              <p:cNvSpPr txBox="1"/>
              <p:nvPr/>
            </p:nvSpPr>
            <p:spPr>
              <a:xfrm>
                <a:off x="8134674" y="5207848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π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  <p:grpSp>
          <p:nvGrpSpPr>
            <p:cNvPr id="43" name="図形グループ 42"/>
            <p:cNvGrpSpPr/>
            <p:nvPr/>
          </p:nvGrpSpPr>
          <p:grpSpPr>
            <a:xfrm>
              <a:off x="7818334" y="5226956"/>
              <a:ext cx="492443" cy="461665"/>
              <a:chOff x="7489474" y="5246064"/>
              <a:chExt cx="492443" cy="461665"/>
            </a:xfrm>
          </p:grpSpPr>
          <p:sp>
            <p:nvSpPr>
              <p:cNvPr id="145" name="円/楕円 144"/>
              <p:cNvSpPr/>
              <p:nvPr/>
            </p:nvSpPr>
            <p:spPr>
              <a:xfrm>
                <a:off x="7538694" y="5304737"/>
                <a:ext cx="398355" cy="398355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7" name="テキスト ボックス 146"/>
              <p:cNvSpPr txBox="1"/>
              <p:nvPr/>
            </p:nvSpPr>
            <p:spPr>
              <a:xfrm>
                <a:off x="7489474" y="5246064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>
                    <a:latin typeface="Century Gothic"/>
                    <a:cs typeface="Century Gothic"/>
                  </a:rPr>
                  <a:t>π</a:t>
                </a:r>
                <a:endParaRPr lang="ja-JP" altLang="en-US" sz="2400" dirty="0"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60" name="図形グループ 59"/>
          <p:cNvGrpSpPr/>
          <p:nvPr/>
        </p:nvGrpSpPr>
        <p:grpSpPr>
          <a:xfrm>
            <a:off x="5355202" y="5956730"/>
            <a:ext cx="2025659" cy="573719"/>
            <a:chOff x="5037682" y="6023088"/>
            <a:chExt cx="2025659" cy="573719"/>
          </a:xfrm>
        </p:grpSpPr>
        <p:grpSp>
          <p:nvGrpSpPr>
            <p:cNvPr id="53" name="図形グループ 52"/>
            <p:cNvGrpSpPr/>
            <p:nvPr/>
          </p:nvGrpSpPr>
          <p:grpSpPr>
            <a:xfrm>
              <a:off x="5037682" y="6023088"/>
              <a:ext cx="915641" cy="573719"/>
              <a:chOff x="5037682" y="6072446"/>
              <a:chExt cx="915641" cy="573719"/>
            </a:xfrm>
          </p:grpSpPr>
          <p:grpSp>
            <p:nvGrpSpPr>
              <p:cNvPr id="46" name="図形グループ 45"/>
              <p:cNvGrpSpPr/>
              <p:nvPr/>
            </p:nvGrpSpPr>
            <p:grpSpPr>
              <a:xfrm>
                <a:off x="5379604" y="6072446"/>
                <a:ext cx="573719" cy="573719"/>
                <a:chOff x="5379604" y="6072446"/>
                <a:chExt cx="573719" cy="573719"/>
              </a:xfrm>
            </p:grpSpPr>
            <p:sp>
              <p:nvSpPr>
                <p:cNvPr id="117" name="円/楕円 116"/>
                <p:cNvSpPr/>
                <p:nvPr/>
              </p:nvSpPr>
              <p:spPr>
                <a:xfrm>
                  <a:off x="5379604" y="6072446"/>
                  <a:ext cx="573719" cy="5737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テキスト ボックス 119"/>
                <p:cNvSpPr txBox="1"/>
                <p:nvPr/>
              </p:nvSpPr>
              <p:spPr>
                <a:xfrm>
                  <a:off x="5460880" y="6100996"/>
                  <a:ext cx="41234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N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5" name="図形グループ 44"/>
              <p:cNvGrpSpPr/>
              <p:nvPr/>
            </p:nvGrpSpPr>
            <p:grpSpPr>
              <a:xfrm>
                <a:off x="5037682" y="6133527"/>
                <a:ext cx="398355" cy="461665"/>
                <a:chOff x="5037682" y="6133527"/>
                <a:chExt cx="398355" cy="461665"/>
              </a:xfrm>
            </p:grpSpPr>
            <p:sp>
              <p:nvSpPr>
                <p:cNvPr id="121" name="円/楕円 120"/>
                <p:cNvSpPr/>
                <p:nvPr/>
              </p:nvSpPr>
              <p:spPr>
                <a:xfrm>
                  <a:off x="5037682" y="6155625"/>
                  <a:ext cx="398355" cy="3983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" name="テキスト ボックス 128"/>
                <p:cNvSpPr txBox="1"/>
                <p:nvPr/>
              </p:nvSpPr>
              <p:spPr>
                <a:xfrm>
                  <a:off x="5051430" y="6133527"/>
                  <a:ext cx="36650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K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  <p:cxnSp>
              <p:nvCxnSpPr>
                <p:cNvPr id="26" name="直線コネクタ 25"/>
                <p:cNvCxnSpPr/>
                <p:nvPr/>
              </p:nvCxnSpPr>
              <p:spPr>
                <a:xfrm>
                  <a:off x="5155376" y="6241696"/>
                  <a:ext cx="153932" cy="0"/>
                </a:xfrm>
                <a:prstGeom prst="line">
                  <a:avLst/>
                </a:prstGeom>
                <a:ln w="190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" name="図形グループ 53"/>
            <p:cNvGrpSpPr/>
            <p:nvPr/>
          </p:nvGrpSpPr>
          <p:grpSpPr>
            <a:xfrm>
              <a:off x="6098480" y="6023088"/>
              <a:ext cx="964861" cy="573719"/>
              <a:chOff x="6098480" y="6054225"/>
              <a:chExt cx="964861" cy="573719"/>
            </a:xfrm>
          </p:grpSpPr>
          <p:grpSp>
            <p:nvGrpSpPr>
              <p:cNvPr id="48" name="図形グループ 47"/>
              <p:cNvGrpSpPr/>
              <p:nvPr/>
            </p:nvGrpSpPr>
            <p:grpSpPr>
              <a:xfrm>
                <a:off x="6489622" y="6054225"/>
                <a:ext cx="573719" cy="573719"/>
                <a:chOff x="6489622" y="6054225"/>
                <a:chExt cx="573719" cy="573719"/>
              </a:xfrm>
            </p:grpSpPr>
            <p:sp>
              <p:nvSpPr>
                <p:cNvPr id="131" name="円/楕円 130"/>
                <p:cNvSpPr/>
                <p:nvPr/>
              </p:nvSpPr>
              <p:spPr>
                <a:xfrm>
                  <a:off x="6489622" y="6054225"/>
                  <a:ext cx="573719" cy="57371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" name="テキスト ボックス 132"/>
                <p:cNvSpPr txBox="1"/>
                <p:nvPr/>
              </p:nvSpPr>
              <p:spPr>
                <a:xfrm>
                  <a:off x="6530849" y="6082775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err="1" smtClean="0">
                      <a:latin typeface="Century Gothic"/>
                      <a:cs typeface="Century Gothic"/>
                    </a:rPr>
                    <a:t>Σ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  <p:grpSp>
            <p:nvGrpSpPr>
              <p:cNvPr id="47" name="図形グループ 46"/>
              <p:cNvGrpSpPr/>
              <p:nvPr/>
            </p:nvGrpSpPr>
            <p:grpSpPr>
              <a:xfrm>
                <a:off x="6098480" y="6078731"/>
                <a:ext cx="492443" cy="461665"/>
                <a:chOff x="6098480" y="6078731"/>
                <a:chExt cx="492443" cy="461665"/>
              </a:xfrm>
            </p:grpSpPr>
            <p:sp>
              <p:nvSpPr>
                <p:cNvPr id="135" name="円/楕円 134"/>
                <p:cNvSpPr/>
                <p:nvPr/>
              </p:nvSpPr>
              <p:spPr>
                <a:xfrm>
                  <a:off x="6147700" y="6137404"/>
                  <a:ext cx="398355" cy="39835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テキスト ボックス 135"/>
                <p:cNvSpPr txBox="1"/>
                <p:nvPr/>
              </p:nvSpPr>
              <p:spPr>
                <a:xfrm>
                  <a:off x="6098480" y="6078731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latin typeface="Century Gothic"/>
                      <a:cs typeface="Century Gothic"/>
                    </a:rPr>
                    <a:t>π</a:t>
                  </a:r>
                  <a:endParaRPr lang="ja-JP" altLang="en-US" sz="2400" dirty="0">
                    <a:latin typeface="Century Gothic"/>
                    <a:cs typeface="Century Gothic"/>
                  </a:endParaRPr>
                </a:p>
              </p:txBody>
            </p:sp>
          </p:grpSp>
        </p:grpSp>
        <p:sp>
          <p:nvSpPr>
            <p:cNvPr id="148" name="テキスト ボックス 147"/>
            <p:cNvSpPr txBox="1"/>
            <p:nvPr/>
          </p:nvSpPr>
          <p:spPr>
            <a:xfrm>
              <a:off x="5879987" y="611835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Century Gothic"/>
                  <a:cs typeface="Century Gothic"/>
                </a:rPr>
                <a:t>+</a:t>
              </a:r>
              <a:endParaRPr lang="ja-JP" altLang="en-US" dirty="0">
                <a:latin typeface="Century Gothic"/>
                <a:cs typeface="Century Gothic"/>
              </a:endParaRPr>
            </a:p>
          </p:txBody>
        </p:sp>
      </p:grpSp>
      <p:sp>
        <p:nvSpPr>
          <p:cNvPr id="149" name="テキスト ボックス 148"/>
          <p:cNvSpPr txBox="1"/>
          <p:nvPr/>
        </p:nvSpPr>
        <p:spPr>
          <a:xfrm>
            <a:off x="5067411" y="4987219"/>
            <a:ext cx="3644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C0504D"/>
                </a:solidFill>
                <a:latin typeface="Century Gothic"/>
                <a:cs typeface="Century Gothic"/>
              </a:rPr>
              <a:t>Hadrons are fundamental degrees of freedom</a:t>
            </a:r>
            <a:endParaRPr lang="ja-JP" altLang="en-US" sz="12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4803984" y="5459095"/>
            <a:ext cx="9187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smtClean="0">
                <a:latin typeface="Century Gothic"/>
                <a:cs typeface="Century Gothic"/>
              </a:rPr>
              <a:t>deuteron: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1" name="正方形/長方形 150"/>
          <p:cNvSpPr/>
          <p:nvPr/>
        </p:nvSpPr>
        <p:spPr>
          <a:xfrm>
            <a:off x="6948264" y="5459095"/>
            <a:ext cx="9224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σ</a:t>
            </a:r>
            <a:r>
              <a:rPr lang="en-US" altLang="ja-JP" sz="1200" dirty="0" smtClean="0">
                <a:latin typeface="Century Gothic"/>
                <a:cs typeface="Century Gothic"/>
              </a:rPr>
              <a:t> meson: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2" name="正方形/長方形 151"/>
          <p:cNvSpPr/>
          <p:nvPr/>
        </p:nvSpPr>
        <p:spPr>
          <a:xfrm>
            <a:off x="4588573" y="6094000"/>
            <a:ext cx="8359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err="1" smtClean="0">
                <a:latin typeface="Century Gothic"/>
                <a:cs typeface="Century Gothic"/>
              </a:rPr>
              <a:t>Λ</a:t>
            </a:r>
            <a:r>
              <a:rPr lang="en-US" altLang="ja-JP" sz="1200" dirty="0" smtClean="0">
                <a:latin typeface="Century Gothic"/>
                <a:cs typeface="Century Gothic"/>
              </a:rPr>
              <a:t>(1405):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153" name="正方形/長方形 152"/>
          <p:cNvSpPr/>
          <p:nvPr/>
        </p:nvSpPr>
        <p:spPr>
          <a:xfrm>
            <a:off x="7373273" y="6091960"/>
            <a:ext cx="7958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200" dirty="0" smtClean="0">
                <a:latin typeface="Century Gothic"/>
                <a:cs typeface="Century Gothic"/>
              </a:rPr>
              <a:t>N(1535):</a:t>
            </a:r>
            <a:endParaRPr lang="ja-JP" altLang="en-US" sz="1200" dirty="0">
              <a:latin typeface="Century Gothic"/>
              <a:cs typeface="Century Gothic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4748118" y="6489134"/>
            <a:ext cx="33726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ja-JP" sz="1050" dirty="0">
                <a:latin typeface="Century Gothic"/>
                <a:cs typeface="Century Gothic"/>
              </a:rPr>
              <a:t>R. H. </a:t>
            </a:r>
            <a:r>
              <a:rPr lang="hu-HU" altLang="ja-JP" sz="1050" dirty="0" smtClean="0">
                <a:latin typeface="Century Gothic"/>
                <a:cs typeface="Century Gothic"/>
              </a:rPr>
              <a:t>Dalitz, S</a:t>
            </a:r>
            <a:r>
              <a:rPr lang="hu-HU" altLang="ja-JP" sz="1050" dirty="0">
                <a:latin typeface="Century Gothic"/>
                <a:cs typeface="Century Gothic"/>
              </a:rPr>
              <a:t>. F. Tuan, Phys. Rev. Lett. 2, 425 (1959)</a:t>
            </a:r>
            <a:endParaRPr lang="ja-JP" altLang="en-US" sz="1050" dirty="0">
              <a:latin typeface="Century Gothic"/>
              <a:cs typeface="Century Gothic"/>
            </a:endParaRPr>
          </a:p>
        </p:txBody>
      </p:sp>
      <p:sp>
        <p:nvSpPr>
          <p:cNvPr id="161" name="テキスト ボックス 160"/>
          <p:cNvSpPr txBox="1"/>
          <p:nvPr/>
        </p:nvSpPr>
        <p:spPr>
          <a:xfrm>
            <a:off x="5641776" y="576456"/>
            <a:ext cx="176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 smtClean="0">
                <a:latin typeface="Century Gothic"/>
                <a:cs typeface="Century Gothic"/>
              </a:rPr>
              <a:t>.</a:t>
            </a:r>
            <a:r>
              <a:rPr lang="en-US" altLang="ja-JP" sz="1400" dirty="0">
                <a:latin typeface="Century Gothic"/>
                <a:cs typeface="Century Gothic"/>
              </a:rPr>
              <a:t>.. since early </a:t>
            </a:r>
            <a:r>
              <a:rPr lang="en-US" altLang="ja-JP" sz="1400" dirty="0" smtClean="0">
                <a:latin typeface="Century Gothic"/>
                <a:cs typeface="Century Gothic"/>
              </a:rPr>
              <a:t>days</a:t>
            </a:r>
            <a:endParaRPr lang="ja-JP" altLang="en-US" sz="1400" dirty="0">
              <a:latin typeface="Century Gothic"/>
              <a:cs typeface="Century Gothic"/>
            </a:endParaRPr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30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42094" y="1632965"/>
            <a:ext cx="1711326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32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3200" dirty="0" smtClean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886263" y="1632965"/>
            <a:ext cx="2909399" cy="3598741"/>
            <a:chOff x="886263" y="1632965"/>
            <a:chExt cx="2909399" cy="3598741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886263" y="2050827"/>
              <a:ext cx="2909399" cy="1952085"/>
              <a:chOff x="2545630" y="2253180"/>
              <a:chExt cx="2909399" cy="1952085"/>
            </a:xfrm>
          </p:grpSpPr>
          <p:grpSp>
            <p:nvGrpSpPr>
              <p:cNvPr id="6" name="図形グループ 5"/>
              <p:cNvGrpSpPr/>
              <p:nvPr/>
            </p:nvGrpSpPr>
            <p:grpSpPr>
              <a:xfrm>
                <a:off x="2545630" y="2602688"/>
                <a:ext cx="1178395" cy="1602577"/>
                <a:chOff x="2504780" y="2802439"/>
                <a:chExt cx="1178395" cy="1602577"/>
              </a:xfrm>
            </p:grpSpPr>
            <p:sp>
              <p:nvSpPr>
                <p:cNvPr id="7" name="円/楕円 6"/>
                <p:cNvSpPr>
                  <a:spLocks noChangeAspect="1"/>
                </p:cNvSpPr>
                <p:nvPr/>
              </p:nvSpPr>
              <p:spPr>
                <a:xfrm>
                  <a:off x="2504780" y="3226621"/>
                  <a:ext cx="1178395" cy="117839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504D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2550694" y="2802439"/>
                  <a:ext cx="1024439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9600" dirty="0" smtClean="0">
                      <a:solidFill>
                        <a:schemeClr val="bg1"/>
                      </a:solidFill>
                      <a:latin typeface="Century Gothic"/>
                      <a:cs typeface="Century Gothic"/>
                    </a:rPr>
                    <a:t>q</a:t>
                  </a:r>
                  <a:endParaRPr lang="ja-JP" altLang="en-US" sz="9600" dirty="0">
                    <a:solidFill>
                      <a:schemeClr val="bg1"/>
                    </a:solidFill>
                    <a:latin typeface="Century Gothic"/>
                    <a:cs typeface="Century Gothic"/>
                  </a:endParaRPr>
                </a:p>
              </p:txBody>
            </p:sp>
          </p:grpSp>
          <p:cxnSp>
            <p:nvCxnSpPr>
              <p:cNvPr id="9" name="直線コネクタ 8"/>
              <p:cNvCxnSpPr/>
              <p:nvPr/>
            </p:nvCxnSpPr>
            <p:spPr>
              <a:xfrm flipV="1">
                <a:off x="3515227" y="3353110"/>
                <a:ext cx="761407" cy="182550"/>
              </a:xfrm>
              <a:prstGeom prst="line">
                <a:avLst/>
              </a:prstGeom>
              <a:ln>
                <a:solidFill>
                  <a:srgbClr val="C0504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図形グループ 9"/>
              <p:cNvGrpSpPr/>
              <p:nvPr/>
            </p:nvGrpSpPr>
            <p:grpSpPr>
              <a:xfrm>
                <a:off x="4276634" y="2253180"/>
                <a:ext cx="1178395" cy="1569660"/>
                <a:chOff x="5460825" y="2075121"/>
                <a:chExt cx="1178395" cy="1569660"/>
              </a:xfrm>
            </p:grpSpPr>
            <p:sp>
              <p:nvSpPr>
                <p:cNvPr id="11" name="円/楕円 10"/>
                <p:cNvSpPr>
                  <a:spLocks noChangeAspect="1"/>
                </p:cNvSpPr>
                <p:nvPr/>
              </p:nvSpPr>
              <p:spPr>
                <a:xfrm>
                  <a:off x="5460825" y="2452226"/>
                  <a:ext cx="1178395" cy="1178395"/>
                </a:xfrm>
                <a:prstGeom prst="ellipse">
                  <a:avLst/>
                </a:prstGeom>
                <a:solidFill>
                  <a:srgbClr val="FFFFFF"/>
                </a:solidFill>
                <a:ln w="76200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2" name="図形グループ 11"/>
                <p:cNvGrpSpPr/>
                <p:nvPr/>
              </p:nvGrpSpPr>
              <p:grpSpPr>
                <a:xfrm>
                  <a:off x="5520125" y="2075121"/>
                  <a:ext cx="1024439" cy="1569660"/>
                  <a:chOff x="4048640" y="814909"/>
                  <a:chExt cx="1024439" cy="1569660"/>
                </a:xfrm>
              </p:grpSpPr>
              <p:sp>
                <p:nvSpPr>
                  <p:cNvPr id="13" name="テキスト ボックス 12"/>
                  <p:cNvSpPr txBox="1"/>
                  <p:nvPr/>
                </p:nvSpPr>
                <p:spPr>
                  <a:xfrm>
                    <a:off x="4048640" y="814909"/>
                    <a:ext cx="1024439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sz="9600" dirty="0" smtClean="0">
                        <a:solidFill>
                          <a:schemeClr val="accent2"/>
                        </a:solidFill>
                        <a:latin typeface="Century Gothic"/>
                        <a:cs typeface="Century Gothic"/>
                      </a:rPr>
                      <a:t>q</a:t>
                    </a:r>
                    <a:endParaRPr lang="ja-JP" altLang="en-US" sz="9600" dirty="0">
                      <a:solidFill>
                        <a:schemeClr val="accent2"/>
                      </a:solidFill>
                      <a:latin typeface="Century Gothic"/>
                      <a:cs typeface="Century Gothic"/>
                    </a:endParaRPr>
                  </a:p>
                </p:txBody>
              </p:sp>
              <p:cxnSp>
                <p:nvCxnSpPr>
                  <p:cNvPr id="14" name="直線コネクタ 13"/>
                  <p:cNvCxnSpPr/>
                  <p:nvPr/>
                </p:nvCxnSpPr>
                <p:spPr>
                  <a:xfrm>
                    <a:off x="4297780" y="1363401"/>
                    <a:ext cx="559962" cy="0"/>
                  </a:xfrm>
                  <a:prstGeom prst="line">
                    <a:avLst/>
                  </a:prstGeom>
                  <a:ln w="76200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6" name="テキスト ボックス 35"/>
            <p:cNvSpPr txBox="1"/>
            <p:nvPr/>
          </p:nvSpPr>
          <p:spPr>
            <a:xfrm>
              <a:off x="1425579" y="1632965"/>
              <a:ext cx="1506743" cy="6258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3200" dirty="0" smtClean="0">
                  <a:latin typeface="Century Gothic"/>
                  <a:ea typeface="HG丸ｺﾞｼｯｸM-PRO"/>
                  <a:cs typeface="Century Gothic"/>
                </a:rPr>
                <a:t>Meson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481764" y="4839291"/>
              <a:ext cx="152220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color singlet</a:t>
              </a: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5570852" y="4839291"/>
            <a:ext cx="2698913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color anti-triplet/sextet</a:t>
            </a:r>
          </a:p>
        </p:txBody>
      </p:sp>
      <p:grpSp>
        <p:nvGrpSpPr>
          <p:cNvPr id="35" name="図形グループ 34"/>
          <p:cNvGrpSpPr/>
          <p:nvPr/>
        </p:nvGrpSpPr>
        <p:grpSpPr>
          <a:xfrm>
            <a:off x="878474" y="2026030"/>
            <a:ext cx="2912994" cy="1976882"/>
            <a:chOff x="5422498" y="2026030"/>
            <a:chExt cx="2912994" cy="1976882"/>
          </a:xfrm>
        </p:grpSpPr>
        <p:grpSp>
          <p:nvGrpSpPr>
            <p:cNvPr id="23" name="図形グループ 22"/>
            <p:cNvGrpSpPr/>
            <p:nvPr/>
          </p:nvGrpSpPr>
          <p:grpSpPr>
            <a:xfrm>
              <a:off x="5422498" y="2400335"/>
              <a:ext cx="1178395" cy="1602577"/>
              <a:chOff x="2504780" y="2802439"/>
              <a:chExt cx="1178395" cy="1602577"/>
            </a:xfrm>
          </p:grpSpPr>
          <p:sp>
            <p:nvSpPr>
              <p:cNvPr id="30" name="円/楕円 29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50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2550694" y="2802439"/>
                <a:ext cx="102443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96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  <p:cxnSp>
          <p:nvCxnSpPr>
            <p:cNvPr id="24" name="直線コネクタ 23"/>
            <p:cNvCxnSpPr/>
            <p:nvPr/>
          </p:nvCxnSpPr>
          <p:spPr>
            <a:xfrm flipV="1">
              <a:off x="6392095" y="3150757"/>
              <a:ext cx="761407" cy="182550"/>
            </a:xfrm>
            <a:prstGeom prst="line">
              <a:avLst/>
            </a:prstGeom>
            <a:ln>
              <a:solidFill>
                <a:srgbClr val="C0504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図形グループ 31"/>
            <p:cNvGrpSpPr/>
            <p:nvPr/>
          </p:nvGrpSpPr>
          <p:grpSpPr>
            <a:xfrm>
              <a:off x="7157097" y="2026030"/>
              <a:ext cx="1178395" cy="1602577"/>
              <a:chOff x="2504780" y="2802439"/>
              <a:chExt cx="1178395" cy="1602577"/>
            </a:xfrm>
          </p:grpSpPr>
          <p:sp>
            <p:nvSpPr>
              <p:cNvPr id="33" name="円/楕円 32"/>
              <p:cNvSpPr>
                <a:spLocks noChangeAspect="1"/>
              </p:cNvSpPr>
              <p:nvPr/>
            </p:nvSpPr>
            <p:spPr>
              <a:xfrm>
                <a:off x="2504780" y="3226621"/>
                <a:ext cx="1178395" cy="1178395"/>
              </a:xfrm>
              <a:prstGeom prst="ellipse">
                <a:avLst/>
              </a:prstGeom>
              <a:solidFill>
                <a:schemeClr val="tx2"/>
              </a:solidFill>
              <a:ln w="76200" cmpd="sng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2550694" y="2802439"/>
                <a:ext cx="1024439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9600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q</a:t>
                </a:r>
                <a:endParaRPr lang="ja-JP" altLang="en-US" sz="9600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sp>
        <p:nvSpPr>
          <p:cNvPr id="41" name="テキスト ボックス 40"/>
          <p:cNvSpPr txBox="1"/>
          <p:nvPr/>
        </p:nvSpPr>
        <p:spPr>
          <a:xfrm>
            <a:off x="5733099" y="5154742"/>
            <a:ext cx="23744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There is no asymptotic state...</a:t>
            </a:r>
          </a:p>
        </p:txBody>
      </p:sp>
    </p:spTree>
    <p:extLst>
      <p:ext uri="{BB962C8B-B14F-4D97-AF65-F5344CB8AC3E}">
        <p14:creationId xmlns:p14="http://schemas.microsoft.com/office/powerpoint/2010/main" val="4132969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913E-7 1.72103E-6 L 0.48837 1.72103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grpSp>
        <p:nvGrpSpPr>
          <p:cNvPr id="4" name="図形グループ 3"/>
          <p:cNvGrpSpPr/>
          <p:nvPr/>
        </p:nvGrpSpPr>
        <p:grpSpPr>
          <a:xfrm>
            <a:off x="2551546" y="2880825"/>
            <a:ext cx="4040909" cy="2297545"/>
            <a:chOff x="0" y="2413000"/>
            <a:chExt cx="4040909" cy="2297545"/>
          </a:xfrm>
        </p:grpSpPr>
        <p:sp>
          <p:nvSpPr>
            <p:cNvPr id="5" name="角丸四角形 4"/>
            <p:cNvSpPr/>
            <p:nvPr/>
          </p:nvSpPr>
          <p:spPr>
            <a:xfrm>
              <a:off x="0" y="2413000"/>
              <a:ext cx="4040909" cy="229754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003188" y="2667905"/>
              <a:ext cx="567433" cy="392415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solidFill>
                    <a:srgbClr val="1F497D"/>
                  </a:solidFill>
                  <a:latin typeface="Century Gothic"/>
                  <a:ea typeface="HG丸ｺﾞｼｯｸM-PRO"/>
                  <a:cs typeface="Century Gothic"/>
                </a:rPr>
                <a:t>S=1</a:t>
              </a:r>
            </a:p>
          </p:txBody>
        </p:sp>
        <p:cxnSp>
          <p:nvCxnSpPr>
            <p:cNvPr id="7" name="直線矢印コネクタ 6"/>
            <p:cNvCxnSpPr/>
            <p:nvPr/>
          </p:nvCxnSpPr>
          <p:spPr>
            <a:xfrm>
              <a:off x="1685789" y="4218585"/>
              <a:ext cx="108749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図形グループ 7"/>
            <p:cNvGrpSpPr/>
            <p:nvPr/>
          </p:nvGrpSpPr>
          <p:grpSpPr>
            <a:xfrm>
              <a:off x="2633281" y="3034797"/>
              <a:ext cx="1276372" cy="1195026"/>
              <a:chOff x="980076" y="1381700"/>
              <a:chExt cx="1276372" cy="1195026"/>
            </a:xfrm>
          </p:grpSpPr>
          <p:grpSp>
            <p:nvGrpSpPr>
              <p:cNvPr id="23" name="図形グループ 22"/>
              <p:cNvGrpSpPr/>
              <p:nvPr/>
            </p:nvGrpSpPr>
            <p:grpSpPr>
              <a:xfrm>
                <a:off x="980076" y="1430346"/>
                <a:ext cx="6392" cy="1146380"/>
                <a:chOff x="275803" y="1141346"/>
                <a:chExt cx="6392" cy="1146380"/>
              </a:xfrm>
            </p:grpSpPr>
            <p:cxnSp>
              <p:nvCxnSpPr>
                <p:cNvPr id="26" name="直線矢印コネクタ 25"/>
                <p:cNvCxnSpPr/>
                <p:nvPr/>
              </p:nvCxnSpPr>
              <p:spPr>
                <a:xfrm flipV="1">
                  <a:off x="275803" y="1427326"/>
                  <a:ext cx="1" cy="860400"/>
                </a:xfrm>
                <a:prstGeom prst="straightConnector1">
                  <a:avLst/>
                </a:prstGeom>
                <a:ln w="28575" cmpd="sng">
                  <a:solidFill>
                    <a:schemeClr val="accent2"/>
                  </a:solidFill>
                  <a:prstDash val="solid"/>
                  <a:headEnd type="triangle" w="lg" len="lg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線矢印コネクタ 26"/>
                <p:cNvCxnSpPr/>
                <p:nvPr/>
              </p:nvCxnSpPr>
              <p:spPr>
                <a:xfrm flipV="1">
                  <a:off x="282194" y="1141346"/>
                  <a:ext cx="1" cy="288000"/>
                </a:xfrm>
                <a:prstGeom prst="straightConnector1">
                  <a:avLst/>
                </a:prstGeom>
                <a:ln w="28575" cmpd="sng">
                  <a:solidFill>
                    <a:schemeClr val="tx2"/>
                  </a:solidFill>
                  <a:prstDash val="solid"/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テキスト ボックス 23"/>
              <p:cNvSpPr txBox="1"/>
              <p:nvPr/>
            </p:nvSpPr>
            <p:spPr>
              <a:xfrm>
                <a:off x="1029429" y="1941499"/>
                <a:ext cx="1227019" cy="48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ja-JP" sz="1600" b="1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- 150 MeV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(attraction)</a:t>
                </a: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1061351" y="1381700"/>
                <a:ext cx="1116011" cy="48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ja-JP" sz="16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+ 50 MeV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12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(repulsion)</a:t>
                </a:r>
              </a:p>
            </p:txBody>
          </p:sp>
        </p:grpSp>
        <p:cxnSp>
          <p:nvCxnSpPr>
            <p:cNvPr id="9" name="直線矢印コネクタ 8"/>
            <p:cNvCxnSpPr/>
            <p:nvPr/>
          </p:nvCxnSpPr>
          <p:spPr>
            <a:xfrm>
              <a:off x="230909" y="3393919"/>
              <a:ext cx="254237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1685789" y="3077907"/>
              <a:ext cx="1087496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図形グループ 10"/>
            <p:cNvGrpSpPr/>
            <p:nvPr/>
          </p:nvGrpSpPr>
          <p:grpSpPr>
            <a:xfrm>
              <a:off x="1975732" y="4030403"/>
              <a:ext cx="491930" cy="286460"/>
              <a:chOff x="4361570" y="2863717"/>
              <a:chExt cx="491930" cy="286460"/>
            </a:xfrm>
          </p:grpSpPr>
          <p:sp>
            <p:nvSpPr>
              <p:cNvPr id="21" name="円/楕円 20"/>
              <p:cNvSpPr/>
              <p:nvPr/>
            </p:nvSpPr>
            <p:spPr>
              <a:xfrm>
                <a:off x="4567040" y="2863717"/>
                <a:ext cx="286460" cy="28646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21"/>
              <p:cNvSpPr/>
              <p:nvPr/>
            </p:nvSpPr>
            <p:spPr>
              <a:xfrm>
                <a:off x="4361570" y="2863717"/>
                <a:ext cx="286460" cy="28646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図形グループ 11"/>
            <p:cNvGrpSpPr/>
            <p:nvPr/>
          </p:nvGrpSpPr>
          <p:grpSpPr>
            <a:xfrm>
              <a:off x="1975732" y="2842467"/>
              <a:ext cx="491930" cy="286460"/>
              <a:chOff x="4361570" y="2863717"/>
              <a:chExt cx="491930" cy="286460"/>
            </a:xfrm>
          </p:grpSpPr>
          <p:sp>
            <p:nvSpPr>
              <p:cNvPr id="19" name="円/楕円 18"/>
              <p:cNvSpPr/>
              <p:nvPr/>
            </p:nvSpPr>
            <p:spPr>
              <a:xfrm>
                <a:off x="4567040" y="2863717"/>
                <a:ext cx="286460" cy="28646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4361570" y="2863717"/>
                <a:ext cx="286460" cy="286460"/>
              </a:xfrm>
              <a:prstGeom prst="ellipse">
                <a:avLst/>
              </a:prstGeom>
              <a:solidFill>
                <a:srgbClr val="C0504D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図形グループ 12"/>
            <p:cNvGrpSpPr/>
            <p:nvPr/>
          </p:nvGrpSpPr>
          <p:grpSpPr>
            <a:xfrm>
              <a:off x="349912" y="3060320"/>
              <a:ext cx="757706" cy="318036"/>
              <a:chOff x="3397912" y="1728513"/>
              <a:chExt cx="757706" cy="318036"/>
            </a:xfrm>
          </p:grpSpPr>
          <p:grpSp>
            <p:nvGrpSpPr>
              <p:cNvPr id="15" name="図形グループ 14"/>
              <p:cNvGrpSpPr/>
              <p:nvPr/>
            </p:nvGrpSpPr>
            <p:grpSpPr>
              <a:xfrm>
                <a:off x="3397912" y="1728513"/>
                <a:ext cx="757706" cy="286460"/>
                <a:chOff x="4095794" y="2863717"/>
                <a:chExt cx="757706" cy="286460"/>
              </a:xfrm>
            </p:grpSpPr>
            <p:sp>
              <p:nvSpPr>
                <p:cNvPr id="17" name="円/楕円 16"/>
                <p:cNvSpPr/>
                <p:nvPr/>
              </p:nvSpPr>
              <p:spPr>
                <a:xfrm>
                  <a:off x="4567040" y="2863717"/>
                  <a:ext cx="286460" cy="28646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円/楕円 17"/>
                <p:cNvSpPr/>
                <p:nvPr/>
              </p:nvSpPr>
              <p:spPr>
                <a:xfrm>
                  <a:off x="4095794" y="2863717"/>
                  <a:ext cx="286460" cy="286460"/>
                </a:xfrm>
                <a:prstGeom prst="ellipse">
                  <a:avLst/>
                </a:prstGeom>
                <a:solidFill>
                  <a:srgbClr val="C0504D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" name="テキスト ボックス 15"/>
              <p:cNvSpPr txBox="1"/>
              <p:nvPr/>
            </p:nvSpPr>
            <p:spPr>
              <a:xfrm>
                <a:off x="3622266" y="1728513"/>
                <a:ext cx="308999" cy="3180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+</a:t>
                </a: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3003188" y="4047368"/>
              <a:ext cx="567433" cy="392415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C0504D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S=0</a:t>
              </a: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2859" y="5471013"/>
            <a:ext cx="8738290" cy="359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→ </a:t>
            </a:r>
            <a:r>
              <a:rPr lang="en-US" altLang="ja-JP" sz="1600" b="1" dirty="0" err="1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Diquarks</a:t>
            </a:r>
            <a:r>
              <a:rPr lang="ja-JP" altLang="en-US" sz="1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in</a:t>
            </a:r>
            <a:r>
              <a:rPr lang="ja-JP" altLang="en-US" sz="1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sz="1600" b="1" dirty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c</a:t>
            </a:r>
            <a:r>
              <a:rPr lang="en-US" altLang="ja-JP" sz="16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olor superconductivity and Bose-Einstein condensate in quark matter ?</a:t>
            </a: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81" y="1596107"/>
            <a:ext cx="2343150" cy="1066800"/>
          </a:xfrm>
          <a:prstGeom prst="rect">
            <a:avLst/>
          </a:prstGeom>
        </p:spPr>
      </p:pic>
      <p:grpSp>
        <p:nvGrpSpPr>
          <p:cNvPr id="38" name="図形グループ 37"/>
          <p:cNvGrpSpPr/>
          <p:nvPr/>
        </p:nvGrpSpPr>
        <p:grpSpPr>
          <a:xfrm>
            <a:off x="3732028" y="879799"/>
            <a:ext cx="2495808" cy="1341193"/>
            <a:chOff x="2523201" y="879799"/>
            <a:chExt cx="2495808" cy="1341193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2743920" y="1828577"/>
              <a:ext cx="216421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Light-light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2523201" y="879799"/>
              <a:ext cx="2495808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04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81" y="1596107"/>
            <a:ext cx="2343150" cy="1066800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3732028" y="879799"/>
            <a:ext cx="2495808" cy="1341193"/>
            <a:chOff x="2523201" y="879799"/>
            <a:chExt cx="2495808" cy="1341193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2743920" y="1828577"/>
              <a:ext cx="216421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Light-light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2523201" y="879799"/>
              <a:ext cx="2495808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1686571" y="3136071"/>
            <a:ext cx="28838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① Scalar meson J</a:t>
            </a:r>
            <a:r>
              <a:rPr lang="en-US" altLang="ja-JP" sz="2000" baseline="30000" dirty="0" smtClean="0">
                <a:latin typeface="Century Gothic"/>
                <a:ea typeface="HG丸ｺﾞｼｯｸM-PRO"/>
                <a:cs typeface="Century Gothic"/>
              </a:rPr>
              <a:t>P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=0</a:t>
            </a:r>
            <a:r>
              <a:rPr lang="en-US" altLang="ja-JP" sz="2000" baseline="300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86571" y="3711097"/>
            <a:ext cx="310375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② Charm baryon (C=1)</a:t>
            </a:r>
            <a:endParaRPr kumimoji="1" lang="ja-JP" altLang="en-US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86571" y="4286123"/>
            <a:ext cx="632604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③ Exotic hadrons: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ass </a:t>
            </a:r>
            <a:r>
              <a:rPr lang="en-US" altLang="ja-JP" sz="2000" dirty="0">
                <a:latin typeface="Century Gothic"/>
                <a:ea typeface="HG丸ｺﾞｼｯｸM-PRO"/>
                <a:cs typeface="Century Gothic"/>
              </a:rPr>
              <a:t>spectrum of colorful 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state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86571" y="4861148"/>
            <a:ext cx="413945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en-US" sz="2000" dirty="0" smtClean="0">
                <a:latin typeface="Century Gothic"/>
                <a:ea typeface="HG丸ｺﾞｼｯｸM-PRO"/>
                <a:cs typeface="Century Gothic"/>
              </a:rPr>
              <a:t>④</a:t>
            </a:r>
            <a:r>
              <a:rPr lang="en-US" altLang="ja-JP" sz="2000" dirty="0" smtClean="0">
                <a:latin typeface="Century Gothic"/>
                <a:ea typeface="HG丸ｺﾞｼｯｸM-PRO"/>
                <a:cs typeface="Century Gothic"/>
              </a:rPr>
              <a:t> Double charm baryon (C=2) </a:t>
            </a:r>
            <a:endParaRPr lang="en-US" altLang="ja-JP" sz="20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5264" y="2578569"/>
            <a:ext cx="4674965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The place where we may see </a:t>
            </a:r>
            <a:r>
              <a:rPr lang="en-US" altLang="ja-JP" dirty="0" err="1" smtClean="0">
                <a:latin typeface="Century Gothic"/>
                <a:ea typeface="HG丸ｺﾞｼｯｸM-PRO"/>
                <a:cs typeface="Century Gothic"/>
              </a:rPr>
              <a:t>diquarks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4708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4208" y="2144618"/>
            <a:ext cx="261396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① Scalar meson J</a:t>
            </a:r>
            <a:r>
              <a:rPr lang="en-US" altLang="ja-JP" baseline="30000" dirty="0" smtClean="0">
                <a:latin typeface="Century Gothic"/>
                <a:ea typeface="HG丸ｺﾞｼｯｸM-PRO"/>
                <a:cs typeface="Century Gothic"/>
              </a:rPr>
              <a:t>P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=0</a:t>
            </a:r>
            <a:r>
              <a:rPr lang="en-US" altLang="ja-JP" baseline="30000" dirty="0" smtClean="0">
                <a:latin typeface="Century Gothic"/>
                <a:ea typeface="HG丸ｺﾞｼｯｸM-PRO"/>
                <a:cs typeface="Century Gothic"/>
              </a:rPr>
              <a:t>+</a:t>
            </a:r>
            <a:endParaRPr kumimoji="1"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>
            <a:off x="381103" y="3589211"/>
            <a:ext cx="1712414" cy="2108603"/>
            <a:chOff x="112661" y="2559665"/>
            <a:chExt cx="2140518" cy="2108603"/>
          </a:xfrm>
        </p:grpSpPr>
        <p:cxnSp>
          <p:nvCxnSpPr>
            <p:cNvPr id="8" name="直線コネクタ 7"/>
            <p:cNvCxnSpPr/>
            <p:nvPr/>
          </p:nvCxnSpPr>
          <p:spPr>
            <a:xfrm>
              <a:off x="930188" y="4668268"/>
              <a:ext cx="641243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図形グループ 8"/>
            <p:cNvGrpSpPr/>
            <p:nvPr/>
          </p:nvGrpSpPr>
          <p:grpSpPr>
            <a:xfrm>
              <a:off x="479064" y="3802106"/>
              <a:ext cx="1397167" cy="0"/>
              <a:chOff x="567322" y="4100898"/>
              <a:chExt cx="1397167" cy="0"/>
            </a:xfrm>
          </p:grpSpPr>
          <p:cxnSp>
            <p:nvCxnSpPr>
              <p:cNvPr id="19" name="直線コネクタ 18"/>
              <p:cNvCxnSpPr/>
              <p:nvPr/>
            </p:nvCxnSpPr>
            <p:spPr>
              <a:xfrm>
                <a:off x="567322" y="410089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1323246" y="410089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図形グループ 9"/>
            <p:cNvGrpSpPr/>
            <p:nvPr/>
          </p:nvGrpSpPr>
          <p:grpSpPr>
            <a:xfrm>
              <a:off x="112661" y="2935944"/>
              <a:ext cx="2140518" cy="0"/>
              <a:chOff x="1870141" y="2744318"/>
              <a:chExt cx="2140518" cy="0"/>
            </a:xfrm>
          </p:grpSpPr>
          <p:cxnSp>
            <p:nvCxnSpPr>
              <p:cNvPr id="16" name="直線コネクタ 15"/>
              <p:cNvCxnSpPr/>
              <p:nvPr/>
            </p:nvCxnSpPr>
            <p:spPr>
              <a:xfrm>
                <a:off x="1870141" y="274431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2626065" y="274431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3369416" y="274431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線コネクタ 10"/>
            <p:cNvCxnSpPr/>
            <p:nvPr/>
          </p:nvCxnSpPr>
          <p:spPr>
            <a:xfrm>
              <a:off x="868585" y="3085341"/>
              <a:ext cx="641243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753155" y="3085234"/>
              <a:ext cx="817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f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0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(980)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05816" y="2559665"/>
              <a:ext cx="893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Century Gothic"/>
                  <a:ea typeface="HG丸ｺﾞｼｯｸM-PRO"/>
                  <a:cs typeface="Century Gothic"/>
                </a:rPr>
                <a:t>a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0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(980)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49046" y="3450977"/>
              <a:ext cx="882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err="1" smtClean="0">
                  <a:latin typeface="Century Gothic"/>
                  <a:ea typeface="HG丸ｺﾞｼｯｸM-PRO"/>
                  <a:cs typeface="Century Gothic"/>
                </a:rPr>
                <a:t>κ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(800)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832885" y="4279414"/>
              <a:ext cx="817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f</a:t>
              </a:r>
              <a:r>
                <a:rPr kumimoji="1" lang="en-US" altLang="ja-JP" sz="1600" baseline="-25000" dirty="0" smtClean="0">
                  <a:latin typeface="Century Gothic"/>
                  <a:ea typeface="HG丸ｺﾞｼｯｸM-PRO"/>
                  <a:cs typeface="Century Gothic"/>
                </a:rPr>
                <a:t>0</a:t>
              </a:r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(600)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948684" y="5528537"/>
            <a:ext cx="48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I=0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69610" y="464980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spc="-150" dirty="0" smtClean="0">
                <a:latin typeface="Century Gothic"/>
                <a:ea typeface="HG丸ｺﾞｼｯｸM-PRO"/>
                <a:cs typeface="Century Gothic"/>
              </a:rPr>
              <a:t>I =1/2</a:t>
            </a:r>
            <a:endParaRPr kumimoji="1" lang="ja-JP" altLang="en-US" sz="1600" spc="-15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93517" y="3773560"/>
            <a:ext cx="696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I=0, 1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40037" y="2922022"/>
            <a:ext cx="58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Century Gothic"/>
                <a:ea typeface="HG丸ｺﾞｼｯｸM-PRO"/>
                <a:cs typeface="Century Gothic"/>
              </a:rPr>
              <a:t>E</a:t>
            </a:r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xp.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16024" y="3319750"/>
            <a:ext cx="142859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kumimoji="1"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u</a:t>
            </a:r>
            <a:r>
              <a:rPr kumimoji="1" lang="en-US" altLang="ja-JP" sz="1600" dirty="0" err="1" smtClean="0">
                <a:latin typeface="Century Gothic"/>
                <a:ea typeface="HG丸ｺﾞｼｯｸM-PRO"/>
                <a:cs typeface="Century Gothic"/>
              </a:rPr>
              <a:t>〜m</a:t>
            </a:r>
            <a:r>
              <a:rPr kumimoji="1"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d</a:t>
            </a:r>
            <a:r>
              <a:rPr lang="ja-JP" altLang="en-US" sz="1600" dirty="0" smtClean="0">
                <a:latin typeface="Century Gothic"/>
                <a:ea typeface="HG丸ｺﾞｼｯｸM-PRO"/>
                <a:cs typeface="Century Gothic"/>
              </a:rPr>
              <a:t>＜</a:t>
            </a:r>
            <a:r>
              <a:rPr lang="en-US" altLang="ja-JP" sz="1600" dirty="0" err="1" smtClean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sz="1600" baseline="-25000" dirty="0" err="1" smtClean="0">
                <a:latin typeface="Century Gothic"/>
                <a:ea typeface="HG丸ｺﾞｼｯｸM-PRO"/>
                <a:cs typeface="Century Gothic"/>
              </a:rPr>
              <a:t>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219119" y="3552224"/>
            <a:ext cx="0" cy="230821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 rot="16200000">
            <a:off x="-258098" y="4480523"/>
            <a:ext cx="672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entury Gothic"/>
                <a:ea typeface="HG丸ｺﾞｼｯｸM-PRO"/>
                <a:cs typeface="Century Gothic"/>
              </a:rPr>
              <a:t>Mass</a:t>
            </a:r>
            <a:endParaRPr kumimoji="1" lang="ja-JP" altLang="en-US" sz="16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2639891" y="2832957"/>
            <a:ext cx="2620477" cy="3372688"/>
            <a:chOff x="3188586" y="2369286"/>
            <a:chExt cx="3275594" cy="3372688"/>
          </a:xfrm>
        </p:grpSpPr>
        <p:grpSp>
          <p:nvGrpSpPr>
            <p:cNvPr id="29" name="図形グループ 28"/>
            <p:cNvGrpSpPr/>
            <p:nvPr/>
          </p:nvGrpSpPr>
          <p:grpSpPr>
            <a:xfrm>
              <a:off x="3188586" y="2369286"/>
              <a:ext cx="2781661" cy="3372688"/>
              <a:chOff x="3274896" y="2369286"/>
              <a:chExt cx="2781661" cy="3372688"/>
            </a:xfrm>
          </p:grpSpPr>
          <p:grpSp>
            <p:nvGrpSpPr>
              <p:cNvPr id="33" name="図形グループ 32"/>
              <p:cNvGrpSpPr/>
              <p:nvPr/>
            </p:nvGrpSpPr>
            <p:grpSpPr>
              <a:xfrm>
                <a:off x="3583235" y="5234143"/>
                <a:ext cx="2140518" cy="137029"/>
                <a:chOff x="3572120" y="4668268"/>
                <a:chExt cx="2140518" cy="137029"/>
              </a:xfrm>
            </p:grpSpPr>
            <p:cxnSp>
              <p:nvCxnSpPr>
                <p:cNvPr id="46" name="直線コネクタ 45"/>
                <p:cNvCxnSpPr/>
                <p:nvPr/>
              </p:nvCxnSpPr>
              <p:spPr>
                <a:xfrm>
                  <a:off x="3572120" y="466826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21757" y="466826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5071395" y="466826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>
                  <a:off x="4321757" y="4805297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図形グループ 33"/>
              <p:cNvGrpSpPr/>
              <p:nvPr/>
            </p:nvGrpSpPr>
            <p:grpSpPr>
              <a:xfrm>
                <a:off x="3954911" y="4367981"/>
                <a:ext cx="1397167" cy="0"/>
                <a:chOff x="567322" y="4100898"/>
                <a:chExt cx="1397167" cy="0"/>
              </a:xfrm>
            </p:grpSpPr>
            <p:cxnSp>
              <p:nvCxnSpPr>
                <p:cNvPr id="44" name="直線コネクタ 43"/>
                <p:cNvCxnSpPr/>
                <p:nvPr/>
              </p:nvCxnSpPr>
              <p:spPr>
                <a:xfrm>
                  <a:off x="567322" y="410089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44"/>
                <p:cNvCxnSpPr/>
                <p:nvPr/>
              </p:nvCxnSpPr>
              <p:spPr>
                <a:xfrm>
                  <a:off x="1323246" y="410089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直線コネクタ 34"/>
              <p:cNvCxnSpPr/>
              <p:nvPr/>
            </p:nvCxnSpPr>
            <p:spPr>
              <a:xfrm>
                <a:off x="4332873" y="3464094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4387188" y="3125167"/>
                <a:ext cx="5718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ss</a:t>
                </a:r>
                <a:r>
                  <a:rPr kumimoji="1"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kumimoji="1"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3986866" y="4015249"/>
                <a:ext cx="6169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u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s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4709247" y="4015249"/>
                <a:ext cx="6335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d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s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3274896" y="4885452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ud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0" name="テキスト ボックス 39"/>
              <p:cNvSpPr txBox="1"/>
              <p:nvPr/>
            </p:nvSpPr>
            <p:spPr>
              <a:xfrm>
                <a:off x="4031089" y="4890925"/>
                <a:ext cx="12391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uu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-dd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5358930" y="4878019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du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2" name="テキスト ボックス 41"/>
              <p:cNvSpPr txBox="1"/>
              <p:nvPr/>
            </p:nvSpPr>
            <p:spPr>
              <a:xfrm>
                <a:off x="4006575" y="5403420"/>
                <a:ext cx="13131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uu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+dd</a:t>
                </a:r>
                <a:r>
                  <a:rPr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aseline="300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3338221" y="2369286"/>
                <a:ext cx="2612168" cy="49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Naive quark model</a:t>
                </a:r>
              </a:p>
              <a:p>
                <a:pPr algn="ctr">
                  <a:lnSpc>
                    <a:spcPct val="80000"/>
                  </a:lnSpc>
                </a:pP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qq</a:t>
                </a:r>
                <a:r>
                  <a:rPr kumimoji="1" lang="en-US" altLang="ja-JP" sz="1600" baseline="30000" dirty="0" err="1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(p wave)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30" name="テキスト ボックス 29"/>
            <p:cNvSpPr txBox="1"/>
            <p:nvPr/>
          </p:nvSpPr>
          <p:spPr>
            <a:xfrm>
              <a:off x="4955685" y="3269667"/>
              <a:ext cx="4812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I=0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351761" y="4148404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spc="-150" dirty="0" smtClean="0">
                  <a:latin typeface="Century Gothic"/>
                  <a:ea typeface="HG丸ｺﾞｼｯｸM-PRO"/>
                  <a:cs typeface="Century Gothic"/>
                </a:rPr>
                <a:t>I =1/2</a:t>
              </a:r>
              <a:endParaRPr kumimoji="1" lang="ja-JP" altLang="en-US" sz="1600" spc="-150" dirty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5767755" y="5047296"/>
              <a:ext cx="6964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I=0, 1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cxnSp>
        <p:nvCxnSpPr>
          <p:cNvPr id="50" name="直線矢印コネクタ 49"/>
          <p:cNvCxnSpPr/>
          <p:nvPr/>
        </p:nvCxnSpPr>
        <p:spPr>
          <a:xfrm>
            <a:off x="1708161" y="4103346"/>
            <a:ext cx="0" cy="64429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1708161" y="4921556"/>
            <a:ext cx="0" cy="64429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1730613" y="4281822"/>
            <a:ext cx="112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</a:t>
            </a:r>
            <a:r>
              <a:rPr lang="en-US" altLang="en-US" sz="1200" dirty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en-US" sz="1200" dirty="0" smtClean="0">
                <a:latin typeface="Century Gothic"/>
                <a:ea typeface="HG丸ｺﾞｼｯｸM-PRO"/>
                <a:cs typeface="Century Gothic"/>
              </a:rPr>
              <a:t>quark mass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741853" y="5105356"/>
            <a:ext cx="112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s quark mass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54" name="図形グループ 53"/>
          <p:cNvGrpSpPr/>
          <p:nvPr/>
        </p:nvGrpSpPr>
        <p:grpSpPr>
          <a:xfrm>
            <a:off x="4598977" y="2799537"/>
            <a:ext cx="3094217" cy="3814066"/>
            <a:chOff x="5682006" y="2335866"/>
            <a:chExt cx="3867772" cy="3814066"/>
          </a:xfrm>
        </p:grpSpPr>
        <p:grpSp>
          <p:nvGrpSpPr>
            <p:cNvPr id="55" name="図形グループ 54"/>
            <p:cNvGrpSpPr/>
            <p:nvPr/>
          </p:nvGrpSpPr>
          <p:grpSpPr>
            <a:xfrm>
              <a:off x="6068532" y="2335866"/>
              <a:ext cx="2897846" cy="3814066"/>
              <a:chOff x="6068532" y="2335866"/>
              <a:chExt cx="2897846" cy="3814066"/>
            </a:xfrm>
          </p:grpSpPr>
          <p:cxnSp>
            <p:nvCxnSpPr>
              <p:cNvPr id="57" name="直線コネクタ 56"/>
              <p:cNvCxnSpPr/>
              <p:nvPr/>
            </p:nvCxnSpPr>
            <p:spPr>
              <a:xfrm>
                <a:off x="7253133" y="5196418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図形グループ 57"/>
              <p:cNvGrpSpPr/>
              <p:nvPr/>
            </p:nvGrpSpPr>
            <p:grpSpPr>
              <a:xfrm>
                <a:off x="6802009" y="4330256"/>
                <a:ext cx="1397167" cy="0"/>
                <a:chOff x="567322" y="4100898"/>
                <a:chExt cx="1397167" cy="0"/>
              </a:xfrm>
            </p:grpSpPr>
            <p:cxnSp>
              <p:nvCxnSpPr>
                <p:cNvPr id="74" name="直線コネクタ 73"/>
                <p:cNvCxnSpPr/>
                <p:nvPr/>
              </p:nvCxnSpPr>
              <p:spPr>
                <a:xfrm>
                  <a:off x="567322" y="410089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コネクタ 74"/>
                <p:cNvCxnSpPr/>
                <p:nvPr/>
              </p:nvCxnSpPr>
              <p:spPr>
                <a:xfrm>
                  <a:off x="1323246" y="410089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図形グループ 58"/>
              <p:cNvGrpSpPr/>
              <p:nvPr/>
            </p:nvGrpSpPr>
            <p:grpSpPr>
              <a:xfrm>
                <a:off x="6435606" y="3464094"/>
                <a:ext cx="2140518" cy="0"/>
                <a:chOff x="1870141" y="2744318"/>
                <a:chExt cx="2140518" cy="0"/>
              </a:xfrm>
            </p:grpSpPr>
            <p:cxnSp>
              <p:nvCxnSpPr>
                <p:cNvPr id="71" name="直線コネクタ 70"/>
                <p:cNvCxnSpPr/>
                <p:nvPr/>
              </p:nvCxnSpPr>
              <p:spPr>
                <a:xfrm>
                  <a:off x="1870141" y="274431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コネクタ 71"/>
                <p:cNvCxnSpPr/>
                <p:nvPr/>
              </p:nvCxnSpPr>
              <p:spPr>
                <a:xfrm>
                  <a:off x="2626065" y="274431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コネクタ 72"/>
                <p:cNvCxnSpPr/>
                <p:nvPr/>
              </p:nvCxnSpPr>
              <p:spPr>
                <a:xfrm>
                  <a:off x="3369416" y="2744318"/>
                  <a:ext cx="641243" cy="0"/>
                </a:xfrm>
                <a:prstGeom prst="line">
                  <a:avLst/>
                </a:prstGeom>
                <a:ln w="762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直線コネクタ 59"/>
              <p:cNvCxnSpPr/>
              <p:nvPr/>
            </p:nvCxnSpPr>
            <p:spPr>
              <a:xfrm>
                <a:off x="7191530" y="3613491"/>
                <a:ext cx="641243" cy="0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/>
              <p:cNvSpPr txBox="1"/>
              <p:nvPr/>
            </p:nvSpPr>
            <p:spPr>
              <a:xfrm>
                <a:off x="6680850" y="3604737"/>
                <a:ext cx="16331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UU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+DD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2" name="テキスト ボックス 61"/>
              <p:cNvSpPr txBox="1"/>
              <p:nvPr/>
            </p:nvSpPr>
            <p:spPr>
              <a:xfrm>
                <a:off x="6427826" y="5371172"/>
                <a:ext cx="2326258" cy="33855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U=ds,</a:t>
                </a:r>
                <a:r>
                  <a:rPr kumimoji="1" lang="ja-JP" altLang="en-US" sz="16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D=</a:t>
                </a:r>
                <a:r>
                  <a:rPr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su</a:t>
                </a:r>
                <a:r>
                  <a:rPr lang="ja-JP" altLang="ja-JP" sz="1600" dirty="0" smtClean="0">
                    <a:latin typeface="Century Gothic"/>
                    <a:ea typeface="HG丸ｺﾞｼｯｸM-PRO"/>
                    <a:cs typeface="Century Gothic"/>
                  </a:rPr>
                  <a:t>,</a:t>
                </a:r>
                <a:r>
                  <a:rPr lang="ja-JP" altLang="en-US" sz="16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S=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ud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6686202" y="3979127"/>
                <a:ext cx="8242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DS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4" name="テキスト ボックス 63"/>
              <p:cNvSpPr txBox="1"/>
              <p:nvPr/>
            </p:nvSpPr>
            <p:spPr>
              <a:xfrm>
                <a:off x="7188152" y="4832714"/>
                <a:ext cx="7780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SS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7464091" y="3979127"/>
                <a:ext cx="8113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US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6" name="テキスト ボックス 65"/>
              <p:cNvSpPr txBox="1"/>
              <p:nvPr/>
            </p:nvSpPr>
            <p:spPr>
              <a:xfrm>
                <a:off x="6068532" y="3100390"/>
                <a:ext cx="8744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UD</a:t>
                </a:r>
                <a:r>
                  <a:rPr lang="en-US" altLang="ja-JP" sz="1600" b="1" baseline="30000" dirty="0" err="1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8091881" y="3100390"/>
                <a:ext cx="8744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DU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8" name="テキスト ボックス 67"/>
              <p:cNvSpPr txBox="1"/>
              <p:nvPr/>
            </p:nvSpPr>
            <p:spPr>
              <a:xfrm>
                <a:off x="6718413" y="3100390"/>
                <a:ext cx="15869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UU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kumimoji="1" lang="en-US" altLang="ja-JP" sz="1600" b="1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-DD</a:t>
                </a:r>
                <a:r>
                  <a:rPr lang="en-US" altLang="ja-JP" sz="1600" b="1" baseline="30000" dirty="0" err="1" smtClean="0">
                    <a:solidFill>
                      <a:srgbClr val="C0504D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lang="ja-JP" altLang="en-US" sz="1600" b="1" baseline="30000" dirty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6658248" y="5626712"/>
                <a:ext cx="18654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Diquark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qq</a:t>
                </a:r>
                <a:endParaRPr kumimoji="1" lang="en-US" altLang="ja-JP" sz="1600" dirty="0" smtClean="0">
                  <a:latin typeface="Century Gothic"/>
                  <a:ea typeface="HG丸ｺﾞｼｯｸM-PRO"/>
                  <a:cs typeface="Century Gothic"/>
                </a:endParaRPr>
              </a:p>
              <a:p>
                <a:pPr algn="ctr"/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(flavor </a:t>
                </a:r>
                <a:r>
                  <a:rPr lang="en-US" altLang="ja-JP" sz="1200" dirty="0" err="1" smtClean="0">
                    <a:latin typeface="Century Gothic"/>
                    <a:ea typeface="HG丸ｺﾞｼｯｸM-PRO"/>
                    <a:cs typeface="Century Gothic"/>
                  </a:rPr>
                  <a:t>antisymmetric</a:t>
                </a:r>
                <a:r>
                  <a:rPr lang="en-US" altLang="ja-JP" sz="1200" dirty="0" smtClean="0">
                    <a:latin typeface="Century Gothic"/>
                    <a:ea typeface="HG丸ｺﾞｼｯｸM-PRO"/>
                    <a:cs typeface="Century Gothic"/>
                  </a:rPr>
                  <a:t>)</a:t>
                </a:r>
                <a:endParaRPr kumimoji="1" lang="ja-JP" altLang="en-US" sz="12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6226366" y="2335866"/>
                <a:ext cx="2651326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Diquark</a:t>
                </a:r>
                <a:r>
                  <a:rPr kumimoji="1"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 model</a:t>
                </a:r>
              </a:p>
              <a:p>
                <a:pPr algn="ctr"/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(</a:t>
                </a:r>
                <a:r>
                  <a:rPr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qq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)(</a:t>
                </a:r>
                <a:r>
                  <a:rPr lang="en-US" altLang="ja-JP" sz="1600" dirty="0" err="1" smtClean="0">
                    <a:latin typeface="Century Gothic"/>
                    <a:ea typeface="HG丸ｺﾞｼｯｸM-PRO"/>
                    <a:cs typeface="Century Gothic"/>
                  </a:rPr>
                  <a:t>qq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)</a:t>
                </a:r>
                <a:r>
                  <a:rPr kumimoji="1" lang="en-US" altLang="ja-JP" sz="1600" baseline="30000" dirty="0" smtClean="0"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(s</a:t>
                </a:r>
                <a:r>
                  <a:rPr lang="en-US" altLang="en-US" sz="1600" dirty="0">
                    <a:latin typeface="Century Gothic"/>
                    <a:ea typeface="HG丸ｺﾞｼｯｸM-PRO"/>
                    <a:cs typeface="Century Gothic"/>
                  </a:rPr>
                  <a:t> </a:t>
                </a:r>
                <a:r>
                  <a:rPr lang="en-US" altLang="en-US" sz="1600" dirty="0" smtClean="0">
                    <a:latin typeface="Century Gothic"/>
                    <a:ea typeface="HG丸ｺﾞｼｯｸM-PRO"/>
                    <a:cs typeface="Century Gothic"/>
                  </a:rPr>
                  <a:t>wave</a:t>
                </a:r>
                <a:r>
                  <a:rPr lang="en-US" altLang="ja-JP" sz="1600" dirty="0" smtClean="0">
                    <a:latin typeface="Century Gothic"/>
                    <a:ea typeface="HG丸ｺﾞｼｯｸM-PRO"/>
                    <a:cs typeface="Century Gothic"/>
                  </a:rPr>
                  <a:t>)</a:t>
                </a:r>
                <a:endParaRPr kumimoji="1" lang="ja-JP" altLang="en-US" sz="1600" dirty="0">
                  <a:latin typeface="Century Gothic"/>
                  <a:ea typeface="HG丸ｺﾞｼｯｸM-PRO"/>
                  <a:cs typeface="Century Gothic"/>
                </a:endParaRPr>
              </a:p>
            </p:txBody>
          </p:sp>
        </p:grpSp>
        <p:sp>
          <p:nvSpPr>
            <p:cNvPr id="56" name="正方形/長方形 55"/>
            <p:cNvSpPr/>
            <p:nvPr/>
          </p:nvSpPr>
          <p:spPr>
            <a:xfrm>
              <a:off x="5682006" y="2855697"/>
              <a:ext cx="3867772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50" dirty="0">
                  <a:latin typeface="Century Gothic"/>
                  <a:ea typeface="HG丸ｺﾞｼｯｸM-PRO"/>
                  <a:cs typeface="Century Gothic"/>
                </a:rPr>
                <a:t>R. L. Jaffe, </a:t>
              </a:r>
              <a:r>
                <a:rPr lang="en-US" altLang="ja-JP" sz="1050" dirty="0" smtClean="0">
                  <a:latin typeface="Century Gothic"/>
                  <a:ea typeface="HG丸ｺﾞｼｯｸM-PRO"/>
                  <a:cs typeface="Century Gothic"/>
                </a:rPr>
                <a:t>PRD </a:t>
              </a:r>
              <a:r>
                <a:rPr lang="en-US" altLang="ja-JP" sz="1050" b="1" dirty="0">
                  <a:latin typeface="Century Gothic"/>
                  <a:ea typeface="HG丸ｺﾞｼｯｸM-PRO"/>
                  <a:cs typeface="Century Gothic"/>
                </a:rPr>
                <a:t>15</a:t>
              </a:r>
              <a:r>
                <a:rPr lang="en-US" altLang="ja-JP" sz="1050" dirty="0">
                  <a:latin typeface="Century Gothic"/>
                  <a:ea typeface="HG丸ｺﾞｼｯｸM-PRO"/>
                  <a:cs typeface="Century Gothic"/>
                </a:rPr>
                <a:t>, 267 (1977</a:t>
              </a:r>
              <a:r>
                <a:rPr lang="en-US" altLang="ja-JP" sz="1050" dirty="0" smtClean="0">
                  <a:latin typeface="Century Gothic"/>
                  <a:ea typeface="HG丸ｺﾞｼｯｸM-PRO"/>
                  <a:cs typeface="Century Gothic"/>
                </a:rPr>
                <a:t>), </a:t>
              </a:r>
              <a:r>
                <a:rPr lang="en-US" altLang="ja-JP" sz="1050" dirty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sz="1050" dirty="0" smtClean="0">
                  <a:latin typeface="Century Gothic"/>
                  <a:ea typeface="HG丸ｺﾞｼｯｸM-PRO"/>
                  <a:cs typeface="Century Gothic"/>
                </a:rPr>
                <a:t>bid. 281 </a:t>
              </a:r>
              <a:r>
                <a:rPr lang="en-US" altLang="ja-JP" sz="1050" dirty="0">
                  <a:latin typeface="Century Gothic"/>
                  <a:ea typeface="HG丸ｺﾞｼｯｸM-PRO"/>
                  <a:cs typeface="Century Gothic"/>
                </a:rPr>
                <a:t>(1977</a:t>
              </a:r>
              <a:r>
                <a:rPr lang="en-US" altLang="ja-JP" sz="1050" dirty="0" smtClean="0">
                  <a:latin typeface="Century Gothic"/>
                  <a:ea typeface="HG丸ｺﾞｼｯｸM-PRO"/>
                  <a:cs typeface="Century Gothic"/>
                </a:rPr>
                <a:t>)</a:t>
              </a:r>
              <a:endParaRPr lang="ja-JP" altLang="en-US" sz="1050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91" name="図形グループ 90"/>
          <p:cNvGrpSpPr/>
          <p:nvPr/>
        </p:nvGrpSpPr>
        <p:grpSpPr>
          <a:xfrm>
            <a:off x="7414907" y="2777257"/>
            <a:ext cx="1660393" cy="2889577"/>
            <a:chOff x="7414907" y="2313586"/>
            <a:chExt cx="1660393" cy="2889577"/>
          </a:xfrm>
        </p:grpSpPr>
        <p:grpSp>
          <p:nvGrpSpPr>
            <p:cNvPr id="77" name="図形グループ 76"/>
            <p:cNvGrpSpPr/>
            <p:nvPr/>
          </p:nvGrpSpPr>
          <p:grpSpPr>
            <a:xfrm>
              <a:off x="7870017" y="3036496"/>
              <a:ext cx="723350" cy="2166667"/>
              <a:chOff x="2274600" y="5397726"/>
              <a:chExt cx="723350" cy="2166667"/>
            </a:xfrm>
          </p:grpSpPr>
          <p:sp>
            <p:nvSpPr>
              <p:cNvPr id="79" name="テキスト ボックス 78"/>
              <p:cNvSpPr txBox="1"/>
              <p:nvPr/>
            </p:nvSpPr>
            <p:spPr>
              <a:xfrm>
                <a:off x="2274600" y="5397726"/>
                <a:ext cx="7233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 err="1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KK</a:t>
                </a:r>
                <a:r>
                  <a:rPr kumimoji="1" lang="en-US" altLang="ja-JP" b="1" baseline="30000" dirty="0" err="1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bar</a:t>
                </a:r>
                <a:endParaRPr kumimoji="1" lang="ja-JP" altLang="en-US" b="1" baseline="30000" dirty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2375417" y="633445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πK</a:t>
                </a:r>
                <a:endParaRPr kumimoji="1" lang="ja-JP" altLang="en-US" b="1" baseline="30000" dirty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2375815" y="7195061"/>
                <a:ext cx="582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b="1" spc="-300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ππ</a:t>
                </a:r>
              </a:p>
            </p:txBody>
          </p:sp>
        </p:grpSp>
        <p:sp>
          <p:nvSpPr>
            <p:cNvPr id="83" name="テキスト ボックス 82"/>
            <p:cNvSpPr txBox="1"/>
            <p:nvPr/>
          </p:nvSpPr>
          <p:spPr>
            <a:xfrm>
              <a:off x="7751517" y="2313586"/>
              <a:ext cx="11178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Hadron</a:t>
              </a:r>
            </a:p>
            <a:p>
              <a:pPr algn="ctr"/>
              <a:r>
                <a:rPr kumimoji="1" lang="en-US" altLang="ja-JP" sz="1600" dirty="0" smtClean="0">
                  <a:latin typeface="Century Gothic"/>
                  <a:ea typeface="HG丸ｺﾞｼｯｸM-PRO"/>
                  <a:cs typeface="Century Gothic"/>
                </a:rPr>
                <a:t>molecule</a:t>
              </a:r>
              <a:endParaRPr kumimoji="1" lang="ja-JP" altLang="en-US" sz="1600" dirty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84" name="直線コネクタ 83"/>
            <p:cNvCxnSpPr/>
            <p:nvPr/>
          </p:nvCxnSpPr>
          <p:spPr>
            <a:xfrm>
              <a:off x="8008687" y="5183843"/>
              <a:ext cx="51299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7693195" y="4330256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8309213" y="4330256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7987507" y="3464094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>
              <a:off x="8562305" y="3464251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7414907" y="3464251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7987507" y="3591196"/>
              <a:ext cx="512995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図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3" name="テキスト ボックス 92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94" name="図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81" y="1596107"/>
            <a:ext cx="2343150" cy="1066800"/>
          </a:xfrm>
          <a:prstGeom prst="rect">
            <a:avLst/>
          </a:prstGeom>
        </p:spPr>
      </p:pic>
      <p:grpSp>
        <p:nvGrpSpPr>
          <p:cNvPr id="95" name="図形グループ 94"/>
          <p:cNvGrpSpPr/>
          <p:nvPr/>
        </p:nvGrpSpPr>
        <p:grpSpPr>
          <a:xfrm>
            <a:off x="3732028" y="879799"/>
            <a:ext cx="2495808" cy="1341193"/>
            <a:chOff x="2523201" y="879799"/>
            <a:chExt cx="2495808" cy="1341193"/>
          </a:xfrm>
        </p:grpSpPr>
        <p:sp>
          <p:nvSpPr>
            <p:cNvPr id="96" name="テキスト ボックス 95"/>
            <p:cNvSpPr txBox="1"/>
            <p:nvPr/>
          </p:nvSpPr>
          <p:spPr>
            <a:xfrm>
              <a:off x="2743920" y="1828577"/>
              <a:ext cx="216421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Light-light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97" name="円/楕円 96"/>
            <p:cNvSpPr/>
            <p:nvPr/>
          </p:nvSpPr>
          <p:spPr>
            <a:xfrm>
              <a:off x="2523201" y="879799"/>
              <a:ext cx="2495808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8" name="テキスト ボックス 97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726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581" y="1596107"/>
            <a:ext cx="2343150" cy="1066800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3732028" y="879799"/>
            <a:ext cx="2495808" cy="1341193"/>
            <a:chOff x="2523201" y="879799"/>
            <a:chExt cx="2495808" cy="1341193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743920" y="1828577"/>
              <a:ext cx="216421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Light-light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diquark</a:t>
              </a:r>
              <a:endParaRPr lang="en-US" altLang="ja-JP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2523201" y="879799"/>
              <a:ext cx="2495808" cy="972004"/>
            </a:xfrm>
            <a:prstGeom prst="ellipse">
              <a:avLst/>
            </a:prstGeom>
            <a:noFill/>
            <a:ln w="762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>
            <a:off x="255041" y="2792206"/>
            <a:ext cx="3502978" cy="4000500"/>
            <a:chOff x="255041" y="2915824"/>
            <a:chExt cx="3502978" cy="40005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041" y="2915824"/>
              <a:ext cx="2921000" cy="4000500"/>
            </a:xfrm>
            <a:prstGeom prst="rect">
              <a:avLst/>
            </a:prstGeom>
          </p:spPr>
        </p:pic>
        <p:grpSp>
          <p:nvGrpSpPr>
            <p:cNvPr id="40" name="図形グループ 39"/>
            <p:cNvGrpSpPr/>
            <p:nvPr/>
          </p:nvGrpSpPr>
          <p:grpSpPr>
            <a:xfrm>
              <a:off x="3161692" y="3629905"/>
              <a:ext cx="596327" cy="577549"/>
              <a:chOff x="3161692" y="3629905"/>
              <a:chExt cx="596327" cy="577549"/>
            </a:xfrm>
          </p:grpSpPr>
          <p:sp>
            <p:nvSpPr>
              <p:cNvPr id="38" name="テキスト ボックス 37"/>
              <p:cNvSpPr txBox="1"/>
              <p:nvPr/>
            </p:nvSpPr>
            <p:spPr>
              <a:xfrm>
                <a:off x="3232214" y="3751335"/>
                <a:ext cx="52580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ja-JP" sz="12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2502</a:t>
                </a:r>
              </a:p>
            </p:txBody>
          </p:sp>
          <p:sp>
            <p:nvSpPr>
              <p:cNvPr id="39" name="左中かっこ 38"/>
              <p:cNvSpPr/>
              <p:nvPr/>
            </p:nvSpPr>
            <p:spPr>
              <a:xfrm flipH="1">
                <a:off x="3161692" y="3629905"/>
                <a:ext cx="118766" cy="577549"/>
              </a:xfrm>
              <a:prstGeom prst="leftBrace">
                <a:avLst>
                  <a:gd name="adj1" fmla="val 43922"/>
                  <a:gd name="adj2" fmla="val 50000"/>
                </a:avLst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9" name="図形グループ 48"/>
          <p:cNvGrpSpPr/>
          <p:nvPr/>
        </p:nvGrpSpPr>
        <p:grpSpPr>
          <a:xfrm>
            <a:off x="5916724" y="3005728"/>
            <a:ext cx="2921000" cy="2889250"/>
            <a:chOff x="5916724" y="3129346"/>
            <a:chExt cx="2921000" cy="288925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6724" y="3129346"/>
              <a:ext cx="2921000" cy="2889250"/>
            </a:xfrm>
            <a:prstGeom prst="rect">
              <a:avLst/>
            </a:prstGeom>
          </p:spPr>
        </p:pic>
        <p:grpSp>
          <p:nvGrpSpPr>
            <p:cNvPr id="44" name="図形グループ 43"/>
            <p:cNvGrpSpPr/>
            <p:nvPr/>
          </p:nvGrpSpPr>
          <p:grpSpPr>
            <a:xfrm>
              <a:off x="7442181" y="3704148"/>
              <a:ext cx="596733" cy="577549"/>
              <a:chOff x="7067615" y="3918679"/>
              <a:chExt cx="596733" cy="577549"/>
            </a:xfrm>
          </p:grpSpPr>
          <p:sp>
            <p:nvSpPr>
              <p:cNvPr id="42" name="テキスト ボックス 41"/>
              <p:cNvSpPr txBox="1"/>
              <p:nvPr/>
            </p:nvSpPr>
            <p:spPr>
              <a:xfrm>
                <a:off x="7067615" y="4040109"/>
                <a:ext cx="52580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ja-JP" sz="12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5828</a:t>
                </a:r>
              </a:p>
            </p:txBody>
          </p:sp>
          <p:sp>
            <p:nvSpPr>
              <p:cNvPr id="43" name="左中かっこ 42"/>
              <p:cNvSpPr/>
              <p:nvPr/>
            </p:nvSpPr>
            <p:spPr>
              <a:xfrm>
                <a:off x="7545582" y="3918679"/>
                <a:ext cx="118766" cy="577549"/>
              </a:xfrm>
              <a:prstGeom prst="leftBrace">
                <a:avLst>
                  <a:gd name="adj1" fmla="val 43922"/>
                  <a:gd name="adj2" fmla="val 50000"/>
                </a:avLst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75" name="図形グループ 74"/>
          <p:cNvGrpSpPr/>
          <p:nvPr/>
        </p:nvGrpSpPr>
        <p:grpSpPr>
          <a:xfrm>
            <a:off x="6655758" y="3881892"/>
            <a:ext cx="2054151" cy="1155358"/>
            <a:chOff x="6655758" y="4005510"/>
            <a:chExt cx="2054151" cy="1155358"/>
          </a:xfrm>
        </p:grpSpPr>
        <p:grpSp>
          <p:nvGrpSpPr>
            <p:cNvPr id="65" name="図形グループ 64"/>
            <p:cNvGrpSpPr/>
            <p:nvPr/>
          </p:nvGrpSpPr>
          <p:grpSpPr>
            <a:xfrm>
              <a:off x="7704818" y="4045009"/>
              <a:ext cx="3966" cy="1115859"/>
              <a:chOff x="275803" y="1138043"/>
              <a:chExt cx="268" cy="1149683"/>
            </a:xfrm>
          </p:grpSpPr>
          <p:cxnSp>
            <p:nvCxnSpPr>
              <p:cNvPr id="66" name="直線矢印コネクタ 65"/>
              <p:cNvCxnSpPr/>
              <p:nvPr/>
            </p:nvCxnSpPr>
            <p:spPr>
              <a:xfrm flipV="1">
                <a:off x="275803" y="1427326"/>
                <a:ext cx="1" cy="860400"/>
              </a:xfrm>
              <a:prstGeom prst="straightConnector1">
                <a:avLst/>
              </a:prstGeom>
              <a:ln w="28575" cmpd="sng">
                <a:solidFill>
                  <a:schemeClr val="accent2"/>
                </a:solidFill>
                <a:prstDash val="solid"/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矢印コネクタ 66"/>
              <p:cNvCxnSpPr/>
              <p:nvPr/>
            </p:nvCxnSpPr>
            <p:spPr>
              <a:xfrm flipV="1">
                <a:off x="276070" y="1138043"/>
                <a:ext cx="1" cy="288000"/>
              </a:xfrm>
              <a:prstGeom prst="straightConnector1">
                <a:avLst/>
              </a:prstGeom>
              <a:ln w="28575" cmpd="sng">
                <a:solidFill>
                  <a:schemeClr val="tx2"/>
                </a:solidFill>
                <a:prstDash val="solid"/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直線矢印コネクタ 67"/>
            <p:cNvCxnSpPr/>
            <p:nvPr/>
          </p:nvCxnSpPr>
          <p:spPr>
            <a:xfrm>
              <a:off x="7447834" y="5157661"/>
              <a:ext cx="1262075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テキスト ボックス 71"/>
            <p:cNvSpPr txBox="1"/>
            <p:nvPr/>
          </p:nvSpPr>
          <p:spPr>
            <a:xfrm>
              <a:off x="6655758" y="4532549"/>
              <a:ext cx="1049060" cy="48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b="1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157 MeV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(attraction)</a:t>
              </a: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6735114" y="4005510"/>
              <a:ext cx="958465" cy="48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altLang="ja-JP" sz="1600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52 MeV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ja-JP" sz="1200" dirty="0" smtClean="0">
                  <a:solidFill>
                    <a:schemeClr val="tx2"/>
                  </a:solidFill>
                  <a:latin typeface="Century Gothic"/>
                  <a:ea typeface="HG丸ｺﾞｼｯｸM-PRO"/>
                  <a:cs typeface="Century Gothic"/>
                </a:rPr>
                <a:t>(repulsion)</a:t>
              </a:r>
            </a:p>
          </p:txBody>
        </p:sp>
      </p:grpSp>
      <p:grpSp>
        <p:nvGrpSpPr>
          <p:cNvPr id="76" name="図形グループ 75"/>
          <p:cNvGrpSpPr/>
          <p:nvPr/>
        </p:nvGrpSpPr>
        <p:grpSpPr>
          <a:xfrm>
            <a:off x="1730525" y="3833710"/>
            <a:ext cx="2755905" cy="1206530"/>
            <a:chOff x="1730525" y="3957328"/>
            <a:chExt cx="2755905" cy="1206530"/>
          </a:xfrm>
        </p:grpSpPr>
        <p:cxnSp>
          <p:nvCxnSpPr>
            <p:cNvPr id="53" name="直線矢印コネクタ 52"/>
            <p:cNvCxnSpPr/>
            <p:nvPr/>
          </p:nvCxnSpPr>
          <p:spPr>
            <a:xfrm>
              <a:off x="1730525" y="5163858"/>
              <a:ext cx="1975563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図形グループ 70"/>
            <p:cNvGrpSpPr/>
            <p:nvPr/>
          </p:nvGrpSpPr>
          <p:grpSpPr>
            <a:xfrm>
              <a:off x="3431216" y="3957328"/>
              <a:ext cx="1055214" cy="1206530"/>
              <a:chOff x="980076" y="1370196"/>
              <a:chExt cx="1055214" cy="1206530"/>
            </a:xfrm>
          </p:grpSpPr>
          <p:grpSp>
            <p:nvGrpSpPr>
              <p:cNvPr id="64" name="図形グループ 63"/>
              <p:cNvGrpSpPr/>
              <p:nvPr/>
            </p:nvGrpSpPr>
            <p:grpSpPr>
              <a:xfrm>
                <a:off x="980076" y="1430346"/>
                <a:ext cx="6392" cy="1146380"/>
                <a:chOff x="275803" y="1141346"/>
                <a:chExt cx="6392" cy="1146380"/>
              </a:xfrm>
            </p:grpSpPr>
            <p:cxnSp>
              <p:nvCxnSpPr>
                <p:cNvPr id="57" name="直線矢印コネクタ 56"/>
                <p:cNvCxnSpPr/>
                <p:nvPr/>
              </p:nvCxnSpPr>
              <p:spPr>
                <a:xfrm flipV="1">
                  <a:off x="275803" y="1427326"/>
                  <a:ext cx="1" cy="860400"/>
                </a:xfrm>
                <a:prstGeom prst="straightConnector1">
                  <a:avLst/>
                </a:prstGeom>
                <a:ln w="28575" cmpd="sng">
                  <a:solidFill>
                    <a:schemeClr val="accent2"/>
                  </a:solidFill>
                  <a:prstDash val="solid"/>
                  <a:headEnd type="triangle" w="lg" len="lg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矢印コネクタ 62"/>
                <p:cNvCxnSpPr/>
                <p:nvPr/>
              </p:nvCxnSpPr>
              <p:spPr>
                <a:xfrm flipV="1">
                  <a:off x="282194" y="1141346"/>
                  <a:ext cx="1" cy="288000"/>
                </a:xfrm>
                <a:prstGeom prst="straightConnector1">
                  <a:avLst/>
                </a:prstGeom>
                <a:ln w="28575" cmpd="sng">
                  <a:solidFill>
                    <a:schemeClr val="tx2"/>
                  </a:solidFill>
                  <a:prstDash val="solid"/>
                  <a:headEnd type="triangle" w="lg" len="med"/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テキスト ボックス 68"/>
              <p:cNvSpPr txBox="1"/>
              <p:nvPr/>
            </p:nvSpPr>
            <p:spPr>
              <a:xfrm>
                <a:off x="986230" y="1941499"/>
                <a:ext cx="1049060" cy="48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ja-JP" sz="1600" b="1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175 MeV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1200" dirty="0" smtClean="0">
                    <a:solidFill>
                      <a:schemeClr val="accent2"/>
                    </a:solidFill>
                    <a:latin typeface="Century Gothic"/>
                    <a:ea typeface="HG丸ｺﾞｼｯｸM-PRO"/>
                    <a:cs typeface="Century Gothic"/>
                  </a:rPr>
                  <a:t>(attraction)</a:t>
                </a: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1000025" y="1370196"/>
                <a:ext cx="958465" cy="483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ja-JP" sz="16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58 MeV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1200" dirty="0" smtClean="0">
                    <a:solidFill>
                      <a:schemeClr val="tx2"/>
                    </a:solidFill>
                    <a:latin typeface="Century Gothic"/>
                    <a:ea typeface="HG丸ｺﾞｼｯｸM-PRO"/>
                    <a:cs typeface="Century Gothic"/>
                  </a:rPr>
                  <a:t>(repulsion)</a:t>
                </a:r>
              </a:p>
            </p:txBody>
          </p:sp>
        </p:grpSp>
      </p:grpSp>
      <p:sp>
        <p:nvSpPr>
          <p:cNvPr id="79" name="円/楕円 78"/>
          <p:cNvSpPr/>
          <p:nvPr/>
        </p:nvSpPr>
        <p:spPr>
          <a:xfrm>
            <a:off x="3437135" y="4263557"/>
            <a:ext cx="1042678" cy="759248"/>
          </a:xfrm>
          <a:prstGeom prst="ellipse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6662140" y="4258516"/>
            <a:ext cx="1042678" cy="759248"/>
          </a:xfrm>
          <a:prstGeom prst="ellipse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7" name="図形グループ 106"/>
          <p:cNvGrpSpPr/>
          <p:nvPr/>
        </p:nvGrpSpPr>
        <p:grpSpPr>
          <a:xfrm>
            <a:off x="3519037" y="2448713"/>
            <a:ext cx="3923144" cy="1695872"/>
            <a:chOff x="3519037" y="2448713"/>
            <a:chExt cx="3923144" cy="1695872"/>
          </a:xfrm>
        </p:grpSpPr>
        <p:grpSp>
          <p:nvGrpSpPr>
            <p:cNvPr id="52" name="図形グループ 51"/>
            <p:cNvGrpSpPr/>
            <p:nvPr/>
          </p:nvGrpSpPr>
          <p:grpSpPr>
            <a:xfrm>
              <a:off x="3519037" y="2448713"/>
              <a:ext cx="3923144" cy="1695872"/>
              <a:chOff x="3519037" y="2572331"/>
              <a:chExt cx="3923144" cy="1695872"/>
            </a:xfrm>
          </p:grpSpPr>
          <p:grpSp>
            <p:nvGrpSpPr>
              <p:cNvPr id="25" name="図形グループ 24"/>
              <p:cNvGrpSpPr/>
              <p:nvPr/>
            </p:nvGrpSpPr>
            <p:grpSpPr>
              <a:xfrm>
                <a:off x="4038514" y="2572331"/>
                <a:ext cx="1695872" cy="1695872"/>
                <a:chOff x="3580975" y="4960960"/>
                <a:chExt cx="1695872" cy="1695872"/>
              </a:xfrm>
            </p:grpSpPr>
            <p:grpSp>
              <p:nvGrpSpPr>
                <p:cNvPr id="26" name="図形グループ 25"/>
                <p:cNvGrpSpPr/>
                <p:nvPr/>
              </p:nvGrpSpPr>
              <p:grpSpPr>
                <a:xfrm>
                  <a:off x="3580975" y="4960960"/>
                  <a:ext cx="1695872" cy="1695872"/>
                  <a:chOff x="1303676" y="2979143"/>
                  <a:chExt cx="2033013" cy="2033013"/>
                </a:xfrm>
              </p:grpSpPr>
              <p:sp>
                <p:nvSpPr>
                  <p:cNvPr id="28" name="円/楕円 27"/>
                  <p:cNvSpPr/>
                  <p:nvPr/>
                </p:nvSpPr>
                <p:spPr>
                  <a:xfrm>
                    <a:off x="1303676" y="2979143"/>
                    <a:ext cx="2033013" cy="203301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" name="円/楕円 28"/>
                  <p:cNvSpPr/>
                  <p:nvPr/>
                </p:nvSpPr>
                <p:spPr>
                  <a:xfrm>
                    <a:off x="1650536" y="3476650"/>
                    <a:ext cx="343408" cy="343409"/>
                  </a:xfrm>
                  <a:prstGeom prst="ellipse">
                    <a:avLst/>
                  </a:prstGeom>
                  <a:solidFill>
                    <a:srgbClr val="C0504D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" name="円/楕円 29"/>
                  <p:cNvSpPr/>
                  <p:nvPr/>
                </p:nvSpPr>
                <p:spPr>
                  <a:xfrm>
                    <a:off x="1840638" y="3293707"/>
                    <a:ext cx="343408" cy="34340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円/楕円 30"/>
                  <p:cNvSpPr/>
                  <p:nvPr/>
                </p:nvSpPr>
                <p:spPr>
                  <a:xfrm>
                    <a:off x="1913730" y="3640285"/>
                    <a:ext cx="1201619" cy="120162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4246493" y="5058271"/>
                  <a:ext cx="567433" cy="392415"/>
                </a:xfrm>
                <a:prstGeom prst="rect">
                  <a:avLst/>
                </a:prstGeom>
                <a:solidFill>
                  <a:schemeClr val="bg1"/>
                </a:solidFill>
                <a:ln w="19050" cmpd="sng">
                  <a:solidFill>
                    <a:schemeClr val="tx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en-US" altLang="ja-JP" dirty="0" smtClean="0">
                      <a:solidFill>
                        <a:srgbClr val="1F497D"/>
                      </a:solidFill>
                      <a:latin typeface="Century Gothic"/>
                      <a:ea typeface="HG丸ｺﾞｼｯｸM-PRO"/>
                      <a:cs typeface="Century Gothic"/>
                    </a:rPr>
                    <a:t>S=1</a:t>
                  </a:r>
                </a:p>
              </p:txBody>
            </p:sp>
          </p:grpSp>
          <p:cxnSp>
            <p:nvCxnSpPr>
              <p:cNvPr id="45" name="直線矢印コネクタ 44"/>
              <p:cNvCxnSpPr>
                <a:stCxn id="27" idx="3"/>
              </p:cNvCxnSpPr>
              <p:nvPr/>
            </p:nvCxnSpPr>
            <p:spPr>
              <a:xfrm>
                <a:off x="5271465" y="2865850"/>
                <a:ext cx="2170716" cy="1071150"/>
              </a:xfrm>
              <a:prstGeom prst="straightConnector1">
                <a:avLst/>
              </a:prstGeom>
              <a:ln w="28575" cmpd="sng">
                <a:solidFill>
                  <a:schemeClr val="tx2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矢印コネクタ 46"/>
              <p:cNvCxnSpPr>
                <a:stCxn id="27" idx="1"/>
              </p:cNvCxnSpPr>
              <p:nvPr/>
            </p:nvCxnSpPr>
            <p:spPr>
              <a:xfrm flipH="1">
                <a:off x="3519037" y="2865850"/>
                <a:ext cx="1184995" cy="874467"/>
              </a:xfrm>
              <a:prstGeom prst="straightConnector1">
                <a:avLst/>
              </a:prstGeom>
              <a:ln w="28575" cmpd="sng">
                <a:solidFill>
                  <a:schemeClr val="tx2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テキスト ボックス 104"/>
            <p:cNvSpPr txBox="1"/>
            <p:nvPr/>
          </p:nvSpPr>
          <p:spPr>
            <a:xfrm>
              <a:off x="4692366" y="3000885"/>
              <a:ext cx="72087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48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</a:p>
          </p:txBody>
        </p:sp>
      </p:grpSp>
      <p:grpSp>
        <p:nvGrpSpPr>
          <p:cNvPr id="108" name="図形グループ 107"/>
          <p:cNvGrpSpPr/>
          <p:nvPr/>
        </p:nvGrpSpPr>
        <p:grpSpPr>
          <a:xfrm>
            <a:off x="2124095" y="5017150"/>
            <a:ext cx="4731447" cy="1695872"/>
            <a:chOff x="2124095" y="5017150"/>
            <a:chExt cx="4731447" cy="1695872"/>
          </a:xfrm>
        </p:grpSpPr>
        <p:grpSp>
          <p:nvGrpSpPr>
            <p:cNvPr id="50" name="図形グループ 49"/>
            <p:cNvGrpSpPr/>
            <p:nvPr/>
          </p:nvGrpSpPr>
          <p:grpSpPr>
            <a:xfrm>
              <a:off x="2124095" y="5017150"/>
              <a:ext cx="4731447" cy="1695872"/>
              <a:chOff x="2124095" y="5140768"/>
              <a:chExt cx="4731447" cy="1695872"/>
            </a:xfrm>
          </p:grpSpPr>
          <p:grpSp>
            <p:nvGrpSpPr>
              <p:cNvPr id="7" name="図形グループ 6"/>
              <p:cNvGrpSpPr/>
              <p:nvPr/>
            </p:nvGrpSpPr>
            <p:grpSpPr>
              <a:xfrm>
                <a:off x="3863619" y="5140768"/>
                <a:ext cx="1870767" cy="1695872"/>
                <a:chOff x="3406080" y="4960960"/>
                <a:chExt cx="1870767" cy="1695872"/>
              </a:xfrm>
            </p:grpSpPr>
            <p:grpSp>
              <p:nvGrpSpPr>
                <p:cNvPr id="3" name="図形グループ 2"/>
                <p:cNvGrpSpPr/>
                <p:nvPr/>
              </p:nvGrpSpPr>
              <p:grpSpPr>
                <a:xfrm>
                  <a:off x="3580975" y="4960960"/>
                  <a:ext cx="1695872" cy="1695872"/>
                  <a:chOff x="1303676" y="2979143"/>
                  <a:chExt cx="2033013" cy="2033013"/>
                </a:xfrm>
              </p:grpSpPr>
              <p:sp>
                <p:nvSpPr>
                  <p:cNvPr id="17" name="円/楕円 16"/>
                  <p:cNvSpPr/>
                  <p:nvPr/>
                </p:nvSpPr>
                <p:spPr>
                  <a:xfrm>
                    <a:off x="1303676" y="2979143"/>
                    <a:ext cx="2033013" cy="203301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" name="円/楕円 8"/>
                  <p:cNvSpPr/>
                  <p:nvPr/>
                </p:nvSpPr>
                <p:spPr>
                  <a:xfrm>
                    <a:off x="1650536" y="3476650"/>
                    <a:ext cx="343408" cy="343409"/>
                  </a:xfrm>
                  <a:prstGeom prst="ellipse">
                    <a:avLst/>
                  </a:prstGeom>
                  <a:solidFill>
                    <a:srgbClr val="C0504D"/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" name="円/楕円 9"/>
                  <p:cNvSpPr/>
                  <p:nvPr/>
                </p:nvSpPr>
                <p:spPr>
                  <a:xfrm>
                    <a:off x="1840638" y="3293707"/>
                    <a:ext cx="343408" cy="34340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" name="円/楕円 15"/>
                  <p:cNvSpPr/>
                  <p:nvPr/>
                </p:nvSpPr>
                <p:spPr>
                  <a:xfrm>
                    <a:off x="1913730" y="3640285"/>
                    <a:ext cx="1201619" cy="120162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3406080" y="5072103"/>
                  <a:ext cx="567433" cy="392415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en-US" altLang="ja-JP" b="1" dirty="0" smtClean="0">
                      <a:solidFill>
                        <a:schemeClr val="accent2"/>
                      </a:solidFill>
                      <a:latin typeface="Century Gothic"/>
                      <a:ea typeface="HG丸ｺﾞｼｯｸM-PRO"/>
                      <a:cs typeface="Century Gothic"/>
                    </a:rPr>
                    <a:t>S=0</a:t>
                  </a:r>
                </a:p>
              </p:txBody>
            </p:sp>
          </p:grpSp>
          <p:cxnSp>
            <p:nvCxnSpPr>
              <p:cNvPr id="32" name="直線矢印コネクタ 31"/>
              <p:cNvCxnSpPr>
                <a:stCxn id="23" idx="1"/>
              </p:cNvCxnSpPr>
              <p:nvPr/>
            </p:nvCxnSpPr>
            <p:spPr>
              <a:xfrm flipH="1" flipV="1">
                <a:off x="2124095" y="5140768"/>
                <a:ext cx="1739524" cy="307351"/>
              </a:xfrm>
              <a:prstGeom prst="straightConnector1">
                <a:avLst/>
              </a:prstGeom>
              <a:ln w="28575" cmpd="sng">
                <a:solidFill>
                  <a:srgbClr val="C0504D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>
                <a:stCxn id="23" idx="3"/>
              </p:cNvCxnSpPr>
              <p:nvPr/>
            </p:nvCxnSpPr>
            <p:spPr>
              <a:xfrm flipV="1">
                <a:off x="4431052" y="5251912"/>
                <a:ext cx="2424490" cy="196207"/>
              </a:xfrm>
              <a:prstGeom prst="straightConnector1">
                <a:avLst/>
              </a:prstGeom>
              <a:ln w="28575" cmpd="sng">
                <a:solidFill>
                  <a:srgbClr val="C0504D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テキスト ボックス 105"/>
            <p:cNvSpPr txBox="1"/>
            <p:nvPr/>
          </p:nvSpPr>
          <p:spPr>
            <a:xfrm>
              <a:off x="4696219" y="5576669"/>
              <a:ext cx="72087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sz="4800" dirty="0" smtClean="0">
                  <a:latin typeface="Century Gothic"/>
                  <a:ea typeface="HG丸ｺﾞｼｯｸM-PRO"/>
                  <a:cs typeface="Century Gothic"/>
                </a:rPr>
                <a:t>Q</a:t>
              </a:r>
            </a:p>
          </p:txBody>
        </p:sp>
      </p:grpSp>
      <p:sp>
        <p:nvSpPr>
          <p:cNvPr id="61" name="テキスト ボックス 60"/>
          <p:cNvSpPr txBox="1"/>
          <p:nvPr/>
        </p:nvSpPr>
        <p:spPr>
          <a:xfrm>
            <a:off x="104208" y="1964236"/>
            <a:ext cx="28118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②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(C=1)</a:t>
            </a:r>
            <a:endParaRPr kumimoji="1"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847854" y="5323823"/>
            <a:ext cx="1014057" cy="3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400" b="1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rPr>
              <a:t>attractive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151955" y="2889025"/>
            <a:ext cx="963826" cy="325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400" b="1" dirty="0" smtClean="0">
                <a:solidFill>
                  <a:schemeClr val="tx2"/>
                </a:solidFill>
                <a:latin typeface="Century Gothic"/>
                <a:ea typeface="HG丸ｺﾞｼｯｸM-PRO"/>
                <a:cs typeface="Century Gothic"/>
              </a:rPr>
              <a:t>repulsive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2093839" y="4154054"/>
            <a:ext cx="1133644" cy="2923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doublet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070543" y="5116684"/>
            <a:ext cx="1021734" cy="292388"/>
          </a:xfrm>
          <a:prstGeom prst="rect">
            <a:avLst/>
          </a:prstGeom>
          <a:noFill/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singlet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049280" y="2539105"/>
            <a:ext cx="1133644" cy="2923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doublet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687050" y="5111501"/>
            <a:ext cx="1021734" cy="292388"/>
          </a:xfrm>
          <a:prstGeom prst="rect">
            <a:avLst/>
          </a:prstGeom>
          <a:solidFill>
            <a:srgbClr val="FFFFFF"/>
          </a:solidFill>
          <a:ln w="952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singlet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842161" y="4151038"/>
            <a:ext cx="1133644" cy="2923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doublet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630845" y="2851378"/>
            <a:ext cx="1133644" cy="2923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1200" dirty="0" smtClean="0">
                <a:latin typeface="Century Gothic"/>
                <a:ea typeface="HG丸ｺﾞｼｯｸM-PRO"/>
                <a:cs typeface="Century Gothic"/>
              </a:rPr>
              <a:t>HQS doublet</a:t>
            </a:r>
          </a:p>
        </p:txBody>
      </p:sp>
    </p:spTree>
    <p:extLst>
      <p:ext uri="{BB962C8B-B14F-4D97-AF65-F5344CB8AC3E}">
        <p14:creationId xmlns:p14="http://schemas.microsoft.com/office/powerpoint/2010/main" val="35331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62" grpId="0"/>
      <p:bldP spid="74" grpId="0"/>
      <p:bldP spid="77" grpId="0" animBg="1"/>
      <p:bldP spid="78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208" y="1964236"/>
            <a:ext cx="28118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②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(C=1)</a:t>
            </a:r>
            <a:endParaRPr kumimoji="1"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267" y="2508114"/>
            <a:ext cx="6400800" cy="42138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6591"/>
            <a:ext cx="1879600" cy="12573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62832" y="1931809"/>
            <a:ext cx="403803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Quark model calculation by</a:t>
            </a: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T. Yoshida, E.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Hiyama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 A.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Hosaka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 M. Oka, K. </a:t>
            </a:r>
            <a:r>
              <a:rPr kumimoji="1" lang="en-US" altLang="ja-JP" sz="1200" dirty="0" err="1" smtClean="0">
                <a:latin typeface="Century Gothic"/>
                <a:ea typeface="HG丸ｺﾞｼｯｸM-PRO"/>
                <a:cs typeface="Century Gothic"/>
              </a:rPr>
              <a:t>Sadato</a:t>
            </a:r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,</a:t>
            </a:r>
          </a:p>
          <a:p>
            <a:r>
              <a:rPr kumimoji="1" lang="en-US" altLang="ja-JP" sz="1200" dirty="0" smtClean="0">
                <a:latin typeface="Century Gothic"/>
                <a:ea typeface="HG丸ｺﾞｼｯｸM-PRO"/>
                <a:cs typeface="Century Gothic"/>
              </a:rPr>
              <a:t>Phys. Rev. D92, 114029 (2015)</a:t>
            </a:r>
            <a:endParaRPr kumimoji="1"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970901" y="4330668"/>
            <a:ext cx="1084790" cy="226804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76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52" y="3154680"/>
            <a:ext cx="4069080" cy="37033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1021043"/>
            <a:ext cx="5219700" cy="62865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テキスト ボックス 5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95931" y="444554"/>
            <a:ext cx="1329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Diquark</a:t>
            </a:r>
            <a:endParaRPr lang="en-US" altLang="ja-JP" sz="2400" dirty="0" smtClean="0">
              <a:latin typeface="Century Gothic"/>
              <a:ea typeface="HG丸ｺﾞｼｯｸM-PRO"/>
              <a:cs typeface="Century Gothic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208" y="1964236"/>
            <a:ext cx="28118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② Charm baryon</a:t>
            </a:r>
            <a:r>
              <a:rPr lang="ja-JP" altLang="en-US" dirty="0" smtClean="0">
                <a:latin typeface="Century Gothic"/>
                <a:ea typeface="HG丸ｺﾞｼｯｸM-PRO"/>
                <a:cs typeface="Century Gothic"/>
              </a:rPr>
              <a:t>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(C=1)</a:t>
            </a:r>
            <a:endParaRPr kumimoji="1" lang="ja-JP" altLang="en-US" dirty="0">
              <a:latin typeface="Century Gothic"/>
              <a:ea typeface="HG丸ｺﾞｼｯｸM-PRO"/>
              <a:cs typeface="Century Gothic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322" y="2342811"/>
            <a:ext cx="5334000" cy="92964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322" y="2399511"/>
            <a:ext cx="1397000" cy="1651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56834" y="4078494"/>
            <a:ext cx="88097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entury Gothic"/>
                <a:ea typeface="HG丸ｺﾞｼｯｸM-PRO"/>
                <a:cs typeface="Century Gothic"/>
              </a:rPr>
              <a:t>5 </a:t>
            </a:r>
            <a:r>
              <a:rPr lang="en-US" altLang="ja-JP" sz="2400" dirty="0" err="1" smtClean="0">
                <a:latin typeface="Century Gothic"/>
                <a:ea typeface="HG丸ｺﾞｼｯｸM-PRO"/>
                <a:cs typeface="Century Gothic"/>
              </a:rPr>
              <a:t>Ω</a:t>
            </a:r>
            <a:r>
              <a:rPr lang="en-US" altLang="ja-JP" sz="2400" baseline="-25000" dirty="0" err="1" smtClean="0">
                <a:latin typeface="Century Gothic"/>
                <a:ea typeface="HG丸ｺﾞｼｯｸM-PRO"/>
                <a:cs typeface="Century Gothic"/>
              </a:rPr>
              <a:t>c</a:t>
            </a:r>
            <a:endParaRPr kumimoji="1" lang="ja-JP" altLang="en-US" sz="2400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920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26897" y="0"/>
            <a:ext cx="2690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Century Gothic"/>
                <a:cs typeface="Century Gothic"/>
              </a:rPr>
              <a:t>1. Introduction</a:t>
            </a:r>
            <a:endParaRPr lang="ja-JP" altLang="en-US" sz="2800" dirty="0">
              <a:latin typeface="Century Gothic"/>
              <a:cs typeface="Century Gothic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289586" y="1653992"/>
            <a:ext cx="2137596" cy="4459442"/>
            <a:chOff x="289586" y="1653992"/>
            <a:chExt cx="2137596" cy="4459442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289586" y="3122861"/>
              <a:ext cx="1933481" cy="1120685"/>
              <a:chOff x="426878" y="3191513"/>
              <a:chExt cx="1933481" cy="1120685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1266647" y="3445851"/>
                <a:ext cx="642669" cy="0"/>
              </a:xfrm>
              <a:prstGeom prst="line">
                <a:avLst/>
              </a:prstGeom>
              <a:ln w="1397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1266647" y="4160226"/>
                <a:ext cx="642669" cy="0"/>
              </a:xfrm>
              <a:prstGeom prst="line">
                <a:avLst/>
              </a:prstGeom>
              <a:ln w="1397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440006" y="3664926"/>
                <a:ext cx="642669" cy="0"/>
              </a:xfrm>
              <a:prstGeom prst="line">
                <a:avLst/>
              </a:prstGeom>
              <a:ln w="1397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flipV="1">
                <a:off x="1082675" y="3445852"/>
                <a:ext cx="183972" cy="219074"/>
              </a:xfrm>
              <a:prstGeom prst="line">
                <a:avLst/>
              </a:prstGeom>
              <a:ln w="381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>
                <a:off x="1082675" y="3664926"/>
                <a:ext cx="183972" cy="495300"/>
              </a:xfrm>
              <a:prstGeom prst="line">
                <a:avLst/>
              </a:prstGeom>
              <a:ln w="381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29282" y="3191513"/>
                <a:ext cx="512690" cy="427242"/>
              </a:xfrm>
              <a:prstGeom prst="rect">
                <a:avLst/>
              </a:prstGeom>
            </p:spPr>
          </p:pic>
          <p:pic>
            <p:nvPicPr>
              <p:cNvPr id="15" name="図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6383" y="4071390"/>
                <a:ext cx="318489" cy="240808"/>
              </a:xfrm>
              <a:prstGeom prst="rect">
                <a:avLst/>
              </a:prstGeom>
            </p:spPr>
          </p:pic>
          <p:pic>
            <p:nvPicPr>
              <p:cNvPr id="16" name="図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6878" y="3457715"/>
                <a:ext cx="342900" cy="203200"/>
              </a:xfrm>
              <a:prstGeom prst="rect">
                <a:avLst/>
              </a:prstGeom>
            </p:spPr>
          </p:pic>
          <p:sp>
            <p:nvSpPr>
              <p:cNvPr id="17" name="テキスト ボックス 16"/>
              <p:cNvSpPr txBox="1"/>
              <p:nvPr/>
            </p:nvSpPr>
            <p:spPr>
              <a:xfrm>
                <a:off x="1865944" y="4009239"/>
                <a:ext cx="494415" cy="275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ja-JP" sz="1100" dirty="0" smtClean="0">
                    <a:latin typeface="Century Gothic"/>
                    <a:ea typeface="HG丸ｺﾞｼｯｸM-PRO"/>
                    <a:cs typeface="Century Gothic"/>
                  </a:rPr>
                  <a:t>J = 0</a:t>
                </a: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1865944" y="3296882"/>
                <a:ext cx="494415" cy="275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altLang="ja-JP" sz="1100" dirty="0" smtClean="0">
                    <a:latin typeface="Century Gothic"/>
                    <a:ea typeface="HG丸ｺﾞｼｯｸM-PRO"/>
                    <a:cs typeface="Century Gothic"/>
                  </a:rPr>
                  <a:t>J = 1</a:t>
                </a:r>
              </a:p>
            </p:txBody>
          </p:sp>
        </p:grp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83" y="1653992"/>
              <a:ext cx="1723064" cy="680157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428054" y="5416320"/>
              <a:ext cx="1999128" cy="697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Ex.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Λ</a:t>
              </a:r>
              <a:r>
                <a:rPr lang="en-US" altLang="ja-JP" baseline="-25000" dirty="0" err="1" smtClean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 [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qq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]</a:t>
              </a:r>
              <a:r>
                <a:rPr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J=0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c</a:t>
              </a:r>
            </a:p>
            <a:p>
              <a:pPr>
                <a:lnSpc>
                  <a:spcPct val="110000"/>
                </a:lnSpc>
              </a:pP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 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     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Σ</a:t>
              </a:r>
              <a:r>
                <a:rPr lang="en-US" altLang="ja-JP" baseline="-25000" dirty="0" err="1" smtClean="0">
                  <a:latin typeface="Century Gothic"/>
                  <a:ea typeface="HG丸ｺﾞｼｯｸM-PRO"/>
                  <a:cs typeface="Century Gothic"/>
                </a:rPr>
                <a:t>c</a:t>
              </a:r>
              <a:r>
                <a:rPr lang="en-US" altLang="ja-JP" baseline="30000" dirty="0" smtClean="0">
                  <a:latin typeface="Century Gothic"/>
                  <a:ea typeface="HG丸ｺﾞｼｯｸM-PRO"/>
                  <a:cs typeface="Century Gothic"/>
                </a:rPr>
                <a:t>(*)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[</a:t>
              </a:r>
              <a:r>
                <a:rPr lang="en-US" altLang="ja-JP" dirty="0" err="1">
                  <a:latin typeface="Century Gothic"/>
                  <a:ea typeface="HG丸ｺﾞｼｯｸM-PRO"/>
                  <a:cs typeface="Century Gothic"/>
                </a:rPr>
                <a:t>qq</a:t>
              </a:r>
              <a:r>
                <a:rPr lang="en-US" altLang="ja-JP" dirty="0">
                  <a:latin typeface="Century Gothic"/>
                  <a:ea typeface="HG丸ｺﾞｼｯｸM-PRO"/>
                  <a:cs typeface="Century Gothic"/>
                </a:rPr>
                <a:t>]</a:t>
              </a:r>
              <a:r>
                <a:rPr lang="en-US" altLang="ja-JP" baseline="-25000" dirty="0">
                  <a:latin typeface="Century Gothic"/>
                  <a:ea typeface="HG丸ｺﾞｼｯｸM-PRO"/>
                  <a:cs typeface="Century Gothic"/>
                </a:rPr>
                <a:t>J</a:t>
              </a:r>
              <a:r>
                <a:rPr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=1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c</a:t>
              </a:r>
              <a:endParaRPr lang="en-US" altLang="ja-JP" dirty="0">
                <a:latin typeface="Century Gothic"/>
                <a:ea typeface="HG丸ｺﾞｼｯｸM-PRO"/>
                <a:cs typeface="Century Gothic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5718609" y="1619666"/>
            <a:ext cx="3390900" cy="4189069"/>
            <a:chOff x="5718609" y="1619666"/>
            <a:chExt cx="3390900" cy="418906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8609" y="2549605"/>
              <a:ext cx="3390900" cy="2514600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2085" y="1619666"/>
              <a:ext cx="2267190" cy="680157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7191366" y="5416320"/>
              <a:ext cx="95617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Ex. </a:t>
              </a:r>
              <a:r>
                <a:rPr lang="en-US" altLang="ja-JP" b="1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???</a:t>
              </a:r>
              <a:endParaRPr lang="en-US" altLang="ja-JP" b="1" baseline="30000" dirty="0" smtClean="0">
                <a:solidFill>
                  <a:srgbClr val="C0504D"/>
                </a:solidFill>
                <a:latin typeface="Century Gothic"/>
                <a:ea typeface="HG丸ｺﾞｼｯｸM-PRO"/>
                <a:cs typeface="Century Gothic"/>
              </a:endParaRPr>
            </a:p>
          </p:txBody>
        </p:sp>
      </p:grpSp>
      <p:sp>
        <p:nvSpPr>
          <p:cNvPr id="24" name="正方形/長方形 23"/>
          <p:cNvSpPr/>
          <p:nvPr/>
        </p:nvSpPr>
        <p:spPr>
          <a:xfrm>
            <a:off x="6156708" y="649298"/>
            <a:ext cx="309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ja-JP" sz="1200" dirty="0" smtClean="0">
                <a:latin typeface="Century Gothic"/>
                <a:ea typeface="HG丸ｺﾞｼｯｸM-PRO"/>
                <a:cs typeface="Century Gothic"/>
              </a:rPr>
              <a:t>R.L. </a:t>
            </a:r>
            <a:r>
              <a:rPr lang="da-DK" altLang="ja-JP" sz="1200" dirty="0" err="1" smtClean="0">
                <a:latin typeface="Century Gothic"/>
                <a:ea typeface="HG丸ｺﾞｼｯｸM-PRO"/>
                <a:cs typeface="Century Gothic"/>
              </a:rPr>
              <a:t>Jaffe</a:t>
            </a:r>
            <a:r>
              <a:rPr lang="da-DK" altLang="ja-JP" sz="1200" dirty="0" smtClean="0">
                <a:latin typeface="Century Gothic"/>
                <a:ea typeface="HG丸ｺﾞｼｯｸM-PRO"/>
                <a:cs typeface="Century Gothic"/>
              </a:rPr>
              <a:t>, </a:t>
            </a:r>
            <a:r>
              <a:rPr lang="da-DK" altLang="ja-JP" sz="1200" dirty="0" err="1" smtClean="0">
                <a:latin typeface="Century Gothic"/>
                <a:ea typeface="HG丸ｺﾞｼｯｸM-PRO"/>
                <a:cs typeface="Century Gothic"/>
              </a:rPr>
              <a:t>Phys</a:t>
            </a:r>
            <a:r>
              <a:rPr lang="da-DK" altLang="ja-JP" sz="1200" dirty="0" smtClean="0">
                <a:latin typeface="Century Gothic"/>
                <a:ea typeface="HG丸ｺﾞｼｯｸM-PRO"/>
                <a:cs typeface="Century Gothic"/>
              </a:rPr>
              <a:t>. Rev. D72, 074508 (2005)</a:t>
            </a:r>
            <a:endParaRPr lang="ja-JP" altLang="en-US" sz="1200" dirty="0">
              <a:latin typeface="Century Gothic"/>
              <a:ea typeface="HG丸ｺﾞｼｯｸM-PRO"/>
              <a:cs typeface="Century Gothic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266647" y="1642551"/>
            <a:ext cx="3381337" cy="4166184"/>
            <a:chOff x="2266647" y="1642551"/>
            <a:chExt cx="3381337" cy="4166184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6647" y="2585893"/>
              <a:ext cx="3352800" cy="2489200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7266" y="1642551"/>
              <a:ext cx="1949782" cy="680156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3059978" y="5416320"/>
              <a:ext cx="258800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Ex. X(5568) [</a:t>
              </a:r>
              <a:r>
                <a:rPr lang="en-US" altLang="ja-JP" dirty="0" err="1" smtClean="0">
                  <a:latin typeface="Century Gothic"/>
                  <a:ea typeface="HG丸ｺﾞｼｯｸM-PRO"/>
                  <a:cs typeface="Century Gothic"/>
                </a:rPr>
                <a:t>sud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]</a:t>
              </a:r>
              <a:r>
                <a:rPr lang="en-US" altLang="ja-JP" baseline="-25000" dirty="0">
                  <a:latin typeface="Century Gothic"/>
                  <a:ea typeface="HG丸ｺﾞｼｯｸM-PRO"/>
                  <a:cs typeface="Century Gothic"/>
                </a:rPr>
                <a:t>J</a:t>
              </a:r>
              <a:r>
                <a:rPr lang="en-US" altLang="ja-JP" baseline="-25000" dirty="0" smtClean="0">
                  <a:latin typeface="Century Gothic"/>
                  <a:ea typeface="HG丸ｺﾞｼｯｸM-PRO"/>
                  <a:cs typeface="Century Gothic"/>
                </a:rPr>
                <a:t>=</a:t>
              </a:r>
              <a:r>
                <a:rPr lang="en-US" altLang="ja-JP" b="1" baseline="-25000" dirty="0" smtClean="0">
                  <a:solidFill>
                    <a:schemeClr val="accent2"/>
                  </a:solidFill>
                  <a:latin typeface="Century Gothic"/>
                  <a:ea typeface="HG丸ｺﾞｼｯｸM-PRO"/>
                  <a:cs typeface="Century Gothic"/>
                </a:rPr>
                <a:t>?</a:t>
              </a:r>
              <a:r>
                <a:rPr lang="en-US" altLang="ja-JP" dirty="0" smtClean="0">
                  <a:latin typeface="Century Gothic"/>
                  <a:ea typeface="HG丸ｺﾞｼｯｸM-PRO"/>
                  <a:cs typeface="Century Gothic"/>
                </a:rPr>
                <a:t>b </a:t>
              </a:r>
              <a:r>
                <a:rPr lang="en-US" altLang="ja-JP" b="1" dirty="0" smtClean="0">
                  <a:solidFill>
                    <a:srgbClr val="C0504D"/>
                  </a:solidFill>
                  <a:latin typeface="Century Gothic"/>
                  <a:ea typeface="HG丸ｺﾞｼｯｸM-PRO"/>
                  <a:cs typeface="Century Gothic"/>
                </a:rPr>
                <a:t>?</a:t>
              </a:r>
              <a:endParaRPr lang="en-US" altLang="ja-JP" baseline="30000" dirty="0" smtClean="0">
                <a:latin typeface="Century Gothic"/>
                <a:ea typeface="HG丸ｺﾞｼｯｸM-PRO"/>
                <a:cs typeface="Century Gothic"/>
              </a:endParaRPr>
            </a:p>
          </p:txBody>
        </p:sp>
        <p:cxnSp>
          <p:nvCxnSpPr>
            <p:cNvPr id="28" name="直線矢印コネクタ 27"/>
            <p:cNvCxnSpPr/>
            <p:nvPr/>
          </p:nvCxnSpPr>
          <p:spPr>
            <a:xfrm>
              <a:off x="4726907" y="5519677"/>
              <a:ext cx="14050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>
              <a:off x="5193875" y="5510340"/>
              <a:ext cx="140509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テキスト ボックス 29"/>
          <p:cNvSpPr txBox="1"/>
          <p:nvPr/>
        </p:nvSpPr>
        <p:spPr>
          <a:xfrm>
            <a:off x="228062" y="1065728"/>
            <a:ext cx="570751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③ Exotic hadrons: </a:t>
            </a:r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m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ass </a:t>
            </a:r>
            <a:r>
              <a:rPr lang="en-US" altLang="ja-JP" dirty="0">
                <a:latin typeface="Century Gothic"/>
                <a:ea typeface="HG丸ｺﾞｼｯｸM-PRO"/>
                <a:cs typeface="Century Gothic"/>
              </a:rPr>
              <a:t>spectrum of colorful </a:t>
            </a:r>
            <a:r>
              <a:rPr lang="en-US" altLang="ja-JP" dirty="0" smtClean="0">
                <a:latin typeface="Century Gothic"/>
                <a:ea typeface="HG丸ｺﾞｼｯｸM-PRO"/>
                <a:cs typeface="Century Gothic"/>
              </a:rPr>
              <a:t>state</a:t>
            </a:r>
            <a:endParaRPr lang="en-US" altLang="ja-JP" dirty="0">
              <a:latin typeface="Century Gothic"/>
              <a:ea typeface="HG丸ｺﾞｼｯｸM-PRO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487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20916</TotalTime>
  <Words>7409</Words>
  <Application>Microsoft Macintosh PowerPoint</Application>
  <PresentationFormat>画面に合わせる (4:3)</PresentationFormat>
  <Paragraphs>1742</Paragraphs>
  <Slides>131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131</vt:i4>
      </vt:variant>
    </vt:vector>
  </HeadingPairs>
  <TitlesOfParts>
    <vt:vector size="132" baseType="lpstr">
      <vt:lpstr>ホワイト</vt:lpstr>
      <vt:lpstr>チャーム・ボトムの「ハドロン原子核物理」の最近の展開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物質とは？</vt:lpstr>
      <vt:lpstr>力とは？</vt:lpstr>
      <vt:lpstr>Modern view of Nature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flavors and exotic hadrons</dc:title>
  <dc:creator>安井 繁宏</dc:creator>
  <cp:lastModifiedBy>安井 繁宏</cp:lastModifiedBy>
  <cp:revision>1882</cp:revision>
  <dcterms:created xsi:type="dcterms:W3CDTF">2017-01-16T08:04:22Z</dcterms:created>
  <dcterms:modified xsi:type="dcterms:W3CDTF">2017-08-25T03:46:14Z</dcterms:modified>
</cp:coreProperties>
</file>