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564" r:id="rId2"/>
    <p:sldId id="780" r:id="rId3"/>
    <p:sldId id="781" r:id="rId4"/>
    <p:sldId id="475" r:id="rId5"/>
    <p:sldId id="543" r:id="rId6"/>
    <p:sldId id="769" r:id="rId7"/>
    <p:sldId id="471" r:id="rId8"/>
    <p:sldId id="472" r:id="rId9"/>
    <p:sldId id="473" r:id="rId10"/>
    <p:sldId id="474" r:id="rId11"/>
    <p:sldId id="547" r:id="rId12"/>
    <p:sldId id="476" r:id="rId13"/>
    <p:sldId id="477" r:id="rId14"/>
    <p:sldId id="480" r:id="rId15"/>
    <p:sldId id="479" r:id="rId16"/>
    <p:sldId id="478" r:id="rId17"/>
    <p:sldId id="481" r:id="rId18"/>
    <p:sldId id="482" r:id="rId19"/>
    <p:sldId id="483" r:id="rId20"/>
    <p:sldId id="484" r:id="rId21"/>
    <p:sldId id="485" r:id="rId22"/>
    <p:sldId id="487" r:id="rId23"/>
    <p:sldId id="658" r:id="rId24"/>
    <p:sldId id="548" r:id="rId25"/>
    <p:sldId id="488" r:id="rId26"/>
    <p:sldId id="489" r:id="rId27"/>
    <p:sldId id="490" r:id="rId28"/>
    <p:sldId id="491" r:id="rId29"/>
    <p:sldId id="492" r:id="rId30"/>
    <p:sldId id="495" r:id="rId31"/>
    <p:sldId id="573" r:id="rId32"/>
    <p:sldId id="559" r:id="rId33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46" autoAdjust="0"/>
    <p:restoredTop sz="97045" autoAdjust="0"/>
  </p:normalViewPr>
  <p:slideViewPr>
    <p:cSldViewPr snapToGrid="0" snapToObjects="1">
      <p:cViewPr varScale="1">
        <p:scale>
          <a:sx n="112" d="100"/>
          <a:sy n="112" d="100"/>
        </p:scale>
        <p:origin x="-63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6" d="100"/>
        <a:sy n="7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797D2-848D-BE4D-B7B3-669FAB976B72}" type="datetimeFigureOut">
              <a:rPr kumimoji="1" lang="ja-JP" altLang="en-US" smtClean="0"/>
              <a:t>17/08/24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18EFB-739E-BC4C-B60D-2FE2E901010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8504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797D2-848D-BE4D-B7B3-669FAB976B72}" type="datetimeFigureOut">
              <a:rPr kumimoji="1" lang="ja-JP" altLang="en-US" smtClean="0"/>
              <a:t>17/08/24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18EFB-739E-BC4C-B60D-2FE2E901010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7604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797D2-848D-BE4D-B7B3-669FAB976B72}" type="datetimeFigureOut">
              <a:rPr kumimoji="1" lang="ja-JP" altLang="en-US" smtClean="0"/>
              <a:t>17/08/24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18EFB-739E-BC4C-B60D-2FE2E901010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1157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797D2-848D-BE4D-B7B3-669FAB976B72}" type="datetimeFigureOut">
              <a:rPr kumimoji="1" lang="ja-JP" altLang="en-US" smtClean="0"/>
              <a:t>17/08/24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18EFB-739E-BC4C-B60D-2FE2E901010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1024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797D2-848D-BE4D-B7B3-669FAB976B72}" type="datetimeFigureOut">
              <a:rPr kumimoji="1" lang="ja-JP" altLang="en-US" smtClean="0"/>
              <a:t>17/08/24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18EFB-739E-BC4C-B60D-2FE2E901010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4860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797D2-848D-BE4D-B7B3-669FAB976B72}" type="datetimeFigureOut">
              <a:rPr kumimoji="1" lang="ja-JP" altLang="en-US" smtClean="0"/>
              <a:t>17/08/24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18EFB-739E-BC4C-B60D-2FE2E901010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2789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797D2-848D-BE4D-B7B3-669FAB976B72}" type="datetimeFigureOut">
              <a:rPr kumimoji="1" lang="ja-JP" altLang="en-US" smtClean="0"/>
              <a:t>17/08/24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18EFB-739E-BC4C-B60D-2FE2E901010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5850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797D2-848D-BE4D-B7B3-669FAB976B72}" type="datetimeFigureOut">
              <a:rPr kumimoji="1" lang="ja-JP" altLang="en-US" smtClean="0"/>
              <a:t>17/08/24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18EFB-739E-BC4C-B60D-2FE2E901010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5427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797D2-848D-BE4D-B7B3-669FAB976B72}" type="datetimeFigureOut">
              <a:rPr kumimoji="1" lang="ja-JP" altLang="en-US" smtClean="0"/>
              <a:t>17/08/24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18EFB-739E-BC4C-B60D-2FE2E901010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1728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797D2-848D-BE4D-B7B3-669FAB976B72}" type="datetimeFigureOut">
              <a:rPr kumimoji="1" lang="ja-JP" altLang="en-US" smtClean="0"/>
              <a:t>17/08/24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18EFB-739E-BC4C-B60D-2FE2E901010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408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797D2-848D-BE4D-B7B3-669FAB976B72}" type="datetimeFigureOut">
              <a:rPr kumimoji="1" lang="ja-JP" altLang="en-US" smtClean="0"/>
              <a:t>17/08/24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18EFB-739E-BC4C-B60D-2FE2E901010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2445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7797D2-848D-BE4D-B7B3-669FAB976B72}" type="datetimeFigureOut">
              <a:rPr kumimoji="1" lang="ja-JP" altLang="en-US" smtClean="0"/>
              <a:t>17/08/24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318EFB-739E-BC4C-B60D-2FE2E901010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6829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Relationship Id="rId3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emf"/><Relationship Id="rId20" Type="http://schemas.openxmlformats.org/officeDocument/2006/relationships/image" Target="../media/image40.emf"/><Relationship Id="rId21" Type="http://schemas.openxmlformats.org/officeDocument/2006/relationships/image" Target="../media/image41.emf"/><Relationship Id="rId22" Type="http://schemas.openxmlformats.org/officeDocument/2006/relationships/image" Target="../media/image42.emf"/><Relationship Id="rId10" Type="http://schemas.openxmlformats.org/officeDocument/2006/relationships/image" Target="../media/image31.emf"/><Relationship Id="rId11" Type="http://schemas.openxmlformats.org/officeDocument/2006/relationships/image" Target="../media/image32.emf"/><Relationship Id="rId12" Type="http://schemas.openxmlformats.org/officeDocument/2006/relationships/image" Target="../media/image33.emf"/><Relationship Id="rId13" Type="http://schemas.openxmlformats.org/officeDocument/2006/relationships/image" Target="../media/image34.emf"/><Relationship Id="rId14" Type="http://schemas.openxmlformats.org/officeDocument/2006/relationships/image" Target="../media/image35.emf"/><Relationship Id="rId15" Type="http://schemas.openxmlformats.org/officeDocument/2006/relationships/image" Target="../media/image36.emf"/><Relationship Id="rId16" Type="http://schemas.openxmlformats.org/officeDocument/2006/relationships/image" Target="../media/image37.emf"/><Relationship Id="rId17" Type="http://schemas.openxmlformats.org/officeDocument/2006/relationships/image" Target="../media/image18.emf"/><Relationship Id="rId18" Type="http://schemas.openxmlformats.org/officeDocument/2006/relationships/image" Target="../media/image38.emf"/><Relationship Id="rId19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5" Type="http://schemas.openxmlformats.org/officeDocument/2006/relationships/image" Target="../media/image26.emf"/><Relationship Id="rId6" Type="http://schemas.openxmlformats.org/officeDocument/2006/relationships/image" Target="../media/image27.emf"/><Relationship Id="rId7" Type="http://schemas.openxmlformats.org/officeDocument/2006/relationships/image" Target="../media/image28.emf"/><Relationship Id="rId8" Type="http://schemas.openxmlformats.org/officeDocument/2006/relationships/image" Target="../media/image2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43.emf"/><Relationship Id="rId5" Type="http://schemas.openxmlformats.org/officeDocument/2006/relationships/image" Target="../media/image44.emf"/><Relationship Id="rId6" Type="http://schemas.openxmlformats.org/officeDocument/2006/relationships/image" Target="../media/image45.emf"/><Relationship Id="rId7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3.emf"/><Relationship Id="rId1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Relationship Id="rId3" Type="http://schemas.openxmlformats.org/officeDocument/2006/relationships/image" Target="../media/image24.emf"/><Relationship Id="rId4" Type="http://schemas.openxmlformats.org/officeDocument/2006/relationships/image" Target="../media/image33.emf"/><Relationship Id="rId5" Type="http://schemas.openxmlformats.org/officeDocument/2006/relationships/image" Target="../media/image47.emf"/><Relationship Id="rId6" Type="http://schemas.openxmlformats.org/officeDocument/2006/relationships/image" Target="../media/image48.emf"/><Relationship Id="rId7" Type="http://schemas.openxmlformats.org/officeDocument/2006/relationships/image" Target="../media/image49.emf"/><Relationship Id="rId8" Type="http://schemas.openxmlformats.org/officeDocument/2006/relationships/image" Target="../media/image50.emf"/><Relationship Id="rId9" Type="http://schemas.openxmlformats.org/officeDocument/2006/relationships/image" Target="../media/image51.emf"/><Relationship Id="rId10" Type="http://schemas.openxmlformats.org/officeDocument/2006/relationships/image" Target="../media/image52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emf"/><Relationship Id="rId3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62.emf"/><Relationship Id="rId5" Type="http://schemas.openxmlformats.org/officeDocument/2006/relationships/image" Target="../media/image63.emf"/><Relationship Id="rId6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65.emf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73.emf"/><Relationship Id="rId20" Type="http://schemas.openxmlformats.org/officeDocument/2006/relationships/image" Target="../media/image65.emf"/><Relationship Id="rId10" Type="http://schemas.openxmlformats.org/officeDocument/2006/relationships/image" Target="../media/image74.emf"/><Relationship Id="rId11" Type="http://schemas.openxmlformats.org/officeDocument/2006/relationships/image" Target="../media/image75.emf"/><Relationship Id="rId12" Type="http://schemas.openxmlformats.org/officeDocument/2006/relationships/image" Target="../media/image76.emf"/><Relationship Id="rId13" Type="http://schemas.openxmlformats.org/officeDocument/2006/relationships/image" Target="../media/image77.emf"/><Relationship Id="rId14" Type="http://schemas.openxmlformats.org/officeDocument/2006/relationships/image" Target="../media/image78.emf"/><Relationship Id="rId15" Type="http://schemas.openxmlformats.org/officeDocument/2006/relationships/image" Target="../media/image79.emf"/><Relationship Id="rId16" Type="http://schemas.openxmlformats.org/officeDocument/2006/relationships/image" Target="../media/image80.emf"/><Relationship Id="rId17" Type="http://schemas.openxmlformats.org/officeDocument/2006/relationships/image" Target="../media/image81.emf"/><Relationship Id="rId18" Type="http://schemas.openxmlformats.org/officeDocument/2006/relationships/image" Target="../media/image82.emf"/><Relationship Id="rId19" Type="http://schemas.openxmlformats.org/officeDocument/2006/relationships/image" Target="../media/image8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emf"/><Relationship Id="rId3" Type="http://schemas.openxmlformats.org/officeDocument/2006/relationships/image" Target="../media/image67.emf"/><Relationship Id="rId4" Type="http://schemas.openxmlformats.org/officeDocument/2006/relationships/image" Target="../media/image68.emf"/><Relationship Id="rId5" Type="http://schemas.openxmlformats.org/officeDocument/2006/relationships/image" Target="../media/image69.emf"/><Relationship Id="rId6" Type="http://schemas.openxmlformats.org/officeDocument/2006/relationships/image" Target="../media/image70.emf"/><Relationship Id="rId7" Type="http://schemas.openxmlformats.org/officeDocument/2006/relationships/image" Target="../media/image71.emf"/><Relationship Id="rId8" Type="http://schemas.openxmlformats.org/officeDocument/2006/relationships/image" Target="../media/image72.emf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3.emf"/><Relationship Id="rId12" Type="http://schemas.openxmlformats.org/officeDocument/2006/relationships/image" Target="../media/image9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emf"/><Relationship Id="rId3" Type="http://schemas.openxmlformats.org/officeDocument/2006/relationships/image" Target="../media/image85.emf"/><Relationship Id="rId4" Type="http://schemas.openxmlformats.org/officeDocument/2006/relationships/image" Target="../media/image86.emf"/><Relationship Id="rId5" Type="http://schemas.openxmlformats.org/officeDocument/2006/relationships/image" Target="../media/image87.emf"/><Relationship Id="rId6" Type="http://schemas.openxmlformats.org/officeDocument/2006/relationships/image" Target="../media/image88.emf"/><Relationship Id="rId7" Type="http://schemas.openxmlformats.org/officeDocument/2006/relationships/image" Target="../media/image89.emf"/><Relationship Id="rId8" Type="http://schemas.openxmlformats.org/officeDocument/2006/relationships/image" Target="../media/image90.emf"/><Relationship Id="rId9" Type="http://schemas.openxmlformats.org/officeDocument/2006/relationships/image" Target="../media/image91.emf"/><Relationship Id="rId10" Type="http://schemas.openxmlformats.org/officeDocument/2006/relationships/image" Target="../media/image92.emf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4.emf"/><Relationship Id="rId12" Type="http://schemas.openxmlformats.org/officeDocument/2006/relationships/image" Target="../media/image105.emf"/><Relationship Id="rId13" Type="http://schemas.openxmlformats.org/officeDocument/2006/relationships/image" Target="../media/image10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emf"/><Relationship Id="rId3" Type="http://schemas.openxmlformats.org/officeDocument/2006/relationships/image" Target="../media/image96.emf"/><Relationship Id="rId4" Type="http://schemas.openxmlformats.org/officeDocument/2006/relationships/image" Target="../media/image97.emf"/><Relationship Id="rId5" Type="http://schemas.openxmlformats.org/officeDocument/2006/relationships/image" Target="../media/image98.emf"/><Relationship Id="rId6" Type="http://schemas.openxmlformats.org/officeDocument/2006/relationships/image" Target="../media/image99.emf"/><Relationship Id="rId7" Type="http://schemas.openxmlformats.org/officeDocument/2006/relationships/image" Target="../media/image100.emf"/><Relationship Id="rId8" Type="http://schemas.openxmlformats.org/officeDocument/2006/relationships/image" Target="../media/image101.emf"/><Relationship Id="rId9" Type="http://schemas.openxmlformats.org/officeDocument/2006/relationships/image" Target="../media/image102.emf"/><Relationship Id="rId10" Type="http://schemas.openxmlformats.org/officeDocument/2006/relationships/image" Target="../media/image103.emf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6.emf"/><Relationship Id="rId12" Type="http://schemas.openxmlformats.org/officeDocument/2006/relationships/image" Target="../media/image117.emf"/><Relationship Id="rId13" Type="http://schemas.openxmlformats.org/officeDocument/2006/relationships/image" Target="../media/image118.emf"/><Relationship Id="rId14" Type="http://schemas.openxmlformats.org/officeDocument/2006/relationships/image" Target="../media/image119.emf"/><Relationship Id="rId15" Type="http://schemas.openxmlformats.org/officeDocument/2006/relationships/image" Target="../media/image120.emf"/><Relationship Id="rId16" Type="http://schemas.openxmlformats.org/officeDocument/2006/relationships/image" Target="../media/image12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emf"/><Relationship Id="rId3" Type="http://schemas.openxmlformats.org/officeDocument/2006/relationships/image" Target="../media/image108.emf"/><Relationship Id="rId4" Type="http://schemas.openxmlformats.org/officeDocument/2006/relationships/image" Target="../media/image109.emf"/><Relationship Id="rId5" Type="http://schemas.openxmlformats.org/officeDocument/2006/relationships/image" Target="../media/image110.emf"/><Relationship Id="rId6" Type="http://schemas.openxmlformats.org/officeDocument/2006/relationships/image" Target="../media/image111.emf"/><Relationship Id="rId7" Type="http://schemas.openxmlformats.org/officeDocument/2006/relationships/image" Target="../media/image112.emf"/><Relationship Id="rId8" Type="http://schemas.openxmlformats.org/officeDocument/2006/relationships/image" Target="../media/image113.emf"/><Relationship Id="rId9" Type="http://schemas.openxmlformats.org/officeDocument/2006/relationships/image" Target="../media/image114.emf"/><Relationship Id="rId10" Type="http://schemas.openxmlformats.org/officeDocument/2006/relationships/image" Target="../media/image115.png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0.emf"/><Relationship Id="rId12" Type="http://schemas.openxmlformats.org/officeDocument/2006/relationships/image" Target="../media/image131.emf"/><Relationship Id="rId13" Type="http://schemas.openxmlformats.org/officeDocument/2006/relationships/image" Target="../media/image132.emf"/><Relationship Id="rId14" Type="http://schemas.openxmlformats.org/officeDocument/2006/relationships/image" Target="../media/image133.emf"/><Relationship Id="rId15" Type="http://schemas.openxmlformats.org/officeDocument/2006/relationships/image" Target="../media/image13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emf"/><Relationship Id="rId3" Type="http://schemas.openxmlformats.org/officeDocument/2006/relationships/image" Target="../media/image18.emf"/><Relationship Id="rId4" Type="http://schemas.openxmlformats.org/officeDocument/2006/relationships/image" Target="../media/image123.emf"/><Relationship Id="rId5" Type="http://schemas.openxmlformats.org/officeDocument/2006/relationships/image" Target="../media/image124.emf"/><Relationship Id="rId6" Type="http://schemas.openxmlformats.org/officeDocument/2006/relationships/image" Target="../media/image125.emf"/><Relationship Id="rId7" Type="http://schemas.openxmlformats.org/officeDocument/2006/relationships/image" Target="../media/image126.emf"/><Relationship Id="rId8" Type="http://schemas.openxmlformats.org/officeDocument/2006/relationships/image" Target="../media/image127.emf"/><Relationship Id="rId9" Type="http://schemas.openxmlformats.org/officeDocument/2006/relationships/image" Target="../media/image128.emf"/><Relationship Id="rId10" Type="http://schemas.openxmlformats.org/officeDocument/2006/relationships/image" Target="../media/image12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emf"/><Relationship Id="rId4" Type="http://schemas.openxmlformats.org/officeDocument/2006/relationships/image" Target="../media/image137.emf"/><Relationship Id="rId5" Type="http://schemas.openxmlformats.org/officeDocument/2006/relationships/image" Target="../media/image138.emf"/><Relationship Id="rId6" Type="http://schemas.openxmlformats.org/officeDocument/2006/relationships/image" Target="../media/image139.emf"/><Relationship Id="rId7" Type="http://schemas.openxmlformats.org/officeDocument/2006/relationships/image" Target="../media/image140.emf"/><Relationship Id="rId8" Type="http://schemas.openxmlformats.org/officeDocument/2006/relationships/image" Target="../media/image141.emf"/><Relationship Id="rId9" Type="http://schemas.openxmlformats.org/officeDocument/2006/relationships/image" Target="../media/image142.emf"/><Relationship Id="rId10" Type="http://schemas.openxmlformats.org/officeDocument/2006/relationships/image" Target="../media/image143.emf"/><Relationship Id="rId11" Type="http://schemas.openxmlformats.org/officeDocument/2006/relationships/image" Target="../media/image14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emf"/><Relationship Id="rId4" Type="http://schemas.openxmlformats.org/officeDocument/2006/relationships/image" Target="../media/image147.emf"/><Relationship Id="rId5" Type="http://schemas.openxmlformats.org/officeDocument/2006/relationships/image" Target="../media/image14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5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Relationship Id="rId3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.emf"/><Relationship Id="rId12" Type="http://schemas.openxmlformats.org/officeDocument/2006/relationships/image" Target="../media/image16.emf"/><Relationship Id="rId13" Type="http://schemas.openxmlformats.org/officeDocument/2006/relationships/image" Target="../media/image17.emf"/><Relationship Id="rId14" Type="http://schemas.openxmlformats.org/officeDocument/2006/relationships/image" Target="../media/image18.emf"/><Relationship Id="rId15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5" Type="http://schemas.openxmlformats.org/officeDocument/2006/relationships/image" Target="../media/image9.emf"/><Relationship Id="rId6" Type="http://schemas.openxmlformats.org/officeDocument/2006/relationships/image" Target="../media/image10.emf"/><Relationship Id="rId7" Type="http://schemas.openxmlformats.org/officeDocument/2006/relationships/image" Target="../media/image11.emf"/><Relationship Id="rId8" Type="http://schemas.openxmlformats.org/officeDocument/2006/relationships/image" Target="../media/image12.emf"/><Relationship Id="rId9" Type="http://schemas.openxmlformats.org/officeDocument/2006/relationships/image" Target="../media/image13.emf"/><Relationship Id="rId10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5" Type="http://schemas.openxmlformats.org/officeDocument/2006/relationships/image" Target="../media/image22.emf"/><Relationship Id="rId6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1674969" y="956128"/>
            <a:ext cx="6172162" cy="4980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ja-JP" sz="1700" dirty="0" smtClean="0">
                <a:latin typeface="Century Gothic"/>
                <a:cs typeface="Century Gothic"/>
              </a:rPr>
              <a:t>1. Introduction</a:t>
            </a:r>
            <a:endParaRPr lang="en-US" altLang="ja-JP" sz="1700" dirty="0">
              <a:latin typeface="Century Gothic"/>
              <a:cs typeface="Century Gothic"/>
            </a:endParaRPr>
          </a:p>
          <a:p>
            <a:pPr>
              <a:lnSpc>
                <a:spcPct val="110000"/>
              </a:lnSpc>
            </a:pPr>
            <a:r>
              <a:rPr lang="en-US" altLang="ja-JP" sz="1700" dirty="0" smtClean="0">
                <a:solidFill>
                  <a:srgbClr val="C0504D"/>
                </a:solidFill>
                <a:latin typeface="Century Gothic"/>
                <a:cs typeface="Century Gothic"/>
              </a:rPr>
              <a:t>2. </a:t>
            </a:r>
            <a:r>
              <a:rPr lang="ja-JP" altLang="ja-JP" sz="1700" dirty="0" smtClean="0">
                <a:solidFill>
                  <a:srgbClr val="C0504D"/>
                </a:solidFill>
                <a:latin typeface="Century Gothic"/>
                <a:cs typeface="Century Gothic"/>
              </a:rPr>
              <a:t>T</a:t>
            </a:r>
            <a:r>
              <a:rPr lang="en-US" altLang="ja-JP" sz="1700" dirty="0" err="1" smtClean="0">
                <a:solidFill>
                  <a:srgbClr val="C0504D"/>
                </a:solidFill>
                <a:latin typeface="Century Gothic"/>
                <a:cs typeface="Century Gothic"/>
              </a:rPr>
              <a:t>heoretical</a:t>
            </a:r>
            <a:r>
              <a:rPr lang="ja-JP" altLang="en-US" sz="1700" dirty="0" smtClean="0">
                <a:solidFill>
                  <a:srgbClr val="C0504D"/>
                </a:solidFill>
                <a:latin typeface="Century Gothic"/>
                <a:cs typeface="Century Gothic"/>
              </a:rPr>
              <a:t> </a:t>
            </a:r>
            <a:r>
              <a:rPr lang="en-US" altLang="ja-JP" sz="1700" dirty="0" smtClean="0">
                <a:solidFill>
                  <a:srgbClr val="C0504D"/>
                </a:solidFill>
                <a:latin typeface="Century Gothic"/>
                <a:cs typeface="Century Gothic"/>
              </a:rPr>
              <a:t>framework</a:t>
            </a:r>
            <a:r>
              <a:rPr lang="ja-JP" altLang="en-US" sz="1700" dirty="0" smtClean="0">
                <a:solidFill>
                  <a:srgbClr val="C0504D"/>
                </a:solidFill>
                <a:latin typeface="Century Gothic"/>
                <a:cs typeface="Century Gothic"/>
              </a:rPr>
              <a:t> </a:t>
            </a:r>
            <a:r>
              <a:rPr lang="en-US" altLang="ja-JP" sz="1700" dirty="0" smtClean="0">
                <a:solidFill>
                  <a:srgbClr val="C0504D"/>
                </a:solidFill>
                <a:latin typeface="Century Gothic"/>
                <a:cs typeface="Century Gothic"/>
              </a:rPr>
              <a:t>for</a:t>
            </a:r>
            <a:r>
              <a:rPr lang="ja-JP" altLang="en-US" sz="1700" dirty="0" smtClean="0">
                <a:solidFill>
                  <a:srgbClr val="C0504D"/>
                </a:solidFill>
                <a:latin typeface="Century Gothic"/>
                <a:cs typeface="Century Gothic"/>
              </a:rPr>
              <a:t> </a:t>
            </a:r>
            <a:r>
              <a:rPr lang="en-US" altLang="ja-JP" sz="1700" dirty="0" smtClean="0">
                <a:solidFill>
                  <a:srgbClr val="C0504D"/>
                </a:solidFill>
                <a:latin typeface="Century Gothic"/>
                <a:cs typeface="Century Gothic"/>
              </a:rPr>
              <a:t>heavy hadrons</a:t>
            </a:r>
          </a:p>
          <a:p>
            <a:pPr>
              <a:lnSpc>
                <a:spcPct val="110000"/>
              </a:lnSpc>
            </a:pPr>
            <a:r>
              <a:rPr lang="en-US" altLang="ja-JP" sz="1700" dirty="0">
                <a:solidFill>
                  <a:srgbClr val="C0504D"/>
                </a:solidFill>
                <a:latin typeface="Century Gothic"/>
                <a:cs typeface="Century Gothic"/>
              </a:rPr>
              <a:t> </a:t>
            </a:r>
            <a:r>
              <a:rPr lang="en-US" altLang="ja-JP" sz="1700" dirty="0" smtClean="0">
                <a:solidFill>
                  <a:srgbClr val="C0504D"/>
                </a:solidFill>
                <a:latin typeface="Century Gothic"/>
                <a:cs typeface="Century Gothic"/>
              </a:rPr>
              <a:t>2.1 Heavy quark symmetry</a:t>
            </a:r>
          </a:p>
          <a:p>
            <a:pPr>
              <a:lnSpc>
                <a:spcPct val="110000"/>
              </a:lnSpc>
            </a:pPr>
            <a:r>
              <a:rPr lang="en-US" altLang="ja-JP" sz="1700" dirty="0" smtClean="0">
                <a:solidFill>
                  <a:srgbClr val="C0504D"/>
                </a:solidFill>
                <a:latin typeface="Century Gothic"/>
                <a:cs typeface="Century Gothic"/>
              </a:rPr>
              <a:t> 2.2 Heavy hadron </a:t>
            </a:r>
            <a:r>
              <a:rPr lang="en-US" altLang="ja-JP" sz="1700" dirty="0">
                <a:solidFill>
                  <a:srgbClr val="C0504D"/>
                </a:solidFill>
                <a:latin typeface="Century Gothic"/>
                <a:cs typeface="Century Gothic"/>
              </a:rPr>
              <a:t>effective </a:t>
            </a:r>
            <a:r>
              <a:rPr lang="en-US" altLang="ja-JP" sz="1700" dirty="0" smtClean="0">
                <a:solidFill>
                  <a:srgbClr val="C0504D"/>
                </a:solidFill>
                <a:latin typeface="Century Gothic"/>
                <a:cs typeface="Century Gothic"/>
              </a:rPr>
              <a:t>theory</a:t>
            </a:r>
          </a:p>
          <a:p>
            <a:pPr>
              <a:lnSpc>
                <a:spcPct val="110000"/>
              </a:lnSpc>
            </a:pPr>
            <a:r>
              <a:rPr lang="en-US" altLang="ja-JP" sz="1700" dirty="0">
                <a:latin typeface="Century Gothic"/>
                <a:cs typeface="Century Gothic"/>
              </a:rPr>
              <a:t>3</a:t>
            </a:r>
            <a:r>
              <a:rPr lang="en-US" altLang="ja-JP" sz="1700" dirty="0" smtClean="0">
                <a:latin typeface="Century Gothic"/>
                <a:cs typeface="Century Gothic"/>
              </a:rPr>
              <a:t>. Heavy</a:t>
            </a:r>
            <a:r>
              <a:rPr lang="ja-JP" altLang="en-US" sz="1700" dirty="0" smtClean="0">
                <a:latin typeface="Century Gothic"/>
                <a:cs typeface="Century Gothic"/>
              </a:rPr>
              <a:t> </a:t>
            </a:r>
            <a:r>
              <a:rPr lang="en-US" altLang="ja-JP" sz="1700" dirty="0" smtClean="0">
                <a:latin typeface="Century Gothic"/>
                <a:cs typeface="Century Gothic"/>
              </a:rPr>
              <a:t>exotic hadrons</a:t>
            </a:r>
            <a:r>
              <a:rPr lang="ja-JP" altLang="en-US" sz="1700" dirty="0" smtClean="0">
                <a:latin typeface="Century Gothic"/>
                <a:cs typeface="Century Gothic"/>
              </a:rPr>
              <a:t> </a:t>
            </a:r>
            <a:r>
              <a:rPr lang="en-US" altLang="ja-JP" sz="1700" dirty="0" smtClean="0">
                <a:latin typeface="Century Gothic"/>
                <a:cs typeface="Century Gothic"/>
              </a:rPr>
              <a:t>-X</a:t>
            </a:r>
            <a:r>
              <a:rPr lang="en-US" altLang="ja-JP" sz="1700" dirty="0">
                <a:latin typeface="Century Gothic"/>
                <a:cs typeface="Century Gothic"/>
              </a:rPr>
              <a:t>, Y, Z </a:t>
            </a:r>
            <a:r>
              <a:rPr lang="en-US" altLang="ja-JP" sz="1700" dirty="0" smtClean="0">
                <a:latin typeface="Century Gothic"/>
                <a:cs typeface="Century Gothic"/>
              </a:rPr>
              <a:t>hadrons-</a:t>
            </a:r>
          </a:p>
          <a:p>
            <a:pPr>
              <a:lnSpc>
                <a:spcPct val="110000"/>
              </a:lnSpc>
            </a:pPr>
            <a:r>
              <a:rPr lang="en-US" altLang="ja-JP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 3</a:t>
            </a:r>
            <a:r>
              <a:rPr lang="en-US" altLang="ja-JP" sz="1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.1 What</a:t>
            </a:r>
            <a:r>
              <a:rPr lang="ja-JP" altLang="en-US" sz="1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 </a:t>
            </a:r>
            <a:r>
              <a:rPr lang="en-US" altLang="ja-JP" sz="1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does</a:t>
            </a:r>
            <a:r>
              <a:rPr lang="ja-JP" altLang="en-US" sz="1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 </a:t>
            </a:r>
            <a:r>
              <a:rPr lang="en-US" altLang="ja-JP" sz="1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“exotic”</a:t>
            </a:r>
            <a:r>
              <a:rPr lang="ja-JP" altLang="en-US" sz="1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 </a:t>
            </a:r>
            <a:r>
              <a:rPr lang="en-US" altLang="ja-JP" sz="1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mean</a:t>
            </a:r>
            <a:r>
              <a:rPr lang="en-US" altLang="ja-JP" sz="1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G丸ｺﾞｼｯｸM-PRO"/>
                <a:ea typeface="HG丸ｺﾞｼｯｸM-PRO"/>
                <a:cs typeface="HG丸ｺﾞｼｯｸM-PRO"/>
              </a:rPr>
              <a:t>?</a:t>
            </a:r>
            <a:endParaRPr lang="en-US" altLang="ja-JP" sz="1700" dirty="0">
              <a:solidFill>
                <a:schemeClr val="tx1">
                  <a:lumMod val="50000"/>
                  <a:lumOff val="50000"/>
                </a:schemeClr>
              </a:solidFill>
              <a:latin typeface="HG丸ｺﾞｼｯｸM-PRO"/>
              <a:ea typeface="HG丸ｺﾞｼｯｸM-PRO"/>
              <a:cs typeface="HG丸ｺﾞｼｯｸM-PRO"/>
            </a:endParaRPr>
          </a:p>
          <a:p>
            <a:pPr>
              <a:lnSpc>
                <a:spcPct val="110000"/>
              </a:lnSpc>
            </a:pPr>
            <a:r>
              <a:rPr lang="en-US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 3.2 </a:t>
            </a:r>
            <a:r>
              <a:rPr lang="en-US" altLang="ja-JP" sz="1700" dirty="0">
                <a:solidFill>
                  <a:srgbClr val="7F7F7F"/>
                </a:solidFill>
                <a:latin typeface="Century Gothic"/>
                <a:cs typeface="Century Gothic"/>
              </a:rPr>
              <a:t>X(3872</a:t>
            </a:r>
            <a:r>
              <a:rPr lang="en-US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)</a:t>
            </a:r>
          </a:p>
          <a:p>
            <a:pPr>
              <a:lnSpc>
                <a:spcPct val="110000"/>
              </a:lnSpc>
            </a:pPr>
            <a:r>
              <a:rPr lang="en-US" altLang="ja-JP" sz="1700" dirty="0">
                <a:solidFill>
                  <a:srgbClr val="7F7F7F"/>
                </a:solidFill>
                <a:latin typeface="Century Gothic"/>
                <a:cs typeface="Century Gothic"/>
              </a:rPr>
              <a:t> 3</a:t>
            </a:r>
            <a:r>
              <a:rPr lang="en-US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.3 </a:t>
            </a:r>
            <a:r>
              <a:rPr lang="en-US" altLang="ja-JP" sz="1700" dirty="0">
                <a:solidFill>
                  <a:srgbClr val="7F7F7F"/>
                </a:solidFill>
                <a:latin typeface="Century Gothic"/>
                <a:cs typeface="Century Gothic"/>
              </a:rPr>
              <a:t>Y(4260</a:t>
            </a:r>
            <a:r>
              <a:rPr lang="en-US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)</a:t>
            </a:r>
            <a:endParaRPr lang="en-US" altLang="ja-JP" sz="1700" dirty="0">
              <a:solidFill>
                <a:srgbClr val="7F7F7F"/>
              </a:solidFill>
              <a:latin typeface="Century Gothic"/>
              <a:cs typeface="Century Gothic"/>
            </a:endParaRPr>
          </a:p>
          <a:p>
            <a:pPr>
              <a:lnSpc>
                <a:spcPct val="110000"/>
              </a:lnSpc>
            </a:pPr>
            <a:r>
              <a:rPr lang="en-US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 3.4 </a:t>
            </a:r>
            <a:r>
              <a:rPr lang="en-US" altLang="ja-JP" sz="1700" dirty="0" err="1" smtClean="0">
                <a:solidFill>
                  <a:srgbClr val="7F7F7F"/>
                </a:solidFill>
                <a:latin typeface="Century Gothic"/>
                <a:cs typeface="Century Gothic"/>
              </a:rPr>
              <a:t>Z</a:t>
            </a:r>
            <a:r>
              <a:rPr lang="en-US" altLang="ja-JP" sz="1700" baseline="-25000" dirty="0" err="1" smtClean="0">
                <a:solidFill>
                  <a:srgbClr val="7F7F7F"/>
                </a:solidFill>
                <a:latin typeface="Century Gothic"/>
                <a:cs typeface="Century Gothic"/>
              </a:rPr>
              <a:t>c</a:t>
            </a:r>
            <a:r>
              <a:rPr lang="en-US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(</a:t>
            </a:r>
            <a:r>
              <a:rPr lang="en-US" altLang="ja-JP" sz="1700" dirty="0">
                <a:solidFill>
                  <a:srgbClr val="7F7F7F"/>
                </a:solidFill>
                <a:latin typeface="Century Gothic"/>
                <a:cs typeface="Century Gothic"/>
              </a:rPr>
              <a:t>3900</a:t>
            </a:r>
            <a:r>
              <a:rPr lang="en-US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)</a:t>
            </a:r>
          </a:p>
          <a:p>
            <a:pPr>
              <a:lnSpc>
                <a:spcPct val="110000"/>
              </a:lnSpc>
            </a:pPr>
            <a:r>
              <a:rPr lang="en-US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 3.5 </a:t>
            </a:r>
            <a:r>
              <a:rPr lang="en-US" altLang="ja-JP" sz="1700" dirty="0" err="1" smtClean="0">
                <a:solidFill>
                  <a:srgbClr val="7F7F7F"/>
                </a:solidFill>
                <a:latin typeface="Century Gothic"/>
                <a:cs typeface="Century Gothic"/>
              </a:rPr>
              <a:t>Z</a:t>
            </a:r>
            <a:r>
              <a:rPr lang="en-US" altLang="ja-JP" sz="1700" baseline="-25000" dirty="0" err="1">
                <a:solidFill>
                  <a:srgbClr val="7F7F7F"/>
                </a:solidFill>
                <a:latin typeface="Century Gothic"/>
                <a:cs typeface="Century Gothic"/>
              </a:rPr>
              <a:t>b</a:t>
            </a:r>
            <a:r>
              <a:rPr lang="en-US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(</a:t>
            </a:r>
            <a:r>
              <a:rPr lang="en-US" altLang="ja-JP" sz="1700" dirty="0">
                <a:solidFill>
                  <a:srgbClr val="7F7F7F"/>
                </a:solidFill>
                <a:latin typeface="Century Gothic"/>
                <a:cs typeface="Century Gothic"/>
              </a:rPr>
              <a:t>10610) and </a:t>
            </a:r>
            <a:r>
              <a:rPr lang="en-US" altLang="ja-JP" sz="1700" dirty="0" err="1" smtClean="0">
                <a:solidFill>
                  <a:srgbClr val="7F7F7F"/>
                </a:solidFill>
                <a:latin typeface="Century Gothic"/>
                <a:cs typeface="Century Gothic"/>
              </a:rPr>
              <a:t>Z</a:t>
            </a:r>
            <a:r>
              <a:rPr lang="en-US" altLang="ja-JP" sz="1700" baseline="-25000" dirty="0" err="1">
                <a:solidFill>
                  <a:srgbClr val="7F7F7F"/>
                </a:solidFill>
                <a:latin typeface="Century Gothic"/>
                <a:cs typeface="Century Gothic"/>
              </a:rPr>
              <a:t>b</a:t>
            </a:r>
            <a:r>
              <a:rPr lang="en-US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(</a:t>
            </a:r>
            <a:r>
              <a:rPr lang="en-US" altLang="ja-JP" sz="1700" dirty="0">
                <a:solidFill>
                  <a:srgbClr val="7F7F7F"/>
                </a:solidFill>
                <a:latin typeface="Century Gothic"/>
                <a:cs typeface="Century Gothic"/>
              </a:rPr>
              <a:t>10650)</a:t>
            </a:r>
          </a:p>
          <a:p>
            <a:pPr>
              <a:lnSpc>
                <a:spcPct val="110000"/>
              </a:lnSpc>
            </a:pPr>
            <a:r>
              <a:rPr lang="ro-RO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 3.6 </a:t>
            </a:r>
            <a:r>
              <a:rPr lang="en-US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P</a:t>
            </a:r>
            <a:r>
              <a:rPr lang="en-US" altLang="ja-JP" sz="1700" baseline="-25000" dirty="0" smtClean="0">
                <a:solidFill>
                  <a:srgbClr val="7F7F7F"/>
                </a:solidFill>
                <a:latin typeface="Century Gothic"/>
                <a:cs typeface="Century Gothic"/>
              </a:rPr>
              <a:t>c</a:t>
            </a:r>
            <a:r>
              <a:rPr lang="ro-RO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(</a:t>
            </a:r>
            <a:r>
              <a:rPr lang="ro-RO" altLang="ja-JP" sz="1700" dirty="0">
                <a:solidFill>
                  <a:srgbClr val="7F7F7F"/>
                </a:solidFill>
                <a:latin typeface="Century Gothic"/>
                <a:cs typeface="Century Gothic"/>
              </a:rPr>
              <a:t>4380) and </a:t>
            </a:r>
            <a:r>
              <a:rPr lang="en-US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P</a:t>
            </a:r>
            <a:r>
              <a:rPr lang="en-US" altLang="ja-JP" sz="1700" baseline="-25000" dirty="0" smtClean="0">
                <a:solidFill>
                  <a:srgbClr val="7F7F7F"/>
                </a:solidFill>
                <a:latin typeface="Century Gothic"/>
                <a:cs typeface="Century Gothic"/>
              </a:rPr>
              <a:t>c</a:t>
            </a:r>
            <a:r>
              <a:rPr lang="ro-RO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(</a:t>
            </a:r>
            <a:r>
              <a:rPr lang="ro-RO" altLang="ja-JP" sz="1700" dirty="0">
                <a:solidFill>
                  <a:srgbClr val="7F7F7F"/>
                </a:solidFill>
                <a:latin typeface="Century Gothic"/>
                <a:cs typeface="Century Gothic"/>
              </a:rPr>
              <a:t>4450</a:t>
            </a:r>
            <a:r>
              <a:rPr lang="ro-RO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)</a:t>
            </a:r>
            <a:r>
              <a:rPr lang="ja-JP" altLang="en-US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:</a:t>
            </a:r>
            <a:r>
              <a:rPr lang="ja-JP" altLang="ja-JP" sz="1700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lang="en-US" altLang="ja-JP" sz="1700" dirty="0" err="1" smtClean="0">
                <a:solidFill>
                  <a:srgbClr val="7F7F7F"/>
                </a:solidFill>
                <a:latin typeface="Century Gothic"/>
                <a:cs typeface="Century Gothic"/>
              </a:rPr>
              <a:t>ch</a:t>
            </a:r>
            <a:r>
              <a:rPr lang="ro-RO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arm pentaquark </a:t>
            </a:r>
            <a:endParaRPr lang="ro-RO" altLang="ja-JP" sz="1700" dirty="0">
              <a:solidFill>
                <a:srgbClr val="7F7F7F"/>
              </a:solidFill>
              <a:latin typeface="Century Gothic"/>
              <a:cs typeface="Century Gothic"/>
            </a:endParaRPr>
          </a:p>
          <a:p>
            <a:pPr>
              <a:lnSpc>
                <a:spcPct val="110000"/>
              </a:lnSpc>
            </a:pPr>
            <a:r>
              <a:rPr lang="ro-RO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 3.7 </a:t>
            </a:r>
            <a:r>
              <a:rPr lang="en-US" altLang="ja-JP" sz="1700" dirty="0" err="1" smtClean="0">
                <a:solidFill>
                  <a:srgbClr val="7F7F7F"/>
                </a:solidFill>
                <a:latin typeface="Century Gothic"/>
                <a:cs typeface="Century Gothic"/>
              </a:rPr>
              <a:t>T</a:t>
            </a:r>
            <a:r>
              <a:rPr lang="en-US" altLang="ja-JP" sz="1700" baseline="-25000" dirty="0" err="1" smtClean="0">
                <a:solidFill>
                  <a:srgbClr val="7F7F7F"/>
                </a:solidFill>
                <a:latin typeface="Century Gothic"/>
                <a:cs typeface="Century Gothic"/>
              </a:rPr>
              <a:t>cc</a:t>
            </a:r>
            <a:r>
              <a:rPr lang="ro-RO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lang="en-US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-</a:t>
            </a:r>
            <a:r>
              <a:rPr lang="ro-RO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new </a:t>
            </a:r>
            <a:r>
              <a:rPr lang="ro-RO" altLang="ja-JP" sz="1700" dirty="0">
                <a:solidFill>
                  <a:srgbClr val="7F7F7F"/>
                </a:solidFill>
                <a:latin typeface="Century Gothic"/>
                <a:cs typeface="Century Gothic"/>
              </a:rPr>
              <a:t>possible exotic </a:t>
            </a:r>
            <a:r>
              <a:rPr lang="ro-RO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hadrons-</a:t>
            </a:r>
          </a:p>
          <a:p>
            <a:pPr>
              <a:lnSpc>
                <a:spcPct val="110000"/>
              </a:lnSpc>
            </a:pPr>
            <a:r>
              <a:rPr lang="ro-RO" altLang="ja-JP" sz="1700" dirty="0">
                <a:solidFill>
                  <a:srgbClr val="7F7F7F"/>
                </a:solidFill>
                <a:latin typeface="Century Gothic"/>
                <a:cs typeface="Century Gothic"/>
              </a:rPr>
              <a:t> 3</a:t>
            </a:r>
            <a:r>
              <a:rPr lang="ro-RO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.8 Brief summary</a:t>
            </a:r>
            <a:endParaRPr lang="ro-RO" altLang="ja-JP" sz="1700" dirty="0">
              <a:solidFill>
                <a:srgbClr val="7F7F7F"/>
              </a:solidFill>
              <a:latin typeface="Century Gothic"/>
              <a:cs typeface="Century Gothic"/>
            </a:endParaRPr>
          </a:p>
          <a:p>
            <a:pPr>
              <a:lnSpc>
                <a:spcPct val="110000"/>
              </a:lnSpc>
            </a:pPr>
            <a:r>
              <a:rPr lang="ro-RO" altLang="ja-JP" sz="1700" dirty="0">
                <a:latin typeface="Century Gothic"/>
                <a:cs typeface="Century Gothic"/>
              </a:rPr>
              <a:t>4</a:t>
            </a:r>
            <a:r>
              <a:rPr lang="ro-RO" altLang="ja-JP" sz="1700" dirty="0" smtClean="0">
                <a:latin typeface="Century Gothic"/>
                <a:cs typeface="Century Gothic"/>
              </a:rPr>
              <a:t>. </a:t>
            </a:r>
            <a:r>
              <a:rPr lang="ro-RO" altLang="ja-JP" sz="1700" dirty="0">
                <a:latin typeface="Century Gothic"/>
                <a:cs typeface="Century Gothic"/>
              </a:rPr>
              <a:t>Heavy hadrons at extreme conditions</a:t>
            </a:r>
          </a:p>
          <a:p>
            <a:pPr>
              <a:lnSpc>
                <a:spcPct val="110000"/>
              </a:lnSpc>
            </a:pPr>
            <a:r>
              <a:rPr lang="ro-RO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 4.1 </a:t>
            </a:r>
            <a:r>
              <a:rPr lang="ro-RO" altLang="ja-JP" sz="1700" dirty="0">
                <a:solidFill>
                  <a:srgbClr val="7F7F7F"/>
                </a:solidFill>
                <a:latin typeface="Century Gothic"/>
                <a:cs typeface="Century Gothic"/>
              </a:rPr>
              <a:t>Productions in relativistic heavy ion collisions</a:t>
            </a:r>
          </a:p>
          <a:p>
            <a:pPr>
              <a:lnSpc>
                <a:spcPct val="110000"/>
              </a:lnSpc>
            </a:pPr>
            <a:r>
              <a:rPr lang="ro-RO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 4.2 </a:t>
            </a:r>
            <a:r>
              <a:rPr lang="ro-RO" altLang="ja-JP" sz="1700" dirty="0">
                <a:solidFill>
                  <a:srgbClr val="7F7F7F"/>
                </a:solidFill>
                <a:latin typeface="Century Gothic"/>
                <a:cs typeface="Century Gothic"/>
              </a:rPr>
              <a:t>Properties of heavy hadrons in nuclear matter</a:t>
            </a:r>
          </a:p>
          <a:p>
            <a:pPr>
              <a:lnSpc>
                <a:spcPct val="110000"/>
              </a:lnSpc>
            </a:pPr>
            <a:r>
              <a:rPr lang="ro-RO" altLang="ja-JP" sz="1700" dirty="0">
                <a:latin typeface="Century Gothic"/>
                <a:cs typeface="Century Gothic"/>
              </a:rPr>
              <a:t>5</a:t>
            </a:r>
            <a:r>
              <a:rPr lang="ro-RO" altLang="ja-JP" sz="1700" dirty="0" smtClean="0">
                <a:latin typeface="Century Gothic"/>
                <a:cs typeface="Century Gothic"/>
              </a:rPr>
              <a:t>. </a:t>
            </a:r>
            <a:r>
              <a:rPr lang="ro-RO" altLang="ja-JP" sz="1700" dirty="0">
                <a:latin typeface="Century Gothic"/>
                <a:cs typeface="Century Gothic"/>
              </a:rPr>
              <a:t>Summary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496245" y="112863"/>
            <a:ext cx="2151510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Aft>
                <a:spcPts val="2400"/>
              </a:spcAft>
            </a:pPr>
            <a:r>
              <a:rPr kumimoji="1" lang="en-US" altLang="ja-JP" sz="2800" dirty="0" smtClean="0">
                <a:latin typeface="Century Gothic"/>
                <a:cs typeface="Century Gothic"/>
              </a:rPr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302254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角丸四角形 7"/>
          <p:cNvSpPr/>
          <p:nvPr/>
        </p:nvSpPr>
        <p:spPr>
          <a:xfrm>
            <a:off x="713652" y="1907933"/>
            <a:ext cx="7823296" cy="949322"/>
          </a:xfrm>
          <a:prstGeom prst="roundRect">
            <a:avLst/>
          </a:prstGeom>
          <a:solidFill>
            <a:schemeClr val="accent6"/>
          </a:solidFill>
          <a:ln w="1905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13652" y="0"/>
            <a:ext cx="7716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2. Theoretical framework for heavy hadrons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980922" y="523220"/>
            <a:ext cx="5256216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2800" dirty="0" smtClean="0">
                <a:latin typeface="Century Gothic"/>
                <a:cs typeface="Century Gothic"/>
              </a:rPr>
              <a:t>Heavy quark effective</a:t>
            </a:r>
            <a:r>
              <a:rPr lang="ja-JP" altLang="en-US" sz="2800" dirty="0" smtClean="0">
                <a:latin typeface="Century Gothic"/>
                <a:cs typeface="Century Gothic"/>
              </a:rPr>
              <a:t> </a:t>
            </a:r>
            <a:r>
              <a:rPr lang="en-US" altLang="ja-JP" sz="2800" dirty="0" smtClean="0">
                <a:latin typeface="Century Gothic"/>
                <a:cs typeface="Century Gothic"/>
              </a:rPr>
              <a:t>theory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0735" y="998142"/>
            <a:ext cx="2692400" cy="66040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628" y="1907933"/>
            <a:ext cx="7670800" cy="86360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2135447" y="1570878"/>
            <a:ext cx="4873107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sz="2000" dirty="0" smtClean="0">
                <a:latin typeface="Century Gothic"/>
                <a:cs typeface="Century Gothic"/>
              </a:rPr>
              <a:t>HQ effective </a:t>
            </a:r>
            <a:r>
              <a:rPr lang="en-US" altLang="ja-JP" sz="2000" dirty="0" err="1" smtClean="0">
                <a:latin typeface="Century Gothic"/>
                <a:cs typeface="Century Gothic"/>
              </a:rPr>
              <a:t>Lagrangian</a:t>
            </a:r>
            <a:r>
              <a:rPr lang="en-US" altLang="ja-JP" sz="2000" dirty="0" smtClean="0">
                <a:latin typeface="Century Gothic"/>
                <a:cs typeface="Century Gothic"/>
              </a:rPr>
              <a:t> </a:t>
            </a:r>
            <a:r>
              <a:rPr lang="en-US" altLang="ja-JP" sz="1400" dirty="0" smtClean="0">
                <a:latin typeface="Century Gothic"/>
                <a:cs typeface="Century Gothic"/>
              </a:rPr>
              <a:t>(</a:t>
            </a:r>
            <a:r>
              <a:rPr lang="en-US" altLang="ja-JP" sz="1400" dirty="0" err="1" smtClean="0">
                <a:latin typeface="Century Gothic"/>
                <a:cs typeface="Century Gothic"/>
              </a:rPr>
              <a:t>N</a:t>
            </a:r>
            <a:r>
              <a:rPr lang="en-US" altLang="ja-JP" sz="1400" baseline="-25000" dirty="0" err="1" smtClean="0">
                <a:latin typeface="Century Gothic"/>
                <a:cs typeface="Century Gothic"/>
              </a:rPr>
              <a:t>h</a:t>
            </a:r>
            <a:r>
              <a:rPr lang="en-US" altLang="ja-JP" sz="1400" dirty="0" smtClean="0">
                <a:latin typeface="Century Gothic"/>
                <a:cs typeface="Century Gothic"/>
              </a:rPr>
              <a:t> heavy flavors)</a:t>
            </a:r>
          </a:p>
        </p:txBody>
      </p:sp>
      <p:sp>
        <p:nvSpPr>
          <p:cNvPr id="82" name="テキスト ボックス 81"/>
          <p:cNvSpPr txBox="1"/>
          <p:nvPr/>
        </p:nvSpPr>
        <p:spPr>
          <a:xfrm>
            <a:off x="1621374" y="3427759"/>
            <a:ext cx="4061629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sz="2400" dirty="0" smtClean="0">
                <a:latin typeface="Century Gothic"/>
                <a:cs typeface="Century Gothic"/>
              </a:rPr>
              <a:t>1. Velocity rearrangement</a:t>
            </a:r>
          </a:p>
        </p:txBody>
      </p:sp>
      <p:sp>
        <p:nvSpPr>
          <p:cNvPr id="124" name="テキスト ボックス 123"/>
          <p:cNvSpPr txBox="1"/>
          <p:nvPr/>
        </p:nvSpPr>
        <p:spPr>
          <a:xfrm>
            <a:off x="1621374" y="4118654"/>
            <a:ext cx="3685624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sz="2400" dirty="0" smtClean="0">
                <a:latin typeface="Century Gothic"/>
                <a:cs typeface="Century Gothic"/>
              </a:rPr>
              <a:t>2. </a:t>
            </a:r>
            <a:r>
              <a:rPr lang="en-US" altLang="ja-JP" sz="2400" dirty="0" err="1" smtClean="0">
                <a:latin typeface="Century Gothic"/>
                <a:cs typeface="Century Gothic"/>
              </a:rPr>
              <a:t>Radiative</a:t>
            </a:r>
            <a:r>
              <a:rPr lang="en-US" altLang="ja-JP" sz="2400" dirty="0" smtClean="0">
                <a:latin typeface="Century Gothic"/>
                <a:cs typeface="Century Gothic"/>
              </a:rPr>
              <a:t> corrections</a:t>
            </a:r>
          </a:p>
        </p:txBody>
      </p:sp>
      <p:sp>
        <p:nvSpPr>
          <p:cNvPr id="125" name="テキスト ボックス 124"/>
          <p:cNvSpPr txBox="1"/>
          <p:nvPr/>
        </p:nvSpPr>
        <p:spPr>
          <a:xfrm>
            <a:off x="1621374" y="4809550"/>
            <a:ext cx="5901275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sz="2400" dirty="0" smtClean="0">
                <a:latin typeface="Century Gothic"/>
                <a:cs typeface="Century Gothic"/>
              </a:rPr>
              <a:t>3. Heavy quark spin symmetry (</a:t>
            </a:r>
            <a:r>
              <a:rPr lang="en-US" altLang="ja-JP" sz="2400" dirty="0" err="1" smtClean="0">
                <a:latin typeface="Century Gothic"/>
                <a:cs typeface="Century Gothic"/>
              </a:rPr>
              <a:t>m</a:t>
            </a:r>
            <a:r>
              <a:rPr lang="en-US" altLang="ja-JP" sz="2400" baseline="-25000" dirty="0" err="1" smtClean="0">
                <a:latin typeface="Century Gothic"/>
                <a:cs typeface="Century Gothic"/>
              </a:rPr>
              <a:t>Q</a:t>
            </a:r>
            <a:r>
              <a:rPr lang="en-US" altLang="ja-JP" sz="2400" dirty="0" smtClean="0">
                <a:latin typeface="Century Gothic"/>
                <a:cs typeface="Century Gothic"/>
              </a:rPr>
              <a:t>→∞)</a:t>
            </a:r>
          </a:p>
        </p:txBody>
      </p:sp>
    </p:spTree>
    <p:extLst>
      <p:ext uri="{BB962C8B-B14F-4D97-AF65-F5344CB8AC3E}">
        <p14:creationId xmlns:p14="http://schemas.microsoft.com/office/powerpoint/2010/main" val="99270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124" grpId="0" animBg="1"/>
      <p:bldP spid="1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角丸四角形 7"/>
          <p:cNvSpPr/>
          <p:nvPr/>
        </p:nvSpPr>
        <p:spPr>
          <a:xfrm>
            <a:off x="713652" y="1907933"/>
            <a:ext cx="7823296" cy="949322"/>
          </a:xfrm>
          <a:prstGeom prst="roundRect">
            <a:avLst/>
          </a:prstGeom>
          <a:solidFill>
            <a:schemeClr val="accent6"/>
          </a:solidFill>
          <a:ln w="1905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13652" y="0"/>
            <a:ext cx="7716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2. Theoretical framework for heavy hadrons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980922" y="523220"/>
            <a:ext cx="5256216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2800" dirty="0" smtClean="0">
                <a:latin typeface="Century Gothic"/>
                <a:cs typeface="Century Gothic"/>
              </a:rPr>
              <a:t>Heavy quark effective</a:t>
            </a:r>
            <a:r>
              <a:rPr lang="ja-JP" altLang="en-US" sz="2800" dirty="0" smtClean="0">
                <a:latin typeface="Century Gothic"/>
                <a:cs typeface="Century Gothic"/>
              </a:rPr>
              <a:t> </a:t>
            </a:r>
            <a:r>
              <a:rPr lang="en-US" altLang="ja-JP" sz="2800" dirty="0" smtClean="0">
                <a:latin typeface="Century Gothic"/>
                <a:cs typeface="Century Gothic"/>
              </a:rPr>
              <a:t>theory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0735" y="998142"/>
            <a:ext cx="2692400" cy="66040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628" y="1907933"/>
            <a:ext cx="7670800" cy="86360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2135447" y="1570878"/>
            <a:ext cx="4873107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sz="2000" dirty="0" smtClean="0">
                <a:latin typeface="Century Gothic"/>
                <a:cs typeface="Century Gothic"/>
              </a:rPr>
              <a:t>HQ effective </a:t>
            </a:r>
            <a:r>
              <a:rPr lang="en-US" altLang="ja-JP" sz="2000" dirty="0" err="1" smtClean="0">
                <a:latin typeface="Century Gothic"/>
                <a:cs typeface="Century Gothic"/>
              </a:rPr>
              <a:t>Lagrangian</a:t>
            </a:r>
            <a:r>
              <a:rPr lang="en-US" altLang="ja-JP" sz="2000" dirty="0" smtClean="0">
                <a:latin typeface="Century Gothic"/>
                <a:cs typeface="Century Gothic"/>
              </a:rPr>
              <a:t> </a:t>
            </a:r>
            <a:r>
              <a:rPr lang="en-US" altLang="ja-JP" sz="1400" dirty="0" smtClean="0">
                <a:latin typeface="Century Gothic"/>
                <a:cs typeface="Century Gothic"/>
              </a:rPr>
              <a:t>(</a:t>
            </a:r>
            <a:r>
              <a:rPr lang="en-US" altLang="ja-JP" sz="1400" dirty="0" err="1" smtClean="0">
                <a:latin typeface="Century Gothic"/>
                <a:cs typeface="Century Gothic"/>
              </a:rPr>
              <a:t>N</a:t>
            </a:r>
            <a:r>
              <a:rPr lang="en-US" altLang="ja-JP" sz="1400" baseline="-25000" dirty="0" err="1" smtClean="0">
                <a:latin typeface="Century Gothic"/>
                <a:cs typeface="Century Gothic"/>
              </a:rPr>
              <a:t>h</a:t>
            </a:r>
            <a:r>
              <a:rPr lang="en-US" altLang="ja-JP" sz="1400" dirty="0" smtClean="0">
                <a:latin typeface="Century Gothic"/>
                <a:cs typeface="Century Gothic"/>
              </a:rPr>
              <a:t> heavy flavors)</a:t>
            </a:r>
          </a:p>
        </p:txBody>
      </p:sp>
      <p:sp>
        <p:nvSpPr>
          <p:cNvPr id="11" name="角丸四角形 10"/>
          <p:cNvSpPr/>
          <p:nvPr/>
        </p:nvSpPr>
        <p:spPr>
          <a:xfrm>
            <a:off x="127000" y="3092420"/>
            <a:ext cx="8901545" cy="3684761"/>
          </a:xfrm>
          <a:prstGeom prst="roundRect">
            <a:avLst/>
          </a:prstGeom>
          <a:noFill/>
          <a:ln w="285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184441" y="2950236"/>
            <a:ext cx="2775119" cy="29751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1600" dirty="0" smtClean="0">
                <a:latin typeface="Century Gothic"/>
                <a:cs typeface="Century Gothic"/>
              </a:rPr>
              <a:t>1. Velocity rearrangement</a:t>
            </a: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178" y="3577041"/>
            <a:ext cx="1981200" cy="533400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6548" y="3635831"/>
            <a:ext cx="1638300" cy="285750"/>
          </a:xfrm>
          <a:prstGeom prst="rect">
            <a:avLst/>
          </a:prstGeom>
        </p:spPr>
      </p:pic>
      <p:sp>
        <p:nvSpPr>
          <p:cNvPr id="24" name="テキスト ボックス 23"/>
          <p:cNvSpPr txBox="1"/>
          <p:nvPr/>
        </p:nvSpPr>
        <p:spPr>
          <a:xfrm>
            <a:off x="347693" y="3273288"/>
            <a:ext cx="3184629" cy="297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sz="1600" dirty="0" smtClean="0">
                <a:latin typeface="Century Gothic"/>
                <a:cs typeface="Century Gothic"/>
              </a:rPr>
              <a:t>① Superposition of various </a:t>
            </a:r>
            <a:r>
              <a:rPr lang="en-US" altLang="ja-JP" sz="1600" i="1" dirty="0" err="1" smtClean="0">
                <a:latin typeface="Century Gothic"/>
                <a:cs typeface="Century Gothic"/>
              </a:rPr>
              <a:t>v</a:t>
            </a:r>
            <a:r>
              <a:rPr lang="en-US" altLang="ja-JP" sz="1600" i="1" baseline="30000" dirty="0" err="1" smtClean="0">
                <a:latin typeface="Century Gothic"/>
                <a:cs typeface="Century Gothic"/>
              </a:rPr>
              <a:t>μ</a:t>
            </a:r>
            <a:endParaRPr lang="en-US" altLang="ja-JP" sz="1600" i="1" baseline="30000" dirty="0" smtClean="0">
              <a:latin typeface="Century Gothic"/>
              <a:cs typeface="Century Gothic"/>
            </a:endParaRPr>
          </a:p>
        </p:txBody>
      </p:sp>
      <p:grpSp>
        <p:nvGrpSpPr>
          <p:cNvPr id="3" name="図形グループ 2"/>
          <p:cNvGrpSpPr/>
          <p:nvPr/>
        </p:nvGrpSpPr>
        <p:grpSpPr>
          <a:xfrm>
            <a:off x="347692" y="4067504"/>
            <a:ext cx="3327428" cy="953270"/>
            <a:chOff x="347692" y="4067504"/>
            <a:chExt cx="3327428" cy="953270"/>
          </a:xfrm>
        </p:grpSpPr>
        <p:sp>
          <p:nvSpPr>
            <p:cNvPr id="33" name="角丸四角形 32"/>
            <p:cNvSpPr/>
            <p:nvPr/>
          </p:nvSpPr>
          <p:spPr>
            <a:xfrm>
              <a:off x="896250" y="4361565"/>
              <a:ext cx="2778870" cy="659209"/>
            </a:xfrm>
            <a:prstGeom prst="roundRect">
              <a:avLst/>
            </a:prstGeom>
            <a:solidFill>
              <a:schemeClr val="accent3"/>
            </a:solidFill>
            <a:ln w="19050" cmpd="sng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4" name="図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0322" y="4420355"/>
              <a:ext cx="1752600" cy="266700"/>
            </a:xfrm>
            <a:prstGeom prst="rect">
              <a:avLst/>
            </a:prstGeom>
          </p:spPr>
        </p:pic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0322" y="4731242"/>
              <a:ext cx="1333500" cy="209550"/>
            </a:xfrm>
            <a:prstGeom prst="rect">
              <a:avLst/>
            </a:prstGeom>
          </p:spPr>
        </p:pic>
        <p:pic>
          <p:nvPicPr>
            <p:cNvPr id="23" name="図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47034" y="4605184"/>
              <a:ext cx="781050" cy="228600"/>
            </a:xfrm>
            <a:prstGeom prst="rect">
              <a:avLst/>
            </a:prstGeom>
          </p:spPr>
        </p:pic>
        <p:sp>
          <p:nvSpPr>
            <p:cNvPr id="25" name="テキスト ボックス 24"/>
            <p:cNvSpPr txBox="1"/>
            <p:nvPr/>
          </p:nvSpPr>
          <p:spPr>
            <a:xfrm>
              <a:off x="347692" y="4067504"/>
              <a:ext cx="2678205" cy="494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ja-JP" sz="1600" dirty="0" smtClean="0">
                  <a:latin typeface="Century Gothic"/>
                  <a:cs typeface="Century Gothic"/>
                </a:rPr>
                <a:t>② Change of </a:t>
              </a:r>
              <a:r>
                <a:rPr lang="en-US" altLang="ja-JP" sz="1600" dirty="0" err="1" smtClean="0">
                  <a:latin typeface="Century Gothic"/>
                  <a:cs typeface="Century Gothic"/>
                </a:rPr>
                <a:t>v</a:t>
              </a:r>
              <a:r>
                <a:rPr lang="en-US" altLang="ja-JP" sz="1600" i="1" baseline="30000" dirty="0" err="1" smtClean="0">
                  <a:latin typeface="Century Gothic"/>
                  <a:cs typeface="Century Gothic"/>
                </a:rPr>
                <a:t>μ</a:t>
              </a:r>
              <a:r>
                <a:rPr lang="en-US" altLang="ja-JP" sz="1600" dirty="0" smtClean="0">
                  <a:latin typeface="Century Gothic"/>
                  <a:cs typeface="Century Gothic"/>
                </a:rPr>
                <a:t> and </a:t>
              </a:r>
              <a:r>
                <a:rPr lang="en-US" altLang="ja-JP" sz="1600" dirty="0" err="1" smtClean="0">
                  <a:latin typeface="Century Gothic"/>
                  <a:cs typeface="Century Gothic"/>
                </a:rPr>
                <a:t>k</a:t>
              </a:r>
              <a:r>
                <a:rPr lang="en-US" altLang="ja-JP" sz="1600" i="1" baseline="30000" dirty="0" err="1">
                  <a:latin typeface="Century Gothic"/>
                  <a:cs typeface="Century Gothic"/>
                </a:rPr>
                <a:t>μ</a:t>
              </a:r>
              <a:endParaRPr lang="en-US" altLang="ja-JP" sz="1600" i="1" baseline="30000" dirty="0">
                <a:latin typeface="Century Gothic"/>
                <a:cs typeface="Century Gothic"/>
              </a:endParaRPr>
            </a:p>
            <a:p>
              <a:pPr>
                <a:lnSpc>
                  <a:spcPct val="80000"/>
                </a:lnSpc>
              </a:pPr>
              <a:endParaRPr lang="en-US" altLang="ja-JP" sz="1600" dirty="0" smtClean="0">
                <a:latin typeface="Century Gothic"/>
                <a:cs typeface="Century Gothic"/>
              </a:endParaRPr>
            </a:p>
          </p:txBody>
        </p:sp>
      </p:grpSp>
      <p:grpSp>
        <p:nvGrpSpPr>
          <p:cNvPr id="16" name="図形グループ 15"/>
          <p:cNvGrpSpPr/>
          <p:nvPr/>
        </p:nvGrpSpPr>
        <p:grpSpPr>
          <a:xfrm>
            <a:off x="347693" y="5135995"/>
            <a:ext cx="3489080" cy="648745"/>
            <a:chOff x="347693" y="5135995"/>
            <a:chExt cx="3489080" cy="648745"/>
          </a:xfrm>
        </p:grpSpPr>
        <p:pic>
          <p:nvPicPr>
            <p:cNvPr id="17" name="図 1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827123" y="5463865"/>
              <a:ext cx="1009650" cy="266700"/>
            </a:xfrm>
            <a:prstGeom prst="rect">
              <a:avLst/>
            </a:prstGeom>
          </p:spPr>
        </p:pic>
        <p:pic>
          <p:nvPicPr>
            <p:cNvPr id="26" name="図 2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25778" y="5441840"/>
              <a:ext cx="1828800" cy="342900"/>
            </a:xfrm>
            <a:prstGeom prst="rect">
              <a:avLst/>
            </a:prstGeom>
          </p:spPr>
        </p:pic>
        <p:sp>
          <p:nvSpPr>
            <p:cNvPr id="27" name="テキスト ボックス 26"/>
            <p:cNvSpPr txBox="1"/>
            <p:nvPr/>
          </p:nvSpPr>
          <p:spPr>
            <a:xfrm>
              <a:off x="347693" y="5135995"/>
              <a:ext cx="2259319" cy="2975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ja-JP" sz="1600" dirty="0" smtClean="0">
                  <a:latin typeface="Century Gothic"/>
                  <a:cs typeface="Century Gothic"/>
                </a:rPr>
                <a:t>③ Condition of v</a:t>
              </a:r>
              <a:r>
                <a:rPr lang="en-US" altLang="ja-JP" sz="1600" baseline="30000" dirty="0" smtClean="0">
                  <a:latin typeface="Century Gothic"/>
                  <a:cs typeface="Century Gothic"/>
                </a:rPr>
                <a:t>2 </a:t>
              </a:r>
              <a:r>
                <a:rPr lang="en-US" altLang="ja-JP" sz="1600" dirty="0" smtClean="0">
                  <a:latin typeface="Century Gothic"/>
                  <a:cs typeface="Century Gothic"/>
                </a:rPr>
                <a:t>= 1</a:t>
              </a:r>
            </a:p>
          </p:txBody>
        </p:sp>
      </p:grpSp>
      <p:grpSp>
        <p:nvGrpSpPr>
          <p:cNvPr id="38" name="図形グループ 37"/>
          <p:cNvGrpSpPr/>
          <p:nvPr/>
        </p:nvGrpSpPr>
        <p:grpSpPr>
          <a:xfrm>
            <a:off x="347693" y="5868424"/>
            <a:ext cx="3278838" cy="859635"/>
            <a:chOff x="347693" y="5868424"/>
            <a:chExt cx="3278838" cy="859635"/>
          </a:xfrm>
        </p:grpSpPr>
        <p:sp>
          <p:nvSpPr>
            <p:cNvPr id="34" name="角丸四角形 33"/>
            <p:cNvSpPr/>
            <p:nvPr/>
          </p:nvSpPr>
          <p:spPr>
            <a:xfrm>
              <a:off x="847661" y="6150104"/>
              <a:ext cx="2778870" cy="555276"/>
            </a:xfrm>
            <a:prstGeom prst="roundRect">
              <a:avLst/>
            </a:prstGeom>
            <a:solidFill>
              <a:schemeClr val="accent3"/>
            </a:solidFill>
            <a:ln w="19050" cmpd="sng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8" name="図 1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00736" y="6137509"/>
              <a:ext cx="2667000" cy="590550"/>
            </a:xfrm>
            <a:prstGeom prst="rect">
              <a:avLst/>
            </a:prstGeom>
          </p:spPr>
        </p:pic>
        <p:sp>
          <p:nvSpPr>
            <p:cNvPr id="28" name="テキスト ボックス 27"/>
            <p:cNvSpPr txBox="1"/>
            <p:nvPr/>
          </p:nvSpPr>
          <p:spPr>
            <a:xfrm>
              <a:off x="347693" y="5868424"/>
              <a:ext cx="2508319" cy="2975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ja-JP" sz="1600" dirty="0" smtClean="0">
                  <a:latin typeface="Century Gothic"/>
                  <a:cs typeface="Century Gothic"/>
                </a:rPr>
                <a:t>④ Transformation of Q</a:t>
              </a:r>
              <a:r>
                <a:rPr lang="en-US" altLang="ja-JP" sz="1600" baseline="-25000" dirty="0" smtClean="0">
                  <a:latin typeface="Century Gothic"/>
                  <a:cs typeface="Century Gothic"/>
                </a:rPr>
                <a:t>v</a:t>
              </a:r>
            </a:p>
          </p:txBody>
        </p:sp>
      </p:grpSp>
      <p:grpSp>
        <p:nvGrpSpPr>
          <p:cNvPr id="39" name="図形グループ 38"/>
          <p:cNvGrpSpPr/>
          <p:nvPr/>
        </p:nvGrpSpPr>
        <p:grpSpPr>
          <a:xfrm>
            <a:off x="4769839" y="3273288"/>
            <a:ext cx="3933215" cy="2386729"/>
            <a:chOff x="4769839" y="3273288"/>
            <a:chExt cx="3933215" cy="2386729"/>
          </a:xfrm>
        </p:grpSpPr>
        <p:sp>
          <p:nvSpPr>
            <p:cNvPr id="35" name="角丸四角形 34"/>
            <p:cNvSpPr/>
            <p:nvPr/>
          </p:nvSpPr>
          <p:spPr>
            <a:xfrm>
              <a:off x="5183272" y="4534201"/>
              <a:ext cx="2778870" cy="1125816"/>
            </a:xfrm>
            <a:prstGeom prst="roundRect">
              <a:avLst/>
            </a:prstGeom>
            <a:solidFill>
              <a:schemeClr val="accent3"/>
            </a:solidFill>
            <a:ln w="19050" cmpd="sng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9" name="図 1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159754" y="3579246"/>
              <a:ext cx="1581150" cy="285750"/>
            </a:xfrm>
            <a:prstGeom prst="rect">
              <a:avLst/>
            </a:prstGeom>
          </p:spPr>
        </p:pic>
        <p:pic>
          <p:nvPicPr>
            <p:cNvPr id="20" name="図 19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159754" y="3888086"/>
              <a:ext cx="3543300" cy="590550"/>
            </a:xfrm>
            <a:prstGeom prst="rect">
              <a:avLst/>
            </a:prstGeom>
          </p:spPr>
        </p:pic>
        <p:pic>
          <p:nvPicPr>
            <p:cNvPr id="21" name="図 2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358002" y="4514653"/>
              <a:ext cx="2514600" cy="590550"/>
            </a:xfrm>
            <a:prstGeom prst="rect">
              <a:avLst/>
            </a:prstGeom>
          </p:spPr>
        </p:pic>
        <p:pic>
          <p:nvPicPr>
            <p:cNvPr id="22" name="図 2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345313" y="5085193"/>
              <a:ext cx="2514600" cy="552450"/>
            </a:xfrm>
            <a:prstGeom prst="rect">
              <a:avLst/>
            </a:prstGeom>
          </p:spPr>
        </p:pic>
        <p:sp>
          <p:nvSpPr>
            <p:cNvPr id="29" name="テキスト ボックス 28"/>
            <p:cNvSpPr txBox="1"/>
            <p:nvPr/>
          </p:nvSpPr>
          <p:spPr>
            <a:xfrm>
              <a:off x="4769839" y="3273288"/>
              <a:ext cx="3360315" cy="2975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ja-JP" sz="1600" dirty="0" smtClean="0">
                  <a:latin typeface="Century Gothic"/>
                  <a:cs typeface="Century Gothic"/>
                </a:rPr>
                <a:t>⑤ Transformation of </a:t>
              </a:r>
              <a:r>
                <a:rPr lang="en-US" altLang="ja-JP" sz="1600" dirty="0" err="1" smtClean="0">
                  <a:latin typeface="Century Gothic"/>
                  <a:cs typeface="Century Gothic"/>
                </a:rPr>
                <a:t>Lagrangian</a:t>
              </a:r>
              <a:endParaRPr lang="en-US" altLang="ja-JP" sz="1600" baseline="-25000" dirty="0" smtClean="0">
                <a:latin typeface="Century Gothic"/>
                <a:cs typeface="Century Gothic"/>
              </a:endParaRPr>
            </a:p>
          </p:txBody>
        </p:sp>
      </p:grpSp>
      <p:grpSp>
        <p:nvGrpSpPr>
          <p:cNvPr id="40" name="図形グループ 39"/>
          <p:cNvGrpSpPr/>
          <p:nvPr/>
        </p:nvGrpSpPr>
        <p:grpSpPr>
          <a:xfrm>
            <a:off x="4769839" y="5773323"/>
            <a:ext cx="4282142" cy="905451"/>
            <a:chOff x="4769839" y="5773323"/>
            <a:chExt cx="4282142" cy="905451"/>
          </a:xfrm>
        </p:grpSpPr>
        <p:sp>
          <p:nvSpPr>
            <p:cNvPr id="36" name="角丸四角形 35"/>
            <p:cNvSpPr/>
            <p:nvPr/>
          </p:nvSpPr>
          <p:spPr>
            <a:xfrm>
              <a:off x="5075490" y="6068584"/>
              <a:ext cx="3597564" cy="352211"/>
            </a:xfrm>
            <a:prstGeom prst="roundRect">
              <a:avLst/>
            </a:prstGeom>
            <a:solidFill>
              <a:schemeClr val="accent2"/>
            </a:solidFill>
            <a:ln w="19050" cmpd="sng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0" name="図 29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153272" y="6116357"/>
              <a:ext cx="781050" cy="247650"/>
            </a:xfrm>
            <a:prstGeom prst="rect">
              <a:avLst/>
            </a:prstGeom>
          </p:spPr>
        </p:pic>
        <p:sp>
          <p:nvSpPr>
            <p:cNvPr id="31" name="テキスト ボックス 30"/>
            <p:cNvSpPr txBox="1"/>
            <p:nvPr/>
          </p:nvSpPr>
          <p:spPr>
            <a:xfrm>
              <a:off x="4769839" y="5773323"/>
              <a:ext cx="4282142" cy="2975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ja-JP" sz="1600" dirty="0" smtClean="0">
                  <a:latin typeface="Century Gothic"/>
                  <a:cs typeface="Century Gothic"/>
                </a:rPr>
                <a:t>⑥ Invariance of HQ</a:t>
              </a:r>
              <a:r>
                <a:rPr lang="ja-JP" altLang="en-US" sz="1600" dirty="0" smtClean="0">
                  <a:latin typeface="Century Gothic"/>
                  <a:cs typeface="Century Gothic"/>
                </a:rPr>
                <a:t> </a:t>
              </a:r>
              <a:r>
                <a:rPr lang="en-US" altLang="ja-JP" sz="1600" dirty="0" smtClean="0">
                  <a:latin typeface="Century Gothic"/>
                  <a:cs typeface="Century Gothic"/>
                </a:rPr>
                <a:t>effective </a:t>
              </a:r>
              <a:r>
                <a:rPr lang="en-US" altLang="ja-JP" sz="1600" dirty="0" err="1" smtClean="0">
                  <a:latin typeface="Century Gothic"/>
                  <a:cs typeface="Century Gothic"/>
                </a:rPr>
                <a:t>Lagrangian</a:t>
              </a:r>
              <a:endParaRPr lang="en-US" altLang="ja-JP" sz="1600" baseline="-25000" dirty="0" smtClean="0">
                <a:latin typeface="Century Gothic"/>
                <a:cs typeface="Century Gothic"/>
              </a:endParaRPr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5862092" y="6099762"/>
              <a:ext cx="2873407" cy="2975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ja-JP" sz="1600" dirty="0" smtClean="0">
                  <a:latin typeface="Century Gothic"/>
                  <a:cs typeface="Century Gothic"/>
                </a:rPr>
                <a:t>: invariant  for changing </a:t>
              </a:r>
              <a:r>
                <a:rPr lang="en-US" altLang="ja-JP" sz="1600" dirty="0" err="1" smtClean="0">
                  <a:latin typeface="Century Gothic"/>
                  <a:cs typeface="Century Gothic"/>
                </a:rPr>
                <a:t>v</a:t>
              </a:r>
              <a:r>
                <a:rPr lang="en-US" altLang="ja-JP" sz="1600" i="1" baseline="30000" dirty="0" err="1" smtClean="0">
                  <a:latin typeface="Century Gothic"/>
                  <a:cs typeface="Century Gothic"/>
                </a:rPr>
                <a:t>μ</a:t>
              </a:r>
              <a:endParaRPr lang="en-US" altLang="ja-JP" sz="1600" i="1" baseline="30000" dirty="0">
                <a:latin typeface="Century Gothic"/>
                <a:cs typeface="Century Gothic"/>
              </a:endParaRPr>
            </a:p>
          </p:txBody>
        </p:sp>
        <p:sp>
          <p:nvSpPr>
            <p:cNvPr id="37" name="テキスト ボックス 36"/>
            <p:cNvSpPr txBox="1"/>
            <p:nvPr/>
          </p:nvSpPr>
          <p:spPr>
            <a:xfrm>
              <a:off x="5617727" y="6432553"/>
              <a:ext cx="235337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ja-JP" sz="1200" dirty="0" smtClean="0">
                  <a:latin typeface="Century Gothic"/>
                  <a:cs typeface="Century Gothic"/>
                </a:rPr>
                <a:t>We can choose any v-frame.</a:t>
              </a:r>
            </a:p>
          </p:txBody>
        </p:sp>
      </p:grpSp>
      <p:grpSp>
        <p:nvGrpSpPr>
          <p:cNvPr id="83" name="図形グループ 82"/>
          <p:cNvGrpSpPr/>
          <p:nvPr/>
        </p:nvGrpSpPr>
        <p:grpSpPr>
          <a:xfrm>
            <a:off x="4072424" y="3643644"/>
            <a:ext cx="4799596" cy="2613209"/>
            <a:chOff x="3220765" y="1258342"/>
            <a:chExt cx="4799596" cy="2613209"/>
          </a:xfrm>
        </p:grpSpPr>
        <p:grpSp>
          <p:nvGrpSpPr>
            <p:cNvPr id="84" name="図形グループ 83"/>
            <p:cNvGrpSpPr/>
            <p:nvPr/>
          </p:nvGrpSpPr>
          <p:grpSpPr>
            <a:xfrm>
              <a:off x="4602841" y="1258342"/>
              <a:ext cx="1748974" cy="1782998"/>
              <a:chOff x="2636799" y="1438983"/>
              <a:chExt cx="1748974" cy="1782998"/>
            </a:xfrm>
          </p:grpSpPr>
          <p:grpSp>
            <p:nvGrpSpPr>
              <p:cNvPr id="106" name="図形グループ 105"/>
              <p:cNvGrpSpPr/>
              <p:nvPr/>
            </p:nvGrpSpPr>
            <p:grpSpPr>
              <a:xfrm>
                <a:off x="2636799" y="1438983"/>
                <a:ext cx="1748974" cy="1782998"/>
                <a:chOff x="2530662" y="1975712"/>
                <a:chExt cx="1748974" cy="1782998"/>
              </a:xfrm>
            </p:grpSpPr>
            <p:grpSp>
              <p:nvGrpSpPr>
                <p:cNvPr id="116" name="図形グループ 115"/>
                <p:cNvGrpSpPr/>
                <p:nvPr/>
              </p:nvGrpSpPr>
              <p:grpSpPr>
                <a:xfrm>
                  <a:off x="2530662" y="2335177"/>
                  <a:ext cx="1423533" cy="1423533"/>
                  <a:chOff x="810432" y="1259831"/>
                  <a:chExt cx="1423533" cy="1423533"/>
                </a:xfrm>
              </p:grpSpPr>
              <p:cxnSp>
                <p:nvCxnSpPr>
                  <p:cNvPr id="122" name="直線矢印コネクタ 121"/>
                  <p:cNvCxnSpPr/>
                  <p:nvPr/>
                </p:nvCxnSpPr>
                <p:spPr>
                  <a:xfrm flipV="1">
                    <a:off x="1046540" y="1259831"/>
                    <a:ext cx="0" cy="1423533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arrow" w="lg" len="lg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3" name="直線矢印コネクタ 122"/>
                  <p:cNvCxnSpPr/>
                  <p:nvPr/>
                </p:nvCxnSpPr>
                <p:spPr>
                  <a:xfrm rot="5400000" flipV="1">
                    <a:off x="1522199" y="1741463"/>
                    <a:ext cx="0" cy="1423533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arrow" w="lg" len="lg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17" name="円/楕円 116"/>
                <p:cNvSpPr/>
                <p:nvPr/>
              </p:nvSpPr>
              <p:spPr>
                <a:xfrm>
                  <a:off x="3280199" y="2756304"/>
                  <a:ext cx="282198" cy="28219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18" name="直線矢印コネクタ 117"/>
                <p:cNvCxnSpPr/>
                <p:nvPr/>
              </p:nvCxnSpPr>
              <p:spPr>
                <a:xfrm>
                  <a:off x="3679075" y="2905550"/>
                  <a:ext cx="486783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9" name="テキスト ボックス 118"/>
                <p:cNvSpPr txBox="1"/>
                <p:nvPr/>
              </p:nvSpPr>
              <p:spPr>
                <a:xfrm>
                  <a:off x="3966730" y="3354169"/>
                  <a:ext cx="312906" cy="3488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80000"/>
                    </a:lnSpc>
                  </a:pPr>
                  <a:r>
                    <a:rPr lang="en-US" altLang="ja-JP" sz="2000" dirty="0" smtClean="0">
                      <a:latin typeface="Century Gothic"/>
                      <a:cs typeface="Century Gothic"/>
                    </a:rPr>
                    <a:t>x</a:t>
                  </a:r>
                </a:p>
              </p:txBody>
            </p:sp>
            <p:sp>
              <p:nvSpPr>
                <p:cNvPr id="120" name="テキスト ボックス 119"/>
                <p:cNvSpPr txBox="1"/>
                <p:nvPr/>
              </p:nvSpPr>
              <p:spPr>
                <a:xfrm>
                  <a:off x="2605683" y="1975712"/>
                  <a:ext cx="322174" cy="3488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80000"/>
                    </a:lnSpc>
                  </a:pPr>
                  <a:r>
                    <a:rPr lang="en-US" altLang="ja-JP" sz="2000" dirty="0" smtClean="0">
                      <a:latin typeface="Century Gothic"/>
                      <a:cs typeface="Century Gothic"/>
                    </a:rPr>
                    <a:t>y</a:t>
                  </a:r>
                </a:p>
              </p:txBody>
            </p:sp>
            <p:sp>
              <p:nvSpPr>
                <p:cNvPr id="121" name="テキスト ボックス 120"/>
                <p:cNvSpPr txBox="1"/>
                <p:nvPr/>
              </p:nvSpPr>
              <p:spPr>
                <a:xfrm>
                  <a:off x="2852716" y="2307624"/>
                  <a:ext cx="1277313" cy="4442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en-US" altLang="ja-JP" sz="1400" dirty="0" smtClean="0">
                      <a:latin typeface="Century Gothic"/>
                      <a:cs typeface="Century Gothic"/>
                    </a:rPr>
                    <a:t>heavy quark</a:t>
                  </a:r>
                </a:p>
                <a:p>
                  <a:pPr algn="ctr">
                    <a:lnSpc>
                      <a:spcPct val="80000"/>
                    </a:lnSpc>
                  </a:pPr>
                  <a:r>
                    <a:rPr lang="en-US" altLang="ja-JP" sz="1400" dirty="0" smtClean="0">
                      <a:latin typeface="Century Gothic"/>
                      <a:cs typeface="Century Gothic"/>
                    </a:rPr>
                    <a:t>(mass </a:t>
                  </a:r>
                  <a:r>
                    <a:rPr lang="en-US" altLang="ja-JP" sz="1400" dirty="0" err="1" smtClean="0">
                      <a:latin typeface="Century Gothic"/>
                      <a:cs typeface="Century Gothic"/>
                    </a:rPr>
                    <a:t>m</a:t>
                  </a:r>
                  <a:r>
                    <a:rPr lang="en-US" altLang="ja-JP" sz="1400" baseline="-25000" dirty="0" err="1" smtClean="0">
                      <a:latin typeface="Century Gothic"/>
                      <a:cs typeface="Century Gothic"/>
                    </a:rPr>
                    <a:t>Q</a:t>
                  </a:r>
                  <a:r>
                    <a:rPr lang="en-US" altLang="ja-JP" sz="1400" dirty="0" smtClean="0">
                      <a:latin typeface="Century Gothic"/>
                      <a:cs typeface="Century Gothic"/>
                    </a:rPr>
                    <a:t>)</a:t>
                  </a:r>
                </a:p>
              </p:txBody>
            </p:sp>
          </p:grpSp>
          <p:grpSp>
            <p:nvGrpSpPr>
              <p:cNvPr id="107" name="図形グループ 106"/>
              <p:cNvGrpSpPr/>
              <p:nvPr/>
            </p:nvGrpSpPr>
            <p:grpSpPr>
              <a:xfrm>
                <a:off x="2939034" y="2627340"/>
                <a:ext cx="199141" cy="367327"/>
                <a:chOff x="4452469" y="2494082"/>
                <a:chExt cx="199141" cy="367327"/>
              </a:xfrm>
            </p:grpSpPr>
            <p:cxnSp>
              <p:nvCxnSpPr>
                <p:cNvPr id="110" name="直線コネクタ 109"/>
                <p:cNvCxnSpPr/>
                <p:nvPr/>
              </p:nvCxnSpPr>
              <p:spPr>
                <a:xfrm>
                  <a:off x="4550160" y="2724037"/>
                  <a:ext cx="60118" cy="13526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直線コネクタ 110"/>
                <p:cNvCxnSpPr/>
                <p:nvPr/>
              </p:nvCxnSpPr>
              <p:spPr>
                <a:xfrm flipH="1">
                  <a:off x="4490042" y="2726147"/>
                  <a:ext cx="60118" cy="13526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直線コネクタ 111"/>
                <p:cNvCxnSpPr/>
                <p:nvPr/>
              </p:nvCxnSpPr>
              <p:spPr>
                <a:xfrm>
                  <a:off x="4550160" y="2573747"/>
                  <a:ext cx="0" cy="1524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直線コネクタ 112"/>
                <p:cNvCxnSpPr/>
                <p:nvPr/>
              </p:nvCxnSpPr>
              <p:spPr>
                <a:xfrm flipH="1">
                  <a:off x="4452469" y="2632744"/>
                  <a:ext cx="97692" cy="9129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直線コネクタ 113"/>
                <p:cNvCxnSpPr/>
                <p:nvPr/>
              </p:nvCxnSpPr>
              <p:spPr>
                <a:xfrm>
                  <a:off x="4553918" y="2638611"/>
                  <a:ext cx="97692" cy="9129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5" name="円/楕円 114"/>
                <p:cNvSpPr/>
                <p:nvPr/>
              </p:nvSpPr>
              <p:spPr>
                <a:xfrm>
                  <a:off x="4497687" y="2494082"/>
                  <a:ext cx="105077" cy="105077"/>
                </a:xfrm>
                <a:prstGeom prst="ellipse">
                  <a:avLst/>
                </a:prstGeom>
                <a:solidFill>
                  <a:schemeClr val="bg1"/>
                </a:solidFill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cxnSp>
            <p:nvCxnSpPr>
              <p:cNvPr id="108" name="直線矢印コネクタ 107"/>
              <p:cNvCxnSpPr/>
              <p:nvPr/>
            </p:nvCxnSpPr>
            <p:spPr>
              <a:xfrm flipV="1">
                <a:off x="3162955" y="2476361"/>
                <a:ext cx="252484" cy="230644"/>
              </a:xfrm>
              <a:prstGeom prst="straightConnector1">
                <a:avLst/>
              </a:prstGeom>
              <a:ln w="28575" cmpd="sng">
                <a:solidFill>
                  <a:schemeClr val="tx1"/>
                </a:solidFill>
                <a:prstDash val="sysDash"/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9" name="図 108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307381" y="2548717"/>
                <a:ext cx="266700" cy="228600"/>
              </a:xfrm>
              <a:prstGeom prst="rect">
                <a:avLst/>
              </a:prstGeom>
            </p:spPr>
          </p:pic>
        </p:grpSp>
        <p:grpSp>
          <p:nvGrpSpPr>
            <p:cNvPr id="85" name="図形グループ 84"/>
            <p:cNvGrpSpPr/>
            <p:nvPr/>
          </p:nvGrpSpPr>
          <p:grpSpPr>
            <a:xfrm>
              <a:off x="3220765" y="1590254"/>
              <a:ext cx="2096003" cy="1782998"/>
              <a:chOff x="1254723" y="1770895"/>
              <a:chExt cx="2096003" cy="1782998"/>
            </a:xfrm>
          </p:grpSpPr>
          <p:cxnSp>
            <p:nvCxnSpPr>
              <p:cNvPr id="91" name="直線矢印コネクタ 90"/>
              <p:cNvCxnSpPr/>
              <p:nvPr/>
            </p:nvCxnSpPr>
            <p:spPr>
              <a:xfrm flipV="1">
                <a:off x="1879707" y="2372545"/>
                <a:ext cx="1471019" cy="619301"/>
              </a:xfrm>
              <a:prstGeom prst="straightConnector1">
                <a:avLst/>
              </a:prstGeom>
              <a:ln w="38100" cmpd="sng">
                <a:solidFill>
                  <a:schemeClr val="accent2"/>
                </a:solidFill>
                <a:prstDash val="sysDash"/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2" name="図形グループ 91"/>
              <p:cNvGrpSpPr/>
              <p:nvPr/>
            </p:nvGrpSpPr>
            <p:grpSpPr>
              <a:xfrm>
                <a:off x="1254723" y="1770895"/>
                <a:ext cx="1833883" cy="1782998"/>
                <a:chOff x="-632539" y="1476020"/>
                <a:chExt cx="1833883" cy="1782998"/>
              </a:xfrm>
            </p:grpSpPr>
            <p:grpSp>
              <p:nvGrpSpPr>
                <p:cNvPr id="93" name="図形グループ 92"/>
                <p:cNvGrpSpPr/>
                <p:nvPr/>
              </p:nvGrpSpPr>
              <p:grpSpPr>
                <a:xfrm>
                  <a:off x="-268612" y="2649416"/>
                  <a:ext cx="199141" cy="367327"/>
                  <a:chOff x="4452469" y="2494082"/>
                  <a:chExt cx="199141" cy="367327"/>
                </a:xfrm>
              </p:grpSpPr>
              <p:cxnSp>
                <p:nvCxnSpPr>
                  <p:cNvPr id="100" name="直線コネクタ 99"/>
                  <p:cNvCxnSpPr/>
                  <p:nvPr/>
                </p:nvCxnSpPr>
                <p:spPr>
                  <a:xfrm>
                    <a:off x="4550160" y="2724037"/>
                    <a:ext cx="60118" cy="135262"/>
                  </a:xfrm>
                  <a:prstGeom prst="line">
                    <a:avLst/>
                  </a:prstGeom>
                  <a:ln w="38100" cmpd="sng">
                    <a:solidFill>
                      <a:schemeClr val="accent2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1" name="直線コネクタ 100"/>
                  <p:cNvCxnSpPr/>
                  <p:nvPr/>
                </p:nvCxnSpPr>
                <p:spPr>
                  <a:xfrm flipH="1">
                    <a:off x="4490042" y="2726147"/>
                    <a:ext cx="60118" cy="135262"/>
                  </a:xfrm>
                  <a:prstGeom prst="line">
                    <a:avLst/>
                  </a:prstGeom>
                  <a:ln w="38100" cmpd="sng">
                    <a:solidFill>
                      <a:schemeClr val="accent2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2" name="直線コネクタ 101"/>
                  <p:cNvCxnSpPr/>
                  <p:nvPr/>
                </p:nvCxnSpPr>
                <p:spPr>
                  <a:xfrm>
                    <a:off x="4550160" y="2573747"/>
                    <a:ext cx="0" cy="152400"/>
                  </a:xfrm>
                  <a:prstGeom prst="line">
                    <a:avLst/>
                  </a:prstGeom>
                  <a:ln w="38100" cmpd="sng">
                    <a:solidFill>
                      <a:schemeClr val="accent2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" name="直線コネクタ 102"/>
                  <p:cNvCxnSpPr/>
                  <p:nvPr/>
                </p:nvCxnSpPr>
                <p:spPr>
                  <a:xfrm flipH="1">
                    <a:off x="4452469" y="2632744"/>
                    <a:ext cx="97692" cy="91293"/>
                  </a:xfrm>
                  <a:prstGeom prst="line">
                    <a:avLst/>
                  </a:prstGeom>
                  <a:ln w="38100" cmpd="sng">
                    <a:solidFill>
                      <a:schemeClr val="accent2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4" name="直線コネクタ 103"/>
                  <p:cNvCxnSpPr/>
                  <p:nvPr/>
                </p:nvCxnSpPr>
                <p:spPr>
                  <a:xfrm>
                    <a:off x="4553918" y="2638611"/>
                    <a:ext cx="97692" cy="91293"/>
                  </a:xfrm>
                  <a:prstGeom prst="line">
                    <a:avLst/>
                  </a:prstGeom>
                  <a:ln w="38100" cmpd="sng">
                    <a:solidFill>
                      <a:schemeClr val="accent2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5" name="円/楕円 104"/>
                  <p:cNvSpPr/>
                  <p:nvPr/>
                </p:nvSpPr>
                <p:spPr>
                  <a:xfrm>
                    <a:off x="4497687" y="2494082"/>
                    <a:ext cx="105077" cy="105077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 cmpd="sng">
                    <a:solidFill>
                      <a:schemeClr val="accent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grpSp>
              <p:nvGrpSpPr>
                <p:cNvPr id="94" name="図形グループ 93"/>
                <p:cNvGrpSpPr/>
                <p:nvPr/>
              </p:nvGrpSpPr>
              <p:grpSpPr>
                <a:xfrm>
                  <a:off x="-632539" y="1476020"/>
                  <a:ext cx="1833883" cy="1782998"/>
                  <a:chOff x="2530662" y="1975712"/>
                  <a:chExt cx="1833883" cy="1782998"/>
                </a:xfrm>
              </p:grpSpPr>
              <p:grpSp>
                <p:nvGrpSpPr>
                  <p:cNvPr id="95" name="図形グループ 94"/>
                  <p:cNvGrpSpPr/>
                  <p:nvPr/>
                </p:nvGrpSpPr>
                <p:grpSpPr>
                  <a:xfrm>
                    <a:off x="2530662" y="2335177"/>
                    <a:ext cx="1423533" cy="1423533"/>
                    <a:chOff x="810432" y="1259831"/>
                    <a:chExt cx="1423533" cy="1423533"/>
                  </a:xfrm>
                </p:grpSpPr>
                <p:cxnSp>
                  <p:nvCxnSpPr>
                    <p:cNvPr id="98" name="直線矢印コネクタ 97"/>
                    <p:cNvCxnSpPr/>
                    <p:nvPr/>
                  </p:nvCxnSpPr>
                  <p:spPr>
                    <a:xfrm flipV="1">
                      <a:off x="1046540" y="1259831"/>
                      <a:ext cx="0" cy="1423533"/>
                    </a:xfrm>
                    <a:prstGeom prst="straightConnector1">
                      <a:avLst/>
                    </a:prstGeom>
                    <a:ln w="38100" cmpd="sng">
                      <a:solidFill>
                        <a:schemeClr val="accent2"/>
                      </a:solidFill>
                      <a:tailEnd type="arrow" w="lg" len="lg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9" name="直線矢印コネクタ 98"/>
                    <p:cNvCxnSpPr/>
                    <p:nvPr/>
                  </p:nvCxnSpPr>
                  <p:spPr>
                    <a:xfrm rot="5400000" flipV="1">
                      <a:off x="1522199" y="1741463"/>
                      <a:ext cx="0" cy="1423533"/>
                    </a:xfrm>
                    <a:prstGeom prst="straightConnector1">
                      <a:avLst/>
                    </a:prstGeom>
                    <a:ln w="38100" cmpd="sng">
                      <a:solidFill>
                        <a:schemeClr val="accent2"/>
                      </a:solidFill>
                      <a:tailEnd type="arrow" w="lg" len="lg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96" name="テキスト ボックス 95"/>
                  <p:cNvSpPr txBox="1"/>
                  <p:nvPr/>
                </p:nvSpPr>
                <p:spPr>
                  <a:xfrm>
                    <a:off x="3966730" y="3354169"/>
                    <a:ext cx="397815" cy="34881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ct val="80000"/>
                      </a:lnSpc>
                    </a:pPr>
                    <a:r>
                      <a:rPr lang="en-US" altLang="ja-JP" sz="2000" b="1" dirty="0" smtClean="0">
                        <a:solidFill>
                          <a:srgbClr val="C0504D"/>
                        </a:solidFill>
                        <a:latin typeface="Century Gothic"/>
                        <a:cs typeface="Century Gothic"/>
                      </a:rPr>
                      <a:t>x’</a:t>
                    </a:r>
                  </a:p>
                </p:txBody>
              </p:sp>
              <p:sp>
                <p:nvSpPr>
                  <p:cNvPr id="97" name="テキスト ボックス 96"/>
                  <p:cNvSpPr txBox="1"/>
                  <p:nvPr/>
                </p:nvSpPr>
                <p:spPr>
                  <a:xfrm>
                    <a:off x="2605683" y="1975712"/>
                    <a:ext cx="412217" cy="34881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ct val="80000"/>
                      </a:lnSpc>
                    </a:pPr>
                    <a:r>
                      <a:rPr lang="en-US" altLang="ja-JP" sz="2000" b="1" dirty="0" smtClean="0">
                        <a:solidFill>
                          <a:srgbClr val="C0504D"/>
                        </a:solidFill>
                        <a:latin typeface="Century Gothic"/>
                        <a:cs typeface="Century Gothic"/>
                      </a:rPr>
                      <a:t>y’</a:t>
                    </a:r>
                  </a:p>
                </p:txBody>
              </p:sp>
            </p:grpSp>
          </p:grpSp>
        </p:grpSp>
        <p:pic>
          <p:nvPicPr>
            <p:cNvPr id="86" name="図 85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324911" y="2325736"/>
              <a:ext cx="1695450" cy="285750"/>
            </a:xfrm>
            <a:prstGeom prst="rect">
              <a:avLst/>
            </a:prstGeom>
          </p:spPr>
        </p:pic>
        <p:pic>
          <p:nvPicPr>
            <p:cNvPr id="87" name="図 86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3845749" y="3329563"/>
              <a:ext cx="1752600" cy="304800"/>
            </a:xfrm>
            <a:prstGeom prst="rect">
              <a:avLst/>
            </a:prstGeom>
          </p:spPr>
        </p:pic>
        <p:pic>
          <p:nvPicPr>
            <p:cNvPr id="88" name="図 87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3855543" y="3642951"/>
              <a:ext cx="1295400" cy="228600"/>
            </a:xfrm>
            <a:prstGeom prst="rect">
              <a:avLst/>
            </a:prstGeom>
          </p:spPr>
        </p:pic>
        <p:pic>
          <p:nvPicPr>
            <p:cNvPr id="89" name="図 88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351815" y="1955733"/>
              <a:ext cx="1600200" cy="247650"/>
            </a:xfrm>
            <a:prstGeom prst="rect">
              <a:avLst/>
            </a:prstGeom>
          </p:spPr>
        </p:pic>
        <p:pic>
          <p:nvPicPr>
            <p:cNvPr id="90" name="図 89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4080155" y="2719285"/>
              <a:ext cx="285750" cy="228600"/>
            </a:xfrm>
            <a:prstGeom prst="rect">
              <a:avLst/>
            </a:prstGeom>
          </p:spPr>
        </p:pic>
      </p:grpSp>
      <p:sp>
        <p:nvSpPr>
          <p:cNvPr id="2" name="屈折矢印 1"/>
          <p:cNvSpPr/>
          <p:nvPr/>
        </p:nvSpPr>
        <p:spPr>
          <a:xfrm>
            <a:off x="2731582" y="4856691"/>
            <a:ext cx="522894" cy="461195"/>
          </a:xfrm>
          <a:prstGeom prst="bentUpArrow">
            <a:avLst>
              <a:gd name="adj1" fmla="val 14094"/>
              <a:gd name="adj2" fmla="val 25000"/>
              <a:gd name="adj3" fmla="val 25000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084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/>
          <p:cNvSpPr/>
          <p:nvPr/>
        </p:nvSpPr>
        <p:spPr>
          <a:xfrm>
            <a:off x="713652" y="1907933"/>
            <a:ext cx="7823296" cy="949322"/>
          </a:xfrm>
          <a:prstGeom prst="roundRect">
            <a:avLst/>
          </a:prstGeom>
          <a:solidFill>
            <a:schemeClr val="accent6"/>
          </a:solidFill>
          <a:ln w="1905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13652" y="0"/>
            <a:ext cx="7716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2. Theoretical framework for heavy hadrons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980922" y="523220"/>
            <a:ext cx="5256216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2800" dirty="0" smtClean="0">
                <a:latin typeface="Century Gothic"/>
                <a:cs typeface="Century Gothic"/>
              </a:rPr>
              <a:t>Heavy quark effective</a:t>
            </a:r>
            <a:r>
              <a:rPr lang="ja-JP" altLang="en-US" sz="2800" dirty="0" smtClean="0">
                <a:latin typeface="Century Gothic"/>
                <a:cs typeface="Century Gothic"/>
              </a:rPr>
              <a:t> </a:t>
            </a:r>
            <a:r>
              <a:rPr lang="en-US" altLang="ja-JP" sz="2800" dirty="0" smtClean="0">
                <a:latin typeface="Century Gothic"/>
                <a:cs typeface="Century Gothic"/>
              </a:rPr>
              <a:t>theory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0735" y="998142"/>
            <a:ext cx="2692400" cy="66040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628" y="1907933"/>
            <a:ext cx="7670800" cy="86360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2135447" y="1570878"/>
            <a:ext cx="4873107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sz="2000" dirty="0" smtClean="0">
                <a:latin typeface="Century Gothic"/>
                <a:cs typeface="Century Gothic"/>
              </a:rPr>
              <a:t>HQ effective </a:t>
            </a:r>
            <a:r>
              <a:rPr lang="en-US" altLang="ja-JP" sz="2000" dirty="0" err="1" smtClean="0">
                <a:latin typeface="Century Gothic"/>
                <a:cs typeface="Century Gothic"/>
              </a:rPr>
              <a:t>Lagrangian</a:t>
            </a:r>
            <a:r>
              <a:rPr lang="en-US" altLang="ja-JP" sz="2000" dirty="0" smtClean="0">
                <a:latin typeface="Century Gothic"/>
                <a:cs typeface="Century Gothic"/>
              </a:rPr>
              <a:t> </a:t>
            </a:r>
            <a:r>
              <a:rPr lang="en-US" altLang="ja-JP" sz="1400" dirty="0" smtClean="0">
                <a:latin typeface="Century Gothic"/>
                <a:cs typeface="Century Gothic"/>
              </a:rPr>
              <a:t>(</a:t>
            </a:r>
            <a:r>
              <a:rPr lang="en-US" altLang="ja-JP" sz="1400" dirty="0" err="1" smtClean="0">
                <a:latin typeface="Century Gothic"/>
                <a:cs typeface="Century Gothic"/>
              </a:rPr>
              <a:t>N</a:t>
            </a:r>
            <a:r>
              <a:rPr lang="en-US" altLang="ja-JP" sz="1400" baseline="-25000" dirty="0" err="1" smtClean="0">
                <a:latin typeface="Century Gothic"/>
                <a:cs typeface="Century Gothic"/>
              </a:rPr>
              <a:t>h</a:t>
            </a:r>
            <a:r>
              <a:rPr lang="en-US" altLang="ja-JP" sz="1400" dirty="0" smtClean="0">
                <a:latin typeface="Century Gothic"/>
                <a:cs typeface="Century Gothic"/>
              </a:rPr>
              <a:t> heavy flavors)</a:t>
            </a:r>
          </a:p>
        </p:txBody>
      </p:sp>
      <p:grpSp>
        <p:nvGrpSpPr>
          <p:cNvPr id="25" name="図形グループ 24"/>
          <p:cNvGrpSpPr/>
          <p:nvPr/>
        </p:nvGrpSpPr>
        <p:grpSpPr>
          <a:xfrm>
            <a:off x="127000" y="2950236"/>
            <a:ext cx="8901545" cy="3826945"/>
            <a:chOff x="127000" y="2950236"/>
            <a:chExt cx="8901545" cy="3826945"/>
          </a:xfrm>
        </p:grpSpPr>
        <p:sp>
          <p:nvSpPr>
            <p:cNvPr id="16" name="角丸四角形 15"/>
            <p:cNvSpPr/>
            <p:nvPr/>
          </p:nvSpPr>
          <p:spPr>
            <a:xfrm>
              <a:off x="4359527" y="3449603"/>
              <a:ext cx="2672780" cy="865675"/>
            </a:xfrm>
            <a:prstGeom prst="roundRect">
              <a:avLst/>
            </a:prstGeom>
            <a:solidFill>
              <a:schemeClr val="accent1"/>
            </a:solidFill>
            <a:ln w="19050" cmpd="sng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角丸四角形 16"/>
            <p:cNvSpPr/>
            <p:nvPr/>
          </p:nvSpPr>
          <p:spPr>
            <a:xfrm>
              <a:off x="3756855" y="4952973"/>
              <a:ext cx="3878124" cy="1194838"/>
            </a:xfrm>
            <a:prstGeom prst="roundRect">
              <a:avLst/>
            </a:prstGeom>
            <a:solidFill>
              <a:srgbClr val="4F81BD"/>
            </a:solidFill>
            <a:ln w="19050" cmpd="sng">
              <a:solidFill>
                <a:srgbClr val="4F81B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角丸四角形 10"/>
            <p:cNvSpPr/>
            <p:nvPr/>
          </p:nvSpPr>
          <p:spPr>
            <a:xfrm>
              <a:off x="127000" y="3092420"/>
              <a:ext cx="8901545" cy="3684761"/>
            </a:xfrm>
            <a:prstGeom prst="roundRect">
              <a:avLst/>
            </a:prstGeom>
            <a:noFill/>
            <a:ln w="285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3312731" y="2950236"/>
              <a:ext cx="2518538" cy="29751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ja-JP" sz="1600" dirty="0" smtClean="0">
                  <a:latin typeface="Century Gothic"/>
                  <a:cs typeface="Century Gothic"/>
                </a:rPr>
                <a:t>2. </a:t>
              </a:r>
              <a:r>
                <a:rPr lang="en-US" altLang="ja-JP" sz="1600" dirty="0" err="1" smtClean="0">
                  <a:latin typeface="Century Gothic"/>
                  <a:cs typeface="Century Gothic"/>
                </a:rPr>
                <a:t>Radiative</a:t>
              </a:r>
              <a:r>
                <a:rPr lang="en-US" altLang="ja-JP" sz="1600" dirty="0" smtClean="0">
                  <a:latin typeface="Century Gothic"/>
                  <a:cs typeface="Century Gothic"/>
                </a:rPr>
                <a:t> corrections</a:t>
              </a:r>
            </a:p>
          </p:txBody>
        </p:sp>
        <p:pic>
          <p:nvPicPr>
            <p:cNvPr id="12" name="図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36648" y="3893414"/>
              <a:ext cx="2476500" cy="323850"/>
            </a:xfrm>
            <a:prstGeom prst="rect">
              <a:avLst/>
            </a:prstGeom>
          </p:spPr>
        </p:pic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01371" y="5385811"/>
              <a:ext cx="2781300" cy="762000"/>
            </a:xfrm>
            <a:prstGeom prst="rect">
              <a:avLst/>
            </a:prstGeom>
          </p:spPr>
        </p:pic>
        <p:sp>
          <p:nvSpPr>
            <p:cNvPr id="14" name="テキスト ボックス 13"/>
            <p:cNvSpPr txBox="1"/>
            <p:nvPr/>
          </p:nvSpPr>
          <p:spPr>
            <a:xfrm>
              <a:off x="5111062" y="3502977"/>
              <a:ext cx="1169711" cy="2975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ja-JP" sz="1600" dirty="0" smtClean="0">
                  <a:latin typeface="Century Gothic"/>
                  <a:cs typeface="Century Gothic"/>
                </a:rPr>
                <a:t>Tree level:</a:t>
              </a: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3824301" y="5012200"/>
              <a:ext cx="3743232" cy="2975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ja-JP" sz="1600" dirty="0" smtClean="0">
                  <a:latin typeface="Century Gothic"/>
                  <a:cs typeface="Century Gothic"/>
                </a:rPr>
                <a:t>Leading logarithmic approximation:</a:t>
              </a:r>
            </a:p>
          </p:txBody>
        </p:sp>
        <p:sp>
          <p:nvSpPr>
            <p:cNvPr id="18" name="右矢印 17"/>
            <p:cNvSpPr/>
            <p:nvPr/>
          </p:nvSpPr>
          <p:spPr>
            <a:xfrm rot="5400000">
              <a:off x="5512090" y="4423209"/>
              <a:ext cx="367654" cy="460974"/>
            </a:xfrm>
            <a:prstGeom prst="right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606152" y="6258816"/>
              <a:ext cx="35394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 smtClean="0">
                  <a:latin typeface="Century Gothic"/>
                  <a:cs typeface="Century Gothic"/>
                </a:rPr>
                <a:t>Figure: M. </a:t>
              </a:r>
              <a:r>
                <a:rPr lang="en-US" altLang="ja-JP" sz="1200" dirty="0" err="1" smtClean="0">
                  <a:latin typeface="Century Gothic"/>
                  <a:cs typeface="Century Gothic"/>
                </a:rPr>
                <a:t>Neubert</a:t>
              </a:r>
              <a:r>
                <a:rPr lang="en-US" altLang="ja-JP" sz="1200" dirty="0" smtClean="0">
                  <a:latin typeface="Century Gothic"/>
                  <a:cs typeface="Century Gothic"/>
                </a:rPr>
                <a:t>, </a:t>
              </a:r>
              <a:r>
                <a:rPr lang="en-US" altLang="ja-JP" sz="1200" dirty="0" err="1" smtClean="0">
                  <a:latin typeface="Century Gothic"/>
                  <a:cs typeface="Century Gothic"/>
                </a:rPr>
                <a:t>Subnucl</a:t>
              </a:r>
              <a:r>
                <a:rPr lang="en-US" altLang="ja-JP" sz="1200" dirty="0" smtClean="0">
                  <a:latin typeface="Century Gothic"/>
                  <a:cs typeface="Century Gothic"/>
                </a:rPr>
                <a:t>. Ser. 34, 98 (1997)</a:t>
              </a:r>
            </a:p>
            <a:p>
              <a:r>
                <a:rPr lang="en-US" altLang="ja-JP" sz="1200" dirty="0">
                  <a:latin typeface="Century Gothic"/>
                  <a:cs typeface="Century Gothic"/>
                </a:rPr>
                <a:t> </a:t>
              </a:r>
              <a:r>
                <a:rPr lang="en-US" altLang="ja-JP" sz="1200" dirty="0" smtClean="0">
                  <a:latin typeface="Century Gothic"/>
                  <a:cs typeface="Century Gothic"/>
                </a:rPr>
                <a:t>                                 (arXiv:9610266 [</a:t>
              </a:r>
              <a:r>
                <a:rPr lang="en-US" altLang="ja-JP" sz="1200" dirty="0" err="1" smtClean="0">
                  <a:latin typeface="Century Gothic"/>
                  <a:cs typeface="Century Gothic"/>
                </a:rPr>
                <a:t>hep-ph</a:t>
              </a:r>
              <a:r>
                <a:rPr lang="en-US" altLang="ja-JP" sz="1200" dirty="0" smtClean="0">
                  <a:latin typeface="Century Gothic"/>
                  <a:cs typeface="Century Gothic"/>
                </a:rPr>
                <a:t>])</a:t>
              </a:r>
            </a:p>
          </p:txBody>
        </p:sp>
        <p:pic>
          <p:nvPicPr>
            <p:cNvPr id="22" name="図 2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8177" y="3247753"/>
              <a:ext cx="1331809" cy="1404190"/>
            </a:xfrm>
            <a:prstGeom prst="rect">
              <a:avLst/>
            </a:prstGeom>
          </p:spPr>
        </p:pic>
        <p:pic>
          <p:nvPicPr>
            <p:cNvPr id="23" name="図 2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51294" y="4952973"/>
              <a:ext cx="2012189" cy="1244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040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角丸四角形 10"/>
          <p:cNvSpPr/>
          <p:nvPr/>
        </p:nvSpPr>
        <p:spPr>
          <a:xfrm>
            <a:off x="127000" y="3092420"/>
            <a:ext cx="8901545" cy="3684761"/>
          </a:xfrm>
          <a:prstGeom prst="roundRect">
            <a:avLst/>
          </a:prstGeom>
          <a:noFill/>
          <a:ln w="285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角丸四角形 3"/>
          <p:cNvSpPr/>
          <p:nvPr/>
        </p:nvSpPr>
        <p:spPr>
          <a:xfrm>
            <a:off x="713652" y="1907933"/>
            <a:ext cx="7823296" cy="949322"/>
          </a:xfrm>
          <a:prstGeom prst="roundRect">
            <a:avLst/>
          </a:prstGeom>
          <a:solidFill>
            <a:schemeClr val="accent6"/>
          </a:solidFill>
          <a:ln w="1905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13652" y="0"/>
            <a:ext cx="7716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2. Theoretical framework for heavy hadrons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980922" y="523220"/>
            <a:ext cx="5256216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2800" dirty="0" smtClean="0">
                <a:latin typeface="Century Gothic"/>
                <a:cs typeface="Century Gothic"/>
              </a:rPr>
              <a:t>Heavy quark effective</a:t>
            </a:r>
            <a:r>
              <a:rPr lang="ja-JP" altLang="en-US" sz="2800" dirty="0" smtClean="0">
                <a:latin typeface="Century Gothic"/>
                <a:cs typeface="Century Gothic"/>
              </a:rPr>
              <a:t> </a:t>
            </a:r>
            <a:r>
              <a:rPr lang="en-US" altLang="ja-JP" sz="2800" dirty="0" smtClean="0">
                <a:latin typeface="Century Gothic"/>
                <a:cs typeface="Century Gothic"/>
              </a:rPr>
              <a:t>theory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0735" y="998142"/>
            <a:ext cx="2692400" cy="66040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628" y="1907933"/>
            <a:ext cx="7670800" cy="86360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2135447" y="1570878"/>
            <a:ext cx="4873107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sz="2000" dirty="0" smtClean="0">
                <a:latin typeface="Century Gothic"/>
                <a:cs typeface="Century Gothic"/>
              </a:rPr>
              <a:t>HQ effective </a:t>
            </a:r>
            <a:r>
              <a:rPr lang="en-US" altLang="ja-JP" sz="2000" dirty="0" err="1" smtClean="0">
                <a:latin typeface="Century Gothic"/>
                <a:cs typeface="Century Gothic"/>
              </a:rPr>
              <a:t>Lagrangian</a:t>
            </a:r>
            <a:r>
              <a:rPr lang="en-US" altLang="ja-JP" sz="2000" dirty="0" smtClean="0">
                <a:latin typeface="Century Gothic"/>
                <a:cs typeface="Century Gothic"/>
              </a:rPr>
              <a:t> </a:t>
            </a:r>
            <a:r>
              <a:rPr lang="en-US" altLang="ja-JP" sz="1400" dirty="0" smtClean="0">
                <a:latin typeface="Century Gothic"/>
                <a:cs typeface="Century Gothic"/>
              </a:rPr>
              <a:t>(</a:t>
            </a:r>
            <a:r>
              <a:rPr lang="en-US" altLang="ja-JP" sz="1400" dirty="0" err="1" smtClean="0">
                <a:latin typeface="Century Gothic"/>
                <a:cs typeface="Century Gothic"/>
              </a:rPr>
              <a:t>N</a:t>
            </a:r>
            <a:r>
              <a:rPr lang="en-US" altLang="ja-JP" sz="1400" baseline="-25000" dirty="0" err="1" smtClean="0">
                <a:latin typeface="Century Gothic"/>
                <a:cs typeface="Century Gothic"/>
              </a:rPr>
              <a:t>h</a:t>
            </a:r>
            <a:r>
              <a:rPr lang="en-US" altLang="ja-JP" sz="1400" dirty="0" smtClean="0">
                <a:latin typeface="Century Gothic"/>
                <a:cs typeface="Century Gothic"/>
              </a:rPr>
              <a:t> heavy flavors)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574142" y="2950236"/>
            <a:ext cx="3995739" cy="29751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1600" dirty="0" smtClean="0">
                <a:latin typeface="Century Gothic"/>
                <a:cs typeface="Century Gothic"/>
              </a:rPr>
              <a:t>3. Heavy quark spin symmetry (</a:t>
            </a:r>
            <a:r>
              <a:rPr lang="en-US" altLang="ja-JP" sz="1600" dirty="0" err="1" smtClean="0">
                <a:latin typeface="Century Gothic"/>
                <a:cs typeface="Century Gothic"/>
              </a:rPr>
              <a:t>m</a:t>
            </a:r>
            <a:r>
              <a:rPr lang="en-US" altLang="ja-JP" sz="1600" baseline="-25000" dirty="0" err="1" smtClean="0">
                <a:latin typeface="Century Gothic"/>
                <a:cs typeface="Century Gothic"/>
              </a:rPr>
              <a:t>Q</a:t>
            </a:r>
            <a:r>
              <a:rPr lang="en-US" altLang="ja-JP" sz="1600" dirty="0" smtClean="0">
                <a:latin typeface="Century Gothic"/>
                <a:cs typeface="Century Gothic"/>
              </a:rPr>
              <a:t>→∞)</a:t>
            </a: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389" y="3660218"/>
            <a:ext cx="1581150" cy="285750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335354" y="3301884"/>
            <a:ext cx="2674463" cy="297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sz="1600" dirty="0" smtClean="0">
                <a:latin typeface="Century Gothic"/>
                <a:cs typeface="Century Gothic"/>
              </a:rPr>
              <a:t>① Leading order of 1/</a:t>
            </a:r>
            <a:r>
              <a:rPr lang="en-US" altLang="ja-JP" sz="1600" dirty="0" err="1" smtClean="0">
                <a:latin typeface="Century Gothic"/>
                <a:cs typeface="Century Gothic"/>
              </a:rPr>
              <a:t>m</a:t>
            </a:r>
            <a:r>
              <a:rPr lang="en-US" altLang="ja-JP" sz="1600" baseline="-25000" dirty="0" err="1" smtClean="0">
                <a:latin typeface="Century Gothic"/>
                <a:cs typeface="Century Gothic"/>
              </a:rPr>
              <a:t>Q</a:t>
            </a:r>
            <a:endParaRPr lang="en-US" altLang="ja-JP" sz="1600" dirty="0" smtClean="0">
              <a:latin typeface="Century Gothic"/>
              <a:cs typeface="Century Gothic"/>
            </a:endParaRPr>
          </a:p>
        </p:txBody>
      </p:sp>
      <p:grpSp>
        <p:nvGrpSpPr>
          <p:cNvPr id="13" name="図形グループ 12"/>
          <p:cNvGrpSpPr/>
          <p:nvPr/>
        </p:nvGrpSpPr>
        <p:grpSpPr>
          <a:xfrm>
            <a:off x="335354" y="4170106"/>
            <a:ext cx="4284346" cy="1324551"/>
            <a:chOff x="335354" y="4170106"/>
            <a:chExt cx="4284346" cy="1324551"/>
          </a:xfrm>
        </p:grpSpPr>
        <p:sp>
          <p:nvSpPr>
            <p:cNvPr id="21" name="テキスト ボックス 20"/>
            <p:cNvSpPr txBox="1"/>
            <p:nvPr/>
          </p:nvSpPr>
          <p:spPr>
            <a:xfrm>
              <a:off x="335354" y="4170106"/>
              <a:ext cx="4284346" cy="2975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ja-JP" sz="1600" dirty="0" smtClean="0">
                  <a:latin typeface="Century Gothic"/>
                  <a:cs typeface="Century Gothic"/>
                </a:rPr>
                <a:t>② Heavy quark spin (HQS) transformation</a:t>
              </a:r>
            </a:p>
          </p:txBody>
        </p:sp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9597" y="4528127"/>
              <a:ext cx="1085850" cy="266700"/>
            </a:xfrm>
            <a:prstGeom prst="rect">
              <a:avLst/>
            </a:prstGeom>
          </p:spPr>
        </p:pic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47636" y="4509077"/>
              <a:ext cx="1333500" cy="285750"/>
            </a:xfrm>
            <a:prstGeom prst="rect">
              <a:avLst/>
            </a:prstGeom>
          </p:spPr>
        </p:pic>
        <p:pic>
          <p:nvPicPr>
            <p:cNvPr id="22" name="図 2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47517" y="5227957"/>
              <a:ext cx="914400" cy="266700"/>
            </a:xfrm>
            <a:prstGeom prst="rect">
              <a:avLst/>
            </a:prstGeom>
          </p:spPr>
        </p:pic>
        <p:sp>
          <p:nvSpPr>
            <p:cNvPr id="23" name="テキスト ボックス 22"/>
            <p:cNvSpPr txBox="1"/>
            <p:nvPr/>
          </p:nvSpPr>
          <p:spPr>
            <a:xfrm>
              <a:off x="678411" y="4884260"/>
              <a:ext cx="3538449" cy="2975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ja-JP" sz="1600" dirty="0" err="1" smtClean="0">
                  <a:latin typeface="Century Gothic"/>
                  <a:cs typeface="Century Gothic"/>
                </a:rPr>
                <a:t>Lagrangian</a:t>
              </a:r>
              <a:r>
                <a:rPr lang="en-US" altLang="ja-JP" sz="1600" dirty="0" smtClean="0">
                  <a:latin typeface="Century Gothic"/>
                  <a:cs typeface="Century Gothic"/>
                </a:rPr>
                <a:t> </a:t>
              </a:r>
              <a:r>
                <a:rPr lang="en-US" altLang="ja-JP" sz="1600" i="1" dirty="0" smtClean="0">
                  <a:latin typeface="Century Gothic"/>
                  <a:cs typeface="Century Gothic"/>
                </a:rPr>
                <a:t>L</a:t>
              </a:r>
              <a:r>
                <a:rPr lang="en-US" altLang="ja-JP" sz="1600" baseline="-25000" dirty="0" smtClean="0">
                  <a:latin typeface="Century Gothic"/>
                  <a:cs typeface="Century Gothic"/>
                </a:rPr>
                <a:t>0</a:t>
              </a:r>
              <a:r>
                <a:rPr lang="en-US" altLang="ja-JP" sz="1600" dirty="0" smtClean="0">
                  <a:latin typeface="Century Gothic"/>
                  <a:cs typeface="Century Gothic"/>
                </a:rPr>
                <a:t> is invariant for HQS:</a:t>
              </a:r>
            </a:p>
          </p:txBody>
        </p:sp>
      </p:grpSp>
      <p:grpSp>
        <p:nvGrpSpPr>
          <p:cNvPr id="12" name="図形グループ 11"/>
          <p:cNvGrpSpPr/>
          <p:nvPr/>
        </p:nvGrpSpPr>
        <p:grpSpPr>
          <a:xfrm>
            <a:off x="2822131" y="3368577"/>
            <a:ext cx="5973512" cy="2664429"/>
            <a:chOff x="2822131" y="3368577"/>
            <a:chExt cx="5973512" cy="2664429"/>
          </a:xfrm>
        </p:grpSpPr>
        <p:sp>
          <p:nvSpPr>
            <p:cNvPr id="84" name="正方形/長方形 83"/>
            <p:cNvSpPr/>
            <p:nvPr/>
          </p:nvSpPr>
          <p:spPr>
            <a:xfrm>
              <a:off x="4774105" y="3368577"/>
              <a:ext cx="4021538" cy="2664429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5637206" y="3368577"/>
              <a:ext cx="2260555" cy="2975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ja-JP" sz="1600" dirty="0" smtClean="0">
                  <a:latin typeface="Century Gothic"/>
                  <a:cs typeface="Century Gothic"/>
                </a:rPr>
                <a:t>Where is </a:t>
              </a:r>
              <a:r>
                <a:rPr lang="en-US" altLang="ja-JP" sz="1600" dirty="0" err="1" smtClean="0">
                  <a:latin typeface="Century Gothic"/>
                  <a:cs typeface="Century Gothic"/>
                </a:rPr>
                <a:t>γ</a:t>
              </a:r>
              <a:r>
                <a:rPr lang="en-US" altLang="ja-JP" sz="1600" baseline="30000" dirty="0" err="1" smtClean="0">
                  <a:latin typeface="Century Gothic"/>
                  <a:cs typeface="Century Gothic"/>
                </a:rPr>
                <a:t>μ</a:t>
              </a:r>
              <a:r>
                <a:rPr lang="en-US" altLang="ja-JP" sz="1600" dirty="0" smtClean="0">
                  <a:latin typeface="Century Gothic"/>
                  <a:cs typeface="Century Gothic"/>
                </a:rPr>
                <a:t> matrix?</a:t>
              </a:r>
            </a:p>
          </p:txBody>
        </p:sp>
        <p:pic>
          <p:nvPicPr>
            <p:cNvPr id="27" name="図 2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94976" y="3643004"/>
              <a:ext cx="1409700" cy="571500"/>
            </a:xfrm>
            <a:prstGeom prst="rect">
              <a:avLst/>
            </a:prstGeom>
          </p:spPr>
        </p:pic>
        <p:pic>
          <p:nvPicPr>
            <p:cNvPr id="28" name="図 2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972110" y="5445282"/>
              <a:ext cx="3714750" cy="552450"/>
            </a:xfrm>
            <a:prstGeom prst="rect">
              <a:avLst/>
            </a:prstGeom>
          </p:spPr>
        </p:pic>
        <p:grpSp>
          <p:nvGrpSpPr>
            <p:cNvPr id="60" name="図形グループ 59"/>
            <p:cNvGrpSpPr/>
            <p:nvPr/>
          </p:nvGrpSpPr>
          <p:grpSpPr>
            <a:xfrm flipV="1">
              <a:off x="4871114" y="4494337"/>
              <a:ext cx="1604818" cy="851604"/>
              <a:chOff x="4929909" y="4367342"/>
              <a:chExt cx="1604818" cy="851604"/>
            </a:xfrm>
          </p:grpSpPr>
          <p:grpSp>
            <p:nvGrpSpPr>
              <p:cNvPr id="29" name="図形グループ 28"/>
              <p:cNvGrpSpPr>
                <a:grpSpLocks noChangeAspect="1"/>
              </p:cNvGrpSpPr>
              <p:nvPr/>
            </p:nvGrpSpPr>
            <p:grpSpPr>
              <a:xfrm rot="16200000">
                <a:off x="5318062" y="4676011"/>
                <a:ext cx="828513" cy="211176"/>
                <a:chOff x="558800" y="1606550"/>
                <a:chExt cx="7772400" cy="1981200"/>
              </a:xfrm>
            </p:grpSpPr>
            <p:sp>
              <p:nvSpPr>
                <p:cNvPr id="30" name="円弧 29"/>
                <p:cNvSpPr/>
                <p:nvPr/>
              </p:nvSpPr>
              <p:spPr>
                <a:xfrm>
                  <a:off x="6807200" y="1606550"/>
                  <a:ext cx="482600" cy="1981200"/>
                </a:xfrm>
                <a:prstGeom prst="arc">
                  <a:avLst>
                    <a:gd name="adj1" fmla="val 21408586"/>
                    <a:gd name="adj2" fmla="val 10892397"/>
                  </a:avLst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1" name="円弧 30"/>
                <p:cNvSpPr/>
                <p:nvPr/>
              </p:nvSpPr>
              <p:spPr>
                <a:xfrm flipV="1">
                  <a:off x="5765800" y="1606550"/>
                  <a:ext cx="1524000" cy="1981200"/>
                </a:xfrm>
                <a:prstGeom prst="arc">
                  <a:avLst>
                    <a:gd name="adj1" fmla="val 21581260"/>
                    <a:gd name="adj2" fmla="val 10778278"/>
                  </a:avLst>
                </a:prstGeom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2" name="円弧 31"/>
                <p:cNvSpPr/>
                <p:nvPr/>
              </p:nvSpPr>
              <p:spPr>
                <a:xfrm>
                  <a:off x="5765800" y="1606550"/>
                  <a:ext cx="482600" cy="1981200"/>
                </a:xfrm>
                <a:prstGeom prst="arc">
                  <a:avLst>
                    <a:gd name="adj1" fmla="val 1638"/>
                    <a:gd name="adj2" fmla="val 10892397"/>
                  </a:avLst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3" name="円弧 32"/>
                <p:cNvSpPr/>
                <p:nvPr/>
              </p:nvSpPr>
              <p:spPr>
                <a:xfrm flipV="1">
                  <a:off x="4724400" y="1606550"/>
                  <a:ext cx="1524000" cy="1981200"/>
                </a:xfrm>
                <a:prstGeom prst="arc">
                  <a:avLst>
                    <a:gd name="adj1" fmla="val 21580407"/>
                    <a:gd name="adj2" fmla="val 10778278"/>
                  </a:avLst>
                </a:prstGeom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4" name="円弧 33"/>
                <p:cNvSpPr/>
                <p:nvPr/>
              </p:nvSpPr>
              <p:spPr>
                <a:xfrm flipV="1">
                  <a:off x="6807200" y="1606550"/>
                  <a:ext cx="1524000" cy="1981200"/>
                </a:xfrm>
                <a:prstGeom prst="arc">
                  <a:avLst>
                    <a:gd name="adj1" fmla="val 21580407"/>
                    <a:gd name="adj2" fmla="val 10778278"/>
                  </a:avLst>
                </a:prstGeom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5" name="円弧 34"/>
                <p:cNvSpPr/>
                <p:nvPr/>
              </p:nvSpPr>
              <p:spPr>
                <a:xfrm>
                  <a:off x="4724400" y="1606550"/>
                  <a:ext cx="482600" cy="1981200"/>
                </a:xfrm>
                <a:prstGeom prst="arc">
                  <a:avLst>
                    <a:gd name="adj1" fmla="val 21408586"/>
                    <a:gd name="adj2" fmla="val 10892397"/>
                  </a:avLst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6" name="円弧 35"/>
                <p:cNvSpPr/>
                <p:nvPr/>
              </p:nvSpPr>
              <p:spPr>
                <a:xfrm>
                  <a:off x="3683000" y="1606550"/>
                  <a:ext cx="482600" cy="1981200"/>
                </a:xfrm>
                <a:prstGeom prst="arc">
                  <a:avLst>
                    <a:gd name="adj1" fmla="val 21408586"/>
                    <a:gd name="adj2" fmla="val 10892397"/>
                  </a:avLst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7" name="円弧 36"/>
                <p:cNvSpPr/>
                <p:nvPr/>
              </p:nvSpPr>
              <p:spPr>
                <a:xfrm flipV="1">
                  <a:off x="2641600" y="1606550"/>
                  <a:ext cx="1524000" cy="1981200"/>
                </a:xfrm>
                <a:prstGeom prst="arc">
                  <a:avLst>
                    <a:gd name="adj1" fmla="val 21581260"/>
                    <a:gd name="adj2" fmla="val 10778278"/>
                  </a:avLst>
                </a:prstGeom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8" name="円弧 37"/>
                <p:cNvSpPr/>
                <p:nvPr/>
              </p:nvSpPr>
              <p:spPr>
                <a:xfrm>
                  <a:off x="2641600" y="1606550"/>
                  <a:ext cx="482600" cy="1981200"/>
                </a:xfrm>
                <a:prstGeom prst="arc">
                  <a:avLst>
                    <a:gd name="adj1" fmla="val 1638"/>
                    <a:gd name="adj2" fmla="val 10892397"/>
                  </a:avLst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9" name="円弧 38"/>
                <p:cNvSpPr/>
                <p:nvPr/>
              </p:nvSpPr>
              <p:spPr>
                <a:xfrm flipV="1">
                  <a:off x="1600200" y="1606550"/>
                  <a:ext cx="1524000" cy="1981200"/>
                </a:xfrm>
                <a:prstGeom prst="arc">
                  <a:avLst>
                    <a:gd name="adj1" fmla="val 21580407"/>
                    <a:gd name="adj2" fmla="val 10778278"/>
                  </a:avLst>
                </a:prstGeom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0" name="円弧 39"/>
                <p:cNvSpPr/>
                <p:nvPr/>
              </p:nvSpPr>
              <p:spPr>
                <a:xfrm flipV="1">
                  <a:off x="3683000" y="1606550"/>
                  <a:ext cx="1524000" cy="1981200"/>
                </a:xfrm>
                <a:prstGeom prst="arc">
                  <a:avLst>
                    <a:gd name="adj1" fmla="val 21580407"/>
                    <a:gd name="adj2" fmla="val 10778278"/>
                  </a:avLst>
                </a:prstGeom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1" name="円弧 40"/>
                <p:cNvSpPr/>
                <p:nvPr/>
              </p:nvSpPr>
              <p:spPr>
                <a:xfrm>
                  <a:off x="1600200" y="1606550"/>
                  <a:ext cx="482600" cy="1981200"/>
                </a:xfrm>
                <a:prstGeom prst="arc">
                  <a:avLst>
                    <a:gd name="adj1" fmla="val 21408586"/>
                    <a:gd name="adj2" fmla="val 10892397"/>
                  </a:avLst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2" name="円弧 41"/>
                <p:cNvSpPr/>
                <p:nvPr/>
              </p:nvSpPr>
              <p:spPr>
                <a:xfrm flipV="1">
                  <a:off x="558800" y="1606550"/>
                  <a:ext cx="1524000" cy="1981200"/>
                </a:xfrm>
                <a:prstGeom prst="arc">
                  <a:avLst>
                    <a:gd name="adj1" fmla="val 21580407"/>
                    <a:gd name="adj2" fmla="val 10778278"/>
                  </a:avLst>
                </a:prstGeom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cxnSp>
            <p:nvCxnSpPr>
              <p:cNvPr id="58" name="直線コネクタ 57"/>
              <p:cNvCxnSpPr/>
              <p:nvPr/>
            </p:nvCxnSpPr>
            <p:spPr>
              <a:xfrm>
                <a:off x="4929909" y="5218946"/>
                <a:ext cx="1604818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図形グループ 60"/>
            <p:cNvGrpSpPr/>
            <p:nvPr/>
          </p:nvGrpSpPr>
          <p:grpSpPr>
            <a:xfrm flipV="1">
              <a:off x="7035184" y="4496020"/>
              <a:ext cx="1604818" cy="851604"/>
              <a:chOff x="4929909" y="4367342"/>
              <a:chExt cx="1604818" cy="851604"/>
            </a:xfrm>
          </p:grpSpPr>
          <p:grpSp>
            <p:nvGrpSpPr>
              <p:cNvPr id="62" name="図形グループ 61"/>
              <p:cNvGrpSpPr>
                <a:grpSpLocks noChangeAspect="1"/>
              </p:cNvGrpSpPr>
              <p:nvPr/>
            </p:nvGrpSpPr>
            <p:grpSpPr>
              <a:xfrm rot="16200000">
                <a:off x="5318062" y="4676011"/>
                <a:ext cx="828513" cy="211176"/>
                <a:chOff x="558800" y="1606550"/>
                <a:chExt cx="7772400" cy="1981200"/>
              </a:xfrm>
            </p:grpSpPr>
            <p:sp>
              <p:nvSpPr>
                <p:cNvPr id="64" name="円弧 63"/>
                <p:cNvSpPr/>
                <p:nvPr/>
              </p:nvSpPr>
              <p:spPr>
                <a:xfrm>
                  <a:off x="6807200" y="1606550"/>
                  <a:ext cx="482600" cy="1981200"/>
                </a:xfrm>
                <a:prstGeom prst="arc">
                  <a:avLst>
                    <a:gd name="adj1" fmla="val 21408586"/>
                    <a:gd name="adj2" fmla="val 10892397"/>
                  </a:avLst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5" name="円弧 64"/>
                <p:cNvSpPr/>
                <p:nvPr/>
              </p:nvSpPr>
              <p:spPr>
                <a:xfrm flipV="1">
                  <a:off x="5765800" y="1606550"/>
                  <a:ext cx="1524000" cy="1981200"/>
                </a:xfrm>
                <a:prstGeom prst="arc">
                  <a:avLst>
                    <a:gd name="adj1" fmla="val 21581260"/>
                    <a:gd name="adj2" fmla="val 10778278"/>
                  </a:avLst>
                </a:prstGeom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6" name="円弧 65"/>
                <p:cNvSpPr/>
                <p:nvPr/>
              </p:nvSpPr>
              <p:spPr>
                <a:xfrm>
                  <a:off x="5765800" y="1606550"/>
                  <a:ext cx="482600" cy="1981200"/>
                </a:xfrm>
                <a:prstGeom prst="arc">
                  <a:avLst>
                    <a:gd name="adj1" fmla="val 1638"/>
                    <a:gd name="adj2" fmla="val 10892397"/>
                  </a:avLst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7" name="円弧 66"/>
                <p:cNvSpPr/>
                <p:nvPr/>
              </p:nvSpPr>
              <p:spPr>
                <a:xfrm flipV="1">
                  <a:off x="4724400" y="1606550"/>
                  <a:ext cx="1524000" cy="1981200"/>
                </a:xfrm>
                <a:prstGeom prst="arc">
                  <a:avLst>
                    <a:gd name="adj1" fmla="val 21580407"/>
                    <a:gd name="adj2" fmla="val 10778278"/>
                  </a:avLst>
                </a:prstGeom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8" name="円弧 67"/>
                <p:cNvSpPr/>
                <p:nvPr/>
              </p:nvSpPr>
              <p:spPr>
                <a:xfrm flipV="1">
                  <a:off x="6807200" y="1606550"/>
                  <a:ext cx="1524000" cy="1981200"/>
                </a:xfrm>
                <a:prstGeom prst="arc">
                  <a:avLst>
                    <a:gd name="adj1" fmla="val 21580407"/>
                    <a:gd name="adj2" fmla="val 10778278"/>
                  </a:avLst>
                </a:prstGeom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9" name="円弧 68"/>
                <p:cNvSpPr/>
                <p:nvPr/>
              </p:nvSpPr>
              <p:spPr>
                <a:xfrm>
                  <a:off x="4724400" y="1606550"/>
                  <a:ext cx="482600" cy="1981200"/>
                </a:xfrm>
                <a:prstGeom prst="arc">
                  <a:avLst>
                    <a:gd name="adj1" fmla="val 21408586"/>
                    <a:gd name="adj2" fmla="val 10892397"/>
                  </a:avLst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0" name="円弧 69"/>
                <p:cNvSpPr/>
                <p:nvPr/>
              </p:nvSpPr>
              <p:spPr>
                <a:xfrm>
                  <a:off x="3683000" y="1606550"/>
                  <a:ext cx="482600" cy="1981200"/>
                </a:xfrm>
                <a:prstGeom prst="arc">
                  <a:avLst>
                    <a:gd name="adj1" fmla="val 21408586"/>
                    <a:gd name="adj2" fmla="val 10892397"/>
                  </a:avLst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1" name="円弧 70"/>
                <p:cNvSpPr/>
                <p:nvPr/>
              </p:nvSpPr>
              <p:spPr>
                <a:xfrm flipV="1">
                  <a:off x="2641600" y="1606550"/>
                  <a:ext cx="1524000" cy="1981200"/>
                </a:xfrm>
                <a:prstGeom prst="arc">
                  <a:avLst>
                    <a:gd name="adj1" fmla="val 21581260"/>
                    <a:gd name="adj2" fmla="val 10778278"/>
                  </a:avLst>
                </a:prstGeom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2" name="円弧 71"/>
                <p:cNvSpPr/>
                <p:nvPr/>
              </p:nvSpPr>
              <p:spPr>
                <a:xfrm>
                  <a:off x="2641600" y="1606550"/>
                  <a:ext cx="482600" cy="1981200"/>
                </a:xfrm>
                <a:prstGeom prst="arc">
                  <a:avLst>
                    <a:gd name="adj1" fmla="val 1638"/>
                    <a:gd name="adj2" fmla="val 10892397"/>
                  </a:avLst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3" name="円弧 72"/>
                <p:cNvSpPr/>
                <p:nvPr/>
              </p:nvSpPr>
              <p:spPr>
                <a:xfrm flipV="1">
                  <a:off x="1600200" y="1606550"/>
                  <a:ext cx="1524000" cy="1981200"/>
                </a:xfrm>
                <a:prstGeom prst="arc">
                  <a:avLst>
                    <a:gd name="adj1" fmla="val 21580407"/>
                    <a:gd name="adj2" fmla="val 10778278"/>
                  </a:avLst>
                </a:prstGeom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4" name="円弧 73"/>
                <p:cNvSpPr/>
                <p:nvPr/>
              </p:nvSpPr>
              <p:spPr>
                <a:xfrm flipV="1">
                  <a:off x="3683000" y="1606550"/>
                  <a:ext cx="1524000" cy="1981200"/>
                </a:xfrm>
                <a:prstGeom prst="arc">
                  <a:avLst>
                    <a:gd name="adj1" fmla="val 21580407"/>
                    <a:gd name="adj2" fmla="val 10778278"/>
                  </a:avLst>
                </a:prstGeom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5" name="円弧 74"/>
                <p:cNvSpPr/>
                <p:nvPr/>
              </p:nvSpPr>
              <p:spPr>
                <a:xfrm>
                  <a:off x="1600200" y="1606550"/>
                  <a:ext cx="482600" cy="1981200"/>
                </a:xfrm>
                <a:prstGeom prst="arc">
                  <a:avLst>
                    <a:gd name="adj1" fmla="val 21408586"/>
                    <a:gd name="adj2" fmla="val 10892397"/>
                  </a:avLst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6" name="円弧 75"/>
                <p:cNvSpPr/>
                <p:nvPr/>
              </p:nvSpPr>
              <p:spPr>
                <a:xfrm flipV="1">
                  <a:off x="558800" y="1606550"/>
                  <a:ext cx="1524000" cy="1981200"/>
                </a:xfrm>
                <a:prstGeom prst="arc">
                  <a:avLst>
                    <a:gd name="adj1" fmla="val 21580407"/>
                    <a:gd name="adj2" fmla="val 10778278"/>
                  </a:avLst>
                </a:prstGeom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cxnSp>
            <p:nvCxnSpPr>
              <p:cNvPr id="63" name="直線コネクタ 62"/>
              <p:cNvCxnSpPr/>
              <p:nvPr/>
            </p:nvCxnSpPr>
            <p:spPr>
              <a:xfrm>
                <a:off x="4929909" y="5218946"/>
                <a:ext cx="1604818" cy="0"/>
              </a:xfrm>
              <a:prstGeom prst="line">
                <a:avLst/>
              </a:prstGeom>
              <a:ln w="101600" cmpd="dbl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7" name="図 7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033553" y="3835708"/>
              <a:ext cx="209550" cy="266700"/>
            </a:xfrm>
            <a:prstGeom prst="rect">
              <a:avLst/>
            </a:prstGeom>
          </p:spPr>
        </p:pic>
        <p:sp>
          <p:nvSpPr>
            <p:cNvPr id="78" name="右矢印 77"/>
            <p:cNvSpPr/>
            <p:nvPr/>
          </p:nvSpPr>
          <p:spPr>
            <a:xfrm>
              <a:off x="6605195" y="4263850"/>
              <a:ext cx="367654" cy="460974"/>
            </a:xfrm>
            <a:prstGeom prst="right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79" name="図 7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503856" y="4135471"/>
              <a:ext cx="266700" cy="247650"/>
            </a:xfrm>
            <a:prstGeom prst="rect">
              <a:avLst/>
            </a:prstGeom>
          </p:spPr>
        </p:pic>
        <p:pic>
          <p:nvPicPr>
            <p:cNvPr id="81" name="図 8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685506" y="4127096"/>
              <a:ext cx="247650" cy="247650"/>
            </a:xfrm>
            <a:prstGeom prst="rect">
              <a:avLst/>
            </a:prstGeom>
          </p:spPr>
        </p:pic>
        <p:sp>
          <p:nvSpPr>
            <p:cNvPr id="82" name="円/楕円 81"/>
            <p:cNvSpPr/>
            <p:nvPr/>
          </p:nvSpPr>
          <p:spPr>
            <a:xfrm>
              <a:off x="5578036" y="4416117"/>
              <a:ext cx="156440" cy="1564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3" name="円/楕円 82"/>
            <p:cNvSpPr/>
            <p:nvPr/>
          </p:nvSpPr>
          <p:spPr>
            <a:xfrm>
              <a:off x="7754231" y="4417800"/>
              <a:ext cx="156440" cy="1564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86" name="直線矢印コネクタ 85"/>
            <p:cNvCxnSpPr/>
            <p:nvPr/>
          </p:nvCxnSpPr>
          <p:spPr>
            <a:xfrm flipH="1">
              <a:off x="2822131" y="3800434"/>
              <a:ext cx="1951974" cy="0"/>
            </a:xfrm>
            <a:prstGeom prst="straightConnector1">
              <a:avLst/>
            </a:prstGeom>
            <a:ln>
              <a:solidFill>
                <a:srgbClr val="9BBB59"/>
              </a:solidFill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図形グループ 13"/>
          <p:cNvGrpSpPr/>
          <p:nvPr/>
        </p:nvGrpSpPr>
        <p:grpSpPr>
          <a:xfrm>
            <a:off x="335354" y="5587319"/>
            <a:ext cx="3287378" cy="1170115"/>
            <a:chOff x="335354" y="5587319"/>
            <a:chExt cx="3287378" cy="1170115"/>
          </a:xfrm>
        </p:grpSpPr>
        <p:sp>
          <p:nvSpPr>
            <p:cNvPr id="87" name="テキスト ボックス 86"/>
            <p:cNvSpPr txBox="1"/>
            <p:nvPr/>
          </p:nvSpPr>
          <p:spPr>
            <a:xfrm>
              <a:off x="335354" y="5587319"/>
              <a:ext cx="3287378" cy="2975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ja-JP" sz="1600" dirty="0" smtClean="0">
                  <a:latin typeface="Century Gothic"/>
                  <a:cs typeface="Century Gothic"/>
                </a:rPr>
                <a:t>③ HQS is a conserved quantity.</a:t>
              </a:r>
            </a:p>
          </p:txBody>
        </p:sp>
        <p:grpSp>
          <p:nvGrpSpPr>
            <p:cNvPr id="100" name="図形グループ 99"/>
            <p:cNvGrpSpPr/>
            <p:nvPr/>
          </p:nvGrpSpPr>
          <p:grpSpPr>
            <a:xfrm>
              <a:off x="1542760" y="5919917"/>
              <a:ext cx="1807971" cy="837517"/>
              <a:chOff x="1542760" y="5908047"/>
              <a:chExt cx="1807971" cy="837517"/>
            </a:xfrm>
          </p:grpSpPr>
          <p:grpSp>
            <p:nvGrpSpPr>
              <p:cNvPr id="98" name="図形グループ 97"/>
              <p:cNvGrpSpPr/>
              <p:nvPr/>
            </p:nvGrpSpPr>
            <p:grpSpPr>
              <a:xfrm>
                <a:off x="1542760" y="5908047"/>
                <a:ext cx="1581456" cy="540000"/>
                <a:chOff x="1542760" y="5931787"/>
                <a:chExt cx="1581456" cy="540000"/>
              </a:xfrm>
            </p:grpSpPr>
            <p:sp>
              <p:nvSpPr>
                <p:cNvPr id="89" name="円/楕円 88"/>
                <p:cNvSpPr>
                  <a:spLocks noChangeAspect="1"/>
                </p:cNvSpPr>
                <p:nvPr/>
              </p:nvSpPr>
              <p:spPr>
                <a:xfrm>
                  <a:off x="1542760" y="5931787"/>
                  <a:ext cx="540000" cy="5400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88000" h="288000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solidFill>
                      <a:schemeClr val="accent2"/>
                    </a:solidFill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92" name="上矢印 91"/>
                <p:cNvSpPr/>
                <p:nvPr/>
              </p:nvSpPr>
              <p:spPr>
                <a:xfrm>
                  <a:off x="2209183" y="6010199"/>
                  <a:ext cx="275335" cy="374172"/>
                </a:xfrm>
                <a:prstGeom prst="upArrow">
                  <a:avLst>
                    <a:gd name="adj1" fmla="val 40943"/>
                    <a:gd name="adj2" fmla="val 50000"/>
                  </a:avLst>
                </a:prstGeom>
                <a:solidFill>
                  <a:schemeClr val="bg1"/>
                </a:solidFill>
                <a:ln w="38100" cmpd="sng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94" name="テキスト ボックス 93"/>
                <p:cNvSpPr txBox="1"/>
                <p:nvPr/>
              </p:nvSpPr>
              <p:spPr>
                <a:xfrm>
                  <a:off x="1614766" y="6040674"/>
                  <a:ext cx="402674" cy="3488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80000"/>
                    </a:lnSpc>
                  </a:pPr>
                  <a:r>
                    <a:rPr lang="en-US" altLang="ja-JP" sz="2000" b="1" dirty="0" smtClean="0">
                      <a:latin typeface="Century Gothic"/>
                      <a:cs typeface="Century Gothic"/>
                    </a:rPr>
                    <a:t>Q</a:t>
                  </a:r>
                </a:p>
              </p:txBody>
            </p:sp>
            <p:sp>
              <p:nvSpPr>
                <p:cNvPr id="96" name="上矢印 95"/>
                <p:cNvSpPr/>
                <p:nvPr/>
              </p:nvSpPr>
              <p:spPr>
                <a:xfrm flipV="1">
                  <a:off x="2848881" y="6015315"/>
                  <a:ext cx="275335" cy="374172"/>
                </a:xfrm>
                <a:prstGeom prst="upArrow">
                  <a:avLst>
                    <a:gd name="adj1" fmla="val 40943"/>
                    <a:gd name="adj2" fmla="val 50000"/>
                  </a:avLst>
                </a:prstGeom>
                <a:solidFill>
                  <a:schemeClr val="bg1"/>
                </a:solidFill>
                <a:ln w="38100" cmpd="sng">
                  <a:solidFill>
                    <a:srgbClr val="F79646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97" name="テキスト ボックス 96"/>
                <p:cNvSpPr txBox="1"/>
                <p:nvPr/>
              </p:nvSpPr>
              <p:spPr>
                <a:xfrm>
                  <a:off x="2470726" y="6040674"/>
                  <a:ext cx="380733" cy="29751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80000"/>
                    </a:lnSpc>
                  </a:pPr>
                  <a:r>
                    <a:rPr lang="en-US" altLang="ja-JP" sz="1600" dirty="0" smtClean="0">
                      <a:latin typeface="Century Gothic"/>
                      <a:cs typeface="Century Gothic"/>
                    </a:rPr>
                    <a:t>or</a:t>
                  </a:r>
                </a:p>
              </p:txBody>
            </p:sp>
          </p:grpSp>
          <p:sp>
            <p:nvSpPr>
              <p:cNvPr id="99" name="テキスト ボックス 98"/>
              <p:cNvSpPr txBox="1"/>
              <p:nvPr/>
            </p:nvSpPr>
            <p:spPr>
              <a:xfrm>
                <a:off x="1660946" y="6448047"/>
                <a:ext cx="1689785" cy="2975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altLang="ja-JP" sz="1600" dirty="0" smtClean="0">
                    <a:latin typeface="Century Gothic"/>
                    <a:cs typeface="Century Gothic"/>
                  </a:rPr>
                  <a:t>spin up    down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6303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角丸四角形 7"/>
          <p:cNvSpPr/>
          <p:nvPr/>
        </p:nvSpPr>
        <p:spPr>
          <a:xfrm>
            <a:off x="122129" y="2287963"/>
            <a:ext cx="4246060" cy="2814853"/>
          </a:xfrm>
          <a:prstGeom prst="roundRect">
            <a:avLst/>
          </a:prstGeom>
          <a:solidFill>
            <a:schemeClr val="accent6"/>
          </a:solidFill>
          <a:ln w="19050" cmpd="sng">
            <a:solidFill>
              <a:srgbClr val="F7964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13652" y="0"/>
            <a:ext cx="7716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2. Theoretical framework for heavy hadrons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530665" y="523220"/>
            <a:ext cx="4156732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2800" dirty="0" smtClean="0">
                <a:latin typeface="Century Gothic"/>
                <a:cs typeface="Century Gothic"/>
              </a:rPr>
              <a:t>Heavy quark symmetry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32867" y="2408669"/>
            <a:ext cx="4224584" cy="6935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2800" dirty="0" smtClean="0">
                <a:latin typeface="Century Gothic"/>
                <a:cs typeface="Century Gothic"/>
              </a:rPr>
              <a:t>Heavy Quark </a:t>
            </a:r>
            <a:r>
              <a:rPr lang="en-US" altLang="ja-JP" sz="2800" dirty="0">
                <a:latin typeface="Century Gothic"/>
                <a:cs typeface="Century Gothic"/>
              </a:rPr>
              <a:t>S</a:t>
            </a:r>
            <a:r>
              <a:rPr lang="en-US" altLang="ja-JP" sz="2800" dirty="0" smtClean="0">
                <a:latin typeface="Century Gothic"/>
                <a:cs typeface="Century Gothic"/>
              </a:rPr>
              <a:t>ymmetry</a:t>
            </a:r>
          </a:p>
          <a:p>
            <a:pPr algn="ctr">
              <a:lnSpc>
                <a:spcPct val="80000"/>
              </a:lnSpc>
            </a:pPr>
            <a:r>
              <a:rPr lang="en-US" altLang="ja-JP" sz="2000" dirty="0">
                <a:latin typeface="Century Gothic"/>
                <a:cs typeface="Century Gothic"/>
              </a:rPr>
              <a:t>(</a:t>
            </a:r>
            <a:r>
              <a:rPr lang="en-US" altLang="ja-JP" sz="2000" dirty="0" smtClean="0">
                <a:latin typeface="Century Gothic"/>
                <a:cs typeface="Century Gothic"/>
              </a:rPr>
              <a:t>HQS)</a:t>
            </a:r>
          </a:p>
        </p:txBody>
      </p:sp>
      <p:grpSp>
        <p:nvGrpSpPr>
          <p:cNvPr id="14" name="図形グループ 13"/>
          <p:cNvGrpSpPr/>
          <p:nvPr/>
        </p:nvGrpSpPr>
        <p:grpSpPr>
          <a:xfrm>
            <a:off x="783848" y="3419627"/>
            <a:ext cx="1080000" cy="1080000"/>
            <a:chOff x="3975391" y="2862846"/>
            <a:chExt cx="1080000" cy="1080000"/>
          </a:xfrm>
        </p:grpSpPr>
        <p:sp>
          <p:nvSpPr>
            <p:cNvPr id="17" name="円/楕円 16"/>
            <p:cNvSpPr>
              <a:spLocks noChangeAspect="1"/>
            </p:cNvSpPr>
            <p:nvPr/>
          </p:nvSpPr>
          <p:spPr>
            <a:xfrm>
              <a:off x="3975391" y="2862846"/>
              <a:ext cx="1080000" cy="108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540000" h="3240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accent2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4158233" y="3054709"/>
              <a:ext cx="70163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ja-JP" sz="4800" b="1" dirty="0" smtClean="0">
                  <a:latin typeface="Century Gothic"/>
                  <a:cs typeface="Century Gothic"/>
                </a:rPr>
                <a:t>Q</a:t>
              </a:r>
            </a:p>
          </p:txBody>
        </p:sp>
      </p:grpSp>
      <p:sp>
        <p:nvSpPr>
          <p:cNvPr id="15" name="上矢印 14"/>
          <p:cNvSpPr/>
          <p:nvPr/>
        </p:nvSpPr>
        <p:spPr>
          <a:xfrm>
            <a:off x="2034138" y="3344967"/>
            <a:ext cx="743785" cy="1010782"/>
          </a:xfrm>
          <a:prstGeom prst="upArrow">
            <a:avLst>
              <a:gd name="adj1" fmla="val 40943"/>
              <a:gd name="adj2" fmla="val 50000"/>
            </a:avLst>
          </a:prstGeom>
          <a:solidFill>
            <a:schemeClr val="bg1"/>
          </a:solidFill>
          <a:ln w="38100" cmpd="sng">
            <a:solidFill>
              <a:srgbClr val="F7964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FFFF"/>
              </a:solidFill>
            </a:endParaRPr>
          </a:p>
        </p:txBody>
      </p:sp>
      <p:sp>
        <p:nvSpPr>
          <p:cNvPr id="19" name="上矢印 18"/>
          <p:cNvSpPr/>
          <p:nvPr/>
        </p:nvSpPr>
        <p:spPr>
          <a:xfrm flipV="1">
            <a:off x="3159838" y="3379814"/>
            <a:ext cx="743785" cy="1010782"/>
          </a:xfrm>
          <a:prstGeom prst="upArrow">
            <a:avLst>
              <a:gd name="adj1" fmla="val 40943"/>
              <a:gd name="adj2" fmla="val 50000"/>
            </a:avLst>
          </a:prstGeom>
          <a:solidFill>
            <a:schemeClr val="bg1"/>
          </a:solidFill>
          <a:ln w="38100" cmpd="sng">
            <a:solidFill>
              <a:srgbClr val="F7964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FFFF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497400" y="4550468"/>
            <a:ext cx="26127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sz="2400" dirty="0" smtClean="0">
                <a:latin typeface="Century Gothic"/>
                <a:cs typeface="Century Gothic"/>
              </a:rPr>
              <a:t>spin up      down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718239" y="3741892"/>
            <a:ext cx="479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sz="2400" dirty="0" smtClean="0">
                <a:latin typeface="Century Gothic"/>
                <a:cs typeface="Century Gothic"/>
              </a:rPr>
              <a:t>or</a:t>
            </a:r>
          </a:p>
        </p:txBody>
      </p:sp>
      <p:grpSp>
        <p:nvGrpSpPr>
          <p:cNvPr id="2" name="図形グループ 1"/>
          <p:cNvGrpSpPr/>
          <p:nvPr/>
        </p:nvGrpSpPr>
        <p:grpSpPr>
          <a:xfrm>
            <a:off x="4189412" y="2218745"/>
            <a:ext cx="4884466" cy="2884071"/>
            <a:chOff x="4189412" y="2218745"/>
            <a:chExt cx="4884466" cy="2884071"/>
          </a:xfrm>
        </p:grpSpPr>
        <p:sp>
          <p:nvSpPr>
            <p:cNvPr id="11" name="角丸四角形 10"/>
            <p:cNvSpPr/>
            <p:nvPr/>
          </p:nvSpPr>
          <p:spPr>
            <a:xfrm>
              <a:off x="4827818" y="2287963"/>
              <a:ext cx="4246060" cy="2814853"/>
            </a:xfrm>
            <a:prstGeom prst="roundRect">
              <a:avLst/>
            </a:prstGeom>
            <a:solidFill>
              <a:srgbClr val="F79646"/>
            </a:solidFill>
            <a:ln w="19050" cmpd="sng">
              <a:solidFill>
                <a:srgbClr val="F7964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5544692" y="2218745"/>
              <a:ext cx="2812313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Heavy Hadron</a:t>
              </a:r>
            </a:p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Mass Spectrum</a:t>
              </a:r>
            </a:p>
          </p:txBody>
        </p:sp>
        <p:sp>
          <p:nvSpPr>
            <p:cNvPr id="12" name="左右矢印 11"/>
            <p:cNvSpPr/>
            <p:nvPr/>
          </p:nvSpPr>
          <p:spPr>
            <a:xfrm>
              <a:off x="4189412" y="3344967"/>
              <a:ext cx="765177" cy="502617"/>
            </a:xfrm>
            <a:prstGeom prst="leftRight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43" name="図形グループ 42"/>
            <p:cNvGrpSpPr/>
            <p:nvPr/>
          </p:nvGrpSpPr>
          <p:grpSpPr>
            <a:xfrm>
              <a:off x="5108694" y="3172852"/>
              <a:ext cx="3541550" cy="1837076"/>
              <a:chOff x="5108694" y="3172852"/>
              <a:chExt cx="3541550" cy="1837076"/>
            </a:xfrm>
          </p:grpSpPr>
          <p:cxnSp>
            <p:nvCxnSpPr>
              <p:cNvPr id="3" name="直線矢印コネクタ 2"/>
              <p:cNvCxnSpPr/>
              <p:nvPr/>
            </p:nvCxnSpPr>
            <p:spPr>
              <a:xfrm flipV="1">
                <a:off x="6097295" y="3172852"/>
                <a:ext cx="0" cy="1837076"/>
              </a:xfrm>
              <a:prstGeom prst="straightConnector1">
                <a:avLst/>
              </a:prstGeom>
              <a:ln w="76200" cap="flat" cmpd="sng">
                <a:solidFill>
                  <a:schemeClr val="bg1"/>
                </a:solidFill>
                <a:round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線矢印コネクタ 19"/>
              <p:cNvCxnSpPr/>
              <p:nvPr/>
            </p:nvCxnSpPr>
            <p:spPr>
              <a:xfrm>
                <a:off x="6362112" y="4746451"/>
                <a:ext cx="979430" cy="0"/>
              </a:xfrm>
              <a:prstGeom prst="straightConnector1">
                <a:avLst/>
              </a:prstGeom>
              <a:ln w="76200" cap="rnd" cmpd="sng">
                <a:solidFill>
                  <a:schemeClr val="bg1"/>
                </a:solidFill>
                <a:round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線矢印コネクタ 22"/>
              <p:cNvCxnSpPr/>
              <p:nvPr/>
            </p:nvCxnSpPr>
            <p:spPr>
              <a:xfrm>
                <a:off x="6362112" y="3618518"/>
                <a:ext cx="979430" cy="0"/>
              </a:xfrm>
              <a:prstGeom prst="straightConnector1">
                <a:avLst/>
              </a:prstGeom>
              <a:ln w="76200" cap="rnd" cmpd="sng">
                <a:solidFill>
                  <a:schemeClr val="bg1"/>
                </a:solidFill>
                <a:round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線矢印コネクタ 23"/>
              <p:cNvCxnSpPr/>
              <p:nvPr/>
            </p:nvCxnSpPr>
            <p:spPr>
              <a:xfrm>
                <a:off x="6362112" y="3770918"/>
                <a:ext cx="979430" cy="0"/>
              </a:xfrm>
              <a:prstGeom prst="straightConnector1">
                <a:avLst/>
              </a:prstGeom>
              <a:ln w="76200" cap="rnd" cmpd="sng">
                <a:solidFill>
                  <a:schemeClr val="bg1"/>
                </a:solidFill>
                <a:round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線矢印コネクタ 24"/>
              <p:cNvCxnSpPr/>
              <p:nvPr/>
            </p:nvCxnSpPr>
            <p:spPr>
              <a:xfrm>
                <a:off x="7670814" y="4224416"/>
                <a:ext cx="979430" cy="0"/>
              </a:xfrm>
              <a:prstGeom prst="straightConnector1">
                <a:avLst/>
              </a:prstGeom>
              <a:ln w="76200" cap="rnd" cmpd="sng">
                <a:solidFill>
                  <a:schemeClr val="bg1"/>
                </a:solidFill>
                <a:round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線矢印コネクタ 25"/>
              <p:cNvCxnSpPr/>
              <p:nvPr/>
            </p:nvCxnSpPr>
            <p:spPr>
              <a:xfrm>
                <a:off x="7670814" y="4353902"/>
                <a:ext cx="979430" cy="0"/>
              </a:xfrm>
              <a:prstGeom prst="straightConnector1">
                <a:avLst/>
              </a:prstGeom>
              <a:ln w="76200" cap="rnd" cmpd="sng">
                <a:solidFill>
                  <a:schemeClr val="bg1"/>
                </a:solidFill>
                <a:round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線矢印コネクタ 26"/>
              <p:cNvCxnSpPr/>
              <p:nvPr/>
            </p:nvCxnSpPr>
            <p:spPr>
              <a:xfrm>
                <a:off x="6752208" y="3622252"/>
                <a:ext cx="0" cy="1086525"/>
              </a:xfrm>
              <a:prstGeom prst="straightConnector1">
                <a:avLst/>
              </a:prstGeom>
              <a:ln w="28575" cap="sq" cmpd="sng">
                <a:solidFill>
                  <a:schemeClr val="bg1"/>
                </a:solidFill>
                <a:round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線矢印コネクタ 27"/>
              <p:cNvCxnSpPr/>
              <p:nvPr/>
            </p:nvCxnSpPr>
            <p:spPr>
              <a:xfrm>
                <a:off x="6901832" y="3770918"/>
                <a:ext cx="0" cy="937859"/>
              </a:xfrm>
              <a:prstGeom prst="straightConnector1">
                <a:avLst/>
              </a:prstGeom>
              <a:ln w="28575" cap="sq" cmpd="sng">
                <a:solidFill>
                  <a:schemeClr val="bg1"/>
                </a:solidFill>
                <a:round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線矢印コネクタ 29"/>
              <p:cNvCxnSpPr/>
              <p:nvPr/>
            </p:nvCxnSpPr>
            <p:spPr>
              <a:xfrm>
                <a:off x="7336161" y="3600728"/>
                <a:ext cx="329272" cy="602164"/>
              </a:xfrm>
              <a:prstGeom prst="straightConnector1">
                <a:avLst/>
              </a:prstGeom>
              <a:ln w="28575" cap="sq" cmpd="sng">
                <a:solidFill>
                  <a:schemeClr val="bg1"/>
                </a:solidFill>
                <a:round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線矢印コネクタ 33"/>
              <p:cNvCxnSpPr/>
              <p:nvPr/>
            </p:nvCxnSpPr>
            <p:spPr>
              <a:xfrm>
                <a:off x="7302401" y="3747747"/>
                <a:ext cx="329272" cy="602164"/>
              </a:xfrm>
              <a:prstGeom prst="straightConnector1">
                <a:avLst/>
              </a:prstGeom>
              <a:ln w="28575" cap="sq" cmpd="sng">
                <a:solidFill>
                  <a:schemeClr val="bg1"/>
                </a:solidFill>
                <a:round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線矢印コネクタ 34"/>
              <p:cNvCxnSpPr/>
              <p:nvPr/>
            </p:nvCxnSpPr>
            <p:spPr>
              <a:xfrm flipH="1">
                <a:off x="7384590" y="4358310"/>
                <a:ext cx="837066" cy="355855"/>
              </a:xfrm>
              <a:prstGeom prst="straightConnector1">
                <a:avLst/>
              </a:prstGeom>
              <a:ln w="28575" cap="sq" cmpd="sng">
                <a:solidFill>
                  <a:schemeClr val="bg1"/>
                </a:solidFill>
                <a:round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線矢印コネクタ 37"/>
              <p:cNvCxnSpPr/>
              <p:nvPr/>
            </p:nvCxnSpPr>
            <p:spPr>
              <a:xfrm flipH="1">
                <a:off x="7150798" y="4257780"/>
                <a:ext cx="988669" cy="420305"/>
              </a:xfrm>
              <a:prstGeom prst="straightConnector1">
                <a:avLst/>
              </a:prstGeom>
              <a:ln w="28575" cap="sq" cmpd="sng">
                <a:solidFill>
                  <a:schemeClr val="bg1"/>
                </a:solidFill>
                <a:round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テキスト ボックス 41"/>
              <p:cNvSpPr txBox="1"/>
              <p:nvPr/>
            </p:nvSpPr>
            <p:spPr>
              <a:xfrm>
                <a:off x="5108694" y="3857670"/>
                <a:ext cx="92254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altLang="ja-JP" sz="2400" dirty="0" smtClean="0">
                    <a:latin typeface="Century Gothic"/>
                    <a:cs typeface="Century Gothic"/>
                  </a:rPr>
                  <a:t>mass</a:t>
                </a:r>
              </a:p>
            </p:txBody>
          </p:sp>
        </p:grpSp>
      </p:grpSp>
      <p:sp>
        <p:nvSpPr>
          <p:cNvPr id="31" name="テキスト ボックス 30"/>
          <p:cNvSpPr txBox="1"/>
          <p:nvPr/>
        </p:nvSpPr>
        <p:spPr>
          <a:xfrm>
            <a:off x="3712130" y="3036917"/>
            <a:ext cx="1703188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1400" b="1" i="1" dirty="0" smtClean="0">
                <a:latin typeface="Century Gothic"/>
                <a:cs typeface="Century Gothic"/>
              </a:rPr>
              <a:t>Correspondence</a:t>
            </a:r>
          </a:p>
        </p:txBody>
      </p:sp>
    </p:spTree>
    <p:extLst>
      <p:ext uri="{BB962C8B-B14F-4D97-AF65-F5344CB8AC3E}">
        <p14:creationId xmlns:p14="http://schemas.microsoft.com/office/powerpoint/2010/main" val="293940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713652" y="0"/>
            <a:ext cx="7716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2. Theoretical framework for heavy hadrons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530665" y="523220"/>
            <a:ext cx="4156732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2800" dirty="0" smtClean="0">
                <a:latin typeface="Century Gothic"/>
                <a:cs typeface="Century Gothic"/>
              </a:rPr>
              <a:t>Heavy quark symmetry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373922" y="1106354"/>
            <a:ext cx="2396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2400" dirty="0" smtClean="0">
                <a:latin typeface="Century Gothic"/>
                <a:cs typeface="Century Gothic"/>
              </a:rPr>
              <a:t>“</a:t>
            </a:r>
            <a:r>
              <a:rPr lang="en-US" altLang="ja-JP" sz="2400" dirty="0" err="1" smtClean="0">
                <a:latin typeface="Century Gothic"/>
                <a:cs typeface="Century Gothic"/>
              </a:rPr>
              <a:t>Qq</a:t>
            </a:r>
            <a:r>
              <a:rPr lang="en-US" altLang="ja-JP" sz="2400" baseline="30000" dirty="0" err="1" smtClean="0">
                <a:latin typeface="Century Gothic"/>
                <a:cs typeface="Century Gothic"/>
              </a:rPr>
              <a:t>bar</a:t>
            </a:r>
            <a:r>
              <a:rPr lang="en-US" altLang="ja-JP" sz="2400" dirty="0" smtClean="0">
                <a:latin typeface="Century Gothic"/>
                <a:cs typeface="Century Gothic"/>
              </a:rPr>
              <a:t>“ meson</a:t>
            </a:r>
          </a:p>
        </p:txBody>
      </p:sp>
      <p:grpSp>
        <p:nvGrpSpPr>
          <p:cNvPr id="15" name="図形グループ 14"/>
          <p:cNvGrpSpPr/>
          <p:nvPr/>
        </p:nvGrpSpPr>
        <p:grpSpPr>
          <a:xfrm>
            <a:off x="3763108" y="1769245"/>
            <a:ext cx="1388705" cy="1225880"/>
            <a:chOff x="3975391" y="2716966"/>
            <a:chExt cx="1388705" cy="1225880"/>
          </a:xfrm>
        </p:grpSpPr>
        <p:grpSp>
          <p:nvGrpSpPr>
            <p:cNvPr id="16" name="図形グループ 15"/>
            <p:cNvGrpSpPr/>
            <p:nvPr/>
          </p:nvGrpSpPr>
          <p:grpSpPr>
            <a:xfrm>
              <a:off x="3975391" y="2862846"/>
              <a:ext cx="1080000" cy="1080000"/>
              <a:chOff x="3975391" y="2862846"/>
              <a:chExt cx="1080000" cy="1080000"/>
            </a:xfrm>
          </p:grpSpPr>
          <p:sp>
            <p:nvSpPr>
              <p:cNvPr id="19" name="円/楕円 18"/>
              <p:cNvSpPr>
                <a:spLocks noChangeAspect="1"/>
              </p:cNvSpPr>
              <p:nvPr/>
            </p:nvSpPr>
            <p:spPr>
              <a:xfrm>
                <a:off x="3975391" y="2862846"/>
                <a:ext cx="1080000" cy="1080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540000" h="3240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accent2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20" name="テキスト ボックス 19"/>
              <p:cNvSpPr txBox="1"/>
              <p:nvPr/>
            </p:nvSpPr>
            <p:spPr>
              <a:xfrm>
                <a:off x="4158233" y="3054709"/>
                <a:ext cx="70163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altLang="ja-JP" sz="4800" b="1" dirty="0" smtClean="0">
                    <a:latin typeface="Century Gothic"/>
                    <a:cs typeface="Century Gothic"/>
                  </a:rPr>
                  <a:t>Q</a:t>
                </a:r>
              </a:p>
            </p:txBody>
          </p:sp>
        </p:grpSp>
        <p:sp>
          <p:nvSpPr>
            <p:cNvPr id="17" name="上矢印 16"/>
            <p:cNvSpPr/>
            <p:nvPr/>
          </p:nvSpPr>
          <p:spPr>
            <a:xfrm>
              <a:off x="4620311" y="2716966"/>
              <a:ext cx="743785" cy="1010782"/>
            </a:xfrm>
            <a:prstGeom prst="upArrow">
              <a:avLst>
                <a:gd name="adj1" fmla="val 40943"/>
                <a:gd name="adj2" fmla="val 50000"/>
              </a:avLst>
            </a:prstGeom>
            <a:solidFill>
              <a:schemeClr val="bg1"/>
            </a:solidFill>
            <a:ln w="38100" cmpd="sng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 rot="16200000">
              <a:off x="4655535" y="3202549"/>
              <a:ext cx="682223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ja-JP" sz="2000" b="1" dirty="0" smtClean="0">
                  <a:latin typeface="Century Gothic"/>
                  <a:cs typeface="Century Gothic"/>
                </a:rPr>
                <a:t>spin</a:t>
              </a:r>
            </a:p>
          </p:txBody>
        </p:sp>
      </p:grpSp>
      <p:grpSp>
        <p:nvGrpSpPr>
          <p:cNvPr id="24" name="図形グループ 23"/>
          <p:cNvGrpSpPr/>
          <p:nvPr/>
        </p:nvGrpSpPr>
        <p:grpSpPr>
          <a:xfrm>
            <a:off x="3638318" y="1695979"/>
            <a:ext cx="1800000" cy="1800000"/>
            <a:chOff x="6087097" y="1769245"/>
            <a:chExt cx="1800000" cy="1800000"/>
          </a:xfrm>
        </p:grpSpPr>
        <p:grpSp>
          <p:nvGrpSpPr>
            <p:cNvPr id="23" name="図形グループ 22"/>
            <p:cNvGrpSpPr/>
            <p:nvPr/>
          </p:nvGrpSpPr>
          <p:grpSpPr>
            <a:xfrm>
              <a:off x="7300521" y="2875072"/>
              <a:ext cx="363399" cy="376208"/>
              <a:chOff x="7300521" y="2875072"/>
              <a:chExt cx="363399" cy="376208"/>
            </a:xfrm>
          </p:grpSpPr>
          <p:grpSp>
            <p:nvGrpSpPr>
              <p:cNvPr id="8" name="図形グループ 7"/>
              <p:cNvGrpSpPr/>
              <p:nvPr/>
            </p:nvGrpSpPr>
            <p:grpSpPr>
              <a:xfrm>
                <a:off x="7300521" y="2875072"/>
                <a:ext cx="363399" cy="376208"/>
                <a:chOff x="6852095" y="3455366"/>
                <a:chExt cx="363399" cy="376208"/>
              </a:xfrm>
            </p:grpSpPr>
            <p:sp>
              <p:nvSpPr>
                <p:cNvPr id="13" name="円/楕円 12"/>
                <p:cNvSpPr>
                  <a:spLocks noChangeAspect="1"/>
                </p:cNvSpPr>
                <p:nvPr/>
              </p:nvSpPr>
              <p:spPr>
                <a:xfrm>
                  <a:off x="6855494" y="3471574"/>
                  <a:ext cx="360000" cy="360000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80000" h="180000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solidFill>
                      <a:schemeClr val="accent2"/>
                    </a:solidFill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14" name="テキスト ボックス 13"/>
                <p:cNvSpPr txBox="1"/>
                <p:nvPr/>
              </p:nvSpPr>
              <p:spPr>
                <a:xfrm>
                  <a:off x="6852095" y="3455366"/>
                  <a:ext cx="353983" cy="3488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80000"/>
                    </a:lnSpc>
                  </a:pPr>
                  <a:r>
                    <a:rPr lang="en-US" altLang="ja-JP" sz="2000" b="1" dirty="0" smtClean="0">
                      <a:latin typeface="Century Gothic"/>
                      <a:cs typeface="Century Gothic"/>
                    </a:rPr>
                    <a:t>q</a:t>
                  </a:r>
                </a:p>
              </p:txBody>
            </p:sp>
          </p:grpSp>
          <p:cxnSp>
            <p:nvCxnSpPr>
              <p:cNvPr id="22" name="直線コネクタ 21"/>
              <p:cNvCxnSpPr/>
              <p:nvPr/>
            </p:nvCxnSpPr>
            <p:spPr>
              <a:xfrm>
                <a:off x="7415590" y="2946815"/>
                <a:ext cx="144494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円/楕円 9"/>
            <p:cNvSpPr>
              <a:spLocks noChangeAspect="1"/>
            </p:cNvSpPr>
            <p:nvPr/>
          </p:nvSpPr>
          <p:spPr>
            <a:xfrm>
              <a:off x="6087097" y="1769245"/>
              <a:ext cx="1800000" cy="1800000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7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900000" h="9000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accent2"/>
                </a:solidFill>
                <a:latin typeface="Century Gothic"/>
                <a:cs typeface="Century Gothic"/>
              </a:endParaRPr>
            </a:p>
          </p:txBody>
        </p:sp>
      </p:grpSp>
      <p:sp>
        <p:nvSpPr>
          <p:cNvPr id="25" name="テキスト ボックス 24"/>
          <p:cNvSpPr txBox="1"/>
          <p:nvPr/>
        </p:nvSpPr>
        <p:spPr>
          <a:xfrm>
            <a:off x="3915611" y="3627687"/>
            <a:ext cx="1312779" cy="6914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3200" dirty="0">
                <a:latin typeface="Century Gothic"/>
                <a:cs typeface="Century Gothic"/>
              </a:rPr>
              <a:t>S</a:t>
            </a:r>
            <a:r>
              <a:rPr lang="en-US" altLang="ja-JP" sz="3200" dirty="0" smtClean="0">
                <a:latin typeface="Century Gothic"/>
                <a:cs typeface="Century Gothic"/>
              </a:rPr>
              <a:t>pin J</a:t>
            </a:r>
          </a:p>
          <a:p>
            <a:pPr algn="ctr">
              <a:lnSpc>
                <a:spcPct val="80000"/>
              </a:lnSpc>
            </a:pPr>
            <a:r>
              <a:rPr lang="en-US" altLang="ja-JP" sz="1600" dirty="0" smtClean="0">
                <a:solidFill>
                  <a:srgbClr val="C0504D"/>
                </a:solidFill>
                <a:latin typeface="Century Gothic"/>
                <a:cs typeface="Century Gothic"/>
              </a:rPr>
              <a:t>conserved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949302" y="3726175"/>
            <a:ext cx="1944162" cy="592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2400" dirty="0" smtClean="0">
                <a:latin typeface="Century Gothic"/>
                <a:cs typeface="Century Gothic"/>
              </a:rPr>
              <a:t>HQS (S=1/2)</a:t>
            </a:r>
          </a:p>
          <a:p>
            <a:pPr algn="ctr">
              <a:lnSpc>
                <a:spcPct val="80000"/>
              </a:lnSpc>
            </a:pPr>
            <a:r>
              <a:rPr lang="en-US" altLang="ja-JP" sz="1600" dirty="0" smtClean="0">
                <a:solidFill>
                  <a:srgbClr val="C0504D"/>
                </a:solidFill>
                <a:latin typeface="Century Gothic"/>
                <a:cs typeface="Century Gothic"/>
              </a:rPr>
              <a:t>conserved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6639917" y="3684387"/>
            <a:ext cx="16992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2400" dirty="0" smtClean="0">
                <a:latin typeface="Century Gothic"/>
                <a:cs typeface="Century Gothic"/>
              </a:rPr>
              <a:t>Light spin j</a:t>
            </a:r>
          </a:p>
        </p:txBody>
      </p:sp>
      <p:pic>
        <p:nvPicPr>
          <p:cNvPr id="29" name="図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7438" y="4763693"/>
            <a:ext cx="2692400" cy="812800"/>
          </a:xfrm>
          <a:prstGeom prst="rect">
            <a:avLst/>
          </a:prstGeom>
        </p:spPr>
      </p:pic>
      <p:sp>
        <p:nvSpPr>
          <p:cNvPr id="30" name="テキスト ボックス 29"/>
          <p:cNvSpPr txBox="1"/>
          <p:nvPr/>
        </p:nvSpPr>
        <p:spPr>
          <a:xfrm>
            <a:off x="6412642" y="3995088"/>
            <a:ext cx="2130987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2800" b="1" dirty="0" smtClean="0">
                <a:solidFill>
                  <a:schemeClr val="accent2"/>
                </a:solidFill>
                <a:latin typeface="Century Gothic"/>
                <a:cs typeface="Century Gothic"/>
              </a:rPr>
              <a:t>conserved!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728914" y="5633914"/>
            <a:ext cx="5686172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2800" b="1" dirty="0" smtClean="0">
                <a:solidFill>
                  <a:schemeClr val="accent2"/>
                </a:solidFill>
                <a:latin typeface="Century Gothic"/>
                <a:cs typeface="Century Gothic"/>
              </a:rPr>
              <a:t>→ Mass degeneracy for J=j±1/2</a:t>
            </a:r>
          </a:p>
        </p:txBody>
      </p:sp>
      <p:grpSp>
        <p:nvGrpSpPr>
          <p:cNvPr id="31" name="図形グループ 30"/>
          <p:cNvGrpSpPr/>
          <p:nvPr/>
        </p:nvGrpSpPr>
        <p:grpSpPr>
          <a:xfrm>
            <a:off x="3292012" y="1702494"/>
            <a:ext cx="2588501" cy="1726645"/>
            <a:chOff x="3773115" y="3009469"/>
            <a:chExt cx="2585522" cy="1724660"/>
          </a:xfrm>
        </p:grpSpPr>
        <p:pic>
          <p:nvPicPr>
            <p:cNvPr id="32" name="図 31" descr="images.jpe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3115" y="3009469"/>
              <a:ext cx="2302510" cy="172466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3" name="テキスト ボックス 32"/>
            <p:cNvSpPr txBox="1"/>
            <p:nvPr/>
          </p:nvSpPr>
          <p:spPr>
            <a:xfrm>
              <a:off x="5619625" y="3087111"/>
              <a:ext cx="263811" cy="399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 err="1" smtClean="0">
                  <a:solidFill>
                    <a:srgbClr val="FF0000"/>
                  </a:solidFill>
                  <a:latin typeface="Century Gothic"/>
                  <a:cs typeface="Century Gothic"/>
                </a:rPr>
                <a:t>j</a:t>
              </a:r>
              <a:endParaRPr kumimoji="1" lang="ja-JP" altLang="en-US" sz="2000" b="1" dirty="0">
                <a:solidFill>
                  <a:srgbClr val="FF0000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5159055" y="4283505"/>
              <a:ext cx="1199582" cy="399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b="1" dirty="0" smtClean="0">
                  <a:solidFill>
                    <a:srgbClr val="FF0000"/>
                  </a:solidFill>
                  <a:latin typeface="Century Gothic"/>
                  <a:cs typeface="Century Gothic"/>
                </a:rPr>
                <a:t>S</a:t>
              </a:r>
              <a:r>
                <a:rPr lang="ja-JP" altLang="ja-JP" sz="2000" b="1" baseline="-25000" dirty="0">
                  <a:solidFill>
                    <a:srgbClr val="FF0000"/>
                  </a:solidFill>
                  <a:latin typeface="Century Gothic"/>
                  <a:cs typeface="Century Gothic"/>
                </a:rPr>
                <a:t> </a:t>
              </a:r>
              <a:r>
                <a:rPr kumimoji="1" lang="en-US" altLang="ja-JP" sz="2000" b="1" dirty="0" smtClean="0">
                  <a:solidFill>
                    <a:srgbClr val="FF0000"/>
                  </a:solidFill>
                  <a:latin typeface="Century Gothic"/>
                  <a:cs typeface="Century Gothic"/>
                </a:rPr>
                <a:t>=1/2</a:t>
              </a:r>
              <a:endParaRPr kumimoji="1" lang="ja-JP" altLang="en-US" sz="2000" b="1" dirty="0">
                <a:solidFill>
                  <a:srgbClr val="FF0000"/>
                </a:solidFill>
                <a:latin typeface="Century Gothic"/>
                <a:cs typeface="Century Gothic"/>
              </a:endParaRPr>
            </a:p>
          </p:txBody>
        </p:sp>
      </p:grpSp>
      <p:sp>
        <p:nvSpPr>
          <p:cNvPr id="35" name="右矢印 34"/>
          <p:cNvSpPr/>
          <p:nvPr/>
        </p:nvSpPr>
        <p:spPr>
          <a:xfrm flipH="1">
            <a:off x="3125186" y="3706857"/>
            <a:ext cx="367654" cy="460974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右矢印 35"/>
          <p:cNvSpPr/>
          <p:nvPr/>
        </p:nvSpPr>
        <p:spPr>
          <a:xfrm>
            <a:off x="5650453" y="3706857"/>
            <a:ext cx="367654" cy="460974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826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1918E-6 2.91532E-6 L 0.32013 2.91532E-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98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6981E-7 -1.54558E-6 L -0.25968 -1.54558E-6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9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8" grpId="0"/>
      <p:bldP spid="30" grpId="0"/>
      <p:bldP spid="26" grpId="0"/>
      <p:bldP spid="35" grpId="0" animBg="1"/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713652" y="0"/>
            <a:ext cx="7716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2. Theoretical framework for heavy hadrons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530665" y="523220"/>
            <a:ext cx="4156732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2800" dirty="0" smtClean="0">
                <a:latin typeface="Century Gothic"/>
                <a:cs typeface="Century Gothic"/>
              </a:rPr>
              <a:t>Heavy quark symmetry</a:t>
            </a:r>
          </a:p>
        </p:txBody>
      </p:sp>
      <p:grpSp>
        <p:nvGrpSpPr>
          <p:cNvPr id="23" name="図形グループ 22"/>
          <p:cNvGrpSpPr/>
          <p:nvPr/>
        </p:nvGrpSpPr>
        <p:grpSpPr>
          <a:xfrm>
            <a:off x="3714260" y="1769245"/>
            <a:ext cx="1388705" cy="1225880"/>
            <a:chOff x="3975391" y="2716966"/>
            <a:chExt cx="1388705" cy="1225880"/>
          </a:xfrm>
        </p:grpSpPr>
        <p:grpSp>
          <p:nvGrpSpPr>
            <p:cNvPr id="21" name="図形グループ 20"/>
            <p:cNvGrpSpPr/>
            <p:nvPr/>
          </p:nvGrpSpPr>
          <p:grpSpPr>
            <a:xfrm>
              <a:off x="3975391" y="2862846"/>
              <a:ext cx="1080000" cy="1080000"/>
              <a:chOff x="3975391" y="2862846"/>
              <a:chExt cx="1080000" cy="1080000"/>
            </a:xfrm>
          </p:grpSpPr>
          <p:sp>
            <p:nvSpPr>
              <p:cNvPr id="11" name="円/楕円 10"/>
              <p:cNvSpPr>
                <a:spLocks noChangeAspect="1"/>
              </p:cNvSpPr>
              <p:nvPr/>
            </p:nvSpPr>
            <p:spPr>
              <a:xfrm>
                <a:off x="3975391" y="2862846"/>
                <a:ext cx="1080000" cy="1080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540000" h="3240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accent2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13" name="テキスト ボックス 12"/>
              <p:cNvSpPr txBox="1"/>
              <p:nvPr/>
            </p:nvSpPr>
            <p:spPr>
              <a:xfrm>
                <a:off x="4158233" y="3054709"/>
                <a:ext cx="70163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altLang="ja-JP" sz="4800" b="1" dirty="0" smtClean="0">
                    <a:latin typeface="Century Gothic"/>
                    <a:cs typeface="Century Gothic"/>
                  </a:rPr>
                  <a:t>Q</a:t>
                </a:r>
              </a:p>
            </p:txBody>
          </p:sp>
        </p:grpSp>
        <p:sp>
          <p:nvSpPr>
            <p:cNvPr id="12" name="上矢印 11"/>
            <p:cNvSpPr/>
            <p:nvPr/>
          </p:nvSpPr>
          <p:spPr>
            <a:xfrm>
              <a:off x="4620311" y="2716966"/>
              <a:ext cx="743785" cy="1010782"/>
            </a:xfrm>
            <a:prstGeom prst="upArrow">
              <a:avLst>
                <a:gd name="adj1" fmla="val 40943"/>
                <a:gd name="adj2" fmla="val 50000"/>
              </a:avLst>
            </a:prstGeom>
            <a:solidFill>
              <a:schemeClr val="bg1"/>
            </a:solidFill>
            <a:ln w="38100" cmpd="sng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 rot="16200000">
              <a:off x="4655535" y="3202549"/>
              <a:ext cx="682223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ja-JP" sz="2000" b="1" dirty="0" smtClean="0">
                  <a:latin typeface="Century Gothic"/>
                  <a:cs typeface="Century Gothic"/>
                </a:rPr>
                <a:t>spin</a:t>
              </a:r>
            </a:p>
          </p:txBody>
        </p:sp>
      </p:grpSp>
      <p:grpSp>
        <p:nvGrpSpPr>
          <p:cNvPr id="22" name="図形グループ 21"/>
          <p:cNvGrpSpPr/>
          <p:nvPr/>
        </p:nvGrpSpPr>
        <p:grpSpPr>
          <a:xfrm>
            <a:off x="3492840" y="1602788"/>
            <a:ext cx="2160000" cy="2160000"/>
            <a:chOff x="5411132" y="2573888"/>
            <a:chExt cx="2160000" cy="2160000"/>
          </a:xfrm>
        </p:grpSpPr>
        <p:grpSp>
          <p:nvGrpSpPr>
            <p:cNvPr id="18" name="図形グループ 17"/>
            <p:cNvGrpSpPr/>
            <p:nvPr/>
          </p:nvGrpSpPr>
          <p:grpSpPr>
            <a:xfrm>
              <a:off x="6852095" y="3455366"/>
              <a:ext cx="363399" cy="376208"/>
              <a:chOff x="6852095" y="3455366"/>
              <a:chExt cx="363399" cy="376208"/>
            </a:xfrm>
          </p:grpSpPr>
          <p:sp>
            <p:nvSpPr>
              <p:cNvPr id="7" name="円/楕円 6"/>
              <p:cNvSpPr>
                <a:spLocks noChangeAspect="1"/>
              </p:cNvSpPr>
              <p:nvPr/>
            </p:nvSpPr>
            <p:spPr>
              <a:xfrm>
                <a:off x="6855494" y="3471574"/>
                <a:ext cx="360000" cy="360000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80000" h="1800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accent2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16" name="テキスト ボックス 15"/>
              <p:cNvSpPr txBox="1"/>
              <p:nvPr/>
            </p:nvSpPr>
            <p:spPr>
              <a:xfrm>
                <a:off x="6852095" y="3455366"/>
                <a:ext cx="353983" cy="3488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altLang="ja-JP" sz="2000" b="1" dirty="0" smtClean="0">
                    <a:latin typeface="Century Gothic"/>
                    <a:cs typeface="Century Gothic"/>
                  </a:rPr>
                  <a:t>q</a:t>
                </a:r>
              </a:p>
            </p:txBody>
          </p:sp>
        </p:grpSp>
        <p:grpSp>
          <p:nvGrpSpPr>
            <p:cNvPr id="19" name="図形グループ 18"/>
            <p:cNvGrpSpPr/>
            <p:nvPr/>
          </p:nvGrpSpPr>
          <p:grpSpPr>
            <a:xfrm>
              <a:off x="6502891" y="3923155"/>
              <a:ext cx="364506" cy="379691"/>
              <a:chOff x="6502891" y="3923155"/>
              <a:chExt cx="364506" cy="379691"/>
            </a:xfrm>
          </p:grpSpPr>
          <p:sp>
            <p:nvSpPr>
              <p:cNvPr id="8" name="円/楕円 7"/>
              <p:cNvSpPr>
                <a:spLocks noChangeAspect="1"/>
              </p:cNvSpPr>
              <p:nvPr/>
            </p:nvSpPr>
            <p:spPr>
              <a:xfrm>
                <a:off x="6507397" y="3942846"/>
                <a:ext cx="360000" cy="360000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80000" h="1800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accent2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17" name="テキスト ボックス 16"/>
              <p:cNvSpPr txBox="1"/>
              <p:nvPr/>
            </p:nvSpPr>
            <p:spPr>
              <a:xfrm>
                <a:off x="6502891" y="3923155"/>
                <a:ext cx="353983" cy="3488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altLang="ja-JP" sz="2000" b="1" dirty="0" smtClean="0">
                    <a:latin typeface="Century Gothic"/>
                    <a:cs typeface="Century Gothic"/>
                  </a:rPr>
                  <a:t>q</a:t>
                </a:r>
              </a:p>
            </p:txBody>
          </p:sp>
        </p:grpSp>
        <p:sp>
          <p:nvSpPr>
            <p:cNvPr id="9" name="円/楕円 8"/>
            <p:cNvSpPr>
              <a:spLocks noChangeAspect="1"/>
            </p:cNvSpPr>
            <p:nvPr/>
          </p:nvSpPr>
          <p:spPr>
            <a:xfrm>
              <a:off x="5411132" y="2573888"/>
              <a:ext cx="2160000" cy="2160000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7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080000" h="10800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accent2"/>
                </a:solidFill>
                <a:latin typeface="Century Gothic"/>
                <a:cs typeface="Century Gothic"/>
              </a:endParaRPr>
            </a:p>
          </p:txBody>
        </p:sp>
      </p:grpSp>
      <p:sp>
        <p:nvSpPr>
          <p:cNvPr id="24" name="テキスト ボックス 23"/>
          <p:cNvSpPr txBox="1"/>
          <p:nvPr/>
        </p:nvSpPr>
        <p:spPr>
          <a:xfrm>
            <a:off x="3407860" y="1106354"/>
            <a:ext cx="2328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2400" dirty="0" smtClean="0">
                <a:latin typeface="Century Gothic"/>
                <a:cs typeface="Century Gothic"/>
              </a:rPr>
              <a:t>“</a:t>
            </a:r>
            <a:r>
              <a:rPr lang="en-US" altLang="ja-JP" sz="2400" dirty="0" err="1" smtClean="0">
                <a:latin typeface="Century Gothic"/>
                <a:cs typeface="Century Gothic"/>
              </a:rPr>
              <a:t>Qqq</a:t>
            </a:r>
            <a:r>
              <a:rPr lang="en-US" altLang="ja-JP" sz="2400" dirty="0" smtClean="0">
                <a:latin typeface="Century Gothic"/>
                <a:cs typeface="Century Gothic"/>
              </a:rPr>
              <a:t>” baryon</a:t>
            </a: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3915611" y="3876957"/>
            <a:ext cx="1312779" cy="6914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3200" dirty="0" smtClean="0">
                <a:latin typeface="Century Gothic"/>
                <a:cs typeface="Century Gothic"/>
              </a:rPr>
              <a:t>Spin J</a:t>
            </a:r>
          </a:p>
          <a:p>
            <a:pPr algn="ctr">
              <a:lnSpc>
                <a:spcPct val="80000"/>
              </a:lnSpc>
            </a:pPr>
            <a:r>
              <a:rPr lang="en-US" altLang="ja-JP" sz="1600" dirty="0" smtClean="0">
                <a:solidFill>
                  <a:srgbClr val="C0504D"/>
                </a:solidFill>
                <a:latin typeface="Century Gothic"/>
                <a:cs typeface="Century Gothic"/>
              </a:rPr>
              <a:t>conserved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949302" y="3975445"/>
            <a:ext cx="1944162" cy="592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2400" dirty="0" smtClean="0">
                <a:latin typeface="Century Gothic"/>
                <a:cs typeface="Century Gothic"/>
              </a:rPr>
              <a:t>HQS (S=1/2)</a:t>
            </a:r>
          </a:p>
          <a:p>
            <a:pPr algn="ctr">
              <a:lnSpc>
                <a:spcPct val="80000"/>
              </a:lnSpc>
            </a:pPr>
            <a:r>
              <a:rPr lang="en-US" altLang="ja-JP" sz="1600" dirty="0" smtClean="0">
                <a:solidFill>
                  <a:srgbClr val="C0504D"/>
                </a:solidFill>
                <a:latin typeface="Century Gothic"/>
                <a:cs typeface="Century Gothic"/>
              </a:rPr>
              <a:t>conserved</a:t>
            </a: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6639917" y="3933657"/>
            <a:ext cx="16992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2400" dirty="0" smtClean="0">
                <a:latin typeface="Century Gothic"/>
                <a:cs typeface="Century Gothic"/>
              </a:rPr>
              <a:t>Light spin j</a:t>
            </a:r>
          </a:p>
        </p:txBody>
      </p:sp>
      <p:pic>
        <p:nvPicPr>
          <p:cNvPr id="36" name="図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7438" y="5012963"/>
            <a:ext cx="2692400" cy="812800"/>
          </a:xfrm>
          <a:prstGeom prst="rect">
            <a:avLst/>
          </a:prstGeom>
        </p:spPr>
      </p:pic>
      <p:sp>
        <p:nvSpPr>
          <p:cNvPr id="37" name="テキスト ボックス 36"/>
          <p:cNvSpPr txBox="1"/>
          <p:nvPr/>
        </p:nvSpPr>
        <p:spPr>
          <a:xfrm>
            <a:off x="6412642" y="4244358"/>
            <a:ext cx="2130987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2800" b="1" dirty="0" smtClean="0">
                <a:solidFill>
                  <a:schemeClr val="accent2"/>
                </a:solidFill>
                <a:latin typeface="Century Gothic"/>
                <a:cs typeface="Century Gothic"/>
              </a:rPr>
              <a:t>conserved!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728914" y="5823834"/>
            <a:ext cx="5686172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2800" b="1" dirty="0" smtClean="0">
                <a:solidFill>
                  <a:schemeClr val="accent2"/>
                </a:solidFill>
                <a:latin typeface="Century Gothic"/>
                <a:cs typeface="Century Gothic"/>
              </a:rPr>
              <a:t>→ Mass degeneracy for J=j±1/2</a:t>
            </a:r>
          </a:p>
        </p:txBody>
      </p:sp>
      <p:sp>
        <p:nvSpPr>
          <p:cNvPr id="26" name="右矢印 25"/>
          <p:cNvSpPr/>
          <p:nvPr/>
        </p:nvSpPr>
        <p:spPr>
          <a:xfrm>
            <a:off x="5639113" y="3933657"/>
            <a:ext cx="367654" cy="460974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右矢印 26"/>
          <p:cNvSpPr/>
          <p:nvPr/>
        </p:nvSpPr>
        <p:spPr>
          <a:xfrm flipH="1">
            <a:off x="3125186" y="3933657"/>
            <a:ext cx="367654" cy="460974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212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2371E-7 -2.67469E-6 L 0.32204 -2.67469E-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02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10439E-7 -1.54558E-6 L -0.25968 -1.54558E-6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9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7" grpId="0"/>
      <p:bldP spid="25" grpId="0"/>
      <p:bldP spid="26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直線コネクタ 53"/>
          <p:cNvCxnSpPr/>
          <p:nvPr/>
        </p:nvCxnSpPr>
        <p:spPr>
          <a:xfrm>
            <a:off x="524262" y="2658064"/>
            <a:ext cx="1368780" cy="1112"/>
          </a:xfrm>
          <a:prstGeom prst="line">
            <a:avLst/>
          </a:prstGeom>
          <a:ln w="76200" cap="rnd" cmpd="sng" algn="ctr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/>
          <p:cNvCxnSpPr/>
          <p:nvPr/>
        </p:nvCxnSpPr>
        <p:spPr>
          <a:xfrm>
            <a:off x="2635284" y="2923651"/>
            <a:ext cx="1368780" cy="1112"/>
          </a:xfrm>
          <a:prstGeom prst="line">
            <a:avLst/>
          </a:prstGeom>
          <a:ln w="76200" cap="rnd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/>
          <p:cNvCxnSpPr/>
          <p:nvPr/>
        </p:nvCxnSpPr>
        <p:spPr>
          <a:xfrm>
            <a:off x="4746306" y="3133306"/>
            <a:ext cx="1368780" cy="1112"/>
          </a:xfrm>
          <a:prstGeom prst="line">
            <a:avLst/>
          </a:prstGeom>
          <a:ln w="76200" cap="rnd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/>
          <p:cNvCxnSpPr/>
          <p:nvPr/>
        </p:nvCxnSpPr>
        <p:spPr>
          <a:xfrm>
            <a:off x="6857327" y="3288014"/>
            <a:ext cx="1368780" cy="1112"/>
          </a:xfrm>
          <a:prstGeom prst="line">
            <a:avLst/>
          </a:prstGeom>
          <a:ln w="76200" cap="rnd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/>
          <p:cNvCxnSpPr/>
          <p:nvPr/>
        </p:nvCxnSpPr>
        <p:spPr>
          <a:xfrm>
            <a:off x="524262" y="6064782"/>
            <a:ext cx="1368780" cy="1112"/>
          </a:xfrm>
          <a:prstGeom prst="line">
            <a:avLst/>
          </a:prstGeom>
          <a:ln w="76200" cap="rnd" cmpd="sng" algn="ctr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/>
          <p:cNvCxnSpPr/>
          <p:nvPr/>
        </p:nvCxnSpPr>
        <p:spPr>
          <a:xfrm>
            <a:off x="2636269" y="5000689"/>
            <a:ext cx="1368780" cy="1112"/>
          </a:xfrm>
          <a:prstGeom prst="line">
            <a:avLst/>
          </a:prstGeom>
          <a:ln w="76200" cap="rnd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/>
          <p:cNvCxnSpPr/>
          <p:nvPr/>
        </p:nvCxnSpPr>
        <p:spPr>
          <a:xfrm>
            <a:off x="4746306" y="3874387"/>
            <a:ext cx="1368780" cy="1112"/>
          </a:xfrm>
          <a:prstGeom prst="line">
            <a:avLst/>
          </a:prstGeom>
          <a:ln w="76200" cap="rnd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/>
          <p:cNvCxnSpPr/>
          <p:nvPr/>
        </p:nvCxnSpPr>
        <p:spPr>
          <a:xfrm>
            <a:off x="6857327" y="3527304"/>
            <a:ext cx="1368780" cy="1112"/>
          </a:xfrm>
          <a:prstGeom prst="line">
            <a:avLst/>
          </a:prstGeom>
          <a:ln w="76200" cap="rnd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/>
          <p:cNvCxnSpPr/>
          <p:nvPr/>
        </p:nvCxnSpPr>
        <p:spPr>
          <a:xfrm>
            <a:off x="178540" y="3400006"/>
            <a:ext cx="8452556" cy="1112"/>
          </a:xfrm>
          <a:prstGeom prst="line">
            <a:avLst/>
          </a:prstGeom>
          <a:ln w="19050" cap="flat" cmpd="sng" algn="ctr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テキスト ボックス 62"/>
          <p:cNvSpPr txBox="1"/>
          <p:nvPr/>
        </p:nvSpPr>
        <p:spPr>
          <a:xfrm>
            <a:off x="858990" y="6168726"/>
            <a:ext cx="800219" cy="5816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800" dirty="0" err="1" smtClean="0">
                <a:latin typeface="Century Gothic"/>
                <a:cs typeface="Century Gothic"/>
              </a:rPr>
              <a:t>π</a:t>
            </a:r>
            <a:endParaRPr kumimoji="1" lang="ja-JP" altLang="en-US" sz="4800" dirty="0">
              <a:latin typeface="Century Gothic"/>
              <a:cs typeface="Century Gothic"/>
            </a:endParaRPr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858990" y="1554388"/>
            <a:ext cx="800219" cy="5816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800" dirty="0" err="1" smtClean="0">
                <a:latin typeface="Century Gothic"/>
                <a:cs typeface="Century Gothic"/>
              </a:rPr>
              <a:t>ρ</a:t>
            </a:r>
            <a:endParaRPr kumimoji="1" lang="ja-JP" altLang="en-US" sz="4800" dirty="0">
              <a:latin typeface="Century Gothic"/>
              <a:cs typeface="Century Gothic"/>
            </a:endParaRPr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3064491" y="5131302"/>
            <a:ext cx="548347" cy="5816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800" dirty="0" smtClean="0">
                <a:latin typeface="Century Gothic"/>
                <a:cs typeface="Century Gothic"/>
              </a:rPr>
              <a:t>K</a:t>
            </a:r>
            <a:endParaRPr kumimoji="1" lang="ja-JP" altLang="en-US" sz="4800" dirty="0">
              <a:latin typeface="Century Gothic"/>
              <a:cs typeface="Century Gothic"/>
            </a:endParaRPr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2933746" y="1979846"/>
            <a:ext cx="809837" cy="5816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800" dirty="0" smtClean="0">
                <a:latin typeface="Century Gothic"/>
                <a:cs typeface="Century Gothic"/>
              </a:rPr>
              <a:t>K*</a:t>
            </a:r>
            <a:endParaRPr kumimoji="1" lang="ja-JP" altLang="en-US" sz="4800" dirty="0">
              <a:latin typeface="Century Gothic"/>
              <a:cs typeface="Century Gothic"/>
            </a:endParaRPr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5107505" y="4044408"/>
            <a:ext cx="642724" cy="5816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800" dirty="0" smtClean="0">
                <a:latin typeface="Century Gothic"/>
                <a:cs typeface="Century Gothic"/>
              </a:rPr>
              <a:t>D</a:t>
            </a:r>
            <a:endParaRPr kumimoji="1" lang="ja-JP" altLang="en-US" sz="4800" dirty="0">
              <a:latin typeface="Century Gothic"/>
              <a:cs typeface="Century Gothic"/>
            </a:endParaRPr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4976760" y="2137519"/>
            <a:ext cx="904214" cy="5816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800" dirty="0" smtClean="0">
                <a:latin typeface="Century Gothic"/>
                <a:cs typeface="Century Gothic"/>
              </a:rPr>
              <a:t>D*</a:t>
            </a:r>
            <a:endParaRPr kumimoji="1" lang="ja-JP" altLang="en-US" sz="4800" dirty="0">
              <a:latin typeface="Century Gothic"/>
              <a:cs typeface="Century Gothic"/>
            </a:endParaRPr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7285725" y="3679546"/>
            <a:ext cx="538128" cy="5816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800" dirty="0" smtClean="0">
                <a:latin typeface="Century Gothic"/>
                <a:cs typeface="Century Gothic"/>
              </a:rPr>
              <a:t>B</a:t>
            </a:r>
            <a:endParaRPr kumimoji="1" lang="ja-JP" altLang="en-US" sz="4800" dirty="0">
              <a:latin typeface="Century Gothic"/>
              <a:cs typeface="Century Gothic"/>
            </a:endParaRPr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7151234" y="2348597"/>
            <a:ext cx="799618" cy="5816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800" dirty="0" smtClean="0">
                <a:latin typeface="Century Gothic"/>
                <a:cs typeface="Century Gothic"/>
              </a:rPr>
              <a:t>B*</a:t>
            </a:r>
            <a:endParaRPr kumimoji="1" lang="ja-JP" altLang="en-US" sz="4800" dirty="0">
              <a:latin typeface="Century Gothic"/>
              <a:cs typeface="Century Gothic"/>
            </a:endParaRPr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564978" y="2287514"/>
            <a:ext cx="1264564" cy="280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latin typeface="Century Gothic"/>
                <a:cs typeface="Century Gothic"/>
              </a:rPr>
              <a:t>770 </a:t>
            </a:r>
            <a:r>
              <a:rPr lang="en-US" altLang="ja-JP" sz="2000" dirty="0" err="1" smtClean="0">
                <a:latin typeface="Century Gothic"/>
                <a:cs typeface="Century Gothic"/>
              </a:rPr>
              <a:t>MeV</a:t>
            </a:r>
            <a:endParaRPr kumimoji="1" lang="ja-JP" altLang="en-US" sz="2000" dirty="0">
              <a:latin typeface="Century Gothic"/>
              <a:cs typeface="Century Gothic"/>
            </a:endParaRPr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569727" y="6065894"/>
            <a:ext cx="1264564" cy="280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latin typeface="Century Gothic"/>
                <a:cs typeface="Century Gothic"/>
              </a:rPr>
              <a:t>140 </a:t>
            </a:r>
            <a:r>
              <a:rPr lang="en-US" altLang="ja-JP" sz="2000" dirty="0" err="1" smtClean="0">
                <a:latin typeface="Century Gothic"/>
                <a:cs typeface="Century Gothic"/>
              </a:rPr>
              <a:t>MeV</a:t>
            </a:r>
            <a:endParaRPr kumimoji="1" lang="ja-JP" altLang="en-US" sz="2000" dirty="0">
              <a:latin typeface="Century Gothic"/>
              <a:cs typeface="Century Gothic"/>
            </a:endParaRPr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2687069" y="5001800"/>
            <a:ext cx="1264564" cy="280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latin typeface="Century Gothic"/>
                <a:cs typeface="Century Gothic"/>
              </a:rPr>
              <a:t>500 </a:t>
            </a:r>
            <a:r>
              <a:rPr lang="en-US" altLang="ja-JP" sz="2000" dirty="0" err="1" smtClean="0">
                <a:latin typeface="Century Gothic"/>
                <a:cs typeface="Century Gothic"/>
              </a:rPr>
              <a:t>MeV</a:t>
            </a:r>
            <a:endParaRPr kumimoji="1" lang="ja-JP" altLang="en-US" sz="2000" dirty="0">
              <a:latin typeface="Century Gothic"/>
              <a:cs typeface="Century Gothic"/>
            </a:endParaRPr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2687069" y="2565304"/>
            <a:ext cx="1264564" cy="280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latin typeface="Century Gothic"/>
                <a:cs typeface="Century Gothic"/>
              </a:rPr>
              <a:t>890 </a:t>
            </a:r>
            <a:r>
              <a:rPr lang="en-US" altLang="ja-JP" sz="2000" dirty="0" err="1" smtClean="0">
                <a:latin typeface="Century Gothic"/>
                <a:cs typeface="Century Gothic"/>
              </a:rPr>
              <a:t>MeV</a:t>
            </a:r>
            <a:endParaRPr kumimoji="1" lang="ja-JP" altLang="en-US" sz="2000" dirty="0">
              <a:latin typeface="Century Gothic"/>
              <a:cs typeface="Century Gothic"/>
            </a:endParaRPr>
          </a:p>
        </p:txBody>
      </p:sp>
      <p:sp>
        <p:nvSpPr>
          <p:cNvPr id="76" name="テキスト ボックス 75"/>
          <p:cNvSpPr txBox="1"/>
          <p:nvPr/>
        </p:nvSpPr>
        <p:spPr>
          <a:xfrm>
            <a:off x="4726036" y="3888791"/>
            <a:ext cx="1406705" cy="280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latin typeface="Century Gothic"/>
                <a:cs typeface="Century Gothic"/>
              </a:rPr>
              <a:t>1870 </a:t>
            </a:r>
            <a:r>
              <a:rPr lang="en-US" altLang="ja-JP" sz="2000" dirty="0" err="1" smtClean="0">
                <a:latin typeface="Century Gothic"/>
                <a:cs typeface="Century Gothic"/>
              </a:rPr>
              <a:t>MeV</a:t>
            </a:r>
            <a:endParaRPr kumimoji="1" lang="ja-JP" altLang="en-US" sz="2000" dirty="0">
              <a:latin typeface="Century Gothic"/>
              <a:cs typeface="Century Gothic"/>
            </a:endParaRPr>
          </a:p>
        </p:txBody>
      </p:sp>
      <p:sp>
        <p:nvSpPr>
          <p:cNvPr id="77" name="テキスト ボックス 76"/>
          <p:cNvSpPr txBox="1"/>
          <p:nvPr/>
        </p:nvSpPr>
        <p:spPr>
          <a:xfrm>
            <a:off x="4716920" y="2743418"/>
            <a:ext cx="1406705" cy="280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latin typeface="Century Gothic"/>
                <a:cs typeface="Century Gothic"/>
              </a:rPr>
              <a:t>2010 </a:t>
            </a:r>
            <a:r>
              <a:rPr lang="en-US" altLang="ja-JP" sz="2000" dirty="0" err="1" smtClean="0">
                <a:latin typeface="Century Gothic"/>
                <a:cs typeface="Century Gothic"/>
              </a:rPr>
              <a:t>MeV</a:t>
            </a:r>
            <a:endParaRPr kumimoji="1" lang="ja-JP" altLang="en-US" sz="2000" dirty="0">
              <a:latin typeface="Century Gothic"/>
              <a:cs typeface="Century Gothic"/>
            </a:endParaRPr>
          </a:p>
        </p:txBody>
      </p:sp>
      <p:sp>
        <p:nvSpPr>
          <p:cNvPr id="78" name="テキスト ボックス 77"/>
          <p:cNvSpPr txBox="1"/>
          <p:nvPr/>
        </p:nvSpPr>
        <p:spPr>
          <a:xfrm>
            <a:off x="6819403" y="3541154"/>
            <a:ext cx="1406705" cy="280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latin typeface="Century Gothic"/>
                <a:cs typeface="Century Gothic"/>
              </a:rPr>
              <a:t>5280 </a:t>
            </a:r>
            <a:r>
              <a:rPr lang="en-US" altLang="ja-JP" sz="2000" dirty="0" err="1" smtClean="0">
                <a:latin typeface="Century Gothic"/>
                <a:cs typeface="Century Gothic"/>
              </a:rPr>
              <a:t>MeV</a:t>
            </a:r>
            <a:endParaRPr kumimoji="1" lang="ja-JP" altLang="en-US" sz="2000" dirty="0">
              <a:latin typeface="Century Gothic"/>
              <a:cs typeface="Century Gothic"/>
            </a:endParaRPr>
          </a:p>
        </p:txBody>
      </p:sp>
      <p:sp>
        <p:nvSpPr>
          <p:cNvPr id="79" name="テキスト ボックス 78"/>
          <p:cNvSpPr txBox="1"/>
          <p:nvPr/>
        </p:nvSpPr>
        <p:spPr>
          <a:xfrm>
            <a:off x="6870202" y="2906706"/>
            <a:ext cx="1406705" cy="280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latin typeface="Century Gothic"/>
                <a:cs typeface="Century Gothic"/>
              </a:rPr>
              <a:t>5325 </a:t>
            </a:r>
            <a:r>
              <a:rPr lang="en-US" altLang="ja-JP" sz="2000" dirty="0" err="1" smtClean="0">
                <a:latin typeface="Century Gothic"/>
                <a:cs typeface="Century Gothic"/>
              </a:rPr>
              <a:t>MeV</a:t>
            </a:r>
            <a:endParaRPr kumimoji="1" lang="ja-JP" altLang="en-US" sz="2000" dirty="0">
              <a:latin typeface="Century Gothic"/>
              <a:cs typeface="Century Gothic"/>
            </a:endParaRPr>
          </a:p>
        </p:txBody>
      </p:sp>
      <p:grpSp>
        <p:nvGrpSpPr>
          <p:cNvPr id="80" name="図形グループ 39"/>
          <p:cNvGrpSpPr/>
          <p:nvPr/>
        </p:nvGrpSpPr>
        <p:grpSpPr>
          <a:xfrm>
            <a:off x="531627" y="3213551"/>
            <a:ext cx="7496078" cy="339427"/>
            <a:chOff x="698809" y="1809559"/>
            <a:chExt cx="7496078" cy="484895"/>
          </a:xfrm>
        </p:grpSpPr>
        <p:sp>
          <p:nvSpPr>
            <p:cNvPr id="95" name="テキスト ボックス 94"/>
            <p:cNvSpPr txBox="1"/>
            <p:nvPr/>
          </p:nvSpPr>
          <p:spPr>
            <a:xfrm>
              <a:off x="698809" y="1894344"/>
              <a:ext cx="126456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b="1" dirty="0" smtClean="0">
                  <a:solidFill>
                    <a:schemeClr val="tx2"/>
                  </a:solidFill>
                  <a:latin typeface="Century Gothic"/>
                  <a:cs typeface="Century Gothic"/>
                </a:rPr>
                <a:t>630 </a:t>
              </a:r>
              <a:r>
                <a:rPr lang="en-US" altLang="ja-JP" sz="2000" b="1" dirty="0" err="1" smtClean="0">
                  <a:solidFill>
                    <a:schemeClr val="tx2"/>
                  </a:solidFill>
                  <a:latin typeface="Century Gothic"/>
                  <a:cs typeface="Century Gothic"/>
                </a:rPr>
                <a:t>MeV</a:t>
              </a:r>
              <a:endParaRPr kumimoji="1" lang="ja-JP" altLang="en-US" sz="2000" b="1" dirty="0">
                <a:solidFill>
                  <a:schemeClr val="tx2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96" name="テキスト ボックス 95"/>
            <p:cNvSpPr txBox="1"/>
            <p:nvPr/>
          </p:nvSpPr>
          <p:spPr>
            <a:xfrm>
              <a:off x="2803781" y="1894344"/>
              <a:ext cx="12619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b="1" dirty="0" smtClean="0">
                  <a:solidFill>
                    <a:schemeClr val="accent5"/>
                  </a:solidFill>
                  <a:latin typeface="Century Gothic"/>
                  <a:cs typeface="Century Gothic"/>
                </a:rPr>
                <a:t>390 </a:t>
              </a:r>
              <a:r>
                <a:rPr lang="en-US" altLang="ja-JP" sz="2000" b="1" dirty="0" err="1" smtClean="0">
                  <a:solidFill>
                    <a:schemeClr val="accent5"/>
                  </a:solidFill>
                  <a:latin typeface="Century Gothic"/>
                  <a:cs typeface="Century Gothic"/>
                </a:rPr>
                <a:t>MeV</a:t>
              </a:r>
              <a:endParaRPr kumimoji="1" lang="ja-JP" altLang="en-US" sz="2000" b="1" dirty="0">
                <a:solidFill>
                  <a:schemeClr val="accent5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97" name="テキスト ボックス 96"/>
            <p:cNvSpPr txBox="1"/>
            <p:nvPr/>
          </p:nvSpPr>
          <p:spPr>
            <a:xfrm>
              <a:off x="4888088" y="1894344"/>
              <a:ext cx="12619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b="1" dirty="0" smtClean="0">
                  <a:solidFill>
                    <a:schemeClr val="accent6"/>
                  </a:solidFill>
                  <a:latin typeface="Century Gothic"/>
                  <a:cs typeface="Century Gothic"/>
                </a:rPr>
                <a:t>140 </a:t>
              </a:r>
              <a:r>
                <a:rPr lang="en-US" altLang="ja-JP" sz="2000" b="1" dirty="0" err="1" smtClean="0">
                  <a:solidFill>
                    <a:schemeClr val="accent6"/>
                  </a:solidFill>
                  <a:latin typeface="Century Gothic"/>
                  <a:cs typeface="Century Gothic"/>
                </a:rPr>
                <a:t>MeV</a:t>
              </a:r>
              <a:endParaRPr kumimoji="1" lang="ja-JP" altLang="en-US" sz="2000" b="1" dirty="0">
                <a:solidFill>
                  <a:schemeClr val="accent6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98" name="テキスト ボックス 97"/>
            <p:cNvSpPr txBox="1"/>
            <p:nvPr/>
          </p:nvSpPr>
          <p:spPr>
            <a:xfrm>
              <a:off x="7169959" y="1809559"/>
              <a:ext cx="1024928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b="1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45 </a:t>
              </a:r>
              <a:r>
                <a:rPr lang="en-US" altLang="ja-JP" b="1" dirty="0" err="1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MeV</a:t>
              </a:r>
              <a:endParaRPr kumimoji="1" lang="ja-JP" altLang="en-US" b="1" dirty="0">
                <a:solidFill>
                  <a:schemeClr val="accent2"/>
                </a:solidFill>
                <a:latin typeface="Century Gothic"/>
                <a:cs typeface="Century Gothic"/>
              </a:endParaRPr>
            </a:p>
          </p:txBody>
        </p:sp>
      </p:grpSp>
      <p:pic>
        <p:nvPicPr>
          <p:cNvPr id="83" name="図 8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26107" y="2658982"/>
            <a:ext cx="651510" cy="459613"/>
          </a:xfrm>
          <a:prstGeom prst="rect">
            <a:avLst/>
          </a:prstGeom>
        </p:spPr>
      </p:pic>
      <p:pic>
        <p:nvPicPr>
          <p:cNvPr id="84" name="図 8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14677" y="3749927"/>
            <a:ext cx="662940" cy="458724"/>
          </a:xfrm>
          <a:prstGeom prst="rect">
            <a:avLst/>
          </a:prstGeom>
        </p:spPr>
      </p:pic>
      <p:cxnSp>
        <p:nvCxnSpPr>
          <p:cNvPr id="85" name="直線矢印コネクタ 84"/>
          <p:cNvCxnSpPr/>
          <p:nvPr/>
        </p:nvCxnSpPr>
        <p:spPr>
          <a:xfrm rot="5400000">
            <a:off x="68773" y="4363706"/>
            <a:ext cx="3401677" cy="1588"/>
          </a:xfrm>
          <a:prstGeom prst="straightConnector1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arrow" w="lg" len="lg"/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直線矢印コネクタ 85"/>
          <p:cNvCxnSpPr/>
          <p:nvPr/>
        </p:nvCxnSpPr>
        <p:spPr>
          <a:xfrm rot="5400000">
            <a:off x="2954546" y="3973820"/>
            <a:ext cx="2026367" cy="1588"/>
          </a:xfrm>
          <a:prstGeom prst="straightConnector1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arrow" w="lg" len="lg"/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直線矢印コネクタ 86"/>
          <p:cNvCxnSpPr/>
          <p:nvPr/>
        </p:nvCxnSpPr>
        <p:spPr>
          <a:xfrm rot="5400000">
            <a:off x="5753230" y="3499533"/>
            <a:ext cx="678482" cy="1588"/>
          </a:xfrm>
          <a:prstGeom prst="straightConnector1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arrow" w="lg" len="lg"/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直線矢印コネクタ 87"/>
          <p:cNvCxnSpPr/>
          <p:nvPr/>
        </p:nvCxnSpPr>
        <p:spPr>
          <a:xfrm rot="5400000">
            <a:off x="7933350" y="3417644"/>
            <a:ext cx="236625" cy="1588"/>
          </a:xfrm>
          <a:prstGeom prst="straightConnector1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arrow" w="med" len="sm"/>
            <a:tailEnd type="arrow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9" name="図形グループ 88"/>
          <p:cNvGrpSpPr/>
          <p:nvPr/>
        </p:nvGrpSpPr>
        <p:grpSpPr>
          <a:xfrm>
            <a:off x="8281363" y="3071318"/>
            <a:ext cx="543200" cy="258533"/>
            <a:chOff x="8477806" y="1640194"/>
            <a:chExt cx="543200" cy="369332"/>
          </a:xfrm>
        </p:grpSpPr>
        <p:sp>
          <p:nvSpPr>
            <p:cNvPr id="93" name="テキスト ボックス 92"/>
            <p:cNvSpPr txBox="1"/>
            <p:nvPr/>
          </p:nvSpPr>
          <p:spPr>
            <a:xfrm>
              <a:off x="8477806" y="1640194"/>
              <a:ext cx="5432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dirty="0" err="1" smtClean="0">
                  <a:latin typeface="Century Gothic"/>
                  <a:cs typeface="Century Gothic"/>
                </a:rPr>
                <a:t>Qq</a:t>
              </a:r>
              <a:endParaRPr kumimoji="1" lang="ja-JP" altLang="en-US" dirty="0">
                <a:latin typeface="Century Gothic"/>
                <a:cs typeface="Century Gothic"/>
              </a:endParaRPr>
            </a:p>
          </p:txBody>
        </p:sp>
        <p:cxnSp>
          <p:nvCxnSpPr>
            <p:cNvPr id="94" name="直線コネクタ 93"/>
            <p:cNvCxnSpPr/>
            <p:nvPr/>
          </p:nvCxnSpPr>
          <p:spPr>
            <a:xfrm>
              <a:off x="8793822" y="1747977"/>
              <a:ext cx="109324" cy="0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図形グループ 89"/>
          <p:cNvGrpSpPr/>
          <p:nvPr/>
        </p:nvGrpSpPr>
        <p:grpSpPr>
          <a:xfrm>
            <a:off x="8281363" y="4201195"/>
            <a:ext cx="543200" cy="258533"/>
            <a:chOff x="8477806" y="1640194"/>
            <a:chExt cx="543200" cy="369332"/>
          </a:xfrm>
        </p:grpSpPr>
        <p:sp>
          <p:nvSpPr>
            <p:cNvPr id="91" name="テキスト ボックス 90"/>
            <p:cNvSpPr txBox="1"/>
            <p:nvPr/>
          </p:nvSpPr>
          <p:spPr>
            <a:xfrm>
              <a:off x="8477806" y="1640194"/>
              <a:ext cx="5432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dirty="0" err="1" smtClean="0">
                  <a:latin typeface="Century Gothic"/>
                  <a:cs typeface="Century Gothic"/>
                </a:rPr>
                <a:t>Qq</a:t>
              </a:r>
              <a:endParaRPr kumimoji="1" lang="ja-JP" altLang="en-US" dirty="0">
                <a:latin typeface="Century Gothic"/>
                <a:cs typeface="Century Gothic"/>
              </a:endParaRPr>
            </a:p>
          </p:txBody>
        </p:sp>
        <p:cxnSp>
          <p:nvCxnSpPr>
            <p:cNvPr id="92" name="直線コネクタ 91"/>
            <p:cNvCxnSpPr/>
            <p:nvPr/>
          </p:nvCxnSpPr>
          <p:spPr>
            <a:xfrm>
              <a:off x="8793822" y="1747977"/>
              <a:ext cx="109324" cy="0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9" name="テキスト ボックス 98"/>
          <p:cNvSpPr txBox="1"/>
          <p:nvPr/>
        </p:nvSpPr>
        <p:spPr>
          <a:xfrm>
            <a:off x="713652" y="0"/>
            <a:ext cx="7716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2. Theoretical framework for heavy hadrons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100" name="テキスト ボックス 99"/>
          <p:cNvSpPr txBox="1"/>
          <p:nvPr/>
        </p:nvSpPr>
        <p:spPr>
          <a:xfrm>
            <a:off x="2530665" y="523220"/>
            <a:ext cx="4156732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2800" dirty="0" smtClean="0">
                <a:latin typeface="Century Gothic"/>
                <a:cs typeface="Century Gothic"/>
              </a:rPr>
              <a:t>Heavy quark symmetry</a:t>
            </a:r>
          </a:p>
        </p:txBody>
      </p:sp>
      <p:grpSp>
        <p:nvGrpSpPr>
          <p:cNvPr id="103" name="図形グループ 102"/>
          <p:cNvGrpSpPr/>
          <p:nvPr/>
        </p:nvGrpSpPr>
        <p:grpSpPr>
          <a:xfrm>
            <a:off x="2131553" y="935259"/>
            <a:ext cx="4880894" cy="1247810"/>
            <a:chOff x="4232317" y="970869"/>
            <a:chExt cx="4880894" cy="1247810"/>
          </a:xfrm>
        </p:grpSpPr>
        <p:sp>
          <p:nvSpPr>
            <p:cNvPr id="102" name="角丸四角形 101"/>
            <p:cNvSpPr/>
            <p:nvPr/>
          </p:nvSpPr>
          <p:spPr>
            <a:xfrm>
              <a:off x="4232317" y="970869"/>
              <a:ext cx="4880894" cy="1247810"/>
            </a:xfrm>
            <a:prstGeom prst="roundRect">
              <a:avLst/>
            </a:prstGeom>
            <a:solidFill>
              <a:schemeClr val="accent2"/>
            </a:solidFill>
            <a:ln w="19050" cmpd="sng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1" name="テキスト ボックス 70"/>
            <p:cNvSpPr txBox="1"/>
            <p:nvPr/>
          </p:nvSpPr>
          <p:spPr>
            <a:xfrm>
              <a:off x="4989566" y="994609"/>
              <a:ext cx="412364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4000" dirty="0" smtClean="0">
                  <a:latin typeface="Century Gothic"/>
                  <a:cs typeface="Century Gothic"/>
                </a:rPr>
                <a:t>→ HQS </a:t>
              </a:r>
              <a:r>
                <a:rPr lang="en-US" altLang="ja-JP" sz="40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doublet</a:t>
              </a:r>
            </a:p>
            <a:p>
              <a:pPr algn="ctr"/>
              <a:r>
                <a:rPr lang="en-US" altLang="ja-JP" sz="3200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                  P</a:t>
              </a:r>
              <a:r>
                <a:rPr lang="en-US" altLang="ja-JP" sz="3200" baseline="30000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(</a:t>
              </a:r>
              <a:r>
                <a:rPr lang="en-US" altLang="ja-JP" sz="3200" dirty="0">
                  <a:solidFill>
                    <a:schemeClr val="bg1"/>
                  </a:solidFill>
                  <a:latin typeface="Century Gothic"/>
                  <a:cs typeface="Century Gothic"/>
                </a:rPr>
                <a:t>*</a:t>
              </a:r>
              <a:r>
                <a:rPr lang="en-US" altLang="ja-JP" sz="3200" baseline="30000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)</a:t>
              </a:r>
              <a:r>
                <a:rPr lang="en-US" altLang="ja-JP" sz="3200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=(P,P*)</a:t>
              </a:r>
              <a:endParaRPr kumimoji="1" lang="en-US" altLang="ja-JP" sz="3200" dirty="0" smtClean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81" name="テキスト ボックス 80"/>
            <p:cNvSpPr txBox="1"/>
            <p:nvPr/>
          </p:nvSpPr>
          <p:spPr>
            <a:xfrm>
              <a:off x="4356364" y="1046490"/>
              <a:ext cx="7478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J = 1</a:t>
              </a:r>
              <a:endParaRPr kumimoji="1" lang="ja-JP" altLang="en-US" sz="20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82" name="テキスト ボックス 81"/>
            <p:cNvSpPr txBox="1"/>
            <p:nvPr/>
          </p:nvSpPr>
          <p:spPr>
            <a:xfrm>
              <a:off x="4356365" y="1326567"/>
              <a:ext cx="7478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J =</a:t>
              </a:r>
              <a:r>
                <a:rPr kumimoji="1" lang="en-US" altLang="ja-JP" sz="20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 0</a:t>
              </a:r>
              <a:endParaRPr kumimoji="1" lang="ja-JP" altLang="en-US" sz="20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101" name="テキスト ボックス 100"/>
            <p:cNvSpPr txBox="1"/>
            <p:nvPr/>
          </p:nvSpPr>
          <p:spPr>
            <a:xfrm>
              <a:off x="5063992" y="1389360"/>
              <a:ext cx="6981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6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j=</a:t>
              </a:r>
              <a:r>
                <a:rPr lang="en-US" altLang="ja-JP" sz="16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1/2</a:t>
              </a:r>
              <a:endParaRPr kumimoji="1" lang="ja-JP" altLang="en-US" sz="16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  <p:sp>
        <p:nvSpPr>
          <p:cNvPr id="52" name="テキスト ボックス 51"/>
          <p:cNvSpPr txBox="1"/>
          <p:nvPr/>
        </p:nvSpPr>
        <p:spPr>
          <a:xfrm>
            <a:off x="6976349" y="1425555"/>
            <a:ext cx="1510817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2000" dirty="0" smtClean="0">
                <a:latin typeface="Century Gothic"/>
                <a:cs typeface="Century Gothic"/>
              </a:rPr>
              <a:t>@large </a:t>
            </a:r>
            <a:r>
              <a:rPr lang="en-US" altLang="ja-JP" sz="2000" dirty="0" err="1" smtClean="0">
                <a:latin typeface="Century Gothic"/>
                <a:cs typeface="Century Gothic"/>
              </a:rPr>
              <a:t>m</a:t>
            </a:r>
            <a:r>
              <a:rPr lang="en-US" altLang="ja-JP" sz="2000" baseline="-25000" dirty="0" err="1" smtClean="0">
                <a:latin typeface="Century Gothic"/>
                <a:cs typeface="Century Gothic"/>
              </a:rPr>
              <a:t>Q</a:t>
            </a:r>
            <a:endParaRPr lang="en-US" altLang="ja-JP" sz="2000" dirty="0" smtClean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1338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線矢印コネクタ 3"/>
          <p:cNvCxnSpPr/>
          <p:nvPr/>
        </p:nvCxnSpPr>
        <p:spPr>
          <a:xfrm rot="5400000">
            <a:off x="930849" y="3793500"/>
            <a:ext cx="1531867" cy="1588"/>
          </a:xfrm>
          <a:prstGeom prst="straightConnector1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arrow" w="lg" len="lg"/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直線コネクタ 4"/>
          <p:cNvCxnSpPr/>
          <p:nvPr/>
        </p:nvCxnSpPr>
        <p:spPr>
          <a:xfrm>
            <a:off x="451435" y="3008830"/>
            <a:ext cx="1368780" cy="1112"/>
          </a:xfrm>
          <a:prstGeom prst="line">
            <a:avLst/>
          </a:prstGeom>
          <a:ln w="76200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/>
          <p:cNvCxnSpPr/>
          <p:nvPr/>
        </p:nvCxnSpPr>
        <p:spPr>
          <a:xfrm>
            <a:off x="2562457" y="3180890"/>
            <a:ext cx="1368780" cy="1112"/>
          </a:xfrm>
          <a:prstGeom prst="line">
            <a:avLst/>
          </a:prstGeom>
          <a:ln w="76200" cap="rnd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/>
          <p:cNvCxnSpPr/>
          <p:nvPr/>
        </p:nvCxnSpPr>
        <p:spPr>
          <a:xfrm>
            <a:off x="4673479" y="3372765"/>
            <a:ext cx="1368780" cy="1112"/>
          </a:xfrm>
          <a:prstGeom prst="line">
            <a:avLst/>
          </a:prstGeom>
          <a:ln w="76200" cap="rnd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>
            <a:off x="6784500" y="3438573"/>
            <a:ext cx="1368780" cy="1112"/>
          </a:xfrm>
          <a:prstGeom prst="line">
            <a:avLst/>
          </a:prstGeom>
          <a:ln w="76200" cap="rnd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>
            <a:off x="451435" y="4559672"/>
            <a:ext cx="1368780" cy="1112"/>
          </a:xfrm>
          <a:prstGeom prst="line">
            <a:avLst/>
          </a:prstGeom>
          <a:ln w="76200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>
            <a:off x="2563442" y="4230224"/>
            <a:ext cx="1368780" cy="1112"/>
          </a:xfrm>
          <a:prstGeom prst="line">
            <a:avLst/>
          </a:prstGeom>
          <a:ln w="76200" cap="rnd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>
            <a:off x="4673479" y="3722686"/>
            <a:ext cx="1368780" cy="1112"/>
          </a:xfrm>
          <a:prstGeom prst="line">
            <a:avLst/>
          </a:prstGeom>
          <a:ln w="76200" cap="rnd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>
            <a:off x="6784500" y="3580073"/>
            <a:ext cx="1368780" cy="1112"/>
          </a:xfrm>
          <a:prstGeom prst="line">
            <a:avLst/>
          </a:prstGeom>
          <a:ln w="76200" cap="rnd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>
            <a:off x="105713" y="3506115"/>
            <a:ext cx="8452556" cy="1112"/>
          </a:xfrm>
          <a:prstGeom prst="line">
            <a:avLst/>
          </a:prstGeom>
          <a:ln w="19050" cap="flat" cmpd="sng" algn="ctr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866263" y="4703024"/>
            <a:ext cx="640019" cy="5816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800" dirty="0" smtClean="0">
                <a:solidFill>
                  <a:srgbClr val="000000"/>
                </a:solidFill>
                <a:latin typeface="Century Gothic"/>
                <a:cs typeface="Century Gothic"/>
              </a:rPr>
              <a:t>N</a:t>
            </a:r>
            <a:endParaRPr kumimoji="1" lang="ja-JP" altLang="en-US" sz="4800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86164" y="2068302"/>
            <a:ext cx="800219" cy="5816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800" dirty="0" err="1" smtClean="0">
                <a:latin typeface="Century Gothic"/>
                <a:cs typeface="Century Gothic"/>
              </a:rPr>
              <a:t>Δ</a:t>
            </a:r>
            <a:endParaRPr kumimoji="1" lang="ja-JP" altLang="en-US" sz="4800" dirty="0">
              <a:latin typeface="Century Gothic"/>
              <a:cs typeface="Century Gothic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947464" y="3770166"/>
            <a:ext cx="800219" cy="5816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800" dirty="0" err="1" smtClean="0">
                <a:latin typeface="Century Gothic"/>
                <a:cs typeface="Century Gothic"/>
              </a:rPr>
              <a:t>Σ</a:t>
            </a:r>
            <a:endParaRPr kumimoji="1" lang="ja-JP" altLang="en-US" sz="4800" dirty="0">
              <a:latin typeface="Century Gothic"/>
              <a:cs typeface="Century Gothic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747683" y="2204456"/>
            <a:ext cx="1061709" cy="5816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800" dirty="0" err="1" smtClean="0">
                <a:latin typeface="Century Gothic"/>
                <a:cs typeface="Century Gothic"/>
              </a:rPr>
              <a:t>Σ</a:t>
            </a:r>
            <a:r>
              <a:rPr lang="en-US" altLang="ja-JP" sz="4800" dirty="0" smtClean="0">
                <a:latin typeface="Century Gothic"/>
                <a:cs typeface="Century Gothic"/>
              </a:rPr>
              <a:t>*</a:t>
            </a:r>
            <a:endParaRPr kumimoji="1" lang="ja-JP" altLang="en-US" sz="4800" dirty="0">
              <a:latin typeface="Century Gothic"/>
              <a:cs typeface="Century Gothic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965515" y="3473588"/>
            <a:ext cx="1065716" cy="5816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800" dirty="0" err="1" smtClean="0">
                <a:latin typeface="Century Gothic"/>
                <a:cs typeface="Century Gothic"/>
              </a:rPr>
              <a:t>Σ</a:t>
            </a:r>
            <a:r>
              <a:rPr lang="en-US" altLang="ja-JP" sz="4800" baseline="-25000" dirty="0" err="1" smtClean="0">
                <a:latin typeface="Century Gothic"/>
                <a:cs typeface="Century Gothic"/>
              </a:rPr>
              <a:t>c</a:t>
            </a:r>
            <a:endParaRPr kumimoji="1" lang="ja-JP" altLang="en-US" sz="4800" dirty="0">
              <a:latin typeface="Century Gothic"/>
              <a:cs typeface="Century Gothic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692436" y="2234332"/>
            <a:ext cx="1327206" cy="5816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800" dirty="0" err="1" smtClean="0">
                <a:latin typeface="Century Gothic"/>
                <a:cs typeface="Century Gothic"/>
              </a:rPr>
              <a:t>Σ</a:t>
            </a:r>
            <a:r>
              <a:rPr lang="en-US" altLang="ja-JP" sz="4800" baseline="-25000" dirty="0" err="1" smtClean="0">
                <a:latin typeface="Century Gothic"/>
                <a:cs typeface="Century Gothic"/>
              </a:rPr>
              <a:t>c</a:t>
            </a:r>
            <a:r>
              <a:rPr lang="en-US" altLang="ja-JP" sz="4800" dirty="0" smtClean="0">
                <a:latin typeface="Century Gothic"/>
                <a:cs typeface="Century Gothic"/>
              </a:rPr>
              <a:t>*</a:t>
            </a:r>
            <a:endParaRPr kumimoji="1" lang="ja-JP" altLang="en-US" sz="4800" dirty="0">
              <a:latin typeface="Century Gothic"/>
              <a:cs typeface="Century Gothic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113807" y="3432949"/>
            <a:ext cx="1080143" cy="5816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800" dirty="0" err="1" smtClean="0">
                <a:latin typeface="Century Gothic"/>
                <a:cs typeface="Century Gothic"/>
              </a:rPr>
              <a:t>Σ</a:t>
            </a:r>
            <a:r>
              <a:rPr lang="en-US" altLang="ja-JP" sz="4800" baseline="-25000" dirty="0" err="1" smtClean="0">
                <a:latin typeface="Century Gothic"/>
                <a:cs typeface="Century Gothic"/>
              </a:rPr>
              <a:t>b</a:t>
            </a:r>
            <a:endParaRPr kumimoji="1" lang="ja-JP" altLang="en-US" sz="4800" dirty="0">
              <a:latin typeface="Century Gothic"/>
              <a:cs typeface="Century Gothic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807399" y="2327067"/>
            <a:ext cx="1341633" cy="5816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800" dirty="0" err="1" smtClean="0">
                <a:latin typeface="Century Gothic"/>
                <a:cs typeface="Century Gothic"/>
              </a:rPr>
              <a:t>Σ</a:t>
            </a:r>
            <a:r>
              <a:rPr lang="en-US" altLang="ja-JP" sz="4800" baseline="-25000" dirty="0" err="1" smtClean="0">
                <a:latin typeface="Century Gothic"/>
                <a:cs typeface="Century Gothic"/>
              </a:rPr>
              <a:t>b</a:t>
            </a:r>
            <a:r>
              <a:rPr lang="en-US" altLang="ja-JP" sz="4800" dirty="0" smtClean="0">
                <a:latin typeface="Century Gothic"/>
                <a:cs typeface="Century Gothic"/>
              </a:rPr>
              <a:t>*</a:t>
            </a:r>
            <a:endParaRPr kumimoji="1" lang="ja-JP" altLang="en-US" sz="4800" dirty="0">
              <a:latin typeface="Century Gothic"/>
              <a:cs typeface="Century Gothic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496900" y="4560784"/>
            <a:ext cx="1264564" cy="280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srgbClr val="000000"/>
                </a:solidFill>
                <a:latin typeface="Century Gothic"/>
                <a:cs typeface="Century Gothic"/>
              </a:rPr>
              <a:t>940 </a:t>
            </a:r>
            <a:r>
              <a:rPr lang="en-US" altLang="ja-JP" sz="20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MeV</a:t>
            </a:r>
            <a:endParaRPr lang="ja-JP" altLang="en-US" sz="2000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25830" y="2664638"/>
            <a:ext cx="1406705" cy="280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srgbClr val="000000"/>
                </a:solidFill>
                <a:latin typeface="Century Gothic"/>
                <a:cs typeface="Century Gothic"/>
              </a:rPr>
              <a:t>1230 </a:t>
            </a:r>
            <a:r>
              <a:rPr lang="en-US" altLang="ja-JP" sz="20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MeV</a:t>
            </a:r>
            <a:endParaRPr lang="ja-JP" altLang="en-US" sz="2000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543172" y="3825537"/>
            <a:ext cx="1406705" cy="280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latin typeface="Century Gothic"/>
                <a:cs typeface="Century Gothic"/>
              </a:rPr>
              <a:t>1190 </a:t>
            </a:r>
            <a:r>
              <a:rPr lang="en-US" altLang="ja-JP" sz="2000" dirty="0" err="1" smtClean="0">
                <a:latin typeface="Century Gothic"/>
                <a:cs typeface="Century Gothic"/>
              </a:rPr>
              <a:t>MeV</a:t>
            </a:r>
            <a:endParaRPr kumimoji="1" lang="ja-JP" altLang="en-US" sz="2000" dirty="0">
              <a:latin typeface="Century Gothic"/>
              <a:cs typeface="Century Gothic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524533" y="2835191"/>
            <a:ext cx="1406705" cy="280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latin typeface="Century Gothic"/>
                <a:cs typeface="Century Gothic"/>
              </a:rPr>
              <a:t>1385 </a:t>
            </a:r>
            <a:r>
              <a:rPr lang="en-US" altLang="ja-JP" sz="2000" dirty="0" err="1" smtClean="0">
                <a:latin typeface="Century Gothic"/>
                <a:cs typeface="Century Gothic"/>
              </a:rPr>
              <a:t>MeV</a:t>
            </a:r>
            <a:endParaRPr kumimoji="1" lang="ja-JP" altLang="en-US" sz="2000" dirty="0">
              <a:latin typeface="Century Gothic"/>
              <a:cs typeface="Century Gothic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644094" y="2968028"/>
            <a:ext cx="1406705" cy="280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latin typeface="Century Gothic"/>
                <a:cs typeface="Century Gothic"/>
              </a:rPr>
              <a:t>2520 </a:t>
            </a:r>
            <a:r>
              <a:rPr lang="en-US" altLang="ja-JP" sz="2000" dirty="0" err="1" smtClean="0">
                <a:latin typeface="Century Gothic"/>
                <a:cs typeface="Century Gothic"/>
              </a:rPr>
              <a:t>MeV</a:t>
            </a:r>
            <a:endParaRPr kumimoji="1" lang="ja-JP" altLang="en-US" sz="2000" dirty="0">
              <a:latin typeface="Century Gothic"/>
              <a:cs typeface="Century Gothic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4667036" y="3713796"/>
            <a:ext cx="1406705" cy="280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latin typeface="Century Gothic"/>
                <a:cs typeface="Century Gothic"/>
              </a:rPr>
              <a:t>2455 </a:t>
            </a:r>
            <a:r>
              <a:rPr lang="en-US" altLang="ja-JP" sz="2000" dirty="0" err="1" smtClean="0">
                <a:latin typeface="Century Gothic"/>
                <a:cs typeface="Century Gothic"/>
              </a:rPr>
              <a:t>MeV</a:t>
            </a:r>
            <a:endParaRPr kumimoji="1" lang="ja-JP" altLang="en-US" sz="2000" dirty="0">
              <a:latin typeface="Century Gothic"/>
              <a:cs typeface="Century Gothic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6746577" y="3585033"/>
            <a:ext cx="1406705" cy="280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latin typeface="Century Gothic"/>
                <a:cs typeface="Century Gothic"/>
              </a:rPr>
              <a:t>5810 </a:t>
            </a:r>
            <a:r>
              <a:rPr lang="en-US" altLang="ja-JP" sz="2000" dirty="0" err="1" smtClean="0">
                <a:latin typeface="Century Gothic"/>
                <a:cs typeface="Century Gothic"/>
              </a:rPr>
              <a:t>MeV</a:t>
            </a:r>
            <a:endParaRPr kumimoji="1" lang="ja-JP" altLang="en-US" sz="2000" dirty="0">
              <a:latin typeface="Century Gothic"/>
              <a:cs typeface="Century Gothic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6746577" y="3061878"/>
            <a:ext cx="1406705" cy="280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latin typeface="Century Gothic"/>
                <a:cs typeface="Century Gothic"/>
              </a:rPr>
              <a:t>5830 </a:t>
            </a:r>
            <a:r>
              <a:rPr lang="en-US" altLang="ja-JP" sz="2000" dirty="0" err="1" smtClean="0">
                <a:latin typeface="Century Gothic"/>
                <a:cs typeface="Century Gothic"/>
              </a:rPr>
              <a:t>MeV</a:t>
            </a:r>
            <a:endParaRPr kumimoji="1" lang="ja-JP" altLang="en-US" sz="2000" dirty="0">
              <a:latin typeface="Century Gothic"/>
              <a:cs typeface="Century Gothic"/>
            </a:endParaRPr>
          </a:p>
        </p:txBody>
      </p:sp>
      <p:grpSp>
        <p:nvGrpSpPr>
          <p:cNvPr id="30" name="図形グループ 46"/>
          <p:cNvGrpSpPr/>
          <p:nvPr/>
        </p:nvGrpSpPr>
        <p:grpSpPr>
          <a:xfrm>
            <a:off x="460115" y="3347479"/>
            <a:ext cx="7376229" cy="311606"/>
            <a:chOff x="700124" y="1849302"/>
            <a:chExt cx="7376229" cy="445152"/>
          </a:xfrm>
        </p:grpSpPr>
        <p:sp>
          <p:nvSpPr>
            <p:cNvPr id="31" name="テキスト ボックス 30"/>
            <p:cNvSpPr txBox="1"/>
            <p:nvPr/>
          </p:nvSpPr>
          <p:spPr>
            <a:xfrm>
              <a:off x="700124" y="1894344"/>
              <a:ext cx="12619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b="1" dirty="0" smtClean="0">
                  <a:solidFill>
                    <a:schemeClr val="tx2"/>
                  </a:solidFill>
                  <a:latin typeface="Century Gothic"/>
                  <a:cs typeface="Century Gothic"/>
                </a:rPr>
                <a:t>290 </a:t>
              </a:r>
              <a:r>
                <a:rPr lang="en-US" altLang="ja-JP" sz="2000" b="1" dirty="0" err="1" smtClean="0">
                  <a:solidFill>
                    <a:schemeClr val="tx2"/>
                  </a:solidFill>
                  <a:latin typeface="Century Gothic"/>
                  <a:cs typeface="Century Gothic"/>
                </a:rPr>
                <a:t>MeV</a:t>
              </a:r>
              <a:endParaRPr kumimoji="1" lang="ja-JP" altLang="en-US" sz="2000" b="1" dirty="0">
                <a:solidFill>
                  <a:schemeClr val="tx2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2803781" y="1894344"/>
              <a:ext cx="12619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b="1" dirty="0" smtClean="0">
                  <a:solidFill>
                    <a:schemeClr val="accent5"/>
                  </a:solidFill>
                  <a:latin typeface="Century Gothic"/>
                  <a:cs typeface="Century Gothic"/>
                </a:rPr>
                <a:t>195 </a:t>
              </a:r>
              <a:r>
                <a:rPr lang="en-US" altLang="ja-JP" sz="2000" b="1" dirty="0" err="1" smtClean="0">
                  <a:solidFill>
                    <a:schemeClr val="accent5"/>
                  </a:solidFill>
                  <a:latin typeface="Century Gothic"/>
                  <a:cs typeface="Century Gothic"/>
                </a:rPr>
                <a:t>MeV</a:t>
              </a:r>
              <a:endParaRPr kumimoji="1" lang="ja-JP" altLang="en-US" sz="2000" b="1" dirty="0">
                <a:solidFill>
                  <a:schemeClr val="accent5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4959910" y="1894344"/>
              <a:ext cx="11182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b="1" dirty="0" smtClean="0">
                  <a:solidFill>
                    <a:schemeClr val="accent6"/>
                  </a:solidFill>
                  <a:latin typeface="Century Gothic"/>
                  <a:cs typeface="Century Gothic"/>
                </a:rPr>
                <a:t>65 </a:t>
              </a:r>
              <a:r>
                <a:rPr lang="en-US" altLang="ja-JP" sz="2000" b="1" dirty="0" err="1" smtClean="0">
                  <a:solidFill>
                    <a:schemeClr val="accent6"/>
                  </a:solidFill>
                  <a:latin typeface="Century Gothic"/>
                  <a:cs typeface="Century Gothic"/>
                </a:rPr>
                <a:t>MeV</a:t>
              </a:r>
              <a:endParaRPr kumimoji="1" lang="ja-JP" altLang="en-US" sz="2000" b="1" dirty="0">
                <a:solidFill>
                  <a:schemeClr val="accent6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7237662" y="1849302"/>
              <a:ext cx="8386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400" b="1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20 </a:t>
              </a:r>
              <a:r>
                <a:rPr lang="en-US" altLang="ja-JP" sz="1400" b="1" dirty="0" err="1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MeV</a:t>
              </a:r>
              <a:endParaRPr kumimoji="1" lang="ja-JP" altLang="en-US" sz="1400" b="1" dirty="0">
                <a:solidFill>
                  <a:schemeClr val="accent2"/>
                </a:solidFill>
                <a:latin typeface="Century Gothic"/>
                <a:cs typeface="Century Gothic"/>
              </a:endParaRPr>
            </a:p>
          </p:txBody>
        </p:sp>
      </p:grpSp>
      <p:pic>
        <p:nvPicPr>
          <p:cNvPr id="38" name="図 3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16780" y="2908675"/>
            <a:ext cx="651510" cy="459613"/>
          </a:xfrm>
          <a:prstGeom prst="rect">
            <a:avLst/>
          </a:prstGeom>
        </p:spPr>
      </p:pic>
      <p:pic>
        <p:nvPicPr>
          <p:cNvPr id="39" name="図 3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05350" y="3598226"/>
            <a:ext cx="662940" cy="458724"/>
          </a:xfrm>
          <a:prstGeom prst="rect">
            <a:avLst/>
          </a:prstGeom>
        </p:spPr>
      </p:pic>
      <p:cxnSp>
        <p:nvCxnSpPr>
          <p:cNvPr id="40" name="直線コネクタ 39"/>
          <p:cNvCxnSpPr/>
          <p:nvPr/>
        </p:nvCxnSpPr>
        <p:spPr>
          <a:xfrm>
            <a:off x="2524533" y="4670886"/>
            <a:ext cx="1368780" cy="1112"/>
          </a:xfrm>
          <a:prstGeom prst="line">
            <a:avLst/>
          </a:prstGeom>
          <a:ln w="101600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テキスト ボックス 40"/>
          <p:cNvSpPr txBox="1"/>
          <p:nvPr/>
        </p:nvSpPr>
        <p:spPr>
          <a:xfrm>
            <a:off x="2865730" y="4843382"/>
            <a:ext cx="800219" cy="5816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800" dirty="0" err="1" smtClean="0">
                <a:latin typeface="Century Gothic"/>
                <a:cs typeface="Century Gothic"/>
              </a:rPr>
              <a:t>Λ</a:t>
            </a:r>
            <a:endParaRPr kumimoji="1" lang="ja-JP" altLang="en-US" sz="4800" dirty="0">
              <a:latin typeface="Century Gothic"/>
              <a:cs typeface="Century Gothic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2563773" y="4670886"/>
            <a:ext cx="1406705" cy="280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latin typeface="Century Gothic"/>
                <a:cs typeface="Century Gothic"/>
              </a:rPr>
              <a:t>1115 </a:t>
            </a:r>
            <a:r>
              <a:rPr lang="en-US" altLang="ja-JP" sz="2000" dirty="0" err="1" smtClean="0">
                <a:latin typeface="Century Gothic"/>
                <a:cs typeface="Century Gothic"/>
              </a:rPr>
              <a:t>MeV</a:t>
            </a:r>
            <a:endParaRPr kumimoji="1" lang="ja-JP" altLang="en-US" sz="2000" dirty="0">
              <a:latin typeface="Century Gothic"/>
              <a:cs typeface="Century Gothic"/>
            </a:endParaRPr>
          </a:p>
        </p:txBody>
      </p:sp>
      <p:cxnSp>
        <p:nvCxnSpPr>
          <p:cNvPr id="43" name="直線コネクタ 42"/>
          <p:cNvCxnSpPr/>
          <p:nvPr/>
        </p:nvCxnSpPr>
        <p:spPr>
          <a:xfrm>
            <a:off x="4650862" y="4586470"/>
            <a:ext cx="1368780" cy="1112"/>
          </a:xfrm>
          <a:prstGeom prst="line">
            <a:avLst/>
          </a:prstGeom>
          <a:ln w="127000" cap="rnd" cmpd="sng" algn="ctr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テキスト ボックス 43"/>
          <p:cNvSpPr txBox="1"/>
          <p:nvPr/>
        </p:nvSpPr>
        <p:spPr>
          <a:xfrm>
            <a:off x="4823183" y="4792416"/>
            <a:ext cx="1065716" cy="5816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800" dirty="0" err="1" smtClean="0">
                <a:latin typeface="Century Gothic"/>
                <a:cs typeface="Century Gothic"/>
              </a:rPr>
              <a:t>Λ</a:t>
            </a:r>
            <a:r>
              <a:rPr lang="en-US" altLang="ja-JP" sz="4800" baseline="-25000" dirty="0" err="1" smtClean="0">
                <a:latin typeface="Century Gothic"/>
                <a:cs typeface="Century Gothic"/>
              </a:rPr>
              <a:t>c</a:t>
            </a:r>
            <a:endParaRPr kumimoji="1" lang="ja-JP" altLang="en-US" sz="4800" dirty="0">
              <a:latin typeface="Century Gothic"/>
              <a:cs typeface="Century Gothic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4630588" y="4587582"/>
            <a:ext cx="1406705" cy="280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latin typeface="Century Gothic"/>
                <a:cs typeface="Century Gothic"/>
              </a:rPr>
              <a:t>2286 </a:t>
            </a:r>
            <a:r>
              <a:rPr lang="en-US" altLang="ja-JP" sz="2000" dirty="0" err="1" smtClean="0">
                <a:latin typeface="Century Gothic"/>
                <a:cs typeface="Century Gothic"/>
              </a:rPr>
              <a:t>MeV</a:t>
            </a:r>
            <a:endParaRPr kumimoji="1" lang="ja-JP" altLang="en-US" sz="2000" dirty="0">
              <a:latin typeface="Century Gothic"/>
              <a:cs typeface="Century Gothic"/>
            </a:endParaRPr>
          </a:p>
        </p:txBody>
      </p:sp>
      <p:cxnSp>
        <p:nvCxnSpPr>
          <p:cNvPr id="46" name="直線コネクタ 45"/>
          <p:cNvCxnSpPr/>
          <p:nvPr/>
        </p:nvCxnSpPr>
        <p:spPr>
          <a:xfrm>
            <a:off x="6784502" y="4630660"/>
            <a:ext cx="1368780" cy="1112"/>
          </a:xfrm>
          <a:prstGeom prst="line">
            <a:avLst/>
          </a:prstGeom>
          <a:ln w="152400" cap="rnd" cmpd="sng" algn="ctr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テキスト ボックス 46"/>
          <p:cNvSpPr txBox="1"/>
          <p:nvPr/>
        </p:nvSpPr>
        <p:spPr>
          <a:xfrm>
            <a:off x="6941892" y="4820643"/>
            <a:ext cx="1080143" cy="5816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800" dirty="0" err="1" smtClean="0">
                <a:latin typeface="Century Gothic"/>
                <a:cs typeface="Century Gothic"/>
              </a:rPr>
              <a:t>Λ</a:t>
            </a:r>
            <a:r>
              <a:rPr lang="en-US" altLang="ja-JP" sz="4800" baseline="-25000" dirty="0" err="1" smtClean="0">
                <a:latin typeface="Century Gothic"/>
                <a:cs typeface="Century Gothic"/>
              </a:rPr>
              <a:t>b</a:t>
            </a:r>
            <a:endParaRPr kumimoji="1" lang="ja-JP" altLang="en-US" sz="4800" dirty="0">
              <a:latin typeface="Century Gothic"/>
              <a:cs typeface="Century Gothic"/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6746401" y="4630660"/>
            <a:ext cx="1406705" cy="280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latin typeface="Century Gothic"/>
                <a:cs typeface="Century Gothic"/>
              </a:rPr>
              <a:t>5619 </a:t>
            </a:r>
            <a:r>
              <a:rPr lang="en-US" altLang="ja-JP" sz="2000" dirty="0" err="1" smtClean="0">
                <a:latin typeface="Century Gothic"/>
                <a:cs typeface="Century Gothic"/>
              </a:rPr>
              <a:t>MeV</a:t>
            </a:r>
            <a:endParaRPr kumimoji="1" lang="ja-JP" altLang="en-US" sz="2000" dirty="0">
              <a:latin typeface="Century Gothic"/>
              <a:cs typeface="Century Gothic"/>
            </a:endParaRPr>
          </a:p>
        </p:txBody>
      </p:sp>
      <p:cxnSp>
        <p:nvCxnSpPr>
          <p:cNvPr id="50" name="直線矢印コネクタ 49"/>
          <p:cNvCxnSpPr/>
          <p:nvPr/>
        </p:nvCxnSpPr>
        <p:spPr>
          <a:xfrm rot="5400000">
            <a:off x="3386716" y="3695133"/>
            <a:ext cx="1016369" cy="1588"/>
          </a:xfrm>
          <a:prstGeom prst="straightConnector1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arrow" w="lg" len="lg"/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直線矢印コネクタ 50"/>
          <p:cNvCxnSpPr/>
          <p:nvPr/>
        </p:nvCxnSpPr>
        <p:spPr>
          <a:xfrm rot="5400000">
            <a:off x="5860860" y="3554776"/>
            <a:ext cx="317563" cy="1588"/>
          </a:xfrm>
          <a:prstGeom prst="straightConnector1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arrow" w="lg" len="lg"/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2" name="図 5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41691" y="4671194"/>
            <a:ext cx="659130" cy="458724"/>
          </a:xfrm>
          <a:prstGeom prst="rect">
            <a:avLst/>
          </a:prstGeom>
        </p:spPr>
      </p:pic>
      <p:grpSp>
        <p:nvGrpSpPr>
          <p:cNvPr id="55" name="図形グループ 54"/>
          <p:cNvGrpSpPr/>
          <p:nvPr/>
        </p:nvGrpSpPr>
        <p:grpSpPr>
          <a:xfrm>
            <a:off x="8253492" y="4025055"/>
            <a:ext cx="543200" cy="258532"/>
            <a:chOff x="8477806" y="1640194"/>
            <a:chExt cx="543200" cy="369332"/>
          </a:xfrm>
        </p:grpSpPr>
        <p:sp>
          <p:nvSpPr>
            <p:cNvPr id="56" name="テキスト ボックス 55"/>
            <p:cNvSpPr txBox="1"/>
            <p:nvPr/>
          </p:nvSpPr>
          <p:spPr>
            <a:xfrm>
              <a:off x="8477806" y="1640194"/>
              <a:ext cx="5432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dirty="0" err="1" smtClean="0">
                  <a:latin typeface="Century Gothic"/>
                  <a:cs typeface="Century Gothic"/>
                </a:rPr>
                <a:t>Qq</a:t>
              </a:r>
              <a:endParaRPr kumimoji="1" lang="ja-JP" altLang="en-US" dirty="0">
                <a:latin typeface="Century Gothic"/>
                <a:cs typeface="Century Gothic"/>
              </a:endParaRPr>
            </a:p>
          </p:txBody>
        </p:sp>
        <p:cxnSp>
          <p:nvCxnSpPr>
            <p:cNvPr id="57" name="直線コネクタ 56"/>
            <p:cNvCxnSpPr/>
            <p:nvPr/>
          </p:nvCxnSpPr>
          <p:spPr>
            <a:xfrm>
              <a:off x="8793822" y="1747977"/>
              <a:ext cx="109324" cy="0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図形グループ 57"/>
          <p:cNvGrpSpPr/>
          <p:nvPr/>
        </p:nvGrpSpPr>
        <p:grpSpPr>
          <a:xfrm>
            <a:off x="8253492" y="5104581"/>
            <a:ext cx="543200" cy="258532"/>
            <a:chOff x="8477806" y="1640194"/>
            <a:chExt cx="543200" cy="369332"/>
          </a:xfrm>
        </p:grpSpPr>
        <p:sp>
          <p:nvSpPr>
            <p:cNvPr id="59" name="テキスト ボックス 58"/>
            <p:cNvSpPr txBox="1"/>
            <p:nvPr/>
          </p:nvSpPr>
          <p:spPr>
            <a:xfrm>
              <a:off x="8477806" y="1640194"/>
              <a:ext cx="5432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dirty="0" err="1" smtClean="0">
                  <a:latin typeface="Century Gothic"/>
                  <a:cs typeface="Century Gothic"/>
                </a:rPr>
                <a:t>Qq</a:t>
              </a:r>
              <a:endParaRPr kumimoji="1" lang="ja-JP" altLang="en-US" dirty="0">
                <a:latin typeface="Century Gothic"/>
                <a:cs typeface="Century Gothic"/>
              </a:endParaRPr>
            </a:p>
          </p:txBody>
        </p:sp>
        <p:cxnSp>
          <p:nvCxnSpPr>
            <p:cNvPr id="60" name="直線コネクタ 59"/>
            <p:cNvCxnSpPr/>
            <p:nvPr/>
          </p:nvCxnSpPr>
          <p:spPr>
            <a:xfrm>
              <a:off x="8793822" y="1747977"/>
              <a:ext cx="109324" cy="0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図形グループ 60"/>
          <p:cNvGrpSpPr/>
          <p:nvPr/>
        </p:nvGrpSpPr>
        <p:grpSpPr>
          <a:xfrm>
            <a:off x="8253492" y="3316246"/>
            <a:ext cx="543200" cy="258532"/>
            <a:chOff x="8477806" y="1640194"/>
            <a:chExt cx="543200" cy="369332"/>
          </a:xfrm>
        </p:grpSpPr>
        <p:sp>
          <p:nvSpPr>
            <p:cNvPr id="62" name="テキスト ボックス 61"/>
            <p:cNvSpPr txBox="1"/>
            <p:nvPr/>
          </p:nvSpPr>
          <p:spPr>
            <a:xfrm>
              <a:off x="8477806" y="1640194"/>
              <a:ext cx="5432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dirty="0" err="1" smtClean="0">
                  <a:latin typeface="Century Gothic"/>
                  <a:cs typeface="Century Gothic"/>
                </a:rPr>
                <a:t>Qq</a:t>
              </a:r>
              <a:endParaRPr kumimoji="1" lang="ja-JP" altLang="en-US" dirty="0">
                <a:latin typeface="Century Gothic"/>
                <a:cs typeface="Century Gothic"/>
              </a:endParaRPr>
            </a:p>
          </p:txBody>
        </p:sp>
        <p:cxnSp>
          <p:nvCxnSpPr>
            <p:cNvPr id="63" name="直線コネクタ 62"/>
            <p:cNvCxnSpPr/>
            <p:nvPr/>
          </p:nvCxnSpPr>
          <p:spPr>
            <a:xfrm>
              <a:off x="8793822" y="1747977"/>
              <a:ext cx="109324" cy="0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" name="テキスト ボックス 111"/>
          <p:cNvSpPr txBox="1"/>
          <p:nvPr/>
        </p:nvSpPr>
        <p:spPr>
          <a:xfrm>
            <a:off x="713652" y="0"/>
            <a:ext cx="7716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2. Theoretical framework for heavy hadrons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113" name="テキスト ボックス 112"/>
          <p:cNvSpPr txBox="1"/>
          <p:nvPr/>
        </p:nvSpPr>
        <p:spPr>
          <a:xfrm>
            <a:off x="2530665" y="523220"/>
            <a:ext cx="4156732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2800" dirty="0" smtClean="0">
                <a:latin typeface="Century Gothic"/>
                <a:cs typeface="Century Gothic"/>
              </a:rPr>
              <a:t>Heavy quark symmetry</a:t>
            </a:r>
          </a:p>
        </p:txBody>
      </p:sp>
      <p:grpSp>
        <p:nvGrpSpPr>
          <p:cNvPr id="118" name="図形グループ 117"/>
          <p:cNvGrpSpPr/>
          <p:nvPr/>
        </p:nvGrpSpPr>
        <p:grpSpPr>
          <a:xfrm>
            <a:off x="1771631" y="1006379"/>
            <a:ext cx="5600739" cy="1307260"/>
            <a:chOff x="3512472" y="1006379"/>
            <a:chExt cx="5600739" cy="1307260"/>
          </a:xfrm>
        </p:grpSpPr>
        <p:sp>
          <p:nvSpPr>
            <p:cNvPr id="116" name="角丸四角形 115"/>
            <p:cNvSpPr/>
            <p:nvPr/>
          </p:nvSpPr>
          <p:spPr>
            <a:xfrm>
              <a:off x="3665949" y="1006379"/>
              <a:ext cx="5447262" cy="1307260"/>
            </a:xfrm>
            <a:prstGeom prst="roundRect">
              <a:avLst/>
            </a:prstGeom>
            <a:solidFill>
              <a:schemeClr val="accent2"/>
            </a:solidFill>
            <a:ln w="19050" cmpd="sng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bg1"/>
                </a:solidFill>
              </a:endParaRPr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4607568" y="1143300"/>
              <a:ext cx="4430720" cy="984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altLang="ja-JP" sz="4000" dirty="0" smtClean="0">
                  <a:latin typeface="Century Gothic"/>
                  <a:cs typeface="Century Gothic"/>
                </a:rPr>
                <a:t>→ HQS </a:t>
              </a:r>
              <a:r>
                <a:rPr lang="en-US" altLang="ja-JP" sz="40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doublet</a:t>
              </a:r>
            </a:p>
            <a:p>
              <a:pPr algn="ctr">
                <a:lnSpc>
                  <a:spcPct val="90000"/>
                </a:lnSpc>
              </a:pPr>
              <a:r>
                <a:rPr lang="en-US" altLang="ja-JP" sz="2400" dirty="0">
                  <a:solidFill>
                    <a:schemeClr val="bg1"/>
                  </a:solidFill>
                  <a:latin typeface="Century Gothic"/>
                  <a:cs typeface="Century Gothic"/>
                </a:rPr>
                <a:t>      </a:t>
              </a:r>
              <a:r>
                <a:rPr lang="en-US" altLang="ja-JP" sz="2400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                Σ</a:t>
              </a:r>
              <a:r>
                <a:rPr lang="en-US" altLang="ja-JP" sz="2400" baseline="-25000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Q</a:t>
              </a:r>
              <a:r>
                <a:rPr lang="en-US" altLang="ja-JP" sz="2400" baseline="30000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(</a:t>
              </a:r>
              <a:r>
                <a:rPr lang="en-US" altLang="ja-JP" sz="2400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*</a:t>
              </a:r>
              <a:r>
                <a:rPr lang="en-US" altLang="ja-JP" sz="2400" baseline="30000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)</a:t>
              </a:r>
              <a:r>
                <a:rPr lang="en-US" altLang="ja-JP" sz="2400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=(</a:t>
              </a:r>
              <a:r>
                <a:rPr lang="en-US" altLang="ja-JP" sz="2400" dirty="0">
                  <a:solidFill>
                    <a:schemeClr val="bg1"/>
                  </a:solidFill>
                  <a:latin typeface="Century Gothic"/>
                  <a:cs typeface="Century Gothic"/>
                </a:rPr>
                <a:t>Σ</a:t>
              </a:r>
              <a:r>
                <a:rPr lang="en-US" altLang="ja-JP" sz="2400" baseline="-25000" dirty="0">
                  <a:solidFill>
                    <a:schemeClr val="bg1"/>
                  </a:solidFill>
                  <a:latin typeface="Century Gothic"/>
                  <a:cs typeface="Century Gothic"/>
                </a:rPr>
                <a:t>Q</a:t>
              </a:r>
              <a:r>
                <a:rPr lang="en-US" altLang="ja-JP" sz="2400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,Σ</a:t>
              </a:r>
              <a:r>
                <a:rPr lang="en-US" altLang="ja-JP" sz="2400" baseline="-25000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Q</a:t>
              </a:r>
              <a:r>
                <a:rPr lang="en-US" altLang="ja-JP" sz="2400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*)</a:t>
              </a:r>
              <a:endParaRPr lang="en-US" altLang="ja-JP" sz="2400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37" name="テキスト ボックス 36"/>
            <p:cNvSpPr txBox="1"/>
            <p:nvPr/>
          </p:nvSpPr>
          <p:spPr>
            <a:xfrm>
              <a:off x="3512472" y="1095820"/>
              <a:ext cx="15536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0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J = 3/2</a:t>
              </a:r>
              <a:endParaRPr kumimoji="1" lang="ja-JP" altLang="en-US" sz="20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53" name="テキスト ボックス 52"/>
            <p:cNvSpPr txBox="1"/>
            <p:nvPr/>
          </p:nvSpPr>
          <p:spPr>
            <a:xfrm>
              <a:off x="3512472" y="1455865"/>
              <a:ext cx="15536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0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J = 1/2</a:t>
              </a:r>
              <a:endParaRPr kumimoji="1" lang="ja-JP" altLang="en-US" sz="20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114" name="テキスト ボックス 113"/>
            <p:cNvSpPr txBox="1"/>
            <p:nvPr/>
          </p:nvSpPr>
          <p:spPr>
            <a:xfrm>
              <a:off x="4942802" y="1468283"/>
              <a:ext cx="4888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6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j=</a:t>
              </a:r>
              <a:r>
                <a:rPr lang="en-US" altLang="ja-JP" sz="16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1</a:t>
              </a:r>
              <a:endParaRPr kumimoji="1" lang="ja-JP" altLang="en-US" sz="16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119" name="図形グループ 118"/>
          <p:cNvGrpSpPr/>
          <p:nvPr/>
        </p:nvGrpSpPr>
        <p:grpSpPr>
          <a:xfrm>
            <a:off x="2104453" y="5682651"/>
            <a:ext cx="4935094" cy="1105470"/>
            <a:chOff x="3941460" y="5682651"/>
            <a:chExt cx="4935094" cy="1105470"/>
          </a:xfrm>
        </p:grpSpPr>
        <p:sp>
          <p:nvSpPr>
            <p:cNvPr id="117" name="角丸四角形 116"/>
            <p:cNvSpPr/>
            <p:nvPr/>
          </p:nvSpPr>
          <p:spPr>
            <a:xfrm>
              <a:off x="3941460" y="5697691"/>
              <a:ext cx="4935094" cy="1090430"/>
            </a:xfrm>
            <a:prstGeom prst="roundRect">
              <a:avLst/>
            </a:prstGeom>
            <a:solidFill>
              <a:schemeClr val="tx2"/>
            </a:solidFill>
            <a:ln w="19050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bg1"/>
                </a:solidFill>
              </a:endParaRPr>
            </a:p>
          </p:txBody>
        </p:sp>
        <p:sp>
          <p:nvSpPr>
            <p:cNvPr id="36" name="テキスト ボックス 35"/>
            <p:cNvSpPr txBox="1"/>
            <p:nvPr/>
          </p:nvSpPr>
          <p:spPr>
            <a:xfrm>
              <a:off x="4072030" y="5862468"/>
              <a:ext cx="10950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0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J = 1/2</a:t>
              </a:r>
              <a:endParaRPr kumimoji="1" lang="ja-JP" altLang="en-US" sz="20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49" name="テキスト ボックス 48"/>
            <p:cNvSpPr txBox="1"/>
            <p:nvPr/>
          </p:nvSpPr>
          <p:spPr>
            <a:xfrm>
              <a:off x="5068758" y="5682651"/>
              <a:ext cx="3634629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4000" dirty="0" smtClean="0">
                  <a:latin typeface="Century Gothic"/>
                  <a:cs typeface="Century Gothic"/>
                </a:rPr>
                <a:t>→ HQS </a:t>
              </a:r>
              <a:r>
                <a:rPr lang="en-US" altLang="ja-JP" sz="40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singlet</a:t>
              </a:r>
            </a:p>
            <a:p>
              <a:pPr algn="ctr"/>
              <a:r>
                <a:rPr lang="en-US" altLang="en-US" sz="24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                      </a:t>
              </a:r>
              <a:r>
                <a:rPr lang="ja-JP" altLang="en-US" sz="24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 </a:t>
              </a:r>
              <a:r>
                <a:rPr lang="en-US" altLang="en-US" sz="2400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(</a:t>
              </a:r>
              <a:r>
                <a:rPr lang="en-US" altLang="ja-JP" sz="2400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Λ</a:t>
              </a:r>
              <a:r>
                <a:rPr lang="en-US" altLang="ja-JP" sz="2400" baseline="-25000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Q</a:t>
              </a:r>
              <a:r>
                <a:rPr lang="en-US" altLang="en-US" sz="2400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)</a:t>
              </a:r>
              <a:endParaRPr kumimoji="1" lang="en-US" altLang="ja-JP" sz="2400" dirty="0" smtClean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115" name="テキスト ボックス 114"/>
            <p:cNvSpPr txBox="1"/>
            <p:nvPr/>
          </p:nvSpPr>
          <p:spPr>
            <a:xfrm>
              <a:off x="5169540" y="6067120"/>
              <a:ext cx="4888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6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j=0</a:t>
              </a:r>
              <a:endParaRPr kumimoji="1" lang="ja-JP" altLang="en-US" sz="16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  <p:sp>
        <p:nvSpPr>
          <p:cNvPr id="69" name="テキスト ボックス 68"/>
          <p:cNvSpPr txBox="1"/>
          <p:nvPr/>
        </p:nvSpPr>
        <p:spPr>
          <a:xfrm>
            <a:off x="7334789" y="1502856"/>
            <a:ext cx="1510817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2000" dirty="0" smtClean="0">
                <a:latin typeface="Century Gothic"/>
                <a:cs typeface="Century Gothic"/>
              </a:rPr>
              <a:t>@large </a:t>
            </a:r>
            <a:r>
              <a:rPr lang="en-US" altLang="ja-JP" sz="2000" dirty="0" err="1" smtClean="0">
                <a:latin typeface="Century Gothic"/>
                <a:cs typeface="Century Gothic"/>
              </a:rPr>
              <a:t>m</a:t>
            </a:r>
            <a:r>
              <a:rPr lang="en-US" altLang="ja-JP" sz="2000" baseline="-25000" dirty="0" err="1" smtClean="0">
                <a:latin typeface="Century Gothic"/>
                <a:cs typeface="Century Gothic"/>
              </a:rPr>
              <a:t>Q</a:t>
            </a:r>
            <a:endParaRPr lang="en-US" altLang="ja-JP" sz="2000" dirty="0" smtClean="0">
              <a:latin typeface="Century Gothic"/>
              <a:cs typeface="Century Gothic"/>
            </a:endParaRPr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7001361" y="6101033"/>
            <a:ext cx="1510817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2000" dirty="0" smtClean="0">
                <a:latin typeface="Century Gothic"/>
                <a:cs typeface="Century Gothic"/>
              </a:rPr>
              <a:t>@large </a:t>
            </a:r>
            <a:r>
              <a:rPr lang="en-US" altLang="ja-JP" sz="2000" dirty="0" err="1" smtClean="0">
                <a:latin typeface="Century Gothic"/>
                <a:cs typeface="Century Gothic"/>
              </a:rPr>
              <a:t>m</a:t>
            </a:r>
            <a:r>
              <a:rPr lang="en-US" altLang="ja-JP" sz="2000" baseline="-25000" dirty="0" err="1" smtClean="0">
                <a:latin typeface="Century Gothic"/>
                <a:cs typeface="Century Gothic"/>
              </a:rPr>
              <a:t>Q</a:t>
            </a:r>
            <a:endParaRPr lang="en-US" altLang="ja-JP" sz="2000" dirty="0" smtClean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33768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713652" y="0"/>
            <a:ext cx="7716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2. Theoretical framework for heavy hadrons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530665" y="523220"/>
            <a:ext cx="4156732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2800" dirty="0" smtClean="0">
                <a:latin typeface="Century Gothic"/>
                <a:cs typeface="Century Gothic"/>
              </a:rPr>
              <a:t>Heavy quark symmetry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155520" y="1106354"/>
            <a:ext cx="48329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2400" dirty="0" smtClean="0">
                <a:latin typeface="Century Gothic"/>
                <a:cs typeface="Century Gothic"/>
              </a:rPr>
              <a:t>“</a:t>
            </a:r>
            <a:r>
              <a:rPr lang="en-US" altLang="ja-JP" sz="2400" dirty="0" err="1" smtClean="0">
                <a:latin typeface="Century Gothic"/>
                <a:cs typeface="Century Gothic"/>
              </a:rPr>
              <a:t>Q</a:t>
            </a:r>
            <a:r>
              <a:rPr lang="en-US" altLang="ja-JP" sz="2400" baseline="30000" dirty="0" err="1" smtClean="0">
                <a:latin typeface="Century Gothic"/>
                <a:cs typeface="Century Gothic"/>
              </a:rPr>
              <a:t>bar</a:t>
            </a:r>
            <a:r>
              <a:rPr lang="en-US" altLang="ja-JP" sz="2400" dirty="0" err="1" smtClean="0">
                <a:latin typeface="Century Gothic"/>
                <a:cs typeface="Century Gothic"/>
              </a:rPr>
              <a:t>q</a:t>
            </a:r>
            <a:r>
              <a:rPr lang="en-US" altLang="ja-JP" sz="2400" dirty="0" smtClean="0">
                <a:latin typeface="Century Gothic"/>
                <a:cs typeface="Century Gothic"/>
              </a:rPr>
              <a:t>”</a:t>
            </a:r>
            <a:r>
              <a:rPr lang="en-US" altLang="ja-JP" sz="2400" dirty="0">
                <a:latin typeface="Century Gothic"/>
                <a:cs typeface="Century Gothic"/>
              </a:rPr>
              <a:t> </a:t>
            </a:r>
            <a:r>
              <a:rPr lang="en-US" altLang="ja-JP" sz="2400" dirty="0" smtClean="0">
                <a:latin typeface="Century Gothic"/>
                <a:cs typeface="Century Gothic"/>
              </a:rPr>
              <a:t>meson + “</a:t>
            </a:r>
            <a:r>
              <a:rPr lang="en-US" altLang="ja-JP" sz="2400" dirty="0" err="1">
                <a:latin typeface="Century Gothic"/>
                <a:cs typeface="Century Gothic"/>
              </a:rPr>
              <a:t>q</a:t>
            </a:r>
            <a:r>
              <a:rPr lang="en-US" altLang="ja-JP" sz="2400" dirty="0" err="1" smtClean="0">
                <a:latin typeface="Century Gothic"/>
                <a:cs typeface="Century Gothic"/>
              </a:rPr>
              <a:t>qq</a:t>
            </a:r>
            <a:r>
              <a:rPr lang="en-US" altLang="ja-JP" sz="2400" dirty="0" smtClean="0">
                <a:latin typeface="Century Gothic"/>
                <a:cs typeface="Century Gothic"/>
              </a:rPr>
              <a:t>” baryon</a:t>
            </a:r>
          </a:p>
        </p:txBody>
      </p:sp>
      <p:grpSp>
        <p:nvGrpSpPr>
          <p:cNvPr id="42" name="図形グループ 41"/>
          <p:cNvGrpSpPr/>
          <p:nvPr/>
        </p:nvGrpSpPr>
        <p:grpSpPr>
          <a:xfrm>
            <a:off x="2389624" y="2173437"/>
            <a:ext cx="1388705" cy="1225880"/>
            <a:chOff x="1836312" y="3495979"/>
            <a:chExt cx="1388705" cy="1225880"/>
          </a:xfrm>
        </p:grpSpPr>
        <p:grpSp>
          <p:nvGrpSpPr>
            <p:cNvPr id="22" name="図形グループ 21"/>
            <p:cNvGrpSpPr/>
            <p:nvPr/>
          </p:nvGrpSpPr>
          <p:grpSpPr>
            <a:xfrm>
              <a:off x="1836312" y="3641859"/>
              <a:ext cx="1080000" cy="1080000"/>
              <a:chOff x="3975391" y="2862846"/>
              <a:chExt cx="1080000" cy="1080000"/>
            </a:xfrm>
          </p:grpSpPr>
          <p:sp>
            <p:nvSpPr>
              <p:cNvPr id="25" name="円/楕円 24"/>
              <p:cNvSpPr>
                <a:spLocks noChangeAspect="1"/>
              </p:cNvSpPr>
              <p:nvPr/>
            </p:nvSpPr>
            <p:spPr>
              <a:xfrm>
                <a:off x="3975391" y="2862846"/>
                <a:ext cx="1080000" cy="1080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540000" h="3240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accent2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26" name="テキスト ボックス 25"/>
              <p:cNvSpPr txBox="1"/>
              <p:nvPr/>
            </p:nvSpPr>
            <p:spPr>
              <a:xfrm>
                <a:off x="4158233" y="3054709"/>
                <a:ext cx="70163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altLang="ja-JP" sz="4800" b="1" dirty="0" smtClean="0">
                    <a:latin typeface="Century Gothic"/>
                    <a:cs typeface="Century Gothic"/>
                  </a:rPr>
                  <a:t>Q</a:t>
                </a:r>
              </a:p>
            </p:txBody>
          </p:sp>
        </p:grpSp>
        <p:cxnSp>
          <p:nvCxnSpPr>
            <p:cNvPr id="40" name="直線コネクタ 39"/>
            <p:cNvCxnSpPr/>
            <p:nvPr/>
          </p:nvCxnSpPr>
          <p:spPr>
            <a:xfrm>
              <a:off x="2169572" y="3863791"/>
              <a:ext cx="407714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上矢印 22"/>
            <p:cNvSpPr/>
            <p:nvPr/>
          </p:nvSpPr>
          <p:spPr>
            <a:xfrm>
              <a:off x="2481232" y="3495979"/>
              <a:ext cx="743785" cy="1010782"/>
            </a:xfrm>
            <a:prstGeom prst="upArrow">
              <a:avLst>
                <a:gd name="adj1" fmla="val 40943"/>
                <a:gd name="adj2" fmla="val 50000"/>
              </a:avLst>
            </a:prstGeom>
            <a:solidFill>
              <a:schemeClr val="bg1"/>
            </a:solidFill>
            <a:ln w="38100" cmpd="sng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4" name="テキスト ボックス 23"/>
            <p:cNvSpPr txBox="1"/>
            <p:nvPr/>
          </p:nvSpPr>
          <p:spPr>
            <a:xfrm rot="16200000">
              <a:off x="2516456" y="3981562"/>
              <a:ext cx="682223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ja-JP" sz="2000" b="1" dirty="0" smtClean="0">
                  <a:latin typeface="Century Gothic"/>
                  <a:cs typeface="Century Gothic"/>
                </a:rPr>
                <a:t>spin</a:t>
              </a:r>
            </a:p>
          </p:txBody>
        </p:sp>
      </p:grpSp>
      <p:grpSp>
        <p:nvGrpSpPr>
          <p:cNvPr id="53" name="図形グループ 52"/>
          <p:cNvGrpSpPr/>
          <p:nvPr/>
        </p:nvGrpSpPr>
        <p:grpSpPr>
          <a:xfrm>
            <a:off x="2274144" y="1739527"/>
            <a:ext cx="4641861" cy="2160000"/>
            <a:chOff x="3788567" y="1739527"/>
            <a:chExt cx="4641861" cy="2160000"/>
          </a:xfrm>
        </p:grpSpPr>
        <p:grpSp>
          <p:nvGrpSpPr>
            <p:cNvPr id="27" name="図形グループ 26"/>
            <p:cNvGrpSpPr/>
            <p:nvPr/>
          </p:nvGrpSpPr>
          <p:grpSpPr>
            <a:xfrm>
              <a:off x="3788567" y="2035482"/>
              <a:ext cx="1800000" cy="1800000"/>
              <a:chOff x="6087097" y="1769245"/>
              <a:chExt cx="1800000" cy="1800000"/>
            </a:xfrm>
          </p:grpSpPr>
          <p:grpSp>
            <p:nvGrpSpPr>
              <p:cNvPr id="30" name="図形グループ 29"/>
              <p:cNvGrpSpPr/>
              <p:nvPr/>
            </p:nvGrpSpPr>
            <p:grpSpPr>
              <a:xfrm>
                <a:off x="7300521" y="2875072"/>
                <a:ext cx="363399" cy="376208"/>
                <a:chOff x="6852095" y="3455366"/>
                <a:chExt cx="363399" cy="376208"/>
              </a:xfrm>
            </p:grpSpPr>
            <p:sp>
              <p:nvSpPr>
                <p:cNvPr id="32" name="円/楕円 31"/>
                <p:cNvSpPr>
                  <a:spLocks noChangeAspect="1"/>
                </p:cNvSpPr>
                <p:nvPr/>
              </p:nvSpPr>
              <p:spPr>
                <a:xfrm>
                  <a:off x="6855494" y="3471574"/>
                  <a:ext cx="360000" cy="360000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80000" h="180000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solidFill>
                      <a:schemeClr val="accent2"/>
                    </a:solidFill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33" name="テキスト ボックス 32"/>
                <p:cNvSpPr txBox="1"/>
                <p:nvPr/>
              </p:nvSpPr>
              <p:spPr>
                <a:xfrm>
                  <a:off x="6852095" y="3455366"/>
                  <a:ext cx="353983" cy="3488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80000"/>
                    </a:lnSpc>
                  </a:pPr>
                  <a:r>
                    <a:rPr lang="en-US" altLang="ja-JP" sz="2000" b="1" dirty="0" smtClean="0">
                      <a:latin typeface="Century Gothic"/>
                      <a:cs typeface="Century Gothic"/>
                    </a:rPr>
                    <a:t>q</a:t>
                  </a:r>
                </a:p>
              </p:txBody>
            </p:sp>
          </p:grpSp>
          <p:sp>
            <p:nvSpPr>
              <p:cNvPr id="29" name="円/楕円 28"/>
              <p:cNvSpPr>
                <a:spLocks noChangeAspect="1"/>
              </p:cNvSpPr>
              <p:nvPr/>
            </p:nvSpPr>
            <p:spPr>
              <a:xfrm>
                <a:off x="6087097" y="1769245"/>
                <a:ext cx="1800000" cy="18000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  <a:alpha val="7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900000" h="9000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accent2"/>
                  </a:solidFill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37" name="図形グループ 36"/>
            <p:cNvGrpSpPr/>
            <p:nvPr/>
          </p:nvGrpSpPr>
          <p:grpSpPr>
            <a:xfrm>
              <a:off x="6270428" y="1739527"/>
              <a:ext cx="2160000" cy="2160000"/>
              <a:chOff x="5454773" y="2353296"/>
              <a:chExt cx="2160000" cy="2160000"/>
            </a:xfrm>
          </p:grpSpPr>
          <p:grpSp>
            <p:nvGrpSpPr>
              <p:cNvPr id="13" name="図形グループ 12"/>
              <p:cNvGrpSpPr/>
              <p:nvPr/>
            </p:nvGrpSpPr>
            <p:grpSpPr>
              <a:xfrm>
                <a:off x="6916320" y="2959400"/>
                <a:ext cx="363399" cy="376208"/>
                <a:chOff x="6852095" y="3455366"/>
                <a:chExt cx="363399" cy="376208"/>
              </a:xfrm>
            </p:grpSpPr>
            <p:sp>
              <p:nvSpPr>
                <p:cNvPr id="18" name="円/楕円 17"/>
                <p:cNvSpPr>
                  <a:spLocks noChangeAspect="1"/>
                </p:cNvSpPr>
                <p:nvPr/>
              </p:nvSpPr>
              <p:spPr>
                <a:xfrm>
                  <a:off x="6855494" y="3471574"/>
                  <a:ext cx="360000" cy="360000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80000" h="180000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solidFill>
                      <a:schemeClr val="accent2"/>
                    </a:solidFill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19" name="テキスト ボックス 18"/>
                <p:cNvSpPr txBox="1"/>
                <p:nvPr/>
              </p:nvSpPr>
              <p:spPr>
                <a:xfrm>
                  <a:off x="6852095" y="3455366"/>
                  <a:ext cx="353983" cy="3488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80000"/>
                    </a:lnSpc>
                  </a:pPr>
                  <a:r>
                    <a:rPr lang="en-US" altLang="ja-JP" sz="2000" b="1" dirty="0" smtClean="0">
                      <a:latin typeface="Century Gothic"/>
                      <a:cs typeface="Century Gothic"/>
                    </a:rPr>
                    <a:t>q</a:t>
                  </a:r>
                </a:p>
              </p:txBody>
            </p:sp>
          </p:grpSp>
          <p:grpSp>
            <p:nvGrpSpPr>
              <p:cNvPr id="14" name="図形グループ 13"/>
              <p:cNvGrpSpPr/>
              <p:nvPr/>
            </p:nvGrpSpPr>
            <p:grpSpPr>
              <a:xfrm>
                <a:off x="6298452" y="3756886"/>
                <a:ext cx="364506" cy="379691"/>
                <a:chOff x="6502891" y="3923155"/>
                <a:chExt cx="364506" cy="379691"/>
              </a:xfrm>
            </p:grpSpPr>
            <p:sp>
              <p:nvSpPr>
                <p:cNvPr id="16" name="円/楕円 15"/>
                <p:cNvSpPr>
                  <a:spLocks noChangeAspect="1"/>
                </p:cNvSpPr>
                <p:nvPr/>
              </p:nvSpPr>
              <p:spPr>
                <a:xfrm>
                  <a:off x="6507397" y="3942846"/>
                  <a:ext cx="360000" cy="360000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80000" h="180000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solidFill>
                      <a:schemeClr val="accent2"/>
                    </a:solidFill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17" name="テキスト ボックス 16"/>
                <p:cNvSpPr txBox="1"/>
                <p:nvPr/>
              </p:nvSpPr>
              <p:spPr>
                <a:xfrm>
                  <a:off x="6502891" y="3923155"/>
                  <a:ext cx="353983" cy="3488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80000"/>
                    </a:lnSpc>
                  </a:pPr>
                  <a:r>
                    <a:rPr lang="en-US" altLang="ja-JP" sz="2000" b="1" dirty="0" smtClean="0">
                      <a:latin typeface="Century Gothic"/>
                      <a:cs typeface="Century Gothic"/>
                    </a:rPr>
                    <a:t>q</a:t>
                  </a:r>
                </a:p>
              </p:txBody>
            </p:sp>
          </p:grpSp>
          <p:grpSp>
            <p:nvGrpSpPr>
              <p:cNvPr id="34" name="図形グループ 33"/>
              <p:cNvGrpSpPr/>
              <p:nvPr/>
            </p:nvGrpSpPr>
            <p:grpSpPr>
              <a:xfrm>
                <a:off x="5864583" y="2891664"/>
                <a:ext cx="364506" cy="379691"/>
                <a:chOff x="6502891" y="3923155"/>
                <a:chExt cx="364506" cy="379691"/>
              </a:xfrm>
            </p:grpSpPr>
            <p:sp>
              <p:nvSpPr>
                <p:cNvPr id="35" name="円/楕円 34"/>
                <p:cNvSpPr>
                  <a:spLocks noChangeAspect="1"/>
                </p:cNvSpPr>
                <p:nvPr/>
              </p:nvSpPr>
              <p:spPr>
                <a:xfrm>
                  <a:off x="6507397" y="3942846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80000" h="180000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solidFill>
                      <a:schemeClr val="accent2"/>
                    </a:solidFill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36" name="テキスト ボックス 35"/>
                <p:cNvSpPr txBox="1"/>
                <p:nvPr/>
              </p:nvSpPr>
              <p:spPr>
                <a:xfrm>
                  <a:off x="6502891" y="3923155"/>
                  <a:ext cx="353983" cy="3488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80000"/>
                    </a:lnSpc>
                  </a:pPr>
                  <a:r>
                    <a:rPr lang="en-US" altLang="ja-JP" sz="2000" b="1" dirty="0" smtClean="0">
                      <a:latin typeface="Century Gothic"/>
                      <a:cs typeface="Century Gothic"/>
                    </a:rPr>
                    <a:t>q</a:t>
                  </a:r>
                </a:p>
              </p:txBody>
            </p:sp>
          </p:grpSp>
          <p:sp>
            <p:nvSpPr>
              <p:cNvPr id="15" name="円/楕円 14"/>
              <p:cNvSpPr>
                <a:spLocks noChangeAspect="1"/>
              </p:cNvSpPr>
              <p:nvPr/>
            </p:nvSpPr>
            <p:spPr>
              <a:xfrm>
                <a:off x="5454773" y="2353296"/>
                <a:ext cx="2160000" cy="21600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  <a:alpha val="7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080000" h="10800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accent2"/>
                  </a:solidFill>
                  <a:latin typeface="Century Gothic"/>
                  <a:cs typeface="Century Gothic"/>
                </a:endParaRPr>
              </a:p>
            </p:txBody>
          </p:sp>
        </p:grpSp>
        <p:sp>
          <p:nvSpPr>
            <p:cNvPr id="38" name="フリーフォーム 37"/>
            <p:cNvSpPr/>
            <p:nvPr/>
          </p:nvSpPr>
          <p:spPr>
            <a:xfrm>
              <a:off x="5573691" y="2832951"/>
              <a:ext cx="708949" cy="256590"/>
            </a:xfrm>
            <a:custGeom>
              <a:avLst/>
              <a:gdLst>
                <a:gd name="connsiteX0" fmla="*/ 0 w 5038530"/>
                <a:gd name="connsiteY0" fmla="*/ 720530 h 720530"/>
                <a:gd name="connsiteX1" fmla="*/ 720530 w 5038530"/>
                <a:gd name="connsiteY1" fmla="*/ 0 h 720530"/>
                <a:gd name="connsiteX2" fmla="*/ 1435877 w 5038530"/>
                <a:gd name="connsiteY2" fmla="*/ 715346 h 720530"/>
                <a:gd name="connsiteX3" fmla="*/ 2161591 w 5038530"/>
                <a:gd name="connsiteY3" fmla="*/ 0 h 720530"/>
                <a:gd name="connsiteX4" fmla="*/ 2876938 w 5038530"/>
                <a:gd name="connsiteY4" fmla="*/ 715346 h 720530"/>
                <a:gd name="connsiteX5" fmla="*/ 3602653 w 5038530"/>
                <a:gd name="connsiteY5" fmla="*/ 5183 h 720530"/>
                <a:gd name="connsiteX6" fmla="*/ 4323183 w 5038530"/>
                <a:gd name="connsiteY6" fmla="*/ 715346 h 720530"/>
                <a:gd name="connsiteX7" fmla="*/ 5038530 w 5038530"/>
                <a:gd name="connsiteY7" fmla="*/ 0 h 720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38530" h="720530">
                  <a:moveTo>
                    <a:pt x="0" y="720530"/>
                  </a:moveTo>
                  <a:cubicBezTo>
                    <a:pt x="240608" y="360697"/>
                    <a:pt x="481217" y="864"/>
                    <a:pt x="720530" y="0"/>
                  </a:cubicBezTo>
                  <a:cubicBezTo>
                    <a:pt x="959843" y="-864"/>
                    <a:pt x="1195700" y="715346"/>
                    <a:pt x="1435877" y="715346"/>
                  </a:cubicBezTo>
                  <a:cubicBezTo>
                    <a:pt x="1676054" y="715346"/>
                    <a:pt x="1921414" y="0"/>
                    <a:pt x="2161591" y="0"/>
                  </a:cubicBezTo>
                  <a:cubicBezTo>
                    <a:pt x="2401768" y="0"/>
                    <a:pt x="2636761" y="714482"/>
                    <a:pt x="2876938" y="715346"/>
                  </a:cubicBezTo>
                  <a:cubicBezTo>
                    <a:pt x="3117115" y="716210"/>
                    <a:pt x="3361612" y="5183"/>
                    <a:pt x="3602653" y="5183"/>
                  </a:cubicBezTo>
                  <a:cubicBezTo>
                    <a:pt x="3843694" y="5183"/>
                    <a:pt x="4083870" y="716210"/>
                    <a:pt x="4323183" y="715346"/>
                  </a:cubicBezTo>
                  <a:cubicBezTo>
                    <a:pt x="4562496" y="714482"/>
                    <a:pt x="5038530" y="0"/>
                    <a:pt x="5038530" y="0"/>
                  </a:cubicBezTo>
                </a:path>
              </a:pathLst>
            </a:custGeom>
            <a:ln>
              <a:solidFill>
                <a:srgbClr val="C0504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テキスト ボックス 42"/>
            <p:cNvSpPr txBox="1"/>
            <p:nvPr/>
          </p:nvSpPr>
          <p:spPr>
            <a:xfrm>
              <a:off x="5433452" y="3144138"/>
              <a:ext cx="1141058" cy="2975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ja-JP" sz="1600" dirty="0" smtClean="0">
                  <a:latin typeface="Century Gothic"/>
                  <a:cs typeface="Century Gothic"/>
                </a:rPr>
                <a:t>π,</a:t>
              </a:r>
              <a:r>
                <a:rPr lang="en-US" altLang="ja-JP" sz="1600" dirty="0" err="1" smtClean="0">
                  <a:latin typeface="Century Gothic"/>
                  <a:cs typeface="Century Gothic"/>
                </a:rPr>
                <a:t>ρ,ω</a:t>
              </a:r>
              <a:r>
                <a:rPr lang="en-US" altLang="ja-JP" sz="1600" dirty="0" smtClean="0">
                  <a:latin typeface="Century Gothic"/>
                  <a:cs typeface="Century Gothic"/>
                </a:rPr>
                <a:t>,...</a:t>
              </a:r>
            </a:p>
          </p:txBody>
        </p:sp>
      </p:grpSp>
      <p:sp>
        <p:nvSpPr>
          <p:cNvPr id="45" name="テキスト ボックス 44"/>
          <p:cNvSpPr txBox="1"/>
          <p:nvPr/>
        </p:nvSpPr>
        <p:spPr>
          <a:xfrm>
            <a:off x="3915611" y="4078747"/>
            <a:ext cx="1312779" cy="6914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3200" dirty="0">
                <a:latin typeface="Century Gothic"/>
                <a:cs typeface="Century Gothic"/>
              </a:rPr>
              <a:t>S</a:t>
            </a:r>
            <a:r>
              <a:rPr lang="en-US" altLang="ja-JP" sz="3200" dirty="0" smtClean="0">
                <a:latin typeface="Century Gothic"/>
                <a:cs typeface="Century Gothic"/>
              </a:rPr>
              <a:t>pin J</a:t>
            </a:r>
          </a:p>
          <a:p>
            <a:pPr algn="ctr">
              <a:lnSpc>
                <a:spcPct val="80000"/>
              </a:lnSpc>
            </a:pPr>
            <a:r>
              <a:rPr lang="en-US" altLang="ja-JP" sz="1600" dirty="0" smtClean="0">
                <a:solidFill>
                  <a:srgbClr val="C0504D"/>
                </a:solidFill>
                <a:latin typeface="Century Gothic"/>
                <a:cs typeface="Century Gothic"/>
              </a:rPr>
              <a:t>conserved</a:t>
            </a: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949302" y="4177235"/>
            <a:ext cx="1944162" cy="592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2400" dirty="0" smtClean="0">
                <a:latin typeface="Century Gothic"/>
                <a:cs typeface="Century Gothic"/>
              </a:rPr>
              <a:t>HQS (S=1/2)</a:t>
            </a:r>
          </a:p>
          <a:p>
            <a:pPr algn="ctr">
              <a:lnSpc>
                <a:spcPct val="80000"/>
              </a:lnSpc>
            </a:pPr>
            <a:r>
              <a:rPr lang="en-US" altLang="ja-JP" sz="1600" dirty="0" smtClean="0">
                <a:solidFill>
                  <a:srgbClr val="C0504D"/>
                </a:solidFill>
                <a:latin typeface="Century Gothic"/>
                <a:cs typeface="Century Gothic"/>
              </a:rPr>
              <a:t>conserved</a:t>
            </a: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6639917" y="4135447"/>
            <a:ext cx="16992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2400" dirty="0" smtClean="0">
                <a:latin typeface="Century Gothic"/>
                <a:cs typeface="Century Gothic"/>
              </a:rPr>
              <a:t>Light spin j</a:t>
            </a:r>
          </a:p>
        </p:txBody>
      </p:sp>
      <p:pic>
        <p:nvPicPr>
          <p:cNvPr id="48" name="図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7438" y="5214753"/>
            <a:ext cx="2692400" cy="812800"/>
          </a:xfrm>
          <a:prstGeom prst="rect">
            <a:avLst/>
          </a:prstGeom>
        </p:spPr>
      </p:pic>
      <p:sp>
        <p:nvSpPr>
          <p:cNvPr id="49" name="テキスト ボックス 48"/>
          <p:cNvSpPr txBox="1"/>
          <p:nvPr/>
        </p:nvSpPr>
        <p:spPr>
          <a:xfrm>
            <a:off x="6412642" y="4446148"/>
            <a:ext cx="2130987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2800" b="1" dirty="0" smtClean="0">
                <a:solidFill>
                  <a:schemeClr val="accent2"/>
                </a:solidFill>
                <a:latin typeface="Century Gothic"/>
                <a:cs typeface="Century Gothic"/>
              </a:rPr>
              <a:t>conserved!</a:t>
            </a: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1728914" y="6025624"/>
            <a:ext cx="5686172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2800" b="1" dirty="0" smtClean="0">
                <a:solidFill>
                  <a:schemeClr val="accent2"/>
                </a:solidFill>
                <a:latin typeface="Century Gothic"/>
                <a:cs typeface="Century Gothic"/>
              </a:rPr>
              <a:t>→ Mass degeneracy for J=j±1/2</a:t>
            </a: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2413163" y="6440397"/>
            <a:ext cx="4317683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1400" dirty="0" smtClean="0">
                <a:latin typeface="Century Gothic"/>
                <a:cs typeface="Century Gothic"/>
              </a:rPr>
              <a:t>Some</a:t>
            </a:r>
            <a:r>
              <a:rPr lang="ja-JP" altLang="en-US" sz="1400" dirty="0" smtClean="0">
                <a:latin typeface="Century Gothic"/>
                <a:cs typeface="Century Gothic"/>
              </a:rPr>
              <a:t> </a:t>
            </a:r>
            <a:r>
              <a:rPr lang="en-US" altLang="ja-JP" sz="1400" dirty="0" smtClean="0">
                <a:latin typeface="Century Gothic"/>
                <a:cs typeface="Century Gothic"/>
              </a:rPr>
              <a:t>theoretical studies will be presented later.</a:t>
            </a:r>
          </a:p>
        </p:txBody>
      </p:sp>
      <p:sp>
        <p:nvSpPr>
          <p:cNvPr id="41" name="右矢印 40"/>
          <p:cNvSpPr/>
          <p:nvPr/>
        </p:nvSpPr>
        <p:spPr>
          <a:xfrm flipH="1">
            <a:off x="3125186" y="4103757"/>
            <a:ext cx="367654" cy="460974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右矢印 43"/>
          <p:cNvSpPr/>
          <p:nvPr/>
        </p:nvSpPr>
        <p:spPr>
          <a:xfrm>
            <a:off x="5639113" y="4103757"/>
            <a:ext cx="367654" cy="460974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103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0056E-6 -3.47524E-6 L -0.12888 -3.47524E-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44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8094E-7 4.18459E-6 L 0.29504 4.18459E-6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5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49" grpId="0"/>
      <p:bldP spid="50" grpId="0"/>
      <p:bldP spid="55" grpId="0"/>
      <p:bldP spid="41" grpId="0" animBg="1"/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713652" y="0"/>
            <a:ext cx="7716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2. Theoretical framework for heavy hadrons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78172" y="1389576"/>
            <a:ext cx="8587657" cy="3785652"/>
          </a:xfrm>
          <a:prstGeom prst="rect">
            <a:avLst/>
          </a:prstGeom>
          <a:solidFill>
            <a:srgbClr val="1F497D"/>
          </a:solidFill>
          <a:ln>
            <a:solidFill>
              <a:srgbClr val="1F497D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0" dirty="0" smtClean="0">
                <a:solidFill>
                  <a:schemeClr val="bg1"/>
                </a:solidFill>
                <a:latin typeface="Century Gothic"/>
                <a:cs typeface="Century Gothic"/>
              </a:rPr>
              <a:t>Heavy-light</a:t>
            </a:r>
          </a:p>
          <a:p>
            <a:pPr algn="ctr"/>
            <a:r>
              <a:rPr lang="en-US" altLang="ja-JP" sz="12000" dirty="0" smtClean="0">
                <a:solidFill>
                  <a:schemeClr val="bg1"/>
                </a:solidFill>
                <a:latin typeface="Century Gothic"/>
                <a:cs typeface="Century Gothic"/>
              </a:rPr>
              <a:t>meson</a:t>
            </a:r>
            <a:endParaRPr lang="ja-JP" altLang="en-US" sz="120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12423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角丸四角形 19"/>
          <p:cNvSpPr/>
          <p:nvPr/>
        </p:nvSpPr>
        <p:spPr>
          <a:xfrm>
            <a:off x="192964" y="1098989"/>
            <a:ext cx="8831344" cy="5617057"/>
          </a:xfrm>
          <a:prstGeom prst="roundRect">
            <a:avLst/>
          </a:prstGeom>
          <a:solidFill>
            <a:srgbClr val="F79646"/>
          </a:solidFill>
          <a:ln w="19050" cmpd="sng">
            <a:solidFill>
              <a:srgbClr val="F7964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13652" y="0"/>
            <a:ext cx="7716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2. Theoretical framework for heavy hadrons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530665" y="523220"/>
            <a:ext cx="4156732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2800" dirty="0" smtClean="0">
                <a:latin typeface="Century Gothic"/>
                <a:cs typeface="Century Gothic"/>
              </a:rPr>
              <a:t>Heavy quark symmetry</a:t>
            </a:r>
          </a:p>
        </p:txBody>
      </p:sp>
      <p:cxnSp>
        <p:nvCxnSpPr>
          <p:cNvPr id="7" name="直線矢印コネクタ 6"/>
          <p:cNvCxnSpPr/>
          <p:nvPr/>
        </p:nvCxnSpPr>
        <p:spPr>
          <a:xfrm flipV="1">
            <a:off x="1199818" y="1714252"/>
            <a:ext cx="0" cy="4199039"/>
          </a:xfrm>
          <a:prstGeom prst="straightConnector1">
            <a:avLst/>
          </a:prstGeom>
          <a:ln w="76200" cap="flat" cmpd="sng">
            <a:solidFill>
              <a:srgbClr val="FFFFFF"/>
            </a:solidFill>
            <a:round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/>
          <p:cNvCxnSpPr/>
          <p:nvPr/>
        </p:nvCxnSpPr>
        <p:spPr>
          <a:xfrm>
            <a:off x="2154140" y="5162725"/>
            <a:ext cx="2443217" cy="0"/>
          </a:xfrm>
          <a:prstGeom prst="straightConnector1">
            <a:avLst/>
          </a:prstGeom>
          <a:ln w="76200" cap="rnd" cmpd="sng">
            <a:solidFill>
              <a:srgbClr val="FFFFFF"/>
            </a:solidFill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/>
          <p:cNvCxnSpPr/>
          <p:nvPr/>
        </p:nvCxnSpPr>
        <p:spPr>
          <a:xfrm>
            <a:off x="2154140" y="2349063"/>
            <a:ext cx="2443217" cy="0"/>
          </a:xfrm>
          <a:prstGeom prst="straightConnector1">
            <a:avLst/>
          </a:prstGeom>
          <a:ln w="76200" cap="rnd" cmpd="sng">
            <a:solidFill>
              <a:srgbClr val="FFFFFF"/>
            </a:solidFill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>
            <a:off x="2154140" y="2729230"/>
            <a:ext cx="2443217" cy="0"/>
          </a:xfrm>
          <a:prstGeom prst="straightConnector1">
            <a:avLst/>
          </a:prstGeom>
          <a:ln w="76200" cap="rnd" cmpd="sng">
            <a:solidFill>
              <a:srgbClr val="FFFFFF"/>
            </a:solidFill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>
            <a:off x="5418738" y="3860494"/>
            <a:ext cx="2443217" cy="0"/>
          </a:xfrm>
          <a:prstGeom prst="straightConnector1">
            <a:avLst/>
          </a:prstGeom>
          <a:ln w="76200" cap="rnd" cmpd="sng">
            <a:solidFill>
              <a:srgbClr val="FFFFFF"/>
            </a:solidFill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>
            <a:off x="5418738" y="4183500"/>
            <a:ext cx="2443217" cy="0"/>
          </a:xfrm>
          <a:prstGeom prst="straightConnector1">
            <a:avLst/>
          </a:prstGeom>
          <a:ln w="76200" cap="rnd" cmpd="sng">
            <a:solidFill>
              <a:srgbClr val="FFFFFF"/>
            </a:solidFill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6" name="図形グループ 35"/>
          <p:cNvGrpSpPr/>
          <p:nvPr/>
        </p:nvGrpSpPr>
        <p:grpSpPr>
          <a:xfrm>
            <a:off x="3127246" y="2346166"/>
            <a:ext cx="3656335" cy="2786697"/>
            <a:chOff x="3415248" y="3022438"/>
            <a:chExt cx="3656335" cy="2786697"/>
          </a:xfrm>
        </p:grpSpPr>
        <p:cxnSp>
          <p:nvCxnSpPr>
            <p:cNvPr id="13" name="直線矢印コネクタ 12"/>
            <p:cNvCxnSpPr/>
            <p:nvPr/>
          </p:nvCxnSpPr>
          <p:spPr>
            <a:xfrm>
              <a:off x="3415248" y="3022438"/>
              <a:ext cx="0" cy="2779926"/>
            </a:xfrm>
            <a:prstGeom prst="straightConnector1">
              <a:avLst/>
            </a:prstGeom>
            <a:ln w="28575" cap="sq" cmpd="sng">
              <a:solidFill>
                <a:schemeClr val="accent1"/>
              </a:solidFill>
              <a:round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矢印コネクタ 13"/>
            <p:cNvCxnSpPr/>
            <p:nvPr/>
          </p:nvCxnSpPr>
          <p:spPr>
            <a:xfrm>
              <a:off x="3788491" y="3420539"/>
              <a:ext cx="0" cy="2381398"/>
            </a:xfrm>
            <a:prstGeom prst="straightConnector1">
              <a:avLst/>
            </a:prstGeom>
            <a:ln w="28575" cap="sq" cmpd="sng">
              <a:solidFill>
                <a:schemeClr val="accent1"/>
              </a:solidFill>
              <a:round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矢印コネクタ 14"/>
            <p:cNvCxnSpPr/>
            <p:nvPr/>
          </p:nvCxnSpPr>
          <p:spPr>
            <a:xfrm>
              <a:off x="4889985" y="3028757"/>
              <a:ext cx="797801" cy="1458997"/>
            </a:xfrm>
            <a:prstGeom prst="straightConnector1">
              <a:avLst/>
            </a:prstGeom>
            <a:ln w="28575" cap="sq" cmpd="sng">
              <a:solidFill>
                <a:schemeClr val="accent1"/>
              </a:solidFill>
              <a:round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矢印コネクタ 15"/>
            <p:cNvCxnSpPr/>
            <p:nvPr/>
          </p:nvCxnSpPr>
          <p:spPr>
            <a:xfrm>
              <a:off x="4897630" y="3401582"/>
              <a:ext cx="780083" cy="1426595"/>
            </a:xfrm>
            <a:prstGeom prst="straightConnector1">
              <a:avLst/>
            </a:prstGeom>
            <a:ln w="28575" cap="sq" cmpd="sng">
              <a:solidFill>
                <a:schemeClr val="accent1"/>
              </a:solidFill>
              <a:round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矢印コネクタ 16"/>
            <p:cNvCxnSpPr/>
            <p:nvPr/>
          </p:nvCxnSpPr>
          <p:spPr>
            <a:xfrm flipH="1">
              <a:off x="4920361" y="4896044"/>
              <a:ext cx="2147834" cy="913091"/>
            </a:xfrm>
            <a:prstGeom prst="straightConnector1">
              <a:avLst/>
            </a:prstGeom>
            <a:ln w="28575" cap="sq" cmpd="sng">
              <a:solidFill>
                <a:schemeClr val="accent1"/>
              </a:solidFill>
              <a:round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矢印コネクタ 17"/>
            <p:cNvCxnSpPr/>
            <p:nvPr/>
          </p:nvCxnSpPr>
          <p:spPr>
            <a:xfrm flipH="1">
              <a:off x="4225474" y="4536766"/>
              <a:ext cx="2846109" cy="1209944"/>
            </a:xfrm>
            <a:prstGeom prst="straightConnector1">
              <a:avLst/>
            </a:prstGeom>
            <a:ln w="28575" cap="sq" cmpd="sng">
              <a:solidFill>
                <a:schemeClr val="accent1"/>
              </a:solidFill>
              <a:round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テキスト ボックス 18"/>
          <p:cNvSpPr txBox="1"/>
          <p:nvPr/>
        </p:nvSpPr>
        <p:spPr>
          <a:xfrm>
            <a:off x="264564" y="3688942"/>
            <a:ext cx="92254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sz="2400" dirty="0" smtClean="0">
                <a:latin typeface="Century Gothic"/>
                <a:cs typeface="Century Gothic"/>
              </a:rPr>
              <a:t>mass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838804" y="1098989"/>
            <a:ext cx="58692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2400" dirty="0" smtClean="0">
                <a:latin typeface="Century Gothic"/>
                <a:cs typeface="Century Gothic"/>
              </a:rPr>
              <a:t>Heavy hadron mass spectrum </a:t>
            </a:r>
            <a:r>
              <a:rPr lang="en-US" altLang="ja-JP" dirty="0" smtClean="0">
                <a:latin typeface="Century Gothic"/>
                <a:cs typeface="Century Gothic"/>
              </a:rPr>
              <a:t>(example)</a:t>
            </a: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2315935" y="1952375"/>
            <a:ext cx="2076861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sz="2400" dirty="0" smtClean="0">
                <a:latin typeface="Century Gothic"/>
                <a:cs typeface="Century Gothic"/>
              </a:rPr>
              <a:t>HQS doublet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5582485" y="3457324"/>
            <a:ext cx="2076861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sz="2400" dirty="0" smtClean="0">
                <a:latin typeface="Century Gothic"/>
                <a:cs typeface="Century Gothic"/>
              </a:rPr>
              <a:t>HQS doublet</a:t>
            </a: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2462479" y="5175944"/>
            <a:ext cx="1843323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sz="2400" dirty="0" smtClean="0">
                <a:latin typeface="Century Gothic"/>
                <a:cs typeface="Century Gothic"/>
              </a:rPr>
              <a:t>HQS singlet</a:t>
            </a:r>
          </a:p>
        </p:txBody>
      </p:sp>
      <p:sp>
        <p:nvSpPr>
          <p:cNvPr id="40" name="正方形/長方形 39"/>
          <p:cNvSpPr/>
          <p:nvPr/>
        </p:nvSpPr>
        <p:spPr>
          <a:xfrm>
            <a:off x="4065481" y="6483185"/>
            <a:ext cx="43425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altLang="ja-JP" sz="1200" dirty="0" smtClean="0">
                <a:latin typeface="Century Gothic"/>
                <a:cs typeface="Century Gothic"/>
              </a:rPr>
              <a:t>Cf. NLO of 1/m</a:t>
            </a:r>
            <a:r>
              <a:rPr lang="is-IS" altLang="ja-JP" sz="1200" baseline="-25000" dirty="0" smtClean="0">
                <a:latin typeface="Century Gothic"/>
                <a:cs typeface="Century Gothic"/>
              </a:rPr>
              <a:t>Q</a:t>
            </a:r>
            <a:r>
              <a:rPr lang="is-IS" altLang="ja-JP" sz="1200" dirty="0" smtClean="0">
                <a:latin typeface="Century Gothic"/>
                <a:cs typeface="Century Gothic"/>
              </a:rPr>
              <a:t>: S. Yasui, Phys. Rev. D91, 014031 (20015)</a:t>
            </a:r>
            <a:endParaRPr lang="is-IS" altLang="ja-JP" sz="1200" dirty="0">
              <a:latin typeface="Century Gothic"/>
              <a:cs typeface="Century Gothic"/>
            </a:endParaRPr>
          </a:p>
        </p:txBody>
      </p:sp>
      <p:grpSp>
        <p:nvGrpSpPr>
          <p:cNvPr id="44" name="図形グループ 43"/>
          <p:cNvGrpSpPr/>
          <p:nvPr/>
        </p:nvGrpSpPr>
        <p:grpSpPr>
          <a:xfrm>
            <a:off x="4366391" y="1863566"/>
            <a:ext cx="4369915" cy="1993868"/>
            <a:chOff x="4654393" y="2637526"/>
            <a:chExt cx="4369915" cy="1993868"/>
          </a:xfrm>
        </p:grpSpPr>
        <p:pic>
          <p:nvPicPr>
            <p:cNvPr id="42" name="図 4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54393" y="2637526"/>
              <a:ext cx="1346200" cy="482600"/>
            </a:xfrm>
            <a:prstGeom prst="rect">
              <a:avLst/>
            </a:prstGeom>
          </p:spPr>
        </p:pic>
        <p:pic>
          <p:nvPicPr>
            <p:cNvPr id="43" name="図 4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81308" y="4123394"/>
              <a:ext cx="1143000" cy="508000"/>
            </a:xfrm>
            <a:prstGeom prst="rect">
              <a:avLst/>
            </a:prstGeom>
          </p:spPr>
        </p:pic>
      </p:grpSp>
      <p:grpSp>
        <p:nvGrpSpPr>
          <p:cNvPr id="46" name="図形グループ 45"/>
          <p:cNvGrpSpPr/>
          <p:nvPr/>
        </p:nvGrpSpPr>
        <p:grpSpPr>
          <a:xfrm>
            <a:off x="1320907" y="5545934"/>
            <a:ext cx="7361787" cy="991468"/>
            <a:chOff x="1597768" y="1745032"/>
            <a:chExt cx="7361787" cy="991468"/>
          </a:xfrm>
        </p:grpSpPr>
        <p:sp>
          <p:nvSpPr>
            <p:cNvPr id="45" name="正方形/長方形 44"/>
            <p:cNvSpPr/>
            <p:nvPr/>
          </p:nvSpPr>
          <p:spPr>
            <a:xfrm>
              <a:off x="1621508" y="1745032"/>
              <a:ext cx="7338047" cy="981303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41" name="図形グループ 40"/>
            <p:cNvGrpSpPr/>
            <p:nvPr/>
          </p:nvGrpSpPr>
          <p:grpSpPr>
            <a:xfrm>
              <a:off x="1597768" y="1745032"/>
              <a:ext cx="7338047" cy="991468"/>
              <a:chOff x="1597768" y="1745032"/>
              <a:chExt cx="7338047" cy="991468"/>
            </a:xfrm>
          </p:grpSpPr>
          <p:pic>
            <p:nvPicPr>
              <p:cNvPr id="37" name="図 3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97768" y="1949100"/>
                <a:ext cx="7289800" cy="787400"/>
              </a:xfrm>
              <a:prstGeom prst="rect">
                <a:avLst/>
              </a:prstGeom>
            </p:spPr>
          </p:pic>
          <p:sp>
            <p:nvSpPr>
              <p:cNvPr id="38" name="正方形/長方形 37"/>
              <p:cNvSpPr/>
              <p:nvPr/>
            </p:nvSpPr>
            <p:spPr>
              <a:xfrm>
                <a:off x="4782195" y="1746167"/>
                <a:ext cx="4153620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s-IS" altLang="ja-JP" sz="1200" dirty="0">
                    <a:latin typeface="Century Gothic"/>
                    <a:cs typeface="Century Gothic"/>
                  </a:rPr>
                  <a:t>N. Isgur and M. B. Wise, Phys. Rev. Lett. 66, 1130 (1991)</a:t>
                </a:r>
              </a:p>
            </p:txBody>
          </p:sp>
          <p:sp>
            <p:nvSpPr>
              <p:cNvPr id="39" name="正方形/長方形 38"/>
              <p:cNvSpPr/>
              <p:nvPr/>
            </p:nvSpPr>
            <p:spPr>
              <a:xfrm>
                <a:off x="1623903" y="1745032"/>
                <a:ext cx="183882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s-IS" altLang="ja-JP" dirty="0" smtClean="0">
                    <a:latin typeface="Century Gothic"/>
                    <a:cs typeface="Century Gothic"/>
                  </a:rPr>
                  <a:t>Deacy width:</a:t>
                </a:r>
                <a:endParaRPr lang="is-IS" altLang="ja-JP" dirty="0">
                  <a:latin typeface="Century Gothic"/>
                  <a:cs typeface="Century Gothic"/>
                </a:endParaRPr>
              </a:p>
            </p:txBody>
          </p:sp>
        </p:grpSp>
      </p:grpSp>
      <p:pic>
        <p:nvPicPr>
          <p:cNvPr id="2" name="図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7826" y="2766547"/>
            <a:ext cx="1123950" cy="4191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</p:pic>
      <p:sp>
        <p:nvSpPr>
          <p:cNvPr id="47" name="テキスト ボックス 46"/>
          <p:cNvSpPr txBox="1"/>
          <p:nvPr/>
        </p:nvSpPr>
        <p:spPr>
          <a:xfrm>
            <a:off x="5821541" y="1801729"/>
            <a:ext cx="1977424" cy="58477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latin typeface="Century Gothic"/>
                <a:cs typeface="Century Gothic"/>
              </a:rPr>
              <a:t>light spin j’</a:t>
            </a:r>
          </a:p>
          <a:p>
            <a:r>
              <a:rPr lang="en-US" altLang="ja-JP" sz="1600" dirty="0" smtClean="0">
                <a:latin typeface="Century Gothic"/>
                <a:cs typeface="Century Gothic"/>
              </a:rPr>
              <a:t>total spin J’=j’±1/2</a:t>
            </a: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7228324" y="4174585"/>
            <a:ext cx="1833354" cy="58477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latin typeface="Century Gothic"/>
                <a:cs typeface="Century Gothic"/>
              </a:rPr>
              <a:t>light spin j</a:t>
            </a:r>
          </a:p>
          <a:p>
            <a:r>
              <a:rPr lang="en-US" altLang="ja-JP" sz="1600" dirty="0" smtClean="0">
                <a:latin typeface="Century Gothic"/>
                <a:cs typeface="Century Gothic"/>
              </a:rPr>
              <a:t>total spin J=j±1/2</a:t>
            </a:r>
          </a:p>
        </p:txBody>
      </p:sp>
      <p:grpSp>
        <p:nvGrpSpPr>
          <p:cNvPr id="49" name="図形グループ 48"/>
          <p:cNvGrpSpPr/>
          <p:nvPr/>
        </p:nvGrpSpPr>
        <p:grpSpPr>
          <a:xfrm>
            <a:off x="6669804" y="2288377"/>
            <a:ext cx="1672419" cy="1138674"/>
            <a:chOff x="4139069" y="3233999"/>
            <a:chExt cx="2203304" cy="1500130"/>
          </a:xfrm>
        </p:grpSpPr>
        <p:pic>
          <p:nvPicPr>
            <p:cNvPr id="50" name="図 49" descr="images.jpe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9069" y="3283582"/>
              <a:ext cx="1936554" cy="145054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1" name="テキスト ボックス 50"/>
            <p:cNvSpPr txBox="1"/>
            <p:nvPr/>
          </p:nvSpPr>
          <p:spPr>
            <a:xfrm>
              <a:off x="4357296" y="3233999"/>
              <a:ext cx="919607" cy="4460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b="1" dirty="0" smtClean="0">
                  <a:solidFill>
                    <a:srgbClr val="FF0000"/>
                  </a:solidFill>
                  <a:latin typeface="Century Gothic"/>
                  <a:cs typeface="Century Gothic"/>
                </a:rPr>
                <a:t>j’=</a:t>
              </a:r>
              <a:r>
                <a:rPr kumimoji="1" lang="en-US" altLang="ja-JP" sz="1600" b="1" dirty="0" err="1" smtClean="0">
                  <a:solidFill>
                    <a:srgbClr val="FF0000"/>
                  </a:solidFill>
                  <a:latin typeface="Century Gothic"/>
                  <a:cs typeface="Century Gothic"/>
                </a:rPr>
                <a:t>j+L</a:t>
              </a:r>
              <a:endParaRPr kumimoji="1" lang="ja-JP" altLang="en-US" sz="1600" b="1" dirty="0">
                <a:solidFill>
                  <a:srgbClr val="FF0000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52" name="テキスト ボックス 51"/>
            <p:cNvSpPr txBox="1"/>
            <p:nvPr/>
          </p:nvSpPr>
          <p:spPr>
            <a:xfrm>
              <a:off x="5142790" y="4283505"/>
              <a:ext cx="1199583" cy="446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 smtClean="0">
                  <a:solidFill>
                    <a:srgbClr val="FF0000"/>
                  </a:solidFill>
                  <a:latin typeface="Century Gothic"/>
                  <a:cs typeface="Century Gothic"/>
                </a:rPr>
                <a:t>S</a:t>
              </a:r>
              <a:r>
                <a:rPr lang="ja-JP" altLang="ja-JP" sz="1600" b="1" baseline="-25000" dirty="0">
                  <a:solidFill>
                    <a:srgbClr val="FF0000"/>
                  </a:solidFill>
                  <a:latin typeface="Century Gothic"/>
                  <a:cs typeface="Century Gothic"/>
                </a:rPr>
                <a:t> </a:t>
              </a:r>
              <a:r>
                <a:rPr kumimoji="1" lang="en-US" altLang="ja-JP" sz="1600" b="1" dirty="0" smtClean="0">
                  <a:solidFill>
                    <a:srgbClr val="FF0000"/>
                  </a:solidFill>
                  <a:latin typeface="Century Gothic"/>
                  <a:cs typeface="Century Gothic"/>
                </a:rPr>
                <a:t>=1/2</a:t>
              </a:r>
              <a:endParaRPr kumimoji="1" lang="ja-JP" altLang="en-US" sz="1600" b="1" dirty="0">
                <a:solidFill>
                  <a:srgbClr val="FF0000"/>
                </a:solidFill>
                <a:latin typeface="Century Gothic"/>
                <a:cs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043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7" grpId="0"/>
      <p:bldP spid="4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713652" y="0"/>
            <a:ext cx="7716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2. Theoretical framework for heavy hadrons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843821" y="523220"/>
            <a:ext cx="5530430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2800" dirty="0" smtClean="0">
                <a:latin typeface="Century Gothic"/>
                <a:cs typeface="Century Gothic"/>
              </a:rPr>
              <a:t>Heavy hadron effective theory</a:t>
            </a:r>
          </a:p>
        </p:txBody>
      </p:sp>
      <p:sp>
        <p:nvSpPr>
          <p:cNvPr id="7" name="角丸四角形 6"/>
          <p:cNvSpPr/>
          <p:nvPr/>
        </p:nvSpPr>
        <p:spPr>
          <a:xfrm>
            <a:off x="192964" y="1098989"/>
            <a:ext cx="8831344" cy="5617057"/>
          </a:xfrm>
          <a:prstGeom prst="roundRect">
            <a:avLst/>
          </a:prstGeom>
          <a:solidFill>
            <a:srgbClr val="F79646"/>
          </a:solidFill>
          <a:ln w="19050" cmpd="sng">
            <a:solidFill>
              <a:srgbClr val="F7964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角丸四角形 7"/>
          <p:cNvSpPr/>
          <p:nvPr/>
        </p:nvSpPr>
        <p:spPr>
          <a:xfrm>
            <a:off x="3395641" y="2433385"/>
            <a:ext cx="5442615" cy="3461702"/>
          </a:xfrm>
          <a:prstGeom prst="roundRect">
            <a:avLst/>
          </a:prstGeom>
          <a:solidFill>
            <a:schemeClr val="accent2"/>
          </a:solidFill>
          <a:ln w="1905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7" name="図形グループ 16"/>
          <p:cNvGrpSpPr/>
          <p:nvPr/>
        </p:nvGrpSpPr>
        <p:grpSpPr>
          <a:xfrm>
            <a:off x="1281226" y="3424371"/>
            <a:ext cx="1080000" cy="1080000"/>
            <a:chOff x="3975391" y="2862846"/>
            <a:chExt cx="1080000" cy="1080000"/>
          </a:xfrm>
        </p:grpSpPr>
        <p:sp>
          <p:nvSpPr>
            <p:cNvPr id="20" name="円/楕円 19"/>
            <p:cNvSpPr>
              <a:spLocks noChangeAspect="1"/>
            </p:cNvSpPr>
            <p:nvPr/>
          </p:nvSpPr>
          <p:spPr>
            <a:xfrm>
              <a:off x="3975391" y="2862846"/>
              <a:ext cx="1080000" cy="108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540000" h="3240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accent2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4158233" y="3054709"/>
              <a:ext cx="70163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ja-JP" sz="4800" b="1" dirty="0" smtClean="0">
                  <a:latin typeface="Century Gothic"/>
                  <a:cs typeface="Century Gothic"/>
                </a:rPr>
                <a:t>Q</a:t>
              </a:r>
            </a:p>
          </p:txBody>
        </p:sp>
      </p:grpSp>
      <p:pic>
        <p:nvPicPr>
          <p:cNvPr id="22" name="図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628" y="1476133"/>
            <a:ext cx="7670800" cy="863600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>
            <a:off x="2482615" y="1158339"/>
            <a:ext cx="4581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2400" b="1" dirty="0" smtClean="0">
                <a:latin typeface="Century Gothic"/>
                <a:cs typeface="Century Gothic"/>
              </a:rPr>
              <a:t>Heavy Quark Effective Theory</a:t>
            </a:r>
          </a:p>
        </p:txBody>
      </p:sp>
      <p:grpSp>
        <p:nvGrpSpPr>
          <p:cNvPr id="24" name="図形グループ 23"/>
          <p:cNvGrpSpPr/>
          <p:nvPr/>
        </p:nvGrpSpPr>
        <p:grpSpPr>
          <a:xfrm flipV="1">
            <a:off x="1017672" y="4859337"/>
            <a:ext cx="1604818" cy="851604"/>
            <a:chOff x="4929909" y="4367342"/>
            <a:chExt cx="1604818" cy="851604"/>
          </a:xfrm>
        </p:grpSpPr>
        <p:grpSp>
          <p:nvGrpSpPr>
            <p:cNvPr id="25" name="図形グループ 24"/>
            <p:cNvGrpSpPr>
              <a:grpSpLocks noChangeAspect="1"/>
            </p:cNvGrpSpPr>
            <p:nvPr/>
          </p:nvGrpSpPr>
          <p:grpSpPr>
            <a:xfrm rot="16200000">
              <a:off x="5318062" y="4676011"/>
              <a:ext cx="828513" cy="211176"/>
              <a:chOff x="558800" y="1606550"/>
              <a:chExt cx="7772400" cy="1981200"/>
            </a:xfrm>
          </p:grpSpPr>
          <p:sp>
            <p:nvSpPr>
              <p:cNvPr id="27" name="円弧 26"/>
              <p:cNvSpPr/>
              <p:nvPr/>
            </p:nvSpPr>
            <p:spPr>
              <a:xfrm>
                <a:off x="6807200" y="1606550"/>
                <a:ext cx="482600" cy="1981200"/>
              </a:xfrm>
              <a:prstGeom prst="arc">
                <a:avLst>
                  <a:gd name="adj1" fmla="val 21408586"/>
                  <a:gd name="adj2" fmla="val 10892397"/>
                </a:avLst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8" name="円弧 27"/>
              <p:cNvSpPr/>
              <p:nvPr/>
            </p:nvSpPr>
            <p:spPr>
              <a:xfrm flipV="1">
                <a:off x="5765800" y="1606550"/>
                <a:ext cx="1524000" cy="1981200"/>
              </a:xfrm>
              <a:prstGeom prst="arc">
                <a:avLst>
                  <a:gd name="adj1" fmla="val 21581260"/>
                  <a:gd name="adj2" fmla="val 10778278"/>
                </a:avLst>
              </a:prstGeom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9" name="円弧 28"/>
              <p:cNvSpPr/>
              <p:nvPr/>
            </p:nvSpPr>
            <p:spPr>
              <a:xfrm>
                <a:off x="5765800" y="1606550"/>
                <a:ext cx="482600" cy="1981200"/>
              </a:xfrm>
              <a:prstGeom prst="arc">
                <a:avLst>
                  <a:gd name="adj1" fmla="val 1638"/>
                  <a:gd name="adj2" fmla="val 10892397"/>
                </a:avLst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0" name="円弧 29"/>
              <p:cNvSpPr/>
              <p:nvPr/>
            </p:nvSpPr>
            <p:spPr>
              <a:xfrm flipV="1">
                <a:off x="4724400" y="1606550"/>
                <a:ext cx="1524000" cy="1981200"/>
              </a:xfrm>
              <a:prstGeom prst="arc">
                <a:avLst>
                  <a:gd name="adj1" fmla="val 21580407"/>
                  <a:gd name="adj2" fmla="val 10778278"/>
                </a:avLst>
              </a:prstGeom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1" name="円弧 30"/>
              <p:cNvSpPr/>
              <p:nvPr/>
            </p:nvSpPr>
            <p:spPr>
              <a:xfrm flipV="1">
                <a:off x="6807200" y="1606550"/>
                <a:ext cx="1524000" cy="1981200"/>
              </a:xfrm>
              <a:prstGeom prst="arc">
                <a:avLst>
                  <a:gd name="adj1" fmla="val 21580407"/>
                  <a:gd name="adj2" fmla="val 10778278"/>
                </a:avLst>
              </a:prstGeom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2" name="円弧 31"/>
              <p:cNvSpPr/>
              <p:nvPr/>
            </p:nvSpPr>
            <p:spPr>
              <a:xfrm>
                <a:off x="4724400" y="1606550"/>
                <a:ext cx="482600" cy="1981200"/>
              </a:xfrm>
              <a:prstGeom prst="arc">
                <a:avLst>
                  <a:gd name="adj1" fmla="val 21408586"/>
                  <a:gd name="adj2" fmla="val 10892397"/>
                </a:avLst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3" name="円弧 32"/>
              <p:cNvSpPr/>
              <p:nvPr/>
            </p:nvSpPr>
            <p:spPr>
              <a:xfrm>
                <a:off x="3683000" y="1606550"/>
                <a:ext cx="482600" cy="1981200"/>
              </a:xfrm>
              <a:prstGeom prst="arc">
                <a:avLst>
                  <a:gd name="adj1" fmla="val 21408586"/>
                  <a:gd name="adj2" fmla="val 10892397"/>
                </a:avLst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4" name="円弧 33"/>
              <p:cNvSpPr/>
              <p:nvPr/>
            </p:nvSpPr>
            <p:spPr>
              <a:xfrm flipV="1">
                <a:off x="2641600" y="1606550"/>
                <a:ext cx="1524000" cy="1981200"/>
              </a:xfrm>
              <a:prstGeom prst="arc">
                <a:avLst>
                  <a:gd name="adj1" fmla="val 21581260"/>
                  <a:gd name="adj2" fmla="val 10778278"/>
                </a:avLst>
              </a:prstGeom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5" name="円弧 34"/>
              <p:cNvSpPr/>
              <p:nvPr/>
            </p:nvSpPr>
            <p:spPr>
              <a:xfrm>
                <a:off x="2641600" y="1606550"/>
                <a:ext cx="482600" cy="1981200"/>
              </a:xfrm>
              <a:prstGeom prst="arc">
                <a:avLst>
                  <a:gd name="adj1" fmla="val 1638"/>
                  <a:gd name="adj2" fmla="val 10892397"/>
                </a:avLst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6" name="円弧 35"/>
              <p:cNvSpPr/>
              <p:nvPr/>
            </p:nvSpPr>
            <p:spPr>
              <a:xfrm flipV="1">
                <a:off x="1600200" y="1606550"/>
                <a:ext cx="1524000" cy="1981200"/>
              </a:xfrm>
              <a:prstGeom prst="arc">
                <a:avLst>
                  <a:gd name="adj1" fmla="val 21580407"/>
                  <a:gd name="adj2" fmla="val 10778278"/>
                </a:avLst>
              </a:prstGeom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7" name="円弧 36"/>
              <p:cNvSpPr/>
              <p:nvPr/>
            </p:nvSpPr>
            <p:spPr>
              <a:xfrm flipV="1">
                <a:off x="3683000" y="1606550"/>
                <a:ext cx="1524000" cy="1981200"/>
              </a:xfrm>
              <a:prstGeom prst="arc">
                <a:avLst>
                  <a:gd name="adj1" fmla="val 21580407"/>
                  <a:gd name="adj2" fmla="val 10778278"/>
                </a:avLst>
              </a:prstGeom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8" name="円弧 37"/>
              <p:cNvSpPr/>
              <p:nvPr/>
            </p:nvSpPr>
            <p:spPr>
              <a:xfrm>
                <a:off x="1600200" y="1606550"/>
                <a:ext cx="482600" cy="1981200"/>
              </a:xfrm>
              <a:prstGeom prst="arc">
                <a:avLst>
                  <a:gd name="adj1" fmla="val 21408586"/>
                  <a:gd name="adj2" fmla="val 10892397"/>
                </a:avLst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9" name="円弧 38"/>
              <p:cNvSpPr/>
              <p:nvPr/>
            </p:nvSpPr>
            <p:spPr>
              <a:xfrm flipV="1">
                <a:off x="558800" y="1606550"/>
                <a:ext cx="1524000" cy="1981200"/>
              </a:xfrm>
              <a:prstGeom prst="arc">
                <a:avLst>
                  <a:gd name="adj1" fmla="val 21580407"/>
                  <a:gd name="adj2" fmla="val 10778278"/>
                </a:avLst>
              </a:prstGeom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cxnSp>
          <p:nvCxnSpPr>
            <p:cNvPr id="26" name="直線コネクタ 25"/>
            <p:cNvCxnSpPr/>
            <p:nvPr/>
          </p:nvCxnSpPr>
          <p:spPr>
            <a:xfrm>
              <a:off x="4929909" y="5218946"/>
              <a:ext cx="1604818" cy="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図形グループ 39"/>
          <p:cNvGrpSpPr/>
          <p:nvPr/>
        </p:nvGrpSpPr>
        <p:grpSpPr>
          <a:xfrm>
            <a:off x="1281226" y="3424371"/>
            <a:ext cx="1080000" cy="1080000"/>
            <a:chOff x="3975391" y="2862846"/>
            <a:chExt cx="1080000" cy="1080000"/>
          </a:xfrm>
        </p:grpSpPr>
        <p:sp>
          <p:nvSpPr>
            <p:cNvPr id="41" name="円/楕円 40"/>
            <p:cNvSpPr>
              <a:spLocks noChangeAspect="1"/>
            </p:cNvSpPr>
            <p:nvPr/>
          </p:nvSpPr>
          <p:spPr>
            <a:xfrm>
              <a:off x="3975391" y="2862846"/>
              <a:ext cx="1080000" cy="108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540000" h="3240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accent2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42" name="テキスト ボックス 41"/>
            <p:cNvSpPr txBox="1"/>
            <p:nvPr/>
          </p:nvSpPr>
          <p:spPr>
            <a:xfrm>
              <a:off x="4158233" y="3054709"/>
              <a:ext cx="70163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ja-JP" sz="4800" b="1" dirty="0" smtClean="0">
                  <a:latin typeface="Century Gothic"/>
                  <a:cs typeface="Century Gothic"/>
                </a:rPr>
                <a:t>Q</a:t>
              </a:r>
            </a:p>
          </p:txBody>
        </p:sp>
      </p:grpSp>
      <p:grpSp>
        <p:nvGrpSpPr>
          <p:cNvPr id="9" name="図形グループ 8"/>
          <p:cNvGrpSpPr/>
          <p:nvPr/>
        </p:nvGrpSpPr>
        <p:grpSpPr>
          <a:xfrm>
            <a:off x="4423792" y="3251521"/>
            <a:ext cx="1800000" cy="1800000"/>
            <a:chOff x="6087097" y="1769245"/>
            <a:chExt cx="1800000" cy="1800000"/>
          </a:xfrm>
        </p:grpSpPr>
        <p:grpSp>
          <p:nvGrpSpPr>
            <p:cNvPr id="10" name="図形グループ 9"/>
            <p:cNvGrpSpPr/>
            <p:nvPr/>
          </p:nvGrpSpPr>
          <p:grpSpPr>
            <a:xfrm>
              <a:off x="7300521" y="2875072"/>
              <a:ext cx="363399" cy="376208"/>
              <a:chOff x="7300521" y="2875072"/>
              <a:chExt cx="363399" cy="376208"/>
            </a:xfrm>
          </p:grpSpPr>
          <p:grpSp>
            <p:nvGrpSpPr>
              <p:cNvPr id="12" name="図形グループ 11"/>
              <p:cNvGrpSpPr/>
              <p:nvPr/>
            </p:nvGrpSpPr>
            <p:grpSpPr>
              <a:xfrm>
                <a:off x="7300521" y="2875072"/>
                <a:ext cx="363399" cy="376208"/>
                <a:chOff x="6852095" y="3455366"/>
                <a:chExt cx="363399" cy="376208"/>
              </a:xfrm>
            </p:grpSpPr>
            <p:sp>
              <p:nvSpPr>
                <p:cNvPr id="14" name="円/楕円 13"/>
                <p:cNvSpPr>
                  <a:spLocks noChangeAspect="1"/>
                </p:cNvSpPr>
                <p:nvPr/>
              </p:nvSpPr>
              <p:spPr>
                <a:xfrm>
                  <a:off x="6855494" y="3471574"/>
                  <a:ext cx="360000" cy="360000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80000" h="180000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solidFill>
                      <a:schemeClr val="accent2"/>
                    </a:solidFill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15" name="テキスト ボックス 14"/>
                <p:cNvSpPr txBox="1"/>
                <p:nvPr/>
              </p:nvSpPr>
              <p:spPr>
                <a:xfrm>
                  <a:off x="6852095" y="3455366"/>
                  <a:ext cx="353983" cy="3488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80000"/>
                    </a:lnSpc>
                  </a:pPr>
                  <a:r>
                    <a:rPr lang="en-US" altLang="ja-JP" sz="2000" b="1" dirty="0" smtClean="0">
                      <a:latin typeface="Century Gothic"/>
                      <a:cs typeface="Century Gothic"/>
                    </a:rPr>
                    <a:t>q</a:t>
                  </a:r>
                </a:p>
              </p:txBody>
            </p:sp>
          </p:grpSp>
          <p:cxnSp>
            <p:nvCxnSpPr>
              <p:cNvPr id="13" name="直線コネクタ 12"/>
              <p:cNvCxnSpPr/>
              <p:nvPr/>
            </p:nvCxnSpPr>
            <p:spPr>
              <a:xfrm>
                <a:off x="7415590" y="2946815"/>
                <a:ext cx="144494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円/楕円 10"/>
            <p:cNvSpPr>
              <a:spLocks noChangeAspect="1"/>
            </p:cNvSpPr>
            <p:nvPr/>
          </p:nvSpPr>
          <p:spPr>
            <a:xfrm>
              <a:off x="6087097" y="1769245"/>
              <a:ext cx="1800000" cy="1800000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7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900000" h="9000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accent2"/>
                </a:solidFill>
                <a:latin typeface="Century Gothic"/>
                <a:cs typeface="Century Gothic"/>
              </a:endParaRPr>
            </a:p>
          </p:txBody>
        </p:sp>
      </p:grpSp>
      <p:sp>
        <p:nvSpPr>
          <p:cNvPr id="219" name="テキスト ボックス 218"/>
          <p:cNvSpPr txBox="1"/>
          <p:nvPr/>
        </p:nvSpPr>
        <p:spPr>
          <a:xfrm>
            <a:off x="4445941" y="5074867"/>
            <a:ext cx="179147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b="1" dirty="0" smtClean="0">
                <a:latin typeface="Century Gothic"/>
                <a:cs typeface="Century Gothic"/>
              </a:rPr>
              <a:t>Heavy Hadron</a:t>
            </a:r>
          </a:p>
        </p:txBody>
      </p:sp>
      <p:sp>
        <p:nvSpPr>
          <p:cNvPr id="220" name="テキスト ボックス 219"/>
          <p:cNvSpPr txBox="1"/>
          <p:nvPr/>
        </p:nvSpPr>
        <p:spPr>
          <a:xfrm>
            <a:off x="1453010" y="5722447"/>
            <a:ext cx="748021" cy="297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1600" dirty="0" smtClean="0">
                <a:latin typeface="Century Gothic"/>
                <a:cs typeface="Century Gothic"/>
              </a:rPr>
              <a:t>gluon</a:t>
            </a:r>
          </a:p>
        </p:txBody>
      </p:sp>
      <p:sp>
        <p:nvSpPr>
          <p:cNvPr id="221" name="テキスト ボックス 220"/>
          <p:cNvSpPr txBox="1"/>
          <p:nvPr/>
        </p:nvSpPr>
        <p:spPr>
          <a:xfrm>
            <a:off x="1071063" y="4530798"/>
            <a:ext cx="1433405" cy="297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1600" dirty="0" smtClean="0">
                <a:latin typeface="Century Gothic"/>
                <a:cs typeface="Century Gothic"/>
              </a:rPr>
              <a:t>heavy quark</a:t>
            </a:r>
          </a:p>
        </p:txBody>
      </p:sp>
      <p:grpSp>
        <p:nvGrpSpPr>
          <p:cNvPr id="223" name="図形グループ 222"/>
          <p:cNvGrpSpPr/>
          <p:nvPr/>
        </p:nvGrpSpPr>
        <p:grpSpPr>
          <a:xfrm>
            <a:off x="3746458" y="2412881"/>
            <a:ext cx="4750018" cy="918173"/>
            <a:chOff x="3746458" y="2412881"/>
            <a:chExt cx="4750018" cy="918173"/>
          </a:xfrm>
        </p:grpSpPr>
        <p:sp>
          <p:nvSpPr>
            <p:cNvPr id="218" name="テキスト ボックス 217"/>
            <p:cNvSpPr txBox="1"/>
            <p:nvPr/>
          </p:nvSpPr>
          <p:spPr>
            <a:xfrm>
              <a:off x="3746458" y="2412881"/>
              <a:ext cx="47500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ja-JP" sz="2400" b="1" dirty="0" smtClean="0">
                  <a:latin typeface="Century Gothic"/>
                  <a:cs typeface="Century Gothic"/>
                </a:rPr>
                <a:t>Heavy Hadron Effective Theory</a:t>
              </a:r>
            </a:p>
          </p:txBody>
        </p:sp>
        <p:sp>
          <p:nvSpPr>
            <p:cNvPr id="222" name="テキスト ボックス 221"/>
            <p:cNvSpPr txBox="1"/>
            <p:nvPr/>
          </p:nvSpPr>
          <p:spPr>
            <a:xfrm>
              <a:off x="3985756" y="2684723"/>
              <a:ext cx="427142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 smtClean="0">
                  <a:latin typeface="Century Gothic"/>
                  <a:cs typeface="Century Gothic"/>
                </a:rPr>
                <a:t>G. </a:t>
              </a:r>
              <a:r>
                <a:rPr lang="en-US" altLang="ja-JP" sz="1200" dirty="0" err="1" smtClean="0">
                  <a:latin typeface="Century Gothic"/>
                  <a:cs typeface="Century Gothic"/>
                </a:rPr>
                <a:t>Burdman</a:t>
              </a:r>
              <a:r>
                <a:rPr lang="en-US" altLang="ja-JP" sz="1200" dirty="0" smtClean="0">
                  <a:latin typeface="Century Gothic"/>
                  <a:cs typeface="Century Gothic"/>
                </a:rPr>
                <a:t>, J.F. Donoghue, Phys. </a:t>
              </a:r>
              <a:r>
                <a:rPr lang="en-US" altLang="ja-JP" sz="1200" dirty="0" err="1" smtClean="0">
                  <a:latin typeface="Century Gothic"/>
                  <a:cs typeface="Century Gothic"/>
                </a:rPr>
                <a:t>Lett</a:t>
              </a:r>
              <a:r>
                <a:rPr lang="en-US" altLang="ja-JP" sz="1200" dirty="0" smtClean="0">
                  <a:latin typeface="Century Gothic"/>
                  <a:cs typeface="Century Gothic"/>
                </a:rPr>
                <a:t>. B280, 287 (1992)</a:t>
              </a:r>
            </a:p>
            <a:p>
              <a:r>
                <a:rPr lang="en-US" altLang="ja-JP" sz="1200" dirty="0" smtClean="0">
                  <a:latin typeface="Century Gothic"/>
                  <a:cs typeface="Century Gothic"/>
                </a:rPr>
                <a:t>M.B. Wise, Phys. rev. D45, 2188 (1992)</a:t>
              </a:r>
            </a:p>
            <a:p>
              <a:r>
                <a:rPr lang="en-US" altLang="ja-JP" sz="1200" dirty="0" smtClean="0">
                  <a:latin typeface="Century Gothic"/>
                  <a:cs typeface="Century Gothic"/>
                </a:rPr>
                <a:t>T.-M Yan et al., Phys. Rev. D46, 1148 (1992)</a:t>
              </a:r>
            </a:p>
          </p:txBody>
        </p:sp>
      </p:grpSp>
      <p:sp>
        <p:nvSpPr>
          <p:cNvPr id="224" name="テキスト ボックス 223"/>
          <p:cNvSpPr txBox="1"/>
          <p:nvPr/>
        </p:nvSpPr>
        <p:spPr>
          <a:xfrm>
            <a:off x="3652322" y="5457162"/>
            <a:ext cx="5129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latin typeface="Century Gothic"/>
                <a:cs typeface="Century Gothic"/>
              </a:rPr>
              <a:t>Cf. “Phenomenology of heavy meson chiral </a:t>
            </a:r>
            <a:r>
              <a:rPr lang="en-US" altLang="ja-JP" sz="1200" dirty="0" err="1" smtClean="0">
                <a:latin typeface="Century Gothic"/>
                <a:cs typeface="Century Gothic"/>
              </a:rPr>
              <a:t>Lagrangians</a:t>
            </a:r>
            <a:r>
              <a:rPr lang="en-US" altLang="ja-JP" sz="1200" dirty="0" smtClean="0">
                <a:latin typeface="Century Gothic"/>
                <a:cs typeface="Century Gothic"/>
              </a:rPr>
              <a:t>” (review)</a:t>
            </a:r>
          </a:p>
          <a:p>
            <a:r>
              <a:rPr lang="en-US" altLang="ja-JP" sz="1200" dirty="0" smtClean="0">
                <a:latin typeface="Century Gothic"/>
                <a:cs typeface="Century Gothic"/>
              </a:rPr>
              <a:t>      R. </a:t>
            </a:r>
            <a:r>
              <a:rPr lang="en-US" altLang="ja-JP" sz="1200" dirty="0" err="1" smtClean="0">
                <a:latin typeface="Century Gothic"/>
                <a:cs typeface="Century Gothic"/>
              </a:rPr>
              <a:t>Casalbuoni</a:t>
            </a:r>
            <a:r>
              <a:rPr lang="en-US" altLang="ja-JP" sz="1200" dirty="0" smtClean="0">
                <a:latin typeface="Century Gothic"/>
                <a:cs typeface="Century Gothic"/>
              </a:rPr>
              <a:t> et al., Phys. Rep. 281, 45 (1997)</a:t>
            </a:r>
          </a:p>
        </p:txBody>
      </p:sp>
      <p:grpSp>
        <p:nvGrpSpPr>
          <p:cNvPr id="55" name="図形グループ 54"/>
          <p:cNvGrpSpPr/>
          <p:nvPr/>
        </p:nvGrpSpPr>
        <p:grpSpPr>
          <a:xfrm>
            <a:off x="5329467" y="3687197"/>
            <a:ext cx="792000" cy="792000"/>
            <a:chOff x="7407053" y="4348734"/>
            <a:chExt cx="792000" cy="792000"/>
          </a:xfrm>
        </p:grpSpPr>
        <p:grpSp>
          <p:nvGrpSpPr>
            <p:cNvPr id="44" name="図形グループ 43"/>
            <p:cNvGrpSpPr/>
            <p:nvPr/>
          </p:nvGrpSpPr>
          <p:grpSpPr>
            <a:xfrm>
              <a:off x="7764810" y="4662902"/>
              <a:ext cx="363399" cy="376208"/>
              <a:chOff x="7300521" y="2875072"/>
              <a:chExt cx="363399" cy="376208"/>
            </a:xfrm>
          </p:grpSpPr>
          <p:grpSp>
            <p:nvGrpSpPr>
              <p:cNvPr id="46" name="図形グループ 45"/>
              <p:cNvGrpSpPr/>
              <p:nvPr/>
            </p:nvGrpSpPr>
            <p:grpSpPr>
              <a:xfrm>
                <a:off x="7300521" y="2875072"/>
                <a:ext cx="363399" cy="376208"/>
                <a:chOff x="6852095" y="3455366"/>
                <a:chExt cx="363399" cy="376208"/>
              </a:xfrm>
            </p:grpSpPr>
            <p:sp>
              <p:nvSpPr>
                <p:cNvPr id="48" name="円/楕円 47"/>
                <p:cNvSpPr>
                  <a:spLocks noChangeAspect="1"/>
                </p:cNvSpPr>
                <p:nvPr/>
              </p:nvSpPr>
              <p:spPr>
                <a:xfrm>
                  <a:off x="6855494" y="3471574"/>
                  <a:ext cx="360000" cy="360000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80000" h="180000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solidFill>
                      <a:schemeClr val="accent2"/>
                    </a:solidFill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49" name="テキスト ボックス 48"/>
                <p:cNvSpPr txBox="1"/>
                <p:nvPr/>
              </p:nvSpPr>
              <p:spPr>
                <a:xfrm>
                  <a:off x="6852095" y="3455366"/>
                  <a:ext cx="353983" cy="3488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80000"/>
                    </a:lnSpc>
                  </a:pPr>
                  <a:r>
                    <a:rPr lang="en-US" altLang="ja-JP" sz="2000" b="1" dirty="0" smtClean="0">
                      <a:latin typeface="Century Gothic"/>
                      <a:cs typeface="Century Gothic"/>
                    </a:rPr>
                    <a:t>q</a:t>
                  </a:r>
                </a:p>
              </p:txBody>
            </p:sp>
          </p:grpSp>
          <p:cxnSp>
            <p:nvCxnSpPr>
              <p:cNvPr id="47" name="直線コネクタ 46"/>
              <p:cNvCxnSpPr/>
              <p:nvPr/>
            </p:nvCxnSpPr>
            <p:spPr>
              <a:xfrm>
                <a:off x="7415590" y="2946815"/>
                <a:ext cx="144494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図形グループ 49"/>
            <p:cNvGrpSpPr/>
            <p:nvPr/>
          </p:nvGrpSpPr>
          <p:grpSpPr>
            <a:xfrm>
              <a:off x="7480453" y="4421506"/>
              <a:ext cx="363399" cy="376208"/>
              <a:chOff x="7300521" y="2875072"/>
              <a:chExt cx="363399" cy="376208"/>
            </a:xfrm>
          </p:grpSpPr>
          <p:grpSp>
            <p:nvGrpSpPr>
              <p:cNvPr id="51" name="図形グループ 50"/>
              <p:cNvGrpSpPr/>
              <p:nvPr/>
            </p:nvGrpSpPr>
            <p:grpSpPr>
              <a:xfrm>
                <a:off x="7300521" y="2875072"/>
                <a:ext cx="363399" cy="376208"/>
                <a:chOff x="6852095" y="3455366"/>
                <a:chExt cx="363399" cy="376208"/>
              </a:xfrm>
            </p:grpSpPr>
            <p:sp>
              <p:nvSpPr>
                <p:cNvPr id="53" name="円/楕円 52"/>
                <p:cNvSpPr>
                  <a:spLocks noChangeAspect="1"/>
                </p:cNvSpPr>
                <p:nvPr/>
              </p:nvSpPr>
              <p:spPr>
                <a:xfrm>
                  <a:off x="6855494" y="3471574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80000" h="180000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solidFill>
                      <a:schemeClr val="accent2"/>
                    </a:solidFill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54" name="テキスト ボックス 53"/>
                <p:cNvSpPr txBox="1"/>
                <p:nvPr/>
              </p:nvSpPr>
              <p:spPr>
                <a:xfrm>
                  <a:off x="6852095" y="3455366"/>
                  <a:ext cx="353983" cy="3488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80000"/>
                    </a:lnSpc>
                  </a:pPr>
                  <a:r>
                    <a:rPr lang="en-US" altLang="ja-JP" sz="2000" b="1" dirty="0" smtClean="0">
                      <a:latin typeface="Century Gothic"/>
                      <a:cs typeface="Century Gothic"/>
                    </a:rPr>
                    <a:t>q</a:t>
                  </a:r>
                </a:p>
              </p:txBody>
            </p:sp>
          </p:grpSp>
          <p:cxnSp>
            <p:nvCxnSpPr>
              <p:cNvPr id="52" name="直線コネクタ 51"/>
              <p:cNvCxnSpPr/>
              <p:nvPr/>
            </p:nvCxnSpPr>
            <p:spPr>
              <a:xfrm>
                <a:off x="7415590" y="2946815"/>
                <a:ext cx="144494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円/楕円 44"/>
            <p:cNvSpPr>
              <a:spLocks noChangeAspect="1"/>
            </p:cNvSpPr>
            <p:nvPr/>
          </p:nvSpPr>
          <p:spPr>
            <a:xfrm>
              <a:off x="7407053" y="4348734"/>
              <a:ext cx="792000" cy="792000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7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396000" h="3960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accent2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56" name="図形グループ 55"/>
          <p:cNvGrpSpPr/>
          <p:nvPr/>
        </p:nvGrpSpPr>
        <p:grpSpPr>
          <a:xfrm>
            <a:off x="5329467" y="3687197"/>
            <a:ext cx="792000" cy="792000"/>
            <a:chOff x="7407053" y="4348734"/>
            <a:chExt cx="792000" cy="792000"/>
          </a:xfrm>
        </p:grpSpPr>
        <p:grpSp>
          <p:nvGrpSpPr>
            <p:cNvPr id="57" name="図形グループ 56"/>
            <p:cNvGrpSpPr/>
            <p:nvPr/>
          </p:nvGrpSpPr>
          <p:grpSpPr>
            <a:xfrm>
              <a:off x="7764810" y="4662902"/>
              <a:ext cx="363399" cy="376208"/>
              <a:chOff x="7300521" y="2875072"/>
              <a:chExt cx="363399" cy="376208"/>
            </a:xfrm>
          </p:grpSpPr>
          <p:grpSp>
            <p:nvGrpSpPr>
              <p:cNvPr id="64" name="図形グループ 63"/>
              <p:cNvGrpSpPr/>
              <p:nvPr/>
            </p:nvGrpSpPr>
            <p:grpSpPr>
              <a:xfrm>
                <a:off x="7300521" y="2875072"/>
                <a:ext cx="363399" cy="376208"/>
                <a:chOff x="6852095" y="3455366"/>
                <a:chExt cx="363399" cy="376208"/>
              </a:xfrm>
            </p:grpSpPr>
            <p:sp>
              <p:nvSpPr>
                <p:cNvPr id="66" name="円/楕円 65"/>
                <p:cNvSpPr>
                  <a:spLocks noChangeAspect="1"/>
                </p:cNvSpPr>
                <p:nvPr/>
              </p:nvSpPr>
              <p:spPr>
                <a:xfrm>
                  <a:off x="6855494" y="3471574"/>
                  <a:ext cx="360000" cy="360000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80000" h="180000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solidFill>
                      <a:schemeClr val="accent2"/>
                    </a:solidFill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67" name="テキスト ボックス 66"/>
                <p:cNvSpPr txBox="1"/>
                <p:nvPr/>
              </p:nvSpPr>
              <p:spPr>
                <a:xfrm>
                  <a:off x="6852095" y="3455366"/>
                  <a:ext cx="353983" cy="3488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80000"/>
                    </a:lnSpc>
                  </a:pPr>
                  <a:r>
                    <a:rPr lang="en-US" altLang="ja-JP" sz="2000" b="1" dirty="0" smtClean="0">
                      <a:latin typeface="Century Gothic"/>
                      <a:cs typeface="Century Gothic"/>
                    </a:rPr>
                    <a:t>q</a:t>
                  </a:r>
                </a:p>
              </p:txBody>
            </p:sp>
          </p:grpSp>
          <p:cxnSp>
            <p:nvCxnSpPr>
              <p:cNvPr id="65" name="直線コネクタ 64"/>
              <p:cNvCxnSpPr/>
              <p:nvPr/>
            </p:nvCxnSpPr>
            <p:spPr>
              <a:xfrm>
                <a:off x="7415590" y="2946815"/>
                <a:ext cx="144494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" name="図形グループ 57"/>
            <p:cNvGrpSpPr/>
            <p:nvPr/>
          </p:nvGrpSpPr>
          <p:grpSpPr>
            <a:xfrm>
              <a:off x="7480453" y="4421506"/>
              <a:ext cx="363399" cy="376208"/>
              <a:chOff x="7300521" y="2875072"/>
              <a:chExt cx="363399" cy="376208"/>
            </a:xfrm>
          </p:grpSpPr>
          <p:grpSp>
            <p:nvGrpSpPr>
              <p:cNvPr id="60" name="図形グループ 59"/>
              <p:cNvGrpSpPr/>
              <p:nvPr/>
            </p:nvGrpSpPr>
            <p:grpSpPr>
              <a:xfrm>
                <a:off x="7300521" y="2875072"/>
                <a:ext cx="363399" cy="376208"/>
                <a:chOff x="6852095" y="3455366"/>
                <a:chExt cx="363399" cy="376208"/>
              </a:xfrm>
            </p:grpSpPr>
            <p:sp>
              <p:nvSpPr>
                <p:cNvPr id="62" name="円/楕円 61"/>
                <p:cNvSpPr>
                  <a:spLocks noChangeAspect="1"/>
                </p:cNvSpPr>
                <p:nvPr/>
              </p:nvSpPr>
              <p:spPr>
                <a:xfrm>
                  <a:off x="6855494" y="3471574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80000" h="180000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solidFill>
                      <a:schemeClr val="accent2"/>
                    </a:solidFill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63" name="テキスト ボックス 62"/>
                <p:cNvSpPr txBox="1"/>
                <p:nvPr/>
              </p:nvSpPr>
              <p:spPr>
                <a:xfrm>
                  <a:off x="6852095" y="3455366"/>
                  <a:ext cx="353983" cy="3488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80000"/>
                    </a:lnSpc>
                  </a:pPr>
                  <a:r>
                    <a:rPr lang="en-US" altLang="ja-JP" sz="2000" b="1" dirty="0" smtClean="0">
                      <a:latin typeface="Century Gothic"/>
                      <a:cs typeface="Century Gothic"/>
                    </a:rPr>
                    <a:t>q</a:t>
                  </a:r>
                </a:p>
              </p:txBody>
            </p:sp>
          </p:grpSp>
          <p:cxnSp>
            <p:nvCxnSpPr>
              <p:cNvPr id="61" name="直線コネクタ 60"/>
              <p:cNvCxnSpPr/>
              <p:nvPr/>
            </p:nvCxnSpPr>
            <p:spPr>
              <a:xfrm>
                <a:off x="7415590" y="2946815"/>
                <a:ext cx="144494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9" name="円/楕円 58"/>
            <p:cNvSpPr>
              <a:spLocks noChangeAspect="1"/>
            </p:cNvSpPr>
            <p:nvPr/>
          </p:nvSpPr>
          <p:spPr>
            <a:xfrm>
              <a:off x="7407053" y="4348734"/>
              <a:ext cx="792000" cy="792000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7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396000" h="3960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accent2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193" name="図形グループ 192"/>
          <p:cNvGrpSpPr/>
          <p:nvPr/>
        </p:nvGrpSpPr>
        <p:grpSpPr>
          <a:xfrm>
            <a:off x="7717474" y="4642447"/>
            <a:ext cx="2160000" cy="2160000"/>
            <a:chOff x="5454773" y="2353296"/>
            <a:chExt cx="2160000" cy="2160000"/>
          </a:xfrm>
        </p:grpSpPr>
        <p:grpSp>
          <p:nvGrpSpPr>
            <p:cNvPr id="194" name="図形グループ 193"/>
            <p:cNvGrpSpPr/>
            <p:nvPr/>
          </p:nvGrpSpPr>
          <p:grpSpPr>
            <a:xfrm>
              <a:off x="6916320" y="2959400"/>
              <a:ext cx="363399" cy="376208"/>
              <a:chOff x="6852095" y="3455366"/>
              <a:chExt cx="363399" cy="376208"/>
            </a:xfrm>
          </p:grpSpPr>
          <p:sp>
            <p:nvSpPr>
              <p:cNvPr id="202" name="円/楕円 201"/>
              <p:cNvSpPr>
                <a:spLocks noChangeAspect="1"/>
              </p:cNvSpPr>
              <p:nvPr/>
            </p:nvSpPr>
            <p:spPr>
              <a:xfrm>
                <a:off x="6855494" y="3471574"/>
                <a:ext cx="360000" cy="360000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80000" h="1800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accent2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203" name="テキスト ボックス 202"/>
              <p:cNvSpPr txBox="1"/>
              <p:nvPr/>
            </p:nvSpPr>
            <p:spPr>
              <a:xfrm>
                <a:off x="6852095" y="3455366"/>
                <a:ext cx="353983" cy="3488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altLang="ja-JP" sz="2000" b="1" dirty="0" smtClean="0">
                    <a:latin typeface="Century Gothic"/>
                    <a:cs typeface="Century Gothic"/>
                  </a:rPr>
                  <a:t>q</a:t>
                </a:r>
              </a:p>
            </p:txBody>
          </p:sp>
        </p:grpSp>
        <p:grpSp>
          <p:nvGrpSpPr>
            <p:cNvPr id="195" name="図形グループ 194"/>
            <p:cNvGrpSpPr/>
            <p:nvPr/>
          </p:nvGrpSpPr>
          <p:grpSpPr>
            <a:xfrm>
              <a:off x="6298452" y="3756886"/>
              <a:ext cx="364506" cy="379691"/>
              <a:chOff x="6502891" y="3923155"/>
              <a:chExt cx="364506" cy="379691"/>
            </a:xfrm>
          </p:grpSpPr>
          <p:sp>
            <p:nvSpPr>
              <p:cNvPr id="200" name="円/楕円 199"/>
              <p:cNvSpPr>
                <a:spLocks noChangeAspect="1"/>
              </p:cNvSpPr>
              <p:nvPr/>
            </p:nvSpPr>
            <p:spPr>
              <a:xfrm>
                <a:off x="6507397" y="3942846"/>
                <a:ext cx="360000" cy="360000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80000" h="1800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accent2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201" name="テキスト ボックス 200"/>
              <p:cNvSpPr txBox="1"/>
              <p:nvPr/>
            </p:nvSpPr>
            <p:spPr>
              <a:xfrm>
                <a:off x="6502891" y="3923155"/>
                <a:ext cx="353983" cy="3488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altLang="ja-JP" sz="2000" b="1" dirty="0" smtClean="0">
                    <a:latin typeface="Century Gothic"/>
                    <a:cs typeface="Century Gothic"/>
                  </a:rPr>
                  <a:t>q</a:t>
                </a:r>
              </a:p>
            </p:txBody>
          </p:sp>
        </p:grpSp>
        <p:grpSp>
          <p:nvGrpSpPr>
            <p:cNvPr id="196" name="図形グループ 195"/>
            <p:cNvGrpSpPr/>
            <p:nvPr/>
          </p:nvGrpSpPr>
          <p:grpSpPr>
            <a:xfrm>
              <a:off x="5864583" y="2891664"/>
              <a:ext cx="364506" cy="379691"/>
              <a:chOff x="6502891" y="3923155"/>
              <a:chExt cx="364506" cy="379691"/>
            </a:xfrm>
          </p:grpSpPr>
          <p:sp>
            <p:nvSpPr>
              <p:cNvPr id="198" name="円/楕円 197"/>
              <p:cNvSpPr>
                <a:spLocks noChangeAspect="1"/>
              </p:cNvSpPr>
              <p:nvPr/>
            </p:nvSpPr>
            <p:spPr>
              <a:xfrm>
                <a:off x="6507397" y="3942846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80000" h="1800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accent2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199" name="テキスト ボックス 198"/>
              <p:cNvSpPr txBox="1"/>
              <p:nvPr/>
            </p:nvSpPr>
            <p:spPr>
              <a:xfrm>
                <a:off x="6502891" y="3923155"/>
                <a:ext cx="353983" cy="3488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altLang="ja-JP" sz="2000" b="1" dirty="0" smtClean="0">
                    <a:latin typeface="Century Gothic"/>
                    <a:cs typeface="Century Gothic"/>
                  </a:rPr>
                  <a:t>q</a:t>
                </a:r>
              </a:p>
            </p:txBody>
          </p:sp>
        </p:grpSp>
        <p:sp>
          <p:nvSpPr>
            <p:cNvPr id="197" name="円/楕円 196"/>
            <p:cNvSpPr>
              <a:spLocks noChangeAspect="1"/>
            </p:cNvSpPr>
            <p:nvPr/>
          </p:nvSpPr>
          <p:spPr>
            <a:xfrm>
              <a:off x="5454773" y="2353296"/>
              <a:ext cx="2160000" cy="2160000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7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080000" h="10800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accent2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204" name="図形グループ 203"/>
          <p:cNvGrpSpPr/>
          <p:nvPr/>
        </p:nvGrpSpPr>
        <p:grpSpPr>
          <a:xfrm>
            <a:off x="6213303" y="4012236"/>
            <a:ext cx="671052" cy="644400"/>
            <a:chOff x="3253276" y="2528350"/>
            <a:chExt cx="1550551" cy="937314"/>
          </a:xfrm>
        </p:grpSpPr>
        <p:sp>
          <p:nvSpPr>
            <p:cNvPr id="205" name="フリーフォーム 204"/>
            <p:cNvSpPr/>
            <p:nvPr/>
          </p:nvSpPr>
          <p:spPr>
            <a:xfrm>
              <a:off x="3253276" y="2528350"/>
              <a:ext cx="1550551" cy="561191"/>
            </a:xfrm>
            <a:custGeom>
              <a:avLst/>
              <a:gdLst>
                <a:gd name="connsiteX0" fmla="*/ 0 w 5038530"/>
                <a:gd name="connsiteY0" fmla="*/ 720530 h 720530"/>
                <a:gd name="connsiteX1" fmla="*/ 720530 w 5038530"/>
                <a:gd name="connsiteY1" fmla="*/ 0 h 720530"/>
                <a:gd name="connsiteX2" fmla="*/ 1435877 w 5038530"/>
                <a:gd name="connsiteY2" fmla="*/ 715346 h 720530"/>
                <a:gd name="connsiteX3" fmla="*/ 2161591 w 5038530"/>
                <a:gd name="connsiteY3" fmla="*/ 0 h 720530"/>
                <a:gd name="connsiteX4" fmla="*/ 2876938 w 5038530"/>
                <a:gd name="connsiteY4" fmla="*/ 715346 h 720530"/>
                <a:gd name="connsiteX5" fmla="*/ 3602653 w 5038530"/>
                <a:gd name="connsiteY5" fmla="*/ 5183 h 720530"/>
                <a:gd name="connsiteX6" fmla="*/ 4323183 w 5038530"/>
                <a:gd name="connsiteY6" fmla="*/ 715346 h 720530"/>
                <a:gd name="connsiteX7" fmla="*/ 5038530 w 5038530"/>
                <a:gd name="connsiteY7" fmla="*/ 0 h 720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38530" h="720530">
                  <a:moveTo>
                    <a:pt x="0" y="720530"/>
                  </a:moveTo>
                  <a:cubicBezTo>
                    <a:pt x="240608" y="360697"/>
                    <a:pt x="481217" y="864"/>
                    <a:pt x="720530" y="0"/>
                  </a:cubicBezTo>
                  <a:cubicBezTo>
                    <a:pt x="959843" y="-864"/>
                    <a:pt x="1195700" y="715346"/>
                    <a:pt x="1435877" y="715346"/>
                  </a:cubicBezTo>
                  <a:cubicBezTo>
                    <a:pt x="1676054" y="715346"/>
                    <a:pt x="1921414" y="0"/>
                    <a:pt x="2161591" y="0"/>
                  </a:cubicBezTo>
                  <a:cubicBezTo>
                    <a:pt x="2401768" y="0"/>
                    <a:pt x="2636761" y="714482"/>
                    <a:pt x="2876938" y="715346"/>
                  </a:cubicBezTo>
                  <a:cubicBezTo>
                    <a:pt x="3117115" y="716210"/>
                    <a:pt x="3361612" y="5183"/>
                    <a:pt x="3602653" y="5183"/>
                  </a:cubicBezTo>
                  <a:cubicBezTo>
                    <a:pt x="3843694" y="5183"/>
                    <a:pt x="4083870" y="716210"/>
                    <a:pt x="4323183" y="715346"/>
                  </a:cubicBezTo>
                  <a:cubicBezTo>
                    <a:pt x="4562496" y="714482"/>
                    <a:pt x="5038530" y="0"/>
                    <a:pt x="5038530" y="0"/>
                  </a:cubicBezTo>
                </a:path>
              </a:pathLst>
            </a:custGeom>
            <a:ln w="381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6" name="テキスト ボックス 205"/>
            <p:cNvSpPr txBox="1"/>
            <p:nvPr/>
          </p:nvSpPr>
          <p:spPr>
            <a:xfrm>
              <a:off x="3458022" y="3168147"/>
              <a:ext cx="1141058" cy="2975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ja-JP" sz="1600" dirty="0" smtClean="0">
                  <a:latin typeface="Century Gothic"/>
                  <a:cs typeface="Century Gothic"/>
                </a:rPr>
                <a:t>π,</a:t>
              </a:r>
              <a:r>
                <a:rPr lang="en-US" altLang="ja-JP" sz="1600" dirty="0" err="1" smtClean="0">
                  <a:latin typeface="Century Gothic"/>
                  <a:cs typeface="Century Gothic"/>
                </a:rPr>
                <a:t>ρ,ω</a:t>
              </a:r>
              <a:r>
                <a:rPr lang="en-US" altLang="ja-JP" sz="1600" dirty="0" smtClean="0">
                  <a:latin typeface="Century Gothic"/>
                  <a:cs typeface="Century Gothic"/>
                </a:rPr>
                <a:t>,...</a:t>
              </a:r>
            </a:p>
          </p:txBody>
        </p:sp>
      </p:grpSp>
      <p:grpSp>
        <p:nvGrpSpPr>
          <p:cNvPr id="207" name="図形グループ 206"/>
          <p:cNvGrpSpPr/>
          <p:nvPr/>
        </p:nvGrpSpPr>
        <p:grpSpPr>
          <a:xfrm>
            <a:off x="6877342" y="3090979"/>
            <a:ext cx="2160000" cy="2160000"/>
            <a:chOff x="5454773" y="2353296"/>
            <a:chExt cx="2160000" cy="2160000"/>
          </a:xfrm>
        </p:grpSpPr>
        <p:grpSp>
          <p:nvGrpSpPr>
            <p:cNvPr id="208" name="図形グループ 207"/>
            <p:cNvGrpSpPr/>
            <p:nvPr/>
          </p:nvGrpSpPr>
          <p:grpSpPr>
            <a:xfrm>
              <a:off x="6916320" y="2959400"/>
              <a:ext cx="363399" cy="376208"/>
              <a:chOff x="6852095" y="3455366"/>
              <a:chExt cx="363399" cy="376208"/>
            </a:xfrm>
          </p:grpSpPr>
          <p:sp>
            <p:nvSpPr>
              <p:cNvPr id="216" name="円/楕円 215"/>
              <p:cNvSpPr>
                <a:spLocks noChangeAspect="1"/>
              </p:cNvSpPr>
              <p:nvPr/>
            </p:nvSpPr>
            <p:spPr>
              <a:xfrm>
                <a:off x="6855494" y="3471574"/>
                <a:ext cx="360000" cy="360000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80000" h="1800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accent2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217" name="テキスト ボックス 216"/>
              <p:cNvSpPr txBox="1"/>
              <p:nvPr/>
            </p:nvSpPr>
            <p:spPr>
              <a:xfrm>
                <a:off x="6852095" y="3455366"/>
                <a:ext cx="353983" cy="3488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altLang="ja-JP" sz="2000" b="1" dirty="0" smtClean="0">
                    <a:latin typeface="Century Gothic"/>
                    <a:cs typeface="Century Gothic"/>
                  </a:rPr>
                  <a:t>q</a:t>
                </a:r>
              </a:p>
            </p:txBody>
          </p:sp>
        </p:grpSp>
        <p:grpSp>
          <p:nvGrpSpPr>
            <p:cNvPr id="209" name="図形グループ 208"/>
            <p:cNvGrpSpPr/>
            <p:nvPr/>
          </p:nvGrpSpPr>
          <p:grpSpPr>
            <a:xfrm>
              <a:off x="6298452" y="3756886"/>
              <a:ext cx="364506" cy="379691"/>
              <a:chOff x="6502891" y="3923155"/>
              <a:chExt cx="364506" cy="379691"/>
            </a:xfrm>
          </p:grpSpPr>
          <p:sp>
            <p:nvSpPr>
              <p:cNvPr id="214" name="円/楕円 213"/>
              <p:cNvSpPr>
                <a:spLocks noChangeAspect="1"/>
              </p:cNvSpPr>
              <p:nvPr/>
            </p:nvSpPr>
            <p:spPr>
              <a:xfrm>
                <a:off x="6507397" y="3942846"/>
                <a:ext cx="360000" cy="360000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80000" h="1800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accent2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215" name="テキスト ボックス 214"/>
              <p:cNvSpPr txBox="1"/>
              <p:nvPr/>
            </p:nvSpPr>
            <p:spPr>
              <a:xfrm>
                <a:off x="6502891" y="3923155"/>
                <a:ext cx="353983" cy="3488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altLang="ja-JP" sz="2000" b="1" dirty="0" smtClean="0">
                    <a:latin typeface="Century Gothic"/>
                    <a:cs typeface="Century Gothic"/>
                  </a:rPr>
                  <a:t>q</a:t>
                </a:r>
              </a:p>
            </p:txBody>
          </p:sp>
        </p:grpSp>
        <p:grpSp>
          <p:nvGrpSpPr>
            <p:cNvPr id="210" name="図形グループ 209"/>
            <p:cNvGrpSpPr/>
            <p:nvPr/>
          </p:nvGrpSpPr>
          <p:grpSpPr>
            <a:xfrm>
              <a:off x="5864583" y="2891664"/>
              <a:ext cx="364506" cy="379691"/>
              <a:chOff x="6502891" y="3923155"/>
              <a:chExt cx="364506" cy="379691"/>
            </a:xfrm>
          </p:grpSpPr>
          <p:sp>
            <p:nvSpPr>
              <p:cNvPr id="212" name="円/楕円 211"/>
              <p:cNvSpPr>
                <a:spLocks noChangeAspect="1"/>
              </p:cNvSpPr>
              <p:nvPr/>
            </p:nvSpPr>
            <p:spPr>
              <a:xfrm>
                <a:off x="6507397" y="3942846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80000" h="1800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accent2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213" name="テキスト ボックス 212"/>
              <p:cNvSpPr txBox="1"/>
              <p:nvPr/>
            </p:nvSpPr>
            <p:spPr>
              <a:xfrm>
                <a:off x="6502891" y="3923155"/>
                <a:ext cx="353983" cy="3488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altLang="ja-JP" sz="2000" b="1" dirty="0" smtClean="0">
                    <a:latin typeface="Century Gothic"/>
                    <a:cs typeface="Century Gothic"/>
                  </a:rPr>
                  <a:t>q</a:t>
                </a:r>
              </a:p>
            </p:txBody>
          </p:sp>
        </p:grpSp>
        <p:sp>
          <p:nvSpPr>
            <p:cNvPr id="211" name="円/楕円 210"/>
            <p:cNvSpPr>
              <a:spLocks noChangeAspect="1"/>
            </p:cNvSpPr>
            <p:nvPr/>
          </p:nvSpPr>
          <p:spPr>
            <a:xfrm>
              <a:off x="5454773" y="2353296"/>
              <a:ext cx="2160000" cy="2160000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7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080000" h="10800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accent2"/>
                </a:solidFill>
                <a:latin typeface="Century Gothic"/>
                <a:cs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885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28696E-6 -1.78621E-6 L 0.36598 -1.78621E-6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0005E-6 -4.86349E-6 L 0.27427 -0.1695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05" y="-849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7308E-6 6.33966E-7 L 0.27411 0.1779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05" y="88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8126E-6 -4.80333E-6 L -0.09085 -0.2302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51" y="-115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2963E-6 3.76677E-6 L 0.13688 -0.26146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44" y="-130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9" grpId="1"/>
      <p:bldP spid="2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713652" y="0"/>
            <a:ext cx="7716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2. Theoretical framework for heavy hadrons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843821" y="523220"/>
            <a:ext cx="5530430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2800" dirty="0" smtClean="0">
                <a:latin typeface="Century Gothic"/>
                <a:cs typeface="Century Gothic"/>
              </a:rPr>
              <a:t>Heavy hadron effective theory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40665" y="1631954"/>
            <a:ext cx="8662673" cy="13490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ja-JP" sz="2800" dirty="0" smtClean="0">
                <a:latin typeface="Century Gothic"/>
                <a:cs typeface="Century Gothic"/>
              </a:rPr>
              <a:t>Let us construct “</a:t>
            </a:r>
            <a:r>
              <a:rPr lang="en-US" altLang="ja-JP" sz="2800" dirty="0">
                <a:latin typeface="Century Gothic"/>
                <a:cs typeface="Century Gothic"/>
              </a:rPr>
              <a:t>heavy </a:t>
            </a:r>
            <a:r>
              <a:rPr lang="en-US" altLang="ja-JP" sz="2800" dirty="0" smtClean="0">
                <a:latin typeface="Century Gothic"/>
                <a:cs typeface="Century Gothic"/>
              </a:rPr>
              <a:t>hadron effective theory”</a:t>
            </a:r>
          </a:p>
          <a:p>
            <a:pPr algn="ctr">
              <a:lnSpc>
                <a:spcPct val="150000"/>
              </a:lnSpc>
            </a:pPr>
            <a:r>
              <a:rPr lang="en-US" altLang="ja-JP" sz="2800" dirty="0" smtClean="0">
                <a:latin typeface="Century Gothic"/>
                <a:cs typeface="Century Gothic"/>
              </a:rPr>
              <a:t>based on the heavy quark effective theory!</a:t>
            </a:r>
          </a:p>
        </p:txBody>
      </p:sp>
      <p:grpSp>
        <p:nvGrpSpPr>
          <p:cNvPr id="10" name="図形グループ 9"/>
          <p:cNvGrpSpPr/>
          <p:nvPr/>
        </p:nvGrpSpPr>
        <p:grpSpPr>
          <a:xfrm>
            <a:off x="3074924" y="2992382"/>
            <a:ext cx="3976513" cy="2368144"/>
            <a:chOff x="2859324" y="3219181"/>
            <a:chExt cx="4448357" cy="2649143"/>
          </a:xfrm>
        </p:grpSpPr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59324" y="3351844"/>
              <a:ext cx="2859636" cy="2516480"/>
            </a:xfrm>
            <a:prstGeom prst="rect">
              <a:avLst/>
            </a:prstGeom>
          </p:spPr>
        </p:pic>
        <p:sp>
          <p:nvSpPr>
            <p:cNvPr id="16" name="雲形吹き出し 15"/>
            <p:cNvSpPr/>
            <p:nvPr/>
          </p:nvSpPr>
          <p:spPr>
            <a:xfrm>
              <a:off x="5452586" y="3219181"/>
              <a:ext cx="1855095" cy="1071218"/>
            </a:xfrm>
            <a:prstGeom prst="cloudCallout">
              <a:avLst>
                <a:gd name="adj1" fmla="val -61314"/>
                <a:gd name="adj2" fmla="val 24356"/>
              </a:avLst>
            </a:prstGeom>
            <a:solidFill>
              <a:schemeClr val="bg1"/>
            </a:solidFill>
            <a:ln w="38100" cmpd="sng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5638059" y="3410231"/>
              <a:ext cx="15283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dirty="0" smtClean="0">
                  <a:latin typeface="Century Gothic"/>
                  <a:cs typeface="Century Gothic"/>
                </a:rPr>
                <a:t>HHET/</a:t>
              </a:r>
              <a:r>
                <a:rPr lang="ja-JP" altLang="ja-JP" sz="2000" dirty="0" smtClean="0">
                  <a:latin typeface="Century Gothic"/>
                  <a:cs typeface="Century Gothic"/>
                </a:rPr>
                <a:t>H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QET</a:t>
              </a: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5969398" y="3728628"/>
              <a:ext cx="7110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dirty="0" smtClean="0">
                  <a:latin typeface="Century Gothic"/>
                  <a:cs typeface="Century Gothic"/>
                </a:rPr>
                <a:t>HQS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236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テキスト ボックス 32"/>
          <p:cNvSpPr txBox="1"/>
          <p:nvPr/>
        </p:nvSpPr>
        <p:spPr>
          <a:xfrm>
            <a:off x="240665" y="1631954"/>
            <a:ext cx="8662673" cy="13490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ja-JP" sz="2800" dirty="0" smtClean="0">
                <a:latin typeface="Century Gothic"/>
                <a:cs typeface="Century Gothic"/>
              </a:rPr>
              <a:t>Let us construct “</a:t>
            </a:r>
            <a:r>
              <a:rPr lang="en-US" altLang="ja-JP" sz="2800" dirty="0">
                <a:latin typeface="Century Gothic"/>
                <a:cs typeface="Century Gothic"/>
              </a:rPr>
              <a:t>heavy </a:t>
            </a:r>
            <a:r>
              <a:rPr lang="en-US" altLang="ja-JP" sz="2800" dirty="0" smtClean="0">
                <a:latin typeface="Century Gothic"/>
                <a:cs typeface="Century Gothic"/>
              </a:rPr>
              <a:t>hadron effective theory”</a:t>
            </a:r>
          </a:p>
          <a:p>
            <a:pPr algn="ctr">
              <a:lnSpc>
                <a:spcPct val="150000"/>
              </a:lnSpc>
            </a:pPr>
            <a:r>
              <a:rPr lang="en-US" altLang="ja-JP" sz="2800" dirty="0" smtClean="0">
                <a:latin typeface="Century Gothic"/>
                <a:cs typeface="Century Gothic"/>
              </a:rPr>
              <a:t>based on the heavy quark effective theory!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13652" y="0"/>
            <a:ext cx="7716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2. Theoretical framework for heavy hadrons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843821" y="523220"/>
            <a:ext cx="5530430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2800" dirty="0" smtClean="0">
                <a:latin typeface="Century Gothic"/>
                <a:cs typeface="Century Gothic"/>
              </a:rPr>
              <a:t>Heavy hadron effective theory</a:t>
            </a:r>
          </a:p>
        </p:txBody>
      </p:sp>
      <p:grpSp>
        <p:nvGrpSpPr>
          <p:cNvPr id="28" name="図形グループ 27"/>
          <p:cNvGrpSpPr/>
          <p:nvPr/>
        </p:nvGrpSpPr>
        <p:grpSpPr>
          <a:xfrm>
            <a:off x="3074924" y="2992382"/>
            <a:ext cx="3976513" cy="2368144"/>
            <a:chOff x="2859324" y="3219181"/>
            <a:chExt cx="4448357" cy="2649143"/>
          </a:xfrm>
        </p:grpSpPr>
        <p:pic>
          <p:nvPicPr>
            <p:cNvPr id="29" name="図 2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59324" y="3351844"/>
              <a:ext cx="2859636" cy="2516480"/>
            </a:xfrm>
            <a:prstGeom prst="rect">
              <a:avLst/>
            </a:prstGeom>
          </p:spPr>
        </p:pic>
        <p:sp>
          <p:nvSpPr>
            <p:cNvPr id="30" name="雲形吹き出し 29"/>
            <p:cNvSpPr/>
            <p:nvPr/>
          </p:nvSpPr>
          <p:spPr>
            <a:xfrm>
              <a:off x="5452586" y="3219181"/>
              <a:ext cx="1855095" cy="1071218"/>
            </a:xfrm>
            <a:prstGeom prst="cloudCallout">
              <a:avLst>
                <a:gd name="adj1" fmla="val -61314"/>
                <a:gd name="adj2" fmla="val 24356"/>
              </a:avLst>
            </a:prstGeom>
            <a:solidFill>
              <a:schemeClr val="bg1"/>
            </a:solidFill>
            <a:ln w="38100" cmpd="sng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5638059" y="3410231"/>
              <a:ext cx="15283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dirty="0" smtClean="0">
                  <a:latin typeface="Century Gothic"/>
                  <a:cs typeface="Century Gothic"/>
                </a:rPr>
                <a:t>HHET/</a:t>
              </a:r>
              <a:r>
                <a:rPr lang="ja-JP" altLang="ja-JP" sz="2000" dirty="0" smtClean="0">
                  <a:latin typeface="Century Gothic"/>
                  <a:cs typeface="Century Gothic"/>
                </a:rPr>
                <a:t>H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QET</a:t>
              </a:r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5969398" y="3728628"/>
              <a:ext cx="7110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dirty="0" smtClean="0">
                  <a:latin typeface="Century Gothic"/>
                  <a:cs typeface="Century Gothic"/>
                </a:rPr>
                <a:t>HQS</a:t>
              </a:r>
            </a:p>
          </p:txBody>
        </p:sp>
      </p:grpSp>
      <p:grpSp>
        <p:nvGrpSpPr>
          <p:cNvPr id="20" name="図形グループ 19"/>
          <p:cNvGrpSpPr/>
          <p:nvPr/>
        </p:nvGrpSpPr>
        <p:grpSpPr>
          <a:xfrm>
            <a:off x="2678664" y="6081547"/>
            <a:ext cx="3786673" cy="433963"/>
            <a:chOff x="1715640" y="1072314"/>
            <a:chExt cx="3786673" cy="433963"/>
          </a:xfrm>
        </p:grpSpPr>
        <p:grpSp>
          <p:nvGrpSpPr>
            <p:cNvPr id="21" name="図形グループ 20"/>
            <p:cNvGrpSpPr/>
            <p:nvPr/>
          </p:nvGrpSpPr>
          <p:grpSpPr>
            <a:xfrm>
              <a:off x="1715640" y="1072314"/>
              <a:ext cx="3786673" cy="433963"/>
              <a:chOff x="1598975" y="999048"/>
              <a:chExt cx="3786673" cy="433963"/>
            </a:xfrm>
          </p:grpSpPr>
          <p:sp>
            <p:nvSpPr>
              <p:cNvPr id="24" name="角丸四角形 23"/>
              <p:cNvSpPr/>
              <p:nvPr/>
            </p:nvSpPr>
            <p:spPr>
              <a:xfrm>
                <a:off x="1598975" y="999048"/>
                <a:ext cx="3786673" cy="433963"/>
              </a:xfrm>
              <a:prstGeom prst="roundRect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pic>
            <p:nvPicPr>
              <p:cNvPr id="25" name="図 2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1476" y="1084198"/>
                <a:ext cx="762000" cy="279400"/>
              </a:xfrm>
              <a:prstGeom prst="rect">
                <a:avLst/>
              </a:prstGeom>
            </p:spPr>
          </p:pic>
          <p:sp>
            <p:nvSpPr>
              <p:cNvPr id="26" name="テキスト ボックス 25"/>
              <p:cNvSpPr txBox="1"/>
              <p:nvPr/>
            </p:nvSpPr>
            <p:spPr>
              <a:xfrm>
                <a:off x="3573872" y="1059776"/>
                <a:ext cx="938912" cy="3488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altLang="ja-JP" sz="2000" dirty="0" err="1" smtClean="0">
                    <a:latin typeface="Century Gothic"/>
                    <a:cs typeface="Century Gothic"/>
                  </a:rPr>
                  <a:t>Qq</a:t>
                </a:r>
                <a:r>
                  <a:rPr lang="en-US" altLang="ja-JP" sz="2000" baseline="30000" dirty="0" err="1" smtClean="0">
                    <a:latin typeface="Century Gothic"/>
                    <a:cs typeface="Century Gothic"/>
                  </a:rPr>
                  <a:t>bar</a:t>
                </a:r>
                <a:r>
                  <a:rPr lang="en-US" altLang="ja-JP" sz="2000" dirty="0" smtClean="0">
                    <a:latin typeface="Century Gothic"/>
                    <a:cs typeface="Century Gothic"/>
                  </a:rPr>
                  <a:t>:</a:t>
                </a:r>
              </a:p>
            </p:txBody>
          </p:sp>
        </p:grpSp>
        <p:sp>
          <p:nvSpPr>
            <p:cNvPr id="23" name="テキスト ボックス 22"/>
            <p:cNvSpPr txBox="1"/>
            <p:nvPr/>
          </p:nvSpPr>
          <p:spPr>
            <a:xfrm>
              <a:off x="1726781" y="1145707"/>
              <a:ext cx="2083623" cy="2975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ja-JP" sz="1600" dirty="0" smtClean="0">
                  <a:latin typeface="Century Gothic"/>
                  <a:cs typeface="Century Gothic"/>
                </a:rPr>
                <a:t>Heavy-light meson: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331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L 0 -0.726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713652" y="0"/>
            <a:ext cx="7716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2. Theoretical framework for heavy hadrons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843821" y="523220"/>
            <a:ext cx="5530430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2800" dirty="0" smtClean="0">
                <a:latin typeface="Century Gothic"/>
                <a:cs typeface="Century Gothic"/>
              </a:rPr>
              <a:t>Heavy hadron effective theory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3073" y="1161789"/>
            <a:ext cx="990600" cy="30480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9617" y="1161789"/>
            <a:ext cx="863600" cy="304800"/>
          </a:xfrm>
          <a:prstGeom prst="rect">
            <a:avLst/>
          </a:prstGeom>
        </p:spPr>
      </p:pic>
      <p:grpSp>
        <p:nvGrpSpPr>
          <p:cNvPr id="21" name="図形グループ 20"/>
          <p:cNvGrpSpPr/>
          <p:nvPr/>
        </p:nvGrpSpPr>
        <p:grpSpPr>
          <a:xfrm>
            <a:off x="216776" y="1613936"/>
            <a:ext cx="8662544" cy="1479736"/>
            <a:chOff x="216776" y="1613936"/>
            <a:chExt cx="8662544" cy="1479736"/>
          </a:xfrm>
        </p:grpSpPr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61720" y="2367291"/>
              <a:ext cx="1117600" cy="304800"/>
            </a:xfrm>
            <a:prstGeom prst="rect">
              <a:avLst/>
            </a:prstGeom>
          </p:spPr>
        </p:pic>
        <p:grpSp>
          <p:nvGrpSpPr>
            <p:cNvPr id="27" name="図形グループ 26"/>
            <p:cNvGrpSpPr/>
            <p:nvPr/>
          </p:nvGrpSpPr>
          <p:grpSpPr>
            <a:xfrm>
              <a:off x="2757452" y="1923441"/>
              <a:ext cx="3519698" cy="1170231"/>
              <a:chOff x="2904514" y="2228716"/>
              <a:chExt cx="3519698" cy="1170231"/>
            </a:xfrm>
          </p:grpSpPr>
          <p:sp>
            <p:nvSpPr>
              <p:cNvPr id="20" name="角丸四角形 19"/>
              <p:cNvSpPr/>
              <p:nvPr/>
            </p:nvSpPr>
            <p:spPr>
              <a:xfrm>
                <a:off x="2924940" y="2255515"/>
                <a:ext cx="3499272" cy="1143432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pic>
            <p:nvPicPr>
              <p:cNvPr id="11" name="図 1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52029" y="2566141"/>
                <a:ext cx="1041400" cy="406400"/>
              </a:xfrm>
              <a:prstGeom prst="rect">
                <a:avLst/>
              </a:prstGeom>
            </p:spPr>
          </p:pic>
          <p:pic>
            <p:nvPicPr>
              <p:cNvPr id="12" name="図 1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71684" y="2540741"/>
                <a:ext cx="1066800" cy="431800"/>
              </a:xfrm>
              <a:prstGeom prst="rect">
                <a:avLst/>
              </a:prstGeom>
            </p:spPr>
          </p:pic>
          <p:pic>
            <p:nvPicPr>
              <p:cNvPr id="13" name="図 1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718085" y="3017947"/>
                <a:ext cx="1168400" cy="355600"/>
              </a:xfrm>
              <a:prstGeom prst="rect">
                <a:avLst/>
              </a:prstGeom>
            </p:spPr>
          </p:pic>
          <p:pic>
            <p:nvPicPr>
              <p:cNvPr id="14" name="図 13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059472" y="3017947"/>
                <a:ext cx="1168400" cy="381000"/>
              </a:xfrm>
              <a:prstGeom prst="rect">
                <a:avLst/>
              </a:prstGeom>
            </p:spPr>
          </p:pic>
          <p:sp>
            <p:nvSpPr>
              <p:cNvPr id="23" name="テキスト ボックス 22"/>
              <p:cNvSpPr txBox="1"/>
              <p:nvPr/>
            </p:nvSpPr>
            <p:spPr>
              <a:xfrm>
                <a:off x="3031007" y="2602774"/>
                <a:ext cx="479092" cy="3488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altLang="ja-JP" sz="2000" dirty="0" smtClean="0">
                    <a:latin typeface="Century Gothic"/>
                    <a:cs typeface="Century Gothic"/>
                  </a:rPr>
                  <a:t>Q:</a:t>
                </a:r>
              </a:p>
            </p:txBody>
          </p:sp>
          <p:sp>
            <p:nvSpPr>
              <p:cNvPr id="24" name="テキスト ボックス 23"/>
              <p:cNvSpPr txBox="1"/>
              <p:nvPr/>
            </p:nvSpPr>
            <p:spPr>
              <a:xfrm>
                <a:off x="2904514" y="3024734"/>
                <a:ext cx="715493" cy="3488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altLang="ja-JP" sz="2000" dirty="0" err="1" smtClean="0">
                    <a:latin typeface="Century Gothic"/>
                    <a:cs typeface="Century Gothic"/>
                  </a:rPr>
                  <a:t>q</a:t>
                </a:r>
                <a:r>
                  <a:rPr lang="en-US" altLang="ja-JP" sz="2000" baseline="30000" dirty="0" err="1" smtClean="0">
                    <a:latin typeface="Century Gothic"/>
                    <a:cs typeface="Century Gothic"/>
                  </a:rPr>
                  <a:t>bar</a:t>
                </a:r>
                <a:r>
                  <a:rPr lang="en-US" altLang="ja-JP" sz="2000" dirty="0" smtClean="0">
                    <a:latin typeface="Century Gothic"/>
                    <a:cs typeface="Century Gothic"/>
                  </a:rPr>
                  <a:t>:</a:t>
                </a:r>
              </a:p>
            </p:txBody>
          </p:sp>
          <p:sp>
            <p:nvSpPr>
              <p:cNvPr id="25" name="テキスト ボックス 24"/>
              <p:cNvSpPr txBox="1"/>
              <p:nvPr/>
            </p:nvSpPr>
            <p:spPr>
              <a:xfrm>
                <a:off x="3877014" y="2228716"/>
                <a:ext cx="891991" cy="2975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altLang="ja-JP" sz="1600" dirty="0" smtClean="0">
                    <a:latin typeface="Century Gothic"/>
                    <a:cs typeface="Century Gothic"/>
                  </a:rPr>
                  <a:t>spin up</a:t>
                </a:r>
              </a:p>
            </p:txBody>
          </p:sp>
          <p:sp>
            <p:nvSpPr>
              <p:cNvPr id="26" name="テキスト ボックス 25"/>
              <p:cNvSpPr txBox="1"/>
              <p:nvPr/>
            </p:nvSpPr>
            <p:spPr>
              <a:xfrm>
                <a:off x="5035816" y="2228716"/>
                <a:ext cx="1197864" cy="2975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altLang="ja-JP" sz="1600" dirty="0" smtClean="0">
                    <a:latin typeface="Century Gothic"/>
                    <a:cs typeface="Century Gothic"/>
                  </a:rPr>
                  <a:t>spin down</a:t>
                </a:r>
              </a:p>
            </p:txBody>
          </p:sp>
        </p:grpSp>
        <p:sp>
          <p:nvSpPr>
            <p:cNvPr id="37" name="テキスト ボックス 36"/>
            <p:cNvSpPr txBox="1"/>
            <p:nvPr/>
          </p:nvSpPr>
          <p:spPr>
            <a:xfrm>
              <a:off x="216776" y="1613936"/>
              <a:ext cx="3873577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ja-JP" sz="2000" dirty="0" smtClean="0">
                  <a:latin typeface="Century Gothic"/>
                  <a:cs typeface="Century Gothic"/>
                </a:rPr>
                <a:t>① Constructing effective field</a:t>
              </a:r>
            </a:p>
          </p:txBody>
        </p:sp>
        <p:sp>
          <p:nvSpPr>
            <p:cNvPr id="40" name="テキスト ボックス 39"/>
            <p:cNvSpPr txBox="1"/>
            <p:nvPr/>
          </p:nvSpPr>
          <p:spPr>
            <a:xfrm>
              <a:off x="6387260" y="2415155"/>
              <a:ext cx="1443524" cy="2975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ja-JP" sz="1600" dirty="0" smtClean="0">
                  <a:latin typeface="Century Gothic"/>
                  <a:cs typeface="Century Gothic"/>
                </a:rPr>
                <a:t>at rest frame</a:t>
              </a:r>
            </a:p>
          </p:txBody>
        </p:sp>
      </p:grpSp>
      <p:grpSp>
        <p:nvGrpSpPr>
          <p:cNvPr id="9" name="図形グループ 8"/>
          <p:cNvGrpSpPr/>
          <p:nvPr/>
        </p:nvGrpSpPr>
        <p:grpSpPr>
          <a:xfrm>
            <a:off x="1104033" y="3112820"/>
            <a:ext cx="7493463" cy="3684125"/>
            <a:chOff x="1104033" y="3112820"/>
            <a:chExt cx="7493463" cy="3684125"/>
          </a:xfrm>
        </p:grpSpPr>
        <p:sp>
          <p:nvSpPr>
            <p:cNvPr id="28" name="角丸四角形 27"/>
            <p:cNvSpPr/>
            <p:nvPr/>
          </p:nvSpPr>
          <p:spPr>
            <a:xfrm>
              <a:off x="1104033" y="3492344"/>
              <a:ext cx="7493463" cy="3272547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846583" y="3782154"/>
              <a:ext cx="2870200" cy="584200"/>
            </a:xfrm>
            <a:prstGeom prst="rect">
              <a:avLst/>
            </a:prstGeom>
          </p:spPr>
        </p:pic>
        <p:pic>
          <p:nvPicPr>
            <p:cNvPr id="16" name="図 1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17960" y="4588626"/>
              <a:ext cx="2032000" cy="609600"/>
            </a:xfrm>
            <a:prstGeom prst="rect">
              <a:avLst/>
            </a:prstGeom>
          </p:spPr>
        </p:pic>
        <p:pic>
          <p:nvPicPr>
            <p:cNvPr id="17" name="図 1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57324" y="5161593"/>
              <a:ext cx="3556000" cy="660400"/>
            </a:xfrm>
            <a:prstGeom prst="rect">
              <a:avLst/>
            </a:prstGeom>
          </p:spPr>
        </p:pic>
        <p:pic>
          <p:nvPicPr>
            <p:cNvPr id="18" name="図 1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823783" y="5760938"/>
              <a:ext cx="2032000" cy="584200"/>
            </a:xfrm>
            <a:prstGeom prst="rect">
              <a:avLst/>
            </a:prstGeom>
          </p:spPr>
        </p:pic>
        <p:pic>
          <p:nvPicPr>
            <p:cNvPr id="29" name="図 28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991422" y="3782154"/>
              <a:ext cx="1117600" cy="609600"/>
            </a:xfrm>
            <a:prstGeom prst="rect">
              <a:avLst/>
            </a:prstGeom>
          </p:spPr>
        </p:pic>
        <p:pic>
          <p:nvPicPr>
            <p:cNvPr id="33" name="図 32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991422" y="4600836"/>
              <a:ext cx="1219200" cy="533400"/>
            </a:xfrm>
            <a:prstGeom prst="rect">
              <a:avLst/>
            </a:prstGeom>
          </p:spPr>
        </p:pic>
        <p:pic>
          <p:nvPicPr>
            <p:cNvPr id="34" name="図 33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999730" y="5161593"/>
              <a:ext cx="1219200" cy="558800"/>
            </a:xfrm>
            <a:prstGeom prst="rect">
              <a:avLst/>
            </a:prstGeom>
          </p:spPr>
        </p:pic>
        <p:pic>
          <p:nvPicPr>
            <p:cNvPr id="36" name="図 35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034578" y="5728595"/>
              <a:ext cx="1219200" cy="558800"/>
            </a:xfrm>
            <a:prstGeom prst="rect">
              <a:avLst/>
            </a:prstGeom>
          </p:spPr>
        </p:pic>
        <p:sp>
          <p:nvSpPr>
            <p:cNvPr id="38" name="テキスト ボックス 37"/>
            <p:cNvSpPr txBox="1"/>
            <p:nvPr/>
          </p:nvSpPr>
          <p:spPr>
            <a:xfrm>
              <a:off x="1202463" y="3956486"/>
              <a:ext cx="951102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ja-JP" sz="2000" dirty="0" smtClean="0">
                  <a:latin typeface="Century Gothic"/>
                  <a:cs typeface="Century Gothic"/>
                </a:rPr>
                <a:t>spin 0:</a:t>
              </a:r>
            </a:p>
          </p:txBody>
        </p:sp>
        <p:sp>
          <p:nvSpPr>
            <p:cNvPr id="39" name="テキスト ボックス 38"/>
            <p:cNvSpPr txBox="1"/>
            <p:nvPr/>
          </p:nvSpPr>
          <p:spPr>
            <a:xfrm>
              <a:off x="1202463" y="5276776"/>
              <a:ext cx="951102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ja-JP" sz="2000" dirty="0" smtClean="0">
                  <a:latin typeface="Century Gothic"/>
                  <a:cs typeface="Century Gothic"/>
                </a:rPr>
                <a:t>spin 1:</a:t>
              </a:r>
            </a:p>
          </p:txBody>
        </p:sp>
        <p:sp>
          <p:nvSpPr>
            <p:cNvPr id="41" name="テキスト ボックス 40"/>
            <p:cNvSpPr txBox="1"/>
            <p:nvPr/>
          </p:nvSpPr>
          <p:spPr>
            <a:xfrm>
              <a:off x="4585316" y="3492344"/>
              <a:ext cx="1233831" cy="2975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ja-JP" sz="1600" dirty="0" smtClean="0">
                  <a:latin typeface="Century Gothic"/>
                  <a:cs typeface="Century Gothic"/>
                </a:rPr>
                <a:t> rest frame</a:t>
              </a:r>
            </a:p>
          </p:txBody>
        </p:sp>
        <p:sp>
          <p:nvSpPr>
            <p:cNvPr id="42" name="テキスト ボックス 41"/>
            <p:cNvSpPr txBox="1"/>
            <p:nvPr/>
          </p:nvSpPr>
          <p:spPr>
            <a:xfrm>
              <a:off x="6089118" y="3492344"/>
              <a:ext cx="958616" cy="2975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ja-JP" sz="1600" dirty="0" smtClean="0">
                  <a:latin typeface="Century Gothic"/>
                  <a:cs typeface="Century Gothic"/>
                </a:rPr>
                <a:t>v-frame</a:t>
              </a:r>
            </a:p>
          </p:txBody>
        </p:sp>
        <p:grpSp>
          <p:nvGrpSpPr>
            <p:cNvPr id="46" name="図形グループ 45"/>
            <p:cNvGrpSpPr/>
            <p:nvPr/>
          </p:nvGrpSpPr>
          <p:grpSpPr>
            <a:xfrm>
              <a:off x="3664708" y="6389566"/>
              <a:ext cx="4251560" cy="407379"/>
              <a:chOff x="300553" y="3323724"/>
              <a:chExt cx="4251560" cy="407379"/>
            </a:xfrm>
          </p:grpSpPr>
          <p:pic>
            <p:nvPicPr>
              <p:cNvPr id="43" name="図 42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00553" y="3349124"/>
                <a:ext cx="812800" cy="279400"/>
              </a:xfrm>
              <a:prstGeom prst="rect">
                <a:avLst/>
              </a:prstGeom>
            </p:spPr>
          </p:pic>
          <p:pic>
            <p:nvPicPr>
              <p:cNvPr id="44" name="図 43"/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69991" y="3350103"/>
                <a:ext cx="1397000" cy="381000"/>
              </a:xfrm>
              <a:prstGeom prst="rect">
                <a:avLst/>
              </a:prstGeom>
            </p:spPr>
          </p:pic>
          <p:pic>
            <p:nvPicPr>
              <p:cNvPr id="45" name="図 44"/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723313" y="3323724"/>
                <a:ext cx="1828800" cy="304800"/>
              </a:xfrm>
              <a:prstGeom prst="rect">
                <a:avLst/>
              </a:prstGeom>
            </p:spPr>
          </p:pic>
        </p:grpSp>
        <p:sp>
          <p:nvSpPr>
            <p:cNvPr id="47" name="テキスト ボックス 46"/>
            <p:cNvSpPr txBox="1"/>
            <p:nvPr/>
          </p:nvSpPr>
          <p:spPr>
            <a:xfrm>
              <a:off x="1591083" y="6440367"/>
              <a:ext cx="2099453" cy="2975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ja-JP" sz="1600" dirty="0" smtClean="0">
                  <a:latin typeface="Century Gothic"/>
                  <a:cs typeface="Century Gothic"/>
                </a:rPr>
                <a:t>polarization vector:</a:t>
              </a:r>
            </a:p>
          </p:txBody>
        </p:sp>
        <p:sp>
          <p:nvSpPr>
            <p:cNvPr id="48" name="右矢印 47"/>
            <p:cNvSpPr/>
            <p:nvPr/>
          </p:nvSpPr>
          <p:spPr>
            <a:xfrm rot="5400000">
              <a:off x="4388173" y="3066160"/>
              <a:ext cx="367654" cy="460974"/>
            </a:xfrm>
            <a:prstGeom prst="right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2" name="図形グループ 21"/>
          <p:cNvGrpSpPr/>
          <p:nvPr/>
        </p:nvGrpSpPr>
        <p:grpSpPr>
          <a:xfrm>
            <a:off x="2678664" y="1072314"/>
            <a:ext cx="3786673" cy="433963"/>
            <a:chOff x="1715640" y="1072314"/>
            <a:chExt cx="3786673" cy="433963"/>
          </a:xfrm>
        </p:grpSpPr>
        <p:grpSp>
          <p:nvGrpSpPr>
            <p:cNvPr id="3" name="図形グループ 2"/>
            <p:cNvGrpSpPr/>
            <p:nvPr/>
          </p:nvGrpSpPr>
          <p:grpSpPr>
            <a:xfrm>
              <a:off x="1715640" y="1072314"/>
              <a:ext cx="3786673" cy="433963"/>
              <a:chOff x="1598975" y="999048"/>
              <a:chExt cx="3786673" cy="433963"/>
            </a:xfrm>
          </p:grpSpPr>
          <p:sp>
            <p:nvSpPr>
              <p:cNvPr id="2" name="角丸四角形 1"/>
              <p:cNvSpPr/>
              <p:nvPr/>
            </p:nvSpPr>
            <p:spPr>
              <a:xfrm>
                <a:off x="1598975" y="999048"/>
                <a:ext cx="3786673" cy="433963"/>
              </a:xfrm>
              <a:prstGeom prst="roundRect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pic>
            <p:nvPicPr>
              <p:cNvPr id="6" name="図 5"/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521476" y="1084198"/>
                <a:ext cx="762000" cy="279400"/>
              </a:xfrm>
              <a:prstGeom prst="rect">
                <a:avLst/>
              </a:prstGeom>
            </p:spPr>
          </p:pic>
          <p:sp>
            <p:nvSpPr>
              <p:cNvPr id="19" name="テキスト ボックス 18"/>
              <p:cNvSpPr txBox="1"/>
              <p:nvPr/>
            </p:nvSpPr>
            <p:spPr>
              <a:xfrm>
                <a:off x="3573872" y="1059776"/>
                <a:ext cx="938912" cy="3488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altLang="ja-JP" sz="2000" dirty="0" err="1" smtClean="0">
                    <a:latin typeface="Century Gothic"/>
                    <a:cs typeface="Century Gothic"/>
                  </a:rPr>
                  <a:t>Qq</a:t>
                </a:r>
                <a:r>
                  <a:rPr lang="en-US" altLang="ja-JP" sz="2000" baseline="30000" dirty="0" err="1" smtClean="0">
                    <a:latin typeface="Century Gothic"/>
                    <a:cs typeface="Century Gothic"/>
                  </a:rPr>
                  <a:t>bar</a:t>
                </a:r>
                <a:r>
                  <a:rPr lang="en-US" altLang="ja-JP" sz="2000" dirty="0" smtClean="0">
                    <a:latin typeface="Century Gothic"/>
                    <a:cs typeface="Century Gothic"/>
                  </a:rPr>
                  <a:t>:</a:t>
                </a:r>
              </a:p>
            </p:txBody>
          </p:sp>
        </p:grpSp>
        <p:sp>
          <p:nvSpPr>
            <p:cNvPr id="49" name="テキスト ボックス 48"/>
            <p:cNvSpPr txBox="1"/>
            <p:nvPr/>
          </p:nvSpPr>
          <p:spPr>
            <a:xfrm>
              <a:off x="1726781" y="1145707"/>
              <a:ext cx="2083623" cy="2975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ja-JP" sz="1600" dirty="0" smtClean="0">
                  <a:latin typeface="Century Gothic"/>
                  <a:cs typeface="Century Gothic"/>
                </a:rPr>
                <a:t>Heavy-light meson: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136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角丸四角形 8"/>
          <p:cNvSpPr/>
          <p:nvPr/>
        </p:nvSpPr>
        <p:spPr>
          <a:xfrm>
            <a:off x="127000" y="1395912"/>
            <a:ext cx="8901545" cy="5366262"/>
          </a:xfrm>
          <a:prstGeom prst="roundRect">
            <a:avLst/>
          </a:prstGeom>
          <a:noFill/>
          <a:ln w="285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061567" y="1202860"/>
            <a:ext cx="702087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b="1" dirty="0" smtClean="0">
                <a:latin typeface="Century Gothic"/>
                <a:cs typeface="Century Gothic"/>
              </a:rPr>
              <a:t>SU(2) spin doublet representation of fermion and </a:t>
            </a:r>
            <a:r>
              <a:rPr lang="en-US" altLang="ja-JP" sz="1600" b="1" dirty="0" err="1" smtClean="0">
                <a:latin typeface="Century Gothic"/>
                <a:cs typeface="Century Gothic"/>
              </a:rPr>
              <a:t>antifermion</a:t>
            </a:r>
            <a:r>
              <a:rPr lang="en-US" altLang="ja-JP" sz="1600" b="1" dirty="0" smtClean="0">
                <a:latin typeface="Century Gothic"/>
                <a:cs typeface="Century Gothic"/>
              </a:rPr>
              <a:t> (review)</a:t>
            </a:r>
            <a:endParaRPr lang="ja-JP" altLang="en-US" sz="1600" b="1" dirty="0">
              <a:latin typeface="Century Gothic"/>
              <a:cs typeface="Century Gothic"/>
            </a:endParaRPr>
          </a:p>
        </p:txBody>
      </p:sp>
      <p:grpSp>
        <p:nvGrpSpPr>
          <p:cNvPr id="36" name="図形グループ 35"/>
          <p:cNvGrpSpPr/>
          <p:nvPr/>
        </p:nvGrpSpPr>
        <p:grpSpPr>
          <a:xfrm>
            <a:off x="205150" y="1479909"/>
            <a:ext cx="6514638" cy="939800"/>
            <a:chOff x="205150" y="1479909"/>
            <a:chExt cx="6514638" cy="939800"/>
          </a:xfrm>
        </p:grpSpPr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76107" y="1479909"/>
              <a:ext cx="2438400" cy="939800"/>
            </a:xfrm>
            <a:prstGeom prst="rect">
              <a:avLst/>
            </a:prstGeom>
          </p:spPr>
        </p:pic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62388" y="1694135"/>
              <a:ext cx="2057400" cy="431800"/>
            </a:xfrm>
            <a:prstGeom prst="rect">
              <a:avLst/>
            </a:prstGeom>
          </p:spPr>
        </p:pic>
        <p:sp>
          <p:nvSpPr>
            <p:cNvPr id="21" name="テキスト ボックス 20"/>
            <p:cNvSpPr txBox="1"/>
            <p:nvPr/>
          </p:nvSpPr>
          <p:spPr>
            <a:xfrm>
              <a:off x="205150" y="1762787"/>
              <a:ext cx="188034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dirty="0" smtClean="0">
                  <a:latin typeface="Century Gothic"/>
                  <a:cs typeface="Century Gothic"/>
                </a:rPr>
                <a:t>① SU(2) operator</a:t>
              </a:r>
              <a:endParaRPr lang="ja-JP" altLang="en-US" sz="16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37" name="図形グループ 36"/>
          <p:cNvGrpSpPr/>
          <p:nvPr/>
        </p:nvGrpSpPr>
        <p:grpSpPr>
          <a:xfrm>
            <a:off x="203849" y="2231001"/>
            <a:ext cx="7829217" cy="838200"/>
            <a:chOff x="203849" y="2231001"/>
            <a:chExt cx="7829217" cy="838200"/>
          </a:xfrm>
        </p:grpSpPr>
        <p:sp>
          <p:nvSpPr>
            <p:cNvPr id="24" name="角丸四角形 23"/>
            <p:cNvSpPr/>
            <p:nvPr/>
          </p:nvSpPr>
          <p:spPr>
            <a:xfrm>
              <a:off x="2373352" y="2385383"/>
              <a:ext cx="2794910" cy="517201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2" name="図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40666" y="2231001"/>
              <a:ext cx="2692400" cy="838200"/>
            </a:xfrm>
            <a:prstGeom prst="rect">
              <a:avLst/>
            </a:prstGeom>
          </p:spPr>
        </p:pic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41998" y="2371959"/>
              <a:ext cx="2565400" cy="533400"/>
            </a:xfrm>
            <a:prstGeom prst="rect">
              <a:avLst/>
            </a:prstGeom>
          </p:spPr>
        </p:pic>
        <p:sp>
          <p:nvSpPr>
            <p:cNvPr id="22" name="テキスト ボックス 21"/>
            <p:cNvSpPr txBox="1"/>
            <p:nvPr/>
          </p:nvSpPr>
          <p:spPr>
            <a:xfrm>
              <a:off x="203849" y="2440943"/>
              <a:ext cx="20838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dirty="0" smtClean="0">
                  <a:latin typeface="Century Gothic"/>
                  <a:cs typeface="Century Gothic"/>
                </a:rPr>
                <a:t>② Special property</a:t>
              </a:r>
              <a:endParaRPr lang="ja-JP" altLang="en-US" sz="16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39" name="図形グループ 38"/>
          <p:cNvGrpSpPr/>
          <p:nvPr/>
        </p:nvGrpSpPr>
        <p:grpSpPr>
          <a:xfrm>
            <a:off x="205150" y="4382952"/>
            <a:ext cx="6633800" cy="1158648"/>
            <a:chOff x="205150" y="4382952"/>
            <a:chExt cx="6633800" cy="1158648"/>
          </a:xfrm>
        </p:grpSpPr>
        <p:pic>
          <p:nvPicPr>
            <p:cNvPr id="17" name="図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1550" y="4627200"/>
              <a:ext cx="5867400" cy="914400"/>
            </a:xfrm>
            <a:prstGeom prst="rect">
              <a:avLst/>
            </a:prstGeom>
          </p:spPr>
        </p:pic>
        <p:sp>
          <p:nvSpPr>
            <p:cNvPr id="25" name="テキスト ボックス 24"/>
            <p:cNvSpPr txBox="1"/>
            <p:nvPr/>
          </p:nvSpPr>
          <p:spPr>
            <a:xfrm>
              <a:off x="205150" y="4382952"/>
              <a:ext cx="26305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dirty="0" smtClean="0">
                  <a:latin typeface="Century Gothic"/>
                  <a:cs typeface="Century Gothic"/>
                </a:rPr>
                <a:t>④ Unitary transformation</a:t>
              </a:r>
              <a:endParaRPr lang="ja-JP" altLang="en-US" sz="16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38" name="図形グループ 37"/>
          <p:cNvGrpSpPr/>
          <p:nvPr/>
        </p:nvGrpSpPr>
        <p:grpSpPr>
          <a:xfrm>
            <a:off x="205150" y="2710845"/>
            <a:ext cx="6986946" cy="1855823"/>
            <a:chOff x="205150" y="2710845"/>
            <a:chExt cx="6986946" cy="1855823"/>
          </a:xfrm>
        </p:grpSpPr>
        <p:pic>
          <p:nvPicPr>
            <p:cNvPr id="14" name="図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91087" y="3195370"/>
              <a:ext cx="2565400" cy="863600"/>
            </a:xfrm>
            <a:prstGeom prst="rect">
              <a:avLst/>
            </a:prstGeom>
          </p:spPr>
        </p:pic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25096" y="3220596"/>
              <a:ext cx="2667000" cy="863600"/>
            </a:xfrm>
            <a:prstGeom prst="rect">
              <a:avLst/>
            </a:prstGeom>
          </p:spPr>
        </p:pic>
        <p:pic>
          <p:nvPicPr>
            <p:cNvPr id="16" name="図 1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56913" y="4160268"/>
              <a:ext cx="1041400" cy="406400"/>
            </a:xfrm>
            <a:prstGeom prst="rect">
              <a:avLst/>
            </a:prstGeom>
          </p:spPr>
        </p:pic>
        <p:sp>
          <p:nvSpPr>
            <p:cNvPr id="23" name="テキスト ボックス 22"/>
            <p:cNvSpPr txBox="1"/>
            <p:nvPr/>
          </p:nvSpPr>
          <p:spPr>
            <a:xfrm>
              <a:off x="205150" y="2879700"/>
              <a:ext cx="36247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dirty="0" smtClean="0">
                  <a:latin typeface="Century Gothic"/>
                  <a:cs typeface="Century Gothic"/>
                </a:rPr>
                <a:t>③ Fermion (</a:t>
              </a:r>
              <a:r>
                <a:rPr lang="en-US" altLang="ja-JP" sz="1600" b="1" dirty="0" smtClean="0">
                  <a:latin typeface="Century Gothic"/>
                  <a:cs typeface="Century Gothic"/>
                </a:rPr>
                <a:t>2</a:t>
              </a:r>
              <a:r>
                <a:rPr lang="en-US" altLang="ja-JP" sz="1600" dirty="0" smtClean="0">
                  <a:latin typeface="Century Gothic"/>
                  <a:cs typeface="Century Gothic"/>
                </a:rPr>
                <a:t>) and </a:t>
              </a:r>
              <a:r>
                <a:rPr lang="en-US" altLang="ja-JP" sz="1600" dirty="0" err="1" smtClean="0">
                  <a:latin typeface="Century Gothic"/>
                  <a:cs typeface="Century Gothic"/>
                </a:rPr>
                <a:t>antifermion</a:t>
              </a:r>
              <a:r>
                <a:rPr lang="en-US" altLang="ja-JP" sz="1600" dirty="0" smtClean="0">
                  <a:latin typeface="Century Gothic"/>
                  <a:cs typeface="Century Gothic"/>
                </a:rPr>
                <a:t> (</a:t>
              </a:r>
              <a:r>
                <a:rPr lang="en-US" altLang="ja-JP" sz="1600" b="1" dirty="0" smtClean="0">
                  <a:latin typeface="Century Gothic"/>
                  <a:cs typeface="Century Gothic"/>
                </a:rPr>
                <a:t>2</a:t>
              </a:r>
              <a:r>
                <a:rPr lang="en-US" altLang="ja-JP" sz="1600" dirty="0" smtClean="0">
                  <a:latin typeface="Century Gothic"/>
                  <a:cs typeface="Century Gothic"/>
                </a:rPr>
                <a:t>*)</a:t>
              </a:r>
              <a:endParaRPr lang="ja-JP" altLang="en-US" sz="1600" dirty="0">
                <a:latin typeface="Century Gothic"/>
                <a:cs typeface="Century Gothic"/>
              </a:endParaRPr>
            </a:p>
          </p:txBody>
        </p:sp>
        <p:sp>
          <p:nvSpPr>
            <p:cNvPr id="26" name="円弧 25"/>
            <p:cNvSpPr/>
            <p:nvPr/>
          </p:nvSpPr>
          <p:spPr>
            <a:xfrm>
              <a:off x="2642808" y="2710845"/>
              <a:ext cx="3432218" cy="1485016"/>
            </a:xfrm>
            <a:prstGeom prst="arc">
              <a:avLst>
                <a:gd name="adj1" fmla="val 910686"/>
                <a:gd name="adj2" fmla="val 9868470"/>
              </a:avLst>
            </a:prstGeom>
            <a:ln w="57150" cmpd="sng">
              <a:solidFill>
                <a:schemeClr val="tx1">
                  <a:lumMod val="50000"/>
                  <a:lumOff val="50000"/>
                </a:schemeClr>
              </a:solidFill>
              <a:headEnd type="triangle" w="lg" len="med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4898313" y="4191620"/>
              <a:ext cx="10323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b="1" dirty="0" smtClean="0">
                  <a:solidFill>
                    <a:srgbClr val="C0504D"/>
                  </a:solidFill>
                  <a:latin typeface="Century Gothic"/>
                  <a:cs typeface="Century Gothic"/>
                </a:rPr>
                <a:t>2</a:t>
              </a:r>
              <a:r>
                <a:rPr lang="en-US" altLang="ja-JP" sz="1600" dirty="0" smtClean="0">
                  <a:solidFill>
                    <a:srgbClr val="C0504D"/>
                  </a:solidFill>
                  <a:latin typeface="Century Gothic"/>
                  <a:cs typeface="Century Gothic"/>
                </a:rPr>
                <a:t>≠</a:t>
              </a:r>
              <a:r>
                <a:rPr lang="en-US" altLang="ja-JP" sz="1600" b="1" dirty="0" smtClean="0">
                  <a:solidFill>
                    <a:srgbClr val="C0504D"/>
                  </a:solidFill>
                  <a:latin typeface="Century Gothic"/>
                  <a:cs typeface="Century Gothic"/>
                </a:rPr>
                <a:t>2</a:t>
              </a:r>
              <a:r>
                <a:rPr lang="en-US" altLang="ja-JP" sz="1600" dirty="0" smtClean="0">
                  <a:solidFill>
                    <a:srgbClr val="C0504D"/>
                  </a:solidFill>
                  <a:latin typeface="Century Gothic"/>
                  <a:cs typeface="Century Gothic"/>
                </a:rPr>
                <a:t>* </a:t>
              </a:r>
              <a:r>
                <a:rPr lang="en-US" altLang="ja-JP" sz="1600" b="1" dirty="0" smtClean="0">
                  <a:solidFill>
                    <a:srgbClr val="C0504D"/>
                  </a:solidFill>
                  <a:latin typeface="Century Gothic"/>
                  <a:cs typeface="Century Gothic"/>
                </a:rPr>
                <a:t>???</a:t>
              </a:r>
              <a:endParaRPr lang="ja-JP" altLang="en-US" sz="1600" b="1" dirty="0">
                <a:solidFill>
                  <a:srgbClr val="C0504D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40" name="図形グループ 39"/>
          <p:cNvGrpSpPr/>
          <p:nvPr/>
        </p:nvGrpSpPr>
        <p:grpSpPr>
          <a:xfrm>
            <a:off x="203849" y="5486743"/>
            <a:ext cx="3924271" cy="1158902"/>
            <a:chOff x="203849" y="5486743"/>
            <a:chExt cx="3924271" cy="1158902"/>
          </a:xfrm>
        </p:grpSpPr>
        <p:pic>
          <p:nvPicPr>
            <p:cNvPr id="18" name="図 1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05520" y="5756645"/>
              <a:ext cx="3022600" cy="889000"/>
            </a:xfrm>
            <a:prstGeom prst="rect">
              <a:avLst/>
            </a:prstGeom>
          </p:spPr>
        </p:pic>
        <p:sp>
          <p:nvSpPr>
            <p:cNvPr id="28" name="テキスト ボックス 27"/>
            <p:cNvSpPr txBox="1"/>
            <p:nvPr/>
          </p:nvSpPr>
          <p:spPr>
            <a:xfrm>
              <a:off x="203849" y="5486743"/>
              <a:ext cx="392427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dirty="0" smtClean="0">
                  <a:latin typeface="Century Gothic"/>
                  <a:cs typeface="Century Gothic"/>
                </a:rPr>
                <a:t>⑤ Transformation of </a:t>
              </a:r>
              <a:r>
                <a:rPr lang="en-US" altLang="ja-JP" sz="1600" b="1" dirty="0" smtClean="0">
                  <a:latin typeface="Century Gothic"/>
                  <a:cs typeface="Century Gothic"/>
                </a:rPr>
                <a:t>2</a:t>
              </a:r>
              <a:r>
                <a:rPr lang="en-US" altLang="ja-JP" sz="1600" dirty="0" smtClean="0">
                  <a:latin typeface="Century Gothic"/>
                  <a:cs typeface="Century Gothic"/>
                </a:rPr>
                <a:t>* representation</a:t>
              </a:r>
              <a:endParaRPr lang="ja-JP" altLang="en-US" sz="16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35" name="図形グループ 34"/>
          <p:cNvGrpSpPr/>
          <p:nvPr/>
        </p:nvGrpSpPr>
        <p:grpSpPr>
          <a:xfrm>
            <a:off x="4571586" y="5742076"/>
            <a:ext cx="3816838" cy="949337"/>
            <a:chOff x="4571586" y="5742076"/>
            <a:chExt cx="3816838" cy="949337"/>
          </a:xfrm>
        </p:grpSpPr>
        <p:sp>
          <p:nvSpPr>
            <p:cNvPr id="30" name="角丸四角形 29"/>
            <p:cNvSpPr/>
            <p:nvPr/>
          </p:nvSpPr>
          <p:spPr>
            <a:xfrm>
              <a:off x="6615133" y="5742076"/>
              <a:ext cx="1773291" cy="949337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角丸四角形 28"/>
            <p:cNvSpPr/>
            <p:nvPr/>
          </p:nvSpPr>
          <p:spPr>
            <a:xfrm>
              <a:off x="4571586" y="5742076"/>
              <a:ext cx="1491992" cy="949337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9" name="図 1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077523" y="5777292"/>
              <a:ext cx="914400" cy="889000"/>
            </a:xfrm>
            <a:prstGeom prst="rect">
              <a:avLst/>
            </a:prstGeom>
          </p:spPr>
        </p:pic>
        <p:pic>
          <p:nvPicPr>
            <p:cNvPr id="20" name="図 1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162318" y="5777292"/>
              <a:ext cx="1168400" cy="838200"/>
            </a:xfrm>
            <a:prstGeom prst="rect">
              <a:avLst/>
            </a:prstGeom>
          </p:spPr>
        </p:pic>
        <p:sp>
          <p:nvSpPr>
            <p:cNvPr id="31" name="テキスト ボックス 30"/>
            <p:cNvSpPr txBox="1"/>
            <p:nvPr/>
          </p:nvSpPr>
          <p:spPr>
            <a:xfrm>
              <a:off x="4580873" y="5905391"/>
              <a:ext cx="528109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200" b="1" dirty="0" smtClean="0">
                  <a:latin typeface="Century Gothic"/>
                  <a:cs typeface="Century Gothic"/>
                </a:rPr>
                <a:t>2</a:t>
              </a:r>
              <a:r>
                <a:rPr lang="en-US" altLang="ja-JP" sz="3200" dirty="0" smtClean="0">
                  <a:latin typeface="Century Gothic"/>
                  <a:cs typeface="Century Gothic"/>
                </a:rPr>
                <a:t>:</a:t>
              </a:r>
              <a:endParaRPr lang="ja-JP" altLang="en-US" sz="3200" dirty="0">
                <a:latin typeface="Century Gothic"/>
                <a:cs typeface="Century Gothic"/>
              </a:endParaRPr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6593449" y="5905391"/>
              <a:ext cx="70243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200" b="1" dirty="0" smtClean="0">
                  <a:latin typeface="Century Gothic"/>
                  <a:cs typeface="Century Gothic"/>
                </a:rPr>
                <a:t>2</a:t>
              </a:r>
              <a:r>
                <a:rPr lang="en-US" altLang="ja-JP" sz="3200" dirty="0" smtClean="0">
                  <a:latin typeface="Century Gothic"/>
                  <a:cs typeface="Century Gothic"/>
                </a:rPr>
                <a:t>*:</a:t>
              </a:r>
              <a:endParaRPr lang="ja-JP" altLang="en-US" sz="3200" dirty="0">
                <a:latin typeface="Century Gothic"/>
                <a:cs typeface="Century Gothic"/>
              </a:endParaRPr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6063578" y="5812315"/>
              <a:ext cx="52658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4400" dirty="0" smtClean="0">
                  <a:latin typeface="Century Gothic"/>
                  <a:cs typeface="Century Gothic"/>
                </a:rPr>
                <a:t>=</a:t>
              </a:r>
              <a:endParaRPr lang="ja-JP" altLang="en-US" sz="4400" dirty="0">
                <a:latin typeface="Century Gothic"/>
                <a:cs typeface="Century Gothic"/>
              </a:endParaRPr>
            </a:p>
          </p:txBody>
        </p:sp>
      </p:grpSp>
      <p:sp>
        <p:nvSpPr>
          <p:cNvPr id="41" name="テキスト ボックス 40"/>
          <p:cNvSpPr txBox="1"/>
          <p:nvPr/>
        </p:nvSpPr>
        <p:spPr>
          <a:xfrm>
            <a:off x="713652" y="0"/>
            <a:ext cx="7716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2. Theoretical framework for heavy hadrons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1843821" y="523220"/>
            <a:ext cx="5530430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2800" dirty="0" smtClean="0">
                <a:latin typeface="Century Gothic"/>
                <a:cs typeface="Century Gothic"/>
              </a:rPr>
              <a:t>Heavy hadron effective theory</a:t>
            </a:r>
          </a:p>
        </p:txBody>
      </p:sp>
    </p:spTree>
    <p:extLst>
      <p:ext uri="{BB962C8B-B14F-4D97-AF65-F5344CB8AC3E}">
        <p14:creationId xmlns:p14="http://schemas.microsoft.com/office/powerpoint/2010/main" val="274678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713652" y="0"/>
            <a:ext cx="7716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2. Theoretical framework for heavy hadrons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843821" y="523220"/>
            <a:ext cx="5530430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2800" dirty="0" smtClean="0">
                <a:latin typeface="Century Gothic"/>
                <a:cs typeface="Century Gothic"/>
              </a:rPr>
              <a:t>Heavy hadron effective theory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16776" y="1021697"/>
            <a:ext cx="4770432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sz="2000" dirty="0" smtClean="0">
                <a:latin typeface="Century Gothic"/>
                <a:cs typeface="Century Gothic"/>
              </a:rPr>
              <a:t>① Constructing effective field </a:t>
            </a:r>
            <a:r>
              <a:rPr lang="en-US" altLang="ja-JP" sz="1600" dirty="0" smtClean="0">
                <a:latin typeface="Century Gothic"/>
                <a:cs typeface="Century Gothic"/>
              </a:rPr>
              <a:t>(cont’d)</a:t>
            </a:r>
          </a:p>
        </p:txBody>
      </p:sp>
      <p:grpSp>
        <p:nvGrpSpPr>
          <p:cNvPr id="43" name="図形グループ 42"/>
          <p:cNvGrpSpPr/>
          <p:nvPr/>
        </p:nvGrpSpPr>
        <p:grpSpPr>
          <a:xfrm>
            <a:off x="3917829" y="1792001"/>
            <a:ext cx="1420260" cy="823793"/>
            <a:chOff x="7660682" y="1715810"/>
            <a:chExt cx="1420260" cy="823793"/>
          </a:xfrm>
        </p:grpSpPr>
        <p:sp>
          <p:nvSpPr>
            <p:cNvPr id="39" name="円弧 38"/>
            <p:cNvSpPr/>
            <p:nvPr/>
          </p:nvSpPr>
          <p:spPr>
            <a:xfrm>
              <a:off x="7660682" y="1715810"/>
              <a:ext cx="712172" cy="712172"/>
            </a:xfrm>
            <a:prstGeom prst="arc">
              <a:avLst/>
            </a:prstGeom>
            <a:ln w="152400" cmpd="sng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円弧 39"/>
            <p:cNvSpPr/>
            <p:nvPr/>
          </p:nvSpPr>
          <p:spPr>
            <a:xfrm flipH="1">
              <a:off x="8368770" y="1715810"/>
              <a:ext cx="712172" cy="712172"/>
            </a:xfrm>
            <a:prstGeom prst="arc">
              <a:avLst/>
            </a:prstGeom>
            <a:ln w="152400" cmpd="sng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2" name="直線矢印コネクタ 41"/>
            <p:cNvCxnSpPr/>
            <p:nvPr/>
          </p:nvCxnSpPr>
          <p:spPr>
            <a:xfrm>
              <a:off x="8368770" y="1916915"/>
              <a:ext cx="0" cy="622688"/>
            </a:xfrm>
            <a:prstGeom prst="straightConnector1">
              <a:avLst/>
            </a:prstGeom>
            <a:ln w="152400">
              <a:solidFill>
                <a:schemeClr val="tx1">
                  <a:lumMod val="50000"/>
                  <a:lumOff val="50000"/>
                </a:schemeClr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図形グループ 1"/>
          <p:cNvGrpSpPr/>
          <p:nvPr/>
        </p:nvGrpSpPr>
        <p:grpSpPr>
          <a:xfrm>
            <a:off x="1306009" y="1458756"/>
            <a:ext cx="6042404" cy="794873"/>
            <a:chOff x="1306009" y="1458756"/>
            <a:chExt cx="6042404" cy="794873"/>
          </a:xfrm>
        </p:grpSpPr>
        <p:grpSp>
          <p:nvGrpSpPr>
            <p:cNvPr id="27" name="図形グループ 26"/>
            <p:cNvGrpSpPr/>
            <p:nvPr/>
          </p:nvGrpSpPr>
          <p:grpSpPr>
            <a:xfrm>
              <a:off x="4979215" y="1458756"/>
              <a:ext cx="2369198" cy="794873"/>
              <a:chOff x="3981226" y="1688986"/>
              <a:chExt cx="2369198" cy="794873"/>
            </a:xfrm>
          </p:grpSpPr>
          <p:sp>
            <p:nvSpPr>
              <p:cNvPr id="18" name="角丸四角形 17"/>
              <p:cNvSpPr/>
              <p:nvPr/>
            </p:nvSpPr>
            <p:spPr>
              <a:xfrm>
                <a:off x="3981226" y="1688986"/>
                <a:ext cx="2369198" cy="794873"/>
              </a:xfrm>
              <a:prstGeom prst="roundRect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pic>
            <p:nvPicPr>
              <p:cNvPr id="9" name="図 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467360" y="1769087"/>
                <a:ext cx="762000" cy="584200"/>
              </a:xfrm>
              <a:prstGeom prst="rect">
                <a:avLst/>
              </a:prstGeom>
            </p:spPr>
          </p:pic>
          <p:pic>
            <p:nvPicPr>
              <p:cNvPr id="20" name="図 1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89022" y="1950824"/>
                <a:ext cx="406400" cy="279400"/>
              </a:xfrm>
              <a:prstGeom prst="rect">
                <a:avLst/>
              </a:prstGeom>
            </p:spPr>
          </p:pic>
          <p:pic>
            <p:nvPicPr>
              <p:cNvPr id="21" name="図 2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87960" y="1989986"/>
                <a:ext cx="279400" cy="177800"/>
              </a:xfrm>
              <a:prstGeom prst="rect">
                <a:avLst/>
              </a:prstGeom>
            </p:spPr>
          </p:pic>
          <p:sp>
            <p:nvSpPr>
              <p:cNvPr id="24" name="テキスト ボックス 23"/>
              <p:cNvSpPr txBox="1"/>
              <p:nvPr/>
            </p:nvSpPr>
            <p:spPr>
              <a:xfrm>
                <a:off x="4040055" y="1903673"/>
                <a:ext cx="797815" cy="4431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altLang="ja-JP" sz="1600" dirty="0" smtClean="0">
                    <a:latin typeface="Century Gothic"/>
                    <a:cs typeface="Century Gothic"/>
                  </a:rPr>
                  <a:t>spin 1: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en-US" altLang="ja-JP" sz="1200" dirty="0" smtClean="0">
                    <a:latin typeface="Century Gothic"/>
                    <a:cs typeface="Century Gothic"/>
                  </a:rPr>
                  <a:t>(vector)</a:t>
                </a:r>
              </a:p>
            </p:txBody>
          </p:sp>
        </p:grpSp>
        <p:grpSp>
          <p:nvGrpSpPr>
            <p:cNvPr id="28" name="図形グループ 27"/>
            <p:cNvGrpSpPr/>
            <p:nvPr/>
          </p:nvGrpSpPr>
          <p:grpSpPr>
            <a:xfrm>
              <a:off x="1306009" y="1458756"/>
              <a:ext cx="2967118" cy="794873"/>
              <a:chOff x="640380" y="1688986"/>
              <a:chExt cx="2967118" cy="794873"/>
            </a:xfrm>
          </p:grpSpPr>
          <p:sp>
            <p:nvSpPr>
              <p:cNvPr id="26" name="角丸四角形 25"/>
              <p:cNvSpPr/>
              <p:nvPr/>
            </p:nvSpPr>
            <p:spPr>
              <a:xfrm>
                <a:off x="640380" y="1688986"/>
                <a:ext cx="2967118" cy="794873"/>
              </a:xfrm>
              <a:prstGeom prst="roundRect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pic>
            <p:nvPicPr>
              <p:cNvPr id="8" name="図 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22263" y="1804698"/>
                <a:ext cx="1092200" cy="584200"/>
              </a:xfrm>
              <a:prstGeom prst="rect">
                <a:avLst/>
              </a:prstGeom>
            </p:spPr>
          </p:pic>
          <p:pic>
            <p:nvPicPr>
              <p:cNvPr id="19" name="図 1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56033" y="1949846"/>
                <a:ext cx="279400" cy="304800"/>
              </a:xfrm>
              <a:prstGeom prst="rect">
                <a:avLst/>
              </a:prstGeom>
            </p:spPr>
          </p:pic>
          <p:pic>
            <p:nvPicPr>
              <p:cNvPr id="22" name="図 2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55075" y="2022231"/>
                <a:ext cx="279400" cy="177800"/>
              </a:xfrm>
              <a:prstGeom prst="rect">
                <a:avLst/>
              </a:prstGeom>
            </p:spPr>
          </p:pic>
          <p:sp>
            <p:nvSpPr>
              <p:cNvPr id="25" name="テキスト ボックス 24"/>
              <p:cNvSpPr txBox="1"/>
              <p:nvPr/>
            </p:nvSpPr>
            <p:spPr>
              <a:xfrm>
                <a:off x="640380" y="1903673"/>
                <a:ext cx="1309373" cy="4431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altLang="ja-JP" sz="1600" dirty="0" smtClean="0">
                    <a:latin typeface="Century Gothic"/>
                    <a:cs typeface="Century Gothic"/>
                  </a:rPr>
                  <a:t>spin 0: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en-US" altLang="ja-JP" sz="1200" dirty="0" smtClean="0">
                    <a:latin typeface="Century Gothic"/>
                    <a:cs typeface="Century Gothic"/>
                  </a:rPr>
                  <a:t>(</a:t>
                </a:r>
                <a:r>
                  <a:rPr lang="en-US" altLang="ja-JP" sz="1200" dirty="0" err="1" smtClean="0">
                    <a:latin typeface="Century Gothic"/>
                    <a:cs typeface="Century Gothic"/>
                  </a:rPr>
                  <a:t>pseudoscalar</a:t>
                </a:r>
                <a:r>
                  <a:rPr lang="en-US" altLang="ja-JP" sz="1200" dirty="0" smtClean="0">
                    <a:latin typeface="Century Gothic"/>
                    <a:cs typeface="Century Gothic"/>
                  </a:rPr>
                  <a:t>)</a:t>
                </a:r>
              </a:p>
            </p:txBody>
          </p:sp>
        </p:grpSp>
      </p:grpSp>
      <p:grpSp>
        <p:nvGrpSpPr>
          <p:cNvPr id="17" name="図形グループ 16"/>
          <p:cNvGrpSpPr/>
          <p:nvPr/>
        </p:nvGrpSpPr>
        <p:grpSpPr>
          <a:xfrm>
            <a:off x="1230724" y="2646433"/>
            <a:ext cx="6682553" cy="2030443"/>
            <a:chOff x="1230724" y="2646433"/>
            <a:chExt cx="6682553" cy="2030443"/>
          </a:xfrm>
        </p:grpSpPr>
        <p:sp>
          <p:nvSpPr>
            <p:cNvPr id="37" name="角丸四角形 36"/>
            <p:cNvSpPr/>
            <p:nvPr/>
          </p:nvSpPr>
          <p:spPr>
            <a:xfrm>
              <a:off x="1230724" y="2646434"/>
              <a:ext cx="6682553" cy="2030442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角丸四角形 34"/>
            <p:cNvSpPr/>
            <p:nvPr/>
          </p:nvSpPr>
          <p:spPr>
            <a:xfrm>
              <a:off x="4240928" y="3304046"/>
              <a:ext cx="3419754" cy="1248169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角丸四角形 33"/>
            <p:cNvSpPr/>
            <p:nvPr/>
          </p:nvSpPr>
          <p:spPr>
            <a:xfrm>
              <a:off x="1485177" y="3571556"/>
              <a:ext cx="2369198" cy="637827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rgbClr val="F7964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19527" y="3689829"/>
              <a:ext cx="2286000" cy="406400"/>
            </a:xfrm>
            <a:prstGeom prst="rect">
              <a:avLst/>
            </a:prstGeom>
          </p:spPr>
        </p:pic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53058" y="3358651"/>
              <a:ext cx="3073400" cy="558800"/>
            </a:xfrm>
            <a:prstGeom prst="rect">
              <a:avLst/>
            </a:prstGeom>
          </p:spPr>
        </p:pic>
        <p:pic>
          <p:nvPicPr>
            <p:cNvPr id="12" name="図 1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00703" y="3968993"/>
              <a:ext cx="2540000" cy="558800"/>
            </a:xfrm>
            <a:prstGeom prst="rect">
              <a:avLst/>
            </a:prstGeom>
          </p:spPr>
        </p:pic>
        <p:grpSp>
          <p:nvGrpSpPr>
            <p:cNvPr id="33" name="図形グループ 32"/>
            <p:cNvGrpSpPr/>
            <p:nvPr/>
          </p:nvGrpSpPr>
          <p:grpSpPr>
            <a:xfrm>
              <a:off x="3109795" y="2932682"/>
              <a:ext cx="2948150" cy="355600"/>
              <a:chOff x="3152431" y="2825852"/>
              <a:chExt cx="2948150" cy="355600"/>
            </a:xfrm>
          </p:grpSpPr>
          <p:pic>
            <p:nvPicPr>
              <p:cNvPr id="15" name="図 14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152431" y="2825852"/>
                <a:ext cx="355600" cy="355600"/>
              </a:xfrm>
              <a:prstGeom prst="rect">
                <a:avLst/>
              </a:prstGeom>
            </p:spPr>
          </p:pic>
          <p:pic>
            <p:nvPicPr>
              <p:cNvPr id="16" name="図 15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865194" y="2840019"/>
                <a:ext cx="330200" cy="304800"/>
              </a:xfrm>
              <a:prstGeom prst="rect">
                <a:avLst/>
              </a:prstGeom>
            </p:spPr>
          </p:pic>
          <p:sp>
            <p:nvSpPr>
              <p:cNvPr id="29" name="テキスト ボックス 28"/>
              <p:cNvSpPr txBox="1"/>
              <p:nvPr/>
            </p:nvSpPr>
            <p:spPr>
              <a:xfrm>
                <a:off x="3410335" y="2850274"/>
                <a:ext cx="1414570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altLang="ja-JP" dirty="0" smtClean="0">
                    <a:latin typeface="Century Gothic"/>
                    <a:cs typeface="Century Gothic"/>
                  </a:rPr>
                  <a:t>: SU(2) HQS</a:t>
                </a:r>
              </a:p>
            </p:txBody>
          </p:sp>
          <p:sp>
            <p:nvSpPr>
              <p:cNvPr id="30" name="テキスト ボックス 29"/>
              <p:cNvSpPr txBox="1"/>
              <p:nvPr/>
            </p:nvSpPr>
            <p:spPr>
              <a:xfrm>
                <a:off x="5133650" y="2838063"/>
                <a:ext cx="966931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altLang="ja-JP" dirty="0" smtClean="0">
                    <a:latin typeface="Century Gothic"/>
                    <a:cs typeface="Century Gothic"/>
                  </a:rPr>
                  <a:t>: U(</a:t>
                </a:r>
                <a:r>
                  <a:rPr lang="en-US" altLang="ja-JP" dirty="0" err="1" smtClean="0">
                    <a:latin typeface="Century Gothic"/>
                    <a:cs typeface="Century Gothic"/>
                  </a:rPr>
                  <a:t>N</a:t>
                </a:r>
                <a:r>
                  <a:rPr lang="en-US" altLang="ja-JP" baseline="-25000" dirty="0" err="1" smtClean="0">
                    <a:latin typeface="Century Gothic"/>
                    <a:cs typeface="Century Gothic"/>
                  </a:rPr>
                  <a:t>f</a:t>
                </a:r>
                <a:r>
                  <a:rPr lang="en-US" altLang="ja-JP" dirty="0" smtClean="0">
                    <a:latin typeface="Century Gothic"/>
                    <a:cs typeface="Century Gothic"/>
                  </a:rPr>
                  <a:t>)</a:t>
                </a:r>
                <a:r>
                  <a:rPr lang="en-US" altLang="ja-JP" baseline="-25000" dirty="0" smtClean="0">
                    <a:latin typeface="Century Gothic"/>
                    <a:cs typeface="Century Gothic"/>
                  </a:rPr>
                  <a:t>V</a:t>
                </a:r>
              </a:p>
            </p:txBody>
          </p:sp>
        </p:grpSp>
        <p:sp>
          <p:nvSpPr>
            <p:cNvPr id="32" name="テキスト ボックス 31"/>
            <p:cNvSpPr txBox="1"/>
            <p:nvPr/>
          </p:nvSpPr>
          <p:spPr>
            <a:xfrm>
              <a:off x="2864347" y="2646433"/>
              <a:ext cx="341530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ja-JP" dirty="0" smtClean="0">
                  <a:latin typeface="Century Gothic"/>
                  <a:cs typeface="Century Gothic"/>
                </a:rPr>
                <a:t>Symmetries of effective fields </a:t>
              </a:r>
            </a:p>
          </p:txBody>
        </p:sp>
        <p:sp>
          <p:nvSpPr>
            <p:cNvPr id="36" name="右矢印 35"/>
            <p:cNvSpPr/>
            <p:nvPr/>
          </p:nvSpPr>
          <p:spPr>
            <a:xfrm>
              <a:off x="3863770" y="3645834"/>
              <a:ext cx="367654" cy="460974"/>
            </a:xfrm>
            <a:prstGeom prst="right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3" name="図形グループ 22"/>
          <p:cNvGrpSpPr/>
          <p:nvPr/>
        </p:nvGrpSpPr>
        <p:grpSpPr>
          <a:xfrm>
            <a:off x="2583520" y="4688722"/>
            <a:ext cx="3976961" cy="1980638"/>
            <a:chOff x="2583520" y="4688722"/>
            <a:chExt cx="3976961" cy="1980638"/>
          </a:xfrm>
        </p:grpSpPr>
        <p:grpSp>
          <p:nvGrpSpPr>
            <p:cNvPr id="6" name="図形グループ 5"/>
            <p:cNvGrpSpPr/>
            <p:nvPr/>
          </p:nvGrpSpPr>
          <p:grpSpPr>
            <a:xfrm>
              <a:off x="2583520" y="5094689"/>
              <a:ext cx="3976961" cy="1574671"/>
              <a:chOff x="2583520" y="5094689"/>
              <a:chExt cx="3976961" cy="1574671"/>
            </a:xfrm>
          </p:grpSpPr>
          <p:sp>
            <p:nvSpPr>
              <p:cNvPr id="47" name="角丸四角形 46"/>
              <p:cNvSpPr/>
              <p:nvPr/>
            </p:nvSpPr>
            <p:spPr>
              <a:xfrm>
                <a:off x="2583520" y="5094689"/>
                <a:ext cx="3976961" cy="1574671"/>
              </a:xfrm>
              <a:prstGeom prst="roundRect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49" name="図形グループ 48"/>
              <p:cNvGrpSpPr/>
              <p:nvPr/>
            </p:nvGrpSpPr>
            <p:grpSpPr>
              <a:xfrm>
                <a:off x="3628871" y="6054616"/>
                <a:ext cx="1886259" cy="481369"/>
                <a:chOff x="3370935" y="5947786"/>
                <a:chExt cx="1886259" cy="481369"/>
              </a:xfrm>
            </p:grpSpPr>
            <p:sp>
              <p:nvSpPr>
                <p:cNvPr id="45" name="角丸四角形 44"/>
                <p:cNvSpPr/>
                <p:nvPr/>
              </p:nvSpPr>
              <p:spPr>
                <a:xfrm>
                  <a:off x="3370935" y="5947786"/>
                  <a:ext cx="1886259" cy="481369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solidFill>
                    <a:srgbClr val="F79646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pic>
              <p:nvPicPr>
                <p:cNvPr id="14" name="図 13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515212" y="5999015"/>
                  <a:ext cx="1574800" cy="406400"/>
                </a:xfrm>
                <a:prstGeom prst="rect">
                  <a:avLst/>
                </a:prstGeom>
              </p:spPr>
            </p:pic>
          </p:grpSp>
          <p:pic>
            <p:nvPicPr>
              <p:cNvPr id="13" name="図 12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697482" y="5397535"/>
                <a:ext cx="3759200" cy="609600"/>
              </a:xfrm>
              <a:prstGeom prst="rect">
                <a:avLst/>
              </a:prstGeom>
            </p:spPr>
          </p:pic>
          <p:sp>
            <p:nvSpPr>
              <p:cNvPr id="48" name="テキスト ボックス 47"/>
              <p:cNvSpPr txBox="1"/>
              <p:nvPr/>
            </p:nvSpPr>
            <p:spPr>
              <a:xfrm>
                <a:off x="2805281" y="5100018"/>
                <a:ext cx="3533439" cy="2975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altLang="ja-JP" sz="1600" dirty="0" smtClean="0">
                    <a:latin typeface="Century Gothic"/>
                    <a:cs typeface="Century Gothic"/>
                  </a:rPr>
                  <a:t>“Superposed” field of spin 0 and 1</a:t>
                </a:r>
              </a:p>
            </p:txBody>
          </p:sp>
        </p:grpSp>
        <p:sp>
          <p:nvSpPr>
            <p:cNvPr id="50" name="右矢印 49"/>
            <p:cNvSpPr/>
            <p:nvPr/>
          </p:nvSpPr>
          <p:spPr>
            <a:xfrm rot="5400000">
              <a:off x="4388173" y="4642062"/>
              <a:ext cx="367654" cy="460974"/>
            </a:xfrm>
            <a:prstGeom prst="right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0693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713652" y="0"/>
            <a:ext cx="7716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2. Theoretical framework for heavy hadrons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843821" y="523220"/>
            <a:ext cx="5530430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2800" dirty="0" smtClean="0">
                <a:latin typeface="Century Gothic"/>
                <a:cs typeface="Century Gothic"/>
              </a:rPr>
              <a:t>Heavy hadron effective theory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16776" y="1021697"/>
            <a:ext cx="7382775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sz="2000" dirty="0" smtClean="0">
                <a:latin typeface="Century Gothic"/>
                <a:cs typeface="Century Gothic"/>
              </a:rPr>
              <a:t>② Constructing effective </a:t>
            </a:r>
            <a:r>
              <a:rPr lang="en-US" altLang="ja-JP" sz="2000" dirty="0" err="1" smtClean="0">
                <a:latin typeface="Century Gothic"/>
                <a:cs typeface="Century Gothic"/>
              </a:rPr>
              <a:t>Lagrangian</a:t>
            </a:r>
            <a:r>
              <a:rPr lang="en-US" altLang="ja-JP" sz="2000" dirty="0">
                <a:latin typeface="Century Gothic"/>
                <a:cs typeface="Century Gothic"/>
              </a:rPr>
              <a:t> </a:t>
            </a:r>
            <a:r>
              <a:rPr lang="en-US" altLang="ja-JP" sz="1600" dirty="0" smtClean="0">
                <a:latin typeface="Century Gothic"/>
                <a:cs typeface="Century Gothic"/>
              </a:rPr>
              <a:t>(leading order of </a:t>
            </a:r>
            <a:r>
              <a:rPr lang="en-US" altLang="ja-JP" sz="1600" dirty="0" err="1" smtClean="0">
                <a:latin typeface="Century Gothic"/>
                <a:cs typeface="Century Gothic"/>
              </a:rPr>
              <a:t>m</a:t>
            </a:r>
            <a:r>
              <a:rPr lang="en-US" altLang="ja-JP" sz="1600" baseline="-25000" dirty="0" err="1" smtClean="0">
                <a:latin typeface="Century Gothic"/>
                <a:cs typeface="Century Gothic"/>
              </a:rPr>
              <a:t>Q</a:t>
            </a:r>
            <a:r>
              <a:rPr lang="en-US" altLang="ja-JP" sz="1600" dirty="0" smtClean="0">
                <a:latin typeface="Century Gothic"/>
                <a:cs typeface="Century Gothic"/>
              </a:rPr>
              <a:t>→∞)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3043" y="2220695"/>
            <a:ext cx="2336800" cy="279400"/>
          </a:xfrm>
          <a:prstGeom prst="rect">
            <a:avLst/>
          </a:prstGeom>
        </p:spPr>
      </p:pic>
      <p:grpSp>
        <p:nvGrpSpPr>
          <p:cNvPr id="21" name="図形グループ 20"/>
          <p:cNvGrpSpPr/>
          <p:nvPr/>
        </p:nvGrpSpPr>
        <p:grpSpPr>
          <a:xfrm>
            <a:off x="1515010" y="1458756"/>
            <a:ext cx="6113980" cy="674100"/>
            <a:chOff x="1234433" y="1458756"/>
            <a:chExt cx="6113980" cy="674100"/>
          </a:xfrm>
        </p:grpSpPr>
        <p:sp>
          <p:nvSpPr>
            <p:cNvPr id="20" name="角丸四角形 19"/>
            <p:cNvSpPr/>
            <p:nvPr/>
          </p:nvSpPr>
          <p:spPr>
            <a:xfrm>
              <a:off x="1234433" y="1458756"/>
              <a:ext cx="6113980" cy="674100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79511" y="1589626"/>
              <a:ext cx="5664200" cy="355600"/>
            </a:xfrm>
            <a:prstGeom prst="rect">
              <a:avLst/>
            </a:prstGeom>
          </p:spPr>
        </p:pic>
      </p:grpSp>
      <p:sp>
        <p:nvSpPr>
          <p:cNvPr id="22" name="テキスト ボックス 21"/>
          <p:cNvSpPr txBox="1"/>
          <p:nvPr/>
        </p:nvSpPr>
        <p:spPr>
          <a:xfrm>
            <a:off x="1843821" y="2220695"/>
            <a:ext cx="2843847" cy="297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sz="1600" dirty="0" smtClean="0">
                <a:latin typeface="Century Gothic"/>
                <a:cs typeface="Century Gothic"/>
              </a:rPr>
              <a:t>chiral covariant derivative:</a:t>
            </a:r>
          </a:p>
        </p:txBody>
      </p:sp>
      <p:grpSp>
        <p:nvGrpSpPr>
          <p:cNvPr id="3" name="図形グループ 2"/>
          <p:cNvGrpSpPr/>
          <p:nvPr/>
        </p:nvGrpSpPr>
        <p:grpSpPr>
          <a:xfrm>
            <a:off x="222514" y="5048309"/>
            <a:ext cx="8978239" cy="1811164"/>
            <a:chOff x="222514" y="5048309"/>
            <a:chExt cx="8978239" cy="1811164"/>
          </a:xfrm>
        </p:grpSpPr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35475" y="5048309"/>
              <a:ext cx="1803400" cy="355600"/>
            </a:xfrm>
            <a:prstGeom prst="rect">
              <a:avLst/>
            </a:prstGeom>
          </p:spPr>
        </p:pic>
        <p:pic>
          <p:nvPicPr>
            <p:cNvPr id="16" name="図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34646" y="5904047"/>
              <a:ext cx="863600" cy="355600"/>
            </a:xfrm>
            <a:prstGeom prst="rect">
              <a:avLst/>
            </a:prstGeom>
          </p:spPr>
        </p:pic>
        <p:pic>
          <p:nvPicPr>
            <p:cNvPr id="17" name="図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52040" y="5891153"/>
              <a:ext cx="1320800" cy="355600"/>
            </a:xfrm>
            <a:prstGeom prst="rect">
              <a:avLst/>
            </a:prstGeom>
          </p:spPr>
        </p:pic>
        <p:pic>
          <p:nvPicPr>
            <p:cNvPr id="18" name="図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36500" y="6532098"/>
              <a:ext cx="1574800" cy="254000"/>
            </a:xfrm>
            <a:prstGeom prst="rect">
              <a:avLst/>
            </a:prstGeom>
          </p:spPr>
        </p:pic>
        <p:pic>
          <p:nvPicPr>
            <p:cNvPr id="19" name="図 1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01291" y="5914387"/>
              <a:ext cx="254000" cy="304800"/>
            </a:xfrm>
            <a:prstGeom prst="rect">
              <a:avLst/>
            </a:prstGeom>
          </p:spPr>
        </p:pic>
        <p:sp>
          <p:nvSpPr>
            <p:cNvPr id="37" name="テキスト ボックス 36"/>
            <p:cNvSpPr txBox="1"/>
            <p:nvPr/>
          </p:nvSpPr>
          <p:spPr>
            <a:xfrm>
              <a:off x="222514" y="5069418"/>
              <a:ext cx="4910657" cy="2975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ja-JP" sz="1600" dirty="0" smtClean="0">
                  <a:latin typeface="Century Gothic"/>
                  <a:cs typeface="Century Gothic"/>
                </a:rPr>
                <a:t>Example of vertex structure </a:t>
              </a:r>
              <a:r>
                <a:rPr lang="en-US" altLang="ja-JP" sz="1400" dirty="0" smtClean="0">
                  <a:latin typeface="Century Gothic"/>
                  <a:cs typeface="Century Gothic"/>
                </a:rPr>
                <a:t>(axial-vector coupling)</a:t>
              </a:r>
            </a:p>
          </p:txBody>
        </p:sp>
        <p:pic>
          <p:nvPicPr>
            <p:cNvPr id="38" name="図 3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83922" y="5903405"/>
              <a:ext cx="787400" cy="330200"/>
            </a:xfrm>
            <a:prstGeom prst="rect">
              <a:avLst/>
            </a:prstGeom>
          </p:spPr>
        </p:pic>
        <p:grpSp>
          <p:nvGrpSpPr>
            <p:cNvPr id="46" name="図形グループ 45"/>
            <p:cNvGrpSpPr/>
            <p:nvPr/>
          </p:nvGrpSpPr>
          <p:grpSpPr>
            <a:xfrm>
              <a:off x="2357627" y="5566762"/>
              <a:ext cx="594834" cy="973355"/>
              <a:chOff x="2528595" y="5583165"/>
              <a:chExt cx="594834" cy="973355"/>
            </a:xfrm>
          </p:grpSpPr>
          <p:cxnSp>
            <p:nvCxnSpPr>
              <p:cNvPr id="40" name="直線コネクタ 39"/>
              <p:cNvCxnSpPr/>
              <p:nvPr/>
            </p:nvCxnSpPr>
            <p:spPr>
              <a:xfrm>
                <a:off x="2587559" y="5583165"/>
                <a:ext cx="0" cy="973355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線コネクタ 40"/>
              <p:cNvCxnSpPr/>
              <p:nvPr/>
            </p:nvCxnSpPr>
            <p:spPr>
              <a:xfrm flipH="1">
                <a:off x="2601167" y="6093651"/>
                <a:ext cx="522262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円/楕円 43"/>
              <p:cNvSpPr/>
              <p:nvPr/>
            </p:nvSpPr>
            <p:spPr>
              <a:xfrm>
                <a:off x="2528595" y="6037036"/>
                <a:ext cx="117928" cy="11792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47" name="図形グループ 46"/>
            <p:cNvGrpSpPr/>
            <p:nvPr/>
          </p:nvGrpSpPr>
          <p:grpSpPr>
            <a:xfrm>
              <a:off x="4334512" y="5566762"/>
              <a:ext cx="594834" cy="973355"/>
              <a:chOff x="2528595" y="5583165"/>
              <a:chExt cx="594834" cy="973355"/>
            </a:xfrm>
          </p:grpSpPr>
          <p:cxnSp>
            <p:nvCxnSpPr>
              <p:cNvPr id="48" name="直線コネクタ 47"/>
              <p:cNvCxnSpPr/>
              <p:nvPr/>
            </p:nvCxnSpPr>
            <p:spPr>
              <a:xfrm>
                <a:off x="2587559" y="5583165"/>
                <a:ext cx="0" cy="973355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線コネクタ 48"/>
              <p:cNvCxnSpPr/>
              <p:nvPr/>
            </p:nvCxnSpPr>
            <p:spPr>
              <a:xfrm flipH="1">
                <a:off x="2601167" y="6093651"/>
                <a:ext cx="522262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円/楕円 49"/>
              <p:cNvSpPr/>
              <p:nvPr/>
            </p:nvSpPr>
            <p:spPr>
              <a:xfrm>
                <a:off x="2528595" y="6037036"/>
                <a:ext cx="117928" cy="11792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51" name="図形グループ 50"/>
            <p:cNvGrpSpPr/>
            <p:nvPr/>
          </p:nvGrpSpPr>
          <p:grpSpPr>
            <a:xfrm>
              <a:off x="6955903" y="5566762"/>
              <a:ext cx="594834" cy="973355"/>
              <a:chOff x="2528595" y="5583165"/>
              <a:chExt cx="594834" cy="973355"/>
            </a:xfrm>
          </p:grpSpPr>
          <p:cxnSp>
            <p:nvCxnSpPr>
              <p:cNvPr id="52" name="直線コネクタ 51"/>
              <p:cNvCxnSpPr/>
              <p:nvPr/>
            </p:nvCxnSpPr>
            <p:spPr>
              <a:xfrm>
                <a:off x="2587559" y="5583165"/>
                <a:ext cx="0" cy="973355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線コネクタ 52"/>
              <p:cNvCxnSpPr/>
              <p:nvPr/>
            </p:nvCxnSpPr>
            <p:spPr>
              <a:xfrm flipH="1">
                <a:off x="2601167" y="6093651"/>
                <a:ext cx="522262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円/楕円 53"/>
              <p:cNvSpPr/>
              <p:nvPr/>
            </p:nvSpPr>
            <p:spPr>
              <a:xfrm>
                <a:off x="2528595" y="6037036"/>
                <a:ext cx="117928" cy="11792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pic>
          <p:nvPicPr>
            <p:cNvPr id="55" name="図 5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68649" y="5892655"/>
              <a:ext cx="254000" cy="304800"/>
            </a:xfrm>
            <a:prstGeom prst="rect">
              <a:avLst/>
            </a:prstGeom>
          </p:spPr>
        </p:pic>
        <p:pic>
          <p:nvPicPr>
            <p:cNvPr id="56" name="図 5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24009" y="5868233"/>
              <a:ext cx="254000" cy="304800"/>
            </a:xfrm>
            <a:prstGeom prst="rect">
              <a:avLst/>
            </a:prstGeom>
          </p:spPr>
        </p:pic>
        <p:cxnSp>
          <p:nvCxnSpPr>
            <p:cNvPr id="57" name="直線コネクタ 56"/>
            <p:cNvCxnSpPr/>
            <p:nvPr/>
          </p:nvCxnSpPr>
          <p:spPr>
            <a:xfrm>
              <a:off x="1133859" y="5843066"/>
              <a:ext cx="0" cy="355133"/>
            </a:xfrm>
            <a:prstGeom prst="line">
              <a:avLst/>
            </a:prstGeom>
            <a:ln w="19050" cmpd="sng">
              <a:solidFill>
                <a:srgbClr val="000000"/>
              </a:solidFill>
              <a:headEnd type="triangle" w="lg" len="lg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テキスト ボックス 60"/>
            <p:cNvSpPr txBox="1"/>
            <p:nvPr/>
          </p:nvSpPr>
          <p:spPr>
            <a:xfrm>
              <a:off x="2251980" y="6536308"/>
              <a:ext cx="35643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ja-JP" dirty="0" smtClean="0">
                  <a:latin typeface="Century Gothic"/>
                  <a:cs typeface="Century Gothic"/>
                </a:rPr>
                <a:t>D</a:t>
              </a:r>
            </a:p>
          </p:txBody>
        </p:sp>
        <p:sp>
          <p:nvSpPr>
            <p:cNvPr id="62" name="テキスト ボックス 61"/>
            <p:cNvSpPr txBox="1"/>
            <p:nvPr/>
          </p:nvSpPr>
          <p:spPr>
            <a:xfrm>
              <a:off x="4166228" y="6536308"/>
              <a:ext cx="45449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ja-JP" dirty="0" smtClean="0">
                  <a:latin typeface="Century Gothic"/>
                  <a:cs typeface="Century Gothic"/>
                </a:rPr>
                <a:t>D*</a:t>
              </a:r>
            </a:p>
          </p:txBody>
        </p:sp>
        <p:sp>
          <p:nvSpPr>
            <p:cNvPr id="63" name="テキスト ボックス 62"/>
            <p:cNvSpPr txBox="1"/>
            <p:nvPr/>
          </p:nvSpPr>
          <p:spPr>
            <a:xfrm>
              <a:off x="6799831" y="6536308"/>
              <a:ext cx="45449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ja-JP" dirty="0" smtClean="0">
                  <a:latin typeface="Century Gothic"/>
                  <a:cs typeface="Century Gothic"/>
                </a:rPr>
                <a:t>D*</a:t>
              </a:r>
            </a:p>
          </p:txBody>
        </p:sp>
        <p:sp>
          <p:nvSpPr>
            <p:cNvPr id="64" name="テキスト ボックス 63"/>
            <p:cNvSpPr txBox="1"/>
            <p:nvPr/>
          </p:nvSpPr>
          <p:spPr>
            <a:xfrm>
              <a:off x="2199059" y="5291170"/>
              <a:ext cx="45449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ja-JP" dirty="0" smtClean="0">
                  <a:latin typeface="Century Gothic"/>
                  <a:cs typeface="Century Gothic"/>
                </a:rPr>
                <a:t>D*</a:t>
              </a:r>
            </a:p>
          </p:txBody>
        </p:sp>
        <p:sp>
          <p:nvSpPr>
            <p:cNvPr id="65" name="テキスト ボックス 64"/>
            <p:cNvSpPr txBox="1"/>
            <p:nvPr/>
          </p:nvSpPr>
          <p:spPr>
            <a:xfrm>
              <a:off x="4217565" y="5291170"/>
              <a:ext cx="35643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ja-JP" dirty="0" smtClean="0">
                  <a:latin typeface="Century Gothic"/>
                  <a:cs typeface="Century Gothic"/>
                </a:rPr>
                <a:t>D</a:t>
              </a:r>
            </a:p>
          </p:txBody>
        </p:sp>
        <p:sp>
          <p:nvSpPr>
            <p:cNvPr id="66" name="テキスト ボックス 65"/>
            <p:cNvSpPr txBox="1"/>
            <p:nvPr/>
          </p:nvSpPr>
          <p:spPr>
            <a:xfrm>
              <a:off x="6791566" y="5291170"/>
              <a:ext cx="45449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ja-JP" dirty="0" smtClean="0">
                  <a:latin typeface="Century Gothic"/>
                  <a:cs typeface="Century Gothic"/>
                </a:rPr>
                <a:t>D*</a:t>
              </a:r>
            </a:p>
          </p:txBody>
        </p:sp>
        <p:sp>
          <p:nvSpPr>
            <p:cNvPr id="67" name="テキスト ボックス 66"/>
            <p:cNvSpPr txBox="1"/>
            <p:nvPr/>
          </p:nvSpPr>
          <p:spPr>
            <a:xfrm>
              <a:off x="2528648" y="6077248"/>
              <a:ext cx="41549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ja-JP" dirty="0" smtClean="0">
                  <a:latin typeface="Century Gothic"/>
                  <a:cs typeface="Century Gothic"/>
                </a:rPr>
                <a:t>π</a:t>
              </a:r>
            </a:p>
          </p:txBody>
        </p:sp>
        <p:sp>
          <p:nvSpPr>
            <p:cNvPr id="68" name="テキスト ボックス 67"/>
            <p:cNvSpPr txBox="1"/>
            <p:nvPr/>
          </p:nvSpPr>
          <p:spPr>
            <a:xfrm>
              <a:off x="4513848" y="6085170"/>
              <a:ext cx="41549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ja-JP" dirty="0" smtClean="0">
                  <a:latin typeface="Century Gothic"/>
                  <a:cs typeface="Century Gothic"/>
                </a:rPr>
                <a:t>π</a:t>
              </a:r>
            </a:p>
          </p:txBody>
        </p:sp>
        <p:sp>
          <p:nvSpPr>
            <p:cNvPr id="69" name="テキスト ボックス 68"/>
            <p:cNvSpPr txBox="1"/>
            <p:nvPr/>
          </p:nvSpPr>
          <p:spPr>
            <a:xfrm>
              <a:off x="7145160" y="6081270"/>
              <a:ext cx="41549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ja-JP" dirty="0" smtClean="0">
                  <a:latin typeface="Century Gothic"/>
                  <a:cs typeface="Century Gothic"/>
                </a:rPr>
                <a:t>π</a:t>
              </a:r>
            </a:p>
          </p:txBody>
        </p:sp>
        <p:sp>
          <p:nvSpPr>
            <p:cNvPr id="70" name="テキスト ボックス 69"/>
            <p:cNvSpPr txBox="1"/>
            <p:nvPr/>
          </p:nvSpPr>
          <p:spPr>
            <a:xfrm>
              <a:off x="7275301" y="5120285"/>
              <a:ext cx="192545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ja-JP" sz="1200" dirty="0" smtClean="0">
                  <a:latin typeface="Century Gothic"/>
                  <a:cs typeface="Century Gothic"/>
                </a:rPr>
                <a:t>We</a:t>
              </a:r>
              <a:r>
                <a:rPr lang="ja-JP" altLang="en-US" sz="1200" dirty="0" smtClean="0">
                  <a:latin typeface="Century Gothic"/>
                  <a:cs typeface="Century Gothic"/>
                </a:rPr>
                <a:t> </a:t>
              </a:r>
              <a:r>
                <a:rPr lang="en-US" altLang="ja-JP" sz="1200" dirty="0" smtClean="0">
                  <a:latin typeface="Century Gothic"/>
                  <a:cs typeface="Century Gothic"/>
                </a:rPr>
                <a:t>will</a:t>
              </a:r>
              <a:r>
                <a:rPr lang="ja-JP" altLang="en-US" sz="1200" dirty="0" smtClean="0">
                  <a:latin typeface="Century Gothic"/>
                  <a:cs typeface="Century Gothic"/>
                </a:rPr>
                <a:t> </a:t>
              </a:r>
              <a:r>
                <a:rPr lang="en-US" altLang="ja-JP" sz="1200" dirty="0" smtClean="0">
                  <a:latin typeface="Century Gothic"/>
                  <a:cs typeface="Century Gothic"/>
                </a:rPr>
                <a:t>see</a:t>
              </a:r>
              <a:r>
                <a:rPr lang="en-US" altLang="en-US" sz="1200" dirty="0">
                  <a:latin typeface="Century Gothic"/>
                  <a:cs typeface="Century Gothic"/>
                </a:rPr>
                <a:t> </a:t>
              </a:r>
              <a:r>
                <a:rPr lang="en-US" altLang="en-US" sz="1200" dirty="0" smtClean="0">
                  <a:latin typeface="Century Gothic"/>
                  <a:cs typeface="Century Gothic"/>
                </a:rPr>
                <a:t>details</a:t>
              </a:r>
              <a:r>
                <a:rPr lang="ja-JP" altLang="en-US" sz="1200" dirty="0" smtClean="0">
                  <a:latin typeface="Century Gothic"/>
                  <a:cs typeface="Century Gothic"/>
                </a:rPr>
                <a:t> </a:t>
              </a:r>
              <a:r>
                <a:rPr lang="en-US" altLang="ja-JP" sz="1200" dirty="0" smtClean="0">
                  <a:latin typeface="Century Gothic"/>
                  <a:cs typeface="Century Gothic"/>
                </a:rPr>
                <a:t>later.</a:t>
              </a:r>
            </a:p>
          </p:txBody>
        </p:sp>
      </p:grpSp>
      <p:grpSp>
        <p:nvGrpSpPr>
          <p:cNvPr id="2" name="図形グループ 1"/>
          <p:cNvGrpSpPr/>
          <p:nvPr/>
        </p:nvGrpSpPr>
        <p:grpSpPr>
          <a:xfrm>
            <a:off x="127000" y="2554845"/>
            <a:ext cx="8901545" cy="2443526"/>
            <a:chOff x="127000" y="2554845"/>
            <a:chExt cx="8901545" cy="2443526"/>
          </a:xfrm>
        </p:grpSpPr>
        <p:grpSp>
          <p:nvGrpSpPr>
            <p:cNvPr id="28" name="図形グループ 27"/>
            <p:cNvGrpSpPr/>
            <p:nvPr/>
          </p:nvGrpSpPr>
          <p:grpSpPr>
            <a:xfrm>
              <a:off x="7031061" y="2721477"/>
              <a:ext cx="1818207" cy="1122445"/>
              <a:chOff x="2148051" y="3765824"/>
              <a:chExt cx="4847899" cy="2992783"/>
            </a:xfrm>
          </p:grpSpPr>
          <p:pic>
            <p:nvPicPr>
              <p:cNvPr id="29" name="図 28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148051" y="3765824"/>
                <a:ext cx="4847899" cy="2992783"/>
              </a:xfrm>
              <a:prstGeom prst="rect">
                <a:avLst/>
              </a:prstGeom>
            </p:spPr>
          </p:pic>
          <p:sp>
            <p:nvSpPr>
              <p:cNvPr id="30" name="円弧 29"/>
              <p:cNvSpPr/>
              <p:nvPr/>
            </p:nvSpPr>
            <p:spPr>
              <a:xfrm>
                <a:off x="3367872" y="5568049"/>
                <a:ext cx="2351557" cy="589691"/>
              </a:xfrm>
              <a:prstGeom prst="arc">
                <a:avLst>
                  <a:gd name="adj1" fmla="val 20844246"/>
                  <a:gd name="adj2" fmla="val 2084722"/>
                </a:avLst>
              </a:prstGeom>
              <a:ln>
                <a:solidFill>
                  <a:schemeClr val="tx1"/>
                </a:solidFill>
                <a:headEnd type="triangle" w="lg" len="med"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815882" y="3110091"/>
              <a:ext cx="1854200" cy="330200"/>
            </a:xfrm>
            <a:prstGeom prst="rect">
              <a:avLst/>
            </a:prstGeom>
          </p:spPr>
        </p:pic>
        <p:pic>
          <p:nvPicPr>
            <p:cNvPr id="14" name="図 1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809096" y="2941227"/>
              <a:ext cx="2133600" cy="685800"/>
            </a:xfrm>
            <a:prstGeom prst="rect">
              <a:avLst/>
            </a:prstGeom>
          </p:spPr>
        </p:pic>
        <p:sp>
          <p:nvSpPr>
            <p:cNvPr id="23" name="角丸四角形 22"/>
            <p:cNvSpPr/>
            <p:nvPr/>
          </p:nvSpPr>
          <p:spPr>
            <a:xfrm>
              <a:off x="127000" y="2685415"/>
              <a:ext cx="8901545" cy="2312956"/>
            </a:xfrm>
            <a:prstGeom prst="roundRect">
              <a:avLst/>
            </a:prstGeom>
            <a:noFill/>
            <a:ln w="285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2723233" y="2554845"/>
              <a:ext cx="3697534" cy="32316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ja-JP" dirty="0" smtClean="0">
                  <a:latin typeface="Century Gothic"/>
                  <a:cs typeface="Century Gothic"/>
                </a:rPr>
                <a:t>Non-linear</a:t>
              </a:r>
              <a:r>
                <a:rPr lang="ja-JP" altLang="en-US" dirty="0" smtClean="0">
                  <a:latin typeface="Century Gothic"/>
                  <a:cs typeface="Century Gothic"/>
                </a:rPr>
                <a:t> </a:t>
              </a:r>
              <a:r>
                <a:rPr lang="en-US" altLang="ja-JP" dirty="0" smtClean="0">
                  <a:latin typeface="Century Gothic"/>
                  <a:cs typeface="Century Gothic"/>
                </a:rPr>
                <a:t>chiral</a:t>
              </a:r>
              <a:r>
                <a:rPr lang="ja-JP" altLang="en-US" dirty="0" smtClean="0">
                  <a:latin typeface="Century Gothic"/>
                  <a:cs typeface="Century Gothic"/>
                </a:rPr>
                <a:t> </a:t>
              </a:r>
              <a:r>
                <a:rPr lang="en-US" altLang="ja-JP" dirty="0" smtClean="0">
                  <a:latin typeface="Century Gothic"/>
                  <a:cs typeface="Century Gothic"/>
                </a:rPr>
                <a:t>transformation</a:t>
              </a: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178272" y="3148238"/>
              <a:ext cx="2706089" cy="2975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ja-JP" sz="1600" dirty="0" smtClean="0">
                  <a:latin typeface="Century Gothic"/>
                  <a:cs typeface="Century Gothic"/>
                </a:rPr>
                <a:t>Non-linear rep. of π field:</a:t>
              </a:r>
            </a:p>
          </p:txBody>
        </p:sp>
        <p:grpSp>
          <p:nvGrpSpPr>
            <p:cNvPr id="36" name="図形グループ 35"/>
            <p:cNvGrpSpPr/>
            <p:nvPr/>
          </p:nvGrpSpPr>
          <p:grpSpPr>
            <a:xfrm>
              <a:off x="145972" y="3878169"/>
              <a:ext cx="8796147" cy="901975"/>
              <a:chOff x="145972" y="3890380"/>
              <a:chExt cx="8796147" cy="901975"/>
            </a:xfrm>
          </p:grpSpPr>
          <p:sp>
            <p:nvSpPr>
              <p:cNvPr id="33" name="角丸四角形 32"/>
              <p:cNvSpPr/>
              <p:nvPr/>
            </p:nvSpPr>
            <p:spPr>
              <a:xfrm>
                <a:off x="4406901" y="3890380"/>
                <a:ext cx="4523006" cy="900997"/>
              </a:xfrm>
              <a:prstGeom prst="roundRect">
                <a:avLst/>
              </a:prstGeom>
              <a:solidFill>
                <a:srgbClr val="9BBB59"/>
              </a:solidFill>
              <a:ln>
                <a:solidFill>
                  <a:srgbClr val="9BBB59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2" name="角丸四角形 31"/>
              <p:cNvSpPr/>
              <p:nvPr/>
            </p:nvSpPr>
            <p:spPr>
              <a:xfrm>
                <a:off x="193036" y="3891358"/>
                <a:ext cx="4116643" cy="900997"/>
              </a:xfrm>
              <a:prstGeom prst="roundRect">
                <a:avLst/>
              </a:prstGeom>
              <a:solidFill>
                <a:srgbClr val="9BBB59"/>
              </a:solidFill>
              <a:ln>
                <a:solidFill>
                  <a:srgbClr val="9BBB59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pic>
            <p:nvPicPr>
              <p:cNvPr id="9" name="図 8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01782" y="4436755"/>
                <a:ext cx="3276600" cy="355600"/>
              </a:xfrm>
              <a:prstGeom prst="rect">
                <a:avLst/>
              </a:prstGeom>
            </p:spPr>
          </p:pic>
          <p:pic>
            <p:nvPicPr>
              <p:cNvPr id="10" name="図 9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913410" y="4436025"/>
                <a:ext cx="1549400" cy="355600"/>
              </a:xfrm>
              <a:prstGeom prst="rect">
                <a:avLst/>
              </a:prstGeom>
            </p:spPr>
          </p:pic>
          <p:pic>
            <p:nvPicPr>
              <p:cNvPr id="11" name="図 10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760890" y="3891358"/>
                <a:ext cx="2514600" cy="330200"/>
              </a:xfrm>
              <a:prstGeom prst="rect">
                <a:avLst/>
              </a:prstGeom>
            </p:spPr>
          </p:pic>
          <p:pic>
            <p:nvPicPr>
              <p:cNvPr id="12" name="図 11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427519" y="3890380"/>
                <a:ext cx="2514600" cy="355600"/>
              </a:xfrm>
              <a:prstGeom prst="rect">
                <a:avLst/>
              </a:prstGeom>
            </p:spPr>
          </p:pic>
          <p:sp>
            <p:nvSpPr>
              <p:cNvPr id="25" name="テキスト ボックス 24"/>
              <p:cNvSpPr txBox="1"/>
              <p:nvPr/>
            </p:nvSpPr>
            <p:spPr>
              <a:xfrm>
                <a:off x="145972" y="3911830"/>
                <a:ext cx="1661432" cy="2975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altLang="ja-JP" sz="1600" dirty="0" smtClean="0">
                    <a:latin typeface="Century Gothic"/>
                    <a:cs typeface="Century Gothic"/>
                  </a:rPr>
                  <a:t>Vector current:</a:t>
                </a:r>
              </a:p>
            </p:txBody>
          </p:sp>
          <p:sp>
            <p:nvSpPr>
              <p:cNvPr id="26" name="テキスト ボックス 25"/>
              <p:cNvSpPr txBox="1"/>
              <p:nvPr/>
            </p:nvSpPr>
            <p:spPr>
              <a:xfrm>
                <a:off x="4321891" y="3913498"/>
                <a:ext cx="2192527" cy="2975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altLang="ja-JP" sz="1600" dirty="0" smtClean="0">
                    <a:latin typeface="Century Gothic"/>
                    <a:cs typeface="Century Gothic"/>
                  </a:rPr>
                  <a:t>Axial-vector current:</a:t>
                </a:r>
              </a:p>
            </p:txBody>
          </p:sp>
          <p:sp>
            <p:nvSpPr>
              <p:cNvPr id="34" name="右矢印 33"/>
              <p:cNvSpPr/>
              <p:nvPr/>
            </p:nvSpPr>
            <p:spPr>
              <a:xfrm rot="5400000">
                <a:off x="1992822" y="4182411"/>
                <a:ext cx="237951" cy="298349"/>
              </a:xfrm>
              <a:prstGeom prst="rightArrow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5" name="右矢印 34"/>
              <p:cNvSpPr/>
              <p:nvPr/>
            </p:nvSpPr>
            <p:spPr>
              <a:xfrm rot="5400000">
                <a:off x="6532405" y="4187897"/>
                <a:ext cx="237951" cy="298349"/>
              </a:xfrm>
              <a:prstGeom prst="rightArrow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60" name="テキスト ボックス 59"/>
            <p:cNvSpPr txBox="1"/>
            <p:nvPr/>
          </p:nvSpPr>
          <p:spPr>
            <a:xfrm>
              <a:off x="369277" y="4122308"/>
              <a:ext cx="12190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ja-JP" sz="1200" dirty="0" smtClean="0">
                  <a:latin typeface="Century Gothic"/>
                  <a:cs typeface="Century Gothic"/>
                </a:rPr>
                <a:t>(even # </a:t>
              </a:r>
              <a:r>
                <a:rPr lang="en-US" altLang="en-US" sz="1200" dirty="0" smtClean="0">
                  <a:latin typeface="Century Gothic"/>
                  <a:cs typeface="Century Gothic"/>
                </a:rPr>
                <a:t>of </a:t>
              </a:r>
              <a:r>
                <a:rPr lang="en-US" altLang="ja-JP" sz="1200" dirty="0" smtClean="0">
                  <a:latin typeface="Century Gothic"/>
                  <a:cs typeface="Century Gothic"/>
                </a:rPr>
                <a:t>π)</a:t>
              </a:r>
            </a:p>
          </p:txBody>
        </p:sp>
        <p:sp>
          <p:nvSpPr>
            <p:cNvPr id="71" name="テキスト ボックス 70"/>
            <p:cNvSpPr txBox="1"/>
            <p:nvPr/>
          </p:nvSpPr>
          <p:spPr>
            <a:xfrm>
              <a:off x="4786332" y="4125538"/>
              <a:ext cx="115150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ja-JP" sz="1200" dirty="0" smtClean="0">
                  <a:latin typeface="Century Gothic"/>
                  <a:cs typeface="Century Gothic"/>
                </a:rPr>
                <a:t>(odd # </a:t>
              </a:r>
              <a:r>
                <a:rPr lang="en-US" altLang="en-US" sz="1200" dirty="0" smtClean="0">
                  <a:latin typeface="Century Gothic"/>
                  <a:cs typeface="Century Gothic"/>
                </a:rPr>
                <a:t>of </a:t>
              </a:r>
              <a:r>
                <a:rPr lang="en-US" altLang="ja-JP" sz="1200" dirty="0" smtClean="0">
                  <a:latin typeface="Century Gothic"/>
                  <a:cs typeface="Century Gothic"/>
                </a:rPr>
                <a:t>π)</a:t>
              </a:r>
            </a:p>
          </p:txBody>
        </p:sp>
      </p:grpSp>
      <p:sp>
        <p:nvSpPr>
          <p:cNvPr id="72" name="テキスト ボックス 71"/>
          <p:cNvSpPr txBox="1"/>
          <p:nvPr/>
        </p:nvSpPr>
        <p:spPr>
          <a:xfrm>
            <a:off x="7008971" y="2132856"/>
            <a:ext cx="2252039" cy="4944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sz="1600" b="1" dirty="0" smtClean="0">
                <a:solidFill>
                  <a:srgbClr val="1F497D"/>
                </a:solidFill>
                <a:latin typeface="Century Gothic"/>
                <a:cs typeface="Century Gothic"/>
              </a:rPr>
              <a:t>invariant</a:t>
            </a:r>
            <a:r>
              <a:rPr lang="en-US" altLang="ja-JP" sz="1600" dirty="0" smtClean="0">
                <a:latin typeface="Century Gothic"/>
                <a:cs typeface="Century Gothic"/>
              </a:rPr>
              <a:t> under </a:t>
            </a:r>
            <a:r>
              <a:rPr lang="en-US" altLang="ja-JP" sz="1600" b="1" dirty="0" smtClean="0">
                <a:solidFill>
                  <a:schemeClr val="accent6"/>
                </a:solidFill>
                <a:latin typeface="Century Gothic"/>
                <a:cs typeface="Century Gothic"/>
              </a:rPr>
              <a:t>HQS</a:t>
            </a:r>
          </a:p>
          <a:p>
            <a:pPr>
              <a:lnSpc>
                <a:spcPct val="80000"/>
              </a:lnSpc>
            </a:pPr>
            <a:r>
              <a:rPr lang="en-US" altLang="ja-JP" sz="1600" dirty="0" smtClean="0">
                <a:latin typeface="Century Gothic"/>
                <a:cs typeface="Century Gothic"/>
              </a:rPr>
              <a:t>and</a:t>
            </a:r>
            <a:r>
              <a:rPr lang="en-US" altLang="ja-JP" sz="1600" b="1" dirty="0" smtClean="0">
                <a:solidFill>
                  <a:schemeClr val="accent6"/>
                </a:solidFill>
                <a:latin typeface="Century Gothic"/>
                <a:cs typeface="Century Gothic"/>
              </a:rPr>
              <a:t> chiral symmetry</a:t>
            </a:r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504640" y="5874464"/>
            <a:ext cx="621083" cy="297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sz="1600" dirty="0" smtClean="0">
                <a:latin typeface="Century Gothic"/>
                <a:cs typeface="Century Gothic"/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314902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713652" y="0"/>
            <a:ext cx="7716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2. Theoretical framework for heavy hadrons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843821" y="523220"/>
            <a:ext cx="5530430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2800" dirty="0" smtClean="0">
                <a:latin typeface="Century Gothic"/>
                <a:cs typeface="Century Gothic"/>
              </a:rPr>
              <a:t>Heavy hadron effective theory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16776" y="1021697"/>
            <a:ext cx="3138324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sz="2000" dirty="0" smtClean="0">
                <a:latin typeface="Century Gothic"/>
                <a:cs typeface="Century Gothic"/>
              </a:rPr>
              <a:t>③ Including NLO of 1/M</a:t>
            </a:r>
            <a:endParaRPr lang="en-US" altLang="ja-JP" sz="1600" baseline="-25000" dirty="0" smtClean="0">
              <a:latin typeface="Century Gothic"/>
              <a:cs typeface="Century Gothic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968885" y="1071612"/>
            <a:ext cx="4213041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sz="1400" dirty="0" smtClean="0">
                <a:latin typeface="Century Gothic"/>
                <a:cs typeface="Century Gothic"/>
              </a:rPr>
              <a:t>Cf. “velocity-rearrangement” O(1/</a:t>
            </a:r>
            <a:r>
              <a:rPr lang="en-US" altLang="ja-JP" sz="1400" dirty="0" err="1" smtClean="0">
                <a:latin typeface="Century Gothic"/>
                <a:cs typeface="Century Gothic"/>
              </a:rPr>
              <a:t>m</a:t>
            </a:r>
            <a:r>
              <a:rPr lang="en-US" altLang="ja-JP" sz="1400" baseline="-25000" dirty="0" err="1" smtClean="0">
                <a:latin typeface="Century Gothic"/>
                <a:cs typeface="Century Gothic"/>
              </a:rPr>
              <a:t>Q</a:t>
            </a:r>
            <a:r>
              <a:rPr lang="en-US" altLang="ja-JP" sz="1400" dirty="0" smtClean="0">
                <a:latin typeface="Century Gothic"/>
                <a:cs typeface="Century Gothic"/>
              </a:rPr>
              <a:t>) in HQET </a:t>
            </a:r>
          </a:p>
        </p:txBody>
      </p:sp>
      <p:sp>
        <p:nvSpPr>
          <p:cNvPr id="22" name="正方形/長方形 21"/>
          <p:cNvSpPr/>
          <p:nvPr/>
        </p:nvSpPr>
        <p:spPr>
          <a:xfrm>
            <a:off x="5169933" y="6211669"/>
            <a:ext cx="41046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dirty="0">
                <a:latin typeface="Century Gothic"/>
                <a:cs typeface="Century Gothic"/>
              </a:rPr>
              <a:t>M. E. </a:t>
            </a:r>
            <a:r>
              <a:rPr lang="en-US" altLang="ja-JP" sz="1200" dirty="0" smtClean="0">
                <a:latin typeface="Century Gothic"/>
                <a:cs typeface="Century Gothic"/>
              </a:rPr>
              <a:t>Luke, A</a:t>
            </a:r>
            <a:r>
              <a:rPr lang="en-US" altLang="ja-JP" sz="1200" dirty="0">
                <a:latin typeface="Century Gothic"/>
                <a:cs typeface="Century Gothic"/>
              </a:rPr>
              <a:t>. V. </a:t>
            </a:r>
            <a:r>
              <a:rPr lang="en-US" altLang="ja-JP" sz="1200" dirty="0" err="1">
                <a:latin typeface="Century Gothic"/>
                <a:cs typeface="Century Gothic"/>
              </a:rPr>
              <a:t>Manohar</a:t>
            </a:r>
            <a:r>
              <a:rPr lang="en-US" altLang="ja-JP" sz="1200" dirty="0">
                <a:latin typeface="Century Gothic"/>
                <a:cs typeface="Century Gothic"/>
              </a:rPr>
              <a:t>, Phys. </a:t>
            </a:r>
            <a:r>
              <a:rPr lang="en-US" altLang="ja-JP" sz="1200" dirty="0" err="1">
                <a:latin typeface="Century Gothic"/>
                <a:cs typeface="Century Gothic"/>
              </a:rPr>
              <a:t>Lett</a:t>
            </a:r>
            <a:r>
              <a:rPr lang="en-US" altLang="ja-JP" sz="1200" dirty="0">
                <a:latin typeface="Century Gothic"/>
                <a:cs typeface="Century Gothic"/>
              </a:rPr>
              <a:t>. B286, 348 (1992)</a:t>
            </a:r>
          </a:p>
          <a:p>
            <a:r>
              <a:rPr lang="en-US" altLang="ja-JP" sz="1200" dirty="0">
                <a:latin typeface="Century Gothic"/>
                <a:cs typeface="Century Gothic"/>
              </a:rPr>
              <a:t>N. </a:t>
            </a:r>
            <a:r>
              <a:rPr lang="en-US" altLang="ja-JP" sz="1200" dirty="0" smtClean="0">
                <a:latin typeface="Century Gothic"/>
                <a:cs typeface="Century Gothic"/>
              </a:rPr>
              <a:t>Kitazawa, </a:t>
            </a:r>
            <a:r>
              <a:rPr lang="en-US" altLang="ja-JP" sz="1200" dirty="0">
                <a:latin typeface="Century Gothic"/>
                <a:cs typeface="Century Gothic"/>
              </a:rPr>
              <a:t>T. Kurimoto, Phys. </a:t>
            </a:r>
            <a:r>
              <a:rPr lang="en-US" altLang="ja-JP" sz="1200" dirty="0" err="1">
                <a:latin typeface="Century Gothic"/>
                <a:cs typeface="Century Gothic"/>
              </a:rPr>
              <a:t>Lett</a:t>
            </a:r>
            <a:r>
              <a:rPr lang="en-US" altLang="ja-JP" sz="1200" dirty="0">
                <a:latin typeface="Century Gothic"/>
                <a:cs typeface="Century Gothic"/>
              </a:rPr>
              <a:t>. B323, 65 (1994)</a:t>
            </a:r>
          </a:p>
          <a:p>
            <a:r>
              <a:rPr lang="en-US" altLang="ja-JP" sz="1200" dirty="0" err="1" smtClean="0">
                <a:latin typeface="Century Gothic"/>
                <a:cs typeface="Century Gothic"/>
              </a:rPr>
              <a:t>S.Yasui</a:t>
            </a:r>
            <a:r>
              <a:rPr lang="en-US" altLang="ja-JP" sz="1200" dirty="0" smtClean="0">
                <a:latin typeface="Century Gothic"/>
                <a:cs typeface="Century Gothic"/>
              </a:rPr>
              <a:t>, K.Sudoh</a:t>
            </a:r>
            <a:r>
              <a:rPr lang="en-US" altLang="ja-JP" sz="1200" dirty="0">
                <a:latin typeface="Century Gothic"/>
                <a:cs typeface="Century Gothic"/>
              </a:rPr>
              <a:t>,Phys.Rev.C88,015201(2013)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grpSp>
        <p:nvGrpSpPr>
          <p:cNvPr id="73" name="図形グループ 72"/>
          <p:cNvGrpSpPr/>
          <p:nvPr/>
        </p:nvGrpSpPr>
        <p:grpSpPr>
          <a:xfrm>
            <a:off x="4602841" y="1258342"/>
            <a:ext cx="3565904" cy="1782998"/>
            <a:chOff x="2636799" y="1438983"/>
            <a:chExt cx="3565904" cy="1782998"/>
          </a:xfrm>
        </p:grpSpPr>
        <p:grpSp>
          <p:nvGrpSpPr>
            <p:cNvPr id="28" name="図形グループ 27"/>
            <p:cNvGrpSpPr/>
            <p:nvPr/>
          </p:nvGrpSpPr>
          <p:grpSpPr>
            <a:xfrm>
              <a:off x="2636799" y="1438983"/>
              <a:ext cx="1748974" cy="1782998"/>
              <a:chOff x="2530662" y="1975712"/>
              <a:chExt cx="1748974" cy="1782998"/>
            </a:xfrm>
          </p:grpSpPr>
          <p:grpSp>
            <p:nvGrpSpPr>
              <p:cNvPr id="30" name="図形グループ 29"/>
              <p:cNvGrpSpPr/>
              <p:nvPr/>
            </p:nvGrpSpPr>
            <p:grpSpPr>
              <a:xfrm>
                <a:off x="2530662" y="2335177"/>
                <a:ext cx="1423533" cy="1423533"/>
                <a:chOff x="810432" y="1259831"/>
                <a:chExt cx="1423533" cy="1423533"/>
              </a:xfrm>
            </p:grpSpPr>
            <p:cxnSp>
              <p:nvCxnSpPr>
                <p:cNvPr id="36" name="直線矢印コネクタ 35"/>
                <p:cNvCxnSpPr/>
                <p:nvPr/>
              </p:nvCxnSpPr>
              <p:spPr>
                <a:xfrm flipV="1">
                  <a:off x="1046540" y="1259831"/>
                  <a:ext cx="0" cy="1423533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線矢印コネクタ 36"/>
                <p:cNvCxnSpPr/>
                <p:nvPr/>
              </p:nvCxnSpPr>
              <p:spPr>
                <a:xfrm rot="5400000" flipV="1">
                  <a:off x="1522199" y="1741463"/>
                  <a:ext cx="0" cy="1423533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" name="円/楕円 30"/>
              <p:cNvSpPr/>
              <p:nvPr/>
            </p:nvSpPr>
            <p:spPr>
              <a:xfrm>
                <a:off x="3280199" y="2756304"/>
                <a:ext cx="282198" cy="28219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32" name="直線矢印コネクタ 31"/>
              <p:cNvCxnSpPr/>
              <p:nvPr/>
            </p:nvCxnSpPr>
            <p:spPr>
              <a:xfrm>
                <a:off x="3679075" y="2905550"/>
                <a:ext cx="486783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テキスト ボックス 32"/>
              <p:cNvSpPr txBox="1"/>
              <p:nvPr/>
            </p:nvSpPr>
            <p:spPr>
              <a:xfrm>
                <a:off x="3966730" y="3354169"/>
                <a:ext cx="312906" cy="3488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altLang="ja-JP" sz="2000" dirty="0" smtClean="0">
                    <a:latin typeface="Century Gothic"/>
                    <a:cs typeface="Century Gothic"/>
                  </a:rPr>
                  <a:t>x</a:t>
                </a:r>
              </a:p>
            </p:txBody>
          </p:sp>
          <p:sp>
            <p:nvSpPr>
              <p:cNvPr id="34" name="テキスト ボックス 33"/>
              <p:cNvSpPr txBox="1"/>
              <p:nvPr/>
            </p:nvSpPr>
            <p:spPr>
              <a:xfrm>
                <a:off x="2605683" y="1975712"/>
                <a:ext cx="322174" cy="3488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altLang="ja-JP" sz="2000" dirty="0" smtClean="0">
                    <a:latin typeface="Century Gothic"/>
                    <a:cs typeface="Century Gothic"/>
                  </a:rPr>
                  <a:t>y</a:t>
                </a:r>
              </a:p>
            </p:txBody>
          </p:sp>
          <p:sp>
            <p:nvSpPr>
              <p:cNvPr id="35" name="テキスト ボックス 34"/>
              <p:cNvSpPr txBox="1"/>
              <p:nvPr/>
            </p:nvSpPr>
            <p:spPr>
              <a:xfrm>
                <a:off x="2784162" y="2307624"/>
                <a:ext cx="1414420" cy="4442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altLang="ja-JP" sz="1400" dirty="0" smtClean="0">
                    <a:latin typeface="Century Gothic"/>
                    <a:cs typeface="Century Gothic"/>
                  </a:rPr>
                  <a:t>heavy hadron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en-US" altLang="ja-JP" sz="1400" dirty="0" smtClean="0">
                    <a:latin typeface="Century Gothic"/>
                    <a:cs typeface="Century Gothic"/>
                  </a:rPr>
                  <a:t>(mass M)</a:t>
                </a:r>
              </a:p>
            </p:txBody>
          </p:sp>
        </p:grpSp>
        <p:grpSp>
          <p:nvGrpSpPr>
            <p:cNvPr id="48" name="図形グループ 47"/>
            <p:cNvGrpSpPr/>
            <p:nvPr/>
          </p:nvGrpSpPr>
          <p:grpSpPr>
            <a:xfrm>
              <a:off x="2939034" y="2627340"/>
              <a:ext cx="199141" cy="367327"/>
              <a:chOff x="4452469" y="2494082"/>
              <a:chExt cx="199141" cy="367327"/>
            </a:xfrm>
          </p:grpSpPr>
          <p:cxnSp>
            <p:nvCxnSpPr>
              <p:cNvPr id="39" name="直線コネクタ 38"/>
              <p:cNvCxnSpPr/>
              <p:nvPr/>
            </p:nvCxnSpPr>
            <p:spPr>
              <a:xfrm>
                <a:off x="4550160" y="2724037"/>
                <a:ext cx="60118" cy="13526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線コネクタ 39"/>
              <p:cNvCxnSpPr/>
              <p:nvPr/>
            </p:nvCxnSpPr>
            <p:spPr>
              <a:xfrm flipH="1">
                <a:off x="4490042" y="2726147"/>
                <a:ext cx="60118" cy="13526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線コネクタ 40"/>
              <p:cNvCxnSpPr/>
              <p:nvPr/>
            </p:nvCxnSpPr>
            <p:spPr>
              <a:xfrm>
                <a:off x="4550160" y="2573747"/>
                <a:ext cx="0" cy="1524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線コネクタ 42"/>
              <p:cNvCxnSpPr/>
              <p:nvPr/>
            </p:nvCxnSpPr>
            <p:spPr>
              <a:xfrm flipH="1">
                <a:off x="4452469" y="2632744"/>
                <a:ext cx="97692" cy="9129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線コネクタ 45"/>
              <p:cNvCxnSpPr/>
              <p:nvPr/>
            </p:nvCxnSpPr>
            <p:spPr>
              <a:xfrm>
                <a:off x="4553918" y="2638611"/>
                <a:ext cx="97692" cy="9129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円/楕円 46"/>
              <p:cNvSpPr/>
              <p:nvPr/>
            </p:nvSpPr>
            <p:spPr>
              <a:xfrm>
                <a:off x="4497687" y="2494082"/>
                <a:ext cx="105077" cy="105077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cxnSp>
          <p:nvCxnSpPr>
            <p:cNvPr id="49" name="直線矢印コネクタ 48"/>
            <p:cNvCxnSpPr/>
            <p:nvPr/>
          </p:nvCxnSpPr>
          <p:spPr>
            <a:xfrm flipV="1">
              <a:off x="3162955" y="2476361"/>
              <a:ext cx="252484" cy="230644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prstDash val="sysDash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2" name="図 5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73903" y="2213899"/>
              <a:ext cx="1828800" cy="297180"/>
            </a:xfrm>
            <a:prstGeom prst="rect">
              <a:avLst/>
            </a:prstGeom>
          </p:spPr>
        </p:pic>
        <p:pic>
          <p:nvPicPr>
            <p:cNvPr id="53" name="図 5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07381" y="2548717"/>
              <a:ext cx="320040" cy="274320"/>
            </a:xfrm>
            <a:prstGeom prst="rect">
              <a:avLst/>
            </a:prstGeom>
          </p:spPr>
        </p:pic>
      </p:grpSp>
      <p:grpSp>
        <p:nvGrpSpPr>
          <p:cNvPr id="77" name="図形グループ 76"/>
          <p:cNvGrpSpPr/>
          <p:nvPr/>
        </p:nvGrpSpPr>
        <p:grpSpPr>
          <a:xfrm>
            <a:off x="3220765" y="1590254"/>
            <a:ext cx="2096003" cy="1782998"/>
            <a:chOff x="1254723" y="1770895"/>
            <a:chExt cx="2096003" cy="1782998"/>
          </a:xfrm>
        </p:grpSpPr>
        <p:pic>
          <p:nvPicPr>
            <p:cNvPr id="54" name="図 5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09359" y="2922116"/>
              <a:ext cx="342900" cy="274320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62" name="直線矢印コネクタ 61"/>
            <p:cNvCxnSpPr/>
            <p:nvPr/>
          </p:nvCxnSpPr>
          <p:spPr>
            <a:xfrm flipV="1">
              <a:off x="1879707" y="2372545"/>
              <a:ext cx="1471019" cy="619301"/>
            </a:xfrm>
            <a:prstGeom prst="straightConnector1">
              <a:avLst/>
            </a:prstGeom>
            <a:ln w="38100" cmpd="sng">
              <a:solidFill>
                <a:schemeClr val="accent2"/>
              </a:solidFill>
              <a:prstDash val="sysDash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4" name="図形グループ 73"/>
            <p:cNvGrpSpPr/>
            <p:nvPr/>
          </p:nvGrpSpPr>
          <p:grpSpPr>
            <a:xfrm>
              <a:off x="1254723" y="1770895"/>
              <a:ext cx="1833883" cy="1782998"/>
              <a:chOff x="-632539" y="1476020"/>
              <a:chExt cx="1833883" cy="1782998"/>
            </a:xfrm>
          </p:grpSpPr>
          <p:grpSp>
            <p:nvGrpSpPr>
              <p:cNvPr id="55" name="図形グループ 54"/>
              <p:cNvGrpSpPr/>
              <p:nvPr/>
            </p:nvGrpSpPr>
            <p:grpSpPr>
              <a:xfrm>
                <a:off x="-268612" y="2649416"/>
                <a:ext cx="199141" cy="367327"/>
                <a:chOff x="4452469" y="2494082"/>
                <a:chExt cx="199141" cy="367327"/>
              </a:xfrm>
            </p:grpSpPr>
            <p:cxnSp>
              <p:nvCxnSpPr>
                <p:cNvPr id="56" name="直線コネクタ 55"/>
                <p:cNvCxnSpPr/>
                <p:nvPr/>
              </p:nvCxnSpPr>
              <p:spPr>
                <a:xfrm>
                  <a:off x="4550160" y="2724037"/>
                  <a:ext cx="60118" cy="135262"/>
                </a:xfrm>
                <a:prstGeom prst="line">
                  <a:avLst/>
                </a:prstGeom>
                <a:ln w="38100" cmpd="sng">
                  <a:solidFill>
                    <a:schemeClr val="accent2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線コネクタ 56"/>
                <p:cNvCxnSpPr/>
                <p:nvPr/>
              </p:nvCxnSpPr>
              <p:spPr>
                <a:xfrm flipH="1">
                  <a:off x="4490042" y="2726147"/>
                  <a:ext cx="60118" cy="135262"/>
                </a:xfrm>
                <a:prstGeom prst="line">
                  <a:avLst/>
                </a:prstGeom>
                <a:ln w="38100" cmpd="sng">
                  <a:solidFill>
                    <a:schemeClr val="accent2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線コネクタ 57"/>
                <p:cNvCxnSpPr/>
                <p:nvPr/>
              </p:nvCxnSpPr>
              <p:spPr>
                <a:xfrm>
                  <a:off x="4550160" y="2573747"/>
                  <a:ext cx="0" cy="152400"/>
                </a:xfrm>
                <a:prstGeom prst="line">
                  <a:avLst/>
                </a:prstGeom>
                <a:ln w="38100" cmpd="sng">
                  <a:solidFill>
                    <a:schemeClr val="accent2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線コネクタ 58"/>
                <p:cNvCxnSpPr/>
                <p:nvPr/>
              </p:nvCxnSpPr>
              <p:spPr>
                <a:xfrm flipH="1">
                  <a:off x="4452469" y="2632744"/>
                  <a:ext cx="97692" cy="91293"/>
                </a:xfrm>
                <a:prstGeom prst="line">
                  <a:avLst/>
                </a:prstGeom>
                <a:ln w="38100" cmpd="sng">
                  <a:solidFill>
                    <a:schemeClr val="accent2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線コネクタ 59"/>
                <p:cNvCxnSpPr/>
                <p:nvPr/>
              </p:nvCxnSpPr>
              <p:spPr>
                <a:xfrm>
                  <a:off x="4553918" y="2638611"/>
                  <a:ext cx="97692" cy="91293"/>
                </a:xfrm>
                <a:prstGeom prst="line">
                  <a:avLst/>
                </a:prstGeom>
                <a:ln w="38100" cmpd="sng">
                  <a:solidFill>
                    <a:schemeClr val="accent2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1" name="円/楕円 60"/>
                <p:cNvSpPr/>
                <p:nvPr/>
              </p:nvSpPr>
              <p:spPr>
                <a:xfrm>
                  <a:off x="4497687" y="2494082"/>
                  <a:ext cx="105077" cy="105077"/>
                </a:xfrm>
                <a:prstGeom prst="ellipse">
                  <a:avLst/>
                </a:prstGeom>
                <a:solidFill>
                  <a:schemeClr val="bg1"/>
                </a:solidFill>
                <a:ln w="38100" cmpd="sng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64" name="図形グループ 63"/>
              <p:cNvGrpSpPr/>
              <p:nvPr/>
            </p:nvGrpSpPr>
            <p:grpSpPr>
              <a:xfrm>
                <a:off x="-632539" y="1476020"/>
                <a:ext cx="1833883" cy="1782998"/>
                <a:chOff x="2530662" y="1975712"/>
                <a:chExt cx="1833883" cy="1782998"/>
              </a:xfrm>
            </p:grpSpPr>
            <p:grpSp>
              <p:nvGrpSpPr>
                <p:cNvPr id="65" name="図形グループ 64"/>
                <p:cNvGrpSpPr/>
                <p:nvPr/>
              </p:nvGrpSpPr>
              <p:grpSpPr>
                <a:xfrm>
                  <a:off x="2530662" y="2335177"/>
                  <a:ext cx="1423533" cy="1423533"/>
                  <a:chOff x="810432" y="1259831"/>
                  <a:chExt cx="1423533" cy="1423533"/>
                </a:xfrm>
              </p:grpSpPr>
              <p:cxnSp>
                <p:nvCxnSpPr>
                  <p:cNvPr id="71" name="直線矢印コネクタ 70"/>
                  <p:cNvCxnSpPr/>
                  <p:nvPr/>
                </p:nvCxnSpPr>
                <p:spPr>
                  <a:xfrm flipV="1">
                    <a:off x="1046540" y="1259831"/>
                    <a:ext cx="0" cy="1423533"/>
                  </a:xfrm>
                  <a:prstGeom prst="straightConnector1">
                    <a:avLst/>
                  </a:prstGeom>
                  <a:ln w="38100" cmpd="sng">
                    <a:solidFill>
                      <a:schemeClr val="accent2"/>
                    </a:solidFill>
                    <a:tailEnd type="arrow" w="lg" len="lg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直線矢印コネクタ 71"/>
                  <p:cNvCxnSpPr/>
                  <p:nvPr/>
                </p:nvCxnSpPr>
                <p:spPr>
                  <a:xfrm rot="5400000" flipV="1">
                    <a:off x="1522199" y="1741463"/>
                    <a:ext cx="0" cy="1423533"/>
                  </a:xfrm>
                  <a:prstGeom prst="straightConnector1">
                    <a:avLst/>
                  </a:prstGeom>
                  <a:ln w="38100" cmpd="sng">
                    <a:solidFill>
                      <a:schemeClr val="accent2"/>
                    </a:solidFill>
                    <a:tailEnd type="arrow" w="lg" len="lg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8" name="テキスト ボックス 67"/>
                <p:cNvSpPr txBox="1"/>
                <p:nvPr/>
              </p:nvSpPr>
              <p:spPr>
                <a:xfrm>
                  <a:off x="3966730" y="3354169"/>
                  <a:ext cx="397815" cy="34881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80000"/>
                    </a:lnSpc>
                  </a:pPr>
                  <a:r>
                    <a:rPr lang="en-US" altLang="ja-JP" sz="2000" b="1" dirty="0" smtClean="0">
                      <a:solidFill>
                        <a:srgbClr val="C0504D"/>
                      </a:solidFill>
                      <a:latin typeface="Century Gothic"/>
                      <a:cs typeface="Century Gothic"/>
                    </a:rPr>
                    <a:t>x’</a:t>
                  </a:r>
                </a:p>
              </p:txBody>
            </p:sp>
            <p:sp>
              <p:nvSpPr>
                <p:cNvPr id="69" name="テキスト ボックス 68"/>
                <p:cNvSpPr txBox="1"/>
                <p:nvPr/>
              </p:nvSpPr>
              <p:spPr>
                <a:xfrm>
                  <a:off x="2605683" y="1975712"/>
                  <a:ext cx="412217" cy="34881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80000"/>
                    </a:lnSpc>
                  </a:pPr>
                  <a:r>
                    <a:rPr lang="en-US" altLang="ja-JP" sz="2000" b="1" dirty="0" smtClean="0">
                      <a:solidFill>
                        <a:srgbClr val="C0504D"/>
                      </a:solidFill>
                      <a:latin typeface="Century Gothic"/>
                      <a:cs typeface="Century Gothic"/>
                    </a:rPr>
                    <a:t>y’</a:t>
                  </a:r>
                </a:p>
              </p:txBody>
            </p:sp>
          </p:grpSp>
        </p:grpSp>
      </p:grpSp>
      <p:grpSp>
        <p:nvGrpSpPr>
          <p:cNvPr id="80" name="図形グループ 79"/>
          <p:cNvGrpSpPr/>
          <p:nvPr/>
        </p:nvGrpSpPr>
        <p:grpSpPr>
          <a:xfrm>
            <a:off x="981334" y="2004299"/>
            <a:ext cx="2102500" cy="1142935"/>
            <a:chOff x="1118265" y="2279217"/>
            <a:chExt cx="2102500" cy="1142935"/>
          </a:xfrm>
        </p:grpSpPr>
        <p:sp>
          <p:nvSpPr>
            <p:cNvPr id="79" name="角丸四角形 78"/>
            <p:cNvSpPr/>
            <p:nvPr/>
          </p:nvSpPr>
          <p:spPr>
            <a:xfrm>
              <a:off x="1137336" y="2279217"/>
              <a:ext cx="2083429" cy="794873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42401" y="3091952"/>
              <a:ext cx="1117600" cy="330200"/>
            </a:xfrm>
            <a:prstGeom prst="rect">
              <a:avLst/>
            </a:prstGeom>
          </p:spPr>
        </p:pic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18265" y="2345581"/>
              <a:ext cx="2032000" cy="635000"/>
            </a:xfrm>
            <a:prstGeom prst="rect">
              <a:avLst/>
            </a:prstGeom>
          </p:spPr>
        </p:pic>
      </p:grpSp>
      <p:sp>
        <p:nvSpPr>
          <p:cNvPr id="86" name="テキスト ボックス 85"/>
          <p:cNvSpPr txBox="1"/>
          <p:nvPr/>
        </p:nvSpPr>
        <p:spPr>
          <a:xfrm>
            <a:off x="943803" y="1431855"/>
            <a:ext cx="2354697" cy="297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sz="1600" dirty="0" smtClean="0">
                <a:latin typeface="Century Gothic"/>
                <a:cs typeface="Century Gothic"/>
              </a:rPr>
              <a:t>Lorentz boost: </a:t>
            </a:r>
            <a:r>
              <a:rPr lang="en-US" altLang="ja-JP" sz="1600" dirty="0" err="1" smtClean="0">
                <a:latin typeface="Century Gothic"/>
                <a:cs typeface="Century Gothic"/>
              </a:rPr>
              <a:t>v</a:t>
            </a:r>
            <a:r>
              <a:rPr lang="en-US" altLang="ja-JP" sz="1600" baseline="30000" dirty="0" err="1" smtClean="0">
                <a:latin typeface="Century Gothic"/>
                <a:cs typeface="Century Gothic"/>
              </a:rPr>
              <a:t>μ</a:t>
            </a:r>
            <a:r>
              <a:rPr lang="en-US" altLang="ja-JP" sz="1600" dirty="0" err="1" smtClean="0">
                <a:latin typeface="Century Gothic"/>
                <a:cs typeface="Century Gothic"/>
              </a:rPr>
              <a:t>→</a:t>
            </a:r>
            <a:r>
              <a:rPr lang="en-US" altLang="ja-JP" sz="1600" i="1" dirty="0" err="1" smtClean="0">
                <a:latin typeface="Century Gothic"/>
                <a:cs typeface="Century Gothic"/>
              </a:rPr>
              <a:t>V</a:t>
            </a:r>
            <a:r>
              <a:rPr lang="en-US" altLang="ja-JP" sz="1600" baseline="30000" dirty="0" err="1">
                <a:latin typeface="Century Gothic"/>
                <a:cs typeface="Century Gothic"/>
              </a:rPr>
              <a:t>μ</a:t>
            </a:r>
            <a:endParaRPr lang="en-US" altLang="ja-JP" sz="1600" dirty="0" smtClean="0">
              <a:latin typeface="Century Gothic"/>
              <a:cs typeface="Century Gothic"/>
            </a:endParaRPr>
          </a:p>
        </p:txBody>
      </p:sp>
      <p:pic>
        <p:nvPicPr>
          <p:cNvPr id="89" name="図 8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1149" y="2178243"/>
            <a:ext cx="635000" cy="279400"/>
          </a:xfrm>
          <a:prstGeom prst="rect">
            <a:avLst/>
          </a:prstGeom>
          <a:ln w="28575" cmpd="sng">
            <a:solidFill>
              <a:schemeClr val="accent2"/>
            </a:solidFill>
          </a:ln>
        </p:spPr>
      </p:pic>
      <p:pic>
        <p:nvPicPr>
          <p:cNvPr id="90" name="図 8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34576" y="2401333"/>
            <a:ext cx="584200" cy="254000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  <p:grpSp>
        <p:nvGrpSpPr>
          <p:cNvPr id="2" name="図形グループ 1"/>
          <p:cNvGrpSpPr/>
          <p:nvPr/>
        </p:nvGrpSpPr>
        <p:grpSpPr>
          <a:xfrm>
            <a:off x="178322" y="3451750"/>
            <a:ext cx="8688587" cy="2713555"/>
            <a:chOff x="178322" y="3451750"/>
            <a:chExt cx="8688587" cy="2713555"/>
          </a:xfrm>
        </p:grpSpPr>
        <p:grpSp>
          <p:nvGrpSpPr>
            <p:cNvPr id="92" name="図形グループ 91"/>
            <p:cNvGrpSpPr/>
            <p:nvPr/>
          </p:nvGrpSpPr>
          <p:grpSpPr>
            <a:xfrm>
              <a:off x="178322" y="3451750"/>
              <a:ext cx="8688587" cy="2713555"/>
              <a:chOff x="178322" y="3451750"/>
              <a:chExt cx="8688587" cy="2713555"/>
            </a:xfrm>
          </p:grpSpPr>
          <p:sp>
            <p:nvSpPr>
              <p:cNvPr id="81" name="角丸四角形 80"/>
              <p:cNvSpPr/>
              <p:nvPr/>
            </p:nvSpPr>
            <p:spPr>
              <a:xfrm>
                <a:off x="178322" y="3472311"/>
                <a:ext cx="8688587" cy="2692994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85" name="図形グループ 84"/>
              <p:cNvGrpSpPr/>
              <p:nvPr/>
            </p:nvGrpSpPr>
            <p:grpSpPr>
              <a:xfrm>
                <a:off x="481178" y="5004729"/>
                <a:ext cx="8181645" cy="988536"/>
                <a:chOff x="483122" y="4635289"/>
                <a:chExt cx="8181645" cy="988536"/>
              </a:xfrm>
            </p:grpSpPr>
            <p:sp>
              <p:nvSpPr>
                <p:cNvPr id="83" name="角丸四角形 82"/>
                <p:cNvSpPr/>
                <p:nvPr/>
              </p:nvSpPr>
              <p:spPr>
                <a:xfrm>
                  <a:off x="483122" y="4635289"/>
                  <a:ext cx="8181645" cy="988536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pic>
              <p:nvPicPr>
                <p:cNvPr id="11" name="図 10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508965" y="4957631"/>
                  <a:ext cx="7010400" cy="584200"/>
                </a:xfrm>
                <a:prstGeom prst="rect">
                  <a:avLst/>
                </a:prstGeom>
              </p:spPr>
            </p:pic>
            <p:pic>
              <p:nvPicPr>
                <p:cNvPr id="23" name="図 22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70852" y="5149493"/>
                  <a:ext cx="584200" cy="254000"/>
                </a:xfrm>
                <a:prstGeom prst="rect">
                  <a:avLst/>
                </a:prstGeom>
              </p:spPr>
            </p:pic>
            <p:pic>
              <p:nvPicPr>
                <p:cNvPr id="24" name="図 23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193905" y="5209653"/>
                  <a:ext cx="254000" cy="127000"/>
                </a:xfrm>
                <a:prstGeom prst="rect">
                  <a:avLst/>
                </a:prstGeom>
              </p:spPr>
            </p:pic>
          </p:grpSp>
          <p:pic>
            <p:nvPicPr>
              <p:cNvPr id="10" name="図 9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381481" y="4460116"/>
                <a:ext cx="2311400" cy="330200"/>
              </a:xfrm>
              <a:prstGeom prst="rect">
                <a:avLst/>
              </a:prstGeom>
            </p:spPr>
          </p:pic>
          <p:grpSp>
            <p:nvGrpSpPr>
              <p:cNvPr id="91" name="図形グループ 90"/>
              <p:cNvGrpSpPr/>
              <p:nvPr/>
            </p:nvGrpSpPr>
            <p:grpSpPr>
              <a:xfrm>
                <a:off x="2032584" y="3852175"/>
                <a:ext cx="5078832" cy="607941"/>
                <a:chOff x="843987" y="3852175"/>
                <a:chExt cx="5078832" cy="607941"/>
              </a:xfrm>
            </p:grpSpPr>
            <p:sp>
              <p:nvSpPr>
                <p:cNvPr id="82" name="角丸四角形 81"/>
                <p:cNvSpPr/>
                <p:nvPr/>
              </p:nvSpPr>
              <p:spPr>
                <a:xfrm>
                  <a:off x="843987" y="3852175"/>
                  <a:ext cx="5078832" cy="586613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pic>
              <p:nvPicPr>
                <p:cNvPr id="8" name="図 7"/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600795" y="3875916"/>
                  <a:ext cx="4165600" cy="584200"/>
                </a:xfrm>
                <a:prstGeom prst="rect">
                  <a:avLst/>
                </a:prstGeom>
              </p:spPr>
            </p:pic>
            <p:pic>
              <p:nvPicPr>
                <p:cNvPr id="25" name="図 24"/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284847" y="4080126"/>
                  <a:ext cx="254000" cy="127000"/>
                </a:xfrm>
                <a:prstGeom prst="rect">
                  <a:avLst/>
                </a:prstGeom>
              </p:spPr>
            </p:pic>
            <p:pic>
              <p:nvPicPr>
                <p:cNvPr id="26" name="図 25"/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972769" y="4026006"/>
                  <a:ext cx="228600" cy="228600"/>
                </a:xfrm>
                <a:prstGeom prst="rect">
                  <a:avLst/>
                </a:prstGeom>
              </p:spPr>
            </p:pic>
          </p:grpSp>
          <p:sp>
            <p:nvSpPr>
              <p:cNvPr id="87" name="テキスト ボックス 86"/>
              <p:cNvSpPr txBox="1"/>
              <p:nvPr/>
            </p:nvSpPr>
            <p:spPr>
              <a:xfrm>
                <a:off x="2290337" y="3451750"/>
                <a:ext cx="4563327" cy="3488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altLang="ja-JP" sz="2000" dirty="0" smtClean="0">
                    <a:latin typeface="Century Gothic"/>
                    <a:cs typeface="Century Gothic"/>
                  </a:rPr>
                  <a:t>Lorentz boost: </a:t>
                </a:r>
                <a:r>
                  <a:rPr lang="en-US" altLang="ja-JP" sz="2000" dirty="0" err="1" smtClean="0">
                    <a:latin typeface="Century Gothic"/>
                    <a:cs typeface="Century Gothic"/>
                  </a:rPr>
                  <a:t>v</a:t>
                </a:r>
                <a:r>
                  <a:rPr lang="en-US" altLang="ja-JP" sz="2000" baseline="30000" dirty="0" err="1" smtClean="0">
                    <a:latin typeface="Century Gothic"/>
                    <a:cs typeface="Century Gothic"/>
                  </a:rPr>
                  <a:t>μ</a:t>
                </a:r>
                <a:r>
                  <a:rPr lang="en-US" altLang="ja-JP" sz="2000" dirty="0" err="1" smtClean="0">
                    <a:latin typeface="Century Gothic"/>
                    <a:cs typeface="Century Gothic"/>
                  </a:rPr>
                  <a:t>→</a:t>
                </a:r>
                <a:r>
                  <a:rPr lang="en-US" altLang="ja-JP" sz="2000" i="1" dirty="0" err="1" smtClean="0">
                    <a:latin typeface="Century Gothic"/>
                    <a:cs typeface="Century Gothic"/>
                  </a:rPr>
                  <a:t>V</a:t>
                </a:r>
                <a:r>
                  <a:rPr lang="en-US" altLang="ja-JP" sz="2000" baseline="30000" dirty="0" err="1" smtClean="0">
                    <a:latin typeface="Century Gothic"/>
                    <a:cs typeface="Century Gothic"/>
                  </a:rPr>
                  <a:t>μ</a:t>
                </a:r>
                <a:r>
                  <a:rPr lang="en-US" altLang="ja-JP" sz="2000" dirty="0" smtClean="0">
                    <a:latin typeface="Century Gothic"/>
                    <a:cs typeface="Century Gothic"/>
                  </a:rPr>
                  <a:t> up to </a:t>
                </a:r>
                <a:r>
                  <a:rPr lang="en-US" altLang="ja-JP" sz="2000" i="1" dirty="0" smtClean="0">
                    <a:latin typeface="Century Gothic"/>
                    <a:cs typeface="Century Gothic"/>
                  </a:rPr>
                  <a:t>O</a:t>
                </a:r>
                <a:r>
                  <a:rPr lang="en-US" altLang="ja-JP" sz="2000" dirty="0" smtClean="0">
                    <a:latin typeface="Century Gothic"/>
                    <a:cs typeface="Century Gothic"/>
                  </a:rPr>
                  <a:t>(1/M)</a:t>
                </a:r>
              </a:p>
            </p:txBody>
          </p:sp>
          <p:sp>
            <p:nvSpPr>
              <p:cNvPr id="88" name="右矢印 87"/>
              <p:cNvSpPr/>
              <p:nvPr/>
            </p:nvSpPr>
            <p:spPr>
              <a:xfrm rot="5400000">
                <a:off x="4300356" y="4462848"/>
                <a:ext cx="543289" cy="494295"/>
              </a:xfrm>
              <a:prstGeom prst="rightArrow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66" name="テキスト ボックス 65"/>
            <p:cNvSpPr txBox="1"/>
            <p:nvPr/>
          </p:nvSpPr>
          <p:spPr>
            <a:xfrm>
              <a:off x="1431480" y="5053561"/>
              <a:ext cx="364670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ja-JP" b="1" dirty="0" smtClean="0">
                  <a:latin typeface="Century Gothic"/>
                  <a:cs typeface="Century Gothic"/>
                </a:rPr>
                <a:t>Effective field including O(1/M)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958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角丸四角形 18"/>
          <p:cNvSpPr/>
          <p:nvPr/>
        </p:nvSpPr>
        <p:spPr>
          <a:xfrm>
            <a:off x="4372082" y="1509050"/>
            <a:ext cx="3509702" cy="672365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角丸四角形 17"/>
          <p:cNvSpPr/>
          <p:nvPr/>
        </p:nvSpPr>
        <p:spPr>
          <a:xfrm>
            <a:off x="1705384" y="1523471"/>
            <a:ext cx="2116154" cy="672365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13652" y="0"/>
            <a:ext cx="7716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2. Theoretical framework for heavy hadrons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843821" y="523220"/>
            <a:ext cx="5530430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2800" dirty="0" smtClean="0">
                <a:latin typeface="Century Gothic"/>
                <a:cs typeface="Century Gothic"/>
              </a:rPr>
              <a:t>Heavy hadron effective theory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16776" y="1021697"/>
            <a:ext cx="4189009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sz="2000" dirty="0" smtClean="0">
                <a:latin typeface="Century Gothic"/>
                <a:cs typeface="Century Gothic"/>
              </a:rPr>
              <a:t>③ Including NLO of 1/M </a:t>
            </a:r>
            <a:r>
              <a:rPr lang="en-US" altLang="ja-JP" sz="1600" dirty="0" smtClean="0">
                <a:latin typeface="Century Gothic"/>
                <a:cs typeface="Century Gothic"/>
              </a:rPr>
              <a:t>(cont’d)</a:t>
            </a:r>
            <a:endParaRPr lang="en-US" altLang="ja-JP" sz="1600" baseline="-25000" dirty="0" smtClean="0">
              <a:latin typeface="Century Gothic"/>
              <a:cs typeface="Century Gothic"/>
            </a:endParaRP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1339" y="1703286"/>
            <a:ext cx="1676400" cy="330200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3108" y="1666341"/>
            <a:ext cx="3149600" cy="355600"/>
          </a:xfrm>
          <a:prstGeom prst="rect">
            <a:avLst/>
          </a:prstGeom>
        </p:spPr>
      </p:pic>
      <p:sp>
        <p:nvSpPr>
          <p:cNvPr id="20" name="左右矢印 19"/>
          <p:cNvSpPr/>
          <p:nvPr/>
        </p:nvSpPr>
        <p:spPr>
          <a:xfrm>
            <a:off x="3834127" y="1677886"/>
            <a:ext cx="534051" cy="378690"/>
          </a:xfrm>
          <a:prstGeom prst="left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図形グループ 31"/>
          <p:cNvGrpSpPr/>
          <p:nvPr/>
        </p:nvGrpSpPr>
        <p:grpSpPr>
          <a:xfrm>
            <a:off x="5426355" y="1121731"/>
            <a:ext cx="3311248" cy="1031438"/>
            <a:chOff x="5241635" y="1121731"/>
            <a:chExt cx="3311248" cy="1031438"/>
          </a:xfrm>
        </p:grpSpPr>
        <p:sp>
          <p:nvSpPr>
            <p:cNvPr id="27" name="円/楕円 26"/>
            <p:cNvSpPr/>
            <p:nvPr/>
          </p:nvSpPr>
          <p:spPr>
            <a:xfrm>
              <a:off x="5241635" y="1566273"/>
              <a:ext cx="586896" cy="586896"/>
            </a:xfrm>
            <a:prstGeom prst="ellipse">
              <a:avLst/>
            </a:prstGeom>
            <a:noFill/>
            <a:ln w="5715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9" name="直線コネクタ 28"/>
            <p:cNvCxnSpPr/>
            <p:nvPr/>
          </p:nvCxnSpPr>
          <p:spPr>
            <a:xfrm flipV="1">
              <a:off x="5759261" y="1288225"/>
              <a:ext cx="336741" cy="351626"/>
            </a:xfrm>
            <a:prstGeom prst="line">
              <a:avLst/>
            </a:prstGeom>
            <a:ln w="57150" cmpd="sng">
              <a:solidFill>
                <a:srgbClr val="C0504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テキスト ボックス 29"/>
            <p:cNvSpPr txBox="1"/>
            <p:nvPr/>
          </p:nvSpPr>
          <p:spPr>
            <a:xfrm>
              <a:off x="6038277" y="1121731"/>
              <a:ext cx="2514606" cy="2718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ja-JP" sz="1400" b="1" dirty="0" smtClean="0">
                  <a:solidFill>
                    <a:srgbClr val="C0504D"/>
                  </a:solidFill>
                  <a:latin typeface="Century Gothic"/>
                  <a:cs typeface="Century Gothic"/>
                </a:rPr>
                <a:t>“covariant” transformation</a:t>
              </a:r>
            </a:p>
          </p:txBody>
        </p:sp>
      </p:grpSp>
      <p:grpSp>
        <p:nvGrpSpPr>
          <p:cNvPr id="42" name="図形グループ 41"/>
          <p:cNvGrpSpPr/>
          <p:nvPr/>
        </p:nvGrpSpPr>
        <p:grpSpPr>
          <a:xfrm>
            <a:off x="2596208" y="2288196"/>
            <a:ext cx="6294107" cy="990693"/>
            <a:chOff x="2596208" y="2288196"/>
            <a:chExt cx="6294107" cy="990693"/>
          </a:xfrm>
        </p:grpSpPr>
        <p:grpSp>
          <p:nvGrpSpPr>
            <p:cNvPr id="26" name="図形グループ 25"/>
            <p:cNvGrpSpPr/>
            <p:nvPr/>
          </p:nvGrpSpPr>
          <p:grpSpPr>
            <a:xfrm>
              <a:off x="2672124" y="2809677"/>
              <a:ext cx="6218191" cy="469212"/>
              <a:chOff x="658089" y="2232427"/>
              <a:chExt cx="6218191" cy="469212"/>
            </a:xfrm>
          </p:grpSpPr>
          <p:sp>
            <p:nvSpPr>
              <p:cNvPr id="24" name="角丸四角形 23"/>
              <p:cNvSpPr/>
              <p:nvPr/>
            </p:nvSpPr>
            <p:spPr>
              <a:xfrm>
                <a:off x="658089" y="2232427"/>
                <a:ext cx="3918398" cy="469212"/>
              </a:xfrm>
              <a:prstGeom prst="roundRect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" name="テキスト ボックス 20"/>
              <p:cNvSpPr txBox="1"/>
              <p:nvPr/>
            </p:nvSpPr>
            <p:spPr>
              <a:xfrm>
                <a:off x="736742" y="2323991"/>
                <a:ext cx="2547993" cy="2975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altLang="ja-JP" sz="1600" dirty="0" smtClean="0">
                    <a:latin typeface="Century Gothic"/>
                    <a:cs typeface="Century Gothic"/>
                  </a:rPr>
                  <a:t>Possible form of current:</a:t>
                </a:r>
              </a:p>
            </p:txBody>
          </p:sp>
          <p:pic>
            <p:nvPicPr>
              <p:cNvPr id="22" name="図 2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36308" y="2313241"/>
                <a:ext cx="1234440" cy="274320"/>
              </a:xfrm>
              <a:prstGeom prst="rect">
                <a:avLst/>
              </a:prstGeom>
            </p:spPr>
          </p:pic>
          <p:pic>
            <p:nvPicPr>
              <p:cNvPr id="23" name="図 2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02147" y="2337714"/>
                <a:ext cx="438150" cy="266700"/>
              </a:xfrm>
              <a:prstGeom prst="rect">
                <a:avLst/>
              </a:prstGeom>
            </p:spPr>
          </p:pic>
          <p:sp>
            <p:nvSpPr>
              <p:cNvPr id="25" name="テキスト ボックス 24"/>
              <p:cNvSpPr txBox="1"/>
              <p:nvPr/>
            </p:nvSpPr>
            <p:spPr>
              <a:xfrm>
                <a:off x="5059482" y="2359421"/>
                <a:ext cx="1816798" cy="2718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altLang="ja-JP" sz="1400" dirty="0" smtClean="0">
                    <a:latin typeface="Century Gothic"/>
                    <a:cs typeface="Century Gothic"/>
                  </a:rPr>
                  <a:t>: Gamma matrices</a:t>
                </a:r>
              </a:p>
            </p:txBody>
          </p:sp>
        </p:grpSp>
        <p:sp>
          <p:nvSpPr>
            <p:cNvPr id="33" name="テキスト ボックス 32"/>
            <p:cNvSpPr txBox="1"/>
            <p:nvPr/>
          </p:nvSpPr>
          <p:spPr>
            <a:xfrm>
              <a:off x="2596208" y="2288196"/>
              <a:ext cx="3951585" cy="5391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altLang="ja-JP" dirty="0" smtClean="0">
                  <a:latin typeface="Zapf Dingbats"/>
                  <a:ea typeface="Zapf Dingbats"/>
                  <a:cs typeface="Zapf Dingbats"/>
                  <a:sym typeface="Zapf Dingbats"/>
                </a:rPr>
                <a:t>✓ </a:t>
              </a:r>
              <a:r>
                <a:rPr lang="en-US" altLang="ja-JP" dirty="0" smtClean="0">
                  <a:latin typeface="Century Gothic"/>
                  <a:cs typeface="Century Gothic"/>
                </a:rPr>
                <a:t>construction of interaction term</a:t>
              </a:r>
            </a:p>
            <a:p>
              <a:pPr algn="ctr">
                <a:lnSpc>
                  <a:spcPct val="90000"/>
                </a:lnSpc>
              </a:pPr>
              <a:r>
                <a:rPr lang="en-US" altLang="ja-JP" sz="1400" dirty="0" smtClean="0">
                  <a:latin typeface="Century Gothic"/>
                  <a:cs typeface="Century Gothic"/>
                </a:rPr>
                <a:t>invariant under velocity rearrangement</a:t>
              </a:r>
            </a:p>
          </p:txBody>
        </p:sp>
      </p:grpSp>
      <p:sp>
        <p:nvSpPr>
          <p:cNvPr id="44" name="テキスト ボックス 43"/>
          <p:cNvSpPr txBox="1"/>
          <p:nvPr/>
        </p:nvSpPr>
        <p:spPr>
          <a:xfrm>
            <a:off x="140789" y="1728571"/>
            <a:ext cx="1561345" cy="297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sz="1600" dirty="0" smtClean="0">
                <a:latin typeface="Century Gothic"/>
                <a:cs typeface="Century Gothic"/>
              </a:rPr>
              <a:t>Lorentz boost:</a:t>
            </a:r>
          </a:p>
        </p:txBody>
      </p:sp>
      <p:grpSp>
        <p:nvGrpSpPr>
          <p:cNvPr id="2" name="図形グループ 1"/>
          <p:cNvGrpSpPr/>
          <p:nvPr/>
        </p:nvGrpSpPr>
        <p:grpSpPr>
          <a:xfrm>
            <a:off x="127000" y="3392208"/>
            <a:ext cx="8901545" cy="3369965"/>
            <a:chOff x="127000" y="3392208"/>
            <a:chExt cx="8901545" cy="3369965"/>
          </a:xfrm>
        </p:grpSpPr>
        <p:grpSp>
          <p:nvGrpSpPr>
            <p:cNvPr id="43" name="図形グループ 42"/>
            <p:cNvGrpSpPr/>
            <p:nvPr/>
          </p:nvGrpSpPr>
          <p:grpSpPr>
            <a:xfrm>
              <a:off x="127000" y="3392208"/>
              <a:ext cx="8901545" cy="3369965"/>
              <a:chOff x="127000" y="3392208"/>
              <a:chExt cx="8901545" cy="3369965"/>
            </a:xfrm>
          </p:grpSpPr>
          <p:pic>
            <p:nvPicPr>
              <p:cNvPr id="9" name="図 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17727" y="4467244"/>
                <a:ext cx="6299200" cy="1727200"/>
              </a:xfrm>
              <a:prstGeom prst="rect">
                <a:avLst/>
              </a:prstGeom>
            </p:spPr>
          </p:pic>
          <p:pic>
            <p:nvPicPr>
              <p:cNvPr id="10" name="図 9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87589" y="6194444"/>
                <a:ext cx="3251200" cy="533400"/>
              </a:xfrm>
              <a:prstGeom prst="rect">
                <a:avLst/>
              </a:prstGeom>
            </p:spPr>
          </p:pic>
          <p:pic>
            <p:nvPicPr>
              <p:cNvPr id="11" name="図 10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665588" y="4903688"/>
                <a:ext cx="254000" cy="228600"/>
              </a:xfrm>
              <a:prstGeom prst="rect">
                <a:avLst/>
              </a:prstGeom>
            </p:spPr>
          </p:pic>
          <p:pic>
            <p:nvPicPr>
              <p:cNvPr id="12" name="図 11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046277" y="4882908"/>
                <a:ext cx="279400" cy="254000"/>
              </a:xfrm>
              <a:prstGeom prst="rect">
                <a:avLst/>
              </a:prstGeom>
            </p:spPr>
          </p:pic>
          <p:pic>
            <p:nvPicPr>
              <p:cNvPr id="13" name="図 12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846374" y="4108801"/>
                <a:ext cx="177800" cy="203200"/>
              </a:xfrm>
              <a:prstGeom prst="rect">
                <a:avLst/>
              </a:prstGeom>
            </p:spPr>
          </p:pic>
          <p:pic>
            <p:nvPicPr>
              <p:cNvPr id="14" name="図 13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024917" y="3718566"/>
                <a:ext cx="2794000" cy="355600"/>
              </a:xfrm>
              <a:prstGeom prst="rect">
                <a:avLst/>
              </a:prstGeom>
            </p:spPr>
          </p:pic>
          <p:sp>
            <p:nvSpPr>
              <p:cNvPr id="34" name="角丸四角形 33"/>
              <p:cNvSpPr/>
              <p:nvPr/>
            </p:nvSpPr>
            <p:spPr>
              <a:xfrm>
                <a:off x="127000" y="3540967"/>
                <a:ext cx="8901545" cy="3221206"/>
              </a:xfrm>
              <a:prstGeom prst="roundRect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5" name="テキスト ボックス 34"/>
              <p:cNvSpPr txBox="1"/>
              <p:nvPr/>
            </p:nvSpPr>
            <p:spPr>
              <a:xfrm>
                <a:off x="2921548" y="3392208"/>
                <a:ext cx="3300904" cy="297517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altLang="ja-JP" sz="1600" dirty="0" smtClean="0">
                    <a:latin typeface="Century Gothic"/>
                    <a:cs typeface="Century Gothic"/>
                  </a:rPr>
                  <a:t>Example of axial-vector current</a:t>
                </a:r>
              </a:p>
            </p:txBody>
          </p:sp>
          <p:pic>
            <p:nvPicPr>
              <p:cNvPr id="36" name="図 35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384950" y="4917543"/>
                <a:ext cx="177800" cy="203200"/>
              </a:xfrm>
              <a:prstGeom prst="rect">
                <a:avLst/>
              </a:prstGeom>
            </p:spPr>
          </p:pic>
          <p:sp>
            <p:nvSpPr>
              <p:cNvPr id="37" name="右矢印 36"/>
              <p:cNvSpPr/>
              <p:nvPr/>
            </p:nvSpPr>
            <p:spPr>
              <a:xfrm rot="5400000">
                <a:off x="4200964" y="4089564"/>
                <a:ext cx="409640" cy="494295"/>
              </a:xfrm>
              <a:prstGeom prst="rightArrow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8" name="テキスト ボックス 37"/>
              <p:cNvSpPr txBox="1"/>
              <p:nvPr/>
            </p:nvSpPr>
            <p:spPr>
              <a:xfrm>
                <a:off x="596085" y="3776649"/>
                <a:ext cx="514584" cy="2975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altLang="ja-JP" sz="1600" dirty="0" smtClean="0">
                    <a:latin typeface="Century Gothic"/>
                    <a:cs typeface="Century Gothic"/>
                  </a:rPr>
                  <a:t>LO:</a:t>
                </a:r>
              </a:p>
            </p:txBody>
          </p:sp>
          <p:sp>
            <p:nvSpPr>
              <p:cNvPr id="39" name="テキスト ボックス 38"/>
              <p:cNvSpPr txBox="1"/>
              <p:nvPr/>
            </p:nvSpPr>
            <p:spPr>
              <a:xfrm>
                <a:off x="444301" y="4633892"/>
                <a:ext cx="666368" cy="2975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altLang="ja-JP" sz="1600" dirty="0" smtClean="0">
                    <a:latin typeface="Century Gothic"/>
                    <a:cs typeface="Century Gothic"/>
                  </a:rPr>
                  <a:t>NLO:</a:t>
                </a:r>
              </a:p>
            </p:txBody>
          </p:sp>
          <p:sp>
            <p:nvSpPr>
              <p:cNvPr id="40" name="テキスト ボックス 39"/>
              <p:cNvSpPr txBox="1"/>
              <p:nvPr/>
            </p:nvSpPr>
            <p:spPr>
              <a:xfrm>
                <a:off x="6903050" y="3793310"/>
                <a:ext cx="1796373" cy="2718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altLang="ja-JP" sz="1400" dirty="0" smtClean="0">
                    <a:latin typeface="Century Gothic"/>
                    <a:cs typeface="Century Gothic"/>
                  </a:rPr>
                  <a:t>unknown coupling</a:t>
                </a:r>
              </a:p>
            </p:txBody>
          </p:sp>
          <p:sp>
            <p:nvSpPr>
              <p:cNvPr id="41" name="テキスト ボックス 40"/>
              <p:cNvSpPr txBox="1"/>
              <p:nvPr/>
            </p:nvSpPr>
            <p:spPr>
              <a:xfrm>
                <a:off x="6896098" y="4599257"/>
                <a:ext cx="1866066" cy="2718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altLang="ja-JP" sz="1400" dirty="0" smtClean="0">
                    <a:latin typeface="Century Gothic"/>
                    <a:cs typeface="Century Gothic"/>
                  </a:rPr>
                  <a:t>unknown couplings</a:t>
                </a:r>
              </a:p>
            </p:txBody>
          </p:sp>
        </p:grpSp>
        <p:sp>
          <p:nvSpPr>
            <p:cNvPr id="45" name="テキスト ボックス 44"/>
            <p:cNvSpPr txBox="1"/>
            <p:nvPr/>
          </p:nvSpPr>
          <p:spPr>
            <a:xfrm>
              <a:off x="5338789" y="6322383"/>
              <a:ext cx="2460692" cy="2718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ja-JP" sz="1400" dirty="0" smtClean="0">
                  <a:latin typeface="Century Gothic"/>
                  <a:cs typeface="Century Gothic"/>
                </a:rPr>
                <a:t>← HQS breaking term (g</a:t>
              </a:r>
              <a:r>
                <a:rPr lang="en-US" altLang="ja-JP" sz="1400" baseline="-25000" dirty="0" smtClean="0">
                  <a:latin typeface="Century Gothic"/>
                  <a:cs typeface="Century Gothic"/>
                </a:rPr>
                <a:t>2</a:t>
              </a:r>
              <a:r>
                <a:rPr lang="en-US" altLang="ja-JP" sz="1400" dirty="0" smtClean="0">
                  <a:latin typeface="Century Gothic"/>
                  <a:cs typeface="Century Gothic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674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713652" y="0"/>
            <a:ext cx="7716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2. Theoretical framework for heavy hadrons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grpSp>
        <p:nvGrpSpPr>
          <p:cNvPr id="2" name="図形グループ 1"/>
          <p:cNvGrpSpPr/>
          <p:nvPr/>
        </p:nvGrpSpPr>
        <p:grpSpPr>
          <a:xfrm>
            <a:off x="1654422" y="520184"/>
            <a:ext cx="6015365" cy="2930487"/>
            <a:chOff x="1631742" y="815024"/>
            <a:chExt cx="6015365" cy="2930487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1654422" y="815024"/>
              <a:ext cx="2183410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9600" dirty="0" smtClean="0">
                  <a:latin typeface="Century Gothic"/>
                  <a:cs typeface="Century Gothic"/>
                </a:rPr>
                <a:t>D</a:t>
              </a:r>
              <a:r>
                <a:rPr lang="en-US" altLang="ja-JP" sz="2400" dirty="0" smtClean="0">
                  <a:latin typeface="Century Gothic"/>
                  <a:cs typeface="Century Gothic"/>
                </a:rPr>
                <a:t> meson</a:t>
              </a:r>
              <a:endParaRPr lang="ja-JP" altLang="en-US" sz="9600" dirty="0">
                <a:latin typeface="Century Gothic"/>
                <a:cs typeface="Century Gothic"/>
              </a:endParaRPr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5106867" y="815024"/>
              <a:ext cx="2183410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9600" dirty="0" smtClean="0">
                  <a:latin typeface="Century Gothic"/>
                  <a:cs typeface="Century Gothic"/>
                </a:rPr>
                <a:t>D</a:t>
              </a:r>
              <a:r>
                <a:rPr lang="en-US" altLang="ja-JP" sz="2400" dirty="0" smtClean="0">
                  <a:latin typeface="Century Gothic"/>
                  <a:cs typeface="Century Gothic"/>
                </a:rPr>
                <a:t> meson</a:t>
              </a:r>
              <a:endParaRPr lang="ja-JP" altLang="en-US" sz="9600" dirty="0">
                <a:latin typeface="Century Gothic"/>
                <a:cs typeface="Century Gothic"/>
              </a:endParaRPr>
            </a:p>
          </p:txBody>
        </p:sp>
        <p:cxnSp>
          <p:nvCxnSpPr>
            <p:cNvPr id="7" name="直線コネクタ 6"/>
            <p:cNvCxnSpPr/>
            <p:nvPr/>
          </p:nvCxnSpPr>
          <p:spPr>
            <a:xfrm>
              <a:off x="5283500" y="1094535"/>
              <a:ext cx="703300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テキスト ボックス 8"/>
            <p:cNvSpPr txBox="1"/>
            <p:nvPr/>
          </p:nvSpPr>
          <p:spPr>
            <a:xfrm>
              <a:off x="1631742" y="2175851"/>
              <a:ext cx="2593779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9600" dirty="0" smtClean="0">
                  <a:latin typeface="Century Gothic"/>
                  <a:cs typeface="Century Gothic"/>
                </a:rPr>
                <a:t>D</a:t>
              </a:r>
              <a:r>
                <a:rPr lang="ja-JP" altLang="en-US" sz="9600" baseline="30000" dirty="0" smtClean="0">
                  <a:latin typeface="Century Gothic"/>
                  <a:cs typeface="Century Gothic"/>
                </a:rPr>
                <a:t>*</a:t>
              </a:r>
              <a:r>
                <a:rPr lang="en-US" altLang="ja-JP" sz="2400" dirty="0" smtClean="0">
                  <a:latin typeface="Century Gothic"/>
                  <a:cs typeface="Century Gothic"/>
                </a:rPr>
                <a:t> meson</a:t>
              </a:r>
              <a:endParaRPr lang="ja-JP" altLang="en-US" sz="9600" dirty="0">
                <a:latin typeface="Century Gothic"/>
                <a:cs typeface="Century Gothic"/>
              </a:endParaRP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5115044" y="2175851"/>
              <a:ext cx="2532063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9600" dirty="0" smtClean="0">
                  <a:latin typeface="Century Gothic"/>
                  <a:cs typeface="Century Gothic"/>
                </a:rPr>
                <a:t>D</a:t>
              </a:r>
              <a:r>
                <a:rPr lang="en-US" altLang="ja-JP" sz="9600" baseline="30000" dirty="0" smtClean="0">
                  <a:latin typeface="Century Gothic"/>
                  <a:cs typeface="Century Gothic"/>
                </a:rPr>
                <a:t>*</a:t>
              </a:r>
              <a:r>
                <a:rPr lang="en-US" altLang="ja-JP" sz="2400" dirty="0" smtClean="0">
                  <a:latin typeface="Century Gothic"/>
                  <a:cs typeface="Century Gothic"/>
                </a:rPr>
                <a:t> meson</a:t>
              </a:r>
              <a:endParaRPr lang="ja-JP" altLang="en-US" sz="9600" dirty="0">
                <a:latin typeface="Century Gothic"/>
                <a:cs typeface="Century Gothic"/>
              </a:endParaRPr>
            </a:p>
          </p:txBody>
        </p:sp>
        <p:cxnSp>
          <p:nvCxnSpPr>
            <p:cNvPr id="12" name="直線コネクタ 11"/>
            <p:cNvCxnSpPr/>
            <p:nvPr/>
          </p:nvCxnSpPr>
          <p:spPr>
            <a:xfrm>
              <a:off x="5298889" y="2455362"/>
              <a:ext cx="703300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図形グループ 13"/>
          <p:cNvGrpSpPr/>
          <p:nvPr/>
        </p:nvGrpSpPr>
        <p:grpSpPr>
          <a:xfrm>
            <a:off x="1754735" y="3646962"/>
            <a:ext cx="5810456" cy="2930487"/>
            <a:chOff x="1732055" y="815024"/>
            <a:chExt cx="5810456" cy="2930487"/>
          </a:xfrm>
        </p:grpSpPr>
        <p:sp>
          <p:nvSpPr>
            <p:cNvPr id="15" name="テキスト ボックス 14"/>
            <p:cNvSpPr txBox="1"/>
            <p:nvPr/>
          </p:nvSpPr>
          <p:spPr>
            <a:xfrm>
              <a:off x="1759018" y="815024"/>
              <a:ext cx="1974218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9600" dirty="0" smtClean="0">
                  <a:latin typeface="Century Gothic"/>
                  <a:cs typeface="Century Gothic"/>
                </a:rPr>
                <a:t>B</a:t>
              </a:r>
              <a:r>
                <a:rPr lang="en-US" altLang="ja-JP" sz="2400" dirty="0" smtClean="0">
                  <a:latin typeface="Century Gothic"/>
                  <a:cs typeface="Century Gothic"/>
                </a:rPr>
                <a:t> meson</a:t>
              </a:r>
              <a:endParaRPr lang="ja-JP" altLang="en-US" sz="9600" dirty="0">
                <a:latin typeface="Century Gothic"/>
                <a:cs typeface="Century Gothic"/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5211463" y="815024"/>
              <a:ext cx="1974218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9600" dirty="0" smtClean="0">
                  <a:latin typeface="Century Gothic"/>
                  <a:cs typeface="Century Gothic"/>
                </a:rPr>
                <a:t>B</a:t>
              </a:r>
              <a:r>
                <a:rPr lang="en-US" altLang="ja-JP" sz="2400" dirty="0" smtClean="0">
                  <a:latin typeface="Century Gothic"/>
                  <a:cs typeface="Century Gothic"/>
                </a:rPr>
                <a:t> meson</a:t>
              </a:r>
              <a:endParaRPr lang="ja-JP" altLang="en-US" sz="9600" dirty="0">
                <a:latin typeface="Century Gothic"/>
                <a:cs typeface="Century Gothic"/>
              </a:endParaRPr>
            </a:p>
          </p:txBody>
        </p:sp>
        <p:cxnSp>
          <p:nvCxnSpPr>
            <p:cNvPr id="17" name="直線コネクタ 16"/>
            <p:cNvCxnSpPr/>
            <p:nvPr/>
          </p:nvCxnSpPr>
          <p:spPr>
            <a:xfrm>
              <a:off x="1926969" y="1094535"/>
              <a:ext cx="504000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テキスト ボックス 17"/>
            <p:cNvSpPr txBox="1"/>
            <p:nvPr/>
          </p:nvSpPr>
          <p:spPr>
            <a:xfrm>
              <a:off x="1732055" y="2175851"/>
              <a:ext cx="2393153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9600" dirty="0" smtClean="0">
                  <a:latin typeface="Century Gothic"/>
                  <a:cs typeface="Century Gothic"/>
                </a:rPr>
                <a:t>B</a:t>
              </a:r>
              <a:r>
                <a:rPr lang="ja-JP" altLang="en-US" sz="9600" baseline="30000" dirty="0" smtClean="0">
                  <a:latin typeface="Century Gothic"/>
                  <a:cs typeface="Century Gothic"/>
                </a:rPr>
                <a:t>*</a:t>
              </a:r>
              <a:r>
                <a:rPr lang="en-US" altLang="ja-JP" sz="2400" dirty="0" smtClean="0">
                  <a:latin typeface="Century Gothic"/>
                  <a:cs typeface="Century Gothic"/>
                </a:rPr>
                <a:t> meson</a:t>
              </a:r>
              <a:endParaRPr lang="ja-JP" altLang="en-US" sz="9600" dirty="0">
                <a:latin typeface="Century Gothic"/>
                <a:cs typeface="Century Gothic"/>
              </a:endParaRPr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5219640" y="2175851"/>
              <a:ext cx="2322871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9600" dirty="0" smtClean="0">
                  <a:latin typeface="Century Gothic"/>
                  <a:cs typeface="Century Gothic"/>
                </a:rPr>
                <a:t>B</a:t>
              </a:r>
              <a:r>
                <a:rPr lang="en-US" altLang="ja-JP" sz="9600" baseline="30000" dirty="0" smtClean="0">
                  <a:latin typeface="Century Gothic"/>
                  <a:cs typeface="Century Gothic"/>
                </a:rPr>
                <a:t>*</a:t>
              </a:r>
              <a:r>
                <a:rPr lang="en-US" altLang="ja-JP" sz="2400" dirty="0" smtClean="0">
                  <a:latin typeface="Century Gothic"/>
                  <a:cs typeface="Century Gothic"/>
                </a:rPr>
                <a:t> meson</a:t>
              </a:r>
              <a:endParaRPr lang="ja-JP" altLang="en-US" sz="9600" dirty="0">
                <a:latin typeface="Century Gothic"/>
                <a:cs typeface="Century Gothic"/>
              </a:endParaRPr>
            </a:p>
          </p:txBody>
        </p:sp>
        <p:cxnSp>
          <p:nvCxnSpPr>
            <p:cNvPr id="20" name="直線コネクタ 19"/>
            <p:cNvCxnSpPr/>
            <p:nvPr/>
          </p:nvCxnSpPr>
          <p:spPr>
            <a:xfrm>
              <a:off x="1892949" y="2455362"/>
              <a:ext cx="504000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2472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713652" y="0"/>
            <a:ext cx="7716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2. Theoretical framework for heavy hadrons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582789" y="1274833"/>
            <a:ext cx="3978423" cy="451406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2800" dirty="0" smtClean="0">
                <a:latin typeface="Century Gothic"/>
                <a:cs typeface="Century Gothic"/>
              </a:rPr>
              <a:t>Hadron Spectroscopy</a:t>
            </a:r>
          </a:p>
        </p:txBody>
      </p:sp>
      <p:grpSp>
        <p:nvGrpSpPr>
          <p:cNvPr id="52" name="図形グループ 51"/>
          <p:cNvGrpSpPr/>
          <p:nvPr/>
        </p:nvGrpSpPr>
        <p:grpSpPr>
          <a:xfrm>
            <a:off x="86056" y="1726239"/>
            <a:ext cx="8991471" cy="3487454"/>
            <a:chOff x="86056" y="2333872"/>
            <a:chExt cx="8991471" cy="3487454"/>
          </a:xfrm>
        </p:grpSpPr>
        <p:sp>
          <p:nvSpPr>
            <p:cNvPr id="6" name="テキスト ボックス 5"/>
            <p:cNvSpPr txBox="1"/>
            <p:nvPr/>
          </p:nvSpPr>
          <p:spPr>
            <a:xfrm>
              <a:off x="479441" y="3182454"/>
              <a:ext cx="2083122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ja-JP" sz="2800" dirty="0" smtClean="0">
                  <a:latin typeface="Century Gothic"/>
                  <a:cs typeface="Century Gothic"/>
                </a:rPr>
                <a:t>Production</a:t>
              </a:r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4025677" y="3182454"/>
              <a:ext cx="1038691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ja-JP" sz="2800" dirty="0" smtClean="0">
                  <a:latin typeface="Century Gothic"/>
                  <a:cs typeface="Century Gothic"/>
                </a:rPr>
                <a:t>Mass</a:t>
              </a:r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6960686" y="3182454"/>
              <a:ext cx="1355334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ja-JP" sz="2800" dirty="0" smtClean="0">
                  <a:latin typeface="Century Gothic"/>
                  <a:cs typeface="Century Gothic"/>
                </a:rPr>
                <a:t>Decay</a:t>
              </a:r>
            </a:p>
          </p:txBody>
        </p:sp>
        <p:sp>
          <p:nvSpPr>
            <p:cNvPr id="9" name="角丸四角形 8"/>
            <p:cNvSpPr/>
            <p:nvPr/>
          </p:nvSpPr>
          <p:spPr>
            <a:xfrm>
              <a:off x="86056" y="3144187"/>
              <a:ext cx="2911413" cy="2677139"/>
            </a:xfrm>
            <a:prstGeom prst="roundRect">
              <a:avLst/>
            </a:prstGeom>
            <a:noFill/>
            <a:ln w="285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角丸四角形 13"/>
            <p:cNvSpPr/>
            <p:nvPr/>
          </p:nvSpPr>
          <p:spPr>
            <a:xfrm>
              <a:off x="3126085" y="3144187"/>
              <a:ext cx="2911413" cy="2677139"/>
            </a:xfrm>
            <a:prstGeom prst="roundRect">
              <a:avLst/>
            </a:prstGeom>
            <a:noFill/>
            <a:ln w="285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角丸四角形 14"/>
            <p:cNvSpPr/>
            <p:nvPr/>
          </p:nvSpPr>
          <p:spPr>
            <a:xfrm>
              <a:off x="6166114" y="3144187"/>
              <a:ext cx="2911413" cy="2677139"/>
            </a:xfrm>
            <a:prstGeom prst="roundRect">
              <a:avLst/>
            </a:prstGeom>
            <a:noFill/>
            <a:ln w="285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7" name="直線コネクタ 16"/>
            <p:cNvCxnSpPr>
              <a:stCxn id="5" idx="2"/>
            </p:cNvCxnSpPr>
            <p:nvPr/>
          </p:nvCxnSpPr>
          <p:spPr>
            <a:xfrm flipH="1">
              <a:off x="1541763" y="2333872"/>
              <a:ext cx="3030238" cy="810315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/>
            <p:cNvCxnSpPr>
              <a:stCxn id="5" idx="2"/>
            </p:cNvCxnSpPr>
            <p:nvPr/>
          </p:nvCxnSpPr>
          <p:spPr>
            <a:xfrm>
              <a:off x="4572001" y="2333872"/>
              <a:ext cx="9791" cy="810315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>
              <a:stCxn id="5" idx="2"/>
            </p:cNvCxnSpPr>
            <p:nvPr/>
          </p:nvCxnSpPr>
          <p:spPr>
            <a:xfrm>
              <a:off x="4572001" y="2333872"/>
              <a:ext cx="3049820" cy="810315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7862" y="3907525"/>
              <a:ext cx="2688456" cy="1500081"/>
            </a:xfrm>
            <a:prstGeom prst="rect">
              <a:avLst/>
            </a:prstGeom>
          </p:spPr>
        </p:pic>
        <p:grpSp>
          <p:nvGrpSpPr>
            <p:cNvPr id="16" name="図形グループ 15"/>
            <p:cNvGrpSpPr/>
            <p:nvPr/>
          </p:nvGrpSpPr>
          <p:grpSpPr>
            <a:xfrm>
              <a:off x="3294201" y="3443984"/>
              <a:ext cx="2493400" cy="2118728"/>
              <a:chOff x="5728256" y="2891200"/>
              <a:chExt cx="2921988" cy="2118728"/>
            </a:xfrm>
          </p:grpSpPr>
          <p:cxnSp>
            <p:nvCxnSpPr>
              <p:cNvPr id="18" name="直線矢印コネクタ 17"/>
              <p:cNvCxnSpPr/>
              <p:nvPr/>
            </p:nvCxnSpPr>
            <p:spPr>
              <a:xfrm flipV="1">
                <a:off x="6097295" y="3172852"/>
                <a:ext cx="0" cy="1837076"/>
              </a:xfrm>
              <a:prstGeom prst="straightConnector1">
                <a:avLst/>
              </a:prstGeom>
              <a:ln w="38100" cap="flat" cmpd="sng">
                <a:solidFill>
                  <a:schemeClr val="tx1"/>
                </a:solidFill>
                <a:round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線矢印コネクタ 19"/>
              <p:cNvCxnSpPr/>
              <p:nvPr/>
            </p:nvCxnSpPr>
            <p:spPr>
              <a:xfrm>
                <a:off x="6362112" y="4746451"/>
                <a:ext cx="979430" cy="0"/>
              </a:xfrm>
              <a:prstGeom prst="straightConnector1">
                <a:avLst/>
              </a:prstGeom>
              <a:ln w="76200" cap="rnd" cmpd="sng">
                <a:solidFill>
                  <a:schemeClr val="tx1"/>
                </a:solidFill>
                <a:round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線矢印コネクタ 20"/>
              <p:cNvCxnSpPr/>
              <p:nvPr/>
            </p:nvCxnSpPr>
            <p:spPr>
              <a:xfrm>
                <a:off x="6362112" y="3618518"/>
                <a:ext cx="979430" cy="0"/>
              </a:xfrm>
              <a:prstGeom prst="straightConnector1">
                <a:avLst/>
              </a:prstGeom>
              <a:ln w="76200" cap="rnd" cmpd="sng">
                <a:solidFill>
                  <a:schemeClr val="tx1"/>
                </a:solidFill>
                <a:round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線矢印コネクタ 22"/>
              <p:cNvCxnSpPr/>
              <p:nvPr/>
            </p:nvCxnSpPr>
            <p:spPr>
              <a:xfrm>
                <a:off x="6362112" y="3770918"/>
                <a:ext cx="979430" cy="0"/>
              </a:xfrm>
              <a:prstGeom prst="straightConnector1">
                <a:avLst/>
              </a:prstGeom>
              <a:ln w="76200" cap="rnd" cmpd="sng">
                <a:solidFill>
                  <a:schemeClr val="tx1"/>
                </a:solidFill>
                <a:round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線矢印コネクタ 23"/>
              <p:cNvCxnSpPr/>
              <p:nvPr/>
            </p:nvCxnSpPr>
            <p:spPr>
              <a:xfrm>
                <a:off x="7670814" y="4224416"/>
                <a:ext cx="979430" cy="0"/>
              </a:xfrm>
              <a:prstGeom prst="straightConnector1">
                <a:avLst/>
              </a:prstGeom>
              <a:ln w="76200" cap="rnd" cmpd="sng">
                <a:solidFill>
                  <a:schemeClr val="tx1"/>
                </a:solidFill>
                <a:round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線矢印コネクタ 24"/>
              <p:cNvCxnSpPr/>
              <p:nvPr/>
            </p:nvCxnSpPr>
            <p:spPr>
              <a:xfrm>
                <a:off x="7670814" y="4353902"/>
                <a:ext cx="979430" cy="0"/>
              </a:xfrm>
              <a:prstGeom prst="straightConnector1">
                <a:avLst/>
              </a:prstGeom>
              <a:ln w="76200" cap="rnd" cmpd="sng">
                <a:solidFill>
                  <a:schemeClr val="tx1"/>
                </a:solidFill>
                <a:round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テキスト ボックス 31"/>
              <p:cNvSpPr txBox="1"/>
              <p:nvPr/>
            </p:nvSpPr>
            <p:spPr>
              <a:xfrm>
                <a:off x="5728256" y="2891200"/>
                <a:ext cx="738078" cy="3231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altLang="ja-JP" dirty="0" smtClean="0">
                    <a:latin typeface="Century Gothic"/>
                    <a:cs typeface="Century Gothic"/>
                  </a:rPr>
                  <a:t>mass</a:t>
                </a:r>
              </a:p>
            </p:txBody>
          </p:sp>
        </p:grpSp>
        <p:grpSp>
          <p:nvGrpSpPr>
            <p:cNvPr id="33" name="図形グループ 32"/>
            <p:cNvGrpSpPr/>
            <p:nvPr/>
          </p:nvGrpSpPr>
          <p:grpSpPr>
            <a:xfrm>
              <a:off x="6375121" y="3443984"/>
              <a:ext cx="2493400" cy="2118728"/>
              <a:chOff x="5728256" y="2891200"/>
              <a:chExt cx="2921988" cy="2118728"/>
            </a:xfrm>
          </p:grpSpPr>
          <p:cxnSp>
            <p:nvCxnSpPr>
              <p:cNvPr id="34" name="直線矢印コネクタ 33"/>
              <p:cNvCxnSpPr/>
              <p:nvPr/>
            </p:nvCxnSpPr>
            <p:spPr>
              <a:xfrm flipV="1">
                <a:off x="6097295" y="3172852"/>
                <a:ext cx="0" cy="1837076"/>
              </a:xfrm>
              <a:prstGeom prst="straightConnector1">
                <a:avLst/>
              </a:prstGeom>
              <a:ln w="38100" cap="flat" cmpd="sng">
                <a:solidFill>
                  <a:schemeClr val="tx1"/>
                </a:solidFill>
                <a:round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線矢印コネクタ 34"/>
              <p:cNvCxnSpPr/>
              <p:nvPr/>
            </p:nvCxnSpPr>
            <p:spPr>
              <a:xfrm>
                <a:off x="6362112" y="4746451"/>
                <a:ext cx="979430" cy="0"/>
              </a:xfrm>
              <a:prstGeom prst="straightConnector1">
                <a:avLst/>
              </a:prstGeom>
              <a:ln w="76200" cap="rnd" cmpd="sng">
                <a:solidFill>
                  <a:schemeClr val="tx1"/>
                </a:solidFill>
                <a:round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線矢印コネクタ 35"/>
              <p:cNvCxnSpPr/>
              <p:nvPr/>
            </p:nvCxnSpPr>
            <p:spPr>
              <a:xfrm>
                <a:off x="6362112" y="3618518"/>
                <a:ext cx="979430" cy="0"/>
              </a:xfrm>
              <a:prstGeom prst="straightConnector1">
                <a:avLst/>
              </a:prstGeom>
              <a:ln w="76200" cap="rnd" cmpd="sng">
                <a:solidFill>
                  <a:schemeClr val="tx1"/>
                </a:solidFill>
                <a:round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線矢印コネクタ 36"/>
              <p:cNvCxnSpPr/>
              <p:nvPr/>
            </p:nvCxnSpPr>
            <p:spPr>
              <a:xfrm>
                <a:off x="6362112" y="3770918"/>
                <a:ext cx="979430" cy="0"/>
              </a:xfrm>
              <a:prstGeom prst="straightConnector1">
                <a:avLst/>
              </a:prstGeom>
              <a:ln w="76200" cap="rnd" cmpd="sng">
                <a:solidFill>
                  <a:schemeClr val="tx1"/>
                </a:solidFill>
                <a:round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線矢印コネクタ 37"/>
              <p:cNvCxnSpPr/>
              <p:nvPr/>
            </p:nvCxnSpPr>
            <p:spPr>
              <a:xfrm>
                <a:off x="7670814" y="4224416"/>
                <a:ext cx="979430" cy="0"/>
              </a:xfrm>
              <a:prstGeom prst="straightConnector1">
                <a:avLst/>
              </a:prstGeom>
              <a:ln w="76200" cap="rnd" cmpd="sng">
                <a:solidFill>
                  <a:schemeClr val="tx1"/>
                </a:solidFill>
                <a:round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線矢印コネクタ 38"/>
              <p:cNvCxnSpPr/>
              <p:nvPr/>
            </p:nvCxnSpPr>
            <p:spPr>
              <a:xfrm>
                <a:off x="7670814" y="4353902"/>
                <a:ext cx="979430" cy="0"/>
              </a:xfrm>
              <a:prstGeom prst="straightConnector1">
                <a:avLst/>
              </a:prstGeom>
              <a:ln w="76200" cap="rnd" cmpd="sng">
                <a:solidFill>
                  <a:schemeClr val="tx1"/>
                </a:solidFill>
                <a:round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線矢印コネクタ 39"/>
              <p:cNvCxnSpPr/>
              <p:nvPr/>
            </p:nvCxnSpPr>
            <p:spPr>
              <a:xfrm>
                <a:off x="6752208" y="3622252"/>
                <a:ext cx="0" cy="1086525"/>
              </a:xfrm>
              <a:prstGeom prst="straightConnector1">
                <a:avLst/>
              </a:prstGeom>
              <a:ln w="28575" cap="sq" cmpd="sng">
                <a:solidFill>
                  <a:schemeClr val="accent2"/>
                </a:solidFill>
                <a:round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線矢印コネクタ 40"/>
              <p:cNvCxnSpPr/>
              <p:nvPr/>
            </p:nvCxnSpPr>
            <p:spPr>
              <a:xfrm>
                <a:off x="6901832" y="3770918"/>
                <a:ext cx="0" cy="937859"/>
              </a:xfrm>
              <a:prstGeom prst="straightConnector1">
                <a:avLst/>
              </a:prstGeom>
              <a:ln w="28575" cap="sq" cmpd="sng">
                <a:solidFill>
                  <a:srgbClr val="C0504D"/>
                </a:solidFill>
                <a:round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線矢印コネクタ 41"/>
              <p:cNvCxnSpPr/>
              <p:nvPr/>
            </p:nvCxnSpPr>
            <p:spPr>
              <a:xfrm>
                <a:off x="7336161" y="3600728"/>
                <a:ext cx="329272" cy="602164"/>
              </a:xfrm>
              <a:prstGeom prst="straightConnector1">
                <a:avLst/>
              </a:prstGeom>
              <a:ln w="28575" cap="sq" cmpd="sng">
                <a:solidFill>
                  <a:srgbClr val="C0504D"/>
                </a:solidFill>
                <a:round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線矢印コネクタ 42"/>
              <p:cNvCxnSpPr/>
              <p:nvPr/>
            </p:nvCxnSpPr>
            <p:spPr>
              <a:xfrm>
                <a:off x="7302401" y="3747747"/>
                <a:ext cx="329272" cy="602164"/>
              </a:xfrm>
              <a:prstGeom prst="straightConnector1">
                <a:avLst/>
              </a:prstGeom>
              <a:ln w="28575" cap="sq" cmpd="sng">
                <a:solidFill>
                  <a:srgbClr val="C0504D"/>
                </a:solidFill>
                <a:round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線矢印コネクタ 43"/>
              <p:cNvCxnSpPr/>
              <p:nvPr/>
            </p:nvCxnSpPr>
            <p:spPr>
              <a:xfrm flipH="1">
                <a:off x="7384590" y="4358310"/>
                <a:ext cx="837066" cy="355855"/>
              </a:xfrm>
              <a:prstGeom prst="straightConnector1">
                <a:avLst/>
              </a:prstGeom>
              <a:ln w="28575" cap="sq" cmpd="sng">
                <a:solidFill>
                  <a:srgbClr val="C0504D"/>
                </a:solidFill>
                <a:round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線矢印コネクタ 44"/>
              <p:cNvCxnSpPr/>
              <p:nvPr/>
            </p:nvCxnSpPr>
            <p:spPr>
              <a:xfrm flipH="1">
                <a:off x="7150798" y="4257780"/>
                <a:ext cx="988669" cy="420305"/>
              </a:xfrm>
              <a:prstGeom prst="straightConnector1">
                <a:avLst/>
              </a:prstGeom>
              <a:ln w="28575" cap="sq" cmpd="sng">
                <a:solidFill>
                  <a:srgbClr val="C0504D"/>
                </a:solidFill>
                <a:round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テキスト ボックス 45"/>
              <p:cNvSpPr txBox="1"/>
              <p:nvPr/>
            </p:nvSpPr>
            <p:spPr>
              <a:xfrm>
                <a:off x="5728256" y="2891200"/>
                <a:ext cx="738078" cy="3231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altLang="ja-JP" dirty="0" smtClean="0">
                    <a:latin typeface="Century Gothic"/>
                    <a:cs typeface="Century Gothic"/>
                  </a:rPr>
                  <a:t>mass</a:t>
                </a:r>
              </a:p>
            </p:txBody>
          </p:sp>
        </p:grpSp>
        <p:sp>
          <p:nvSpPr>
            <p:cNvPr id="3" name="正方形/長方形 2"/>
            <p:cNvSpPr/>
            <p:nvPr/>
          </p:nvSpPr>
          <p:spPr>
            <a:xfrm>
              <a:off x="1123859" y="4956658"/>
              <a:ext cx="1236245" cy="4886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780" y="5702319"/>
            <a:ext cx="361706" cy="245353"/>
          </a:xfrm>
          <a:prstGeom prst="rect">
            <a:avLst/>
          </a:prstGeom>
        </p:spPr>
      </p:pic>
      <p:pic>
        <p:nvPicPr>
          <p:cNvPr id="47" name="図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780" y="5710946"/>
            <a:ext cx="361706" cy="245353"/>
          </a:xfrm>
          <a:prstGeom prst="rect">
            <a:avLst/>
          </a:prstGeom>
        </p:spPr>
      </p:pic>
      <p:pic>
        <p:nvPicPr>
          <p:cNvPr id="48" name="図 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780" y="5693693"/>
            <a:ext cx="361706" cy="245353"/>
          </a:xfrm>
          <a:prstGeom prst="rect">
            <a:avLst/>
          </a:prstGeom>
        </p:spPr>
      </p:pic>
      <p:grpSp>
        <p:nvGrpSpPr>
          <p:cNvPr id="63" name="図形グループ 62"/>
          <p:cNvGrpSpPr/>
          <p:nvPr/>
        </p:nvGrpSpPr>
        <p:grpSpPr>
          <a:xfrm>
            <a:off x="6633519" y="5002968"/>
            <a:ext cx="1919542" cy="1832352"/>
            <a:chOff x="6633519" y="5002968"/>
            <a:chExt cx="1919542" cy="1832352"/>
          </a:xfrm>
        </p:grpSpPr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33519" y="5301131"/>
              <a:ext cx="1113665" cy="1534189"/>
            </a:xfrm>
            <a:prstGeom prst="rect">
              <a:avLst/>
            </a:prstGeom>
          </p:spPr>
        </p:pic>
        <p:grpSp>
          <p:nvGrpSpPr>
            <p:cNvPr id="60" name="図形グループ 59"/>
            <p:cNvGrpSpPr/>
            <p:nvPr/>
          </p:nvGrpSpPr>
          <p:grpSpPr>
            <a:xfrm>
              <a:off x="7380226" y="5002968"/>
              <a:ext cx="1172835" cy="878796"/>
              <a:chOff x="3813016" y="5457652"/>
              <a:chExt cx="1172835" cy="878796"/>
            </a:xfrm>
          </p:grpSpPr>
          <p:cxnSp>
            <p:nvCxnSpPr>
              <p:cNvPr id="29" name="直線コネクタ 28"/>
              <p:cNvCxnSpPr/>
              <p:nvPr/>
            </p:nvCxnSpPr>
            <p:spPr>
              <a:xfrm flipH="1">
                <a:off x="3813016" y="5457652"/>
                <a:ext cx="366812" cy="619957"/>
              </a:xfrm>
              <a:prstGeom prst="line">
                <a:avLst/>
              </a:prstGeom>
              <a:ln w="38100" cmpd="sng"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" name="図形グループ 26"/>
              <p:cNvGrpSpPr/>
              <p:nvPr/>
            </p:nvGrpSpPr>
            <p:grpSpPr>
              <a:xfrm rot="1800000">
                <a:off x="3958040" y="5588234"/>
                <a:ext cx="1027811" cy="748214"/>
                <a:chOff x="3958040" y="5588234"/>
                <a:chExt cx="1027811" cy="748214"/>
              </a:xfrm>
            </p:grpSpPr>
            <p:sp>
              <p:nvSpPr>
                <p:cNvPr id="26" name="大波 25"/>
                <p:cNvSpPr/>
                <p:nvPr/>
              </p:nvSpPr>
              <p:spPr>
                <a:xfrm>
                  <a:off x="3958040" y="5588234"/>
                  <a:ext cx="1027811" cy="748214"/>
                </a:xfrm>
                <a:prstGeom prst="wave">
                  <a:avLst/>
                </a:prstGeom>
                <a:solidFill>
                  <a:schemeClr val="bg1"/>
                </a:solidFill>
                <a:ln w="38100" cmpd="sng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0" name="テキスト ボックス 49"/>
                <p:cNvSpPr txBox="1"/>
                <p:nvPr/>
              </p:nvSpPr>
              <p:spPr>
                <a:xfrm>
                  <a:off x="4030260" y="5730596"/>
                  <a:ext cx="921571" cy="4514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prstTxWarp prst="textWave1">
                    <a:avLst/>
                  </a:prstTxWarp>
                  <a:sp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en-US" altLang="ja-JP" sz="2800" dirty="0" smtClean="0">
                      <a:latin typeface="Century Gothic"/>
                      <a:cs typeface="Century Gothic"/>
                    </a:rPr>
                    <a:t>HQS</a:t>
                  </a:r>
                </a:p>
              </p:txBody>
            </p:sp>
          </p:grpSp>
        </p:grpSp>
      </p:grpSp>
      <p:sp>
        <p:nvSpPr>
          <p:cNvPr id="49" name="テキスト ボックス 48"/>
          <p:cNvSpPr txBox="1"/>
          <p:nvPr/>
        </p:nvSpPr>
        <p:spPr>
          <a:xfrm>
            <a:off x="3225380" y="686388"/>
            <a:ext cx="2693240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2000" dirty="0" smtClean="0">
                <a:latin typeface="Century Gothic"/>
                <a:cs typeface="Century Gothic"/>
              </a:rPr>
              <a:t>Experiment ⇄ Theory</a:t>
            </a:r>
          </a:p>
        </p:txBody>
      </p:sp>
      <p:sp>
        <p:nvSpPr>
          <p:cNvPr id="10" name="正方形/長方形 9"/>
          <p:cNvSpPr/>
          <p:nvPr/>
        </p:nvSpPr>
        <p:spPr>
          <a:xfrm rot="1003169">
            <a:off x="8373067" y="2842459"/>
            <a:ext cx="210634" cy="15749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正方形/長方形 50"/>
          <p:cNvSpPr/>
          <p:nvPr/>
        </p:nvSpPr>
        <p:spPr>
          <a:xfrm rot="16893944">
            <a:off x="2254787" y="2982437"/>
            <a:ext cx="210634" cy="15749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正方形/長方形 52"/>
          <p:cNvSpPr/>
          <p:nvPr/>
        </p:nvSpPr>
        <p:spPr>
          <a:xfrm rot="16893944">
            <a:off x="4884190" y="2958184"/>
            <a:ext cx="210634" cy="15749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978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0177E-6 -2.54049E-6 L -0.42088 -0.39449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53" y="-1973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1716E-6 -1.35123E-6 L -0.13496 -0.39565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57" y="-1978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3974E-6 4.33133E-6 L 0.21244 -0.39334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13" y="-1966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5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713652" y="0"/>
            <a:ext cx="7716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2. Theoretical framework for heavy hadrons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72879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212504" y="2133192"/>
            <a:ext cx="67190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400" b="1" dirty="0" smtClean="0">
                <a:latin typeface="Century Gothic"/>
                <a:cs typeface="Century Gothic"/>
              </a:rPr>
              <a:t>Do</a:t>
            </a:r>
            <a:r>
              <a:rPr lang="ja-JP" altLang="en-US" sz="4400" b="1" dirty="0" smtClean="0">
                <a:latin typeface="Century Gothic"/>
                <a:cs typeface="Century Gothic"/>
              </a:rPr>
              <a:t> </a:t>
            </a:r>
            <a:r>
              <a:rPr lang="en-US" altLang="ja-JP" sz="4400" b="1" dirty="0" smtClean="0">
                <a:latin typeface="Century Gothic"/>
                <a:cs typeface="Century Gothic"/>
              </a:rPr>
              <a:t>you</a:t>
            </a:r>
            <a:r>
              <a:rPr lang="ja-JP" altLang="en-US" sz="4400" b="1" dirty="0" smtClean="0">
                <a:latin typeface="Century Gothic"/>
                <a:cs typeface="Century Gothic"/>
              </a:rPr>
              <a:t> </a:t>
            </a:r>
            <a:r>
              <a:rPr lang="en-US" altLang="ja-JP" sz="4400" b="1" dirty="0" smtClean="0">
                <a:latin typeface="Century Gothic"/>
                <a:cs typeface="Century Gothic"/>
              </a:rPr>
              <a:t>have</a:t>
            </a:r>
            <a:r>
              <a:rPr lang="ja-JP" altLang="en-US" sz="4400" b="1" dirty="0" smtClean="0">
                <a:latin typeface="Century Gothic"/>
                <a:cs typeface="Century Gothic"/>
              </a:rPr>
              <a:t> </a:t>
            </a:r>
            <a:r>
              <a:rPr lang="en-US" altLang="ja-JP" sz="4400" b="1" dirty="0" smtClean="0">
                <a:latin typeface="Century Gothic"/>
                <a:cs typeface="Century Gothic"/>
              </a:rPr>
              <a:t>questions?</a:t>
            </a:r>
            <a:endParaRPr lang="ja-JP" altLang="en-US" sz="4400" b="1" dirty="0">
              <a:latin typeface="Century Gothic"/>
              <a:cs typeface="Century Gothic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2200" y="3070088"/>
            <a:ext cx="1879600" cy="18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68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713652" y="0"/>
            <a:ext cx="7716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2. Theoretical framework for heavy hadrons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980924" y="523220"/>
            <a:ext cx="5256216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2800" dirty="0" smtClean="0">
                <a:latin typeface="Century Gothic"/>
                <a:cs typeface="Century Gothic"/>
              </a:rPr>
              <a:t>Heavy quark effective</a:t>
            </a:r>
            <a:r>
              <a:rPr lang="ja-JP" altLang="en-US" sz="2800" dirty="0" smtClean="0">
                <a:latin typeface="Century Gothic"/>
                <a:cs typeface="Century Gothic"/>
              </a:rPr>
              <a:t> </a:t>
            </a:r>
            <a:r>
              <a:rPr lang="en-US" altLang="ja-JP" sz="2800" dirty="0" smtClean="0">
                <a:latin typeface="Century Gothic"/>
                <a:cs typeface="Century Gothic"/>
              </a:rPr>
              <a:t>theory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218" y="1625142"/>
            <a:ext cx="2286000" cy="3289300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4105728" y="1735129"/>
            <a:ext cx="3770483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2800" dirty="0" smtClean="0">
                <a:latin typeface="Century Gothic"/>
                <a:cs typeface="Century Gothic"/>
              </a:rPr>
              <a:t>Heavy Quark Physics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028571" y="2510467"/>
            <a:ext cx="3924797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2000" dirty="0" smtClean="0">
                <a:latin typeface="Century Gothic"/>
                <a:cs typeface="Century Gothic"/>
              </a:rPr>
              <a:t>A. V. </a:t>
            </a:r>
            <a:r>
              <a:rPr lang="en-US" altLang="ja-JP" sz="2000" dirty="0" err="1" smtClean="0">
                <a:latin typeface="Century Gothic"/>
                <a:cs typeface="Century Gothic"/>
              </a:rPr>
              <a:t>Manohar</a:t>
            </a:r>
            <a:r>
              <a:rPr lang="en-US" altLang="ja-JP" sz="2000" dirty="0" smtClean="0">
                <a:latin typeface="Century Gothic"/>
                <a:cs typeface="Century Gothic"/>
              </a:rPr>
              <a:t> and M. W. Wise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921119" y="3065580"/>
            <a:ext cx="4139700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2000" dirty="0" smtClean="0">
                <a:latin typeface="Century Gothic"/>
                <a:cs typeface="Century Gothic"/>
              </a:rPr>
              <a:t>Cambridge University Press 2000</a:t>
            </a:r>
          </a:p>
        </p:txBody>
      </p:sp>
    </p:spTree>
    <p:extLst>
      <p:ext uri="{BB962C8B-B14F-4D97-AF65-F5344CB8AC3E}">
        <p14:creationId xmlns:p14="http://schemas.microsoft.com/office/powerpoint/2010/main" val="414892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713652" y="0"/>
            <a:ext cx="7716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2. Theoretical framework for heavy hadrons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980924" y="523220"/>
            <a:ext cx="5256216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2800" dirty="0" smtClean="0">
                <a:latin typeface="Century Gothic"/>
                <a:cs typeface="Century Gothic"/>
              </a:rPr>
              <a:t>Heavy quark effective</a:t>
            </a:r>
            <a:r>
              <a:rPr lang="ja-JP" altLang="en-US" sz="2800" dirty="0" smtClean="0">
                <a:latin typeface="Century Gothic"/>
                <a:cs typeface="Century Gothic"/>
              </a:rPr>
              <a:t> </a:t>
            </a:r>
            <a:r>
              <a:rPr lang="en-US" altLang="ja-JP" sz="2800" dirty="0" smtClean="0">
                <a:latin typeface="Century Gothic"/>
                <a:cs typeface="Century Gothic"/>
              </a:rPr>
              <a:t>theory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60" y="1116781"/>
            <a:ext cx="4124960" cy="47294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8965" y="1082761"/>
            <a:ext cx="4169410" cy="430276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07477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テキスト ボックス 15"/>
          <p:cNvSpPr txBox="1"/>
          <p:nvPr/>
        </p:nvSpPr>
        <p:spPr>
          <a:xfrm>
            <a:off x="713652" y="0"/>
            <a:ext cx="7716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2. Theoretical framework for heavy hadrons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grpSp>
        <p:nvGrpSpPr>
          <p:cNvPr id="17" name="図形グループ 16"/>
          <p:cNvGrpSpPr/>
          <p:nvPr/>
        </p:nvGrpSpPr>
        <p:grpSpPr>
          <a:xfrm>
            <a:off x="118830" y="1734401"/>
            <a:ext cx="8832566" cy="792531"/>
            <a:chOff x="118830" y="4454002"/>
            <a:chExt cx="8832566" cy="792531"/>
          </a:xfrm>
        </p:grpSpPr>
        <p:sp>
          <p:nvSpPr>
            <p:cNvPr id="18" name="角丸四角形 17"/>
            <p:cNvSpPr/>
            <p:nvPr/>
          </p:nvSpPr>
          <p:spPr>
            <a:xfrm>
              <a:off x="232491" y="4477092"/>
              <a:ext cx="8679028" cy="769441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118830" y="4454002"/>
              <a:ext cx="8832566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ja-JP" altLang="en-US" sz="4400" dirty="0" smtClean="0">
                  <a:solidFill>
                    <a:schemeClr val="bg1"/>
                  </a:solidFill>
                  <a:latin typeface="Century Gothic"/>
                  <a:ea typeface="HG丸ｺﾞｼｯｸM-PRO"/>
                  <a:cs typeface="Century Gothic"/>
                </a:rPr>
                <a:t>・</a:t>
              </a:r>
              <a:r>
                <a:rPr lang="en-US" altLang="ja-JP" sz="4400" dirty="0" smtClean="0">
                  <a:solidFill>
                    <a:schemeClr val="bg1"/>
                  </a:solidFill>
                  <a:latin typeface="Century Gothic"/>
                  <a:ea typeface="HG丸ｺﾞｼｯｸM-PRO"/>
                  <a:cs typeface="Century Gothic"/>
                </a:rPr>
                <a:t>Heavy mass of charm hadron</a:t>
              </a:r>
            </a:p>
          </p:txBody>
        </p:sp>
      </p:grpSp>
      <p:grpSp>
        <p:nvGrpSpPr>
          <p:cNvPr id="20" name="図形グループ 19"/>
          <p:cNvGrpSpPr/>
          <p:nvPr/>
        </p:nvGrpSpPr>
        <p:grpSpPr>
          <a:xfrm>
            <a:off x="118830" y="3493514"/>
            <a:ext cx="8951038" cy="788159"/>
            <a:chOff x="118830" y="5362022"/>
            <a:chExt cx="8951038" cy="788159"/>
          </a:xfrm>
        </p:grpSpPr>
        <p:sp>
          <p:nvSpPr>
            <p:cNvPr id="21" name="角丸四角形 20"/>
            <p:cNvSpPr/>
            <p:nvPr/>
          </p:nvSpPr>
          <p:spPr>
            <a:xfrm>
              <a:off x="232491" y="5380740"/>
              <a:ext cx="8679028" cy="769441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118830" y="5362022"/>
              <a:ext cx="895103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4400" dirty="0">
                  <a:solidFill>
                    <a:srgbClr val="FFFFFF"/>
                  </a:solidFill>
                  <a:latin typeface="Century Gothic"/>
                  <a:ea typeface="HG丸ｺﾞｼｯｸM-PRO"/>
                  <a:cs typeface="Century Gothic"/>
                </a:rPr>
                <a:t>・</a:t>
              </a:r>
              <a:r>
                <a:rPr lang="en-US" altLang="ja-JP" sz="4400" u="sng" dirty="0" smtClean="0">
                  <a:solidFill>
                    <a:srgbClr val="FFFFFF"/>
                  </a:solidFill>
                  <a:latin typeface="Century Gothic"/>
                  <a:ea typeface="HG丸ｺﾞｼｯｸM-PRO"/>
                  <a:cs typeface="Century Gothic"/>
                </a:rPr>
                <a:t>H</a:t>
              </a:r>
              <a:r>
                <a:rPr lang="en-US" altLang="ja-JP" sz="4400" dirty="0" smtClean="0">
                  <a:solidFill>
                    <a:srgbClr val="FFFFFF"/>
                  </a:solidFill>
                  <a:latin typeface="Century Gothic"/>
                  <a:ea typeface="HG丸ｺﾞｼｯｸM-PRO"/>
                  <a:cs typeface="Century Gothic"/>
                </a:rPr>
                <a:t>eavy </a:t>
              </a:r>
              <a:r>
                <a:rPr lang="en-US" altLang="ja-JP" sz="4400" u="sng" dirty="0" smtClean="0">
                  <a:solidFill>
                    <a:srgbClr val="FFFFFF"/>
                  </a:solidFill>
                  <a:latin typeface="Century Gothic"/>
                  <a:ea typeface="HG丸ｺﾞｼｯｸM-PRO"/>
                  <a:cs typeface="Century Gothic"/>
                </a:rPr>
                <a:t>Q</a:t>
              </a:r>
              <a:r>
                <a:rPr lang="en-US" altLang="ja-JP" sz="4400" dirty="0" smtClean="0">
                  <a:solidFill>
                    <a:srgbClr val="FFFFFF"/>
                  </a:solidFill>
                  <a:latin typeface="Century Gothic"/>
                  <a:ea typeface="HG丸ｺﾞｼｯｸM-PRO"/>
                  <a:cs typeface="Century Gothic"/>
                </a:rPr>
                <a:t>uark </a:t>
              </a:r>
              <a:r>
                <a:rPr lang="en-US" altLang="ja-JP" sz="4400" u="sng" dirty="0" smtClean="0">
                  <a:solidFill>
                    <a:srgbClr val="FFFFFF"/>
                  </a:solidFill>
                  <a:latin typeface="Century Gothic"/>
                  <a:ea typeface="HG丸ｺﾞｼｯｸM-PRO"/>
                  <a:cs typeface="Century Gothic"/>
                </a:rPr>
                <a:t>S</a:t>
              </a:r>
              <a:r>
                <a:rPr lang="en-US" altLang="ja-JP" sz="4400" dirty="0" smtClean="0">
                  <a:solidFill>
                    <a:srgbClr val="FFFFFF"/>
                  </a:solidFill>
                  <a:latin typeface="Century Gothic"/>
                  <a:ea typeface="HG丸ｺﾞｼｯｸM-PRO"/>
                  <a:cs typeface="Century Gothic"/>
                </a:rPr>
                <a:t>ymmetry (HQS)</a:t>
              </a:r>
              <a:endParaRPr lang="ja-JP" altLang="en-US" sz="4400" dirty="0">
                <a:solidFill>
                  <a:srgbClr val="FFFFFF"/>
                </a:solidFill>
                <a:latin typeface="Century Gothic"/>
                <a:ea typeface="HG丸ｺﾞｼｯｸM-PRO"/>
                <a:cs typeface="Century Gothic"/>
              </a:endParaRPr>
            </a:p>
          </p:txBody>
        </p:sp>
      </p:grpSp>
      <p:sp>
        <p:nvSpPr>
          <p:cNvPr id="23" name="テキスト ボックス 22"/>
          <p:cNvSpPr txBox="1"/>
          <p:nvPr/>
        </p:nvSpPr>
        <p:spPr>
          <a:xfrm>
            <a:off x="2282426" y="2549408"/>
            <a:ext cx="4579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 smtClean="0">
                <a:latin typeface="Century Gothic"/>
                <a:cs typeface="Century Gothic"/>
              </a:rPr>
              <a:t>m</a:t>
            </a:r>
            <a:r>
              <a:rPr lang="en-US" altLang="ja-JP" sz="2400" baseline="-25000" dirty="0" smtClean="0">
                <a:latin typeface="Century Gothic"/>
                <a:cs typeface="Century Gothic"/>
              </a:rPr>
              <a:t>c</a:t>
            </a:r>
            <a:r>
              <a:rPr lang="en-US" altLang="ja-JP" sz="2400" dirty="0" smtClean="0">
                <a:latin typeface="Century Gothic"/>
                <a:cs typeface="Century Gothic"/>
              </a:rPr>
              <a:t>=1.3 </a:t>
            </a:r>
            <a:r>
              <a:rPr lang="en-US" altLang="ja-JP" sz="2400" dirty="0" err="1" smtClean="0">
                <a:latin typeface="Century Gothic"/>
                <a:cs typeface="Century Gothic"/>
              </a:rPr>
              <a:t>GeV</a:t>
            </a:r>
            <a:r>
              <a:rPr lang="en-US" altLang="ja-JP" sz="2400" dirty="0" smtClean="0">
                <a:latin typeface="Century Gothic"/>
                <a:cs typeface="Century Gothic"/>
              </a:rPr>
              <a:t> and </a:t>
            </a:r>
            <a:r>
              <a:rPr lang="en-US" altLang="ja-JP" sz="2400" dirty="0" err="1" smtClean="0">
                <a:latin typeface="Century Gothic"/>
                <a:cs typeface="Century Gothic"/>
              </a:rPr>
              <a:t>m</a:t>
            </a:r>
            <a:r>
              <a:rPr lang="en-US" altLang="ja-JP" sz="2400" baseline="-25000" dirty="0" err="1" smtClean="0">
                <a:latin typeface="Century Gothic"/>
                <a:cs typeface="Century Gothic"/>
              </a:rPr>
              <a:t>b</a:t>
            </a:r>
            <a:r>
              <a:rPr lang="en-US" altLang="ja-JP" sz="2400" dirty="0" smtClean="0">
                <a:latin typeface="Century Gothic"/>
                <a:cs typeface="Century Gothic"/>
              </a:rPr>
              <a:t>=4.7 </a:t>
            </a:r>
            <a:r>
              <a:rPr lang="en-US" altLang="ja-JP" sz="2400" dirty="0" err="1" smtClean="0">
                <a:latin typeface="Century Gothic"/>
                <a:cs typeface="Century Gothic"/>
              </a:rPr>
              <a:t>GeV</a:t>
            </a:r>
            <a:endParaRPr lang="ja-JP" altLang="en-US" sz="2400" dirty="0">
              <a:latin typeface="Century Gothic"/>
              <a:cs typeface="Century Gothic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884034" y="4312591"/>
            <a:ext cx="7375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>
                <a:latin typeface="Century Gothic"/>
                <a:cs typeface="Century Gothic"/>
              </a:rPr>
              <a:t>H</a:t>
            </a:r>
            <a:r>
              <a:rPr lang="en-US" altLang="ja-JP" sz="2400" dirty="0" smtClean="0">
                <a:latin typeface="Century Gothic"/>
                <a:cs typeface="Century Gothic"/>
              </a:rPr>
              <a:t>adron spin = light quark spin x heavy quark spin</a:t>
            </a:r>
            <a:endParaRPr lang="ja-JP" altLang="en-US" sz="24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099692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713652" y="0"/>
            <a:ext cx="7716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2. Theoretical framework for heavy hadrons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980924" y="523220"/>
            <a:ext cx="5256216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2800" dirty="0" smtClean="0">
                <a:latin typeface="Century Gothic"/>
                <a:cs typeface="Century Gothic"/>
              </a:rPr>
              <a:t>Heavy quark</a:t>
            </a:r>
            <a:r>
              <a:rPr lang="ja-JP" altLang="en-US" sz="2800" dirty="0" smtClean="0">
                <a:latin typeface="Century Gothic"/>
                <a:cs typeface="Century Gothic"/>
              </a:rPr>
              <a:t> </a:t>
            </a:r>
            <a:r>
              <a:rPr lang="en-US" altLang="ja-JP" sz="2800" dirty="0" smtClean="0">
                <a:latin typeface="Century Gothic"/>
                <a:cs typeface="Century Gothic"/>
              </a:rPr>
              <a:t>effective</a:t>
            </a:r>
            <a:r>
              <a:rPr lang="ja-JP" altLang="en-US" sz="2800" dirty="0" smtClean="0">
                <a:latin typeface="Century Gothic"/>
                <a:cs typeface="Century Gothic"/>
              </a:rPr>
              <a:t> </a:t>
            </a:r>
            <a:r>
              <a:rPr lang="en-US" altLang="ja-JP" sz="2800" dirty="0" smtClean="0">
                <a:latin typeface="Century Gothic"/>
                <a:cs typeface="Century Gothic"/>
              </a:rPr>
              <a:t>theory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2922" y="1691555"/>
            <a:ext cx="2387600" cy="381000"/>
          </a:xfrm>
          <a:prstGeom prst="rect">
            <a:avLst/>
          </a:prstGeom>
        </p:spPr>
      </p:pic>
      <p:grpSp>
        <p:nvGrpSpPr>
          <p:cNvPr id="2" name="図形グループ 1"/>
          <p:cNvGrpSpPr/>
          <p:nvPr/>
        </p:nvGrpSpPr>
        <p:grpSpPr>
          <a:xfrm>
            <a:off x="1084077" y="2072555"/>
            <a:ext cx="3019771" cy="1866460"/>
            <a:chOff x="1084077" y="2072555"/>
            <a:chExt cx="3019771" cy="1866460"/>
          </a:xfrm>
        </p:grpSpPr>
        <p:sp>
          <p:nvSpPr>
            <p:cNvPr id="14" name="角丸四角形 13"/>
            <p:cNvSpPr/>
            <p:nvPr/>
          </p:nvSpPr>
          <p:spPr>
            <a:xfrm>
              <a:off x="1084077" y="3188357"/>
              <a:ext cx="3019771" cy="750658"/>
            </a:xfrm>
            <a:prstGeom prst="roundRect">
              <a:avLst/>
            </a:prstGeom>
            <a:solidFill>
              <a:schemeClr val="accent6"/>
            </a:solidFill>
            <a:ln w="38100" cmpd="sng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4994" y="3223631"/>
              <a:ext cx="2692400" cy="660400"/>
            </a:xfrm>
            <a:prstGeom prst="rect">
              <a:avLst/>
            </a:prstGeom>
          </p:spPr>
        </p:pic>
        <p:cxnSp>
          <p:nvCxnSpPr>
            <p:cNvPr id="10" name="直線矢印コネクタ 9"/>
            <p:cNvCxnSpPr/>
            <p:nvPr/>
          </p:nvCxnSpPr>
          <p:spPr>
            <a:xfrm flipH="1">
              <a:off x="3266208" y="2072555"/>
              <a:ext cx="773546" cy="100099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図形グループ 2"/>
          <p:cNvGrpSpPr/>
          <p:nvPr/>
        </p:nvGrpSpPr>
        <p:grpSpPr>
          <a:xfrm>
            <a:off x="4743139" y="2072555"/>
            <a:ext cx="3911600" cy="1772226"/>
            <a:chOff x="4743139" y="2072555"/>
            <a:chExt cx="3911600" cy="1772226"/>
          </a:xfrm>
        </p:grpSpPr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43139" y="3108181"/>
              <a:ext cx="3911600" cy="736600"/>
            </a:xfrm>
            <a:prstGeom prst="rect">
              <a:avLst/>
            </a:prstGeom>
          </p:spPr>
        </p:pic>
        <p:cxnSp>
          <p:nvCxnSpPr>
            <p:cNvPr id="12" name="直線矢印コネクタ 11"/>
            <p:cNvCxnSpPr/>
            <p:nvPr/>
          </p:nvCxnSpPr>
          <p:spPr>
            <a:xfrm>
              <a:off x="4913749" y="2072555"/>
              <a:ext cx="773546" cy="100099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テキスト ボックス 12"/>
          <p:cNvSpPr txBox="1"/>
          <p:nvPr/>
        </p:nvSpPr>
        <p:spPr>
          <a:xfrm>
            <a:off x="592260" y="1178327"/>
            <a:ext cx="795948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dirty="0" smtClean="0">
                <a:latin typeface="Century Gothic"/>
                <a:cs typeface="Century Gothic"/>
              </a:rPr>
              <a:t>Separating QCD </a:t>
            </a:r>
            <a:r>
              <a:rPr lang="en-US" altLang="ja-JP" dirty="0" err="1" smtClean="0">
                <a:latin typeface="Century Gothic"/>
                <a:cs typeface="Century Gothic"/>
              </a:rPr>
              <a:t>Lagrangian</a:t>
            </a:r>
            <a:r>
              <a:rPr lang="en-US" altLang="ja-JP" dirty="0" smtClean="0">
                <a:latin typeface="Century Gothic"/>
                <a:cs typeface="Century Gothic"/>
              </a:rPr>
              <a:t> to heavy quark part and light quark part</a:t>
            </a:r>
          </a:p>
        </p:txBody>
      </p:sp>
    </p:spTree>
    <p:extLst>
      <p:ext uri="{BB962C8B-B14F-4D97-AF65-F5344CB8AC3E}">
        <p14:creationId xmlns:p14="http://schemas.microsoft.com/office/powerpoint/2010/main" val="73004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713652" y="0"/>
            <a:ext cx="7716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2. Theoretical framework for heavy hadrons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980924" y="523220"/>
            <a:ext cx="5256216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2800" dirty="0" smtClean="0">
                <a:latin typeface="Century Gothic"/>
                <a:cs typeface="Century Gothic"/>
              </a:rPr>
              <a:t>Heavy quark effective</a:t>
            </a:r>
            <a:r>
              <a:rPr lang="ja-JP" altLang="en-US" sz="2800" dirty="0" smtClean="0">
                <a:latin typeface="Century Gothic"/>
                <a:cs typeface="Century Gothic"/>
              </a:rPr>
              <a:t> </a:t>
            </a:r>
            <a:r>
              <a:rPr lang="en-US" altLang="ja-JP" sz="2800" dirty="0" smtClean="0">
                <a:latin typeface="Century Gothic"/>
                <a:cs typeface="Century Gothic"/>
              </a:rPr>
              <a:t>theory</a:t>
            </a:r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0735" y="998142"/>
            <a:ext cx="2692400" cy="660400"/>
          </a:xfrm>
          <a:prstGeom prst="rect">
            <a:avLst/>
          </a:prstGeom>
        </p:spPr>
      </p:pic>
      <p:grpSp>
        <p:nvGrpSpPr>
          <p:cNvPr id="3" name="図形グループ 2"/>
          <p:cNvGrpSpPr/>
          <p:nvPr/>
        </p:nvGrpSpPr>
        <p:grpSpPr>
          <a:xfrm>
            <a:off x="280411" y="3991023"/>
            <a:ext cx="8120193" cy="2764145"/>
            <a:chOff x="280411" y="3991023"/>
            <a:chExt cx="8120193" cy="2764145"/>
          </a:xfrm>
        </p:grpSpPr>
        <p:sp>
          <p:nvSpPr>
            <p:cNvPr id="43" name="角丸四角形 42"/>
            <p:cNvSpPr/>
            <p:nvPr/>
          </p:nvSpPr>
          <p:spPr>
            <a:xfrm>
              <a:off x="5727824" y="4386869"/>
              <a:ext cx="2672780" cy="654748"/>
            </a:xfrm>
            <a:prstGeom prst="roundRect">
              <a:avLst/>
            </a:prstGeom>
            <a:solidFill>
              <a:schemeClr val="tx2"/>
            </a:solidFill>
            <a:ln w="19050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角丸四角形 41"/>
            <p:cNvSpPr/>
            <p:nvPr/>
          </p:nvSpPr>
          <p:spPr>
            <a:xfrm>
              <a:off x="1283980" y="4386869"/>
              <a:ext cx="2672780" cy="654748"/>
            </a:xfrm>
            <a:prstGeom prst="roundRect">
              <a:avLst/>
            </a:prstGeom>
            <a:solidFill>
              <a:schemeClr val="accent2"/>
            </a:solidFill>
            <a:ln w="19050" cmpd="sng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95405" y="4444382"/>
              <a:ext cx="2590800" cy="584200"/>
            </a:xfrm>
            <a:prstGeom prst="rect">
              <a:avLst/>
            </a:prstGeom>
          </p:spPr>
        </p:pic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48142" y="5065132"/>
              <a:ext cx="1676400" cy="355600"/>
            </a:xfrm>
            <a:prstGeom prst="rect">
              <a:avLst/>
            </a:prstGeom>
          </p:spPr>
        </p:pic>
        <p:pic>
          <p:nvPicPr>
            <p:cNvPr id="12" name="図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16983" y="4410384"/>
              <a:ext cx="2286000" cy="584200"/>
            </a:xfrm>
            <a:prstGeom prst="rect">
              <a:avLst/>
            </a:prstGeom>
          </p:spPr>
        </p:pic>
        <p:sp>
          <p:nvSpPr>
            <p:cNvPr id="33" name="テキスト ボックス 32"/>
            <p:cNvSpPr txBox="1"/>
            <p:nvPr/>
          </p:nvSpPr>
          <p:spPr>
            <a:xfrm>
              <a:off x="280411" y="3991023"/>
              <a:ext cx="7266420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ja-JP" sz="2000" dirty="0" smtClean="0">
                  <a:latin typeface="Century Gothic"/>
                  <a:cs typeface="Century Gothic"/>
                </a:rPr>
                <a:t>② Effective field heavy quark </a:t>
              </a:r>
              <a:r>
                <a:rPr lang="en-US" altLang="ja-JP" sz="1400" dirty="0" smtClean="0">
                  <a:latin typeface="Century Gothic"/>
                  <a:cs typeface="Century Gothic"/>
                </a:rPr>
                <a:t>(positive</a:t>
              </a:r>
              <a:r>
                <a:rPr lang="en-US" altLang="ja-JP" sz="1400" dirty="0">
                  <a:latin typeface="Century Gothic"/>
                  <a:cs typeface="Century Gothic"/>
                </a:rPr>
                <a:t>-</a:t>
              </a:r>
              <a:r>
                <a:rPr lang="en-US" altLang="ja-JP" sz="1400" dirty="0" smtClean="0">
                  <a:latin typeface="Century Gothic"/>
                  <a:cs typeface="Century Gothic"/>
                </a:rPr>
                <a:t>energy and negative-energy) </a:t>
              </a:r>
            </a:p>
          </p:txBody>
        </p:sp>
        <p:pic>
          <p:nvPicPr>
            <p:cNvPr id="34" name="図 3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2232" y="5735001"/>
              <a:ext cx="558800" cy="609600"/>
            </a:xfrm>
            <a:prstGeom prst="rect">
              <a:avLst/>
            </a:prstGeom>
          </p:spPr>
        </p:pic>
        <p:pic>
          <p:nvPicPr>
            <p:cNvPr id="35" name="図 3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16307" y="5398593"/>
              <a:ext cx="3035049" cy="1356575"/>
            </a:xfrm>
            <a:prstGeom prst="rect">
              <a:avLst/>
            </a:prstGeom>
          </p:spPr>
        </p:pic>
        <p:cxnSp>
          <p:nvCxnSpPr>
            <p:cNvPr id="36" name="直線矢印コネクタ 35"/>
            <p:cNvCxnSpPr/>
            <p:nvPr/>
          </p:nvCxnSpPr>
          <p:spPr>
            <a:xfrm>
              <a:off x="1603061" y="6067288"/>
              <a:ext cx="26620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9" name="図 3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48352" y="6376268"/>
              <a:ext cx="1117600" cy="330200"/>
            </a:xfrm>
            <a:prstGeom prst="rect">
              <a:avLst/>
            </a:prstGeom>
          </p:spPr>
        </p:pic>
        <p:sp>
          <p:nvSpPr>
            <p:cNvPr id="40" name="テキスト ボックス 39"/>
            <p:cNvSpPr txBox="1"/>
            <p:nvPr/>
          </p:nvSpPr>
          <p:spPr>
            <a:xfrm>
              <a:off x="431281" y="5423002"/>
              <a:ext cx="1924362" cy="2718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ja-JP" sz="1400" dirty="0" smtClean="0">
                  <a:latin typeface="Century Gothic"/>
                  <a:cs typeface="Century Gothic"/>
                </a:rPr>
                <a:t>Projection operator</a:t>
              </a:r>
            </a:p>
          </p:txBody>
        </p:sp>
        <p:sp>
          <p:nvSpPr>
            <p:cNvPr id="41" name="テキスト ボックス 40"/>
            <p:cNvSpPr txBox="1"/>
            <p:nvPr/>
          </p:nvSpPr>
          <p:spPr>
            <a:xfrm>
              <a:off x="644153" y="6419026"/>
              <a:ext cx="1052980" cy="2718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ja-JP" sz="1400" dirty="0" smtClean="0">
                  <a:latin typeface="Century Gothic"/>
                  <a:cs typeface="Century Gothic"/>
                </a:rPr>
                <a:t>rest frame</a:t>
              </a:r>
            </a:p>
          </p:txBody>
        </p:sp>
        <p:sp>
          <p:nvSpPr>
            <p:cNvPr id="44" name="正方形/長方形 43"/>
            <p:cNvSpPr/>
            <p:nvPr/>
          </p:nvSpPr>
          <p:spPr>
            <a:xfrm>
              <a:off x="838394" y="4519461"/>
              <a:ext cx="44965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 smtClean="0">
                  <a:latin typeface="Century Gothic"/>
                  <a:cs typeface="Century Gothic"/>
                </a:rPr>
                <a:t>Q:</a:t>
              </a:r>
              <a:endParaRPr lang="ja-JP" altLang="en-US" dirty="0">
                <a:latin typeface="Century Gothic"/>
                <a:cs typeface="Century Gothic"/>
              </a:endParaRPr>
            </a:p>
          </p:txBody>
        </p:sp>
        <p:sp>
          <p:nvSpPr>
            <p:cNvPr id="45" name="正方形/長方形 44"/>
            <p:cNvSpPr/>
            <p:nvPr/>
          </p:nvSpPr>
          <p:spPr>
            <a:xfrm>
              <a:off x="5017461" y="4519461"/>
              <a:ext cx="7060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 err="1" smtClean="0">
                  <a:latin typeface="Century Gothic"/>
                  <a:cs typeface="Century Gothic"/>
                </a:rPr>
                <a:t>Q</a:t>
              </a:r>
              <a:r>
                <a:rPr lang="en-US" altLang="ja-JP" baseline="30000" dirty="0" err="1" smtClean="0">
                  <a:latin typeface="Century Gothic"/>
                  <a:cs typeface="Century Gothic"/>
                </a:rPr>
                <a:t>bar</a:t>
              </a:r>
              <a:r>
                <a:rPr lang="en-US" altLang="ja-JP" dirty="0" smtClean="0">
                  <a:latin typeface="Century Gothic"/>
                  <a:cs typeface="Century Gothic"/>
                </a:rPr>
                <a:t>:</a:t>
              </a:r>
              <a:endParaRPr lang="ja-JP" altLang="en-US" dirty="0">
                <a:latin typeface="Century Gothic"/>
                <a:cs typeface="Century Gothic"/>
              </a:endParaRPr>
            </a:p>
          </p:txBody>
        </p:sp>
        <p:pic>
          <p:nvPicPr>
            <p:cNvPr id="46" name="図 4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27759" y="5100406"/>
              <a:ext cx="1295400" cy="304800"/>
            </a:xfrm>
            <a:prstGeom prst="rect">
              <a:avLst/>
            </a:prstGeom>
          </p:spPr>
        </p:pic>
      </p:grpSp>
      <p:cxnSp>
        <p:nvCxnSpPr>
          <p:cNvPr id="31" name="直線コネクタ 30"/>
          <p:cNvCxnSpPr/>
          <p:nvPr/>
        </p:nvCxnSpPr>
        <p:spPr>
          <a:xfrm>
            <a:off x="4008784" y="5387550"/>
            <a:ext cx="0" cy="1292302"/>
          </a:xfrm>
          <a:prstGeom prst="line">
            <a:avLst/>
          </a:prstGeom>
          <a:ln w="38100">
            <a:solidFill>
              <a:srgbClr val="C0504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/>
          <p:cNvCxnSpPr/>
          <p:nvPr/>
        </p:nvCxnSpPr>
        <p:spPr>
          <a:xfrm flipH="1">
            <a:off x="3317606" y="6056245"/>
            <a:ext cx="1404352" cy="0"/>
          </a:xfrm>
          <a:prstGeom prst="line">
            <a:avLst/>
          </a:prstGeom>
          <a:ln w="38100">
            <a:solidFill>
              <a:srgbClr val="C0504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正方形/長方形 12"/>
          <p:cNvSpPr/>
          <p:nvPr/>
        </p:nvSpPr>
        <p:spPr>
          <a:xfrm>
            <a:off x="3317606" y="5387550"/>
            <a:ext cx="691178" cy="668695"/>
          </a:xfrm>
          <a:prstGeom prst="rect">
            <a:avLst/>
          </a:prstGeom>
          <a:noFill/>
          <a:ln w="76200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8" name="図形グループ 37"/>
          <p:cNvGrpSpPr/>
          <p:nvPr/>
        </p:nvGrpSpPr>
        <p:grpSpPr>
          <a:xfrm>
            <a:off x="280411" y="1610108"/>
            <a:ext cx="7343685" cy="2216197"/>
            <a:chOff x="280411" y="1610108"/>
            <a:chExt cx="7343685" cy="2216197"/>
          </a:xfrm>
        </p:grpSpPr>
        <p:grpSp>
          <p:nvGrpSpPr>
            <p:cNvPr id="2" name="図形グループ 1"/>
            <p:cNvGrpSpPr/>
            <p:nvPr/>
          </p:nvGrpSpPr>
          <p:grpSpPr>
            <a:xfrm>
              <a:off x="280411" y="1610108"/>
              <a:ext cx="7343685" cy="2216197"/>
              <a:chOff x="280411" y="1610108"/>
              <a:chExt cx="7343685" cy="2216197"/>
            </a:xfrm>
          </p:grpSpPr>
          <p:sp>
            <p:nvSpPr>
              <p:cNvPr id="21" name="テキスト ボックス 20"/>
              <p:cNvSpPr txBox="1"/>
              <p:nvPr/>
            </p:nvSpPr>
            <p:spPr>
              <a:xfrm>
                <a:off x="280411" y="1610108"/>
                <a:ext cx="5662177" cy="3488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altLang="ja-JP" sz="2000" dirty="0" smtClean="0">
                    <a:latin typeface="Century Gothic"/>
                    <a:cs typeface="Century Gothic"/>
                  </a:rPr>
                  <a:t>① On-mass-shell part and off-mass-shell part</a:t>
                </a:r>
              </a:p>
            </p:txBody>
          </p:sp>
          <p:grpSp>
            <p:nvGrpSpPr>
              <p:cNvPr id="29" name="図形グループ 28"/>
              <p:cNvGrpSpPr/>
              <p:nvPr/>
            </p:nvGrpSpPr>
            <p:grpSpPr>
              <a:xfrm>
                <a:off x="5222072" y="2058957"/>
                <a:ext cx="2402024" cy="823077"/>
                <a:chOff x="1552172" y="3974289"/>
                <a:chExt cx="2402024" cy="823077"/>
              </a:xfrm>
            </p:grpSpPr>
            <p:sp>
              <p:nvSpPr>
                <p:cNvPr id="27" name="角丸四角形 26"/>
                <p:cNvSpPr/>
                <p:nvPr/>
              </p:nvSpPr>
              <p:spPr>
                <a:xfrm>
                  <a:off x="1552172" y="3974289"/>
                  <a:ext cx="2402024" cy="823077"/>
                </a:xfrm>
                <a:prstGeom prst="roundRect">
                  <a:avLst/>
                </a:prstGeom>
                <a:solidFill>
                  <a:srgbClr val="FFFFFF"/>
                </a:solidFill>
                <a:ln w="1905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pic>
              <p:nvPicPr>
                <p:cNvPr id="7" name="図 6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785501" y="4353496"/>
                  <a:ext cx="1016000" cy="304800"/>
                </a:xfrm>
                <a:prstGeom prst="rect">
                  <a:avLst/>
                </a:prstGeom>
              </p:spPr>
            </p:pic>
            <p:pic>
              <p:nvPicPr>
                <p:cNvPr id="8" name="図 7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934693" y="4343622"/>
                  <a:ext cx="812800" cy="279400"/>
                </a:xfrm>
                <a:prstGeom prst="rect">
                  <a:avLst/>
                </a:prstGeom>
              </p:spPr>
            </p:pic>
            <p:sp>
              <p:nvSpPr>
                <p:cNvPr id="24" name="テキスト ボックス 23"/>
                <p:cNvSpPr txBox="1"/>
                <p:nvPr/>
              </p:nvSpPr>
              <p:spPr>
                <a:xfrm>
                  <a:off x="1648524" y="4088771"/>
                  <a:ext cx="2204800" cy="2718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80000"/>
                    </a:lnSpc>
                  </a:pPr>
                  <a:r>
                    <a:rPr lang="en-US" altLang="ja-JP" sz="1400" dirty="0" smtClean="0">
                      <a:latin typeface="Century Gothic"/>
                      <a:cs typeface="Century Gothic"/>
                    </a:rPr>
                    <a:t>on-mass-shell condition</a:t>
                  </a:r>
                </a:p>
              </p:txBody>
            </p:sp>
          </p:grpSp>
          <p:grpSp>
            <p:nvGrpSpPr>
              <p:cNvPr id="30" name="図形グループ 29"/>
              <p:cNvGrpSpPr/>
              <p:nvPr/>
            </p:nvGrpSpPr>
            <p:grpSpPr>
              <a:xfrm>
                <a:off x="5222072" y="3003228"/>
                <a:ext cx="2402024" cy="823077"/>
                <a:chOff x="4390332" y="3974289"/>
                <a:chExt cx="2402024" cy="823077"/>
              </a:xfrm>
            </p:grpSpPr>
            <p:sp>
              <p:nvSpPr>
                <p:cNvPr id="28" name="角丸四角形 27"/>
                <p:cNvSpPr/>
                <p:nvPr/>
              </p:nvSpPr>
              <p:spPr>
                <a:xfrm>
                  <a:off x="4390332" y="3974289"/>
                  <a:ext cx="2402024" cy="823077"/>
                </a:xfrm>
                <a:prstGeom prst="roundRect">
                  <a:avLst/>
                </a:prstGeom>
                <a:solidFill>
                  <a:srgbClr val="FFFFFF"/>
                </a:solidFill>
                <a:ln w="1905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pic>
              <p:nvPicPr>
                <p:cNvPr id="9" name="図 8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073484" y="4323048"/>
                  <a:ext cx="1041400" cy="330200"/>
                </a:xfrm>
                <a:prstGeom prst="rect">
                  <a:avLst/>
                </a:prstGeom>
              </p:spPr>
            </p:pic>
            <p:sp>
              <p:nvSpPr>
                <p:cNvPr id="25" name="テキスト ボックス 24"/>
                <p:cNvSpPr txBox="1"/>
                <p:nvPr/>
              </p:nvSpPr>
              <p:spPr>
                <a:xfrm>
                  <a:off x="4468182" y="4088771"/>
                  <a:ext cx="2208570" cy="2718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80000"/>
                    </a:lnSpc>
                  </a:pPr>
                  <a:r>
                    <a:rPr lang="en-US" altLang="ja-JP" sz="1400" dirty="0" smtClean="0">
                      <a:latin typeface="Century Gothic"/>
                      <a:cs typeface="Century Gothic"/>
                    </a:rPr>
                    <a:t>off-mass-shell condition</a:t>
                  </a:r>
                </a:p>
              </p:txBody>
            </p:sp>
          </p:grpSp>
          <p:grpSp>
            <p:nvGrpSpPr>
              <p:cNvPr id="32" name="図形グループ 31"/>
              <p:cNvGrpSpPr/>
              <p:nvPr/>
            </p:nvGrpSpPr>
            <p:grpSpPr>
              <a:xfrm>
                <a:off x="1559070" y="1952196"/>
                <a:ext cx="3349042" cy="1782998"/>
                <a:chOff x="2530662" y="1975712"/>
                <a:chExt cx="3349042" cy="1782998"/>
              </a:xfrm>
            </p:grpSpPr>
            <p:pic>
              <p:nvPicPr>
                <p:cNvPr id="4" name="図 3"/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228704" y="2727750"/>
                  <a:ext cx="1651000" cy="355600"/>
                </a:xfrm>
                <a:prstGeom prst="rect">
                  <a:avLst/>
                </a:prstGeom>
              </p:spPr>
            </p:pic>
            <p:grpSp>
              <p:nvGrpSpPr>
                <p:cNvPr id="16" name="図形グループ 15"/>
                <p:cNvGrpSpPr/>
                <p:nvPr/>
              </p:nvGrpSpPr>
              <p:grpSpPr>
                <a:xfrm>
                  <a:off x="2530662" y="2335177"/>
                  <a:ext cx="1423533" cy="1423533"/>
                  <a:chOff x="810432" y="1259831"/>
                  <a:chExt cx="1423533" cy="1423533"/>
                </a:xfrm>
              </p:grpSpPr>
              <p:cxnSp>
                <p:nvCxnSpPr>
                  <p:cNvPr id="14" name="直線矢印コネクタ 13"/>
                  <p:cNvCxnSpPr/>
                  <p:nvPr/>
                </p:nvCxnSpPr>
                <p:spPr>
                  <a:xfrm flipV="1">
                    <a:off x="1046540" y="1259831"/>
                    <a:ext cx="0" cy="1423533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arrow" w="lg" len="lg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直線矢印コネクタ 14"/>
                  <p:cNvCxnSpPr/>
                  <p:nvPr/>
                </p:nvCxnSpPr>
                <p:spPr>
                  <a:xfrm rot="5400000" flipV="1">
                    <a:off x="1522199" y="1741463"/>
                    <a:ext cx="0" cy="1423533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arrow" w="lg" len="lg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7" name="円/楕円 16"/>
                <p:cNvSpPr/>
                <p:nvPr/>
              </p:nvSpPr>
              <p:spPr>
                <a:xfrm>
                  <a:off x="3280199" y="2756304"/>
                  <a:ext cx="282198" cy="28219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8" name="直線矢印コネクタ 17"/>
                <p:cNvCxnSpPr/>
                <p:nvPr/>
              </p:nvCxnSpPr>
              <p:spPr>
                <a:xfrm>
                  <a:off x="3679075" y="2905550"/>
                  <a:ext cx="486783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テキスト ボックス 21"/>
                <p:cNvSpPr txBox="1"/>
                <p:nvPr/>
              </p:nvSpPr>
              <p:spPr>
                <a:xfrm>
                  <a:off x="3966730" y="3354169"/>
                  <a:ext cx="312906" cy="3488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80000"/>
                    </a:lnSpc>
                  </a:pPr>
                  <a:r>
                    <a:rPr lang="en-US" altLang="ja-JP" sz="2000" dirty="0" smtClean="0">
                      <a:latin typeface="Century Gothic"/>
                      <a:cs typeface="Century Gothic"/>
                    </a:rPr>
                    <a:t>x</a:t>
                  </a:r>
                </a:p>
              </p:txBody>
            </p:sp>
            <p:sp>
              <p:nvSpPr>
                <p:cNvPr id="23" name="テキスト ボックス 22"/>
                <p:cNvSpPr txBox="1"/>
                <p:nvPr/>
              </p:nvSpPr>
              <p:spPr>
                <a:xfrm>
                  <a:off x="2605683" y="1975712"/>
                  <a:ext cx="322174" cy="3488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80000"/>
                    </a:lnSpc>
                  </a:pPr>
                  <a:r>
                    <a:rPr lang="en-US" altLang="ja-JP" sz="2000" dirty="0" smtClean="0">
                      <a:latin typeface="Century Gothic"/>
                      <a:cs typeface="Century Gothic"/>
                    </a:rPr>
                    <a:t>y</a:t>
                  </a:r>
                </a:p>
              </p:txBody>
            </p:sp>
            <p:sp>
              <p:nvSpPr>
                <p:cNvPr id="26" name="テキスト ボックス 25"/>
                <p:cNvSpPr txBox="1"/>
                <p:nvPr/>
              </p:nvSpPr>
              <p:spPr>
                <a:xfrm>
                  <a:off x="2817103" y="2307624"/>
                  <a:ext cx="1277313" cy="4442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en-US" altLang="ja-JP" sz="1400" dirty="0" smtClean="0">
                      <a:latin typeface="Century Gothic"/>
                      <a:cs typeface="Century Gothic"/>
                    </a:rPr>
                    <a:t>heavy quark</a:t>
                  </a:r>
                </a:p>
                <a:p>
                  <a:pPr algn="ctr">
                    <a:lnSpc>
                      <a:spcPct val="80000"/>
                    </a:lnSpc>
                  </a:pPr>
                  <a:r>
                    <a:rPr lang="en-US" altLang="ja-JP" sz="1400" dirty="0" smtClean="0">
                      <a:latin typeface="Century Gothic"/>
                      <a:cs typeface="Century Gothic"/>
                    </a:rPr>
                    <a:t>(mass </a:t>
                  </a:r>
                  <a:r>
                    <a:rPr lang="en-US" altLang="ja-JP" sz="1400" dirty="0" err="1" smtClean="0">
                      <a:latin typeface="Century Gothic"/>
                      <a:cs typeface="Century Gothic"/>
                    </a:rPr>
                    <a:t>m</a:t>
                  </a:r>
                  <a:r>
                    <a:rPr lang="en-US" altLang="ja-JP" sz="1400" baseline="-25000" dirty="0" err="1" smtClean="0">
                      <a:latin typeface="Century Gothic"/>
                      <a:cs typeface="Century Gothic"/>
                    </a:rPr>
                    <a:t>Q</a:t>
                  </a:r>
                  <a:r>
                    <a:rPr lang="en-US" altLang="ja-JP" sz="1400" dirty="0" smtClean="0">
                      <a:latin typeface="Century Gothic"/>
                      <a:cs typeface="Century Gothic"/>
                    </a:rPr>
                    <a:t>)</a:t>
                  </a:r>
                </a:p>
              </p:txBody>
            </p:sp>
          </p:grpSp>
        </p:grpSp>
        <p:grpSp>
          <p:nvGrpSpPr>
            <p:cNvPr id="48" name="図形グループ 47"/>
            <p:cNvGrpSpPr/>
            <p:nvPr/>
          </p:nvGrpSpPr>
          <p:grpSpPr>
            <a:xfrm>
              <a:off x="1856694" y="3137733"/>
              <a:ext cx="199141" cy="367327"/>
              <a:chOff x="4452469" y="2494082"/>
              <a:chExt cx="199141" cy="367327"/>
            </a:xfrm>
          </p:grpSpPr>
          <p:cxnSp>
            <p:nvCxnSpPr>
              <p:cNvPr id="49" name="直線コネクタ 48"/>
              <p:cNvCxnSpPr/>
              <p:nvPr/>
            </p:nvCxnSpPr>
            <p:spPr>
              <a:xfrm>
                <a:off x="4550160" y="2724037"/>
                <a:ext cx="60118" cy="13526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線コネクタ 49"/>
              <p:cNvCxnSpPr/>
              <p:nvPr/>
            </p:nvCxnSpPr>
            <p:spPr>
              <a:xfrm flipH="1">
                <a:off x="4490042" y="2726147"/>
                <a:ext cx="60118" cy="13526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線コネクタ 50"/>
              <p:cNvCxnSpPr/>
              <p:nvPr/>
            </p:nvCxnSpPr>
            <p:spPr>
              <a:xfrm>
                <a:off x="4550160" y="2573747"/>
                <a:ext cx="0" cy="1524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線コネクタ 51"/>
              <p:cNvCxnSpPr/>
              <p:nvPr/>
            </p:nvCxnSpPr>
            <p:spPr>
              <a:xfrm flipH="1">
                <a:off x="4452469" y="2632744"/>
                <a:ext cx="97692" cy="9129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線コネクタ 52"/>
              <p:cNvCxnSpPr/>
              <p:nvPr/>
            </p:nvCxnSpPr>
            <p:spPr>
              <a:xfrm>
                <a:off x="4553918" y="2638611"/>
                <a:ext cx="97692" cy="9129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円/楕円 53"/>
              <p:cNvSpPr/>
              <p:nvPr/>
            </p:nvSpPr>
            <p:spPr>
              <a:xfrm>
                <a:off x="4497687" y="2494082"/>
                <a:ext cx="105077" cy="105077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pic>
          <p:nvPicPr>
            <p:cNvPr id="55" name="図 54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153171" y="3109629"/>
              <a:ext cx="266700" cy="228600"/>
            </a:xfrm>
            <a:prstGeom prst="rect">
              <a:avLst/>
            </a:prstGeom>
          </p:spPr>
        </p:pic>
        <p:cxnSp>
          <p:nvCxnSpPr>
            <p:cNvPr id="56" name="直線矢印コネクタ 55"/>
            <p:cNvCxnSpPr/>
            <p:nvPr/>
          </p:nvCxnSpPr>
          <p:spPr>
            <a:xfrm flipV="1">
              <a:off x="2056123" y="2975711"/>
              <a:ext cx="252484" cy="230644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prstDash val="sysDash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図形グループ 59"/>
          <p:cNvGrpSpPr/>
          <p:nvPr/>
        </p:nvGrpSpPr>
        <p:grpSpPr>
          <a:xfrm>
            <a:off x="87315" y="2173257"/>
            <a:ext cx="1893609" cy="763150"/>
            <a:chOff x="-800305" y="2223604"/>
            <a:chExt cx="1893609" cy="763150"/>
          </a:xfrm>
        </p:grpSpPr>
        <p:sp>
          <p:nvSpPr>
            <p:cNvPr id="57" name="円形吹き出し 56"/>
            <p:cNvSpPr/>
            <p:nvPr/>
          </p:nvSpPr>
          <p:spPr>
            <a:xfrm>
              <a:off x="-800305" y="2223604"/>
              <a:ext cx="1893609" cy="763150"/>
            </a:xfrm>
            <a:prstGeom prst="wedgeEllipseCallout">
              <a:avLst>
                <a:gd name="adj1" fmla="val 44460"/>
                <a:gd name="adj2" fmla="val 74993"/>
              </a:avLst>
            </a:prstGeom>
            <a:solidFill>
              <a:schemeClr val="bg1"/>
            </a:solidFill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" name="テキスト ボックス 57"/>
            <p:cNvSpPr txBox="1"/>
            <p:nvPr/>
          </p:nvSpPr>
          <p:spPr>
            <a:xfrm>
              <a:off x="-673332" y="2304182"/>
              <a:ext cx="1633781" cy="483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altLang="ja-JP" sz="1400" dirty="0" smtClean="0">
                  <a:latin typeface="Century Gothic"/>
                  <a:cs typeface="Century Gothic"/>
                </a:rPr>
                <a:t>The heavy quark</a:t>
              </a:r>
            </a:p>
            <a:p>
              <a:pPr algn="ctr">
                <a:lnSpc>
                  <a:spcPct val="90000"/>
                </a:lnSpc>
              </a:pPr>
              <a:r>
                <a:rPr lang="en-US" altLang="ja-JP" sz="1400" dirty="0" smtClean="0">
                  <a:latin typeface="Century Gothic"/>
                  <a:cs typeface="Century Gothic"/>
                </a:rPr>
                <a:t>is at rest!</a:t>
              </a:r>
            </a:p>
          </p:txBody>
        </p:sp>
        <p:pic>
          <p:nvPicPr>
            <p:cNvPr id="59" name="図 58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-479926" y="2711685"/>
              <a:ext cx="1238250" cy="2146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938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713652" y="0"/>
            <a:ext cx="7716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2. Theoretical framework for heavy hadrons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980922" y="523220"/>
            <a:ext cx="5256216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2800" dirty="0" smtClean="0">
                <a:latin typeface="Century Gothic"/>
                <a:cs typeface="Century Gothic"/>
              </a:rPr>
              <a:t>Heavy quark effective</a:t>
            </a:r>
            <a:r>
              <a:rPr lang="ja-JP" altLang="en-US" sz="2800" dirty="0" smtClean="0">
                <a:latin typeface="Century Gothic"/>
                <a:cs typeface="Century Gothic"/>
              </a:rPr>
              <a:t> </a:t>
            </a:r>
            <a:r>
              <a:rPr lang="en-US" altLang="ja-JP" sz="2800" dirty="0" smtClean="0">
                <a:latin typeface="Century Gothic"/>
                <a:cs typeface="Century Gothic"/>
              </a:rPr>
              <a:t>theory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0735" y="998142"/>
            <a:ext cx="2692400" cy="660400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1541350" y="1443435"/>
            <a:ext cx="6061300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4000" dirty="0" smtClean="0">
                <a:latin typeface="Century Gothic"/>
                <a:cs typeface="Century Gothic"/>
              </a:rPr>
              <a:t>3</a:t>
            </a:r>
            <a:r>
              <a:rPr lang="en-US" altLang="ja-JP" sz="2000" dirty="0" smtClean="0">
                <a:latin typeface="Century Gothic"/>
                <a:cs typeface="Century Gothic"/>
              </a:rPr>
              <a:t> </a:t>
            </a:r>
            <a:r>
              <a:rPr lang="en-US" altLang="ja-JP" sz="2400" dirty="0" smtClean="0">
                <a:latin typeface="Century Gothic"/>
                <a:cs typeface="Century Gothic"/>
              </a:rPr>
              <a:t>steps to get HQ effective </a:t>
            </a:r>
            <a:r>
              <a:rPr lang="en-US" altLang="ja-JP" sz="2400" dirty="0" err="1" smtClean="0">
                <a:latin typeface="Century Gothic"/>
                <a:cs typeface="Century Gothic"/>
              </a:rPr>
              <a:t>Lagrangian</a:t>
            </a:r>
            <a:endParaRPr lang="en-US" altLang="ja-JP" sz="2400" dirty="0" smtClean="0">
              <a:latin typeface="Century Gothic"/>
              <a:cs typeface="Century Gothic"/>
            </a:endParaRPr>
          </a:p>
        </p:txBody>
      </p:sp>
      <p:grpSp>
        <p:nvGrpSpPr>
          <p:cNvPr id="3" name="図形グループ 2"/>
          <p:cNvGrpSpPr/>
          <p:nvPr/>
        </p:nvGrpSpPr>
        <p:grpSpPr>
          <a:xfrm>
            <a:off x="280411" y="3576771"/>
            <a:ext cx="7465450" cy="749561"/>
            <a:chOff x="280411" y="3576771"/>
            <a:chExt cx="7465450" cy="749561"/>
          </a:xfrm>
        </p:grpSpPr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88709" y="3996132"/>
              <a:ext cx="2717800" cy="330200"/>
            </a:xfrm>
            <a:prstGeom prst="rect">
              <a:avLst/>
            </a:prstGeom>
          </p:spPr>
        </p:pic>
        <p:sp>
          <p:nvSpPr>
            <p:cNvPr id="14" name="テキスト ボックス 13"/>
            <p:cNvSpPr txBox="1"/>
            <p:nvPr/>
          </p:nvSpPr>
          <p:spPr>
            <a:xfrm>
              <a:off x="280411" y="3576771"/>
              <a:ext cx="7465450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ja-JP" sz="2000" dirty="0" smtClean="0">
                  <a:latin typeface="Century Gothic"/>
                  <a:cs typeface="Century Gothic"/>
                </a:rPr>
                <a:t>② Eliminating </a:t>
              </a:r>
              <a:r>
                <a:rPr lang="en-US" altLang="ja-JP" sz="2000" i="1" dirty="0" smtClean="0">
                  <a:latin typeface="Century Gothic"/>
                  <a:cs typeface="Century Gothic"/>
                </a:rPr>
                <a:t>Q</a:t>
              </a:r>
              <a:r>
                <a:rPr lang="en-US" altLang="ja-JP" sz="2000" baseline="-25000" dirty="0" smtClean="0">
                  <a:latin typeface="Century Gothic"/>
                  <a:cs typeface="Century Gothic"/>
                </a:rPr>
                <a:t>v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 </a:t>
              </a:r>
              <a:r>
                <a:rPr lang="en-US" altLang="ja-JP" sz="1400" dirty="0">
                  <a:latin typeface="Century Gothic"/>
                  <a:cs typeface="Century Gothic"/>
                </a:rPr>
                <a:t>(anti heavy quark</a:t>
              </a:r>
              <a:r>
                <a:rPr lang="en-US" altLang="ja-JP" sz="1400" dirty="0" smtClean="0">
                  <a:latin typeface="Century Gothic"/>
                  <a:cs typeface="Century Gothic"/>
                </a:rPr>
                <a:t>) 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by using equation of motion.</a:t>
              </a:r>
            </a:p>
          </p:txBody>
        </p:sp>
      </p:grpSp>
      <p:grpSp>
        <p:nvGrpSpPr>
          <p:cNvPr id="11" name="図形グループ 10"/>
          <p:cNvGrpSpPr/>
          <p:nvPr/>
        </p:nvGrpSpPr>
        <p:grpSpPr>
          <a:xfrm>
            <a:off x="280411" y="4594159"/>
            <a:ext cx="7534161" cy="1841761"/>
            <a:chOff x="280411" y="4594159"/>
            <a:chExt cx="7534161" cy="1841761"/>
          </a:xfrm>
        </p:grpSpPr>
        <p:sp>
          <p:nvSpPr>
            <p:cNvPr id="21" name="角丸四角形 20"/>
            <p:cNvSpPr/>
            <p:nvPr/>
          </p:nvSpPr>
          <p:spPr>
            <a:xfrm>
              <a:off x="1078995" y="4966488"/>
              <a:ext cx="6735577" cy="1469432"/>
            </a:xfrm>
            <a:prstGeom prst="roundRect">
              <a:avLst/>
            </a:prstGeom>
            <a:solidFill>
              <a:schemeClr val="accent6"/>
            </a:solidFill>
            <a:ln w="19050" cmpd="sng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8440" y="4990004"/>
              <a:ext cx="6604000" cy="1422400"/>
            </a:xfrm>
            <a:prstGeom prst="rect">
              <a:avLst/>
            </a:prstGeom>
          </p:spPr>
        </p:pic>
        <p:sp>
          <p:nvSpPr>
            <p:cNvPr id="15" name="テキスト ボックス 14"/>
            <p:cNvSpPr txBox="1"/>
            <p:nvPr/>
          </p:nvSpPr>
          <p:spPr>
            <a:xfrm>
              <a:off x="280411" y="4594159"/>
              <a:ext cx="4636255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ja-JP" sz="2000" dirty="0" smtClean="0">
                  <a:latin typeface="Century Gothic"/>
                  <a:cs typeface="Century Gothic"/>
                </a:rPr>
                <a:t>③ We get HQ effective </a:t>
              </a:r>
              <a:r>
                <a:rPr lang="en-US" altLang="ja-JP" sz="2000" dirty="0" err="1" smtClean="0">
                  <a:latin typeface="Century Gothic"/>
                  <a:cs typeface="Century Gothic"/>
                </a:rPr>
                <a:t>Lagrangian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!</a:t>
              </a:r>
            </a:p>
          </p:txBody>
        </p:sp>
      </p:grpSp>
      <p:grpSp>
        <p:nvGrpSpPr>
          <p:cNvPr id="2" name="図形グループ 1"/>
          <p:cNvGrpSpPr/>
          <p:nvPr/>
        </p:nvGrpSpPr>
        <p:grpSpPr>
          <a:xfrm>
            <a:off x="280411" y="2060415"/>
            <a:ext cx="8181542" cy="1398776"/>
            <a:chOff x="280411" y="2060415"/>
            <a:chExt cx="8181542" cy="1398776"/>
          </a:xfrm>
        </p:grpSpPr>
        <p:sp>
          <p:nvSpPr>
            <p:cNvPr id="16" name="角丸四角形 15"/>
            <p:cNvSpPr/>
            <p:nvPr/>
          </p:nvSpPr>
          <p:spPr>
            <a:xfrm>
              <a:off x="1248702" y="2429427"/>
              <a:ext cx="6735577" cy="1029764"/>
            </a:xfrm>
            <a:prstGeom prst="roundRect">
              <a:avLst/>
            </a:prstGeom>
            <a:solidFill>
              <a:schemeClr val="accent2"/>
            </a:solidFill>
            <a:ln w="19050" cmpd="sng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93028" y="2513840"/>
              <a:ext cx="6604000" cy="330200"/>
            </a:xfrm>
            <a:prstGeom prst="rect">
              <a:avLst/>
            </a:prstGeom>
          </p:spPr>
        </p:pic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62963" y="3023111"/>
              <a:ext cx="1854200" cy="330200"/>
            </a:xfrm>
            <a:prstGeom prst="rect">
              <a:avLst/>
            </a:prstGeom>
          </p:spPr>
        </p:pic>
        <p:sp>
          <p:nvSpPr>
            <p:cNvPr id="12" name="テキスト ボックス 11"/>
            <p:cNvSpPr txBox="1"/>
            <p:nvPr/>
          </p:nvSpPr>
          <p:spPr>
            <a:xfrm>
              <a:off x="280411" y="2060415"/>
              <a:ext cx="8181542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ja-JP" sz="2000" dirty="0" smtClean="0">
                  <a:latin typeface="Century Gothic"/>
                  <a:cs typeface="Century Gothic"/>
                </a:rPr>
                <a:t>① Expressing </a:t>
              </a:r>
              <a:r>
                <a:rPr lang="en-US" altLang="ja-JP" sz="2000" i="1" dirty="0" err="1" smtClean="0">
                  <a:latin typeface="Century Gothic"/>
                  <a:cs typeface="Century Gothic"/>
                </a:rPr>
                <a:t>L</a:t>
              </a:r>
              <a:r>
                <a:rPr lang="en-US" altLang="ja-JP" sz="2000" baseline="-25000" dirty="0" err="1" smtClean="0">
                  <a:latin typeface="Century Gothic"/>
                  <a:cs typeface="Century Gothic"/>
                </a:rPr>
                <a:t>heavy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 in terms of Q</a:t>
              </a:r>
              <a:r>
                <a:rPr lang="en-US" altLang="ja-JP" sz="2000" baseline="-25000" dirty="0" smtClean="0">
                  <a:latin typeface="Century Gothic"/>
                  <a:cs typeface="Century Gothic"/>
                </a:rPr>
                <a:t>v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 </a:t>
              </a:r>
              <a:r>
                <a:rPr lang="en-US" altLang="ja-JP" sz="1400" dirty="0" smtClean="0">
                  <a:latin typeface="Century Gothic"/>
                  <a:cs typeface="Century Gothic"/>
                </a:rPr>
                <a:t>(heavy quark) 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and </a:t>
              </a:r>
              <a:r>
                <a:rPr lang="en-US" altLang="ja-JP" sz="2000" i="1" dirty="0" smtClean="0">
                  <a:latin typeface="Century Gothic"/>
                  <a:cs typeface="Century Gothic"/>
                </a:rPr>
                <a:t>Q</a:t>
              </a:r>
              <a:r>
                <a:rPr lang="en-US" altLang="ja-JP" sz="2000" baseline="-25000" dirty="0" smtClean="0">
                  <a:latin typeface="Century Gothic"/>
                  <a:cs typeface="Century Gothic"/>
                </a:rPr>
                <a:t>v</a:t>
              </a:r>
              <a:r>
                <a:rPr lang="en-US" altLang="ja-JP" sz="2000" dirty="0">
                  <a:latin typeface="Century Gothic"/>
                  <a:cs typeface="Century Gothic"/>
                </a:rPr>
                <a:t> </a:t>
              </a:r>
              <a:r>
                <a:rPr lang="en-US" altLang="ja-JP" sz="1400" dirty="0" smtClean="0">
                  <a:latin typeface="Century Gothic"/>
                  <a:cs typeface="Century Gothic"/>
                </a:rPr>
                <a:t>(anti heavy quark)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.</a:t>
              </a: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1531280" y="2867556"/>
              <a:ext cx="2346904" cy="5180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ja-JP" sz="2000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no </a:t>
              </a:r>
              <a:r>
                <a:rPr lang="en-US" altLang="ja-JP" sz="2000" dirty="0" err="1" smtClean="0">
                  <a:solidFill>
                    <a:schemeClr val="bg1"/>
                  </a:solidFill>
                  <a:latin typeface="Century Gothic"/>
                  <a:cs typeface="Century Gothic"/>
                </a:rPr>
                <a:t>m</a:t>
              </a:r>
              <a:r>
                <a:rPr lang="en-US" altLang="ja-JP" sz="2000" baseline="-25000" dirty="0" err="1" smtClean="0">
                  <a:solidFill>
                    <a:schemeClr val="bg1"/>
                  </a:solidFill>
                  <a:latin typeface="Century Gothic"/>
                  <a:cs typeface="Century Gothic"/>
                </a:rPr>
                <a:t>Q</a:t>
              </a:r>
              <a:r>
                <a:rPr lang="en-US" altLang="ja-JP" sz="2000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 for Q</a:t>
              </a:r>
              <a:r>
                <a:rPr lang="en-US" altLang="ja-JP" sz="2000" baseline="-25000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v</a:t>
              </a:r>
            </a:p>
            <a:p>
              <a:pPr algn="ctr">
                <a:lnSpc>
                  <a:spcPct val="80000"/>
                </a:lnSpc>
              </a:pPr>
              <a:r>
                <a:rPr lang="en-US" altLang="ja-JP" sz="1400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(</a:t>
              </a:r>
              <a:r>
                <a:rPr lang="en-US" altLang="ja-JP" sz="1400" dirty="0" err="1" smtClean="0">
                  <a:solidFill>
                    <a:schemeClr val="bg1"/>
                  </a:solidFill>
                  <a:latin typeface="Century Gothic"/>
                  <a:cs typeface="Century Gothic"/>
                </a:rPr>
                <a:t>m</a:t>
              </a:r>
              <a:r>
                <a:rPr lang="en-US" altLang="ja-JP" sz="1400" baseline="-25000" dirty="0" err="1" smtClean="0">
                  <a:solidFill>
                    <a:schemeClr val="bg1"/>
                  </a:solidFill>
                  <a:latin typeface="Century Gothic"/>
                  <a:cs typeface="Century Gothic"/>
                </a:rPr>
                <a:t>Q</a:t>
              </a:r>
              <a:r>
                <a:rPr lang="en-US" altLang="ja-JP" sz="1400" dirty="0">
                  <a:solidFill>
                    <a:schemeClr val="bg1"/>
                  </a:solidFill>
                  <a:latin typeface="Century Gothic"/>
                  <a:cs typeface="Century Gothic"/>
                </a:rPr>
                <a:t> </a:t>
              </a:r>
              <a:r>
                <a:rPr lang="en-US" altLang="ja-JP" sz="1400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was absorbed in Q</a:t>
              </a:r>
              <a:r>
                <a:rPr lang="en-US" altLang="ja-JP" sz="1400" baseline="-25000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v</a:t>
              </a:r>
              <a:r>
                <a:rPr lang="en-US" altLang="ja-JP" sz="1400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)</a:t>
              </a:r>
            </a:p>
          </p:txBody>
        </p:sp>
        <p:cxnSp>
          <p:nvCxnSpPr>
            <p:cNvPr id="19" name="直線コネクタ 18"/>
            <p:cNvCxnSpPr/>
            <p:nvPr/>
          </p:nvCxnSpPr>
          <p:spPr>
            <a:xfrm>
              <a:off x="2187152" y="2855798"/>
              <a:ext cx="1058299" cy="0"/>
            </a:xfrm>
            <a:prstGeom prst="line">
              <a:avLst/>
            </a:pr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4112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20918</TotalTime>
  <Words>1821</Words>
  <Application>Microsoft Macintosh PowerPoint</Application>
  <PresentationFormat>画面に合わせる (4:3)</PresentationFormat>
  <Paragraphs>403</Paragraphs>
  <Slides>32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32</vt:i4>
      </vt:variant>
    </vt:vector>
  </HeadingPairs>
  <TitlesOfParts>
    <vt:vector size="33" baseType="lpstr">
      <vt:lpstr>ホワイト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東京工業大学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Heavy flavors and exotic hadrons</dc:title>
  <dc:creator>安井 繁宏</dc:creator>
  <cp:lastModifiedBy>安井 繁宏</cp:lastModifiedBy>
  <cp:revision>1882</cp:revision>
  <dcterms:created xsi:type="dcterms:W3CDTF">2017-01-16T08:04:22Z</dcterms:created>
  <dcterms:modified xsi:type="dcterms:W3CDTF">2017-08-24T02:00:13Z</dcterms:modified>
</cp:coreProperties>
</file>