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8" r:id="rId2"/>
    <p:sldId id="383" r:id="rId3"/>
    <p:sldId id="386" r:id="rId4"/>
    <p:sldId id="392" r:id="rId5"/>
    <p:sldId id="378" r:id="rId6"/>
    <p:sldId id="381" r:id="rId7"/>
    <p:sldId id="382" r:id="rId8"/>
    <p:sldId id="380" r:id="rId9"/>
    <p:sldId id="385" r:id="rId10"/>
    <p:sldId id="384" r:id="rId11"/>
    <p:sldId id="261" r:id="rId12"/>
    <p:sldId id="289" r:id="rId13"/>
    <p:sldId id="338" r:id="rId14"/>
    <p:sldId id="303" r:id="rId15"/>
    <p:sldId id="305" r:id="rId16"/>
    <p:sldId id="304" r:id="rId17"/>
    <p:sldId id="287" r:id="rId18"/>
    <p:sldId id="290" r:id="rId19"/>
    <p:sldId id="291" r:id="rId20"/>
    <p:sldId id="267" r:id="rId21"/>
    <p:sldId id="292" r:id="rId22"/>
    <p:sldId id="293" r:id="rId23"/>
    <p:sldId id="294" r:id="rId24"/>
    <p:sldId id="339" r:id="rId25"/>
    <p:sldId id="375" r:id="rId26"/>
    <p:sldId id="340" r:id="rId27"/>
    <p:sldId id="295" r:id="rId28"/>
    <p:sldId id="306" r:id="rId29"/>
    <p:sldId id="345" r:id="rId30"/>
    <p:sldId id="307" r:id="rId31"/>
    <p:sldId id="308" r:id="rId32"/>
    <p:sldId id="301" r:id="rId33"/>
    <p:sldId id="346" r:id="rId34"/>
    <p:sldId id="269" r:id="rId35"/>
    <p:sldId id="356" r:id="rId36"/>
    <p:sldId id="350" r:id="rId37"/>
    <p:sldId id="355" r:id="rId38"/>
    <p:sldId id="351" r:id="rId39"/>
    <p:sldId id="357" r:id="rId40"/>
    <p:sldId id="352" r:id="rId41"/>
    <p:sldId id="358" r:id="rId42"/>
    <p:sldId id="353" r:id="rId43"/>
    <p:sldId id="359" r:id="rId44"/>
    <p:sldId id="354" r:id="rId45"/>
    <p:sldId id="302" r:id="rId46"/>
    <p:sldId id="309" r:id="rId47"/>
    <p:sldId id="310" r:id="rId48"/>
    <p:sldId id="280" r:id="rId49"/>
    <p:sldId id="281" r:id="rId50"/>
    <p:sldId id="282" r:id="rId51"/>
    <p:sldId id="332" r:id="rId52"/>
    <p:sldId id="283" r:id="rId53"/>
    <p:sldId id="312" r:id="rId54"/>
    <p:sldId id="313" r:id="rId55"/>
    <p:sldId id="285" r:id="rId56"/>
    <p:sldId id="284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73" r:id="rId65"/>
    <p:sldId id="374" r:id="rId66"/>
    <p:sldId id="336" r:id="rId67"/>
    <p:sldId id="323" r:id="rId68"/>
    <p:sldId id="321" r:id="rId69"/>
    <p:sldId id="334" r:id="rId70"/>
    <p:sldId id="333" r:id="rId71"/>
    <p:sldId id="376" r:id="rId72"/>
    <p:sldId id="377" r:id="rId73"/>
    <p:sldId id="362" r:id="rId74"/>
    <p:sldId id="337" r:id="rId75"/>
    <p:sldId id="286" r:id="rId76"/>
    <p:sldId id="288" r:id="rId77"/>
    <p:sldId id="349" r:id="rId78"/>
    <p:sldId id="330" r:id="rId79"/>
    <p:sldId id="335" r:id="rId80"/>
    <p:sldId id="347" r:id="rId81"/>
    <p:sldId id="394" r:id="rId82"/>
    <p:sldId id="391" r:id="rId83"/>
    <p:sldId id="388" r:id="rId84"/>
    <p:sldId id="387" r:id="rId85"/>
    <p:sldId id="390" r:id="rId86"/>
    <p:sldId id="389" r:id="rId87"/>
    <p:sldId id="364" r:id="rId88"/>
    <p:sldId id="365" r:id="rId89"/>
    <p:sldId id="366" r:id="rId90"/>
    <p:sldId id="393" r:id="rId91"/>
    <p:sldId id="369" r:id="rId92"/>
    <p:sldId id="370" r:id="rId93"/>
    <p:sldId id="371" r:id="rId94"/>
    <p:sldId id="331" r:id="rId95"/>
    <p:sldId id="379" r:id="rId9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24" autoAdjust="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693B4-63ED-40DC-89BF-3D17C019F767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3F0A6-1B02-422C-BBD4-504EA95F79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85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65F93-23BA-465A-A4B2-E6A39E2E737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79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2A8A-BBD7-4456-80DB-EB737FA588D6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4CBC-DC22-4B0F-9EEE-1A089694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29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2A8A-BBD7-4456-80DB-EB737FA588D6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4CBC-DC22-4B0F-9EEE-1A089694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10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2A8A-BBD7-4456-80DB-EB737FA588D6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4CBC-DC22-4B0F-9EEE-1A089694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51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2A8A-BBD7-4456-80DB-EB737FA588D6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4CBC-DC22-4B0F-9EEE-1A089694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37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2A8A-BBD7-4456-80DB-EB737FA588D6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4CBC-DC22-4B0F-9EEE-1A089694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00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2A8A-BBD7-4456-80DB-EB737FA588D6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4CBC-DC22-4B0F-9EEE-1A089694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48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2A8A-BBD7-4456-80DB-EB737FA588D6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4CBC-DC22-4B0F-9EEE-1A089694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6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2A8A-BBD7-4456-80DB-EB737FA588D6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4CBC-DC22-4B0F-9EEE-1A089694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58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2A8A-BBD7-4456-80DB-EB737FA588D6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4CBC-DC22-4B0F-9EEE-1A089694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76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2A8A-BBD7-4456-80DB-EB737FA588D6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4CBC-DC22-4B0F-9EEE-1A089694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77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32A8A-BBD7-4456-80DB-EB737FA588D6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4CBC-DC22-4B0F-9EEE-1A089694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73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32A8A-BBD7-4456-80DB-EB737FA588D6}" type="datetimeFigureOut">
              <a:rPr kumimoji="1" lang="ja-JP" altLang="en-US" smtClean="0"/>
              <a:t>2025/8/7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A4CBC-DC22-4B0F-9EEE-1A089694AE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9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5.bin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50.wmf"/><Relationship Id="rId3" Type="http://schemas.openxmlformats.org/officeDocument/2006/relationships/image" Target="../media/image48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52.wmf"/><Relationship Id="rId2" Type="http://schemas.openxmlformats.org/officeDocument/2006/relationships/oleObject" Target="../embeddings/oleObject24.bin"/><Relationship Id="rId16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9.wmf"/><Relationship Id="rId5" Type="http://schemas.openxmlformats.org/officeDocument/2006/relationships/image" Target="../media/image42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12" Type="http://schemas.openxmlformats.org/officeDocument/2006/relationships/image" Target="../media/image8.jpeg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6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4.wmf"/><Relationship Id="rId4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70.jpg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70.jpg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70.jpg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70.jpg"/><Relationship Id="rId4" Type="http://schemas.openxmlformats.org/officeDocument/2006/relationships/image" Target="../media/image6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70.jp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70.jpg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70.jpg"/><Relationship Id="rId4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70.jpg"/><Relationship Id="rId4" Type="http://schemas.openxmlformats.org/officeDocument/2006/relationships/image" Target="../media/image6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70.jpg"/><Relationship Id="rId4" Type="http://schemas.openxmlformats.org/officeDocument/2006/relationships/image" Target="../media/image6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70.jpg"/><Relationship Id="rId4" Type="http://schemas.openxmlformats.org/officeDocument/2006/relationships/image" Target="../media/image6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4.bin"/><Relationship Id="rId3" Type="http://schemas.openxmlformats.org/officeDocument/2006/relationships/image" Target="../media/image73.png"/><Relationship Id="rId7" Type="http://schemas.openxmlformats.org/officeDocument/2006/relationships/image" Target="../media/image75.wmf"/><Relationship Id="rId12" Type="http://schemas.openxmlformats.org/officeDocument/2006/relationships/image" Target="../media/image78.w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74.wmf"/><Relationship Id="rId10" Type="http://schemas.openxmlformats.org/officeDocument/2006/relationships/image" Target="../media/image77.png"/><Relationship Id="rId4" Type="http://schemas.openxmlformats.org/officeDocument/2006/relationships/oleObject" Target="../embeddings/oleObject40.bin"/><Relationship Id="rId9" Type="http://schemas.openxmlformats.org/officeDocument/2006/relationships/image" Target="../media/image76.wmf"/><Relationship Id="rId14" Type="http://schemas.openxmlformats.org/officeDocument/2006/relationships/image" Target="../media/image79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80.wmf"/><Relationship Id="rId7" Type="http://schemas.openxmlformats.org/officeDocument/2006/relationships/image" Target="../media/image82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81.wmf"/><Relationship Id="rId10" Type="http://schemas.openxmlformats.org/officeDocument/2006/relationships/image" Target="../media/image77.png"/><Relationship Id="rId4" Type="http://schemas.openxmlformats.org/officeDocument/2006/relationships/oleObject" Target="../embeddings/oleObject46.bin"/><Relationship Id="rId9" Type="http://schemas.openxmlformats.org/officeDocument/2006/relationships/image" Target="../media/image83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85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91.wmf"/><Relationship Id="rId18" Type="http://schemas.openxmlformats.org/officeDocument/2006/relationships/oleObject" Target="../embeddings/oleObject59.bin"/><Relationship Id="rId3" Type="http://schemas.openxmlformats.org/officeDocument/2006/relationships/image" Target="../media/image86.wmf"/><Relationship Id="rId21" Type="http://schemas.openxmlformats.org/officeDocument/2006/relationships/image" Target="../media/image95.wmf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93.wmf"/><Relationship Id="rId2" Type="http://schemas.openxmlformats.org/officeDocument/2006/relationships/oleObject" Target="../embeddings/oleObject51.bin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5" Type="http://schemas.openxmlformats.org/officeDocument/2006/relationships/image" Target="../media/image92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94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57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103.wmf"/><Relationship Id="rId2" Type="http://schemas.openxmlformats.org/officeDocument/2006/relationships/oleObject" Target="../embeddings/oleObject61.bin"/><Relationship Id="rId16" Type="http://schemas.openxmlformats.org/officeDocument/2006/relationships/oleObject" Target="../embeddings/oleObject6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100.wmf"/><Relationship Id="rId5" Type="http://schemas.openxmlformats.org/officeDocument/2006/relationships/image" Target="../media/image97.w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67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74.bin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10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76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117.wmf"/><Relationship Id="rId3" Type="http://schemas.openxmlformats.org/officeDocument/2006/relationships/image" Target="../media/image112.wmf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82.bin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16.wmf"/><Relationship Id="rId5" Type="http://schemas.openxmlformats.org/officeDocument/2006/relationships/image" Target="../media/image113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115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8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125.wmf"/><Relationship Id="rId3" Type="http://schemas.openxmlformats.org/officeDocument/2006/relationships/image" Target="../media/image120.wmf"/><Relationship Id="rId7" Type="http://schemas.openxmlformats.org/officeDocument/2006/relationships/image" Target="../media/image122.wmf"/><Relationship Id="rId12" Type="http://schemas.openxmlformats.org/officeDocument/2006/relationships/oleObject" Target="../embeddings/oleObject90.bin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124.wmf"/><Relationship Id="rId5" Type="http://schemas.openxmlformats.org/officeDocument/2006/relationships/image" Target="../media/image121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2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.wmf"/><Relationship Id="rId4" Type="http://schemas.openxmlformats.org/officeDocument/2006/relationships/oleObject" Target="../embeddings/oleObject9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oleObject" Target="../embeddings/oleObject93.bin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image" Target="../media/image129.wmf"/><Relationship Id="rId7" Type="http://schemas.openxmlformats.org/officeDocument/2006/relationships/image" Target="../media/image126.wmf"/><Relationship Id="rId2" Type="http://schemas.openxmlformats.org/officeDocument/2006/relationships/oleObject" Target="../embeddings/oleObject9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31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oleObject" Target="../embeddings/oleObject102.bin"/><Relationship Id="rId3" Type="http://schemas.openxmlformats.org/officeDocument/2006/relationships/image" Target="../media/image132.wmf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36.wmf"/><Relationship Id="rId2" Type="http://schemas.openxmlformats.org/officeDocument/2006/relationships/oleObject" Target="../embeddings/oleObject97.bin"/><Relationship Id="rId16" Type="http://schemas.openxmlformats.org/officeDocument/2006/relationships/image" Target="../media/image13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oleObject" Target="../embeddings/oleObject101.bin"/><Relationship Id="rId5" Type="http://schemas.openxmlformats.org/officeDocument/2006/relationships/image" Target="../media/image133.wmf"/><Relationship Id="rId15" Type="http://schemas.openxmlformats.org/officeDocument/2006/relationships/oleObject" Target="../embeddings/oleObject103.bin"/><Relationship Id="rId10" Type="http://schemas.openxmlformats.org/officeDocument/2006/relationships/image" Target="../media/image135.wmf"/><Relationship Id="rId4" Type="http://schemas.openxmlformats.org/officeDocument/2006/relationships/oleObject" Target="../embeddings/oleObject98.bin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37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109.bin"/><Relationship Id="rId18" Type="http://schemas.openxmlformats.org/officeDocument/2006/relationships/image" Target="../media/image145.wmf"/><Relationship Id="rId3" Type="http://schemas.openxmlformats.org/officeDocument/2006/relationships/image" Target="../media/image132.wmf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42.wmf"/><Relationship Id="rId17" Type="http://schemas.openxmlformats.org/officeDocument/2006/relationships/oleObject" Target="../embeddings/oleObject111.bin"/><Relationship Id="rId2" Type="http://schemas.openxmlformats.org/officeDocument/2006/relationships/oleObject" Target="../embeddings/oleObject104.bin"/><Relationship Id="rId16" Type="http://schemas.openxmlformats.org/officeDocument/2006/relationships/image" Target="../media/image14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141.wmf"/><Relationship Id="rId19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143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151.wmf"/><Relationship Id="rId18" Type="http://schemas.openxmlformats.org/officeDocument/2006/relationships/oleObject" Target="../embeddings/oleObject120.bin"/><Relationship Id="rId3" Type="http://schemas.openxmlformats.org/officeDocument/2006/relationships/image" Target="../media/image146.wmf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117.bin"/><Relationship Id="rId17" Type="http://schemas.openxmlformats.org/officeDocument/2006/relationships/image" Target="../media/image153.wmf"/><Relationship Id="rId2" Type="http://schemas.openxmlformats.org/officeDocument/2006/relationships/oleObject" Target="../embeddings/oleObject112.bin"/><Relationship Id="rId16" Type="http://schemas.openxmlformats.org/officeDocument/2006/relationships/oleObject" Target="../embeddings/oleObject11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50.wmf"/><Relationship Id="rId5" Type="http://schemas.openxmlformats.org/officeDocument/2006/relationships/image" Target="../media/image147.wmf"/><Relationship Id="rId15" Type="http://schemas.openxmlformats.org/officeDocument/2006/relationships/image" Target="../media/image152.wmf"/><Relationship Id="rId10" Type="http://schemas.openxmlformats.org/officeDocument/2006/relationships/oleObject" Target="../embeddings/oleObject116.bin"/><Relationship Id="rId19" Type="http://schemas.openxmlformats.org/officeDocument/2006/relationships/image" Target="../media/image154.wmf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49.wmf"/><Relationship Id="rId14" Type="http://schemas.openxmlformats.org/officeDocument/2006/relationships/oleObject" Target="../embeddings/oleObject118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159.wmf"/><Relationship Id="rId18" Type="http://schemas.openxmlformats.org/officeDocument/2006/relationships/oleObject" Target="../embeddings/oleObject128.bin"/><Relationship Id="rId3" Type="http://schemas.openxmlformats.org/officeDocument/2006/relationships/image" Target="../media/image155.wmf"/><Relationship Id="rId7" Type="http://schemas.openxmlformats.org/officeDocument/2006/relationships/image" Target="../media/image157.wmf"/><Relationship Id="rId12" Type="http://schemas.openxmlformats.org/officeDocument/2006/relationships/oleObject" Target="../embeddings/oleObject125.bin"/><Relationship Id="rId17" Type="http://schemas.openxmlformats.org/officeDocument/2006/relationships/image" Target="../media/image161.wmf"/><Relationship Id="rId2" Type="http://schemas.openxmlformats.org/officeDocument/2006/relationships/oleObject" Target="../embeddings/oleObject121.bin"/><Relationship Id="rId16" Type="http://schemas.openxmlformats.org/officeDocument/2006/relationships/oleObject" Target="../embeddings/oleObject12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3.bin"/><Relationship Id="rId11" Type="http://schemas.openxmlformats.org/officeDocument/2006/relationships/image" Target="../media/image158.png"/><Relationship Id="rId5" Type="http://schemas.openxmlformats.org/officeDocument/2006/relationships/image" Target="../media/image156.wmf"/><Relationship Id="rId15" Type="http://schemas.openxmlformats.org/officeDocument/2006/relationships/image" Target="../media/image160.wmf"/><Relationship Id="rId10" Type="http://schemas.openxmlformats.org/officeDocument/2006/relationships/image" Target="../media/image157.png"/><Relationship Id="rId19" Type="http://schemas.openxmlformats.org/officeDocument/2006/relationships/image" Target="../media/image162.wmf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58.wmf"/><Relationship Id="rId14" Type="http://schemas.openxmlformats.org/officeDocument/2006/relationships/oleObject" Target="../embeddings/oleObject126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151.wmf"/><Relationship Id="rId18" Type="http://schemas.openxmlformats.org/officeDocument/2006/relationships/oleObject" Target="../embeddings/oleObject120.bin"/><Relationship Id="rId3" Type="http://schemas.openxmlformats.org/officeDocument/2006/relationships/image" Target="../media/image146.wmf"/><Relationship Id="rId21" Type="http://schemas.openxmlformats.org/officeDocument/2006/relationships/image" Target="../media/image163.jpeg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117.bin"/><Relationship Id="rId17" Type="http://schemas.openxmlformats.org/officeDocument/2006/relationships/image" Target="../media/image153.wmf"/><Relationship Id="rId2" Type="http://schemas.openxmlformats.org/officeDocument/2006/relationships/oleObject" Target="../embeddings/oleObject112.bin"/><Relationship Id="rId16" Type="http://schemas.openxmlformats.org/officeDocument/2006/relationships/oleObject" Target="../embeddings/oleObject119.bin"/><Relationship Id="rId20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50.wmf"/><Relationship Id="rId5" Type="http://schemas.openxmlformats.org/officeDocument/2006/relationships/image" Target="../media/image147.wmf"/><Relationship Id="rId15" Type="http://schemas.openxmlformats.org/officeDocument/2006/relationships/image" Target="../media/image152.wmf"/><Relationship Id="rId10" Type="http://schemas.openxmlformats.org/officeDocument/2006/relationships/oleObject" Target="../embeddings/oleObject116.bin"/><Relationship Id="rId19" Type="http://schemas.openxmlformats.org/officeDocument/2006/relationships/image" Target="../media/image154.wmf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49.wmf"/><Relationship Id="rId14" Type="http://schemas.openxmlformats.org/officeDocument/2006/relationships/oleObject" Target="../embeddings/oleObject118.bin"/><Relationship Id="rId22" Type="http://schemas.openxmlformats.org/officeDocument/2006/relationships/image" Target="../media/image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oleObject" Target="../embeddings/oleObject114.bin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65.wmf"/><Relationship Id="rId7" Type="http://schemas.openxmlformats.org/officeDocument/2006/relationships/oleObject" Target="../embeddings/oleObject130.bin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6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oleObject" Target="../embeddings/oleObject13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167.wmf"/><Relationship Id="rId4" Type="http://schemas.openxmlformats.org/officeDocument/2006/relationships/oleObject" Target="../embeddings/oleObject13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13" Type="http://schemas.openxmlformats.org/officeDocument/2006/relationships/image" Target="../media/image173.wmf"/><Relationship Id="rId3" Type="http://schemas.openxmlformats.org/officeDocument/2006/relationships/image" Target="../media/image168.wmf"/><Relationship Id="rId7" Type="http://schemas.openxmlformats.org/officeDocument/2006/relationships/image" Target="../media/image170.wmf"/><Relationship Id="rId12" Type="http://schemas.openxmlformats.org/officeDocument/2006/relationships/oleObject" Target="../embeddings/oleObject138.bin"/><Relationship Id="rId2" Type="http://schemas.openxmlformats.org/officeDocument/2006/relationships/oleObject" Target="../embeddings/oleObject13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172.wmf"/><Relationship Id="rId5" Type="http://schemas.openxmlformats.org/officeDocument/2006/relationships/image" Target="../media/image169.wmf"/><Relationship Id="rId15" Type="http://schemas.openxmlformats.org/officeDocument/2006/relationships/image" Target="../media/image174.wmf"/><Relationship Id="rId10" Type="http://schemas.openxmlformats.org/officeDocument/2006/relationships/oleObject" Target="../embeddings/oleObject137.bin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71.wmf"/><Relationship Id="rId14" Type="http://schemas.openxmlformats.org/officeDocument/2006/relationships/oleObject" Target="../embeddings/oleObject139.bin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1.png"/><Relationship Id="rId5" Type="http://schemas.openxmlformats.org/officeDocument/2006/relationships/image" Target="../media/image179.png"/><Relationship Id="rId4" Type="http://schemas.openxmlformats.org/officeDocument/2006/relationships/image" Target="../media/image55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0.png"/><Relationship Id="rId2" Type="http://schemas.openxmlformats.org/officeDocument/2006/relationships/image" Target="../media/image17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79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5.png"/><Relationship Id="rId4" Type="http://schemas.openxmlformats.org/officeDocument/2006/relationships/image" Target="../media/image18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38556" y="1711079"/>
            <a:ext cx="11475308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6600" b="1" dirty="0">
                <a:highlight>
                  <a:srgbClr val="008080"/>
                </a:highlight>
              </a:rPr>
              <a:t>２つの量子</a:t>
            </a:r>
            <a:r>
              <a:rPr lang="en-US" altLang="ja-JP" sz="6600" b="1" dirty="0">
                <a:highlight>
                  <a:srgbClr val="008080"/>
                </a:highlight>
              </a:rPr>
              <a:t>AI</a:t>
            </a:r>
            <a:r>
              <a:rPr lang="ja-JP" altLang="en-US" sz="6600" b="1" dirty="0">
                <a:highlight>
                  <a:srgbClr val="008080"/>
                </a:highlight>
              </a:rPr>
              <a:t>が会話をすると</a:t>
            </a:r>
            <a:endParaRPr lang="en-US" altLang="ja-JP" sz="6600" b="1" dirty="0">
              <a:highlight>
                <a:srgbClr val="008080"/>
              </a:highlight>
            </a:endParaRPr>
          </a:p>
          <a:p>
            <a:r>
              <a:rPr lang="ja-JP" altLang="en-US" sz="6600" b="1" dirty="0">
                <a:highlight>
                  <a:srgbClr val="008080"/>
                </a:highlight>
              </a:rPr>
              <a:t>量子ゼノン効果は起きるのか？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24742" y="4761427"/>
            <a:ext cx="6129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堀田昌寛 （東北大学）</a:t>
            </a:r>
            <a:endParaRPr kumimoji="1" lang="en-US" altLang="ja-JP" sz="4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5D994E3-79E4-9C0D-AB34-BB7138EB02FD}"/>
              </a:ext>
            </a:extLst>
          </p:cNvPr>
          <p:cNvSpPr/>
          <p:nvPr/>
        </p:nvSpPr>
        <p:spPr>
          <a:xfrm>
            <a:off x="3533275" y="584334"/>
            <a:ext cx="4503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000" dirty="0"/>
              <a:t> </a:t>
            </a:r>
            <a:r>
              <a:rPr lang="en-US" altLang="ja-JP" dirty="0"/>
              <a:t>@</a:t>
            </a:r>
            <a:r>
              <a:rPr lang="ja-JP" altLang="en-US" b="1" i="1" dirty="0"/>
              <a:t>原子核三者夏の学校</a:t>
            </a:r>
            <a:r>
              <a:rPr lang="en-US" altLang="ja-JP" b="1" i="1" dirty="0"/>
              <a:t>, 2025 August 6th </a:t>
            </a:r>
          </a:p>
        </p:txBody>
      </p:sp>
    </p:spTree>
    <p:extLst>
      <p:ext uri="{BB962C8B-B14F-4D97-AF65-F5344CB8AC3E}">
        <p14:creationId xmlns:p14="http://schemas.microsoft.com/office/powerpoint/2010/main" val="148810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2AA05C-5F7E-417E-C3BA-D05370D35467}"/>
              </a:ext>
            </a:extLst>
          </p:cNvPr>
          <p:cNvSpPr txBox="1"/>
          <p:nvPr/>
        </p:nvSpPr>
        <p:spPr>
          <a:xfrm>
            <a:off x="970547" y="275813"/>
            <a:ext cx="10250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altLang="ja-JP" sz="3600" b="1" i="1" dirty="0">
                <a:solidFill>
                  <a:srgbClr val="222222"/>
                </a:solidFill>
                <a:effectLst/>
              </a:rPr>
              <a:t>Many </a:t>
            </a:r>
            <a:r>
              <a:rPr lang="en-US" altLang="ja-JP" sz="3600" b="1" i="1" dirty="0">
                <a:solidFill>
                  <a:srgbClr val="222222"/>
                </a:solidFill>
              </a:rPr>
              <a:t>r</a:t>
            </a:r>
            <a:r>
              <a:rPr lang="en-US" altLang="ja-JP" sz="3600" b="1" i="1" dirty="0">
                <a:solidFill>
                  <a:srgbClr val="222222"/>
                </a:solidFill>
                <a:effectLst/>
              </a:rPr>
              <a:t>eviews of quantum Zeno effect are available.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EE2FFB-7D12-BA6E-81F4-4F69D71D4DD8}"/>
              </a:ext>
            </a:extLst>
          </p:cNvPr>
          <p:cNvSpPr txBox="1"/>
          <p:nvPr/>
        </p:nvSpPr>
        <p:spPr>
          <a:xfrm>
            <a:off x="1082841" y="1607422"/>
            <a:ext cx="105797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000" b="1" i="1" dirty="0">
                <a:solidFill>
                  <a:srgbClr val="222222"/>
                </a:solidFill>
              </a:rPr>
              <a:t>  </a:t>
            </a:r>
            <a:r>
              <a:rPr lang="ja-JP" altLang="en-US" sz="2800" b="1" dirty="0">
                <a:solidFill>
                  <a:srgbClr val="222222"/>
                </a:solidFill>
                <a:effectLst/>
              </a:rPr>
              <a:t>〇</a:t>
            </a:r>
            <a:r>
              <a:rPr lang="ja-JP" altLang="en-US" sz="2800" b="1" i="1" dirty="0">
                <a:solidFill>
                  <a:srgbClr val="222222"/>
                </a:solidFill>
                <a:effectLst/>
              </a:rPr>
              <a:t>　</a:t>
            </a:r>
            <a:r>
              <a:rPr lang="en-US" altLang="ja-JP" sz="2800" b="1" i="1" dirty="0">
                <a:solidFill>
                  <a:srgbClr val="222222"/>
                </a:solidFill>
                <a:effectLst/>
              </a:rPr>
              <a:t>“Quantum Zeno effect at 45”, </a:t>
            </a:r>
          </a:p>
          <a:p>
            <a:pPr>
              <a:spcAft>
                <a:spcPts val="1200"/>
              </a:spcAft>
            </a:pPr>
            <a:r>
              <a:rPr lang="ja-JP" altLang="en-US" sz="2800" b="1" i="1" dirty="0">
                <a:solidFill>
                  <a:srgbClr val="222222"/>
                </a:solidFill>
              </a:rPr>
              <a:t>　　　</a:t>
            </a:r>
            <a:r>
              <a:rPr lang="en-US" altLang="ja-JP" sz="2800" b="1" i="1" dirty="0"/>
              <a:t>I. Georgescu, Nature Reviews Physics,4,  page289 (2022).</a:t>
            </a:r>
            <a:endParaRPr lang="en-US" altLang="ja-JP" sz="1400" b="1" i="1" dirty="0"/>
          </a:p>
          <a:p>
            <a:pPr>
              <a:spcAft>
                <a:spcPts val="1200"/>
              </a:spcAft>
            </a:pPr>
            <a:r>
              <a:rPr lang="ja-JP" altLang="en-US" sz="2800" b="1" dirty="0">
                <a:solidFill>
                  <a:srgbClr val="222222"/>
                </a:solidFill>
              </a:rPr>
              <a:t>  〇 </a:t>
            </a:r>
            <a:r>
              <a:rPr lang="en-US" altLang="ja-JP" sz="2800" b="1" i="1" dirty="0"/>
              <a:t>“</a:t>
            </a:r>
            <a:r>
              <a:rPr lang="en-US" altLang="ja-JP" sz="2800" b="1" dirty="0"/>
              <a:t>Quantum Zeno effect by general measurements</a:t>
            </a:r>
            <a:r>
              <a:rPr lang="en-US" altLang="ja-JP" sz="2800" b="1" i="1" dirty="0"/>
              <a:t>”, </a:t>
            </a:r>
          </a:p>
          <a:p>
            <a:pPr>
              <a:spcAft>
                <a:spcPts val="1200"/>
              </a:spcAft>
            </a:pPr>
            <a:r>
              <a:rPr lang="en-US" altLang="ja-JP" sz="2800" b="1" i="1" dirty="0"/>
              <a:t>        K.</a:t>
            </a:r>
            <a:r>
              <a:rPr lang="ja-JP" altLang="en-US" sz="2800" b="1" i="1" dirty="0"/>
              <a:t> </a:t>
            </a:r>
            <a:r>
              <a:rPr lang="en-US" altLang="ja-JP" sz="2800" b="1" i="1" dirty="0"/>
              <a:t>Koshino and A. Shimizu, Phys. Rept. 412, 191-275 (2005). </a:t>
            </a:r>
          </a:p>
          <a:p>
            <a:pPr>
              <a:spcAft>
                <a:spcPts val="1200"/>
              </a:spcAft>
            </a:pPr>
            <a:r>
              <a:rPr lang="en-US" altLang="ja-JP" sz="2800" b="1" i="1" dirty="0"/>
              <a:t>  </a:t>
            </a:r>
            <a:r>
              <a:rPr lang="ja-JP" altLang="en-US" sz="2800" b="1" dirty="0"/>
              <a:t>〇　</a:t>
            </a:r>
            <a:r>
              <a:rPr lang="en-US" altLang="ja-JP" sz="2800" b="1" dirty="0"/>
              <a:t>….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FD80CF-D9AA-99D4-03E7-097FB86BC3A1}"/>
              </a:ext>
            </a:extLst>
          </p:cNvPr>
          <p:cNvSpPr txBox="1"/>
          <p:nvPr/>
        </p:nvSpPr>
        <p:spPr>
          <a:xfrm>
            <a:off x="485273" y="4794073"/>
            <a:ext cx="11558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3600" b="1" i="1" dirty="0"/>
              <a:t>The quantum Zeno effect can be applied to eliminate errors in quantum computation.</a:t>
            </a:r>
            <a:endParaRPr lang="en-US" altLang="ja-JP" sz="3600" b="1" i="1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5942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9474" y="2460294"/>
            <a:ext cx="1638353" cy="87993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99617" y="65361"/>
            <a:ext cx="12019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i="1" dirty="0"/>
              <a:t>Consciousness collapses wave functions in </a:t>
            </a:r>
            <a:r>
              <a:rPr lang="en-US" altLang="ja-JP" sz="4800" b="1" i="1" dirty="0"/>
              <a:t>quantum mechanics.   </a:t>
            </a:r>
            <a:r>
              <a:rPr lang="en-US" altLang="ja-JP" sz="2800" b="1" i="1" dirty="0"/>
              <a:t>(von Neumann, 1932)</a:t>
            </a:r>
          </a:p>
          <a:p>
            <a:endParaRPr kumimoji="1" lang="ja-JP" altLang="en-US" sz="4800" b="1" i="1" dirty="0"/>
          </a:p>
        </p:txBody>
      </p:sp>
      <p:sp>
        <p:nvSpPr>
          <p:cNvPr id="3" name="正方形/長方形 2"/>
          <p:cNvSpPr/>
          <p:nvPr/>
        </p:nvSpPr>
        <p:spPr>
          <a:xfrm>
            <a:off x="575286" y="5151029"/>
            <a:ext cx="109468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i="1" dirty="0"/>
              <a:t>Consciousness as the end of “von Neumann chain”</a:t>
            </a:r>
            <a:endParaRPr lang="ja-JP" altLang="en-US" sz="4000" dirty="0"/>
          </a:p>
        </p:txBody>
      </p:sp>
      <p:sp>
        <p:nvSpPr>
          <p:cNvPr id="4" name="正方形/長方形 3"/>
          <p:cNvSpPr/>
          <p:nvPr/>
        </p:nvSpPr>
        <p:spPr>
          <a:xfrm>
            <a:off x="2611676" y="5840880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i="1" dirty="0"/>
              <a:t>           </a:t>
            </a:r>
            <a:endParaRPr lang="ja-JP" altLang="en-US" b="1" i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088" y="2144321"/>
            <a:ext cx="3170199" cy="3030884"/>
          </a:xfrm>
          <a:prstGeom prst="rect">
            <a:avLst/>
          </a:prstGeom>
        </p:spPr>
      </p:pic>
      <p:cxnSp>
        <p:nvCxnSpPr>
          <p:cNvPr id="10" name="曲線コネクタ 9"/>
          <p:cNvCxnSpPr>
            <a:endCxn id="5" idx="3"/>
          </p:cNvCxnSpPr>
          <p:nvPr/>
        </p:nvCxnSpPr>
        <p:spPr>
          <a:xfrm flipV="1">
            <a:off x="2306326" y="2900261"/>
            <a:ext cx="933148" cy="359130"/>
          </a:xfrm>
          <a:prstGeom prst="curvedConnector3">
            <a:avLst/>
          </a:prstGeom>
          <a:ln w="825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85" y="2144321"/>
            <a:ext cx="1494503" cy="737035"/>
          </a:xfrm>
          <a:prstGeom prst="rect">
            <a:avLst/>
          </a:prstGeom>
        </p:spPr>
      </p:pic>
      <p:sp>
        <p:nvSpPr>
          <p:cNvPr id="20" name="ストライプ矢印 19"/>
          <p:cNvSpPr/>
          <p:nvPr/>
        </p:nvSpPr>
        <p:spPr>
          <a:xfrm rot="21328242">
            <a:off x="4758003" y="2507531"/>
            <a:ext cx="1540761" cy="302355"/>
          </a:xfrm>
          <a:prstGeom prst="strip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曲線コネクタ 21"/>
          <p:cNvCxnSpPr>
            <a:stCxn id="15" idx="3"/>
          </p:cNvCxnSpPr>
          <p:nvPr/>
        </p:nvCxnSpPr>
        <p:spPr>
          <a:xfrm>
            <a:off x="7804088" y="2512839"/>
            <a:ext cx="1251422" cy="305111"/>
          </a:xfrm>
          <a:prstGeom prst="curvedConnector3">
            <a:avLst/>
          </a:prstGeom>
          <a:ln w="165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843487"/>
              </p:ext>
            </p:extLst>
          </p:nvPr>
        </p:nvGraphicFramePr>
        <p:xfrm>
          <a:off x="790608" y="3865030"/>
          <a:ext cx="258762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774360" imgH="253800" progId="Equation.3">
                  <p:embed/>
                </p:oleObj>
              </mc:Choice>
              <mc:Fallback>
                <p:oleObj name="数式" r:id="rId5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608" y="3865030"/>
                        <a:ext cx="2587625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V 字形矢印 23"/>
          <p:cNvSpPr/>
          <p:nvPr/>
        </p:nvSpPr>
        <p:spPr>
          <a:xfrm rot="10800000">
            <a:off x="3742180" y="3916140"/>
            <a:ext cx="4878534" cy="578139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02822" y="3060483"/>
            <a:ext cx="205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/>
              <a:t>Information flow</a:t>
            </a:r>
            <a:endParaRPr kumimoji="1" lang="ja-JP" altLang="en-US" b="1" i="1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0" y="2726884"/>
            <a:ext cx="1217387" cy="121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7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26076" y="1518816"/>
            <a:ext cx="115659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i="1" dirty="0"/>
              <a:t>Should an observer be concerned about the quantum Zeno paradox caused </a:t>
            </a:r>
            <a:r>
              <a:rPr lang="en-US" altLang="ja-JP" sz="6000" b="1" i="1" dirty="0">
                <a:solidFill>
                  <a:srgbClr val="FF0000"/>
                </a:solidFill>
              </a:rPr>
              <a:t>by their own consciousness</a:t>
            </a:r>
            <a:r>
              <a:rPr lang="en-US" altLang="ja-JP" sz="6000" b="1" i="1" dirty="0"/>
              <a:t> when continuously observing a quantum system?</a:t>
            </a:r>
            <a:endParaRPr lang="ja-JP" altLang="en-US" sz="6000" b="1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59704" y="531633"/>
            <a:ext cx="6387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/>
              <a:t>A natural question arises:</a:t>
            </a:r>
            <a:endParaRPr kumimoji="1" lang="ja-JP" alt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295099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89422" y="527260"/>
            <a:ext cx="3957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i="1" dirty="0"/>
              <a:t>   </a:t>
            </a:r>
            <a:r>
              <a:rPr lang="en-US" altLang="ja-JP" b="1" i="1" dirty="0"/>
              <a:t>Max </a:t>
            </a:r>
            <a:r>
              <a:rPr lang="en-US" altLang="ja-JP" b="1" i="1" dirty="0" err="1"/>
              <a:t>Tegmark</a:t>
            </a:r>
            <a:r>
              <a:rPr lang="en-US" altLang="ja-JP" b="1" i="1" dirty="0"/>
              <a:t>, arXiv:1401.1219  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80315" y="-60310"/>
            <a:ext cx="7791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/>
              <a:t>Another Zeno paradox may appear.</a:t>
            </a:r>
            <a:endParaRPr kumimoji="1" lang="ja-JP" altLang="en-US" sz="4000" b="1" i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B1E79F7-0541-F0AF-702E-536486998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38" y="4462211"/>
            <a:ext cx="1532020" cy="18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1A4DE72-F647-5C5C-AE68-9758447B5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3551387"/>
            <a:ext cx="2711116" cy="33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4D4070-7AAF-20F6-EA78-75023CE4F7D8}"/>
              </a:ext>
            </a:extLst>
          </p:cNvPr>
          <p:cNvSpPr txBox="1"/>
          <p:nvPr/>
        </p:nvSpPr>
        <p:spPr>
          <a:xfrm>
            <a:off x="625641" y="1184078"/>
            <a:ext cx="110850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i="1" dirty="0"/>
              <a:t>When two quantum AIs engage in conversation, does the quantum Zeno effect occur, causing both to freeze as they direct their consciousness toward each other?</a:t>
            </a:r>
            <a:endParaRPr lang="ja-JP" alt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6527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72007" y="1946792"/>
            <a:ext cx="3015391" cy="37609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437" y="400467"/>
            <a:ext cx="4205839" cy="287145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68" y="3421164"/>
            <a:ext cx="4189977" cy="286062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66649" y="46658"/>
            <a:ext cx="7353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/>
              <a:t>Does i</a:t>
            </a:r>
            <a:r>
              <a:rPr kumimoji="1" lang="en-US" altLang="ja-JP" sz="2800" b="1" i="1" dirty="0"/>
              <a:t>ntegration of information for </a:t>
            </a:r>
            <a:r>
              <a:rPr kumimoji="1" lang="en-US" altLang="ja-JP" sz="2800" b="1" i="1" dirty="0">
                <a:solidFill>
                  <a:srgbClr val="0070C0"/>
                </a:solidFill>
              </a:rPr>
              <a:t>consciousness </a:t>
            </a:r>
            <a:r>
              <a:rPr kumimoji="1" lang="en-US" altLang="ja-JP" sz="2800" b="1" i="1" dirty="0"/>
              <a:t>of quantum computers (</a:t>
            </a:r>
            <a:r>
              <a:rPr lang="en-US" altLang="ja-JP" sz="2800" b="1" i="1" dirty="0"/>
              <a:t>QAIs</a:t>
            </a:r>
            <a:r>
              <a:rPr kumimoji="1" lang="en-US" altLang="ja-JP" sz="2800" b="1" i="1" dirty="0"/>
              <a:t>) cause the quantum Zeno </a:t>
            </a:r>
            <a:r>
              <a:rPr lang="en-US" altLang="ja-JP" sz="2800" b="1" i="1" dirty="0"/>
              <a:t>paradox</a:t>
            </a:r>
            <a:r>
              <a:rPr kumimoji="1" lang="en-US" altLang="ja-JP" sz="2800" b="1" i="1" dirty="0"/>
              <a:t>?</a:t>
            </a:r>
            <a:endParaRPr kumimoji="1" lang="ja-JP" altLang="en-US" sz="2800" b="1" i="1" dirty="0"/>
          </a:p>
        </p:txBody>
      </p:sp>
      <p:sp>
        <p:nvSpPr>
          <p:cNvPr id="6" name="ストライプ矢印 5"/>
          <p:cNvSpPr/>
          <p:nvPr/>
        </p:nvSpPr>
        <p:spPr>
          <a:xfrm rot="20949618">
            <a:off x="3765504" y="1856725"/>
            <a:ext cx="4031721" cy="894908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トライプ矢印 6"/>
          <p:cNvSpPr/>
          <p:nvPr/>
        </p:nvSpPr>
        <p:spPr>
          <a:xfrm rot="557973">
            <a:off x="3975753" y="4357247"/>
            <a:ext cx="3747336" cy="894908"/>
          </a:xfrm>
          <a:prstGeom prst="stripedRightArrow">
            <a:avLst>
              <a:gd name="adj1" fmla="val 47771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上下矢印 9"/>
          <p:cNvSpPr/>
          <p:nvPr/>
        </p:nvSpPr>
        <p:spPr>
          <a:xfrm>
            <a:off x="1775414" y="3176705"/>
            <a:ext cx="789105" cy="1465540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11338" y="-74219"/>
            <a:ext cx="3794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Quantum Left Brain</a:t>
            </a:r>
            <a:endParaRPr kumimoji="1" lang="ja-JP" altLang="en-US" sz="3200" b="1" i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46949" y="6239748"/>
            <a:ext cx="3794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Quantum Right Brain</a:t>
            </a:r>
            <a:endParaRPr kumimoji="1" lang="ja-JP" altLang="en-US" sz="3200" b="1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93260" y="1466374"/>
            <a:ext cx="3113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/>
              <a:t>(</a:t>
            </a:r>
            <a:r>
              <a:rPr kumimoji="1" lang="en-US" altLang="ja-JP" sz="2000" b="1" i="1" dirty="0" err="1"/>
              <a:t>Tegmark</a:t>
            </a:r>
            <a:r>
              <a:rPr kumimoji="1" lang="en-US" altLang="ja-JP" sz="2000" b="1" i="1" dirty="0"/>
              <a:t>, arXiv:1401.1219)</a:t>
            </a:r>
            <a:endParaRPr kumimoji="1" lang="ja-JP" altLang="en-US" sz="2000" b="1" i="1" dirty="0"/>
          </a:p>
        </p:txBody>
      </p:sp>
      <p:sp>
        <p:nvSpPr>
          <p:cNvPr id="18" name="左右矢印 17"/>
          <p:cNvSpPr/>
          <p:nvPr/>
        </p:nvSpPr>
        <p:spPr>
          <a:xfrm rot="5400000">
            <a:off x="8547923" y="2896780"/>
            <a:ext cx="2967449" cy="139291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667210" y="3251338"/>
            <a:ext cx="77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V</a:t>
            </a:r>
            <a:r>
              <a:rPr lang="en-US" altLang="ja-JP" dirty="0"/>
              <a:t>LR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64396" y="5472352"/>
            <a:ext cx="8551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/>
              <a:t>The left watches the right, and the right watches the left.</a:t>
            </a:r>
          </a:p>
          <a:p>
            <a:r>
              <a:rPr lang="en-US" altLang="ja-JP" sz="2400" b="1" i="1" dirty="0"/>
              <a:t>Will the quantum </a:t>
            </a:r>
            <a:r>
              <a:rPr kumimoji="1" lang="en-US" altLang="ja-JP" sz="2400" b="1" i="1" dirty="0"/>
              <a:t>brain </a:t>
            </a:r>
            <a:r>
              <a:rPr kumimoji="1" lang="en-US" altLang="ja-JP" sz="2400" b="1" i="1" dirty="0">
                <a:solidFill>
                  <a:srgbClr val="0070C0"/>
                </a:solidFill>
              </a:rPr>
              <a:t>black out </a:t>
            </a:r>
            <a:r>
              <a:rPr kumimoji="1" lang="en-US" altLang="ja-JP" sz="2400" b="1" i="1" dirty="0"/>
              <a:t>by the quantum Zeno effect?</a:t>
            </a:r>
            <a:endParaRPr kumimoji="1" lang="ja-JP" altLang="en-US" sz="2400" b="1" i="1" dirty="0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41392"/>
              </p:ext>
            </p:extLst>
          </p:nvPr>
        </p:nvGraphicFramePr>
        <p:xfrm>
          <a:off x="1941859" y="2584227"/>
          <a:ext cx="456214" cy="538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39680" imgH="164880" progId="Equation.3">
                  <p:embed/>
                </p:oleObj>
              </mc:Choice>
              <mc:Fallback>
                <p:oleObj name="数式" r:id="rId4" imgW="139680" imgH="164880" progId="Equation.3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859" y="2584227"/>
                        <a:ext cx="456214" cy="538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565103"/>
              </p:ext>
            </p:extLst>
          </p:nvPr>
        </p:nvGraphicFramePr>
        <p:xfrm>
          <a:off x="1876420" y="4642245"/>
          <a:ext cx="4984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152280" imgH="164880" progId="Equation.3">
                  <p:embed/>
                </p:oleObj>
              </mc:Choice>
              <mc:Fallback>
                <p:oleObj name="数式" r:id="rId6" imgW="152280" imgH="164880" progId="Equation.3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0" y="4642245"/>
                        <a:ext cx="4984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1894200" y="6334780"/>
            <a:ext cx="458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i="1" dirty="0" err="1"/>
              <a:t>Tegmark</a:t>
            </a:r>
            <a:r>
              <a:rPr kumimoji="1" lang="en-US" altLang="ja-JP" sz="2800" b="1" i="1" dirty="0"/>
              <a:t> suggests ‘YES’. </a:t>
            </a:r>
            <a:r>
              <a:rPr kumimoji="1" lang="ja-JP" altLang="en-US" sz="2800" b="1" i="1" dirty="0"/>
              <a:t>　　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A532AE47-C693-89E3-86C6-07A0F0D20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arXiv:1401.1219</a:t>
            </a:r>
            <a:endParaRPr kumimoji="0" lang="ja-JP" altLang="ja-JP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D72D589F-C689-933F-C1E5-1CF1B394F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arXiv:1401.1219</a:t>
            </a:r>
            <a:endParaRPr kumimoji="0" lang="ja-JP" altLang="ja-JP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04A47E8D-5EB3-4C35-A42A-29C1E9516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737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arXiv:1401.1219</a:t>
            </a:r>
            <a:endParaRPr kumimoji="0" lang="ja-JP" altLang="ja-JP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8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15155" y="244699"/>
            <a:ext cx="9066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i="1" dirty="0">
                <a:solidFill>
                  <a:srgbClr val="0070C0"/>
                </a:solidFill>
              </a:rPr>
              <a:t>Contents of This Talk</a:t>
            </a:r>
            <a:endParaRPr kumimoji="1" lang="ja-JP" altLang="en-US" sz="3600" b="1" i="1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6657" y="980809"/>
            <a:ext cx="116768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altLang="ja-JP" sz="3200" b="1" i="1" dirty="0" err="1"/>
              <a:t>Quanutum</a:t>
            </a:r>
            <a:r>
              <a:rPr lang="en-US" altLang="ja-JP" sz="3200" b="1" i="1" dirty="0"/>
              <a:t> Zeno Effects by Direct Frequent Measurements</a:t>
            </a:r>
          </a:p>
          <a:p>
            <a:endParaRPr kumimoji="1" lang="en-US" altLang="ja-JP" sz="3200" b="1" i="1" dirty="0"/>
          </a:p>
          <a:p>
            <a:r>
              <a:rPr lang="en-US" altLang="ja-JP" sz="3200" b="1" i="1" dirty="0"/>
              <a:t>II. Surviving </a:t>
            </a:r>
            <a:r>
              <a:rPr lang="en-US" altLang="ja-JP" sz="3200" b="1" i="1" dirty="0" err="1"/>
              <a:t>Schr</a:t>
            </a:r>
            <a:r>
              <a:rPr lang="az-Cyrl-AZ" altLang="ja-JP" sz="3200" b="1" i="1" dirty="0"/>
              <a:t>ӧ</a:t>
            </a:r>
            <a:r>
              <a:rPr lang="en-US" altLang="ja-JP" sz="3200" b="1" i="1" dirty="0"/>
              <a:t>dinger’s Cat Paradox by Quantum Zeno Effects</a:t>
            </a:r>
          </a:p>
          <a:p>
            <a:endParaRPr kumimoji="1" lang="en-US" altLang="ja-JP" sz="3200" b="1" i="1" dirty="0"/>
          </a:p>
          <a:p>
            <a:r>
              <a:rPr lang="en-US" altLang="ja-JP" sz="3200" b="1" i="1" dirty="0"/>
              <a:t>III. Impossibility of Quantum Zeno Effects by Indirect Measurements</a:t>
            </a:r>
          </a:p>
          <a:p>
            <a:endParaRPr lang="en-US" altLang="ja-JP" sz="3200" b="1" i="1" dirty="0"/>
          </a:p>
          <a:p>
            <a:r>
              <a:rPr lang="en-US" altLang="ja-JP" sz="3200" b="1" i="1" dirty="0"/>
              <a:t>IV. Summary </a:t>
            </a:r>
            <a:endParaRPr kumimoji="1" lang="ja-JP" altLang="en-US" sz="3200" b="1" i="1" dirty="0"/>
          </a:p>
        </p:txBody>
      </p:sp>
      <p:pic>
        <p:nvPicPr>
          <p:cNvPr id="4" name="Picture 2" descr="http://pedia.myjcom.jp/ja/9/91/350px-Schrodingers_cat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9" y="4301545"/>
            <a:ext cx="4616656" cy="2453424"/>
          </a:xfrm>
          <a:prstGeom prst="rect">
            <a:avLst/>
          </a:prstGeom>
          <a:noFill/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7396" y="4958366"/>
            <a:ext cx="1879183" cy="179660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65" y="5306715"/>
            <a:ext cx="1494503" cy="73703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86682" y="6385636"/>
            <a:ext cx="121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Fig. Wikipedia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49399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3335" y="1867437"/>
            <a:ext cx="11050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i="1" dirty="0"/>
              <a:t>I. Quantum Zeno Effects by Direct Frequent Measurements</a:t>
            </a:r>
            <a:endParaRPr kumimoji="1" lang="ja-JP" altLang="en-US" sz="6600" b="1" i="1" dirty="0"/>
          </a:p>
        </p:txBody>
      </p:sp>
    </p:spTree>
    <p:extLst>
      <p:ext uri="{BB962C8B-B14F-4D97-AF65-F5344CB8AC3E}">
        <p14:creationId xmlns:p14="http://schemas.microsoft.com/office/powerpoint/2010/main" val="2997037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"/>
          <p:cNvSpPr/>
          <p:nvPr/>
        </p:nvSpPr>
        <p:spPr>
          <a:xfrm>
            <a:off x="191490" y="1543410"/>
            <a:ext cx="4530145" cy="4404575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4" name="円/楕円 3"/>
          <p:cNvSpPr/>
          <p:nvPr/>
        </p:nvSpPr>
        <p:spPr>
          <a:xfrm>
            <a:off x="191490" y="3234299"/>
            <a:ext cx="4530145" cy="1022796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2453447" y="2329473"/>
            <a:ext cx="881660" cy="1371601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 flipV="1">
            <a:off x="1477404" y="3015273"/>
            <a:ext cx="919091" cy="653137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2453445" y="2977058"/>
            <a:ext cx="1796462" cy="724014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 flipV="1">
            <a:off x="2261394" y="1899797"/>
            <a:ext cx="175322" cy="1813237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748576"/>
              </p:ext>
            </p:extLst>
          </p:nvPr>
        </p:nvGraphicFramePr>
        <p:xfrm>
          <a:off x="1114868" y="2263551"/>
          <a:ext cx="6635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66400" imgH="253800" progId="Equation.3">
                  <p:embed/>
                </p:oleObj>
              </mc:Choice>
              <mc:Fallback>
                <p:oleObj name="数式" r:id="rId3" imgW="2664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4868" y="2263551"/>
                        <a:ext cx="663575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182059"/>
              </p:ext>
            </p:extLst>
          </p:nvPr>
        </p:nvGraphicFramePr>
        <p:xfrm>
          <a:off x="6153150" y="2489200"/>
          <a:ext cx="423227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1091880" imgH="203040" progId="Equation.3">
                  <p:embed/>
                </p:oleObj>
              </mc:Choice>
              <mc:Fallback>
                <p:oleObj name="数式" r:id="rId5" imgW="1091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53150" y="2489200"/>
                        <a:ext cx="4232275" cy="788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フリーフォーム 7"/>
          <p:cNvSpPr/>
          <p:nvPr/>
        </p:nvSpPr>
        <p:spPr>
          <a:xfrm>
            <a:off x="1494356" y="1846903"/>
            <a:ext cx="2717837" cy="1173920"/>
          </a:xfrm>
          <a:custGeom>
            <a:avLst/>
            <a:gdLst>
              <a:gd name="connsiteX0" fmla="*/ 10429 w 3623783"/>
              <a:gd name="connsiteY0" fmla="*/ 1528328 h 1565226"/>
              <a:gd name="connsiteX1" fmla="*/ 84170 w 3623783"/>
              <a:gd name="connsiteY1" fmla="*/ 1528328 h 1565226"/>
              <a:gd name="connsiteX2" fmla="*/ 629861 w 3623783"/>
              <a:gd name="connsiteY2" fmla="*/ 1144870 h 1565226"/>
              <a:gd name="connsiteX3" fmla="*/ 290648 w 3623783"/>
              <a:gd name="connsiteY3" fmla="*/ 466444 h 1565226"/>
              <a:gd name="connsiteX4" fmla="*/ 703603 w 3623783"/>
              <a:gd name="connsiteY4" fmla="*/ 215722 h 1565226"/>
              <a:gd name="connsiteX5" fmla="*/ 1175551 w 3623783"/>
              <a:gd name="connsiteY5" fmla="*/ 23993 h 1565226"/>
              <a:gd name="connsiteX6" fmla="*/ 2193190 w 3623783"/>
              <a:gd name="connsiteY6" fmla="*/ 38741 h 1565226"/>
              <a:gd name="connsiteX7" fmla="*/ 2281680 w 3623783"/>
              <a:gd name="connsiteY7" fmla="*/ 348457 h 1565226"/>
              <a:gd name="connsiteX8" fmla="*/ 2650390 w 3623783"/>
              <a:gd name="connsiteY8" fmla="*/ 879399 h 1565226"/>
              <a:gd name="connsiteX9" fmla="*/ 3623783 w 3623783"/>
              <a:gd name="connsiteY9" fmla="*/ 1484083 h 156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3783" h="1565226">
                <a:moveTo>
                  <a:pt x="10429" y="1528328"/>
                </a:moveTo>
                <a:cubicBezTo>
                  <a:pt x="-4320" y="1560283"/>
                  <a:pt x="-19069" y="1592238"/>
                  <a:pt x="84170" y="1528328"/>
                </a:cubicBezTo>
                <a:cubicBezTo>
                  <a:pt x="187409" y="1464418"/>
                  <a:pt x="595448" y="1321851"/>
                  <a:pt x="629861" y="1144870"/>
                </a:cubicBezTo>
                <a:cubicBezTo>
                  <a:pt x="664274" y="967889"/>
                  <a:pt x="278358" y="621302"/>
                  <a:pt x="290648" y="466444"/>
                </a:cubicBezTo>
                <a:cubicBezTo>
                  <a:pt x="302938" y="311586"/>
                  <a:pt x="556119" y="289464"/>
                  <a:pt x="703603" y="215722"/>
                </a:cubicBezTo>
                <a:cubicBezTo>
                  <a:pt x="851087" y="141980"/>
                  <a:pt x="927287" y="53490"/>
                  <a:pt x="1175551" y="23993"/>
                </a:cubicBezTo>
                <a:cubicBezTo>
                  <a:pt x="1423815" y="-5504"/>
                  <a:pt x="2008835" y="-15336"/>
                  <a:pt x="2193190" y="38741"/>
                </a:cubicBezTo>
                <a:cubicBezTo>
                  <a:pt x="2377545" y="92818"/>
                  <a:pt x="2205480" y="208347"/>
                  <a:pt x="2281680" y="348457"/>
                </a:cubicBezTo>
                <a:cubicBezTo>
                  <a:pt x="2357880" y="488567"/>
                  <a:pt x="2426706" y="690128"/>
                  <a:pt x="2650390" y="879399"/>
                </a:cubicBezTo>
                <a:cubicBezTo>
                  <a:pt x="2874074" y="1068670"/>
                  <a:pt x="3248928" y="1276376"/>
                  <a:pt x="3623783" y="1484083"/>
                </a:cubicBezTo>
              </a:path>
            </a:pathLst>
          </a:cu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1778710" y="2329473"/>
            <a:ext cx="143797" cy="2322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2752305" y="1850879"/>
            <a:ext cx="215492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3695999" y="2676061"/>
            <a:ext cx="250722" cy="1086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463839"/>
              </p:ext>
            </p:extLst>
          </p:nvPr>
        </p:nvGraphicFramePr>
        <p:xfrm>
          <a:off x="5845175" y="1069975"/>
          <a:ext cx="466566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1231560" imgH="304560" progId="Equation.3">
                  <p:embed/>
                </p:oleObj>
              </mc:Choice>
              <mc:Fallback>
                <p:oleObj name="数式" r:id="rId7" imgW="1231560" imgH="304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45175" y="1069975"/>
                        <a:ext cx="4665663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4824666" y="270456"/>
            <a:ext cx="7367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Survival Probability of an Unstable </a:t>
            </a:r>
            <a:r>
              <a:rPr lang="en-US" altLang="ja-JP" sz="3200" b="1" i="1" dirty="0"/>
              <a:t>S</a:t>
            </a:r>
            <a:r>
              <a:rPr kumimoji="1" lang="en-US" altLang="ja-JP" sz="3200" b="1" i="1" dirty="0"/>
              <a:t>tate</a:t>
            </a:r>
            <a:endParaRPr kumimoji="1" lang="ja-JP" altLang="en-US" sz="3200" b="1" i="1" dirty="0"/>
          </a:p>
        </p:txBody>
      </p:sp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083710"/>
              </p:ext>
            </p:extLst>
          </p:nvPr>
        </p:nvGraphicFramePr>
        <p:xfrm>
          <a:off x="5191273" y="4385751"/>
          <a:ext cx="61579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1625400" imgH="228600" progId="Equation.3">
                  <p:embed/>
                </p:oleObj>
              </mc:Choice>
              <mc:Fallback>
                <p:oleObj name="数式" r:id="rId9" imgW="162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1273" y="4385751"/>
                        <a:ext cx="6157912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817414"/>
              </p:ext>
            </p:extLst>
          </p:nvPr>
        </p:nvGraphicFramePr>
        <p:xfrm>
          <a:off x="6032500" y="5486400"/>
          <a:ext cx="46720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1" imgW="1841400" imgH="279360" progId="Equation.3">
                  <p:embed/>
                </p:oleObj>
              </mc:Choice>
              <mc:Fallback>
                <p:oleObj name="数式" r:id="rId11" imgW="184140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32500" y="5486400"/>
                        <a:ext cx="4672013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635997"/>
              </p:ext>
            </p:extLst>
          </p:nvPr>
        </p:nvGraphicFramePr>
        <p:xfrm>
          <a:off x="2138363" y="706438"/>
          <a:ext cx="1228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3" imgW="317160" imgH="203040" progId="Equation.3">
                  <p:embed/>
                </p:oleObj>
              </mc:Choice>
              <mc:Fallback>
                <p:oleObj name="数式" r:id="rId13" imgW="317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38363" y="706438"/>
                        <a:ext cx="1228725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095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4851" y="-25760"/>
            <a:ext cx="11024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/>
              <a:t>Perform continuously projective measurements. Then the system evolution freezes! </a:t>
            </a:r>
            <a:r>
              <a:rPr kumimoji="1" lang="en-US" altLang="ja-JP" sz="2400" b="1" i="1" dirty="0"/>
              <a:t>(</a:t>
            </a:r>
            <a:r>
              <a:rPr kumimoji="1" lang="en-US" altLang="ja-JP" sz="2400" b="1" i="1" dirty="0" err="1"/>
              <a:t>Misra</a:t>
            </a:r>
            <a:r>
              <a:rPr kumimoji="1" lang="en-US" altLang="ja-JP" sz="2400" b="1" i="1" dirty="0"/>
              <a:t> and Sudarshan)</a:t>
            </a:r>
            <a:endParaRPr kumimoji="1" lang="ja-JP" altLang="en-US" sz="2400" b="1" i="1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257937"/>
              </p:ext>
            </p:extLst>
          </p:nvPr>
        </p:nvGraphicFramePr>
        <p:xfrm>
          <a:off x="970190" y="1349661"/>
          <a:ext cx="10131409" cy="84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035160" imgH="253800" progId="Equation.3">
                  <p:embed/>
                </p:oleObj>
              </mc:Choice>
              <mc:Fallback>
                <p:oleObj name="数式" r:id="rId2" imgW="30351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0190" y="1349661"/>
                        <a:ext cx="10131409" cy="847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163287"/>
              </p:ext>
            </p:extLst>
          </p:nvPr>
        </p:nvGraphicFramePr>
        <p:xfrm>
          <a:off x="3541415" y="2923639"/>
          <a:ext cx="498896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562040" imgH="253800" progId="Equation.3">
                  <p:embed/>
                </p:oleObj>
              </mc:Choice>
              <mc:Fallback>
                <p:oleObj name="数式" r:id="rId4" imgW="15620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1415" y="2923639"/>
                        <a:ext cx="4988960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ストライプ矢印 5"/>
          <p:cNvSpPr/>
          <p:nvPr/>
        </p:nvSpPr>
        <p:spPr>
          <a:xfrm rot="7948379">
            <a:off x="3607835" y="3734000"/>
            <a:ext cx="770690" cy="8015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トライプ矢印 6"/>
          <p:cNvSpPr/>
          <p:nvPr/>
        </p:nvSpPr>
        <p:spPr>
          <a:xfrm rot="2894925">
            <a:off x="7506668" y="3758574"/>
            <a:ext cx="770690" cy="8015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37173"/>
              </p:ext>
            </p:extLst>
          </p:nvPr>
        </p:nvGraphicFramePr>
        <p:xfrm>
          <a:off x="1313621" y="5011150"/>
          <a:ext cx="2778431" cy="783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990360" imgH="279360" progId="Equation.3">
                  <p:embed/>
                </p:oleObj>
              </mc:Choice>
              <mc:Fallback>
                <p:oleObj name="数式" r:id="rId6" imgW="99036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13621" y="5011150"/>
                        <a:ext cx="2778431" cy="783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747861"/>
              </p:ext>
            </p:extLst>
          </p:nvPr>
        </p:nvGraphicFramePr>
        <p:xfrm>
          <a:off x="1517767" y="6056704"/>
          <a:ext cx="237013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952200" imgH="253800" progId="Equation.3">
                  <p:embed/>
                </p:oleObj>
              </mc:Choice>
              <mc:Fallback>
                <p:oleObj name="数式" r:id="rId8" imgW="9522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17767" y="6056704"/>
                        <a:ext cx="2370138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874311"/>
              </p:ext>
            </p:extLst>
          </p:nvPr>
        </p:nvGraphicFramePr>
        <p:xfrm>
          <a:off x="7519099" y="5058638"/>
          <a:ext cx="32416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1155600" imgH="279360" progId="Equation.3">
                  <p:embed/>
                </p:oleObj>
              </mc:Choice>
              <mc:Fallback>
                <p:oleObj name="数式" r:id="rId10" imgW="115560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19099" y="5058638"/>
                        <a:ext cx="3241675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682137"/>
              </p:ext>
            </p:extLst>
          </p:nvPr>
        </p:nvGraphicFramePr>
        <p:xfrm>
          <a:off x="7601649" y="6008204"/>
          <a:ext cx="31591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2" imgW="1269720" imgH="253800" progId="Equation.3">
                  <p:embed/>
                </p:oleObj>
              </mc:Choice>
              <mc:Fallback>
                <p:oleObj name="数式" r:id="rId12" imgW="12697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01649" y="6008204"/>
                        <a:ext cx="3159125" cy="63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1313622" y="4713668"/>
            <a:ext cx="293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/>
              <a:t>Emergence probability </a:t>
            </a:r>
            <a:r>
              <a:rPr lang="en-US" altLang="ja-JP" b="1" i="1" dirty="0"/>
              <a:t>of 0:</a:t>
            </a:r>
            <a:endParaRPr kumimoji="1" lang="ja-JP" altLang="en-US" b="1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19099" y="4750157"/>
            <a:ext cx="293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/>
              <a:t>Emergence probability </a:t>
            </a:r>
            <a:r>
              <a:rPr lang="en-US" altLang="ja-JP" b="1" i="1" dirty="0"/>
              <a:t>of 1:</a:t>
            </a:r>
            <a:endParaRPr kumimoji="1" lang="ja-JP" altLang="en-US" b="1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36637" y="5916424"/>
            <a:ext cx="2361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>
                <a:solidFill>
                  <a:srgbClr val="FF0000"/>
                </a:solidFill>
              </a:rPr>
              <a:t>Return to </a:t>
            </a:r>
          </a:p>
          <a:p>
            <a:r>
              <a:rPr kumimoji="1" lang="en-US" altLang="ja-JP" sz="2400" b="1" i="1" dirty="0">
                <a:solidFill>
                  <a:srgbClr val="FF0000"/>
                </a:solidFill>
              </a:rPr>
              <a:t>the initial state!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75763" y="2781833"/>
            <a:ext cx="2627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i="1" dirty="0"/>
              <a:t>Projective measurement</a:t>
            </a:r>
          </a:p>
          <a:p>
            <a:r>
              <a:rPr lang="en-US" altLang="ja-JP" sz="2800" b="1" i="1" dirty="0"/>
              <a:t>at time </a:t>
            </a:r>
            <a:r>
              <a:rPr lang="en-US" altLang="ja-JP" sz="2800" b="1" i="1" dirty="0" err="1"/>
              <a:t>Δt</a:t>
            </a:r>
            <a:r>
              <a:rPr kumimoji="1" lang="en-US" altLang="ja-JP" sz="2800" b="1" i="1" dirty="0"/>
              <a:t>:</a:t>
            </a:r>
            <a:endParaRPr kumimoji="1" lang="ja-JP" altLang="en-US" sz="2800" b="1" i="1" dirty="0"/>
          </a:p>
        </p:txBody>
      </p:sp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889308"/>
              </p:ext>
            </p:extLst>
          </p:nvPr>
        </p:nvGraphicFramePr>
        <p:xfrm>
          <a:off x="8447592" y="2142669"/>
          <a:ext cx="26320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4" imgW="1143000" imgH="253800" progId="Equation.3">
                  <p:embed/>
                </p:oleObj>
              </mc:Choice>
              <mc:Fallback>
                <p:oleObj name="数式" r:id="rId14" imgW="11430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447592" y="2142669"/>
                        <a:ext cx="2632075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301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636853"/>
              </p:ext>
            </p:extLst>
          </p:nvPr>
        </p:nvGraphicFramePr>
        <p:xfrm>
          <a:off x="1254782" y="2507290"/>
          <a:ext cx="9815513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90560" imgH="622080" progId="Equation.3">
                  <p:embed/>
                </p:oleObj>
              </mc:Choice>
              <mc:Fallback>
                <p:oleObj name="数式" r:id="rId2" imgW="2590560" imgH="622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4782" y="2507290"/>
                        <a:ext cx="9815513" cy="235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03031" y="257578"/>
            <a:ext cx="11758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Repeat the same measurements at time </a:t>
            </a:r>
            <a:r>
              <a:rPr kumimoji="1" lang="en-US" altLang="ja-JP" sz="3200" b="1" i="1" dirty="0" err="1"/>
              <a:t>nΔt</a:t>
            </a:r>
            <a:r>
              <a:rPr lang="en-US" altLang="ja-JP" sz="3200" b="1" i="1" dirty="0"/>
              <a:t> and take the zero limit of </a:t>
            </a:r>
            <a:r>
              <a:rPr lang="en-US" altLang="ja-JP" sz="3200" b="1" i="1" dirty="0" err="1"/>
              <a:t>Δt</a:t>
            </a:r>
            <a:r>
              <a:rPr lang="en-US" altLang="ja-JP" sz="3200" b="1" i="1" dirty="0"/>
              <a:t>.  Then the quantum Zeno effect happens.</a:t>
            </a:r>
            <a:endParaRPr kumimoji="1" lang="ja-JP" altLang="en-US" sz="3200" b="1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2280" y="1828799"/>
            <a:ext cx="962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i="1" dirty="0">
                <a:solidFill>
                  <a:srgbClr val="0070C0"/>
                </a:solidFill>
              </a:rPr>
              <a:t>Survival probability after the continuous measurement:</a:t>
            </a:r>
            <a:endParaRPr kumimoji="1" lang="ja-JP" altLang="en-US" sz="2800" b="1" i="1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77274" y="5405640"/>
            <a:ext cx="12453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The system at time t is always found in the initial state: </a:t>
            </a:r>
          </a:p>
          <a:p>
            <a:r>
              <a:rPr kumimoji="1" lang="en-US" altLang="ja-JP" sz="3200" b="1" i="1" dirty="0">
                <a:solidFill>
                  <a:srgbClr val="FF0000"/>
                </a:solidFill>
              </a:rPr>
              <a:t>the time evolution is frozen completely by the continuous measurement!</a:t>
            </a:r>
            <a:endParaRPr kumimoji="1" lang="ja-JP" alt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4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8677907-161A-7549-A544-E52CD8885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0" y="0"/>
            <a:ext cx="4847313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404DF36-32BC-96FD-426F-5D5DAF117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82" y="0"/>
            <a:ext cx="4840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28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陽子崩壊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9" y="2372485"/>
            <a:ext cx="3097213" cy="4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6" y="148599"/>
            <a:ext cx="3667125" cy="235267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046730" y="682764"/>
            <a:ext cx="557697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i="1" dirty="0"/>
              <a:t>C. </a:t>
            </a:r>
            <a:r>
              <a:rPr lang="en-US" altLang="ja-JP" sz="2800" b="1" i="1" dirty="0" err="1"/>
              <a:t>Bernardini</a:t>
            </a:r>
            <a:r>
              <a:rPr lang="en-US" altLang="ja-JP" sz="2800" b="1" i="1" dirty="0"/>
              <a:t>, L. </a:t>
            </a:r>
            <a:r>
              <a:rPr lang="en-US" altLang="ja-JP" sz="2800" b="1" i="1" dirty="0" err="1"/>
              <a:t>Miani</a:t>
            </a:r>
            <a:r>
              <a:rPr lang="en-US" altLang="ja-JP" sz="2800" b="1" i="1" dirty="0"/>
              <a:t> and M. </a:t>
            </a:r>
            <a:r>
              <a:rPr lang="en-US" altLang="ja-JP" sz="2800" b="1" i="1" dirty="0" err="1"/>
              <a:t>Testa</a:t>
            </a:r>
            <a:r>
              <a:rPr lang="en-US" altLang="ja-JP" sz="2800" b="1" i="1" dirty="0"/>
              <a:t>,</a:t>
            </a:r>
          </a:p>
          <a:p>
            <a:pPr>
              <a:spcBef>
                <a:spcPct val="50000"/>
              </a:spcBef>
            </a:pPr>
            <a:r>
              <a:rPr lang="en-US" altLang="ja-JP" sz="2800" b="1" i="1" dirty="0"/>
              <a:t>Phys. Rev. Lett. 71, 2687 (1993)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52551" y="2758916"/>
            <a:ext cx="81394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i="1" dirty="0"/>
              <a:t>Could the reason why proton decay has not been observed in KAMIOKANDE be the quantum Zeno effect, which is induced </a:t>
            </a:r>
            <a:r>
              <a:rPr lang="en-US" altLang="ja-JP" sz="3600" b="1" i="1" dirty="0">
                <a:solidFill>
                  <a:srgbClr val="0070C0"/>
                </a:solidFill>
              </a:rPr>
              <a:t>by continuously monitoring the decay and prolongs the proton's lifetime</a:t>
            </a:r>
            <a:r>
              <a:rPr lang="en-US" altLang="ja-JP" sz="3600" b="1" i="1" dirty="0"/>
              <a:t>!?</a:t>
            </a:r>
            <a:endParaRPr kumimoji="1" lang="ja-JP" alt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4233037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878" y="-12881"/>
            <a:ext cx="127629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i="1" dirty="0"/>
              <a:t>There is a possibility that </a:t>
            </a:r>
            <a:r>
              <a:rPr lang="en-US" altLang="ja-JP" sz="4400" b="1" i="1" dirty="0"/>
              <a:t>e</a:t>
            </a:r>
            <a:r>
              <a:rPr kumimoji="1" lang="en-US" altLang="ja-JP" sz="4400" b="1" i="1" dirty="0"/>
              <a:t>xponential-law decays prevent the quantum Zeno effect in quantum field theory.</a:t>
            </a:r>
            <a:endParaRPr kumimoji="1" lang="ja-JP" altLang="en-US" sz="4400" b="1" i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3184" y="2086380"/>
            <a:ext cx="11758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1" dirty="0"/>
              <a:t>Due to the</a:t>
            </a:r>
            <a:r>
              <a:rPr kumimoji="1" lang="en-US" altLang="ja-JP" sz="3200" b="1" i="1" dirty="0"/>
              <a:t> renormalization in quantum field theory, </a:t>
            </a:r>
          </a:p>
          <a:p>
            <a:r>
              <a:rPr kumimoji="1" lang="en-US" altLang="ja-JP" sz="3200" b="1" i="1" dirty="0"/>
              <a:t>survival probabilities of unstabl</a:t>
            </a:r>
            <a:r>
              <a:rPr lang="en-US" altLang="ja-JP" sz="3200" b="1" i="1" dirty="0"/>
              <a:t>e particles do not have the initial power-law behaviors.</a:t>
            </a:r>
            <a:endParaRPr kumimoji="1" lang="ja-JP" altLang="en-US" sz="3200" b="1" i="1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1838629" y="6431919"/>
            <a:ext cx="7895307" cy="1978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2156313" y="4064749"/>
            <a:ext cx="11701" cy="252460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リーフォーム 7"/>
          <p:cNvSpPr/>
          <p:nvPr/>
        </p:nvSpPr>
        <p:spPr>
          <a:xfrm>
            <a:off x="2168014" y="4389214"/>
            <a:ext cx="7270954" cy="2088909"/>
          </a:xfrm>
          <a:custGeom>
            <a:avLst/>
            <a:gdLst>
              <a:gd name="connsiteX0" fmla="*/ 0 w 8672051"/>
              <a:gd name="connsiteY0" fmla="*/ 20857 h 2088909"/>
              <a:gd name="connsiteX1" fmla="*/ 501445 w 8672051"/>
              <a:gd name="connsiteY1" fmla="*/ 6109 h 2088909"/>
              <a:gd name="connsiteX2" fmla="*/ 1165122 w 8672051"/>
              <a:gd name="connsiteY2" fmla="*/ 109348 h 2088909"/>
              <a:gd name="connsiteX3" fmla="*/ 1489587 w 8672051"/>
              <a:gd name="connsiteY3" fmla="*/ 256832 h 2088909"/>
              <a:gd name="connsiteX4" fmla="*/ 1784554 w 8672051"/>
              <a:gd name="connsiteY4" fmla="*/ 566548 h 2088909"/>
              <a:gd name="connsiteX5" fmla="*/ 2035277 w 8672051"/>
              <a:gd name="connsiteY5" fmla="*/ 979503 h 2088909"/>
              <a:gd name="connsiteX6" fmla="*/ 2271251 w 8672051"/>
              <a:gd name="connsiteY6" fmla="*/ 1377709 h 2088909"/>
              <a:gd name="connsiteX7" fmla="*/ 2757948 w 8672051"/>
              <a:gd name="connsiteY7" fmla="*/ 1849657 h 2088909"/>
              <a:gd name="connsiteX8" fmla="*/ 3849329 w 8672051"/>
              <a:gd name="connsiteY8" fmla="*/ 2056135 h 2088909"/>
              <a:gd name="connsiteX9" fmla="*/ 8672051 w 8672051"/>
              <a:gd name="connsiteY9" fmla="*/ 2085632 h 208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72051" h="2088909">
                <a:moveTo>
                  <a:pt x="0" y="20857"/>
                </a:moveTo>
                <a:cubicBezTo>
                  <a:pt x="153629" y="6108"/>
                  <a:pt x="307258" y="-8640"/>
                  <a:pt x="501445" y="6109"/>
                </a:cubicBezTo>
                <a:cubicBezTo>
                  <a:pt x="695632" y="20858"/>
                  <a:pt x="1000432" y="67561"/>
                  <a:pt x="1165122" y="109348"/>
                </a:cubicBezTo>
                <a:cubicBezTo>
                  <a:pt x="1329812" y="151135"/>
                  <a:pt x="1386348" y="180632"/>
                  <a:pt x="1489587" y="256832"/>
                </a:cubicBezTo>
                <a:cubicBezTo>
                  <a:pt x="1592826" y="333032"/>
                  <a:pt x="1693606" y="446103"/>
                  <a:pt x="1784554" y="566548"/>
                </a:cubicBezTo>
                <a:cubicBezTo>
                  <a:pt x="1875502" y="686993"/>
                  <a:pt x="1954161" y="844310"/>
                  <a:pt x="2035277" y="979503"/>
                </a:cubicBezTo>
                <a:cubicBezTo>
                  <a:pt x="2116393" y="1114696"/>
                  <a:pt x="2150806" y="1232683"/>
                  <a:pt x="2271251" y="1377709"/>
                </a:cubicBezTo>
                <a:cubicBezTo>
                  <a:pt x="2391696" y="1522735"/>
                  <a:pt x="2494935" y="1736586"/>
                  <a:pt x="2757948" y="1849657"/>
                </a:cubicBezTo>
                <a:cubicBezTo>
                  <a:pt x="3020961" y="1962728"/>
                  <a:pt x="2863645" y="2016806"/>
                  <a:pt x="3849329" y="2056135"/>
                </a:cubicBezTo>
                <a:cubicBezTo>
                  <a:pt x="4835013" y="2095464"/>
                  <a:pt x="6753532" y="2090548"/>
                  <a:pt x="8672051" y="2085632"/>
                </a:cubicBezTo>
              </a:path>
            </a:pathLst>
          </a:custGeom>
          <a:noFill/>
          <a:ln w="254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2227006" y="4389214"/>
            <a:ext cx="7093975" cy="2062488"/>
          </a:xfrm>
          <a:custGeom>
            <a:avLst/>
            <a:gdLst>
              <a:gd name="connsiteX0" fmla="*/ 0 w 6843252"/>
              <a:gd name="connsiteY0" fmla="*/ 0 h 2064774"/>
              <a:gd name="connsiteX1" fmla="*/ 176981 w 6843252"/>
              <a:gd name="connsiteY1" fmla="*/ 353961 h 2064774"/>
              <a:gd name="connsiteX2" fmla="*/ 589936 w 6843252"/>
              <a:gd name="connsiteY2" fmla="*/ 1106129 h 2064774"/>
              <a:gd name="connsiteX3" fmla="*/ 943897 w 6843252"/>
              <a:gd name="connsiteY3" fmla="*/ 1548580 h 2064774"/>
              <a:gd name="connsiteX4" fmla="*/ 1445342 w 6843252"/>
              <a:gd name="connsiteY4" fmla="*/ 1902542 h 2064774"/>
              <a:gd name="connsiteX5" fmla="*/ 2197510 w 6843252"/>
              <a:gd name="connsiteY5" fmla="*/ 2035277 h 2064774"/>
              <a:gd name="connsiteX6" fmla="*/ 2949678 w 6843252"/>
              <a:gd name="connsiteY6" fmla="*/ 2064774 h 2064774"/>
              <a:gd name="connsiteX7" fmla="*/ 6843252 w 6843252"/>
              <a:gd name="connsiteY7" fmla="*/ 2064774 h 206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3252" h="2064774">
                <a:moveTo>
                  <a:pt x="0" y="0"/>
                </a:moveTo>
                <a:cubicBezTo>
                  <a:pt x="39329" y="84803"/>
                  <a:pt x="78658" y="169606"/>
                  <a:pt x="176981" y="353961"/>
                </a:cubicBezTo>
                <a:cubicBezTo>
                  <a:pt x="275304" y="538316"/>
                  <a:pt x="462117" y="907026"/>
                  <a:pt x="589936" y="1106129"/>
                </a:cubicBezTo>
                <a:cubicBezTo>
                  <a:pt x="717755" y="1305232"/>
                  <a:pt x="801329" y="1415845"/>
                  <a:pt x="943897" y="1548580"/>
                </a:cubicBezTo>
                <a:cubicBezTo>
                  <a:pt x="1086465" y="1681315"/>
                  <a:pt x="1236407" y="1821426"/>
                  <a:pt x="1445342" y="1902542"/>
                </a:cubicBezTo>
                <a:cubicBezTo>
                  <a:pt x="1654277" y="1983658"/>
                  <a:pt x="1946787" y="2008238"/>
                  <a:pt x="2197510" y="2035277"/>
                </a:cubicBezTo>
                <a:cubicBezTo>
                  <a:pt x="2448233" y="2062316"/>
                  <a:pt x="2949678" y="2064774"/>
                  <a:pt x="2949678" y="2064774"/>
                </a:cubicBezTo>
                <a:lnTo>
                  <a:pt x="6843252" y="2064774"/>
                </a:lnTo>
              </a:path>
            </a:pathLst>
          </a:cu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27407" y="4182738"/>
            <a:ext cx="532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/>
              <a:t>Finite dimensional  unsta</a:t>
            </a:r>
            <a:r>
              <a:rPr lang="en-US" altLang="ja-JP" b="1" i="1" dirty="0"/>
              <a:t>ble </a:t>
            </a:r>
            <a:r>
              <a:rPr kumimoji="1" lang="en-US" altLang="ja-JP" b="1" i="1" dirty="0"/>
              <a:t>systems</a:t>
            </a:r>
            <a:endParaRPr kumimoji="1" lang="ja-JP" altLang="en-US" b="1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12659" y="5215123"/>
            <a:ext cx="464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>
                <a:solidFill>
                  <a:srgbClr val="FF0000"/>
                </a:solidFill>
              </a:rPr>
              <a:t>P</a:t>
            </a:r>
            <a:r>
              <a:rPr kumimoji="1" lang="en-US" altLang="ja-JP" sz="2000" b="1" i="1" dirty="0">
                <a:solidFill>
                  <a:srgbClr val="FF0000"/>
                </a:solidFill>
              </a:rPr>
              <a:t>article decay in quantum field theory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/>
          <p:cNvCxnSpPr>
            <a:stCxn id="13" idx="1"/>
          </p:cNvCxnSpPr>
          <p:nvPr/>
        </p:nvCxnSpPr>
        <p:spPr>
          <a:xfrm flipH="1" flipV="1">
            <a:off x="2441454" y="4749805"/>
            <a:ext cx="2971205" cy="665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2" idx="1"/>
          </p:cNvCxnSpPr>
          <p:nvPr/>
        </p:nvCxnSpPr>
        <p:spPr>
          <a:xfrm flipH="1">
            <a:off x="2785854" y="4367404"/>
            <a:ext cx="2641553" cy="21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327151"/>
              </p:ext>
            </p:extLst>
          </p:nvPr>
        </p:nvGraphicFramePr>
        <p:xfrm>
          <a:off x="1948960" y="3552579"/>
          <a:ext cx="836894" cy="638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6400" imgH="203040" progId="Equation.3">
                  <p:embed/>
                </p:oleObj>
              </mc:Choice>
              <mc:Fallback>
                <p:oleObj name="数式" r:id="rId2" imgW="2664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48960" y="3552579"/>
                        <a:ext cx="836894" cy="638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157705"/>
              </p:ext>
            </p:extLst>
          </p:nvPr>
        </p:nvGraphicFramePr>
        <p:xfrm>
          <a:off x="1838629" y="4241168"/>
          <a:ext cx="2206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88560" imgH="164880" progId="Equation.3">
                  <p:embed/>
                </p:oleObj>
              </mc:Choice>
              <mc:Fallback>
                <p:oleObj name="数式" r:id="rId4" imgW="88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8629" y="4241168"/>
                        <a:ext cx="220663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284607"/>
              </p:ext>
            </p:extLst>
          </p:nvPr>
        </p:nvGraphicFramePr>
        <p:xfrm>
          <a:off x="9891819" y="6171358"/>
          <a:ext cx="2206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88560" imgH="152280" progId="Equation.3">
                  <p:embed/>
                </p:oleObj>
              </mc:Choice>
              <mc:Fallback>
                <p:oleObj name="数式" r:id="rId6" imgW="88560" imgH="152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91819" y="6171358"/>
                        <a:ext cx="22066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722465" y="4941118"/>
            <a:ext cx="143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/>
              <a:t>Survival</a:t>
            </a:r>
          </a:p>
          <a:p>
            <a:r>
              <a:rPr lang="en-US" altLang="ja-JP" b="1" i="1" dirty="0"/>
              <a:t>probability</a:t>
            </a:r>
            <a:endParaRPr kumimoji="1" lang="ja-JP" altLang="en-US" b="1" i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12659" y="6516290"/>
            <a:ext cx="87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/>
              <a:t>Time</a:t>
            </a:r>
            <a:endParaRPr kumimoji="1" lang="ja-JP" altLang="en-US" b="1" i="1" dirty="0"/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111024"/>
              </p:ext>
            </p:extLst>
          </p:nvPr>
        </p:nvGraphicFramePr>
        <p:xfrm>
          <a:off x="9733936" y="5211460"/>
          <a:ext cx="18764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736560" imgH="203040" progId="Equation.3">
                  <p:embed/>
                </p:oleObj>
              </mc:Choice>
              <mc:Fallback>
                <p:oleObj name="数式" r:id="rId8" imgW="7365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33936" y="5211460"/>
                        <a:ext cx="187642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716450"/>
              </p:ext>
            </p:extLst>
          </p:nvPr>
        </p:nvGraphicFramePr>
        <p:xfrm>
          <a:off x="9320981" y="4032596"/>
          <a:ext cx="1746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685800" imgH="203040" progId="Equation.3">
                  <p:embed/>
                </p:oleObj>
              </mc:Choice>
              <mc:Fallback>
                <p:oleObj name="数式" r:id="rId10" imgW="685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20981" y="4032596"/>
                        <a:ext cx="1746250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457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463681"/>
              </p:ext>
            </p:extLst>
          </p:nvPr>
        </p:nvGraphicFramePr>
        <p:xfrm>
          <a:off x="1643984" y="819662"/>
          <a:ext cx="9093200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400120" imgH="609480" progId="Equation.3">
                  <p:embed/>
                </p:oleObj>
              </mc:Choice>
              <mc:Fallback>
                <p:oleObj name="数式" r:id="rId2" imgW="240012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43984" y="819662"/>
                        <a:ext cx="9093200" cy="230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47484" y="265471"/>
            <a:ext cx="9733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i="1" dirty="0"/>
              <a:t>For successive projective (ideal) measurements,</a:t>
            </a:r>
            <a:endParaRPr kumimoji="1" lang="ja-JP" altLang="en-US" sz="3600" b="1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2737" y="3097160"/>
            <a:ext cx="11901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i="1" dirty="0"/>
              <a:t>The survival probability is not affected by the measurements, and no Zeno effect happens.</a:t>
            </a:r>
            <a:endParaRPr kumimoji="1" lang="ja-JP" altLang="en-US" sz="3600" b="1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" y="4778479"/>
            <a:ext cx="12312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i="1" dirty="0">
                <a:solidFill>
                  <a:srgbClr val="0070C0"/>
                </a:solidFill>
              </a:rPr>
              <a:t>Does this resolve the quantum Zeno paradox in proton decays? </a:t>
            </a:r>
            <a:endParaRPr kumimoji="1" lang="ja-JP" altLang="en-US" sz="3600" b="1" i="1" dirty="0">
              <a:solidFill>
                <a:srgbClr val="0070C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42852" y="5743990"/>
            <a:ext cx="7300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i="1" dirty="0"/>
              <a:t>No</a:t>
            </a:r>
            <a:r>
              <a:rPr lang="en-US" altLang="ja-JP" sz="4800" b="1" i="1" dirty="0"/>
              <a:t>, unfortunately…</a:t>
            </a:r>
            <a:endParaRPr kumimoji="1" lang="ja-JP" alt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427936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87045" y="2127716"/>
            <a:ext cx="8139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/>
              <a:t>“Quantum Zeno Effect for Exponentially Decaying Systems”</a:t>
            </a:r>
          </a:p>
          <a:p>
            <a:r>
              <a:rPr lang="en-US" altLang="ja-JP" sz="2400" b="1" i="1" dirty="0"/>
              <a:t>     K. </a:t>
            </a:r>
            <a:r>
              <a:rPr lang="en-US" altLang="ja-JP" sz="2400" b="1" i="1" dirty="0" err="1"/>
              <a:t>Koshino</a:t>
            </a:r>
            <a:r>
              <a:rPr lang="en-US" altLang="ja-JP" sz="2400" b="1" i="1" dirty="0"/>
              <a:t> and A. Shimizu, Phys. Rev. Lett. 92, 030401 (2004)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2124" y="45493"/>
            <a:ext cx="11165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If not ideal but </a:t>
            </a:r>
            <a:r>
              <a:rPr kumimoji="1" lang="en-US" altLang="ja-JP" sz="3200" b="1" i="1" dirty="0">
                <a:solidFill>
                  <a:srgbClr val="0070C0"/>
                </a:solidFill>
              </a:rPr>
              <a:t>general measurements </a:t>
            </a:r>
            <a:r>
              <a:rPr kumimoji="1" lang="en-US" altLang="ja-JP" sz="3200" b="1" i="1" dirty="0"/>
              <a:t>are adopted, various kinds of Zeno effects, including ordinary quantum Zeno effects and anti-Zeno effects, are caused for exponentially decaying systems. </a:t>
            </a:r>
            <a:endParaRPr kumimoji="1" lang="ja-JP" altLang="en-US" sz="3200" b="1" i="1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853049"/>
              </p:ext>
            </p:extLst>
          </p:nvPr>
        </p:nvGraphicFramePr>
        <p:xfrm>
          <a:off x="4589463" y="4652449"/>
          <a:ext cx="2921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14120" imgH="215640" progId="Equation.3">
                  <p:embed/>
                </p:oleObj>
              </mc:Choice>
              <mc:Fallback>
                <p:oleObj name="数式" r:id="rId2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89463" y="4652449"/>
                        <a:ext cx="2921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矢印コネクタ 4"/>
          <p:cNvCxnSpPr/>
          <p:nvPr/>
        </p:nvCxnSpPr>
        <p:spPr>
          <a:xfrm flipV="1">
            <a:off x="1838629" y="6262414"/>
            <a:ext cx="7895307" cy="1978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2207829" y="3895244"/>
            <a:ext cx="11701" cy="252460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リーフォーム 7"/>
          <p:cNvSpPr/>
          <p:nvPr/>
        </p:nvSpPr>
        <p:spPr>
          <a:xfrm>
            <a:off x="2227006" y="4219709"/>
            <a:ext cx="7093975" cy="2062488"/>
          </a:xfrm>
          <a:custGeom>
            <a:avLst/>
            <a:gdLst>
              <a:gd name="connsiteX0" fmla="*/ 0 w 6843252"/>
              <a:gd name="connsiteY0" fmla="*/ 0 h 2064774"/>
              <a:gd name="connsiteX1" fmla="*/ 176981 w 6843252"/>
              <a:gd name="connsiteY1" fmla="*/ 353961 h 2064774"/>
              <a:gd name="connsiteX2" fmla="*/ 589936 w 6843252"/>
              <a:gd name="connsiteY2" fmla="*/ 1106129 h 2064774"/>
              <a:gd name="connsiteX3" fmla="*/ 943897 w 6843252"/>
              <a:gd name="connsiteY3" fmla="*/ 1548580 h 2064774"/>
              <a:gd name="connsiteX4" fmla="*/ 1445342 w 6843252"/>
              <a:gd name="connsiteY4" fmla="*/ 1902542 h 2064774"/>
              <a:gd name="connsiteX5" fmla="*/ 2197510 w 6843252"/>
              <a:gd name="connsiteY5" fmla="*/ 2035277 h 2064774"/>
              <a:gd name="connsiteX6" fmla="*/ 2949678 w 6843252"/>
              <a:gd name="connsiteY6" fmla="*/ 2064774 h 2064774"/>
              <a:gd name="connsiteX7" fmla="*/ 6843252 w 6843252"/>
              <a:gd name="connsiteY7" fmla="*/ 2064774 h 206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3252" h="2064774">
                <a:moveTo>
                  <a:pt x="0" y="0"/>
                </a:moveTo>
                <a:cubicBezTo>
                  <a:pt x="39329" y="84803"/>
                  <a:pt x="78658" y="169606"/>
                  <a:pt x="176981" y="353961"/>
                </a:cubicBezTo>
                <a:cubicBezTo>
                  <a:pt x="275304" y="538316"/>
                  <a:pt x="462117" y="907026"/>
                  <a:pt x="589936" y="1106129"/>
                </a:cubicBezTo>
                <a:cubicBezTo>
                  <a:pt x="717755" y="1305232"/>
                  <a:pt x="801329" y="1415845"/>
                  <a:pt x="943897" y="1548580"/>
                </a:cubicBezTo>
                <a:cubicBezTo>
                  <a:pt x="1086465" y="1681315"/>
                  <a:pt x="1236407" y="1821426"/>
                  <a:pt x="1445342" y="1902542"/>
                </a:cubicBezTo>
                <a:cubicBezTo>
                  <a:pt x="1654277" y="1983658"/>
                  <a:pt x="1946787" y="2008238"/>
                  <a:pt x="2197510" y="2035277"/>
                </a:cubicBezTo>
                <a:cubicBezTo>
                  <a:pt x="2448233" y="2062316"/>
                  <a:pt x="2949678" y="2064774"/>
                  <a:pt x="2949678" y="2064774"/>
                </a:cubicBezTo>
                <a:lnTo>
                  <a:pt x="6843252" y="2064774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50431" y="4839140"/>
            <a:ext cx="464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Ideal Measurement Case</a:t>
            </a:r>
            <a:endParaRPr kumimoji="1" lang="ja-JP" altLang="en-US" sz="2000" b="1" i="1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2846440" y="5083443"/>
            <a:ext cx="2403988" cy="172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833933"/>
              </p:ext>
            </p:extLst>
          </p:nvPr>
        </p:nvGraphicFramePr>
        <p:xfrm>
          <a:off x="1948960" y="3383074"/>
          <a:ext cx="836894" cy="638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66400" imgH="203040" progId="Equation.3">
                  <p:embed/>
                </p:oleObj>
              </mc:Choice>
              <mc:Fallback>
                <p:oleObj name="数式" r:id="rId4" imgW="2664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8960" y="3383074"/>
                        <a:ext cx="836894" cy="638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972272"/>
              </p:ext>
            </p:extLst>
          </p:nvPr>
        </p:nvGraphicFramePr>
        <p:xfrm>
          <a:off x="1838629" y="4071663"/>
          <a:ext cx="2206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88560" imgH="164880" progId="Equation.3">
                  <p:embed/>
                </p:oleObj>
              </mc:Choice>
              <mc:Fallback>
                <p:oleObj name="数式" r:id="rId6" imgW="8856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8629" y="4071663"/>
                        <a:ext cx="220663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347804"/>
              </p:ext>
            </p:extLst>
          </p:nvPr>
        </p:nvGraphicFramePr>
        <p:xfrm>
          <a:off x="9891819" y="6001853"/>
          <a:ext cx="2206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88560" imgH="152280" progId="Equation.3">
                  <p:embed/>
                </p:oleObj>
              </mc:Choice>
              <mc:Fallback>
                <p:oleObj name="数式" r:id="rId8" imgW="88560" imgH="152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91819" y="6001853"/>
                        <a:ext cx="22066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722465" y="4771613"/>
            <a:ext cx="143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/>
              <a:t>Survival</a:t>
            </a:r>
          </a:p>
          <a:p>
            <a:r>
              <a:rPr lang="en-US" altLang="ja-JP" b="1" i="1" dirty="0"/>
              <a:t>probability</a:t>
            </a:r>
            <a:endParaRPr kumimoji="1" lang="ja-JP" altLang="en-US" b="1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12659" y="6346785"/>
            <a:ext cx="870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/>
              <a:t>Time</a:t>
            </a:r>
            <a:endParaRPr kumimoji="1" lang="ja-JP" altLang="en-US" b="1" i="1" dirty="0"/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803"/>
              </p:ext>
            </p:extLst>
          </p:nvPr>
        </p:nvGraphicFramePr>
        <p:xfrm>
          <a:off x="8026097" y="4739658"/>
          <a:ext cx="19732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774360" imgH="228600" progId="Equation.3">
                  <p:embed/>
                </p:oleObj>
              </mc:Choice>
              <mc:Fallback>
                <p:oleObj name="数式" r:id="rId10" imgW="7743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26097" y="4739658"/>
                        <a:ext cx="1973263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フリーフォーム 19"/>
          <p:cNvSpPr/>
          <p:nvPr/>
        </p:nvSpPr>
        <p:spPr>
          <a:xfrm>
            <a:off x="2200418" y="4216584"/>
            <a:ext cx="7431109" cy="1936998"/>
          </a:xfrm>
          <a:custGeom>
            <a:avLst/>
            <a:gdLst>
              <a:gd name="connsiteX0" fmla="*/ 0 w 7431110"/>
              <a:gd name="connsiteY0" fmla="*/ 0 h 1893194"/>
              <a:gd name="connsiteX1" fmla="*/ 656823 w 7431110"/>
              <a:gd name="connsiteY1" fmla="*/ 656822 h 1893194"/>
              <a:gd name="connsiteX2" fmla="*/ 1854558 w 7431110"/>
              <a:gd name="connsiteY2" fmla="*/ 1275008 h 1893194"/>
              <a:gd name="connsiteX3" fmla="*/ 3065172 w 7431110"/>
              <a:gd name="connsiteY3" fmla="*/ 1571222 h 1893194"/>
              <a:gd name="connsiteX4" fmla="*/ 4919730 w 7431110"/>
              <a:gd name="connsiteY4" fmla="*/ 1790163 h 1893194"/>
              <a:gd name="connsiteX5" fmla="*/ 6787166 w 7431110"/>
              <a:gd name="connsiteY5" fmla="*/ 1867437 h 1893194"/>
              <a:gd name="connsiteX6" fmla="*/ 7431110 w 7431110"/>
              <a:gd name="connsiteY6" fmla="*/ 1893194 h 189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1110" h="1893194">
                <a:moveTo>
                  <a:pt x="0" y="0"/>
                </a:moveTo>
                <a:cubicBezTo>
                  <a:pt x="173865" y="222160"/>
                  <a:pt x="347730" y="444321"/>
                  <a:pt x="656823" y="656822"/>
                </a:cubicBezTo>
                <a:cubicBezTo>
                  <a:pt x="965916" y="869323"/>
                  <a:pt x="1453167" y="1122608"/>
                  <a:pt x="1854558" y="1275008"/>
                </a:cubicBezTo>
                <a:cubicBezTo>
                  <a:pt x="2255949" y="1427408"/>
                  <a:pt x="2554310" y="1485363"/>
                  <a:pt x="3065172" y="1571222"/>
                </a:cubicBezTo>
                <a:cubicBezTo>
                  <a:pt x="3576034" y="1657081"/>
                  <a:pt x="4299398" y="1740794"/>
                  <a:pt x="4919730" y="1790163"/>
                </a:cubicBezTo>
                <a:cubicBezTo>
                  <a:pt x="5540062" y="1839532"/>
                  <a:pt x="6787166" y="1867437"/>
                  <a:pt x="6787166" y="1867437"/>
                </a:cubicBezTo>
                <a:lnTo>
                  <a:pt x="7431110" y="1893194"/>
                </a:lnTo>
              </a:path>
            </a:pathLst>
          </a:cu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66853" y="4150883"/>
            <a:ext cx="464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>
                <a:solidFill>
                  <a:srgbClr val="FF0000"/>
                </a:solidFill>
              </a:rPr>
              <a:t>Quantum Zeno Case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312379"/>
              </p:ext>
            </p:extLst>
          </p:nvPr>
        </p:nvGraphicFramePr>
        <p:xfrm>
          <a:off x="7489724" y="4045872"/>
          <a:ext cx="2006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2" imgW="787320" imgH="215640" progId="Equation.3">
                  <p:embed/>
                </p:oleObj>
              </mc:Choice>
              <mc:Fallback>
                <p:oleObj name="数式" r:id="rId12" imgW="7873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89724" y="4045872"/>
                        <a:ext cx="20066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線矢印コネクタ 24"/>
          <p:cNvCxnSpPr>
            <a:stCxn id="22" idx="1"/>
            <a:endCxn id="20" idx="1"/>
          </p:cNvCxnSpPr>
          <p:nvPr/>
        </p:nvCxnSpPr>
        <p:spPr>
          <a:xfrm flipH="1">
            <a:off x="2857241" y="4350938"/>
            <a:ext cx="2309612" cy="5376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フリーフォーム 25"/>
          <p:cNvSpPr/>
          <p:nvPr/>
        </p:nvSpPr>
        <p:spPr>
          <a:xfrm>
            <a:off x="2241755" y="4262282"/>
            <a:ext cx="7108722" cy="2020529"/>
          </a:xfrm>
          <a:custGeom>
            <a:avLst/>
            <a:gdLst>
              <a:gd name="connsiteX0" fmla="*/ 0 w 7108722"/>
              <a:gd name="connsiteY0" fmla="*/ 0 h 2020529"/>
              <a:gd name="connsiteX1" fmla="*/ 132735 w 7108722"/>
              <a:gd name="connsiteY1" fmla="*/ 929148 h 2020529"/>
              <a:gd name="connsiteX2" fmla="*/ 560439 w 7108722"/>
              <a:gd name="connsiteY2" fmla="*/ 1710813 h 2020529"/>
              <a:gd name="connsiteX3" fmla="*/ 1150374 w 7108722"/>
              <a:gd name="connsiteY3" fmla="*/ 1932039 h 2020529"/>
              <a:gd name="connsiteX4" fmla="*/ 1799303 w 7108722"/>
              <a:gd name="connsiteY4" fmla="*/ 1991032 h 2020529"/>
              <a:gd name="connsiteX5" fmla="*/ 3716593 w 7108722"/>
              <a:gd name="connsiteY5" fmla="*/ 2020529 h 2020529"/>
              <a:gd name="connsiteX6" fmla="*/ 7108722 w 7108722"/>
              <a:gd name="connsiteY6" fmla="*/ 2005781 h 202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8722" h="2020529">
                <a:moveTo>
                  <a:pt x="0" y="0"/>
                </a:moveTo>
                <a:cubicBezTo>
                  <a:pt x="19664" y="322006"/>
                  <a:pt x="39329" y="644013"/>
                  <a:pt x="132735" y="929148"/>
                </a:cubicBezTo>
                <a:cubicBezTo>
                  <a:pt x="226141" y="1214283"/>
                  <a:pt x="390833" y="1543665"/>
                  <a:pt x="560439" y="1710813"/>
                </a:cubicBezTo>
                <a:cubicBezTo>
                  <a:pt x="730045" y="1877961"/>
                  <a:pt x="943897" y="1885336"/>
                  <a:pt x="1150374" y="1932039"/>
                </a:cubicBezTo>
                <a:cubicBezTo>
                  <a:pt x="1356851" y="1978742"/>
                  <a:pt x="1371600" y="1976284"/>
                  <a:pt x="1799303" y="1991032"/>
                </a:cubicBezTo>
                <a:cubicBezTo>
                  <a:pt x="2227006" y="2005780"/>
                  <a:pt x="3716593" y="2020529"/>
                  <a:pt x="3716593" y="2020529"/>
                </a:cubicBezTo>
                <a:lnTo>
                  <a:pt x="7108722" y="2005781"/>
                </a:lnTo>
              </a:path>
            </a:pathLst>
          </a:cu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812655"/>
              </p:ext>
            </p:extLst>
          </p:nvPr>
        </p:nvGraphicFramePr>
        <p:xfrm>
          <a:off x="4741863" y="5144061"/>
          <a:ext cx="2921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14120" imgH="215640" progId="Equation.3">
                  <p:embed/>
                </p:oleObj>
              </mc:Choice>
              <mc:Fallback>
                <p:oleObj name="数式" r:id="rId2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41863" y="5144061"/>
                        <a:ext cx="2921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テキスト ボックス 27"/>
          <p:cNvSpPr txBox="1"/>
          <p:nvPr/>
        </p:nvSpPr>
        <p:spPr>
          <a:xfrm>
            <a:off x="5773993" y="5432095"/>
            <a:ext cx="4645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/>
              <a:t>Anti Zeno Case</a:t>
            </a:r>
            <a:endParaRPr kumimoji="1" lang="ja-JP" altLang="en-US" sz="2000" b="1" i="1" dirty="0"/>
          </a:p>
        </p:txBody>
      </p:sp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267469"/>
              </p:ext>
            </p:extLst>
          </p:nvPr>
        </p:nvGraphicFramePr>
        <p:xfrm>
          <a:off x="7524491" y="5351210"/>
          <a:ext cx="200501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4" imgW="787320" imgH="215640" progId="Equation.3">
                  <p:embed/>
                </p:oleObj>
              </mc:Choice>
              <mc:Fallback>
                <p:oleObj name="数式" r:id="rId14" imgW="7873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24491" y="5351210"/>
                        <a:ext cx="2005013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線矢印コネクタ 30"/>
          <p:cNvCxnSpPr>
            <a:stCxn id="28" idx="1"/>
          </p:cNvCxnSpPr>
          <p:nvPr/>
        </p:nvCxnSpPr>
        <p:spPr>
          <a:xfrm flipH="1">
            <a:off x="2785854" y="5632150"/>
            <a:ext cx="2988139" cy="200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オブジェクト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360675"/>
              </p:ext>
            </p:extLst>
          </p:nvPr>
        </p:nvGraphicFramePr>
        <p:xfrm>
          <a:off x="3949700" y="3038475"/>
          <a:ext cx="39989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6" imgW="1079280" imgH="228600" progId="Equation.3">
                  <p:embed/>
                </p:oleObj>
              </mc:Choice>
              <mc:Fallback>
                <p:oleObj name="数式" r:id="rId16" imgW="10792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949700" y="3038475"/>
                        <a:ext cx="3998913" cy="846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591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円/楕円 21"/>
          <p:cNvSpPr/>
          <p:nvPr/>
        </p:nvSpPr>
        <p:spPr>
          <a:xfrm>
            <a:off x="6317226" y="3751010"/>
            <a:ext cx="368710" cy="36870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flipH="1" flipV="1">
            <a:off x="2225760" y="1598643"/>
            <a:ext cx="29496" cy="39417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809800"/>
              </p:ext>
            </p:extLst>
          </p:nvPr>
        </p:nvGraphicFramePr>
        <p:xfrm>
          <a:off x="1260951" y="1725562"/>
          <a:ext cx="8413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0120" imgH="203040" progId="Equation.3">
                  <p:embed/>
                </p:oleObj>
              </mc:Choice>
              <mc:Fallback>
                <p:oleObj name="数式" r:id="rId2" imgW="3301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60951" y="1725562"/>
                        <a:ext cx="84137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2240509" y="1725562"/>
            <a:ext cx="979556" cy="38019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220064" y="4660491"/>
            <a:ext cx="1307690" cy="879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527753" y="3185652"/>
            <a:ext cx="486697" cy="23418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3220064" y="3893575"/>
            <a:ext cx="130768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3657600" y="3701846"/>
            <a:ext cx="368710" cy="36870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2255256" y="5527530"/>
            <a:ext cx="7493428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702597"/>
              </p:ext>
            </p:extLst>
          </p:nvPr>
        </p:nvGraphicFramePr>
        <p:xfrm>
          <a:off x="10044557" y="5349730"/>
          <a:ext cx="3238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26720" imgH="139680" progId="Equation.3">
                  <p:embed/>
                </p:oleObj>
              </mc:Choice>
              <mc:Fallback>
                <p:oleObj name="数式" r:id="rId4" imgW="12672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44557" y="5349730"/>
                        <a:ext cx="32385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eform 19"/>
          <p:cNvSpPr>
            <a:spLocks/>
          </p:cNvSpPr>
          <p:nvPr/>
        </p:nvSpPr>
        <p:spPr bwMode="auto">
          <a:xfrm>
            <a:off x="5481229" y="3333132"/>
            <a:ext cx="1657350" cy="1053285"/>
          </a:xfrm>
          <a:custGeom>
            <a:avLst/>
            <a:gdLst>
              <a:gd name="T0" fmla="*/ 0 w 1044"/>
              <a:gd name="T1" fmla="*/ 151 h 250"/>
              <a:gd name="T2" fmla="*/ 318 w 1044"/>
              <a:gd name="T3" fmla="*/ 151 h 250"/>
              <a:gd name="T4" fmla="*/ 409 w 1044"/>
              <a:gd name="T5" fmla="*/ 15 h 250"/>
              <a:gd name="T6" fmla="*/ 454 w 1044"/>
              <a:gd name="T7" fmla="*/ 242 h 250"/>
              <a:gd name="T8" fmla="*/ 499 w 1044"/>
              <a:gd name="T9" fmla="*/ 61 h 250"/>
              <a:gd name="T10" fmla="*/ 590 w 1044"/>
              <a:gd name="T11" fmla="*/ 197 h 250"/>
              <a:gd name="T12" fmla="*/ 681 w 1044"/>
              <a:gd name="T13" fmla="*/ 61 h 250"/>
              <a:gd name="T14" fmla="*/ 726 w 1044"/>
              <a:gd name="T15" fmla="*/ 242 h 250"/>
              <a:gd name="T16" fmla="*/ 817 w 1044"/>
              <a:gd name="T17" fmla="*/ 15 h 250"/>
              <a:gd name="T18" fmla="*/ 908 w 1044"/>
              <a:gd name="T19" fmla="*/ 197 h 250"/>
              <a:gd name="T20" fmla="*/ 1044 w 1044"/>
              <a:gd name="T21" fmla="*/ 151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44" h="250">
                <a:moveTo>
                  <a:pt x="0" y="151"/>
                </a:moveTo>
                <a:cubicBezTo>
                  <a:pt x="125" y="162"/>
                  <a:pt x="250" y="174"/>
                  <a:pt x="318" y="151"/>
                </a:cubicBezTo>
                <a:cubicBezTo>
                  <a:pt x="386" y="128"/>
                  <a:pt x="386" y="0"/>
                  <a:pt x="409" y="15"/>
                </a:cubicBezTo>
                <a:cubicBezTo>
                  <a:pt x="432" y="30"/>
                  <a:pt x="439" y="234"/>
                  <a:pt x="454" y="242"/>
                </a:cubicBezTo>
                <a:cubicBezTo>
                  <a:pt x="469" y="250"/>
                  <a:pt x="476" y="68"/>
                  <a:pt x="499" y="61"/>
                </a:cubicBezTo>
                <a:cubicBezTo>
                  <a:pt x="522" y="54"/>
                  <a:pt x="560" y="197"/>
                  <a:pt x="590" y="197"/>
                </a:cubicBezTo>
                <a:cubicBezTo>
                  <a:pt x="620" y="197"/>
                  <a:pt x="658" y="54"/>
                  <a:pt x="681" y="61"/>
                </a:cubicBezTo>
                <a:cubicBezTo>
                  <a:pt x="704" y="68"/>
                  <a:pt x="703" y="250"/>
                  <a:pt x="726" y="242"/>
                </a:cubicBezTo>
                <a:cubicBezTo>
                  <a:pt x="749" y="234"/>
                  <a:pt x="787" y="22"/>
                  <a:pt x="817" y="15"/>
                </a:cubicBezTo>
                <a:cubicBezTo>
                  <a:pt x="847" y="8"/>
                  <a:pt x="870" y="174"/>
                  <a:pt x="908" y="197"/>
                </a:cubicBezTo>
                <a:cubicBezTo>
                  <a:pt x="946" y="220"/>
                  <a:pt x="1014" y="159"/>
                  <a:pt x="1044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6703683" y="3937825"/>
            <a:ext cx="751807" cy="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3244644" y="3083373"/>
            <a:ext cx="1327355" cy="1591862"/>
          </a:xfrm>
          <a:custGeom>
            <a:avLst/>
            <a:gdLst>
              <a:gd name="connsiteX0" fmla="*/ 0 w 1327355"/>
              <a:gd name="connsiteY0" fmla="*/ 1577114 h 1591862"/>
              <a:gd name="connsiteX1" fmla="*/ 324465 w 1327355"/>
              <a:gd name="connsiteY1" fmla="*/ 1370636 h 1591862"/>
              <a:gd name="connsiteX2" fmla="*/ 501446 w 1327355"/>
              <a:gd name="connsiteY2" fmla="*/ 117023 h 1591862"/>
              <a:gd name="connsiteX3" fmla="*/ 693175 w 1327355"/>
              <a:gd name="connsiteY3" fmla="*/ 176017 h 1591862"/>
              <a:gd name="connsiteX4" fmla="*/ 796413 w 1327355"/>
              <a:gd name="connsiteY4" fmla="*/ 1193656 h 1591862"/>
              <a:gd name="connsiteX5" fmla="*/ 1002891 w 1327355"/>
              <a:gd name="connsiteY5" fmla="*/ 1518120 h 1591862"/>
              <a:gd name="connsiteX6" fmla="*/ 1327355 w 1327355"/>
              <a:gd name="connsiteY6" fmla="*/ 1591862 h 159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7355" h="1591862">
                <a:moveTo>
                  <a:pt x="0" y="1577114"/>
                </a:moveTo>
                <a:cubicBezTo>
                  <a:pt x="120445" y="1595549"/>
                  <a:pt x="240891" y="1613985"/>
                  <a:pt x="324465" y="1370636"/>
                </a:cubicBezTo>
                <a:cubicBezTo>
                  <a:pt x="408039" y="1127287"/>
                  <a:pt x="439994" y="316126"/>
                  <a:pt x="501446" y="117023"/>
                </a:cubicBezTo>
                <a:cubicBezTo>
                  <a:pt x="562898" y="-82080"/>
                  <a:pt x="644014" y="-3422"/>
                  <a:pt x="693175" y="176017"/>
                </a:cubicBezTo>
                <a:cubicBezTo>
                  <a:pt x="742336" y="355456"/>
                  <a:pt x="744794" y="969972"/>
                  <a:pt x="796413" y="1193656"/>
                </a:cubicBezTo>
                <a:cubicBezTo>
                  <a:pt x="848032" y="1417340"/>
                  <a:pt x="914401" y="1451752"/>
                  <a:pt x="1002891" y="1518120"/>
                </a:cubicBezTo>
                <a:cubicBezTo>
                  <a:pt x="1091381" y="1584488"/>
                  <a:pt x="1209368" y="1588175"/>
                  <a:pt x="1327355" y="159186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4" name="オブジェクト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135794"/>
              </p:ext>
            </p:extLst>
          </p:nvPr>
        </p:nvGraphicFramePr>
        <p:xfrm>
          <a:off x="3388133" y="2336575"/>
          <a:ext cx="1151471" cy="690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80880" imgH="228600" progId="Equation.3">
                  <p:embed/>
                </p:oleObj>
              </mc:Choice>
              <mc:Fallback>
                <p:oleObj name="数式" r:id="rId6" imgW="380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88133" y="2336575"/>
                        <a:ext cx="1151471" cy="690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253391"/>
              </p:ext>
            </p:extLst>
          </p:nvPr>
        </p:nvGraphicFramePr>
        <p:xfrm>
          <a:off x="6033484" y="2264211"/>
          <a:ext cx="1395079" cy="80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419040" imgH="241200" progId="Equation.3">
                  <p:embed/>
                </p:oleObj>
              </mc:Choice>
              <mc:Fallback>
                <p:oleObj name="数式" r:id="rId8" imgW="4190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33484" y="2264211"/>
                        <a:ext cx="1395079" cy="80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510906"/>
              </p:ext>
            </p:extLst>
          </p:nvPr>
        </p:nvGraphicFramePr>
        <p:xfrm>
          <a:off x="1934140" y="5717921"/>
          <a:ext cx="837088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2209680" imgH="304560" progId="Equation.3">
                  <p:embed/>
                </p:oleObj>
              </mc:Choice>
              <mc:Fallback>
                <p:oleObj name="数式" r:id="rId10" imgW="2209680" imgH="304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34140" y="5717921"/>
                        <a:ext cx="8370887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Of course, the quantum Zeno paradox </a:t>
            </a:r>
            <a:r>
              <a:rPr lang="en-US" altLang="ja-JP" sz="3200" b="1" i="1" dirty="0"/>
              <a:t>of</a:t>
            </a:r>
            <a:r>
              <a:rPr lang="en-US" altLang="ja-JP" sz="3200" b="1" i="1" dirty="0">
                <a:solidFill>
                  <a:srgbClr val="0070C0"/>
                </a:solidFill>
              </a:rPr>
              <a:t> general measurements  </a:t>
            </a:r>
            <a:r>
              <a:rPr kumimoji="1" lang="en-US" altLang="ja-JP" sz="3200" b="1" i="1" dirty="0"/>
              <a:t>should be resolved </a:t>
            </a:r>
            <a:r>
              <a:rPr kumimoji="1" lang="en-US" altLang="ja-JP" sz="3200" b="1" i="1" dirty="0">
                <a:solidFill>
                  <a:srgbClr val="0070C0"/>
                </a:solidFill>
              </a:rPr>
              <a:t>for general unstable quantum systems </a:t>
            </a:r>
            <a:r>
              <a:rPr kumimoji="1" lang="en-US" altLang="ja-JP" sz="3200" b="1" i="1" dirty="0"/>
              <a:t>like quantum tunneling </a:t>
            </a:r>
            <a:r>
              <a:rPr lang="en-US" altLang="ja-JP" sz="3200" b="1" i="1" dirty="0"/>
              <a:t>of quantum dots in condensed matter physics</a:t>
            </a:r>
            <a:r>
              <a:rPr kumimoji="1" lang="en-US" altLang="ja-JP" sz="3200" b="1" i="1" dirty="0"/>
              <a:t>.</a:t>
            </a:r>
            <a:endParaRPr kumimoji="1" lang="ja-JP" altLang="en-US" sz="3200" b="1" i="1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55" y="3382492"/>
            <a:ext cx="1494503" cy="737035"/>
          </a:xfrm>
          <a:prstGeom prst="rect">
            <a:avLst/>
          </a:prstGeom>
        </p:spPr>
      </p:pic>
      <p:sp>
        <p:nvSpPr>
          <p:cNvPr id="29" name="ストライプ矢印 28"/>
          <p:cNvSpPr/>
          <p:nvPr/>
        </p:nvSpPr>
        <p:spPr>
          <a:xfrm>
            <a:off x="4707671" y="2389573"/>
            <a:ext cx="1261903" cy="5038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/>
          <p:nvPr/>
        </p:nvCxnSpPr>
        <p:spPr>
          <a:xfrm flipV="1">
            <a:off x="7340075" y="6622026"/>
            <a:ext cx="1022263" cy="1474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526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1A4AF08-36E3-D261-788F-F9C04237B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64" y="2736210"/>
            <a:ext cx="6775150" cy="396786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57F73B3-1D5C-C31A-F493-998FA1AA5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65" y="2342406"/>
            <a:ext cx="2091552" cy="103147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170998-BDCE-25BB-C7CB-E402C05E614D}"/>
              </a:ext>
            </a:extLst>
          </p:cNvPr>
          <p:cNvSpPr txBox="1"/>
          <p:nvPr/>
        </p:nvSpPr>
        <p:spPr>
          <a:xfrm>
            <a:off x="1066800" y="521967"/>
            <a:ext cx="1005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/>
              <a:t>Does continuous monitoring generate “measurement induced phase transition”?</a:t>
            </a:r>
            <a:endParaRPr kumimoji="1" lang="ja-JP" altLang="en-US" sz="4000" b="1" i="1" dirty="0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A0C18485-D2B7-8164-49CA-D028A99C6115}"/>
              </a:ext>
            </a:extLst>
          </p:cNvPr>
          <p:cNvSpPr/>
          <p:nvPr/>
        </p:nvSpPr>
        <p:spPr>
          <a:xfrm>
            <a:off x="7373523" y="3521595"/>
            <a:ext cx="2053389" cy="698481"/>
          </a:xfrm>
          <a:custGeom>
            <a:avLst/>
            <a:gdLst>
              <a:gd name="connsiteX0" fmla="*/ 0 w 2053389"/>
              <a:gd name="connsiteY0" fmla="*/ 698481 h 698481"/>
              <a:gd name="connsiteX1" fmla="*/ 481263 w 2053389"/>
              <a:gd name="connsiteY1" fmla="*/ 249302 h 698481"/>
              <a:gd name="connsiteX2" fmla="*/ 986589 w 2053389"/>
              <a:gd name="connsiteY2" fmla="*/ 554102 h 698481"/>
              <a:gd name="connsiteX3" fmla="*/ 1114926 w 2053389"/>
              <a:gd name="connsiteY3" fmla="*/ 650 h 698481"/>
              <a:gd name="connsiteX4" fmla="*/ 1588168 w 2053389"/>
              <a:gd name="connsiteY4" fmla="*/ 433787 h 698481"/>
              <a:gd name="connsiteX5" fmla="*/ 1628273 w 2053389"/>
              <a:gd name="connsiteY5" fmla="*/ 16692 h 698481"/>
              <a:gd name="connsiteX6" fmla="*/ 1900989 w 2053389"/>
              <a:gd name="connsiteY6" fmla="*/ 169092 h 698481"/>
              <a:gd name="connsiteX7" fmla="*/ 2053389 w 2053389"/>
              <a:gd name="connsiteY7" fmla="*/ 72839 h 69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3389" h="698481">
                <a:moveTo>
                  <a:pt x="0" y="698481"/>
                </a:moveTo>
                <a:cubicBezTo>
                  <a:pt x="158416" y="485923"/>
                  <a:pt x="316832" y="273365"/>
                  <a:pt x="481263" y="249302"/>
                </a:cubicBezTo>
                <a:cubicBezTo>
                  <a:pt x="645694" y="225239"/>
                  <a:pt x="880979" y="595544"/>
                  <a:pt x="986589" y="554102"/>
                </a:cubicBezTo>
                <a:cubicBezTo>
                  <a:pt x="1092199" y="512660"/>
                  <a:pt x="1014663" y="20702"/>
                  <a:pt x="1114926" y="650"/>
                </a:cubicBezTo>
                <a:cubicBezTo>
                  <a:pt x="1215189" y="-19402"/>
                  <a:pt x="1502610" y="431113"/>
                  <a:pt x="1588168" y="433787"/>
                </a:cubicBezTo>
                <a:cubicBezTo>
                  <a:pt x="1673726" y="436461"/>
                  <a:pt x="1576136" y="60808"/>
                  <a:pt x="1628273" y="16692"/>
                </a:cubicBezTo>
                <a:cubicBezTo>
                  <a:pt x="1680410" y="-27424"/>
                  <a:pt x="1830136" y="159734"/>
                  <a:pt x="1900989" y="169092"/>
                </a:cubicBezTo>
                <a:cubicBezTo>
                  <a:pt x="1971842" y="178450"/>
                  <a:pt x="2012615" y="125644"/>
                  <a:pt x="2053389" y="72839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B2A55CDE-58A1-0975-B9D9-BEF4911C964E}"/>
              </a:ext>
            </a:extLst>
          </p:cNvPr>
          <p:cNvCxnSpPr>
            <a:cxnSpLocks/>
            <a:stCxn id="9" idx="7"/>
          </p:cNvCxnSpPr>
          <p:nvPr/>
        </p:nvCxnSpPr>
        <p:spPr>
          <a:xfrm flipV="1">
            <a:off x="9426912" y="3336405"/>
            <a:ext cx="182309" cy="25802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1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9926" y="417589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400" b="1" i="1" dirty="0"/>
              <a:t>Anyway, ideal measurements are difficult to realize in ordinary situations. In practice, only </a:t>
            </a:r>
            <a:r>
              <a:rPr lang="en-US" altLang="ja-JP" sz="4400" b="1" i="1" dirty="0">
                <a:solidFill>
                  <a:srgbClr val="0070C0"/>
                </a:solidFill>
              </a:rPr>
              <a:t>general indirect measurements</a:t>
            </a:r>
            <a:r>
              <a:rPr lang="en-US" altLang="ja-JP" sz="4400" b="1" i="1" dirty="0"/>
              <a:t> are feasible, and these measurements appear to influence the dynamics of the monitored quantum systems as well.</a:t>
            </a:r>
          </a:p>
          <a:p>
            <a:endParaRPr lang="en-US" altLang="ja-JP" sz="4400" i="1" dirty="0"/>
          </a:p>
          <a:p>
            <a:r>
              <a:rPr lang="en-US" altLang="ja-JP" sz="4400" b="1" i="1" dirty="0"/>
              <a:t>Therefore, the quantum Zeno paradox must be resolved </a:t>
            </a:r>
            <a:r>
              <a:rPr lang="en-US" altLang="ja-JP" sz="4400" b="1" i="1" dirty="0">
                <a:solidFill>
                  <a:srgbClr val="0070C0"/>
                </a:solidFill>
              </a:rPr>
              <a:t>in a unified way</a:t>
            </a:r>
            <a:r>
              <a:rPr lang="en-US" altLang="ja-JP" sz="4400" b="1" i="1" dirty="0"/>
              <a:t>, even in general cases!</a:t>
            </a:r>
            <a:endParaRPr lang="en-US" altLang="ja-JP" sz="4400" i="1" dirty="0"/>
          </a:p>
        </p:txBody>
      </p:sp>
    </p:spTree>
    <p:extLst>
      <p:ext uri="{BB962C8B-B14F-4D97-AF65-F5344CB8AC3E}">
        <p14:creationId xmlns:p14="http://schemas.microsoft.com/office/powerpoint/2010/main" val="1286882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31942" y="-26418"/>
            <a:ext cx="123867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i="1" dirty="0"/>
              <a:t>Taking account of this realistic aspect, t</a:t>
            </a:r>
            <a:r>
              <a:rPr kumimoji="1" lang="en-US" altLang="ja-JP" sz="4400" b="1" i="1" dirty="0"/>
              <a:t>he quantum Zeno paradox </a:t>
            </a:r>
            <a:r>
              <a:rPr lang="en-US" altLang="ja-JP" sz="4400" b="1" i="1" dirty="0"/>
              <a:t>becomes</a:t>
            </a:r>
            <a:r>
              <a:rPr kumimoji="1" lang="en-US" altLang="ja-JP" sz="4400" b="1" i="1" dirty="0"/>
              <a:t> serious again even for the </a:t>
            </a:r>
            <a:r>
              <a:rPr kumimoji="1" lang="en-US" altLang="ja-JP" sz="4400" b="1" i="1" dirty="0" err="1"/>
              <a:t>Schr</a:t>
            </a:r>
            <a:r>
              <a:rPr kumimoji="1" lang="az-Cyrl-AZ" altLang="ja-JP" sz="4400" b="1" i="1" dirty="0"/>
              <a:t>ӧ</a:t>
            </a:r>
            <a:r>
              <a:rPr kumimoji="1" lang="en-US" altLang="ja-JP" sz="4400" b="1" i="1" dirty="0"/>
              <a:t>dinger’s cat experiment</a:t>
            </a:r>
            <a:r>
              <a:rPr lang="en-US" altLang="ja-JP" sz="4400" b="1" i="1" dirty="0"/>
              <a:t>.</a:t>
            </a:r>
            <a:r>
              <a:rPr kumimoji="1" lang="en-US" altLang="ja-JP" sz="4400" b="1" i="1" dirty="0"/>
              <a:t> </a:t>
            </a:r>
            <a:endParaRPr kumimoji="1" lang="ja-JP" altLang="en-US" sz="4400" b="1" i="1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169" y="3430869"/>
            <a:ext cx="3170199" cy="303088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972" y="4946311"/>
            <a:ext cx="1494503" cy="737035"/>
          </a:xfrm>
          <a:prstGeom prst="rect">
            <a:avLst/>
          </a:prstGeom>
        </p:spPr>
      </p:pic>
      <p:cxnSp>
        <p:nvCxnSpPr>
          <p:cNvPr id="23" name="曲線コネクタ 22"/>
          <p:cNvCxnSpPr/>
          <p:nvPr/>
        </p:nvCxnSpPr>
        <p:spPr>
          <a:xfrm rot="10800000">
            <a:off x="1960323" y="4580613"/>
            <a:ext cx="1462628" cy="849802"/>
          </a:xfrm>
          <a:prstGeom prst="curvedConnector3">
            <a:avLst/>
          </a:prstGeom>
          <a:ln w="171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162223" y="2549291"/>
            <a:ext cx="419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Quantum Zeno Effect?</a:t>
            </a:r>
            <a:endParaRPr kumimoji="1" lang="ja-JP" altLang="en-US" sz="3200" b="1" i="1" dirty="0"/>
          </a:p>
        </p:txBody>
      </p:sp>
      <p:pic>
        <p:nvPicPr>
          <p:cNvPr id="24" name="Picture 2" descr="http://pedia.myjcom.jp/ja/9/91/350px-Schrodingers_cat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958" y="3632575"/>
            <a:ext cx="5920993" cy="3146586"/>
          </a:xfrm>
          <a:prstGeom prst="rect">
            <a:avLst/>
          </a:prstGeom>
          <a:noFill/>
        </p:spPr>
      </p:pic>
      <p:sp>
        <p:nvSpPr>
          <p:cNvPr id="30" name="下カーブ矢印 29"/>
          <p:cNvSpPr/>
          <p:nvPr/>
        </p:nvSpPr>
        <p:spPr>
          <a:xfrm>
            <a:off x="1960322" y="2030558"/>
            <a:ext cx="9043092" cy="2066146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1" name="曲線コネクタ 20"/>
          <p:cNvCxnSpPr>
            <a:endCxn id="18" idx="3"/>
          </p:cNvCxnSpPr>
          <p:nvPr/>
        </p:nvCxnSpPr>
        <p:spPr>
          <a:xfrm rot="10800000" flipV="1">
            <a:off x="4909475" y="4759923"/>
            <a:ext cx="1351442" cy="554906"/>
          </a:xfrm>
          <a:prstGeom prst="curvedConnector3">
            <a:avLst/>
          </a:prstGeom>
          <a:ln w="158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761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11368" y="2014299"/>
            <a:ext cx="10612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800" b="1" i="1" dirty="0"/>
              <a:t>II. Surviving </a:t>
            </a:r>
            <a:r>
              <a:rPr lang="en-US" altLang="ja-JP" sz="4800" b="1" i="1" dirty="0" err="1"/>
              <a:t>Schr</a:t>
            </a:r>
            <a:r>
              <a:rPr lang="az-Cyrl-AZ" altLang="ja-JP" sz="4800" b="1" i="1" dirty="0"/>
              <a:t>ӧ</a:t>
            </a:r>
            <a:r>
              <a:rPr lang="en-US" altLang="ja-JP" sz="4800" b="1" i="1" dirty="0"/>
              <a:t>dinger’s Cat Paradox   </a:t>
            </a:r>
          </a:p>
          <a:p>
            <a:r>
              <a:rPr lang="en-US" altLang="ja-JP" sz="4800" b="1" i="1" dirty="0"/>
              <a:t>    by Quantum Zeno Effects</a:t>
            </a:r>
          </a:p>
          <a:p>
            <a:endParaRPr lang="en-US" altLang="ja-JP" sz="4800" b="1" i="1" dirty="0"/>
          </a:p>
        </p:txBody>
      </p:sp>
    </p:spTree>
    <p:extLst>
      <p:ext uri="{BB962C8B-B14F-4D97-AF65-F5344CB8AC3E}">
        <p14:creationId xmlns:p14="http://schemas.microsoft.com/office/powerpoint/2010/main" val="3243267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07" y="3174727"/>
            <a:ext cx="3656493" cy="29244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22967" y="144268"/>
            <a:ext cx="9925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i="1" dirty="0"/>
              <a:t>At present, postulating </a:t>
            </a:r>
            <a:r>
              <a:rPr lang="en-US" altLang="ja-JP" sz="3600" b="1" i="1" dirty="0">
                <a:solidFill>
                  <a:srgbClr val="0070C0"/>
                </a:solidFill>
              </a:rPr>
              <a:t>a cat in a pure state </a:t>
            </a:r>
            <a:r>
              <a:rPr lang="en-US" altLang="ja-JP" sz="3600" b="1" i="1" dirty="0"/>
              <a:t>is not </a:t>
            </a:r>
          </a:p>
          <a:p>
            <a:r>
              <a:rPr lang="en-US" altLang="ja-JP" sz="3600" b="1" i="1" dirty="0"/>
              <a:t>as implausible as postulating a black hole in one!</a:t>
            </a:r>
            <a:endParaRPr kumimoji="1" lang="ja-JP" altLang="en-US" sz="3600" b="1" i="1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026968"/>
              </p:ext>
            </p:extLst>
          </p:nvPr>
        </p:nvGraphicFramePr>
        <p:xfrm>
          <a:off x="1771418" y="1876256"/>
          <a:ext cx="1606840" cy="1104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68280" imgH="253800" progId="Equation.3">
                  <p:embed/>
                </p:oleObj>
              </mc:Choice>
              <mc:Fallback>
                <p:oleObj name="数式" r:id="rId3" imgW="3682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1418" y="1876256"/>
                        <a:ext cx="1606840" cy="1104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812434"/>
              </p:ext>
            </p:extLst>
          </p:nvPr>
        </p:nvGraphicFramePr>
        <p:xfrm>
          <a:off x="6562994" y="1876059"/>
          <a:ext cx="28257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647640" imgH="253800" progId="Equation.3">
                  <p:embed/>
                </p:oleObj>
              </mc:Choice>
              <mc:Fallback>
                <p:oleObj name="数式" r:id="rId5" imgW="6476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62994" y="1876059"/>
                        <a:ext cx="282575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descr="ねこ２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49" y="3889605"/>
            <a:ext cx="2523578" cy="20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9460725" y="6059288"/>
            <a:ext cx="1073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NASA</a:t>
            </a:r>
            <a:endParaRPr kumimoji="1" lang="ja-JP" altLang="en-US" sz="1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3238A5-C6EE-3767-E1D0-DB94C0037558}"/>
              </a:ext>
            </a:extLst>
          </p:cNvPr>
          <p:cNvSpPr txBox="1"/>
          <p:nvPr/>
        </p:nvSpPr>
        <p:spPr>
          <a:xfrm>
            <a:off x="10415336" y="669576"/>
            <a:ext cx="106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/>
              <a:t>😉</a:t>
            </a:r>
          </a:p>
        </p:txBody>
      </p:sp>
    </p:spTree>
    <p:extLst>
      <p:ext uri="{BB962C8B-B14F-4D97-AF65-F5344CB8AC3E}">
        <p14:creationId xmlns:p14="http://schemas.microsoft.com/office/powerpoint/2010/main" val="190006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1063902-994C-3D37-71E5-0459F5232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53"/>
            <a:ext cx="12192000" cy="669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99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29360" y="348301"/>
            <a:ext cx="11024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1" dirty="0"/>
              <a:t>At the initial time t=0, the unstable atom is in the excited state and the cat is alive.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049712"/>
              </p:ext>
            </p:extLst>
          </p:nvPr>
        </p:nvGraphicFramePr>
        <p:xfrm>
          <a:off x="2417153" y="2102120"/>
          <a:ext cx="6964363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625400" imgH="253800" progId="Equation.3">
                  <p:embed/>
                </p:oleObj>
              </mc:Choice>
              <mc:Fallback>
                <p:oleObj name="数式" r:id="rId2" imgW="1625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153" y="2102120"/>
                        <a:ext cx="6964363" cy="1089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円/楕円 5"/>
          <p:cNvSpPr/>
          <p:nvPr/>
        </p:nvSpPr>
        <p:spPr>
          <a:xfrm>
            <a:off x="4602099" y="4570255"/>
            <a:ext cx="1280547" cy="1209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186495" y="4953256"/>
            <a:ext cx="103663" cy="107731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803229" y="5030307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4803230" y="5307475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88033" y="5780088"/>
            <a:ext cx="185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>
                <a:solidFill>
                  <a:srgbClr val="FF0000"/>
                </a:solidFill>
              </a:rPr>
              <a:t>Unstable atom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774887"/>
              </p:ext>
            </p:extLst>
          </p:nvPr>
        </p:nvGraphicFramePr>
        <p:xfrm>
          <a:off x="6126384" y="4625072"/>
          <a:ext cx="908990" cy="982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64880" imgH="177480" progId="Equation.3">
                  <p:embed/>
                </p:oleObj>
              </mc:Choice>
              <mc:Fallback>
                <p:oleObj name="数式" r:id="rId4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384" y="4625072"/>
                        <a:ext cx="908990" cy="982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 descr="ねこ２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112" y="4298044"/>
            <a:ext cx="2523578" cy="20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693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ia.myjcom.jp/ja/9/91/350px-Schrodingers_cat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79" y="2034863"/>
            <a:ext cx="7881602" cy="4188510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0" y="506474"/>
            <a:ext cx="11694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i="1" dirty="0"/>
              <a:t>Eventually, the system evolves in a superposition of </a:t>
            </a:r>
          </a:p>
          <a:p>
            <a:r>
              <a:rPr lang="en-US" altLang="ja-JP" sz="4000" b="1" i="1" dirty="0"/>
              <a:t>two macro quantum states: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07676" y="6274434"/>
            <a:ext cx="121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Fig. Wikipedia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76244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445745"/>
              </p:ext>
            </p:extLst>
          </p:nvPr>
        </p:nvGraphicFramePr>
        <p:xfrm>
          <a:off x="504825" y="72935"/>
          <a:ext cx="10723563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54280" imgH="253800" progId="Equation.3">
                  <p:embed/>
                </p:oleObj>
              </mc:Choice>
              <mc:Fallback>
                <p:oleObj name="数式" r:id="rId2" imgW="26542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4825" y="72935"/>
                        <a:ext cx="10723563" cy="102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0299744" y="824203"/>
            <a:ext cx="1902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/>
              <a:t>Very s</a:t>
            </a:r>
            <a:r>
              <a:rPr kumimoji="1" lang="en-US" altLang="ja-JP" sz="2400" b="1" i="1" dirty="0"/>
              <a:t>mall contributions</a:t>
            </a:r>
            <a:endParaRPr kumimoji="1" lang="ja-JP" altLang="en-US" sz="2400" b="1" i="1" dirty="0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3667116" y="977766"/>
            <a:ext cx="363384" cy="311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596976" y="1243738"/>
            <a:ext cx="3291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/>
              <a:t>Excited state of particle</a:t>
            </a:r>
            <a:endParaRPr kumimoji="1" lang="ja-JP" altLang="en-US" sz="2400" b="1" i="1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7515405" y="994032"/>
            <a:ext cx="312580" cy="322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419860" y="1305987"/>
            <a:ext cx="343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/>
              <a:t>Ground</a:t>
            </a:r>
            <a:r>
              <a:rPr kumimoji="1" lang="en-US" altLang="ja-JP" sz="2400" b="1" i="1" dirty="0"/>
              <a:t> state of particle</a:t>
            </a:r>
            <a:endParaRPr kumimoji="1" lang="ja-JP" altLang="en-US" sz="2400" b="1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02310" y="949364"/>
            <a:ext cx="208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>
                <a:solidFill>
                  <a:srgbClr val="FF0000"/>
                </a:solidFill>
              </a:rPr>
              <a:t>Alive </a:t>
            </a:r>
            <a:r>
              <a:rPr lang="en-US" altLang="ja-JP" sz="2400" b="1" i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at state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60214" y="931598"/>
            <a:ext cx="204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>
                <a:solidFill>
                  <a:srgbClr val="FF0000"/>
                </a:solidFill>
              </a:rPr>
              <a:t>Dead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</a:rPr>
              <a:t>c</a:t>
            </a:r>
            <a:r>
              <a:rPr kumimoji="1" lang="en-US" altLang="ja-JP" sz="2400" b="1" i="1" dirty="0">
                <a:solidFill>
                  <a:srgbClr val="FF0000"/>
                </a:solidFill>
              </a:rPr>
              <a:t>at state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98738" y="2210459"/>
            <a:ext cx="1238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Watching the cat </a:t>
            </a:r>
            <a:r>
              <a:rPr lang="en-US" altLang="ja-JP" sz="3200" b="1" i="1" dirty="0"/>
              <a:t>i</a:t>
            </a:r>
            <a:r>
              <a:rPr kumimoji="1" lang="en-US" altLang="ja-JP" sz="3200" b="1" i="1" dirty="0"/>
              <a:t>s a negative-result measurement of the particle decay.</a:t>
            </a:r>
            <a:endParaRPr kumimoji="1" lang="ja-JP" altLang="en-US" sz="3200" b="1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248" y="3004519"/>
            <a:ext cx="12067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1" dirty="0"/>
              <a:t>If so, w</a:t>
            </a:r>
            <a:r>
              <a:rPr kumimoji="1" lang="en-US" altLang="ja-JP" sz="3200" b="1" i="1" dirty="0"/>
              <a:t>atching the cat continuously may cause the quantum Zeno effect and prevent the particle decay!?</a:t>
            </a:r>
            <a:endParaRPr kumimoji="1" lang="ja-JP" altLang="en-US" sz="3200" b="1" i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4328" y="4303273"/>
            <a:ext cx="1214477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1" dirty="0"/>
              <a:t>Can the cat remain alive as long as the consciousness of the observer watching it is maintained!?</a:t>
            </a:r>
          </a:p>
          <a:p>
            <a:endParaRPr lang="en-US" altLang="ja-JP" sz="1100" b="1" i="1" dirty="0">
              <a:solidFill>
                <a:srgbClr val="FF0000"/>
              </a:solidFill>
            </a:endParaRPr>
          </a:p>
          <a:p>
            <a:r>
              <a:rPr lang="en-US" altLang="ja-JP" sz="3200" b="1" i="1" dirty="0">
                <a:solidFill>
                  <a:srgbClr val="FF0000"/>
                </a:solidFill>
              </a:rPr>
              <a:t>Do ordinary passive observations of quantum systems really affect their dynamics in such a way??</a:t>
            </a:r>
          </a:p>
        </p:txBody>
      </p:sp>
    </p:spTree>
    <p:extLst>
      <p:ext uri="{BB962C8B-B14F-4D97-AF65-F5344CB8AC3E}">
        <p14:creationId xmlns:p14="http://schemas.microsoft.com/office/powerpoint/2010/main" val="676213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34695"/>
              </p:ext>
            </p:extLst>
          </p:nvPr>
        </p:nvGraphicFramePr>
        <p:xfrm>
          <a:off x="1004774" y="3742139"/>
          <a:ext cx="10525125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412720" imgH="241200" progId="Equation.3">
                  <p:embed/>
                </p:oleObj>
              </mc:Choice>
              <mc:Fallback>
                <p:oleObj name="数式" r:id="rId2" imgW="241272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4774" y="3742139"/>
                        <a:ext cx="10525125" cy="104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5422006" y="3742140"/>
            <a:ext cx="2969826" cy="1049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9742" y="2029045"/>
            <a:ext cx="9615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Interval time between two successive measurements</a:t>
            </a:r>
            <a:endParaRPr kumimoji="1" lang="ja-JP" altLang="en-US" sz="3200" b="1" i="1" dirty="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5943601" y="2613820"/>
            <a:ext cx="206476" cy="130302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6666271" y="4509116"/>
            <a:ext cx="476621" cy="1592881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952325" y="6101998"/>
            <a:ext cx="5909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1" dirty="0"/>
              <a:t>Decay time of the unstable atom</a:t>
            </a:r>
            <a:endParaRPr kumimoji="1" lang="ja-JP" altLang="en-US" sz="3200" b="1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" y="44652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/>
              <a:t>Let us explicitly analyze many successive measurements of the cat.</a:t>
            </a:r>
            <a:endParaRPr kumimoji="1" lang="ja-JP" alt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869145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71700" y="1052513"/>
            <a:ext cx="5111750" cy="4681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59" name="Picture 3" descr="ねこ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492375"/>
            <a:ext cx="1285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トンカチ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7349">
            <a:off x="2855913" y="371633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AutoShape 10"/>
          <p:cNvSpPr>
            <a:spLocks noChangeArrowheads="1"/>
          </p:cNvSpPr>
          <p:nvPr/>
        </p:nvSpPr>
        <p:spPr bwMode="auto">
          <a:xfrm rot="7120154">
            <a:off x="5049768" y="3195498"/>
            <a:ext cx="1008063" cy="704850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3432176" y="4292600"/>
            <a:ext cx="936625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3840163" y="3898799"/>
            <a:ext cx="1528250" cy="1006575"/>
          </a:xfrm>
          <a:custGeom>
            <a:avLst/>
            <a:gdLst>
              <a:gd name="T0" fmla="*/ 559 w 559"/>
              <a:gd name="T1" fmla="*/ 0 h 703"/>
              <a:gd name="T2" fmla="*/ 242 w 559"/>
              <a:gd name="T3" fmla="*/ 544 h 703"/>
              <a:gd name="T4" fmla="*/ 15 w 559"/>
              <a:gd name="T5" fmla="*/ 680 h 703"/>
              <a:gd name="T6" fmla="*/ 151 w 559"/>
              <a:gd name="T7" fmla="*/ 680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703">
                <a:moveTo>
                  <a:pt x="559" y="0"/>
                </a:moveTo>
                <a:cubicBezTo>
                  <a:pt x="446" y="215"/>
                  <a:pt x="333" y="431"/>
                  <a:pt x="242" y="544"/>
                </a:cubicBezTo>
                <a:cubicBezTo>
                  <a:pt x="151" y="657"/>
                  <a:pt x="30" y="657"/>
                  <a:pt x="15" y="680"/>
                </a:cubicBezTo>
                <a:cubicBezTo>
                  <a:pt x="0" y="703"/>
                  <a:pt x="75" y="691"/>
                  <a:pt x="151" y="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7824789" y="1052513"/>
            <a:ext cx="1368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/>
              <a:t>t=0</a:t>
            </a:r>
          </a:p>
        </p:txBody>
      </p:sp>
      <p:sp>
        <p:nvSpPr>
          <p:cNvPr id="17" name="円/楕円 16"/>
          <p:cNvSpPr/>
          <p:nvPr/>
        </p:nvSpPr>
        <p:spPr>
          <a:xfrm>
            <a:off x="5751981" y="1349049"/>
            <a:ext cx="1280547" cy="1209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6336377" y="1732050"/>
            <a:ext cx="103663" cy="107731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953111" y="1809101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5953112" y="2086269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5" name="Picture 4" descr="http://optomo.biz/schroding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024938" y="4890104"/>
            <a:ext cx="1190625" cy="1666875"/>
          </a:xfrm>
          <a:prstGeom prst="rect">
            <a:avLst/>
          </a:prstGeom>
          <a:noFill/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05" y="4167850"/>
            <a:ext cx="1017933" cy="1017933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537915" y="2558882"/>
            <a:ext cx="185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>
                <a:solidFill>
                  <a:srgbClr val="FF0000"/>
                </a:solidFill>
              </a:rPr>
              <a:t>Unstable atom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54" y="4998533"/>
            <a:ext cx="1618821" cy="16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32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71700" y="1052513"/>
            <a:ext cx="5111750" cy="4681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59" name="Picture 3" descr="ねこ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492375"/>
            <a:ext cx="1285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AutoShape 10"/>
          <p:cNvSpPr>
            <a:spLocks noChangeArrowheads="1"/>
          </p:cNvSpPr>
          <p:nvPr/>
        </p:nvSpPr>
        <p:spPr bwMode="auto">
          <a:xfrm rot="7120154">
            <a:off x="5049768" y="3195498"/>
            <a:ext cx="1008063" cy="704850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67" name="Picture 11" descr="トンカチ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7349">
            <a:off x="2855913" y="371633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3432176" y="4292600"/>
            <a:ext cx="936625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3840163" y="3898799"/>
            <a:ext cx="1528250" cy="1006575"/>
          </a:xfrm>
          <a:custGeom>
            <a:avLst/>
            <a:gdLst>
              <a:gd name="T0" fmla="*/ 559 w 559"/>
              <a:gd name="T1" fmla="*/ 0 h 703"/>
              <a:gd name="T2" fmla="*/ 242 w 559"/>
              <a:gd name="T3" fmla="*/ 544 h 703"/>
              <a:gd name="T4" fmla="*/ 15 w 559"/>
              <a:gd name="T5" fmla="*/ 680 h 703"/>
              <a:gd name="T6" fmla="*/ 151 w 559"/>
              <a:gd name="T7" fmla="*/ 680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703">
                <a:moveTo>
                  <a:pt x="559" y="0"/>
                </a:moveTo>
                <a:cubicBezTo>
                  <a:pt x="446" y="215"/>
                  <a:pt x="333" y="431"/>
                  <a:pt x="242" y="544"/>
                </a:cubicBezTo>
                <a:cubicBezTo>
                  <a:pt x="151" y="657"/>
                  <a:pt x="30" y="657"/>
                  <a:pt x="15" y="680"/>
                </a:cubicBezTo>
                <a:cubicBezTo>
                  <a:pt x="0" y="703"/>
                  <a:pt x="75" y="691"/>
                  <a:pt x="151" y="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751981" y="1349049"/>
            <a:ext cx="1280547" cy="1209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6336377" y="1732050"/>
            <a:ext cx="103663" cy="107731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953111" y="1809101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5953112" y="2086269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5" name="Picture 4" descr="http://optomo.biz/schroding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024938" y="4890104"/>
            <a:ext cx="1190625" cy="1666875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5537915" y="2558882"/>
            <a:ext cx="185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>
                <a:solidFill>
                  <a:srgbClr val="FF0000"/>
                </a:solidFill>
              </a:rPr>
              <a:t>Unstable atom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54" y="4998533"/>
            <a:ext cx="1618821" cy="16188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05" y="4167850"/>
            <a:ext cx="1017933" cy="1017933"/>
          </a:xfrm>
          <a:prstGeom prst="rect">
            <a:avLst/>
          </a:prstGeom>
        </p:spPr>
      </p:pic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171700" y="1042003"/>
            <a:ext cx="5111750" cy="46815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5528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71700" y="1052513"/>
            <a:ext cx="5111750" cy="4681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59" name="Picture 3" descr="ねこ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492375"/>
            <a:ext cx="1285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AutoShape 10"/>
          <p:cNvSpPr>
            <a:spLocks noChangeArrowheads="1"/>
          </p:cNvSpPr>
          <p:nvPr/>
        </p:nvSpPr>
        <p:spPr bwMode="auto">
          <a:xfrm rot="7120154">
            <a:off x="5049768" y="3195498"/>
            <a:ext cx="1008063" cy="704850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67" name="Picture 11" descr="トンカチ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7349">
            <a:off x="2855913" y="371633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3432176" y="4292600"/>
            <a:ext cx="936625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3840163" y="3898799"/>
            <a:ext cx="1528250" cy="1006575"/>
          </a:xfrm>
          <a:custGeom>
            <a:avLst/>
            <a:gdLst>
              <a:gd name="T0" fmla="*/ 559 w 559"/>
              <a:gd name="T1" fmla="*/ 0 h 703"/>
              <a:gd name="T2" fmla="*/ 242 w 559"/>
              <a:gd name="T3" fmla="*/ 544 h 703"/>
              <a:gd name="T4" fmla="*/ 15 w 559"/>
              <a:gd name="T5" fmla="*/ 680 h 703"/>
              <a:gd name="T6" fmla="*/ 151 w 559"/>
              <a:gd name="T7" fmla="*/ 680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703">
                <a:moveTo>
                  <a:pt x="559" y="0"/>
                </a:moveTo>
                <a:cubicBezTo>
                  <a:pt x="446" y="215"/>
                  <a:pt x="333" y="431"/>
                  <a:pt x="242" y="544"/>
                </a:cubicBezTo>
                <a:cubicBezTo>
                  <a:pt x="151" y="657"/>
                  <a:pt x="30" y="657"/>
                  <a:pt x="15" y="680"/>
                </a:cubicBezTo>
                <a:cubicBezTo>
                  <a:pt x="0" y="703"/>
                  <a:pt x="75" y="691"/>
                  <a:pt x="151" y="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751981" y="1349049"/>
            <a:ext cx="1280547" cy="1209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6336377" y="1732050"/>
            <a:ext cx="103663" cy="107731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953111" y="1809101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5953112" y="2086269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5" name="Picture 4" descr="http://optomo.biz/schroding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024938" y="4890104"/>
            <a:ext cx="1190625" cy="1666875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5537915" y="2558882"/>
            <a:ext cx="185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>
                <a:solidFill>
                  <a:srgbClr val="FF0000"/>
                </a:solidFill>
              </a:rPr>
              <a:t>Unstable atom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54" y="4998533"/>
            <a:ext cx="1618821" cy="16188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05" y="4167850"/>
            <a:ext cx="1017933" cy="1017933"/>
          </a:xfrm>
          <a:prstGeom prst="rect">
            <a:avLst/>
          </a:prstGeom>
        </p:spPr>
      </p:pic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824789" y="1052513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/>
              <a:t>t=</a:t>
            </a:r>
            <a:r>
              <a:rPr lang="en-US" altLang="ja-JP" sz="2800" dirty="0" err="1"/>
              <a:t>Δt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775626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71700" y="1052513"/>
            <a:ext cx="5111750" cy="4681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59" name="Picture 3" descr="ねこ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492375"/>
            <a:ext cx="1285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AutoShape 10"/>
          <p:cNvSpPr>
            <a:spLocks noChangeArrowheads="1"/>
          </p:cNvSpPr>
          <p:nvPr/>
        </p:nvSpPr>
        <p:spPr bwMode="auto">
          <a:xfrm rot="7120154">
            <a:off x="5049768" y="3195498"/>
            <a:ext cx="1008063" cy="704850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67" name="Picture 11" descr="トンカチ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7349">
            <a:off x="2855913" y="371633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3432176" y="4292600"/>
            <a:ext cx="936625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3840163" y="3898799"/>
            <a:ext cx="1528250" cy="1006575"/>
          </a:xfrm>
          <a:custGeom>
            <a:avLst/>
            <a:gdLst>
              <a:gd name="T0" fmla="*/ 559 w 559"/>
              <a:gd name="T1" fmla="*/ 0 h 703"/>
              <a:gd name="T2" fmla="*/ 242 w 559"/>
              <a:gd name="T3" fmla="*/ 544 h 703"/>
              <a:gd name="T4" fmla="*/ 15 w 559"/>
              <a:gd name="T5" fmla="*/ 680 h 703"/>
              <a:gd name="T6" fmla="*/ 151 w 559"/>
              <a:gd name="T7" fmla="*/ 680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703">
                <a:moveTo>
                  <a:pt x="559" y="0"/>
                </a:moveTo>
                <a:cubicBezTo>
                  <a:pt x="446" y="215"/>
                  <a:pt x="333" y="431"/>
                  <a:pt x="242" y="544"/>
                </a:cubicBezTo>
                <a:cubicBezTo>
                  <a:pt x="151" y="657"/>
                  <a:pt x="30" y="657"/>
                  <a:pt x="15" y="680"/>
                </a:cubicBezTo>
                <a:cubicBezTo>
                  <a:pt x="0" y="703"/>
                  <a:pt x="75" y="691"/>
                  <a:pt x="151" y="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751981" y="1349049"/>
            <a:ext cx="1280547" cy="1209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6336377" y="1732050"/>
            <a:ext cx="103663" cy="107731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953111" y="1809101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5953112" y="2086269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5" name="Picture 4" descr="http://optomo.biz/schroding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024938" y="4890104"/>
            <a:ext cx="1190625" cy="1666875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5537915" y="2558882"/>
            <a:ext cx="185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>
                <a:solidFill>
                  <a:srgbClr val="FF0000"/>
                </a:solidFill>
              </a:rPr>
              <a:t>Unstable atom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54" y="4998533"/>
            <a:ext cx="1618821" cy="16188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05" y="4167850"/>
            <a:ext cx="1017933" cy="1017933"/>
          </a:xfrm>
          <a:prstGeom prst="rect">
            <a:avLst/>
          </a:prstGeom>
        </p:spPr>
      </p:pic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171700" y="1042003"/>
            <a:ext cx="5111750" cy="46815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6617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71700" y="1052513"/>
            <a:ext cx="5111750" cy="4681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59" name="Picture 3" descr="ねこ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492375"/>
            <a:ext cx="1285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AutoShape 10"/>
          <p:cNvSpPr>
            <a:spLocks noChangeArrowheads="1"/>
          </p:cNvSpPr>
          <p:nvPr/>
        </p:nvSpPr>
        <p:spPr bwMode="auto">
          <a:xfrm rot="7120154">
            <a:off x="5049768" y="3195498"/>
            <a:ext cx="1008063" cy="704850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67" name="Picture 11" descr="トンカチ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7349">
            <a:off x="2855913" y="371633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3432176" y="4292600"/>
            <a:ext cx="936625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3840163" y="3898799"/>
            <a:ext cx="1528250" cy="1006575"/>
          </a:xfrm>
          <a:custGeom>
            <a:avLst/>
            <a:gdLst>
              <a:gd name="T0" fmla="*/ 559 w 559"/>
              <a:gd name="T1" fmla="*/ 0 h 703"/>
              <a:gd name="T2" fmla="*/ 242 w 559"/>
              <a:gd name="T3" fmla="*/ 544 h 703"/>
              <a:gd name="T4" fmla="*/ 15 w 559"/>
              <a:gd name="T5" fmla="*/ 680 h 703"/>
              <a:gd name="T6" fmla="*/ 151 w 559"/>
              <a:gd name="T7" fmla="*/ 680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703">
                <a:moveTo>
                  <a:pt x="559" y="0"/>
                </a:moveTo>
                <a:cubicBezTo>
                  <a:pt x="446" y="215"/>
                  <a:pt x="333" y="431"/>
                  <a:pt x="242" y="544"/>
                </a:cubicBezTo>
                <a:cubicBezTo>
                  <a:pt x="151" y="657"/>
                  <a:pt x="30" y="657"/>
                  <a:pt x="15" y="680"/>
                </a:cubicBezTo>
                <a:cubicBezTo>
                  <a:pt x="0" y="703"/>
                  <a:pt x="75" y="691"/>
                  <a:pt x="151" y="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751981" y="1349049"/>
            <a:ext cx="1280547" cy="1209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6336377" y="1732050"/>
            <a:ext cx="103663" cy="107731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953111" y="1809101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5953112" y="2086269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5" name="Picture 4" descr="http://optomo.biz/schroding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024938" y="4890104"/>
            <a:ext cx="1190625" cy="1666875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5537915" y="2558882"/>
            <a:ext cx="185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>
                <a:solidFill>
                  <a:srgbClr val="FF0000"/>
                </a:solidFill>
              </a:rPr>
              <a:t>Unstable atom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54" y="4998533"/>
            <a:ext cx="1618821" cy="16188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05" y="4167850"/>
            <a:ext cx="1017933" cy="1017933"/>
          </a:xfrm>
          <a:prstGeom prst="rect">
            <a:avLst/>
          </a:prstGeom>
        </p:spPr>
      </p:pic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824789" y="1052513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/>
              <a:t>t=2Δt</a:t>
            </a:r>
          </a:p>
        </p:txBody>
      </p:sp>
    </p:spTree>
    <p:extLst>
      <p:ext uri="{BB962C8B-B14F-4D97-AF65-F5344CB8AC3E}">
        <p14:creationId xmlns:p14="http://schemas.microsoft.com/office/powerpoint/2010/main" val="1791888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71700" y="1052513"/>
            <a:ext cx="5111750" cy="4681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59" name="Picture 3" descr="ねこ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492375"/>
            <a:ext cx="1285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AutoShape 10"/>
          <p:cNvSpPr>
            <a:spLocks noChangeArrowheads="1"/>
          </p:cNvSpPr>
          <p:nvPr/>
        </p:nvSpPr>
        <p:spPr bwMode="auto">
          <a:xfrm rot="7120154">
            <a:off x="5049768" y="3195498"/>
            <a:ext cx="1008063" cy="704850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67" name="Picture 11" descr="トンカチ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7349">
            <a:off x="2855913" y="371633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3432176" y="4292600"/>
            <a:ext cx="936625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3840163" y="3898799"/>
            <a:ext cx="1528250" cy="1006575"/>
          </a:xfrm>
          <a:custGeom>
            <a:avLst/>
            <a:gdLst>
              <a:gd name="T0" fmla="*/ 559 w 559"/>
              <a:gd name="T1" fmla="*/ 0 h 703"/>
              <a:gd name="T2" fmla="*/ 242 w 559"/>
              <a:gd name="T3" fmla="*/ 544 h 703"/>
              <a:gd name="T4" fmla="*/ 15 w 559"/>
              <a:gd name="T5" fmla="*/ 680 h 703"/>
              <a:gd name="T6" fmla="*/ 151 w 559"/>
              <a:gd name="T7" fmla="*/ 680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703">
                <a:moveTo>
                  <a:pt x="559" y="0"/>
                </a:moveTo>
                <a:cubicBezTo>
                  <a:pt x="446" y="215"/>
                  <a:pt x="333" y="431"/>
                  <a:pt x="242" y="544"/>
                </a:cubicBezTo>
                <a:cubicBezTo>
                  <a:pt x="151" y="657"/>
                  <a:pt x="30" y="657"/>
                  <a:pt x="15" y="680"/>
                </a:cubicBezTo>
                <a:cubicBezTo>
                  <a:pt x="0" y="703"/>
                  <a:pt x="75" y="691"/>
                  <a:pt x="151" y="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751981" y="1349049"/>
            <a:ext cx="1280547" cy="1209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6336377" y="1732050"/>
            <a:ext cx="103663" cy="107731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953111" y="1809101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5953112" y="2086269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5" name="Picture 4" descr="http://optomo.biz/schroding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024938" y="4890104"/>
            <a:ext cx="1190625" cy="1666875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5537915" y="2558882"/>
            <a:ext cx="185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>
                <a:solidFill>
                  <a:srgbClr val="FF0000"/>
                </a:solidFill>
              </a:rPr>
              <a:t>Unstable atom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54" y="4998533"/>
            <a:ext cx="1618821" cy="16188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05" y="4167850"/>
            <a:ext cx="1017933" cy="1017933"/>
          </a:xfrm>
          <a:prstGeom prst="rect">
            <a:avLst/>
          </a:prstGeom>
        </p:spPr>
      </p:pic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171700" y="1042003"/>
            <a:ext cx="5111750" cy="46815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987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書影">
            <a:extLst>
              <a:ext uri="{FF2B5EF4-FFF2-40B4-BE49-F238E27FC236}">
                <a16:creationId xmlns:a16="http://schemas.microsoft.com/office/drawing/2014/main" id="{1FB78A4F-860F-27CB-1590-7462093EB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3" y="335360"/>
            <a:ext cx="4459705" cy="635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20EE4FB-00DB-7089-93F1-6989B45B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158" y="449767"/>
            <a:ext cx="6574260" cy="59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65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71700" y="1052513"/>
            <a:ext cx="5111750" cy="4681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59" name="Picture 3" descr="ねこ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492375"/>
            <a:ext cx="1285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AutoShape 10"/>
          <p:cNvSpPr>
            <a:spLocks noChangeArrowheads="1"/>
          </p:cNvSpPr>
          <p:nvPr/>
        </p:nvSpPr>
        <p:spPr bwMode="auto">
          <a:xfrm rot="7120154">
            <a:off x="5049768" y="3195498"/>
            <a:ext cx="1008063" cy="704850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67" name="Picture 11" descr="トンカチ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7349">
            <a:off x="2855913" y="371633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3432176" y="4292600"/>
            <a:ext cx="936625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3840163" y="3898799"/>
            <a:ext cx="1528250" cy="1006575"/>
          </a:xfrm>
          <a:custGeom>
            <a:avLst/>
            <a:gdLst>
              <a:gd name="T0" fmla="*/ 559 w 559"/>
              <a:gd name="T1" fmla="*/ 0 h 703"/>
              <a:gd name="T2" fmla="*/ 242 w 559"/>
              <a:gd name="T3" fmla="*/ 544 h 703"/>
              <a:gd name="T4" fmla="*/ 15 w 559"/>
              <a:gd name="T5" fmla="*/ 680 h 703"/>
              <a:gd name="T6" fmla="*/ 151 w 559"/>
              <a:gd name="T7" fmla="*/ 680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703">
                <a:moveTo>
                  <a:pt x="559" y="0"/>
                </a:moveTo>
                <a:cubicBezTo>
                  <a:pt x="446" y="215"/>
                  <a:pt x="333" y="431"/>
                  <a:pt x="242" y="544"/>
                </a:cubicBezTo>
                <a:cubicBezTo>
                  <a:pt x="151" y="657"/>
                  <a:pt x="30" y="657"/>
                  <a:pt x="15" y="680"/>
                </a:cubicBezTo>
                <a:cubicBezTo>
                  <a:pt x="0" y="703"/>
                  <a:pt x="75" y="691"/>
                  <a:pt x="151" y="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751981" y="1349049"/>
            <a:ext cx="1280547" cy="1209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6336377" y="1732050"/>
            <a:ext cx="103663" cy="107731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953111" y="1809101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5953112" y="2086269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5" name="Picture 4" descr="http://optomo.biz/schroding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024938" y="4890104"/>
            <a:ext cx="1190625" cy="1666875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5537915" y="2558882"/>
            <a:ext cx="185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>
                <a:solidFill>
                  <a:srgbClr val="FF0000"/>
                </a:solidFill>
              </a:rPr>
              <a:t>Unstable atom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54" y="4998533"/>
            <a:ext cx="1618821" cy="16188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05" y="4167850"/>
            <a:ext cx="1017933" cy="1017933"/>
          </a:xfrm>
          <a:prstGeom prst="rect">
            <a:avLst/>
          </a:prstGeom>
        </p:spPr>
      </p:pic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824789" y="1052513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/>
              <a:t>t=3Δt</a:t>
            </a:r>
          </a:p>
        </p:txBody>
      </p:sp>
    </p:spTree>
    <p:extLst>
      <p:ext uri="{BB962C8B-B14F-4D97-AF65-F5344CB8AC3E}">
        <p14:creationId xmlns:p14="http://schemas.microsoft.com/office/powerpoint/2010/main" val="933194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71700" y="1052513"/>
            <a:ext cx="5111750" cy="4681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59" name="Picture 3" descr="ねこ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492375"/>
            <a:ext cx="1285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AutoShape 10"/>
          <p:cNvSpPr>
            <a:spLocks noChangeArrowheads="1"/>
          </p:cNvSpPr>
          <p:nvPr/>
        </p:nvSpPr>
        <p:spPr bwMode="auto">
          <a:xfrm rot="7120154">
            <a:off x="5049768" y="3195498"/>
            <a:ext cx="1008063" cy="704850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67" name="Picture 11" descr="トンカチ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7349">
            <a:off x="2855913" y="371633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3432176" y="4292600"/>
            <a:ext cx="936625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3840163" y="3898799"/>
            <a:ext cx="1528250" cy="1006575"/>
          </a:xfrm>
          <a:custGeom>
            <a:avLst/>
            <a:gdLst>
              <a:gd name="T0" fmla="*/ 559 w 559"/>
              <a:gd name="T1" fmla="*/ 0 h 703"/>
              <a:gd name="T2" fmla="*/ 242 w 559"/>
              <a:gd name="T3" fmla="*/ 544 h 703"/>
              <a:gd name="T4" fmla="*/ 15 w 559"/>
              <a:gd name="T5" fmla="*/ 680 h 703"/>
              <a:gd name="T6" fmla="*/ 151 w 559"/>
              <a:gd name="T7" fmla="*/ 680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703">
                <a:moveTo>
                  <a:pt x="559" y="0"/>
                </a:moveTo>
                <a:cubicBezTo>
                  <a:pt x="446" y="215"/>
                  <a:pt x="333" y="431"/>
                  <a:pt x="242" y="544"/>
                </a:cubicBezTo>
                <a:cubicBezTo>
                  <a:pt x="151" y="657"/>
                  <a:pt x="30" y="657"/>
                  <a:pt x="15" y="680"/>
                </a:cubicBezTo>
                <a:cubicBezTo>
                  <a:pt x="0" y="703"/>
                  <a:pt x="75" y="691"/>
                  <a:pt x="151" y="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751981" y="1349049"/>
            <a:ext cx="1280547" cy="1209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6336377" y="1732050"/>
            <a:ext cx="103663" cy="107731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953111" y="1809101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5953112" y="2086269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5" name="Picture 4" descr="http://optomo.biz/schroding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024938" y="4890104"/>
            <a:ext cx="1190625" cy="1666875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5537915" y="2558882"/>
            <a:ext cx="185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>
                <a:solidFill>
                  <a:srgbClr val="FF0000"/>
                </a:solidFill>
              </a:rPr>
              <a:t>Unstable atom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54" y="4998533"/>
            <a:ext cx="1618821" cy="16188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05" y="4167850"/>
            <a:ext cx="1017933" cy="1017933"/>
          </a:xfrm>
          <a:prstGeom prst="rect">
            <a:avLst/>
          </a:prstGeom>
        </p:spPr>
      </p:pic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171700" y="1042003"/>
            <a:ext cx="5111750" cy="46815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7920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71700" y="1052513"/>
            <a:ext cx="5111750" cy="4681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59" name="Picture 3" descr="ねこ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492375"/>
            <a:ext cx="1285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AutoShape 10"/>
          <p:cNvSpPr>
            <a:spLocks noChangeArrowheads="1"/>
          </p:cNvSpPr>
          <p:nvPr/>
        </p:nvSpPr>
        <p:spPr bwMode="auto">
          <a:xfrm rot="7120154">
            <a:off x="5049768" y="3195498"/>
            <a:ext cx="1008063" cy="704850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67" name="Picture 11" descr="トンカチ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7349">
            <a:off x="2855913" y="371633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3432176" y="4292600"/>
            <a:ext cx="936625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3840163" y="3898799"/>
            <a:ext cx="1528250" cy="1006575"/>
          </a:xfrm>
          <a:custGeom>
            <a:avLst/>
            <a:gdLst>
              <a:gd name="T0" fmla="*/ 559 w 559"/>
              <a:gd name="T1" fmla="*/ 0 h 703"/>
              <a:gd name="T2" fmla="*/ 242 w 559"/>
              <a:gd name="T3" fmla="*/ 544 h 703"/>
              <a:gd name="T4" fmla="*/ 15 w 559"/>
              <a:gd name="T5" fmla="*/ 680 h 703"/>
              <a:gd name="T6" fmla="*/ 151 w 559"/>
              <a:gd name="T7" fmla="*/ 680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703">
                <a:moveTo>
                  <a:pt x="559" y="0"/>
                </a:moveTo>
                <a:cubicBezTo>
                  <a:pt x="446" y="215"/>
                  <a:pt x="333" y="431"/>
                  <a:pt x="242" y="544"/>
                </a:cubicBezTo>
                <a:cubicBezTo>
                  <a:pt x="151" y="657"/>
                  <a:pt x="30" y="657"/>
                  <a:pt x="15" y="680"/>
                </a:cubicBezTo>
                <a:cubicBezTo>
                  <a:pt x="0" y="703"/>
                  <a:pt x="75" y="691"/>
                  <a:pt x="151" y="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751981" y="1349049"/>
            <a:ext cx="1280547" cy="1209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6336377" y="1732050"/>
            <a:ext cx="103663" cy="107731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953111" y="1809101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5953112" y="2086269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5" name="Picture 4" descr="http://optomo.biz/schroding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024938" y="4890104"/>
            <a:ext cx="1190625" cy="1666875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5537915" y="2558882"/>
            <a:ext cx="185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>
                <a:solidFill>
                  <a:srgbClr val="FF0000"/>
                </a:solidFill>
              </a:rPr>
              <a:t>Unstable atom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54" y="4998533"/>
            <a:ext cx="1618821" cy="16188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05" y="4167850"/>
            <a:ext cx="1017933" cy="1017933"/>
          </a:xfrm>
          <a:prstGeom prst="rect">
            <a:avLst/>
          </a:prstGeom>
        </p:spPr>
      </p:pic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824789" y="1052513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/>
              <a:t>t=4Δt</a:t>
            </a:r>
          </a:p>
        </p:txBody>
      </p:sp>
    </p:spTree>
    <p:extLst>
      <p:ext uri="{BB962C8B-B14F-4D97-AF65-F5344CB8AC3E}">
        <p14:creationId xmlns:p14="http://schemas.microsoft.com/office/powerpoint/2010/main" val="1483496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71700" y="1052513"/>
            <a:ext cx="5111750" cy="4681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59" name="Picture 3" descr="ねこ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492375"/>
            <a:ext cx="1285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AutoShape 10"/>
          <p:cNvSpPr>
            <a:spLocks noChangeArrowheads="1"/>
          </p:cNvSpPr>
          <p:nvPr/>
        </p:nvSpPr>
        <p:spPr bwMode="auto">
          <a:xfrm rot="7120154">
            <a:off x="5049768" y="3195498"/>
            <a:ext cx="1008063" cy="704850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67" name="Picture 11" descr="トンカチ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7349">
            <a:off x="2855913" y="371633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3432176" y="4292600"/>
            <a:ext cx="936625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3840163" y="3898799"/>
            <a:ext cx="1528250" cy="1006575"/>
          </a:xfrm>
          <a:custGeom>
            <a:avLst/>
            <a:gdLst>
              <a:gd name="T0" fmla="*/ 559 w 559"/>
              <a:gd name="T1" fmla="*/ 0 h 703"/>
              <a:gd name="T2" fmla="*/ 242 w 559"/>
              <a:gd name="T3" fmla="*/ 544 h 703"/>
              <a:gd name="T4" fmla="*/ 15 w 559"/>
              <a:gd name="T5" fmla="*/ 680 h 703"/>
              <a:gd name="T6" fmla="*/ 151 w 559"/>
              <a:gd name="T7" fmla="*/ 680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703">
                <a:moveTo>
                  <a:pt x="559" y="0"/>
                </a:moveTo>
                <a:cubicBezTo>
                  <a:pt x="446" y="215"/>
                  <a:pt x="333" y="431"/>
                  <a:pt x="242" y="544"/>
                </a:cubicBezTo>
                <a:cubicBezTo>
                  <a:pt x="151" y="657"/>
                  <a:pt x="30" y="657"/>
                  <a:pt x="15" y="680"/>
                </a:cubicBezTo>
                <a:cubicBezTo>
                  <a:pt x="0" y="703"/>
                  <a:pt x="75" y="691"/>
                  <a:pt x="151" y="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751981" y="1349049"/>
            <a:ext cx="1280547" cy="1209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6336377" y="1732050"/>
            <a:ext cx="103663" cy="107731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953111" y="1809101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5953112" y="2086269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5" name="Picture 4" descr="http://optomo.biz/schroding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024938" y="4890104"/>
            <a:ext cx="1190625" cy="1666875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5537915" y="2558882"/>
            <a:ext cx="185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>
                <a:solidFill>
                  <a:srgbClr val="FF0000"/>
                </a:solidFill>
              </a:rPr>
              <a:t>Unstable atom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54" y="4998533"/>
            <a:ext cx="1618821" cy="16188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05" y="4167850"/>
            <a:ext cx="1017933" cy="1017933"/>
          </a:xfrm>
          <a:prstGeom prst="rect">
            <a:avLst/>
          </a:prstGeom>
        </p:spPr>
      </p:pic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171700" y="1042003"/>
            <a:ext cx="5111750" cy="46815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04324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71700" y="1052513"/>
            <a:ext cx="5111750" cy="46815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59" name="Picture 3" descr="ねこ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492375"/>
            <a:ext cx="1285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AutoShape 10"/>
          <p:cNvSpPr>
            <a:spLocks noChangeArrowheads="1"/>
          </p:cNvSpPr>
          <p:nvPr/>
        </p:nvSpPr>
        <p:spPr bwMode="auto">
          <a:xfrm rot="7120154">
            <a:off x="5049768" y="3195498"/>
            <a:ext cx="1008063" cy="704850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9467" name="Picture 11" descr="トンカチ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7349">
            <a:off x="2855913" y="3716338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3432176" y="4292600"/>
            <a:ext cx="936625" cy="6477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3840163" y="3898799"/>
            <a:ext cx="1528250" cy="1006575"/>
          </a:xfrm>
          <a:custGeom>
            <a:avLst/>
            <a:gdLst>
              <a:gd name="T0" fmla="*/ 559 w 559"/>
              <a:gd name="T1" fmla="*/ 0 h 703"/>
              <a:gd name="T2" fmla="*/ 242 w 559"/>
              <a:gd name="T3" fmla="*/ 544 h 703"/>
              <a:gd name="T4" fmla="*/ 15 w 559"/>
              <a:gd name="T5" fmla="*/ 680 h 703"/>
              <a:gd name="T6" fmla="*/ 151 w 559"/>
              <a:gd name="T7" fmla="*/ 680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703">
                <a:moveTo>
                  <a:pt x="559" y="0"/>
                </a:moveTo>
                <a:cubicBezTo>
                  <a:pt x="446" y="215"/>
                  <a:pt x="333" y="431"/>
                  <a:pt x="242" y="544"/>
                </a:cubicBezTo>
                <a:cubicBezTo>
                  <a:pt x="151" y="657"/>
                  <a:pt x="30" y="657"/>
                  <a:pt x="15" y="680"/>
                </a:cubicBezTo>
                <a:cubicBezTo>
                  <a:pt x="0" y="703"/>
                  <a:pt x="75" y="691"/>
                  <a:pt x="151" y="6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751981" y="1349049"/>
            <a:ext cx="1280547" cy="1209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6336377" y="1732050"/>
            <a:ext cx="103663" cy="107731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5953111" y="1809101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5953112" y="2086269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5" name="Picture 4" descr="http://optomo.biz/schroding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024938" y="4890104"/>
            <a:ext cx="1190625" cy="1666875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5537915" y="2558882"/>
            <a:ext cx="185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>
                <a:solidFill>
                  <a:srgbClr val="FF0000"/>
                </a:solidFill>
              </a:rPr>
              <a:t>Unstable atom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54" y="4998533"/>
            <a:ext cx="1618821" cy="161882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05" y="4167850"/>
            <a:ext cx="1017933" cy="1017933"/>
          </a:xfrm>
          <a:prstGeom prst="rect">
            <a:avLst/>
          </a:prstGeom>
        </p:spPr>
      </p:pic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391400" y="1087439"/>
            <a:ext cx="45252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/>
              <a:t>t=</a:t>
            </a:r>
            <a:r>
              <a:rPr lang="en-US" altLang="ja-JP" sz="2800" dirty="0">
                <a:solidFill>
                  <a:srgbClr val="FF0000"/>
                </a:solidFill>
              </a:rPr>
              <a:t>10000000000000000000</a:t>
            </a:r>
            <a:r>
              <a:rPr lang="en-US" altLang="ja-JP" sz="2800" dirty="0"/>
              <a:t>Δt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781771" y="3335120"/>
            <a:ext cx="380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1" dirty="0"/>
              <a:t>My</a:t>
            </a:r>
            <a:r>
              <a:rPr kumimoji="1" lang="en-US" altLang="ja-JP" sz="3200" b="1" i="1" dirty="0"/>
              <a:t> cat </a:t>
            </a:r>
            <a:r>
              <a:rPr lang="en-US" altLang="ja-JP" sz="3200" b="1" i="1" dirty="0"/>
              <a:t>is not dead</a:t>
            </a:r>
            <a:r>
              <a:rPr kumimoji="1" lang="en-US" altLang="ja-JP" sz="3200" b="1" i="1" dirty="0"/>
              <a:t>!?</a:t>
            </a:r>
            <a:endParaRPr kumimoji="1" lang="ja-JP" altLang="en-US" sz="3200" b="1" i="1" dirty="0"/>
          </a:p>
        </p:txBody>
      </p:sp>
      <p:sp>
        <p:nvSpPr>
          <p:cNvPr id="23" name="雲形吹き出し 22"/>
          <p:cNvSpPr/>
          <p:nvPr/>
        </p:nvSpPr>
        <p:spPr>
          <a:xfrm>
            <a:off x="7226021" y="3090930"/>
            <a:ext cx="4965979" cy="1447824"/>
          </a:xfrm>
          <a:prstGeom prst="cloudCallout">
            <a:avLst>
              <a:gd name="adj1" fmla="val 1156"/>
              <a:gd name="adj2" fmla="val 684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209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672497"/>
            <a:ext cx="121447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i="1" dirty="0"/>
              <a:t>Can the cat stay alive as long as the observer who’s watching it remains </a:t>
            </a:r>
            <a:r>
              <a:rPr lang="en-US" altLang="ja-JP" sz="4400" b="1" i="1" dirty="0">
                <a:solidFill>
                  <a:srgbClr val="0070C0"/>
                </a:solidFill>
              </a:rPr>
              <a:t>conscious</a:t>
            </a:r>
            <a:r>
              <a:rPr lang="en-US" altLang="ja-JP" sz="4400" b="1" i="1" dirty="0"/>
              <a:t>?</a:t>
            </a:r>
            <a:r>
              <a:rPr lang="ja-JP" altLang="en-US" sz="1400" b="1" i="1" dirty="0">
                <a:solidFill>
                  <a:srgbClr val="FF0000"/>
                </a:solidFill>
              </a:rPr>
              <a:t>                  </a:t>
            </a:r>
            <a:endParaRPr lang="en-US" altLang="ja-JP" sz="1400" b="1" i="1" dirty="0">
              <a:solidFill>
                <a:srgbClr val="FF0000"/>
              </a:solidFill>
            </a:endParaRPr>
          </a:p>
          <a:p>
            <a:r>
              <a:rPr lang="en-US" altLang="ja-JP" sz="4400" b="1" i="1" dirty="0">
                <a:solidFill>
                  <a:srgbClr val="FF0000"/>
                </a:solidFill>
              </a:rPr>
              <a:t>                          </a:t>
            </a:r>
          </a:p>
          <a:p>
            <a:r>
              <a:rPr lang="en-US" altLang="ja-JP" sz="4400" b="1" i="1" dirty="0">
                <a:solidFill>
                  <a:srgbClr val="FF0000"/>
                </a:solidFill>
              </a:rPr>
              <a:t>                          </a:t>
            </a:r>
            <a:r>
              <a:rPr lang="ja-JP" altLang="en-US" sz="4400" b="1" i="1" dirty="0"/>
              <a:t>⇒  </a:t>
            </a:r>
            <a:r>
              <a:rPr lang="en-US" altLang="ja-JP" sz="4400" b="1" i="1" dirty="0"/>
              <a:t>Totally </a:t>
            </a:r>
            <a:r>
              <a:rPr lang="en-US" altLang="ja-JP" sz="4400" b="1" i="1" dirty="0">
                <a:solidFill>
                  <a:srgbClr val="0070C0"/>
                </a:solidFill>
              </a:rPr>
              <a:t>not true</a:t>
            </a:r>
            <a:r>
              <a:rPr lang="en-US" altLang="ja-JP" sz="4400" b="1" i="1" dirty="0"/>
              <a:t>!</a:t>
            </a:r>
          </a:p>
          <a:p>
            <a:endParaRPr kumimoji="1" lang="ja-JP" altLang="en-US" sz="3600" b="1" i="1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740364" y="416152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ja-JP" sz="2000" dirty="0"/>
              <a:t> </a:t>
            </a:r>
            <a:r>
              <a:rPr lang="en-US" altLang="ja-JP" sz="3600" b="1" i="1" dirty="0"/>
              <a:t>M. Hotta and M. </a:t>
            </a:r>
            <a:r>
              <a:rPr lang="en-US" altLang="ja-JP" sz="3600" b="1" i="1" dirty="0" err="1"/>
              <a:t>Morikawa</a:t>
            </a:r>
            <a:r>
              <a:rPr lang="en-US" altLang="ja-JP" sz="3600" b="1" i="1" dirty="0"/>
              <a:t>, </a:t>
            </a:r>
          </a:p>
          <a:p>
            <a:r>
              <a:rPr lang="en-US" altLang="ja-JP" sz="3600" b="1" i="1" dirty="0"/>
              <a:t>Phys. Rev. A69, 052114 (2004); </a:t>
            </a:r>
          </a:p>
          <a:p>
            <a:r>
              <a:rPr lang="en-US" altLang="ja-JP" sz="3600" b="1" i="1" dirty="0"/>
              <a:t>Phys. Lett. A326, 32 (2004).</a:t>
            </a:r>
          </a:p>
        </p:txBody>
      </p:sp>
    </p:spTree>
    <p:extLst>
      <p:ext uri="{BB962C8B-B14F-4D97-AF65-F5344CB8AC3E}">
        <p14:creationId xmlns:p14="http://schemas.microsoft.com/office/powerpoint/2010/main" val="3122790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56821" y="2049767"/>
            <a:ext cx="108697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400" b="1" i="1" dirty="0"/>
              <a:t>III. Impossibility of Quantum Zeno Effects </a:t>
            </a:r>
          </a:p>
          <a:p>
            <a:r>
              <a:rPr lang="en-US" altLang="ja-JP" sz="4400" b="1" i="1" dirty="0"/>
              <a:t>     by Indirect Measurements</a:t>
            </a:r>
          </a:p>
        </p:txBody>
      </p:sp>
    </p:spTree>
    <p:extLst>
      <p:ext uri="{BB962C8B-B14F-4D97-AF65-F5344CB8AC3E}">
        <p14:creationId xmlns:p14="http://schemas.microsoft.com/office/powerpoint/2010/main" val="28279941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6212" y="1120462"/>
            <a:ext cx="11732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i="1" dirty="0"/>
              <a:t>A k</a:t>
            </a:r>
            <a:r>
              <a:rPr kumimoji="1" lang="en-US" altLang="ja-JP" sz="4400" b="1" i="1" dirty="0"/>
              <a:t>ey to resolve the paradox is </a:t>
            </a:r>
            <a:r>
              <a:rPr kumimoji="1" lang="en-US" altLang="ja-JP" sz="4400" b="1" i="1" dirty="0">
                <a:solidFill>
                  <a:srgbClr val="0070C0"/>
                </a:solidFill>
              </a:rPr>
              <a:t>one-way dynamics </a:t>
            </a:r>
            <a:r>
              <a:rPr kumimoji="1" lang="en-US" altLang="ja-JP" sz="4400" b="1" i="1" dirty="0"/>
              <a:t>in indirect measurement situations. </a:t>
            </a:r>
            <a:endParaRPr kumimoji="1" lang="ja-JP" altLang="en-US" sz="4400" b="1" i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747752"/>
            <a:ext cx="12453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i="1" dirty="0"/>
              <a:t>From a though experiment of Unruh-DeWitt particle detectors,</a:t>
            </a:r>
            <a:r>
              <a:rPr kumimoji="1" lang="en-US" altLang="ja-JP" sz="4400" b="1" i="1" dirty="0"/>
              <a:t> we are able to get insight about that. </a:t>
            </a:r>
            <a:endParaRPr kumimoji="1" lang="ja-JP" alt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309843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Freeform 9"/>
          <p:cNvSpPr>
            <a:spLocks/>
          </p:cNvSpPr>
          <p:nvPr/>
        </p:nvSpPr>
        <p:spPr bwMode="auto">
          <a:xfrm>
            <a:off x="4643438" y="115888"/>
            <a:ext cx="5268912" cy="6769100"/>
          </a:xfrm>
          <a:custGeom>
            <a:avLst/>
            <a:gdLst>
              <a:gd name="T0" fmla="*/ 98 w 3319"/>
              <a:gd name="T1" fmla="*/ 4264 h 4264"/>
              <a:gd name="T2" fmla="*/ 98 w 3319"/>
              <a:gd name="T3" fmla="*/ 3538 h 4264"/>
              <a:gd name="T4" fmla="*/ 98 w 3319"/>
              <a:gd name="T5" fmla="*/ 2767 h 4264"/>
              <a:gd name="T6" fmla="*/ 688 w 3319"/>
              <a:gd name="T7" fmla="*/ 1769 h 4264"/>
              <a:gd name="T8" fmla="*/ 3319 w 3319"/>
              <a:gd name="T9" fmla="*/ 0 h 4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9" h="4264">
                <a:moveTo>
                  <a:pt x="98" y="4264"/>
                </a:moveTo>
                <a:cubicBezTo>
                  <a:pt x="98" y="4025"/>
                  <a:pt x="98" y="3787"/>
                  <a:pt x="98" y="3538"/>
                </a:cubicBezTo>
                <a:cubicBezTo>
                  <a:pt x="98" y="3289"/>
                  <a:pt x="0" y="3062"/>
                  <a:pt x="98" y="2767"/>
                </a:cubicBezTo>
                <a:cubicBezTo>
                  <a:pt x="196" y="2472"/>
                  <a:pt x="151" y="2230"/>
                  <a:pt x="688" y="1769"/>
                </a:cubicBezTo>
                <a:cubicBezTo>
                  <a:pt x="1225" y="1308"/>
                  <a:pt x="2272" y="654"/>
                  <a:pt x="331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1524000" y="0"/>
            <a:ext cx="8172450" cy="51577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4656139" y="6237289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9480551" y="188914"/>
            <a:ext cx="144463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4800600" y="57340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6672263" y="1628776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V="1">
            <a:off x="8616950" y="476250"/>
            <a:ext cx="7191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V="1">
            <a:off x="5016500" y="3429001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 rot="14416896">
            <a:off x="3215482" y="3285332"/>
            <a:ext cx="2016125" cy="1444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 rot="14416896">
            <a:off x="3899694" y="2743994"/>
            <a:ext cx="1511300" cy="1444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 rot="14416896">
            <a:off x="4656932" y="2275682"/>
            <a:ext cx="1295400" cy="1444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 rot="14416896">
            <a:off x="5322094" y="1840707"/>
            <a:ext cx="1150938" cy="1428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 rot="14416896">
            <a:off x="6061869" y="1366044"/>
            <a:ext cx="1096962" cy="139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 rot="14416896">
            <a:off x="6773863" y="974726"/>
            <a:ext cx="1057275" cy="1079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 rot="14416896">
            <a:off x="7469982" y="632619"/>
            <a:ext cx="936625" cy="714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 rot="3353294">
            <a:off x="4620420" y="727870"/>
            <a:ext cx="576263" cy="504825"/>
          </a:xfrm>
          <a:prstGeom prst="flowChartMagneticDrum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 rot="3353294">
            <a:off x="1667670" y="2528095"/>
            <a:ext cx="576263" cy="504825"/>
          </a:xfrm>
          <a:prstGeom prst="flowChartMagneticDrum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 rot="3353294">
            <a:off x="5196682" y="369095"/>
            <a:ext cx="576263" cy="504825"/>
          </a:xfrm>
          <a:prstGeom prst="flowChartMagneticDrum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 rot="3353294">
            <a:off x="2891632" y="1808957"/>
            <a:ext cx="576262" cy="504825"/>
          </a:xfrm>
          <a:prstGeom prst="flowChartMagneticDrum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 rot="3353294">
            <a:off x="5772945" y="80170"/>
            <a:ext cx="576263" cy="504825"/>
          </a:xfrm>
          <a:prstGeom prst="flowChartMagneticDrum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 rot="3353294">
            <a:off x="2242345" y="2167732"/>
            <a:ext cx="576262" cy="504825"/>
          </a:xfrm>
          <a:prstGeom prst="flowChartMagneticDrum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 rot="14416896">
            <a:off x="1924844" y="4526757"/>
            <a:ext cx="3455988" cy="1428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 rot="3353294">
            <a:off x="3467895" y="1448595"/>
            <a:ext cx="576263" cy="504825"/>
          </a:xfrm>
          <a:prstGeom prst="flowChartMagneticDrum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 rot="3353294">
            <a:off x="4044157" y="1088232"/>
            <a:ext cx="576262" cy="504825"/>
          </a:xfrm>
          <a:prstGeom prst="flowChartMagneticDrum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336553" y="551446"/>
            <a:ext cx="37892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i="1" dirty="0"/>
              <a:t>Unruh-DeWitt Particle detector</a:t>
            </a:r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 rot="-1857826">
            <a:off x="512082" y="4424413"/>
            <a:ext cx="26424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i="1" dirty="0" err="1"/>
              <a:t>Rindler</a:t>
            </a:r>
            <a:r>
              <a:rPr lang="en-US" altLang="ja-JP" sz="2800" b="1" i="1" dirty="0"/>
              <a:t> horizon</a:t>
            </a: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5016501" y="6230938"/>
            <a:ext cx="18002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i="1" dirty="0"/>
              <a:t>Unstable atom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4936839" y="3580553"/>
            <a:ext cx="738824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i="1" dirty="0"/>
              <a:t>Does the quantum Zeno effect happen and cease the decay of the unstable atom?    =&gt;</a:t>
            </a:r>
            <a:r>
              <a:rPr lang="en-US" altLang="ja-JP" sz="3200" b="1" i="1" dirty="0">
                <a:solidFill>
                  <a:srgbClr val="FF33CC"/>
                </a:solidFill>
              </a:rPr>
              <a:t>  </a:t>
            </a:r>
            <a:r>
              <a:rPr lang="en-US" altLang="ja-JP" sz="3200" b="1" i="1" dirty="0"/>
              <a:t>No!</a:t>
            </a:r>
          </a:p>
          <a:p>
            <a:pPr>
              <a:spcBef>
                <a:spcPct val="50000"/>
              </a:spcBef>
            </a:pPr>
            <a:r>
              <a:rPr lang="en-US" altLang="ja-JP" sz="3200" b="1" i="1" dirty="0"/>
              <a:t>Causality prevents the effect to take place.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91389" y="5216364"/>
            <a:ext cx="1636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/>
              <a:t>Gamma ray</a:t>
            </a:r>
            <a:endParaRPr kumimoji="1" lang="ja-JP" alt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8705068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26" name="Group 22"/>
          <p:cNvGrpSpPr>
            <a:grpSpLocks noChangeAspect="1"/>
          </p:cNvGrpSpPr>
          <p:nvPr/>
        </p:nvGrpSpPr>
        <p:grpSpPr bwMode="auto">
          <a:xfrm>
            <a:off x="241827" y="3267703"/>
            <a:ext cx="5798341" cy="3828692"/>
            <a:chOff x="1702" y="3804"/>
            <a:chExt cx="6814" cy="4500"/>
          </a:xfrm>
        </p:grpSpPr>
        <p:sp>
          <p:nvSpPr>
            <p:cNvPr id="47127" name="AutoShape 23"/>
            <p:cNvSpPr>
              <a:spLocks noChangeAspect="1" noChangeArrowheads="1"/>
            </p:cNvSpPr>
            <p:nvPr/>
          </p:nvSpPr>
          <p:spPr bwMode="auto">
            <a:xfrm>
              <a:off x="1702" y="3804"/>
              <a:ext cx="6814" cy="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128" name="AutoShape 24"/>
            <p:cNvSpPr>
              <a:spLocks noChangeArrowheads="1"/>
            </p:cNvSpPr>
            <p:nvPr/>
          </p:nvSpPr>
          <p:spPr bwMode="auto">
            <a:xfrm>
              <a:off x="1954" y="5604"/>
              <a:ext cx="6300" cy="1980"/>
            </a:xfrm>
            <a:prstGeom prst="cube">
              <a:avLst>
                <a:gd name="adj" fmla="val 25000"/>
              </a:avLst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 flipH="1">
              <a:off x="6634" y="5780"/>
              <a:ext cx="86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 flipH="1">
              <a:off x="6634" y="6503"/>
              <a:ext cx="86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7131" name="Oval 27"/>
            <p:cNvSpPr>
              <a:spLocks noChangeArrowheads="1"/>
            </p:cNvSpPr>
            <p:nvPr/>
          </p:nvSpPr>
          <p:spPr bwMode="auto">
            <a:xfrm flipH="1">
              <a:off x="6924" y="5634"/>
              <a:ext cx="290" cy="29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7132" name="Line 28"/>
            <p:cNvSpPr>
              <a:spLocks noChangeShapeType="1"/>
            </p:cNvSpPr>
            <p:nvPr/>
          </p:nvSpPr>
          <p:spPr bwMode="auto">
            <a:xfrm flipH="1">
              <a:off x="7069" y="5924"/>
              <a:ext cx="1" cy="5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7133" name="AutoShape 29"/>
            <p:cNvSpPr>
              <a:spLocks noChangeArrowheads="1"/>
            </p:cNvSpPr>
            <p:nvPr/>
          </p:nvSpPr>
          <p:spPr bwMode="auto">
            <a:xfrm rot="-1327436" flipH="1" flipV="1">
              <a:off x="3425" y="6661"/>
              <a:ext cx="1192" cy="624"/>
            </a:xfrm>
            <a:prstGeom prst="cloudCallout">
              <a:avLst>
                <a:gd name="adj1" fmla="val -129310"/>
                <a:gd name="adj2" fmla="val -1606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lIns="74295" tIns="8890" rIns="74295" bIns="8890"/>
            <a:lstStyle/>
            <a:p>
              <a:endParaRPr lang="ja-JP" altLang="ja-JP"/>
            </a:p>
          </p:txBody>
        </p:sp>
        <p:cxnSp>
          <p:nvCxnSpPr>
            <p:cNvPr id="47134" name="AutoShape 30"/>
            <p:cNvCxnSpPr>
              <a:cxnSpLocks noChangeShapeType="1"/>
            </p:cNvCxnSpPr>
            <p:nvPr/>
          </p:nvCxnSpPr>
          <p:spPr bwMode="auto">
            <a:xfrm flipH="1">
              <a:off x="4474" y="6504"/>
              <a:ext cx="1125" cy="4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135" name="Freeform 31"/>
            <p:cNvSpPr>
              <a:spLocks/>
            </p:cNvSpPr>
            <p:nvPr/>
          </p:nvSpPr>
          <p:spPr bwMode="auto">
            <a:xfrm>
              <a:off x="5776" y="6000"/>
              <a:ext cx="930" cy="925"/>
            </a:xfrm>
            <a:custGeom>
              <a:avLst/>
              <a:gdLst>
                <a:gd name="T0" fmla="*/ 930 w 930"/>
                <a:gd name="T1" fmla="*/ 0 h 925"/>
                <a:gd name="T2" fmla="*/ 780 w 930"/>
                <a:gd name="T3" fmla="*/ 450 h 925"/>
                <a:gd name="T4" fmla="*/ 600 w 930"/>
                <a:gd name="T5" fmla="*/ 45 h 925"/>
                <a:gd name="T6" fmla="*/ 525 w 930"/>
                <a:gd name="T7" fmla="*/ 645 h 925"/>
                <a:gd name="T8" fmla="*/ 360 w 930"/>
                <a:gd name="T9" fmla="*/ 120 h 925"/>
                <a:gd name="T10" fmla="*/ 285 w 930"/>
                <a:gd name="T11" fmla="*/ 765 h 925"/>
                <a:gd name="T12" fmla="*/ 150 w 930"/>
                <a:gd name="T13" fmla="*/ 165 h 925"/>
                <a:gd name="T14" fmla="*/ 90 w 930"/>
                <a:gd name="T15" fmla="*/ 870 h 925"/>
                <a:gd name="T16" fmla="*/ 0 w 930"/>
                <a:gd name="T17" fmla="*/ 49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0" h="925">
                  <a:moveTo>
                    <a:pt x="930" y="0"/>
                  </a:moveTo>
                  <a:cubicBezTo>
                    <a:pt x="905" y="75"/>
                    <a:pt x="835" y="443"/>
                    <a:pt x="780" y="450"/>
                  </a:cubicBezTo>
                  <a:cubicBezTo>
                    <a:pt x="725" y="457"/>
                    <a:pt x="643" y="12"/>
                    <a:pt x="600" y="45"/>
                  </a:cubicBezTo>
                  <a:cubicBezTo>
                    <a:pt x="557" y="78"/>
                    <a:pt x="565" y="633"/>
                    <a:pt x="525" y="645"/>
                  </a:cubicBezTo>
                  <a:cubicBezTo>
                    <a:pt x="485" y="657"/>
                    <a:pt x="400" y="100"/>
                    <a:pt x="360" y="120"/>
                  </a:cubicBezTo>
                  <a:cubicBezTo>
                    <a:pt x="320" y="140"/>
                    <a:pt x="320" y="758"/>
                    <a:pt x="285" y="765"/>
                  </a:cubicBezTo>
                  <a:cubicBezTo>
                    <a:pt x="250" y="772"/>
                    <a:pt x="183" y="147"/>
                    <a:pt x="150" y="165"/>
                  </a:cubicBezTo>
                  <a:cubicBezTo>
                    <a:pt x="117" y="183"/>
                    <a:pt x="115" y="815"/>
                    <a:pt x="90" y="870"/>
                  </a:cubicBezTo>
                  <a:cubicBezTo>
                    <a:pt x="65" y="925"/>
                    <a:pt x="19" y="573"/>
                    <a:pt x="0" y="4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7136" name="Line 32"/>
            <p:cNvSpPr>
              <a:spLocks noChangeShapeType="1"/>
            </p:cNvSpPr>
            <p:nvPr/>
          </p:nvSpPr>
          <p:spPr bwMode="auto">
            <a:xfrm flipH="1">
              <a:off x="4114" y="6504"/>
              <a:ext cx="144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7137" name="Line 33"/>
            <p:cNvSpPr>
              <a:spLocks noChangeShapeType="1"/>
            </p:cNvSpPr>
            <p:nvPr/>
          </p:nvSpPr>
          <p:spPr bwMode="auto">
            <a:xfrm flipH="1">
              <a:off x="3214" y="6144"/>
              <a:ext cx="342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7138" name="Line 34"/>
            <p:cNvSpPr>
              <a:spLocks noChangeShapeType="1"/>
            </p:cNvSpPr>
            <p:nvPr/>
          </p:nvSpPr>
          <p:spPr bwMode="auto">
            <a:xfrm flipH="1">
              <a:off x="5014" y="6144"/>
              <a:ext cx="162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7139" name="Line 35"/>
            <p:cNvSpPr>
              <a:spLocks noChangeShapeType="1"/>
            </p:cNvSpPr>
            <p:nvPr/>
          </p:nvSpPr>
          <p:spPr bwMode="auto">
            <a:xfrm flipH="1">
              <a:off x="3754" y="6144"/>
              <a:ext cx="288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pic>
          <p:nvPicPr>
            <p:cNvPr id="47140" name="Picture 36" descr="_gzdtf1t%5b1%5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" y="6324"/>
              <a:ext cx="778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Freeform 9"/>
          <p:cNvSpPr>
            <a:spLocks/>
          </p:cNvSpPr>
          <p:nvPr/>
        </p:nvSpPr>
        <p:spPr bwMode="auto">
          <a:xfrm>
            <a:off x="2267038" y="1268251"/>
            <a:ext cx="1596282" cy="2819822"/>
          </a:xfrm>
          <a:custGeom>
            <a:avLst/>
            <a:gdLst>
              <a:gd name="T0" fmla="*/ 98 w 3319"/>
              <a:gd name="T1" fmla="*/ 4264 h 4264"/>
              <a:gd name="T2" fmla="*/ 98 w 3319"/>
              <a:gd name="T3" fmla="*/ 3538 h 4264"/>
              <a:gd name="T4" fmla="*/ 98 w 3319"/>
              <a:gd name="T5" fmla="*/ 2767 h 4264"/>
              <a:gd name="T6" fmla="*/ 688 w 3319"/>
              <a:gd name="T7" fmla="*/ 1769 h 4264"/>
              <a:gd name="T8" fmla="*/ 3319 w 3319"/>
              <a:gd name="T9" fmla="*/ 0 h 4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9" h="4264">
                <a:moveTo>
                  <a:pt x="98" y="4264"/>
                </a:moveTo>
                <a:cubicBezTo>
                  <a:pt x="98" y="4025"/>
                  <a:pt x="98" y="3787"/>
                  <a:pt x="98" y="3538"/>
                </a:cubicBezTo>
                <a:cubicBezTo>
                  <a:pt x="98" y="3289"/>
                  <a:pt x="0" y="3062"/>
                  <a:pt x="98" y="2767"/>
                </a:cubicBezTo>
                <a:cubicBezTo>
                  <a:pt x="196" y="2472"/>
                  <a:pt x="151" y="2230"/>
                  <a:pt x="688" y="1769"/>
                </a:cubicBezTo>
                <a:cubicBezTo>
                  <a:pt x="1225" y="1308"/>
                  <a:pt x="2272" y="654"/>
                  <a:pt x="331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2222788" y="2683320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" name="AutoShape 29"/>
          <p:cNvSpPr>
            <a:spLocks noChangeArrowheads="1"/>
          </p:cNvSpPr>
          <p:nvPr/>
        </p:nvSpPr>
        <p:spPr bwMode="auto">
          <a:xfrm rot="3353294">
            <a:off x="1334331" y="1463728"/>
            <a:ext cx="576263" cy="504825"/>
          </a:xfrm>
          <a:prstGeom prst="flowChartMagneticDrum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3" name="直線コネクタ 2"/>
          <p:cNvCxnSpPr/>
          <p:nvPr/>
        </p:nvCxnSpPr>
        <p:spPr>
          <a:xfrm flipH="1">
            <a:off x="1064562" y="1114017"/>
            <a:ext cx="2765295" cy="2462212"/>
          </a:xfrm>
          <a:prstGeom prst="line">
            <a:avLst/>
          </a:prstGeom>
          <a:ln w="444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34"/>
          <p:cNvSpPr>
            <a:spLocks noChangeArrowheads="1"/>
          </p:cNvSpPr>
          <p:nvPr/>
        </p:nvSpPr>
        <p:spPr bwMode="auto">
          <a:xfrm rot="14184982" flipV="1">
            <a:off x="1598963" y="2255590"/>
            <a:ext cx="850025" cy="23249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60749" y="265471"/>
            <a:ext cx="375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One-Way Dynamics:</a:t>
            </a:r>
            <a:endParaRPr kumimoji="1" lang="ja-JP" altLang="en-US" sz="3200" b="1" i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32237" y="1268251"/>
            <a:ext cx="6497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The gamma ray passes through the horizon, but </a:t>
            </a:r>
            <a:r>
              <a:rPr kumimoji="1" lang="en-US" altLang="ja-JP" sz="3200" b="1" i="1" dirty="0">
                <a:solidFill>
                  <a:srgbClr val="0070C0"/>
                </a:solidFill>
              </a:rPr>
              <a:t>cannot</a:t>
            </a:r>
            <a:r>
              <a:rPr kumimoji="1" lang="en-US" altLang="ja-JP" sz="3200" b="1" i="1" dirty="0">
                <a:solidFill>
                  <a:srgbClr val="FF0000"/>
                </a:solidFill>
              </a:rPr>
              <a:t> </a:t>
            </a:r>
            <a:r>
              <a:rPr kumimoji="1" lang="en-US" altLang="ja-JP" sz="3200" b="1" i="1" dirty="0"/>
              <a:t>go back to the atom across the horizon again.</a:t>
            </a:r>
            <a:endParaRPr kumimoji="1" lang="ja-JP" altLang="en-US" sz="3200" b="1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91225" y="3716594"/>
            <a:ext cx="5899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1" dirty="0"/>
              <a:t>A system in a m</a:t>
            </a:r>
            <a:r>
              <a:rPr kumimoji="1" lang="en-US" altLang="ja-JP" sz="3200" b="1" i="1" dirty="0"/>
              <a:t>icrostate with low entropy evolves into </a:t>
            </a:r>
            <a:r>
              <a:rPr kumimoji="1" lang="en-US" altLang="ja-JP" sz="3200" b="1" i="1" dirty="0" err="1"/>
              <a:t>macrostates</a:t>
            </a:r>
            <a:r>
              <a:rPr kumimoji="1" lang="en-US" altLang="ja-JP" sz="3200" b="1" i="1" dirty="0"/>
              <a:t> </a:t>
            </a:r>
            <a:r>
              <a:rPr lang="en-US" altLang="ja-JP" sz="3200" b="1" i="1" dirty="0"/>
              <a:t>with high entropy. After that, the system </a:t>
            </a:r>
            <a:r>
              <a:rPr lang="en-US" altLang="ja-JP" sz="3200" b="1" i="1" dirty="0">
                <a:solidFill>
                  <a:srgbClr val="0070C0"/>
                </a:solidFill>
              </a:rPr>
              <a:t>cannot</a:t>
            </a:r>
            <a:r>
              <a:rPr lang="en-US" altLang="ja-JP" sz="3200" b="1" i="1" dirty="0"/>
              <a:t> be in a microstate again, with almost certainty.</a:t>
            </a:r>
            <a:endParaRPr kumimoji="1" lang="ja-JP" alt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27021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" y="690023"/>
            <a:ext cx="121920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6000" b="1" i="1" dirty="0">
                <a:solidFill>
                  <a:srgbClr val="FFC000"/>
                </a:solidFill>
                <a:highlight>
                  <a:srgbClr val="000080"/>
                </a:highlight>
              </a:rPr>
              <a:t>Conversations between quantum AIs do </a:t>
            </a:r>
            <a:r>
              <a:rPr lang="en-US" altLang="ja-JP" sz="6000" b="1" i="1" dirty="0">
                <a:solidFill>
                  <a:schemeClr val="bg1"/>
                </a:solidFill>
                <a:highlight>
                  <a:srgbClr val="000080"/>
                </a:highlight>
              </a:rPr>
              <a:t>not</a:t>
            </a:r>
            <a:r>
              <a:rPr lang="en-US" altLang="ja-JP" sz="6000" b="1" i="1" dirty="0">
                <a:solidFill>
                  <a:srgbClr val="FFC000"/>
                </a:solidFill>
                <a:highlight>
                  <a:srgbClr val="000080"/>
                </a:highlight>
              </a:rPr>
              <a:t> cause </a:t>
            </a:r>
          </a:p>
          <a:p>
            <a:r>
              <a:rPr lang="en-US" altLang="ja-JP" sz="6000" b="1" i="1" dirty="0">
                <a:solidFill>
                  <a:srgbClr val="FFC000"/>
                </a:solidFill>
                <a:highlight>
                  <a:srgbClr val="000080"/>
                </a:highlight>
              </a:rPr>
              <a:t>the quantum Zeno effect in them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78877" y="3842258"/>
            <a:ext cx="6129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i="1" dirty="0"/>
              <a:t>　　　　</a:t>
            </a:r>
            <a:r>
              <a:rPr kumimoji="1" lang="en-US" altLang="ja-JP" sz="4400" i="1" dirty="0"/>
              <a:t>Masahiro Hotta</a:t>
            </a:r>
          </a:p>
          <a:p>
            <a:r>
              <a:rPr lang="en-US" altLang="ja-JP" sz="4400" i="1" dirty="0"/>
              <a:t>        Tohoku University</a:t>
            </a:r>
            <a:endParaRPr kumimoji="1" lang="en-US" altLang="ja-JP" sz="4400" i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CC0454F-FDA8-4A4F-27B5-AD4455BC4694}"/>
              </a:ext>
            </a:extLst>
          </p:cNvPr>
          <p:cNvSpPr/>
          <p:nvPr/>
        </p:nvSpPr>
        <p:spPr>
          <a:xfrm>
            <a:off x="4355432" y="5392692"/>
            <a:ext cx="46682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000" dirty="0"/>
              <a:t> </a:t>
            </a:r>
            <a:r>
              <a:rPr lang="en-US" altLang="ja-JP" sz="2000" b="1" i="1" dirty="0"/>
              <a:t>Based on </a:t>
            </a:r>
          </a:p>
          <a:p>
            <a:r>
              <a:rPr lang="en-US" altLang="ja-JP" sz="2000" b="1" i="1" dirty="0"/>
              <a:t>M. Hotta and M. </a:t>
            </a:r>
            <a:r>
              <a:rPr lang="en-US" altLang="ja-JP" sz="2000" b="1" i="1" dirty="0" err="1"/>
              <a:t>Morikawa</a:t>
            </a:r>
            <a:r>
              <a:rPr lang="en-US" altLang="ja-JP" sz="2000" b="1" i="1" dirty="0"/>
              <a:t>, </a:t>
            </a:r>
          </a:p>
          <a:p>
            <a:r>
              <a:rPr lang="en-US" altLang="ja-JP" sz="2000" b="1" i="1" dirty="0"/>
              <a:t>Phys. Rev. A69, 052114 (2004); </a:t>
            </a:r>
          </a:p>
          <a:p>
            <a:r>
              <a:rPr lang="en-US" altLang="ja-JP" sz="2000" b="1" i="1" dirty="0"/>
              <a:t>Phys. Lett. A326, 32 (2004).</a:t>
            </a:r>
          </a:p>
        </p:txBody>
      </p:sp>
    </p:spTree>
    <p:extLst>
      <p:ext uri="{BB962C8B-B14F-4D97-AF65-F5344CB8AC3E}">
        <p14:creationId xmlns:p14="http://schemas.microsoft.com/office/powerpoint/2010/main" val="30301796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5" name="Picture 11" descr="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508" y="3463900"/>
            <a:ext cx="1314449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4" name="Picture 10" descr="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4" y="3420027"/>
            <a:ext cx="1377054" cy="91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008132" y="869375"/>
            <a:ext cx="49595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i="1" dirty="0"/>
              <a:t>Core zone </a:t>
            </a:r>
            <a:r>
              <a:rPr lang="en-US" altLang="ja-JP" sz="3200" b="1" i="1" dirty="0" err="1"/>
              <a:t>subHilbert</a:t>
            </a:r>
            <a:r>
              <a:rPr lang="en-US" altLang="ja-JP" sz="3200" b="1" i="1" dirty="0"/>
              <a:t> space:</a:t>
            </a:r>
            <a:endParaRPr lang="ja-JP" altLang="ja-JP" sz="3200" b="1" i="1" dirty="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007143" y="-7060"/>
            <a:ext cx="62438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b="1" i="1" dirty="0"/>
              <a:t>One-Way Dynamics Structure</a:t>
            </a:r>
            <a:endParaRPr lang="ja-JP" altLang="en-US" sz="3600" b="1" i="1" dirty="0"/>
          </a:p>
        </p:txBody>
      </p:sp>
      <p:pic>
        <p:nvPicPr>
          <p:cNvPr id="52230" name="Picture 6" descr="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91" y="2287194"/>
            <a:ext cx="3574472" cy="68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123670"/>
              </p:ext>
            </p:extLst>
          </p:nvPr>
        </p:nvGraphicFramePr>
        <p:xfrm>
          <a:off x="2227601" y="3536157"/>
          <a:ext cx="1473060" cy="1052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55320" imgH="253800" progId="Equation.3">
                  <p:embed/>
                </p:oleObj>
              </mc:Choice>
              <mc:Fallback>
                <p:oleObj name="数式" r:id="rId4" imgW="355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601" y="3536157"/>
                        <a:ext cx="1473060" cy="1052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976470"/>
              </p:ext>
            </p:extLst>
          </p:nvPr>
        </p:nvGraphicFramePr>
        <p:xfrm>
          <a:off x="6299557" y="3595150"/>
          <a:ext cx="3364141" cy="1004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850680" imgH="253800" progId="Equation.3">
                  <p:embed/>
                </p:oleObj>
              </mc:Choice>
              <mc:Fallback>
                <p:oleObj name="数式" r:id="rId6" imgW="850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557" y="3595150"/>
                        <a:ext cx="3364141" cy="1004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7119938" y="3954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114120" imgH="215640" progId="Equation.3">
                  <p:embed/>
                </p:oleObj>
              </mc:Choice>
              <mc:Fallback>
                <p:oleObj name="数式" r:id="rId8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938" y="39544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5119946" y="3709194"/>
            <a:ext cx="8993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4800" dirty="0"/>
              <a:t>⇒</a:t>
            </a:r>
          </a:p>
        </p:txBody>
      </p:sp>
      <p:pic>
        <p:nvPicPr>
          <p:cNvPr id="52238" name="Picture 14" descr="p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45" y="592526"/>
            <a:ext cx="1035919" cy="89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9" name="Picture 15" descr="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823" y="1443330"/>
            <a:ext cx="1158082" cy="77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22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757177"/>
              </p:ext>
            </p:extLst>
          </p:nvPr>
        </p:nvGraphicFramePr>
        <p:xfrm>
          <a:off x="8836813" y="5412328"/>
          <a:ext cx="25098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1" imgW="799920" imgH="228600" progId="Equation.3">
                  <p:embed/>
                </p:oleObj>
              </mc:Choice>
              <mc:Fallback>
                <p:oleObj name="数式" r:id="rId11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6813" y="5412328"/>
                        <a:ext cx="250983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822975"/>
              </p:ext>
            </p:extLst>
          </p:nvPr>
        </p:nvGraphicFramePr>
        <p:xfrm>
          <a:off x="4504614" y="5314836"/>
          <a:ext cx="40322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3" imgW="1091880" imgH="228600" progId="Equation.3">
                  <p:embed/>
                </p:oleObj>
              </mc:Choice>
              <mc:Fallback>
                <p:oleObj name="数式" r:id="rId13" imgW="1091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614" y="5314836"/>
                        <a:ext cx="4032250" cy="8445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206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968804" y="1626459"/>
            <a:ext cx="51449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i="1" dirty="0"/>
              <a:t>Wave zone </a:t>
            </a:r>
            <a:r>
              <a:rPr lang="en-US" altLang="ja-JP" sz="3200" b="1" i="1" dirty="0" err="1"/>
              <a:t>subHilbert</a:t>
            </a:r>
            <a:r>
              <a:rPr lang="en-US" altLang="ja-JP" sz="3200" b="1" i="1" dirty="0"/>
              <a:t> space:</a:t>
            </a:r>
            <a:endParaRPr lang="ja-JP" altLang="ja-JP" sz="3200" b="1" i="1" dirty="0"/>
          </a:p>
        </p:txBody>
      </p:sp>
      <p:sp>
        <p:nvSpPr>
          <p:cNvPr id="2" name="正方形/長方形 1"/>
          <p:cNvSpPr/>
          <p:nvPr/>
        </p:nvSpPr>
        <p:spPr>
          <a:xfrm>
            <a:off x="2227601" y="3427997"/>
            <a:ext cx="8759948" cy="1320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0723" y="4866968"/>
            <a:ext cx="344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i="1" dirty="0"/>
              <a:t>In other words, </a:t>
            </a:r>
            <a:endParaRPr kumimoji="1" lang="ja-JP" alt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8829103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374" y="399343"/>
            <a:ext cx="1035919" cy="89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485" y="791763"/>
            <a:ext cx="1158082" cy="77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785611" y="2601532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775782" y="2989905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805279" y="3299626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864271" y="4892447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486592" y="2326231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476763" y="2714604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506260" y="3024325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565252" y="4617146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4094164" y="2591700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084335" y="2980073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113832" y="3289794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172824" y="4882615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073342" y="2562205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7063513" y="2950578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7093010" y="3260299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7152002" y="4853120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8931644" y="2562206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8921815" y="2950579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8951312" y="3260300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9010304" y="4853121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0568710" y="2562205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0558881" y="2950578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10588378" y="3260299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10647370" y="4853120"/>
            <a:ext cx="142955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1343075" y="3167343"/>
            <a:ext cx="281190" cy="2645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4784366" y="3172262"/>
            <a:ext cx="281190" cy="2645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7675050" y="3157512"/>
            <a:ext cx="281190" cy="2645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9553011" y="3162429"/>
            <a:ext cx="281190" cy="2645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11188835" y="3161080"/>
            <a:ext cx="281190" cy="2645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カーブ矢印 33"/>
          <p:cNvSpPr/>
          <p:nvPr/>
        </p:nvSpPr>
        <p:spPr>
          <a:xfrm>
            <a:off x="1418790" y="2129165"/>
            <a:ext cx="3771396" cy="9250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下カーブ矢印 34"/>
          <p:cNvSpPr/>
          <p:nvPr/>
        </p:nvSpPr>
        <p:spPr>
          <a:xfrm flipH="1" flipV="1">
            <a:off x="1313613" y="3517934"/>
            <a:ext cx="3771396" cy="9250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下カーブ矢印 35"/>
          <p:cNvSpPr/>
          <p:nvPr/>
        </p:nvSpPr>
        <p:spPr>
          <a:xfrm>
            <a:off x="4868185" y="2255807"/>
            <a:ext cx="3181111" cy="9250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下カーブ矢印 36"/>
          <p:cNvSpPr/>
          <p:nvPr/>
        </p:nvSpPr>
        <p:spPr>
          <a:xfrm flipV="1">
            <a:off x="7760723" y="3534697"/>
            <a:ext cx="2207525" cy="9250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下カーブ矢印 37"/>
          <p:cNvSpPr/>
          <p:nvPr/>
        </p:nvSpPr>
        <p:spPr>
          <a:xfrm>
            <a:off x="9553012" y="2148709"/>
            <a:ext cx="1945680" cy="9250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47730" y="206062"/>
            <a:ext cx="6111010" cy="6362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774287" y="5280338"/>
            <a:ext cx="4695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Wave zone states do </a:t>
            </a:r>
            <a:r>
              <a:rPr kumimoji="1" lang="en-US" altLang="ja-JP" sz="3200" b="1" i="1" dirty="0">
                <a:solidFill>
                  <a:srgbClr val="FF0000"/>
                </a:solidFill>
              </a:rPr>
              <a:t>not </a:t>
            </a:r>
            <a:r>
              <a:rPr kumimoji="1" lang="en-US" altLang="ja-JP" sz="3200" b="1" i="1" dirty="0"/>
              <a:t>evolve to the core zone.</a:t>
            </a:r>
            <a:endParaRPr kumimoji="1" lang="ja-JP" altLang="en-US" sz="3200" b="1" i="1" dirty="0"/>
          </a:p>
        </p:txBody>
      </p:sp>
      <p:sp>
        <p:nvSpPr>
          <p:cNvPr id="41" name="下カーブ矢印 40"/>
          <p:cNvSpPr/>
          <p:nvPr/>
        </p:nvSpPr>
        <p:spPr>
          <a:xfrm flipV="1">
            <a:off x="11186483" y="3563236"/>
            <a:ext cx="1945680" cy="9250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617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4079876" y="3998914"/>
            <a:ext cx="12239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V="1">
            <a:off x="4151313" y="4641850"/>
            <a:ext cx="12239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4656138" y="3927476"/>
            <a:ext cx="144462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4727575" y="3998913"/>
            <a:ext cx="15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4151313" y="4648200"/>
            <a:ext cx="12239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4656138" y="4575176"/>
            <a:ext cx="144462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063750" y="4071938"/>
            <a:ext cx="172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i="1" dirty="0"/>
              <a:t>unstable atom 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3935414" y="3495676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i="1" dirty="0"/>
              <a:t>excited state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935414" y="4868863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i="1" dirty="0"/>
              <a:t>ground state</a:t>
            </a:r>
          </a:p>
        </p:txBody>
      </p:sp>
      <p:graphicFrame>
        <p:nvGraphicFramePr>
          <p:cNvPr id="56338" name="Object 18"/>
          <p:cNvGraphicFramePr>
            <a:graphicFrameLocks noChangeAspect="1"/>
          </p:cNvGraphicFramePr>
          <p:nvPr/>
        </p:nvGraphicFramePr>
        <p:xfrm>
          <a:off x="5375275" y="4724401"/>
          <a:ext cx="5524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28600" imgH="253800" progId="Equation.3">
                  <p:embed/>
                </p:oleObj>
              </mc:Choice>
              <mc:Fallback>
                <p:oleObj name="数式" r:id="rId2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4724401"/>
                        <a:ext cx="55245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9" name="Object 19"/>
          <p:cNvGraphicFramePr>
            <a:graphicFrameLocks noChangeAspect="1"/>
          </p:cNvGraphicFramePr>
          <p:nvPr/>
        </p:nvGraphicFramePr>
        <p:xfrm>
          <a:off x="5318125" y="3357563"/>
          <a:ext cx="490538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03040" imgH="253800" progId="Equation.3">
                  <p:embed/>
                </p:oleObj>
              </mc:Choice>
              <mc:Fallback>
                <p:oleObj name="数式" r:id="rId4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5" y="3357563"/>
                        <a:ext cx="490538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3" name="Object 23"/>
          <p:cNvGraphicFramePr>
            <a:graphicFrameLocks noChangeAspect="1"/>
          </p:cNvGraphicFramePr>
          <p:nvPr/>
        </p:nvGraphicFramePr>
        <p:xfrm>
          <a:off x="3143251" y="2420938"/>
          <a:ext cx="291306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965160" imgH="304560" progId="Equation.3">
                  <p:embed/>
                </p:oleObj>
              </mc:Choice>
              <mc:Fallback>
                <p:oleObj name="数式" r:id="rId6" imgW="9651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1" y="2420938"/>
                        <a:ext cx="2913063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257577" y="555625"/>
            <a:ext cx="11616744" cy="17113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ja-JP" sz="3200" b="1" i="1" dirty="0"/>
              <a:t>Survival probability of any state of the core zone </a:t>
            </a:r>
            <a:r>
              <a:rPr lang="en-US" altLang="ja-JP" sz="3200" b="1" i="1" dirty="0" err="1"/>
              <a:t>subHilbert</a:t>
            </a:r>
            <a:r>
              <a:rPr lang="en-US" altLang="ja-JP" sz="3200" b="1" i="1" dirty="0"/>
              <a:t> space is </a:t>
            </a:r>
          </a:p>
          <a:p>
            <a:r>
              <a:rPr lang="en-US" altLang="ja-JP" sz="3200" b="1" i="1" dirty="0">
                <a:solidFill>
                  <a:srgbClr val="FF0000"/>
                </a:solidFill>
              </a:rPr>
              <a:t>not </a:t>
            </a:r>
            <a:r>
              <a:rPr lang="en-US" altLang="ja-JP" sz="3200" b="1" i="1" dirty="0"/>
              <a:t>affected by measurements for the wave zone </a:t>
            </a:r>
            <a:r>
              <a:rPr lang="en-US" altLang="ja-JP" sz="3200" b="1" i="1" dirty="0" err="1"/>
              <a:t>subHilbert</a:t>
            </a:r>
            <a:r>
              <a:rPr lang="en-US" altLang="ja-JP" sz="3200" b="1" i="1" dirty="0"/>
              <a:t> space.</a:t>
            </a:r>
            <a:endParaRPr lang="ja-JP" altLang="en-US" sz="3200" b="1" i="1" dirty="0"/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3800477" y="30959"/>
            <a:ext cx="38300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i="1" dirty="0"/>
              <a:t>Theorem </a:t>
            </a:r>
            <a:r>
              <a:rPr lang="en-US" altLang="ja-JP" b="1" i="1" dirty="0"/>
              <a:t>(Hotta-Morikawa,2004)</a:t>
            </a:r>
            <a:endParaRPr lang="en-US" altLang="ja-JP" sz="2400" b="1" i="1" dirty="0"/>
          </a:p>
        </p:txBody>
      </p:sp>
      <p:graphicFrame>
        <p:nvGraphicFramePr>
          <p:cNvPr id="5634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711802"/>
              </p:ext>
            </p:extLst>
          </p:nvPr>
        </p:nvGraphicFramePr>
        <p:xfrm>
          <a:off x="7336632" y="2506663"/>
          <a:ext cx="93503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317160" imgH="253800" progId="Equation.3">
                  <p:embed/>
                </p:oleObj>
              </mc:Choice>
              <mc:Fallback>
                <p:oleObj name="数式" r:id="rId8" imgW="317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632" y="2506663"/>
                        <a:ext cx="93503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49" name="Picture 29" descr="p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74" y="2420938"/>
            <a:ext cx="719138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712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208394" y="608685"/>
            <a:ext cx="11498502" cy="1711445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ja-JP" sz="3200" b="1" i="1" dirty="0"/>
              <a:t>Survival probability of any state of the core zone </a:t>
            </a:r>
            <a:r>
              <a:rPr lang="en-US" altLang="ja-JP" sz="3200" b="1" i="1" dirty="0" err="1"/>
              <a:t>subHilbert</a:t>
            </a:r>
            <a:r>
              <a:rPr lang="en-US" altLang="ja-JP" sz="3200" b="1" i="1" dirty="0"/>
              <a:t> space is </a:t>
            </a:r>
          </a:p>
          <a:p>
            <a:r>
              <a:rPr lang="en-US" altLang="ja-JP" sz="3200" b="1" i="1" dirty="0">
                <a:solidFill>
                  <a:srgbClr val="FF0000"/>
                </a:solidFill>
              </a:rPr>
              <a:t>not </a:t>
            </a:r>
            <a:r>
              <a:rPr lang="en-US" altLang="ja-JP" sz="3200" b="1" i="1" dirty="0"/>
              <a:t>affected by measurements for the wave zone </a:t>
            </a:r>
            <a:r>
              <a:rPr lang="en-US" altLang="ja-JP" sz="3200" b="1" i="1" dirty="0" err="1"/>
              <a:t>subHilbert</a:t>
            </a:r>
            <a:r>
              <a:rPr lang="en-US" altLang="ja-JP" sz="3200" b="1" i="1" dirty="0"/>
              <a:t> space.</a:t>
            </a:r>
            <a:endParaRPr lang="ja-JP" altLang="en-US" sz="3200" b="1" i="1" dirty="0"/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3800477" y="30959"/>
            <a:ext cx="38300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i="1" dirty="0"/>
              <a:t>Theorem </a:t>
            </a:r>
            <a:r>
              <a:rPr lang="en-US" altLang="ja-JP" b="1" i="1" dirty="0"/>
              <a:t>(Hotta-Morikawa,2004)</a:t>
            </a:r>
            <a:endParaRPr lang="en-US" altLang="ja-JP" sz="2400" b="1" i="1" dirty="0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4079876" y="3998914"/>
            <a:ext cx="12239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4151313" y="4641850"/>
            <a:ext cx="12239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4656138" y="3927476"/>
            <a:ext cx="144462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4727575" y="3998913"/>
            <a:ext cx="158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V="1">
            <a:off x="4151313" y="4648200"/>
            <a:ext cx="12239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4656138" y="4575176"/>
            <a:ext cx="144462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6383338" y="4071938"/>
            <a:ext cx="151130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AutoShape 11"/>
          <p:cNvSpPr>
            <a:spLocks noChangeArrowheads="1"/>
          </p:cNvSpPr>
          <p:nvPr/>
        </p:nvSpPr>
        <p:spPr bwMode="auto">
          <a:xfrm>
            <a:off x="8399463" y="3717925"/>
            <a:ext cx="1008062" cy="704850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Freeform 12"/>
          <p:cNvSpPr>
            <a:spLocks/>
          </p:cNvSpPr>
          <p:nvPr/>
        </p:nvSpPr>
        <p:spPr bwMode="auto">
          <a:xfrm>
            <a:off x="9263064" y="4076701"/>
            <a:ext cx="1296987" cy="576263"/>
          </a:xfrm>
          <a:custGeom>
            <a:avLst/>
            <a:gdLst>
              <a:gd name="T0" fmla="*/ 0 w 681"/>
              <a:gd name="T1" fmla="*/ 0 h 371"/>
              <a:gd name="T2" fmla="*/ 182 w 681"/>
              <a:gd name="T3" fmla="*/ 45 h 371"/>
              <a:gd name="T4" fmla="*/ 272 w 681"/>
              <a:gd name="T5" fmla="*/ 91 h 371"/>
              <a:gd name="T6" fmla="*/ 318 w 681"/>
              <a:gd name="T7" fmla="*/ 227 h 371"/>
              <a:gd name="T8" fmla="*/ 408 w 681"/>
              <a:gd name="T9" fmla="*/ 317 h 371"/>
              <a:gd name="T10" fmla="*/ 499 w 681"/>
              <a:gd name="T11" fmla="*/ 363 h 371"/>
              <a:gd name="T12" fmla="*/ 590 w 681"/>
              <a:gd name="T13" fmla="*/ 363 h 371"/>
              <a:gd name="T14" fmla="*/ 681 w 681"/>
              <a:gd name="T15" fmla="*/ 363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1" h="371">
                <a:moveTo>
                  <a:pt x="0" y="0"/>
                </a:moveTo>
                <a:cubicBezTo>
                  <a:pt x="68" y="15"/>
                  <a:pt x="137" y="30"/>
                  <a:pt x="182" y="45"/>
                </a:cubicBezTo>
                <a:cubicBezTo>
                  <a:pt x="227" y="60"/>
                  <a:pt x="249" y="61"/>
                  <a:pt x="272" y="91"/>
                </a:cubicBezTo>
                <a:cubicBezTo>
                  <a:pt x="295" y="121"/>
                  <a:pt x="295" y="190"/>
                  <a:pt x="318" y="227"/>
                </a:cubicBezTo>
                <a:cubicBezTo>
                  <a:pt x="341" y="264"/>
                  <a:pt x="378" y="294"/>
                  <a:pt x="408" y="317"/>
                </a:cubicBezTo>
                <a:cubicBezTo>
                  <a:pt x="438" y="340"/>
                  <a:pt x="469" y="355"/>
                  <a:pt x="499" y="363"/>
                </a:cubicBezTo>
                <a:cubicBezTo>
                  <a:pt x="529" y="371"/>
                  <a:pt x="560" y="363"/>
                  <a:pt x="590" y="363"/>
                </a:cubicBezTo>
                <a:cubicBezTo>
                  <a:pt x="620" y="363"/>
                  <a:pt x="650" y="363"/>
                  <a:pt x="681" y="3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2063750" y="4071938"/>
            <a:ext cx="172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i="1" dirty="0"/>
              <a:t>unstable atom 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935414" y="3495676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i="1" dirty="0"/>
              <a:t>excited state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3935414" y="4868863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i="1" dirty="0"/>
              <a:t>ground state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311900" y="4648201"/>
            <a:ext cx="1943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i="1" dirty="0"/>
              <a:t>Gamma ray emission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8184356" y="3049158"/>
            <a:ext cx="1871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i="1" dirty="0"/>
              <a:t>Gamma ray detector</a:t>
            </a:r>
          </a:p>
        </p:txBody>
      </p:sp>
      <p:graphicFrame>
        <p:nvGraphicFramePr>
          <p:cNvPr id="32" name="Object 18"/>
          <p:cNvGraphicFramePr>
            <a:graphicFrameLocks noChangeAspect="1"/>
          </p:cNvGraphicFramePr>
          <p:nvPr/>
        </p:nvGraphicFramePr>
        <p:xfrm>
          <a:off x="5375275" y="4724401"/>
          <a:ext cx="5524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28600" imgH="253800" progId="Equation.3">
                  <p:embed/>
                </p:oleObj>
              </mc:Choice>
              <mc:Fallback>
                <p:oleObj name="数式" r:id="rId2" imgW="228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4724401"/>
                        <a:ext cx="55245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9"/>
          <p:cNvGraphicFramePr>
            <a:graphicFrameLocks noChangeAspect="1"/>
          </p:cNvGraphicFramePr>
          <p:nvPr/>
        </p:nvGraphicFramePr>
        <p:xfrm>
          <a:off x="5318125" y="3357563"/>
          <a:ext cx="490538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03040" imgH="253800" progId="Equation.3">
                  <p:embed/>
                </p:oleObj>
              </mc:Choice>
              <mc:Fallback>
                <p:oleObj name="数式" r:id="rId4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5" y="3357563"/>
                        <a:ext cx="490538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618622"/>
              </p:ext>
            </p:extLst>
          </p:nvPr>
        </p:nvGraphicFramePr>
        <p:xfrm>
          <a:off x="4263754" y="5752309"/>
          <a:ext cx="290353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723600" imgH="228600" progId="Equation.3">
                  <p:embed/>
                </p:oleObj>
              </mc:Choice>
              <mc:Fallback>
                <p:oleObj name="数式" r:id="rId6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3754" y="5752309"/>
                        <a:ext cx="2903537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48318"/>
              </p:ext>
            </p:extLst>
          </p:nvPr>
        </p:nvGraphicFramePr>
        <p:xfrm>
          <a:off x="4497706" y="2550319"/>
          <a:ext cx="10350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342720" imgH="228600" progId="Equation.3">
                  <p:embed/>
                </p:oleObj>
              </mc:Choice>
              <mc:Fallback>
                <p:oleObj name="数式" r:id="rId8" imgW="34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706" y="2550319"/>
                        <a:ext cx="103505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1400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574908"/>
              </p:ext>
            </p:extLst>
          </p:nvPr>
        </p:nvGraphicFramePr>
        <p:xfrm>
          <a:off x="3914775" y="-46400"/>
          <a:ext cx="37877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84200" imgH="241200" progId="Equation.3">
                  <p:embed/>
                </p:oleObj>
              </mc:Choice>
              <mc:Fallback>
                <p:oleObj name="数式" r:id="rId2" imgW="1384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-46400"/>
                        <a:ext cx="37877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2063750" y="3130550"/>
            <a:ext cx="7920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3071813" y="28416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3359150" y="28416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4079875" y="28416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4872038" y="28416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4943475" y="28416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5591175" y="28416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5808663" y="28416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6096000" y="28416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6959600" y="28416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7464425" y="28416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7896225" y="28416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8759825" y="28416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2063750" y="28416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>
            <a:off x="9625013" y="28416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8389" name="Object 21"/>
          <p:cNvGraphicFramePr>
            <a:graphicFrameLocks noChangeAspect="1"/>
          </p:cNvGraphicFramePr>
          <p:nvPr/>
        </p:nvGraphicFramePr>
        <p:xfrm>
          <a:off x="1774826" y="3562351"/>
          <a:ext cx="6635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17160" imgH="177480" progId="Equation.3">
                  <p:embed/>
                </p:oleObj>
              </mc:Choice>
              <mc:Fallback>
                <p:oleObj name="数式" r:id="rId4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3562351"/>
                        <a:ext cx="6635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0" name="Object 22"/>
          <p:cNvGraphicFramePr>
            <a:graphicFrameLocks noChangeAspect="1"/>
          </p:cNvGraphicFramePr>
          <p:nvPr/>
        </p:nvGraphicFramePr>
        <p:xfrm>
          <a:off x="9574214" y="3516314"/>
          <a:ext cx="18573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88560" imgH="152280" progId="Equation.3">
                  <p:embed/>
                </p:oleObj>
              </mc:Choice>
              <mc:Fallback>
                <p:oleObj name="数式" r:id="rId6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4214" y="3516314"/>
                        <a:ext cx="185737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1" name="Object 23"/>
          <p:cNvGraphicFramePr>
            <a:graphicFrameLocks noChangeAspect="1"/>
          </p:cNvGraphicFramePr>
          <p:nvPr/>
        </p:nvGraphicFramePr>
        <p:xfrm>
          <a:off x="2887663" y="2271714"/>
          <a:ext cx="26511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126720" imgH="215640" progId="Equation.3">
                  <p:embed/>
                </p:oleObj>
              </mc:Choice>
              <mc:Fallback>
                <p:oleObj name="数式" r:id="rId8" imgW="126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663" y="2271714"/>
                        <a:ext cx="265112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2" name="Object 24"/>
          <p:cNvGraphicFramePr>
            <a:graphicFrameLocks noChangeAspect="1"/>
          </p:cNvGraphicFramePr>
          <p:nvPr/>
        </p:nvGraphicFramePr>
        <p:xfrm>
          <a:off x="3225800" y="2266950"/>
          <a:ext cx="2921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139680" imgH="215640" progId="Equation.3">
                  <p:embed/>
                </p:oleObj>
              </mc:Choice>
              <mc:Fallback>
                <p:oleObj name="数式" r:id="rId10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2266950"/>
                        <a:ext cx="2921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3" name="Object 25"/>
          <p:cNvGraphicFramePr>
            <a:graphicFrameLocks noChangeAspect="1"/>
          </p:cNvGraphicFramePr>
          <p:nvPr/>
        </p:nvGraphicFramePr>
        <p:xfrm>
          <a:off x="3959226" y="2292350"/>
          <a:ext cx="26511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2" imgW="126720" imgH="228600" progId="Equation.3">
                  <p:embed/>
                </p:oleObj>
              </mc:Choice>
              <mc:Fallback>
                <p:oleObj name="数式" r:id="rId12" imgW="126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6" y="2292350"/>
                        <a:ext cx="26511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4" name="Object 26"/>
          <p:cNvGraphicFramePr>
            <a:graphicFrameLocks noChangeAspect="1"/>
          </p:cNvGraphicFramePr>
          <p:nvPr/>
        </p:nvGraphicFramePr>
        <p:xfrm>
          <a:off x="8599489" y="2254250"/>
          <a:ext cx="3444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4" imgW="164880" imgH="228600" progId="Equation.3">
                  <p:embed/>
                </p:oleObj>
              </mc:Choice>
              <mc:Fallback>
                <p:oleObj name="数式" r:id="rId14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9489" y="2254250"/>
                        <a:ext cx="34448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3180322" y="526370"/>
            <a:ext cx="57102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i="1" dirty="0"/>
              <a:t>Many successive projective measurements for the wave zone </a:t>
            </a:r>
            <a:r>
              <a:rPr lang="en-US" altLang="ja-JP" sz="2400" b="1" i="1" dirty="0" err="1"/>
              <a:t>subHilbert</a:t>
            </a:r>
            <a:r>
              <a:rPr lang="en-US" altLang="ja-JP" sz="2400" b="1" i="1" dirty="0"/>
              <a:t> space </a:t>
            </a:r>
            <a:endParaRPr lang="ja-JP" altLang="en-US" sz="2400" b="1" i="1" dirty="0"/>
          </a:p>
        </p:txBody>
      </p:sp>
      <p:sp>
        <p:nvSpPr>
          <p:cNvPr id="58396" name="Line 28"/>
          <p:cNvSpPr>
            <a:spLocks noChangeShapeType="1"/>
          </p:cNvSpPr>
          <p:nvPr/>
        </p:nvSpPr>
        <p:spPr bwMode="auto">
          <a:xfrm flipH="1">
            <a:off x="3216276" y="1906588"/>
            <a:ext cx="18002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 flipH="1">
            <a:off x="3503613" y="1978025"/>
            <a:ext cx="16557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 flipH="1">
            <a:off x="4295776" y="2051050"/>
            <a:ext cx="9366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99" name="Line 31"/>
          <p:cNvSpPr>
            <a:spLocks noChangeShapeType="1"/>
          </p:cNvSpPr>
          <p:nvPr/>
        </p:nvSpPr>
        <p:spPr bwMode="auto">
          <a:xfrm flipH="1">
            <a:off x="4872039" y="2051050"/>
            <a:ext cx="503237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 flipH="1">
            <a:off x="5016500" y="2051051"/>
            <a:ext cx="431800" cy="646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6600826" y="1906589"/>
            <a:ext cx="18716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>
            <a:off x="6527801" y="2051050"/>
            <a:ext cx="13684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>
            <a:off x="6240464" y="1978026"/>
            <a:ext cx="115093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>
            <a:off x="6096001" y="2051050"/>
            <a:ext cx="792163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405" name="Line 37"/>
          <p:cNvSpPr>
            <a:spLocks noChangeShapeType="1"/>
          </p:cNvSpPr>
          <p:nvPr/>
        </p:nvSpPr>
        <p:spPr bwMode="auto">
          <a:xfrm flipH="1">
            <a:off x="5591176" y="1978026"/>
            <a:ext cx="730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406" name="Line 38"/>
          <p:cNvSpPr>
            <a:spLocks noChangeShapeType="1"/>
          </p:cNvSpPr>
          <p:nvPr/>
        </p:nvSpPr>
        <p:spPr bwMode="auto">
          <a:xfrm>
            <a:off x="5808663" y="197802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>
            <a:off x="5951538" y="1978026"/>
            <a:ext cx="1444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8408" name="Object 40"/>
          <p:cNvGraphicFramePr>
            <a:graphicFrameLocks noChangeAspect="1"/>
          </p:cNvGraphicFramePr>
          <p:nvPr/>
        </p:nvGraphicFramePr>
        <p:xfrm>
          <a:off x="1847850" y="1989139"/>
          <a:ext cx="5857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6" imgW="203040" imgH="253800" progId="Equation.3">
                  <p:embed/>
                </p:oleObj>
              </mc:Choice>
              <mc:Fallback>
                <p:oleObj name="数式" r:id="rId16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989139"/>
                        <a:ext cx="585788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09" name="Object 41"/>
          <p:cNvGraphicFramePr>
            <a:graphicFrameLocks noChangeAspect="1"/>
          </p:cNvGraphicFramePr>
          <p:nvPr/>
        </p:nvGraphicFramePr>
        <p:xfrm>
          <a:off x="9120189" y="1990726"/>
          <a:ext cx="11128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8" imgW="355320" imgH="228600" progId="Equation.3">
                  <p:embed/>
                </p:oleObj>
              </mc:Choice>
              <mc:Fallback>
                <p:oleObj name="数式" r:id="rId18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0189" y="1990726"/>
                        <a:ext cx="11128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10" name="Text Box 42"/>
          <p:cNvSpPr txBox="1">
            <a:spLocks noChangeArrowheads="1"/>
          </p:cNvSpPr>
          <p:nvPr/>
        </p:nvSpPr>
        <p:spPr bwMode="auto">
          <a:xfrm>
            <a:off x="8680966" y="1385778"/>
            <a:ext cx="30817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i="1" dirty="0"/>
              <a:t>Survival probability after N times measurements</a:t>
            </a:r>
            <a:endParaRPr lang="ja-JP" altLang="en-US" b="1" i="1" dirty="0"/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90152" y="4437064"/>
            <a:ext cx="115008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i="1" dirty="0"/>
              <a:t>At each time, a projective measurement is performed to check if the state of the system belongs to the wave zone </a:t>
            </a:r>
            <a:r>
              <a:rPr lang="en-US" altLang="ja-JP" sz="3200" b="1" i="1" dirty="0" err="1"/>
              <a:t>subHilbert</a:t>
            </a:r>
            <a:r>
              <a:rPr lang="en-US" altLang="ja-JP" sz="3200" b="1" i="1" dirty="0"/>
              <a:t> space.  </a:t>
            </a:r>
            <a:r>
              <a:rPr lang="ja-JP" altLang="en-US" sz="3200" b="1" i="1" dirty="0"/>
              <a:t>　　　　</a:t>
            </a:r>
          </a:p>
        </p:txBody>
      </p:sp>
      <p:graphicFrame>
        <p:nvGraphicFramePr>
          <p:cNvPr id="5841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205414"/>
              </p:ext>
            </p:extLst>
          </p:nvPr>
        </p:nvGraphicFramePr>
        <p:xfrm>
          <a:off x="5382952" y="1259037"/>
          <a:ext cx="748768" cy="84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0" imgW="203040" imgH="228600" progId="Equation.3">
                  <p:embed/>
                </p:oleObj>
              </mc:Choice>
              <mc:Fallback>
                <p:oleObj name="数式" r:id="rId20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2952" y="1259037"/>
                        <a:ext cx="748768" cy="841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3580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904184"/>
              </p:ext>
            </p:extLst>
          </p:nvPr>
        </p:nvGraphicFramePr>
        <p:xfrm>
          <a:off x="5608929" y="2603812"/>
          <a:ext cx="453707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638000" imgH="457200" progId="Equation.3">
                  <p:embed/>
                </p:oleObj>
              </mc:Choice>
              <mc:Fallback>
                <p:oleObj name="数式" r:id="rId2" imgW="1638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929" y="2603812"/>
                        <a:ext cx="4537075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049906"/>
              </p:ext>
            </p:extLst>
          </p:nvPr>
        </p:nvGraphicFramePr>
        <p:xfrm>
          <a:off x="5616866" y="4807262"/>
          <a:ext cx="495935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790640" imgH="457200" progId="Equation.3">
                  <p:embed/>
                </p:oleObj>
              </mc:Choice>
              <mc:Fallback>
                <p:oleObj name="数式" r:id="rId4" imgW="1790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866" y="4807262"/>
                        <a:ext cx="495935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08417"/>
              </p:ext>
            </p:extLst>
          </p:nvPr>
        </p:nvGraphicFramePr>
        <p:xfrm>
          <a:off x="2872079" y="3876986"/>
          <a:ext cx="12668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457200" imgH="253800" progId="Equation.3">
                  <p:embed/>
                </p:oleObj>
              </mc:Choice>
              <mc:Fallback>
                <p:oleObj name="数式" r:id="rId6" imgW="457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079" y="3876986"/>
                        <a:ext cx="12668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351" name="AutoShape 7"/>
          <p:cNvCxnSpPr>
            <a:cxnSpLocks noChangeShapeType="1"/>
          </p:cNvCxnSpPr>
          <p:nvPr/>
        </p:nvCxnSpPr>
        <p:spPr bwMode="auto">
          <a:xfrm>
            <a:off x="4138904" y="4229412"/>
            <a:ext cx="1477963" cy="1211263"/>
          </a:xfrm>
          <a:prstGeom prst="bentConnector3">
            <a:avLst>
              <a:gd name="adj1" fmla="val 4994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52" name="AutoShape 8"/>
          <p:cNvCxnSpPr>
            <a:cxnSpLocks noChangeShapeType="1"/>
          </p:cNvCxnSpPr>
          <p:nvPr/>
        </p:nvCxnSpPr>
        <p:spPr bwMode="auto">
          <a:xfrm flipV="1">
            <a:off x="4138904" y="3151499"/>
            <a:ext cx="1470025" cy="10779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2711450" y="260350"/>
          <a:ext cx="553085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1917360" imgH="253800" progId="Equation.3">
                  <p:embed/>
                </p:oleObj>
              </mc:Choice>
              <mc:Fallback>
                <p:oleObj name="数式" r:id="rId8" imgW="1917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60350"/>
                        <a:ext cx="553085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796978"/>
              </p:ext>
            </p:extLst>
          </p:nvPr>
        </p:nvGraphicFramePr>
        <p:xfrm>
          <a:off x="3110203" y="1348100"/>
          <a:ext cx="35274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1371600" imgH="279360" progId="Equation.3">
                  <p:embed/>
                </p:oleObj>
              </mc:Choice>
              <mc:Fallback>
                <p:oleObj name="数式" r:id="rId10" imgW="1371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203" y="1348100"/>
                        <a:ext cx="35274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285845"/>
              </p:ext>
            </p:extLst>
          </p:nvPr>
        </p:nvGraphicFramePr>
        <p:xfrm>
          <a:off x="1305552" y="2404461"/>
          <a:ext cx="9366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2" imgW="317160" imgH="215640" progId="Equation.3">
                  <p:embed/>
                </p:oleObj>
              </mc:Choice>
              <mc:Fallback>
                <p:oleObj name="数式" r:id="rId12" imgW="317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5552" y="2404461"/>
                        <a:ext cx="93662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830889" y="2494949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At </a:t>
            </a:r>
            <a:endParaRPr lang="ja-JP" altLang="en-US" sz="2400" dirty="0"/>
          </a:p>
        </p:txBody>
      </p:sp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301174"/>
              </p:ext>
            </p:extLst>
          </p:nvPr>
        </p:nvGraphicFramePr>
        <p:xfrm>
          <a:off x="4645315" y="2595873"/>
          <a:ext cx="4572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4" imgW="177480" imgH="215640" progId="Equation.3">
                  <p:embed/>
                </p:oleObj>
              </mc:Choice>
              <mc:Fallback>
                <p:oleObj name="数式" r:id="rId14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315" y="2595873"/>
                        <a:ext cx="4572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217368"/>
              </p:ext>
            </p:extLst>
          </p:nvPr>
        </p:nvGraphicFramePr>
        <p:xfrm>
          <a:off x="4416715" y="5518462"/>
          <a:ext cx="9144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6" imgW="355320" imgH="215640" progId="Equation.3">
                  <p:embed/>
                </p:oleObj>
              </mc:Choice>
              <mc:Fallback>
                <p:oleObj name="数式" r:id="rId16" imgW="355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715" y="5518462"/>
                        <a:ext cx="9144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0046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2279650" y="908050"/>
            <a:ext cx="7488238" cy="2305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3968750" y="1196975"/>
          <a:ext cx="36401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46040" imgH="253800" progId="Equation.3">
                  <p:embed/>
                </p:oleObj>
              </mc:Choice>
              <mc:Fallback>
                <p:oleObj name="数式" r:id="rId2" imgW="1346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1196975"/>
                        <a:ext cx="364013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3546476" y="1989139"/>
          <a:ext cx="38449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422360" imgH="253800" progId="Equation.3">
                  <p:embed/>
                </p:oleObj>
              </mc:Choice>
              <mc:Fallback>
                <p:oleObj name="数式" r:id="rId4" imgW="1422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6" y="1989139"/>
                        <a:ext cx="384492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7589838" y="2085976"/>
          <a:ext cx="10985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406080" imgH="203040" progId="Equation.3">
                  <p:embed/>
                </p:oleObj>
              </mc:Choice>
              <mc:Fallback>
                <p:oleObj name="数式" r:id="rId6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8" y="2085976"/>
                        <a:ext cx="10985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545792"/>
              </p:ext>
            </p:extLst>
          </p:nvPr>
        </p:nvGraphicFramePr>
        <p:xfrm>
          <a:off x="4078288" y="3500438"/>
          <a:ext cx="31972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1180800" imgH="253800" progId="Equation.3">
                  <p:embed/>
                </p:oleObj>
              </mc:Choice>
              <mc:Fallback>
                <p:oleObj name="数式" r:id="rId8" imgW="1180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288" y="3500438"/>
                        <a:ext cx="319722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024720"/>
              </p:ext>
            </p:extLst>
          </p:nvPr>
        </p:nvGraphicFramePr>
        <p:xfrm>
          <a:off x="2135188" y="4589617"/>
          <a:ext cx="77501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3466800" imgH="253800" progId="Equation.3">
                  <p:embed/>
                </p:oleObj>
              </mc:Choice>
              <mc:Fallback>
                <p:oleObj name="数式" r:id="rId10" imgW="3466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4589617"/>
                        <a:ext cx="77501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3863976" y="5445125"/>
          <a:ext cx="384651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2" imgW="1422360" imgH="253800" progId="Equation.3">
                  <p:embed/>
                </p:oleObj>
              </mc:Choice>
              <mc:Fallback>
                <p:oleObj name="数式" r:id="rId12" imgW="1422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6" y="5445125"/>
                        <a:ext cx="3846513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656139" y="404813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i="1" dirty="0"/>
              <a:t>Lemma</a:t>
            </a:r>
            <a:endParaRPr lang="ja-JP" altLang="en-US" sz="2400" b="1" i="1" dirty="0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927351" y="2133600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⇒</a:t>
            </a:r>
          </a:p>
        </p:txBody>
      </p:sp>
    </p:spTree>
    <p:extLst>
      <p:ext uri="{BB962C8B-B14F-4D97-AF65-F5344CB8AC3E}">
        <p14:creationId xmlns:p14="http://schemas.microsoft.com/office/powerpoint/2010/main" val="1174246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711451" y="3705323"/>
            <a:ext cx="6911975" cy="15843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02700"/>
              </p:ext>
            </p:extLst>
          </p:nvPr>
        </p:nvGraphicFramePr>
        <p:xfrm>
          <a:off x="807244" y="995869"/>
          <a:ext cx="10720387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4584600" imgH="533160" progId="Equation.3">
                  <p:embed/>
                </p:oleObj>
              </mc:Choice>
              <mc:Fallback>
                <p:oleObj name="数式" r:id="rId2" imgW="45846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4" y="995869"/>
                        <a:ext cx="10720387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029696"/>
              </p:ext>
            </p:extLst>
          </p:nvPr>
        </p:nvGraphicFramePr>
        <p:xfrm>
          <a:off x="3368929" y="3776760"/>
          <a:ext cx="5568698" cy="1409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108160" imgH="533160" progId="Equation.3">
                  <p:embed/>
                </p:oleObj>
              </mc:Choice>
              <mc:Fallback>
                <p:oleObj name="数式" r:id="rId4" imgW="21081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929" y="3776760"/>
                        <a:ext cx="5568698" cy="1409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683995" y="3187044"/>
            <a:ext cx="26092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i="1" dirty="0"/>
              <a:t>From the lemma,</a:t>
            </a:r>
            <a:endParaRPr lang="ja-JP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1202275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1774826" y="3195638"/>
          <a:ext cx="16541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596880" imgH="279360" progId="Equation.3">
                  <p:embed/>
                </p:oleObj>
              </mc:Choice>
              <mc:Fallback>
                <p:oleObj name="数式" r:id="rId2" imgW="596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3195638"/>
                        <a:ext cx="16541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5087938" y="4130676"/>
          <a:ext cx="5040312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019240" imgH="457200" progId="Equation.3">
                  <p:embed/>
                </p:oleObj>
              </mc:Choice>
              <mc:Fallback>
                <p:oleObj name="数式" r:id="rId4" imgW="2019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4130676"/>
                        <a:ext cx="5040312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422" name="AutoShape 6"/>
          <p:cNvCxnSpPr>
            <a:cxnSpLocks noChangeShapeType="1"/>
          </p:cNvCxnSpPr>
          <p:nvPr/>
        </p:nvCxnSpPr>
        <p:spPr bwMode="auto">
          <a:xfrm flipV="1">
            <a:off x="3719513" y="2906714"/>
            <a:ext cx="1008062" cy="720725"/>
          </a:xfrm>
          <a:prstGeom prst="bentConnector3">
            <a:avLst>
              <a:gd name="adj1" fmla="val 4992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872038" y="2675881"/>
            <a:ext cx="3744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i="1" dirty="0"/>
              <a:t>Already decayed.</a:t>
            </a:r>
            <a:endParaRPr lang="ja-JP" altLang="en-US" sz="2400" b="1" i="1" dirty="0"/>
          </a:p>
        </p:txBody>
      </p:sp>
      <p:cxnSp>
        <p:nvCxnSpPr>
          <p:cNvPr id="60424" name="AutoShape 8"/>
          <p:cNvCxnSpPr>
            <a:cxnSpLocks noChangeShapeType="1"/>
          </p:cNvCxnSpPr>
          <p:nvPr/>
        </p:nvCxnSpPr>
        <p:spPr bwMode="auto">
          <a:xfrm>
            <a:off x="3575051" y="3689351"/>
            <a:ext cx="1223963" cy="792163"/>
          </a:xfrm>
          <a:prstGeom prst="bentConnector3">
            <a:avLst>
              <a:gd name="adj1" fmla="val 499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04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143957"/>
              </p:ext>
            </p:extLst>
          </p:nvPr>
        </p:nvGraphicFramePr>
        <p:xfrm>
          <a:off x="3807653" y="1381651"/>
          <a:ext cx="38608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1638000" imgH="279360" progId="Equation.3">
                  <p:embed/>
                </p:oleObj>
              </mc:Choice>
              <mc:Fallback>
                <p:oleObj name="数式" r:id="rId6" imgW="16380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53" y="1381651"/>
                        <a:ext cx="38608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271056"/>
              </p:ext>
            </p:extLst>
          </p:nvPr>
        </p:nvGraphicFramePr>
        <p:xfrm>
          <a:off x="1326357" y="749300"/>
          <a:ext cx="8969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342720" imgH="215640" progId="Equation.3">
                  <p:embed/>
                </p:oleObj>
              </mc:Choice>
              <mc:Fallback>
                <p:oleObj name="数式" r:id="rId8" imgW="342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357" y="749300"/>
                        <a:ext cx="8969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713750" y="803275"/>
            <a:ext cx="338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At</a:t>
            </a:r>
            <a:endParaRPr lang="ja-JP" altLang="en-US" sz="2400" dirty="0"/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4800600" y="3760788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/>
          </a:p>
        </p:txBody>
      </p:sp>
      <p:graphicFrame>
        <p:nvGraphicFramePr>
          <p:cNvPr id="604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566160"/>
              </p:ext>
            </p:extLst>
          </p:nvPr>
        </p:nvGraphicFramePr>
        <p:xfrm>
          <a:off x="3575051" y="4543426"/>
          <a:ext cx="999890" cy="588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368280" imgH="215640" progId="Equation.3">
                  <p:embed/>
                </p:oleObj>
              </mc:Choice>
              <mc:Fallback>
                <p:oleObj name="数式" r:id="rId10" imgW="368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1" y="4543426"/>
                        <a:ext cx="999890" cy="588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640731"/>
              </p:ext>
            </p:extLst>
          </p:nvPr>
        </p:nvGraphicFramePr>
        <p:xfrm>
          <a:off x="3943350" y="2328863"/>
          <a:ext cx="49053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2" imgW="190440" imgH="215640" progId="Equation.3">
                  <p:embed/>
                </p:oleObj>
              </mc:Choice>
              <mc:Fallback>
                <p:oleObj name="数式" r:id="rId12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328863"/>
                        <a:ext cx="49053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528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2635480" y="2236958"/>
            <a:ext cx="6911975" cy="266382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869471"/>
              </p:ext>
            </p:extLst>
          </p:nvPr>
        </p:nvGraphicFramePr>
        <p:xfrm>
          <a:off x="3380812" y="2645697"/>
          <a:ext cx="5421312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171520" imgH="457200" progId="Equation.3">
                  <p:embed/>
                </p:oleObj>
              </mc:Choice>
              <mc:Fallback>
                <p:oleObj name="数式" r:id="rId2" imgW="2171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812" y="2645697"/>
                        <a:ext cx="5421312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822059"/>
              </p:ext>
            </p:extLst>
          </p:nvPr>
        </p:nvGraphicFramePr>
        <p:xfrm>
          <a:off x="3885637" y="3653760"/>
          <a:ext cx="460375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968480" imgH="457200" progId="Equation.3">
                  <p:embed/>
                </p:oleObj>
              </mc:Choice>
              <mc:Fallback>
                <p:oleObj name="数式" r:id="rId4" imgW="1968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5637" y="3653760"/>
                        <a:ext cx="4603750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865902" y="1774952"/>
            <a:ext cx="2547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i="1" dirty="0"/>
              <a:t>From the lemma,</a:t>
            </a:r>
            <a:endParaRPr lang="ja-JP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852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848B2FB-2D8D-8696-F635-F2AC48DE0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28707">
            <a:off x="3015048" y="45274"/>
            <a:ext cx="5511165" cy="446085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64AE8F-2262-20B6-C86E-9BA2F14BDA5B}"/>
              </a:ext>
            </a:extLst>
          </p:cNvPr>
          <p:cNvSpPr txBox="1"/>
          <p:nvPr/>
        </p:nvSpPr>
        <p:spPr>
          <a:xfrm>
            <a:off x="2374232" y="675157"/>
            <a:ext cx="84437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1" i="1" dirty="0"/>
              <a:t>“A flying arrow</a:t>
            </a:r>
            <a:r>
              <a:rPr lang="ja-JP" altLang="en-US" sz="4400" b="1" i="1" dirty="0"/>
              <a:t> </a:t>
            </a:r>
            <a:r>
              <a:rPr lang="en-US" altLang="ja-JP" sz="4400" b="1" i="1" dirty="0"/>
              <a:t>never</a:t>
            </a:r>
            <a:r>
              <a:rPr lang="ja-JP" altLang="en-US" sz="4400" b="1" i="1" dirty="0"/>
              <a:t> </a:t>
            </a:r>
            <a:r>
              <a:rPr lang="en-US" altLang="ja-JP" sz="4400" b="1" i="1" dirty="0"/>
              <a:t>moves.”</a:t>
            </a:r>
            <a:endParaRPr lang="ja-JP" altLang="en-US" sz="4400" b="1" dirty="0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18D8A993-7AFA-A179-0746-D0BA96C7E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30" y="3533084"/>
            <a:ext cx="2137348" cy="307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8BDE9E1-8D38-E0D0-DE03-80A04AB02008}"/>
              </a:ext>
            </a:extLst>
          </p:cNvPr>
          <p:cNvSpPr txBox="1"/>
          <p:nvPr/>
        </p:nvSpPr>
        <p:spPr>
          <a:xfrm>
            <a:off x="3084434" y="6052779"/>
            <a:ext cx="2224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i="1" dirty="0"/>
              <a:t>Zeno of Elea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D9F6F0-D2C2-58DA-9BDE-2182285DB24A}"/>
              </a:ext>
            </a:extLst>
          </p:cNvPr>
          <p:cNvSpPr txBox="1"/>
          <p:nvPr/>
        </p:nvSpPr>
        <p:spPr>
          <a:xfrm>
            <a:off x="5383424" y="4481384"/>
            <a:ext cx="5049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/>
              <a:t>Classical Zeno Paradox</a:t>
            </a:r>
            <a:endParaRPr kumimoji="1" lang="ja-JP" alt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828124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4" name="AutoShape 4"/>
          <p:cNvCxnSpPr>
            <a:cxnSpLocks noChangeShapeType="1"/>
          </p:cNvCxnSpPr>
          <p:nvPr/>
        </p:nvCxnSpPr>
        <p:spPr bwMode="auto">
          <a:xfrm flipV="1">
            <a:off x="3719513" y="2821552"/>
            <a:ext cx="1008062" cy="720725"/>
          </a:xfrm>
          <a:prstGeom prst="bentConnector3">
            <a:avLst>
              <a:gd name="adj1" fmla="val 4992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46" name="AutoShape 6"/>
          <p:cNvCxnSpPr>
            <a:cxnSpLocks noChangeShapeType="1"/>
          </p:cNvCxnSpPr>
          <p:nvPr/>
        </p:nvCxnSpPr>
        <p:spPr bwMode="auto">
          <a:xfrm>
            <a:off x="3575051" y="3604189"/>
            <a:ext cx="1223963" cy="792162"/>
          </a:xfrm>
          <a:prstGeom prst="bentConnector3">
            <a:avLst>
              <a:gd name="adj1" fmla="val 499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14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607249"/>
              </p:ext>
            </p:extLst>
          </p:nvPr>
        </p:nvGraphicFramePr>
        <p:xfrm>
          <a:off x="904441" y="237334"/>
          <a:ext cx="89693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42720" imgH="228600" progId="Equation.3">
                  <p:embed/>
                </p:oleObj>
              </mc:Choice>
              <mc:Fallback>
                <p:oleObj name="数式" r:id="rId2" imgW="34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441" y="237334"/>
                        <a:ext cx="896937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36550" y="307978"/>
            <a:ext cx="338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/>
              <a:t>At</a:t>
            </a:r>
            <a:endParaRPr lang="ja-JP" altLang="en-US" sz="2400" dirty="0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4800600" y="3675627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/>
          </a:p>
        </p:txBody>
      </p:sp>
      <p:graphicFrame>
        <p:nvGraphicFramePr>
          <p:cNvPr id="614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045580"/>
              </p:ext>
            </p:extLst>
          </p:nvPr>
        </p:nvGraphicFramePr>
        <p:xfrm>
          <a:off x="3676651" y="750764"/>
          <a:ext cx="53451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057400" imgH="304560" progId="Equation.3">
                  <p:embed/>
                </p:oleObj>
              </mc:Choice>
              <mc:Fallback>
                <p:oleObj name="数式" r:id="rId4" imgW="20574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1" y="750764"/>
                        <a:ext cx="534511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649213"/>
              </p:ext>
            </p:extLst>
          </p:nvPr>
        </p:nvGraphicFramePr>
        <p:xfrm>
          <a:off x="4916488" y="3858189"/>
          <a:ext cx="5643562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2260440" imgH="457200" progId="Equation.3">
                  <p:embed/>
                </p:oleObj>
              </mc:Choice>
              <mc:Fallback>
                <p:oleObj name="数式" r:id="rId6" imgW="2260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488" y="3858189"/>
                        <a:ext cx="5643562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78269"/>
              </p:ext>
            </p:extLst>
          </p:nvPr>
        </p:nvGraphicFramePr>
        <p:xfrm>
          <a:off x="1558926" y="3159689"/>
          <a:ext cx="2028825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812520" imgH="304560" progId="Equation.3">
                  <p:embed/>
                </p:oleObj>
              </mc:Choice>
              <mc:Fallback>
                <p:oleObj name="数式" r:id="rId8" imgW="81252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6" y="3159689"/>
                        <a:ext cx="2028825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872038" y="2675881"/>
            <a:ext cx="3744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i="1" dirty="0"/>
              <a:t>Already decayed.</a:t>
            </a:r>
            <a:endParaRPr lang="ja-JP" altLang="en-US" sz="2400" b="1" i="1" dirty="0"/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709458"/>
              </p:ext>
            </p:extLst>
          </p:nvPr>
        </p:nvGraphicFramePr>
        <p:xfrm>
          <a:off x="3943350" y="2128838"/>
          <a:ext cx="49053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190440" imgH="228600" progId="Equation.3">
                  <p:embed/>
                </p:oleObj>
              </mc:Choice>
              <mc:Fallback>
                <p:oleObj name="数式" r:id="rId10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2128838"/>
                        <a:ext cx="49053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451287"/>
              </p:ext>
            </p:extLst>
          </p:nvPr>
        </p:nvGraphicFramePr>
        <p:xfrm>
          <a:off x="3623163" y="4557366"/>
          <a:ext cx="9461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2" imgW="368280" imgH="228600" progId="Equation.3">
                  <p:embed/>
                </p:oleObj>
              </mc:Choice>
              <mc:Fallback>
                <p:oleObj name="数式" r:id="rId12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163" y="4557366"/>
                        <a:ext cx="94615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2607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389187" y="863580"/>
            <a:ext cx="7058025" cy="410527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440041"/>
              </p:ext>
            </p:extLst>
          </p:nvPr>
        </p:nvGraphicFramePr>
        <p:xfrm>
          <a:off x="2477520" y="1740616"/>
          <a:ext cx="6922200" cy="1368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311200" imgH="457200" progId="Equation.3">
                  <p:embed/>
                </p:oleObj>
              </mc:Choice>
              <mc:Fallback>
                <p:oleObj name="数式" r:id="rId2" imgW="231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520" y="1740616"/>
                        <a:ext cx="6922200" cy="1368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4295776" y="3571875"/>
          <a:ext cx="26638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825480" imgH="203040" progId="Equation.3">
                  <p:embed/>
                </p:oleObj>
              </mc:Choice>
              <mc:Fallback>
                <p:oleObj name="数式" r:id="rId4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6" y="3571875"/>
                        <a:ext cx="2663825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477520" y="303279"/>
            <a:ext cx="26092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i="1" dirty="0"/>
              <a:t>From the lemma,</a:t>
            </a:r>
            <a:endParaRPr lang="ja-JP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9549970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841086"/>
              </p:ext>
            </p:extLst>
          </p:nvPr>
        </p:nvGraphicFramePr>
        <p:xfrm>
          <a:off x="2325688" y="2903538"/>
          <a:ext cx="7396162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120760" imgH="457200" progId="Equation.3">
                  <p:embed/>
                </p:oleObj>
              </mc:Choice>
              <mc:Fallback>
                <p:oleObj name="数式" r:id="rId2" imgW="2120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2903538"/>
                        <a:ext cx="7396162" cy="159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117987" y="1786910"/>
            <a:ext cx="12074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b="1" i="1" dirty="0"/>
              <a:t>Survival probability of the initial state after N measurements:</a:t>
            </a:r>
            <a:endParaRPr lang="ja-JP" alt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4305537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68666"/>
              </p:ext>
            </p:extLst>
          </p:nvPr>
        </p:nvGraphicFramePr>
        <p:xfrm>
          <a:off x="6576785" y="0"/>
          <a:ext cx="5168747" cy="5944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209680" imgH="2539800" progId="Equation.3">
                  <p:embed/>
                </p:oleObj>
              </mc:Choice>
              <mc:Fallback>
                <p:oleObj name="数式" r:id="rId2" imgW="2209680" imgH="25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785" y="0"/>
                        <a:ext cx="5168747" cy="5944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477343"/>
              </p:ext>
            </p:extLst>
          </p:nvPr>
        </p:nvGraphicFramePr>
        <p:xfrm>
          <a:off x="3972952" y="5964430"/>
          <a:ext cx="3136185" cy="842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850680" imgH="228600" progId="Equation.3">
                  <p:embed/>
                </p:oleObj>
              </mc:Choice>
              <mc:Fallback>
                <p:oleObj name="数式" r:id="rId4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952" y="5964430"/>
                        <a:ext cx="3136185" cy="84205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66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7405352" y="6062291"/>
            <a:ext cx="386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i="1" dirty="0">
                <a:solidFill>
                  <a:srgbClr val="FF0000"/>
                </a:solidFill>
              </a:rPr>
              <a:t>NO ZENO EFFECT!</a:t>
            </a:r>
            <a:endParaRPr kumimoji="1" lang="ja-JP" altLang="en-US" sz="3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717658"/>
              </p:ext>
            </p:extLst>
          </p:nvPr>
        </p:nvGraphicFramePr>
        <p:xfrm>
          <a:off x="0" y="1976907"/>
          <a:ext cx="5696208" cy="112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2311200" imgH="457200" progId="Equation.3">
                  <p:embed/>
                </p:oleObj>
              </mc:Choice>
              <mc:Fallback>
                <p:oleObj name="数式" r:id="rId6" imgW="231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76907"/>
                        <a:ext cx="5696208" cy="1126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矢印コネクタ 3"/>
          <p:cNvCxnSpPr/>
          <p:nvPr/>
        </p:nvCxnSpPr>
        <p:spPr>
          <a:xfrm flipV="1">
            <a:off x="5696208" y="1700011"/>
            <a:ext cx="659477" cy="333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5729414" y="2525728"/>
            <a:ext cx="714264" cy="207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5541044" y="2967868"/>
            <a:ext cx="814165" cy="1352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776213"/>
              </p:ext>
            </p:extLst>
          </p:nvPr>
        </p:nvGraphicFramePr>
        <p:xfrm>
          <a:off x="1039813" y="703263"/>
          <a:ext cx="35972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1460160" imgH="253800" progId="Equation.3">
                  <p:embed/>
                </p:oleObj>
              </mc:Choice>
              <mc:Fallback>
                <p:oleObj name="数式" r:id="rId8" imgW="1460160" imgH="2538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703263"/>
                        <a:ext cx="35972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矢印コネクタ 5"/>
          <p:cNvCxnSpPr/>
          <p:nvPr/>
        </p:nvCxnSpPr>
        <p:spPr>
          <a:xfrm flipV="1">
            <a:off x="5017062" y="703263"/>
            <a:ext cx="1426616" cy="275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740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165CC-B4C2-88CD-891E-9B244F0A2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>
            <a:extLst>
              <a:ext uri="{FF2B5EF4-FFF2-40B4-BE49-F238E27FC236}">
                <a16:creationId xmlns:a16="http://schemas.microsoft.com/office/drawing/2014/main" id="{2FBDB5F0-64A6-E861-AABD-783B4C7C7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31" y="90201"/>
            <a:ext cx="124281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i="1" dirty="0"/>
              <a:t>Comment: </a:t>
            </a:r>
            <a:r>
              <a:rPr lang="en-US" altLang="ja-JP" sz="3200" b="1" i="1" dirty="0" err="1"/>
              <a:t>Wallentowitz</a:t>
            </a:r>
            <a:r>
              <a:rPr lang="en-US" altLang="ja-JP" sz="3200" b="1" i="1" dirty="0"/>
              <a:t> and </a:t>
            </a:r>
            <a:r>
              <a:rPr lang="en-US" altLang="ja-JP" sz="3200" b="1" i="1" dirty="0" err="1"/>
              <a:t>Toschek</a:t>
            </a:r>
            <a:r>
              <a:rPr lang="ja-JP" altLang="en-US" sz="3200" b="1" i="1" dirty="0"/>
              <a:t> </a:t>
            </a:r>
            <a:r>
              <a:rPr lang="en-US" altLang="ja-JP" sz="3200" b="1" i="1" dirty="0"/>
              <a:t>(2005) gave a </a:t>
            </a:r>
            <a:r>
              <a:rPr lang="en-US" altLang="ja-JP" sz="3200" b="1" i="1" dirty="0">
                <a:solidFill>
                  <a:srgbClr val="FF0066"/>
                </a:solidFill>
              </a:rPr>
              <a:t>wrong </a:t>
            </a:r>
            <a:r>
              <a:rPr lang="en-US" altLang="ja-JP" sz="3200" b="1" i="1" dirty="0"/>
              <a:t>criticism!  </a:t>
            </a:r>
          </a:p>
          <a:p>
            <a:pPr>
              <a:spcBef>
                <a:spcPct val="50000"/>
              </a:spcBef>
            </a:pPr>
            <a:r>
              <a:rPr lang="en-US" altLang="ja-JP" sz="3200" b="1" i="1" dirty="0"/>
              <a:t>They argued nontrivial one-way dynamics is impossible.</a:t>
            </a:r>
          </a:p>
        </p:txBody>
      </p:sp>
      <p:graphicFrame>
        <p:nvGraphicFramePr>
          <p:cNvPr id="38919" name="Object 7">
            <a:extLst>
              <a:ext uri="{FF2B5EF4-FFF2-40B4-BE49-F238E27FC236}">
                <a16:creationId xmlns:a16="http://schemas.microsoft.com/office/drawing/2014/main" id="{C2205B1A-E8B5-E871-3190-E8D7261856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8377" y="3078725"/>
          <a:ext cx="240188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876240" imgH="253800" progId="Equation.3">
                  <p:embed/>
                </p:oleObj>
              </mc:Choice>
              <mc:Fallback>
                <p:oleObj name="数式" r:id="rId2" imgW="876240" imgH="253800" progId="Equation.3">
                  <p:embed/>
                  <p:pic>
                    <p:nvPicPr>
                      <p:cNvPr id="389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377" y="3078725"/>
                        <a:ext cx="2401887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>
            <a:extLst>
              <a:ext uri="{FF2B5EF4-FFF2-40B4-BE49-F238E27FC236}">
                <a16:creationId xmlns:a16="http://schemas.microsoft.com/office/drawing/2014/main" id="{2BCD32E6-758A-CA19-2C74-A161EFB27F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8894" y="1835228"/>
          <a:ext cx="57800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2108160" imgH="431640" progId="Equation.3">
                  <p:embed/>
                </p:oleObj>
              </mc:Choice>
              <mc:Fallback>
                <p:oleObj name="数式" r:id="rId4" imgW="2108160" imgH="431640" progId="Equation.3">
                  <p:embed/>
                  <p:pic>
                    <p:nvPicPr>
                      <p:cNvPr id="389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894" y="1835228"/>
                        <a:ext cx="5780087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1" name="Picture 9" descr="p2">
            <a:extLst>
              <a:ext uri="{FF2B5EF4-FFF2-40B4-BE49-F238E27FC236}">
                <a16:creationId xmlns:a16="http://schemas.microsoft.com/office/drawing/2014/main" id="{50758806-CDE9-5F7C-BF0B-05E74573A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38" y="3078724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 descr="p2">
            <a:extLst>
              <a:ext uri="{FF2B5EF4-FFF2-40B4-BE49-F238E27FC236}">
                <a16:creationId xmlns:a16="http://schemas.microsoft.com/office/drawing/2014/main" id="{2636AD58-E89B-91CC-B5A9-35C42BEC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088" y="3004112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923" name="Object 11">
            <a:extLst>
              <a:ext uri="{FF2B5EF4-FFF2-40B4-BE49-F238E27FC236}">
                <a16:creationId xmlns:a16="http://schemas.microsoft.com/office/drawing/2014/main" id="{A8D2A662-1371-5543-AE9F-385C98FAE8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22652" y="3007287"/>
          <a:ext cx="191293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698400" imgH="253800" progId="Equation.3">
                  <p:embed/>
                </p:oleObj>
              </mc:Choice>
              <mc:Fallback>
                <p:oleObj name="数式" r:id="rId7" imgW="698400" imgH="253800" progId="Equation.3">
                  <p:embed/>
                  <p:pic>
                    <p:nvPicPr>
                      <p:cNvPr id="389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652" y="3007287"/>
                        <a:ext cx="1912937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13">
            <a:extLst>
              <a:ext uri="{FF2B5EF4-FFF2-40B4-BE49-F238E27FC236}">
                <a16:creationId xmlns:a16="http://schemas.microsoft.com/office/drawing/2014/main" id="{14F3F865-F1BD-5F8C-14DA-3BA7A92B35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4977" y="4088375"/>
          <a:ext cx="240188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876240" imgH="253800" progId="Equation.3">
                  <p:embed/>
                </p:oleObj>
              </mc:Choice>
              <mc:Fallback>
                <p:oleObj name="数式" r:id="rId9" imgW="876240" imgH="253800" progId="Equation.3">
                  <p:embed/>
                  <p:pic>
                    <p:nvPicPr>
                      <p:cNvPr id="389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4977" y="4088375"/>
                        <a:ext cx="2401887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6" name="Picture 14" descr="p2">
            <a:extLst>
              <a:ext uri="{FF2B5EF4-FFF2-40B4-BE49-F238E27FC236}">
                <a16:creationId xmlns:a16="http://schemas.microsoft.com/office/drawing/2014/main" id="{6521C1C9-BEF5-A5BC-9973-890A1139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01" y="4088374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927" name="Object 15">
            <a:extLst>
              <a:ext uri="{FF2B5EF4-FFF2-40B4-BE49-F238E27FC236}">
                <a16:creationId xmlns:a16="http://schemas.microsoft.com/office/drawing/2014/main" id="{77A8893C-5472-E26B-8CE3-686124527E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6526" y="4088375"/>
          <a:ext cx="31686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1" imgW="1091880" imgH="228600" progId="Equation.3">
                  <p:embed/>
                </p:oleObj>
              </mc:Choice>
              <mc:Fallback>
                <p:oleObj name="数式" r:id="rId11" imgW="1091880" imgH="228600" progId="Equation.3">
                  <p:embed/>
                  <p:pic>
                    <p:nvPicPr>
                      <p:cNvPr id="389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526" y="4088375"/>
                        <a:ext cx="31686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8" name="Object 16">
            <a:extLst>
              <a:ext uri="{FF2B5EF4-FFF2-40B4-BE49-F238E27FC236}">
                <a16:creationId xmlns:a16="http://schemas.microsoft.com/office/drawing/2014/main" id="{812899CF-40C3-A367-0053-E18FAD99D8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6789" y="5294874"/>
          <a:ext cx="364807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3" imgW="1257120" imgH="241200" progId="Equation.3">
                  <p:embed/>
                </p:oleObj>
              </mc:Choice>
              <mc:Fallback>
                <p:oleObj name="数式" r:id="rId13" imgW="1257120" imgH="241200" progId="Equation.3">
                  <p:embed/>
                  <p:pic>
                    <p:nvPicPr>
                      <p:cNvPr id="389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789" y="5294874"/>
                        <a:ext cx="364807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9" name="Object 17">
            <a:extLst>
              <a:ext uri="{FF2B5EF4-FFF2-40B4-BE49-F238E27FC236}">
                <a16:creationId xmlns:a16="http://schemas.microsoft.com/office/drawing/2014/main" id="{F52CEFF0-C4D1-923A-9EDD-6BD76BEA59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1702" y="5239312"/>
          <a:ext cx="40925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5" imgW="1269720" imgH="228600" progId="Equation.3">
                  <p:embed/>
                </p:oleObj>
              </mc:Choice>
              <mc:Fallback>
                <p:oleObj name="数式" r:id="rId15" imgW="1269720" imgH="228600" progId="Equation.3">
                  <p:embed/>
                  <p:pic>
                    <p:nvPicPr>
                      <p:cNvPr id="389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702" y="5239312"/>
                        <a:ext cx="40925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E7CBE0-FD1B-E2E3-4D7D-830AC62606BB}"/>
              </a:ext>
            </a:extLst>
          </p:cNvPr>
          <p:cNvSpPr txBox="1"/>
          <p:nvPr/>
        </p:nvSpPr>
        <p:spPr>
          <a:xfrm>
            <a:off x="6685934" y="6020720"/>
            <a:ext cx="3423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i="1" dirty="0"/>
              <a:t>Trivial dynamics, only.</a:t>
            </a:r>
            <a:endParaRPr kumimoji="1" lang="ja-JP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6789322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51651-743E-3A2F-D943-97D7B02BC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5B66E0CB-8989-69AD-9653-5031CD94CD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329739"/>
              </p:ext>
            </p:extLst>
          </p:nvPr>
        </p:nvGraphicFramePr>
        <p:xfrm>
          <a:off x="2115873" y="830989"/>
          <a:ext cx="240188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876240" imgH="253800" progId="Equation.3">
                  <p:embed/>
                </p:oleObj>
              </mc:Choice>
              <mc:Fallback>
                <p:oleObj name="数式" r:id="rId2" imgW="876240" imgH="253800" progId="Equation.3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873" y="830989"/>
                        <a:ext cx="2401887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1" name="Picture 5" descr="p2">
            <a:extLst>
              <a:ext uri="{FF2B5EF4-FFF2-40B4-BE49-F238E27FC236}">
                <a16:creationId xmlns:a16="http://schemas.microsoft.com/office/drawing/2014/main" id="{DF8A7A34-1004-86EC-A20D-88822593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60" y="839761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p2">
            <a:extLst>
              <a:ext uri="{FF2B5EF4-FFF2-40B4-BE49-F238E27FC236}">
                <a16:creationId xmlns:a16="http://schemas.microsoft.com/office/drawing/2014/main" id="{9CEB4AE3-DCEF-197F-5EB7-AF2BD6CFF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49" y="862346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944" name="Object 8">
            <a:extLst>
              <a:ext uri="{FF2B5EF4-FFF2-40B4-BE49-F238E27FC236}">
                <a16:creationId xmlns:a16="http://schemas.microsoft.com/office/drawing/2014/main" id="{59407B79-B419-7C16-91CA-FAF006CF3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459832"/>
              </p:ext>
            </p:extLst>
          </p:nvPr>
        </p:nvGraphicFramePr>
        <p:xfrm>
          <a:off x="5635625" y="862346"/>
          <a:ext cx="32035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1168200" imgH="253800" progId="Equation.3">
                  <p:embed/>
                </p:oleObj>
              </mc:Choice>
              <mc:Fallback>
                <p:oleObj name="数式" r:id="rId5" imgW="1168200" imgH="253800" progId="Equation.3">
                  <p:embed/>
                  <p:pic>
                    <p:nvPicPr>
                      <p:cNvPr id="399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25" y="862346"/>
                        <a:ext cx="32035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8" name="Text Box 12">
            <a:extLst>
              <a:ext uri="{FF2B5EF4-FFF2-40B4-BE49-F238E27FC236}">
                <a16:creationId xmlns:a16="http://schemas.microsoft.com/office/drawing/2014/main" id="{72B93BC5-58DD-A938-8DFD-5605A3FF5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06" y="1865969"/>
            <a:ext cx="11817325" cy="52322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i="1" dirty="0">
                <a:solidFill>
                  <a:schemeClr val="bg1"/>
                </a:solidFill>
              </a:rPr>
              <a:t>This is not necessarily satisfied for open quantum systems in infinite dimensions. </a:t>
            </a:r>
          </a:p>
        </p:txBody>
      </p:sp>
      <p:graphicFrame>
        <p:nvGraphicFramePr>
          <p:cNvPr id="39950" name="Object 14">
            <a:extLst>
              <a:ext uri="{FF2B5EF4-FFF2-40B4-BE49-F238E27FC236}">
                <a16:creationId xmlns:a16="http://schemas.microsoft.com/office/drawing/2014/main" id="{67399AF1-9F57-2B7F-762F-F9A3E5112C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7932" y="4469616"/>
          <a:ext cx="25241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927000" imgH="228600" progId="Equation.3">
                  <p:embed/>
                </p:oleObj>
              </mc:Choice>
              <mc:Fallback>
                <p:oleObj name="数式" r:id="rId7" imgW="927000" imgH="228600" progId="Equation.3">
                  <p:embed/>
                  <p:pic>
                    <p:nvPicPr>
                      <p:cNvPr id="399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32" y="4469616"/>
                        <a:ext cx="25241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2" name="Object 16">
            <a:extLst>
              <a:ext uri="{FF2B5EF4-FFF2-40B4-BE49-F238E27FC236}">
                <a16:creationId xmlns:a16="http://schemas.microsoft.com/office/drawing/2014/main" id="{F484566E-6CB9-D77E-04BB-542B745D1B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2348" y="4490517"/>
          <a:ext cx="34925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1282680" imgH="203040" progId="Equation.3">
                  <p:embed/>
                </p:oleObj>
              </mc:Choice>
              <mc:Fallback>
                <p:oleObj name="数式" r:id="rId9" imgW="1282680" imgH="203040" progId="Equation.3">
                  <p:embed/>
                  <p:pic>
                    <p:nvPicPr>
                      <p:cNvPr id="3995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48" y="4490517"/>
                        <a:ext cx="34925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17">
            <a:extLst>
              <a:ext uri="{FF2B5EF4-FFF2-40B4-BE49-F238E27FC236}">
                <a16:creationId xmlns:a16="http://schemas.microsoft.com/office/drawing/2014/main" id="{7F2C4272-8E23-893B-FEC6-A63B9A078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5669" y="6025322"/>
          <a:ext cx="31686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1" imgW="1091880" imgH="228600" progId="Equation.3">
                  <p:embed/>
                </p:oleObj>
              </mc:Choice>
              <mc:Fallback>
                <p:oleObj name="数式" r:id="rId11" imgW="1091880" imgH="228600" progId="Equation.3">
                  <p:embed/>
                  <p:pic>
                    <p:nvPicPr>
                      <p:cNvPr id="399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69" y="6025322"/>
                        <a:ext cx="31686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>
            <a:extLst>
              <a:ext uri="{FF2B5EF4-FFF2-40B4-BE49-F238E27FC236}">
                <a16:creationId xmlns:a16="http://schemas.microsoft.com/office/drawing/2014/main" id="{22987569-1A6B-95A0-4E78-BEE1D8170C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4761" y="6041376"/>
          <a:ext cx="3240087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3" imgW="1091880" imgH="228600" progId="Equation.3">
                  <p:embed/>
                </p:oleObj>
              </mc:Choice>
              <mc:Fallback>
                <p:oleObj name="数式" r:id="rId13" imgW="1091880" imgH="228600" progId="Equation.3">
                  <p:embed/>
                  <p:pic>
                    <p:nvPicPr>
                      <p:cNvPr id="3995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61" y="6041376"/>
                        <a:ext cx="3240087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19">
            <a:extLst>
              <a:ext uri="{FF2B5EF4-FFF2-40B4-BE49-F238E27FC236}">
                <a16:creationId xmlns:a16="http://schemas.microsoft.com/office/drawing/2014/main" id="{9D9103AD-1AD8-9CF1-5CBD-97E239FB61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9241" y="5121721"/>
          <a:ext cx="43211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5" imgW="1587240" imgH="215640" progId="Equation.3">
                  <p:embed/>
                </p:oleObj>
              </mc:Choice>
              <mc:Fallback>
                <p:oleObj name="数式" r:id="rId15" imgW="1587240" imgH="215640" progId="Equation.3">
                  <p:embed/>
                  <p:pic>
                    <p:nvPicPr>
                      <p:cNvPr id="3995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241" y="5121721"/>
                        <a:ext cx="43211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56" name="Picture 20" descr="p2">
            <a:extLst>
              <a:ext uri="{FF2B5EF4-FFF2-40B4-BE49-F238E27FC236}">
                <a16:creationId xmlns:a16="http://schemas.microsoft.com/office/drawing/2014/main" id="{A2D60358-A5AD-EB0A-DACC-56CA20B8B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1" y="5068975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448B633-B977-C614-C858-07CBF72BB6E6}"/>
              </a:ext>
            </a:extLst>
          </p:cNvPr>
          <p:cNvSpPr/>
          <p:nvPr/>
        </p:nvSpPr>
        <p:spPr>
          <a:xfrm>
            <a:off x="0" y="123956"/>
            <a:ext cx="11700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i="1" dirty="0"/>
              <a:t>However, the assumption they used holds only for </a:t>
            </a:r>
            <a:r>
              <a:rPr lang="en-US" altLang="ja-JP" sz="2800" b="1" i="1" dirty="0">
                <a:solidFill>
                  <a:srgbClr val="FF0000"/>
                </a:solidFill>
              </a:rPr>
              <a:t>finite </a:t>
            </a:r>
            <a:r>
              <a:rPr lang="en-US" altLang="ja-JP" sz="2800" b="1" i="1" dirty="0"/>
              <a:t>dimensional systems! </a:t>
            </a:r>
            <a:endParaRPr lang="ja-JP" altLang="en-US" sz="2800" b="1" i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031F2F-CB38-C18E-6E0D-925027C208EC}"/>
              </a:ext>
            </a:extLst>
          </p:cNvPr>
          <p:cNvSpPr txBox="1"/>
          <p:nvPr/>
        </p:nvSpPr>
        <p:spPr>
          <a:xfrm>
            <a:off x="475747" y="3709113"/>
            <a:ext cx="11514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Actually, we have nontrivial models with exact one-way dynamics!</a:t>
            </a:r>
            <a:endParaRPr kumimoji="1" lang="ja-JP" altLang="en-US" sz="3200" b="1" i="1" dirty="0"/>
          </a:p>
        </p:txBody>
      </p:sp>
      <p:graphicFrame>
        <p:nvGraphicFramePr>
          <p:cNvPr id="15" name="Object 19">
            <a:extLst>
              <a:ext uri="{FF2B5EF4-FFF2-40B4-BE49-F238E27FC236}">
                <a16:creationId xmlns:a16="http://schemas.microsoft.com/office/drawing/2014/main" id="{E6BD4675-10CC-2F84-FEB6-48829C51E9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0709" y="5147902"/>
          <a:ext cx="43211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7" imgW="1587240" imgH="215640" progId="Equation.3">
                  <p:embed/>
                </p:oleObj>
              </mc:Choice>
              <mc:Fallback>
                <p:oleObj name="数式" r:id="rId17" imgW="1587240" imgH="215640" progId="Equation.3">
                  <p:embed/>
                  <p:pic>
                    <p:nvPicPr>
                      <p:cNvPr id="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709" y="5147902"/>
                        <a:ext cx="43211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4" descr="p3">
            <a:extLst>
              <a:ext uri="{FF2B5EF4-FFF2-40B4-BE49-F238E27FC236}">
                <a16:creationId xmlns:a16="http://schemas.microsoft.com/office/drawing/2014/main" id="{B1DFED38-1C42-A69F-9F2E-F428E1A21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114" y="4939701"/>
            <a:ext cx="849961" cy="73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B85302-88C0-9428-D2E4-A1BA06D46E51}"/>
              </a:ext>
            </a:extLst>
          </p:cNvPr>
          <p:cNvSpPr txBox="1"/>
          <p:nvPr/>
        </p:nvSpPr>
        <p:spPr>
          <a:xfrm>
            <a:off x="444365" y="2413272"/>
            <a:ext cx="11303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i="1" dirty="0"/>
              <a:t>Mathematically rigorous proof : M. Ozawa, Defense of "Impossibility of distant indirect measurement of the quantum Zeno effect“,  Phys. Lett. A 356, 411-413 (2006). </a:t>
            </a:r>
            <a:endParaRPr lang="ja-JP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2836072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4885" y="1055729"/>
            <a:ext cx="1188222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i="1" dirty="0"/>
              <a:t>                           Remark</a:t>
            </a:r>
          </a:p>
          <a:p>
            <a:endParaRPr lang="en-US" altLang="ja-JP" sz="1600" b="1" i="1" dirty="0"/>
          </a:p>
          <a:p>
            <a:r>
              <a:rPr lang="en-US" altLang="ja-JP" sz="4800" b="1" i="1" dirty="0"/>
              <a:t>No kind of Zeno effect occurs, even in case of </a:t>
            </a:r>
            <a:r>
              <a:rPr lang="en-US" altLang="ja-JP" sz="4800" b="1" i="1" dirty="0">
                <a:solidFill>
                  <a:srgbClr val="FF0000"/>
                </a:solidFill>
              </a:rPr>
              <a:t>general measurement</a:t>
            </a:r>
            <a:r>
              <a:rPr lang="en-US" altLang="ja-JP" sz="4800" b="1" i="1" dirty="0"/>
              <a:t>, as long as one-way dynamics is realized.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671802" y="4825480"/>
            <a:ext cx="7637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i="1" dirty="0"/>
              <a:t>M. Hotta and M. </a:t>
            </a:r>
            <a:r>
              <a:rPr lang="en-US" altLang="ja-JP" sz="2400" b="1" i="1" dirty="0" err="1"/>
              <a:t>Morikawa</a:t>
            </a:r>
            <a:r>
              <a:rPr lang="en-US" altLang="ja-JP" sz="2400" b="1" i="1" dirty="0"/>
              <a:t>,  Phys. Lett. A326, 32 (2004).</a:t>
            </a:r>
          </a:p>
        </p:txBody>
      </p:sp>
    </p:spTree>
    <p:extLst>
      <p:ext uri="{BB962C8B-B14F-4D97-AF65-F5344CB8AC3E}">
        <p14:creationId xmlns:p14="http://schemas.microsoft.com/office/powerpoint/2010/main" val="2756010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5" name="Rectangle 43"/>
          <p:cNvSpPr>
            <a:spLocks noChangeArrowheads="1"/>
          </p:cNvSpPr>
          <p:nvPr/>
        </p:nvSpPr>
        <p:spPr bwMode="auto">
          <a:xfrm>
            <a:off x="6888164" y="0"/>
            <a:ext cx="3889375" cy="6858000"/>
          </a:xfrm>
          <a:prstGeom prst="rect">
            <a:avLst/>
          </a:prstGeom>
          <a:solidFill>
            <a:srgbClr val="25F7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554" name="Rectangle 42"/>
          <p:cNvSpPr>
            <a:spLocks noChangeArrowheads="1"/>
          </p:cNvSpPr>
          <p:nvPr/>
        </p:nvSpPr>
        <p:spPr bwMode="auto">
          <a:xfrm>
            <a:off x="1524001" y="0"/>
            <a:ext cx="3419475" cy="6858000"/>
          </a:xfrm>
          <a:prstGeom prst="rect">
            <a:avLst/>
          </a:prstGeom>
          <a:solidFill>
            <a:srgbClr val="25F7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4943475" y="0"/>
            <a:ext cx="1944688" cy="6858000"/>
          </a:xfrm>
          <a:prstGeom prst="rect">
            <a:avLst/>
          </a:prstGeom>
          <a:solidFill>
            <a:srgbClr val="FB35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4943475" y="2997200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1524001" y="3933825"/>
            <a:ext cx="8964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5808663" y="2924175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5880100" y="3141664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5808663" y="38608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4522" name="Object 10"/>
          <p:cNvGraphicFramePr>
            <a:graphicFrameLocks noChangeAspect="1"/>
          </p:cNvGraphicFramePr>
          <p:nvPr/>
        </p:nvGraphicFramePr>
        <p:xfrm>
          <a:off x="6888163" y="4005264"/>
          <a:ext cx="7239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93480" imgH="393480" progId="Equation.3">
                  <p:embed/>
                </p:oleObj>
              </mc:Choice>
              <mc:Fallback>
                <p:oleObj name="数式" r:id="rId2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3" y="4005264"/>
                        <a:ext cx="723900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6888163" y="0"/>
            <a:ext cx="0" cy="6858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4943475" y="0"/>
            <a:ext cx="0" cy="6858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64525" name="Object 13"/>
          <p:cNvGraphicFramePr>
            <a:graphicFrameLocks noChangeAspect="1"/>
          </p:cNvGraphicFramePr>
          <p:nvPr/>
        </p:nvGraphicFramePr>
        <p:xfrm>
          <a:off x="3935413" y="4005264"/>
          <a:ext cx="91281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495000" imgH="393480" progId="Equation.3">
                  <p:embed/>
                </p:oleObj>
              </mc:Choice>
              <mc:Fallback>
                <p:oleObj name="数式" r:id="rId4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4005264"/>
                        <a:ext cx="912812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6" name="Object 14"/>
          <p:cNvGraphicFramePr>
            <a:graphicFrameLocks noChangeAspect="1"/>
          </p:cNvGraphicFramePr>
          <p:nvPr/>
        </p:nvGraphicFramePr>
        <p:xfrm>
          <a:off x="5591176" y="2060575"/>
          <a:ext cx="6064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203040" imgH="253800" progId="Equation.3">
                  <p:embed/>
                </p:oleObj>
              </mc:Choice>
              <mc:Fallback>
                <p:oleObj name="数式" r:id="rId6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6" y="2060575"/>
                        <a:ext cx="60642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1" name="Freeform 19"/>
          <p:cNvSpPr>
            <a:spLocks/>
          </p:cNvSpPr>
          <p:nvPr/>
        </p:nvSpPr>
        <p:spPr bwMode="auto">
          <a:xfrm>
            <a:off x="7678738" y="3679826"/>
            <a:ext cx="1657350" cy="396875"/>
          </a:xfrm>
          <a:custGeom>
            <a:avLst/>
            <a:gdLst>
              <a:gd name="T0" fmla="*/ 0 w 1044"/>
              <a:gd name="T1" fmla="*/ 151 h 250"/>
              <a:gd name="T2" fmla="*/ 318 w 1044"/>
              <a:gd name="T3" fmla="*/ 151 h 250"/>
              <a:gd name="T4" fmla="*/ 409 w 1044"/>
              <a:gd name="T5" fmla="*/ 15 h 250"/>
              <a:gd name="T6" fmla="*/ 454 w 1044"/>
              <a:gd name="T7" fmla="*/ 242 h 250"/>
              <a:gd name="T8" fmla="*/ 499 w 1044"/>
              <a:gd name="T9" fmla="*/ 61 h 250"/>
              <a:gd name="T10" fmla="*/ 590 w 1044"/>
              <a:gd name="T11" fmla="*/ 197 h 250"/>
              <a:gd name="T12" fmla="*/ 681 w 1044"/>
              <a:gd name="T13" fmla="*/ 61 h 250"/>
              <a:gd name="T14" fmla="*/ 726 w 1044"/>
              <a:gd name="T15" fmla="*/ 242 h 250"/>
              <a:gd name="T16" fmla="*/ 817 w 1044"/>
              <a:gd name="T17" fmla="*/ 15 h 250"/>
              <a:gd name="T18" fmla="*/ 908 w 1044"/>
              <a:gd name="T19" fmla="*/ 197 h 250"/>
              <a:gd name="T20" fmla="*/ 1044 w 1044"/>
              <a:gd name="T21" fmla="*/ 151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44" h="250">
                <a:moveTo>
                  <a:pt x="0" y="151"/>
                </a:moveTo>
                <a:cubicBezTo>
                  <a:pt x="125" y="162"/>
                  <a:pt x="250" y="174"/>
                  <a:pt x="318" y="151"/>
                </a:cubicBezTo>
                <a:cubicBezTo>
                  <a:pt x="386" y="128"/>
                  <a:pt x="386" y="0"/>
                  <a:pt x="409" y="15"/>
                </a:cubicBezTo>
                <a:cubicBezTo>
                  <a:pt x="432" y="30"/>
                  <a:pt x="439" y="234"/>
                  <a:pt x="454" y="242"/>
                </a:cubicBezTo>
                <a:cubicBezTo>
                  <a:pt x="469" y="250"/>
                  <a:pt x="476" y="68"/>
                  <a:pt x="499" y="61"/>
                </a:cubicBezTo>
                <a:cubicBezTo>
                  <a:pt x="522" y="54"/>
                  <a:pt x="560" y="197"/>
                  <a:pt x="590" y="197"/>
                </a:cubicBezTo>
                <a:cubicBezTo>
                  <a:pt x="620" y="197"/>
                  <a:pt x="658" y="54"/>
                  <a:pt x="681" y="61"/>
                </a:cubicBezTo>
                <a:cubicBezTo>
                  <a:pt x="704" y="68"/>
                  <a:pt x="703" y="250"/>
                  <a:pt x="726" y="242"/>
                </a:cubicBezTo>
                <a:cubicBezTo>
                  <a:pt x="749" y="234"/>
                  <a:pt x="787" y="22"/>
                  <a:pt x="817" y="15"/>
                </a:cubicBezTo>
                <a:cubicBezTo>
                  <a:pt x="847" y="8"/>
                  <a:pt x="870" y="174"/>
                  <a:pt x="908" y="197"/>
                </a:cubicBezTo>
                <a:cubicBezTo>
                  <a:pt x="946" y="220"/>
                  <a:pt x="1014" y="159"/>
                  <a:pt x="1044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4532" name="Freeform 20"/>
          <p:cNvSpPr>
            <a:spLocks/>
          </p:cNvSpPr>
          <p:nvPr/>
        </p:nvSpPr>
        <p:spPr bwMode="auto">
          <a:xfrm flipH="1">
            <a:off x="2351088" y="3679826"/>
            <a:ext cx="1657350" cy="396875"/>
          </a:xfrm>
          <a:custGeom>
            <a:avLst/>
            <a:gdLst>
              <a:gd name="T0" fmla="*/ 0 w 1044"/>
              <a:gd name="T1" fmla="*/ 151 h 250"/>
              <a:gd name="T2" fmla="*/ 318 w 1044"/>
              <a:gd name="T3" fmla="*/ 151 h 250"/>
              <a:gd name="T4" fmla="*/ 409 w 1044"/>
              <a:gd name="T5" fmla="*/ 15 h 250"/>
              <a:gd name="T6" fmla="*/ 454 w 1044"/>
              <a:gd name="T7" fmla="*/ 242 h 250"/>
              <a:gd name="T8" fmla="*/ 499 w 1044"/>
              <a:gd name="T9" fmla="*/ 61 h 250"/>
              <a:gd name="T10" fmla="*/ 590 w 1044"/>
              <a:gd name="T11" fmla="*/ 197 h 250"/>
              <a:gd name="T12" fmla="*/ 681 w 1044"/>
              <a:gd name="T13" fmla="*/ 61 h 250"/>
              <a:gd name="T14" fmla="*/ 726 w 1044"/>
              <a:gd name="T15" fmla="*/ 242 h 250"/>
              <a:gd name="T16" fmla="*/ 817 w 1044"/>
              <a:gd name="T17" fmla="*/ 15 h 250"/>
              <a:gd name="T18" fmla="*/ 908 w 1044"/>
              <a:gd name="T19" fmla="*/ 197 h 250"/>
              <a:gd name="T20" fmla="*/ 1044 w 1044"/>
              <a:gd name="T21" fmla="*/ 151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44" h="250">
                <a:moveTo>
                  <a:pt x="0" y="151"/>
                </a:moveTo>
                <a:cubicBezTo>
                  <a:pt x="125" y="162"/>
                  <a:pt x="250" y="174"/>
                  <a:pt x="318" y="151"/>
                </a:cubicBezTo>
                <a:cubicBezTo>
                  <a:pt x="386" y="128"/>
                  <a:pt x="386" y="0"/>
                  <a:pt x="409" y="15"/>
                </a:cubicBezTo>
                <a:cubicBezTo>
                  <a:pt x="432" y="30"/>
                  <a:pt x="439" y="234"/>
                  <a:pt x="454" y="242"/>
                </a:cubicBezTo>
                <a:cubicBezTo>
                  <a:pt x="469" y="250"/>
                  <a:pt x="476" y="68"/>
                  <a:pt x="499" y="61"/>
                </a:cubicBezTo>
                <a:cubicBezTo>
                  <a:pt x="522" y="54"/>
                  <a:pt x="560" y="197"/>
                  <a:pt x="590" y="197"/>
                </a:cubicBezTo>
                <a:cubicBezTo>
                  <a:pt x="620" y="197"/>
                  <a:pt x="658" y="54"/>
                  <a:pt x="681" y="61"/>
                </a:cubicBezTo>
                <a:cubicBezTo>
                  <a:pt x="704" y="68"/>
                  <a:pt x="703" y="250"/>
                  <a:pt x="726" y="242"/>
                </a:cubicBezTo>
                <a:cubicBezTo>
                  <a:pt x="749" y="234"/>
                  <a:pt x="787" y="22"/>
                  <a:pt x="817" y="15"/>
                </a:cubicBezTo>
                <a:cubicBezTo>
                  <a:pt x="847" y="8"/>
                  <a:pt x="870" y="174"/>
                  <a:pt x="908" y="197"/>
                </a:cubicBezTo>
                <a:cubicBezTo>
                  <a:pt x="946" y="220"/>
                  <a:pt x="1014" y="159"/>
                  <a:pt x="1044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8688389" y="39338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 flipH="1" flipV="1">
            <a:off x="2136776" y="3933825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64541" name="Object 29"/>
          <p:cNvGraphicFramePr>
            <a:graphicFrameLocks noChangeAspect="1"/>
          </p:cNvGraphicFramePr>
          <p:nvPr/>
        </p:nvGraphicFramePr>
        <p:xfrm>
          <a:off x="2279651" y="1989139"/>
          <a:ext cx="13684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495000" imgH="253800" progId="Equation.3">
                  <p:embed/>
                </p:oleObj>
              </mc:Choice>
              <mc:Fallback>
                <p:oleObj name="数式" r:id="rId8" imgW="495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1989139"/>
                        <a:ext cx="13684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2" name="Object 30"/>
          <p:cNvGraphicFramePr>
            <a:graphicFrameLocks noChangeAspect="1"/>
          </p:cNvGraphicFramePr>
          <p:nvPr/>
        </p:nvGraphicFramePr>
        <p:xfrm>
          <a:off x="1917700" y="2759076"/>
          <a:ext cx="8651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507960" imgH="393480" progId="Equation.3">
                  <p:embed/>
                </p:oleObj>
              </mc:Choice>
              <mc:Fallback>
                <p:oleObj name="数式" r:id="rId10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2759076"/>
                        <a:ext cx="86518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3" name="Object 31"/>
          <p:cNvGraphicFramePr>
            <a:graphicFrameLocks noChangeAspect="1"/>
          </p:cNvGraphicFramePr>
          <p:nvPr/>
        </p:nvGraphicFramePr>
        <p:xfrm>
          <a:off x="3286125" y="2759076"/>
          <a:ext cx="8651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2" imgW="507960" imgH="393480" progId="Equation.3">
                  <p:embed/>
                </p:oleObj>
              </mc:Choice>
              <mc:Fallback>
                <p:oleObj name="数式" r:id="rId12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759076"/>
                        <a:ext cx="86518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2852739" y="2903538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or</a:t>
            </a:r>
          </a:p>
        </p:txBody>
      </p:sp>
      <p:graphicFrame>
        <p:nvGraphicFramePr>
          <p:cNvPr id="64545" name="Object 33"/>
          <p:cNvGraphicFramePr>
            <a:graphicFrameLocks noChangeAspect="1"/>
          </p:cNvGraphicFramePr>
          <p:nvPr/>
        </p:nvGraphicFramePr>
        <p:xfrm>
          <a:off x="5232400" y="4603750"/>
          <a:ext cx="10810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4" imgW="495000" imgH="253800" progId="Equation.3">
                  <p:embed/>
                </p:oleObj>
              </mc:Choice>
              <mc:Fallback>
                <p:oleObj name="数式" r:id="rId14" imgW="495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603750"/>
                        <a:ext cx="10810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6" name="Object 34"/>
          <p:cNvGraphicFramePr>
            <a:graphicFrameLocks noChangeAspect="1"/>
          </p:cNvGraphicFramePr>
          <p:nvPr/>
        </p:nvGraphicFramePr>
        <p:xfrm>
          <a:off x="5375275" y="5135564"/>
          <a:ext cx="8651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6" imgW="507960" imgH="393480" progId="Equation.3">
                  <p:embed/>
                </p:oleObj>
              </mc:Choice>
              <mc:Fallback>
                <p:oleObj name="数式" r:id="rId16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5135564"/>
                        <a:ext cx="86518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7" name="Object 35"/>
          <p:cNvGraphicFramePr>
            <a:graphicFrameLocks noChangeAspect="1"/>
          </p:cNvGraphicFramePr>
          <p:nvPr/>
        </p:nvGraphicFramePr>
        <p:xfrm>
          <a:off x="5375275" y="5949951"/>
          <a:ext cx="8651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8" imgW="507960" imgH="393480" progId="Equation.3">
                  <p:embed/>
                </p:oleObj>
              </mc:Choice>
              <mc:Fallback>
                <p:oleObj name="数式" r:id="rId18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5949951"/>
                        <a:ext cx="86518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48" name="Text Box 36"/>
          <p:cNvSpPr txBox="1">
            <a:spLocks noChangeArrowheads="1"/>
          </p:cNvSpPr>
          <p:nvPr/>
        </p:nvSpPr>
        <p:spPr bwMode="auto">
          <a:xfrm>
            <a:off x="5519738" y="5661026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and</a:t>
            </a:r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1774825" y="260351"/>
            <a:ext cx="28797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4000" b="1" i="1" dirty="0"/>
              <a:t>Wave Zone</a:t>
            </a:r>
            <a:endParaRPr lang="ja-JP" altLang="en-US" sz="4000" b="1" i="1" dirty="0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4943475" y="1091397"/>
            <a:ext cx="1943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i="1" dirty="0"/>
              <a:t>Core Zone</a:t>
            </a:r>
            <a:endParaRPr lang="ja-JP" altLang="en-US" sz="3200" b="1" i="1" dirty="0"/>
          </a:p>
        </p:txBody>
      </p:sp>
      <p:sp>
        <p:nvSpPr>
          <p:cNvPr id="64553" name="Text Box 41"/>
          <p:cNvSpPr txBox="1">
            <a:spLocks noChangeArrowheads="1"/>
          </p:cNvSpPr>
          <p:nvPr/>
        </p:nvSpPr>
        <p:spPr bwMode="auto">
          <a:xfrm>
            <a:off x="10307638" y="3429001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Ｘ</a:t>
            </a: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7284843" y="245324"/>
            <a:ext cx="28797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4000" b="1" i="1" dirty="0"/>
              <a:t>Wave Zone</a:t>
            </a:r>
            <a:endParaRPr lang="ja-JP" alt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7681017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888643" y="-23119"/>
            <a:ext cx="105137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4000" b="1" i="1" dirty="0">
                <a:solidFill>
                  <a:srgbClr val="FF0066"/>
                </a:solidFill>
              </a:rPr>
              <a:t>Exact Solvable Model with One-Way Dynamics</a:t>
            </a:r>
            <a:endParaRPr lang="ja-JP" altLang="en-US" sz="4000" b="1" i="1" dirty="0">
              <a:solidFill>
                <a:srgbClr val="FF0066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360740"/>
              </p:ext>
            </p:extLst>
          </p:nvPr>
        </p:nvGraphicFramePr>
        <p:xfrm>
          <a:off x="3222749" y="743655"/>
          <a:ext cx="482600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384200" imgH="228600" progId="Equation.3">
                  <p:embed/>
                </p:oleObj>
              </mc:Choice>
              <mc:Fallback>
                <p:oleObj name="数式" r:id="rId2" imgW="138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749" y="743655"/>
                        <a:ext cx="4826000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17655"/>
              </p:ext>
            </p:extLst>
          </p:nvPr>
        </p:nvGraphicFramePr>
        <p:xfrm>
          <a:off x="781174" y="1414346"/>
          <a:ext cx="2752726" cy="793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838080" imgH="241200" progId="Equation.3">
                  <p:embed/>
                </p:oleObj>
              </mc:Choice>
              <mc:Fallback>
                <p:oleObj name="数式" r:id="rId4" imgW="838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174" y="1414346"/>
                        <a:ext cx="2752726" cy="793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903625"/>
              </p:ext>
            </p:extLst>
          </p:nvPr>
        </p:nvGraphicFramePr>
        <p:xfrm>
          <a:off x="782995" y="2229041"/>
          <a:ext cx="10094198" cy="951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504960" imgH="330120" progId="Equation.3">
                  <p:embed/>
                </p:oleObj>
              </mc:Choice>
              <mc:Fallback>
                <p:oleObj name="数式" r:id="rId6" imgW="35049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95" y="2229041"/>
                        <a:ext cx="10094198" cy="951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278321"/>
              </p:ext>
            </p:extLst>
          </p:nvPr>
        </p:nvGraphicFramePr>
        <p:xfrm>
          <a:off x="781174" y="3187792"/>
          <a:ext cx="109347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3429000" imgH="330120" progId="Equation.3">
                  <p:embed/>
                </p:oleObj>
              </mc:Choice>
              <mc:Fallback>
                <p:oleObj name="数式" r:id="rId8" imgW="3429000" imgH="330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1174" y="3187792"/>
                        <a:ext cx="10934700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オブジェクト 11"/>
              <p:cNvSpPr txBox="1"/>
              <p:nvPr/>
            </p:nvSpPr>
            <p:spPr>
              <a:xfrm>
                <a:off x="781049" y="4537075"/>
                <a:ext cx="5249863" cy="6350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), </m:t>
                    </m:r>
                    <m:sSub>
                      <m:sSubPr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</a:rPr>
                  <a:t>]</a:t>
                </a:r>
                <a14:m>
                  <m:oMath xmlns:m="http://schemas.openxmlformats.org/officeDocument/2006/math"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𝑠𝑠</m:t>
                        </m:r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altLang="ja-JP" sz="2800" dirty="0"/>
                  <a:t>,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12" name="オブジェクト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4537075"/>
                <a:ext cx="5249863" cy="635000"/>
              </a:xfrm>
              <a:prstGeom prst="rect">
                <a:avLst/>
              </a:prstGeom>
              <a:blipFill>
                <a:blip r:embed="rId10"/>
                <a:stretch>
                  <a:fillRect t="-6731" r="-465" b="-1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オブジェクト 12"/>
              <p:cNvSpPr txBox="1"/>
              <p:nvPr/>
            </p:nvSpPr>
            <p:spPr>
              <a:xfrm>
                <a:off x="6030913" y="4525963"/>
                <a:ext cx="5249863" cy="60166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r>
                  <a:rPr lang="en-US" altLang="ja-JP" sz="2800" dirty="0">
                    <a:solidFill>
                      <a:srgbClr val="000000"/>
                    </a:solidFill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), </m:t>
                    </m:r>
                    <m:sSub>
                      <m:sSubPr>
                        <m:ctrlP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ja-JP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</a:rPr>
                  <a:t>]</a:t>
                </a:r>
                <a14:m>
                  <m:oMath xmlns:m="http://schemas.openxmlformats.org/officeDocument/2006/math">
                    <m:r>
                      <a:rPr lang="ja-JP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3" name="オブジェクト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913" y="4525963"/>
                <a:ext cx="5249863" cy="601662"/>
              </a:xfrm>
              <a:prstGeom prst="rect">
                <a:avLst/>
              </a:prstGeom>
              <a:blipFill>
                <a:blip r:embed="rId11"/>
                <a:stretch>
                  <a:fillRect l="-2320" t="-9091"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448504"/>
              </p:ext>
            </p:extLst>
          </p:nvPr>
        </p:nvGraphicFramePr>
        <p:xfrm>
          <a:off x="2675995" y="5470156"/>
          <a:ext cx="13716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2" imgW="520560" imgH="253800" progId="Equation.3">
                  <p:embed/>
                </p:oleObj>
              </mc:Choice>
              <mc:Fallback>
                <p:oleObj name="数式" r:id="rId12" imgW="5205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75995" y="5470156"/>
                        <a:ext cx="137160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386206"/>
              </p:ext>
            </p:extLst>
          </p:nvPr>
        </p:nvGraphicFramePr>
        <p:xfrm>
          <a:off x="1974320" y="6138494"/>
          <a:ext cx="20732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4" imgW="787320" imgH="253800" progId="Equation.3">
                  <p:embed/>
                </p:oleObj>
              </mc:Choice>
              <mc:Fallback>
                <p:oleObj name="数式" r:id="rId14" imgW="7873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74320" y="6138494"/>
                        <a:ext cx="2073275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297250"/>
              </p:ext>
            </p:extLst>
          </p:nvPr>
        </p:nvGraphicFramePr>
        <p:xfrm>
          <a:off x="5830094" y="5470157"/>
          <a:ext cx="1773238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6" imgW="672840" imgH="253800" progId="Equation.3">
                  <p:embed/>
                </p:oleObj>
              </mc:Choice>
              <mc:Fallback>
                <p:oleObj name="数式" r:id="rId16" imgW="6728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830094" y="5470157"/>
                        <a:ext cx="1773238" cy="66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160440"/>
              </p:ext>
            </p:extLst>
          </p:nvPr>
        </p:nvGraphicFramePr>
        <p:xfrm>
          <a:off x="5830094" y="6138494"/>
          <a:ext cx="478313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8" imgW="1815840" imgH="253800" progId="Equation.3">
                  <p:embed/>
                </p:oleObj>
              </mc:Choice>
              <mc:Fallback>
                <p:oleObj name="数式" r:id="rId18" imgW="18158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30094" y="6138494"/>
                        <a:ext cx="4783138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8811239" y="632057"/>
            <a:ext cx="2659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(Hotta</a:t>
            </a:r>
            <a:r>
              <a:rPr lang="en-US" altLang="ja-JP" dirty="0"/>
              <a:t>-</a:t>
            </a:r>
            <a:r>
              <a:rPr lang="en-US" altLang="ja-JP" dirty="0" err="1"/>
              <a:t>Morikawa</a:t>
            </a:r>
            <a:r>
              <a:rPr lang="en-US" altLang="ja-JP" dirty="0"/>
              <a:t>, 2004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68524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1578" y="1725542"/>
            <a:ext cx="115688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i="1" dirty="0"/>
              <a:t>It turns out that c</a:t>
            </a:r>
            <a:r>
              <a:rPr kumimoji="1" lang="en-US" altLang="ja-JP" sz="4400" b="1" i="1" dirty="0"/>
              <a:t>onsciousness does </a:t>
            </a:r>
            <a:r>
              <a:rPr kumimoji="1" lang="en-US" altLang="ja-JP" sz="4400" b="1" i="1" dirty="0">
                <a:solidFill>
                  <a:srgbClr val="FF0000"/>
                </a:solidFill>
              </a:rPr>
              <a:t>not </a:t>
            </a:r>
            <a:r>
              <a:rPr kumimoji="1" lang="en-US" altLang="ja-JP" sz="4400" b="1" i="1" dirty="0"/>
              <a:t>affect the evolution of the unstable atom </a:t>
            </a:r>
            <a:r>
              <a:rPr kumimoji="1" lang="en-US" altLang="ja-JP" sz="4400" b="1" i="1" dirty="0">
                <a:solidFill>
                  <a:srgbClr val="FF0000"/>
                </a:solidFill>
              </a:rPr>
              <a:t>at all</a:t>
            </a:r>
            <a:r>
              <a:rPr kumimoji="1" lang="en-US" altLang="ja-JP" sz="4400" b="1" i="1" dirty="0"/>
              <a:t>, </a:t>
            </a:r>
            <a:r>
              <a:rPr lang="en-US" altLang="ja-JP" sz="4400" b="1" i="1" dirty="0"/>
              <a:t>since</a:t>
            </a:r>
            <a:r>
              <a:rPr kumimoji="1" lang="en-US" altLang="ja-JP" sz="4400" b="1" i="1" dirty="0"/>
              <a:t> the degrees of freedom belong to the wave zone.</a:t>
            </a:r>
          </a:p>
        </p:txBody>
      </p:sp>
    </p:spTree>
    <p:extLst>
      <p:ext uri="{BB962C8B-B14F-4D97-AF65-F5344CB8AC3E}">
        <p14:creationId xmlns:p14="http://schemas.microsoft.com/office/powerpoint/2010/main" val="1554879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E75A0-3204-D441-F798-60EADDB14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DC5D1B4-C6EE-C360-C039-89C2E837F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55" y="3429000"/>
            <a:ext cx="1494503" cy="737035"/>
          </a:xfrm>
          <a:prstGeom prst="rect">
            <a:avLst/>
          </a:prstGeom>
        </p:spPr>
      </p:pic>
      <p:sp>
        <p:nvSpPr>
          <p:cNvPr id="5" name="矢印: ストライプ 4">
            <a:extLst>
              <a:ext uri="{FF2B5EF4-FFF2-40B4-BE49-F238E27FC236}">
                <a16:creationId xmlns:a16="http://schemas.microsoft.com/office/drawing/2014/main" id="{D381DA86-00ED-5DF7-AC3F-56ED7EAB5DC3}"/>
              </a:ext>
            </a:extLst>
          </p:cNvPr>
          <p:cNvSpPr/>
          <p:nvPr/>
        </p:nvSpPr>
        <p:spPr>
          <a:xfrm rot="1457637">
            <a:off x="3809608" y="3951279"/>
            <a:ext cx="2065353" cy="1129148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775E3E-8256-37F7-4BCB-BE0959A8CDE1}"/>
              </a:ext>
            </a:extLst>
          </p:cNvPr>
          <p:cNvSpPr txBox="1"/>
          <p:nvPr/>
        </p:nvSpPr>
        <p:spPr>
          <a:xfrm>
            <a:off x="585536" y="568306"/>
            <a:ext cx="11020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i="1" dirty="0"/>
              <a:t>Quantum Zeno Paradox </a:t>
            </a:r>
            <a:r>
              <a:rPr kumimoji="1" lang="en-US" altLang="ja-JP" sz="4400" b="1" i="1" dirty="0"/>
              <a:t>as an observer effect 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5D19A3-8629-6EBA-D031-EF004B825CE1}"/>
              </a:ext>
            </a:extLst>
          </p:cNvPr>
          <p:cNvSpPr txBox="1"/>
          <p:nvPr/>
        </p:nvSpPr>
        <p:spPr>
          <a:xfrm>
            <a:off x="513347" y="1889424"/>
            <a:ext cx="114713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b="1" i="1" dirty="0"/>
              <a:t>“A continuously watched quantum system never evolves in time.”</a:t>
            </a:r>
            <a:endParaRPr lang="ja-JP" altLang="en-US" sz="3200" b="1" i="1" dirty="0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1C862EA3-A59E-64F1-2014-3FA2F265D357}"/>
              </a:ext>
            </a:extLst>
          </p:cNvPr>
          <p:cNvSpPr/>
          <p:nvPr/>
        </p:nvSpPr>
        <p:spPr>
          <a:xfrm>
            <a:off x="6176211" y="4515853"/>
            <a:ext cx="1676400" cy="1628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/>
              <a:t>Q</a:t>
            </a:r>
            <a:endParaRPr kumimoji="1" lang="ja-JP" altLang="en-US" sz="4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3DBFDE-B70C-1904-049D-C416684C5E6F}"/>
              </a:ext>
            </a:extLst>
          </p:cNvPr>
          <p:cNvSpPr txBox="1"/>
          <p:nvPr/>
        </p:nvSpPr>
        <p:spPr>
          <a:xfrm>
            <a:off x="5815263" y="35095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sv-SE" altLang="ja-JP" dirty="0">
                <a:latin typeface="Helvetica" panose="020B0604020202020204" pitchFamily="34" charset="0"/>
              </a:rPr>
              <a:t>Misra and Sudarshan, </a:t>
            </a:r>
            <a:r>
              <a:rPr lang="en-US" altLang="ja-JP" i="1" dirty="0"/>
              <a:t>J. Math. Phys.</a:t>
            </a:r>
            <a:r>
              <a:rPr lang="en-US" altLang="ja-JP" dirty="0"/>
              <a:t> 18, 756–763 (1977).</a:t>
            </a:r>
            <a:endParaRPr lang="sv-SE" altLang="ja-JP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610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5" name="Rectangle 43"/>
          <p:cNvSpPr>
            <a:spLocks noChangeArrowheads="1"/>
          </p:cNvSpPr>
          <p:nvPr/>
        </p:nvSpPr>
        <p:spPr bwMode="auto">
          <a:xfrm>
            <a:off x="6888164" y="0"/>
            <a:ext cx="3889375" cy="6858000"/>
          </a:xfrm>
          <a:prstGeom prst="rect">
            <a:avLst/>
          </a:prstGeom>
          <a:solidFill>
            <a:srgbClr val="25F7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554" name="Rectangle 42"/>
          <p:cNvSpPr>
            <a:spLocks noChangeArrowheads="1"/>
          </p:cNvSpPr>
          <p:nvPr/>
        </p:nvSpPr>
        <p:spPr bwMode="auto">
          <a:xfrm>
            <a:off x="1524001" y="0"/>
            <a:ext cx="3419475" cy="6858000"/>
          </a:xfrm>
          <a:prstGeom prst="rect">
            <a:avLst/>
          </a:prstGeom>
          <a:solidFill>
            <a:srgbClr val="25F7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4943475" y="0"/>
            <a:ext cx="1944688" cy="6858000"/>
          </a:xfrm>
          <a:prstGeom prst="rect">
            <a:avLst/>
          </a:prstGeom>
          <a:solidFill>
            <a:srgbClr val="FB35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4943475" y="2997200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1524001" y="3933825"/>
            <a:ext cx="8964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5808663" y="2924175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5880100" y="3141664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5808663" y="3860800"/>
            <a:ext cx="215900" cy="2159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4522" name="Object 10"/>
          <p:cNvGraphicFramePr>
            <a:graphicFrameLocks noChangeAspect="1"/>
          </p:cNvGraphicFramePr>
          <p:nvPr/>
        </p:nvGraphicFramePr>
        <p:xfrm>
          <a:off x="6888163" y="4005264"/>
          <a:ext cx="7239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93480" imgH="393480" progId="Equation.3">
                  <p:embed/>
                </p:oleObj>
              </mc:Choice>
              <mc:Fallback>
                <p:oleObj name="数式" r:id="rId2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3" y="4005264"/>
                        <a:ext cx="723900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6888163" y="0"/>
            <a:ext cx="0" cy="6858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4943475" y="0"/>
            <a:ext cx="0" cy="6858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64525" name="Object 13"/>
          <p:cNvGraphicFramePr>
            <a:graphicFrameLocks noChangeAspect="1"/>
          </p:cNvGraphicFramePr>
          <p:nvPr/>
        </p:nvGraphicFramePr>
        <p:xfrm>
          <a:off x="3935413" y="4005264"/>
          <a:ext cx="912812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495000" imgH="393480" progId="Equation.3">
                  <p:embed/>
                </p:oleObj>
              </mc:Choice>
              <mc:Fallback>
                <p:oleObj name="数式" r:id="rId4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4005264"/>
                        <a:ext cx="912812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6" name="Object 14"/>
          <p:cNvGraphicFramePr>
            <a:graphicFrameLocks noChangeAspect="1"/>
          </p:cNvGraphicFramePr>
          <p:nvPr/>
        </p:nvGraphicFramePr>
        <p:xfrm>
          <a:off x="5591176" y="2060575"/>
          <a:ext cx="6064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203040" imgH="253800" progId="Equation.3">
                  <p:embed/>
                </p:oleObj>
              </mc:Choice>
              <mc:Fallback>
                <p:oleObj name="数式" r:id="rId6" imgW="20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6" y="2060575"/>
                        <a:ext cx="60642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1" name="Freeform 19"/>
          <p:cNvSpPr>
            <a:spLocks/>
          </p:cNvSpPr>
          <p:nvPr/>
        </p:nvSpPr>
        <p:spPr bwMode="auto">
          <a:xfrm>
            <a:off x="7678738" y="3679826"/>
            <a:ext cx="1657350" cy="396875"/>
          </a:xfrm>
          <a:custGeom>
            <a:avLst/>
            <a:gdLst>
              <a:gd name="T0" fmla="*/ 0 w 1044"/>
              <a:gd name="T1" fmla="*/ 151 h 250"/>
              <a:gd name="T2" fmla="*/ 318 w 1044"/>
              <a:gd name="T3" fmla="*/ 151 h 250"/>
              <a:gd name="T4" fmla="*/ 409 w 1044"/>
              <a:gd name="T5" fmla="*/ 15 h 250"/>
              <a:gd name="T6" fmla="*/ 454 w 1044"/>
              <a:gd name="T7" fmla="*/ 242 h 250"/>
              <a:gd name="T8" fmla="*/ 499 w 1044"/>
              <a:gd name="T9" fmla="*/ 61 h 250"/>
              <a:gd name="T10" fmla="*/ 590 w 1044"/>
              <a:gd name="T11" fmla="*/ 197 h 250"/>
              <a:gd name="T12" fmla="*/ 681 w 1044"/>
              <a:gd name="T13" fmla="*/ 61 h 250"/>
              <a:gd name="T14" fmla="*/ 726 w 1044"/>
              <a:gd name="T15" fmla="*/ 242 h 250"/>
              <a:gd name="T16" fmla="*/ 817 w 1044"/>
              <a:gd name="T17" fmla="*/ 15 h 250"/>
              <a:gd name="T18" fmla="*/ 908 w 1044"/>
              <a:gd name="T19" fmla="*/ 197 h 250"/>
              <a:gd name="T20" fmla="*/ 1044 w 1044"/>
              <a:gd name="T21" fmla="*/ 151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44" h="250">
                <a:moveTo>
                  <a:pt x="0" y="151"/>
                </a:moveTo>
                <a:cubicBezTo>
                  <a:pt x="125" y="162"/>
                  <a:pt x="250" y="174"/>
                  <a:pt x="318" y="151"/>
                </a:cubicBezTo>
                <a:cubicBezTo>
                  <a:pt x="386" y="128"/>
                  <a:pt x="386" y="0"/>
                  <a:pt x="409" y="15"/>
                </a:cubicBezTo>
                <a:cubicBezTo>
                  <a:pt x="432" y="30"/>
                  <a:pt x="439" y="234"/>
                  <a:pt x="454" y="242"/>
                </a:cubicBezTo>
                <a:cubicBezTo>
                  <a:pt x="469" y="250"/>
                  <a:pt x="476" y="68"/>
                  <a:pt x="499" y="61"/>
                </a:cubicBezTo>
                <a:cubicBezTo>
                  <a:pt x="522" y="54"/>
                  <a:pt x="560" y="197"/>
                  <a:pt x="590" y="197"/>
                </a:cubicBezTo>
                <a:cubicBezTo>
                  <a:pt x="620" y="197"/>
                  <a:pt x="658" y="54"/>
                  <a:pt x="681" y="61"/>
                </a:cubicBezTo>
                <a:cubicBezTo>
                  <a:pt x="704" y="68"/>
                  <a:pt x="703" y="250"/>
                  <a:pt x="726" y="242"/>
                </a:cubicBezTo>
                <a:cubicBezTo>
                  <a:pt x="749" y="234"/>
                  <a:pt x="787" y="22"/>
                  <a:pt x="817" y="15"/>
                </a:cubicBezTo>
                <a:cubicBezTo>
                  <a:pt x="847" y="8"/>
                  <a:pt x="870" y="174"/>
                  <a:pt x="908" y="197"/>
                </a:cubicBezTo>
                <a:cubicBezTo>
                  <a:pt x="946" y="220"/>
                  <a:pt x="1014" y="159"/>
                  <a:pt x="1044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4532" name="Freeform 20"/>
          <p:cNvSpPr>
            <a:spLocks/>
          </p:cNvSpPr>
          <p:nvPr/>
        </p:nvSpPr>
        <p:spPr bwMode="auto">
          <a:xfrm flipH="1">
            <a:off x="2351088" y="3679826"/>
            <a:ext cx="1657350" cy="396875"/>
          </a:xfrm>
          <a:custGeom>
            <a:avLst/>
            <a:gdLst>
              <a:gd name="T0" fmla="*/ 0 w 1044"/>
              <a:gd name="T1" fmla="*/ 151 h 250"/>
              <a:gd name="T2" fmla="*/ 318 w 1044"/>
              <a:gd name="T3" fmla="*/ 151 h 250"/>
              <a:gd name="T4" fmla="*/ 409 w 1044"/>
              <a:gd name="T5" fmla="*/ 15 h 250"/>
              <a:gd name="T6" fmla="*/ 454 w 1044"/>
              <a:gd name="T7" fmla="*/ 242 h 250"/>
              <a:gd name="T8" fmla="*/ 499 w 1044"/>
              <a:gd name="T9" fmla="*/ 61 h 250"/>
              <a:gd name="T10" fmla="*/ 590 w 1044"/>
              <a:gd name="T11" fmla="*/ 197 h 250"/>
              <a:gd name="T12" fmla="*/ 681 w 1044"/>
              <a:gd name="T13" fmla="*/ 61 h 250"/>
              <a:gd name="T14" fmla="*/ 726 w 1044"/>
              <a:gd name="T15" fmla="*/ 242 h 250"/>
              <a:gd name="T16" fmla="*/ 817 w 1044"/>
              <a:gd name="T17" fmla="*/ 15 h 250"/>
              <a:gd name="T18" fmla="*/ 908 w 1044"/>
              <a:gd name="T19" fmla="*/ 197 h 250"/>
              <a:gd name="T20" fmla="*/ 1044 w 1044"/>
              <a:gd name="T21" fmla="*/ 151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44" h="250">
                <a:moveTo>
                  <a:pt x="0" y="151"/>
                </a:moveTo>
                <a:cubicBezTo>
                  <a:pt x="125" y="162"/>
                  <a:pt x="250" y="174"/>
                  <a:pt x="318" y="151"/>
                </a:cubicBezTo>
                <a:cubicBezTo>
                  <a:pt x="386" y="128"/>
                  <a:pt x="386" y="0"/>
                  <a:pt x="409" y="15"/>
                </a:cubicBezTo>
                <a:cubicBezTo>
                  <a:pt x="432" y="30"/>
                  <a:pt x="439" y="234"/>
                  <a:pt x="454" y="242"/>
                </a:cubicBezTo>
                <a:cubicBezTo>
                  <a:pt x="469" y="250"/>
                  <a:pt x="476" y="68"/>
                  <a:pt x="499" y="61"/>
                </a:cubicBezTo>
                <a:cubicBezTo>
                  <a:pt x="522" y="54"/>
                  <a:pt x="560" y="197"/>
                  <a:pt x="590" y="197"/>
                </a:cubicBezTo>
                <a:cubicBezTo>
                  <a:pt x="620" y="197"/>
                  <a:pt x="658" y="54"/>
                  <a:pt x="681" y="61"/>
                </a:cubicBezTo>
                <a:cubicBezTo>
                  <a:pt x="704" y="68"/>
                  <a:pt x="703" y="250"/>
                  <a:pt x="726" y="242"/>
                </a:cubicBezTo>
                <a:cubicBezTo>
                  <a:pt x="749" y="234"/>
                  <a:pt x="787" y="22"/>
                  <a:pt x="817" y="15"/>
                </a:cubicBezTo>
                <a:cubicBezTo>
                  <a:pt x="847" y="8"/>
                  <a:pt x="870" y="174"/>
                  <a:pt x="908" y="197"/>
                </a:cubicBezTo>
                <a:cubicBezTo>
                  <a:pt x="946" y="220"/>
                  <a:pt x="1014" y="159"/>
                  <a:pt x="1044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8688389" y="39338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 flipH="1" flipV="1">
            <a:off x="2136776" y="3933825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64541" name="Object 29"/>
          <p:cNvGraphicFramePr>
            <a:graphicFrameLocks noChangeAspect="1"/>
          </p:cNvGraphicFramePr>
          <p:nvPr/>
        </p:nvGraphicFramePr>
        <p:xfrm>
          <a:off x="2279651" y="1989139"/>
          <a:ext cx="13684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495000" imgH="253800" progId="Equation.3">
                  <p:embed/>
                </p:oleObj>
              </mc:Choice>
              <mc:Fallback>
                <p:oleObj name="数式" r:id="rId8" imgW="495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1989139"/>
                        <a:ext cx="13684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2" name="Object 30"/>
          <p:cNvGraphicFramePr>
            <a:graphicFrameLocks noChangeAspect="1"/>
          </p:cNvGraphicFramePr>
          <p:nvPr/>
        </p:nvGraphicFramePr>
        <p:xfrm>
          <a:off x="1917700" y="2759076"/>
          <a:ext cx="8651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507960" imgH="393480" progId="Equation.3">
                  <p:embed/>
                </p:oleObj>
              </mc:Choice>
              <mc:Fallback>
                <p:oleObj name="数式" r:id="rId10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2759076"/>
                        <a:ext cx="86518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3" name="Object 31"/>
          <p:cNvGraphicFramePr>
            <a:graphicFrameLocks noChangeAspect="1"/>
          </p:cNvGraphicFramePr>
          <p:nvPr/>
        </p:nvGraphicFramePr>
        <p:xfrm>
          <a:off x="3286125" y="2759076"/>
          <a:ext cx="8651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2" imgW="507960" imgH="393480" progId="Equation.3">
                  <p:embed/>
                </p:oleObj>
              </mc:Choice>
              <mc:Fallback>
                <p:oleObj name="数式" r:id="rId12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759076"/>
                        <a:ext cx="86518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2852739" y="2903538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or</a:t>
            </a:r>
          </a:p>
        </p:txBody>
      </p:sp>
      <p:graphicFrame>
        <p:nvGraphicFramePr>
          <p:cNvPr id="64545" name="Object 33"/>
          <p:cNvGraphicFramePr>
            <a:graphicFrameLocks noChangeAspect="1"/>
          </p:cNvGraphicFramePr>
          <p:nvPr/>
        </p:nvGraphicFramePr>
        <p:xfrm>
          <a:off x="5232400" y="4603750"/>
          <a:ext cx="10810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4" imgW="495000" imgH="253800" progId="Equation.3">
                  <p:embed/>
                </p:oleObj>
              </mc:Choice>
              <mc:Fallback>
                <p:oleObj name="数式" r:id="rId14" imgW="495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603750"/>
                        <a:ext cx="10810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6" name="Object 34"/>
          <p:cNvGraphicFramePr>
            <a:graphicFrameLocks noChangeAspect="1"/>
          </p:cNvGraphicFramePr>
          <p:nvPr/>
        </p:nvGraphicFramePr>
        <p:xfrm>
          <a:off x="5375275" y="5135564"/>
          <a:ext cx="8651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6" imgW="507960" imgH="393480" progId="Equation.3">
                  <p:embed/>
                </p:oleObj>
              </mc:Choice>
              <mc:Fallback>
                <p:oleObj name="数式" r:id="rId16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5135564"/>
                        <a:ext cx="86518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47" name="Object 35"/>
          <p:cNvGraphicFramePr>
            <a:graphicFrameLocks noChangeAspect="1"/>
          </p:cNvGraphicFramePr>
          <p:nvPr/>
        </p:nvGraphicFramePr>
        <p:xfrm>
          <a:off x="5375275" y="5949951"/>
          <a:ext cx="8651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8" imgW="507960" imgH="393480" progId="Equation.3">
                  <p:embed/>
                </p:oleObj>
              </mc:Choice>
              <mc:Fallback>
                <p:oleObj name="数式" r:id="rId18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5949951"/>
                        <a:ext cx="86518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48" name="Text Box 36"/>
          <p:cNvSpPr txBox="1">
            <a:spLocks noChangeArrowheads="1"/>
          </p:cNvSpPr>
          <p:nvPr/>
        </p:nvSpPr>
        <p:spPr bwMode="auto">
          <a:xfrm>
            <a:off x="5519738" y="5661026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and</a:t>
            </a:r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1774825" y="260351"/>
            <a:ext cx="28797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4000" b="1" i="1" dirty="0"/>
              <a:t>Wave Zone</a:t>
            </a:r>
            <a:endParaRPr lang="ja-JP" altLang="en-US" sz="4000" b="1" i="1" dirty="0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4943475" y="1091397"/>
            <a:ext cx="1943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i="1" dirty="0"/>
              <a:t>Core Zone</a:t>
            </a:r>
            <a:endParaRPr lang="ja-JP" altLang="en-US" sz="3200" b="1" i="1" dirty="0"/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7284843" y="245324"/>
            <a:ext cx="28797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4000" b="1" i="1" dirty="0"/>
              <a:t>Wave Zone</a:t>
            </a:r>
            <a:endParaRPr lang="ja-JP" altLang="en-US" sz="4000" b="1" i="1" dirty="0"/>
          </a:p>
        </p:txBody>
      </p:sp>
      <p:pic>
        <p:nvPicPr>
          <p:cNvPr id="32" name="Picture 3" descr="ねこ２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036" y="4652140"/>
            <a:ext cx="2523578" cy="201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utoShape 10"/>
          <p:cNvSpPr>
            <a:spLocks noChangeArrowheads="1"/>
          </p:cNvSpPr>
          <p:nvPr/>
        </p:nvSpPr>
        <p:spPr bwMode="auto">
          <a:xfrm rot="10800000">
            <a:off x="9694863" y="3568852"/>
            <a:ext cx="1008063" cy="704850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31" y="1249309"/>
            <a:ext cx="2105513" cy="2012986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722" y="2683644"/>
            <a:ext cx="1494503" cy="737035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9944943" y="3793646"/>
            <a:ext cx="1047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i="1" dirty="0">
                <a:solidFill>
                  <a:srgbClr val="FFC000"/>
                </a:solidFill>
              </a:rPr>
              <a:t>Detector</a:t>
            </a:r>
            <a:endParaRPr kumimoji="1" lang="ja-JP" altLang="en-US" sz="1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45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C721F-52A8-62E4-99E2-FADB76D90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95CB564-34CA-BD20-211C-D3C976AB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64" y="2736210"/>
            <a:ext cx="6775150" cy="396786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F5F8CC0-7E5C-1BA7-F6DB-26446CAB2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65" y="2342406"/>
            <a:ext cx="2091552" cy="103147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2E770A-8579-BE16-0724-9BDB3153948E}"/>
              </a:ext>
            </a:extLst>
          </p:cNvPr>
          <p:cNvSpPr txBox="1"/>
          <p:nvPr/>
        </p:nvSpPr>
        <p:spPr>
          <a:xfrm>
            <a:off x="1066800" y="521967"/>
            <a:ext cx="1005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/>
              <a:t>Does continuous monitoring generate “measurement induced phase transition”?</a:t>
            </a:r>
            <a:endParaRPr kumimoji="1" lang="ja-JP" altLang="en-US" sz="4000" b="1" i="1" dirty="0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66D7AFC-DDBE-B294-537B-5D40C8DB0555}"/>
              </a:ext>
            </a:extLst>
          </p:cNvPr>
          <p:cNvSpPr/>
          <p:nvPr/>
        </p:nvSpPr>
        <p:spPr>
          <a:xfrm>
            <a:off x="7373523" y="3521595"/>
            <a:ext cx="2053389" cy="698481"/>
          </a:xfrm>
          <a:custGeom>
            <a:avLst/>
            <a:gdLst>
              <a:gd name="connsiteX0" fmla="*/ 0 w 2053389"/>
              <a:gd name="connsiteY0" fmla="*/ 698481 h 698481"/>
              <a:gd name="connsiteX1" fmla="*/ 481263 w 2053389"/>
              <a:gd name="connsiteY1" fmla="*/ 249302 h 698481"/>
              <a:gd name="connsiteX2" fmla="*/ 986589 w 2053389"/>
              <a:gd name="connsiteY2" fmla="*/ 554102 h 698481"/>
              <a:gd name="connsiteX3" fmla="*/ 1114926 w 2053389"/>
              <a:gd name="connsiteY3" fmla="*/ 650 h 698481"/>
              <a:gd name="connsiteX4" fmla="*/ 1588168 w 2053389"/>
              <a:gd name="connsiteY4" fmla="*/ 433787 h 698481"/>
              <a:gd name="connsiteX5" fmla="*/ 1628273 w 2053389"/>
              <a:gd name="connsiteY5" fmla="*/ 16692 h 698481"/>
              <a:gd name="connsiteX6" fmla="*/ 1900989 w 2053389"/>
              <a:gd name="connsiteY6" fmla="*/ 169092 h 698481"/>
              <a:gd name="connsiteX7" fmla="*/ 2053389 w 2053389"/>
              <a:gd name="connsiteY7" fmla="*/ 72839 h 69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3389" h="698481">
                <a:moveTo>
                  <a:pt x="0" y="698481"/>
                </a:moveTo>
                <a:cubicBezTo>
                  <a:pt x="158416" y="485923"/>
                  <a:pt x="316832" y="273365"/>
                  <a:pt x="481263" y="249302"/>
                </a:cubicBezTo>
                <a:cubicBezTo>
                  <a:pt x="645694" y="225239"/>
                  <a:pt x="880979" y="595544"/>
                  <a:pt x="986589" y="554102"/>
                </a:cubicBezTo>
                <a:cubicBezTo>
                  <a:pt x="1092199" y="512660"/>
                  <a:pt x="1014663" y="20702"/>
                  <a:pt x="1114926" y="650"/>
                </a:cubicBezTo>
                <a:cubicBezTo>
                  <a:pt x="1215189" y="-19402"/>
                  <a:pt x="1502610" y="431113"/>
                  <a:pt x="1588168" y="433787"/>
                </a:cubicBezTo>
                <a:cubicBezTo>
                  <a:pt x="1673726" y="436461"/>
                  <a:pt x="1576136" y="60808"/>
                  <a:pt x="1628273" y="16692"/>
                </a:cubicBezTo>
                <a:cubicBezTo>
                  <a:pt x="1680410" y="-27424"/>
                  <a:pt x="1830136" y="159734"/>
                  <a:pt x="1900989" y="169092"/>
                </a:cubicBezTo>
                <a:cubicBezTo>
                  <a:pt x="1971842" y="178450"/>
                  <a:pt x="2012615" y="125644"/>
                  <a:pt x="2053389" y="72839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1916B38-7DA2-F627-2D8B-CB807E7EB97C}"/>
              </a:ext>
            </a:extLst>
          </p:cNvPr>
          <p:cNvCxnSpPr>
            <a:cxnSpLocks/>
            <a:stCxn id="9" idx="7"/>
          </p:cNvCxnSpPr>
          <p:nvPr/>
        </p:nvCxnSpPr>
        <p:spPr>
          <a:xfrm flipV="1">
            <a:off x="9426912" y="3336405"/>
            <a:ext cx="182309" cy="25802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4B8F42-51C7-B0CA-2091-B07EF59B44C0}"/>
              </a:ext>
            </a:extLst>
          </p:cNvPr>
          <p:cNvSpPr txBox="1"/>
          <p:nvPr/>
        </p:nvSpPr>
        <p:spPr>
          <a:xfrm>
            <a:off x="8985964" y="4998025"/>
            <a:ext cx="2382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No!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986664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3723C-C644-BE72-E8FA-5276F9C49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C3E8658-B2FC-BDFA-0BDB-F70344E16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68" y="2359921"/>
            <a:ext cx="6775150" cy="396786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7737BD7-1754-FB81-1C7E-6268B2ED7651}"/>
              </a:ext>
            </a:extLst>
          </p:cNvPr>
          <p:cNvSpPr txBox="1"/>
          <p:nvPr/>
        </p:nvSpPr>
        <p:spPr>
          <a:xfrm>
            <a:off x="1066800" y="521967"/>
            <a:ext cx="1005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/>
              <a:t>Direct measurement interaction generates “measurement induced phase transition”.</a:t>
            </a:r>
            <a:endParaRPr kumimoji="1" lang="ja-JP" altLang="en-US" sz="4000" b="1" i="1" dirty="0"/>
          </a:p>
        </p:txBody>
      </p:sp>
      <p:sp>
        <p:nvSpPr>
          <p:cNvPr id="3" name="矢印: ストライプ 2">
            <a:extLst>
              <a:ext uri="{FF2B5EF4-FFF2-40B4-BE49-F238E27FC236}">
                <a16:creationId xmlns:a16="http://schemas.microsoft.com/office/drawing/2014/main" id="{FB791952-0671-62FF-9D23-414513828EFC}"/>
              </a:ext>
            </a:extLst>
          </p:cNvPr>
          <p:cNvSpPr/>
          <p:nvPr/>
        </p:nvSpPr>
        <p:spPr>
          <a:xfrm rot="12455531">
            <a:off x="7243339" y="5511458"/>
            <a:ext cx="1981200" cy="778042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矢印: ストライプ 3">
            <a:extLst>
              <a:ext uri="{FF2B5EF4-FFF2-40B4-BE49-F238E27FC236}">
                <a16:creationId xmlns:a16="http://schemas.microsoft.com/office/drawing/2014/main" id="{878B3DF3-344A-FAEF-CAB5-33665591AA85}"/>
              </a:ext>
            </a:extLst>
          </p:cNvPr>
          <p:cNvSpPr/>
          <p:nvPr/>
        </p:nvSpPr>
        <p:spPr>
          <a:xfrm rot="12455531">
            <a:off x="7131044" y="4620653"/>
            <a:ext cx="1981200" cy="778042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ストライプ 6">
            <a:extLst>
              <a:ext uri="{FF2B5EF4-FFF2-40B4-BE49-F238E27FC236}">
                <a16:creationId xmlns:a16="http://schemas.microsoft.com/office/drawing/2014/main" id="{D14E62B0-D565-E95F-537F-330E8280691A}"/>
              </a:ext>
            </a:extLst>
          </p:cNvPr>
          <p:cNvSpPr/>
          <p:nvPr/>
        </p:nvSpPr>
        <p:spPr>
          <a:xfrm rot="12455531">
            <a:off x="7131044" y="3594426"/>
            <a:ext cx="1981200" cy="778042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ローチャート: 直接アクセス記憶 9">
            <a:extLst>
              <a:ext uri="{FF2B5EF4-FFF2-40B4-BE49-F238E27FC236}">
                <a16:creationId xmlns:a16="http://schemas.microsoft.com/office/drawing/2014/main" id="{075E04B3-93C8-A2A4-10A0-BEC429347CCD}"/>
              </a:ext>
            </a:extLst>
          </p:cNvPr>
          <p:cNvSpPr/>
          <p:nvPr/>
        </p:nvSpPr>
        <p:spPr>
          <a:xfrm rot="840827">
            <a:off x="9438663" y="4559000"/>
            <a:ext cx="938463" cy="1849819"/>
          </a:xfrm>
          <a:prstGeom prst="flowChartMagneticDru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FB256AC-53BF-9D48-088C-9440D227D53E}"/>
              </a:ext>
            </a:extLst>
          </p:cNvPr>
          <p:cNvSpPr txBox="1"/>
          <p:nvPr/>
        </p:nvSpPr>
        <p:spPr>
          <a:xfrm>
            <a:off x="9529011" y="3882190"/>
            <a:ext cx="211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/>
              <a:t>Detector Probe</a:t>
            </a:r>
            <a:endParaRPr kumimoji="1" lang="ja-JP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5806004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B1E79F7-0541-F0AF-702E-536486998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38" y="4462211"/>
            <a:ext cx="1532020" cy="18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1A4DE72-F647-5C5C-AE68-9758447B5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7768" y="3286692"/>
            <a:ext cx="2711116" cy="33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64D4070-7AAF-20F6-EA78-75023CE4F7D8}"/>
              </a:ext>
            </a:extLst>
          </p:cNvPr>
          <p:cNvSpPr txBox="1"/>
          <p:nvPr/>
        </p:nvSpPr>
        <p:spPr>
          <a:xfrm>
            <a:off x="553452" y="919384"/>
            <a:ext cx="110850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i="1" dirty="0"/>
              <a:t>Two quantum AIs can engage in conversation without causing both to freeze even if they direct their consciousness toward each other via </a:t>
            </a:r>
            <a:r>
              <a:rPr lang="en-US" altLang="ja-JP" sz="4000" b="1" i="1" dirty="0">
                <a:solidFill>
                  <a:srgbClr val="FF0000"/>
                </a:solidFill>
              </a:rPr>
              <a:t>one-way dynamics</a:t>
            </a:r>
            <a:r>
              <a:rPr lang="en-US" altLang="ja-JP" sz="4000" b="1" i="1" dirty="0"/>
              <a:t>!</a:t>
            </a:r>
            <a:endParaRPr lang="ja-JP" alt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6567873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5003" y="90152"/>
            <a:ext cx="11603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In order to reproduce quantum Zeno effects, </a:t>
            </a:r>
            <a:r>
              <a:rPr lang="en-US" altLang="ja-JP" sz="3200" b="1" i="1" dirty="0"/>
              <a:t>it is necessary that </a:t>
            </a:r>
            <a:r>
              <a:rPr kumimoji="1" lang="en-US" altLang="ja-JP" sz="3200" b="1" i="1" dirty="0">
                <a:solidFill>
                  <a:srgbClr val="FF0000"/>
                </a:solidFill>
              </a:rPr>
              <a:t>reflection waves </a:t>
            </a:r>
            <a:r>
              <a:rPr kumimoji="1" lang="en-US" altLang="ja-JP" sz="3200" b="1" i="1" dirty="0"/>
              <a:t>must be generated by detectors and go back to the decayed atom to re-excite it.</a:t>
            </a:r>
            <a:endParaRPr kumimoji="1" lang="ja-JP" altLang="en-US" sz="3200" b="1" i="1" dirty="0"/>
          </a:p>
        </p:txBody>
      </p:sp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6845301" y="1726978"/>
            <a:ext cx="3584275" cy="5000780"/>
          </a:xfrm>
          <a:prstGeom prst="rect">
            <a:avLst/>
          </a:prstGeom>
          <a:solidFill>
            <a:srgbClr val="25F7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1765023" y="1712648"/>
            <a:ext cx="3168651" cy="5027989"/>
          </a:xfrm>
          <a:prstGeom prst="rect">
            <a:avLst/>
          </a:prstGeom>
          <a:solidFill>
            <a:srgbClr val="25F7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4943475" y="1726978"/>
            <a:ext cx="1928513" cy="5027990"/>
          </a:xfrm>
          <a:prstGeom prst="rect">
            <a:avLst/>
          </a:prstGeom>
          <a:solidFill>
            <a:srgbClr val="FB35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943475" y="2894168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524001" y="3830793"/>
            <a:ext cx="8964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808663" y="2821143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880100" y="3038632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808663" y="375776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591176" y="1957543"/>
          <a:ext cx="6064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03040" imgH="253800" progId="Equation.3">
                  <p:embed/>
                </p:oleObj>
              </mc:Choice>
              <mc:Fallback>
                <p:oleObj name="数式" r:id="rId2" imgW="203040" imgH="2538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1176" y="1957543"/>
                        <a:ext cx="60642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9"/>
          <p:cNvSpPr>
            <a:spLocks/>
          </p:cNvSpPr>
          <p:nvPr/>
        </p:nvSpPr>
        <p:spPr bwMode="auto">
          <a:xfrm>
            <a:off x="6983279" y="3113156"/>
            <a:ext cx="1657350" cy="396875"/>
          </a:xfrm>
          <a:custGeom>
            <a:avLst/>
            <a:gdLst>
              <a:gd name="T0" fmla="*/ 0 w 1044"/>
              <a:gd name="T1" fmla="*/ 151 h 250"/>
              <a:gd name="T2" fmla="*/ 318 w 1044"/>
              <a:gd name="T3" fmla="*/ 151 h 250"/>
              <a:gd name="T4" fmla="*/ 409 w 1044"/>
              <a:gd name="T5" fmla="*/ 15 h 250"/>
              <a:gd name="T6" fmla="*/ 454 w 1044"/>
              <a:gd name="T7" fmla="*/ 242 h 250"/>
              <a:gd name="T8" fmla="*/ 499 w 1044"/>
              <a:gd name="T9" fmla="*/ 61 h 250"/>
              <a:gd name="T10" fmla="*/ 590 w 1044"/>
              <a:gd name="T11" fmla="*/ 197 h 250"/>
              <a:gd name="T12" fmla="*/ 681 w 1044"/>
              <a:gd name="T13" fmla="*/ 61 h 250"/>
              <a:gd name="T14" fmla="*/ 726 w 1044"/>
              <a:gd name="T15" fmla="*/ 242 h 250"/>
              <a:gd name="T16" fmla="*/ 817 w 1044"/>
              <a:gd name="T17" fmla="*/ 15 h 250"/>
              <a:gd name="T18" fmla="*/ 908 w 1044"/>
              <a:gd name="T19" fmla="*/ 197 h 250"/>
              <a:gd name="T20" fmla="*/ 1044 w 1044"/>
              <a:gd name="T21" fmla="*/ 151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44" h="250">
                <a:moveTo>
                  <a:pt x="0" y="151"/>
                </a:moveTo>
                <a:cubicBezTo>
                  <a:pt x="125" y="162"/>
                  <a:pt x="250" y="174"/>
                  <a:pt x="318" y="151"/>
                </a:cubicBezTo>
                <a:cubicBezTo>
                  <a:pt x="386" y="128"/>
                  <a:pt x="386" y="0"/>
                  <a:pt x="409" y="15"/>
                </a:cubicBezTo>
                <a:cubicBezTo>
                  <a:pt x="432" y="30"/>
                  <a:pt x="439" y="234"/>
                  <a:pt x="454" y="242"/>
                </a:cubicBezTo>
                <a:cubicBezTo>
                  <a:pt x="469" y="250"/>
                  <a:pt x="476" y="68"/>
                  <a:pt x="499" y="61"/>
                </a:cubicBezTo>
                <a:cubicBezTo>
                  <a:pt x="522" y="54"/>
                  <a:pt x="560" y="197"/>
                  <a:pt x="590" y="197"/>
                </a:cubicBezTo>
                <a:cubicBezTo>
                  <a:pt x="620" y="197"/>
                  <a:pt x="658" y="54"/>
                  <a:pt x="681" y="61"/>
                </a:cubicBezTo>
                <a:cubicBezTo>
                  <a:pt x="704" y="68"/>
                  <a:pt x="703" y="250"/>
                  <a:pt x="726" y="242"/>
                </a:cubicBezTo>
                <a:cubicBezTo>
                  <a:pt x="749" y="234"/>
                  <a:pt x="787" y="22"/>
                  <a:pt x="817" y="15"/>
                </a:cubicBezTo>
                <a:cubicBezTo>
                  <a:pt x="847" y="8"/>
                  <a:pt x="870" y="174"/>
                  <a:pt x="908" y="197"/>
                </a:cubicBezTo>
                <a:cubicBezTo>
                  <a:pt x="946" y="220"/>
                  <a:pt x="1014" y="159"/>
                  <a:pt x="1044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Freeform 20"/>
          <p:cNvSpPr>
            <a:spLocks/>
          </p:cNvSpPr>
          <p:nvPr/>
        </p:nvSpPr>
        <p:spPr bwMode="auto">
          <a:xfrm flipH="1">
            <a:off x="3175335" y="3138913"/>
            <a:ext cx="1657350" cy="396875"/>
          </a:xfrm>
          <a:custGeom>
            <a:avLst/>
            <a:gdLst>
              <a:gd name="T0" fmla="*/ 0 w 1044"/>
              <a:gd name="T1" fmla="*/ 151 h 250"/>
              <a:gd name="T2" fmla="*/ 318 w 1044"/>
              <a:gd name="T3" fmla="*/ 151 h 250"/>
              <a:gd name="T4" fmla="*/ 409 w 1044"/>
              <a:gd name="T5" fmla="*/ 15 h 250"/>
              <a:gd name="T6" fmla="*/ 454 w 1044"/>
              <a:gd name="T7" fmla="*/ 242 h 250"/>
              <a:gd name="T8" fmla="*/ 499 w 1044"/>
              <a:gd name="T9" fmla="*/ 61 h 250"/>
              <a:gd name="T10" fmla="*/ 590 w 1044"/>
              <a:gd name="T11" fmla="*/ 197 h 250"/>
              <a:gd name="T12" fmla="*/ 681 w 1044"/>
              <a:gd name="T13" fmla="*/ 61 h 250"/>
              <a:gd name="T14" fmla="*/ 726 w 1044"/>
              <a:gd name="T15" fmla="*/ 242 h 250"/>
              <a:gd name="T16" fmla="*/ 817 w 1044"/>
              <a:gd name="T17" fmla="*/ 15 h 250"/>
              <a:gd name="T18" fmla="*/ 908 w 1044"/>
              <a:gd name="T19" fmla="*/ 197 h 250"/>
              <a:gd name="T20" fmla="*/ 1044 w 1044"/>
              <a:gd name="T21" fmla="*/ 151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44" h="250">
                <a:moveTo>
                  <a:pt x="0" y="151"/>
                </a:moveTo>
                <a:cubicBezTo>
                  <a:pt x="125" y="162"/>
                  <a:pt x="250" y="174"/>
                  <a:pt x="318" y="151"/>
                </a:cubicBezTo>
                <a:cubicBezTo>
                  <a:pt x="386" y="128"/>
                  <a:pt x="386" y="0"/>
                  <a:pt x="409" y="15"/>
                </a:cubicBezTo>
                <a:cubicBezTo>
                  <a:pt x="432" y="30"/>
                  <a:pt x="439" y="234"/>
                  <a:pt x="454" y="242"/>
                </a:cubicBezTo>
                <a:cubicBezTo>
                  <a:pt x="469" y="250"/>
                  <a:pt x="476" y="68"/>
                  <a:pt x="499" y="61"/>
                </a:cubicBezTo>
                <a:cubicBezTo>
                  <a:pt x="522" y="54"/>
                  <a:pt x="560" y="197"/>
                  <a:pt x="590" y="197"/>
                </a:cubicBezTo>
                <a:cubicBezTo>
                  <a:pt x="620" y="197"/>
                  <a:pt x="658" y="54"/>
                  <a:pt x="681" y="61"/>
                </a:cubicBezTo>
                <a:cubicBezTo>
                  <a:pt x="704" y="68"/>
                  <a:pt x="703" y="250"/>
                  <a:pt x="726" y="242"/>
                </a:cubicBezTo>
                <a:cubicBezTo>
                  <a:pt x="749" y="234"/>
                  <a:pt x="787" y="22"/>
                  <a:pt x="817" y="15"/>
                </a:cubicBezTo>
                <a:cubicBezTo>
                  <a:pt x="847" y="8"/>
                  <a:pt x="870" y="174"/>
                  <a:pt x="908" y="197"/>
                </a:cubicBezTo>
                <a:cubicBezTo>
                  <a:pt x="946" y="220"/>
                  <a:pt x="1014" y="159"/>
                  <a:pt x="1044" y="15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7992930" y="336715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 flipV="1">
            <a:off x="3122703" y="3404763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10526581" y="3622185"/>
            <a:ext cx="360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/>
              <a:t>x</a:t>
            </a:r>
            <a:endParaRPr lang="ja-JP" altLang="en-US" sz="2400" b="1" dirty="0"/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 rot="10800000">
            <a:off x="8967522" y="3038631"/>
            <a:ext cx="1263748" cy="1282701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1842297" y="3051510"/>
            <a:ext cx="1263748" cy="1282701"/>
          </a:xfrm>
          <a:prstGeom prst="flowChartMagneticDrum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Freeform 20"/>
          <p:cNvSpPr>
            <a:spLocks/>
          </p:cNvSpPr>
          <p:nvPr/>
        </p:nvSpPr>
        <p:spPr bwMode="auto">
          <a:xfrm flipH="1">
            <a:off x="7526252" y="3870861"/>
            <a:ext cx="1657350" cy="396875"/>
          </a:xfrm>
          <a:custGeom>
            <a:avLst/>
            <a:gdLst>
              <a:gd name="T0" fmla="*/ 0 w 1044"/>
              <a:gd name="T1" fmla="*/ 151 h 250"/>
              <a:gd name="T2" fmla="*/ 318 w 1044"/>
              <a:gd name="T3" fmla="*/ 151 h 250"/>
              <a:gd name="T4" fmla="*/ 409 w 1044"/>
              <a:gd name="T5" fmla="*/ 15 h 250"/>
              <a:gd name="T6" fmla="*/ 454 w 1044"/>
              <a:gd name="T7" fmla="*/ 242 h 250"/>
              <a:gd name="T8" fmla="*/ 499 w 1044"/>
              <a:gd name="T9" fmla="*/ 61 h 250"/>
              <a:gd name="T10" fmla="*/ 590 w 1044"/>
              <a:gd name="T11" fmla="*/ 197 h 250"/>
              <a:gd name="T12" fmla="*/ 681 w 1044"/>
              <a:gd name="T13" fmla="*/ 61 h 250"/>
              <a:gd name="T14" fmla="*/ 726 w 1044"/>
              <a:gd name="T15" fmla="*/ 242 h 250"/>
              <a:gd name="T16" fmla="*/ 817 w 1044"/>
              <a:gd name="T17" fmla="*/ 15 h 250"/>
              <a:gd name="T18" fmla="*/ 908 w 1044"/>
              <a:gd name="T19" fmla="*/ 197 h 250"/>
              <a:gd name="T20" fmla="*/ 1044 w 1044"/>
              <a:gd name="T21" fmla="*/ 151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44" h="250">
                <a:moveTo>
                  <a:pt x="0" y="151"/>
                </a:moveTo>
                <a:cubicBezTo>
                  <a:pt x="125" y="162"/>
                  <a:pt x="250" y="174"/>
                  <a:pt x="318" y="151"/>
                </a:cubicBezTo>
                <a:cubicBezTo>
                  <a:pt x="386" y="128"/>
                  <a:pt x="386" y="0"/>
                  <a:pt x="409" y="15"/>
                </a:cubicBezTo>
                <a:cubicBezTo>
                  <a:pt x="432" y="30"/>
                  <a:pt x="439" y="234"/>
                  <a:pt x="454" y="242"/>
                </a:cubicBezTo>
                <a:cubicBezTo>
                  <a:pt x="469" y="250"/>
                  <a:pt x="476" y="68"/>
                  <a:pt x="499" y="61"/>
                </a:cubicBezTo>
                <a:cubicBezTo>
                  <a:pt x="522" y="54"/>
                  <a:pt x="560" y="197"/>
                  <a:pt x="590" y="197"/>
                </a:cubicBezTo>
                <a:cubicBezTo>
                  <a:pt x="620" y="197"/>
                  <a:pt x="658" y="54"/>
                  <a:pt x="681" y="61"/>
                </a:cubicBezTo>
                <a:cubicBezTo>
                  <a:pt x="704" y="68"/>
                  <a:pt x="703" y="250"/>
                  <a:pt x="726" y="242"/>
                </a:cubicBezTo>
                <a:cubicBezTo>
                  <a:pt x="749" y="234"/>
                  <a:pt x="787" y="22"/>
                  <a:pt x="817" y="15"/>
                </a:cubicBezTo>
                <a:cubicBezTo>
                  <a:pt x="847" y="8"/>
                  <a:pt x="870" y="174"/>
                  <a:pt x="908" y="197"/>
                </a:cubicBezTo>
                <a:cubicBezTo>
                  <a:pt x="946" y="220"/>
                  <a:pt x="1014" y="159"/>
                  <a:pt x="1044" y="151"/>
                </a:cubicBez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" name="Freeform 20"/>
          <p:cNvSpPr>
            <a:spLocks/>
          </p:cNvSpPr>
          <p:nvPr/>
        </p:nvSpPr>
        <p:spPr bwMode="auto">
          <a:xfrm rot="10800000" flipH="1">
            <a:off x="2864095" y="3883741"/>
            <a:ext cx="1657350" cy="396875"/>
          </a:xfrm>
          <a:custGeom>
            <a:avLst/>
            <a:gdLst>
              <a:gd name="T0" fmla="*/ 0 w 1044"/>
              <a:gd name="T1" fmla="*/ 151 h 250"/>
              <a:gd name="T2" fmla="*/ 318 w 1044"/>
              <a:gd name="T3" fmla="*/ 151 h 250"/>
              <a:gd name="T4" fmla="*/ 409 w 1044"/>
              <a:gd name="T5" fmla="*/ 15 h 250"/>
              <a:gd name="T6" fmla="*/ 454 w 1044"/>
              <a:gd name="T7" fmla="*/ 242 h 250"/>
              <a:gd name="T8" fmla="*/ 499 w 1044"/>
              <a:gd name="T9" fmla="*/ 61 h 250"/>
              <a:gd name="T10" fmla="*/ 590 w 1044"/>
              <a:gd name="T11" fmla="*/ 197 h 250"/>
              <a:gd name="T12" fmla="*/ 681 w 1044"/>
              <a:gd name="T13" fmla="*/ 61 h 250"/>
              <a:gd name="T14" fmla="*/ 726 w 1044"/>
              <a:gd name="T15" fmla="*/ 242 h 250"/>
              <a:gd name="T16" fmla="*/ 817 w 1044"/>
              <a:gd name="T17" fmla="*/ 15 h 250"/>
              <a:gd name="T18" fmla="*/ 908 w 1044"/>
              <a:gd name="T19" fmla="*/ 197 h 250"/>
              <a:gd name="T20" fmla="*/ 1044 w 1044"/>
              <a:gd name="T21" fmla="*/ 151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44" h="250">
                <a:moveTo>
                  <a:pt x="0" y="151"/>
                </a:moveTo>
                <a:cubicBezTo>
                  <a:pt x="125" y="162"/>
                  <a:pt x="250" y="174"/>
                  <a:pt x="318" y="151"/>
                </a:cubicBezTo>
                <a:cubicBezTo>
                  <a:pt x="386" y="128"/>
                  <a:pt x="386" y="0"/>
                  <a:pt x="409" y="15"/>
                </a:cubicBezTo>
                <a:cubicBezTo>
                  <a:pt x="432" y="30"/>
                  <a:pt x="439" y="234"/>
                  <a:pt x="454" y="242"/>
                </a:cubicBezTo>
                <a:cubicBezTo>
                  <a:pt x="469" y="250"/>
                  <a:pt x="476" y="68"/>
                  <a:pt x="499" y="61"/>
                </a:cubicBezTo>
                <a:cubicBezTo>
                  <a:pt x="522" y="54"/>
                  <a:pt x="560" y="197"/>
                  <a:pt x="590" y="197"/>
                </a:cubicBezTo>
                <a:cubicBezTo>
                  <a:pt x="620" y="197"/>
                  <a:pt x="658" y="54"/>
                  <a:pt x="681" y="61"/>
                </a:cubicBezTo>
                <a:cubicBezTo>
                  <a:pt x="704" y="68"/>
                  <a:pt x="703" y="250"/>
                  <a:pt x="726" y="242"/>
                </a:cubicBezTo>
                <a:cubicBezTo>
                  <a:pt x="749" y="234"/>
                  <a:pt x="787" y="22"/>
                  <a:pt x="817" y="15"/>
                </a:cubicBezTo>
                <a:cubicBezTo>
                  <a:pt x="847" y="8"/>
                  <a:pt x="870" y="174"/>
                  <a:pt x="908" y="197"/>
                </a:cubicBezTo>
                <a:cubicBezTo>
                  <a:pt x="946" y="220"/>
                  <a:pt x="1014" y="159"/>
                  <a:pt x="1044" y="151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>
            <a:off x="3794554" y="4079995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 flipH="1">
            <a:off x="7206350" y="4079397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206350" y="4498465"/>
            <a:ext cx="274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/>
              <a:t>Reflection Wave</a:t>
            </a:r>
            <a:endParaRPr kumimoji="1" lang="ja-JP" altLang="en-US" b="1" i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993227" y="4503383"/>
            <a:ext cx="274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/>
              <a:t>Reflection Wave</a:t>
            </a:r>
            <a:endParaRPr kumimoji="1" lang="ja-JP" altLang="en-US" b="1" i="1" dirty="0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flipV="1">
            <a:off x="6024563" y="2996982"/>
            <a:ext cx="0" cy="720725"/>
          </a:xfrm>
          <a:prstGeom prst="line">
            <a:avLst/>
          </a:prstGeom>
          <a:noFill/>
          <a:ln w="79375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326331" y="3973668"/>
            <a:ext cx="143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/>
              <a:t>Re-excited</a:t>
            </a:r>
            <a:endParaRPr kumimoji="1" lang="ja-JP" altLang="en-US" sz="2000" b="1" i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9326758" y="3394400"/>
            <a:ext cx="1047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i="1" dirty="0">
                <a:solidFill>
                  <a:srgbClr val="FFC000"/>
                </a:solidFill>
              </a:rPr>
              <a:t>Detector</a:t>
            </a:r>
            <a:endParaRPr kumimoji="1" lang="ja-JP" altLang="en-US" sz="1600" b="1" i="1" dirty="0">
              <a:solidFill>
                <a:srgbClr val="FFC0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867731" y="3366494"/>
            <a:ext cx="1047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i="1" dirty="0">
                <a:solidFill>
                  <a:srgbClr val="FFC000"/>
                </a:solidFill>
              </a:rPr>
              <a:t>Detector</a:t>
            </a:r>
            <a:endParaRPr kumimoji="1" lang="ja-JP" altLang="en-US" sz="16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190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87" name="Rectangle 59"/>
          <p:cNvSpPr>
            <a:spLocks noChangeArrowheads="1"/>
          </p:cNvSpPr>
          <p:nvPr/>
        </p:nvSpPr>
        <p:spPr bwMode="auto">
          <a:xfrm>
            <a:off x="1524001" y="8503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pSp>
        <p:nvGrpSpPr>
          <p:cNvPr id="48132" name="Group 4"/>
          <p:cNvGrpSpPr>
            <a:grpSpLocks noChangeAspect="1"/>
          </p:cNvGrpSpPr>
          <p:nvPr/>
        </p:nvGrpSpPr>
        <p:grpSpPr bwMode="auto">
          <a:xfrm>
            <a:off x="3575050" y="981075"/>
            <a:ext cx="5372100" cy="4787900"/>
            <a:chOff x="1703" y="2073"/>
            <a:chExt cx="8460" cy="7539"/>
          </a:xfrm>
        </p:grpSpPr>
        <p:sp>
          <p:nvSpPr>
            <p:cNvPr id="48186" name="AutoShape 58"/>
            <p:cNvSpPr>
              <a:spLocks noChangeAspect="1" noChangeArrowheads="1" noTextEdit="1"/>
            </p:cNvSpPr>
            <p:nvPr/>
          </p:nvSpPr>
          <p:spPr bwMode="auto">
            <a:xfrm>
              <a:off x="1703" y="2073"/>
              <a:ext cx="8460" cy="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85" name="Oval 57"/>
            <p:cNvSpPr>
              <a:spLocks noChangeArrowheads="1"/>
            </p:cNvSpPr>
            <p:nvPr/>
          </p:nvSpPr>
          <p:spPr bwMode="auto">
            <a:xfrm>
              <a:off x="2315" y="6912"/>
              <a:ext cx="540" cy="541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8184" name="Freeform 56"/>
            <p:cNvSpPr>
              <a:spLocks/>
            </p:cNvSpPr>
            <p:nvPr/>
          </p:nvSpPr>
          <p:spPr bwMode="auto">
            <a:xfrm>
              <a:off x="2315" y="6491"/>
              <a:ext cx="960" cy="1380"/>
            </a:xfrm>
            <a:custGeom>
              <a:avLst/>
              <a:gdLst>
                <a:gd name="T0" fmla="*/ 0 w 960"/>
                <a:gd name="T1" fmla="*/ 60 h 1380"/>
                <a:gd name="T2" fmla="*/ 540 w 960"/>
                <a:gd name="T3" fmla="*/ 60 h 1380"/>
                <a:gd name="T4" fmla="*/ 900 w 960"/>
                <a:gd name="T5" fmla="*/ 420 h 1380"/>
                <a:gd name="T6" fmla="*/ 900 w 960"/>
                <a:gd name="T7" fmla="*/ 960 h 1380"/>
                <a:gd name="T8" fmla="*/ 540 w 960"/>
                <a:gd name="T9" fmla="*/ 1320 h 1380"/>
                <a:gd name="T10" fmla="*/ 180 w 960"/>
                <a:gd name="T11" fmla="*/ 132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0" h="1380">
                  <a:moveTo>
                    <a:pt x="0" y="60"/>
                  </a:moveTo>
                  <a:cubicBezTo>
                    <a:pt x="195" y="30"/>
                    <a:pt x="390" y="0"/>
                    <a:pt x="540" y="60"/>
                  </a:cubicBezTo>
                  <a:cubicBezTo>
                    <a:pt x="690" y="120"/>
                    <a:pt x="840" y="270"/>
                    <a:pt x="900" y="420"/>
                  </a:cubicBezTo>
                  <a:cubicBezTo>
                    <a:pt x="960" y="570"/>
                    <a:pt x="960" y="810"/>
                    <a:pt x="900" y="960"/>
                  </a:cubicBezTo>
                  <a:cubicBezTo>
                    <a:pt x="840" y="1110"/>
                    <a:pt x="660" y="1260"/>
                    <a:pt x="540" y="1320"/>
                  </a:cubicBezTo>
                  <a:cubicBezTo>
                    <a:pt x="420" y="1380"/>
                    <a:pt x="300" y="1350"/>
                    <a:pt x="180" y="13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83" name="Freeform 55"/>
            <p:cNvSpPr>
              <a:spLocks/>
            </p:cNvSpPr>
            <p:nvPr/>
          </p:nvSpPr>
          <p:spPr bwMode="auto">
            <a:xfrm>
              <a:off x="2315" y="5952"/>
              <a:ext cx="1500" cy="2640"/>
            </a:xfrm>
            <a:custGeom>
              <a:avLst/>
              <a:gdLst>
                <a:gd name="T0" fmla="*/ 0 w 1500"/>
                <a:gd name="T1" fmla="*/ 60 h 2640"/>
                <a:gd name="T2" fmla="*/ 720 w 1500"/>
                <a:gd name="T3" fmla="*/ 60 h 2640"/>
                <a:gd name="T4" fmla="*/ 1260 w 1500"/>
                <a:gd name="T5" fmla="*/ 420 h 2640"/>
                <a:gd name="T6" fmla="*/ 1440 w 1500"/>
                <a:gd name="T7" fmla="*/ 960 h 2640"/>
                <a:gd name="T8" fmla="*/ 1440 w 1500"/>
                <a:gd name="T9" fmla="*/ 1500 h 2640"/>
                <a:gd name="T10" fmla="*/ 1080 w 1500"/>
                <a:gd name="T11" fmla="*/ 2220 h 2640"/>
                <a:gd name="T12" fmla="*/ 360 w 1500"/>
                <a:gd name="T13" fmla="*/ 2580 h 2640"/>
                <a:gd name="T14" fmla="*/ 180 w 1500"/>
                <a:gd name="T15" fmla="*/ 2580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0" h="2640">
                  <a:moveTo>
                    <a:pt x="0" y="60"/>
                  </a:moveTo>
                  <a:cubicBezTo>
                    <a:pt x="255" y="30"/>
                    <a:pt x="510" y="0"/>
                    <a:pt x="720" y="60"/>
                  </a:cubicBezTo>
                  <a:cubicBezTo>
                    <a:pt x="930" y="120"/>
                    <a:pt x="1140" y="270"/>
                    <a:pt x="1260" y="420"/>
                  </a:cubicBezTo>
                  <a:cubicBezTo>
                    <a:pt x="1380" y="570"/>
                    <a:pt x="1410" y="780"/>
                    <a:pt x="1440" y="960"/>
                  </a:cubicBezTo>
                  <a:cubicBezTo>
                    <a:pt x="1470" y="1140"/>
                    <a:pt x="1500" y="1290"/>
                    <a:pt x="1440" y="1500"/>
                  </a:cubicBezTo>
                  <a:cubicBezTo>
                    <a:pt x="1380" y="1710"/>
                    <a:pt x="1260" y="2040"/>
                    <a:pt x="1080" y="2220"/>
                  </a:cubicBezTo>
                  <a:cubicBezTo>
                    <a:pt x="900" y="2400"/>
                    <a:pt x="510" y="2520"/>
                    <a:pt x="360" y="2580"/>
                  </a:cubicBezTo>
                  <a:cubicBezTo>
                    <a:pt x="210" y="2640"/>
                    <a:pt x="195" y="2610"/>
                    <a:pt x="180" y="25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82" name="Freeform 54"/>
            <p:cNvSpPr>
              <a:spLocks/>
            </p:cNvSpPr>
            <p:nvPr/>
          </p:nvSpPr>
          <p:spPr bwMode="auto">
            <a:xfrm>
              <a:off x="2315" y="4902"/>
              <a:ext cx="1980" cy="390"/>
            </a:xfrm>
            <a:custGeom>
              <a:avLst/>
              <a:gdLst>
                <a:gd name="T0" fmla="*/ 0 w 1980"/>
                <a:gd name="T1" fmla="*/ 30 h 390"/>
                <a:gd name="T2" fmla="*/ 1080 w 1980"/>
                <a:gd name="T3" fmla="*/ 30 h 390"/>
                <a:gd name="T4" fmla="*/ 1620 w 1980"/>
                <a:gd name="T5" fmla="*/ 210 h 390"/>
                <a:gd name="T6" fmla="*/ 1980 w 1980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0" h="390">
                  <a:moveTo>
                    <a:pt x="0" y="30"/>
                  </a:moveTo>
                  <a:cubicBezTo>
                    <a:pt x="405" y="15"/>
                    <a:pt x="810" y="0"/>
                    <a:pt x="1080" y="30"/>
                  </a:cubicBezTo>
                  <a:cubicBezTo>
                    <a:pt x="1350" y="60"/>
                    <a:pt x="1470" y="150"/>
                    <a:pt x="1620" y="210"/>
                  </a:cubicBezTo>
                  <a:cubicBezTo>
                    <a:pt x="1770" y="270"/>
                    <a:pt x="1920" y="360"/>
                    <a:pt x="1980" y="39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81" name="Rectangle 53"/>
            <p:cNvSpPr>
              <a:spLocks noChangeArrowheads="1"/>
            </p:cNvSpPr>
            <p:nvPr/>
          </p:nvSpPr>
          <p:spPr bwMode="auto">
            <a:xfrm rot="730706">
              <a:off x="4655" y="6012"/>
              <a:ext cx="1440" cy="1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8180" name="Rectangle 52"/>
            <p:cNvSpPr>
              <a:spLocks noChangeArrowheads="1"/>
            </p:cNvSpPr>
            <p:nvPr/>
          </p:nvSpPr>
          <p:spPr bwMode="auto">
            <a:xfrm>
              <a:off x="5375" y="8352"/>
              <a:ext cx="1440" cy="1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8179" name="Rectangle 51"/>
            <p:cNvSpPr>
              <a:spLocks noChangeArrowheads="1"/>
            </p:cNvSpPr>
            <p:nvPr/>
          </p:nvSpPr>
          <p:spPr bwMode="auto">
            <a:xfrm>
              <a:off x="6455" y="6192"/>
              <a:ext cx="1440" cy="1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8178" name="Rectangle 50"/>
            <p:cNvSpPr>
              <a:spLocks noChangeArrowheads="1"/>
            </p:cNvSpPr>
            <p:nvPr/>
          </p:nvSpPr>
          <p:spPr bwMode="auto">
            <a:xfrm>
              <a:off x="7355" y="8352"/>
              <a:ext cx="1440" cy="1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8177" name="Rectangle 49"/>
            <p:cNvSpPr>
              <a:spLocks noChangeArrowheads="1"/>
            </p:cNvSpPr>
            <p:nvPr/>
          </p:nvSpPr>
          <p:spPr bwMode="auto">
            <a:xfrm>
              <a:off x="8255" y="6192"/>
              <a:ext cx="1440" cy="1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8176" name="Freeform 48"/>
            <p:cNvSpPr>
              <a:spLocks/>
            </p:cNvSpPr>
            <p:nvPr/>
          </p:nvSpPr>
          <p:spPr bwMode="auto">
            <a:xfrm>
              <a:off x="2315" y="8532"/>
              <a:ext cx="2160" cy="1080"/>
            </a:xfrm>
            <a:custGeom>
              <a:avLst/>
              <a:gdLst>
                <a:gd name="T0" fmla="*/ 2160 w 2160"/>
                <a:gd name="T1" fmla="*/ 0 h 1080"/>
                <a:gd name="T2" fmla="*/ 900 w 2160"/>
                <a:gd name="T3" fmla="*/ 900 h 1080"/>
                <a:gd name="T4" fmla="*/ 0 w 2160"/>
                <a:gd name="T5" fmla="*/ 10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" h="1080">
                  <a:moveTo>
                    <a:pt x="2160" y="0"/>
                  </a:moveTo>
                  <a:cubicBezTo>
                    <a:pt x="1710" y="360"/>
                    <a:pt x="1260" y="720"/>
                    <a:pt x="900" y="900"/>
                  </a:cubicBezTo>
                  <a:cubicBezTo>
                    <a:pt x="540" y="1080"/>
                    <a:pt x="270" y="1080"/>
                    <a:pt x="0" y="10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75" name="Line 47"/>
            <p:cNvSpPr>
              <a:spLocks noChangeShapeType="1"/>
            </p:cNvSpPr>
            <p:nvPr/>
          </p:nvSpPr>
          <p:spPr bwMode="auto">
            <a:xfrm>
              <a:off x="4115" y="6393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74" name="Line 46"/>
            <p:cNvSpPr>
              <a:spLocks noChangeShapeType="1"/>
            </p:cNvSpPr>
            <p:nvPr/>
          </p:nvSpPr>
          <p:spPr bwMode="auto">
            <a:xfrm>
              <a:off x="4475" y="6213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73" name="Line 45"/>
            <p:cNvSpPr>
              <a:spLocks noChangeShapeType="1"/>
            </p:cNvSpPr>
            <p:nvPr/>
          </p:nvSpPr>
          <p:spPr bwMode="auto">
            <a:xfrm flipH="1">
              <a:off x="5015" y="6372"/>
              <a:ext cx="72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72" name="Line 44"/>
            <p:cNvSpPr>
              <a:spLocks noChangeShapeType="1"/>
            </p:cNvSpPr>
            <p:nvPr/>
          </p:nvSpPr>
          <p:spPr bwMode="auto">
            <a:xfrm flipH="1">
              <a:off x="5015" y="655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71" name="Line 43"/>
            <p:cNvSpPr>
              <a:spLocks noChangeShapeType="1"/>
            </p:cNvSpPr>
            <p:nvPr/>
          </p:nvSpPr>
          <p:spPr bwMode="auto">
            <a:xfrm flipH="1">
              <a:off x="5195" y="691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70" name="Line 42"/>
            <p:cNvSpPr>
              <a:spLocks noChangeShapeType="1"/>
            </p:cNvSpPr>
            <p:nvPr/>
          </p:nvSpPr>
          <p:spPr bwMode="auto">
            <a:xfrm flipH="1">
              <a:off x="5555" y="7452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69" name="Line 41"/>
            <p:cNvSpPr>
              <a:spLocks noChangeShapeType="1"/>
            </p:cNvSpPr>
            <p:nvPr/>
          </p:nvSpPr>
          <p:spPr bwMode="auto">
            <a:xfrm flipH="1">
              <a:off x="5735" y="781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68" name="Line 40"/>
            <p:cNvSpPr>
              <a:spLocks noChangeShapeType="1"/>
            </p:cNvSpPr>
            <p:nvPr/>
          </p:nvSpPr>
          <p:spPr bwMode="auto">
            <a:xfrm flipH="1">
              <a:off x="6095" y="8172"/>
              <a:ext cx="72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67" name="Line 39"/>
            <p:cNvSpPr>
              <a:spLocks noChangeShapeType="1"/>
            </p:cNvSpPr>
            <p:nvPr/>
          </p:nvSpPr>
          <p:spPr bwMode="auto">
            <a:xfrm>
              <a:off x="5735" y="7992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66" name="Line 38"/>
            <p:cNvSpPr>
              <a:spLocks noChangeShapeType="1"/>
            </p:cNvSpPr>
            <p:nvPr/>
          </p:nvSpPr>
          <p:spPr bwMode="auto">
            <a:xfrm>
              <a:off x="6095" y="7632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65" name="Line 37"/>
            <p:cNvSpPr>
              <a:spLocks noChangeShapeType="1"/>
            </p:cNvSpPr>
            <p:nvPr/>
          </p:nvSpPr>
          <p:spPr bwMode="auto">
            <a:xfrm>
              <a:off x="6455" y="709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64" name="Line 36"/>
            <p:cNvSpPr>
              <a:spLocks noChangeShapeType="1"/>
            </p:cNvSpPr>
            <p:nvPr/>
          </p:nvSpPr>
          <p:spPr bwMode="auto">
            <a:xfrm>
              <a:off x="6635" y="6552"/>
              <a:ext cx="90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63" name="Line 35"/>
            <p:cNvSpPr>
              <a:spLocks noChangeShapeType="1"/>
            </p:cNvSpPr>
            <p:nvPr/>
          </p:nvSpPr>
          <p:spPr bwMode="auto">
            <a:xfrm flipH="1">
              <a:off x="6995" y="6372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62" name="Line 34"/>
            <p:cNvSpPr>
              <a:spLocks noChangeShapeType="1"/>
            </p:cNvSpPr>
            <p:nvPr/>
          </p:nvSpPr>
          <p:spPr bwMode="auto">
            <a:xfrm flipH="1">
              <a:off x="6995" y="6912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61" name="Line 33"/>
            <p:cNvSpPr>
              <a:spLocks noChangeShapeType="1"/>
            </p:cNvSpPr>
            <p:nvPr/>
          </p:nvSpPr>
          <p:spPr bwMode="auto">
            <a:xfrm flipH="1">
              <a:off x="7355" y="7452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60" name="Line 32"/>
            <p:cNvSpPr>
              <a:spLocks noChangeShapeType="1"/>
            </p:cNvSpPr>
            <p:nvPr/>
          </p:nvSpPr>
          <p:spPr bwMode="auto">
            <a:xfrm flipH="1">
              <a:off x="7715" y="7812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59" name="Line 31"/>
            <p:cNvSpPr>
              <a:spLocks noChangeShapeType="1"/>
            </p:cNvSpPr>
            <p:nvPr/>
          </p:nvSpPr>
          <p:spPr bwMode="auto">
            <a:xfrm flipH="1" flipV="1">
              <a:off x="7715" y="799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58" name="Line 30"/>
            <p:cNvSpPr>
              <a:spLocks noChangeShapeType="1"/>
            </p:cNvSpPr>
            <p:nvPr/>
          </p:nvSpPr>
          <p:spPr bwMode="auto">
            <a:xfrm flipH="1" flipV="1">
              <a:off x="8075" y="745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57" name="Line 29"/>
            <p:cNvSpPr>
              <a:spLocks noChangeShapeType="1"/>
            </p:cNvSpPr>
            <p:nvPr/>
          </p:nvSpPr>
          <p:spPr bwMode="auto">
            <a:xfrm flipH="1" flipV="1">
              <a:off x="8255" y="673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56" name="Line 28"/>
            <p:cNvSpPr>
              <a:spLocks noChangeShapeType="1"/>
            </p:cNvSpPr>
            <p:nvPr/>
          </p:nvSpPr>
          <p:spPr bwMode="auto">
            <a:xfrm>
              <a:off x="8615" y="6372"/>
              <a:ext cx="90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55" name="Line 27"/>
            <p:cNvSpPr>
              <a:spLocks noChangeShapeType="1"/>
            </p:cNvSpPr>
            <p:nvPr/>
          </p:nvSpPr>
          <p:spPr bwMode="auto">
            <a:xfrm flipV="1">
              <a:off x="8795" y="6372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54" name="Line 26"/>
            <p:cNvSpPr>
              <a:spLocks noChangeShapeType="1"/>
            </p:cNvSpPr>
            <p:nvPr/>
          </p:nvSpPr>
          <p:spPr bwMode="auto">
            <a:xfrm flipV="1">
              <a:off x="8795" y="6552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53" name="Line 25"/>
            <p:cNvSpPr>
              <a:spLocks noChangeShapeType="1"/>
            </p:cNvSpPr>
            <p:nvPr/>
          </p:nvSpPr>
          <p:spPr bwMode="auto">
            <a:xfrm flipV="1">
              <a:off x="9335" y="7092"/>
              <a:ext cx="7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 flipV="1">
              <a:off x="9515" y="7632"/>
              <a:ext cx="648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51" name="Line 23"/>
            <p:cNvSpPr>
              <a:spLocks noChangeShapeType="1"/>
            </p:cNvSpPr>
            <p:nvPr/>
          </p:nvSpPr>
          <p:spPr bwMode="auto">
            <a:xfrm flipV="1">
              <a:off x="5195" y="727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>
              <a:off x="6635" y="6912"/>
              <a:ext cx="10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49" name="Line 21"/>
            <p:cNvSpPr>
              <a:spLocks noChangeShapeType="1"/>
            </p:cNvSpPr>
            <p:nvPr/>
          </p:nvSpPr>
          <p:spPr bwMode="auto">
            <a:xfrm>
              <a:off x="6455" y="7452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48" name="Line 20"/>
            <p:cNvSpPr>
              <a:spLocks noChangeShapeType="1"/>
            </p:cNvSpPr>
            <p:nvPr/>
          </p:nvSpPr>
          <p:spPr bwMode="auto">
            <a:xfrm>
              <a:off x="8255" y="709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7895" y="781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46" name="Line 18"/>
            <p:cNvSpPr>
              <a:spLocks noChangeShapeType="1"/>
            </p:cNvSpPr>
            <p:nvPr/>
          </p:nvSpPr>
          <p:spPr bwMode="auto">
            <a:xfrm>
              <a:off x="8435" y="6552"/>
              <a:ext cx="10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48145" name="AutoShape 17"/>
            <p:cNvCxnSpPr>
              <a:cxnSpLocks noChangeShapeType="1"/>
            </p:cNvCxnSpPr>
            <p:nvPr/>
          </p:nvCxnSpPr>
          <p:spPr bwMode="auto">
            <a:xfrm rot="16200000" flipH="1">
              <a:off x="5915" y="8712"/>
              <a:ext cx="1080" cy="7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4" name="AutoShape 16"/>
            <p:cNvCxnSpPr>
              <a:cxnSpLocks noChangeShapeType="1"/>
            </p:cNvCxnSpPr>
            <p:nvPr/>
          </p:nvCxnSpPr>
          <p:spPr bwMode="auto">
            <a:xfrm rot="5400000">
              <a:off x="7175" y="8712"/>
              <a:ext cx="1080" cy="7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3" name="AutoShape 15"/>
            <p:cNvCxnSpPr>
              <a:cxnSpLocks noChangeShapeType="1"/>
            </p:cNvCxnSpPr>
            <p:nvPr/>
          </p:nvCxnSpPr>
          <p:spPr bwMode="auto">
            <a:xfrm rot="16200000">
              <a:off x="4966" y="4526"/>
              <a:ext cx="1915" cy="1062"/>
            </a:xfrm>
            <a:prstGeom prst="bentConnector3">
              <a:avLst>
                <a:gd name="adj1" fmla="val 5394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2" name="AutoShape 14"/>
            <p:cNvCxnSpPr>
              <a:cxnSpLocks noChangeShapeType="1"/>
            </p:cNvCxnSpPr>
            <p:nvPr/>
          </p:nvCxnSpPr>
          <p:spPr bwMode="auto">
            <a:xfrm rot="5400000" flipH="1">
              <a:off x="5892" y="4909"/>
              <a:ext cx="2206" cy="36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41" name="AutoShape 13"/>
            <p:cNvCxnSpPr>
              <a:cxnSpLocks noChangeShapeType="1"/>
            </p:cNvCxnSpPr>
            <p:nvPr/>
          </p:nvCxnSpPr>
          <p:spPr bwMode="auto">
            <a:xfrm rot="5400000" flipH="1">
              <a:off x="7185" y="4403"/>
              <a:ext cx="1959" cy="1620"/>
            </a:xfrm>
            <a:prstGeom prst="bentConnector3">
              <a:avLst>
                <a:gd name="adj1" fmla="val 4997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40" name="Line 12"/>
            <p:cNvSpPr>
              <a:spLocks noChangeShapeType="1"/>
            </p:cNvSpPr>
            <p:nvPr/>
          </p:nvSpPr>
          <p:spPr bwMode="auto">
            <a:xfrm flipV="1">
              <a:off x="2675" y="4413"/>
              <a:ext cx="36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39" name="Line 11"/>
            <p:cNvSpPr>
              <a:spLocks noChangeShapeType="1"/>
            </p:cNvSpPr>
            <p:nvPr/>
          </p:nvSpPr>
          <p:spPr bwMode="auto">
            <a:xfrm>
              <a:off x="2855" y="8373"/>
              <a:ext cx="90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 flipV="1">
              <a:off x="3755" y="6213"/>
              <a:ext cx="12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>
              <a:off x="5375" y="6393"/>
              <a:ext cx="72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 flipV="1">
              <a:off x="6455" y="6573"/>
              <a:ext cx="72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>
              <a:off x="7355" y="6573"/>
              <a:ext cx="72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 flipV="1">
              <a:off x="8255" y="6573"/>
              <a:ext cx="54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133" name="Line 5"/>
            <p:cNvSpPr>
              <a:spLocks noChangeShapeType="1"/>
            </p:cNvSpPr>
            <p:nvPr/>
          </p:nvSpPr>
          <p:spPr bwMode="auto">
            <a:xfrm>
              <a:off x="8975" y="6573"/>
              <a:ext cx="1188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8188" name="Text Box 60"/>
          <p:cNvSpPr txBox="1">
            <a:spLocks noChangeArrowheads="1"/>
          </p:cNvSpPr>
          <p:nvPr/>
        </p:nvSpPr>
        <p:spPr bwMode="auto">
          <a:xfrm>
            <a:off x="1370776" y="309612"/>
            <a:ext cx="97577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b="1" i="1" dirty="0"/>
              <a:t>In general,  particle absorption measurements are accompanied by one-way dynamics structures. </a:t>
            </a:r>
            <a:endParaRPr lang="ja-JP" altLang="en-US" sz="3600" b="1" i="1" dirty="0"/>
          </a:p>
        </p:txBody>
      </p:sp>
      <p:sp>
        <p:nvSpPr>
          <p:cNvPr id="48189" name="Text Box 61"/>
          <p:cNvSpPr txBox="1">
            <a:spLocks noChangeArrowheads="1"/>
          </p:cNvSpPr>
          <p:nvPr/>
        </p:nvSpPr>
        <p:spPr bwMode="auto">
          <a:xfrm>
            <a:off x="2208214" y="4076701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Unstable atom</a:t>
            </a:r>
            <a:endParaRPr lang="ja-JP" altLang="en-US" dirty="0"/>
          </a:p>
        </p:txBody>
      </p:sp>
      <p:sp>
        <p:nvSpPr>
          <p:cNvPr id="48190" name="Text Box 62"/>
          <p:cNvSpPr txBox="1">
            <a:spLocks noChangeArrowheads="1"/>
          </p:cNvSpPr>
          <p:nvPr/>
        </p:nvSpPr>
        <p:spPr bwMode="auto">
          <a:xfrm>
            <a:off x="3575050" y="2060576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Decay Signal</a:t>
            </a:r>
            <a:endParaRPr lang="ja-JP" altLang="en-US" dirty="0"/>
          </a:p>
        </p:txBody>
      </p:sp>
      <p:sp>
        <p:nvSpPr>
          <p:cNvPr id="48191" name="Text Box 63"/>
          <p:cNvSpPr txBox="1">
            <a:spLocks noChangeArrowheads="1"/>
          </p:cNvSpPr>
          <p:nvPr/>
        </p:nvSpPr>
        <p:spPr bwMode="auto">
          <a:xfrm>
            <a:off x="4008438" y="60213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Decay Signal</a:t>
            </a:r>
            <a:endParaRPr lang="ja-JP" altLang="en-US" dirty="0"/>
          </a:p>
        </p:txBody>
      </p:sp>
      <p:sp>
        <p:nvSpPr>
          <p:cNvPr id="48192" name="Text Box 64"/>
          <p:cNvSpPr txBox="1">
            <a:spLocks noChangeArrowheads="1"/>
          </p:cNvSpPr>
          <p:nvPr/>
        </p:nvSpPr>
        <p:spPr bwMode="auto">
          <a:xfrm>
            <a:off x="7528472" y="2375466"/>
            <a:ext cx="3322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Absorption-Type Measurement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15179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6" name="Group 4"/>
          <p:cNvGrpSpPr>
            <a:grpSpLocks noChangeAspect="1"/>
          </p:cNvGrpSpPr>
          <p:nvPr/>
        </p:nvGrpSpPr>
        <p:grpSpPr bwMode="auto">
          <a:xfrm>
            <a:off x="416418" y="579549"/>
            <a:ext cx="5372100" cy="3500438"/>
            <a:chOff x="1701" y="-222"/>
            <a:chExt cx="8460" cy="5513"/>
          </a:xfrm>
        </p:grpSpPr>
        <p:sp>
          <p:nvSpPr>
            <p:cNvPr id="49157" name="AutoShape 5"/>
            <p:cNvSpPr>
              <a:spLocks noChangeAspect="1" noChangeArrowheads="1"/>
            </p:cNvSpPr>
            <p:nvPr/>
          </p:nvSpPr>
          <p:spPr bwMode="auto">
            <a:xfrm>
              <a:off x="1701" y="-222"/>
              <a:ext cx="8460" cy="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58" name="Oval 6"/>
            <p:cNvSpPr>
              <a:spLocks noChangeArrowheads="1"/>
            </p:cNvSpPr>
            <p:nvPr/>
          </p:nvSpPr>
          <p:spPr bwMode="auto">
            <a:xfrm>
              <a:off x="5373" y="2771"/>
              <a:ext cx="540" cy="5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59" name="Line 7"/>
            <p:cNvSpPr>
              <a:spLocks noChangeShapeType="1"/>
            </p:cNvSpPr>
            <p:nvPr/>
          </p:nvSpPr>
          <p:spPr bwMode="auto">
            <a:xfrm>
              <a:off x="6453" y="3311"/>
              <a:ext cx="10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60" name="Line 8"/>
            <p:cNvSpPr>
              <a:spLocks noChangeShapeType="1"/>
            </p:cNvSpPr>
            <p:nvPr/>
          </p:nvSpPr>
          <p:spPr bwMode="auto">
            <a:xfrm flipH="1">
              <a:off x="3033" y="3131"/>
              <a:ext cx="216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 flipV="1">
              <a:off x="5733" y="1151"/>
              <a:ext cx="54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62" name="Oval 10"/>
            <p:cNvSpPr>
              <a:spLocks noChangeArrowheads="1"/>
            </p:cNvSpPr>
            <p:nvPr/>
          </p:nvSpPr>
          <p:spPr bwMode="auto">
            <a:xfrm>
              <a:off x="7713" y="3671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63" name="Oval 11"/>
            <p:cNvSpPr>
              <a:spLocks noChangeArrowheads="1"/>
            </p:cNvSpPr>
            <p:nvPr/>
          </p:nvSpPr>
          <p:spPr bwMode="auto">
            <a:xfrm>
              <a:off x="2673" y="3851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64" name="Oval 12"/>
            <p:cNvSpPr>
              <a:spLocks noChangeArrowheads="1"/>
            </p:cNvSpPr>
            <p:nvPr/>
          </p:nvSpPr>
          <p:spPr bwMode="auto">
            <a:xfrm>
              <a:off x="6273" y="971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65" name="Rectangle 13"/>
            <p:cNvSpPr>
              <a:spLocks noChangeArrowheads="1"/>
            </p:cNvSpPr>
            <p:nvPr/>
          </p:nvSpPr>
          <p:spPr bwMode="auto">
            <a:xfrm rot="6542798">
              <a:off x="7533" y="4031"/>
              <a:ext cx="1980" cy="1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66" name="Line 14"/>
            <p:cNvSpPr>
              <a:spLocks noChangeShapeType="1"/>
            </p:cNvSpPr>
            <p:nvPr/>
          </p:nvSpPr>
          <p:spPr bwMode="auto">
            <a:xfrm flipH="1" flipV="1">
              <a:off x="5913" y="3491"/>
              <a:ext cx="23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67" name="Rectangle 15"/>
            <p:cNvSpPr>
              <a:spLocks noChangeArrowheads="1"/>
            </p:cNvSpPr>
            <p:nvPr/>
          </p:nvSpPr>
          <p:spPr bwMode="auto">
            <a:xfrm rot="1579763">
              <a:off x="5733" y="611"/>
              <a:ext cx="1620" cy="1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cxnSp>
          <p:nvCxnSpPr>
            <p:cNvPr id="49168" name="AutoShape 16"/>
            <p:cNvCxnSpPr>
              <a:cxnSpLocks noChangeShapeType="1"/>
              <a:stCxn id="49165" idx="0"/>
            </p:cNvCxnSpPr>
            <p:nvPr/>
          </p:nvCxnSpPr>
          <p:spPr bwMode="auto">
            <a:xfrm>
              <a:off x="8608" y="4150"/>
              <a:ext cx="1265" cy="781"/>
            </a:xfrm>
            <a:prstGeom prst="bentConnector3">
              <a:avLst>
                <a:gd name="adj1" fmla="val 6276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69" name="AutoShape 17"/>
            <p:cNvCxnSpPr>
              <a:cxnSpLocks noChangeShapeType="1"/>
              <a:stCxn id="49167" idx="3"/>
            </p:cNvCxnSpPr>
            <p:nvPr/>
          </p:nvCxnSpPr>
          <p:spPr bwMode="auto">
            <a:xfrm>
              <a:off x="7268" y="1060"/>
              <a:ext cx="2870" cy="1821"/>
            </a:xfrm>
            <a:prstGeom prst="bentConnector3">
              <a:avLst>
                <a:gd name="adj1" fmla="val 5094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70" name="Line 18"/>
            <p:cNvSpPr>
              <a:spLocks noChangeShapeType="1"/>
            </p:cNvSpPr>
            <p:nvPr/>
          </p:nvSpPr>
          <p:spPr bwMode="auto">
            <a:xfrm flipH="1">
              <a:off x="5913" y="858"/>
              <a:ext cx="72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71" name="Line 19"/>
            <p:cNvSpPr>
              <a:spLocks noChangeShapeType="1"/>
            </p:cNvSpPr>
            <p:nvPr/>
          </p:nvSpPr>
          <p:spPr bwMode="auto">
            <a:xfrm flipH="1">
              <a:off x="1701" y="4098"/>
              <a:ext cx="792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grpSp>
        <p:nvGrpSpPr>
          <p:cNvPr id="49173" name="Group 21"/>
          <p:cNvGrpSpPr>
            <a:grpSpLocks noChangeAspect="1"/>
          </p:cNvGrpSpPr>
          <p:nvPr/>
        </p:nvGrpSpPr>
        <p:grpSpPr bwMode="auto">
          <a:xfrm>
            <a:off x="5295900" y="3141664"/>
            <a:ext cx="5372100" cy="3500437"/>
            <a:chOff x="1701" y="-222"/>
            <a:chExt cx="8460" cy="5513"/>
          </a:xfrm>
        </p:grpSpPr>
        <p:sp>
          <p:nvSpPr>
            <p:cNvPr id="49174" name="AutoShape 22"/>
            <p:cNvSpPr>
              <a:spLocks noChangeAspect="1" noChangeArrowheads="1"/>
            </p:cNvSpPr>
            <p:nvPr/>
          </p:nvSpPr>
          <p:spPr bwMode="auto">
            <a:xfrm>
              <a:off x="1701" y="-222"/>
              <a:ext cx="8460" cy="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175" name="Oval 23"/>
            <p:cNvSpPr>
              <a:spLocks noChangeArrowheads="1"/>
            </p:cNvSpPr>
            <p:nvPr/>
          </p:nvSpPr>
          <p:spPr bwMode="auto">
            <a:xfrm>
              <a:off x="5373" y="2771"/>
              <a:ext cx="540" cy="5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76" name="Line 24"/>
            <p:cNvSpPr>
              <a:spLocks noChangeShapeType="1"/>
            </p:cNvSpPr>
            <p:nvPr/>
          </p:nvSpPr>
          <p:spPr bwMode="auto">
            <a:xfrm>
              <a:off x="6453" y="3311"/>
              <a:ext cx="10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77" name="Line 25"/>
            <p:cNvSpPr>
              <a:spLocks noChangeShapeType="1"/>
            </p:cNvSpPr>
            <p:nvPr/>
          </p:nvSpPr>
          <p:spPr bwMode="auto">
            <a:xfrm flipH="1">
              <a:off x="3033" y="3131"/>
              <a:ext cx="216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78" name="Line 26"/>
            <p:cNvSpPr>
              <a:spLocks noChangeShapeType="1"/>
            </p:cNvSpPr>
            <p:nvPr/>
          </p:nvSpPr>
          <p:spPr bwMode="auto">
            <a:xfrm flipV="1">
              <a:off x="5733" y="1151"/>
              <a:ext cx="54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79" name="Oval 27"/>
            <p:cNvSpPr>
              <a:spLocks noChangeArrowheads="1"/>
            </p:cNvSpPr>
            <p:nvPr/>
          </p:nvSpPr>
          <p:spPr bwMode="auto">
            <a:xfrm>
              <a:off x="7713" y="3671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80" name="Oval 28"/>
            <p:cNvSpPr>
              <a:spLocks noChangeArrowheads="1"/>
            </p:cNvSpPr>
            <p:nvPr/>
          </p:nvSpPr>
          <p:spPr bwMode="auto">
            <a:xfrm>
              <a:off x="2673" y="3851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81" name="Oval 29"/>
            <p:cNvSpPr>
              <a:spLocks noChangeArrowheads="1"/>
            </p:cNvSpPr>
            <p:nvPr/>
          </p:nvSpPr>
          <p:spPr bwMode="auto">
            <a:xfrm>
              <a:off x="6273" y="971"/>
              <a:ext cx="180" cy="1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82" name="Rectangle 30"/>
            <p:cNvSpPr>
              <a:spLocks noChangeArrowheads="1"/>
            </p:cNvSpPr>
            <p:nvPr/>
          </p:nvSpPr>
          <p:spPr bwMode="auto">
            <a:xfrm rot="6542798">
              <a:off x="7533" y="4031"/>
              <a:ext cx="1980" cy="1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83" name="Line 31"/>
            <p:cNvSpPr>
              <a:spLocks noChangeShapeType="1"/>
            </p:cNvSpPr>
            <p:nvPr/>
          </p:nvSpPr>
          <p:spPr bwMode="auto">
            <a:xfrm flipH="1" flipV="1">
              <a:off x="5913" y="3491"/>
              <a:ext cx="23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84" name="Rectangle 32"/>
            <p:cNvSpPr>
              <a:spLocks noChangeArrowheads="1"/>
            </p:cNvSpPr>
            <p:nvPr/>
          </p:nvSpPr>
          <p:spPr bwMode="auto">
            <a:xfrm rot="1579763">
              <a:off x="5733" y="611"/>
              <a:ext cx="1620" cy="1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cxnSp>
          <p:nvCxnSpPr>
            <p:cNvPr id="49185" name="AutoShape 33"/>
            <p:cNvCxnSpPr>
              <a:cxnSpLocks noChangeShapeType="1"/>
              <a:stCxn id="49182" idx="0"/>
            </p:cNvCxnSpPr>
            <p:nvPr/>
          </p:nvCxnSpPr>
          <p:spPr bwMode="auto">
            <a:xfrm>
              <a:off x="8608" y="4150"/>
              <a:ext cx="1265" cy="781"/>
            </a:xfrm>
            <a:prstGeom prst="bentConnector3">
              <a:avLst>
                <a:gd name="adj1" fmla="val 6276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86" name="AutoShape 34"/>
            <p:cNvCxnSpPr>
              <a:cxnSpLocks noChangeShapeType="1"/>
              <a:stCxn id="49184" idx="3"/>
            </p:cNvCxnSpPr>
            <p:nvPr/>
          </p:nvCxnSpPr>
          <p:spPr bwMode="auto">
            <a:xfrm>
              <a:off x="7268" y="1060"/>
              <a:ext cx="2870" cy="1821"/>
            </a:xfrm>
            <a:prstGeom prst="bentConnector3">
              <a:avLst>
                <a:gd name="adj1" fmla="val 5094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87" name="Line 35"/>
            <p:cNvSpPr>
              <a:spLocks noChangeShapeType="1"/>
            </p:cNvSpPr>
            <p:nvPr/>
          </p:nvSpPr>
          <p:spPr bwMode="auto">
            <a:xfrm flipH="1">
              <a:off x="5913" y="858"/>
              <a:ext cx="72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49188" name="Rectangle 36"/>
            <p:cNvSpPr>
              <a:spLocks noChangeArrowheads="1"/>
            </p:cNvSpPr>
            <p:nvPr/>
          </p:nvSpPr>
          <p:spPr bwMode="auto">
            <a:xfrm rot="3857402">
              <a:off x="1683" y="4008"/>
              <a:ext cx="1440" cy="1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cxnSp>
          <p:nvCxnSpPr>
            <p:cNvPr id="49189" name="AutoShape 37"/>
            <p:cNvCxnSpPr>
              <a:cxnSpLocks noChangeShapeType="1"/>
              <a:stCxn id="49188" idx="2"/>
            </p:cNvCxnSpPr>
            <p:nvPr/>
          </p:nvCxnSpPr>
          <p:spPr bwMode="auto">
            <a:xfrm rot="10800000" flipH="1" flipV="1">
              <a:off x="2321" y="4137"/>
              <a:ext cx="7732" cy="1041"/>
            </a:xfrm>
            <a:prstGeom prst="bentConnector3">
              <a:avLst>
                <a:gd name="adj1" fmla="val -869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190" name="Line 38"/>
            <p:cNvSpPr>
              <a:spLocks noChangeShapeType="1"/>
            </p:cNvSpPr>
            <p:nvPr/>
          </p:nvSpPr>
          <p:spPr bwMode="auto">
            <a:xfrm flipV="1">
              <a:off x="2493" y="3018"/>
              <a:ext cx="270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</p:grpSp>
      <p:sp>
        <p:nvSpPr>
          <p:cNvPr id="49191" name="Text Box 39"/>
          <p:cNvSpPr txBox="1">
            <a:spLocks noChangeArrowheads="1"/>
          </p:cNvSpPr>
          <p:nvPr/>
        </p:nvSpPr>
        <p:spPr bwMode="auto">
          <a:xfrm>
            <a:off x="6354294" y="788385"/>
            <a:ext cx="503063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b="1" i="1" dirty="0"/>
              <a:t>In a decay into three particles, measurements which fail to tag more than one particle generate one-way dynamics structures.</a:t>
            </a:r>
          </a:p>
          <a:p>
            <a:pPr>
              <a:spcBef>
                <a:spcPct val="50000"/>
              </a:spcBef>
            </a:pPr>
            <a:r>
              <a:rPr lang="en-US" altLang="ja-JP" sz="2800" b="1" i="1" dirty="0"/>
              <a:t>=&gt; No quantum Zeno effects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79289" y="2268802"/>
            <a:ext cx="177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Parent particle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76838" y="886254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Detector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753485" y="3936401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Detector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05925" y="1707501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Reflection wave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028106" y="3352391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Reflection wave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5151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Even if detectors generate reflection waves to the particle position, … </a:t>
            </a:r>
            <a:endParaRPr kumimoji="1" lang="ja-JP" altLang="en-US" sz="3200" b="1" i="1" dirty="0"/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159082" y="5073476"/>
            <a:ext cx="503063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i="1" dirty="0"/>
              <a:t>If all the particles are observed and reflection waves are generated  by all the detectors, weak Zeno effects can be possible.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87907" y="5727783"/>
            <a:ext cx="2555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Weak Zeno e</a:t>
            </a:r>
            <a:r>
              <a:rPr kumimoji="1" lang="en-US" altLang="ja-JP" dirty="0"/>
              <a:t>ffects </a:t>
            </a:r>
          </a:p>
          <a:p>
            <a:r>
              <a:rPr kumimoji="1" lang="en-US" altLang="ja-JP" dirty="0"/>
              <a:t>are allowed.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181847" y="4319769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Reflection wave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940918" y="4937956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Reflection wave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56595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8437" y="1197395"/>
            <a:ext cx="10238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i="1" dirty="0"/>
              <a:t>OK! That’s good! </a:t>
            </a:r>
          </a:p>
          <a:p>
            <a:r>
              <a:rPr lang="en-US" altLang="ja-JP" sz="6000" b="1" i="1" dirty="0"/>
              <a:t>But </a:t>
            </a:r>
            <a:r>
              <a:rPr lang="en-US" altLang="ja-JP" sz="6000" b="1" i="1" dirty="0">
                <a:solidFill>
                  <a:srgbClr val="0070C0"/>
                </a:solidFill>
              </a:rPr>
              <a:t>why</a:t>
            </a:r>
            <a:r>
              <a:rPr lang="en-US" altLang="ja-JP" sz="6000" b="1" i="1" dirty="0"/>
              <a:t> were we </a:t>
            </a:r>
            <a:r>
              <a:rPr lang="en-US" altLang="ja-JP" sz="6000" b="1" i="1" dirty="0">
                <a:solidFill>
                  <a:srgbClr val="0070C0"/>
                </a:solidFill>
              </a:rPr>
              <a:t>wrong</a:t>
            </a:r>
            <a:r>
              <a:rPr lang="en-US" altLang="ja-JP" sz="6000" b="1" i="1" dirty="0"/>
              <a:t> about whether the cat could survive by the quantum Zeno effect?</a:t>
            </a:r>
            <a:endParaRPr kumimoji="1" lang="ja-JP" alt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41942536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697419"/>
              </p:ext>
            </p:extLst>
          </p:nvPr>
        </p:nvGraphicFramePr>
        <p:xfrm>
          <a:off x="504825" y="188846"/>
          <a:ext cx="10723563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54280" imgH="253800" progId="Equation.3">
                  <p:embed/>
                </p:oleObj>
              </mc:Choice>
              <mc:Fallback>
                <p:oleObj name="数式" r:id="rId2" imgW="26542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4825" y="188846"/>
                        <a:ext cx="10723563" cy="102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3743" y="2075742"/>
            <a:ext cx="12059265" cy="132343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/>
              <a:t>Small,</a:t>
            </a:r>
          </a:p>
          <a:p>
            <a:r>
              <a:rPr lang="en-US" altLang="ja-JP" sz="4000" b="1" i="1" dirty="0"/>
              <a:t>but crucial</a:t>
            </a:r>
            <a:r>
              <a:rPr kumimoji="1" lang="en-US" altLang="ja-JP" sz="4000" b="1" i="1" dirty="0"/>
              <a:t> contribution to a</a:t>
            </a:r>
            <a:r>
              <a:rPr lang="en-US" altLang="ja-JP" sz="4000" b="1" i="1" dirty="0"/>
              <a:t>void quantum Zeno effects! </a:t>
            </a:r>
            <a:endParaRPr kumimoji="1" lang="ja-JP" altLang="en-US" sz="4000" b="1" i="1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10519314" y="878464"/>
            <a:ext cx="685331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上矢印 17"/>
          <p:cNvSpPr/>
          <p:nvPr/>
        </p:nvSpPr>
        <p:spPr>
          <a:xfrm>
            <a:off x="10542380" y="1074012"/>
            <a:ext cx="686008" cy="988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764048" y="3761552"/>
            <a:ext cx="1280547" cy="1209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5348444" y="4454271"/>
            <a:ext cx="103663" cy="107731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965178" y="4221604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4965179" y="4498772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" name="ストライプ矢印 24"/>
          <p:cNvSpPr/>
          <p:nvPr/>
        </p:nvSpPr>
        <p:spPr>
          <a:xfrm>
            <a:off x="5459808" y="4210398"/>
            <a:ext cx="560439" cy="34039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5400275" y="4221604"/>
            <a:ext cx="0" cy="232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4041266" y="3503884"/>
            <a:ext cx="0" cy="25514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6556336" y="3467542"/>
            <a:ext cx="619433" cy="1341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6657207" y="4787487"/>
            <a:ext cx="518563" cy="1267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7379318" y="3508804"/>
            <a:ext cx="0" cy="25514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9894388" y="3472462"/>
            <a:ext cx="619433" cy="1341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H="1">
            <a:off x="9995259" y="4792407"/>
            <a:ext cx="518563" cy="1267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3" descr="ねこ２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36" y="3661434"/>
            <a:ext cx="1641905" cy="131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テキスト ボックス 48"/>
          <p:cNvSpPr txBox="1"/>
          <p:nvPr/>
        </p:nvSpPr>
        <p:spPr>
          <a:xfrm>
            <a:off x="8079072" y="5081964"/>
            <a:ext cx="202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i="1" dirty="0"/>
              <a:t>a</a:t>
            </a:r>
            <a:r>
              <a:rPr kumimoji="1" lang="en-US" altLang="ja-JP" sz="3600" b="1" i="1" dirty="0"/>
              <a:t>live</a:t>
            </a:r>
            <a:endParaRPr kumimoji="1" lang="ja-JP" altLang="en-US" sz="3600" b="1" i="1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584269" y="5139938"/>
            <a:ext cx="2058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1" dirty="0"/>
              <a:t>d</a:t>
            </a:r>
            <a:r>
              <a:rPr kumimoji="1" lang="en-US" altLang="ja-JP" sz="3200" b="1" i="1" dirty="0"/>
              <a:t>ecayed</a:t>
            </a:r>
            <a:endParaRPr kumimoji="1" lang="ja-JP" altLang="en-US" sz="3200" b="1" i="1" dirty="0"/>
          </a:p>
        </p:txBody>
      </p:sp>
      <p:graphicFrame>
        <p:nvGraphicFramePr>
          <p:cNvPr id="51" name="オブジェクト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383470"/>
              </p:ext>
            </p:extLst>
          </p:nvPr>
        </p:nvGraphicFramePr>
        <p:xfrm>
          <a:off x="2363777" y="4298121"/>
          <a:ext cx="1563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30120" imgH="215640" progId="Equation.3">
                  <p:embed/>
                </p:oleObj>
              </mc:Choice>
              <mc:Fallback>
                <p:oleObj name="数式" r:id="rId5" imgW="330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3777" y="4298121"/>
                        <a:ext cx="1563688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オブジェクト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702953"/>
              </p:ext>
            </p:extLst>
          </p:nvPr>
        </p:nvGraphicFramePr>
        <p:xfrm>
          <a:off x="73743" y="6074049"/>
          <a:ext cx="4198078" cy="816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1307880" imgH="253800" progId="Equation.3">
                  <p:embed/>
                </p:oleObj>
              </mc:Choice>
              <mc:Fallback>
                <p:oleObj name="数式" r:id="rId7" imgW="13078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743" y="6074049"/>
                        <a:ext cx="4198078" cy="816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テキスト ボックス 52"/>
          <p:cNvSpPr txBox="1"/>
          <p:nvPr/>
        </p:nvSpPr>
        <p:spPr>
          <a:xfrm>
            <a:off x="5161706" y="6130258"/>
            <a:ext cx="487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Another Core Zone State</a:t>
            </a:r>
            <a:endParaRPr kumimoji="1" lang="ja-JP" altLang="en-US" sz="3200" b="1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63661" y="1087169"/>
            <a:ext cx="224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>
                <a:solidFill>
                  <a:srgbClr val="0070C0"/>
                </a:solidFill>
              </a:rPr>
              <a:t>Core zone state</a:t>
            </a:r>
            <a:endParaRPr kumimoji="1" lang="ja-JP" altLang="en-US" sz="2400" b="1" i="1" dirty="0">
              <a:solidFill>
                <a:srgbClr val="0070C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673664" y="1072142"/>
            <a:ext cx="235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>
                <a:solidFill>
                  <a:srgbClr val="0070C0"/>
                </a:solidFill>
              </a:rPr>
              <a:t>Wave</a:t>
            </a:r>
            <a:r>
              <a:rPr kumimoji="1" lang="en-US" altLang="ja-JP" sz="2400" b="1" i="1" dirty="0">
                <a:solidFill>
                  <a:srgbClr val="0070C0"/>
                </a:solidFill>
              </a:rPr>
              <a:t> zone state</a:t>
            </a:r>
            <a:endParaRPr kumimoji="1" lang="ja-JP" altLang="en-US" sz="2400" b="1" i="1" dirty="0">
              <a:solidFill>
                <a:srgbClr val="0070C0"/>
              </a:solidFill>
            </a:endParaRPr>
          </a:p>
        </p:txBody>
      </p:sp>
      <p:sp>
        <p:nvSpPr>
          <p:cNvPr id="32" name="ストライプ矢印 31"/>
          <p:cNvSpPr/>
          <p:nvPr/>
        </p:nvSpPr>
        <p:spPr>
          <a:xfrm flipH="1">
            <a:off x="4800842" y="4221129"/>
            <a:ext cx="560439" cy="34039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3145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737129"/>
              </p:ext>
            </p:extLst>
          </p:nvPr>
        </p:nvGraphicFramePr>
        <p:xfrm>
          <a:off x="244699" y="38637"/>
          <a:ext cx="11710764" cy="87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90840" imgH="253800" progId="Equation.3">
                  <p:embed/>
                </p:oleObj>
              </mc:Choice>
              <mc:Fallback>
                <p:oleObj name="数式" r:id="rId2" imgW="33908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4699" y="38637"/>
                        <a:ext cx="11710764" cy="877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927614"/>
              </p:ext>
            </p:extLst>
          </p:nvPr>
        </p:nvGraphicFramePr>
        <p:xfrm>
          <a:off x="1330579" y="3203707"/>
          <a:ext cx="658018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904760" imgH="253800" progId="Equation.3">
                  <p:embed/>
                </p:oleObj>
              </mc:Choice>
              <mc:Fallback>
                <p:oleObj name="数式" r:id="rId4" imgW="19047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0579" y="3203707"/>
                        <a:ext cx="6580187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36537" y="1085888"/>
            <a:ext cx="11955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i="1" dirty="0"/>
              <a:t>Even if we observe the alive cat, </a:t>
            </a:r>
          </a:p>
          <a:p>
            <a:r>
              <a:rPr kumimoji="1" lang="en-US" altLang="ja-JP" sz="3600" b="1" i="1" dirty="0"/>
              <a:t>the post-measurement state is not the initial excited state!   </a:t>
            </a:r>
            <a:endParaRPr kumimoji="1" lang="ja-JP" altLang="en-US" sz="3600" b="1" i="1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5376096" y="4052099"/>
            <a:ext cx="171289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7998752" y="2414931"/>
            <a:ext cx="0" cy="25514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0513822" y="2378589"/>
            <a:ext cx="619433" cy="1341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>
            <a:off x="10614693" y="3698534"/>
            <a:ext cx="518563" cy="1267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 descr="ねこ２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770" y="2567561"/>
            <a:ext cx="1641905" cy="131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8698506" y="3988091"/>
            <a:ext cx="202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i="1" dirty="0"/>
              <a:t>a</a:t>
            </a:r>
            <a:r>
              <a:rPr kumimoji="1" lang="en-US" altLang="ja-JP" sz="3600" b="1" i="1" dirty="0"/>
              <a:t>live</a:t>
            </a:r>
            <a:endParaRPr kumimoji="1" lang="ja-JP" altLang="en-US" sz="3600" b="1" i="1" dirty="0"/>
          </a:p>
        </p:txBody>
      </p:sp>
      <p:cxnSp>
        <p:nvCxnSpPr>
          <p:cNvPr id="39" name="直線コネクタ 38"/>
          <p:cNvCxnSpPr/>
          <p:nvPr/>
        </p:nvCxnSpPr>
        <p:spPr>
          <a:xfrm>
            <a:off x="8902765" y="907502"/>
            <a:ext cx="3052698" cy="9103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-39704" y="5350333"/>
            <a:ext cx="12271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i="1" dirty="0"/>
              <a:t>This amplitude is very tiny, but </a:t>
            </a:r>
            <a:r>
              <a:rPr kumimoji="1" lang="en-US" altLang="ja-JP" sz="3600" b="1" i="1" dirty="0">
                <a:solidFill>
                  <a:srgbClr val="FF0000"/>
                </a:solidFill>
              </a:rPr>
              <a:t>the accumulated contributions</a:t>
            </a:r>
            <a:r>
              <a:rPr kumimoji="1" lang="en-US" altLang="ja-JP" sz="3600" b="1" i="1" dirty="0"/>
              <a:t> generate the one-way dynamics structure to avoid Zeno effects!</a:t>
            </a:r>
            <a:endParaRPr kumimoji="1" lang="ja-JP" altLang="en-US" sz="3600" b="1" i="1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5563673" y="4081595"/>
            <a:ext cx="412124" cy="1082834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5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170260E-0331-8CE9-C0C4-9ABDAA7E3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09" y="2765599"/>
            <a:ext cx="3633323" cy="414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D1F3F60-3043-2E6B-3F68-2D8DF2CD0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2" y="1712813"/>
            <a:ext cx="1494503" cy="737035"/>
          </a:xfrm>
          <a:prstGeom prst="rect">
            <a:avLst/>
          </a:prstGeom>
        </p:spPr>
      </p:pic>
      <p:sp>
        <p:nvSpPr>
          <p:cNvPr id="5" name="矢印: ストライプ 4">
            <a:extLst>
              <a:ext uri="{FF2B5EF4-FFF2-40B4-BE49-F238E27FC236}">
                <a16:creationId xmlns:a16="http://schemas.microsoft.com/office/drawing/2014/main" id="{C41A3ACA-ADDD-B4C6-C0A6-1035404FA1C3}"/>
              </a:ext>
            </a:extLst>
          </p:cNvPr>
          <p:cNvSpPr/>
          <p:nvPr/>
        </p:nvSpPr>
        <p:spPr>
          <a:xfrm rot="1457637">
            <a:off x="1706356" y="2304746"/>
            <a:ext cx="2065353" cy="1129148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3899714-F12D-022C-F7A4-E7ACFAE8EA26}"/>
              </a:ext>
            </a:extLst>
          </p:cNvPr>
          <p:cNvSpPr txBox="1"/>
          <p:nvPr/>
        </p:nvSpPr>
        <p:spPr>
          <a:xfrm>
            <a:off x="1948152" y="775015"/>
            <a:ext cx="27024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i="1" dirty="0"/>
              <a:t>A watched pot never boils </a:t>
            </a:r>
          </a:p>
          <a:p>
            <a:r>
              <a:rPr lang="en-US" altLang="ja-JP" sz="2800" b="1" i="1" dirty="0"/>
              <a:t>in QM.</a:t>
            </a:r>
            <a:endParaRPr lang="ja-JP" altLang="en-US" sz="2800" b="1" i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BFE94B-162D-CF60-ACE9-E02424ACB3F3}"/>
              </a:ext>
            </a:extLst>
          </p:cNvPr>
          <p:cNvSpPr txBox="1"/>
          <p:nvPr/>
        </p:nvSpPr>
        <p:spPr>
          <a:xfrm>
            <a:off x="7541365" y="1127068"/>
            <a:ext cx="4169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i="1" dirty="0"/>
              <a:t>Quantum watchdog effect</a:t>
            </a:r>
            <a:endParaRPr lang="ja-JP" altLang="en-US" sz="2800" b="1" i="1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877E384-2B79-B6B9-5AD1-F11309170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052" y="4953581"/>
            <a:ext cx="1918384" cy="107403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C687926-BEA2-011E-20DF-698D04866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476" y="2875044"/>
            <a:ext cx="2275379" cy="219876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961E6FF-6A43-F9A3-1643-256CA2535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928" y="2080873"/>
            <a:ext cx="2314305" cy="21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026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171372"/>
              </p:ext>
            </p:extLst>
          </p:nvPr>
        </p:nvGraphicFramePr>
        <p:xfrm>
          <a:off x="130175" y="38395"/>
          <a:ext cx="1122838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251160" imgH="253800" progId="Equation.3">
                  <p:embed/>
                </p:oleObj>
              </mc:Choice>
              <mc:Fallback>
                <p:oleObj name="数式" r:id="rId2" imgW="32511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175" y="38395"/>
                        <a:ext cx="11228387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422264"/>
              </p:ext>
            </p:extLst>
          </p:nvPr>
        </p:nvGraphicFramePr>
        <p:xfrm>
          <a:off x="20638" y="1493838"/>
          <a:ext cx="12101512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619440" imgH="253800" progId="Equation.3">
                  <p:embed/>
                </p:oleObj>
              </mc:Choice>
              <mc:Fallback>
                <p:oleObj name="数式" r:id="rId4" imgW="361944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38" y="1493838"/>
                        <a:ext cx="12101512" cy="84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829251"/>
              </p:ext>
            </p:extLst>
          </p:nvPr>
        </p:nvGraphicFramePr>
        <p:xfrm>
          <a:off x="-47625" y="2876550"/>
          <a:ext cx="119332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593880" imgH="253800" progId="Equation.3">
                  <p:embed/>
                </p:oleObj>
              </mc:Choice>
              <mc:Fallback>
                <p:oleObj name="数式" r:id="rId6" imgW="35938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47625" y="2876550"/>
                        <a:ext cx="11933238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032059"/>
              </p:ext>
            </p:extLst>
          </p:nvPr>
        </p:nvGraphicFramePr>
        <p:xfrm>
          <a:off x="-61913" y="5072111"/>
          <a:ext cx="12068176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3784320" imgH="253800" progId="Equation.3">
                  <p:embed/>
                </p:oleObj>
              </mc:Choice>
              <mc:Fallback>
                <p:oleObj name="数式" r:id="rId8" imgW="378432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61913" y="5072111"/>
                        <a:ext cx="12068176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線コネクタ 7"/>
          <p:cNvCxnSpPr/>
          <p:nvPr/>
        </p:nvCxnSpPr>
        <p:spPr>
          <a:xfrm flipV="1">
            <a:off x="2743200" y="811575"/>
            <a:ext cx="3175961" cy="10470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2150774" y="893139"/>
            <a:ext cx="2180406" cy="58646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2987900" y="2290496"/>
            <a:ext cx="3368657" cy="4122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1983346" y="2290496"/>
            <a:ext cx="2487356" cy="69331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2755600" y="3720344"/>
            <a:ext cx="3600957" cy="5166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1885030" y="3746102"/>
            <a:ext cx="2558844" cy="55888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815844" y="4513903"/>
            <a:ext cx="3466973" cy="4122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2121882" y="4528651"/>
            <a:ext cx="2250504" cy="55888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677479"/>
              </p:ext>
            </p:extLst>
          </p:nvPr>
        </p:nvGraphicFramePr>
        <p:xfrm>
          <a:off x="4671525" y="3570064"/>
          <a:ext cx="422251" cy="1131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75960" imgH="190440" progId="Equation.3">
                  <p:embed/>
                </p:oleObj>
              </mc:Choice>
              <mc:Fallback>
                <p:oleObj name="数式" r:id="rId10" imgW="7596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1525" y="3570064"/>
                        <a:ext cx="422251" cy="1131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174080"/>
              </p:ext>
            </p:extLst>
          </p:nvPr>
        </p:nvGraphicFramePr>
        <p:xfrm>
          <a:off x="1236374" y="3657395"/>
          <a:ext cx="422251" cy="1131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75960" imgH="190440" progId="Equation.3">
                  <p:embed/>
                </p:oleObj>
              </mc:Choice>
              <mc:Fallback>
                <p:oleObj name="数式" r:id="rId10" imgW="7596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36374" y="3657395"/>
                        <a:ext cx="422251" cy="1131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直線矢印コネクタ 26"/>
          <p:cNvCxnSpPr/>
          <p:nvPr/>
        </p:nvCxnSpPr>
        <p:spPr>
          <a:xfrm>
            <a:off x="3589467" y="5823784"/>
            <a:ext cx="0" cy="476518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0450"/>
              </p:ext>
            </p:extLst>
          </p:nvPr>
        </p:nvGraphicFramePr>
        <p:xfrm>
          <a:off x="3399761" y="6344706"/>
          <a:ext cx="3794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2" imgW="126720" imgH="177480" progId="Equation.3">
                  <p:embed/>
                </p:oleObj>
              </mc:Choice>
              <mc:Fallback>
                <p:oleObj name="数式" r:id="rId12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9761" y="6344706"/>
                        <a:ext cx="379412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直線矢印コネクタ 28"/>
          <p:cNvCxnSpPr/>
          <p:nvPr/>
        </p:nvCxnSpPr>
        <p:spPr>
          <a:xfrm>
            <a:off x="9257762" y="5799208"/>
            <a:ext cx="0" cy="476518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496394"/>
              </p:ext>
            </p:extLst>
          </p:nvPr>
        </p:nvGraphicFramePr>
        <p:xfrm>
          <a:off x="8818563" y="6324649"/>
          <a:ext cx="6429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4" imgW="215640" imgH="164880" progId="Equation.3">
                  <p:embed/>
                </p:oleObj>
              </mc:Choice>
              <mc:Fallback>
                <p:oleObj name="数式" r:id="rId14" imgW="2156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8563" y="6324649"/>
                        <a:ext cx="64293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5263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3B1A1C-A104-5829-1CEE-2BA910370BEE}"/>
              </a:ext>
            </a:extLst>
          </p:cNvPr>
          <p:cNvSpPr txBox="1"/>
          <p:nvPr/>
        </p:nvSpPr>
        <p:spPr>
          <a:xfrm>
            <a:off x="1147010" y="2606008"/>
            <a:ext cx="10499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i="1" dirty="0"/>
              <a:t>A spin-off for particle physicists</a:t>
            </a:r>
            <a:endParaRPr kumimoji="1" lang="ja-JP" alt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10211875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007B54-9D48-286D-EC4A-20CE6846B0D0}"/>
              </a:ext>
            </a:extLst>
          </p:cNvPr>
          <p:cNvSpPr txBox="1"/>
          <p:nvPr/>
        </p:nvSpPr>
        <p:spPr>
          <a:xfrm>
            <a:off x="200527" y="311987"/>
            <a:ext cx="11903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i="1" dirty="0"/>
              <a:t>How do you compute the probability distribution of the decay time?</a:t>
            </a:r>
            <a:endParaRPr kumimoji="1" lang="ja-JP" altLang="en-US" sz="6000" b="1" i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D9FDD18-0385-8E7A-471A-6972F6660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891" y="2675144"/>
            <a:ext cx="3762340" cy="35337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78D7EF4-7FBC-5B77-EC09-C2225214FC48}"/>
                  </a:ext>
                </a:extLst>
              </p:cNvPr>
              <p:cNvSpPr txBox="1"/>
              <p:nvPr/>
            </p:nvSpPr>
            <p:spPr>
              <a:xfrm>
                <a:off x="6574623" y="3429000"/>
                <a:ext cx="3270126" cy="13319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4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4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kumimoji="1" lang="en-US" altLang="ja-JP" sz="4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78D7EF4-7FBC-5B77-EC09-C2225214F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623" y="3429000"/>
                <a:ext cx="3270126" cy="13319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5B6A96F-FF28-38C2-FD92-BD6AE79B680B}"/>
                  </a:ext>
                </a:extLst>
              </p:cNvPr>
              <p:cNvSpPr txBox="1"/>
              <p:nvPr/>
            </p:nvSpPr>
            <p:spPr>
              <a:xfrm>
                <a:off x="1339522" y="5901084"/>
                <a:ext cx="6424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5B6A96F-FF28-38C2-FD92-BD6AE79B6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522" y="5901084"/>
                <a:ext cx="642484" cy="307777"/>
              </a:xfrm>
              <a:prstGeom prst="rect">
                <a:avLst/>
              </a:prstGeom>
              <a:blipFill>
                <a:blip r:embed="rId4"/>
                <a:stretch>
                  <a:fillRect l="-7619" r="-8571"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30770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CDD3A-9EE3-996B-2FE9-957686E71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0AC2C7C-1E79-E35E-1935-1311ED214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38245">
            <a:off x="8018601" y="2713556"/>
            <a:ext cx="1906671" cy="20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円/楕円 16">
            <a:extLst>
              <a:ext uri="{FF2B5EF4-FFF2-40B4-BE49-F238E27FC236}">
                <a16:creationId xmlns:a16="http://schemas.microsoft.com/office/drawing/2014/main" id="{ABFB88BB-AF7C-8494-41F4-66EB58A9C042}"/>
              </a:ext>
            </a:extLst>
          </p:cNvPr>
          <p:cNvSpPr/>
          <p:nvPr/>
        </p:nvSpPr>
        <p:spPr>
          <a:xfrm>
            <a:off x="2487411" y="3129718"/>
            <a:ext cx="1280547" cy="1209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956F2A47-2CBD-990B-E233-09144A07D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07" y="3841580"/>
            <a:ext cx="103663" cy="107731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A2138A5D-FC1A-8F79-FF9C-0F49FCBF5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8541" y="3589770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DFFAC7F4-DBD0-13C9-4540-332CE43E2F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8542" y="3899022"/>
            <a:ext cx="878281" cy="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9CC3ADC3-BEA5-B07D-2330-BEADEEAD2A5A}"/>
              </a:ext>
            </a:extLst>
          </p:cNvPr>
          <p:cNvSpPr/>
          <p:nvPr/>
        </p:nvSpPr>
        <p:spPr>
          <a:xfrm>
            <a:off x="4900863" y="2983824"/>
            <a:ext cx="1884948" cy="1507968"/>
          </a:xfrm>
          <a:custGeom>
            <a:avLst/>
            <a:gdLst>
              <a:gd name="connsiteX0" fmla="*/ 0 w 1884948"/>
              <a:gd name="connsiteY0" fmla="*/ 858260 h 1507968"/>
              <a:gd name="connsiteX1" fmla="*/ 272716 w 1884948"/>
              <a:gd name="connsiteY1" fmla="*/ 24071 h 1507968"/>
              <a:gd name="connsiteX2" fmla="*/ 529390 w 1884948"/>
              <a:gd name="connsiteY2" fmla="*/ 1507965 h 1507968"/>
              <a:gd name="connsiteX3" fmla="*/ 737937 w 1884948"/>
              <a:gd name="connsiteY3" fmla="*/ 8029 h 1507968"/>
              <a:gd name="connsiteX4" fmla="*/ 1034716 w 1884948"/>
              <a:gd name="connsiteY4" fmla="*/ 1499944 h 1507968"/>
              <a:gd name="connsiteX5" fmla="*/ 1235242 w 1884948"/>
              <a:gd name="connsiteY5" fmla="*/ 8 h 1507968"/>
              <a:gd name="connsiteX6" fmla="*/ 1644316 w 1884948"/>
              <a:gd name="connsiteY6" fmla="*/ 1475881 h 1507968"/>
              <a:gd name="connsiteX7" fmla="*/ 1884948 w 1884948"/>
              <a:gd name="connsiteY7" fmla="*/ 649713 h 150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4948" h="1507968">
                <a:moveTo>
                  <a:pt x="0" y="858260"/>
                </a:moveTo>
                <a:cubicBezTo>
                  <a:pt x="92242" y="387023"/>
                  <a:pt x="184484" y="-84213"/>
                  <a:pt x="272716" y="24071"/>
                </a:cubicBezTo>
                <a:cubicBezTo>
                  <a:pt x="360948" y="132355"/>
                  <a:pt x="451853" y="1510639"/>
                  <a:pt x="529390" y="1507965"/>
                </a:cubicBezTo>
                <a:cubicBezTo>
                  <a:pt x="606927" y="1505291"/>
                  <a:pt x="653716" y="9366"/>
                  <a:pt x="737937" y="8029"/>
                </a:cubicBezTo>
                <a:cubicBezTo>
                  <a:pt x="822158" y="6692"/>
                  <a:pt x="951832" y="1501281"/>
                  <a:pt x="1034716" y="1499944"/>
                </a:cubicBezTo>
                <a:cubicBezTo>
                  <a:pt x="1117600" y="1498607"/>
                  <a:pt x="1133642" y="4018"/>
                  <a:pt x="1235242" y="8"/>
                </a:cubicBezTo>
                <a:cubicBezTo>
                  <a:pt x="1336842" y="-4002"/>
                  <a:pt x="1536032" y="1367597"/>
                  <a:pt x="1644316" y="1475881"/>
                </a:cubicBezTo>
                <a:cubicBezTo>
                  <a:pt x="1752600" y="1584165"/>
                  <a:pt x="1818774" y="1116939"/>
                  <a:pt x="1884948" y="64971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CF7FD97-BC99-843A-5C9B-589A0297054C}"/>
              </a:ext>
            </a:extLst>
          </p:cNvPr>
          <p:cNvCxnSpPr/>
          <p:nvPr/>
        </p:nvCxnSpPr>
        <p:spPr>
          <a:xfrm flipV="1">
            <a:off x="4352925" y="3841580"/>
            <a:ext cx="3076575" cy="574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3669EF-A001-2A59-23D3-12CBD44B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373" y="720827"/>
            <a:ext cx="2318000" cy="226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133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F0AC3F9-B524-8F2C-413E-1BF09456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38245">
            <a:off x="8018601" y="2713556"/>
            <a:ext cx="1906671" cy="20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334C563A-2E1A-597A-96E0-0FE723D25CF2}"/>
              </a:ext>
            </a:extLst>
          </p:cNvPr>
          <p:cNvCxnSpPr>
            <a:cxnSpLocks/>
          </p:cNvCxnSpPr>
          <p:nvPr/>
        </p:nvCxnSpPr>
        <p:spPr>
          <a:xfrm flipH="1" flipV="1">
            <a:off x="2240508" y="1532021"/>
            <a:ext cx="14748" cy="40083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454A7DE-A130-E5E0-454B-08D494AC1587}"/>
              </a:ext>
            </a:extLst>
          </p:cNvPr>
          <p:cNvSpPr/>
          <p:nvPr/>
        </p:nvSpPr>
        <p:spPr>
          <a:xfrm>
            <a:off x="2240509" y="1725562"/>
            <a:ext cx="979556" cy="38019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7144B00-C7E9-7F10-B537-1CDB2FEACA8C}"/>
              </a:ext>
            </a:extLst>
          </p:cNvPr>
          <p:cNvSpPr/>
          <p:nvPr/>
        </p:nvSpPr>
        <p:spPr>
          <a:xfrm>
            <a:off x="3128211" y="4644449"/>
            <a:ext cx="1399543" cy="879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C3A6717-C029-FFB0-00CF-A3F38C6F3E0C}"/>
              </a:ext>
            </a:extLst>
          </p:cNvPr>
          <p:cNvSpPr/>
          <p:nvPr/>
        </p:nvSpPr>
        <p:spPr>
          <a:xfrm>
            <a:off x="4527753" y="3185652"/>
            <a:ext cx="486697" cy="23418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2329CB3-4F9E-1E53-118B-367F0E257000}"/>
              </a:ext>
            </a:extLst>
          </p:cNvPr>
          <p:cNvCxnSpPr/>
          <p:nvPr/>
        </p:nvCxnSpPr>
        <p:spPr>
          <a:xfrm>
            <a:off x="3220064" y="3893575"/>
            <a:ext cx="130768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11">
            <a:extLst>
              <a:ext uri="{FF2B5EF4-FFF2-40B4-BE49-F238E27FC236}">
                <a16:creationId xmlns:a16="http://schemas.microsoft.com/office/drawing/2014/main" id="{170E170E-C1E0-CD0D-D315-4D711075F5E0}"/>
              </a:ext>
            </a:extLst>
          </p:cNvPr>
          <p:cNvSpPr/>
          <p:nvPr/>
        </p:nvSpPr>
        <p:spPr>
          <a:xfrm>
            <a:off x="3657600" y="3701846"/>
            <a:ext cx="368710" cy="36870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22">
            <a:extLst>
              <a:ext uri="{FF2B5EF4-FFF2-40B4-BE49-F238E27FC236}">
                <a16:creationId xmlns:a16="http://schemas.microsoft.com/office/drawing/2014/main" id="{2406B247-8EF4-6776-216A-D51218A8C89F}"/>
              </a:ext>
            </a:extLst>
          </p:cNvPr>
          <p:cNvSpPr/>
          <p:nvPr/>
        </p:nvSpPr>
        <p:spPr>
          <a:xfrm>
            <a:off x="3244644" y="3083373"/>
            <a:ext cx="1327355" cy="1591862"/>
          </a:xfrm>
          <a:custGeom>
            <a:avLst/>
            <a:gdLst>
              <a:gd name="connsiteX0" fmla="*/ 0 w 1327355"/>
              <a:gd name="connsiteY0" fmla="*/ 1577114 h 1591862"/>
              <a:gd name="connsiteX1" fmla="*/ 324465 w 1327355"/>
              <a:gd name="connsiteY1" fmla="*/ 1370636 h 1591862"/>
              <a:gd name="connsiteX2" fmla="*/ 501446 w 1327355"/>
              <a:gd name="connsiteY2" fmla="*/ 117023 h 1591862"/>
              <a:gd name="connsiteX3" fmla="*/ 693175 w 1327355"/>
              <a:gd name="connsiteY3" fmla="*/ 176017 h 1591862"/>
              <a:gd name="connsiteX4" fmla="*/ 796413 w 1327355"/>
              <a:gd name="connsiteY4" fmla="*/ 1193656 h 1591862"/>
              <a:gd name="connsiteX5" fmla="*/ 1002891 w 1327355"/>
              <a:gd name="connsiteY5" fmla="*/ 1518120 h 1591862"/>
              <a:gd name="connsiteX6" fmla="*/ 1327355 w 1327355"/>
              <a:gd name="connsiteY6" fmla="*/ 1591862 h 159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7355" h="1591862">
                <a:moveTo>
                  <a:pt x="0" y="1577114"/>
                </a:moveTo>
                <a:cubicBezTo>
                  <a:pt x="120445" y="1595549"/>
                  <a:pt x="240891" y="1613985"/>
                  <a:pt x="324465" y="1370636"/>
                </a:cubicBezTo>
                <a:cubicBezTo>
                  <a:pt x="408039" y="1127287"/>
                  <a:pt x="439994" y="316126"/>
                  <a:pt x="501446" y="117023"/>
                </a:cubicBezTo>
                <a:cubicBezTo>
                  <a:pt x="562898" y="-82080"/>
                  <a:pt x="644014" y="-3422"/>
                  <a:pt x="693175" y="176017"/>
                </a:cubicBezTo>
                <a:cubicBezTo>
                  <a:pt x="742336" y="355456"/>
                  <a:pt x="744794" y="969972"/>
                  <a:pt x="796413" y="1193656"/>
                </a:cubicBezTo>
                <a:cubicBezTo>
                  <a:pt x="848032" y="1417340"/>
                  <a:pt x="914401" y="1451752"/>
                  <a:pt x="1002891" y="1518120"/>
                </a:cubicBezTo>
                <a:cubicBezTo>
                  <a:pt x="1091381" y="1584488"/>
                  <a:pt x="1209368" y="1588175"/>
                  <a:pt x="1327355" y="159186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6DB11004-3E25-242B-268E-B505122D80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821830"/>
              </p:ext>
            </p:extLst>
          </p:nvPr>
        </p:nvGraphicFramePr>
        <p:xfrm>
          <a:off x="3388133" y="2336575"/>
          <a:ext cx="1151471" cy="690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80880" imgH="228600" progId="Equation.3">
                  <p:embed/>
                </p:oleObj>
              </mc:Choice>
              <mc:Fallback>
                <p:oleObj name="数式" r:id="rId3" imgW="380880" imgH="228600" progId="Equation.3">
                  <p:embed/>
                  <p:pic>
                    <p:nvPicPr>
                      <p:cNvPr id="24" name="オブジェクト 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8133" y="2336575"/>
                        <a:ext cx="1151471" cy="690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95D514CB-D0A2-3F1B-8130-DAD584252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373" y="720827"/>
            <a:ext cx="2318000" cy="226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オブジェクト 10">
                <a:extLst>
                  <a:ext uri="{FF2B5EF4-FFF2-40B4-BE49-F238E27FC236}">
                    <a16:creationId xmlns:a16="http://schemas.microsoft.com/office/drawing/2014/main" id="{40655CCD-0719-04E3-024E-7AFBBC25C948}"/>
                  </a:ext>
                </a:extLst>
              </p:cNvPr>
              <p:cNvSpPr txBox="1"/>
              <p:nvPr/>
            </p:nvSpPr>
            <p:spPr>
              <a:xfrm>
                <a:off x="1809834" y="1022120"/>
                <a:ext cx="1152525" cy="69056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1" name="オブジェクト 10">
                <a:extLst>
                  <a:ext uri="{FF2B5EF4-FFF2-40B4-BE49-F238E27FC236}">
                    <a16:creationId xmlns:a16="http://schemas.microsoft.com/office/drawing/2014/main" id="{40655CCD-0719-04E3-024E-7AFBBC25C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834" y="1022120"/>
                <a:ext cx="1152525" cy="6905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7104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2E58DB92-D1A4-F316-2184-071DEBE05D25}"/>
              </a:ext>
            </a:extLst>
          </p:cNvPr>
          <p:cNvCxnSpPr>
            <a:cxnSpLocks/>
          </p:cNvCxnSpPr>
          <p:nvPr/>
        </p:nvCxnSpPr>
        <p:spPr>
          <a:xfrm>
            <a:off x="890343" y="5767133"/>
            <a:ext cx="609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88316572-0EDA-0F5D-4323-98813B7DD66C}"/>
              </a:ext>
            </a:extLst>
          </p:cNvPr>
          <p:cNvCxnSpPr>
            <a:cxnSpLocks/>
          </p:cNvCxnSpPr>
          <p:nvPr/>
        </p:nvCxnSpPr>
        <p:spPr>
          <a:xfrm flipV="1">
            <a:off x="1042743" y="1973175"/>
            <a:ext cx="72190" cy="3946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D91CE9A-8162-36C6-2FE1-693F7ECAD011}"/>
                  </a:ext>
                </a:extLst>
              </p:cNvPr>
              <p:cNvSpPr txBox="1"/>
              <p:nvPr/>
            </p:nvSpPr>
            <p:spPr>
              <a:xfrm>
                <a:off x="407335" y="814934"/>
                <a:ext cx="141519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5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D91CE9A-8162-36C6-2FE1-693F7ECAD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35" y="814934"/>
                <a:ext cx="141519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31B63F4-E35D-42E9-6FC1-8EE335684613}"/>
                  </a:ext>
                </a:extLst>
              </p:cNvPr>
              <p:cNvSpPr txBox="1"/>
              <p:nvPr/>
            </p:nvSpPr>
            <p:spPr>
              <a:xfrm>
                <a:off x="6986343" y="5289904"/>
                <a:ext cx="44653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ja-JP" altLang="en-US" sz="5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31B63F4-E35D-42E9-6FC1-8EE335684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343" y="5289904"/>
                <a:ext cx="446532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B45C74B-FC2B-EB43-AD45-D1E35698EC5D}"/>
                  </a:ext>
                </a:extLst>
              </p:cNvPr>
              <p:cNvSpPr txBox="1"/>
              <p:nvPr/>
            </p:nvSpPr>
            <p:spPr>
              <a:xfrm>
                <a:off x="7432875" y="2450977"/>
                <a:ext cx="4416978" cy="17980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1" lang="en-US" altLang="ja-JP" sz="5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5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54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ja-JP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5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5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5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B45C74B-FC2B-EB43-AD45-D1E35698E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875" y="2450977"/>
                <a:ext cx="4416978" cy="1798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>
            <a:extLst>
              <a:ext uri="{FF2B5EF4-FFF2-40B4-BE49-F238E27FC236}">
                <a16:creationId xmlns:a16="http://schemas.microsoft.com/office/drawing/2014/main" id="{785367F4-9D84-2F6E-1F52-ABDF441A0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82" y="2285715"/>
            <a:ext cx="1171073" cy="114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283091D5-9617-0324-25BD-0DC186EC05D3}"/>
              </a:ext>
            </a:extLst>
          </p:cNvPr>
          <p:cNvSpPr/>
          <p:nvPr/>
        </p:nvSpPr>
        <p:spPr>
          <a:xfrm>
            <a:off x="1034716" y="2735233"/>
            <a:ext cx="5382126" cy="3036657"/>
          </a:xfrm>
          <a:custGeom>
            <a:avLst/>
            <a:gdLst>
              <a:gd name="connsiteX0" fmla="*/ 0 w 5382126"/>
              <a:gd name="connsiteY0" fmla="*/ 3023883 h 3036657"/>
              <a:gd name="connsiteX1" fmla="*/ 818147 w 5382126"/>
              <a:gd name="connsiteY1" fmla="*/ 2502514 h 3036657"/>
              <a:gd name="connsiteX2" fmla="*/ 1692442 w 5382126"/>
              <a:gd name="connsiteY2" fmla="*/ 1443735 h 3036657"/>
              <a:gd name="connsiteX3" fmla="*/ 2173705 w 5382126"/>
              <a:gd name="connsiteY3" fmla="*/ 304746 h 3036657"/>
              <a:gd name="connsiteX4" fmla="*/ 2574758 w 5382126"/>
              <a:gd name="connsiteY4" fmla="*/ 32030 h 3036657"/>
              <a:gd name="connsiteX5" fmla="*/ 3048000 w 5382126"/>
              <a:gd name="connsiteY5" fmla="*/ 96199 h 3036657"/>
              <a:gd name="connsiteX6" fmla="*/ 3360821 w 5382126"/>
              <a:gd name="connsiteY6" fmla="*/ 842156 h 3036657"/>
              <a:gd name="connsiteX7" fmla="*/ 3609473 w 5382126"/>
              <a:gd name="connsiteY7" fmla="*/ 713820 h 3036657"/>
              <a:gd name="connsiteX8" fmla="*/ 3818021 w 5382126"/>
              <a:gd name="connsiteY8" fmla="*/ 505272 h 3036657"/>
              <a:gd name="connsiteX9" fmla="*/ 4355431 w 5382126"/>
              <a:gd name="connsiteY9" fmla="*/ 1796662 h 3036657"/>
              <a:gd name="connsiteX10" fmla="*/ 4812631 w 5382126"/>
              <a:gd name="connsiteY10" fmla="*/ 2847420 h 3036657"/>
              <a:gd name="connsiteX11" fmla="*/ 5382126 w 5382126"/>
              <a:gd name="connsiteY11" fmla="*/ 3031904 h 303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82126" h="3036657">
                <a:moveTo>
                  <a:pt x="0" y="3023883"/>
                </a:moveTo>
                <a:cubicBezTo>
                  <a:pt x="268036" y="2894877"/>
                  <a:pt x="536073" y="2765872"/>
                  <a:pt x="818147" y="2502514"/>
                </a:cubicBezTo>
                <a:cubicBezTo>
                  <a:pt x="1100221" y="2239156"/>
                  <a:pt x="1466516" y="1810030"/>
                  <a:pt x="1692442" y="1443735"/>
                </a:cubicBezTo>
                <a:cubicBezTo>
                  <a:pt x="1918368" y="1077440"/>
                  <a:pt x="2026652" y="540030"/>
                  <a:pt x="2173705" y="304746"/>
                </a:cubicBezTo>
                <a:cubicBezTo>
                  <a:pt x="2320758" y="69462"/>
                  <a:pt x="2429042" y="66788"/>
                  <a:pt x="2574758" y="32030"/>
                </a:cubicBezTo>
                <a:cubicBezTo>
                  <a:pt x="2720474" y="-2728"/>
                  <a:pt x="2916990" y="-38822"/>
                  <a:pt x="3048000" y="96199"/>
                </a:cubicBezTo>
                <a:cubicBezTo>
                  <a:pt x="3179010" y="231220"/>
                  <a:pt x="3267242" y="739219"/>
                  <a:pt x="3360821" y="842156"/>
                </a:cubicBezTo>
                <a:cubicBezTo>
                  <a:pt x="3454400" y="945093"/>
                  <a:pt x="3533273" y="769967"/>
                  <a:pt x="3609473" y="713820"/>
                </a:cubicBezTo>
                <a:cubicBezTo>
                  <a:pt x="3685673" y="657673"/>
                  <a:pt x="3693695" y="324798"/>
                  <a:pt x="3818021" y="505272"/>
                </a:cubicBezTo>
                <a:cubicBezTo>
                  <a:pt x="3942347" y="685746"/>
                  <a:pt x="4189663" y="1406304"/>
                  <a:pt x="4355431" y="1796662"/>
                </a:cubicBezTo>
                <a:cubicBezTo>
                  <a:pt x="4521199" y="2187020"/>
                  <a:pt x="4641515" y="2641546"/>
                  <a:pt x="4812631" y="2847420"/>
                </a:cubicBezTo>
                <a:cubicBezTo>
                  <a:pt x="4983747" y="3053294"/>
                  <a:pt x="5182936" y="3042599"/>
                  <a:pt x="5382126" y="303190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135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禁止 16">
            <a:extLst>
              <a:ext uri="{FF2B5EF4-FFF2-40B4-BE49-F238E27FC236}">
                <a16:creationId xmlns:a16="http://schemas.microsoft.com/office/drawing/2014/main" id="{DC6053B5-7308-9622-430C-3B7EC86C027B}"/>
              </a:ext>
            </a:extLst>
          </p:cNvPr>
          <p:cNvSpPr/>
          <p:nvPr/>
        </p:nvSpPr>
        <p:spPr>
          <a:xfrm>
            <a:off x="4511340" y="4030148"/>
            <a:ext cx="2802696" cy="2716043"/>
          </a:xfrm>
          <a:prstGeom prst="noSmoking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7D87A0-A5C2-D50F-B60E-BB0AF609FE3C}"/>
              </a:ext>
            </a:extLst>
          </p:cNvPr>
          <p:cNvSpPr txBox="1"/>
          <p:nvPr/>
        </p:nvSpPr>
        <p:spPr>
          <a:xfrm>
            <a:off x="887328" y="1548446"/>
            <a:ext cx="10648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i="1" dirty="0"/>
              <a:t>In quantum mechanics, the time self-adjoint operator does </a:t>
            </a:r>
            <a:r>
              <a:rPr lang="en-US" altLang="ja-JP" sz="4800" b="1" i="1" dirty="0">
                <a:solidFill>
                  <a:srgbClr val="FF0000"/>
                </a:solidFill>
              </a:rPr>
              <a:t>not </a:t>
            </a:r>
            <a:r>
              <a:rPr lang="en-US" altLang="ja-JP" sz="4800" b="1" i="1" dirty="0"/>
              <a:t>exist due to the boundedness of the Hamiltonian.</a:t>
            </a:r>
            <a:r>
              <a:rPr kumimoji="1" lang="en-US" altLang="ja-JP" b="1" i="1" dirty="0"/>
              <a:t>.</a:t>
            </a:r>
            <a:endParaRPr kumimoji="1" lang="ja-JP" altLang="en-US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045B581-D6E5-DE03-95A1-07638A4867C0}"/>
                  </a:ext>
                </a:extLst>
              </p:cNvPr>
              <p:cNvSpPr txBox="1"/>
              <p:nvPr/>
            </p:nvSpPr>
            <p:spPr>
              <a:xfrm>
                <a:off x="4301790" y="331898"/>
                <a:ext cx="2810706" cy="1043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sz="6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6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kumimoji="1" lang="en-US" altLang="ja-JP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kumimoji="1" lang="en-US" altLang="ja-JP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66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045B581-D6E5-DE03-95A1-07638A486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790" y="331898"/>
                <a:ext cx="2810706" cy="10431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9FC92FA-4A7C-36FD-C0A7-F37C11010490}"/>
                  </a:ext>
                </a:extLst>
              </p:cNvPr>
              <p:cNvSpPr txBox="1"/>
              <p:nvPr/>
            </p:nvSpPr>
            <p:spPr>
              <a:xfrm>
                <a:off x="4238624" y="4814936"/>
                <a:ext cx="4137928" cy="1146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6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6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  <m:r>
                            <a:rPr kumimoji="1" lang="en-US" altLang="ja-JP" sz="6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kumimoji="1" lang="en-US" altLang="ja-JP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6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kumimoji="1" lang="en-US" altLang="ja-JP" sz="6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6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6600" b="0" i="1" smtClean="0">
                          <a:latin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kumimoji="1" lang="ja-JP" altLang="en-US" sz="66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9FC92FA-4A7C-36FD-C0A7-F37C11010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24" y="4814936"/>
                <a:ext cx="4137928" cy="1146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279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D8A930-385C-AE6E-C8DF-7A358A967B0F}"/>
              </a:ext>
            </a:extLst>
          </p:cNvPr>
          <p:cNvSpPr txBox="1"/>
          <p:nvPr/>
        </p:nvSpPr>
        <p:spPr>
          <a:xfrm>
            <a:off x="0" y="-16191"/>
            <a:ext cx="12127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i="1" dirty="0"/>
              <a:t>One-way dynamics introduces an </a:t>
            </a:r>
            <a:r>
              <a:rPr lang="en-US" altLang="ja-JP" sz="4800" b="1" i="1" dirty="0">
                <a:solidFill>
                  <a:srgbClr val="0070C0"/>
                </a:solidFill>
              </a:rPr>
              <a:t>arrow of time</a:t>
            </a:r>
            <a:r>
              <a:rPr lang="en-US" altLang="ja-JP" sz="4800" b="1" i="1" dirty="0"/>
              <a:t>. In this sector, time becomes a physical observable, allowing us to compute the time probability distribution</a:t>
            </a:r>
            <a:r>
              <a:rPr lang="ja-JP" altLang="en-US" sz="4800" b="1" i="1" dirty="0"/>
              <a:t> </a:t>
            </a:r>
            <a:r>
              <a:rPr lang="en-US" altLang="ja-JP" sz="4800" b="1" i="1" dirty="0">
                <a:solidFill>
                  <a:srgbClr val="0070C0"/>
                </a:solidFill>
              </a:rPr>
              <a:t>beyond</a:t>
            </a:r>
            <a:r>
              <a:rPr lang="ja-JP" altLang="en-US" sz="4800" b="1" i="1" dirty="0">
                <a:solidFill>
                  <a:srgbClr val="0070C0"/>
                </a:solidFill>
              </a:rPr>
              <a:t> </a:t>
            </a:r>
            <a:r>
              <a:rPr lang="en-US" altLang="ja-JP" sz="4800" b="1" i="1" dirty="0">
                <a:solidFill>
                  <a:srgbClr val="0070C0"/>
                </a:solidFill>
              </a:rPr>
              <a:t>the exponential decay law</a:t>
            </a:r>
            <a:r>
              <a:rPr lang="en-US" altLang="ja-JP" sz="4800" b="1" i="1" dirty="0"/>
              <a:t>.</a:t>
            </a:r>
            <a:endParaRPr kumimoji="1" lang="ja-JP" altLang="en-US" sz="4800" b="1" i="1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E0B2FF9B-9DDE-6DB9-6CCA-934B9B4F876D}"/>
              </a:ext>
            </a:extLst>
          </p:cNvPr>
          <p:cNvCxnSpPr>
            <a:cxnSpLocks/>
          </p:cNvCxnSpPr>
          <p:nvPr/>
        </p:nvCxnSpPr>
        <p:spPr>
          <a:xfrm>
            <a:off x="2847477" y="6545175"/>
            <a:ext cx="609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70D98F3-4BFD-3118-0292-386C20A3166C}"/>
              </a:ext>
            </a:extLst>
          </p:cNvPr>
          <p:cNvCxnSpPr>
            <a:cxnSpLocks/>
          </p:cNvCxnSpPr>
          <p:nvPr/>
        </p:nvCxnSpPr>
        <p:spPr>
          <a:xfrm flipV="1">
            <a:off x="2999877" y="4167429"/>
            <a:ext cx="80204" cy="2530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A924AB1-03D0-C4E8-1F11-E1F91880E583}"/>
                  </a:ext>
                </a:extLst>
              </p:cNvPr>
              <p:cNvSpPr txBox="1"/>
              <p:nvPr/>
            </p:nvSpPr>
            <p:spPr>
              <a:xfrm>
                <a:off x="2661247" y="3681514"/>
                <a:ext cx="118885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A924AB1-03D0-C4E8-1F11-E1F91880E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247" y="3681514"/>
                <a:ext cx="1188855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C5AD95C-8474-71C8-5D6B-A4F1E808167B}"/>
                  </a:ext>
                </a:extLst>
              </p:cNvPr>
              <p:cNvSpPr txBox="1"/>
              <p:nvPr/>
            </p:nvSpPr>
            <p:spPr>
              <a:xfrm>
                <a:off x="8996625" y="6266688"/>
                <a:ext cx="2316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C5AD95C-8474-71C8-5D6B-A4F1E8081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625" y="6266688"/>
                <a:ext cx="23160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25CE55C-B1BF-A28C-1F65-3FF27AEB2C5E}"/>
              </a:ext>
            </a:extLst>
          </p:cNvPr>
          <p:cNvSpPr/>
          <p:nvPr/>
        </p:nvSpPr>
        <p:spPr>
          <a:xfrm>
            <a:off x="2991850" y="4892842"/>
            <a:ext cx="5382126" cy="1657090"/>
          </a:xfrm>
          <a:custGeom>
            <a:avLst/>
            <a:gdLst>
              <a:gd name="connsiteX0" fmla="*/ 0 w 5382126"/>
              <a:gd name="connsiteY0" fmla="*/ 3023883 h 3036657"/>
              <a:gd name="connsiteX1" fmla="*/ 818147 w 5382126"/>
              <a:gd name="connsiteY1" fmla="*/ 2502514 h 3036657"/>
              <a:gd name="connsiteX2" fmla="*/ 1692442 w 5382126"/>
              <a:gd name="connsiteY2" fmla="*/ 1443735 h 3036657"/>
              <a:gd name="connsiteX3" fmla="*/ 2173705 w 5382126"/>
              <a:gd name="connsiteY3" fmla="*/ 304746 h 3036657"/>
              <a:gd name="connsiteX4" fmla="*/ 2574758 w 5382126"/>
              <a:gd name="connsiteY4" fmla="*/ 32030 h 3036657"/>
              <a:gd name="connsiteX5" fmla="*/ 3048000 w 5382126"/>
              <a:gd name="connsiteY5" fmla="*/ 96199 h 3036657"/>
              <a:gd name="connsiteX6" fmla="*/ 3360821 w 5382126"/>
              <a:gd name="connsiteY6" fmla="*/ 842156 h 3036657"/>
              <a:gd name="connsiteX7" fmla="*/ 3609473 w 5382126"/>
              <a:gd name="connsiteY7" fmla="*/ 713820 h 3036657"/>
              <a:gd name="connsiteX8" fmla="*/ 3818021 w 5382126"/>
              <a:gd name="connsiteY8" fmla="*/ 505272 h 3036657"/>
              <a:gd name="connsiteX9" fmla="*/ 4355431 w 5382126"/>
              <a:gd name="connsiteY9" fmla="*/ 1796662 h 3036657"/>
              <a:gd name="connsiteX10" fmla="*/ 4812631 w 5382126"/>
              <a:gd name="connsiteY10" fmla="*/ 2847420 h 3036657"/>
              <a:gd name="connsiteX11" fmla="*/ 5382126 w 5382126"/>
              <a:gd name="connsiteY11" fmla="*/ 3031904 h 303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82126" h="3036657">
                <a:moveTo>
                  <a:pt x="0" y="3023883"/>
                </a:moveTo>
                <a:cubicBezTo>
                  <a:pt x="268036" y="2894877"/>
                  <a:pt x="536073" y="2765872"/>
                  <a:pt x="818147" y="2502514"/>
                </a:cubicBezTo>
                <a:cubicBezTo>
                  <a:pt x="1100221" y="2239156"/>
                  <a:pt x="1466516" y="1810030"/>
                  <a:pt x="1692442" y="1443735"/>
                </a:cubicBezTo>
                <a:cubicBezTo>
                  <a:pt x="1918368" y="1077440"/>
                  <a:pt x="2026652" y="540030"/>
                  <a:pt x="2173705" y="304746"/>
                </a:cubicBezTo>
                <a:cubicBezTo>
                  <a:pt x="2320758" y="69462"/>
                  <a:pt x="2429042" y="66788"/>
                  <a:pt x="2574758" y="32030"/>
                </a:cubicBezTo>
                <a:cubicBezTo>
                  <a:pt x="2720474" y="-2728"/>
                  <a:pt x="2916990" y="-38822"/>
                  <a:pt x="3048000" y="96199"/>
                </a:cubicBezTo>
                <a:cubicBezTo>
                  <a:pt x="3179010" y="231220"/>
                  <a:pt x="3267242" y="739219"/>
                  <a:pt x="3360821" y="842156"/>
                </a:cubicBezTo>
                <a:cubicBezTo>
                  <a:pt x="3454400" y="945093"/>
                  <a:pt x="3533273" y="769967"/>
                  <a:pt x="3609473" y="713820"/>
                </a:cubicBezTo>
                <a:cubicBezTo>
                  <a:pt x="3685673" y="657673"/>
                  <a:pt x="3693695" y="324798"/>
                  <a:pt x="3818021" y="505272"/>
                </a:cubicBezTo>
                <a:cubicBezTo>
                  <a:pt x="3942347" y="685746"/>
                  <a:pt x="4189663" y="1406304"/>
                  <a:pt x="4355431" y="1796662"/>
                </a:cubicBezTo>
                <a:cubicBezTo>
                  <a:pt x="4521199" y="2187020"/>
                  <a:pt x="4641515" y="2641546"/>
                  <a:pt x="4812631" y="2847420"/>
                </a:cubicBezTo>
                <a:cubicBezTo>
                  <a:pt x="4983747" y="3053294"/>
                  <a:pt x="5182936" y="3042599"/>
                  <a:pt x="5382126" y="3031904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2641ED7-2F66-9333-635A-44776E1A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523" y="5554290"/>
            <a:ext cx="1171073" cy="114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7447FD7-F582-2C76-2457-0EA078884571}"/>
                  </a:ext>
                </a:extLst>
              </p:cNvPr>
              <p:cNvSpPr txBox="1"/>
              <p:nvPr/>
            </p:nvSpPr>
            <p:spPr>
              <a:xfrm>
                <a:off x="6967654" y="4117994"/>
                <a:ext cx="3235125" cy="9323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7447FD7-F582-2C76-2457-0EA078884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654" y="4117994"/>
                <a:ext cx="3235125" cy="9323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9259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3EF8089-0534-B121-FF9C-C52720318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58" y="1499936"/>
            <a:ext cx="9776668" cy="137561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EEF35F1-9492-70ED-BDBF-7D5C01D16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58" y="3872562"/>
            <a:ext cx="10242634" cy="12753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6D3A2E8-C144-F67D-6E7C-614ECADFC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07" y="5285063"/>
            <a:ext cx="4993878" cy="113014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3D1EB8-9306-0B83-0054-806A764628C9}"/>
              </a:ext>
            </a:extLst>
          </p:cNvPr>
          <p:cNvSpPr txBox="1"/>
          <p:nvPr/>
        </p:nvSpPr>
        <p:spPr>
          <a:xfrm>
            <a:off x="1411704" y="673768"/>
            <a:ext cx="746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i="1" dirty="0"/>
              <a:t>Survival Probability of a Core-Zone State: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6CECBE-1251-3A94-BB2C-4934E6D59CA5}"/>
              </a:ext>
            </a:extLst>
          </p:cNvPr>
          <p:cNvSpPr txBox="1"/>
          <p:nvPr/>
        </p:nvSpPr>
        <p:spPr>
          <a:xfrm>
            <a:off x="1411704" y="3012700"/>
            <a:ext cx="3890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1" dirty="0"/>
              <a:t>Decay</a:t>
            </a:r>
            <a:r>
              <a:rPr kumimoji="1" lang="en-US" altLang="ja-JP" sz="3200" b="1" i="1" dirty="0"/>
              <a:t> Probability:</a:t>
            </a:r>
          </a:p>
        </p:txBody>
      </p:sp>
    </p:spTree>
    <p:extLst>
      <p:ext uri="{BB962C8B-B14F-4D97-AF65-F5344CB8AC3E}">
        <p14:creationId xmlns:p14="http://schemas.microsoft.com/office/powerpoint/2010/main" val="36845509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DC4C5E4-D8AA-F259-B410-113607A90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88" y="4507832"/>
            <a:ext cx="4522028" cy="152399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2C6AC7-47C5-EE4C-9D33-AE52FE4C24F7}"/>
              </a:ext>
            </a:extLst>
          </p:cNvPr>
          <p:cNvSpPr txBox="1"/>
          <p:nvPr/>
        </p:nvSpPr>
        <p:spPr>
          <a:xfrm>
            <a:off x="268706" y="657727"/>
            <a:ext cx="11654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i="1" dirty="0"/>
              <a:t>One-way dynamics ensures the monotonicity in time of the decay probability:</a:t>
            </a:r>
            <a:endParaRPr kumimoji="1" lang="ja-JP" altLang="en-US" sz="4800" b="1" i="1" dirty="0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462D5AF5-CE23-232F-0F7E-342E6C4242AB}"/>
              </a:ext>
            </a:extLst>
          </p:cNvPr>
          <p:cNvSpPr/>
          <p:nvPr/>
        </p:nvSpPr>
        <p:spPr>
          <a:xfrm>
            <a:off x="5199680" y="3937376"/>
            <a:ext cx="802105" cy="8030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" name="Object 17">
            <a:extLst>
              <a:ext uri="{FF2B5EF4-FFF2-40B4-BE49-F238E27FC236}">
                <a16:creationId xmlns:a16="http://schemas.microsoft.com/office/drawing/2014/main" id="{4A9AD633-5456-41D2-0876-3ED95F1FFD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71086"/>
              </p:ext>
            </p:extLst>
          </p:nvPr>
        </p:nvGraphicFramePr>
        <p:xfrm>
          <a:off x="3124993" y="2645986"/>
          <a:ext cx="5241963" cy="109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091880" imgH="228600" progId="Equation.3">
                  <p:embed/>
                </p:oleObj>
              </mc:Choice>
              <mc:Fallback>
                <p:oleObj name="数式" r:id="rId3" imgW="1091880" imgH="228600" progId="Equation.3">
                  <p:embed/>
                  <p:pic>
                    <p:nvPicPr>
                      <p:cNvPr id="5224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993" y="2645986"/>
                        <a:ext cx="5241963" cy="1097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14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EBCBB55-6219-52EE-833B-6F456C111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208" y="1191403"/>
            <a:ext cx="6310897" cy="546736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561D37-8098-C4EB-D78A-9E6E43DF4C05}"/>
              </a:ext>
            </a:extLst>
          </p:cNvPr>
          <p:cNvSpPr txBox="1"/>
          <p:nvPr/>
        </p:nvSpPr>
        <p:spPr>
          <a:xfrm>
            <a:off x="1420561" y="199236"/>
            <a:ext cx="10194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altLang="ja-JP" sz="3600" b="1" i="1" dirty="0">
                <a:solidFill>
                  <a:srgbClr val="222222"/>
                </a:solidFill>
              </a:rPr>
              <a:t>The experiment of</a:t>
            </a:r>
            <a:r>
              <a:rPr lang="en-US" altLang="ja-JP" sz="3600" b="1" i="1" dirty="0">
                <a:solidFill>
                  <a:srgbClr val="222222"/>
                </a:solidFill>
                <a:effectLst/>
              </a:rPr>
              <a:t> quantum Zeno effect in 1990</a:t>
            </a:r>
          </a:p>
        </p:txBody>
      </p:sp>
    </p:spTree>
    <p:extLst>
      <p:ext uri="{BB962C8B-B14F-4D97-AF65-F5344CB8AC3E}">
        <p14:creationId xmlns:p14="http://schemas.microsoft.com/office/powerpoint/2010/main" val="10011306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5AA4CC4-F06B-F119-4F45-CC6616A4B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5" y="5074136"/>
            <a:ext cx="11980589" cy="8185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6170D69-A22B-AB71-DEF9-CACFDA628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970" y="3581667"/>
            <a:ext cx="7257082" cy="90399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70AAA91-8B62-ADDB-F07D-B48368EBB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712" y="1782293"/>
            <a:ext cx="4716969" cy="118915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59100FC-FA11-61D7-05C6-EFB403B7A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712" y="128902"/>
            <a:ext cx="4875476" cy="12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701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FA2E44A-15E7-CBA7-47DF-F02460DBE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58" y="2399160"/>
            <a:ext cx="7982587" cy="18755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163B080-D360-7E5C-F94F-5DF8A68AA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09" y="4838190"/>
            <a:ext cx="5775273" cy="163294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808A17C-60C0-E23B-8AE1-2220FA80F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80" y="782594"/>
            <a:ext cx="12086220" cy="8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100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0270544-2D9A-DCE9-1CFD-BE14B15EF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78" y="1599358"/>
            <a:ext cx="4797973" cy="164998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5EFD600-4E9D-A6D2-1D6B-D73B64248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13" y="0"/>
            <a:ext cx="5041206" cy="177099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ED7B5D3-DC24-5F44-2211-8A39CF180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49" y="3085723"/>
            <a:ext cx="4798902" cy="147732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3608E4F-D3FD-B427-DBC2-E1B1B6CC5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48" y="4727683"/>
            <a:ext cx="4299829" cy="20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977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42E7FB1-33A4-3238-8ABF-B8861FFE3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31" y="845452"/>
            <a:ext cx="8575264" cy="16055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5E08CE-AED5-FB4B-5424-EBA5924EA681}"/>
              </a:ext>
            </a:extLst>
          </p:cNvPr>
          <p:cNvSpPr txBox="1"/>
          <p:nvPr/>
        </p:nvSpPr>
        <p:spPr>
          <a:xfrm>
            <a:off x="497302" y="155028"/>
            <a:ext cx="111973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i="1" dirty="0"/>
              <a:t>Expectation value of lifetime of the decaying state </a:t>
            </a:r>
            <a:endParaRPr lang="ja-JP" altLang="en-US" sz="4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9715DF-58D3-8B6D-E1BA-2A50EB205B0B}"/>
              </a:ext>
            </a:extLst>
          </p:cNvPr>
          <p:cNvSpPr txBox="1"/>
          <p:nvPr/>
        </p:nvSpPr>
        <p:spPr>
          <a:xfrm>
            <a:off x="199779" y="2388679"/>
            <a:ext cx="11770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i="1" dirty="0"/>
              <a:t>The decay-time probability distribution of an unstable particle should also be rigorously formulated in the same way!</a:t>
            </a:r>
            <a:endParaRPr kumimoji="1" lang="ja-JP" altLang="en-US" sz="4000" b="1" i="1" dirty="0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C39F24B-81C8-C31B-7665-8EBA0CA6F6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39863" y="3135977"/>
            <a:ext cx="3544305" cy="3158872"/>
            <a:chOff x="1703" y="2073"/>
            <a:chExt cx="8460" cy="7539"/>
          </a:xfrm>
        </p:grpSpPr>
        <p:sp>
          <p:nvSpPr>
            <p:cNvPr id="9" name="AutoShape 58">
              <a:extLst>
                <a:ext uri="{FF2B5EF4-FFF2-40B4-BE49-F238E27FC236}">
                  <a16:creationId xmlns:a16="http://schemas.microsoft.com/office/drawing/2014/main" id="{07A9D865-4091-67A3-91F7-21E6F489AB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03" y="2073"/>
              <a:ext cx="8460" cy="7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Oval 57">
              <a:extLst>
                <a:ext uri="{FF2B5EF4-FFF2-40B4-BE49-F238E27FC236}">
                  <a16:creationId xmlns:a16="http://schemas.microsoft.com/office/drawing/2014/main" id="{E89948D1-3C93-0FB5-BBE4-91F65CA73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6912"/>
              <a:ext cx="540" cy="541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1" name="Freeform 56">
              <a:extLst>
                <a:ext uri="{FF2B5EF4-FFF2-40B4-BE49-F238E27FC236}">
                  <a16:creationId xmlns:a16="http://schemas.microsoft.com/office/drawing/2014/main" id="{611A0A64-7BAA-0044-F2B7-5337AD98E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6491"/>
              <a:ext cx="960" cy="1380"/>
            </a:xfrm>
            <a:custGeom>
              <a:avLst/>
              <a:gdLst>
                <a:gd name="T0" fmla="*/ 0 w 960"/>
                <a:gd name="T1" fmla="*/ 60 h 1380"/>
                <a:gd name="T2" fmla="*/ 540 w 960"/>
                <a:gd name="T3" fmla="*/ 60 h 1380"/>
                <a:gd name="T4" fmla="*/ 900 w 960"/>
                <a:gd name="T5" fmla="*/ 420 h 1380"/>
                <a:gd name="T6" fmla="*/ 900 w 960"/>
                <a:gd name="T7" fmla="*/ 960 h 1380"/>
                <a:gd name="T8" fmla="*/ 540 w 960"/>
                <a:gd name="T9" fmla="*/ 1320 h 1380"/>
                <a:gd name="T10" fmla="*/ 180 w 960"/>
                <a:gd name="T11" fmla="*/ 132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0" h="1380">
                  <a:moveTo>
                    <a:pt x="0" y="60"/>
                  </a:moveTo>
                  <a:cubicBezTo>
                    <a:pt x="195" y="30"/>
                    <a:pt x="390" y="0"/>
                    <a:pt x="540" y="60"/>
                  </a:cubicBezTo>
                  <a:cubicBezTo>
                    <a:pt x="690" y="120"/>
                    <a:pt x="840" y="270"/>
                    <a:pt x="900" y="420"/>
                  </a:cubicBezTo>
                  <a:cubicBezTo>
                    <a:pt x="960" y="570"/>
                    <a:pt x="960" y="810"/>
                    <a:pt x="900" y="960"/>
                  </a:cubicBezTo>
                  <a:cubicBezTo>
                    <a:pt x="840" y="1110"/>
                    <a:pt x="660" y="1260"/>
                    <a:pt x="540" y="1320"/>
                  </a:cubicBezTo>
                  <a:cubicBezTo>
                    <a:pt x="420" y="1380"/>
                    <a:pt x="300" y="1350"/>
                    <a:pt x="180" y="13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DBEB2D39-4211-F544-B879-8C8843414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5952"/>
              <a:ext cx="1500" cy="2640"/>
            </a:xfrm>
            <a:custGeom>
              <a:avLst/>
              <a:gdLst>
                <a:gd name="T0" fmla="*/ 0 w 1500"/>
                <a:gd name="T1" fmla="*/ 60 h 2640"/>
                <a:gd name="T2" fmla="*/ 720 w 1500"/>
                <a:gd name="T3" fmla="*/ 60 h 2640"/>
                <a:gd name="T4" fmla="*/ 1260 w 1500"/>
                <a:gd name="T5" fmla="*/ 420 h 2640"/>
                <a:gd name="T6" fmla="*/ 1440 w 1500"/>
                <a:gd name="T7" fmla="*/ 960 h 2640"/>
                <a:gd name="T8" fmla="*/ 1440 w 1500"/>
                <a:gd name="T9" fmla="*/ 1500 h 2640"/>
                <a:gd name="T10" fmla="*/ 1080 w 1500"/>
                <a:gd name="T11" fmla="*/ 2220 h 2640"/>
                <a:gd name="T12" fmla="*/ 360 w 1500"/>
                <a:gd name="T13" fmla="*/ 2580 h 2640"/>
                <a:gd name="T14" fmla="*/ 180 w 1500"/>
                <a:gd name="T15" fmla="*/ 2580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0" h="2640">
                  <a:moveTo>
                    <a:pt x="0" y="60"/>
                  </a:moveTo>
                  <a:cubicBezTo>
                    <a:pt x="255" y="30"/>
                    <a:pt x="510" y="0"/>
                    <a:pt x="720" y="60"/>
                  </a:cubicBezTo>
                  <a:cubicBezTo>
                    <a:pt x="930" y="120"/>
                    <a:pt x="1140" y="270"/>
                    <a:pt x="1260" y="420"/>
                  </a:cubicBezTo>
                  <a:cubicBezTo>
                    <a:pt x="1380" y="570"/>
                    <a:pt x="1410" y="780"/>
                    <a:pt x="1440" y="960"/>
                  </a:cubicBezTo>
                  <a:cubicBezTo>
                    <a:pt x="1470" y="1140"/>
                    <a:pt x="1500" y="1290"/>
                    <a:pt x="1440" y="1500"/>
                  </a:cubicBezTo>
                  <a:cubicBezTo>
                    <a:pt x="1380" y="1710"/>
                    <a:pt x="1260" y="2040"/>
                    <a:pt x="1080" y="2220"/>
                  </a:cubicBezTo>
                  <a:cubicBezTo>
                    <a:pt x="900" y="2400"/>
                    <a:pt x="510" y="2520"/>
                    <a:pt x="360" y="2580"/>
                  </a:cubicBezTo>
                  <a:cubicBezTo>
                    <a:pt x="210" y="2640"/>
                    <a:pt x="195" y="2610"/>
                    <a:pt x="180" y="25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54">
              <a:extLst>
                <a:ext uri="{FF2B5EF4-FFF2-40B4-BE49-F238E27FC236}">
                  <a16:creationId xmlns:a16="http://schemas.microsoft.com/office/drawing/2014/main" id="{2B54BC80-CD60-1D35-A347-7CA13BB7E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4902"/>
              <a:ext cx="1980" cy="390"/>
            </a:xfrm>
            <a:custGeom>
              <a:avLst/>
              <a:gdLst>
                <a:gd name="T0" fmla="*/ 0 w 1980"/>
                <a:gd name="T1" fmla="*/ 30 h 390"/>
                <a:gd name="T2" fmla="*/ 1080 w 1980"/>
                <a:gd name="T3" fmla="*/ 30 h 390"/>
                <a:gd name="T4" fmla="*/ 1620 w 1980"/>
                <a:gd name="T5" fmla="*/ 210 h 390"/>
                <a:gd name="T6" fmla="*/ 1980 w 1980"/>
                <a:gd name="T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0" h="390">
                  <a:moveTo>
                    <a:pt x="0" y="30"/>
                  </a:moveTo>
                  <a:cubicBezTo>
                    <a:pt x="405" y="15"/>
                    <a:pt x="810" y="0"/>
                    <a:pt x="1080" y="30"/>
                  </a:cubicBezTo>
                  <a:cubicBezTo>
                    <a:pt x="1350" y="60"/>
                    <a:pt x="1470" y="150"/>
                    <a:pt x="1620" y="210"/>
                  </a:cubicBezTo>
                  <a:cubicBezTo>
                    <a:pt x="1770" y="270"/>
                    <a:pt x="1920" y="360"/>
                    <a:pt x="1980" y="39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Rectangle 53">
              <a:extLst>
                <a:ext uri="{FF2B5EF4-FFF2-40B4-BE49-F238E27FC236}">
                  <a16:creationId xmlns:a16="http://schemas.microsoft.com/office/drawing/2014/main" id="{8F284B6D-84E2-FB3B-04B9-741009BC1A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30706">
              <a:off x="4655" y="6012"/>
              <a:ext cx="1440" cy="1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5" name="Rectangle 52">
              <a:extLst>
                <a:ext uri="{FF2B5EF4-FFF2-40B4-BE49-F238E27FC236}">
                  <a16:creationId xmlns:a16="http://schemas.microsoft.com/office/drawing/2014/main" id="{F1E4BC4D-A393-50CB-ED04-64B36D725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" y="8352"/>
              <a:ext cx="1440" cy="1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6" name="Rectangle 51">
              <a:extLst>
                <a:ext uri="{FF2B5EF4-FFF2-40B4-BE49-F238E27FC236}">
                  <a16:creationId xmlns:a16="http://schemas.microsoft.com/office/drawing/2014/main" id="{C3F830E3-E1D4-DC35-6358-81C4B5768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" y="6192"/>
              <a:ext cx="1440" cy="1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7" name="Rectangle 50">
              <a:extLst>
                <a:ext uri="{FF2B5EF4-FFF2-40B4-BE49-F238E27FC236}">
                  <a16:creationId xmlns:a16="http://schemas.microsoft.com/office/drawing/2014/main" id="{4E630E74-745F-DBCC-90E2-450C2832F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5" y="8352"/>
              <a:ext cx="1440" cy="1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8" name="Rectangle 49">
              <a:extLst>
                <a:ext uri="{FF2B5EF4-FFF2-40B4-BE49-F238E27FC236}">
                  <a16:creationId xmlns:a16="http://schemas.microsoft.com/office/drawing/2014/main" id="{73B09C27-5ADE-86C6-6F96-09B6EA34A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" y="6192"/>
              <a:ext cx="1440" cy="1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/>
            </a:p>
          </p:txBody>
        </p:sp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6C25F172-9B38-E862-8874-7E628BC90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8532"/>
              <a:ext cx="2160" cy="1080"/>
            </a:xfrm>
            <a:custGeom>
              <a:avLst/>
              <a:gdLst>
                <a:gd name="T0" fmla="*/ 2160 w 2160"/>
                <a:gd name="T1" fmla="*/ 0 h 1080"/>
                <a:gd name="T2" fmla="*/ 900 w 2160"/>
                <a:gd name="T3" fmla="*/ 900 h 1080"/>
                <a:gd name="T4" fmla="*/ 0 w 2160"/>
                <a:gd name="T5" fmla="*/ 10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" h="1080">
                  <a:moveTo>
                    <a:pt x="2160" y="0"/>
                  </a:moveTo>
                  <a:cubicBezTo>
                    <a:pt x="1710" y="360"/>
                    <a:pt x="1260" y="720"/>
                    <a:pt x="900" y="900"/>
                  </a:cubicBezTo>
                  <a:cubicBezTo>
                    <a:pt x="540" y="1080"/>
                    <a:pt x="270" y="1080"/>
                    <a:pt x="0" y="10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47">
              <a:extLst>
                <a:ext uri="{FF2B5EF4-FFF2-40B4-BE49-F238E27FC236}">
                  <a16:creationId xmlns:a16="http://schemas.microsoft.com/office/drawing/2014/main" id="{3613394F-9DAE-EAA0-F34E-9B370D737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" y="6393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46">
              <a:extLst>
                <a:ext uri="{FF2B5EF4-FFF2-40B4-BE49-F238E27FC236}">
                  <a16:creationId xmlns:a16="http://schemas.microsoft.com/office/drawing/2014/main" id="{B782832C-0589-3604-0F30-7A58AFD6A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5" y="6213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45">
              <a:extLst>
                <a:ext uri="{FF2B5EF4-FFF2-40B4-BE49-F238E27FC236}">
                  <a16:creationId xmlns:a16="http://schemas.microsoft.com/office/drawing/2014/main" id="{C0AB9B91-86AA-A65B-A8C6-C25CBFA5CC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5" y="6372"/>
              <a:ext cx="72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44">
              <a:extLst>
                <a:ext uri="{FF2B5EF4-FFF2-40B4-BE49-F238E27FC236}">
                  <a16:creationId xmlns:a16="http://schemas.microsoft.com/office/drawing/2014/main" id="{844E8D73-98D1-1C9B-6F7E-C3057E6C44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5" y="655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43">
              <a:extLst>
                <a:ext uri="{FF2B5EF4-FFF2-40B4-BE49-F238E27FC236}">
                  <a16:creationId xmlns:a16="http://schemas.microsoft.com/office/drawing/2014/main" id="{B2CA1809-9002-3D30-CCB3-B295044BD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5" y="691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42">
              <a:extLst>
                <a:ext uri="{FF2B5EF4-FFF2-40B4-BE49-F238E27FC236}">
                  <a16:creationId xmlns:a16="http://schemas.microsoft.com/office/drawing/2014/main" id="{E0692BC5-F014-B58A-A1C0-3C92C284B2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55" y="7452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41">
              <a:extLst>
                <a:ext uri="{FF2B5EF4-FFF2-40B4-BE49-F238E27FC236}">
                  <a16:creationId xmlns:a16="http://schemas.microsoft.com/office/drawing/2014/main" id="{50A11185-D428-E2EF-3DA0-454F24D37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35" y="781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40">
              <a:extLst>
                <a:ext uri="{FF2B5EF4-FFF2-40B4-BE49-F238E27FC236}">
                  <a16:creationId xmlns:a16="http://schemas.microsoft.com/office/drawing/2014/main" id="{00B2F3AC-2C2D-575C-9BB5-93D28DE4D0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5" y="8172"/>
              <a:ext cx="72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39">
              <a:extLst>
                <a:ext uri="{FF2B5EF4-FFF2-40B4-BE49-F238E27FC236}">
                  <a16:creationId xmlns:a16="http://schemas.microsoft.com/office/drawing/2014/main" id="{524BCB6D-3D43-0E1C-C187-A8CCEEAF4B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5" y="7992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Line 38">
              <a:extLst>
                <a:ext uri="{FF2B5EF4-FFF2-40B4-BE49-F238E27FC236}">
                  <a16:creationId xmlns:a16="http://schemas.microsoft.com/office/drawing/2014/main" id="{92EAB6B3-6D24-13F7-92AF-6F7830C52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5" y="7632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C0BB4EB9-F96E-BCA9-C2A2-E8F000A66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5" y="709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Line 36">
              <a:extLst>
                <a:ext uri="{FF2B5EF4-FFF2-40B4-BE49-F238E27FC236}">
                  <a16:creationId xmlns:a16="http://schemas.microsoft.com/office/drawing/2014/main" id="{7A50DECD-747C-04F5-EDD1-F0A0D5D88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5" y="6552"/>
              <a:ext cx="90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Line 35">
              <a:extLst>
                <a:ext uri="{FF2B5EF4-FFF2-40B4-BE49-F238E27FC236}">
                  <a16:creationId xmlns:a16="http://schemas.microsoft.com/office/drawing/2014/main" id="{D627CC9D-2FAC-4728-DB1D-ADE192B3CF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95" y="6372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34">
              <a:extLst>
                <a:ext uri="{FF2B5EF4-FFF2-40B4-BE49-F238E27FC236}">
                  <a16:creationId xmlns:a16="http://schemas.microsoft.com/office/drawing/2014/main" id="{A45961DC-3F6C-3CA0-82D4-9FE697A5A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95" y="6912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2A96CDA1-4FA5-4E47-DDA5-9460F6B99D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55" y="7452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3D26ED7A-EF63-3E38-0824-431EAC06BA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15" y="7812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0C84DC67-D46B-B3CF-7C92-9C2E047562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15" y="799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Line 30">
              <a:extLst>
                <a:ext uri="{FF2B5EF4-FFF2-40B4-BE49-F238E27FC236}">
                  <a16:creationId xmlns:a16="http://schemas.microsoft.com/office/drawing/2014/main" id="{A707B897-4309-4B07-24FB-384D9DCC60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75" y="745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29">
              <a:extLst>
                <a:ext uri="{FF2B5EF4-FFF2-40B4-BE49-F238E27FC236}">
                  <a16:creationId xmlns:a16="http://schemas.microsoft.com/office/drawing/2014/main" id="{D5DEDDF7-6C83-C1C8-E237-6FEA9281FA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55" y="673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Line 28">
              <a:extLst>
                <a:ext uri="{FF2B5EF4-FFF2-40B4-BE49-F238E27FC236}">
                  <a16:creationId xmlns:a16="http://schemas.microsoft.com/office/drawing/2014/main" id="{754160BF-9BBD-86C6-3349-FC0443433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5" y="6372"/>
              <a:ext cx="90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27">
              <a:extLst>
                <a:ext uri="{FF2B5EF4-FFF2-40B4-BE49-F238E27FC236}">
                  <a16:creationId xmlns:a16="http://schemas.microsoft.com/office/drawing/2014/main" id="{8C9CCF6B-EB9C-F61A-F479-63DB100BB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95" y="6372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26">
              <a:extLst>
                <a:ext uri="{FF2B5EF4-FFF2-40B4-BE49-F238E27FC236}">
                  <a16:creationId xmlns:a16="http://schemas.microsoft.com/office/drawing/2014/main" id="{1D16944B-EC92-8B4F-6B27-3DD9B8F3D7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95" y="6552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25">
              <a:extLst>
                <a:ext uri="{FF2B5EF4-FFF2-40B4-BE49-F238E27FC236}">
                  <a16:creationId xmlns:a16="http://schemas.microsoft.com/office/drawing/2014/main" id="{EC10F062-2762-ECE0-E947-0D96C58A22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35" y="7092"/>
              <a:ext cx="7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24">
              <a:extLst>
                <a:ext uri="{FF2B5EF4-FFF2-40B4-BE49-F238E27FC236}">
                  <a16:creationId xmlns:a16="http://schemas.microsoft.com/office/drawing/2014/main" id="{1D08F2D4-5290-0760-F2F0-B61DF8D8F3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15" y="7632"/>
              <a:ext cx="648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Line 23">
              <a:extLst>
                <a:ext uri="{FF2B5EF4-FFF2-40B4-BE49-F238E27FC236}">
                  <a16:creationId xmlns:a16="http://schemas.microsoft.com/office/drawing/2014/main" id="{EC354350-A8F3-3A6F-17BE-1F53A8978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5" y="727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22">
              <a:extLst>
                <a:ext uri="{FF2B5EF4-FFF2-40B4-BE49-F238E27FC236}">
                  <a16:creationId xmlns:a16="http://schemas.microsoft.com/office/drawing/2014/main" id="{0F57291C-351A-F098-C022-76885AD17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5" y="6912"/>
              <a:ext cx="10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4640007B-48A7-63C9-9A35-F6770F227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5" y="7452"/>
              <a:ext cx="72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20">
              <a:extLst>
                <a:ext uri="{FF2B5EF4-FFF2-40B4-BE49-F238E27FC236}">
                  <a16:creationId xmlns:a16="http://schemas.microsoft.com/office/drawing/2014/main" id="{8776FC56-4D95-94F8-4754-4FA91F63F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5" y="709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19">
              <a:extLst>
                <a:ext uri="{FF2B5EF4-FFF2-40B4-BE49-F238E27FC236}">
                  <a16:creationId xmlns:a16="http://schemas.microsoft.com/office/drawing/2014/main" id="{BD1AE371-AF25-E154-9E6C-8FEF91109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5" y="7812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18">
              <a:extLst>
                <a:ext uri="{FF2B5EF4-FFF2-40B4-BE49-F238E27FC236}">
                  <a16:creationId xmlns:a16="http://schemas.microsoft.com/office/drawing/2014/main" id="{2836B060-88D6-4021-9273-BA331B14B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35" y="6552"/>
              <a:ext cx="10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50" name="AutoShape 17">
              <a:extLst>
                <a:ext uri="{FF2B5EF4-FFF2-40B4-BE49-F238E27FC236}">
                  <a16:creationId xmlns:a16="http://schemas.microsoft.com/office/drawing/2014/main" id="{B1A9F67B-CA08-CAF8-D16F-17F8D2A11F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5915" y="8712"/>
              <a:ext cx="1080" cy="7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16">
              <a:extLst>
                <a:ext uri="{FF2B5EF4-FFF2-40B4-BE49-F238E27FC236}">
                  <a16:creationId xmlns:a16="http://schemas.microsoft.com/office/drawing/2014/main" id="{352464EF-3B4B-C8F5-1252-9E161C7E59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175" y="8712"/>
              <a:ext cx="1080" cy="7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15">
              <a:extLst>
                <a:ext uri="{FF2B5EF4-FFF2-40B4-BE49-F238E27FC236}">
                  <a16:creationId xmlns:a16="http://schemas.microsoft.com/office/drawing/2014/main" id="{D7069DFB-B52A-19A1-9C73-BC90AC7B24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4966" y="4526"/>
              <a:ext cx="1915" cy="1062"/>
            </a:xfrm>
            <a:prstGeom prst="bentConnector3">
              <a:avLst>
                <a:gd name="adj1" fmla="val 5394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14">
              <a:extLst>
                <a:ext uri="{FF2B5EF4-FFF2-40B4-BE49-F238E27FC236}">
                  <a16:creationId xmlns:a16="http://schemas.microsoft.com/office/drawing/2014/main" id="{14F118B5-AE67-C495-CF85-A282B33B1D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>
              <a:off x="5892" y="4909"/>
              <a:ext cx="2206" cy="36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13">
              <a:extLst>
                <a:ext uri="{FF2B5EF4-FFF2-40B4-BE49-F238E27FC236}">
                  <a16:creationId xmlns:a16="http://schemas.microsoft.com/office/drawing/2014/main" id="{E178C84F-37B0-5A44-B9A8-11C91F7914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>
              <a:off x="7185" y="4403"/>
              <a:ext cx="1959" cy="1620"/>
            </a:xfrm>
            <a:prstGeom prst="bentConnector3">
              <a:avLst>
                <a:gd name="adj1" fmla="val 4997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Line 12">
              <a:extLst>
                <a:ext uri="{FF2B5EF4-FFF2-40B4-BE49-F238E27FC236}">
                  <a16:creationId xmlns:a16="http://schemas.microsoft.com/office/drawing/2014/main" id="{E3D7B03A-BEF7-9C77-5D1C-0E4F71E6FE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5" y="4413"/>
              <a:ext cx="36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11">
              <a:extLst>
                <a:ext uri="{FF2B5EF4-FFF2-40B4-BE49-F238E27FC236}">
                  <a16:creationId xmlns:a16="http://schemas.microsoft.com/office/drawing/2014/main" id="{7FE9E88B-C211-F088-F679-9ADAED026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5" y="8373"/>
              <a:ext cx="90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Line 10">
              <a:extLst>
                <a:ext uri="{FF2B5EF4-FFF2-40B4-BE49-F238E27FC236}">
                  <a16:creationId xmlns:a16="http://schemas.microsoft.com/office/drawing/2014/main" id="{C4E8E2E8-1138-2AD6-684B-5150AD7DCD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5" y="6213"/>
              <a:ext cx="12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9">
              <a:extLst>
                <a:ext uri="{FF2B5EF4-FFF2-40B4-BE49-F238E27FC236}">
                  <a16:creationId xmlns:a16="http://schemas.microsoft.com/office/drawing/2014/main" id="{38682E7D-8FEC-5177-6482-B5A019DD6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5" y="6393"/>
              <a:ext cx="720" cy="1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Line 8">
              <a:extLst>
                <a:ext uri="{FF2B5EF4-FFF2-40B4-BE49-F238E27FC236}">
                  <a16:creationId xmlns:a16="http://schemas.microsoft.com/office/drawing/2014/main" id="{C93F59CE-1E68-2FED-64FD-2F69F879B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55" y="6573"/>
              <a:ext cx="72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Line 7">
              <a:extLst>
                <a:ext uri="{FF2B5EF4-FFF2-40B4-BE49-F238E27FC236}">
                  <a16:creationId xmlns:a16="http://schemas.microsoft.com/office/drawing/2014/main" id="{40375495-0753-3FEC-10EE-DE7F2C9A3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5" y="6573"/>
              <a:ext cx="720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Line 6">
              <a:extLst>
                <a:ext uri="{FF2B5EF4-FFF2-40B4-BE49-F238E27FC236}">
                  <a16:creationId xmlns:a16="http://schemas.microsoft.com/office/drawing/2014/main" id="{F3E9F536-6FE1-245D-71BB-6D47E6769F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55" y="6573"/>
              <a:ext cx="54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Line 5">
              <a:extLst>
                <a:ext uri="{FF2B5EF4-FFF2-40B4-BE49-F238E27FC236}">
                  <a16:creationId xmlns:a16="http://schemas.microsoft.com/office/drawing/2014/main" id="{3559EDDE-3F92-DF94-59D0-1505593E6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75" y="6573"/>
              <a:ext cx="1188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3" name="Text Box 62">
            <a:extLst>
              <a:ext uri="{FF2B5EF4-FFF2-40B4-BE49-F238E27FC236}">
                <a16:creationId xmlns:a16="http://schemas.microsoft.com/office/drawing/2014/main" id="{4005F981-362F-51DB-3FE6-AE4E55E46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222" y="6447482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Decay Signal</a:t>
            </a:r>
            <a:endParaRPr lang="ja-JP" altLang="en-US" dirty="0"/>
          </a:p>
        </p:txBody>
      </p:sp>
      <p:sp>
        <p:nvSpPr>
          <p:cNvPr id="64" name="Text Box 62">
            <a:extLst>
              <a:ext uri="{FF2B5EF4-FFF2-40B4-BE49-F238E27FC236}">
                <a16:creationId xmlns:a16="http://schemas.microsoft.com/office/drawing/2014/main" id="{64EE6DD6-CDFE-0CA9-3ED5-C6F7D813D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181" y="5007442"/>
            <a:ext cx="10750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Unstable Particle</a:t>
            </a:r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BCE4848-55F5-D724-5E07-4076D1E8E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29" y="4607549"/>
            <a:ext cx="3452826" cy="118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6497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75785" y="-90154"/>
            <a:ext cx="531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i="1" dirty="0">
                <a:solidFill>
                  <a:srgbClr val="FF0000"/>
                </a:solidFill>
              </a:rPr>
              <a:t>Summary</a:t>
            </a:r>
            <a:endParaRPr kumimoji="1" lang="ja-JP" altLang="en-US" sz="4800" b="1" i="1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4546" y="618183"/>
            <a:ext cx="119150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i="1" dirty="0"/>
              <a:t>No Zeno effects are caused by indirect measurements by c</a:t>
            </a:r>
            <a:r>
              <a:rPr kumimoji="1" lang="en-US" altLang="ja-JP" sz="4000" b="1" i="1" dirty="0"/>
              <a:t>onsciousness. </a:t>
            </a:r>
            <a:r>
              <a:rPr lang="en-US" altLang="ja-JP" sz="4000" b="1" i="1" dirty="0"/>
              <a:t>The quantum Zeno paradox does not arise in quantum AIs if one-way dynamics structures are realized.</a:t>
            </a:r>
            <a:endParaRPr kumimoji="1" lang="en-US" altLang="ja-JP" sz="4000" b="1" i="1" dirty="0"/>
          </a:p>
          <a:p>
            <a:endParaRPr kumimoji="1" lang="ja-JP" altLang="en-US" sz="3600" b="1" i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381" y="3860040"/>
            <a:ext cx="3170199" cy="30308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81" y="5058074"/>
            <a:ext cx="1494503" cy="737035"/>
          </a:xfrm>
          <a:prstGeom prst="rect">
            <a:avLst/>
          </a:prstGeom>
        </p:spPr>
      </p:pic>
      <p:cxnSp>
        <p:nvCxnSpPr>
          <p:cNvPr id="6" name="曲線コネクタ 5"/>
          <p:cNvCxnSpPr/>
          <p:nvPr/>
        </p:nvCxnSpPr>
        <p:spPr>
          <a:xfrm rot="10800000">
            <a:off x="2035932" y="4692376"/>
            <a:ext cx="1462628" cy="849802"/>
          </a:xfrm>
          <a:prstGeom prst="curvedConnector3">
            <a:avLst/>
          </a:prstGeom>
          <a:ln w="171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pedia.myjcom.jp/ja/9/91/350px-Schrodingers_cat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8567" y="3744338"/>
            <a:ext cx="5920993" cy="3146586"/>
          </a:xfrm>
          <a:prstGeom prst="rect">
            <a:avLst/>
          </a:prstGeom>
          <a:noFill/>
        </p:spPr>
      </p:pic>
      <p:sp>
        <p:nvSpPr>
          <p:cNvPr id="9" name="下カーブ矢印 8"/>
          <p:cNvSpPr/>
          <p:nvPr/>
        </p:nvSpPr>
        <p:spPr>
          <a:xfrm>
            <a:off x="2035931" y="3343629"/>
            <a:ext cx="8292925" cy="982821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0" name="曲線コネクタ 9"/>
          <p:cNvCxnSpPr>
            <a:endCxn id="5" idx="3"/>
          </p:cNvCxnSpPr>
          <p:nvPr/>
        </p:nvCxnSpPr>
        <p:spPr>
          <a:xfrm rot="10800000" flipV="1">
            <a:off x="4985084" y="4871686"/>
            <a:ext cx="1351442" cy="554906"/>
          </a:xfrm>
          <a:prstGeom prst="curvedConnector3">
            <a:avLst/>
          </a:prstGeom>
          <a:ln w="158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禁止 10"/>
          <p:cNvSpPr/>
          <p:nvPr/>
        </p:nvSpPr>
        <p:spPr>
          <a:xfrm>
            <a:off x="5400422" y="2884021"/>
            <a:ext cx="936104" cy="864096"/>
          </a:xfrm>
          <a:prstGeom prst="noSmoking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7662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4C4A3-0A42-248D-5438-85D44C79C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C51C6C-735D-1281-F7D6-D41B94ED45CA}"/>
              </a:ext>
            </a:extLst>
          </p:cNvPr>
          <p:cNvSpPr txBox="1"/>
          <p:nvPr/>
        </p:nvSpPr>
        <p:spPr>
          <a:xfrm>
            <a:off x="154546" y="810956"/>
            <a:ext cx="11915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P明朝E" panose="02020900000000000000" pitchFamily="18" charset="-128"/>
                <a:ea typeface="HGP明朝E" panose="02020900000000000000" pitchFamily="18" charset="-128"/>
              </a:rPr>
              <a:t>意識による間接測定では、いかなるゼノン効果も生じない。量子</a:t>
            </a:r>
            <a:r>
              <a:rPr lang="en-US" altLang="ja-JP" sz="4000" dirty="0">
                <a:latin typeface="HGP明朝E" panose="02020900000000000000" pitchFamily="18" charset="-128"/>
                <a:ea typeface="HGP明朝E" panose="02020900000000000000" pitchFamily="18" charset="-128"/>
              </a:rPr>
              <a:t>AI</a:t>
            </a:r>
            <a:r>
              <a:rPr lang="ja-JP" altLang="en-US" sz="4000" dirty="0">
                <a:latin typeface="HGP明朝E" panose="02020900000000000000" pitchFamily="18" charset="-128"/>
                <a:ea typeface="HGP明朝E" panose="02020900000000000000" pitchFamily="18" charset="-128"/>
              </a:rPr>
              <a:t>同士の会話でも一方向性ダイナミクスが実現していれば、量子ゼノンのパラドクスも起きない。</a:t>
            </a:r>
            <a:endParaRPr kumimoji="1" lang="en-US" altLang="ja-JP" sz="4000" i="1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086CE1-79CC-8E40-1318-9CFDBA224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381" y="3860040"/>
            <a:ext cx="3170199" cy="30308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06EE1C0-5156-9CD2-D39B-8088CE550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81" y="5058074"/>
            <a:ext cx="1494503" cy="737035"/>
          </a:xfrm>
          <a:prstGeom prst="rect">
            <a:avLst/>
          </a:prstGeom>
        </p:spPr>
      </p:pic>
      <p:cxnSp>
        <p:nvCxnSpPr>
          <p:cNvPr id="6" name="曲線コネクタ 5">
            <a:extLst>
              <a:ext uri="{FF2B5EF4-FFF2-40B4-BE49-F238E27FC236}">
                <a16:creationId xmlns:a16="http://schemas.microsoft.com/office/drawing/2014/main" id="{5070E267-F766-EC75-EDA7-CF5F9B2C8450}"/>
              </a:ext>
            </a:extLst>
          </p:cNvPr>
          <p:cNvCxnSpPr/>
          <p:nvPr/>
        </p:nvCxnSpPr>
        <p:spPr>
          <a:xfrm rot="10800000">
            <a:off x="2035932" y="4692376"/>
            <a:ext cx="1462628" cy="849802"/>
          </a:xfrm>
          <a:prstGeom prst="curvedConnector3">
            <a:avLst/>
          </a:prstGeom>
          <a:ln w="171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pedia.myjcom.jp/ja/9/91/350px-Schrodingers_cat.svg">
            <a:extLst>
              <a:ext uri="{FF2B5EF4-FFF2-40B4-BE49-F238E27FC236}">
                <a16:creationId xmlns:a16="http://schemas.microsoft.com/office/drawing/2014/main" id="{D3C2378E-DB5C-9335-01A7-F3103C87E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8567" y="3744338"/>
            <a:ext cx="5920993" cy="3146586"/>
          </a:xfrm>
          <a:prstGeom prst="rect">
            <a:avLst/>
          </a:prstGeom>
          <a:noFill/>
        </p:spPr>
      </p:pic>
      <p:sp>
        <p:nvSpPr>
          <p:cNvPr id="9" name="下カーブ矢印 8">
            <a:extLst>
              <a:ext uri="{FF2B5EF4-FFF2-40B4-BE49-F238E27FC236}">
                <a16:creationId xmlns:a16="http://schemas.microsoft.com/office/drawing/2014/main" id="{F669BD1C-6B84-DD94-1908-46C5D990D61F}"/>
              </a:ext>
            </a:extLst>
          </p:cNvPr>
          <p:cNvSpPr/>
          <p:nvPr/>
        </p:nvSpPr>
        <p:spPr>
          <a:xfrm>
            <a:off x="2035931" y="3343629"/>
            <a:ext cx="8292925" cy="982821"/>
          </a:xfrm>
          <a:prstGeom prst="curved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0" name="曲線コネクタ 9">
            <a:extLst>
              <a:ext uri="{FF2B5EF4-FFF2-40B4-BE49-F238E27FC236}">
                <a16:creationId xmlns:a16="http://schemas.microsoft.com/office/drawing/2014/main" id="{0C0DEB34-3E74-58FB-5462-025D45D46905}"/>
              </a:ext>
            </a:extLst>
          </p:cNvPr>
          <p:cNvCxnSpPr>
            <a:endCxn id="5" idx="3"/>
          </p:cNvCxnSpPr>
          <p:nvPr/>
        </p:nvCxnSpPr>
        <p:spPr>
          <a:xfrm rot="10800000" flipV="1">
            <a:off x="4985084" y="4871686"/>
            <a:ext cx="1351442" cy="554906"/>
          </a:xfrm>
          <a:prstGeom prst="curvedConnector3">
            <a:avLst/>
          </a:prstGeom>
          <a:ln w="158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禁止 10">
            <a:extLst>
              <a:ext uri="{FF2B5EF4-FFF2-40B4-BE49-F238E27FC236}">
                <a16:creationId xmlns:a16="http://schemas.microsoft.com/office/drawing/2014/main" id="{B5E4C33B-6993-FB2D-CCAB-7DF20FBD6B66}"/>
              </a:ext>
            </a:extLst>
          </p:cNvPr>
          <p:cNvSpPr/>
          <p:nvPr/>
        </p:nvSpPr>
        <p:spPr>
          <a:xfrm>
            <a:off x="5400422" y="2884021"/>
            <a:ext cx="936104" cy="864096"/>
          </a:xfrm>
          <a:prstGeom prst="noSmoking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B13CD8-0B45-902C-6079-9FCA7FFDFACD}"/>
              </a:ext>
            </a:extLst>
          </p:cNvPr>
          <p:cNvSpPr txBox="1"/>
          <p:nvPr/>
        </p:nvSpPr>
        <p:spPr>
          <a:xfrm>
            <a:off x="4892842" y="-22003"/>
            <a:ext cx="3384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HGP明朝E" panose="02020900000000000000" pitchFamily="18" charset="-128"/>
                <a:ea typeface="HGP明朝E" panose="02020900000000000000" pitchFamily="18" charset="-128"/>
              </a:rPr>
              <a:t>まとめ</a:t>
            </a:r>
          </a:p>
        </p:txBody>
      </p:sp>
    </p:spTree>
    <p:extLst>
      <p:ext uri="{BB962C8B-B14F-4D97-AF65-F5344CB8AC3E}">
        <p14:creationId xmlns:p14="http://schemas.microsoft.com/office/powerpoint/2010/main" val="3387595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2202</Words>
  <Application>Microsoft Office PowerPoint</Application>
  <PresentationFormat>ワイド画面</PresentationFormat>
  <Paragraphs>300</Paragraphs>
  <Slides>95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95</vt:i4>
      </vt:variant>
    </vt:vector>
  </HeadingPairs>
  <TitlesOfParts>
    <vt:vector size="104" baseType="lpstr">
      <vt:lpstr>HGPｺﾞｼｯｸE</vt:lpstr>
      <vt:lpstr>HGP明朝E</vt:lpstr>
      <vt:lpstr>Arial</vt:lpstr>
      <vt:lpstr>Calibri</vt:lpstr>
      <vt:lpstr>Calibri Light</vt:lpstr>
      <vt:lpstr>Cambria Math</vt:lpstr>
      <vt:lpstr>Helvetica</vt:lpstr>
      <vt:lpstr>Office テーマ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masahiro hotta</dc:creator>
  <cp:lastModifiedBy>masahiro hotta</cp:lastModifiedBy>
  <cp:revision>486</cp:revision>
  <dcterms:created xsi:type="dcterms:W3CDTF">2015-07-20T02:03:37Z</dcterms:created>
  <dcterms:modified xsi:type="dcterms:W3CDTF">2025-08-06T21:18:59Z</dcterms:modified>
</cp:coreProperties>
</file>