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tags/tag16.xml" ContentType="application/vnd.openxmlformats-officedocument.presentationml.tags+xml"/>
  <Override PartName="/ppt/tags/tag18.xml" ContentType="application/vnd.openxmlformats-officedocument.presentationml.tags+xml"/>
  <Override PartName="/ppt/tags/tag27.xml" ContentType="application/vnd.openxmlformats-officedocument.presentationml.tags+xml"/>
  <Override PartName="/ppt/slideLayouts/slideLayout10.xml" ContentType="application/vnd.openxmlformats-officedocument.presentationml.slideLayout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ags/tag7.xml" ContentType="application/vnd.openxmlformats-officedocument.presentationml.tags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tags/tag3.xml" ContentType="application/vnd.openxmlformats-officedocument.presentationml.tags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tags/tag19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tags/tag17.xml" ContentType="application/vnd.openxmlformats-officedocument.presentationml.tags+xml"/>
  <Override PartName="/ppt/tags/tag26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23"/>
  </p:notesMasterIdLst>
  <p:sldIdLst>
    <p:sldId id="381" r:id="rId2"/>
    <p:sldId id="382" r:id="rId3"/>
    <p:sldId id="383" r:id="rId4"/>
    <p:sldId id="385" r:id="rId5"/>
    <p:sldId id="387" r:id="rId6"/>
    <p:sldId id="390" r:id="rId7"/>
    <p:sldId id="433" r:id="rId8"/>
    <p:sldId id="392" r:id="rId9"/>
    <p:sldId id="393" r:id="rId10"/>
    <p:sldId id="398" r:id="rId11"/>
    <p:sldId id="399" r:id="rId12"/>
    <p:sldId id="424" r:id="rId13"/>
    <p:sldId id="436" r:id="rId14"/>
    <p:sldId id="439" r:id="rId15"/>
    <p:sldId id="422" r:id="rId16"/>
    <p:sldId id="423" r:id="rId17"/>
    <p:sldId id="426" r:id="rId18"/>
    <p:sldId id="427" r:id="rId19"/>
    <p:sldId id="428" r:id="rId20"/>
    <p:sldId id="434" r:id="rId21"/>
    <p:sldId id="435" r:id="rId22"/>
  </p:sldIdLst>
  <p:sldSz cx="9144000" cy="6858000" type="screen4x3"/>
  <p:notesSz cx="6805613" cy="9939338"/>
  <p:custDataLst>
    <p:tags r:id="rId24"/>
  </p:custDataLst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  <a:srgbClr val="FF66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0000" autoAdjust="0"/>
  </p:normalViewPr>
  <p:slideViewPr>
    <p:cSldViewPr showGuides="1">
      <p:cViewPr varScale="1">
        <p:scale>
          <a:sx n="40" d="100"/>
          <a:sy n="40" d="100"/>
        </p:scale>
        <p:origin x="-120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CCD743-8002-4A26-9799-B3325CD81CDD}" type="datetimeFigureOut">
              <a:rPr kumimoji="1" lang="ja-JP" altLang="en-US" smtClean="0"/>
              <a:pPr/>
              <a:t>2008/12/20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3537" cy="447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445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28C4FC-0CBC-412A-9898-33013AAFEA4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 smtClean="0"/>
          </a:p>
        </p:txBody>
      </p:sp>
      <p:sp>
        <p:nvSpPr>
          <p:cNvPr id="5530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0428CA-63BA-439A-884B-BA5E69B7DB3A}" type="slidenum">
              <a:rPr lang="ja-JP" altLang="en-US" smtClean="0">
                <a:ea typeface="ＭＳ Ｐゴシック" charset="-128"/>
              </a:rPr>
              <a:pPr/>
              <a:t>10</a:t>
            </a:fld>
            <a:endParaRPr lang="ja-JP" altLang="en-US" smtClean="0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 smtClean="0"/>
          </a:p>
        </p:txBody>
      </p:sp>
      <p:sp>
        <p:nvSpPr>
          <p:cNvPr id="6042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5F950F5-6047-4B98-9378-7FB8F7DEFC64}" type="slidenum">
              <a:rPr lang="ja-JP" altLang="en-US" smtClean="0">
                <a:ea typeface="ＭＳ Ｐゴシック" charset="-128"/>
              </a:rPr>
              <a:pPr/>
              <a:t>16</a:t>
            </a:fld>
            <a:endParaRPr lang="ja-JP" altLang="en-US" smtClean="0">
              <a:ea typeface="ＭＳ Ｐゴシック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タイトル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 smtClean="0"/>
              <a:t>マスタ サブタイトルの書式設定</a:t>
            </a:r>
            <a:endParaRPr kumimoji="0" lang="en-US"/>
          </a:p>
        </p:txBody>
      </p:sp>
      <p:sp>
        <p:nvSpPr>
          <p:cNvPr id="28" name="日付プレースホルダ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fld id="{8A2F1400-1ECF-4CD5-9CE0-3A584E6F970A}" type="datetimeFigureOut">
              <a:rPr kumimoji="1" lang="ja-JP" altLang="en-US" smtClean="0"/>
              <a:pPr/>
              <a:t>2008/12/20</a:t>
            </a:fld>
            <a:endParaRPr kumimoji="1" lang="ja-JP" altLang="en-US"/>
          </a:p>
        </p:txBody>
      </p:sp>
      <p:sp>
        <p:nvSpPr>
          <p:cNvPr id="17" name="フッター プレースホルダ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29" name="スライド番号プレースホルダ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  <a:prstGeom prst="rect">
            <a:avLst/>
          </a:prstGeom>
        </p:spPr>
        <p:txBody>
          <a:bodyPr/>
          <a:lstStyle/>
          <a:p>
            <a:fld id="{B71159AF-EF89-431B-9F24-A7441AFF034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21" name="正方形/長方形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正方形/長方形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正方形/長方形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正方形/長方形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8A2F1400-1ECF-4CD5-9CE0-3A584E6F970A}" type="datetimeFigureOut">
              <a:rPr kumimoji="1" lang="ja-JP" altLang="en-US" smtClean="0"/>
              <a:pPr/>
              <a:t>2008/12/20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2928926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B71159AF-EF89-431B-9F24-A7441AFF034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8A2F1400-1ECF-4CD5-9CE0-3A584E6F970A}" type="datetimeFigureOut">
              <a:rPr kumimoji="1" lang="ja-JP" altLang="en-US" smtClean="0"/>
              <a:pPr/>
              <a:t>2008/12/20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2928926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B71159AF-EF89-431B-9F24-A7441AFF034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二等辺三角形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直線コネクタ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コンテンツ プレースホルダ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7" name="タイトル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正方形/長方形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8A2F1400-1ECF-4CD5-9CE0-3A584E6F970A}" type="datetimeFigureOut">
              <a:rPr kumimoji="1" lang="ja-JP" altLang="en-US" smtClean="0"/>
              <a:pPr/>
              <a:t>2008/12/20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2928926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B71159AF-EF89-431B-9F24-A7441AFF034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9" name="コンテンツ プレースホルダ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1" name="コンテンツ プレースホルダ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8A2F1400-1ECF-4CD5-9CE0-3A584E6F970A}" type="datetimeFigureOut">
              <a:rPr kumimoji="1" lang="ja-JP" altLang="en-US" smtClean="0"/>
              <a:pPr/>
              <a:t>2008/12/20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>
          <a:xfrm>
            <a:off x="2928926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B71159AF-EF89-431B-9F24-A7441AFF034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11" name="コンテンツ プレースホルダ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3" name="コンテンツ プレースホルダ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8A2F1400-1ECF-4CD5-9CE0-3A584E6F970A}" type="datetimeFigureOut">
              <a:rPr kumimoji="1" lang="ja-JP" altLang="en-US" smtClean="0"/>
              <a:pPr/>
              <a:t>2008/12/20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2928926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B71159AF-EF89-431B-9F24-A7441AFF034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8" name="直線コネクタ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直線コネクタ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二等辺三角形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コンテンツ プレースホルダ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8A2F1400-1ECF-4CD5-9CE0-3A584E6F970A}" type="datetimeFigureOut">
              <a:rPr kumimoji="1" lang="ja-JP" altLang="en-US" smtClean="0"/>
              <a:pPr/>
              <a:t>2008/12/20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2928926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B71159AF-EF89-431B-9F24-A7441AFF034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8" name="直線コネクタ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二等辺三角形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正方形/長方形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タイトル プレースホルダ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3" name="テキスト プレースホルダ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29" name="直線コネクタ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1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1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1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1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1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1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1.xml"/><Relationship Id="rId13" Type="http://schemas.openxmlformats.org/officeDocument/2006/relationships/image" Target="../media/image18.png"/><Relationship Id="rId3" Type="http://schemas.openxmlformats.org/officeDocument/2006/relationships/tags" Target="../tags/tag4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7.png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11" Type="http://schemas.openxmlformats.org/officeDocument/2006/relationships/image" Target="../media/image16.png"/><Relationship Id="rId5" Type="http://schemas.openxmlformats.org/officeDocument/2006/relationships/tags" Target="../tags/tag6.xml"/><Relationship Id="rId10" Type="http://schemas.openxmlformats.org/officeDocument/2006/relationships/image" Target="../media/image15.png"/><Relationship Id="rId4" Type="http://schemas.openxmlformats.org/officeDocument/2006/relationships/tags" Target="../tags/tag5.xml"/><Relationship Id="rId9" Type="http://schemas.openxmlformats.org/officeDocument/2006/relationships/image" Target="../media/image14.png"/><Relationship Id="rId14" Type="http://schemas.openxmlformats.org/officeDocument/2006/relationships/image" Target="../media/image19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tags" Target="../tags/tag15.xml"/><Relationship Id="rId13" Type="http://schemas.openxmlformats.org/officeDocument/2006/relationships/image" Target="../media/image20.png"/><Relationship Id="rId18" Type="http://schemas.openxmlformats.org/officeDocument/2006/relationships/image" Target="../media/image25.png"/><Relationship Id="rId3" Type="http://schemas.openxmlformats.org/officeDocument/2006/relationships/tags" Target="../tags/tag10.xml"/><Relationship Id="rId21" Type="http://schemas.openxmlformats.org/officeDocument/2006/relationships/image" Target="../media/image28.png"/><Relationship Id="rId7" Type="http://schemas.openxmlformats.org/officeDocument/2006/relationships/tags" Target="../tags/tag14.xml"/><Relationship Id="rId12" Type="http://schemas.openxmlformats.org/officeDocument/2006/relationships/slideLayout" Target="../slideLayouts/slideLayout7.xml"/><Relationship Id="rId17" Type="http://schemas.openxmlformats.org/officeDocument/2006/relationships/image" Target="../media/image24.png"/><Relationship Id="rId2" Type="http://schemas.openxmlformats.org/officeDocument/2006/relationships/tags" Target="../tags/tag9.xml"/><Relationship Id="rId16" Type="http://schemas.openxmlformats.org/officeDocument/2006/relationships/image" Target="../media/image23.png"/><Relationship Id="rId20" Type="http://schemas.openxmlformats.org/officeDocument/2006/relationships/image" Target="../media/image27.png"/><Relationship Id="rId1" Type="http://schemas.openxmlformats.org/officeDocument/2006/relationships/tags" Target="../tags/tag8.xml"/><Relationship Id="rId6" Type="http://schemas.openxmlformats.org/officeDocument/2006/relationships/tags" Target="../tags/tag13.xml"/><Relationship Id="rId11" Type="http://schemas.openxmlformats.org/officeDocument/2006/relationships/tags" Target="../tags/tag18.xml"/><Relationship Id="rId5" Type="http://schemas.openxmlformats.org/officeDocument/2006/relationships/tags" Target="../tags/tag12.xml"/><Relationship Id="rId15" Type="http://schemas.openxmlformats.org/officeDocument/2006/relationships/image" Target="../media/image22.png"/><Relationship Id="rId23" Type="http://schemas.openxmlformats.org/officeDocument/2006/relationships/image" Target="../media/image30.png"/><Relationship Id="rId10" Type="http://schemas.openxmlformats.org/officeDocument/2006/relationships/tags" Target="../tags/tag17.xml"/><Relationship Id="rId19" Type="http://schemas.openxmlformats.org/officeDocument/2006/relationships/image" Target="../media/image26.png"/><Relationship Id="rId4" Type="http://schemas.openxmlformats.org/officeDocument/2006/relationships/tags" Target="../tags/tag11.xml"/><Relationship Id="rId9" Type="http://schemas.openxmlformats.org/officeDocument/2006/relationships/tags" Target="../tags/tag16.xml"/><Relationship Id="rId14" Type="http://schemas.openxmlformats.org/officeDocument/2006/relationships/image" Target="../media/image21.png"/><Relationship Id="rId22" Type="http://schemas.openxmlformats.org/officeDocument/2006/relationships/image" Target="../media/image29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3" Type="http://schemas.openxmlformats.org/officeDocument/2006/relationships/tags" Target="../tags/tag21.xml"/><Relationship Id="rId7" Type="http://schemas.openxmlformats.org/officeDocument/2006/relationships/image" Target="../media/image32.png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6" Type="http://schemas.openxmlformats.org/officeDocument/2006/relationships/image" Target="../media/image31.jpeg"/><Relationship Id="rId5" Type="http://schemas.openxmlformats.org/officeDocument/2006/relationships/slideLayout" Target="../slideLayouts/slideLayout7.xml"/><Relationship Id="rId10" Type="http://schemas.openxmlformats.org/officeDocument/2006/relationships/image" Target="../media/image35.png"/><Relationship Id="rId4" Type="http://schemas.openxmlformats.org/officeDocument/2006/relationships/tags" Target="../tags/tag22.xml"/><Relationship Id="rId9" Type="http://schemas.openxmlformats.org/officeDocument/2006/relationships/image" Target="../media/image3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33.png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6" Type="http://schemas.openxmlformats.org/officeDocument/2006/relationships/image" Target="../media/image32.png"/><Relationship Id="rId5" Type="http://schemas.openxmlformats.org/officeDocument/2006/relationships/image" Target="../media/image36.jpeg"/><Relationship Id="rId4" Type="http://schemas.openxmlformats.org/officeDocument/2006/relationships/notesSlide" Target="../notesSlides/notesSlide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5.xml"/><Relationship Id="rId4" Type="http://schemas.openxmlformats.org/officeDocument/2006/relationships/image" Target="../media/image38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6.xml"/><Relationship Id="rId4" Type="http://schemas.openxmlformats.org/officeDocument/2006/relationships/image" Target="../media/image38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7.xml"/><Relationship Id="rId4" Type="http://schemas.openxmlformats.org/officeDocument/2006/relationships/image" Target="../media/image38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タイトル 1"/>
          <p:cNvSpPr>
            <a:spLocks noGrp="1"/>
          </p:cNvSpPr>
          <p:nvPr>
            <p:ph type="title"/>
          </p:nvPr>
        </p:nvSpPr>
        <p:spPr>
          <a:xfrm>
            <a:off x="1219200" y="2857500"/>
            <a:ext cx="6858000" cy="995363"/>
          </a:xfrm>
        </p:spPr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altLang="ja-JP" sz="3600" dirty="0" smtClean="0"/>
              <a:t>  </a:t>
            </a:r>
            <a:r>
              <a:rPr lang="ja-JP" altLang="en-US" sz="3600" dirty="0" smtClean="0"/>
              <a:t>格子シミュレーションによる</a:t>
            </a:r>
            <a:r>
              <a:rPr lang="en-US" altLang="ja-JP" sz="3600" dirty="0" smtClean="0"/>
              <a:t/>
            </a:r>
            <a:br>
              <a:rPr lang="en-US" altLang="ja-JP" sz="3600" dirty="0" smtClean="0"/>
            </a:br>
            <a:r>
              <a:rPr lang="ja-JP" altLang="en-US" sz="3600" dirty="0" smtClean="0"/>
              <a:t>非自明固定点の探索</a:t>
            </a:r>
            <a:r>
              <a:rPr lang="en-US" altLang="ja-JP" sz="3600" dirty="0" smtClean="0"/>
              <a:t/>
            </a:r>
            <a:br>
              <a:rPr lang="en-US" altLang="ja-JP" sz="3600" dirty="0" smtClean="0"/>
            </a:br>
            <a:endParaRPr lang="ja-JP" altLang="en-US" sz="3600" dirty="0" smtClean="0"/>
          </a:p>
        </p:txBody>
      </p:sp>
      <p:sp>
        <p:nvSpPr>
          <p:cNvPr id="3075" name="サブタイトル 2"/>
          <p:cNvSpPr>
            <a:spLocks noGrp="1"/>
          </p:cNvSpPr>
          <p:nvPr>
            <p:ph type="body" idx="1"/>
          </p:nvPr>
        </p:nvSpPr>
        <p:spPr>
          <a:xfrm>
            <a:off x="1362075" y="4552950"/>
            <a:ext cx="6781800" cy="804863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ja-JP" alt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伊藤　悦子　基研→工学院大学</a:t>
            </a:r>
            <a:endParaRPr lang="en-US" altLang="ja-JP" sz="28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052" name="テキスト ボックス 3"/>
          <p:cNvSpPr txBox="1">
            <a:spLocks noChangeArrowheads="1"/>
          </p:cNvSpPr>
          <p:nvPr/>
        </p:nvSpPr>
        <p:spPr bwMode="auto">
          <a:xfrm>
            <a:off x="1357313" y="6215063"/>
            <a:ext cx="69294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ja-JP"/>
              <a:t>2008/12/20,</a:t>
            </a:r>
            <a:r>
              <a:rPr lang="ja-JP" altLang="en-US"/>
              <a:t>理研シンポジウム「場と弦の理論の新展開に向けて」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テキスト ボックス 3"/>
          <p:cNvSpPr txBox="1">
            <a:spLocks noChangeArrowheads="1"/>
          </p:cNvSpPr>
          <p:nvPr/>
        </p:nvSpPr>
        <p:spPr bwMode="auto">
          <a:xfrm>
            <a:off x="642938" y="285750"/>
            <a:ext cx="76438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/>
              <a:t>We choose the renormalization scheme:</a:t>
            </a:r>
            <a:endParaRPr lang="ja-JP" altLang="en-US"/>
          </a:p>
        </p:txBody>
      </p:sp>
      <p:grpSp>
        <p:nvGrpSpPr>
          <p:cNvPr id="2" name="グループ化 10"/>
          <p:cNvGrpSpPr>
            <a:grpSpLocks/>
          </p:cNvGrpSpPr>
          <p:nvPr/>
        </p:nvGrpSpPr>
        <p:grpSpPr bwMode="auto">
          <a:xfrm>
            <a:off x="714375" y="928688"/>
            <a:ext cx="7573963" cy="942975"/>
            <a:chOff x="557763" y="2502480"/>
            <a:chExt cx="7574705" cy="943536"/>
          </a:xfrm>
        </p:grpSpPr>
        <p:pic>
          <p:nvPicPr>
            <p:cNvPr id="19473" name="図 11" descr="txp_fig.bmp"/>
            <p:cNvPicPr>
              <a:picLocks noChangeAspect="1"/>
            </p:cNvPicPr>
            <p:nvPr>
              <p:custDataLst>
                <p:tags r:id="rId5"/>
              </p:custDataLst>
            </p:nvPr>
          </p:nvPicPr>
          <p:blipFill>
            <a:blip r:embed="rId9"/>
            <a:srcRect/>
            <a:stretch>
              <a:fillRect/>
            </a:stretch>
          </p:blipFill>
          <p:spPr bwMode="auto">
            <a:xfrm>
              <a:off x="7786710" y="3000372"/>
              <a:ext cx="345758" cy="4456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474" name="図 12" descr="txp_fig.bmp"/>
            <p:cNvPicPr>
              <a:picLocks noChangeAspect="1"/>
            </p:cNvPicPr>
            <p:nvPr>
              <p:custDataLst>
                <p:tags r:id="rId6"/>
              </p:custDataLst>
            </p:nvPr>
          </p:nvPicPr>
          <p:blipFill>
            <a:blip r:embed="rId10"/>
            <a:srcRect/>
            <a:stretch>
              <a:fillRect/>
            </a:stretch>
          </p:blipFill>
          <p:spPr bwMode="auto">
            <a:xfrm>
              <a:off x="557763" y="2502480"/>
              <a:ext cx="7063217" cy="6814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14" name="直線コネクタ 13"/>
            <p:cNvCxnSpPr/>
            <p:nvPr/>
          </p:nvCxnSpPr>
          <p:spPr>
            <a:xfrm rot="5400000">
              <a:off x="7322569" y="2750384"/>
              <a:ext cx="784692" cy="42866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9462" name="Picture 2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6786578" y="2714620"/>
            <a:ext cx="2005013" cy="1963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" name="角丸四角形 29"/>
          <p:cNvSpPr/>
          <p:nvPr/>
        </p:nvSpPr>
        <p:spPr>
          <a:xfrm>
            <a:off x="785813" y="5099060"/>
            <a:ext cx="7000875" cy="121443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cxnSp>
        <p:nvCxnSpPr>
          <p:cNvPr id="31" name="直線コネクタ 30"/>
          <p:cNvCxnSpPr/>
          <p:nvPr/>
        </p:nvCxnSpPr>
        <p:spPr>
          <a:xfrm rot="5400000">
            <a:off x="6322219" y="5750729"/>
            <a:ext cx="642938" cy="28575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465" name="図 31" descr="txp_fig.bmp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9"/>
          <a:srcRect/>
          <a:stretch>
            <a:fillRect/>
          </a:stretch>
        </p:blipFill>
        <p:spPr bwMode="auto">
          <a:xfrm>
            <a:off x="6858000" y="5715010"/>
            <a:ext cx="35718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6" name="図 3" descr="txp_fig.bmp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2"/>
          <a:srcRect/>
          <a:stretch>
            <a:fillRect/>
          </a:stretch>
        </p:blipFill>
        <p:spPr bwMode="auto">
          <a:xfrm>
            <a:off x="428596" y="2071678"/>
            <a:ext cx="18272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7" name="テキスト ボックス 8"/>
          <p:cNvSpPr txBox="1">
            <a:spLocks noChangeArrowheads="1"/>
          </p:cNvSpPr>
          <p:nvPr/>
        </p:nvSpPr>
        <p:spPr bwMode="auto">
          <a:xfrm>
            <a:off x="2214533" y="2071678"/>
            <a:ext cx="42862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dirty="0"/>
              <a:t>is estimated by calculating the </a:t>
            </a:r>
            <a:r>
              <a:rPr lang="en-US" altLang="ja-JP" dirty="0" err="1"/>
              <a:t>Creutz</a:t>
            </a:r>
            <a:r>
              <a:rPr lang="en-US" altLang="ja-JP" dirty="0"/>
              <a:t> ratio.</a:t>
            </a:r>
            <a:endParaRPr lang="ja-JP" altLang="en-US" dirty="0"/>
          </a:p>
        </p:txBody>
      </p:sp>
      <p:sp>
        <p:nvSpPr>
          <p:cNvPr id="38" name="正方形/長方形 37"/>
          <p:cNvSpPr/>
          <p:nvPr/>
        </p:nvSpPr>
        <p:spPr>
          <a:xfrm>
            <a:off x="1000125" y="5000635"/>
            <a:ext cx="4643438" cy="3571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9469" name="テキスト ボックス 36"/>
          <p:cNvSpPr txBox="1">
            <a:spLocks noChangeArrowheads="1"/>
          </p:cNvSpPr>
          <p:nvPr/>
        </p:nvSpPr>
        <p:spPr bwMode="auto">
          <a:xfrm>
            <a:off x="1000125" y="4929198"/>
            <a:ext cx="48577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/>
              <a:t>Renormalized coupling in “</a:t>
            </a:r>
            <a:r>
              <a:rPr lang="en-US" altLang="ja-JP">
                <a:solidFill>
                  <a:srgbClr val="FF0000"/>
                </a:solidFill>
              </a:rPr>
              <a:t>Wilson loop scheme</a:t>
            </a:r>
            <a:r>
              <a:rPr lang="en-US" altLang="ja-JP"/>
              <a:t>”</a:t>
            </a:r>
            <a:endParaRPr lang="ja-JP" altLang="en-US"/>
          </a:p>
        </p:txBody>
      </p:sp>
      <p:sp>
        <p:nvSpPr>
          <p:cNvPr id="19470" name="テキスト ボックス 18"/>
          <p:cNvSpPr txBox="1">
            <a:spLocks noChangeArrowheads="1"/>
          </p:cNvSpPr>
          <p:nvPr/>
        </p:nvSpPr>
        <p:spPr bwMode="auto">
          <a:xfrm>
            <a:off x="1285852" y="3929066"/>
            <a:ext cx="42862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2800" dirty="0">
                <a:solidFill>
                  <a:srgbClr val="FF0000"/>
                </a:solidFill>
              </a:rPr>
              <a:t>No O(a/L) contribution!!</a:t>
            </a:r>
            <a:endParaRPr lang="ja-JP" altLang="en-US" sz="2800" dirty="0">
              <a:solidFill>
                <a:srgbClr val="FF0000"/>
              </a:solidFill>
            </a:endParaRPr>
          </a:p>
        </p:txBody>
      </p:sp>
      <p:pic>
        <p:nvPicPr>
          <p:cNvPr id="19471" name="図 19" descr="txp_fig.bmp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3"/>
          <a:srcRect/>
          <a:stretch>
            <a:fillRect/>
          </a:stretch>
        </p:blipFill>
        <p:spPr bwMode="auto">
          <a:xfrm>
            <a:off x="285720" y="2928934"/>
            <a:ext cx="60563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72" name="図 20" descr="txp_fig.bmp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4"/>
          <a:srcRect/>
          <a:stretch>
            <a:fillRect/>
          </a:stretch>
        </p:blipFill>
        <p:spPr bwMode="auto">
          <a:xfrm>
            <a:off x="1471613" y="5429260"/>
            <a:ext cx="5029200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9"/>
          <p:cNvSpPr txBox="1">
            <a:spLocks/>
          </p:cNvSpPr>
          <p:nvPr/>
        </p:nvSpPr>
        <p:spPr>
          <a:xfrm>
            <a:off x="485775" y="1071563"/>
            <a:ext cx="8229600" cy="2357437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 marL="274320" indent="-274320" fontAlgn="auto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defRPr/>
            </a:pPr>
            <a:r>
              <a:rPr lang="en-US" altLang="ja-JP" sz="3000" dirty="0">
                <a:latin typeface="+mn-lt"/>
                <a:ea typeface="+mn-ea"/>
              </a:rPr>
              <a:t>fix the free parameter in the renormalization condition</a:t>
            </a:r>
          </a:p>
          <a:p>
            <a:pPr marL="274320" indent="-274320" fontAlgn="auto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defRPr/>
            </a:pPr>
            <a:r>
              <a:rPr lang="en-US" altLang="ja-JP" sz="3000" dirty="0">
                <a:latin typeface="+mn-lt"/>
                <a:ea typeface="+mn-ea"/>
              </a:rPr>
              <a:t>take the continuum limit</a:t>
            </a:r>
          </a:p>
          <a:p>
            <a:pPr marL="274320" indent="-274320" fontAlgn="auto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defRPr/>
            </a:pPr>
            <a:r>
              <a:rPr lang="en-US" altLang="ja-JP" sz="3000" dirty="0">
                <a:latin typeface="+mn-lt"/>
                <a:ea typeface="+mn-ea"/>
              </a:rPr>
              <a:t>     is the scale which defines the running coupling constant of </a:t>
            </a:r>
            <a:r>
              <a:rPr lang="en-US" altLang="ja-JP" sz="3000" dirty="0">
                <a:solidFill>
                  <a:srgbClr val="FF0000"/>
                </a:solidFill>
                <a:latin typeface="+mn-lt"/>
                <a:ea typeface="+mn-ea"/>
              </a:rPr>
              <a:t>step scaling</a:t>
            </a:r>
            <a:endParaRPr lang="ja-JP" altLang="en-US" sz="3000" dirty="0">
              <a:solidFill>
                <a:srgbClr val="FF0000"/>
              </a:solidFill>
              <a:latin typeface="+mn-lt"/>
              <a:ea typeface="+mn-ea"/>
            </a:endParaRPr>
          </a:p>
        </p:txBody>
      </p:sp>
      <p:pic>
        <p:nvPicPr>
          <p:cNvPr id="20483" name="図 21" descr="txp_fig.bmp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13"/>
          <a:srcRect/>
          <a:stretch>
            <a:fillRect/>
          </a:stretch>
        </p:blipFill>
        <p:spPr bwMode="auto">
          <a:xfrm>
            <a:off x="4929188" y="2071688"/>
            <a:ext cx="1042987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4" name="図 3" descr="txp_fig.bmp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4"/>
          <a:srcRect/>
          <a:stretch>
            <a:fillRect/>
          </a:stretch>
        </p:blipFill>
        <p:spPr bwMode="auto">
          <a:xfrm>
            <a:off x="3214688" y="1571625"/>
            <a:ext cx="4087812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5" name="図 16" descr="txp_fig.bmp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5"/>
          <a:srcRect/>
          <a:stretch>
            <a:fillRect/>
          </a:stretch>
        </p:blipFill>
        <p:spPr bwMode="auto">
          <a:xfrm>
            <a:off x="4929188" y="344488"/>
            <a:ext cx="1785937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6" name="テキスト ボックス 17"/>
          <p:cNvSpPr txBox="1">
            <a:spLocks noChangeArrowheads="1"/>
          </p:cNvSpPr>
          <p:nvPr/>
        </p:nvSpPr>
        <p:spPr bwMode="auto">
          <a:xfrm>
            <a:off x="2357438" y="357188"/>
            <a:ext cx="25003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/>
              <a:t>renormalized coupling</a:t>
            </a:r>
            <a:endParaRPr lang="ja-JP" altLang="en-US"/>
          </a:p>
        </p:txBody>
      </p:sp>
      <p:sp>
        <p:nvSpPr>
          <p:cNvPr id="7" name="角丸四角形 6"/>
          <p:cNvSpPr/>
          <p:nvPr/>
        </p:nvSpPr>
        <p:spPr>
          <a:xfrm>
            <a:off x="2214563" y="142875"/>
            <a:ext cx="4857750" cy="85725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pic>
        <p:nvPicPr>
          <p:cNvPr id="20488" name="図 20" descr="txp_fig.bmp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6"/>
          <a:srcRect/>
          <a:stretch>
            <a:fillRect/>
          </a:stretch>
        </p:blipFill>
        <p:spPr bwMode="auto">
          <a:xfrm>
            <a:off x="928688" y="2571750"/>
            <a:ext cx="41910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角丸四角形 8"/>
          <p:cNvSpPr/>
          <p:nvPr/>
        </p:nvSpPr>
        <p:spPr>
          <a:xfrm>
            <a:off x="785813" y="3643313"/>
            <a:ext cx="8143875" cy="192881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0490" name="テキスト ボックス 9"/>
          <p:cNvSpPr txBox="1">
            <a:spLocks noChangeArrowheads="1"/>
          </p:cNvSpPr>
          <p:nvPr/>
        </p:nvSpPr>
        <p:spPr bwMode="auto">
          <a:xfrm>
            <a:off x="857250" y="4786313"/>
            <a:ext cx="78581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/>
              <a:t>To take the continuum limit, we have to set the scale “     ”. </a:t>
            </a:r>
          </a:p>
          <a:p>
            <a:r>
              <a:rPr lang="en-US" altLang="ja-JP"/>
              <a:t>It corresponds to  tuning        to keep a certain input physical parameter constant. </a:t>
            </a:r>
            <a:endParaRPr lang="ja-JP" altLang="en-US"/>
          </a:p>
        </p:txBody>
      </p:sp>
      <p:pic>
        <p:nvPicPr>
          <p:cNvPr id="20491" name="図 10" descr="txp_fig.bmp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7"/>
          <a:srcRect/>
          <a:stretch>
            <a:fillRect/>
          </a:stretch>
        </p:blipFill>
        <p:spPr bwMode="auto">
          <a:xfrm>
            <a:off x="3355975" y="5089525"/>
            <a:ext cx="206375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2" name="図 11" descr="txp_fig.bmp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8"/>
          <a:srcRect/>
          <a:stretch>
            <a:fillRect/>
          </a:stretch>
        </p:blipFill>
        <p:spPr bwMode="auto">
          <a:xfrm>
            <a:off x="6000750" y="4929188"/>
            <a:ext cx="149225" cy="14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正方形/長方形 12"/>
          <p:cNvSpPr/>
          <p:nvPr/>
        </p:nvSpPr>
        <p:spPr>
          <a:xfrm>
            <a:off x="1143000" y="3500438"/>
            <a:ext cx="3357563" cy="2143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0494" name="テキスト ボックス 13"/>
          <p:cNvSpPr txBox="1">
            <a:spLocks noChangeArrowheads="1"/>
          </p:cNvSpPr>
          <p:nvPr/>
        </p:nvSpPr>
        <p:spPr bwMode="auto">
          <a:xfrm>
            <a:off x="1143000" y="3487738"/>
            <a:ext cx="35718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/>
              <a:t>How to take the continuum limit</a:t>
            </a:r>
            <a:endParaRPr lang="ja-JP" altLang="en-US"/>
          </a:p>
        </p:txBody>
      </p:sp>
      <p:pic>
        <p:nvPicPr>
          <p:cNvPr id="20495" name="図 14" descr="txp_fig.bmp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19"/>
          <a:srcRect/>
          <a:stretch>
            <a:fillRect/>
          </a:stretch>
        </p:blipFill>
        <p:spPr bwMode="auto">
          <a:xfrm>
            <a:off x="1443038" y="4000500"/>
            <a:ext cx="5986462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6" name="図 15" descr="txp_fig.bmp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20"/>
          <a:srcRect/>
          <a:stretch>
            <a:fillRect/>
          </a:stretch>
        </p:blipFill>
        <p:spPr bwMode="auto">
          <a:xfrm>
            <a:off x="3579813" y="4500563"/>
            <a:ext cx="563562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7" name="図 16" descr="txp_fig.bmp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21"/>
          <a:srcRect/>
          <a:stretch>
            <a:fillRect/>
          </a:stretch>
        </p:blipFill>
        <p:spPr bwMode="auto">
          <a:xfrm>
            <a:off x="6572250" y="6500813"/>
            <a:ext cx="1928813" cy="16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8" name="図 17" descr="txp_fig.bmp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22"/>
          <a:srcRect/>
          <a:stretch>
            <a:fillRect/>
          </a:stretch>
        </p:blipFill>
        <p:spPr bwMode="auto">
          <a:xfrm>
            <a:off x="2571750" y="6000750"/>
            <a:ext cx="1285875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9" name="図 18" descr="txp_fig.bmp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23"/>
          <a:srcRect/>
          <a:stretch>
            <a:fillRect/>
          </a:stretch>
        </p:blipFill>
        <p:spPr bwMode="auto">
          <a:xfrm>
            <a:off x="5786438" y="6000750"/>
            <a:ext cx="1214437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右矢印 19"/>
          <p:cNvSpPr/>
          <p:nvPr/>
        </p:nvSpPr>
        <p:spPr>
          <a:xfrm>
            <a:off x="4071938" y="6000750"/>
            <a:ext cx="642937" cy="4286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0501" name="テキスト ボックス 21"/>
          <p:cNvSpPr txBox="1">
            <a:spLocks noChangeArrowheads="1"/>
          </p:cNvSpPr>
          <p:nvPr/>
        </p:nvSpPr>
        <p:spPr bwMode="auto">
          <a:xfrm>
            <a:off x="1857375" y="5997575"/>
            <a:ext cx="12858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/>
              <a:t>input</a:t>
            </a:r>
          </a:p>
          <a:p>
            <a:endParaRPr lang="en-US" altLang="ja-JP"/>
          </a:p>
        </p:txBody>
      </p:sp>
      <p:sp>
        <p:nvSpPr>
          <p:cNvPr id="20502" name="テキスト ボックス 22"/>
          <p:cNvSpPr txBox="1">
            <a:spLocks noChangeArrowheads="1"/>
          </p:cNvSpPr>
          <p:nvPr/>
        </p:nvSpPr>
        <p:spPr bwMode="auto">
          <a:xfrm>
            <a:off x="5000625" y="6000750"/>
            <a:ext cx="19288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/>
              <a:t>output</a:t>
            </a:r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ja-JP" altLang="en-US" dirty="0" smtClean="0"/>
              <a:t>シミュレーションの結果</a:t>
            </a:r>
            <a:endParaRPr lang="ja-JP" altLang="en-US" dirty="0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2357422" y="3058539"/>
            <a:ext cx="43577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/>
              <a:t>明日の</a:t>
            </a:r>
            <a:r>
              <a:rPr lang="en-US" altLang="ja-JP" sz="3200" dirty="0" smtClean="0"/>
              <a:t>1</a:t>
            </a:r>
            <a:r>
              <a:rPr lang="ja-JP" altLang="en-US" sz="3200" dirty="0" smtClean="0"/>
              <a:t>時間トークで！</a:t>
            </a:r>
            <a:endParaRPr kumimoji="1" lang="ja-JP" alt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ja-JP" dirty="0" smtClean="0"/>
              <a:t>quenched QCD</a:t>
            </a:r>
            <a:r>
              <a:rPr lang="ja-JP" altLang="en-US" dirty="0" smtClean="0"/>
              <a:t>の場合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(</a:t>
            </a:r>
            <a:r>
              <a:rPr lang="en-US" altLang="ja-JP" dirty="0" err="1" smtClean="0"/>
              <a:t>fermion</a:t>
            </a:r>
            <a:r>
              <a:rPr lang="ja-JP" altLang="en-US" dirty="0" smtClean="0"/>
              <a:t>の</a:t>
            </a:r>
            <a:r>
              <a:rPr lang="en-US" altLang="ja-JP" dirty="0" smtClean="0"/>
              <a:t>loop</a:t>
            </a:r>
            <a:r>
              <a:rPr lang="ja-JP" altLang="en-US" dirty="0" smtClean="0"/>
              <a:t>はない</a:t>
            </a:r>
            <a:r>
              <a:rPr lang="en-US" altLang="ja-JP" dirty="0" smtClean="0"/>
              <a:t>)</a:t>
            </a:r>
            <a:endParaRPr lang="ja-JP" altLang="en-US" dirty="0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図 1" descr="cont-limit-Step1.JPG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1438" y="1271588"/>
            <a:ext cx="9001125" cy="537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35" name="テキスト ボックス 2"/>
          <p:cNvSpPr txBox="1">
            <a:spLocks noChangeArrowheads="1"/>
          </p:cNvSpPr>
          <p:nvPr/>
        </p:nvSpPr>
        <p:spPr bwMode="auto">
          <a:xfrm>
            <a:off x="214313" y="71438"/>
            <a:ext cx="8001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3200">
                <a:solidFill>
                  <a:srgbClr val="FF0000"/>
                </a:solidFill>
              </a:rPr>
              <a:t>Extrapolation to the continuum limit  </a:t>
            </a:r>
            <a:endParaRPr lang="ja-JP" altLang="en-US" sz="3200">
              <a:solidFill>
                <a:srgbClr val="FF0000"/>
              </a:solidFill>
            </a:endParaRPr>
          </a:p>
        </p:txBody>
      </p:sp>
      <p:pic>
        <p:nvPicPr>
          <p:cNvPr id="44036" name="図 3" descr="txp_fig.bmp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7"/>
          <a:srcRect/>
          <a:stretch>
            <a:fillRect/>
          </a:stretch>
        </p:blipFill>
        <p:spPr bwMode="auto">
          <a:xfrm>
            <a:off x="142875" y="857250"/>
            <a:ext cx="2620963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37" name="テキスト ボックス 4"/>
          <p:cNvSpPr txBox="1">
            <a:spLocks noChangeArrowheads="1"/>
          </p:cNvSpPr>
          <p:nvPr/>
        </p:nvSpPr>
        <p:spPr bwMode="auto">
          <a:xfrm>
            <a:off x="2857500" y="4786313"/>
            <a:ext cx="15001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/>
              <a:t>(Step1 )</a:t>
            </a:r>
            <a:endParaRPr lang="ja-JP" altLang="en-US"/>
          </a:p>
        </p:txBody>
      </p:sp>
      <p:sp>
        <p:nvSpPr>
          <p:cNvPr id="44038" name="テキスト ボックス 5"/>
          <p:cNvSpPr txBox="1">
            <a:spLocks noChangeArrowheads="1"/>
          </p:cNvSpPr>
          <p:nvPr/>
        </p:nvSpPr>
        <p:spPr bwMode="auto">
          <a:xfrm>
            <a:off x="6357938" y="1500188"/>
            <a:ext cx="157162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1200"/>
              <a:t>Data</a:t>
            </a:r>
          </a:p>
          <a:p>
            <a:r>
              <a:rPr lang="en-US" altLang="ja-JP" sz="1200">
                <a:solidFill>
                  <a:srgbClr val="C00000"/>
                </a:solidFill>
              </a:rPr>
              <a:t>4p linear fit</a:t>
            </a:r>
          </a:p>
          <a:p>
            <a:r>
              <a:rPr lang="en-US" altLang="ja-JP" sz="1200">
                <a:solidFill>
                  <a:srgbClr val="0070C0"/>
                </a:solidFill>
              </a:rPr>
              <a:t>5p linear fit</a:t>
            </a:r>
          </a:p>
          <a:p>
            <a:r>
              <a:rPr lang="en-US" altLang="ja-JP" sz="1200">
                <a:solidFill>
                  <a:srgbClr val="FF33CC"/>
                </a:solidFill>
              </a:rPr>
              <a:t>5p quadratic fit</a:t>
            </a:r>
            <a:endParaRPr lang="ja-JP" altLang="en-US" sz="1200">
              <a:solidFill>
                <a:srgbClr val="FF33CC"/>
              </a:solidFill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2786063" y="4786313"/>
            <a:ext cx="1500187" cy="42862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pic>
        <p:nvPicPr>
          <p:cNvPr id="44040" name="図 7" descr="txp_fig.bmp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8"/>
          <a:srcRect/>
          <a:stretch>
            <a:fillRect/>
          </a:stretch>
        </p:blipFill>
        <p:spPr bwMode="auto">
          <a:xfrm>
            <a:off x="4500563" y="6500813"/>
            <a:ext cx="763587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41" name="図 8" descr="txp_fig.bmp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9"/>
          <a:srcRect/>
          <a:stretch>
            <a:fillRect/>
          </a:stretch>
        </p:blipFill>
        <p:spPr bwMode="auto">
          <a:xfrm>
            <a:off x="5286375" y="714375"/>
            <a:ext cx="3578225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42" name="図 9" descr="txp_fig.bmp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0"/>
          <a:srcRect/>
          <a:stretch>
            <a:fillRect/>
          </a:stretch>
        </p:blipFill>
        <p:spPr bwMode="auto">
          <a:xfrm>
            <a:off x="5286375" y="1071563"/>
            <a:ext cx="2233613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角丸四角形 10"/>
          <p:cNvSpPr/>
          <p:nvPr/>
        </p:nvSpPr>
        <p:spPr>
          <a:xfrm>
            <a:off x="5143500" y="642938"/>
            <a:ext cx="3857625" cy="71437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図 1" descr="cont-limit-Step7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98438" y="1038225"/>
            <a:ext cx="8731250" cy="524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059" name="図 2" descr="txp_fig.bmp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214313" y="642938"/>
            <a:ext cx="2620962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060" name="テキスト ボックス 3"/>
          <p:cNvSpPr txBox="1">
            <a:spLocks noChangeArrowheads="1"/>
          </p:cNvSpPr>
          <p:nvPr/>
        </p:nvSpPr>
        <p:spPr bwMode="auto">
          <a:xfrm>
            <a:off x="2857500" y="4786313"/>
            <a:ext cx="15001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/>
              <a:t>(Step7 )</a:t>
            </a:r>
            <a:endParaRPr lang="ja-JP" altLang="en-US"/>
          </a:p>
        </p:txBody>
      </p:sp>
      <p:sp>
        <p:nvSpPr>
          <p:cNvPr id="45061" name="テキスト ボックス 4"/>
          <p:cNvSpPr txBox="1">
            <a:spLocks noChangeArrowheads="1"/>
          </p:cNvSpPr>
          <p:nvPr/>
        </p:nvSpPr>
        <p:spPr bwMode="auto">
          <a:xfrm>
            <a:off x="6286500" y="1214438"/>
            <a:ext cx="157162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1200"/>
              <a:t>Data</a:t>
            </a:r>
          </a:p>
          <a:p>
            <a:r>
              <a:rPr lang="en-US" altLang="ja-JP" sz="1200">
                <a:solidFill>
                  <a:srgbClr val="C00000"/>
                </a:solidFill>
              </a:rPr>
              <a:t>4p linear fit</a:t>
            </a:r>
          </a:p>
          <a:p>
            <a:r>
              <a:rPr lang="en-US" altLang="ja-JP" sz="1200">
                <a:solidFill>
                  <a:srgbClr val="0070C0"/>
                </a:solidFill>
              </a:rPr>
              <a:t>5p linear fit</a:t>
            </a:r>
          </a:p>
          <a:p>
            <a:r>
              <a:rPr lang="en-US" altLang="ja-JP" sz="1200">
                <a:solidFill>
                  <a:srgbClr val="FF33CC"/>
                </a:solidFill>
              </a:rPr>
              <a:t>5p quadratic fit</a:t>
            </a:r>
            <a:endParaRPr lang="ja-JP" altLang="en-US" sz="1200">
              <a:solidFill>
                <a:srgbClr val="FF33CC"/>
              </a:solidFill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2786063" y="4786313"/>
            <a:ext cx="1500187" cy="42862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pic>
        <p:nvPicPr>
          <p:cNvPr id="45063" name="図 6" descr="txp_fig.bmp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7"/>
          <a:srcRect/>
          <a:stretch>
            <a:fillRect/>
          </a:stretch>
        </p:blipFill>
        <p:spPr bwMode="auto">
          <a:xfrm>
            <a:off x="4500563" y="6500813"/>
            <a:ext cx="763587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0" name="図 6" descr="run-2-loop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38" y="1214438"/>
            <a:ext cx="7972425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131" name="テキスト ボックス 2"/>
          <p:cNvSpPr txBox="1">
            <a:spLocks noChangeArrowheads="1"/>
          </p:cNvSpPr>
          <p:nvPr/>
        </p:nvSpPr>
        <p:spPr bwMode="auto">
          <a:xfrm>
            <a:off x="5500688" y="1657350"/>
            <a:ext cx="17145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>
                <a:solidFill>
                  <a:srgbClr val="FF0000"/>
                </a:solidFill>
              </a:rPr>
              <a:t>Wilson scheme</a:t>
            </a:r>
            <a:endParaRPr lang="en-US" altLang="ja-JP">
              <a:solidFill>
                <a:srgbClr val="0070C0"/>
              </a:solidFill>
            </a:endParaRPr>
          </a:p>
          <a:p>
            <a:r>
              <a:rPr lang="en-US" altLang="ja-JP">
                <a:solidFill>
                  <a:srgbClr val="0070C0"/>
                </a:solidFill>
              </a:rPr>
              <a:t>2-loop</a:t>
            </a:r>
          </a:p>
          <a:p>
            <a:r>
              <a:rPr lang="en-US" altLang="ja-JP">
                <a:solidFill>
                  <a:srgbClr val="FF33CC"/>
                </a:solidFill>
              </a:rPr>
              <a:t>1-loop</a:t>
            </a:r>
          </a:p>
        </p:txBody>
      </p:sp>
      <p:sp>
        <p:nvSpPr>
          <p:cNvPr id="48132" name="テキスト ボックス 3"/>
          <p:cNvSpPr txBox="1">
            <a:spLocks noChangeArrowheads="1"/>
          </p:cNvSpPr>
          <p:nvPr/>
        </p:nvSpPr>
        <p:spPr bwMode="auto">
          <a:xfrm>
            <a:off x="4000500" y="6143625"/>
            <a:ext cx="20002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/>
              <a:t>Log (L_0/L)</a:t>
            </a:r>
            <a:endParaRPr lang="ja-JP" altLang="en-US"/>
          </a:p>
        </p:txBody>
      </p:sp>
      <p:pic>
        <p:nvPicPr>
          <p:cNvPr id="48133" name="図 5" descr="txp_fig.bmp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500063" y="500063"/>
            <a:ext cx="57150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テキスト ボックス 5"/>
          <p:cNvSpPr txBox="1"/>
          <p:nvPr/>
        </p:nvSpPr>
        <p:spPr>
          <a:xfrm>
            <a:off x="2071670" y="353777"/>
            <a:ext cx="66437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 smtClean="0"/>
              <a:t>running cou</a:t>
            </a:r>
            <a:r>
              <a:rPr lang="en-US" altLang="ja-JP" sz="3600" dirty="0" smtClean="0"/>
              <a:t>pling constant</a:t>
            </a:r>
            <a:endParaRPr kumimoji="1" lang="ja-JP" alt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4" name="図 1" descr="run-3-loop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3575" y="1173163"/>
            <a:ext cx="7694613" cy="454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155" name="テキスト ボックス 2"/>
          <p:cNvSpPr txBox="1">
            <a:spLocks noChangeArrowheads="1"/>
          </p:cNvSpPr>
          <p:nvPr/>
        </p:nvSpPr>
        <p:spPr bwMode="auto">
          <a:xfrm>
            <a:off x="5500688" y="1657350"/>
            <a:ext cx="28575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>
                <a:solidFill>
                  <a:srgbClr val="FF0000"/>
                </a:solidFill>
              </a:rPr>
              <a:t>Wilson scheme</a:t>
            </a:r>
          </a:p>
          <a:p>
            <a:r>
              <a:rPr lang="en-US" altLang="ja-JP">
                <a:solidFill>
                  <a:srgbClr val="C00000"/>
                </a:solidFill>
              </a:rPr>
              <a:t>3-loop (MS bar scheme)</a:t>
            </a:r>
          </a:p>
          <a:p>
            <a:r>
              <a:rPr lang="en-US" altLang="ja-JP">
                <a:solidFill>
                  <a:srgbClr val="0070C0"/>
                </a:solidFill>
              </a:rPr>
              <a:t>2-loop</a:t>
            </a:r>
          </a:p>
          <a:p>
            <a:r>
              <a:rPr lang="en-US" altLang="ja-JP">
                <a:solidFill>
                  <a:srgbClr val="FF33CC"/>
                </a:solidFill>
              </a:rPr>
              <a:t>1-loop</a:t>
            </a:r>
          </a:p>
        </p:txBody>
      </p:sp>
      <p:sp>
        <p:nvSpPr>
          <p:cNvPr id="49156" name="テキスト ボックス 3"/>
          <p:cNvSpPr txBox="1">
            <a:spLocks noChangeArrowheads="1"/>
          </p:cNvSpPr>
          <p:nvPr/>
        </p:nvSpPr>
        <p:spPr bwMode="auto">
          <a:xfrm>
            <a:off x="4214813" y="6215063"/>
            <a:ext cx="20002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/>
              <a:t>Log (L_0/L)</a:t>
            </a:r>
            <a:endParaRPr lang="ja-JP" altLang="en-US"/>
          </a:p>
        </p:txBody>
      </p:sp>
      <p:pic>
        <p:nvPicPr>
          <p:cNvPr id="49157" name="図 4" descr="txp_fig.bmp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500063" y="485775"/>
            <a:ext cx="57150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テキスト ボックス 5"/>
          <p:cNvSpPr txBox="1"/>
          <p:nvPr/>
        </p:nvSpPr>
        <p:spPr>
          <a:xfrm>
            <a:off x="2071670" y="357167"/>
            <a:ext cx="66437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 smtClean="0"/>
              <a:t>running cou</a:t>
            </a:r>
            <a:r>
              <a:rPr lang="en-US" altLang="ja-JP" sz="3600" dirty="0" smtClean="0"/>
              <a:t>pling constant</a:t>
            </a:r>
            <a:endParaRPr kumimoji="1" lang="ja-JP" alt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ja-JP" dirty="0" smtClean="0"/>
              <a:t>quenched QCD test</a:t>
            </a:r>
            <a:r>
              <a:rPr lang="ja-JP" altLang="en-US" dirty="0" smtClean="0"/>
              <a:t>のまとめ</a:t>
            </a:r>
            <a:endParaRPr lang="ja-JP" altLang="en-US" dirty="0"/>
          </a:p>
        </p:txBody>
      </p:sp>
      <p:sp>
        <p:nvSpPr>
          <p:cNvPr id="21507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563688"/>
            <a:ext cx="8229600" cy="493712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ja-JP" dirty="0" smtClean="0"/>
              <a:t>“Wilson loop scheme”</a:t>
            </a:r>
            <a:r>
              <a:rPr lang="ja-JP" altLang="en-US" dirty="0" smtClean="0"/>
              <a:t>を定義した。</a:t>
            </a:r>
            <a:endParaRPr lang="en-US" altLang="ja-JP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ja-JP" dirty="0" smtClean="0"/>
              <a:t>smearing</a:t>
            </a:r>
            <a:r>
              <a:rPr lang="ja-JP" altLang="en-US" dirty="0" smtClean="0"/>
              <a:t>によって統計誤差が劇的に小さくなった。</a:t>
            </a:r>
            <a:endParaRPr lang="en-US" altLang="ja-JP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ja-JP" dirty="0" smtClean="0"/>
              <a:t>smearing level</a:t>
            </a:r>
            <a:r>
              <a:rPr lang="ja-JP" altLang="en-US" dirty="0" smtClean="0"/>
              <a:t>と</a:t>
            </a:r>
            <a:r>
              <a:rPr lang="en-US" altLang="ja-JP" dirty="0" smtClean="0"/>
              <a:t>R/L</a:t>
            </a:r>
            <a:r>
              <a:rPr lang="ja-JP" altLang="en-US" dirty="0" smtClean="0"/>
              <a:t>の比の取り方を調べた。</a:t>
            </a:r>
            <a:endParaRPr lang="en-US" altLang="ja-JP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ja-JP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コンテンツ プレースホルダ 2"/>
          <p:cNvSpPr>
            <a:spLocks noGrp="1"/>
          </p:cNvSpPr>
          <p:nvPr>
            <p:ph sz="quarter" idx="4294967295"/>
          </p:nvPr>
        </p:nvSpPr>
        <p:spPr>
          <a:xfrm>
            <a:off x="914400" y="1643063"/>
            <a:ext cx="8229600" cy="4937125"/>
          </a:xfrm>
        </p:spPr>
        <p:txBody>
          <a:bodyPr/>
          <a:lstStyle/>
          <a:p>
            <a:r>
              <a:rPr lang="en-US" altLang="ja-JP" smtClean="0"/>
              <a:t>Erek Bilgici </a:t>
            </a:r>
            <a:r>
              <a:rPr lang="en-US" altLang="ja-JP" sz="1800" smtClean="0">
                <a:solidFill>
                  <a:schemeClr val="accent1"/>
                </a:solidFill>
              </a:rPr>
              <a:t>a</a:t>
            </a:r>
            <a:endParaRPr lang="en-US" altLang="ja-JP" smtClean="0">
              <a:solidFill>
                <a:schemeClr val="accent1"/>
              </a:solidFill>
            </a:endParaRPr>
          </a:p>
          <a:p>
            <a:r>
              <a:rPr lang="en-US" altLang="ja-JP" smtClean="0"/>
              <a:t>Antonino Flachi </a:t>
            </a:r>
            <a:r>
              <a:rPr lang="en-US" altLang="ja-JP" sz="1800" smtClean="0">
                <a:solidFill>
                  <a:schemeClr val="accent1"/>
                </a:solidFill>
              </a:rPr>
              <a:t>b</a:t>
            </a:r>
            <a:endParaRPr lang="en-US" altLang="ja-JP" smtClean="0">
              <a:solidFill>
                <a:schemeClr val="accent1"/>
              </a:solidFill>
            </a:endParaRPr>
          </a:p>
          <a:p>
            <a:r>
              <a:rPr lang="en-US" altLang="ja-JP" smtClean="0"/>
              <a:t>Masafumi Kurachi </a:t>
            </a:r>
            <a:r>
              <a:rPr lang="en-US" altLang="ja-JP" sz="1800" smtClean="0">
                <a:solidFill>
                  <a:schemeClr val="accent1"/>
                </a:solidFill>
              </a:rPr>
              <a:t>c</a:t>
            </a:r>
            <a:endParaRPr lang="en-US" altLang="ja-JP" smtClean="0">
              <a:solidFill>
                <a:schemeClr val="accent1"/>
              </a:solidFill>
            </a:endParaRPr>
          </a:p>
          <a:p>
            <a:r>
              <a:rPr lang="en-US" altLang="ja-JP" smtClean="0"/>
              <a:t>C. –J. David Lin </a:t>
            </a:r>
            <a:r>
              <a:rPr lang="en-US" altLang="ja-JP" sz="1800" smtClean="0">
                <a:solidFill>
                  <a:schemeClr val="accent1"/>
                </a:solidFill>
              </a:rPr>
              <a:t>d</a:t>
            </a:r>
            <a:endParaRPr lang="en-US" altLang="ja-JP" smtClean="0">
              <a:solidFill>
                <a:schemeClr val="accent1"/>
              </a:solidFill>
            </a:endParaRPr>
          </a:p>
          <a:p>
            <a:r>
              <a:rPr lang="en-US" altLang="ja-JP" smtClean="0"/>
              <a:t>Hideo Matsufuru </a:t>
            </a:r>
            <a:r>
              <a:rPr lang="en-US" altLang="ja-JP" sz="1800" smtClean="0">
                <a:solidFill>
                  <a:schemeClr val="accent1"/>
                </a:solidFill>
              </a:rPr>
              <a:t>e</a:t>
            </a:r>
            <a:endParaRPr lang="en-US" altLang="ja-JP" smtClean="0">
              <a:solidFill>
                <a:schemeClr val="accent1"/>
              </a:solidFill>
            </a:endParaRPr>
          </a:p>
          <a:p>
            <a:r>
              <a:rPr lang="en-US" altLang="ja-JP" smtClean="0"/>
              <a:t>Hiroshi Ohki </a:t>
            </a:r>
            <a:r>
              <a:rPr lang="en-US" altLang="ja-JP" sz="1800" smtClean="0">
                <a:solidFill>
                  <a:schemeClr val="accent1"/>
                </a:solidFill>
              </a:rPr>
              <a:t>b, f</a:t>
            </a:r>
            <a:endParaRPr lang="en-US" altLang="ja-JP" smtClean="0">
              <a:solidFill>
                <a:schemeClr val="accent1"/>
              </a:solidFill>
            </a:endParaRPr>
          </a:p>
          <a:p>
            <a:r>
              <a:rPr lang="en-US" altLang="ja-JP" smtClean="0"/>
              <a:t>Tetsuya Onogi </a:t>
            </a:r>
            <a:r>
              <a:rPr lang="en-US" altLang="ja-JP" sz="1800" smtClean="0">
                <a:solidFill>
                  <a:schemeClr val="accent1"/>
                </a:solidFill>
              </a:rPr>
              <a:t>b</a:t>
            </a:r>
            <a:endParaRPr lang="en-US" altLang="ja-JP" smtClean="0">
              <a:solidFill>
                <a:schemeClr val="accent1"/>
              </a:solidFill>
            </a:endParaRPr>
          </a:p>
          <a:p>
            <a:r>
              <a:rPr lang="en-US" altLang="ja-JP" smtClean="0"/>
              <a:t>Takeshi Yamazaki </a:t>
            </a:r>
            <a:r>
              <a:rPr lang="en-US" altLang="ja-JP" sz="1800" smtClean="0">
                <a:solidFill>
                  <a:schemeClr val="accent1"/>
                </a:solidFill>
              </a:rPr>
              <a:t>b</a:t>
            </a:r>
            <a:endParaRPr lang="ja-JP" altLang="en-US" smtClean="0">
              <a:solidFill>
                <a:schemeClr val="accent1"/>
              </a:solidFill>
            </a:endParaRPr>
          </a:p>
        </p:txBody>
      </p:sp>
      <p:sp>
        <p:nvSpPr>
          <p:cNvPr id="3075" name="テキスト ボックス 3"/>
          <p:cNvSpPr txBox="1">
            <a:spLocks noChangeArrowheads="1"/>
          </p:cNvSpPr>
          <p:nvPr/>
        </p:nvSpPr>
        <p:spPr bwMode="auto">
          <a:xfrm>
            <a:off x="571500" y="285750"/>
            <a:ext cx="33575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4000"/>
              <a:t>Collaborators</a:t>
            </a:r>
            <a:endParaRPr lang="ja-JP" altLang="en-US" sz="4000"/>
          </a:p>
        </p:txBody>
      </p:sp>
      <p:cxnSp>
        <p:nvCxnSpPr>
          <p:cNvPr id="6" name="直線コネクタ 5"/>
          <p:cNvCxnSpPr/>
          <p:nvPr/>
        </p:nvCxnSpPr>
        <p:spPr>
          <a:xfrm>
            <a:off x="571500" y="1000125"/>
            <a:ext cx="3071813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7" name="テキスト ボックス 6"/>
          <p:cNvSpPr txBox="1">
            <a:spLocks noChangeArrowheads="1"/>
          </p:cNvSpPr>
          <p:nvPr/>
        </p:nvSpPr>
        <p:spPr bwMode="auto">
          <a:xfrm>
            <a:off x="4286250" y="1157288"/>
            <a:ext cx="44291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/>
              <a:t>Numerical simulation was carried out on the vector supercomputer </a:t>
            </a:r>
            <a:r>
              <a:rPr lang="en-US" altLang="ja-JP">
                <a:solidFill>
                  <a:srgbClr val="FF0000"/>
                </a:solidFill>
              </a:rPr>
              <a:t>NEC SX-8</a:t>
            </a:r>
          </a:p>
          <a:p>
            <a:r>
              <a:rPr lang="en-US" altLang="ja-JP">
                <a:solidFill>
                  <a:srgbClr val="FF0000"/>
                </a:solidFill>
              </a:rPr>
              <a:t>in YITP, Kyoto University </a:t>
            </a:r>
          </a:p>
          <a:p>
            <a:r>
              <a:rPr lang="en-US" altLang="ja-JP">
                <a:solidFill>
                  <a:srgbClr val="FF0000"/>
                </a:solidFill>
              </a:rPr>
              <a:t>and RCNP, Osaka University</a:t>
            </a:r>
            <a:endParaRPr lang="ja-JP" altLang="en-US">
              <a:solidFill>
                <a:srgbClr val="FF0000"/>
              </a:solidFill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4143375" y="1071563"/>
            <a:ext cx="4572000" cy="1428750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079" name="テキスト ボックス 8"/>
          <p:cNvSpPr txBox="1">
            <a:spLocks noChangeArrowheads="1"/>
          </p:cNvSpPr>
          <p:nvPr/>
        </p:nvSpPr>
        <p:spPr bwMode="auto">
          <a:xfrm>
            <a:off x="4000500" y="3754438"/>
            <a:ext cx="4714875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>
                <a:solidFill>
                  <a:schemeClr val="accent1"/>
                </a:solidFill>
              </a:rPr>
              <a:t>a</a:t>
            </a:r>
            <a:r>
              <a:rPr lang="en-US" altLang="ja-JP"/>
              <a:t> : University of Graz</a:t>
            </a:r>
          </a:p>
          <a:p>
            <a:r>
              <a:rPr lang="en-US" altLang="ja-JP">
                <a:solidFill>
                  <a:schemeClr val="accent1"/>
                </a:solidFill>
              </a:rPr>
              <a:t>b</a:t>
            </a:r>
            <a:r>
              <a:rPr lang="en-US" altLang="ja-JP"/>
              <a:t> : YITP, Kyoto University</a:t>
            </a:r>
          </a:p>
          <a:p>
            <a:r>
              <a:rPr lang="en-US" altLang="ja-JP">
                <a:solidFill>
                  <a:schemeClr val="accent1"/>
                </a:solidFill>
              </a:rPr>
              <a:t>c</a:t>
            </a:r>
            <a:r>
              <a:rPr lang="en-US" altLang="ja-JP"/>
              <a:t> : Los Alamos National Laboratory</a:t>
            </a:r>
          </a:p>
          <a:p>
            <a:r>
              <a:rPr lang="en-US" altLang="ja-JP">
                <a:solidFill>
                  <a:schemeClr val="accent1"/>
                </a:solidFill>
              </a:rPr>
              <a:t>d</a:t>
            </a:r>
            <a:r>
              <a:rPr lang="en-US" altLang="ja-JP"/>
              <a:t> : National Chio-Tung University, and </a:t>
            </a:r>
          </a:p>
          <a:p>
            <a:r>
              <a:rPr lang="en-US" altLang="ja-JP"/>
              <a:t>     National Center for Theoretical Science</a:t>
            </a:r>
          </a:p>
          <a:p>
            <a:r>
              <a:rPr lang="en-US" altLang="ja-JP">
                <a:solidFill>
                  <a:schemeClr val="accent1"/>
                </a:solidFill>
              </a:rPr>
              <a:t>e </a:t>
            </a:r>
            <a:r>
              <a:rPr lang="en-US" altLang="ja-JP"/>
              <a:t>: KEK</a:t>
            </a:r>
          </a:p>
          <a:p>
            <a:r>
              <a:rPr lang="en-US" altLang="ja-JP">
                <a:solidFill>
                  <a:schemeClr val="accent1"/>
                </a:solidFill>
              </a:rPr>
              <a:t>f </a:t>
            </a:r>
            <a:r>
              <a:rPr lang="en-US" altLang="ja-JP"/>
              <a:t> : Department of Physics, Kyoto University</a:t>
            </a:r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発表の流れ</a:t>
            </a:r>
            <a:r>
              <a:rPr lang="en-US" altLang="ja-JP" dirty="0" smtClean="0"/>
              <a:t>(1</a:t>
            </a:r>
            <a:r>
              <a:rPr lang="ja-JP" altLang="en-US" dirty="0" smtClean="0"/>
              <a:t>時間用</a:t>
            </a:r>
            <a:r>
              <a:rPr lang="en-US" altLang="ja-JP" dirty="0" smtClean="0"/>
              <a:t>)</a:t>
            </a:r>
            <a:endParaRPr lang="ja-JP" altLang="en-US" dirty="0" smtClean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ja-JP" altLang="en-US" dirty="0" smtClean="0"/>
              <a:t>動機と関連した研究</a:t>
            </a:r>
            <a:endParaRPr lang="en-US" altLang="ja-JP" dirty="0" smtClean="0"/>
          </a:p>
          <a:p>
            <a:pPr>
              <a:buFont typeface="Arial" pitchFamily="34" charset="0"/>
              <a:buChar char="•"/>
              <a:defRPr/>
            </a:pPr>
            <a:r>
              <a:rPr lang="ja-JP" altLang="en-US" dirty="0" smtClean="0"/>
              <a:t>新しい繰り込みスキームの定義</a:t>
            </a:r>
            <a:endParaRPr lang="en-US" altLang="ja-JP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ja-JP" dirty="0" smtClean="0"/>
              <a:t>running coupling constant</a:t>
            </a:r>
            <a:r>
              <a:rPr lang="ja-JP" altLang="en-US" dirty="0" smtClean="0"/>
              <a:t>をみるには？</a:t>
            </a:r>
            <a:endParaRPr lang="en-US" altLang="ja-JP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altLang="ja-JP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ja-JP" altLang="en-US" dirty="0" smtClean="0"/>
              <a:t>シミュレーションのパラメータと結果</a:t>
            </a:r>
            <a:endParaRPr lang="en-US" altLang="ja-JP" dirty="0" smtClean="0"/>
          </a:p>
          <a:p>
            <a:pPr>
              <a:buFont typeface="Arial" pitchFamily="34" charset="0"/>
              <a:buChar char="•"/>
              <a:defRPr/>
            </a:pPr>
            <a:r>
              <a:rPr lang="en-US" altLang="ja-JP" dirty="0" smtClean="0"/>
              <a:t>Technical steps</a:t>
            </a:r>
          </a:p>
          <a:p>
            <a:pPr>
              <a:buFont typeface="Arial" pitchFamily="34" charset="0"/>
              <a:buChar char="•"/>
              <a:defRPr/>
            </a:pPr>
            <a:endParaRPr lang="en-US" altLang="ja-JP" dirty="0" smtClean="0"/>
          </a:p>
          <a:p>
            <a:pPr>
              <a:buFont typeface="Arial" pitchFamily="34" charset="0"/>
              <a:buChar char="•"/>
              <a:defRPr/>
            </a:pPr>
            <a:endParaRPr lang="en-US" altLang="ja-JP" dirty="0" smtClean="0"/>
          </a:p>
          <a:p>
            <a:pPr>
              <a:buFont typeface="Arial" pitchFamily="34" charset="0"/>
              <a:buChar char="•"/>
              <a:defRPr/>
            </a:pPr>
            <a:endParaRPr lang="en-US" altLang="ja-JP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ja-JP" dirty="0" err="1" smtClean="0"/>
              <a:t>N_f</a:t>
            </a:r>
            <a:r>
              <a:rPr lang="en-US" altLang="ja-JP" dirty="0" smtClean="0"/>
              <a:t>=12 </a:t>
            </a:r>
            <a:r>
              <a:rPr lang="ja-JP" altLang="en-US" dirty="0" smtClean="0"/>
              <a:t>のシミュレーションの状況</a:t>
            </a:r>
            <a:endParaRPr lang="en-US" altLang="ja-JP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ja-JP" altLang="en-US" dirty="0"/>
          </a:p>
        </p:txBody>
      </p:sp>
      <p:sp>
        <p:nvSpPr>
          <p:cNvPr id="5128" name="テキスト ボックス 8"/>
          <p:cNvSpPr txBox="1">
            <a:spLocks noChangeArrowheads="1"/>
          </p:cNvSpPr>
          <p:nvPr/>
        </p:nvSpPr>
        <p:spPr bwMode="auto">
          <a:xfrm>
            <a:off x="4929190" y="2702478"/>
            <a:ext cx="2000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dirty="0">
                <a:solidFill>
                  <a:srgbClr val="FF0000"/>
                </a:solidFill>
              </a:rPr>
              <a:t>step </a:t>
            </a:r>
            <a:r>
              <a:rPr lang="en-US" altLang="ja-JP" dirty="0" smtClean="0">
                <a:solidFill>
                  <a:srgbClr val="FF0000"/>
                </a:solidFill>
              </a:rPr>
              <a:t>scaling</a:t>
            </a:r>
            <a:endParaRPr lang="ja-JP" altLang="en-US" dirty="0">
              <a:solidFill>
                <a:srgbClr val="FF0000"/>
              </a:solidFill>
            </a:endParaRPr>
          </a:p>
        </p:txBody>
      </p:sp>
      <p:sp>
        <p:nvSpPr>
          <p:cNvPr id="9" name="角丸四角形 8"/>
          <p:cNvSpPr/>
          <p:nvPr/>
        </p:nvSpPr>
        <p:spPr>
          <a:xfrm>
            <a:off x="642910" y="2143117"/>
            <a:ext cx="6572296" cy="392909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右矢印 12"/>
          <p:cNvSpPr/>
          <p:nvPr/>
        </p:nvSpPr>
        <p:spPr>
          <a:xfrm>
            <a:off x="4071934" y="2786058"/>
            <a:ext cx="785818" cy="285752"/>
          </a:xfrm>
          <a:prstGeom prst="rightArrow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357290" y="4143380"/>
            <a:ext cx="63579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chemeClr val="accent1">
                    <a:lumMod val="75000"/>
                  </a:schemeClr>
                </a:solidFill>
              </a:rPr>
              <a:t>Smearing</a:t>
            </a:r>
            <a:r>
              <a:rPr kumimoji="1" lang="ja-JP" altLang="en-US" dirty="0" smtClean="0">
                <a:solidFill>
                  <a:schemeClr val="accent1">
                    <a:lumMod val="75000"/>
                  </a:schemeClr>
                </a:solidFill>
              </a:rPr>
              <a:t>　</a:t>
            </a:r>
            <a:r>
              <a:rPr kumimoji="1" lang="ja-JP" altLang="en-US" dirty="0" smtClean="0"/>
              <a:t>　小さい統計誤差</a:t>
            </a:r>
            <a:endParaRPr kumimoji="1" lang="en-US" altLang="ja-JP" dirty="0" smtClean="0"/>
          </a:p>
          <a:p>
            <a:r>
              <a:rPr lang="en-US" altLang="ja-JP" dirty="0" smtClean="0">
                <a:solidFill>
                  <a:schemeClr val="accent1">
                    <a:lumMod val="75000"/>
                  </a:schemeClr>
                </a:solidFill>
              </a:rPr>
              <a:t>Extrapolation to the continuum limit</a:t>
            </a:r>
            <a:r>
              <a:rPr lang="ja-JP" altLang="en-US" dirty="0" smtClean="0">
                <a:solidFill>
                  <a:schemeClr val="accent1">
                    <a:lumMod val="75000"/>
                  </a:schemeClr>
                </a:solidFill>
              </a:rPr>
              <a:t>　</a:t>
            </a:r>
            <a:r>
              <a:rPr lang="ja-JP" altLang="en-US" dirty="0" smtClean="0"/>
              <a:t>　小さい系統誤差</a:t>
            </a:r>
            <a:endParaRPr lang="en-US" altLang="ja-JP" dirty="0" smtClean="0"/>
          </a:p>
          <a:p>
            <a:r>
              <a:rPr kumimoji="1" lang="en-US" altLang="ja-JP" dirty="0" smtClean="0">
                <a:solidFill>
                  <a:schemeClr val="accent1">
                    <a:lumMod val="75000"/>
                  </a:schemeClr>
                </a:solidFill>
              </a:rPr>
              <a:t>Binning</a:t>
            </a:r>
            <a:r>
              <a:rPr kumimoji="1" lang="ja-JP" altLang="en-US" dirty="0" smtClean="0"/>
              <a:t>　　　シミュレーション時間の短縮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0" name="図 6" descr="run-2-loop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38" y="1214438"/>
            <a:ext cx="7972425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131" name="テキスト ボックス 2"/>
          <p:cNvSpPr txBox="1">
            <a:spLocks noChangeArrowheads="1"/>
          </p:cNvSpPr>
          <p:nvPr/>
        </p:nvSpPr>
        <p:spPr bwMode="auto">
          <a:xfrm>
            <a:off x="5500688" y="1657350"/>
            <a:ext cx="17145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>
                <a:solidFill>
                  <a:srgbClr val="FF0000"/>
                </a:solidFill>
              </a:rPr>
              <a:t>Wilson scheme</a:t>
            </a:r>
            <a:endParaRPr lang="en-US" altLang="ja-JP">
              <a:solidFill>
                <a:srgbClr val="0070C0"/>
              </a:solidFill>
            </a:endParaRPr>
          </a:p>
          <a:p>
            <a:r>
              <a:rPr lang="en-US" altLang="ja-JP">
                <a:solidFill>
                  <a:srgbClr val="0070C0"/>
                </a:solidFill>
              </a:rPr>
              <a:t>2-loop</a:t>
            </a:r>
          </a:p>
          <a:p>
            <a:r>
              <a:rPr lang="en-US" altLang="ja-JP">
                <a:solidFill>
                  <a:srgbClr val="FF33CC"/>
                </a:solidFill>
              </a:rPr>
              <a:t>1-loop</a:t>
            </a:r>
          </a:p>
        </p:txBody>
      </p:sp>
      <p:sp>
        <p:nvSpPr>
          <p:cNvPr id="48132" name="テキスト ボックス 3"/>
          <p:cNvSpPr txBox="1">
            <a:spLocks noChangeArrowheads="1"/>
          </p:cNvSpPr>
          <p:nvPr/>
        </p:nvSpPr>
        <p:spPr bwMode="auto">
          <a:xfrm>
            <a:off x="4000500" y="6143625"/>
            <a:ext cx="20002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/>
              <a:t>Log (L_0/L)</a:t>
            </a:r>
            <a:endParaRPr lang="ja-JP" altLang="en-US"/>
          </a:p>
        </p:txBody>
      </p:sp>
      <p:pic>
        <p:nvPicPr>
          <p:cNvPr id="48133" name="図 5" descr="txp_fig.bmp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500063" y="500063"/>
            <a:ext cx="57150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円/楕円 5"/>
          <p:cNvSpPr/>
          <p:nvPr/>
        </p:nvSpPr>
        <p:spPr>
          <a:xfrm>
            <a:off x="4929190" y="4429132"/>
            <a:ext cx="3143272" cy="121444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857884" y="3702610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5</a:t>
            </a:r>
            <a:r>
              <a:rPr kumimoji="1" lang="ja-JP" altLang="en-US" dirty="0" smtClean="0"/>
              <a:t>人で丸</a:t>
            </a:r>
            <a:r>
              <a:rPr kumimoji="1" lang="en-US" altLang="ja-JP" dirty="0" smtClean="0"/>
              <a:t>3</a:t>
            </a:r>
            <a:r>
              <a:rPr kumimoji="1" lang="ja-JP" altLang="en-US" dirty="0" smtClean="0"/>
              <a:t>日</a:t>
            </a:r>
            <a:endParaRPr kumimoji="1" lang="ja-JP" altLang="en-US" dirty="0"/>
          </a:p>
        </p:txBody>
      </p:sp>
      <p:sp>
        <p:nvSpPr>
          <p:cNvPr id="8" name="下矢印 7"/>
          <p:cNvSpPr/>
          <p:nvPr/>
        </p:nvSpPr>
        <p:spPr>
          <a:xfrm>
            <a:off x="6500826" y="4071942"/>
            <a:ext cx="357190" cy="35719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円/楕円 8"/>
          <p:cNvSpPr/>
          <p:nvPr/>
        </p:nvSpPr>
        <p:spPr>
          <a:xfrm rot="-2580000">
            <a:off x="2419397" y="1052105"/>
            <a:ext cx="1004017" cy="458649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下矢印 9"/>
          <p:cNvSpPr/>
          <p:nvPr/>
        </p:nvSpPr>
        <p:spPr>
          <a:xfrm rot="2280000">
            <a:off x="3102021" y="2386337"/>
            <a:ext cx="285752" cy="428628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214678" y="1988098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2</a:t>
            </a:r>
            <a:r>
              <a:rPr kumimoji="1" lang="ja-JP" altLang="en-US" dirty="0" smtClean="0"/>
              <a:t>人で１日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3"/>
          <p:cNvSpPr txBox="1">
            <a:spLocks noChangeArrowheads="1"/>
          </p:cNvSpPr>
          <p:nvPr/>
        </p:nvSpPr>
        <p:spPr bwMode="auto">
          <a:xfrm>
            <a:off x="500063" y="285750"/>
            <a:ext cx="8429625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4800"/>
              <a:t>Large flavor QCD</a:t>
            </a:r>
            <a:r>
              <a:rPr lang="ja-JP" altLang="en-US" sz="4800"/>
              <a:t>理論に</a:t>
            </a:r>
            <a:r>
              <a:rPr lang="en-US" altLang="ja-JP" sz="4800"/>
              <a:t/>
            </a:r>
            <a:br>
              <a:rPr lang="en-US" altLang="ja-JP" sz="4800"/>
            </a:br>
            <a:r>
              <a:rPr lang="ja-JP" altLang="en-US" sz="4800"/>
              <a:t>非自明赤外固定点が存在するか？</a:t>
            </a:r>
          </a:p>
        </p:txBody>
      </p:sp>
      <p:sp>
        <p:nvSpPr>
          <p:cNvPr id="6" name="下矢印 5"/>
          <p:cNvSpPr/>
          <p:nvPr/>
        </p:nvSpPr>
        <p:spPr>
          <a:xfrm>
            <a:off x="3929063" y="2357438"/>
            <a:ext cx="1214437" cy="12858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100" name="テキスト ボックス 6"/>
          <p:cNvSpPr txBox="1">
            <a:spLocks noChangeArrowheads="1"/>
          </p:cNvSpPr>
          <p:nvPr/>
        </p:nvSpPr>
        <p:spPr bwMode="auto">
          <a:xfrm>
            <a:off x="571500" y="3929063"/>
            <a:ext cx="8143875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4400"/>
              <a:t>格子シミュレーションで非摂動論的な</a:t>
            </a:r>
            <a:r>
              <a:rPr lang="en-US" altLang="ja-JP" sz="4400"/>
              <a:t>running coupling constant</a:t>
            </a:r>
            <a:r>
              <a:rPr lang="ja-JP" altLang="en-US" sz="4400"/>
              <a:t>をみてみよう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ja-JP" altLang="en-US" dirty="0" smtClean="0"/>
              <a:t>動機と関連した研究</a:t>
            </a:r>
            <a:endParaRPr lang="ja-JP" altLang="en-US" dirty="0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5" y="361950"/>
            <a:ext cx="9086850" cy="613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00175" y="5876925"/>
            <a:ext cx="634365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5" y="957263"/>
            <a:ext cx="8629650" cy="554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04913" y="304800"/>
            <a:ext cx="6867525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正方形/長方形 3"/>
          <p:cNvSpPr/>
          <p:nvPr/>
        </p:nvSpPr>
        <p:spPr>
          <a:xfrm>
            <a:off x="8358188" y="6143625"/>
            <a:ext cx="357187" cy="4286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" name="角丸四角形 4"/>
          <p:cNvSpPr/>
          <p:nvPr/>
        </p:nvSpPr>
        <p:spPr>
          <a:xfrm>
            <a:off x="5143500" y="4429125"/>
            <a:ext cx="3214688" cy="5715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今日の発表の流れ</a:t>
            </a:r>
            <a:r>
              <a:rPr lang="en-US" altLang="ja-JP" dirty="0" smtClean="0"/>
              <a:t>(10</a:t>
            </a:r>
            <a:r>
              <a:rPr lang="ja-JP" altLang="en-US" dirty="0" smtClean="0"/>
              <a:t>分用</a:t>
            </a:r>
            <a:r>
              <a:rPr lang="en-US" altLang="ja-JP" dirty="0" smtClean="0"/>
              <a:t>)</a:t>
            </a:r>
            <a:endParaRPr lang="ja-JP" altLang="en-US" dirty="0" smtClean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ja-JP" altLang="en-US" dirty="0" smtClean="0"/>
              <a:t>動機と関連した研究</a:t>
            </a:r>
            <a:endParaRPr lang="en-US" altLang="ja-JP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altLang="ja-JP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altLang="ja-JP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ja-JP" altLang="en-US" dirty="0" smtClean="0"/>
              <a:t>新しい繰り込みスキームの定義</a:t>
            </a:r>
            <a:endParaRPr lang="en-US" altLang="ja-JP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altLang="ja-JP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ja-JP" dirty="0" smtClean="0"/>
              <a:t>running coupling constant</a:t>
            </a:r>
            <a:r>
              <a:rPr lang="ja-JP" altLang="en-US" dirty="0" smtClean="0"/>
              <a:t>をみるには？</a:t>
            </a:r>
            <a:endParaRPr lang="en-US" altLang="ja-JP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altLang="ja-JP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ja-JP" altLang="en-US" dirty="0" smtClean="0"/>
              <a:t>シミュレーションのパラメータと結果</a:t>
            </a:r>
            <a:endParaRPr lang="en-US" altLang="ja-JP" dirty="0" smtClean="0"/>
          </a:p>
          <a:p>
            <a:pPr>
              <a:buFont typeface="Arial" pitchFamily="34" charset="0"/>
              <a:buChar char="•"/>
              <a:defRPr/>
            </a:pPr>
            <a:r>
              <a:rPr lang="en-US" altLang="ja-JP" dirty="0" smtClean="0"/>
              <a:t>Technical steps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ja-JP" dirty="0" err="1" smtClean="0"/>
              <a:t>N_f</a:t>
            </a:r>
            <a:r>
              <a:rPr lang="en-US" altLang="ja-JP" dirty="0" smtClean="0"/>
              <a:t>=12 </a:t>
            </a:r>
            <a:r>
              <a:rPr lang="ja-JP" altLang="en-US" dirty="0" smtClean="0"/>
              <a:t>のシミュレーションの状況</a:t>
            </a:r>
            <a:endParaRPr lang="en-US" altLang="ja-JP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ja-JP" altLang="en-US" dirty="0"/>
          </a:p>
        </p:txBody>
      </p:sp>
      <p:sp>
        <p:nvSpPr>
          <p:cNvPr id="5124" name="テキスト ボックス 3"/>
          <p:cNvSpPr txBox="1">
            <a:spLocks noChangeArrowheads="1"/>
          </p:cNvSpPr>
          <p:nvPr/>
        </p:nvSpPr>
        <p:spPr bwMode="auto">
          <a:xfrm>
            <a:off x="1714500" y="1785938"/>
            <a:ext cx="72866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先行する研究では、大きい</a:t>
            </a:r>
            <a:r>
              <a:rPr lang="en-US" altLang="ja-JP"/>
              <a:t>systematic error</a:t>
            </a:r>
            <a:r>
              <a:rPr lang="ja-JP" altLang="en-US"/>
              <a:t>が問題</a:t>
            </a:r>
          </a:p>
        </p:txBody>
      </p:sp>
      <p:sp>
        <p:nvSpPr>
          <p:cNvPr id="5126" name="テキスト ボックス 6"/>
          <p:cNvSpPr txBox="1">
            <a:spLocks noChangeArrowheads="1"/>
          </p:cNvSpPr>
          <p:nvPr/>
        </p:nvSpPr>
        <p:spPr bwMode="auto">
          <a:xfrm>
            <a:off x="3786188" y="2143116"/>
            <a:ext cx="48577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dirty="0"/>
              <a:t>（連続極限を取るときの</a:t>
            </a:r>
            <a:r>
              <a:rPr lang="en-US" altLang="ja-JP" dirty="0"/>
              <a:t>fit</a:t>
            </a:r>
            <a:r>
              <a:rPr lang="ja-JP" altLang="en-US" dirty="0"/>
              <a:t>関数によるエラー）</a:t>
            </a:r>
          </a:p>
        </p:txBody>
      </p:sp>
      <p:sp>
        <p:nvSpPr>
          <p:cNvPr id="5127" name="テキスト ボックス 7"/>
          <p:cNvSpPr txBox="1">
            <a:spLocks noChangeArrowheads="1"/>
          </p:cNvSpPr>
          <p:nvPr/>
        </p:nvSpPr>
        <p:spPr bwMode="auto">
          <a:xfrm>
            <a:off x="1714500" y="3143250"/>
            <a:ext cx="62150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/>
              <a:t>O(a/L) </a:t>
            </a:r>
            <a:r>
              <a:rPr lang="ja-JP" altLang="en-US"/>
              <a:t>エラーを持たない</a:t>
            </a:r>
            <a:r>
              <a:rPr lang="en-US" altLang="ja-JP"/>
              <a:t>renormalized coupling</a:t>
            </a:r>
            <a:r>
              <a:rPr lang="ja-JP" altLang="en-US"/>
              <a:t>を定義</a:t>
            </a:r>
          </a:p>
        </p:txBody>
      </p:sp>
      <p:sp>
        <p:nvSpPr>
          <p:cNvPr id="5128" name="テキスト ボックス 8"/>
          <p:cNvSpPr txBox="1">
            <a:spLocks noChangeArrowheads="1"/>
          </p:cNvSpPr>
          <p:nvPr/>
        </p:nvSpPr>
        <p:spPr bwMode="auto">
          <a:xfrm>
            <a:off x="1785938" y="4143375"/>
            <a:ext cx="5500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/>
              <a:t>step scaling</a:t>
            </a:r>
            <a:r>
              <a:rPr lang="ja-JP" altLang="en-US"/>
              <a:t>の方法</a:t>
            </a:r>
          </a:p>
        </p:txBody>
      </p:sp>
      <p:sp>
        <p:nvSpPr>
          <p:cNvPr id="10" name="角丸四角形 9"/>
          <p:cNvSpPr/>
          <p:nvPr/>
        </p:nvSpPr>
        <p:spPr>
          <a:xfrm>
            <a:off x="714348" y="2643182"/>
            <a:ext cx="4643470" cy="500066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角丸四角形 10"/>
          <p:cNvSpPr/>
          <p:nvPr/>
        </p:nvSpPr>
        <p:spPr>
          <a:xfrm>
            <a:off x="785786" y="4500570"/>
            <a:ext cx="2571768" cy="500066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角丸四角形 11"/>
          <p:cNvSpPr/>
          <p:nvPr/>
        </p:nvSpPr>
        <p:spPr>
          <a:xfrm>
            <a:off x="4929190" y="4500570"/>
            <a:ext cx="714380" cy="500066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角丸四角形 12"/>
          <p:cNvSpPr/>
          <p:nvPr/>
        </p:nvSpPr>
        <p:spPr>
          <a:xfrm>
            <a:off x="6143636" y="4286256"/>
            <a:ext cx="2643206" cy="928694"/>
          </a:xfrm>
          <a:prstGeom prst="roundRect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6143636" y="4270725"/>
            <a:ext cx="264320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 smtClean="0"/>
              <a:t>Wilson loop scheme</a:t>
            </a:r>
          </a:p>
          <a:p>
            <a:r>
              <a:rPr lang="en-US" altLang="ja-JP" sz="2000" dirty="0" err="1" smtClean="0"/>
              <a:t>Polyakov</a:t>
            </a:r>
            <a:r>
              <a:rPr lang="en-US" altLang="ja-JP" sz="2000" dirty="0" smtClean="0"/>
              <a:t> loop scheme</a:t>
            </a:r>
            <a:endParaRPr kumimoji="1" lang="ja-JP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ja-JP" altLang="en-US" dirty="0" smtClean="0"/>
              <a:t>新しい繰り込みスキームの定義</a:t>
            </a:r>
            <a:endParaRPr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6375" y="2071688"/>
            <a:ext cx="3071813" cy="368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14339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2063" y="2681288"/>
            <a:ext cx="3860800" cy="37480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14340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30275" y="4922838"/>
            <a:ext cx="241300" cy="241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14341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41375" y="5621338"/>
            <a:ext cx="406400" cy="330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14342" name="Picture 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66775" y="3348038"/>
            <a:ext cx="355600" cy="355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14343" name="Picture 8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815975" y="2619375"/>
            <a:ext cx="457200" cy="41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14344" name="Picture 9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879475" y="4110038"/>
            <a:ext cx="342900" cy="342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14345" name="Picture 10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803275" y="1857375"/>
            <a:ext cx="482600" cy="41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14346" name="Rectangle 11"/>
          <p:cNvSpPr>
            <a:spLocks/>
          </p:cNvSpPr>
          <p:nvPr/>
        </p:nvSpPr>
        <p:spPr bwMode="auto">
          <a:xfrm>
            <a:off x="1376363" y="1857375"/>
            <a:ext cx="1860550" cy="2762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r>
              <a:rPr lang="en-US" altLang="ja-JP">
                <a:cs typeface="Arial" charset="0"/>
                <a:sym typeface="Arial" charset="0"/>
              </a:rPr>
              <a:t>: box size (spatial)</a:t>
            </a:r>
          </a:p>
        </p:txBody>
      </p:sp>
      <p:sp>
        <p:nvSpPr>
          <p:cNvPr id="14347" name="Rectangle 12"/>
          <p:cNvSpPr>
            <a:spLocks/>
          </p:cNvSpPr>
          <p:nvPr/>
        </p:nvSpPr>
        <p:spPr bwMode="auto">
          <a:xfrm>
            <a:off x="1376363" y="2606675"/>
            <a:ext cx="2090737" cy="2762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r>
              <a:rPr lang="en-US" altLang="ja-JP">
                <a:cs typeface="Arial" charset="0"/>
                <a:sym typeface="Arial" charset="0"/>
              </a:rPr>
              <a:t>: box size (temporal)</a:t>
            </a:r>
          </a:p>
        </p:txBody>
      </p:sp>
      <p:sp>
        <p:nvSpPr>
          <p:cNvPr id="14348" name="Rectangle 13"/>
          <p:cNvSpPr>
            <a:spLocks/>
          </p:cNvSpPr>
          <p:nvPr/>
        </p:nvSpPr>
        <p:spPr bwMode="auto">
          <a:xfrm>
            <a:off x="1376363" y="3355975"/>
            <a:ext cx="3322637" cy="2762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r>
              <a:rPr lang="en-US" altLang="ja-JP">
                <a:cs typeface="Arial" charset="0"/>
                <a:sym typeface="Arial" charset="0"/>
              </a:rPr>
              <a:t>: size of the Wilson loop (spatial)</a:t>
            </a:r>
          </a:p>
        </p:txBody>
      </p:sp>
      <p:sp>
        <p:nvSpPr>
          <p:cNvPr id="14349" name="Rectangle 14"/>
          <p:cNvSpPr>
            <a:spLocks/>
          </p:cNvSpPr>
          <p:nvPr/>
        </p:nvSpPr>
        <p:spPr bwMode="auto">
          <a:xfrm>
            <a:off x="1376363" y="4105275"/>
            <a:ext cx="3552825" cy="2762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r>
              <a:rPr lang="en-US" altLang="ja-JP">
                <a:cs typeface="Arial" charset="0"/>
                <a:sym typeface="Arial" charset="0"/>
              </a:rPr>
              <a:t>: size of the Wilson loop (temporal)</a:t>
            </a:r>
          </a:p>
        </p:txBody>
      </p:sp>
      <p:sp>
        <p:nvSpPr>
          <p:cNvPr id="14350" name="Rectangle 15"/>
          <p:cNvSpPr>
            <a:spLocks/>
          </p:cNvSpPr>
          <p:nvPr/>
        </p:nvSpPr>
        <p:spPr bwMode="auto">
          <a:xfrm>
            <a:off x="1376363" y="4854575"/>
            <a:ext cx="1590675" cy="2762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r>
              <a:rPr lang="en-US" altLang="ja-JP">
                <a:cs typeface="Arial" charset="0"/>
                <a:sym typeface="Arial" charset="0"/>
              </a:rPr>
              <a:t>: lattice spacing</a:t>
            </a:r>
          </a:p>
        </p:txBody>
      </p:sp>
      <p:sp>
        <p:nvSpPr>
          <p:cNvPr id="14351" name="Rectangle 16"/>
          <p:cNvSpPr>
            <a:spLocks/>
          </p:cNvSpPr>
          <p:nvPr/>
        </p:nvSpPr>
        <p:spPr bwMode="auto">
          <a:xfrm>
            <a:off x="1376363" y="5603875"/>
            <a:ext cx="1514475" cy="2762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r>
              <a:rPr lang="en-US" altLang="ja-JP">
                <a:cs typeface="Arial" charset="0"/>
                <a:sym typeface="Arial" charset="0"/>
              </a:rPr>
              <a:t>: bare coupling</a:t>
            </a:r>
          </a:p>
        </p:txBody>
      </p:sp>
      <p:sp>
        <p:nvSpPr>
          <p:cNvPr id="14352" name="テキスト ボックス 16"/>
          <p:cNvSpPr txBox="1">
            <a:spLocks noChangeArrowheads="1"/>
          </p:cNvSpPr>
          <p:nvPr/>
        </p:nvSpPr>
        <p:spPr bwMode="auto">
          <a:xfrm>
            <a:off x="2071688" y="500063"/>
            <a:ext cx="4572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ja-JP" sz="3200"/>
              <a:t>The Wilson loop</a:t>
            </a:r>
            <a:endParaRPr lang="ja-JP" altLang="en-US" sz="3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FONTSIZE" val="1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g^2 \left(L_0,\frac{R}{L_0},\frac{a}{L_0} \right)$&#10;\end{document}&#10;"/>
  <p:tag name="EXTERNALNAME" val="txp_fig"/>
  <p:tag name="BLEND" val="False"/>
  <p:tag name="TRANSPARENT" val="False"/>
  <p:tag name="KEEPFILES" val="False"/>
  <p:tag name="DEBUGPAUSE" val="False"/>
  <p:tag name="RESOLUTION" val="300"/>
  <p:tag name="TIMEOUT" val="---"/>
  <p:tag name="BITMAPFORMAT" val="bmpmono"/>
  <p:tag name="DEBUGINTERACTIVE" val="True"/>
  <p:tag name="ORIGWIDTH" val="133.9202"/>
  <p:tag name="PICTUREFILESIZE" val="9926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L_0$&#10;\end{document}&#10;"/>
  <p:tag name="EXTERNALNAME" val="txp_fig"/>
  <p:tag name="BLEND" val="False"/>
  <p:tag name="TRANSPARENT" val="False"/>
  <p:tag name="KEEPFILES" val="False"/>
  <p:tag name="DEBUGPAUSE" val="False"/>
  <p:tag name="RESOLUTION" val="300"/>
  <p:tag name="TIMEOUT" val="---"/>
  <p:tag name="BITMAPFORMAT" val="bmpmono"/>
  <p:tag name="DEBUGINTERACTIVE" val="True"/>
  <p:tag name="ORIGWIDTH" val="24.00008"/>
  <p:tag name="PICTUREFILESIZE" val="1262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g_0^2$&#10;\end{document}&#10;"/>
  <p:tag name="EXTERNALNAME" val="txp_fig"/>
  <p:tag name="BLEND" val="False"/>
  <p:tag name="TRANSPARENT" val="False"/>
  <p:tag name="KEEPFILES" val="False"/>
  <p:tag name="DEBUGPAUSE" val="False"/>
  <p:tag name="RESOLUTION" val="300"/>
  <p:tag name="TIMEOUT" val="15"/>
  <p:tag name="BITMAPFORMAT" val="bmpmono"/>
  <p:tag name="DEBUGINTERACTIVE" val="True"/>
  <p:tag name="ORIGWIDTH" val="20.88008"/>
  <p:tag name="PICTUREFILESIZE" val="1358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a$&#10;\end{document}&#10;"/>
  <p:tag name="EXTERNALNAME" val="txp_fig"/>
  <p:tag name="BLEND" val="False"/>
  <p:tag name="TRANSPARENT" val="False"/>
  <p:tag name="KEEPFILES" val="False"/>
  <p:tag name="DEBUGPAUSE" val="False"/>
  <p:tag name="RESOLUTION" val="300"/>
  <p:tag name="TIMEOUT" val="15"/>
  <p:tag name="BITMAPFORMAT" val="bmpmono"/>
  <p:tag name="DEBUGINTERACTIVE" val="True"/>
  <p:tag name="ORIGWIDTH" val="9.84"/>
  <p:tag name="PICTUREFILESIZE" val="390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g_R^2 \left( \frac{1}{L_0}\right) \equiv \left. \mbox{lim} Z_R \left(\frac{a}{L_0}, g_0^2 \right) \right|_{L_0 } g_0^2$&#10;\end{document}&#10;"/>
  <p:tag name="EXTERNALNAME" val="txp_fig"/>
  <p:tag name="BLEND" val="False"/>
  <p:tag name="TRANSPARENT" val="False"/>
  <p:tag name="KEEPFILES" val="False"/>
  <p:tag name="DEBUGPAUSE" val="False"/>
  <p:tag name="RESOLUTION" val="300"/>
  <p:tag name="TIMEOUT" val="---"/>
  <p:tag name="BITMAPFORMAT" val="bmpmono"/>
  <p:tag name="DEBUGINTERACTIVE" val="True"/>
  <p:tag name="ORIGWIDTH" val="288.9605"/>
  <p:tag name="PICTUREFILESIZE" val="24078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a \rightarrow 0$&#10;\end{document}&#10;"/>
  <p:tag name="EXTERNALNAME" val="txp_fig"/>
  <p:tag name="BLEND" val="False"/>
  <p:tag name="TRANSPARENT" val="False"/>
  <p:tag name="KEEPFILES" val="False"/>
  <p:tag name="DEBUGPAUSE" val="False"/>
  <p:tag name="RESOLUTION" val="300"/>
  <p:tag name="TIMEOUT" val="---"/>
  <p:tag name="BITMAPFORMAT" val="bmpmono"/>
  <p:tag name="DEBUGINTERACTIVE" val="True"/>
  <p:tag name="ORIGWIDTH" val="54.96008"/>
  <p:tag name="PICTUREFILESIZE" val="1918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s$ : scaling parameter&#10;\end{document}&#10;"/>
  <p:tag name="EXTERNALNAME" val="txp_fig"/>
  <p:tag name="BLEND" val="False"/>
  <p:tag name="TRANSPARENT" val="False"/>
  <p:tag name="KEEPFILES" val="False"/>
  <p:tag name="DEBUGPAUSE" val="False"/>
  <p:tag name="RESOLUTION" val="300"/>
  <p:tag name="TIMEOUT" val="---"/>
  <p:tag name="BITMAPFORMAT" val="bmpmono"/>
  <p:tag name="DEBUGINTERACTIVE" val="True"/>
  <p:tag name="ORIGWIDTH" val="212.8805"/>
  <p:tag name="PICTUREFILESIZE" val="8462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color}&#10;\begin{document}&#10;\color{red}{$g^2_{W}(1/L_0)$} &#10;\end{document}&#10;"/>
  <p:tag name="EXTERNALNAME" val="txp_fig"/>
  <p:tag name="BLEND" val="False"/>
  <p:tag name="TRANSPARENT" val="False"/>
  <p:tag name="KEEPFILES" val="False"/>
  <p:tag name="DEBUGPAUSE" val="False"/>
  <p:tag name="RESOLUTION" val="300"/>
  <p:tag name="TIMEOUT" val="---"/>
  <p:tag name="BITMAPFORMAT" val="bmp256"/>
  <p:tag name="DEBUGINTERACTIVE" val="True"/>
  <p:tag name="ORIGWIDTH" val="96.00016"/>
  <p:tag name="PICTUREFILESIZE" val="44278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color}&#10;\begin{document}&#10; \color{red}{$g^2_{W}(s/L_0)$}&#10;\end{document}&#10;"/>
  <p:tag name="EXTERNALNAME" val="txp_fig"/>
  <p:tag name="BLEND" val="False"/>
  <p:tag name="TRANSPARENT" val="False"/>
  <p:tag name="KEEPFILES" val="False"/>
  <p:tag name="DEBUGPAUSE" val="False"/>
  <p:tag name="RESOLUTION" val="300"/>
  <p:tag name="TIMEOUT" val="---"/>
  <p:tag name="BITMAPFORMAT" val="bmp16m"/>
  <p:tag name="DEBUGINTERACTIVE" val="True"/>
  <p:tag name="ORIGWIDTH" val="92.88016"/>
  <p:tag name="PICTUREFILESIZE" val="125766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CR*(R+1/2)^2$&#10;\end{document}&#10;"/>
  <p:tag name="EXTERNALNAME" val="txp_fig"/>
  <p:tag name="BLEND" val="False"/>
  <p:tag name="TRANSPARENT" val="False"/>
  <p:tag name="KEEPFILES" val="False"/>
  <p:tag name="DEBUGPAUSE" val="False"/>
  <p:tag name="RESOLUTION" val="300"/>
  <p:tag name="TIMEOUT" val="---"/>
  <p:tag name="BITMAPFORMAT" val="bmpmono"/>
  <p:tag name="DEBUGINTERACTIVE" val="True"/>
  <p:tag name="ORIGWIDTH" val="160.8003"/>
  <p:tag name="PICTUREFILESIZE" val="846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k$&#10;\end{document}&#10;"/>
  <p:tag name="EXTERNALNAME" val="txp_fig"/>
  <p:tag name="BLEND" val="False"/>
  <p:tag name="TRANSPARENT" val="False"/>
  <p:tag name="KEEPFILES" val="False"/>
  <p:tag name="DEBUGPAUSE" val="False"/>
  <p:tag name="RESOLUTION" val="300"/>
  <p:tag name="TIMEOUT" val="---"/>
  <p:tag name="BITMAPFORMAT" val="bmpmono"/>
  <p:tag name="DEBUGINTERACTIVE" val="True"/>
  <p:tag name="ORIGWIDTH" val="10.8"/>
  <p:tag name="PICTUREFILESIZE" val="526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(a/L)^2$&#10;\end{document}&#10;"/>
  <p:tag name="EXTERNALNAME" val="txp_fig"/>
  <p:tag name="BLEND" val="False"/>
  <p:tag name="TRANSPARENT" val="False"/>
  <p:tag name="KEEPFILES" val="False"/>
  <p:tag name="DEBUGPAUSE" val="False"/>
  <p:tag name="RESOLUTION" val="300"/>
  <p:tag name="TIMEOUT" val="---"/>
  <p:tag name="BITMAPFORMAT" val="bmpmono"/>
  <p:tag name="DEBUGINTERACTIVE" val="True"/>
  <p:tag name="ORIGWIDTH" val="63.84016"/>
  <p:tag name="PICTUREFILESIZE" val="3662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Fit fn: $c_2(a/L)^4+c_1(a/L)^2 +c_0$&#10;\end{document}&#10;"/>
  <p:tag name="EXTERNALNAME" val="txp_fig"/>
  <p:tag name="BLEND" val="False"/>
  <p:tag name="TRANSPARENT" val="False"/>
  <p:tag name="KEEPFILES" val="False"/>
  <p:tag name="DEBUGPAUSE" val="False"/>
  <p:tag name="RESOLUTION" val="300"/>
  <p:tag name="TIMEOUT" val="---"/>
  <p:tag name="BITMAPFORMAT" val="bmpmono"/>
  <p:tag name="DEBUGINTERACTIVE" val="True"/>
  <p:tag name="ORIGWIDTH" val="321.8406"/>
  <p:tag name="PICTUREFILESIZE" val="16862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Fit fn: $c_1(a/L)^2 +c_0$&#10;\end{document}&#10;"/>
  <p:tag name="EXTERNALNAME" val="txp_fig"/>
  <p:tag name="BLEND" val="False"/>
  <p:tag name="TRANSPARENT" val="False"/>
  <p:tag name="KEEPFILES" val="False"/>
  <p:tag name="DEBUGPAUSE" val="False"/>
  <p:tag name="RESOLUTION" val="300"/>
  <p:tag name="TIMEOUT" val="---"/>
  <p:tag name="BITMAPFORMAT" val="bmpmono"/>
  <p:tag name="DEBUGINTERACTIVE" val="True"/>
  <p:tag name="ORIGWIDTH" val="206.8804"/>
  <p:tag name="PICTUREFILESIZE" val="10862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CR*(R+1/2)^2$&#10;\end{document}&#10;"/>
  <p:tag name="EXTERNALNAME" val="txp_fig"/>
  <p:tag name="BLEND" val="False"/>
  <p:tag name="TRANSPARENT" val="False"/>
  <p:tag name="KEEPFILES" val="False"/>
  <p:tag name="DEBUGPAUSE" val="False"/>
  <p:tag name="RESOLUTION" val="300"/>
  <p:tag name="TIMEOUT" val="---"/>
  <p:tag name="BITMAPFORMAT" val="bmpmono"/>
  <p:tag name="DEBUGINTERACTIVE" val="True"/>
  <p:tag name="ORIGWIDTH" val="160.8003"/>
  <p:tag name="PICTUREFILESIZE" val="8462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(a/L)^2$&#10;\end{document}&#10;"/>
  <p:tag name="EXTERNALNAME" val="txp_fig"/>
  <p:tag name="BLEND" val="False"/>
  <p:tag name="TRANSPARENT" val="False"/>
  <p:tag name="KEEPFILES" val="False"/>
  <p:tag name="DEBUGPAUSE" val="False"/>
  <p:tag name="RESOLUTION" val="300"/>
  <p:tag name="TIMEOUT" val="---"/>
  <p:tag name="BITMAPFORMAT" val="bmpmono"/>
  <p:tag name="DEBUGINTERACTIVE" val="True"/>
  <p:tag name="ORIGWIDTH" val="63.84016"/>
  <p:tag name="PICTUREFILESIZE" val="3662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g_W^2$&#10;\end{document}&#10;"/>
  <p:tag name="EXTERNALNAME" val="txp_fig"/>
  <p:tag name="BLEND" val="False"/>
  <p:tag name="TRANSPARENT" val="False"/>
  <p:tag name="KEEPFILES" val="False"/>
  <p:tag name="DEBUGPAUSE" val="False"/>
  <p:tag name="RESOLUTION" val="300"/>
  <p:tag name="TIMEOUT" val="---"/>
  <p:tag name="BITMAPFORMAT" val="bmpmono"/>
  <p:tag name="DEBUGINTERACTIVE" val="True"/>
  <p:tag name="ORIGWIDTH" val="28.80008"/>
  <p:tag name="PICTUREFILESIZE" val="1790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g_W^2$&#10;\end{document}&#10;"/>
  <p:tag name="EXTERNALNAME" val="txp_fig"/>
  <p:tag name="BLEND" val="False"/>
  <p:tag name="TRANSPARENT" val="False"/>
  <p:tag name="KEEPFILES" val="False"/>
  <p:tag name="DEBUGPAUSE" val="False"/>
  <p:tag name="RESOLUTION" val="300"/>
  <p:tag name="TIMEOUT" val="---"/>
  <p:tag name="BITMAPFORMAT" val="bmpmono"/>
  <p:tag name="DEBUGINTERACTIVE" val="True"/>
  <p:tag name="ORIGWIDTH" val="28.80008"/>
  <p:tag name="PICTUREFILESIZE" val="1790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g_W^2$&#10;\end{document}&#10;"/>
  <p:tag name="EXTERNALNAME" val="txp_fig"/>
  <p:tag name="BLEND" val="False"/>
  <p:tag name="TRANSPARENT" val="False"/>
  <p:tag name="KEEPFILES" val="False"/>
  <p:tag name="DEBUGPAUSE" val="False"/>
  <p:tag name="RESOLUTION" val="300"/>
  <p:tag name="TIMEOUT" val="---"/>
  <p:tag name="BITMAPFORMAT" val="bmpmono"/>
  <p:tag name="DEBUGINTERACTIVE" val="True"/>
  <p:tag name="ORIGWIDTH" val="28.80008"/>
  <p:tag name="PICTUREFILESIZE" val="179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-\frac{\partial^2}{\partial R \partial T} \ln \langle W(R,T) \rangle$&#10;\end{document}&#10;"/>
  <p:tag name="EXTERNALNAME" val="txp_fig"/>
  <p:tag name="BLEND" val="False"/>
  <p:tag name="TRANSPARENT" val="False"/>
  <p:tag name="KEEPFILES" val="False"/>
  <p:tag name="DEBUGPAUSE" val="False"/>
  <p:tag name="RESOLUTION" val="300"/>
  <p:tag name="TIMEOUT" val="---"/>
  <p:tag name="BITMAPFORMAT" val="bmpmono"/>
  <p:tag name="DEBUGINTERACTIVE" val="True"/>
  <p:tag name="ORIGWIDTH" val="181.9204"/>
  <p:tag name="PICTUREFILESIZE" val="1321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CR (\hat{R},\hat{T})= -\ln \left( \frac{W(\hat{R},\hat{T}) W(\hat{R}-1,\hat{T}-1)}{W(\hat{R},\hat{T}-1) W(\hat{R}-1,\hat{T})} \right)$&#10;\end{document}&#10;"/>
  <p:tag name="EXTERNALNAME" val="txp_fig"/>
  <p:tag name="BLEND" val="False"/>
  <p:tag name="TRANSPARENT" val="False"/>
  <p:tag name="KEEPFILES" val="False"/>
  <p:tag name="DEBUGPAUSE" val="False"/>
  <p:tag name="RESOLUTION" val="300"/>
  <p:tag name="TIMEOUT" val="---"/>
  <p:tag name="BITMAPFORMAT" val="bmpmono"/>
  <p:tag name="DEBUGINTERACTIVE" val="True"/>
  <p:tag name="ORIGWIDTH" val="367.9208"/>
  <p:tag name="PICTUREFILESIZE" val="3443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g_W^2= \hat{R}^2 * CR (\hat{R},\hat{T})$ &#10;\end{document}&#10;"/>
  <p:tag name="EXTERNALNAME" val="txp_fig"/>
  <p:tag name="BLEND" val="False"/>
  <p:tag name="TRANSPARENT" val="False"/>
  <p:tag name="KEEPFILES" val="False"/>
  <p:tag name="DEBUGPAUSE" val="False"/>
  <p:tag name="RESOLUTION" val="300"/>
  <p:tag name="TIMEOUT" val="---"/>
  <p:tag name="BITMAPFORMAT" val="bmpmono"/>
  <p:tag name="DEBUGINTERACTIVE" val="True"/>
  <p:tag name="ORIGWIDTH" val="198.0004"/>
  <p:tag name="PICTUREFILESIZE" val="1129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k$&#10;\end{document}&#10;"/>
  <p:tag name="EXTERNALNAME" val="txp_fig"/>
  <p:tag name="BLEND" val="False"/>
  <p:tag name="TRANSPARENT" val="False"/>
  <p:tag name="KEEPFILES" val="False"/>
  <p:tag name="DEBUGPAUSE" val="False"/>
  <p:tag name="RESOLUTION" val="300"/>
  <p:tag name="TIMEOUT" val="15"/>
  <p:tag name="BITMAPFORMAT" val="bmpmono"/>
  <p:tag name="DEBUGINTERACTIVE" val="True"/>
  <p:tag name="ORIGWIDTH" val="10.8"/>
  <p:tag name="PICTUREFILESIZE" val="526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g^2= -R^2 \frac{\partial^2 }{\partial R \partial T} \ln \langle  W(R,T)\rangle^{\mbox{\scriptsize{NP}}}|_{ \small{T=R}} $&#10;\end{document}&#10;"/>
  <p:tag name="EXTERNALNAME" val="txp_fig"/>
  <p:tag name="BLEND" val="False"/>
  <p:tag name="TRANSPARENT" val="False"/>
  <p:tag name="KEEPFILES" val="False"/>
  <p:tag name="DEBUGPAUSE" val="False"/>
  <p:tag name="RESOLUTION" val="300"/>
  <p:tag name="TIMEOUT" val="15"/>
  <p:tag name="BITMAPFORMAT" val="bmpmono"/>
  <p:tag name="DEBUGINTERACTIVE" val="True"/>
  <p:tag name="ORIGWIDTH" val="340.8007"/>
  <p:tag name="PICTUREFILESIZE" val="2472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\frac{a}{L_0} \rightarrow 0$&#10;\end{document}&#10;"/>
  <p:tag name="EXTERNALNAME" val="txp_fig"/>
  <p:tag name="BLEND" val="False"/>
  <p:tag name="TRANSPARENT" val="False"/>
  <p:tag name="KEEPFILES" val="False"/>
  <p:tag name="DEBUGPAUSE" val="False"/>
  <p:tag name="RESOLUTION" val="300"/>
  <p:tag name="TIMEOUT" val="---"/>
  <p:tag name="BITMAPFORMAT" val="bmpmono"/>
  <p:tag name="DEBUGINTERACTIVE" val="True"/>
  <p:tag name="ORIGWIDTH" val="66.96016"/>
  <p:tag name="PICTUREFILESIZE" val="4238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r \equiv \frac{R+1/2}{L_0} (=0.25,0.30,0.35)$&#10;\end{document}&#10;"/>
  <p:tag name="EXTERNALNAME" val="txp_fig"/>
  <p:tag name="BLEND" val="False"/>
  <p:tag name="TRANSPARENT" val="False"/>
  <p:tag name="KEEPFILES" val="False"/>
  <p:tag name="DEBUGPAUSE" val="False"/>
  <p:tag name="RESOLUTION" val="300"/>
  <p:tag name="TIMEOUT" val="---"/>
  <p:tag name="BITMAPFORMAT" val="bmpmono"/>
  <p:tag name="DEBUGINTERACTIVE" val="True"/>
  <p:tag name="ORIGWIDTH" val="288.9605"/>
  <p:tag name="PICTUREFILESIZE" val="22102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アース">
  <a:themeElements>
    <a:clrScheme name="アース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アース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アース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2422</TotalTime>
  <Words>520</Words>
  <Application>Microsoft Office PowerPoint</Application>
  <PresentationFormat>画面に合わせる (4:3)</PresentationFormat>
  <Paragraphs>115</Paragraphs>
  <Slides>21</Slides>
  <Notes>2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21</vt:i4>
      </vt:variant>
    </vt:vector>
  </HeadingPairs>
  <TitlesOfParts>
    <vt:vector size="22" baseType="lpstr">
      <vt:lpstr>アース</vt:lpstr>
      <vt:lpstr>  格子シミュレーションによる 非自明固定点の探索 </vt:lpstr>
      <vt:lpstr>スライド 2</vt:lpstr>
      <vt:lpstr>スライド 3</vt:lpstr>
      <vt:lpstr>動機と関連した研究</vt:lpstr>
      <vt:lpstr>スライド 5</vt:lpstr>
      <vt:lpstr>スライド 6</vt:lpstr>
      <vt:lpstr>今日の発表の流れ(10分用)</vt:lpstr>
      <vt:lpstr>新しい繰り込みスキームの定義</vt:lpstr>
      <vt:lpstr>スライド 9</vt:lpstr>
      <vt:lpstr>スライド 10</vt:lpstr>
      <vt:lpstr>スライド 11</vt:lpstr>
      <vt:lpstr>シミュレーションの結果</vt:lpstr>
      <vt:lpstr>スライド 13</vt:lpstr>
      <vt:lpstr>quenched QCDの場合 (fermionのloopはない)</vt:lpstr>
      <vt:lpstr>スライド 15</vt:lpstr>
      <vt:lpstr>スライド 16</vt:lpstr>
      <vt:lpstr>スライド 17</vt:lpstr>
      <vt:lpstr>スライド 18</vt:lpstr>
      <vt:lpstr>quenched QCD testのまとめ</vt:lpstr>
      <vt:lpstr>発表の流れ(1時間用)</vt:lpstr>
      <vt:lpstr>スライド 21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new method of calculating the running coupling constant   --- numerical results --- </dc:title>
  <dc:creator> </dc:creator>
  <cp:lastModifiedBy>RIKEN TPL</cp:lastModifiedBy>
  <cp:revision>120</cp:revision>
  <dcterms:created xsi:type="dcterms:W3CDTF">2008-07-10T06:52:38Z</dcterms:created>
  <dcterms:modified xsi:type="dcterms:W3CDTF">2008-12-20T06:54:51Z</dcterms:modified>
</cp:coreProperties>
</file>