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tags/tag19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slideLayouts/slideLayout10.xml" ContentType="application/vnd.openxmlformats-officedocument.presentationml.slideLayout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ags/tag7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80" r:id="rId4"/>
    <p:sldId id="261" r:id="rId5"/>
    <p:sldId id="272" r:id="rId6"/>
    <p:sldId id="264" r:id="rId7"/>
    <p:sldId id="267" r:id="rId8"/>
    <p:sldId id="274" r:id="rId9"/>
    <p:sldId id="266" r:id="rId10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187" autoAdjust="0"/>
    <p:restoredTop sz="87478" autoAdjust="0"/>
  </p:normalViewPr>
  <p:slideViewPr>
    <p:cSldViewPr snapToGrid="0">
      <p:cViewPr varScale="1">
        <p:scale>
          <a:sx n="65" d="100"/>
          <a:sy n="65" d="100"/>
        </p:scale>
        <p:origin x="-6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C7C879-A3D2-4A7C-9204-7FCECE36A29F}" type="datetimeFigureOut">
              <a:rPr kumimoji="1" lang="ja-JP" altLang="en-US" smtClean="0"/>
              <a:pPr/>
              <a:t>2008/12/20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6B3139-EB1F-4ED2-8D08-7D80C8A50E4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正方形/長方形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角丸四角形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 smtClean="0"/>
              <a:t>マスタ サブタイトルの書式設定</a:t>
            </a:r>
            <a:endParaRPr kumimoji="0" lang="en-US"/>
          </a:p>
        </p:txBody>
      </p:sp>
      <p:sp>
        <p:nvSpPr>
          <p:cNvPr id="28" name="日付プレースホルダ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6F9A5-7C65-463C-9BAF-CC4AFD075F13}" type="datetime1">
              <a:rPr kumimoji="1" lang="ja-JP" altLang="en-US" smtClean="0"/>
              <a:pPr/>
              <a:t>2008/12/20</a:t>
            </a:fld>
            <a:endParaRPr kumimoji="1" lang="ja-JP" altLang="en-US"/>
          </a:p>
        </p:txBody>
      </p:sp>
      <p:sp>
        <p:nvSpPr>
          <p:cNvPr id="17" name="フッター プレースホル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29" name="スライド番号プレースホルダ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21D3819-298E-4049-8902-4395C95F43E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正方形/長方形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正方形/長方形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タイトル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60F3E-A5F8-437E-BCB5-B4B574AA40D4}" type="datetime1">
              <a:rPr kumimoji="1" lang="ja-JP" altLang="en-US" smtClean="0"/>
              <a:pPr/>
              <a:t>2008/12/20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D3819-298E-4049-8902-4395C95F43E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95DBF-ED52-4F81-A5B6-05CE45C4617F}" type="datetime1">
              <a:rPr kumimoji="1" lang="ja-JP" altLang="en-US" smtClean="0"/>
              <a:pPr/>
              <a:t>2008/12/20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D3819-298E-4049-8902-4395C95F43E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8082D-B351-4399-A3CB-618D06DDA41B}" type="datetime1">
              <a:rPr kumimoji="1" lang="ja-JP" altLang="en-US" smtClean="0"/>
              <a:pPr/>
              <a:t>2008/12/20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D3819-298E-4049-8902-4395C95F43E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8" name="コンテンツ プレースホルダ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正方形/長方形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角丸四角形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6B7DE-735B-4782-B6A2-BDCB90BF5D4B}" type="datetime1">
              <a:rPr kumimoji="1" lang="ja-JP" altLang="en-US" smtClean="0"/>
              <a:pPr/>
              <a:t>2008/12/20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正方形/長方形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正方形/長方形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1D3819-298E-4049-8902-4395C95F43E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301E9-147C-40A8-84F7-FE5ECDC54A39}" type="datetime1">
              <a:rPr kumimoji="1" lang="ja-JP" altLang="en-US" smtClean="0"/>
              <a:pPr/>
              <a:t>2008/12/20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D3819-298E-4049-8902-4395C95F43E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9" name="コンテンツ プレースホルダ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1" name="コンテンツ プレースホルダ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517EF-D0E9-40A1-9E09-36B5D067869C}" type="datetime1">
              <a:rPr kumimoji="1" lang="ja-JP" altLang="en-US" smtClean="0"/>
              <a:pPr/>
              <a:t>2008/12/20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D3819-298E-4049-8902-4395C95F43E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11" name="コンテンツ プレースホルダ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3" name="コンテンツ プレースホルダ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A01EC-9282-4AD3-8DEA-85BB7ADBF3DC}" type="datetime1">
              <a:rPr kumimoji="1" lang="ja-JP" altLang="en-US" smtClean="0"/>
              <a:pPr/>
              <a:t>2008/12/20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D3819-298E-4049-8902-4395C95F43E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68A25-6F32-420B-B82E-739F6355FD9C}" type="datetime1">
              <a:rPr kumimoji="1" lang="ja-JP" altLang="en-US" smtClean="0"/>
              <a:pPr/>
              <a:t>2008/12/20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D3819-298E-4049-8902-4395C95F43E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角丸四角形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E9CC3-E300-4BDE-AC7B-C9B6741A1CD8}" type="datetime1">
              <a:rPr kumimoji="1" lang="ja-JP" altLang="en-US" smtClean="0"/>
              <a:pPr/>
              <a:t>2008/12/20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D3819-298E-4049-8902-4395C95F43E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11" name="コンテンツ プレースホルダ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1F385-88EE-4F2C-B2F7-7C8CC161AA76}" type="datetime1">
              <a:rPr kumimoji="1" lang="ja-JP" altLang="en-US" smtClean="0"/>
              <a:pPr/>
              <a:t>2008/12/20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1D3819-298E-4049-8902-4395C95F43E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正方形/長方形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正方形/長方形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0000"/>
            <a:duotone>
              <a:schemeClr val="bg1">
                <a:tint val="95000"/>
                <a:satMod val="200000"/>
              </a:schemeClr>
              <a:schemeClr val="bg1">
                <a:shade val="80000"/>
                <a:satMod val="100000"/>
              </a:schemeClr>
            </a:duotone>
            <a:lum/>
          </a:blip>
          <a:srcRect/>
          <a:tile tx="0" ty="0" sx="55000" sy="55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角丸四角形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タイトル プレースホルダ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3" name="テキスト プレースホルダ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4" name="日付プレースホルダ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060CECC-4D72-4771-8EC8-4CFF824E23AA}" type="datetime1">
              <a:rPr kumimoji="1" lang="ja-JP" altLang="en-US" smtClean="0"/>
              <a:pPr/>
              <a:t>2008/12/20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23" name="スライド番号プレースホルダ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21D3819-298E-4049-8902-4395C95F43E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1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1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9.xml"/><Relationship Id="rId13" Type="http://schemas.openxmlformats.org/officeDocument/2006/relationships/image" Target="../media/image7.png"/><Relationship Id="rId3" Type="http://schemas.openxmlformats.org/officeDocument/2006/relationships/tags" Target="../tags/tag4.xml"/><Relationship Id="rId7" Type="http://schemas.openxmlformats.org/officeDocument/2006/relationships/tags" Target="../tags/tag8.xml"/><Relationship Id="rId12" Type="http://schemas.openxmlformats.org/officeDocument/2006/relationships/image" Target="../media/image6.png"/><Relationship Id="rId17" Type="http://schemas.openxmlformats.org/officeDocument/2006/relationships/image" Target="../media/image11.png"/><Relationship Id="rId2" Type="http://schemas.openxmlformats.org/officeDocument/2006/relationships/tags" Target="../tags/tag3.xml"/><Relationship Id="rId16" Type="http://schemas.openxmlformats.org/officeDocument/2006/relationships/image" Target="../media/image10.png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11" Type="http://schemas.openxmlformats.org/officeDocument/2006/relationships/image" Target="../media/image5.png"/><Relationship Id="rId5" Type="http://schemas.openxmlformats.org/officeDocument/2006/relationships/tags" Target="../tags/tag6.xml"/><Relationship Id="rId15" Type="http://schemas.openxmlformats.org/officeDocument/2006/relationships/image" Target="../media/image9.png"/><Relationship Id="rId10" Type="http://schemas.openxmlformats.org/officeDocument/2006/relationships/image" Target="../media/image4.png"/><Relationship Id="rId4" Type="http://schemas.openxmlformats.org/officeDocument/2006/relationships/tags" Target="../tags/tag5.xml"/><Relationship Id="rId9" Type="http://schemas.openxmlformats.org/officeDocument/2006/relationships/slideLayout" Target="../slideLayouts/slideLayout2.xml"/><Relationship Id="rId1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tags" Target="../tags/tag12.xml"/><Relationship Id="rId7" Type="http://schemas.openxmlformats.org/officeDocument/2006/relationships/image" Target="../media/image12.png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6" Type="http://schemas.openxmlformats.org/officeDocument/2006/relationships/slideLayout" Target="../slideLayouts/slideLayout2.xml"/><Relationship Id="rId11" Type="http://schemas.openxmlformats.org/officeDocument/2006/relationships/image" Target="../media/image16.png"/><Relationship Id="rId5" Type="http://schemas.openxmlformats.org/officeDocument/2006/relationships/tags" Target="../tags/tag14.xml"/><Relationship Id="rId10" Type="http://schemas.openxmlformats.org/officeDocument/2006/relationships/image" Target="../media/image15.png"/><Relationship Id="rId4" Type="http://schemas.openxmlformats.org/officeDocument/2006/relationships/tags" Target="../tags/tag13.xml"/><Relationship Id="rId9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tags" Target="../tags/tag17.xml"/><Relationship Id="rId7" Type="http://schemas.openxmlformats.org/officeDocument/2006/relationships/image" Target="../media/image19.png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tags" Target="../tags/tag20.xml"/><Relationship Id="rId7" Type="http://schemas.openxmlformats.org/officeDocument/2006/relationships/image" Target="../media/image19.png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77412" y="3274142"/>
            <a:ext cx="6400800" cy="585790"/>
          </a:xfrm>
        </p:spPr>
        <p:txBody>
          <a:bodyPr>
            <a:normAutofit/>
          </a:bodyPr>
          <a:lstStyle/>
          <a:p>
            <a:r>
              <a:rPr kumimoji="1" lang="ja-JP" altLang="en-US" sz="2400" dirty="0" smtClean="0"/>
              <a:t>伊敷吾郎 </a:t>
            </a:r>
            <a:r>
              <a:rPr kumimoji="1" lang="en-US" altLang="ja-JP" sz="2400" dirty="0" smtClean="0"/>
              <a:t>(</a:t>
            </a:r>
            <a:r>
              <a:rPr kumimoji="1" lang="ja-JP" altLang="en-US" sz="2400" dirty="0" smtClean="0"/>
              <a:t>大阪</a:t>
            </a:r>
            <a:r>
              <a:rPr kumimoji="1" lang="ja-JP" altLang="en-US" sz="2400" dirty="0" smtClean="0"/>
              <a:t>大学Ｄ３・ＫＥＫ受託</a:t>
            </a:r>
            <a:r>
              <a:rPr kumimoji="1" lang="en-US" altLang="ja-JP" sz="2400" dirty="0" smtClean="0"/>
              <a:t>)</a:t>
            </a:r>
            <a:endParaRPr kumimoji="1" lang="ja-JP" altLang="en-US" sz="2400" dirty="0"/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1430595"/>
            <a:ext cx="9144000" cy="1681318"/>
          </a:xfrm>
        </p:spPr>
        <p:txBody>
          <a:bodyPr>
            <a:noAutofit/>
          </a:bodyPr>
          <a:lstStyle/>
          <a:p>
            <a:r>
              <a:rPr kumimoji="1" altLang="ja-JP" sz="2800" dirty="0" smtClean="0"/>
              <a:t>Deconfinement phase transition </a:t>
            </a:r>
            <a:br>
              <a:rPr kumimoji="1" altLang="ja-JP" sz="2800" dirty="0" smtClean="0"/>
            </a:br>
            <a:r>
              <a:rPr kumimoji="1" altLang="ja-JP" sz="2800" dirty="0" smtClean="0"/>
              <a:t>in N=4 Super Yang-Mills on R×S</a:t>
            </a:r>
            <a:r>
              <a:rPr kumimoji="1" altLang="ja-JP" sz="2800" baseline="30000" dirty="0" smtClean="0"/>
              <a:t>3</a:t>
            </a:r>
            <a:r>
              <a:rPr kumimoji="1" altLang="ja-JP" sz="2800" dirty="0" smtClean="0"/>
              <a:t/>
            </a:r>
            <a:br>
              <a:rPr kumimoji="1" altLang="ja-JP" sz="2800" dirty="0" smtClean="0"/>
            </a:br>
            <a:r>
              <a:rPr kumimoji="1" altLang="ja-JP" sz="2800" dirty="0" smtClean="0"/>
              <a:t>from </a:t>
            </a:r>
            <a:r>
              <a:rPr altLang="ja-JP" sz="2800" dirty="0" smtClean="0"/>
              <a:t>supersymmetric quantum mechanics</a:t>
            </a:r>
            <a:endParaRPr kumimoji="1" lang="ja-JP" altLang="en-US" sz="28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30941" y="5684521"/>
            <a:ext cx="83913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土屋麻人氏 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静岡大</a:t>
            </a:r>
            <a:r>
              <a:rPr kumimoji="1" lang="en-US" altLang="ja-JP" dirty="0" smtClean="0"/>
              <a:t>), </a:t>
            </a:r>
            <a:r>
              <a:rPr lang="en-US" altLang="ja-JP" dirty="0" err="1" smtClean="0"/>
              <a:t>Sangwoo</a:t>
            </a:r>
            <a:r>
              <a:rPr lang="en-US" altLang="ja-JP" dirty="0" smtClean="0"/>
              <a:t> Kim</a:t>
            </a:r>
            <a:r>
              <a:rPr lang="ja-JP" altLang="en-US" dirty="0" smtClean="0"/>
              <a:t>氏 </a:t>
            </a:r>
            <a:r>
              <a:rPr lang="en-US" altLang="ja-JP" dirty="0" smtClean="0"/>
              <a:t>(</a:t>
            </a:r>
            <a:r>
              <a:rPr lang="en-US" altLang="ja-JP" dirty="0" err="1" smtClean="0"/>
              <a:t>Songang</a:t>
            </a:r>
            <a:r>
              <a:rPr lang="ja-JP" altLang="en-US" dirty="0" smtClean="0"/>
              <a:t>大</a:t>
            </a:r>
            <a:r>
              <a:rPr lang="en-US" altLang="ja-JP" dirty="0" smtClean="0"/>
              <a:t>), </a:t>
            </a:r>
            <a:r>
              <a:rPr lang="ja-JP" altLang="en-US" dirty="0" smtClean="0"/>
              <a:t>西村淳氏 </a:t>
            </a:r>
            <a:r>
              <a:rPr lang="en-US" altLang="ja-JP" dirty="0" smtClean="0"/>
              <a:t>(</a:t>
            </a:r>
            <a:r>
              <a:rPr lang="ja-JP" altLang="en-US" dirty="0" smtClean="0"/>
              <a:t>ＫＥＫ・総研大</a:t>
            </a:r>
            <a:r>
              <a:rPr lang="en-US" altLang="ja-JP" dirty="0" smtClean="0"/>
              <a:t>)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463818" y="4393298"/>
            <a:ext cx="63014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Ishii-GI-</a:t>
            </a:r>
            <a:r>
              <a:rPr kumimoji="1" lang="en-US" altLang="ja-JP" dirty="0" err="1" smtClean="0"/>
              <a:t>Shimasaki</a:t>
            </a:r>
            <a:r>
              <a:rPr kumimoji="1" lang="en-US" altLang="ja-JP" dirty="0" smtClean="0"/>
              <a:t>-</a:t>
            </a:r>
            <a:r>
              <a:rPr kumimoji="1" lang="en-US" altLang="ja-JP" dirty="0" err="1" smtClean="0"/>
              <a:t>Tsushiya</a:t>
            </a:r>
            <a:r>
              <a:rPr kumimoji="1" lang="en-US" altLang="ja-JP" dirty="0" smtClean="0"/>
              <a:t>,</a:t>
            </a:r>
            <a:r>
              <a:rPr lang="ja-JP" altLang="en-US" dirty="0" smtClean="0"/>
              <a:t>   </a:t>
            </a:r>
            <a:r>
              <a:rPr lang="en-US" altLang="ja-JP" dirty="0" smtClean="0"/>
              <a:t>Phys. Rev. D 76 (2008) 106001</a:t>
            </a:r>
            <a:endParaRPr kumimoji="1" lang="en-US" altLang="ja-JP" dirty="0" smtClean="0"/>
          </a:p>
          <a:p>
            <a:r>
              <a:rPr lang="en-US" altLang="ja-JP" dirty="0" smtClean="0"/>
              <a:t>GI-Kim-Nishimura-Tsuchiya ,  arXiv:0810.2884 [</a:t>
            </a:r>
            <a:r>
              <a:rPr lang="en-US" altLang="ja-JP" dirty="0" err="1" smtClean="0"/>
              <a:t>hep-th</a:t>
            </a:r>
            <a:r>
              <a:rPr lang="en-US" altLang="ja-JP" dirty="0" smtClean="0"/>
              <a:t>]</a:t>
            </a:r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261359" y="3938802"/>
            <a:ext cx="2262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以下の論文に基づく</a:t>
            </a:r>
            <a:endParaRPr kumimoji="1" lang="ja-JP" alt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398520" y="5290246"/>
            <a:ext cx="2031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共同研究者の方々</a:t>
            </a:r>
            <a:endParaRPr kumimoji="1" lang="ja-JP" altLang="en-US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383161" y="235975"/>
            <a:ext cx="33874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理研シンポジウム  </a:t>
            </a:r>
            <a:r>
              <a:rPr lang="en-US" altLang="ja-JP" dirty="0" smtClean="0"/>
              <a:t>2008/12/20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角丸四角形 54"/>
          <p:cNvSpPr/>
          <p:nvPr/>
        </p:nvSpPr>
        <p:spPr>
          <a:xfrm>
            <a:off x="5378242" y="3151258"/>
            <a:ext cx="2481166" cy="88489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角丸四角形 55"/>
          <p:cNvSpPr/>
          <p:nvPr/>
        </p:nvSpPr>
        <p:spPr>
          <a:xfrm>
            <a:off x="1612489" y="3131593"/>
            <a:ext cx="2481166" cy="88489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角丸四角形 12"/>
          <p:cNvSpPr/>
          <p:nvPr/>
        </p:nvSpPr>
        <p:spPr>
          <a:xfrm>
            <a:off x="5388074" y="1465024"/>
            <a:ext cx="2481166" cy="88489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角丸四角形 11"/>
          <p:cNvSpPr/>
          <p:nvPr/>
        </p:nvSpPr>
        <p:spPr>
          <a:xfrm>
            <a:off x="1607572" y="1460108"/>
            <a:ext cx="2481166" cy="88489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12955" y="221225"/>
            <a:ext cx="7713406" cy="753962"/>
          </a:xfrm>
        </p:spPr>
        <p:txBody>
          <a:bodyPr>
            <a:normAutofit/>
          </a:bodyPr>
          <a:lstStyle/>
          <a:p>
            <a:r>
              <a:rPr kumimoji="1" lang="en-US" altLang="ja-JP" dirty="0" smtClean="0"/>
              <a:t>Introduction </a:t>
            </a:r>
            <a:r>
              <a:rPr lang="en-US" altLang="ja-JP" dirty="0" smtClean="0"/>
              <a:t>&amp;</a:t>
            </a:r>
            <a:r>
              <a:rPr kumimoji="1" lang="en-US" altLang="ja-JP" dirty="0" smtClean="0"/>
              <a:t> Motivation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04684" y="929162"/>
            <a:ext cx="18893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◇ </a:t>
            </a:r>
            <a:r>
              <a:rPr kumimoji="1" lang="en-US" altLang="ja-JP" dirty="0" err="1" smtClean="0"/>
              <a:t>AdS</a:t>
            </a:r>
            <a:r>
              <a:rPr kumimoji="1" lang="en-US" altLang="ja-JP" dirty="0" smtClean="0"/>
              <a:t>/CFT </a:t>
            </a:r>
            <a:r>
              <a:rPr kumimoji="1" lang="ja-JP" altLang="en-US" dirty="0" smtClean="0"/>
              <a:t>対応</a:t>
            </a:r>
            <a:endParaRPr kumimoji="1" lang="ja-JP" alt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064772" y="1578099"/>
            <a:ext cx="15808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/>
              <a:t>R×S</a:t>
            </a:r>
            <a:r>
              <a:rPr kumimoji="1" lang="en-US" altLang="ja-JP" baseline="30000" dirty="0" smtClean="0"/>
              <a:t>3</a:t>
            </a:r>
            <a:r>
              <a:rPr kumimoji="1" lang="ja-JP" altLang="en-US" dirty="0" smtClean="0"/>
              <a:t>上の</a:t>
            </a:r>
            <a:endParaRPr kumimoji="1" lang="en-US" altLang="ja-JP" dirty="0" smtClean="0"/>
          </a:p>
          <a:p>
            <a:pPr algn="ctr"/>
            <a:r>
              <a:rPr kumimoji="1" lang="en-US" altLang="ja-JP" dirty="0" smtClean="0"/>
              <a:t>N=4 SYM</a:t>
            </a:r>
            <a:r>
              <a:rPr lang="ja-JP" altLang="en-US" dirty="0" smtClean="0"/>
              <a:t>理論</a:t>
            </a:r>
            <a:r>
              <a:rPr kumimoji="1" lang="en-US" altLang="ja-JP" dirty="0" smtClean="0"/>
              <a:t> </a:t>
            </a:r>
            <a:endParaRPr kumimoji="1" lang="ja-JP" altLang="en-US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722373" y="1696083"/>
            <a:ext cx="17498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/>
              <a:t>Type IIB </a:t>
            </a:r>
            <a:r>
              <a:rPr kumimoji="1" lang="ja-JP" altLang="en-US" dirty="0" smtClean="0"/>
              <a:t>弦理論</a:t>
            </a:r>
            <a:endParaRPr kumimoji="1" lang="en-US" altLang="ja-JP" dirty="0" smtClean="0"/>
          </a:p>
        </p:txBody>
      </p:sp>
      <p:sp>
        <p:nvSpPr>
          <p:cNvPr id="14" name="左右矢印 13"/>
          <p:cNvSpPr/>
          <p:nvPr/>
        </p:nvSpPr>
        <p:spPr>
          <a:xfrm>
            <a:off x="4424514" y="1784573"/>
            <a:ext cx="678426" cy="221226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2462980" y="943898"/>
            <a:ext cx="13035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dirty="0" smtClean="0"/>
              <a:t>[</a:t>
            </a:r>
            <a:r>
              <a:rPr lang="en-US" altLang="ja-JP" sz="1600" dirty="0" err="1" smtClean="0"/>
              <a:t>Maldacena</a:t>
            </a:r>
            <a:r>
              <a:rPr kumimoji="1" lang="en-US" altLang="ja-JP" sz="1600" dirty="0" smtClean="0"/>
              <a:t>]</a:t>
            </a:r>
            <a:endParaRPr kumimoji="1" lang="ja-JP" altLang="en-US" sz="1600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545689" y="2610463"/>
            <a:ext cx="28254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◇ 有限温度での</a:t>
            </a:r>
            <a:r>
              <a:rPr kumimoji="1" lang="en-US" altLang="ja-JP" dirty="0" err="1" smtClean="0"/>
              <a:t>AdS</a:t>
            </a:r>
            <a:r>
              <a:rPr kumimoji="1" lang="en-US" altLang="ja-JP" dirty="0" smtClean="0"/>
              <a:t>/CFT </a:t>
            </a:r>
            <a:endParaRPr kumimoji="1" lang="ja-JP" altLang="en-US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3367553" y="2600631"/>
            <a:ext cx="9544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dirty="0" smtClean="0"/>
              <a:t>[Witten</a:t>
            </a:r>
            <a:r>
              <a:rPr kumimoji="1" lang="en-US" altLang="ja-JP" sz="1600" dirty="0" smtClean="0"/>
              <a:t>]</a:t>
            </a:r>
            <a:endParaRPr kumimoji="1" lang="ja-JP" altLang="en-US" sz="1600" dirty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1681322" y="3244651"/>
            <a:ext cx="24080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dirty="0" smtClean="0"/>
              <a:t>S</a:t>
            </a:r>
            <a:r>
              <a:rPr lang="en-US" altLang="ja-JP" baseline="30000" dirty="0" smtClean="0"/>
              <a:t>1</a:t>
            </a:r>
            <a:r>
              <a:rPr lang="en-US" altLang="ja-JP" dirty="0" smtClean="0"/>
              <a:t>×S</a:t>
            </a:r>
            <a:r>
              <a:rPr lang="en-US" altLang="ja-JP" baseline="30000" dirty="0" smtClean="0"/>
              <a:t>3</a:t>
            </a:r>
            <a:r>
              <a:rPr lang="ja-JP" altLang="en-US" dirty="0" smtClean="0"/>
              <a:t>上の</a:t>
            </a:r>
            <a:r>
              <a:rPr lang="en-US" altLang="ja-JP" dirty="0" smtClean="0"/>
              <a:t>N=4 SYM </a:t>
            </a:r>
          </a:p>
          <a:p>
            <a:pPr algn="ctr"/>
            <a:r>
              <a:rPr lang="en-US" altLang="ja-JP" dirty="0" smtClean="0"/>
              <a:t>(planar limit, </a:t>
            </a:r>
            <a:r>
              <a:rPr lang="ja-JP" altLang="en-US" dirty="0" smtClean="0"/>
              <a:t>強結合</a:t>
            </a:r>
            <a:r>
              <a:rPr lang="en-US" altLang="ja-JP" dirty="0" smtClean="0"/>
              <a:t>)</a:t>
            </a:r>
            <a:endParaRPr kumimoji="1" lang="ja-JP" altLang="en-US" dirty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2035271" y="5840361"/>
            <a:ext cx="18229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Confining phase</a:t>
            </a:r>
            <a:endParaRPr kumimoji="1" lang="ja-JP" altLang="en-US" dirty="0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2015608" y="4576910"/>
            <a:ext cx="20746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err="1" smtClean="0"/>
              <a:t>Un</a:t>
            </a:r>
            <a:r>
              <a:rPr kumimoji="1" lang="en-US" altLang="ja-JP" dirty="0" err="1" smtClean="0"/>
              <a:t>confining</a:t>
            </a:r>
            <a:r>
              <a:rPr kumimoji="1" lang="en-US" altLang="ja-JP" dirty="0" smtClean="0"/>
              <a:t> phase</a:t>
            </a:r>
            <a:endParaRPr kumimoji="1" lang="ja-JP" altLang="en-US" dirty="0"/>
          </a:p>
        </p:txBody>
      </p:sp>
      <p:cxnSp>
        <p:nvCxnSpPr>
          <p:cNvPr id="37" name="直線矢印コネクタ 36"/>
          <p:cNvCxnSpPr/>
          <p:nvPr/>
        </p:nvCxnSpPr>
        <p:spPr>
          <a:xfrm rot="5400000" flipH="1" flipV="1">
            <a:off x="561227" y="5560141"/>
            <a:ext cx="2063984" cy="78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コネクタ 37"/>
          <p:cNvCxnSpPr/>
          <p:nvPr/>
        </p:nvCxnSpPr>
        <p:spPr>
          <a:xfrm>
            <a:off x="1519073" y="5427400"/>
            <a:ext cx="256622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テキスト ボックス 38"/>
          <p:cNvSpPr txBox="1"/>
          <p:nvPr/>
        </p:nvSpPr>
        <p:spPr>
          <a:xfrm>
            <a:off x="1076620" y="4188536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温度</a:t>
            </a:r>
            <a:endParaRPr kumimoji="1" lang="ja-JP" altLang="en-US" dirty="0"/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1081537" y="5255336"/>
            <a:ext cx="404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err="1" smtClean="0"/>
              <a:t>Tc</a:t>
            </a:r>
            <a:endParaRPr kumimoji="1" lang="ja-JP" altLang="en-US" dirty="0"/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5963263" y="5860026"/>
            <a:ext cx="12121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err="1" smtClean="0"/>
              <a:t>AdS</a:t>
            </a:r>
            <a:r>
              <a:rPr lang="en-US" altLang="ja-JP" dirty="0" smtClean="0"/>
              <a:t> space</a:t>
            </a:r>
            <a:endParaRPr kumimoji="1" lang="ja-JP" altLang="en-US" dirty="0"/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5934997" y="4581827"/>
            <a:ext cx="16914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err="1" smtClean="0"/>
              <a:t>AdS</a:t>
            </a:r>
            <a:r>
              <a:rPr lang="en-US" altLang="ja-JP" dirty="0" smtClean="0"/>
              <a:t> Black hole</a:t>
            </a:r>
            <a:endParaRPr kumimoji="1" lang="ja-JP" altLang="en-US" dirty="0"/>
          </a:p>
        </p:txBody>
      </p:sp>
      <p:cxnSp>
        <p:nvCxnSpPr>
          <p:cNvPr id="43" name="直線矢印コネクタ 42"/>
          <p:cNvCxnSpPr/>
          <p:nvPr/>
        </p:nvCxnSpPr>
        <p:spPr>
          <a:xfrm rot="5400000" flipH="1" flipV="1">
            <a:off x="4526087" y="5538015"/>
            <a:ext cx="2044320" cy="571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コネクタ 43"/>
          <p:cNvCxnSpPr/>
          <p:nvPr/>
        </p:nvCxnSpPr>
        <p:spPr>
          <a:xfrm>
            <a:off x="5476562" y="5476561"/>
            <a:ext cx="256622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テキスト ボックス 44"/>
          <p:cNvSpPr txBox="1"/>
          <p:nvPr/>
        </p:nvSpPr>
        <p:spPr>
          <a:xfrm>
            <a:off x="4827639" y="4252445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温度</a:t>
            </a:r>
            <a:endParaRPr kumimoji="1" lang="ja-JP" altLang="en-US" dirty="0"/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5039024" y="5289748"/>
            <a:ext cx="4893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err="1" smtClean="0"/>
              <a:t>Tc</a:t>
            </a:r>
            <a:r>
              <a:rPr lang="en-US" altLang="ja-JP" dirty="0" smtClean="0"/>
              <a:t>’</a:t>
            </a:r>
            <a:endParaRPr kumimoji="1" lang="ja-JP" altLang="en-US" dirty="0"/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5683052" y="3426546"/>
            <a:ext cx="17434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Type IIB SUGRA</a:t>
            </a:r>
            <a:endParaRPr kumimoji="1" lang="ja-JP" altLang="en-US" dirty="0"/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1145446" y="6130406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0</a:t>
            </a:r>
            <a:endParaRPr kumimoji="1" lang="ja-JP" altLang="en-US" dirty="0"/>
          </a:p>
        </p:txBody>
      </p:sp>
      <p:cxnSp>
        <p:nvCxnSpPr>
          <p:cNvPr id="49" name="直線コネクタ 48"/>
          <p:cNvCxnSpPr/>
          <p:nvPr/>
        </p:nvCxnSpPr>
        <p:spPr>
          <a:xfrm>
            <a:off x="1494493" y="6317220"/>
            <a:ext cx="6971081" cy="98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テキスト ボックス 49"/>
          <p:cNvSpPr txBox="1"/>
          <p:nvPr/>
        </p:nvSpPr>
        <p:spPr>
          <a:xfrm>
            <a:off x="5840362" y="5147182"/>
            <a:ext cx="2684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FF0000"/>
                </a:solidFill>
              </a:rPr>
              <a:t>Hawking-Page transition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1833715" y="5093108"/>
            <a:ext cx="28216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err="1" smtClean="0">
                <a:solidFill>
                  <a:srgbClr val="FF0000"/>
                </a:solidFill>
              </a:rPr>
              <a:t>Deconfinement</a:t>
            </a:r>
            <a:r>
              <a:rPr kumimoji="1" lang="en-US" altLang="ja-JP" dirty="0" smtClean="0">
                <a:solidFill>
                  <a:srgbClr val="FF0000"/>
                </a:solidFill>
              </a:rPr>
              <a:t> transition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57" name="左右矢印 56"/>
          <p:cNvSpPr/>
          <p:nvPr/>
        </p:nvSpPr>
        <p:spPr>
          <a:xfrm>
            <a:off x="4385185" y="3441308"/>
            <a:ext cx="678426" cy="221226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角丸四角形 37"/>
          <p:cNvSpPr/>
          <p:nvPr/>
        </p:nvSpPr>
        <p:spPr>
          <a:xfrm>
            <a:off x="648930" y="1312605"/>
            <a:ext cx="7993625" cy="4306529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65558" y="232533"/>
            <a:ext cx="44887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◇ 弱結合領域における </a:t>
            </a:r>
            <a:r>
              <a:rPr kumimoji="1" lang="en-US" altLang="ja-JP" dirty="0" smtClean="0"/>
              <a:t>N=4 SYM </a:t>
            </a:r>
            <a:r>
              <a:rPr kumimoji="1" lang="ja-JP" altLang="en-US" dirty="0" smtClean="0"/>
              <a:t>の相転移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747624" y="602227"/>
            <a:ext cx="61268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dirty="0" smtClean="0"/>
              <a:t>[</a:t>
            </a:r>
            <a:r>
              <a:rPr lang="en-US" altLang="ja-JP" sz="1600" dirty="0" err="1" smtClean="0"/>
              <a:t>Sundborg</a:t>
            </a:r>
            <a:r>
              <a:rPr lang="en-US" altLang="ja-JP" sz="1600" dirty="0" smtClean="0"/>
              <a:t>, </a:t>
            </a:r>
            <a:r>
              <a:rPr lang="en-US" altLang="ja-JP" sz="1600" dirty="0" err="1" smtClean="0"/>
              <a:t>Aharony-Marsano-Minwalla-Papadodimas-Raamsdonk</a:t>
            </a:r>
            <a:r>
              <a:rPr kumimoji="1" lang="en-US" altLang="ja-JP" sz="1600" dirty="0" smtClean="0"/>
              <a:t>]</a:t>
            </a:r>
            <a:endParaRPr kumimoji="1" lang="ja-JP" altLang="en-US" sz="1600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27978" y="1914830"/>
            <a:ext cx="5268600" cy="3601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テキスト ボックス 8"/>
          <p:cNvSpPr txBox="1"/>
          <p:nvPr/>
        </p:nvSpPr>
        <p:spPr>
          <a:xfrm>
            <a:off x="3706056" y="1533831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相転移温度</a:t>
            </a:r>
            <a:endParaRPr kumimoji="1" lang="ja-JP" altLang="en-US" dirty="0"/>
          </a:p>
        </p:txBody>
      </p:sp>
      <p:pic>
        <p:nvPicPr>
          <p:cNvPr id="37" name="図 36" descr="\documentclass{slides}&#10;\pagestyle{empty}&#10;&#10;\begin{document}&#10;\[&#10;T_c\simeq 0.379663&#10;\]&#10;\end{document}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101642" y="1594464"/>
            <a:ext cx="1844849" cy="222428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11" name="テキスト ボックス 10"/>
          <p:cNvSpPr txBox="1"/>
          <p:nvPr/>
        </p:nvSpPr>
        <p:spPr>
          <a:xfrm>
            <a:off x="1115257" y="1465009"/>
            <a:ext cx="18004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dirty="0" smtClean="0"/>
              <a:t>自由エネルギー</a:t>
            </a:r>
            <a:endParaRPr kumimoji="1" lang="en-US" altLang="ja-JP" dirty="0" smtClean="0"/>
          </a:p>
          <a:p>
            <a:pPr algn="ctr"/>
            <a:r>
              <a:rPr lang="en-US" altLang="ja-JP" dirty="0" smtClean="0"/>
              <a:t>(</a:t>
            </a:r>
            <a:r>
              <a:rPr lang="ja-JP" altLang="en-US" dirty="0" smtClean="0"/>
              <a:t>弱結合極限</a:t>
            </a:r>
            <a:r>
              <a:rPr lang="en-US" altLang="ja-JP" dirty="0" smtClean="0"/>
              <a:t>)</a:t>
            </a:r>
            <a:endParaRPr kumimoji="1" lang="ja-JP" altLang="en-US" dirty="0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579398" y="5987845"/>
            <a:ext cx="79512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◇  強結合領域の解析にむけて、</a:t>
            </a:r>
            <a:r>
              <a:rPr kumimoji="1" lang="en-US" altLang="ja-JP" dirty="0" smtClean="0">
                <a:solidFill>
                  <a:srgbClr val="FF0000"/>
                </a:solidFill>
              </a:rPr>
              <a:t>N=4 SYM </a:t>
            </a:r>
            <a:r>
              <a:rPr kumimoji="1" lang="ja-JP" altLang="en-US" dirty="0" smtClean="0">
                <a:solidFill>
                  <a:srgbClr val="FF0000"/>
                </a:solidFill>
              </a:rPr>
              <a:t>の非摂動的定式化が必要である。</a:t>
            </a:r>
            <a:endParaRPr kumimoji="1" lang="en-US" altLang="ja-JP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94968" y="5060419"/>
            <a:ext cx="3997304" cy="704480"/>
          </a:xfrm>
        </p:spPr>
        <p:txBody>
          <a:bodyPr>
            <a:normAutofit/>
          </a:bodyPr>
          <a:lstStyle/>
          <a:p>
            <a:r>
              <a:rPr kumimoji="1" lang="ja-JP" altLang="en-US" sz="2800" b="1" dirty="0" smtClean="0"/>
              <a:t>我々の得た結果</a:t>
            </a:r>
            <a:endParaRPr kumimoji="1" lang="ja-JP" altLang="en-US" sz="2800" b="1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67122" y="243342"/>
            <a:ext cx="72106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◇ 強結合領域の</a:t>
            </a:r>
            <a:r>
              <a:rPr kumimoji="1" lang="en-US" altLang="ja-JP" dirty="0" smtClean="0"/>
              <a:t>SYM</a:t>
            </a:r>
            <a:r>
              <a:rPr kumimoji="1" lang="ja-JP" altLang="en-US" dirty="0" smtClean="0"/>
              <a:t>の解析</a:t>
            </a:r>
            <a:r>
              <a:rPr lang="ja-JP" altLang="en-US" dirty="0" smtClean="0"/>
              <a:t>に向けた、</a:t>
            </a:r>
            <a:r>
              <a:rPr lang="en-US" altLang="ja-JP" dirty="0" smtClean="0"/>
              <a:t>Plane wave </a:t>
            </a:r>
            <a:r>
              <a:rPr lang="ja-JP" altLang="en-US" dirty="0" smtClean="0"/>
              <a:t>行列模型を用いた</a:t>
            </a:r>
            <a:endParaRPr lang="en-US" altLang="ja-JP" dirty="0" smtClean="0"/>
          </a:p>
          <a:p>
            <a:r>
              <a:rPr lang="ja-JP" altLang="en-US" dirty="0" smtClean="0"/>
              <a:t>    </a:t>
            </a:r>
            <a:r>
              <a:rPr lang="en-US" altLang="ja-JP" dirty="0" smtClean="0"/>
              <a:t>planar N=4 SYM</a:t>
            </a:r>
            <a:r>
              <a:rPr lang="ja-JP" altLang="en-US" dirty="0" smtClean="0"/>
              <a:t>理論の非摂動的正則化が提唱されている。</a:t>
            </a:r>
            <a:endParaRPr lang="en-US" altLang="ja-JP" dirty="0" smtClean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77647" y="4332083"/>
            <a:ext cx="81682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　</a:t>
            </a:r>
            <a:r>
              <a:rPr kumimoji="1" lang="ja-JP" altLang="en-US" dirty="0" smtClean="0"/>
              <a:t> この正則化はゲージ対称性と、</a:t>
            </a:r>
            <a:r>
              <a:rPr kumimoji="1" lang="en-US" altLang="ja-JP" dirty="0" smtClean="0"/>
              <a:t>SU(2|4) </a:t>
            </a:r>
            <a:r>
              <a:rPr kumimoji="1" lang="ja-JP" altLang="en-US" dirty="0" smtClean="0"/>
              <a:t>対称性</a:t>
            </a:r>
            <a:r>
              <a:rPr kumimoji="1" lang="en-US" altLang="ja-JP" dirty="0" smtClean="0"/>
              <a:t>(16 SUSY </a:t>
            </a:r>
            <a:r>
              <a:rPr kumimoji="1" lang="ja-JP" altLang="en-US" dirty="0" smtClean="0"/>
              <a:t>を含む</a:t>
            </a:r>
            <a:r>
              <a:rPr kumimoji="1" lang="en-US" altLang="ja-JP" dirty="0" smtClean="0"/>
              <a:t>)</a:t>
            </a:r>
            <a:r>
              <a:rPr kumimoji="1" lang="ja-JP" altLang="en-US" dirty="0" smtClean="0"/>
              <a:t>を保つ。</a:t>
            </a:r>
            <a:endParaRPr kumimoji="1" lang="en-US" altLang="ja-JP" dirty="0" smtClean="0"/>
          </a:p>
          <a:p>
            <a:r>
              <a:rPr lang="ja-JP" altLang="en-US" dirty="0" smtClean="0"/>
              <a:t>　 有限温度でも</a:t>
            </a:r>
            <a:r>
              <a:rPr lang="en-US" altLang="ja-JP" dirty="0" smtClean="0"/>
              <a:t>SU(2|4) </a:t>
            </a:r>
            <a:r>
              <a:rPr lang="ja-JP" altLang="en-US" dirty="0" smtClean="0"/>
              <a:t>の</a:t>
            </a:r>
            <a:r>
              <a:rPr lang="en-US" altLang="ja-JP" dirty="0" err="1" smtClean="0"/>
              <a:t>bosonic</a:t>
            </a:r>
            <a:r>
              <a:rPr lang="en-US" altLang="ja-JP" dirty="0" smtClean="0"/>
              <a:t> subgroup U(1)×SU(2)×SO(6)</a:t>
            </a:r>
            <a:r>
              <a:rPr lang="ja-JP" altLang="en-US" dirty="0" smtClean="0"/>
              <a:t>は保つ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58967" y="5834954"/>
            <a:ext cx="82525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◇ この正則化を用いて、有限温度 </a:t>
            </a:r>
            <a:r>
              <a:rPr lang="en-US" altLang="ja-JP" dirty="0" smtClean="0"/>
              <a:t>N=4 SYM</a:t>
            </a:r>
            <a:r>
              <a:rPr lang="ja-JP" altLang="en-US" dirty="0" smtClean="0"/>
              <a:t> の弱結合極限を解析した。</a:t>
            </a:r>
            <a:endParaRPr lang="en-US" altLang="ja-JP" dirty="0" smtClean="0"/>
          </a:p>
          <a:p>
            <a:r>
              <a:rPr lang="ja-JP" altLang="en-US" dirty="0" smtClean="0"/>
              <a:t>    結果は、知られていた相転移 </a:t>
            </a:r>
            <a:r>
              <a:rPr lang="en-US" altLang="ja-JP" dirty="0" smtClean="0"/>
              <a:t>(</a:t>
            </a:r>
            <a:r>
              <a:rPr lang="en-US" altLang="ja-JP" dirty="0" err="1" smtClean="0"/>
              <a:t>Deconfinement</a:t>
            </a:r>
            <a:r>
              <a:rPr lang="ja-JP" altLang="en-US" dirty="0" smtClean="0"/>
              <a:t> </a:t>
            </a:r>
            <a:r>
              <a:rPr lang="en-US" altLang="ja-JP" dirty="0" smtClean="0"/>
              <a:t>transition) </a:t>
            </a:r>
            <a:r>
              <a:rPr lang="ja-JP" altLang="en-US" dirty="0" smtClean="0"/>
              <a:t>を再現している。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328176" y="3473492"/>
            <a:ext cx="325396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[Ishii-GI-</a:t>
            </a:r>
            <a:r>
              <a:rPr kumimoji="1" lang="en-US" altLang="ja-JP" sz="1600" dirty="0" err="1" smtClean="0"/>
              <a:t>Shimasaki</a:t>
            </a:r>
            <a:r>
              <a:rPr kumimoji="1" lang="en-US" altLang="ja-JP" sz="1600" dirty="0" smtClean="0"/>
              <a:t>-</a:t>
            </a:r>
            <a:r>
              <a:rPr kumimoji="1" lang="en-US" altLang="ja-JP" sz="1600" dirty="0" err="1" smtClean="0"/>
              <a:t>Tsushiya</a:t>
            </a:r>
            <a:r>
              <a:rPr kumimoji="1" lang="en-US" altLang="ja-JP" sz="1600" dirty="0" smtClean="0"/>
              <a:t>, </a:t>
            </a:r>
          </a:p>
          <a:p>
            <a:r>
              <a:rPr kumimoji="1" lang="en-US" altLang="ja-JP" sz="1600" dirty="0" smtClean="0"/>
              <a:t>GI-</a:t>
            </a:r>
            <a:r>
              <a:rPr kumimoji="1" lang="en-US" altLang="ja-JP" sz="1600" dirty="0" err="1" smtClean="0"/>
              <a:t>Shimasaki</a:t>
            </a:r>
            <a:r>
              <a:rPr kumimoji="1" lang="en-US" altLang="ja-JP" sz="1600" dirty="0" smtClean="0"/>
              <a:t>-</a:t>
            </a:r>
            <a:r>
              <a:rPr kumimoji="1" lang="en-US" altLang="ja-JP" sz="1600" dirty="0" err="1" smtClean="0"/>
              <a:t>Takayama</a:t>
            </a:r>
            <a:r>
              <a:rPr lang="en-US" altLang="ja-JP" sz="1600" dirty="0" smtClean="0"/>
              <a:t>-Tsuchiya]</a:t>
            </a:r>
            <a:endParaRPr kumimoji="1" lang="en-US" altLang="ja-JP" sz="1600" dirty="0" smtClean="0"/>
          </a:p>
        </p:txBody>
      </p:sp>
      <p:sp>
        <p:nvSpPr>
          <p:cNvPr id="13" name="角丸四角形 12"/>
          <p:cNvSpPr/>
          <p:nvPr/>
        </p:nvSpPr>
        <p:spPr>
          <a:xfrm>
            <a:off x="1322082" y="1104080"/>
            <a:ext cx="2536722" cy="82591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角丸四角形 14"/>
          <p:cNvSpPr/>
          <p:nvPr/>
        </p:nvSpPr>
        <p:spPr>
          <a:xfrm>
            <a:off x="1322082" y="2175650"/>
            <a:ext cx="2536722" cy="82591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上矢印 15"/>
          <p:cNvSpPr/>
          <p:nvPr/>
        </p:nvSpPr>
        <p:spPr>
          <a:xfrm>
            <a:off x="3465222" y="1747022"/>
            <a:ext cx="221226" cy="50144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3928140" y="1796552"/>
            <a:ext cx="39597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2000" dirty="0" smtClean="0">
                <a:solidFill>
                  <a:schemeClr val="accent1"/>
                </a:solidFill>
              </a:rPr>
              <a:t>(2) Large N reduction  </a:t>
            </a:r>
            <a:r>
              <a:rPr kumimoji="1" lang="en-US" altLang="ja-JP" sz="2000" dirty="0" smtClean="0">
                <a:solidFill>
                  <a:schemeClr val="accent1"/>
                </a:solidFill>
              </a:rPr>
              <a:t>(S</a:t>
            </a:r>
            <a:r>
              <a:rPr kumimoji="1" lang="en-US" altLang="ja-JP" sz="2000" baseline="30000" dirty="0" smtClean="0">
                <a:solidFill>
                  <a:schemeClr val="accent1"/>
                </a:solidFill>
              </a:rPr>
              <a:t>1</a:t>
            </a:r>
            <a:r>
              <a:rPr kumimoji="1" lang="ja-JP" altLang="en-US" sz="2000" dirty="0" smtClean="0">
                <a:solidFill>
                  <a:schemeClr val="accent1"/>
                </a:solidFill>
              </a:rPr>
              <a:t>を再現</a:t>
            </a:r>
            <a:r>
              <a:rPr kumimoji="1" lang="en-US" altLang="ja-JP" sz="2000" dirty="0" smtClean="0">
                <a:solidFill>
                  <a:schemeClr val="accent1"/>
                </a:solidFill>
              </a:rPr>
              <a:t>)</a:t>
            </a:r>
          </a:p>
        </p:txBody>
      </p:sp>
      <p:sp>
        <p:nvSpPr>
          <p:cNvPr id="18" name="角丸四角形 17"/>
          <p:cNvSpPr/>
          <p:nvPr/>
        </p:nvSpPr>
        <p:spPr>
          <a:xfrm>
            <a:off x="1322082" y="3247220"/>
            <a:ext cx="2536722" cy="82591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上矢印 18"/>
          <p:cNvSpPr/>
          <p:nvPr/>
        </p:nvSpPr>
        <p:spPr>
          <a:xfrm>
            <a:off x="3465222" y="2818592"/>
            <a:ext cx="221226" cy="50144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3883372" y="2876163"/>
            <a:ext cx="41633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dirty="0" smtClean="0">
                <a:solidFill>
                  <a:schemeClr val="accent1"/>
                </a:solidFill>
              </a:rPr>
              <a:t>(1) </a:t>
            </a:r>
            <a:r>
              <a:rPr lang="ja-JP" altLang="en-US" dirty="0" smtClean="0">
                <a:solidFill>
                  <a:schemeClr val="accent1"/>
                </a:solidFill>
              </a:rPr>
              <a:t>非可換球面の</a:t>
            </a:r>
            <a:r>
              <a:rPr kumimoji="1" lang="ja-JP" altLang="en-US" dirty="0" smtClean="0">
                <a:solidFill>
                  <a:schemeClr val="accent1"/>
                </a:solidFill>
              </a:rPr>
              <a:t>可換極限</a:t>
            </a:r>
            <a:r>
              <a:rPr lang="en-US" altLang="ja-JP" dirty="0" smtClean="0">
                <a:solidFill>
                  <a:schemeClr val="accent1"/>
                </a:solidFill>
              </a:rPr>
              <a:t>  </a:t>
            </a:r>
            <a:r>
              <a:rPr lang="en-US" altLang="ja-JP" sz="2000" dirty="0" smtClean="0">
                <a:solidFill>
                  <a:schemeClr val="accent1"/>
                </a:solidFill>
              </a:rPr>
              <a:t>(S</a:t>
            </a:r>
            <a:r>
              <a:rPr lang="en-US" altLang="ja-JP" sz="2000" baseline="30000" dirty="0" smtClean="0">
                <a:solidFill>
                  <a:schemeClr val="accent1"/>
                </a:solidFill>
              </a:rPr>
              <a:t>2</a:t>
            </a:r>
            <a:r>
              <a:rPr lang="ja-JP" altLang="en-US" sz="2000" dirty="0" smtClean="0">
                <a:solidFill>
                  <a:schemeClr val="accent1"/>
                </a:solidFill>
              </a:rPr>
              <a:t>を再現</a:t>
            </a:r>
            <a:r>
              <a:rPr lang="en-US" altLang="ja-JP" sz="2000" dirty="0" smtClean="0">
                <a:solidFill>
                  <a:schemeClr val="accent1"/>
                </a:solidFill>
              </a:rPr>
              <a:t>)</a:t>
            </a:r>
            <a:endParaRPr kumimoji="1" lang="en-US" altLang="ja-JP" sz="2000" dirty="0" smtClean="0">
              <a:solidFill>
                <a:schemeClr val="accent1"/>
              </a:solidFill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3961478" y="1047882"/>
            <a:ext cx="29065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 smtClean="0"/>
              <a:t>局所的には  </a:t>
            </a:r>
            <a:r>
              <a:rPr kumimoji="1" lang="en-US" altLang="ja-JP" sz="2000" dirty="0" smtClean="0"/>
              <a:t>S</a:t>
            </a:r>
            <a:r>
              <a:rPr kumimoji="1" lang="en-US" altLang="ja-JP" sz="2000" baseline="30000" dirty="0" smtClean="0"/>
              <a:t>3</a:t>
            </a:r>
            <a:r>
              <a:rPr kumimoji="1" lang="en-US" altLang="ja-JP" sz="2000" dirty="0" smtClean="0"/>
              <a:t> ~ S</a:t>
            </a:r>
            <a:r>
              <a:rPr kumimoji="1" lang="en-US" altLang="ja-JP" sz="2000" baseline="30000" dirty="0" smtClean="0"/>
              <a:t>1</a:t>
            </a:r>
            <a:r>
              <a:rPr kumimoji="1" lang="en-US" altLang="ja-JP" sz="2000" dirty="0" smtClean="0"/>
              <a:t> ×S</a:t>
            </a:r>
            <a:r>
              <a:rPr kumimoji="1" lang="en-US" altLang="ja-JP" sz="2000" baseline="30000" dirty="0" smtClean="0"/>
              <a:t>2</a:t>
            </a:r>
            <a:r>
              <a:rPr kumimoji="1" lang="en-US" altLang="ja-JP" sz="2000" dirty="0" smtClean="0"/>
              <a:t> </a:t>
            </a:r>
            <a:endParaRPr kumimoji="1" lang="ja-JP" altLang="en-US" sz="2000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1542681" y="1331773"/>
            <a:ext cx="21371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R×S</a:t>
            </a:r>
            <a:r>
              <a:rPr kumimoji="1" lang="en-US" altLang="ja-JP" baseline="30000" dirty="0" smtClean="0"/>
              <a:t>3</a:t>
            </a:r>
            <a:r>
              <a:rPr kumimoji="1" lang="ja-JP" altLang="en-US" dirty="0" smtClean="0"/>
              <a:t>上の </a:t>
            </a:r>
            <a:r>
              <a:rPr kumimoji="1" lang="en-US" altLang="ja-JP" dirty="0" smtClean="0"/>
              <a:t>N=4 SYM</a:t>
            </a:r>
            <a:endParaRPr kumimoji="1" lang="ja-JP" altLang="en-US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1709829" y="2383825"/>
            <a:ext cx="16770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R×S</a:t>
            </a:r>
            <a:r>
              <a:rPr lang="en-US" altLang="ja-JP" baseline="30000" dirty="0" smtClean="0"/>
              <a:t>2</a:t>
            </a:r>
            <a:r>
              <a:rPr kumimoji="1" lang="ja-JP" altLang="en-US" dirty="0" smtClean="0"/>
              <a:t>上の </a:t>
            </a:r>
            <a:r>
              <a:rPr kumimoji="1" lang="en-US" altLang="ja-JP" dirty="0" smtClean="0"/>
              <a:t>SYM</a:t>
            </a:r>
            <a:endParaRPr kumimoji="1" lang="ja-JP" altLang="en-US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1424693" y="3485038"/>
            <a:ext cx="23503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Plane wave </a:t>
            </a:r>
            <a:r>
              <a:rPr kumimoji="1" lang="ja-JP" altLang="en-US" dirty="0" smtClean="0"/>
              <a:t>行列模型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85765" y="139063"/>
            <a:ext cx="8201022" cy="703257"/>
          </a:xfrm>
        </p:spPr>
        <p:txBody>
          <a:bodyPr>
            <a:normAutofit/>
          </a:bodyPr>
          <a:lstStyle/>
          <a:p>
            <a:r>
              <a:rPr kumimoji="1" lang="en-US" altLang="ja-JP" sz="2800" dirty="0" smtClean="0"/>
              <a:t>PWMM </a:t>
            </a:r>
            <a:r>
              <a:rPr kumimoji="1" lang="ja-JP" altLang="en-US" sz="2800" dirty="0" smtClean="0"/>
              <a:t>を用いた </a:t>
            </a:r>
            <a:r>
              <a:rPr lang="en-US" altLang="ja-JP" sz="2800" dirty="0" smtClean="0"/>
              <a:t>R×S</a:t>
            </a:r>
            <a:r>
              <a:rPr lang="en-US" altLang="ja-JP" sz="2800" baseline="30000" dirty="0" smtClean="0"/>
              <a:t>3</a:t>
            </a:r>
            <a:r>
              <a:rPr lang="ja-JP" altLang="en-US" sz="2800" dirty="0" smtClean="0"/>
              <a:t>上の </a:t>
            </a:r>
            <a:r>
              <a:rPr kumimoji="1" lang="en-US" altLang="ja-JP" sz="2800" dirty="0" smtClean="0"/>
              <a:t>N=4</a:t>
            </a:r>
            <a:r>
              <a:rPr lang="ja-JP" altLang="en-US" sz="2800" dirty="0" smtClean="0"/>
              <a:t> </a:t>
            </a:r>
            <a:r>
              <a:rPr lang="en-US" altLang="ja-JP" sz="2800" dirty="0" smtClean="0"/>
              <a:t>SYM </a:t>
            </a:r>
            <a:r>
              <a:rPr lang="ja-JP" altLang="en-US" sz="2800" dirty="0" smtClean="0"/>
              <a:t>の正則化</a:t>
            </a:r>
            <a:endParaRPr kumimoji="1" lang="ja-JP" altLang="en-US" sz="2800" dirty="0"/>
          </a:p>
        </p:txBody>
      </p:sp>
      <p:sp>
        <p:nvSpPr>
          <p:cNvPr id="5" name="正方形/長方形 4"/>
          <p:cNvSpPr/>
          <p:nvPr/>
        </p:nvSpPr>
        <p:spPr>
          <a:xfrm>
            <a:off x="383458" y="1979513"/>
            <a:ext cx="8436077" cy="299392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6" name="Picture 25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09201" y="3090521"/>
            <a:ext cx="869950" cy="2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29"/>
          <p:cNvSpPr>
            <a:spLocks noChangeArrowheads="1"/>
          </p:cNvSpPr>
          <p:nvPr/>
        </p:nvSpPr>
        <p:spPr bwMode="auto">
          <a:xfrm>
            <a:off x="6751320" y="2919358"/>
            <a:ext cx="1879785" cy="1404628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>
              <a:latin typeface="Calibri" pitchFamily="34" charset="0"/>
            </a:endParaRPr>
          </a:p>
        </p:txBody>
      </p:sp>
      <p:sp>
        <p:nvSpPr>
          <p:cNvPr id="10" name="Text Box 35"/>
          <p:cNvSpPr txBox="1">
            <a:spLocks noChangeArrowheads="1"/>
          </p:cNvSpPr>
          <p:nvPr/>
        </p:nvSpPr>
        <p:spPr bwMode="auto">
          <a:xfrm>
            <a:off x="6865487" y="2505338"/>
            <a:ext cx="170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dirty="0">
                <a:latin typeface="Calibri" pitchFamily="34" charset="0"/>
              </a:rPr>
              <a:t>continuum limit</a:t>
            </a:r>
          </a:p>
        </p:txBody>
      </p:sp>
      <p:pic>
        <p:nvPicPr>
          <p:cNvPr id="29" name="図 28" descr="\documentclass{slides}&#10;\pagestyle{empty}&#10;&#10;\begin{document}&#10;\[&#10;X_i = \left(&#10;\begin{array}{ccccc}&#10;\ddots &amp; &amp; &amp; &amp; \\&#10;&amp; L_i^{[j_{s-1}]} &amp; &amp; &amp; \\&#10;&amp; &amp; L_i^{[j_s]} &amp; &amp; \\&#10;&amp; &amp; &amp; L_i^{[j_{s+1}]} &amp; \\&#10;&amp; &amp; &amp; &amp; \ddots \\&#10;\end{array}&#10;\right) \otimes {\bf 1}_{k\times k}&#10;\]&#10;\end{document}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63841" y="2216143"/>
            <a:ext cx="5778594" cy="184153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13" name="図 12" descr="\documentclass{slides}&#10;\pagestyle{empty}&#10;&#10;\begin{document}&#10;\[&#10;\Lambda \rightarrow \infty&#10;\]&#10;\end{document}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038647" y="3478073"/>
            <a:ext cx="850914" cy="190503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14" name="テキスト ボックス 13"/>
          <p:cNvSpPr txBox="1"/>
          <p:nvPr/>
        </p:nvSpPr>
        <p:spPr>
          <a:xfrm>
            <a:off x="150384" y="5103726"/>
            <a:ext cx="89936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dirty="0" smtClean="0">
                <a:solidFill>
                  <a:srgbClr val="FF0000"/>
                </a:solidFill>
              </a:rPr>
              <a:t>この古典解周りの行列模型は、</a:t>
            </a:r>
            <a:r>
              <a:rPr lang="en-US" altLang="ja-JP" sz="2000" dirty="0" smtClean="0">
                <a:solidFill>
                  <a:srgbClr val="FF0000"/>
                </a:solidFill>
              </a:rPr>
              <a:t>R×S</a:t>
            </a:r>
            <a:r>
              <a:rPr lang="en-US" altLang="ja-JP" sz="2000" baseline="30000" dirty="0" smtClean="0">
                <a:solidFill>
                  <a:srgbClr val="FF0000"/>
                </a:solidFill>
              </a:rPr>
              <a:t>3</a:t>
            </a:r>
            <a:r>
              <a:rPr lang="ja-JP" altLang="en-US" sz="2000" dirty="0" smtClean="0">
                <a:solidFill>
                  <a:srgbClr val="FF0000"/>
                </a:solidFill>
              </a:rPr>
              <a:t>上の </a:t>
            </a:r>
            <a:r>
              <a:rPr lang="en-US" altLang="ja-JP" sz="2000" dirty="0" smtClean="0">
                <a:solidFill>
                  <a:srgbClr val="FF0000"/>
                </a:solidFill>
              </a:rPr>
              <a:t>N=4 SYM </a:t>
            </a:r>
            <a:r>
              <a:rPr lang="ja-JP" altLang="en-US" sz="2000" dirty="0" smtClean="0">
                <a:solidFill>
                  <a:srgbClr val="FF0000"/>
                </a:solidFill>
              </a:rPr>
              <a:t>の</a:t>
            </a:r>
            <a:r>
              <a:rPr lang="en-US" altLang="ja-JP" sz="2000" dirty="0" smtClean="0">
                <a:solidFill>
                  <a:srgbClr val="FF0000"/>
                </a:solidFill>
              </a:rPr>
              <a:t>planar</a:t>
            </a:r>
            <a:r>
              <a:rPr lang="ja-JP" altLang="en-US" sz="2000" dirty="0" smtClean="0">
                <a:solidFill>
                  <a:srgbClr val="FF0000"/>
                </a:solidFill>
              </a:rPr>
              <a:t>極限を再現する。</a:t>
            </a:r>
            <a:endParaRPr kumimoji="1" lang="ja-JP" altLang="en-US" sz="2000" dirty="0">
              <a:solidFill>
                <a:srgbClr val="FF0000"/>
              </a:solidFill>
            </a:endParaRPr>
          </a:p>
        </p:txBody>
      </p:sp>
      <p:pic>
        <p:nvPicPr>
          <p:cNvPr id="18" name="図 17" descr="\documentclass{slides}&#10;\pagestyle{empty}&#10;&#10;\begin{document}&#10;\[&#10;k \rightarrow \infty&#10;\]&#10;\end{document}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048171" y="3887648"/>
            <a:ext cx="812813" cy="190503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27" name="図 26" descr="\documentclass{slides}&#10;\pagestyle{empty}&#10;&#10;\begin{document}&#10;\[&#10;2j_s+1=N_0+s&#10;\]&#10;\end{document}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386451" y="4494770"/>
            <a:ext cx="2219183" cy="254003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28" name="図 27" descr="\documentclass{slides}&#10;\pagestyle{empty}&#10;&#10;\begin{document}&#10;\[&#10;s= -\frac{\Lambda}{2}, -\frac{\Lambda}{2}+1, \cdots , \frac{\Lambda}{2}&#10;\]&#10;\end{document}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197984" y="4348071"/>
            <a:ext cx="2367005" cy="462642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38" name="テキスト ボックス 37"/>
          <p:cNvSpPr txBox="1"/>
          <p:nvPr/>
        </p:nvSpPr>
        <p:spPr>
          <a:xfrm>
            <a:off x="8001000" y="2975246"/>
            <a:ext cx="5597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(S</a:t>
            </a:r>
            <a:r>
              <a:rPr kumimoji="1" lang="en-US" altLang="ja-JP" baseline="30000" dirty="0" smtClean="0"/>
              <a:t>2</a:t>
            </a:r>
            <a:r>
              <a:rPr kumimoji="1" lang="en-US" altLang="ja-JP" dirty="0" smtClean="0"/>
              <a:t>)</a:t>
            </a:r>
            <a:endParaRPr kumimoji="1" lang="ja-JP" altLang="en-US" dirty="0"/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8001000" y="3386726"/>
            <a:ext cx="5597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(S</a:t>
            </a:r>
            <a:r>
              <a:rPr lang="en-US" altLang="ja-JP" baseline="30000" dirty="0" smtClean="0"/>
              <a:t>1</a:t>
            </a:r>
            <a:r>
              <a:rPr kumimoji="1" lang="en-US" altLang="ja-JP" dirty="0" smtClean="0"/>
              <a:t>)</a:t>
            </a:r>
            <a:endParaRPr kumimoji="1" lang="ja-JP" altLang="en-US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752168" y="5648633"/>
            <a:ext cx="80329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古典的作用や、演算子の期待値の計算から等価性を確かめることができる。</a:t>
            </a:r>
            <a:endParaRPr kumimoji="1" lang="ja-JP" altLang="en-US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3377382" y="6091083"/>
            <a:ext cx="5443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[</a:t>
            </a:r>
            <a:r>
              <a:rPr kumimoji="1" lang="en-US" altLang="ja-JP" dirty="0" err="1" smtClean="0"/>
              <a:t>ishii</a:t>
            </a:r>
            <a:r>
              <a:rPr kumimoji="1" lang="en-US" altLang="ja-JP" dirty="0" smtClean="0"/>
              <a:t>-GI-</a:t>
            </a:r>
            <a:r>
              <a:rPr kumimoji="1" lang="en-US" altLang="ja-JP" dirty="0" err="1" smtClean="0"/>
              <a:t>Shimasaki</a:t>
            </a:r>
            <a:r>
              <a:rPr kumimoji="1" lang="en-US" altLang="ja-JP" dirty="0" smtClean="0"/>
              <a:t>-Tsuchiya, </a:t>
            </a:r>
            <a:r>
              <a:rPr kumimoji="1" lang="en-US" altLang="ja-JP" dirty="0" err="1" smtClean="0"/>
              <a:t>kitazawa-matsumoto</a:t>
            </a:r>
            <a:r>
              <a:rPr kumimoji="1" lang="en-US" altLang="ja-JP" dirty="0" smtClean="0"/>
              <a:t>]</a:t>
            </a:r>
            <a:endParaRPr kumimoji="1" lang="ja-JP" altLang="en-US" dirty="0"/>
          </a:p>
        </p:txBody>
      </p:sp>
      <p:pic>
        <p:nvPicPr>
          <p:cNvPr id="32" name="図 31" descr="\documentclass{slides}&#10;\pagestyle{empty}&#10;&#10;\begin{document}&#10;\[&#10;i=1,2,3&#10;\]&#10;\end{document}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1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626553" y="1535469"/>
            <a:ext cx="1246730" cy="241303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31" name="図 30" descr="\documentclass{slides}&#10;\pagestyle{empty}&#10;&#10;\begin{document}&#10;\[&#10;S_{PWMM}= \frac{1}{g^2} \int dt\; {\rm tr} \left\{ &#10;-\frac{1}{2} \left( &#10;X_i + \frac{i}{2}\epsilon_{ijk} [X_j,X_k]&#10;\right)^2 + \cdots&#10;\right\}&#10;\]&#10;\end{document}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1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91575" y="1020296"/>
            <a:ext cx="6769200" cy="67311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83458" y="147484"/>
            <a:ext cx="5796115" cy="960439"/>
          </a:xfrm>
        </p:spPr>
        <p:txBody>
          <a:bodyPr>
            <a:noAutofit/>
          </a:bodyPr>
          <a:lstStyle/>
          <a:p>
            <a:r>
              <a:rPr kumimoji="1" lang="en-US" altLang="ja-JP" sz="2400" dirty="0" smtClean="0"/>
              <a:t>PWMM</a:t>
            </a:r>
            <a:r>
              <a:rPr kumimoji="1" lang="ja-JP" altLang="en-US" sz="2400" dirty="0" smtClean="0"/>
              <a:t>による正則化を用いた</a:t>
            </a:r>
            <a:r>
              <a:rPr kumimoji="1" lang="en-US" altLang="ja-JP" sz="2400" dirty="0" smtClean="0"/>
              <a:t/>
            </a:r>
            <a:br>
              <a:rPr kumimoji="1" lang="en-US" altLang="ja-JP" sz="2400" dirty="0" smtClean="0"/>
            </a:br>
            <a:r>
              <a:rPr lang="ja-JP" altLang="en-US" sz="2400" dirty="0" smtClean="0"/>
              <a:t>弱結合極限での</a:t>
            </a:r>
            <a:r>
              <a:rPr kumimoji="1" lang="en-US" altLang="ja-JP" sz="2400" dirty="0" smtClean="0"/>
              <a:t>N=4 SYM </a:t>
            </a:r>
            <a:r>
              <a:rPr kumimoji="1" lang="ja-JP" altLang="en-US" sz="2400" dirty="0" smtClean="0"/>
              <a:t>の相構造の解析</a:t>
            </a:r>
            <a:endParaRPr kumimoji="1" lang="ja-JP" altLang="en-US" sz="24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96413" y="1165130"/>
            <a:ext cx="63882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◇ </a:t>
            </a:r>
            <a:r>
              <a:rPr kumimoji="1" lang="en-US" altLang="ja-JP" dirty="0" smtClean="0"/>
              <a:t>PWMM</a:t>
            </a:r>
            <a:r>
              <a:rPr kumimoji="1" lang="ja-JP" altLang="en-US" dirty="0" smtClean="0"/>
              <a:t>において</a:t>
            </a:r>
            <a:r>
              <a:rPr lang="ja-JP" altLang="en-US" dirty="0" smtClean="0"/>
              <a:t> </a:t>
            </a:r>
            <a:r>
              <a:rPr kumimoji="1" lang="en-US" altLang="ja-JP" dirty="0" smtClean="0"/>
              <a:t>N=4 SYM</a:t>
            </a:r>
            <a:r>
              <a:rPr kumimoji="1" lang="ja-JP" altLang="en-US" dirty="0" smtClean="0"/>
              <a:t>を実現する古典解の周りで展開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86580" y="3205322"/>
            <a:ext cx="5984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◇ </a:t>
            </a:r>
            <a:r>
              <a:rPr kumimoji="1" lang="en-US" altLang="ja-JP" dirty="0" smtClean="0"/>
              <a:t>S</a:t>
            </a:r>
            <a:r>
              <a:rPr lang="en-US" altLang="ja-JP" baseline="30000" dirty="0" smtClean="0"/>
              <a:t>1</a:t>
            </a:r>
            <a:r>
              <a:rPr kumimoji="1" lang="ja-JP" altLang="en-US" dirty="0" smtClean="0"/>
              <a:t>方向のゲージ場</a:t>
            </a:r>
            <a:r>
              <a:rPr lang="ja-JP" altLang="en-US" dirty="0" smtClean="0"/>
              <a:t>が</a:t>
            </a:r>
            <a:r>
              <a:rPr kumimoji="1" lang="ja-JP" altLang="en-US" dirty="0" smtClean="0"/>
              <a:t>対角的で、定数のゲージをとる。</a:t>
            </a:r>
            <a:endParaRPr kumimoji="1" lang="ja-JP" altLang="en-US" dirty="0"/>
          </a:p>
        </p:txBody>
      </p:sp>
      <p:pic>
        <p:nvPicPr>
          <p:cNvPr id="59" name="図 58" descr="\documentclass{slides}&#10;\pagestyle{empty}&#10;&#10;\begin{document}&#10;\[&#10;S_{eff}^{PWMM}(\alpha)=6S_s(\alpha)+S_v(\alpha)+4S_f(\alpha)+S_V(\alpha)&#10;\]&#10;\end{document}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545794" y="5616848"/>
            <a:ext cx="5905596" cy="381006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11" name="テキスト ボックス 10"/>
          <p:cNvSpPr txBox="1"/>
          <p:nvPr/>
        </p:nvSpPr>
        <p:spPr>
          <a:xfrm>
            <a:off x="776256" y="4700317"/>
            <a:ext cx="55306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◇ ゲージ場の</a:t>
            </a:r>
            <a:r>
              <a:rPr kumimoji="1" lang="en-US" altLang="ja-JP" dirty="0" err="1" smtClean="0"/>
              <a:t>moduli</a:t>
            </a:r>
            <a:r>
              <a:rPr kumimoji="1" lang="ja-JP" altLang="en-US" dirty="0" smtClean="0"/>
              <a:t>以外を</a:t>
            </a:r>
            <a:r>
              <a:rPr kumimoji="1" lang="en-US" altLang="ja-JP" dirty="0" smtClean="0"/>
              <a:t>1-loop</a:t>
            </a:r>
            <a:r>
              <a:rPr kumimoji="1" lang="ja-JP" altLang="en-US" dirty="0" smtClean="0"/>
              <a:t>近似で</a:t>
            </a:r>
            <a:r>
              <a:rPr lang="ja-JP" altLang="en-US" dirty="0" smtClean="0"/>
              <a:t>積分する。</a:t>
            </a:r>
            <a:endParaRPr kumimoji="1" lang="ja-JP" altLang="en-US" dirty="0"/>
          </a:p>
        </p:txBody>
      </p:sp>
      <p:grpSp>
        <p:nvGrpSpPr>
          <p:cNvPr id="52" name="グループ化 51"/>
          <p:cNvGrpSpPr/>
          <p:nvPr/>
        </p:nvGrpSpPr>
        <p:grpSpPr>
          <a:xfrm>
            <a:off x="1533832" y="1589686"/>
            <a:ext cx="3591151" cy="1404236"/>
            <a:chOff x="5661411" y="2135376"/>
            <a:chExt cx="3067665" cy="1199539"/>
          </a:xfrm>
        </p:grpSpPr>
        <p:pic>
          <p:nvPicPr>
            <p:cNvPr id="12" name="図 11" descr="\documentclass{slides}&#10;\pagestyle{empty}&#10;&#10;\begin{document}&#10;\[&#10;X_A = \left(&#10;\begin{array}{ccccc}&#10;\ddots &amp; &amp; &amp; &amp; \\&#10;&amp; L_A^{[j_{i-1}]} &amp; &amp; &amp; \\&#10;&amp; &amp; L_A^{[j_i]} &amp; &amp; \\&#10;&amp; &amp; &amp; L_A^{[j_i+1]} &amp; \\&#10;&amp; &amp; &amp; &amp; \ddots \\&#10;\end{array}&#10;\right) \otimes {\bf 1}_{k\times k}&#10;\]&#10;\end{document}"/>
            <p:cNvPicPr>
              <a:picLocks noChangeAspect="1"/>
            </p:cNvPicPr>
            <p:nvPr>
              <p:custDataLst>
                <p:tags r:id="rId5"/>
              </p:custDataLst>
            </p:nvPr>
          </p:nvPicPr>
          <p:blipFill>
            <a:blip r:embed="rId8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5661411" y="2265451"/>
              <a:ext cx="3067665" cy="964884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cxnSp>
          <p:nvCxnSpPr>
            <p:cNvPr id="21" name="直線コネクタ 20"/>
            <p:cNvCxnSpPr/>
            <p:nvPr/>
          </p:nvCxnSpPr>
          <p:spPr>
            <a:xfrm>
              <a:off x="6162855" y="2621281"/>
              <a:ext cx="1991033" cy="1588"/>
            </a:xfrm>
            <a:prstGeom prst="line">
              <a:avLst/>
            </a:prstGeom>
            <a:ln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線コネクタ 23"/>
            <p:cNvCxnSpPr/>
            <p:nvPr/>
          </p:nvCxnSpPr>
          <p:spPr>
            <a:xfrm>
              <a:off x="6167775" y="2862169"/>
              <a:ext cx="1991033" cy="1588"/>
            </a:xfrm>
            <a:prstGeom prst="line">
              <a:avLst/>
            </a:prstGeom>
            <a:ln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線コネクタ 24"/>
            <p:cNvCxnSpPr/>
            <p:nvPr/>
          </p:nvCxnSpPr>
          <p:spPr>
            <a:xfrm>
              <a:off x="6172695" y="3058813"/>
              <a:ext cx="1991033" cy="1588"/>
            </a:xfrm>
            <a:prstGeom prst="line">
              <a:avLst/>
            </a:prstGeom>
            <a:ln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線コネクタ 25"/>
            <p:cNvCxnSpPr/>
            <p:nvPr/>
          </p:nvCxnSpPr>
          <p:spPr>
            <a:xfrm>
              <a:off x="6182523" y="2404981"/>
              <a:ext cx="1991033" cy="1588"/>
            </a:xfrm>
            <a:prstGeom prst="line">
              <a:avLst/>
            </a:prstGeom>
            <a:ln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線コネクタ 27"/>
            <p:cNvCxnSpPr/>
            <p:nvPr/>
          </p:nvCxnSpPr>
          <p:spPr>
            <a:xfrm rot="5400000">
              <a:off x="6325089" y="2724518"/>
              <a:ext cx="1179871" cy="1588"/>
            </a:xfrm>
            <a:prstGeom prst="line">
              <a:avLst/>
            </a:prstGeom>
            <a:ln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線コネクタ 28"/>
            <p:cNvCxnSpPr/>
            <p:nvPr/>
          </p:nvCxnSpPr>
          <p:spPr>
            <a:xfrm rot="5400000">
              <a:off x="6742953" y="2744186"/>
              <a:ext cx="1179871" cy="1588"/>
            </a:xfrm>
            <a:prstGeom prst="line">
              <a:avLst/>
            </a:prstGeom>
            <a:ln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線コネクタ 29"/>
            <p:cNvCxnSpPr/>
            <p:nvPr/>
          </p:nvCxnSpPr>
          <p:spPr>
            <a:xfrm rot="5400000">
              <a:off x="7249305" y="2734358"/>
              <a:ext cx="1179871" cy="1588"/>
            </a:xfrm>
            <a:prstGeom prst="line">
              <a:avLst/>
            </a:prstGeom>
            <a:ln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線コネクタ 30"/>
            <p:cNvCxnSpPr/>
            <p:nvPr/>
          </p:nvCxnSpPr>
          <p:spPr>
            <a:xfrm rot="5400000">
              <a:off x="5882621" y="2739276"/>
              <a:ext cx="1179871" cy="1588"/>
            </a:xfrm>
            <a:prstGeom prst="line">
              <a:avLst/>
            </a:prstGeom>
            <a:ln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テキスト ボックス 36"/>
          <p:cNvSpPr txBox="1"/>
          <p:nvPr/>
        </p:nvSpPr>
        <p:spPr>
          <a:xfrm>
            <a:off x="792480" y="6184490"/>
            <a:ext cx="64860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◇ 　　　の積分をモンテカルロ法を用いて数値的に行った。</a:t>
            </a:r>
            <a:endParaRPr kumimoji="1" lang="ja-JP" altLang="en-US" dirty="0"/>
          </a:p>
        </p:txBody>
      </p:sp>
      <p:pic>
        <p:nvPicPr>
          <p:cNvPr id="38" name="図 37" descr="\documentclass{slides}&#10;\pagestyle{empty}&#10;&#10;\begin{document}&#10;\[&#10;\alpha_a^{(I)}&#10;\]&#10;\end{document}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285240" y="6189570"/>
            <a:ext cx="469908" cy="342906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grpSp>
        <p:nvGrpSpPr>
          <p:cNvPr id="55" name="グループ化 54"/>
          <p:cNvGrpSpPr/>
          <p:nvPr/>
        </p:nvGrpSpPr>
        <p:grpSpPr>
          <a:xfrm>
            <a:off x="1506466" y="3656713"/>
            <a:ext cx="3817704" cy="862210"/>
            <a:chOff x="842787" y="2211372"/>
            <a:chExt cx="4272323" cy="964884"/>
          </a:xfrm>
        </p:grpSpPr>
        <p:pic>
          <p:nvPicPr>
            <p:cNvPr id="40" name="図 39" descr="\documentclass{slides}&#10;\pagestyle{empty}&#10;&#10;\begin{document}&#10;\[&#10;A(t) = \bigoplus_{I=1}^{\Lambda} 1_{n_I} \otimes  &#10;\]&#10;\end{document}"/>
            <p:cNvPicPr>
              <a:picLocks noChangeAspect="1"/>
            </p:cNvPicPr>
            <p:nvPr>
              <p:custDataLst>
                <p:tags r:id="rId3"/>
              </p:custDataLst>
            </p:nvPr>
          </p:nvPicPr>
          <p:blipFill>
            <a:blip r:embed="rId10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842787" y="2347620"/>
              <a:ext cx="1959406" cy="714752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pic>
          <p:nvPicPr>
            <p:cNvPr id="54" name="図 53" descr="\documentclass{slides}&#10;\pagestyle{empty}&#10;&#10;\begin{document}&#10;\[&#10;\frac{1}{\beta}&#10;\left(&#10;\begin{array}{ccc}&#10;\alpha_1^{(I)} &amp; &amp;\\&#10;&amp; \ddots &amp; \\&#10;&amp; &amp; \alpha_k^{(I)} \\&#10;\end{array}&#10;\right)&#10;\]&#10;\end{document}"/>
            <p:cNvPicPr>
              <a:picLocks noChangeAspect="1"/>
            </p:cNvPicPr>
            <p:nvPr>
              <p:custDataLst>
                <p:tags r:id="rId4"/>
              </p:custDataLst>
            </p:nvPr>
          </p:nvPicPr>
          <p:blipFill>
            <a:blip r:embed="rId11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2893633" y="2211372"/>
              <a:ext cx="2221477" cy="964884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</p:grpSp>
      <p:sp>
        <p:nvSpPr>
          <p:cNvPr id="58" name="テキスト ボックス 57"/>
          <p:cNvSpPr txBox="1"/>
          <p:nvPr/>
        </p:nvSpPr>
        <p:spPr>
          <a:xfrm>
            <a:off x="5899354" y="3893575"/>
            <a:ext cx="20954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err="1" smtClean="0"/>
              <a:t>Moduli</a:t>
            </a:r>
            <a:r>
              <a:rPr lang="en-US" altLang="ja-JP" dirty="0" smtClean="0"/>
              <a:t> (</a:t>
            </a:r>
            <a:r>
              <a:rPr lang="en-US" altLang="ja-JP" dirty="0" err="1" smtClean="0"/>
              <a:t>holonomy</a:t>
            </a:r>
            <a:r>
              <a:rPr lang="en-US" altLang="ja-JP" dirty="0" smtClean="0"/>
              <a:t>)</a:t>
            </a:r>
            <a:endParaRPr kumimoji="1" lang="ja-JP" altLang="en-US" dirty="0"/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840658" y="5102942"/>
            <a:ext cx="18261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1-loop </a:t>
            </a:r>
            <a:r>
              <a:rPr kumimoji="1" lang="ja-JP" altLang="en-US" dirty="0" smtClean="0"/>
              <a:t>有効作用</a:t>
            </a:r>
            <a:endParaRPr kumimoji="1" lang="ja-JP" altLang="en-US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5530644" y="5102943"/>
            <a:ext cx="328859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[cf. Kawahara-Nishimura-Yoshida]</a:t>
            </a:r>
            <a:endParaRPr kumimoji="1" lang="ja-JP" altLang="en-US" sz="1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角丸四角形 15"/>
          <p:cNvSpPr/>
          <p:nvPr/>
        </p:nvSpPr>
        <p:spPr>
          <a:xfrm>
            <a:off x="398206" y="825910"/>
            <a:ext cx="8421329" cy="4763729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25910" y="1518461"/>
            <a:ext cx="5855130" cy="3674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テキスト ボックス 8"/>
          <p:cNvSpPr txBox="1"/>
          <p:nvPr/>
        </p:nvSpPr>
        <p:spPr>
          <a:xfrm>
            <a:off x="634182" y="353961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自由エネルギー</a:t>
            </a:r>
            <a:endParaRPr kumimoji="1" lang="ja-JP" altLang="en-US" dirty="0"/>
          </a:p>
        </p:txBody>
      </p:sp>
      <p:cxnSp>
        <p:nvCxnSpPr>
          <p:cNvPr id="11" name="直線矢印コネクタ 10"/>
          <p:cNvCxnSpPr/>
          <p:nvPr/>
        </p:nvCxnSpPr>
        <p:spPr>
          <a:xfrm rot="5400000">
            <a:off x="4218050" y="1740300"/>
            <a:ext cx="1179871" cy="35398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テキスト ボックス 11"/>
          <p:cNvSpPr txBox="1"/>
          <p:nvPr/>
        </p:nvSpPr>
        <p:spPr>
          <a:xfrm>
            <a:off x="2433503" y="958646"/>
            <a:ext cx="43236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err="1" smtClean="0"/>
              <a:t>Aharony</a:t>
            </a:r>
            <a:r>
              <a:rPr kumimoji="1" lang="en-US" altLang="ja-JP" dirty="0" smtClean="0"/>
              <a:t> </a:t>
            </a:r>
            <a:r>
              <a:rPr kumimoji="1" lang="ja-JP" altLang="en-US" dirty="0" err="1" smtClean="0"/>
              <a:t>らに</a:t>
            </a:r>
            <a:r>
              <a:rPr kumimoji="1" lang="ja-JP" altLang="en-US" dirty="0" smtClean="0"/>
              <a:t>よる連続理論での計算結果</a:t>
            </a:r>
            <a:endParaRPr kumimoji="1" lang="ja-JP" altLang="en-US" dirty="0"/>
          </a:p>
        </p:txBody>
      </p:sp>
      <p:grpSp>
        <p:nvGrpSpPr>
          <p:cNvPr id="18" name="グループ化 17"/>
          <p:cNvGrpSpPr/>
          <p:nvPr/>
        </p:nvGrpSpPr>
        <p:grpSpPr>
          <a:xfrm>
            <a:off x="2433498" y="3583859"/>
            <a:ext cx="2537242" cy="369332"/>
            <a:chOff x="2005795" y="3598607"/>
            <a:chExt cx="2537242" cy="369332"/>
          </a:xfrm>
        </p:grpSpPr>
        <p:sp>
          <p:nvSpPr>
            <p:cNvPr id="13" name="フローチャート: 処理 12"/>
            <p:cNvSpPr/>
            <p:nvPr/>
          </p:nvSpPr>
          <p:spPr>
            <a:xfrm>
              <a:off x="2005795" y="3701845"/>
              <a:ext cx="132735" cy="132735"/>
            </a:xfrm>
            <a:prstGeom prst="flowChartProcess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テキスト ボックス 13"/>
            <p:cNvSpPr txBox="1"/>
            <p:nvPr/>
          </p:nvSpPr>
          <p:spPr>
            <a:xfrm>
              <a:off x="2050047" y="3598607"/>
              <a:ext cx="249299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/>
                <a:t>：数値計算による結果</a:t>
              </a:r>
              <a:endParaRPr kumimoji="1" lang="ja-JP" altLang="en-US" dirty="0"/>
            </a:p>
          </p:txBody>
        </p:sp>
      </p:grpSp>
      <p:sp>
        <p:nvSpPr>
          <p:cNvPr id="15" name="テキスト ボックス 14"/>
          <p:cNvSpPr txBox="1"/>
          <p:nvPr/>
        </p:nvSpPr>
        <p:spPr>
          <a:xfrm>
            <a:off x="486697" y="5810864"/>
            <a:ext cx="64011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高温極限では自由エネルギーの</a:t>
            </a:r>
            <a:r>
              <a:rPr lang="en-US" altLang="ja-JP" dirty="0" smtClean="0"/>
              <a:t>T</a:t>
            </a:r>
            <a:r>
              <a:rPr lang="en-US" altLang="ja-JP" baseline="30000" dirty="0" smtClean="0"/>
              <a:t>4</a:t>
            </a:r>
            <a:r>
              <a:rPr lang="ja-JP" altLang="en-US" dirty="0" smtClean="0"/>
              <a:t>の振る舞いも再現できる。</a:t>
            </a:r>
            <a:endParaRPr kumimoji="1" lang="ja-JP" altLang="en-US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5751871" y="6164826"/>
            <a:ext cx="24953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[Kitazawa-Matsumoto]</a:t>
            </a:r>
            <a:endParaRPr kumimoji="1" lang="ja-JP" altLang="en-US" dirty="0"/>
          </a:p>
        </p:txBody>
      </p:sp>
      <p:pic>
        <p:nvPicPr>
          <p:cNvPr id="21" name="図 20" descr="\documentclass{slides}&#10;\pagestyle{empty}&#10;&#10;\begin{document}&#10;\[&#10;k=16,24,32&#10;\]&#10;\end{document}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859639" y="1727201"/>
            <a:ext cx="1548659" cy="219586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19" name="図 18" descr="\documentclass{slides}&#10;\pagestyle{empty}&#10;&#10;\begin{document}&#10;\[&#10;N_0=\Lambda =31&#10;\]&#10;\end{document}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849807" y="2631769"/>
            <a:ext cx="1344103" cy="190503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22" name="テキスト ボックス 21"/>
          <p:cNvSpPr txBox="1"/>
          <p:nvPr/>
        </p:nvSpPr>
        <p:spPr>
          <a:xfrm>
            <a:off x="7662154" y="2079524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err="1" smtClean="0"/>
              <a:t>に外挿</a:t>
            </a:r>
            <a:endParaRPr kumimoji="1" lang="ja-JP" altLang="en-US" dirty="0"/>
          </a:p>
        </p:txBody>
      </p:sp>
      <p:pic>
        <p:nvPicPr>
          <p:cNvPr id="23" name="図 22" descr="\documentclass{slides}&#10;\pagestyle{empty}&#10;&#10;\begin{document}&#10;\[&#10;k=\infty&#10;\]&#10;\end{document}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874387" y="2154902"/>
            <a:ext cx="787413" cy="190503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8183" y="234499"/>
            <a:ext cx="1584960" cy="681693"/>
          </a:xfrm>
        </p:spPr>
        <p:txBody>
          <a:bodyPr>
            <a:normAutofit/>
          </a:bodyPr>
          <a:lstStyle/>
          <a:p>
            <a:r>
              <a:rPr kumimoji="1" lang="ja-JP" altLang="en-US" sz="3200" dirty="0" smtClean="0"/>
              <a:t>まとめ</a:t>
            </a:r>
            <a:endParaRPr kumimoji="1" lang="ja-JP" altLang="en-US" sz="3200" dirty="0"/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486327" y="4366998"/>
            <a:ext cx="1216251" cy="749535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3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展望</a:t>
            </a:r>
            <a:endParaRPr kumimoji="1" lang="ja-JP" alt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42453" y="1538748"/>
            <a:ext cx="73100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◇ </a:t>
            </a:r>
            <a:r>
              <a:rPr kumimoji="1" lang="en-US" altLang="ja-JP" dirty="0" err="1" smtClean="0"/>
              <a:t>Aharony</a:t>
            </a:r>
            <a:r>
              <a:rPr kumimoji="1" lang="ja-JP" altLang="en-US" dirty="0" err="1" smtClean="0"/>
              <a:t>らに</a:t>
            </a:r>
            <a:r>
              <a:rPr kumimoji="1" lang="ja-JP" altLang="en-US" dirty="0" smtClean="0"/>
              <a:t>よって得られた</a:t>
            </a:r>
            <a:r>
              <a:rPr lang="ja-JP" altLang="en-US" dirty="0" smtClean="0"/>
              <a:t>、</a:t>
            </a:r>
            <a:r>
              <a:rPr kumimoji="1" lang="ja-JP" altLang="en-US" dirty="0" smtClean="0"/>
              <a:t>弱結合極限での有限温度 </a:t>
            </a:r>
            <a:r>
              <a:rPr kumimoji="1" lang="en-US" altLang="ja-JP" dirty="0" smtClean="0"/>
              <a:t>N=4</a:t>
            </a:r>
            <a:r>
              <a:rPr kumimoji="1" lang="ja-JP" altLang="en-US" dirty="0" smtClean="0"/>
              <a:t>ＳＹＭ</a:t>
            </a:r>
            <a:endParaRPr kumimoji="1" lang="en-US" altLang="ja-JP" dirty="0" smtClean="0"/>
          </a:p>
          <a:p>
            <a:r>
              <a:rPr lang="ja-JP" altLang="en-US" dirty="0" smtClean="0"/>
              <a:t>    の相転移を、</a:t>
            </a:r>
            <a:r>
              <a:rPr lang="en-US" altLang="ja-JP" dirty="0" smtClean="0"/>
              <a:t>PWMM</a:t>
            </a:r>
            <a:r>
              <a:rPr lang="ja-JP" altLang="en-US" dirty="0" smtClean="0"/>
              <a:t>による正則化を用いて導出できた。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59144" y="889818"/>
            <a:ext cx="82605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◇ </a:t>
            </a:r>
            <a:r>
              <a:rPr kumimoji="1" lang="en-US" altLang="ja-JP" dirty="0" smtClean="0"/>
              <a:t>PWMM</a:t>
            </a:r>
            <a:r>
              <a:rPr kumimoji="1" lang="ja-JP" altLang="en-US" dirty="0" smtClean="0"/>
              <a:t>を用いて、</a:t>
            </a:r>
            <a:r>
              <a:rPr kumimoji="1" lang="en-US" altLang="ja-JP" dirty="0" smtClean="0"/>
              <a:t>R×S</a:t>
            </a:r>
            <a:r>
              <a:rPr kumimoji="1" lang="en-US" altLang="ja-JP" baseline="30000" dirty="0" smtClean="0"/>
              <a:t>3</a:t>
            </a:r>
            <a:r>
              <a:rPr kumimoji="1" lang="ja-JP" altLang="en-US" dirty="0" smtClean="0"/>
              <a:t>上の </a:t>
            </a:r>
            <a:r>
              <a:rPr kumimoji="1" lang="en-US" altLang="ja-JP" dirty="0" smtClean="0"/>
              <a:t>planar N=4 SYM</a:t>
            </a:r>
            <a:r>
              <a:rPr kumimoji="1" lang="ja-JP" altLang="en-US" dirty="0" smtClean="0"/>
              <a:t>を非摂動的に正則化できる。</a:t>
            </a:r>
            <a:endParaRPr kumimoji="1" lang="en-US" altLang="ja-JP" dirty="0" smtClean="0"/>
          </a:p>
          <a:p>
            <a:r>
              <a:rPr lang="ja-JP" altLang="en-US" dirty="0" smtClean="0"/>
              <a:t>    またこの方法は、ゲージ対称性と</a:t>
            </a:r>
            <a:r>
              <a:rPr lang="en-US" altLang="ja-JP" dirty="0" smtClean="0"/>
              <a:t>SU(2|4)</a:t>
            </a:r>
            <a:r>
              <a:rPr lang="ja-JP" altLang="en-US" dirty="0" smtClean="0"/>
              <a:t>対称性を保つ。</a:t>
            </a:r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20820" y="5159970"/>
            <a:ext cx="63742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◇ 強結合領域での数値計算、</a:t>
            </a:r>
            <a:r>
              <a:rPr kumimoji="1" lang="en-US" altLang="ja-JP" dirty="0" smtClean="0"/>
              <a:t>Hawking-Page </a:t>
            </a:r>
            <a:r>
              <a:rPr kumimoji="1" lang="ja-JP" altLang="en-US" dirty="0" smtClean="0"/>
              <a:t>相転移との対応</a:t>
            </a:r>
            <a:endParaRPr kumimoji="1" lang="ja-JP" altLang="en-US" dirty="0"/>
          </a:p>
        </p:txBody>
      </p:sp>
      <p:sp>
        <p:nvSpPr>
          <p:cNvPr id="9" name="タイトル 1"/>
          <p:cNvSpPr txBox="1">
            <a:spLocks/>
          </p:cNvSpPr>
          <p:nvPr/>
        </p:nvSpPr>
        <p:spPr>
          <a:xfrm>
            <a:off x="448350" y="2403987"/>
            <a:ext cx="1454191" cy="685137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補足</a:t>
            </a:r>
            <a:endParaRPr kumimoji="1" lang="ja-JP" alt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57197" y="3502743"/>
            <a:ext cx="70923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◇ </a:t>
            </a:r>
            <a:r>
              <a:rPr kumimoji="1" lang="en-US" altLang="ja-JP" dirty="0" smtClean="0"/>
              <a:t>SU(2|4) </a:t>
            </a:r>
            <a:r>
              <a:rPr kumimoji="1" lang="ja-JP" altLang="en-US" dirty="0" smtClean="0"/>
              <a:t>対称なゲージ理論　</a:t>
            </a:r>
            <a:r>
              <a:rPr lang="en-US" altLang="ja-JP" dirty="0" smtClean="0"/>
              <a:t>(</a:t>
            </a:r>
            <a:r>
              <a:rPr kumimoji="1" lang="en-US" altLang="ja-JP" dirty="0" smtClean="0"/>
              <a:t>R×S</a:t>
            </a:r>
            <a:r>
              <a:rPr kumimoji="1" lang="en-US" altLang="ja-JP" baseline="30000" dirty="0" smtClean="0"/>
              <a:t>3</a:t>
            </a:r>
            <a:r>
              <a:rPr kumimoji="1" lang="en-US" altLang="ja-JP" dirty="0" smtClean="0"/>
              <a:t>/</a:t>
            </a:r>
            <a:r>
              <a:rPr kumimoji="1" lang="en-US" altLang="ja-JP" dirty="0" err="1" smtClean="0"/>
              <a:t>Z</a:t>
            </a:r>
            <a:r>
              <a:rPr kumimoji="1" lang="en-US" altLang="ja-JP" baseline="-25000" dirty="0" err="1" smtClean="0"/>
              <a:t>k</a:t>
            </a:r>
            <a:r>
              <a:rPr lang="ja-JP" altLang="en-US" dirty="0" smtClean="0"/>
              <a:t>上の</a:t>
            </a:r>
            <a:r>
              <a:rPr kumimoji="1" lang="en-US" altLang="ja-JP" dirty="0" smtClean="0"/>
              <a:t>SYM</a:t>
            </a:r>
            <a:r>
              <a:rPr kumimoji="1" lang="ja-JP" altLang="en-US" dirty="0" err="1" smtClean="0"/>
              <a:t>、</a:t>
            </a:r>
            <a:r>
              <a:rPr kumimoji="1" lang="en-US" altLang="ja-JP" dirty="0" smtClean="0"/>
              <a:t>R×S</a:t>
            </a:r>
            <a:r>
              <a:rPr kumimoji="1" lang="en-US" altLang="ja-JP" baseline="30000" dirty="0" smtClean="0"/>
              <a:t>2</a:t>
            </a:r>
            <a:r>
              <a:rPr kumimoji="1" lang="ja-JP" altLang="en-US" dirty="0" smtClean="0"/>
              <a:t>上の</a:t>
            </a:r>
            <a:r>
              <a:rPr kumimoji="1" lang="en-US" altLang="ja-JP" dirty="0" smtClean="0"/>
              <a:t>SYM)</a:t>
            </a:r>
          </a:p>
          <a:p>
            <a:r>
              <a:rPr lang="ja-JP" altLang="en-US" dirty="0" smtClean="0"/>
              <a:t>    に対しても同様の解析ができる。</a:t>
            </a:r>
            <a:r>
              <a:rPr lang="en-US" altLang="ja-JP" dirty="0" smtClean="0"/>
              <a:t>[</a:t>
            </a:r>
            <a:r>
              <a:rPr lang="en-US" altLang="ja-JP" dirty="0" err="1" smtClean="0"/>
              <a:t>Ishiki</a:t>
            </a:r>
            <a:r>
              <a:rPr lang="en-US" altLang="ja-JP" dirty="0" smtClean="0"/>
              <a:t>-Kim-Nishimura-Tsuchiya]</a:t>
            </a:r>
            <a:endParaRPr kumimoji="1" lang="ja-JP" altLang="en-US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142386" y="5514668"/>
            <a:ext cx="74481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[cf. </a:t>
            </a:r>
            <a:r>
              <a:rPr kumimoji="1" lang="en-US" altLang="ja-JP" dirty="0" err="1" smtClean="0"/>
              <a:t>Anagnostopoulos</a:t>
            </a:r>
            <a:r>
              <a:rPr lang="en-US" altLang="ja-JP" dirty="0" smtClean="0"/>
              <a:t>-</a:t>
            </a:r>
            <a:r>
              <a:rPr lang="en-US" altLang="ja-JP" dirty="0" err="1" smtClean="0"/>
              <a:t>Hanada</a:t>
            </a:r>
            <a:r>
              <a:rPr lang="en-US" altLang="ja-JP" dirty="0" smtClean="0"/>
              <a:t>-Nishimura-Takeuchi, </a:t>
            </a:r>
            <a:r>
              <a:rPr lang="en-US" altLang="ja-JP" dirty="0" err="1" smtClean="0"/>
              <a:t>Catterall</a:t>
            </a:r>
            <a:r>
              <a:rPr lang="en-US" altLang="ja-JP" dirty="0" smtClean="0"/>
              <a:t>-Wiseman</a:t>
            </a:r>
            <a:r>
              <a:rPr kumimoji="1" lang="en-US" altLang="ja-JP" dirty="0" smtClean="0"/>
              <a:t>]</a:t>
            </a:r>
            <a:endParaRPr kumimoji="1" lang="ja-JP" altLang="en-US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47366" y="3094705"/>
            <a:ext cx="51010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◇ </a:t>
            </a:r>
            <a:r>
              <a:rPr lang="ja-JP" altLang="en-US" dirty="0" smtClean="0"/>
              <a:t>相転移温度</a:t>
            </a:r>
            <a:r>
              <a:rPr kumimoji="1" lang="ja-JP" altLang="en-US" dirty="0" smtClean="0"/>
              <a:t>は解析的にも導くことができる。</a:t>
            </a:r>
            <a:endParaRPr kumimoji="1" lang="ja-JP" altLang="en-US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681315" y="4660491"/>
            <a:ext cx="45063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>
                <a:solidFill>
                  <a:srgbClr val="FF0000"/>
                </a:solidFill>
              </a:rPr>
              <a:t>ゲージ</a:t>
            </a:r>
            <a:r>
              <a:rPr lang="en-US" altLang="ja-JP" dirty="0" smtClean="0">
                <a:solidFill>
                  <a:srgbClr val="FF0000"/>
                </a:solidFill>
              </a:rPr>
              <a:t>/</a:t>
            </a:r>
            <a:r>
              <a:rPr lang="ja-JP" altLang="en-US" dirty="0" smtClean="0">
                <a:solidFill>
                  <a:srgbClr val="FF0000"/>
                </a:solidFill>
              </a:rPr>
              <a:t>重力対応</a:t>
            </a:r>
            <a:r>
              <a:rPr kumimoji="1" lang="en-US" altLang="ja-JP" dirty="0" smtClean="0">
                <a:solidFill>
                  <a:srgbClr val="FF0000"/>
                </a:solidFill>
              </a:rPr>
              <a:t> </a:t>
            </a:r>
            <a:r>
              <a:rPr kumimoji="1" lang="ja-JP" altLang="en-US" dirty="0" smtClean="0">
                <a:solidFill>
                  <a:srgbClr val="FF0000"/>
                </a:solidFill>
              </a:rPr>
              <a:t>の </a:t>
            </a:r>
            <a:r>
              <a:rPr lang="en-US" altLang="ja-JP" dirty="0" smtClean="0">
                <a:solidFill>
                  <a:srgbClr val="FF0000"/>
                </a:solidFill>
              </a:rPr>
              <a:t>computer </a:t>
            </a:r>
            <a:r>
              <a:rPr lang="ja-JP" altLang="en-US" dirty="0" smtClean="0">
                <a:solidFill>
                  <a:srgbClr val="FF0000"/>
                </a:solidFill>
              </a:rPr>
              <a:t>による解析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425736" y="5972476"/>
            <a:ext cx="44710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◇ </a:t>
            </a:r>
            <a:r>
              <a:rPr kumimoji="1" lang="en-US" altLang="ja-JP" dirty="0" smtClean="0"/>
              <a:t>SU(2|4) </a:t>
            </a:r>
            <a:r>
              <a:rPr kumimoji="1" lang="ja-JP" altLang="en-US" dirty="0" smtClean="0"/>
              <a:t>対称な理論のゲージ</a:t>
            </a:r>
            <a:r>
              <a:rPr kumimoji="1" lang="en-US" altLang="ja-JP" dirty="0" smtClean="0"/>
              <a:t>/</a:t>
            </a:r>
            <a:r>
              <a:rPr kumimoji="1" lang="ja-JP" altLang="en-US" dirty="0" smtClean="0"/>
              <a:t>重力対応</a:t>
            </a:r>
            <a:endParaRPr kumimoji="1" lang="ja-JP" altLang="en-US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4878643" y="5942979"/>
            <a:ext cx="18405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[Lin-</a:t>
            </a:r>
            <a:r>
              <a:rPr kumimoji="1" lang="en-US" altLang="ja-JP" dirty="0" err="1" smtClean="0"/>
              <a:t>Maldacena</a:t>
            </a:r>
            <a:r>
              <a:rPr kumimoji="1" lang="en-US" altLang="ja-JP" dirty="0" smtClean="0"/>
              <a:t>]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99328" y="1057427"/>
            <a:ext cx="6384612" cy="4384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テキスト ボックス 5"/>
          <p:cNvSpPr txBox="1"/>
          <p:nvPr/>
        </p:nvSpPr>
        <p:spPr>
          <a:xfrm>
            <a:off x="781664" y="589935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固有値分布</a:t>
            </a:r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371599" y="5589638"/>
            <a:ext cx="57246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端の方のブロックの固有値分布は中心に行くにつれて</a:t>
            </a:r>
            <a:endParaRPr lang="en-US" altLang="ja-JP" dirty="0" smtClean="0"/>
          </a:p>
          <a:p>
            <a:r>
              <a:rPr lang="ja-JP" altLang="en-US" dirty="0" smtClean="0"/>
              <a:t>連続極限の分布に急速に近づいている。</a:t>
            </a:r>
            <a:endParaRPr kumimoji="1" lang="ja-JP" altLang="en-US" dirty="0"/>
          </a:p>
        </p:txBody>
      </p:sp>
      <p:pic>
        <p:nvPicPr>
          <p:cNvPr id="13" name="図 12" descr="\documentclass{slides}&#10;\pagestyle{empty}&#10;&#10;\begin{document}&#10;\[&#10;k=16&#10;\]&#10;\end{document}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582309" y="1491224"/>
            <a:ext cx="838214" cy="190503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16" name="図 15" descr="\documentclass{slides}&#10;\pagestyle{empty}&#10;&#10;\begin{document}&#10;\[&#10;N_0=\Lambda =31&#10;\]&#10;\end{document}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483987" y="1968090"/>
            <a:ext cx="1344103" cy="190503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17" name="図 16" descr="\documentclass{slides}&#10;\pagestyle{empty}&#10;&#10;\begin{document}&#10;\[&#10;e^{-\frac{\mu}{2}\beta}=0.104&#10;\]&#10;\end{document}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169354" y="2331882"/>
            <a:ext cx="1676427" cy="304805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YATP" val="YATP"/>
  <p:tag name="YATP_VERSION" val="0.2.1"/>
  <p:tag name="YATP_LATEX_SOURCE" val="\documentclass{slides}&#10;\pagestyle{empty}&#10;&#10;\begin{document}&#10;\[&#10;T_c\simeq 0.379663&#10;\]&#10;\end{document}"/>
  <p:tag name="YATP_CURSOR" val="65"/>
  <p:tag name="YATP_COLOR_SCHEME" val="default"/>
  <p:tag name="YATP_TRANSPARENT" val="manual"/>
  <p:tag name="YATP_TRANSPARENT_RED" val="255"/>
  <p:tag name="YATP_TRANSPARENT_GREEN" val="255"/>
  <p:tag name="YATP_TRANSPARENT_BLUE" val="25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YATP" val="YATP"/>
  <p:tag name="YATP_VERSION" val="0.2.1"/>
  <p:tag name="YATP_LATEX_SOURCE" val="\documentclass{slides}&#10;\pagestyle{empty}&#10;&#10;\begin{document}&#10;\[&#10;S_{eff}^{PWMM}(\alpha)=6S_s(\alpha)+S_v(\alpha)+4S_f(\alpha)+S_V(\alpha)&#10;\]&#10;\end{document}"/>
  <p:tag name="YATP_CURSOR" val="134"/>
  <p:tag name="YATP_COLOR_SCHEME" val="default"/>
  <p:tag name="YATP_TRANSPARENT" val="manual"/>
  <p:tag name="YATP_TRANSPARENT_RED" val="255"/>
  <p:tag name="YATP_TRANSPARENT_GREEN" val="255"/>
  <p:tag name="YATP_TRANSPARENT_BLUE" val="25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YATP" val="YATP"/>
  <p:tag name="YATP_VERSION" val="0.2.1"/>
  <p:tag name="YATP_LATEX_SOURCE" val="\documentclass{slides}&#10;\pagestyle{empty}&#10;&#10;\begin{document}&#10;\[&#10;\alpha_a^{(I)}&#10;\]&#10;\end{document}"/>
  <p:tag name="YATP_CURSOR" val="74"/>
  <p:tag name="YATP_COLOR_SCHEME" val="default"/>
  <p:tag name="YATP_TRANSPARENT" val="manual"/>
  <p:tag name="YATP_TRANSPARENT_RED" val="255"/>
  <p:tag name="YATP_TRANSPARENT_GREEN" val="255"/>
  <p:tag name="YATP_TRANSPARENT_BLUE" val="25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YATP" val="YATP"/>
  <p:tag name="YATP_VERSION" val="0.2.1"/>
  <p:tag name="YATP_LATEX_SOURCE" val="\documentclass{slides}&#10;\pagestyle{empty}&#10;&#10;\begin{document}&#10;\[&#10;A(t) = \bigoplus_{I=1}^{\Lambda} 1_{n_I} \otimes  &#10;\]&#10;\end{document}"/>
  <p:tag name="YATP_CURSOR" val="111"/>
  <p:tag name="YATP_COLOR_SCHEME" val="default"/>
  <p:tag name="YATP_TRANSPARENT" val="manual"/>
  <p:tag name="YATP_TRANSPARENT_RED" val="255"/>
  <p:tag name="YATP_TRANSPARENT_GREEN" val="255"/>
  <p:tag name="YATP_TRANSPARENT_BLUE" val="255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YATP" val="YATP"/>
  <p:tag name="YATP_VERSION" val="0.2.1"/>
  <p:tag name="YATP_LATEX_SOURCE" val="\documentclass{slides}&#10;\pagestyle{empty}&#10;&#10;\begin{document}&#10;\[&#10;\frac{1}{\beta}&#10;\left(&#10;\begin{array}{ccc}&#10;\alpha_1^{(I)} &amp; &amp;\\&#10;&amp; \ddots &amp; \\&#10;&amp; &amp; \alpha_k^{(I)} \\&#10;\end{array}&#10;\right)&#10;\]&#10;\end{document}"/>
  <p:tag name="YATP_CURSOR" val="69"/>
  <p:tag name="YATP_COLOR_SCHEME" val="default"/>
  <p:tag name="YATP_TRANSPARENT" val="manual"/>
  <p:tag name="YATP_TRANSPARENT_RED" val="255"/>
  <p:tag name="YATP_TRANSPARENT_GREEN" val="255"/>
  <p:tag name="YATP_TRANSPARENT_BLUE" val="255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YATP" val="YATP"/>
  <p:tag name="YATP_VERSION" val="0.2.1"/>
  <p:tag name="YATP_LATEX_SOURCE" val="\documentclass{slides}&#10;\pagestyle{empty}&#10;&#10;\begin{document}&#10;\[&#10;X_A = \left(&#10;\begin{array}{ccccc}&#10;\ddots &amp; &amp; &amp; &amp; \\&#10;&amp; L_A^{[j_{i-1}]} &amp; &amp; &amp; \\&#10;&amp; &amp; L_A^{[j_i]} &amp; &amp; \\&#10;&amp; &amp; &amp; L_A^{[j_i+1]} &amp; \\&#10;&amp; &amp; &amp; &amp; \ddots \\&#10;\end{array}&#10;\right) \otimes {\bf 1}_{k\times k}&#10;\]&#10;\end{document}"/>
  <p:tag name="YATP_CURSOR" val="179"/>
  <p:tag name="YATP_COLOR_SCHEME" val="default"/>
  <p:tag name="YATP_TRANSPARENT" val="manual"/>
  <p:tag name="YATP_TRANSPARENT_RED" val="255"/>
  <p:tag name="YATP_TRANSPARENT_GREEN" val="255"/>
  <p:tag name="YATP_TRANSPARENT_BLUE" val="255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YATP" val="YATP"/>
  <p:tag name="YATP_VERSION" val="0.2.1"/>
  <p:tag name="YATP_LATEX_SOURCE" val="\documentclass{slides}&#10;\pagestyle{empty}&#10;&#10;\begin{document}&#10;\[&#10;k=16,24,32&#10;\]&#10;\end{document}"/>
  <p:tag name="YATP_CURSOR" val="72"/>
  <p:tag name="YATP_COLOR_SCHEME" val="default"/>
  <p:tag name="YATP_TRANSPARENT" val="manual"/>
  <p:tag name="YATP_TRANSPARENT_RED" val="255"/>
  <p:tag name="YATP_TRANSPARENT_GREEN" val="255"/>
  <p:tag name="YATP_TRANSPARENT_BLUE" val="255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YATP" val="YATP"/>
  <p:tag name="YATP_VERSION" val="0.2.1"/>
  <p:tag name="YATP_LATEX_SOURCE" val="\documentclass{slides}&#10;\pagestyle{empty}&#10;&#10;\begin{document}&#10;\[&#10;N_0=\Lambda =31&#10;\]&#10;\end{document}"/>
  <p:tag name="YATP_CURSOR" val="77"/>
  <p:tag name="YATP_COLOR_SCHEME" val="default"/>
  <p:tag name="YATP_TRANSPARENT" val="manual"/>
  <p:tag name="YATP_TRANSPARENT_RED" val="255"/>
  <p:tag name="YATP_TRANSPARENT_GREEN" val="255"/>
  <p:tag name="YATP_TRANSPARENT_BLUE" val="255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YATP" val="YATP"/>
  <p:tag name="YATP_VERSION" val="0.2.1"/>
  <p:tag name="YATP_LATEX_SOURCE" val="\documentclass{slides}&#10;\pagestyle{empty}&#10;&#10;\begin{document}&#10;\[&#10;k=\infty&#10;\]&#10;\end{document}"/>
  <p:tag name="YATP_CURSOR" val="70"/>
  <p:tag name="YATP_COLOR_SCHEME" val="default"/>
  <p:tag name="YATP_TRANSPARENT" val="manual"/>
  <p:tag name="YATP_TRANSPARENT_RED" val="255"/>
  <p:tag name="YATP_TRANSPARENT_GREEN" val="255"/>
  <p:tag name="YATP_TRANSPARENT_BLUE" val="255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YATP" val="YATP"/>
  <p:tag name="YATP_VERSION" val="0.2.1"/>
  <p:tag name="YATP_LATEX_SOURCE" val="\documentclass{slides}&#10;\pagestyle{empty}&#10;&#10;\begin{document}&#10;\[&#10;k=16&#10;\]&#10;\end{document}"/>
  <p:tag name="YATP_CURSOR" val="66"/>
  <p:tag name="YATP_COLOR_SCHEME" val="default"/>
  <p:tag name="YATP_TRANSPARENT" val="manual"/>
  <p:tag name="YATP_TRANSPARENT_RED" val="255"/>
  <p:tag name="YATP_TRANSPARENT_GREEN" val="255"/>
  <p:tag name="YATP_TRANSPARENT_BLUE" val="255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YATP" val="YATP"/>
  <p:tag name="YATP_VERSION" val="0.2.1"/>
  <p:tag name="YATP_LATEX_SOURCE" val="\documentclass{slides}&#10;\pagestyle{empty}&#10;&#10;\begin{document}&#10;\[&#10;N_0=\Lambda =31&#10;\]&#10;\end{document}"/>
  <p:tag name="YATP_CURSOR" val="77"/>
  <p:tag name="YATP_COLOR_SCHEME" val="default"/>
  <p:tag name="YATP_TRANSPARENT" val="manual"/>
  <p:tag name="YATP_TRANSPARENT_RED" val="255"/>
  <p:tag name="YATP_TRANSPARENT_GREEN" val="255"/>
  <p:tag name="YATP_TRANSPARENT_BLUE" val="25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begin{eqnarray}&#10;N_0\rightarrow \infty&#10;\nonumber&#10;\end{eqnarray}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422"/>
  <p:tag name="BOXHEIGHT" val="368"/>
  <p:tag name="BOXFONT" val="10"/>
  <p:tag name="BOXWRAP" val="False"/>
  <p:tag name="WORKAROUNDTRANSPARENCYBUG" val="False"/>
  <p:tag name="ALLOWFONTSUBSTITUTION" val="False"/>
  <p:tag name="BITMAPFORMAT" val="pngmono"/>
  <p:tag name="ORIGWIDTH" val="80"/>
  <p:tag name="PICTUREFILESIZE" val="3904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YATP" val="YATP"/>
  <p:tag name="YATP_VERSION" val="0.2.1"/>
  <p:tag name="YATP_LATEX_SOURCE" val="\documentclass{slides}&#10;\pagestyle{empty}&#10;&#10;\begin{document}&#10;\[&#10;e^{-\frac{\mu}{2}\beta}=0.104&#10;\]&#10;\end{document}"/>
  <p:tag name="YATP_CURSOR" val="91"/>
  <p:tag name="YATP_COLOR_SCHEME" val="default"/>
  <p:tag name="YATP_TRANSPARENT" val="manual"/>
  <p:tag name="YATP_TRANSPARENT_RED" val="255"/>
  <p:tag name="YATP_TRANSPARENT_GREEN" val="255"/>
  <p:tag name="YATP_TRANSPARENT_BLUE" val="25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YATP" val="YATP"/>
  <p:tag name="YATP_VERSION" val="0.2.1"/>
  <p:tag name="YATP_LATEX_SOURCE" val="\documentclass{slides}&#10;\pagestyle{empty}&#10;&#10;\begin{document}&#10;\[&#10;X_i = \left(&#10;\begin{array}{ccccc}&#10;\ddots &amp; &amp; &amp; &amp; \\&#10;&amp; L_i^{[j_{s-1}]} &amp; &amp; &amp; \\&#10;&amp; &amp; L_i^{[j_s]} &amp; &amp; \\&#10;&amp; &amp; &amp; L_i^{[j_{s+1}]} &amp; \\&#10;&amp; &amp; &amp; &amp; \ddots \\&#10;\end{array}&#10;\right) \otimes {\bf 1}_{k\times k}&#10;\]&#10;\end{document}"/>
  <p:tag name="YATP_CURSOR" val="183"/>
  <p:tag name="YATP_COLOR_SCHEME" val="default"/>
  <p:tag name="YATP_TRANSPARENT" val="manual"/>
  <p:tag name="YATP_TRANSPARENT_RED" val="255"/>
  <p:tag name="YATP_TRANSPARENT_GREEN" val="255"/>
  <p:tag name="YATP_TRANSPARENT_BLUE" val="25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YATP" val="YATP"/>
  <p:tag name="YATP_VERSION" val="0.2.1"/>
  <p:tag name="YATP_LATEX_SOURCE" val="\documentclass{slides}&#10;\pagestyle{empty}&#10;&#10;\begin{document}&#10;\[&#10;\Lambda \rightarrow \infty&#10;\]&#10;\end{document}"/>
  <p:tag name="YATP_CURSOR" val="88"/>
  <p:tag name="YATP_COLOR_SCHEME" val="default"/>
  <p:tag name="YATP_TRANSPARENT" val="manual"/>
  <p:tag name="YATP_TRANSPARENT_RED" val="255"/>
  <p:tag name="YATP_TRANSPARENT_GREEN" val="255"/>
  <p:tag name="YATP_TRANSPARENT_BLUE" val="25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YATP" val="YATP"/>
  <p:tag name="YATP_VERSION" val="0.2.1"/>
  <p:tag name="YATP_LATEX_SOURCE" val="\documentclass{slides}&#10;\pagestyle{empty}&#10;&#10;\begin{document}&#10;\[&#10;k \rightarrow \infty&#10;\]&#10;\end{document}"/>
  <p:tag name="YATP_CURSOR" val="63"/>
  <p:tag name="YATP_COLOR_SCHEME" val="default"/>
  <p:tag name="YATP_TRANSPARENT" val="manual"/>
  <p:tag name="YATP_TRANSPARENT_RED" val="255"/>
  <p:tag name="YATP_TRANSPARENT_GREEN" val="255"/>
  <p:tag name="YATP_TRANSPARENT_BLUE" val="25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YATP" val="YATP"/>
  <p:tag name="YATP_VERSION" val="0.2.1"/>
  <p:tag name="YATP_LATEX_SOURCE" val="\documentclass{slides}&#10;\pagestyle{empty}&#10;&#10;\begin{document}&#10;\[&#10;2j_s+1=N_0+s&#10;\]&#10;\end{document}"/>
  <p:tag name="YATP_CURSOR" val="74"/>
  <p:tag name="YATP_COLOR_SCHEME" val="default"/>
  <p:tag name="YATP_TRANSPARENT" val="manual"/>
  <p:tag name="YATP_TRANSPARENT_RED" val="255"/>
  <p:tag name="YATP_TRANSPARENT_GREEN" val="255"/>
  <p:tag name="YATP_TRANSPARENT_BLUE" val="25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YATP" val="YATP"/>
  <p:tag name="YATP_VERSION" val="0.2.1"/>
  <p:tag name="YATP_LATEX_SOURCE" val="\documentclass{slides}&#10;\pagestyle{empty}&#10;&#10;\begin{document}&#10;\[&#10;s= -\frac{\Lambda}{2}, -\frac{\Lambda}{2}+1, \cdots , \frac{\Lambda}{2}&#10;\]&#10;\end{document}"/>
  <p:tag name="YATP_CURSOR" val="63"/>
  <p:tag name="YATP_COLOR_SCHEME" val="default"/>
  <p:tag name="YATP_TRANSPARENT" val="manual"/>
  <p:tag name="YATP_TRANSPARENT_RED" val="255"/>
  <p:tag name="YATP_TRANSPARENT_GREEN" val="255"/>
  <p:tag name="YATP_TRANSPARENT_BLUE" val="25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YATP" val="YATP"/>
  <p:tag name="YATP_VERSION" val="0.2.1"/>
  <p:tag name="YATP_LATEX_SOURCE" val="\documentclass{slides}&#10;\pagestyle{empty}&#10;&#10;\begin{document}&#10;\[&#10;i=1,2,3&#10;\]&#10;\end{document}"/>
  <p:tag name="YATP_CURSOR" val="63"/>
  <p:tag name="YATP_COLOR_SCHEME" val="default"/>
  <p:tag name="YATP_TRANSPARENT" val="manual"/>
  <p:tag name="YATP_TRANSPARENT_RED" val="255"/>
  <p:tag name="YATP_TRANSPARENT_GREEN" val="255"/>
  <p:tag name="YATP_TRANSPARENT_BLUE" val="25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YATP" val="YATP"/>
  <p:tag name="YATP_VERSION" val="0.2.1"/>
  <p:tag name="YATP_LATEX_SOURCE" val="\documentclass{slides}&#10;\pagestyle{empty}&#10;&#10;\begin{document}&#10;\[&#10;S_{PWMM}= \frac{1}{g^2} \int dt\; {\rm tr} \left\{ &#10;-\frac{1}{2} \left( &#10;X_i + \frac{i}{2}\epsilon_{ijk} [X_j,X_k]&#10;\right)^2 + \cdots&#10;\right\}&#10;\]&#10;\end{document}"/>
  <p:tag name="YATP_CURSOR" val="95"/>
  <p:tag name="YATP_COLOR_SCHEME" val="default"/>
  <p:tag name="YATP_TRANSPARENT" val="manual"/>
  <p:tag name="YATP_TRANSPARENT_RED" val="255"/>
  <p:tag name="YATP_TRANSPARENT_GREEN" val="255"/>
  <p:tag name="YATP_TRANSPARENT_BLUE" val="255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ジャパネスク">
  <a:themeElements>
    <a:clrScheme name="ジャパネスク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キュート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ジャパネスク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2351</TotalTime>
  <Words>609</Words>
  <Application>Microsoft Office PowerPoint</Application>
  <PresentationFormat>画面に合わせる (4:3)</PresentationFormat>
  <Paragraphs>90</Paragraphs>
  <Slides>9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0" baseType="lpstr">
      <vt:lpstr>ジャパネスク</vt:lpstr>
      <vt:lpstr>Deconfinement phase transition  in N=4 Super Yang-Mills on R×S3 from supersymmetric quantum mechanics</vt:lpstr>
      <vt:lpstr>Introduction &amp; Motivation</vt:lpstr>
      <vt:lpstr>スライド 3</vt:lpstr>
      <vt:lpstr>我々の得た結果</vt:lpstr>
      <vt:lpstr>PWMM を用いた R×S3上の N=4 SYM の正則化</vt:lpstr>
      <vt:lpstr>PWMMによる正則化を用いた 弱結合極限でのN=4 SYM の相構造の解析</vt:lpstr>
      <vt:lpstr>スライド 7</vt:lpstr>
      <vt:lpstr>まとめ</vt:lpstr>
      <vt:lpstr>スライド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Large N reduced model  on curved spases</dc:title>
  <dc:creator>ishiki</dc:creator>
  <cp:lastModifiedBy>ishiki</cp:lastModifiedBy>
  <cp:revision>250</cp:revision>
  <dcterms:created xsi:type="dcterms:W3CDTF">2008-06-10T01:24:07Z</dcterms:created>
  <dcterms:modified xsi:type="dcterms:W3CDTF">2008-12-20T04:27:25Z</dcterms:modified>
</cp:coreProperties>
</file>