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01" r:id="rId2"/>
    <p:sldId id="319" r:id="rId3"/>
    <p:sldId id="320" r:id="rId4"/>
    <p:sldId id="335" r:id="rId5"/>
    <p:sldId id="332" r:id="rId6"/>
    <p:sldId id="338" r:id="rId7"/>
    <p:sldId id="325" r:id="rId8"/>
    <p:sldId id="341" r:id="rId9"/>
    <p:sldId id="329" r:id="rId10"/>
  </p:sldIdLst>
  <p:sldSz cx="9144000" cy="6858000" type="screen4x3"/>
  <p:notesSz cx="7102475" cy="10231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DFFAF"/>
    <a:srgbClr val="020202"/>
    <a:srgbClr val="1490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1" autoAdjust="0"/>
    <p:restoredTop sz="94868" autoAdjust="0"/>
  </p:normalViewPr>
  <p:slideViewPr>
    <p:cSldViewPr>
      <p:cViewPr varScale="1">
        <p:scale>
          <a:sx n="87" d="100"/>
          <a:sy n="87" d="100"/>
        </p:scale>
        <p:origin x="-15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332BB9B-7EC8-4844-9D97-E49DF22F7021}" type="datetimeFigureOut">
              <a:rPr lang="ja-JP" altLang="en-US"/>
              <a:pPr>
                <a:defRPr/>
              </a:pPr>
              <a:t>2010/12/19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71C7B71B-B286-487E-B2EE-7E994CADB3E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7B71B-B286-487E-B2EE-7E994CADB3E9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7B71B-B286-487E-B2EE-7E994CADB3E9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E9975C-E1F5-4DE6-B42D-453DCDD39D2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7B71B-B286-487E-B2EE-7E994CADB3E9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7B71B-B286-487E-B2EE-7E994CADB3E9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5363" y="768350"/>
            <a:ext cx="5113337" cy="3835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ノー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711893" y="4859934"/>
            <a:ext cx="5678692" cy="4602371"/>
          </a:xfrm>
          <a:noFill/>
        </p:spPr>
        <p:txBody>
          <a:bodyPr wrap="square" lIns="94640" tIns="47321" rIns="94640" bIns="4732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 smtClean="0"/>
          </a:p>
        </p:txBody>
      </p:sp>
      <p:sp>
        <p:nvSpPr>
          <p:cNvPr id="108548" name="スライド番号プレースホルダ 3"/>
          <p:cNvSpPr txBox="1">
            <a:spLocks noGrp="1"/>
          </p:cNvSpPr>
          <p:nvPr/>
        </p:nvSpPr>
        <p:spPr bwMode="auto">
          <a:xfrm>
            <a:off x="4023092" y="971809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40" tIns="47321" rIns="94640" bIns="47321" anchor="b"/>
          <a:lstStyle/>
          <a:p>
            <a:pPr algn="r" defTabSz="945769"/>
            <a:fld id="{D669B2D1-481E-4519-AC64-E854C9898104}" type="slidenum">
              <a:rPr lang="ja-JP" altLang="en-US" sz="1200">
                <a:latin typeface="Calibri" pitchFamily="34" charset="0"/>
              </a:rPr>
              <a:pPr algn="r" defTabSz="945769"/>
              <a:t>8</a:t>
            </a:fld>
            <a:endParaRPr lang="en-US" altLang="ja-JP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7B71B-B286-487E-B2EE-7E994CADB3E9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FCAE3-A11F-43B0-AD68-0FE102AD5961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6001" y="769041"/>
            <a:ext cx="1942560" cy="532712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440" y="769041"/>
            <a:ext cx="5692320" cy="532712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5E120-DB02-4645-AF32-7B9933F0231C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1ADFC-F0B7-4421-81FD-7F5461592A8D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441" y="1981648"/>
            <a:ext cx="3817440" cy="411451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1120" y="1981648"/>
            <a:ext cx="3817440" cy="411451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6F997-3D89-4B64-8EBD-CD2507077B90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68EBC-86DE-4F8C-99F7-D26C5D94E809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47CEE-C4FF-4378-9F5C-A2871A5667E8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5E399-14C9-4BFE-BD56-654EE97E45F9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F0D3E-781F-4BD5-8505-90DC249DA081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FFC93-F352-4D85-9DDD-2DDB87C63AE2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DF096-17C4-4988-BCC8-836F56AC6020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3993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6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3996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6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6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r>
              <a:rPr lang="ja-JP" altLang="en-US"/>
              <a:t>基研研究会２０１０</a:t>
            </a:r>
            <a:endParaRPr lang="en-US" altLang="ja-JP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69B17DD2-0F59-4093-98DE-91CB6A6784D6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5pPr>
      <a:lvl6pPr marL="414726" algn="ctr" defTabSz="914414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6pPr>
      <a:lvl7pPr marL="829452" algn="ctr" defTabSz="914414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7pPr>
      <a:lvl8pPr marL="1244178" algn="ctr" defTabSz="914414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8pPr>
      <a:lvl9pPr marL="1658904" algn="ctr" defTabSz="914414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3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4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5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kumimoji="1" sz="2000">
          <a:solidFill>
            <a:schemeClr val="tx1"/>
          </a:solidFill>
          <a:latin typeface="+mn-lt"/>
          <a:ea typeface="+mn-ea"/>
        </a:defRPr>
      </a:lvl5pPr>
      <a:lvl6pPr marL="2472517" indent="-228964" algn="l" defTabSz="914414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kumimoji="1" sz="2000">
          <a:solidFill>
            <a:schemeClr val="tx1"/>
          </a:solidFill>
          <a:latin typeface="+mn-lt"/>
          <a:ea typeface="+mn-ea"/>
        </a:defRPr>
      </a:lvl6pPr>
      <a:lvl7pPr marL="2887243" indent="-228964" algn="l" defTabSz="914414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kumimoji="1" sz="2000">
          <a:solidFill>
            <a:schemeClr val="tx1"/>
          </a:solidFill>
          <a:latin typeface="+mn-lt"/>
          <a:ea typeface="+mn-ea"/>
        </a:defRPr>
      </a:lvl7pPr>
      <a:lvl8pPr marL="3301969" indent="-228964" algn="l" defTabSz="914414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kumimoji="1" sz="2000">
          <a:solidFill>
            <a:schemeClr val="tx1"/>
          </a:solidFill>
          <a:latin typeface="+mn-lt"/>
          <a:ea typeface="+mn-ea"/>
        </a:defRPr>
      </a:lvl8pPr>
      <a:lvl9pPr marL="3716695" indent="-228964" algn="l" defTabSz="914414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2945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://maru.bonyari.jp/texclip/texclip.php?s=\begin%7balign*%7d%0d%0a\Big\langle%20\mathcal%7bO%7d_%7b\Delta_%7b1%7d%7d(x_%7b1%7d)\mathcal%7bO%7d_%7b\Delta_%7b2%7d%7d(x_%7b2%7d)\mathcal%7bO%7d_%7b\Delta_%7b3%7d%7d(x_%7b3%7d)%20\Big\rangle%0d%0a=c_%7b\Delta_%7b1%7d\Delta_%7b2%7d\Delta_%7b3%7d%7d%0d%0a\Big\langle%20\mathcal%7bO%7d_%7b\Delta_%7b1%7d%7d(x_%7b1%7d)\mathcal%7bO%7d_%7b\Delta_%7b2%7d%7d(x_%7b2%7d)\mathcal%7bO%7d_%7b\Delta_%7b3%7d%7d(x_%7b3%7d)%20\Big\rangle_%7bfree%7d%0d%0a\end%7balign*%7d" TargetMode="External"/><Relationship Id="rId3" Type="http://schemas.openxmlformats.org/officeDocument/2006/relationships/notesSlide" Target="../notesSlides/notesSlide3.xml"/><Relationship Id="rId7" Type="http://schemas.openxmlformats.org/officeDocument/2006/relationships/hyperlink" Target="http://maru.bonyari.jp/texclip/texclip.php?s=\begin%7balign*%7d%0d%0a\Delta%0d%0a\end%7balign*%7d" TargetMode="External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hyperlink" Target="http://maru.bonyari.jp/texclip/texclip.php?s=\begin%7balign*%7d%0d%0a\Big\langle%20\mathcal%7bO%7d_%7b\Delta_%7b1%7d%7d(x_%7b1%7d)\mathcal%7bO%7d_%7b\Delta_%7b2%7d%7d(x_%7b2%7d)%20\Big\rangle%0d%0a=c_%7b\Delta_%7b1%7d%7d\Big\langle%20\mathcal%7bO%7d_%7b\Delta_%7b1%7d%7d(x_%7b1%7d)\mathcal%7bO%7d_%7b\Delta_%7b2%7d%7d(x_%7b2%7d)%20\Big\rangle_%7bfree%7d%0d%0a\end%7balign*%7d" TargetMode="External"/><Relationship Id="rId5" Type="http://schemas.openxmlformats.org/officeDocument/2006/relationships/image" Target="../media/image9.png"/><Relationship Id="rId15" Type="http://schemas.openxmlformats.org/officeDocument/2006/relationships/hyperlink" Target="http://maru.bonyari.jp/texclip/texclip.php?s=\begin%7balign*%7d%0d%0a\left.%20\frac%7b\Big\langle%20\mathcal%7bO%7d_%7b\Delta_%7b1%7d%7d\mathcal%7bO%7d_%7b\Delta_%7b2%7d%7d\mathcal%7bO%7d_%7b\Delta_%7b3%7d%7d%20\mathcal%7bO%7d_%7b\Delta_%7b4%7d%7d\Big\rangle%7d%0d%0a%7b\sqrt%7bc_%7b\Delta_%7b1%7d%7dc_%7b\Delta_%7b2%7d%7dc_%7b\Delta_%7b3%7d%7dc_%7b\Delta_%7b4%7d%7d%7d%7d%20\right|_%7b\lambda_%7bSYM%7d\rightarrow\infty%7d%0d%0a=%20\Big\langle%20\mathcal%7bO%7d_%7b\Delta_%7b1%7d%7d\mathcal%7bO%7d_%7b\Delta_%7b2%7d%7d\mathcal%7bO%7d_%7b\Delta_%7b3%7d%7d%20\mathcal%7bO%7d_%7b\Delta_%7b4%7d%7d\Big\rangle_%7bSUGRA%7d%0d%0a\end%7balign*%7d" TargetMode="External"/><Relationship Id="rId10" Type="http://schemas.openxmlformats.org/officeDocument/2006/relationships/image" Target="../media/image12.png"/><Relationship Id="rId4" Type="http://schemas.openxmlformats.org/officeDocument/2006/relationships/hyperlink" Target="http://maru.bonyari.jp/texclip/texclip.php?s=\begin%7balign*%7d%0d%0a\mathcal%7bO%7d_%7b\Delta%7d(x)\equiv%20tr(%20X_%7b\%7ba_%7b1%7d%7dX_%7ba_%7b2%7d%7d\cdots%20X_%7ba_%7b\Delta%7d\%7d%7d%20)%0d%0a\end%7balign*%7d" TargetMode="External"/><Relationship Id="rId9" Type="http://schemas.openxmlformats.org/officeDocument/2006/relationships/hyperlink" Target="http://maru.bonyari.jp/texclip/texclip.php?s=\begin%7balign*%7d%0d%0a\left.%20\frac%7bc_%7b\Delta_%7b1%7d\Delta_%7b2%7d\Delta_%7b3%7d%7d%7d%0d%0a%7b\sqrt%7bc_%7b\Delta_%7b1%7d%7dc_%7b\Delta_%7b2%7d%7dc_%7b\Delta_%7b3%7d%7d%7d%7d\right|_%7b\lambda\rightarrow\infty%7d=1%0d%0a\end%7balign*%7d" TargetMode="External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hyperlink" Target="http://maru.bonyari.jp/texclip/texclip.php?s=\begin%7balign*%7d%0d%0a\frac%7bSimulation%7d%7bFree%7d%0d%0a\end%7balign*%7d" TargetMode="External"/><Relationship Id="rId18" Type="http://schemas.openxmlformats.org/officeDocument/2006/relationships/image" Target="../media/image27.png"/><Relationship Id="rId3" Type="http://schemas.openxmlformats.org/officeDocument/2006/relationships/notesSlide" Target="../notesSlides/notesSlide5.xml"/><Relationship Id="rId7" Type="http://schemas.openxmlformats.org/officeDocument/2006/relationships/hyperlink" Target="http://maru.bonyari.jp/texclip/texclip.php?s=\begin%7balign*%7d%0d%0a\Big\langle%20trZ%5e%7b2%7d(x_%7b1%7d)\%20trZ%5e%7b\dag%202%7d(x_%7b2%7d)%20\Big\rangle%20%0d%0a\end%7balign*%7d" TargetMode="External"/><Relationship Id="rId12" Type="http://schemas.openxmlformats.org/officeDocument/2006/relationships/image" Target="../media/image24.png"/><Relationship Id="rId17" Type="http://schemas.openxmlformats.org/officeDocument/2006/relationships/hyperlink" Target="http://maru.bonyari.jp/texclip/texclip.php?s=\begin%7balign*%7d%0d%0a\lambda_%7bSYM%7d\simeq%2016.0%0d%0a\end%7balign*%7d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png"/><Relationship Id="rId1" Type="http://schemas.openxmlformats.org/officeDocument/2006/relationships/tags" Target="../tags/tag2.xml"/><Relationship Id="rId6" Type="http://schemas.openxmlformats.org/officeDocument/2006/relationships/image" Target="../media/image21.png"/><Relationship Id="rId11" Type="http://schemas.openxmlformats.org/officeDocument/2006/relationships/hyperlink" Target="http://maru.bonyari.jp/texclip/texclip.php?s=\begin%7balign*%7d%0d%0a\frac%7b\left.%20\Big\langle%20tr(X_%7b4%7dX_%7b5%7d)\%20tr(X_%7b5%7dX_%7b6%7d)\%20tr(X_%7b6%7dX_%7b7%7d)\%20tr(X_%7b7%7dX_%7b4%7d)%20\Big\rangle\right|_%7b\lambda_%7bSYM%7d\rightarrow\infty%7d%20%7d%0d%0a%7b\Big\langle%20tr(X_%7b4%7dX_%7b5%7d)\%20tr(X_%7b5%7dX_%7b6%7d)\%20tr(X_%7b6%7dX_%7b7%7d)\%20tr(X_%7b7%7dX_%7b4%7d)%20\Big\rangle_%7bSUGRA%7d%20%7d%0d%0a=(c_%7b2%7d)%5e%7b2%7d%0d%0a\end%7balign*%7d" TargetMode="External"/><Relationship Id="rId5" Type="http://schemas.openxmlformats.org/officeDocument/2006/relationships/image" Target="../media/image20.png"/><Relationship Id="rId15" Type="http://schemas.openxmlformats.org/officeDocument/2006/relationships/hyperlink" Target="http://maru.bonyari.jp/texclip/texclip.php?s=\begin%7balign*%7d%0d%0a\langle\text%7b2-pt.%7d\rangle%0d%0a\end%7balign*%7d" TargetMode="External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hyperlink" Target="http://maru.bonyari.jp/texclip/texclip.php?s=\begin%7balign*%7d%0d%0a\Big\langle%20tr(X_%7b4%7dX_%7b5%7d)\%20tr(X_%7b5%7dX_%7b6%7d)\%20tr(X_%7b6%7dX_%7b7%7d)\%20tr(X_%7b7%7dX_%7b4%7d)%20\Big\rangle%20%0d%0a\end%7balign*%7d" TargetMode="External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8.png"/><Relationship Id="rId7" Type="http://schemas.openxmlformats.org/officeDocument/2006/relationships/hyperlink" Target="http://maru.bonyari.jp/texclip/texclip.php?s=\begin%7balign*%7d%0d%0a\frac%7b\left.%20\Big\langle%20tr(X_%7b4%7dX_%7b5%7d)\%20tr(X_%7b5%7dX_%7b6%7d)\%20tr(X_%7b6%7dX_%7b7%7d)\%20tr(X_%7b7%7dX_%7b4%7d)%20\Big\rangle\right|_%7b\lambda_%7bSYM%7d\rightarrow\infty%7d%20%7d%0d%0a%7b\Big\langle%20tr(X_%7b4%7dX_%7b5%7d)\%20tr(X_%7b5%7dX_%7b6%7d)\%20tr(X_%7b6%7dX_%7b7%7d)\%20tr(X_%7b7%7dX_%7b4%7d)%20\Big\rangle_%7bSUGRA%7d%20%7d%0d%0a=(c_%7b2%7d)%5e%7b2%7d%0d%0a\end%7balign*%7d" TargetMode="External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11" Type="http://schemas.openxmlformats.org/officeDocument/2006/relationships/hyperlink" Target="http://maru.bonyari.jp/texclip/texclip.php?s=\begin%7balign*%7d%0d%0aR_%7bsimulation%7d,R_%7bSUGRA%7d%0d%0a\end%7balign*%7d" TargetMode="External"/><Relationship Id="rId5" Type="http://schemas.openxmlformats.org/officeDocument/2006/relationships/hyperlink" Target="http://maru.bonyari.jp/texclip/texclip.php?s=\begin%7balign*%7d%0d%0a(p_%7b1%7d,p_%7b2%7d,p_%7b3%7d,p_%7b4%7d)=(p,0,0,-p)%0d%0a\end%7balign*%7d" TargetMode="External"/><Relationship Id="rId10" Type="http://schemas.openxmlformats.org/officeDocument/2006/relationships/image" Target="../media/image31.png"/><Relationship Id="rId4" Type="http://schemas.openxmlformats.org/officeDocument/2006/relationships/image" Target="../media/image29.png"/><Relationship Id="rId9" Type="http://schemas.openxmlformats.org/officeDocument/2006/relationships/hyperlink" Target="http://maru.bonyari.jp/texclip/texclip.php?s=\begin%7balign*%7d%0d%0a\frac%7bR_%7bsimulation%7d%7d%7bR_%7bSUGRA%7d%7d%0d%0a\end%7balign*%7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maru.bonyari.jp/texclip/texclip.php?s=\begin%7balign*%7d%0d%0a\frac%7bR_%7bsimulation%7d%7d%7bR_%7bSUGRA%7d%7d%0d%0a\end%7balign*%7d" TargetMode="External"/><Relationship Id="rId5" Type="http://schemas.openxmlformats.org/officeDocument/2006/relationships/image" Target="../media/image34.png"/><Relationship Id="rId4" Type="http://schemas.openxmlformats.org/officeDocument/2006/relationships/hyperlink" Target="http://maru.bonyari.jp/texclip/texclip.php?s=\begin%7balign*%7d\frac%7bR_%7bsimulation%7d%7d%7bR_%7bSUGRA%7d%7d=\left.%20c_%7b2%7d%5e%7b2%7d\right|_%7b\lambda_%7bSYM%7d\simeq%2016.0%7d\end%7balign*%7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8.xml"/><Relationship Id="rId7" Type="http://schemas.openxmlformats.org/officeDocument/2006/relationships/hyperlink" Target="http://maru.bonyari.jp/texclip/texclip.php?s=\begin%7balign*%7d%0d%0a\frac%7b\left.%20\Big\langle%20tr(X_%7b4%7dX_%7b5%7d)\%20tr(X_%7b5%7dX_%7b6%7d)\%20tr(X_%7b6%7dX_%7b7%7d)\%20tr(X_%7b7%7dX_%7b4%7d)%20\Big\rangle\right|_%7b\lambda_%7bSYM%7d\rightarrow\infty%7d%20%7d%0d%0a%7b\Big\langle%20tr(X_%7b4%7dX_%7b5%7d)\%20tr(X_%7b5%7dX_%7b6%7d)\%20tr(X_%7b6%7dX_%7b7%7d)\%20tr(X_%7b7%7dX_%7b4%7d)%20\Big\rangle_%7bSUGRA%7d%20%7d%0d%0a=(c_%7b2%7d)%5e%7b2%7d%0d%0a\end%7balign*%7d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36.png"/><Relationship Id="rId5" Type="http://schemas.openxmlformats.org/officeDocument/2006/relationships/hyperlink" Target="http://maru.bonyari.jp/texclip/texclip.php?s=\begin%7balign*%7d%0d%0aSU(\infty%20)%0d%0a\end%7balign*%7d" TargetMode="External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37126"/>
            <a:ext cx="2133600" cy="476250"/>
          </a:xfrm>
          <a:ln/>
        </p:spPr>
        <p:txBody>
          <a:bodyPr/>
          <a:lstStyle/>
          <a:p>
            <a:r>
              <a:rPr lang="en-US" altLang="ja-JP" dirty="0" smtClean="0"/>
              <a:t>2010/12/17</a:t>
            </a:r>
            <a:endParaRPr lang="en-US" altLang="ja-JP" dirty="0"/>
          </a:p>
        </p:txBody>
      </p:sp>
      <p:sp>
        <p:nvSpPr>
          <p:cNvPr id="98308" name="角丸四角形 10"/>
          <p:cNvSpPr>
            <a:spLocks noChangeArrowheads="1"/>
          </p:cNvSpPr>
          <p:nvPr/>
        </p:nvSpPr>
        <p:spPr bwMode="auto">
          <a:xfrm>
            <a:off x="714375" y="4691087"/>
            <a:ext cx="7358063" cy="1331913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25400" algn="ctr">
            <a:noFill/>
            <a:round/>
            <a:headEnd/>
            <a:tailEnd/>
          </a:ln>
        </p:spPr>
        <p:txBody>
          <a:bodyPr wrap="none" lIns="90000" tIns="46800" rIns="90000" bIns="46800"/>
          <a:lstStyle/>
          <a:p>
            <a:endParaRPr lang="ja-JP" altLang="en-US" sz="2000"/>
          </a:p>
        </p:txBody>
      </p:sp>
      <p:sp>
        <p:nvSpPr>
          <p:cNvPr id="98309" name="テキスト ボックス 8"/>
          <p:cNvSpPr txBox="1">
            <a:spLocks noChangeArrowheads="1"/>
          </p:cNvSpPr>
          <p:nvPr/>
        </p:nvSpPr>
        <p:spPr bwMode="auto">
          <a:xfrm>
            <a:off x="973138" y="4808562"/>
            <a:ext cx="7885112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963" tIns="10482" rIns="20963" bIns="10482">
            <a:spAutoFit/>
          </a:bodyPr>
          <a:lstStyle/>
          <a:p>
            <a:pPr defTabSz="911225"/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伊敷吾郎氏</a:t>
            </a:r>
            <a:r>
              <a:rPr lang="en-US" altLang="ja-JP" sz="2400" b="1" dirty="0">
                <a:solidFill>
                  <a:schemeClr val="bg1"/>
                </a:solidFill>
                <a:latin typeface="Calibri" pitchFamily="34" charset="0"/>
              </a:rPr>
              <a:t> ( </a:t>
            </a:r>
            <a:r>
              <a:rPr lang="en-US" altLang="ja-JP" sz="2400" b="1" dirty="0" err="1">
                <a:solidFill>
                  <a:schemeClr val="bg1"/>
                </a:solidFill>
                <a:latin typeface="Calibri" pitchFamily="34" charset="0"/>
              </a:rPr>
              <a:t>CQUeST</a:t>
            </a:r>
            <a:r>
              <a:rPr lang="en-US" altLang="ja-JP" sz="2400" b="1" dirty="0">
                <a:solidFill>
                  <a:schemeClr val="bg1"/>
                </a:solidFill>
                <a:latin typeface="Calibri" pitchFamily="34" charset="0"/>
              </a:rPr>
              <a:t> ) , Sang-Woo Kim</a:t>
            </a:r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氏</a:t>
            </a:r>
            <a:r>
              <a:rPr lang="en-US" altLang="ja-JP" sz="2400" b="1" dirty="0">
                <a:solidFill>
                  <a:schemeClr val="bg1"/>
                </a:solidFill>
                <a:latin typeface="Calibri" pitchFamily="34" charset="0"/>
              </a:rPr>
              <a:t> ( </a:t>
            </a:r>
            <a:r>
              <a:rPr lang="ja-JP" altLang="en-US" sz="2400" b="1" dirty="0" smtClean="0">
                <a:solidFill>
                  <a:schemeClr val="bg1"/>
                </a:solidFill>
                <a:latin typeface="Calibri" pitchFamily="34" charset="0"/>
              </a:rPr>
              <a:t>大阪大</a:t>
            </a:r>
            <a:r>
              <a:rPr lang="en-US" altLang="ja-JP" sz="2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  <a:latin typeface="Calibri" pitchFamily="34" charset="0"/>
              </a:rPr>
              <a:t>) ,</a:t>
            </a:r>
          </a:p>
          <a:p>
            <a:pPr defTabSz="911225"/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西村淳氏</a:t>
            </a:r>
            <a:r>
              <a:rPr lang="en-US" altLang="ja-JP" sz="2400" b="1" dirty="0">
                <a:solidFill>
                  <a:schemeClr val="bg1"/>
                </a:solidFill>
                <a:latin typeface="Calibri" pitchFamily="34" charset="0"/>
              </a:rPr>
              <a:t> ( KEK</a:t>
            </a:r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＆総研大</a:t>
            </a:r>
            <a:r>
              <a:rPr lang="en-US" altLang="ja-JP" sz="2400" b="1" dirty="0">
                <a:solidFill>
                  <a:schemeClr val="bg1"/>
                </a:solidFill>
                <a:latin typeface="Calibri" pitchFamily="34" charset="0"/>
              </a:rPr>
              <a:t> )  , </a:t>
            </a:r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土屋麻人氏</a:t>
            </a:r>
            <a:r>
              <a:rPr lang="en-US" altLang="ja-JP" sz="2400" b="1" dirty="0">
                <a:solidFill>
                  <a:schemeClr val="bg1"/>
                </a:solidFill>
                <a:latin typeface="Calibri" pitchFamily="34" charset="0"/>
              </a:rPr>
              <a:t> ( </a:t>
            </a:r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静岡大</a:t>
            </a:r>
            <a:r>
              <a:rPr lang="en-US" altLang="ja-JP" sz="2400" b="1" dirty="0">
                <a:solidFill>
                  <a:schemeClr val="bg1"/>
                </a:solidFill>
                <a:latin typeface="Calibri" pitchFamily="34" charset="0"/>
              </a:rPr>
              <a:t> )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1187624" y="3212976"/>
            <a:ext cx="6400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 anchorCtr="1"/>
          <a:lstStyle/>
          <a:p>
            <a:pPr algn="ctr">
              <a:spcBef>
                <a:spcPct val="20000"/>
              </a:spcBef>
              <a:buSzPct val="90000"/>
            </a:pPr>
            <a:r>
              <a:rPr lang="ja-JP" altLang="en-US" sz="3600" b="1" dirty="0">
                <a:latin typeface="Tahoma" pitchFamily="34" charset="0"/>
              </a:rPr>
              <a:t>総研大</a:t>
            </a:r>
            <a:r>
              <a:rPr lang="en-US" altLang="ja-JP" sz="3600" b="1" dirty="0">
                <a:latin typeface="Tahoma" pitchFamily="34" charset="0"/>
              </a:rPr>
              <a:t>D1</a:t>
            </a:r>
            <a:r>
              <a:rPr lang="ja-JP" altLang="en-US" sz="3600" b="1" dirty="0">
                <a:latin typeface="Tahoma" pitchFamily="34" charset="0"/>
              </a:rPr>
              <a:t>　本多正純</a:t>
            </a:r>
          </a:p>
        </p:txBody>
      </p:sp>
      <p:sp>
        <p:nvSpPr>
          <p:cNvPr id="98311" name="テキスト ボックス 17"/>
          <p:cNvSpPr txBox="1">
            <a:spLocks noChangeArrowheads="1"/>
          </p:cNvSpPr>
          <p:nvPr/>
        </p:nvSpPr>
        <p:spPr bwMode="auto">
          <a:xfrm>
            <a:off x="1012825" y="5591200"/>
            <a:ext cx="2487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bg1"/>
                </a:solidFill>
                <a:latin typeface="Calibri" pitchFamily="34" charset="0"/>
              </a:rPr>
              <a:t>との共同研究に基づく。</a:t>
            </a:r>
            <a:endParaRPr lang="en-US" altLang="ja-JP" b="1">
              <a:solidFill>
                <a:schemeClr val="bg1"/>
              </a:solidFill>
              <a:latin typeface="Calibri" pitchFamily="34" charset="0"/>
            </a:endParaRPr>
          </a:p>
          <a:p>
            <a:endParaRPr lang="ja-JP" altLang="en-US"/>
          </a:p>
        </p:txBody>
      </p:sp>
      <p:sp>
        <p:nvSpPr>
          <p:cNvPr id="98312" name="テキスト ボックス 4"/>
          <p:cNvSpPr txBox="1">
            <a:spLocks noChangeArrowheads="1"/>
          </p:cNvSpPr>
          <p:nvPr/>
        </p:nvSpPr>
        <p:spPr bwMode="auto">
          <a:xfrm>
            <a:off x="-34925" y="980728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963" tIns="10482" rIns="20963" bIns="10482">
            <a:spAutoFit/>
          </a:bodyPr>
          <a:lstStyle/>
          <a:p>
            <a:pPr algn="ctr" defTabSz="911225"/>
            <a:r>
              <a:rPr lang="en-US" altLang="ja-JP" sz="4400" b="1" dirty="0" err="1">
                <a:solidFill>
                  <a:srgbClr val="2F533E"/>
                </a:solidFill>
                <a:latin typeface="Calibri" pitchFamily="34" charset="0"/>
              </a:rPr>
              <a:t>Supersymmetry</a:t>
            </a:r>
            <a:r>
              <a:rPr lang="en-US" altLang="ja-JP" sz="4400" b="1" dirty="0">
                <a:solidFill>
                  <a:srgbClr val="2F533E"/>
                </a:solidFill>
                <a:latin typeface="Calibri" pitchFamily="34" charset="0"/>
              </a:rPr>
              <a:t> non-renormalization theorem from a computer </a:t>
            </a:r>
          </a:p>
          <a:p>
            <a:pPr algn="ctr" defTabSz="911225"/>
            <a:r>
              <a:rPr lang="en-US" altLang="ja-JP" sz="4400" b="1" dirty="0">
                <a:solidFill>
                  <a:srgbClr val="2F533E"/>
                </a:solidFill>
                <a:latin typeface="Calibri" pitchFamily="34" charset="0"/>
              </a:rPr>
              <a:t>and the </a:t>
            </a:r>
            <a:r>
              <a:rPr lang="en-US" altLang="ja-JP" sz="4400" b="1" dirty="0" err="1">
                <a:solidFill>
                  <a:srgbClr val="2F533E"/>
                </a:solidFill>
                <a:latin typeface="Calibri" pitchFamily="34" charset="0"/>
              </a:rPr>
              <a:t>AdS</a:t>
            </a:r>
            <a:r>
              <a:rPr lang="en-US" altLang="ja-JP" sz="4400" b="1" dirty="0">
                <a:solidFill>
                  <a:srgbClr val="2F533E"/>
                </a:solidFill>
                <a:latin typeface="Calibri" pitchFamily="34" charset="0"/>
              </a:rPr>
              <a:t>/CFT correspondence</a:t>
            </a:r>
            <a:endParaRPr lang="en-US" altLang="ja-JP" sz="2000" b="1" dirty="0">
              <a:solidFill>
                <a:srgbClr val="2F533E"/>
              </a:solidFill>
              <a:latin typeface="Calibri" pitchFamily="34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3209731" y="6218728"/>
            <a:ext cx="27975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 smtClean="0"/>
              <a:t>理研シンポジウム</a:t>
            </a:r>
            <a:endParaRPr lang="en-US" altLang="ja-JP" sz="1400" b="1" dirty="0" smtClean="0"/>
          </a:p>
          <a:p>
            <a:pPr algn="ctr"/>
            <a:r>
              <a:rPr lang="ja-JP" altLang="en-US" sz="1400" b="1" dirty="0" smtClean="0"/>
              <a:t>「場と弦の理論の新展開に向けて」</a:t>
            </a:r>
            <a:endParaRPr lang="en-US" altLang="ja-JP" sz="1400" b="1" dirty="0" smtClean="0"/>
          </a:p>
          <a:p>
            <a:pPr algn="ctr"/>
            <a:endParaRPr lang="ja-JP" altLang="en-US" sz="1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3933056"/>
            <a:ext cx="3296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Ref : arXiv:1011.3904 [</a:t>
            </a:r>
            <a:r>
              <a:rPr kumimoji="1" lang="en-US" altLang="ja-JP" dirty="0" err="1" smtClean="0"/>
              <a:t>hep</a:t>
            </a:r>
            <a:r>
              <a:rPr kumimoji="1" lang="en-US" altLang="ja-JP" dirty="0" smtClean="0"/>
              <a:t>-lat]</a:t>
            </a:r>
          </a:p>
          <a:p>
            <a:r>
              <a:rPr lang="en-US" altLang="ja-JP" dirty="0" smtClean="0"/>
              <a:t>                  </a:t>
            </a:r>
            <a:r>
              <a:rPr kumimoji="1" lang="en-US" altLang="ja-JP" dirty="0" smtClean="0"/>
              <a:t>1101.xxxx  [</a:t>
            </a:r>
            <a:r>
              <a:rPr kumimoji="1" lang="en-US" altLang="ja-JP" dirty="0" err="1" smtClean="0"/>
              <a:t>hep-th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 bwMode="auto">
          <a:xfrm>
            <a:off x="827088" y="836613"/>
            <a:ext cx="7426325" cy="1728291"/>
          </a:xfrm>
          <a:prstGeom prst="roundRect">
            <a:avLst/>
          </a:prstGeom>
          <a:solidFill>
            <a:schemeClr val="accent3"/>
          </a:solidFill>
          <a:ln w="31750" cap="flat" cmpd="sng" algn="ctr">
            <a:solidFill>
              <a:srgbClr val="006C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/>
          <a:lstStyle/>
          <a:p>
            <a:pPr eaLnBrk="0" hangingPunct="0">
              <a:defRPr/>
            </a:pPr>
            <a:endParaRPr kumimoji="0" lang="ja-JP" altLang="en-US">
              <a:ea typeface="ＭＳ Ｐゴシック" pitchFamily="50" charset="-128"/>
            </a:endParaRPr>
          </a:p>
        </p:txBody>
      </p:sp>
      <p:sp>
        <p:nvSpPr>
          <p:cNvPr id="6" name="テキスト ボックス 13"/>
          <p:cNvSpPr txBox="1">
            <a:spLocks noChangeArrowheads="1"/>
          </p:cNvSpPr>
          <p:nvPr/>
        </p:nvSpPr>
        <p:spPr bwMode="auto">
          <a:xfrm>
            <a:off x="3071813" y="-55563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ja-JP" altLang="en-US" sz="4400" dirty="0">
                <a:solidFill>
                  <a:schemeClr val="tx2"/>
                </a:solidFill>
              </a:rPr>
              <a:t>導入・動機</a:t>
            </a: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1104948" y="1343670"/>
            <a:ext cx="67794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 dirty="0" smtClean="0">
                <a:solidFill>
                  <a:srgbClr val="C00000"/>
                </a:solidFill>
              </a:rPr>
              <a:t>数値シミュレーションによる</a:t>
            </a:r>
            <a:endParaRPr lang="en-US" altLang="ja-JP" sz="3200" b="1" dirty="0" smtClean="0">
              <a:solidFill>
                <a:srgbClr val="C00000"/>
              </a:solidFill>
            </a:endParaRPr>
          </a:p>
          <a:p>
            <a:r>
              <a:rPr lang="en-US" altLang="ja-JP" sz="3200" b="1" dirty="0" err="1" smtClean="0">
                <a:solidFill>
                  <a:srgbClr val="C00000"/>
                </a:solidFill>
              </a:rPr>
              <a:t>AdS</a:t>
            </a:r>
            <a:r>
              <a:rPr lang="en-US" altLang="ja-JP" sz="3200" b="1" dirty="0" smtClean="0">
                <a:solidFill>
                  <a:srgbClr val="C00000"/>
                </a:solidFill>
              </a:rPr>
              <a:t>/CFT</a:t>
            </a:r>
            <a:r>
              <a:rPr lang="ja-JP" altLang="en-US" sz="3200" b="1" dirty="0">
                <a:solidFill>
                  <a:srgbClr val="C00000"/>
                </a:solidFill>
              </a:rPr>
              <a:t>対応</a:t>
            </a:r>
            <a:r>
              <a:rPr lang="ja-JP" altLang="en-US" sz="3200" b="1" dirty="0" smtClean="0">
                <a:solidFill>
                  <a:srgbClr val="C00000"/>
                </a:solidFill>
              </a:rPr>
              <a:t>の第一原理からの検証</a:t>
            </a:r>
            <a:endParaRPr lang="ja-JP" altLang="en-US" sz="3200" b="1" dirty="0">
              <a:solidFill>
                <a:srgbClr val="C00000"/>
              </a:solidFill>
            </a:endParaRPr>
          </a:p>
        </p:txBody>
      </p: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1187624" y="836712"/>
            <a:ext cx="2164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2800" b="1" u="sng" dirty="0" smtClean="0">
                <a:solidFill>
                  <a:srgbClr val="C00000"/>
                </a:solidFill>
              </a:rPr>
              <a:t>Motivation</a:t>
            </a:r>
            <a:r>
              <a:rPr lang="ja-JP" altLang="en-US" sz="2800" b="1" u="sng" dirty="0" smtClean="0">
                <a:solidFill>
                  <a:srgbClr val="C00000"/>
                </a:solidFill>
              </a:rPr>
              <a:t>：</a:t>
            </a:r>
            <a:endParaRPr lang="ja-JP" alt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10" name="角丸四角形 4"/>
          <p:cNvSpPr>
            <a:spLocks noChangeArrowheads="1"/>
          </p:cNvSpPr>
          <p:nvPr/>
        </p:nvSpPr>
        <p:spPr bwMode="auto">
          <a:xfrm>
            <a:off x="214313" y="3352800"/>
            <a:ext cx="8643937" cy="24524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14906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sz="2400">
              <a:latin typeface="Times New Roman" pitchFamily="18" charset="0"/>
            </a:endParaRPr>
          </a:p>
        </p:txBody>
      </p:sp>
      <p:sp>
        <p:nvSpPr>
          <p:cNvPr id="11" name="左右矢印 10"/>
          <p:cNvSpPr/>
          <p:nvPr/>
        </p:nvSpPr>
        <p:spPr bwMode="auto">
          <a:xfrm>
            <a:off x="3786188" y="4922490"/>
            <a:ext cx="1143000" cy="500063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ja-JP" altLang="en-US" sz="2400">
              <a:latin typeface="Times New Roman" pitchFamily="18" charset="0"/>
            </a:endParaRPr>
          </a:p>
        </p:txBody>
      </p:sp>
      <p:sp>
        <p:nvSpPr>
          <p:cNvPr id="12" name="テキスト ボックス 8"/>
          <p:cNvSpPr txBox="1">
            <a:spLocks noChangeArrowheads="1"/>
          </p:cNvSpPr>
          <p:nvPr/>
        </p:nvSpPr>
        <p:spPr bwMode="auto">
          <a:xfrm>
            <a:off x="3929063" y="452244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/>
              <a:t>dual</a:t>
            </a:r>
            <a:endParaRPr lang="ja-JP" altLang="en-US" sz="2400" b="1"/>
          </a:p>
        </p:txBody>
      </p:sp>
      <p:pic>
        <p:nvPicPr>
          <p:cNvPr id="13" name="Picture 20"/>
          <p:cNvPicPr>
            <a:picLocks noChangeAspect="1" noChangeArrowheads="1"/>
          </p:cNvPicPr>
          <p:nvPr/>
        </p:nvPicPr>
        <p:blipFill>
          <a:blip r:embed="rId3" cstate="print"/>
          <a:srcRect l="5624" t="6689" b="6689"/>
          <a:stretch>
            <a:fillRect/>
          </a:stretch>
        </p:blipFill>
        <p:spPr bwMode="auto">
          <a:xfrm>
            <a:off x="479425" y="4565303"/>
            <a:ext cx="3021013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テキスト ボックス 24"/>
          <p:cNvSpPr txBox="1">
            <a:spLocks noChangeArrowheads="1"/>
          </p:cNvSpPr>
          <p:nvPr/>
        </p:nvSpPr>
        <p:spPr bwMode="auto">
          <a:xfrm>
            <a:off x="1143000" y="3619153"/>
            <a:ext cx="13244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AdS</a:t>
            </a:r>
            <a:r>
              <a:rPr lang="en-US" altLang="ja-JP" sz="2000" dirty="0" smtClean="0"/>
              <a:t>5</a:t>
            </a:r>
            <a:endParaRPr lang="ja-JP" altLang="en-US" sz="4000" dirty="0"/>
          </a:p>
        </p:txBody>
      </p:sp>
      <p:sp>
        <p:nvSpPr>
          <p:cNvPr id="15" name="テキスト ボックス 25"/>
          <p:cNvSpPr txBox="1">
            <a:spLocks noChangeArrowheads="1"/>
          </p:cNvSpPr>
          <p:nvPr/>
        </p:nvSpPr>
        <p:spPr bwMode="auto">
          <a:xfrm>
            <a:off x="4079875" y="3430588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6000" dirty="0"/>
              <a:t>/</a:t>
            </a:r>
            <a:endParaRPr lang="ja-JP" altLang="en-US" sz="6000" dirty="0"/>
          </a:p>
        </p:txBody>
      </p:sp>
      <p:sp>
        <p:nvSpPr>
          <p:cNvPr id="16" name="テキスト ボックス 26"/>
          <p:cNvSpPr txBox="1">
            <a:spLocks noChangeArrowheads="1"/>
          </p:cNvSpPr>
          <p:nvPr/>
        </p:nvSpPr>
        <p:spPr bwMode="auto">
          <a:xfrm>
            <a:off x="5857875" y="3619153"/>
            <a:ext cx="1857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000" dirty="0" smtClean="0"/>
              <a:t>CFT</a:t>
            </a:r>
            <a:r>
              <a:rPr lang="en-US" altLang="ja-JP" sz="2000" dirty="0" smtClean="0"/>
              <a:t>4</a:t>
            </a:r>
            <a:endParaRPr lang="ja-JP" altLang="en-US" sz="40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 l="1044" r="4176"/>
          <a:stretch>
            <a:fillRect/>
          </a:stretch>
        </p:blipFill>
        <p:spPr bwMode="auto">
          <a:xfrm>
            <a:off x="5143500" y="4493865"/>
            <a:ext cx="32670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5072063" y="4487515"/>
            <a:ext cx="3500437" cy="1071563"/>
          </a:xfrm>
          <a:prstGeom prst="rect">
            <a:avLst/>
          </a:prstGeom>
          <a:noFill/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テキスト ボックス 25"/>
          <p:cNvSpPr txBox="1">
            <a:spLocks noChangeArrowheads="1"/>
          </p:cNvSpPr>
          <p:nvPr/>
        </p:nvSpPr>
        <p:spPr bwMode="auto">
          <a:xfrm>
            <a:off x="498475" y="2773363"/>
            <a:ext cx="1120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/>
              <a:t>特に</a:t>
            </a:r>
            <a:r>
              <a:rPr lang="ja-JP" altLang="en-US" sz="2800" dirty="0" smtClean="0"/>
              <a:t>、</a:t>
            </a:r>
            <a:endParaRPr lang="ja-JP" altLang="en-US" sz="2800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877050" y="3363913"/>
            <a:ext cx="1833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>
                <a:solidFill>
                  <a:srgbClr val="04C295"/>
                </a:solidFill>
              </a:rPr>
              <a:t>[ </a:t>
            </a:r>
            <a:r>
              <a:rPr lang="en-US" altLang="ja-JP" sz="1600">
                <a:solidFill>
                  <a:srgbClr val="04C295"/>
                </a:solidFill>
              </a:rPr>
              <a:t>J.Maldacena ’97]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91680" y="6074132"/>
            <a:ext cx="709040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b="1" dirty="0" err="1" smtClean="0"/>
              <a:t>Chiral</a:t>
            </a:r>
            <a:r>
              <a:rPr lang="en-US" altLang="ja-JP" sz="2800" b="1" dirty="0" smtClean="0"/>
              <a:t> Primary Operator</a:t>
            </a:r>
            <a:r>
              <a:rPr lang="ja-JP" altLang="en-US" sz="2800" b="1" dirty="0" smtClean="0"/>
              <a:t>の相関関数を計算</a:t>
            </a:r>
            <a:endParaRPr kumimoji="1" lang="ja-JP" altLang="en-US" sz="2800" b="1" dirty="0"/>
          </a:p>
        </p:txBody>
      </p:sp>
      <p:cxnSp>
        <p:nvCxnSpPr>
          <p:cNvPr id="23" name="直線コネクタ 22"/>
          <p:cNvCxnSpPr/>
          <p:nvPr/>
        </p:nvCxnSpPr>
        <p:spPr bwMode="auto">
          <a:xfrm rot="5400000" flipH="1" flipV="1">
            <a:off x="5472100" y="5769260"/>
            <a:ext cx="576064" cy="216024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1691680" y="6597352"/>
            <a:ext cx="7128792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71438" y="49213"/>
            <a:ext cx="88868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Chiral</a:t>
            </a:r>
            <a:r>
              <a:rPr kumimoji="1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Primary Operator</a:t>
            </a:r>
            <a:endParaRPr kumimoji="1" lang="ja-JP" alt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角丸四角形 10"/>
          <p:cNvSpPr>
            <a:spLocks noChangeArrowheads="1"/>
          </p:cNvSpPr>
          <p:nvPr/>
        </p:nvSpPr>
        <p:spPr bwMode="auto">
          <a:xfrm>
            <a:off x="251520" y="764704"/>
            <a:ext cx="3422154" cy="410939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25400" algn="ctr">
            <a:noFill/>
            <a:round/>
            <a:headEnd/>
            <a:tailEnd/>
          </a:ln>
        </p:spPr>
        <p:txBody>
          <a:bodyPr wrap="none" lIns="90000" tIns="46800" rIns="90000" bIns="46800"/>
          <a:lstStyle/>
          <a:p>
            <a:endParaRPr lang="ja-JP" altLang="en-US" sz="2000"/>
          </a:p>
        </p:txBody>
      </p:sp>
      <p:sp>
        <p:nvSpPr>
          <p:cNvPr id="19" name="テキスト ボックス 13"/>
          <p:cNvSpPr txBox="1">
            <a:spLocks noChangeArrowheads="1"/>
          </p:cNvSpPr>
          <p:nvPr/>
        </p:nvSpPr>
        <p:spPr bwMode="auto">
          <a:xfrm>
            <a:off x="361058" y="815504"/>
            <a:ext cx="36006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u="sng" dirty="0" err="1">
                <a:solidFill>
                  <a:schemeClr val="bg1"/>
                </a:solidFill>
                <a:latin typeface="Lucida Sans Unicode" pitchFamily="34" charset="0"/>
              </a:rPr>
              <a:t>Chiral</a:t>
            </a:r>
            <a:r>
              <a:rPr lang="en-US" altLang="ja-JP" sz="2000" b="1" u="sng" dirty="0">
                <a:solidFill>
                  <a:schemeClr val="bg1"/>
                </a:solidFill>
                <a:latin typeface="Lucida Sans Unicode" pitchFamily="34" charset="0"/>
              </a:rPr>
              <a:t> Primary Operator</a:t>
            </a:r>
            <a:r>
              <a:rPr lang="en-US" altLang="ja-JP" sz="2000" b="1" dirty="0">
                <a:solidFill>
                  <a:schemeClr val="bg1"/>
                </a:solidFill>
                <a:latin typeface="Lucida Sans Unicode" pitchFamily="34" charset="0"/>
              </a:rPr>
              <a:t> :</a:t>
            </a:r>
            <a:endParaRPr lang="ja-JP" altLang="en-US" sz="2000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0" name="テキスト ボックス 21"/>
          <p:cNvSpPr txBox="1">
            <a:spLocks noChangeArrowheads="1"/>
          </p:cNvSpPr>
          <p:nvPr/>
        </p:nvSpPr>
        <p:spPr bwMode="auto">
          <a:xfrm>
            <a:off x="179512" y="1897668"/>
            <a:ext cx="4935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Lucida Sans Unicode" pitchFamily="34" charset="0"/>
              </a:rPr>
              <a:t>共形</a:t>
            </a:r>
            <a:r>
              <a:rPr lang="ja-JP" altLang="en-US" sz="2400" b="1" dirty="0" smtClean="0">
                <a:solidFill>
                  <a:srgbClr val="FF0000"/>
                </a:solidFill>
                <a:latin typeface="Lucida Sans Unicode" pitchFamily="34" charset="0"/>
              </a:rPr>
              <a:t>対称性</a:t>
            </a:r>
            <a:r>
              <a:rPr lang="ja-JP" altLang="en-US" sz="2400" b="1" dirty="0" smtClean="0">
                <a:latin typeface="Lucida Sans Unicode" pitchFamily="34" charset="0"/>
              </a:rPr>
              <a:t>が相関関数の形を決定：</a:t>
            </a:r>
            <a:endParaRPr lang="ja-JP" altLang="en-US" sz="2400" b="1" dirty="0">
              <a:latin typeface="Lucida Sans Unicode" pitchFamily="34" charset="0"/>
            </a:endParaRPr>
          </a:p>
        </p:txBody>
      </p:sp>
      <p:pic>
        <p:nvPicPr>
          <p:cNvPr id="21" name="Picture 37" descr="\begin{align*}&#10;\mathcal{O}_{\Delta}(x)\equiv tr( X_{\{a_{1}}X_{a_{2}}\cdots X_{a_{\Delta}\}} )&#10;\end{align*}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-1369" t="-25197" r="-1369" b="-25197"/>
          <a:stretch>
            <a:fillRect/>
          </a:stretch>
        </p:blipFill>
        <p:spPr bwMode="auto">
          <a:xfrm>
            <a:off x="683568" y="1248158"/>
            <a:ext cx="4392488" cy="52465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</p:pic>
      <p:sp>
        <p:nvSpPr>
          <p:cNvPr id="24" name="大かっこ 23"/>
          <p:cNvSpPr/>
          <p:nvPr/>
        </p:nvSpPr>
        <p:spPr>
          <a:xfrm>
            <a:off x="5795963" y="980728"/>
            <a:ext cx="2952750" cy="864096"/>
          </a:xfrm>
          <a:prstGeom prst="bracketPair">
            <a:avLst>
              <a:gd name="adj" fmla="val 9849"/>
            </a:avLst>
          </a:prstGeom>
          <a:solidFill>
            <a:schemeClr val="bg1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25" name="図 14" descr="\documentclass{slides}&#10;\pagestyle{empty}&#10;&#10;\begin{document}&#10;\[&#10;X_a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2963" y="1039466"/>
            <a:ext cx="363537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6" name="テキスト ボックス 5"/>
          <p:cNvSpPr txBox="1">
            <a:spLocks noChangeArrowheads="1"/>
          </p:cNvSpPr>
          <p:nvPr/>
        </p:nvSpPr>
        <p:spPr bwMode="auto">
          <a:xfrm>
            <a:off x="6353175" y="980728"/>
            <a:ext cx="212883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latin typeface="Lucida Sans Unicode" pitchFamily="34" charset="0"/>
              </a:rPr>
              <a:t>: 6 scalars in SYM</a:t>
            </a:r>
            <a:endParaRPr lang="ja-JP" altLang="en-US" b="1">
              <a:latin typeface="Lucida Sans Unicode" pitchFamily="34" charset="0"/>
            </a:endParaRPr>
          </a:p>
        </p:txBody>
      </p:sp>
      <p:sp>
        <p:nvSpPr>
          <p:cNvPr id="27" name="テキスト ボックス 17"/>
          <p:cNvSpPr txBox="1">
            <a:spLocks noChangeArrowheads="1"/>
          </p:cNvSpPr>
          <p:nvPr/>
        </p:nvSpPr>
        <p:spPr bwMode="auto">
          <a:xfrm>
            <a:off x="6228184" y="1476073"/>
            <a:ext cx="10775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600" b="1" dirty="0" smtClean="0">
                <a:latin typeface="Lucida Sans Unicode" pitchFamily="34" charset="0"/>
              </a:rPr>
              <a:t>:</a:t>
            </a:r>
            <a:r>
              <a:rPr kumimoji="0" lang="ja-JP" altLang="en-US" sz="1600" b="1" dirty="0" smtClean="0">
                <a:latin typeface="Lucida Sans Unicode" pitchFamily="34" charset="0"/>
              </a:rPr>
              <a:t>共形次元</a:t>
            </a:r>
            <a:endParaRPr kumimoji="0" lang="en-US" altLang="ja-JP" sz="1600" b="1" dirty="0">
              <a:latin typeface="Lucida Sans Unicode" pitchFamily="34" charset="0"/>
            </a:endParaRPr>
          </a:p>
          <a:p>
            <a:pPr eaLnBrk="0" hangingPunct="0"/>
            <a:r>
              <a:rPr kumimoji="0" lang="en-US" altLang="ja-JP" sz="1600" b="1" dirty="0">
                <a:latin typeface="Lucida Sans Unicode" pitchFamily="34" charset="0"/>
              </a:rPr>
              <a:t>  </a:t>
            </a:r>
            <a:endParaRPr kumimoji="0" lang="ja-JP" altLang="en-US" sz="1600" b="1" dirty="0">
              <a:latin typeface="Lucida Sans Unicode" pitchFamily="34" charset="0"/>
            </a:endParaRPr>
          </a:p>
        </p:txBody>
      </p:sp>
      <p:pic>
        <p:nvPicPr>
          <p:cNvPr id="28" name="Picture 39" descr="\begin{align*}&#10;\Delta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479203"/>
            <a:ext cx="284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AutoShape 23"/>
          <p:cNvSpPr>
            <a:spLocks noChangeArrowheads="1"/>
          </p:cNvSpPr>
          <p:nvPr/>
        </p:nvSpPr>
        <p:spPr bwMode="auto">
          <a:xfrm>
            <a:off x="107504" y="4581004"/>
            <a:ext cx="8928992" cy="21603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6C3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31" name="角丸四角形 10"/>
          <p:cNvSpPr>
            <a:spLocks noChangeArrowheads="1"/>
          </p:cNvSpPr>
          <p:nvPr/>
        </p:nvSpPr>
        <p:spPr bwMode="auto">
          <a:xfrm>
            <a:off x="499617" y="4374629"/>
            <a:ext cx="2344737" cy="428625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25400" algn="ctr">
            <a:noFill/>
            <a:round/>
            <a:headEnd/>
            <a:tailEnd/>
          </a:ln>
        </p:spPr>
        <p:txBody>
          <a:bodyPr wrap="none" lIns="90000" tIns="46800" rIns="90000" bIns="46800"/>
          <a:lstStyle/>
          <a:p>
            <a:endParaRPr lang="ja-JP" altLang="en-US" sz="2000"/>
          </a:p>
        </p:txBody>
      </p:sp>
      <p:sp>
        <p:nvSpPr>
          <p:cNvPr id="32" name="テキスト ボックス 10"/>
          <p:cNvSpPr txBox="1">
            <a:spLocks noChangeArrowheads="1"/>
          </p:cNvSpPr>
          <p:nvPr/>
        </p:nvSpPr>
        <p:spPr bwMode="auto">
          <a:xfrm flipH="1">
            <a:off x="355154" y="4869160"/>
            <a:ext cx="6594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b="1" dirty="0" smtClean="0"/>
              <a:t>・任意</a:t>
            </a:r>
            <a:r>
              <a:rPr lang="ja-JP" altLang="en-US" sz="2400" b="1" dirty="0"/>
              <a:t>の共形次元の場合に、</a:t>
            </a:r>
          </a:p>
        </p:txBody>
      </p:sp>
      <p:sp>
        <p:nvSpPr>
          <p:cNvPr id="33" name="テキスト ボックス 15"/>
          <p:cNvSpPr txBox="1">
            <a:spLocks noChangeArrowheads="1"/>
          </p:cNvSpPr>
          <p:nvPr/>
        </p:nvSpPr>
        <p:spPr bwMode="auto">
          <a:xfrm>
            <a:off x="612329" y="4365104"/>
            <a:ext cx="220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u="sng" dirty="0">
                <a:solidFill>
                  <a:schemeClr val="bg1"/>
                </a:solidFill>
              </a:rPr>
              <a:t>重力側からの予言</a:t>
            </a:r>
            <a:endParaRPr lang="ja-JP" altLang="en-US" sz="2000" u="sng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43"/>
          <p:cNvSpPr txBox="1">
            <a:spLocks noChangeArrowheads="1"/>
          </p:cNvSpPr>
          <p:nvPr/>
        </p:nvSpPr>
        <p:spPr bwMode="auto">
          <a:xfrm>
            <a:off x="6506517" y="5085184"/>
            <a:ext cx="2637483" cy="20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967" tIns="10484" rIns="20967" bIns="10484">
            <a:spAutoFit/>
          </a:bodyPr>
          <a:lstStyle/>
          <a:p>
            <a:pPr defTabSz="912813"/>
            <a:r>
              <a:rPr lang="en-US" altLang="ja-JP" sz="1200" dirty="0">
                <a:solidFill>
                  <a:srgbClr val="4AD6B1"/>
                </a:solidFill>
              </a:rPr>
              <a:t>[Lee-</a:t>
            </a:r>
            <a:r>
              <a:rPr lang="en-US" altLang="ja-JP" sz="1200" dirty="0" err="1">
                <a:solidFill>
                  <a:srgbClr val="4AD6B1"/>
                </a:solidFill>
              </a:rPr>
              <a:t>Minwalla</a:t>
            </a:r>
            <a:r>
              <a:rPr lang="en-US" altLang="ja-JP" sz="1200" dirty="0">
                <a:solidFill>
                  <a:srgbClr val="4AD6B1"/>
                </a:solidFill>
              </a:rPr>
              <a:t>-</a:t>
            </a:r>
            <a:r>
              <a:rPr lang="en-US" altLang="ja-JP" sz="1200" dirty="0" err="1">
                <a:solidFill>
                  <a:srgbClr val="4AD6B1"/>
                </a:solidFill>
              </a:rPr>
              <a:t>Rangamani</a:t>
            </a:r>
            <a:r>
              <a:rPr lang="en-US" altLang="ja-JP" sz="1200" dirty="0">
                <a:solidFill>
                  <a:srgbClr val="4AD6B1"/>
                </a:solidFill>
              </a:rPr>
              <a:t>-</a:t>
            </a:r>
            <a:r>
              <a:rPr lang="en-US" altLang="ja-JP" sz="1200" dirty="0" err="1">
                <a:solidFill>
                  <a:srgbClr val="4AD6B1"/>
                </a:solidFill>
              </a:rPr>
              <a:t>Seiberg</a:t>
            </a:r>
            <a:r>
              <a:rPr lang="en-US" altLang="ja-JP" sz="1200" dirty="0">
                <a:solidFill>
                  <a:srgbClr val="4AD6B1"/>
                </a:solidFill>
              </a:rPr>
              <a:t> ]</a:t>
            </a:r>
            <a:endParaRPr lang="ja-JP" altLang="en-US" sz="1200" dirty="0">
              <a:solidFill>
                <a:srgbClr val="4AD6B1"/>
              </a:solidFill>
            </a:endParaRPr>
          </a:p>
        </p:txBody>
      </p:sp>
      <p:pic>
        <p:nvPicPr>
          <p:cNvPr id="35" name="Picture 27" descr="\begin{align*}&#10;\left. \frac{c_{\Delta_{1}\Delta_{2}\Delta_{3}}}&#10;{\sqrt{c_{\Delta_{1}}c_{\Delta_{2}}c_{\Delta_{3}}}}\right|_{\lambda\rightarrow\infty}=1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l="-1862" t="-7065" r="-3723" b="-7065"/>
          <a:stretch>
            <a:fillRect/>
          </a:stretch>
        </p:blipFill>
        <p:spPr bwMode="auto">
          <a:xfrm>
            <a:off x="4283968" y="4797152"/>
            <a:ext cx="2160240" cy="6145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73730" name="Picture 2" descr="\begin{align*}&#10;\Big\langle \mathcal{O}_{\Delta_{1}}(x_{1})\mathcal{O}_{\Delta_{2}}(x_{2}) \Big\rangle&#10;=c_{\Delta_{1}}\Big\langle \mathcal{O}_{\Delta_{1}}(x_{1})\mathcal{O}_{\Delta_{2}}(x_{2}) \Big\rangle_{free}&#10;\end{align*}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 l="-1267" t="-9107" r="-422" b="-4554"/>
          <a:stretch>
            <a:fillRect/>
          </a:stretch>
        </p:blipFill>
        <p:spPr bwMode="auto">
          <a:xfrm>
            <a:off x="1547664" y="2401724"/>
            <a:ext cx="4824536" cy="5000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73732" name="Picture 4" descr="\begin{align*}&#10;\Big\langle \mathcal{O}_{\Delta_{1}}(x_{1})\mathcal{O}_{\Delta_{2}}(x_{2})\mathcal{O}_{\Delta_{3}}(x_{3}) \Big\rangle&#10;=c_{\Delta_{1}\Delta_{2}\Delta_{3}}&#10;\Big\langle \mathcal{O}_{\Delta_{1}}(x_{1})\mathcal{O}_{\Delta_{2}}(x_{2})\mathcal{O}_{\Delta_{3}}(x_{3}) \Big\rangle_{free}&#10;\end{align*}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 l="-586" t="-9107" r="-293" b="-4554"/>
          <a:stretch>
            <a:fillRect/>
          </a:stretch>
        </p:blipFill>
        <p:spPr bwMode="auto">
          <a:xfrm>
            <a:off x="1547664" y="3049796"/>
            <a:ext cx="6984776" cy="506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36" name="角丸四角形 10"/>
          <p:cNvSpPr>
            <a:spLocks noChangeArrowheads="1"/>
          </p:cNvSpPr>
          <p:nvPr/>
        </p:nvSpPr>
        <p:spPr bwMode="auto">
          <a:xfrm>
            <a:off x="251521" y="2401724"/>
            <a:ext cx="1152128" cy="500062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25400" algn="ctr">
            <a:noFill/>
            <a:round/>
            <a:headEnd/>
            <a:tailEnd/>
          </a:ln>
        </p:spPr>
        <p:txBody>
          <a:bodyPr wrap="none" lIns="90000" tIns="46800" rIns="90000" bIns="46800"/>
          <a:lstStyle/>
          <a:p>
            <a:pPr eaLnBrk="0" hangingPunct="0"/>
            <a:endParaRPr kumimoji="0" lang="ja-JP" altLang="en-US" sz="2000"/>
          </a:p>
        </p:txBody>
      </p:sp>
      <p:sp>
        <p:nvSpPr>
          <p:cNvPr id="37" name="テキスト ボックス 13"/>
          <p:cNvSpPr txBox="1">
            <a:spLocks noChangeArrowheads="1"/>
          </p:cNvSpPr>
          <p:nvPr/>
        </p:nvSpPr>
        <p:spPr bwMode="auto">
          <a:xfrm>
            <a:off x="178941" y="2401724"/>
            <a:ext cx="1571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ja-JP" altLang="en-US" sz="2400" b="1" dirty="0">
                <a:solidFill>
                  <a:schemeClr val="bg1"/>
                </a:solidFill>
                <a:latin typeface="Lucida Sans Unicode" pitchFamily="34" charset="0"/>
              </a:rPr>
              <a:t>・</a:t>
            </a:r>
            <a:r>
              <a:rPr kumimoji="0" lang="en-US" altLang="ja-JP" sz="2400" b="1" u="sng" dirty="0" smtClean="0">
                <a:solidFill>
                  <a:schemeClr val="bg1"/>
                </a:solidFill>
                <a:latin typeface="Lucida Sans Unicode" pitchFamily="34" charset="0"/>
              </a:rPr>
              <a:t>2-pt</a:t>
            </a:r>
            <a:r>
              <a:rPr kumimoji="0" lang="en-US" altLang="ja-JP" sz="2400" b="1" dirty="0" smtClean="0">
                <a:solidFill>
                  <a:schemeClr val="bg1"/>
                </a:solidFill>
                <a:latin typeface="Lucida Sans Unicode" pitchFamily="34" charset="0"/>
              </a:rPr>
              <a:t> : </a:t>
            </a:r>
            <a:endParaRPr kumimoji="0" lang="ja-JP" altLang="en-US" sz="2400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1" name="角丸四角形 10"/>
          <p:cNvSpPr>
            <a:spLocks noChangeArrowheads="1"/>
          </p:cNvSpPr>
          <p:nvPr/>
        </p:nvSpPr>
        <p:spPr bwMode="auto">
          <a:xfrm>
            <a:off x="252092" y="3053790"/>
            <a:ext cx="1152128" cy="500062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25400" algn="ctr">
            <a:noFill/>
            <a:round/>
            <a:headEnd/>
            <a:tailEnd/>
          </a:ln>
        </p:spPr>
        <p:txBody>
          <a:bodyPr wrap="none" lIns="90000" tIns="46800" rIns="90000" bIns="46800"/>
          <a:lstStyle/>
          <a:p>
            <a:pPr eaLnBrk="0" hangingPunct="0"/>
            <a:endParaRPr kumimoji="0" lang="ja-JP" altLang="en-US" sz="2000"/>
          </a:p>
        </p:txBody>
      </p:sp>
      <p:sp>
        <p:nvSpPr>
          <p:cNvPr id="42" name="テキスト ボックス 13"/>
          <p:cNvSpPr txBox="1">
            <a:spLocks noChangeArrowheads="1"/>
          </p:cNvSpPr>
          <p:nvPr/>
        </p:nvSpPr>
        <p:spPr bwMode="auto">
          <a:xfrm>
            <a:off x="179512" y="3053790"/>
            <a:ext cx="1571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ja-JP" altLang="en-US" sz="2400" b="1" dirty="0" smtClean="0">
                <a:solidFill>
                  <a:schemeClr val="bg1"/>
                </a:solidFill>
                <a:latin typeface="Lucida Sans Unicode" pitchFamily="34" charset="0"/>
              </a:rPr>
              <a:t>・</a:t>
            </a:r>
            <a:r>
              <a:rPr kumimoji="0" lang="en-US" altLang="ja-JP" sz="2400" b="1" u="sng" dirty="0" smtClean="0">
                <a:solidFill>
                  <a:schemeClr val="bg1"/>
                </a:solidFill>
                <a:latin typeface="Lucida Sans Unicode" pitchFamily="34" charset="0"/>
              </a:rPr>
              <a:t>3-pt</a:t>
            </a:r>
            <a:r>
              <a:rPr kumimoji="0" lang="en-US" altLang="ja-JP" sz="2400" b="1" dirty="0" smtClean="0">
                <a:solidFill>
                  <a:schemeClr val="bg1"/>
                </a:solidFill>
                <a:latin typeface="Lucida Sans Unicode" pitchFamily="34" charset="0"/>
              </a:rPr>
              <a:t> : </a:t>
            </a:r>
            <a:endParaRPr kumimoji="0" lang="ja-JP" altLang="en-US" sz="2400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5" name="テキスト ボックス 10"/>
          <p:cNvSpPr txBox="1">
            <a:spLocks noChangeArrowheads="1"/>
          </p:cNvSpPr>
          <p:nvPr/>
        </p:nvSpPr>
        <p:spPr bwMode="auto">
          <a:xfrm flipH="1">
            <a:off x="323528" y="5445224"/>
            <a:ext cx="7560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 smtClean="0"/>
              <a:t>・</a:t>
            </a:r>
            <a:r>
              <a:rPr lang="en-US" altLang="ja-JP" sz="2400" b="1" dirty="0" smtClean="0"/>
              <a:t>GKP-Witten </a:t>
            </a:r>
            <a:r>
              <a:rPr lang="ja-JP" altLang="en-US" sz="2400" b="1" dirty="0" smtClean="0"/>
              <a:t>→ 規格化された４点関数が一致</a:t>
            </a:r>
            <a:r>
              <a:rPr lang="en-US" altLang="ja-JP" sz="2400" b="1" dirty="0" smtClean="0"/>
              <a:t>:</a:t>
            </a:r>
          </a:p>
        </p:txBody>
      </p:sp>
      <p:pic>
        <p:nvPicPr>
          <p:cNvPr id="73742" name="Picture 14" descr="\begin{align*}&#10;\left. \frac{\Big\langle \mathcal{O}_{\Delta_{1}}\mathcal{O}_{\Delta_{2}}\mathcal{O}_{\Delta_{3}} \mathcal{O}_{\Delta_{4}}\Big\rangle}&#10;{\sqrt{c_{\Delta_{1}}c_{\Delta_{2}}c_{\Delta_{3}}c_{\Delta_{4}}}} \right|_{\lambda_{SYM}\rightarrow\infty}&#10;= \Big\langle \mathcal{O}_{\Delta_{1}}\mathcal{O}_{\Delta_{2}}\mathcal{O}_{\Delta_{3}} \mathcal{O}_{\Delta_{4}}\Big\rangle_{SUGRA}&#10;\end{align*}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 l="-1042" t="-6999" r="-1042" b="-4666"/>
          <a:stretch>
            <a:fillRect/>
          </a:stretch>
        </p:blipFill>
        <p:spPr bwMode="auto">
          <a:xfrm>
            <a:off x="2699792" y="5906507"/>
            <a:ext cx="4683828" cy="7628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6" name="テキスト ボックス 45"/>
          <p:cNvSpPr txBox="1"/>
          <p:nvPr/>
        </p:nvSpPr>
        <p:spPr>
          <a:xfrm>
            <a:off x="1741644" y="3697868"/>
            <a:ext cx="5077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※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４点以上は非自明</a:t>
            </a:r>
            <a:r>
              <a:rPr kumimoji="1" lang="ja-JP" altLang="en-US" sz="2800" dirty="0" smtClean="0"/>
              <a:t>に空間依存</a:t>
            </a:r>
            <a:endParaRPr kumimoji="1" lang="ja-JP" altLang="en-US" sz="2800" dirty="0"/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67544" y="4797152"/>
            <a:ext cx="8496944" cy="6480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この講演では省略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4"/>
          <p:cNvSpPr>
            <a:spLocks noChangeArrowheads="1"/>
          </p:cNvSpPr>
          <p:nvPr/>
        </p:nvSpPr>
        <p:spPr bwMode="auto">
          <a:xfrm>
            <a:off x="35570" y="2286150"/>
            <a:ext cx="3816350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0967" tIns="10484" rIns="20967" bIns="10484" anchor="ctr"/>
          <a:lstStyle/>
          <a:p>
            <a:pPr defTabSz="912813"/>
            <a:endParaRPr lang="ja-JP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534400" cy="685800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どうやってＳＹＭを計算機に乗せるか？</a:t>
            </a:r>
          </a:p>
        </p:txBody>
      </p:sp>
      <p:pic>
        <p:nvPicPr>
          <p:cNvPr id="8197" name="Picture 22" descr="C:\Documents and Settings\honda　masazumi\デスクトップ\presentation\画像\texclip2009070202554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970" y="2362350"/>
            <a:ext cx="343693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4932040" y="4960913"/>
            <a:ext cx="4121150" cy="412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0967" tIns="10484" rIns="20967" bIns="10484">
            <a:spAutoFit/>
          </a:bodyPr>
          <a:lstStyle/>
          <a:p>
            <a:pPr defTabSz="912813"/>
            <a:r>
              <a:rPr lang="ja-JP" altLang="en-US" sz="2100" b="1" dirty="0"/>
              <a:t> </a:t>
            </a:r>
            <a:r>
              <a:rPr lang="ja-JP" altLang="en-US" sz="2500" b="1" dirty="0"/>
              <a:t>モンテカルロ・シミュレーション</a:t>
            </a:r>
            <a:r>
              <a:rPr lang="ja-JP" altLang="en-US" sz="1300" b="1" dirty="0"/>
              <a:t> </a:t>
            </a:r>
          </a:p>
        </p:txBody>
      </p:sp>
      <p:sp>
        <p:nvSpPr>
          <p:cNvPr id="8199" name="Rectangle 25"/>
          <p:cNvSpPr>
            <a:spLocks noChangeArrowheads="1"/>
          </p:cNvSpPr>
          <p:nvPr/>
        </p:nvSpPr>
        <p:spPr bwMode="auto">
          <a:xfrm>
            <a:off x="4788024" y="2286151"/>
            <a:ext cx="4320480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0967" tIns="10484" rIns="20967" bIns="10484" anchor="ctr"/>
          <a:lstStyle/>
          <a:p>
            <a:pPr defTabSz="912813"/>
            <a:endParaRPr lang="ja-JP" altLang="en-US"/>
          </a:p>
        </p:txBody>
      </p:sp>
      <p:sp>
        <p:nvSpPr>
          <p:cNvPr id="8200" name="Text Box 29"/>
          <p:cNvSpPr txBox="1">
            <a:spLocks noChangeArrowheads="1"/>
          </p:cNvSpPr>
          <p:nvPr/>
        </p:nvSpPr>
        <p:spPr bwMode="auto">
          <a:xfrm>
            <a:off x="3779912" y="1485231"/>
            <a:ext cx="1247775" cy="2968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20967" tIns="10484" rIns="20967" bIns="10484">
            <a:spAutoFit/>
          </a:bodyPr>
          <a:lstStyle/>
          <a:p>
            <a:pPr defTabSz="912813"/>
            <a:r>
              <a:rPr lang="ja-JP" altLang="en-US" b="1" dirty="0"/>
              <a:t>① </a:t>
            </a:r>
            <a:r>
              <a:rPr lang="ja-JP" altLang="en-US" b="1" dirty="0">
                <a:solidFill>
                  <a:srgbClr val="F20000"/>
                </a:solidFill>
              </a:rPr>
              <a:t>共形</a:t>
            </a:r>
            <a:r>
              <a:rPr lang="ja-JP" altLang="en-US" b="1" dirty="0"/>
              <a:t>変換</a:t>
            </a:r>
          </a:p>
        </p:txBody>
      </p:sp>
      <p:sp>
        <p:nvSpPr>
          <p:cNvPr id="8201" name="Text Box 30"/>
          <p:cNvSpPr txBox="1">
            <a:spLocks noChangeArrowheads="1"/>
          </p:cNvSpPr>
          <p:nvPr/>
        </p:nvSpPr>
        <p:spPr bwMode="auto">
          <a:xfrm>
            <a:off x="3951331" y="2843243"/>
            <a:ext cx="3140949" cy="57517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20967" tIns="10484" rIns="20967" bIns="10484">
            <a:spAutoFit/>
          </a:bodyPr>
          <a:lstStyle/>
          <a:p>
            <a:pPr defTabSz="912813"/>
            <a:r>
              <a:rPr lang="ja-JP" altLang="en-US" b="1" dirty="0"/>
              <a:t>② </a:t>
            </a:r>
            <a:r>
              <a:rPr lang="en-US" altLang="ja-JP" b="1" dirty="0"/>
              <a:t>Large N </a:t>
            </a:r>
            <a:r>
              <a:rPr lang="en-US" altLang="ja-JP" b="1" dirty="0" smtClean="0"/>
              <a:t>reduction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on S^3</a:t>
            </a:r>
          </a:p>
          <a:p>
            <a:pPr defTabSz="912813"/>
            <a:r>
              <a:rPr lang="en-US" altLang="ja-JP" b="1" dirty="0" smtClean="0"/>
              <a:t>    </a:t>
            </a:r>
            <a:r>
              <a:rPr lang="ja-JP" altLang="en-US" b="1" dirty="0" smtClean="0"/>
              <a:t>（＝</a:t>
            </a:r>
            <a:r>
              <a:rPr lang="en-US" altLang="ja-JP" b="1" dirty="0" smtClean="0"/>
              <a:t>S^3</a:t>
            </a:r>
            <a:r>
              <a:rPr lang="ja-JP" altLang="en-US" b="1" dirty="0" smtClean="0"/>
              <a:t>を単に“つぶす”）</a:t>
            </a:r>
            <a:endParaRPr lang="en-US" altLang="ja-JP" b="1" dirty="0"/>
          </a:p>
        </p:txBody>
      </p:sp>
      <p:sp>
        <p:nvSpPr>
          <p:cNvPr id="8202" name="Text Box 32"/>
          <p:cNvSpPr txBox="1">
            <a:spLocks noChangeArrowheads="1"/>
          </p:cNvSpPr>
          <p:nvPr/>
        </p:nvSpPr>
        <p:spPr bwMode="auto">
          <a:xfrm>
            <a:off x="4232724" y="4293543"/>
            <a:ext cx="2389188" cy="2968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20967" tIns="10484" rIns="20967" bIns="10484">
            <a:spAutoFit/>
          </a:bodyPr>
          <a:lstStyle/>
          <a:p>
            <a:pPr defTabSz="912813"/>
            <a:r>
              <a:rPr lang="ja-JP" altLang="en-US" b="1" dirty="0"/>
              <a:t>③ フーリエモード正則化</a:t>
            </a:r>
          </a:p>
        </p:txBody>
      </p:sp>
      <p:sp>
        <p:nvSpPr>
          <p:cNvPr id="47" name="下矢印 46"/>
          <p:cNvSpPr/>
          <p:nvPr/>
        </p:nvSpPr>
        <p:spPr>
          <a:xfrm>
            <a:off x="7020272" y="2925391"/>
            <a:ext cx="360040" cy="720080"/>
          </a:xfrm>
          <a:prstGeom prst="downArrow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914039">
              <a:defRPr/>
            </a:pPr>
            <a:endParaRPr lang="ja-JP" altLang="en-US"/>
          </a:p>
        </p:txBody>
      </p:sp>
      <p:pic>
        <p:nvPicPr>
          <p:cNvPr id="8206" name="Picture 21" descr="C:\Documents and Settings\honda　masazumi\デスクトップ\presentation\画像\texclip2009070202550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362351"/>
            <a:ext cx="4104456" cy="28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Text Box 20"/>
          <p:cNvSpPr txBox="1">
            <a:spLocks noChangeArrowheads="1"/>
          </p:cNvSpPr>
          <p:nvPr/>
        </p:nvSpPr>
        <p:spPr bwMode="auto">
          <a:xfrm>
            <a:off x="4716016" y="3861495"/>
            <a:ext cx="4403725" cy="352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0967" tIns="10484" rIns="20967" bIns="10484">
            <a:spAutoFit/>
          </a:bodyPr>
          <a:lstStyle/>
          <a:p>
            <a:pPr defTabSz="912813"/>
            <a:r>
              <a:rPr lang="ja-JP" altLang="en-US" sz="1700" b="1" dirty="0"/>
              <a:t> </a:t>
            </a:r>
            <a:r>
              <a:rPr lang="ja-JP" altLang="en-US" sz="2100" b="1" dirty="0"/>
              <a:t>同等な1次元行列模型</a:t>
            </a:r>
            <a:r>
              <a:rPr lang="ja-JP" altLang="en-US" sz="1900" b="1" dirty="0"/>
              <a:t>(</a:t>
            </a:r>
            <a:r>
              <a:rPr lang="en-US" altLang="ja-JP" sz="2100" b="1" dirty="0"/>
              <a:t>PWMM,BMN</a:t>
            </a:r>
            <a:r>
              <a:rPr lang="en-US" altLang="ja-JP" sz="1900" b="1" dirty="0"/>
              <a:t>)</a:t>
            </a:r>
            <a:r>
              <a:rPr lang="en-US" altLang="ja-JP" sz="1500" b="1" dirty="0"/>
              <a:t> </a:t>
            </a: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251520" y="3429447"/>
            <a:ext cx="3500437" cy="1799753"/>
          </a:xfrm>
          <a:prstGeom prst="wedgeRoundRectCallout">
            <a:avLst>
              <a:gd name="adj1" fmla="val 68726"/>
              <a:gd name="adj2" fmla="val -3892"/>
              <a:gd name="adj3" fmla="val 16667"/>
            </a:avLst>
          </a:prstGeom>
          <a:solidFill>
            <a:schemeClr val="bg1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en-US" sz="2400"/>
          </a:p>
        </p:txBody>
      </p:sp>
      <p:pic>
        <p:nvPicPr>
          <p:cNvPr id="10261" name="Picture 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145" y="4205734"/>
            <a:ext cx="2643187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" name="円/楕円 30"/>
          <p:cNvSpPr/>
          <p:nvPr/>
        </p:nvSpPr>
        <p:spPr>
          <a:xfrm>
            <a:off x="1807270" y="4208909"/>
            <a:ext cx="287337" cy="2159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914039">
              <a:defRPr/>
            </a:pPr>
            <a:endParaRPr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1921570" y="4715322"/>
            <a:ext cx="388937" cy="2159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914039">
              <a:defRPr/>
            </a:pPr>
            <a:endParaRPr lang="ja-JP" altLang="en-US"/>
          </a:p>
        </p:txBody>
      </p:sp>
      <p:sp>
        <p:nvSpPr>
          <p:cNvPr id="28" name="テキスト ボックス 135"/>
          <p:cNvSpPr txBox="1">
            <a:spLocks noChangeArrowheads="1"/>
          </p:cNvSpPr>
          <p:nvPr/>
        </p:nvSpPr>
        <p:spPr bwMode="auto">
          <a:xfrm>
            <a:off x="608707" y="3643759"/>
            <a:ext cx="21431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967" tIns="10484" rIns="20967" bIns="10484">
            <a:spAutoFit/>
          </a:bodyPr>
          <a:lstStyle/>
          <a:p>
            <a:pPr defTabSz="912813"/>
            <a:r>
              <a:rPr lang="en-US" altLang="ja-JP" sz="2400"/>
              <a:t>t=[ 0,β ]</a:t>
            </a:r>
            <a:r>
              <a:rPr lang="ja-JP" altLang="en-US" sz="2400"/>
              <a:t>として、</a:t>
            </a:r>
            <a:endParaRPr lang="ja-JP" altLang="en-US" sz="4500"/>
          </a:p>
        </p:txBody>
      </p:sp>
      <p:sp>
        <p:nvSpPr>
          <p:cNvPr id="8230" name="テキスト ボックス 4"/>
          <p:cNvSpPr txBox="1">
            <a:spLocks noChangeArrowheads="1"/>
          </p:cNvSpPr>
          <p:nvPr/>
        </p:nvSpPr>
        <p:spPr bwMode="auto">
          <a:xfrm>
            <a:off x="4160617" y="4581947"/>
            <a:ext cx="2787647" cy="23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967" tIns="10484" rIns="20967" bIns="10484">
            <a:spAutoFit/>
          </a:bodyPr>
          <a:lstStyle/>
          <a:p>
            <a:pPr defTabSz="912813"/>
            <a:r>
              <a:rPr lang="en-US" altLang="ja-JP" sz="1400" dirty="0">
                <a:solidFill>
                  <a:srgbClr val="4AD6B1"/>
                </a:solidFill>
              </a:rPr>
              <a:t>[ </a:t>
            </a:r>
            <a:r>
              <a:rPr lang="en-US" altLang="ja-JP" sz="1400" dirty="0" err="1">
                <a:solidFill>
                  <a:srgbClr val="4AD6B1"/>
                </a:solidFill>
              </a:rPr>
              <a:t>Hanada</a:t>
            </a:r>
            <a:r>
              <a:rPr lang="en-US" altLang="ja-JP" sz="1400" dirty="0">
                <a:solidFill>
                  <a:srgbClr val="4AD6B1"/>
                </a:solidFill>
              </a:rPr>
              <a:t>-Nishimura-Takeuchi ’07 ]</a:t>
            </a:r>
            <a:endParaRPr lang="ja-JP" altLang="en-US" sz="1400" dirty="0">
              <a:solidFill>
                <a:srgbClr val="4AD6B1"/>
              </a:solidFill>
            </a:endParaRPr>
          </a:p>
        </p:txBody>
      </p:sp>
      <p:sp>
        <p:nvSpPr>
          <p:cNvPr id="34" name="日付プレースホルダ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36" name="スライド番号プレースホルダ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E399-14C9-4BFE-BD56-654EE97E45F9}" type="slidenum">
              <a:rPr lang="ja-JP" altLang="en-US" smtClean="0"/>
              <a:pPr/>
              <a:t>4</a:t>
            </a:fld>
            <a:endParaRPr lang="en-US" altLang="ja-JP" dirty="0"/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3995936" y="3412679"/>
            <a:ext cx="309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0" tIns="45711" rIns="91420" bIns="45711">
            <a:spAutoFit/>
          </a:bodyPr>
          <a:lstStyle/>
          <a:p>
            <a:r>
              <a:rPr lang="ja-JP" altLang="en-US" sz="1400" dirty="0">
                <a:solidFill>
                  <a:srgbClr val="04C295"/>
                </a:solidFill>
              </a:rPr>
              <a:t>[ </a:t>
            </a:r>
            <a:r>
              <a:rPr lang="en-US" altLang="ja-JP" sz="1400" dirty="0">
                <a:solidFill>
                  <a:srgbClr val="04C295"/>
                </a:solidFill>
              </a:rPr>
              <a:t>Ishii-</a:t>
            </a:r>
            <a:r>
              <a:rPr lang="en-US" altLang="ja-JP" sz="1400" dirty="0" err="1">
                <a:solidFill>
                  <a:srgbClr val="04C295"/>
                </a:solidFill>
              </a:rPr>
              <a:t>Ishiki</a:t>
            </a:r>
            <a:r>
              <a:rPr lang="en-US" altLang="ja-JP" sz="1400" dirty="0">
                <a:solidFill>
                  <a:srgbClr val="04C295"/>
                </a:solidFill>
              </a:rPr>
              <a:t>-</a:t>
            </a:r>
            <a:r>
              <a:rPr lang="en-US" altLang="ja-JP" sz="1400" dirty="0" err="1">
                <a:solidFill>
                  <a:srgbClr val="04C295"/>
                </a:solidFill>
              </a:rPr>
              <a:t>Shimasaki</a:t>
            </a:r>
            <a:r>
              <a:rPr lang="en-US" altLang="ja-JP" sz="1400" dirty="0">
                <a:solidFill>
                  <a:srgbClr val="04C295"/>
                </a:solidFill>
              </a:rPr>
              <a:t>-Tsuchiya ’08 ]</a:t>
            </a:r>
          </a:p>
        </p:txBody>
      </p:sp>
      <p:sp>
        <p:nvSpPr>
          <p:cNvPr id="40" name="下矢印 39"/>
          <p:cNvSpPr/>
          <p:nvPr/>
        </p:nvSpPr>
        <p:spPr>
          <a:xfrm>
            <a:off x="7020272" y="4293543"/>
            <a:ext cx="360040" cy="576064"/>
          </a:xfrm>
          <a:prstGeom prst="downArrow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914039">
              <a:defRPr/>
            </a:pPr>
            <a:endParaRPr lang="ja-JP" altLang="en-US"/>
          </a:p>
        </p:txBody>
      </p:sp>
      <p:sp>
        <p:nvSpPr>
          <p:cNvPr id="41" name="下カーブ矢印 40"/>
          <p:cNvSpPr/>
          <p:nvPr/>
        </p:nvSpPr>
        <p:spPr bwMode="auto">
          <a:xfrm>
            <a:off x="3491880" y="1845271"/>
            <a:ext cx="2016224" cy="432048"/>
          </a:xfrm>
          <a:prstGeom prst="curvedDownArrow">
            <a:avLst>
              <a:gd name="adj1" fmla="val 25000"/>
              <a:gd name="adj2" fmla="val 50000"/>
              <a:gd name="adj3" fmla="val 325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2" name="円/楕円 41"/>
          <p:cNvSpPr/>
          <p:nvPr/>
        </p:nvSpPr>
        <p:spPr bwMode="auto">
          <a:xfrm>
            <a:off x="8676456" y="2277319"/>
            <a:ext cx="467544" cy="432048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7504" y="183597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u="sng" dirty="0" smtClean="0"/>
              <a:t>出発点：</a:t>
            </a:r>
            <a:endParaRPr kumimoji="1" lang="ja-JP" altLang="en-US" b="1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5536" y="868650"/>
            <a:ext cx="849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ここでは、（格子正則化は使わず） </a:t>
            </a:r>
            <a:r>
              <a:rPr lang="en-US" altLang="ja-JP" sz="2000" b="1" dirty="0" smtClean="0"/>
              <a:t>Large N reduction</a:t>
            </a:r>
            <a:r>
              <a:rPr lang="ja-JP" altLang="en-US" sz="2000" b="1" dirty="0" smtClean="0"/>
              <a:t>のアイデアを用いる。</a:t>
            </a:r>
            <a:endParaRPr kumimoji="1" lang="ja-JP" altLang="en-US" sz="20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668344" y="270892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(32 SUSY)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92380" y="270892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(32 SUSY)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740352" y="421179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(16 SUSY)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/>
      <p:bldP spid="8201" grpId="0"/>
      <p:bldP spid="8202" grpId="0"/>
      <p:bldP spid="47" grpId="0" animBg="1"/>
      <p:bldP spid="8207" grpId="0" animBg="1"/>
      <p:bldP spid="35" grpId="0" animBg="1"/>
      <p:bldP spid="35" grpId="1" animBg="1"/>
      <p:bldP spid="31" grpId="0" animBg="1"/>
      <p:bldP spid="32" grpId="0" animBg="1"/>
      <p:bldP spid="28" grpId="0"/>
      <p:bldP spid="8230" grpId="0"/>
      <p:bldP spid="37" grpId="0"/>
      <p:bldP spid="40" grpId="0" animBg="1"/>
      <p:bldP spid="41" grpId="0" animBg="1"/>
      <p:bldP spid="42" grpId="0" animBg="1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9671" y="49758"/>
            <a:ext cx="88868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ctr" eaLnBrk="0" hangingPunct="0">
              <a:defRPr/>
            </a:pPr>
            <a:r>
              <a:rPr lang="ja-JP" altLang="en-US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２点関数のフーリエ</a:t>
            </a:r>
            <a:r>
              <a:rPr lang="ja-JP" altLang="en-US" sz="4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変換（Ｎ＝６）</a:t>
            </a:r>
            <a:endParaRPr lang="en-US" altLang="ja-JP" sz="4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-1200"/>
          <a:stretch>
            <a:fillRect/>
          </a:stretch>
        </p:blipFill>
        <p:spPr bwMode="auto">
          <a:xfrm>
            <a:off x="0" y="3561968"/>
            <a:ext cx="4644008" cy="32897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 cstate="print"/>
          <a:srcRect b="-3009"/>
          <a:stretch>
            <a:fillRect/>
          </a:stretch>
        </p:blipFill>
        <p:spPr bwMode="auto">
          <a:xfrm>
            <a:off x="4572000" y="3524710"/>
            <a:ext cx="4572000" cy="33119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07504" y="692696"/>
            <a:ext cx="2964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b="1" dirty="0" smtClean="0"/>
              <a:t>ここで計算する量は、</a:t>
            </a:r>
            <a:endParaRPr lang="ja-JP" altLang="en-US" sz="2400" b="1" dirty="0"/>
          </a:p>
        </p:txBody>
      </p:sp>
      <p:sp>
        <p:nvSpPr>
          <p:cNvPr id="18" name="テキスト ボックス 20"/>
          <p:cNvSpPr txBox="1">
            <a:spLocks noChangeArrowheads="1"/>
          </p:cNvSpPr>
          <p:nvPr/>
        </p:nvSpPr>
        <p:spPr bwMode="auto">
          <a:xfrm>
            <a:off x="971600" y="2564904"/>
            <a:ext cx="2664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ja-JP" sz="2400" b="1" dirty="0" err="1" smtClean="0"/>
              <a:t>AdS</a:t>
            </a:r>
            <a:r>
              <a:rPr kumimoji="0" lang="en-US" altLang="ja-JP" sz="2400" b="1" dirty="0" smtClean="0"/>
              <a:t>/CFT</a:t>
            </a:r>
            <a:r>
              <a:rPr kumimoji="0" lang="ja-JP" altLang="en-US" sz="2400" b="1" dirty="0" smtClean="0"/>
              <a:t>の予言：</a:t>
            </a:r>
            <a:endParaRPr kumimoji="0" lang="ja-JP" altLang="en-US" sz="2400" b="1" dirty="0"/>
          </a:p>
        </p:txBody>
      </p:sp>
      <p:pic>
        <p:nvPicPr>
          <p:cNvPr id="19" name="図 3" descr="\documentclass{slides}&#10;\pagestyle{empty}&#10;&#10;\begin{document}&#10;\[&#10;Z(x)=\frac{1}{\sqrt{2}}(X_4+iX_5)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2589" t="-12324" r="-2589" b="-6162"/>
          <a:stretch>
            <a:fillRect/>
          </a:stretch>
        </p:blipFill>
        <p:spPr bwMode="auto">
          <a:xfrm>
            <a:off x="5855594" y="1188254"/>
            <a:ext cx="1944215" cy="45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0" name="角丸四角形 10"/>
          <p:cNvSpPr>
            <a:spLocks noChangeArrowheads="1"/>
          </p:cNvSpPr>
          <p:nvPr/>
        </p:nvSpPr>
        <p:spPr bwMode="auto">
          <a:xfrm>
            <a:off x="1188196" y="1196689"/>
            <a:ext cx="1296144" cy="428054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25400" algn="ctr">
            <a:noFill/>
            <a:round/>
            <a:headEnd/>
            <a:tailEnd/>
          </a:ln>
        </p:spPr>
        <p:txBody>
          <a:bodyPr wrap="none" lIns="90000" tIns="46800" rIns="90000" bIns="46800"/>
          <a:lstStyle/>
          <a:p>
            <a:pPr eaLnBrk="0" hangingPunct="0"/>
            <a:endParaRPr kumimoji="0" lang="ja-JP" altLang="en-US" sz="2000"/>
          </a:p>
        </p:txBody>
      </p:sp>
      <p:sp>
        <p:nvSpPr>
          <p:cNvPr id="22" name="テキスト ボックス 13"/>
          <p:cNvSpPr txBox="1">
            <a:spLocks noChangeArrowheads="1"/>
          </p:cNvSpPr>
          <p:nvPr/>
        </p:nvSpPr>
        <p:spPr bwMode="auto">
          <a:xfrm>
            <a:off x="1260203" y="1196689"/>
            <a:ext cx="1499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ja-JP" altLang="en-US" sz="2400" b="1" dirty="0">
                <a:solidFill>
                  <a:schemeClr val="bg1"/>
                </a:solidFill>
                <a:latin typeface="Lucida Sans Unicode" pitchFamily="34" charset="0"/>
              </a:rPr>
              <a:t>・</a:t>
            </a:r>
            <a:r>
              <a:rPr kumimoji="0" lang="en-US" altLang="ja-JP" sz="2400" b="1" u="sng" dirty="0" smtClean="0">
                <a:solidFill>
                  <a:schemeClr val="bg1"/>
                </a:solidFill>
                <a:latin typeface="Lucida Sans Unicode" pitchFamily="34" charset="0"/>
              </a:rPr>
              <a:t>2-pt</a:t>
            </a:r>
            <a:r>
              <a:rPr kumimoji="0" lang="en-US" altLang="ja-JP" sz="2400" b="1" dirty="0" smtClean="0">
                <a:solidFill>
                  <a:schemeClr val="bg1"/>
                </a:solidFill>
                <a:latin typeface="Lucida Sans Unicode" pitchFamily="34" charset="0"/>
              </a:rPr>
              <a:t> : </a:t>
            </a:r>
            <a:endParaRPr kumimoji="0" lang="ja-JP" altLang="en-US" sz="2400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6" name="右矢印 60"/>
          <p:cNvSpPr>
            <a:spLocks noChangeArrowheads="1"/>
          </p:cNvSpPr>
          <p:nvPr/>
        </p:nvSpPr>
        <p:spPr bwMode="auto">
          <a:xfrm>
            <a:off x="179512" y="2564904"/>
            <a:ext cx="720080" cy="504056"/>
          </a:xfrm>
          <a:prstGeom prst="rightArrow">
            <a:avLst>
              <a:gd name="adj1" fmla="val 50000"/>
              <a:gd name="adj2" fmla="val 50004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eaLnBrk="0" hangingPunct="0"/>
            <a:endParaRPr kumimoji="0" lang="ja-JP" altLang="en-US"/>
          </a:p>
        </p:txBody>
      </p:sp>
      <p:pic>
        <p:nvPicPr>
          <p:cNvPr id="28" name="Picture 2" descr="\begin{align*}&#10;\Big\langle trZ^{2}(x_{1})\ trZ^{\dag 2}(x_{2}) \Big\rangle 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l="-1943" t="-5039" r="-1943" b="-5039"/>
          <a:stretch>
            <a:fillRect/>
          </a:stretch>
        </p:blipFill>
        <p:spPr bwMode="auto">
          <a:xfrm>
            <a:off x="2687242" y="1176388"/>
            <a:ext cx="2376263" cy="485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29" name="Picture 6" descr="\begin{align*}&#10;\Big\langle tr(X_{4}X_{5})\ tr(X_{5}X_{6})\ tr(X_{6}X_{7})\ tr(X_{7}X_{4}) \Big\rangle 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l="-975" t="-5039" r="-975" b="-5039"/>
          <a:stretch>
            <a:fillRect/>
          </a:stretch>
        </p:blipFill>
        <p:spPr bwMode="auto">
          <a:xfrm>
            <a:off x="2687241" y="1772754"/>
            <a:ext cx="4693071" cy="4903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30" name="角丸四角形 10"/>
          <p:cNvSpPr>
            <a:spLocks noChangeArrowheads="1"/>
          </p:cNvSpPr>
          <p:nvPr/>
        </p:nvSpPr>
        <p:spPr bwMode="auto">
          <a:xfrm>
            <a:off x="1188196" y="1815144"/>
            <a:ext cx="1355029" cy="461728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25400" algn="ctr">
            <a:noFill/>
            <a:round/>
            <a:headEnd/>
            <a:tailEnd/>
          </a:ln>
        </p:spPr>
        <p:txBody>
          <a:bodyPr wrap="none" lIns="90000" tIns="46800" rIns="90000" bIns="46800"/>
          <a:lstStyle/>
          <a:p>
            <a:pPr eaLnBrk="0" hangingPunct="0"/>
            <a:endParaRPr kumimoji="0" lang="ja-JP" altLang="en-US"/>
          </a:p>
        </p:txBody>
      </p:sp>
      <p:sp>
        <p:nvSpPr>
          <p:cNvPr id="31" name="テキスト ボックス 13"/>
          <p:cNvSpPr txBox="1">
            <a:spLocks noChangeArrowheads="1"/>
          </p:cNvSpPr>
          <p:nvPr/>
        </p:nvSpPr>
        <p:spPr bwMode="auto">
          <a:xfrm>
            <a:off x="1187624" y="1815144"/>
            <a:ext cx="1571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ja-JP" altLang="en-US" sz="2400" b="1" dirty="0" smtClean="0">
                <a:solidFill>
                  <a:schemeClr val="bg1"/>
                </a:solidFill>
                <a:latin typeface="Lucida Sans Unicode" pitchFamily="34" charset="0"/>
              </a:rPr>
              <a:t>・</a:t>
            </a:r>
            <a:r>
              <a:rPr kumimoji="0" lang="en-US" altLang="ja-JP" sz="2400" b="1" u="sng" dirty="0" smtClean="0">
                <a:solidFill>
                  <a:schemeClr val="bg1"/>
                </a:solidFill>
                <a:latin typeface="Lucida Sans Unicode" pitchFamily="34" charset="0"/>
              </a:rPr>
              <a:t>4-pt</a:t>
            </a:r>
            <a:r>
              <a:rPr kumimoji="0" lang="en-US" altLang="ja-JP" sz="2400" b="1" dirty="0" smtClean="0">
                <a:solidFill>
                  <a:schemeClr val="bg1"/>
                </a:solidFill>
                <a:latin typeface="Lucida Sans Unicode" pitchFamily="34" charset="0"/>
              </a:rPr>
              <a:t> :</a:t>
            </a:r>
            <a:endParaRPr kumimoji="0" lang="ja-JP" altLang="en-US" sz="2400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pic>
        <p:nvPicPr>
          <p:cNvPr id="33" name="Picture 8" descr="\begin{align*}&#10;\frac{\left. \Big\langle tr(X_{4}X_{5})\ tr(X_{5}X_{6})\ tr(X_{6}X_{7})\ tr(X_{7}X_{4}) \Big\rangle\right|_{\lambda_{SYM}\rightarrow\infty} }&#10;{\Big\langle tr(X_{4}X_{5})\ tr(X_{5}X_{6})\ tr(X_{6}X_{7})\ tr(X_{7}X_{4}) \Big\rangle_{SUGRA} }&#10;=(c_{2})^{2}&#10;\end{align*}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 l="-682" t="-4420" r="-1364" b="-4420"/>
          <a:stretch>
            <a:fillRect/>
          </a:stretch>
        </p:blipFill>
        <p:spPr bwMode="auto">
          <a:xfrm>
            <a:off x="3491880" y="2407864"/>
            <a:ext cx="5328592" cy="87711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34" name="テキスト ボックス 33"/>
          <p:cNvSpPr txBox="1"/>
          <p:nvPr/>
        </p:nvSpPr>
        <p:spPr>
          <a:xfrm>
            <a:off x="1620523" y="6546830"/>
            <a:ext cx="115127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momentum</a:t>
            </a:r>
            <a:endParaRPr kumimoji="1" lang="ja-JP" altLang="en-US" sz="1400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089574" y="6525344"/>
            <a:ext cx="115127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momentum</a:t>
            </a:r>
            <a:endParaRPr kumimoji="1" lang="ja-JP" altLang="en-US" sz="1400" b="1" dirty="0"/>
          </a:p>
        </p:txBody>
      </p:sp>
      <p:sp>
        <p:nvSpPr>
          <p:cNvPr id="36" name="左中かっこ 35"/>
          <p:cNvSpPr/>
          <p:nvPr/>
        </p:nvSpPr>
        <p:spPr bwMode="auto">
          <a:xfrm>
            <a:off x="827584" y="1124744"/>
            <a:ext cx="360040" cy="1224136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flipV="1">
            <a:off x="1619672" y="4653136"/>
            <a:ext cx="576064" cy="2880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2189462" y="4325034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free</a:t>
            </a:r>
            <a:endParaRPr kumimoji="1" lang="ja-JP" altLang="en-US" sz="2000" b="1" dirty="0"/>
          </a:p>
        </p:txBody>
      </p:sp>
      <p:pic>
        <p:nvPicPr>
          <p:cNvPr id="38" name="Picture 7" descr="\begin{align*}&#10;\frac{Simulation}{Free}&#10;\end{align*}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 l="-1784" t="-4395" r="-1784" b="-4395"/>
          <a:stretch>
            <a:fillRect/>
          </a:stretch>
        </p:blipFill>
        <p:spPr bwMode="auto">
          <a:xfrm>
            <a:off x="4572000" y="3429000"/>
            <a:ext cx="959443" cy="4664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31" name="Picture 7" descr="\begin{align*}&#10;\langle\text{2-pt.}\rangle&#10;\end{align*}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 l="-3467" t="-9218" r="-3467" b="-9218"/>
          <a:stretch>
            <a:fillRect/>
          </a:stretch>
        </p:blipFill>
        <p:spPr bwMode="auto">
          <a:xfrm>
            <a:off x="35496" y="3393000"/>
            <a:ext cx="1038217" cy="43252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</p:pic>
      <p:sp>
        <p:nvSpPr>
          <p:cNvPr id="42" name="下矢印 41"/>
          <p:cNvSpPr/>
          <p:nvPr/>
        </p:nvSpPr>
        <p:spPr bwMode="auto">
          <a:xfrm>
            <a:off x="6732240" y="5157192"/>
            <a:ext cx="504056" cy="576064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084168" y="5733256"/>
            <a:ext cx="198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C</a:t>
            </a:r>
            <a:r>
              <a:rPr kumimoji="1" lang="en-US" altLang="ja-JP" sz="1600" b="1" dirty="0" smtClean="0"/>
              <a:t>2</a:t>
            </a:r>
            <a:r>
              <a:rPr kumimoji="1" lang="ja-JP" altLang="en-US" sz="2400" b="1" dirty="0" smtClean="0"/>
              <a:t>を読み取る</a:t>
            </a:r>
            <a:endParaRPr kumimoji="1" lang="ja-JP" altLang="en-US" sz="2400" b="1" dirty="0"/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4788024" y="4509120"/>
            <a:ext cx="4104456" cy="707886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/>
              <a:t>　  片</a:t>
            </a:r>
            <a:r>
              <a:rPr lang="en-US" altLang="ja-JP" sz="2000" b="1" dirty="0"/>
              <a:t>log</a:t>
            </a:r>
            <a:r>
              <a:rPr lang="ja-JP" altLang="en-US" sz="2000" b="1" dirty="0"/>
              <a:t>プロットで関数形が同じ</a:t>
            </a:r>
          </a:p>
          <a:p>
            <a:r>
              <a:rPr lang="ja-JP" altLang="en-US" sz="2000" b="1" dirty="0"/>
              <a:t>→ 繰り込みはオーバーオール</a:t>
            </a:r>
            <a:r>
              <a:rPr lang="ja-JP" altLang="en-US" sz="2000" b="1" dirty="0" smtClean="0"/>
              <a:t>のみ</a:t>
            </a:r>
            <a:endParaRPr lang="ja-JP" altLang="en-US" sz="2000" b="1" dirty="0"/>
          </a:p>
        </p:txBody>
      </p:sp>
      <p:pic>
        <p:nvPicPr>
          <p:cNvPr id="44" name="Picture 4" descr="\begin{align*}&#10;\lambda_{SYM}\simeq 16.0&#10;\end{align*}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 t="-32396" r="-4804"/>
          <a:stretch>
            <a:fillRect/>
          </a:stretch>
        </p:blipFill>
        <p:spPr bwMode="auto">
          <a:xfrm>
            <a:off x="1979712" y="3721845"/>
            <a:ext cx="2280452" cy="42723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  <p:bldP spid="43" grpId="0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 l="8307" r="3560" b="-2842"/>
          <a:stretch>
            <a:fillRect/>
          </a:stretch>
        </p:blipFill>
        <p:spPr bwMode="auto">
          <a:xfrm>
            <a:off x="4584787" y="3171745"/>
            <a:ext cx="4559213" cy="333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4" cstate="print"/>
          <a:srcRect l="8999" r="1800"/>
          <a:stretch>
            <a:fillRect/>
          </a:stretch>
        </p:blipFill>
        <p:spPr bwMode="auto">
          <a:xfrm>
            <a:off x="0" y="3128977"/>
            <a:ext cx="4644008" cy="335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-27384"/>
            <a:ext cx="7772400" cy="786606"/>
          </a:xfrm>
        </p:spPr>
        <p:txBody>
          <a:bodyPr/>
          <a:lstStyle/>
          <a:p>
            <a:r>
              <a:rPr lang="ja-JP" altLang="en-US" dirty="0" smtClean="0"/>
              <a:t>４点関数のくりこみ因子</a:t>
            </a:r>
            <a:endParaRPr kumimoji="1" lang="ja-JP" altLang="en-US" dirty="0"/>
          </a:p>
        </p:txBody>
      </p:sp>
      <p:pic>
        <p:nvPicPr>
          <p:cNvPr id="93186" name="Picture 2" descr="\begin{align*}&#10;(p_{1},p_{2},p_{3},p_{4})=(p,0,0,-p)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t="-36873" b="-9218"/>
          <a:stretch>
            <a:fillRect/>
          </a:stretch>
        </p:blipFill>
        <p:spPr bwMode="auto">
          <a:xfrm>
            <a:off x="1403648" y="3277339"/>
            <a:ext cx="2613360" cy="3155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テキスト ボックス 6"/>
          <p:cNvSpPr txBox="1"/>
          <p:nvPr/>
        </p:nvSpPr>
        <p:spPr>
          <a:xfrm>
            <a:off x="1547664" y="6186790"/>
            <a:ext cx="129073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momentum</a:t>
            </a:r>
            <a:endParaRPr kumimoji="1" lang="ja-JP" altLang="en-US" sz="1600" b="1" dirty="0"/>
          </a:p>
        </p:txBody>
      </p:sp>
      <p:cxnSp>
        <p:nvCxnSpPr>
          <p:cNvPr id="12" name="直線コネクタ 11"/>
          <p:cNvCxnSpPr/>
          <p:nvPr/>
        </p:nvCxnSpPr>
        <p:spPr bwMode="auto">
          <a:xfrm rot="16200000" flipH="1">
            <a:off x="1403648" y="5229200"/>
            <a:ext cx="360040" cy="21602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1035173" y="5445224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0070C0"/>
                </a:solidFill>
              </a:rPr>
              <a:t>シミュレーション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2483768" y="3819818"/>
            <a:ext cx="576064" cy="25725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2987824" y="393305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重力側</a:t>
            </a:r>
            <a:endParaRPr kumimoji="1" lang="ja-JP" altLang="en-US" b="1" dirty="0"/>
          </a:p>
        </p:txBody>
      </p:sp>
      <p:sp>
        <p:nvSpPr>
          <p:cNvPr id="15" name="テキスト ボックス 43"/>
          <p:cNvSpPr txBox="1">
            <a:spLocks noChangeArrowheads="1"/>
          </p:cNvSpPr>
          <p:nvPr/>
        </p:nvSpPr>
        <p:spPr bwMode="auto">
          <a:xfrm>
            <a:off x="3563888" y="2472884"/>
            <a:ext cx="1872208" cy="45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967" tIns="10484" rIns="20967" bIns="10484">
            <a:spAutoFit/>
          </a:bodyPr>
          <a:lstStyle/>
          <a:p>
            <a:pPr defTabSz="912813"/>
            <a:r>
              <a:rPr lang="en-US" altLang="ja-JP" sz="1400" b="1" dirty="0" smtClean="0">
                <a:solidFill>
                  <a:srgbClr val="4AD6B1"/>
                </a:solidFill>
              </a:rPr>
              <a:t>[</a:t>
            </a:r>
            <a:r>
              <a:rPr lang="ja-JP" altLang="en-US" sz="1400" b="1" dirty="0" smtClean="0">
                <a:solidFill>
                  <a:srgbClr val="4AD6B1"/>
                </a:solidFill>
              </a:rPr>
              <a:t> </a:t>
            </a:r>
            <a:r>
              <a:rPr lang="en-US" altLang="ja-JP" sz="1400" b="1" dirty="0" err="1" smtClean="0">
                <a:solidFill>
                  <a:srgbClr val="4AD6B1"/>
                </a:solidFill>
              </a:rPr>
              <a:t>Arutyunov-Frolov</a:t>
            </a:r>
            <a:r>
              <a:rPr lang="en-US" altLang="ja-JP" sz="1400" b="1" dirty="0" smtClean="0">
                <a:solidFill>
                  <a:srgbClr val="4AD6B1"/>
                </a:solidFill>
              </a:rPr>
              <a:t> ]</a:t>
            </a:r>
            <a:endParaRPr lang="ja-JP" altLang="en-US" sz="1400" b="1" dirty="0" smtClean="0"/>
          </a:p>
          <a:p>
            <a:pPr defTabSz="912813"/>
            <a:endParaRPr lang="ja-JP" altLang="en-US" sz="1400" b="1" dirty="0">
              <a:solidFill>
                <a:srgbClr val="4AD6B1"/>
              </a:solidFill>
            </a:endParaRPr>
          </a:p>
        </p:txBody>
      </p:sp>
      <p:pic>
        <p:nvPicPr>
          <p:cNvPr id="18" name="Picture 8" descr="\begin{align*}&#10;\frac{\left. \Big\langle tr(X_{4}X_{5})\ tr(X_{5}X_{6})\ tr(X_{6}X_{7})\ tr(X_{7}X_{4}) \Big\rangle\right|_{\lambda_{SYM}\rightarrow\infty} }&#10;{\Big\langle tr(X_{4}X_{5})\ tr(X_{5}X_{6})\ tr(X_{6}X_{7})\ tr(X_{7}X_{4}) \Big\rangle_{SUGRA} }&#10;=(c_{2})^{2}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l="-682" t="-4420" r="-1364" b="-4420"/>
          <a:stretch>
            <a:fillRect/>
          </a:stretch>
        </p:blipFill>
        <p:spPr bwMode="auto">
          <a:xfrm>
            <a:off x="2843808" y="1320756"/>
            <a:ext cx="5328592" cy="8771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24" name="テキスト ボックス 20"/>
          <p:cNvSpPr txBox="1">
            <a:spLocks noChangeArrowheads="1"/>
          </p:cNvSpPr>
          <p:nvPr/>
        </p:nvSpPr>
        <p:spPr bwMode="auto">
          <a:xfrm>
            <a:off x="251520" y="1608788"/>
            <a:ext cx="2664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ja-JP" sz="2400" b="1" dirty="0" err="1" smtClean="0"/>
              <a:t>AdS</a:t>
            </a:r>
            <a:r>
              <a:rPr kumimoji="0" lang="en-US" altLang="ja-JP" sz="2400" b="1" dirty="0" smtClean="0"/>
              <a:t>/CFT</a:t>
            </a:r>
            <a:r>
              <a:rPr kumimoji="0" lang="ja-JP" altLang="en-US" sz="2400" b="1" dirty="0" smtClean="0"/>
              <a:t>の予言：</a:t>
            </a:r>
            <a:endParaRPr kumimoji="0" lang="ja-JP" altLang="en-US" sz="2400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220072" y="2400876"/>
            <a:ext cx="3496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が既に計算→数値積分で評価</a:t>
            </a:r>
            <a:endParaRPr kumimoji="1" lang="ja-JP" altLang="en-US" b="1" dirty="0"/>
          </a:p>
        </p:txBody>
      </p:sp>
      <p:cxnSp>
        <p:nvCxnSpPr>
          <p:cNvPr id="32" name="直線コネクタ 31"/>
          <p:cNvCxnSpPr/>
          <p:nvPr/>
        </p:nvCxnSpPr>
        <p:spPr bwMode="auto">
          <a:xfrm rot="16200000" flipH="1">
            <a:off x="5148064" y="2184852"/>
            <a:ext cx="360040" cy="21602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 rot="5400000">
            <a:off x="5400092" y="1160748"/>
            <a:ext cx="288032" cy="21602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4860032" y="764704"/>
            <a:ext cx="2629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シミュレーションで計算</a:t>
            </a:r>
            <a:endParaRPr kumimoji="1" lang="ja-JP" altLang="en-US" sz="2000" b="1" dirty="0"/>
          </a:p>
        </p:txBody>
      </p:sp>
      <p:pic>
        <p:nvPicPr>
          <p:cNvPr id="43" name="Picture 5" descr="\begin{align*}&#10;\frac{R_{simulation}}{R_{SUGRA}}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l="-1890" t="-4153" r="-1890" b="-4153"/>
          <a:stretch>
            <a:fillRect/>
          </a:stretch>
        </p:blipFill>
        <p:spPr bwMode="auto">
          <a:xfrm>
            <a:off x="4644008" y="2955722"/>
            <a:ext cx="1029158" cy="48869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44" name="テキスト ボックス 43"/>
          <p:cNvSpPr txBox="1"/>
          <p:nvPr/>
        </p:nvSpPr>
        <p:spPr>
          <a:xfrm>
            <a:off x="6161582" y="6186790"/>
            <a:ext cx="129073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momentum</a:t>
            </a:r>
            <a:endParaRPr kumimoji="1" lang="ja-JP" altLang="en-US" sz="1600" b="1" dirty="0"/>
          </a:p>
        </p:txBody>
      </p:sp>
      <p:pic>
        <p:nvPicPr>
          <p:cNvPr id="66564" name="Picture 4" descr="\begin{align*}&#10;R_{simulation},R_{SUGRA}&#10;\end{align*}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 l="-2037" t="-10215" r="-2037" b="-10215"/>
          <a:stretch>
            <a:fillRect/>
          </a:stretch>
        </p:blipFill>
        <p:spPr bwMode="auto">
          <a:xfrm>
            <a:off x="0" y="2924944"/>
            <a:ext cx="1475656" cy="36004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48" name="テキスト ボックス 47"/>
          <p:cNvSpPr txBox="1"/>
          <p:nvPr/>
        </p:nvSpPr>
        <p:spPr>
          <a:xfrm>
            <a:off x="5292080" y="5373216"/>
            <a:ext cx="226376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左辺を読み取る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左カーブ矢印 48"/>
          <p:cNvSpPr/>
          <p:nvPr/>
        </p:nvSpPr>
        <p:spPr bwMode="auto">
          <a:xfrm rot="9464712">
            <a:off x="4463283" y="2053718"/>
            <a:ext cx="1296144" cy="3598899"/>
          </a:xfrm>
          <a:prstGeom prst="curvedLeftArrow">
            <a:avLst>
              <a:gd name="adj1" fmla="val 17202"/>
              <a:gd name="adj2" fmla="val 43980"/>
              <a:gd name="adj3" fmla="val 28113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 r="-4893" b="1706"/>
          <a:stretch>
            <a:fillRect/>
          </a:stretch>
        </p:blipFill>
        <p:spPr bwMode="auto">
          <a:xfrm>
            <a:off x="35496" y="744676"/>
            <a:ext cx="9101039" cy="6113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タイトル 1"/>
          <p:cNvSpPr txBox="1">
            <a:spLocks/>
          </p:cNvSpPr>
          <p:nvPr/>
        </p:nvSpPr>
        <p:spPr bwMode="auto">
          <a:xfrm>
            <a:off x="683568" y="-21902"/>
            <a:ext cx="7772400" cy="78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重力側の予言との比較</a:t>
            </a:r>
            <a:endParaRPr kumimoji="1" lang="ja-JP" alt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6300192" y="1772816"/>
            <a:ext cx="1224136" cy="10081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64521" name="Picture 9" descr="\begin{align*}&#10;\frac{R_{simulation}}{R_{SUGRA}}=\left. c_{2}^{2}\right|_{\lambda_{SYM}\simeq 16.0}&#10;\end{align*}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-767" t="-4153" r="-767" b="-8307"/>
          <a:stretch>
            <a:fillRect/>
          </a:stretch>
        </p:blipFill>
        <p:spPr bwMode="auto">
          <a:xfrm>
            <a:off x="5364088" y="1196752"/>
            <a:ext cx="2874056" cy="5875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pic>
        <p:nvPicPr>
          <p:cNvPr id="17" name="Picture 5" descr="\begin{align*}&#10;\frac{R_{simulation}}{R_{SUGRA}}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-1890" t="-4153" r="-1890" b="-4153"/>
          <a:stretch>
            <a:fillRect/>
          </a:stretch>
        </p:blipFill>
        <p:spPr bwMode="auto">
          <a:xfrm>
            <a:off x="-806" y="764704"/>
            <a:ext cx="1332446" cy="6327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1835696" y="3379639"/>
            <a:ext cx="6277681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400" b="1" u="sng" dirty="0">
                <a:solidFill>
                  <a:srgbClr val="FF0000"/>
                </a:solidFill>
              </a:rPr>
              <a:t>重力側の予言と一致！！</a:t>
            </a: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0" y="2420888"/>
            <a:ext cx="755576" cy="22322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14"/>
          <p:cNvSpPr txBox="1">
            <a:spLocks noChangeArrowheads="1"/>
          </p:cNvSpPr>
          <p:nvPr/>
        </p:nvSpPr>
        <p:spPr bwMode="auto">
          <a:xfrm>
            <a:off x="179512" y="764158"/>
            <a:ext cx="5256584" cy="46384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/>
            <a:r>
              <a:rPr kumimoji="0" lang="ja-JP" altLang="en-US" sz="2400" b="1" dirty="0" smtClean="0"/>
              <a:t>・</a:t>
            </a:r>
            <a:r>
              <a:rPr kumimoji="0" lang="en-US" altLang="ja-JP" sz="2400" b="1" dirty="0" smtClean="0"/>
              <a:t>                              SYM</a:t>
            </a:r>
            <a:r>
              <a:rPr kumimoji="0" lang="ja-JP" altLang="en-US" sz="2400" b="1" dirty="0"/>
              <a:t>において、</a:t>
            </a:r>
            <a:r>
              <a:rPr kumimoji="0" lang="en-US" altLang="ja-JP" sz="2400" b="1" dirty="0"/>
              <a:t> </a:t>
            </a:r>
          </a:p>
        </p:txBody>
      </p:sp>
      <p:sp>
        <p:nvSpPr>
          <p:cNvPr id="107523" name="AutoShape 12"/>
          <p:cNvSpPr>
            <a:spLocks noChangeArrowheads="1"/>
          </p:cNvSpPr>
          <p:nvPr/>
        </p:nvSpPr>
        <p:spPr bwMode="auto">
          <a:xfrm>
            <a:off x="250701" y="3645916"/>
            <a:ext cx="8713787" cy="2663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6C3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kumimoji="0" lang="ja-JP" altLang="en-US"/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100013"/>
            <a:ext cx="7772400" cy="785813"/>
          </a:xfrm>
        </p:spPr>
        <p:txBody>
          <a:bodyPr/>
          <a:lstStyle/>
          <a:p>
            <a:r>
              <a:rPr lang="ja-JP" altLang="en-US" smtClean="0"/>
              <a:t>まとめと展望</a:t>
            </a:r>
          </a:p>
        </p:txBody>
      </p:sp>
      <p:sp>
        <p:nvSpPr>
          <p:cNvPr id="107526" name="Text Box 9"/>
          <p:cNvSpPr txBox="1">
            <a:spLocks noChangeArrowheads="1"/>
          </p:cNvSpPr>
          <p:nvPr/>
        </p:nvSpPr>
        <p:spPr bwMode="auto">
          <a:xfrm>
            <a:off x="610865" y="4940597"/>
            <a:ext cx="6521635" cy="40229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2000" b="1" dirty="0" smtClean="0"/>
              <a:t>長方形－</a:t>
            </a:r>
            <a:r>
              <a:rPr lang="en-US" altLang="ja-JP" sz="2000" b="1" dirty="0">
                <a:solidFill>
                  <a:srgbClr val="B80E0E"/>
                </a:solidFill>
              </a:rPr>
              <a:t>Non-BPS op.</a:t>
            </a:r>
            <a:r>
              <a:rPr lang="ja-JP" altLang="en-US" sz="2000" b="1" dirty="0">
                <a:solidFill>
                  <a:srgbClr val="B80E0E"/>
                </a:solidFill>
              </a:rPr>
              <a:t>でも</a:t>
            </a:r>
            <a:r>
              <a:rPr lang="en-US" altLang="ja-JP" sz="2000" b="1" dirty="0" err="1">
                <a:solidFill>
                  <a:srgbClr val="B80E0E"/>
                </a:solidFill>
              </a:rPr>
              <a:t>AdS</a:t>
            </a:r>
            <a:r>
              <a:rPr lang="en-US" altLang="ja-JP" sz="2000" b="1" dirty="0">
                <a:solidFill>
                  <a:srgbClr val="B80E0E"/>
                </a:solidFill>
              </a:rPr>
              <a:t>/CFT</a:t>
            </a:r>
            <a:r>
              <a:rPr lang="ja-JP" altLang="en-US" sz="2000" b="1" dirty="0">
                <a:solidFill>
                  <a:srgbClr val="B80E0E"/>
                </a:solidFill>
              </a:rPr>
              <a:t>は成り立つのか</a:t>
            </a:r>
            <a:r>
              <a:rPr lang="en-US" altLang="ja-JP" sz="2000" b="1" dirty="0">
                <a:solidFill>
                  <a:srgbClr val="B80E0E"/>
                </a:solidFill>
              </a:rPr>
              <a:t>??</a:t>
            </a:r>
            <a:endParaRPr lang="ja-JP" altLang="en-US" sz="2000" b="1" dirty="0">
              <a:solidFill>
                <a:srgbClr val="B80E0E"/>
              </a:solidFill>
            </a:endParaRPr>
          </a:p>
        </p:txBody>
      </p:sp>
      <p:pic>
        <p:nvPicPr>
          <p:cNvPr id="107527" name="Picture 15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837183"/>
            <a:ext cx="1008062" cy="29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7528" name="Text Box 17"/>
          <p:cNvSpPr txBox="1">
            <a:spLocks noChangeArrowheads="1"/>
          </p:cNvSpPr>
          <p:nvPr/>
        </p:nvSpPr>
        <p:spPr bwMode="auto">
          <a:xfrm>
            <a:off x="383503" y="1741018"/>
            <a:ext cx="8292953" cy="46384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kumimoji="0" lang="ja-JP" altLang="en-US" sz="2400" b="1" dirty="0"/>
              <a:t>を</a:t>
            </a:r>
            <a:r>
              <a:rPr kumimoji="0" lang="ja-JP" altLang="en-US" sz="2400" b="1" dirty="0">
                <a:solidFill>
                  <a:srgbClr val="FF0000"/>
                </a:solidFill>
              </a:rPr>
              <a:t>１６ </a:t>
            </a:r>
            <a:r>
              <a:rPr kumimoji="0" lang="en-US" altLang="ja-JP" sz="2400" b="1" dirty="0" smtClean="0">
                <a:solidFill>
                  <a:srgbClr val="FF0000"/>
                </a:solidFill>
              </a:rPr>
              <a:t>SUSY</a:t>
            </a:r>
            <a:r>
              <a:rPr kumimoji="0" lang="ja-JP" altLang="en-US" sz="2400" b="1" dirty="0" smtClean="0">
                <a:solidFill>
                  <a:srgbClr val="FF0000"/>
                </a:solidFill>
              </a:rPr>
              <a:t>を</a:t>
            </a:r>
            <a:r>
              <a:rPr kumimoji="0" lang="ja-JP" altLang="en-US" sz="2400" b="1" dirty="0">
                <a:solidFill>
                  <a:srgbClr val="FF0000"/>
                </a:solidFill>
              </a:rPr>
              <a:t>尊重</a:t>
            </a:r>
            <a:r>
              <a:rPr kumimoji="0" lang="ja-JP" altLang="en-US" sz="2400" b="1" dirty="0" smtClean="0">
                <a:solidFill>
                  <a:srgbClr val="FF0000"/>
                </a:solidFill>
              </a:rPr>
              <a:t>しつつ</a:t>
            </a:r>
            <a:r>
              <a:rPr kumimoji="0" lang="ja-JP" altLang="en-US" sz="2400" b="1" dirty="0" smtClean="0"/>
              <a:t>モンテカルロシミュレーション</a:t>
            </a:r>
            <a:r>
              <a:rPr kumimoji="0" lang="ja-JP" altLang="en-US" sz="2400" b="1" dirty="0"/>
              <a:t>で</a:t>
            </a:r>
            <a:r>
              <a:rPr kumimoji="0" lang="ja-JP" altLang="en-US" sz="2400" b="1" dirty="0" smtClean="0"/>
              <a:t>計算</a:t>
            </a:r>
            <a:endParaRPr kumimoji="0" lang="ja-JP" altLang="en-US" sz="2800" b="1" dirty="0">
              <a:solidFill>
                <a:srgbClr val="B80E0E"/>
              </a:solidFill>
            </a:endParaRPr>
          </a:p>
        </p:txBody>
      </p:sp>
      <p:sp>
        <p:nvSpPr>
          <p:cNvPr id="107530" name="Text Box 4"/>
          <p:cNvSpPr txBox="1">
            <a:spLocks noChangeArrowheads="1"/>
          </p:cNvSpPr>
          <p:nvPr/>
        </p:nvSpPr>
        <p:spPr bwMode="auto">
          <a:xfrm>
            <a:off x="938213" y="1196752"/>
            <a:ext cx="673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err="1"/>
              <a:t>Chiral</a:t>
            </a:r>
            <a:r>
              <a:rPr lang="en-US" altLang="ja-JP" sz="2800" b="1" dirty="0"/>
              <a:t> Primary Operator</a:t>
            </a:r>
            <a:r>
              <a:rPr lang="ja-JP" altLang="en-US" sz="2800" b="1" dirty="0"/>
              <a:t>の</a:t>
            </a:r>
            <a:r>
              <a:rPr lang="ja-JP" altLang="en-US" sz="2800" b="1" dirty="0" smtClean="0"/>
              <a:t>２点・４点</a:t>
            </a:r>
            <a:r>
              <a:rPr lang="ja-JP" altLang="en-US" sz="2800" b="1" dirty="0"/>
              <a:t>関数</a:t>
            </a:r>
          </a:p>
        </p:txBody>
      </p:sp>
      <p:sp>
        <p:nvSpPr>
          <p:cNvPr id="107531" name="角丸四角形 10"/>
          <p:cNvSpPr>
            <a:spLocks noChangeArrowheads="1"/>
          </p:cNvSpPr>
          <p:nvPr/>
        </p:nvSpPr>
        <p:spPr bwMode="auto">
          <a:xfrm>
            <a:off x="828551" y="3382392"/>
            <a:ext cx="2743200" cy="431800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25400" algn="ctr">
            <a:noFill/>
            <a:round/>
            <a:headEnd/>
            <a:tailEnd/>
          </a:ln>
        </p:spPr>
        <p:txBody>
          <a:bodyPr wrap="none" lIns="90000" tIns="46800" rIns="90000" bIns="46800"/>
          <a:lstStyle/>
          <a:p>
            <a:pPr eaLnBrk="0" hangingPunct="0"/>
            <a:endParaRPr kumimoji="0" lang="ja-JP" altLang="en-US" sz="2000"/>
          </a:p>
        </p:txBody>
      </p:sp>
      <p:sp>
        <p:nvSpPr>
          <p:cNvPr id="107532" name="Text Box 7"/>
          <p:cNvSpPr txBox="1">
            <a:spLocks noChangeArrowheads="1"/>
          </p:cNvSpPr>
          <p:nvPr/>
        </p:nvSpPr>
        <p:spPr bwMode="auto">
          <a:xfrm>
            <a:off x="876176" y="3356992"/>
            <a:ext cx="26860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b="1" u="sng">
                <a:solidFill>
                  <a:schemeClr val="bg1"/>
                </a:solidFill>
              </a:rPr>
              <a:t>Work in progress</a:t>
            </a:r>
            <a:endParaRPr lang="ja-JP" altLang="en-US" sz="2400" b="1" u="sng">
              <a:solidFill>
                <a:schemeClr val="bg1"/>
              </a:solidFill>
            </a:endParaRPr>
          </a:p>
        </p:txBody>
      </p:sp>
      <p:sp>
        <p:nvSpPr>
          <p:cNvPr id="107539" name="Text Box 8"/>
          <p:cNvSpPr txBox="1">
            <a:spLocks noChangeArrowheads="1"/>
          </p:cNvSpPr>
          <p:nvPr/>
        </p:nvSpPr>
        <p:spPr bwMode="auto">
          <a:xfrm>
            <a:off x="395163" y="3861817"/>
            <a:ext cx="1881903" cy="40229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2000" b="1" dirty="0" smtClean="0">
                <a:solidFill>
                  <a:srgbClr val="3048FC"/>
                </a:solidFill>
              </a:rPr>
              <a:t>・</a:t>
            </a:r>
            <a:r>
              <a:rPr lang="en-US" altLang="ja-JP" sz="2000" b="1" u="sng" dirty="0" smtClean="0">
                <a:solidFill>
                  <a:srgbClr val="3048FC"/>
                </a:solidFill>
              </a:rPr>
              <a:t>Wilson</a:t>
            </a:r>
            <a:r>
              <a:rPr lang="ja-JP" altLang="en-US" sz="2000" b="1" u="sng" dirty="0">
                <a:solidFill>
                  <a:srgbClr val="3048FC"/>
                </a:solidFill>
              </a:rPr>
              <a:t>ループ</a:t>
            </a:r>
          </a:p>
        </p:txBody>
      </p:sp>
      <p:sp>
        <p:nvSpPr>
          <p:cNvPr id="107540" name="Text Box 9"/>
          <p:cNvSpPr txBox="1">
            <a:spLocks noChangeArrowheads="1"/>
          </p:cNvSpPr>
          <p:nvPr/>
        </p:nvSpPr>
        <p:spPr bwMode="auto">
          <a:xfrm>
            <a:off x="610865" y="4220517"/>
            <a:ext cx="3511195" cy="40229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2000" b="1" dirty="0" smtClean="0"/>
              <a:t>円形－</a:t>
            </a:r>
            <a:r>
              <a:rPr lang="ja-JP" altLang="en-US" sz="2000" b="1" dirty="0"/>
              <a:t>厳密な計算結果が存在</a:t>
            </a:r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>
            <a:off x="1330945" y="4796581"/>
            <a:ext cx="504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/>
          <a:lstStyle/>
          <a:p>
            <a:endParaRPr lang="ja-JP" altLang="en-US"/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1834877" y="4580557"/>
            <a:ext cx="2034829" cy="40229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kumimoji="0" lang="ja-JP" altLang="en-US" sz="2000" b="1" dirty="0" smtClean="0"/>
              <a:t>方法論のチェック</a:t>
            </a:r>
            <a:endParaRPr kumimoji="0" lang="en-US" altLang="ja-JP" sz="2000" b="1" dirty="0"/>
          </a:p>
        </p:txBody>
      </p:sp>
      <p:sp>
        <p:nvSpPr>
          <p:cNvPr id="107543" name="テキスト ボックス 43"/>
          <p:cNvSpPr txBox="1">
            <a:spLocks noChangeArrowheads="1"/>
          </p:cNvSpPr>
          <p:nvPr/>
        </p:nvSpPr>
        <p:spPr bwMode="auto">
          <a:xfrm>
            <a:off x="2266925" y="3933056"/>
            <a:ext cx="43211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967" tIns="10484" rIns="20967" bIns="10484">
            <a:spAutoFit/>
          </a:bodyPr>
          <a:lstStyle/>
          <a:p>
            <a:pPr defTabSz="912813"/>
            <a:r>
              <a:rPr lang="en-US" altLang="ja-JP" sz="1600" b="1" dirty="0">
                <a:solidFill>
                  <a:srgbClr val="00B050"/>
                </a:solidFill>
              </a:rPr>
              <a:t>[ M.H.-</a:t>
            </a:r>
            <a:r>
              <a:rPr lang="en-US" altLang="ja-JP" sz="1600" b="1" dirty="0" err="1">
                <a:solidFill>
                  <a:srgbClr val="00B050"/>
                </a:solidFill>
              </a:rPr>
              <a:t>Ishiki</a:t>
            </a:r>
            <a:r>
              <a:rPr lang="en-US" altLang="ja-JP" sz="1600" b="1" dirty="0">
                <a:solidFill>
                  <a:srgbClr val="00B050"/>
                </a:solidFill>
              </a:rPr>
              <a:t>-Nishimura-Tsuchiya ]</a:t>
            </a:r>
            <a:endParaRPr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107544" name="Text Box 8"/>
          <p:cNvSpPr txBox="1">
            <a:spLocks noChangeArrowheads="1"/>
          </p:cNvSpPr>
          <p:nvPr/>
        </p:nvSpPr>
        <p:spPr bwMode="auto">
          <a:xfrm>
            <a:off x="395163" y="5301208"/>
            <a:ext cx="4543529" cy="40229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2000" b="1" dirty="0">
                <a:solidFill>
                  <a:srgbClr val="3048FC"/>
                </a:solidFill>
              </a:rPr>
              <a:t>・</a:t>
            </a:r>
            <a:r>
              <a:rPr lang="en-US" altLang="ja-JP" sz="2000" b="1" u="sng" dirty="0">
                <a:solidFill>
                  <a:srgbClr val="3048FC"/>
                </a:solidFill>
              </a:rPr>
              <a:t>S^3</a:t>
            </a:r>
            <a:r>
              <a:rPr lang="ja-JP" altLang="en-US" sz="2000" b="1" u="sng" dirty="0">
                <a:solidFill>
                  <a:srgbClr val="3048FC"/>
                </a:solidFill>
              </a:rPr>
              <a:t>上の</a:t>
            </a:r>
            <a:r>
              <a:rPr lang="en-US" altLang="ja-JP" sz="2000" b="1" u="sng" dirty="0">
                <a:solidFill>
                  <a:srgbClr val="3048FC"/>
                </a:solidFill>
              </a:rPr>
              <a:t>Large N</a:t>
            </a:r>
            <a:r>
              <a:rPr lang="ja-JP" altLang="en-US" sz="2000" b="1" u="sng" dirty="0">
                <a:solidFill>
                  <a:srgbClr val="3048FC"/>
                </a:solidFill>
              </a:rPr>
              <a:t>等価性</a:t>
            </a:r>
            <a:r>
              <a:rPr lang="ja-JP" altLang="en-US" sz="2000" b="1" u="sng" dirty="0" smtClean="0">
                <a:solidFill>
                  <a:srgbClr val="3048FC"/>
                </a:solidFill>
              </a:rPr>
              <a:t>の精密な</a:t>
            </a:r>
            <a:r>
              <a:rPr lang="ja-JP" altLang="en-US" sz="2000" b="1" u="sng" dirty="0">
                <a:solidFill>
                  <a:srgbClr val="3048FC"/>
                </a:solidFill>
              </a:rPr>
              <a:t>検証</a:t>
            </a:r>
          </a:p>
        </p:txBody>
      </p:sp>
      <p:sp>
        <p:nvSpPr>
          <p:cNvPr id="107546" name="テキスト ボックス 43"/>
          <p:cNvSpPr txBox="1">
            <a:spLocks noChangeArrowheads="1"/>
          </p:cNvSpPr>
          <p:nvPr/>
        </p:nvSpPr>
        <p:spPr bwMode="auto">
          <a:xfrm>
            <a:off x="4930651" y="5358358"/>
            <a:ext cx="277336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967" tIns="10484" rIns="20967" bIns="10484">
            <a:spAutoFit/>
          </a:bodyPr>
          <a:lstStyle/>
          <a:p>
            <a:pPr defTabSz="912813"/>
            <a:r>
              <a:rPr lang="en-US" altLang="ja-JP" sz="1600" b="1">
                <a:solidFill>
                  <a:srgbClr val="00B050"/>
                </a:solidFill>
              </a:rPr>
              <a:t>[ M.H.-Nishimura-Tsuchiya ]</a:t>
            </a:r>
            <a:endParaRPr lang="ja-JP" altLang="en-US" sz="1600" b="1">
              <a:solidFill>
                <a:srgbClr val="00B050"/>
              </a:solidFill>
            </a:endParaRPr>
          </a:p>
        </p:txBody>
      </p:sp>
      <p:pic>
        <p:nvPicPr>
          <p:cNvPr id="107547" name="Picture 13" descr="\begin{align*}&#10;SU(\infty )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837183"/>
            <a:ext cx="1079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49" name="テキスト ボックス 43"/>
          <p:cNvSpPr txBox="1">
            <a:spLocks noChangeArrowheads="1"/>
          </p:cNvSpPr>
          <p:nvPr/>
        </p:nvSpPr>
        <p:spPr bwMode="auto">
          <a:xfrm>
            <a:off x="4139703" y="4292029"/>
            <a:ext cx="4679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967" tIns="10484" rIns="20967" bIns="10484">
            <a:spAutoFit/>
          </a:bodyPr>
          <a:lstStyle/>
          <a:p>
            <a:pPr defTabSz="912813"/>
            <a:r>
              <a:rPr lang="en-US" altLang="ja-JP" sz="1400" dirty="0">
                <a:solidFill>
                  <a:srgbClr val="4AD6B1"/>
                </a:solidFill>
              </a:rPr>
              <a:t>[Cf. Erickson-</a:t>
            </a:r>
            <a:r>
              <a:rPr lang="en-US" altLang="ja-JP" sz="1400" dirty="0" err="1">
                <a:solidFill>
                  <a:srgbClr val="4AD6B1"/>
                </a:solidFill>
              </a:rPr>
              <a:t>Semenoff</a:t>
            </a:r>
            <a:r>
              <a:rPr lang="en-US" altLang="ja-JP" sz="1400" dirty="0">
                <a:solidFill>
                  <a:srgbClr val="4AD6B1"/>
                </a:solidFill>
              </a:rPr>
              <a:t>-</a:t>
            </a:r>
            <a:r>
              <a:rPr lang="en-US" altLang="ja-JP" sz="1400" dirty="0" err="1">
                <a:solidFill>
                  <a:srgbClr val="4AD6B1"/>
                </a:solidFill>
              </a:rPr>
              <a:t>Zarembo</a:t>
            </a:r>
            <a:r>
              <a:rPr lang="en-US" altLang="ja-JP" sz="1400" dirty="0">
                <a:solidFill>
                  <a:srgbClr val="4AD6B1"/>
                </a:solidFill>
              </a:rPr>
              <a:t>, </a:t>
            </a:r>
            <a:r>
              <a:rPr lang="en-US" altLang="ja-JP" sz="1400" dirty="0" err="1">
                <a:solidFill>
                  <a:srgbClr val="4AD6B1"/>
                </a:solidFill>
              </a:rPr>
              <a:t>Drukker</a:t>
            </a:r>
            <a:r>
              <a:rPr lang="en-US" altLang="ja-JP" sz="1400" dirty="0">
                <a:solidFill>
                  <a:srgbClr val="4AD6B1"/>
                </a:solidFill>
              </a:rPr>
              <a:t>-Gross, </a:t>
            </a:r>
            <a:r>
              <a:rPr lang="en-US" altLang="ja-JP" sz="1400" dirty="0" err="1">
                <a:solidFill>
                  <a:srgbClr val="4AD6B1"/>
                </a:solidFill>
              </a:rPr>
              <a:t>Pestun</a:t>
            </a:r>
            <a:r>
              <a:rPr lang="en-US" altLang="ja-JP" sz="1400" dirty="0">
                <a:solidFill>
                  <a:srgbClr val="4AD6B1"/>
                </a:solidFill>
              </a:rPr>
              <a:t> ]</a:t>
            </a:r>
            <a:endParaRPr lang="ja-JP" altLang="en-US" sz="1400" dirty="0">
              <a:solidFill>
                <a:srgbClr val="4AD6B1"/>
              </a:solidFill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94841" y="5733827"/>
            <a:ext cx="4413250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2000" b="1" dirty="0">
                <a:solidFill>
                  <a:srgbClr val="3048FC"/>
                </a:solidFill>
              </a:rPr>
              <a:t>・</a:t>
            </a:r>
            <a:r>
              <a:rPr lang="ja-JP" altLang="en-US" sz="2000" b="1" u="sng" dirty="0">
                <a:solidFill>
                  <a:srgbClr val="3048FC"/>
                </a:solidFill>
              </a:rPr>
              <a:t>現象論的に興味あるモデルへの応用</a:t>
            </a:r>
            <a:r>
              <a:rPr lang="en-US" altLang="ja-JP" sz="2000" b="1" u="sng" dirty="0">
                <a:solidFill>
                  <a:srgbClr val="3048FC"/>
                </a:solidFill>
              </a:rPr>
              <a:t>  </a:t>
            </a:r>
            <a:endParaRPr lang="ja-JP" altLang="en-US" sz="2000" b="1" u="sng" dirty="0">
              <a:solidFill>
                <a:srgbClr val="3048FC"/>
              </a:solidFill>
            </a:endParaRPr>
          </a:p>
        </p:txBody>
      </p:sp>
      <p:sp>
        <p:nvSpPr>
          <p:cNvPr id="34" name="テキスト ボックス 43"/>
          <p:cNvSpPr txBox="1">
            <a:spLocks noChangeArrowheads="1"/>
          </p:cNvSpPr>
          <p:nvPr/>
        </p:nvSpPr>
        <p:spPr bwMode="auto">
          <a:xfrm>
            <a:off x="4787453" y="5827167"/>
            <a:ext cx="37449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967" tIns="10484" rIns="20967" bIns="10484">
            <a:spAutoFit/>
          </a:bodyPr>
          <a:lstStyle/>
          <a:p>
            <a:pPr defTabSz="912813"/>
            <a:r>
              <a:rPr lang="en-US" altLang="ja-JP" sz="1600" b="1" dirty="0">
                <a:solidFill>
                  <a:srgbClr val="00B050"/>
                </a:solidFill>
              </a:rPr>
              <a:t>[ SQCD</a:t>
            </a:r>
            <a:r>
              <a:rPr lang="ja-JP" altLang="en-US" sz="1600" b="1" dirty="0" err="1">
                <a:solidFill>
                  <a:srgbClr val="00B050"/>
                </a:solidFill>
              </a:rPr>
              <a:t>への</a:t>
            </a:r>
            <a:r>
              <a:rPr lang="ja-JP" altLang="en-US" sz="1600" b="1" dirty="0">
                <a:solidFill>
                  <a:srgbClr val="00B050"/>
                </a:solidFill>
              </a:rPr>
              <a:t>応用</a:t>
            </a:r>
            <a:r>
              <a:rPr lang="en-US" altLang="ja-JP" sz="1600" b="1" dirty="0">
                <a:solidFill>
                  <a:srgbClr val="00B050"/>
                </a:solidFill>
              </a:rPr>
              <a:t>: M.H.-Nishimura ]</a:t>
            </a:r>
            <a:endParaRPr lang="ja-JP" altLang="en-US" sz="1600" b="1" dirty="0">
              <a:solidFill>
                <a:srgbClr val="00B050"/>
              </a:solidFill>
            </a:endParaRPr>
          </a:p>
        </p:txBody>
      </p:sp>
      <p:pic>
        <p:nvPicPr>
          <p:cNvPr id="35" name="Picture 8" descr="\begin{align*}&#10;\frac{\left. \Big\langle tr(X_{4}X_{5})\ tr(X_{5}X_{6})\ tr(X_{6}X_{7})\ tr(X_{7}X_{4}) \Big\rangle\right|_{\lambda_{SYM}\rightarrow\infty} }&#10;{\Big\langle tr(X_{4}X_{5})\ tr(X_{5}X_{6})\ tr(X_{6}X_{7})\ tr(X_{7}X_{4}) \Big\rangle_{SUGRA} }&#10;=(c_{2})^{2}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l="-682" t="-4420" r="-1364" b="-4420"/>
          <a:stretch>
            <a:fillRect/>
          </a:stretch>
        </p:blipFill>
        <p:spPr bwMode="auto">
          <a:xfrm>
            <a:off x="3563888" y="2409035"/>
            <a:ext cx="4320480" cy="7111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36" name="テキスト ボックス 35"/>
          <p:cNvSpPr txBox="1"/>
          <p:nvPr/>
        </p:nvSpPr>
        <p:spPr>
          <a:xfrm>
            <a:off x="179512" y="2564904"/>
            <a:ext cx="3340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・</a:t>
            </a:r>
            <a:r>
              <a:rPr kumimoji="1" lang="en-US" altLang="ja-JP" sz="2400" b="1" dirty="0" err="1" smtClean="0"/>
              <a:t>AdS</a:t>
            </a:r>
            <a:r>
              <a:rPr kumimoji="1" lang="en-US" altLang="ja-JP" sz="2400" b="1" dirty="0" smtClean="0"/>
              <a:t>/CFT</a:t>
            </a:r>
            <a:r>
              <a:rPr kumimoji="1" lang="ja-JP" altLang="en-US" sz="2400" b="1" dirty="0" smtClean="0"/>
              <a:t>対応の予言：</a:t>
            </a:r>
            <a:endParaRPr kumimoji="1" lang="ja-JP" altLang="en-US" sz="24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56376" y="2564904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を確認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7772400" cy="1143000"/>
          </a:xfrm>
        </p:spPr>
        <p:txBody>
          <a:bodyPr/>
          <a:lstStyle/>
          <a:p>
            <a:r>
              <a:rPr lang="ja-JP" altLang="en-US" sz="5400" dirty="0" smtClean="0"/>
              <a:t>ありがとうございました。</a:t>
            </a:r>
            <a:endParaRPr kumimoji="1" lang="ja-JP" altLang="en-US" sz="5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2010/12/17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7CEE-C4FF-4378-9F5C-A2871A5667E8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_a&#10;\]&#10;\end{document}"/>
  <p:tag name="YATP_CURSOR" val="6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Z(x)=\frac{1}{\sqrt{2}}(X_4+iX_5)&#10;\]&#10;\end{document}"/>
  <p:tag name="YATP_CURSOR" val="9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usepackage[usenames]{color}&#10;\pagestyle{empty}&#10;\begin{document}&#10;&#10;\color[rgb]{0,0,0}&#10;$\mathcal{N}=4$&#10;\end{document}&#10;"/>
  <p:tag name="EXTERNALNAME" val="TP_tmp"/>
  <p:tag name="BLEND" val="0"/>
  <p:tag name="TRANSPARENT" val="0"/>
  <p:tag name="KEEPFILES" val="0"/>
  <p:tag name="DEBUGPAUSE" val="0"/>
  <p:tag name="RESOLUTION" val="1200"/>
  <p:tag name="WORKAROUNDTRANSPARENCYBUG" val="0"/>
  <p:tag name="ALLOWFONTSUBSTITUTION" val="0"/>
  <p:tag name="BITMAPFORMAT" val="pngmono"/>
  <p:tag name="ORIGWIDTH" val="65"/>
  <p:tag name="PICTUREFILESIZE" val="2278"/>
</p:tagLst>
</file>

<file path=ppt/theme/theme1.xml><?xml version="1.0" encoding="utf-8"?>
<a:theme xmlns:a="http://schemas.openxmlformats.org/drawingml/2006/main" name="テーマ1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3243</TotalTime>
  <Words>476</Words>
  <Application>Microsoft Office PowerPoint</Application>
  <PresentationFormat>画面に合わせる (4:3)</PresentationFormat>
  <Paragraphs>103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テーマ1</vt:lpstr>
      <vt:lpstr>スライド 1</vt:lpstr>
      <vt:lpstr>スライド 2</vt:lpstr>
      <vt:lpstr>スライド 3</vt:lpstr>
      <vt:lpstr>どうやってＳＹＭを計算機に乗せるか？</vt:lpstr>
      <vt:lpstr>スライド 5</vt:lpstr>
      <vt:lpstr>４点関数のくりこみ因子</vt:lpstr>
      <vt:lpstr>スライド 7</vt:lpstr>
      <vt:lpstr>まとめと展望</vt:lpstr>
      <vt:lpstr>ありがとうございました。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</dc:title>
  <dc:creator>mhonda</dc:creator>
  <cp:lastModifiedBy>Mhonda</cp:lastModifiedBy>
  <cp:revision>549</cp:revision>
  <dcterms:created xsi:type="dcterms:W3CDTF">2010-03-17T18:07:50Z</dcterms:created>
  <dcterms:modified xsi:type="dcterms:W3CDTF">2010-12-19T12:09:15Z</dcterms:modified>
</cp:coreProperties>
</file>