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1" r:id="rId4"/>
    <p:sldId id="265" r:id="rId5"/>
    <p:sldId id="266" r:id="rId6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5546A-AC27-41EF-B752-50B404157E47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F3429-0849-415C-8AB2-AC69E93901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84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69357-DC4A-46DC-83DA-5207096298D7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E9256-D442-4ECB-BBE0-5AAF50BD7F6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E9256-D442-4ECB-BBE0-5AAF50BD7F6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F3429-0849-415C-8AB2-AC69E939011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F3429-0849-415C-8AB2-AC69E939011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FBA19-4B98-40FD-BB8F-24061EE351EC}" type="datetimeFigureOut">
              <a:rPr kumimoji="1" lang="ja-JP" altLang="en-US" smtClean="0"/>
              <a:pPr/>
              <a:t>2010/12/17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CEDEC-C001-4E1F-99CF-29BABC5766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align*%7d%0d%0a%5bT%5ea,T%5eb,T%5ec%5d=f%5e%7babc%7d_%7b%20\%20\%20\%20d%7dT%5ed%0d%0a\end%7balign*%7d" TargetMode="External"/><Relationship Id="rId3" Type="http://schemas.openxmlformats.org/officeDocument/2006/relationships/hyperlink" Target="http://maru.bonyari.jp/texclip/texclip.php?s=\begin%7balign*%7d%0d%0a&amp;X%5eI_0%20\rightarrow%20\lambda%5e%7b-1%7dX%5eI_0%20\nonumber%20\\%0d%0a&amp;B_%7b\mu%7d%20\rightarrow%20\lambda%20B_%7b\mu%7d%20\nonumber%20\\%0d%0a&amp;k%20\rightarrow%20\lambda%5e%7b-1%7dk%0d%0a\end%7balign*%7d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maru.bonyari.jp/texclip/texclip.php?s=\begin%7balign*%7d%0d%0a\frac%7b2\pi%7d%7bk%7d%0d%0a\end%7balign*%7d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://maru.bonyari.jp/texclip/texclip.php?s=\begin%7balign*%7d%0d%0a%7b\mathbb%7bC%7d%7d%5e4/(%7b\mathbb%7bZ%7d%7d_%7bnk%7d\times%20%7b\mathbb%7bZ%7d%7d_n)%0d%0a\end%7balign*%7d" TargetMode="External"/><Relationship Id="rId18" Type="http://schemas.openxmlformats.org/officeDocument/2006/relationships/image" Target="../media/image13.png"/><Relationship Id="rId3" Type="http://schemas.openxmlformats.org/officeDocument/2006/relationships/hyperlink" Target="http://maru.bonyari.jp/texclip/texclip.php?s=\begin%7balign*%7d%0d%0a\frac%7b2\pi%7d%7bk%7d%0d%0a\end%7balign*%7d" TargetMode="External"/><Relationship Id="rId7" Type="http://schemas.openxmlformats.org/officeDocument/2006/relationships/hyperlink" Target="http://maru.bonyari.jp/texclip/texclip.php?s=\begin%7balign*%7d%0d%0aS%5e1%20\textrm%7bcompactification%7d%0d%0a\end%7balign*%7d" TargetMode="External"/><Relationship Id="rId12" Type="http://schemas.openxmlformats.org/officeDocument/2006/relationships/image" Target="../media/image10.png"/><Relationship Id="rId17" Type="http://schemas.openxmlformats.org/officeDocument/2006/relationships/hyperlink" Target="http://maru.bonyari.jp/texclip/texclip.php?s=\begin%7balign*%7d%0d%0ak%20\rightarrow%20\infty%0d%0a\end%7balign*%7d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hyperlink" Target="http://maru.bonyari.jp/texclip/texclip.php?s=\begin%7balign*%7d%0d%0a+%0d%0a\end%7balign*%7d" TargetMode="External"/><Relationship Id="rId5" Type="http://schemas.openxmlformats.org/officeDocument/2006/relationships/hyperlink" Target="http://maru.bonyari.jp/texclip/texclip.php?s=\begin%7balign*%7d%0d%0a%7b\mathbb%7bC%7d%7d%5e4/%7b\mathbb%7bZ%7d%7d_k%0d%0a\end%7balign*%7d" TargetMode="External"/><Relationship Id="rId15" Type="http://schemas.openxmlformats.org/officeDocument/2006/relationships/hyperlink" Target="http://maru.bonyari.jp/texclip/texclip.php?s=\begin%7balign*%7d%0d%0an%20\rightarrow%20\infty%0d%0a\end%7balign*%7d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hyperlink" Target="http://maru.bonyari.jp/texclip/texclip.php?s=\begin%7balign*%7d%0d%0a\textrm%7bin%202%20directions%7d%0d%0a\end%7balign*%7d" TargetMode="External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hyperlink" Target="http://maru.bonyari.jp/texclip/texclip.php?s=\begin%7balign*%7d%0d%0a-1%0d%0a\end%7balign*%7d" TargetMode="External"/><Relationship Id="rId18" Type="http://schemas.openxmlformats.org/officeDocument/2006/relationships/hyperlink" Target="http://maru.bonyari.jp/texclip/texclip.php?s=\begin%7balign*%7d%0d%0a\tau%0d%0a\end%7balign*%7d" TargetMode="External"/><Relationship Id="rId3" Type="http://schemas.openxmlformats.org/officeDocument/2006/relationships/hyperlink" Target="http://maru.bonyari.jp/texclip/texclip.php?s=\begin%7balign*%7d%0d%0a\frac%7b1%7d%7b2%7d%0d%0a\end%7balign*%7d" TargetMode="External"/><Relationship Id="rId7" Type="http://schemas.openxmlformats.org/officeDocument/2006/relationships/hyperlink" Target="http://maru.bonyari.jp/texclip/texclip.php?s=\begin%7balign*%7d%0d%0as=0%0d%0a\end%7balign*%7d" TargetMode="External"/><Relationship Id="rId12" Type="http://schemas.openxmlformats.org/officeDocument/2006/relationships/image" Target="../media/image18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hyperlink" Target="http://maru.bonyari.jp/texclip/texclip.php?s=\begin%7balign*%7d%0d%0a1%0d%0a\end%7balign*%7d" TargetMode="External"/><Relationship Id="rId5" Type="http://schemas.openxmlformats.org/officeDocument/2006/relationships/hyperlink" Target="http://maru.bonyari.jp/texclip/texclip.php?s=\begin%7balign*%7d%0d%0a-\frac%7b1%7d%7b2%7d%0d%0a\end%7balign*%7d" TargetMode="External"/><Relationship Id="rId15" Type="http://schemas.openxmlformats.org/officeDocument/2006/relationships/hyperlink" Target="http://maru.bonyari.jp/texclip/texclip.php?s=\begin%7balign*%7d%0d%0as=1%0d%0a\end%7balign*%7d" TargetMode="External"/><Relationship Id="rId10" Type="http://schemas.openxmlformats.org/officeDocument/2006/relationships/image" Target="../media/image17.png"/><Relationship Id="rId19" Type="http://schemas.openxmlformats.org/officeDocument/2006/relationships/image" Target="../media/image22.png"/><Relationship Id="rId4" Type="http://schemas.openxmlformats.org/officeDocument/2006/relationships/image" Target="../media/image14.png"/><Relationship Id="rId9" Type="http://schemas.openxmlformats.org/officeDocument/2006/relationships/hyperlink" Target="http://maru.bonyari.jp/texclip/texclip.php?s=\begin%7balign*%7d%0d%0as=-1%0d%0a\end%7balign*%7d" TargetMode="External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z="3400" b="1" smtClean="0">
                <a:solidFill>
                  <a:srgbClr val="0070C0"/>
                </a:solidFill>
              </a:rPr>
              <a:t>Quiver Chern-Simons Theories, D3-branes and Lorentzian Lie 3-algebras</a:t>
            </a:r>
            <a:endParaRPr lang="ja-JP" altLang="en-US" sz="3400" b="1" smtClean="0">
              <a:solidFill>
                <a:srgbClr val="0070C0"/>
              </a:solidFill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>
          <a:xfrm>
            <a:off x="1743075" y="3214688"/>
            <a:ext cx="6400800" cy="571500"/>
          </a:xfrm>
        </p:spPr>
        <p:txBody>
          <a:bodyPr/>
          <a:lstStyle/>
          <a:p>
            <a:pPr eaLnBrk="1" hangingPunct="1"/>
            <a:r>
              <a:rPr lang="ja-JP" altLang="en-US" sz="2800" b="1" dirty="0" smtClean="0">
                <a:solidFill>
                  <a:schemeClr val="tx1"/>
                </a:solidFill>
              </a:rPr>
              <a:t>本間　良則</a:t>
            </a:r>
            <a:r>
              <a:rPr lang="ja-JP" altLang="en-US" sz="2800" b="1" dirty="0">
                <a:solidFill>
                  <a:schemeClr val="tx1"/>
                </a:solidFill>
              </a:rPr>
              <a:t>　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ja-JP" altLang="en-US" sz="2600" dirty="0">
                <a:solidFill>
                  <a:schemeClr val="tx1"/>
                </a:solidFill>
              </a:rPr>
              <a:t>総研大</a:t>
            </a:r>
            <a:r>
              <a:rPr lang="en-US" altLang="ja-JP" sz="2800" dirty="0" smtClean="0">
                <a:solidFill>
                  <a:schemeClr val="tx1"/>
                </a:solidFill>
              </a:rPr>
              <a:t>, KEK)</a:t>
            </a:r>
            <a:endParaRPr lang="ja-JP" alt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052" name="サブタイトル 2"/>
          <p:cNvSpPr txBox="1">
            <a:spLocks/>
          </p:cNvSpPr>
          <p:nvPr/>
        </p:nvSpPr>
        <p:spPr bwMode="auto">
          <a:xfrm>
            <a:off x="1524000" y="4357688"/>
            <a:ext cx="6400800" cy="13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ja-JP" altLang="en-US" sz="2400" b="1" dirty="0" smtClean="0">
                <a:solidFill>
                  <a:schemeClr val="tx1"/>
                </a:solidFill>
              </a:rPr>
              <a:t>張森氏 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(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総研大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, </a:t>
            </a:r>
            <a:r>
              <a:rPr lang="en-US" altLang="ja-JP" sz="2400" b="1" dirty="0">
                <a:latin typeface="+mj-ea"/>
              </a:rPr>
              <a:t>KEK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) </a:t>
            </a:r>
            <a:r>
              <a:rPr lang="ja-JP" altLang="en-US" sz="2400" b="1" dirty="0" smtClean="0">
                <a:solidFill>
                  <a:schemeClr val="tx1"/>
                </a:solidFill>
              </a:rPr>
              <a:t>との共同研究に基づく</a:t>
            </a:r>
            <a:endParaRPr lang="en-US" altLang="ja-JP" sz="2400" b="1" dirty="0" smtClean="0">
              <a:solidFill>
                <a:schemeClr val="tx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ja-JP" altLang="ja-JP" sz="2400" b="1" dirty="0" smtClean="0">
                <a:solidFill>
                  <a:srgbClr val="00B050"/>
                </a:solidFill>
              </a:rPr>
              <a:t>Prog.Theor.Phys. 123 (2010) 449-474</a:t>
            </a:r>
            <a:endParaRPr lang="ja-JP" altLang="en-US" sz="2400" dirty="0" smtClean="0">
              <a:solidFill>
                <a:srgbClr val="00B050"/>
              </a:solidFill>
            </a:endParaRPr>
          </a:p>
        </p:txBody>
      </p:sp>
      <p:sp>
        <p:nvSpPr>
          <p:cNvPr id="2053" name="正方形/長方形 4"/>
          <p:cNvSpPr>
            <a:spLocks noChangeArrowheads="1"/>
          </p:cNvSpPr>
          <p:nvPr/>
        </p:nvSpPr>
        <p:spPr bwMode="auto">
          <a:xfrm>
            <a:off x="3707904" y="6453336"/>
            <a:ext cx="5544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Calibri" pitchFamily="34" charset="0"/>
              </a:rPr>
              <a:t>理研シンポジウム「場と弦の理論の新展開」</a:t>
            </a:r>
            <a:r>
              <a:rPr lang="en-US" altLang="ja-JP" sz="1600" dirty="0" smtClean="0">
                <a:latin typeface="Calibri" pitchFamily="34" charset="0"/>
              </a:rPr>
              <a:t>  2010</a:t>
            </a:r>
            <a:r>
              <a:rPr lang="ja-JP" altLang="en-US" sz="1600" dirty="0" smtClean="0">
                <a:latin typeface="Calibri" pitchFamily="34" charset="0"/>
              </a:rPr>
              <a:t>年</a:t>
            </a:r>
            <a:r>
              <a:rPr lang="en-US" altLang="ja-JP" sz="1600" dirty="0" smtClean="0">
                <a:latin typeface="Calibri" pitchFamily="34" charset="0"/>
              </a:rPr>
              <a:t>12</a:t>
            </a:r>
            <a:r>
              <a:rPr lang="ja-JP" altLang="en-US" sz="1600" dirty="0" smtClean="0">
                <a:latin typeface="Calibri" pitchFamily="34" charset="0"/>
              </a:rPr>
              <a:t>月</a:t>
            </a:r>
            <a:r>
              <a:rPr lang="en-US" altLang="ja-JP" sz="1600" dirty="0" smtClean="0">
                <a:latin typeface="Calibri" pitchFamily="34" charset="0"/>
              </a:rPr>
              <a:t>17</a:t>
            </a:r>
            <a:r>
              <a:rPr lang="ja-JP" altLang="en-US" sz="1600" dirty="0" smtClean="0">
                <a:latin typeface="Calibri" pitchFamily="34" charset="0"/>
              </a:rPr>
              <a:t>日</a:t>
            </a:r>
            <a:endParaRPr lang="ja-JP" altLang="en-US" sz="1600" dirty="0">
              <a:latin typeface="Calibri" pitchFamily="34" charset="0"/>
            </a:endParaRPr>
          </a:p>
        </p:txBody>
      </p:sp>
      <p:pic>
        <p:nvPicPr>
          <p:cNvPr id="2054" name="Picture 7" descr="シンボルマーク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214313"/>
            <a:ext cx="8096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KEKロゴ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313" y="428625"/>
            <a:ext cx="857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ja-JP" altLang="en-US" sz="2800" dirty="0" smtClean="0">
                <a:solidFill>
                  <a:srgbClr val="00B0F0"/>
                </a:solidFill>
              </a:rPr>
              <a:t>背景</a:t>
            </a:r>
            <a:endParaRPr kumimoji="1" lang="ja-JP" altLang="en-US" sz="2800" dirty="0">
              <a:solidFill>
                <a:srgbClr val="00B0F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r>
              <a:rPr kumimoji="1" lang="ja-JP" altLang="en-US" sz="1800" dirty="0" smtClean="0"/>
              <a:t>・</a:t>
            </a:r>
            <a:r>
              <a:rPr kumimoji="1" lang="en-US" altLang="ja-JP" sz="1800" dirty="0" smtClean="0"/>
              <a:t>M2</a:t>
            </a:r>
            <a:r>
              <a:rPr kumimoji="1" lang="ja-JP" altLang="en-US" sz="1800" dirty="0" smtClean="0"/>
              <a:t>ブレーン</a:t>
            </a:r>
            <a:r>
              <a:rPr lang="ja-JP" altLang="en-US" sz="1800" dirty="0" smtClean="0"/>
              <a:t>の低エネルギー有効理論としては次の</a:t>
            </a:r>
            <a:r>
              <a:rPr lang="en-US" altLang="ja-JP" sz="1800" dirty="0" smtClean="0"/>
              <a:t>2</a:t>
            </a:r>
            <a:r>
              <a:rPr lang="ja-JP" altLang="en-US" sz="1800" dirty="0" err="1" smtClean="0"/>
              <a:t>つの</a:t>
            </a:r>
            <a:r>
              <a:rPr lang="ja-JP" altLang="en-US" sz="1800" dirty="0" smtClean="0"/>
              <a:t>記述法が知られている</a:t>
            </a:r>
            <a:endParaRPr kumimoji="1"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kumimoji="1" lang="ja-JP" altLang="en-US" sz="1800" dirty="0"/>
          </a:p>
        </p:txBody>
      </p:sp>
      <p:sp>
        <p:nvSpPr>
          <p:cNvPr id="4" name="正方形/長方形 3"/>
          <p:cNvSpPr/>
          <p:nvPr/>
        </p:nvSpPr>
        <p:spPr>
          <a:xfrm>
            <a:off x="683568" y="1714488"/>
            <a:ext cx="10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u="sng" dirty="0" smtClean="0">
                <a:solidFill>
                  <a:srgbClr val="FF0000"/>
                </a:solidFill>
              </a:rPr>
              <a:t>BLG</a:t>
            </a:r>
            <a:r>
              <a:rPr lang="ja-JP" altLang="en-US" u="sng" dirty="0" smtClean="0">
                <a:solidFill>
                  <a:srgbClr val="FF0000"/>
                </a:solidFill>
              </a:rPr>
              <a:t>理論</a:t>
            </a:r>
            <a:endParaRPr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568" y="3357562"/>
            <a:ext cx="1175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u="sng" dirty="0" smtClean="0">
                <a:solidFill>
                  <a:srgbClr val="FF0000"/>
                </a:solidFill>
              </a:rPr>
              <a:t>ABJM</a:t>
            </a:r>
            <a:r>
              <a:rPr lang="ja-JP" altLang="en-US" u="sng" dirty="0" smtClean="0">
                <a:solidFill>
                  <a:srgbClr val="FF0000"/>
                </a:solidFill>
              </a:rPr>
              <a:t>理論</a:t>
            </a:r>
            <a:endParaRPr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7152" y="171448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Lie 3-</a:t>
            </a:r>
            <a:r>
              <a:rPr lang="ja-JP" altLang="en-US" dirty="0" smtClean="0">
                <a:solidFill>
                  <a:srgbClr val="00B050"/>
                </a:solidFill>
              </a:rPr>
              <a:t>代数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72000" y="2143116"/>
            <a:ext cx="812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A</a:t>
            </a:r>
            <a:r>
              <a:rPr lang="en-US" altLang="ja-JP" sz="1200" dirty="0" smtClean="0"/>
              <a:t>4</a:t>
            </a:r>
            <a:r>
              <a:rPr lang="en-US" altLang="ja-JP" dirty="0" smtClean="0"/>
              <a:t> BLG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4572000" y="2643182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err="1" smtClean="0"/>
              <a:t>Lorentzian</a:t>
            </a:r>
            <a:r>
              <a:rPr lang="en-US" altLang="ja-JP" dirty="0" smtClean="0"/>
              <a:t>-BLG</a:t>
            </a:r>
            <a:endParaRPr lang="ja-JP" altLang="en-US" dirty="0"/>
          </a:p>
        </p:txBody>
      </p:sp>
      <p:sp>
        <p:nvSpPr>
          <p:cNvPr id="12" name="左中かっこ 11"/>
          <p:cNvSpPr/>
          <p:nvPr/>
        </p:nvSpPr>
        <p:spPr>
          <a:xfrm>
            <a:off x="4357686" y="2214554"/>
            <a:ext cx="71438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071670" y="1714488"/>
            <a:ext cx="1379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3d N=8 SUSY</a:t>
            </a:r>
            <a:endParaRPr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2214546" y="3357562"/>
            <a:ext cx="5525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3d N=6 SUSY       U(N)</a:t>
            </a:r>
            <a:r>
              <a:rPr lang="en-US" altLang="ja-JP" sz="1200" dirty="0" err="1" smtClean="0"/>
              <a:t>k</a:t>
            </a:r>
            <a:r>
              <a:rPr lang="en-US" altLang="ja-JP" dirty="0" err="1" smtClean="0"/>
              <a:t>×U</a:t>
            </a:r>
            <a:r>
              <a:rPr lang="en-US" altLang="ja-JP" dirty="0" smtClean="0"/>
              <a:t>(N) </a:t>
            </a:r>
            <a:r>
              <a:rPr lang="en-US" altLang="ja-JP" sz="1200" dirty="0" smtClean="0"/>
              <a:t>-</a:t>
            </a:r>
            <a:r>
              <a:rPr lang="en-US" altLang="ja-JP" sz="1200" dirty="0" err="1" smtClean="0"/>
              <a:t>k</a:t>
            </a:r>
            <a:r>
              <a:rPr lang="en-US" altLang="ja-JP" dirty="0" err="1" smtClean="0"/>
              <a:t>Chern</a:t>
            </a:r>
            <a:r>
              <a:rPr lang="en-US" altLang="ja-JP" dirty="0" smtClean="0"/>
              <a:t>-Simons-matter</a:t>
            </a:r>
            <a:r>
              <a:rPr lang="ja-JP" altLang="en-US" dirty="0" smtClean="0"/>
              <a:t>理論   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195736" y="3857628"/>
            <a:ext cx="2876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・ゲージ群が</a:t>
            </a:r>
            <a:r>
              <a:rPr lang="en-US" altLang="ja-JP" dirty="0" smtClean="0"/>
              <a:t>SU(2)×SU(2)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500694" y="3857628"/>
            <a:ext cx="812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A</a:t>
            </a:r>
            <a:r>
              <a:rPr lang="en-US" altLang="ja-JP" sz="1200" dirty="0" smtClean="0"/>
              <a:t>4</a:t>
            </a:r>
            <a:r>
              <a:rPr lang="en-US" altLang="ja-JP" dirty="0" smtClean="0"/>
              <a:t> BLG</a:t>
            </a:r>
            <a:endParaRPr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072066" y="385762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＝</a:t>
            </a:r>
            <a:endParaRPr lang="ja-JP" altLang="en-US" dirty="0"/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3571868" y="2571744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1142976" y="4286256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err="1" smtClean="0"/>
              <a:t>Lorentzian</a:t>
            </a:r>
            <a:r>
              <a:rPr lang="en-US" altLang="ja-JP" dirty="0" smtClean="0"/>
              <a:t>-BLG </a:t>
            </a:r>
            <a:r>
              <a:rPr lang="ja-JP" altLang="en-US" dirty="0" smtClean="0"/>
              <a:t>との関係は？</a:t>
            </a:r>
            <a:endParaRPr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2714612" y="4714884"/>
            <a:ext cx="1425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scaling limit </a:t>
            </a:r>
            <a:endParaRPr lang="ja-JP" altLang="en-US" dirty="0"/>
          </a:p>
        </p:txBody>
      </p:sp>
      <p:pic>
        <p:nvPicPr>
          <p:cNvPr id="28674" name="Picture 2" descr="\begin{align*}&#10;&amp;X^I_0 \rightarrow \lambda^{-1}X^I_0 \nonumber \\&#10;&amp;B_{\mu} \rightarrow \lambda B_{\mu} \nonumber \\&#10;&amp;k \rightarrow \lambda^{-1}k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286388"/>
            <a:ext cx="1273016" cy="880110"/>
          </a:xfrm>
          <a:prstGeom prst="rect">
            <a:avLst/>
          </a:prstGeom>
          <a:noFill/>
        </p:spPr>
      </p:pic>
      <p:sp>
        <p:nvSpPr>
          <p:cNvPr id="26" name="左中かっこ 25"/>
          <p:cNvSpPr/>
          <p:nvPr/>
        </p:nvSpPr>
        <p:spPr>
          <a:xfrm>
            <a:off x="1071538" y="5286388"/>
            <a:ext cx="45719" cy="928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3966472" y="4786322"/>
            <a:ext cx="20456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00B050"/>
                </a:solidFill>
              </a:rPr>
              <a:t>[YH-</a:t>
            </a:r>
            <a:r>
              <a:rPr lang="en-US" altLang="ja-JP" sz="1200" dirty="0" err="1" smtClean="0">
                <a:solidFill>
                  <a:srgbClr val="00B050"/>
                </a:solidFill>
              </a:rPr>
              <a:t>Iso</a:t>
            </a:r>
            <a:r>
              <a:rPr lang="en-US" altLang="ja-JP" sz="1200" dirty="0" smtClean="0">
                <a:solidFill>
                  <a:srgbClr val="00B050"/>
                </a:solidFill>
              </a:rPr>
              <a:t>-Sumitomo-Zhang ‘08]</a:t>
            </a:r>
            <a:endParaRPr lang="ja-JP" altLang="en-US" sz="1200" dirty="0">
              <a:solidFill>
                <a:srgbClr val="00B050"/>
              </a:solidFill>
            </a:endParaRPr>
          </a:p>
        </p:txBody>
      </p:sp>
      <p:cxnSp>
        <p:nvCxnSpPr>
          <p:cNvPr id="29" name="直線コネクタ 28"/>
          <p:cNvCxnSpPr>
            <a:endCxn id="40" idx="0"/>
          </p:cNvCxnSpPr>
          <p:nvPr/>
        </p:nvCxnSpPr>
        <p:spPr>
          <a:xfrm flipV="1">
            <a:off x="3571868" y="5357826"/>
            <a:ext cx="1714512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endCxn id="40" idx="4"/>
          </p:cNvCxnSpPr>
          <p:nvPr/>
        </p:nvCxnSpPr>
        <p:spPr>
          <a:xfrm>
            <a:off x="3571868" y="5715016"/>
            <a:ext cx="171451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3571868" y="5572140"/>
            <a:ext cx="71438" cy="3571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5214942" y="5357826"/>
            <a:ext cx="142876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3214678" y="6000768"/>
            <a:ext cx="9428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/>
              <a:t>M2</a:t>
            </a:r>
            <a:r>
              <a:rPr lang="ja-JP" altLang="en-US" sz="1200" dirty="0" smtClean="0"/>
              <a:t>ブレーン</a:t>
            </a:r>
            <a:endParaRPr lang="ja-JP" altLang="en-US" sz="1200" dirty="0"/>
          </a:p>
        </p:txBody>
      </p:sp>
      <p:sp>
        <p:nvSpPr>
          <p:cNvPr id="44" name="正方形/長方形 43"/>
          <p:cNvSpPr/>
          <p:nvPr/>
        </p:nvSpPr>
        <p:spPr>
          <a:xfrm>
            <a:off x="4357686" y="6215082"/>
            <a:ext cx="65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</a:t>
            </a:r>
            <a:r>
              <a:rPr lang="en-US" altLang="ja-JP" sz="1200" dirty="0" smtClean="0"/>
              <a:t>4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Z</a:t>
            </a:r>
            <a:r>
              <a:rPr lang="en-US" altLang="ja-JP" sz="1200" dirty="0" err="1" smtClean="0"/>
              <a:t>k</a:t>
            </a:r>
            <a:endParaRPr lang="ja-JP" altLang="en-US" dirty="0"/>
          </a:p>
        </p:txBody>
      </p:sp>
      <p:cxnSp>
        <p:nvCxnSpPr>
          <p:cNvPr id="46" name="直線コネクタ 45"/>
          <p:cNvCxnSpPr/>
          <p:nvPr/>
        </p:nvCxnSpPr>
        <p:spPr>
          <a:xfrm>
            <a:off x="6786578" y="5500702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786578" y="6000768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7572396" y="5572140"/>
            <a:ext cx="71438" cy="35719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/>
          <p:nvPr/>
        </p:nvCxnSpPr>
        <p:spPr>
          <a:xfrm>
            <a:off x="5643570" y="5786454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円弧 52"/>
          <p:cNvSpPr/>
          <p:nvPr/>
        </p:nvSpPr>
        <p:spPr>
          <a:xfrm>
            <a:off x="3857620" y="5572140"/>
            <a:ext cx="428628" cy="357190"/>
          </a:xfrm>
          <a:prstGeom prst="arc">
            <a:avLst>
              <a:gd name="adj1" fmla="val 18826876"/>
              <a:gd name="adj2" fmla="val 2464278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8676" name="Picture 4" descr="\begin{align*}&#10;\frac{2\pi}{k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7686" y="5572140"/>
            <a:ext cx="175260" cy="320040"/>
          </a:xfrm>
          <a:prstGeom prst="rect">
            <a:avLst/>
          </a:prstGeom>
          <a:noFill/>
        </p:spPr>
      </p:pic>
      <p:cxnSp>
        <p:nvCxnSpPr>
          <p:cNvPr id="38" name="直線矢印コネクタ 37"/>
          <p:cNvCxnSpPr/>
          <p:nvPr/>
        </p:nvCxnSpPr>
        <p:spPr>
          <a:xfrm>
            <a:off x="2071670" y="4857760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2" descr="\begin{align*}&#10;f^{abcd}\propto \epsilon^{abcd} \ \ \ \ \ (a,\cdots,d=1,\cdots,4)&#10;\end{align*}&#10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0694" y="2214554"/>
            <a:ext cx="3483769" cy="251460"/>
          </a:xfrm>
          <a:prstGeom prst="rect">
            <a:avLst/>
          </a:prstGeom>
          <a:noFill/>
        </p:spPr>
      </p:pic>
      <p:sp>
        <p:nvSpPr>
          <p:cNvPr id="41" name="正方形/長方形 40"/>
          <p:cNvSpPr/>
          <p:nvPr/>
        </p:nvSpPr>
        <p:spPr>
          <a:xfrm>
            <a:off x="1285852" y="2357430"/>
            <a:ext cx="2162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fundamental identity</a:t>
            </a:r>
            <a:endParaRPr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928662" y="2643182"/>
            <a:ext cx="3041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一般化された </a:t>
            </a:r>
            <a:r>
              <a:rPr lang="en-US" altLang="ja-JP" dirty="0" smtClean="0"/>
              <a:t>Jacobi</a:t>
            </a:r>
            <a:r>
              <a:rPr lang="ja-JP" altLang="en-US" dirty="0" smtClean="0"/>
              <a:t> </a:t>
            </a:r>
            <a:r>
              <a:rPr lang="en-US" altLang="ja-JP" dirty="0" smtClean="0"/>
              <a:t>identity)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858016" y="6215082"/>
            <a:ext cx="14334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S</a:t>
            </a:r>
            <a:r>
              <a:rPr lang="en-US" altLang="ja-JP" sz="1100" dirty="0" smtClean="0"/>
              <a:t>1</a:t>
            </a:r>
            <a:r>
              <a:rPr lang="ja-JP" altLang="en-US" sz="1600" dirty="0" smtClean="0"/>
              <a:t>コンパクト化</a:t>
            </a:r>
            <a:endParaRPr lang="ja-JP" altLang="en-US" sz="1600" dirty="0"/>
          </a:p>
        </p:txBody>
      </p:sp>
      <p:pic>
        <p:nvPicPr>
          <p:cNvPr id="50" name="Picture 10" descr="\begin{align*}&#10;[T^a,T^b,T^c]=f^{abc}_{ \ \ \ d}T^d&#10;\end{align*}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19005" y="1772816"/>
            <a:ext cx="20732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ja-JP" altLang="en-US" sz="2800" dirty="0">
                <a:solidFill>
                  <a:srgbClr val="00B0F0"/>
                </a:solidFill>
              </a:rPr>
              <a:t>動機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endParaRPr kumimoji="1" lang="en-US" altLang="ja-JP" sz="1800" dirty="0" smtClean="0"/>
          </a:p>
          <a:p>
            <a:pPr>
              <a:buNone/>
            </a:pPr>
            <a:endParaRPr kumimoji="1" lang="ja-JP" altLang="en-US" sz="1800" dirty="0"/>
          </a:p>
        </p:txBody>
      </p:sp>
      <p:sp>
        <p:nvSpPr>
          <p:cNvPr id="4" name="正方形/長方形 3"/>
          <p:cNvSpPr/>
          <p:nvPr/>
        </p:nvSpPr>
        <p:spPr>
          <a:xfrm>
            <a:off x="604925" y="1259468"/>
            <a:ext cx="2166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Extended L-BLG</a:t>
            </a:r>
            <a:r>
              <a:rPr lang="ja-JP" altLang="en-US" dirty="0" smtClean="0">
                <a:solidFill>
                  <a:srgbClr val="0070C0"/>
                </a:solidFill>
              </a:rPr>
              <a:t> 理論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3608" y="171448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err="1" smtClean="0"/>
              <a:t>Kac</a:t>
            </a:r>
            <a:r>
              <a:rPr lang="en-US" altLang="ja-JP" dirty="0" smtClean="0"/>
              <a:t>-Moody</a:t>
            </a:r>
            <a:r>
              <a:rPr lang="ja-JP" altLang="en-US" dirty="0" smtClean="0"/>
              <a:t>代数を含む</a:t>
            </a:r>
            <a:r>
              <a:rPr lang="en-US" altLang="ja-JP" dirty="0" smtClean="0"/>
              <a:t>Lie 3-</a:t>
            </a:r>
            <a:r>
              <a:rPr lang="ja-JP" altLang="en-US" dirty="0" smtClean="0"/>
              <a:t>代数から出発すると３次元</a:t>
            </a:r>
            <a:r>
              <a:rPr lang="en-US" altLang="ja-JP" dirty="0" smtClean="0"/>
              <a:t>SYM+KK tower</a:t>
            </a:r>
            <a:r>
              <a:rPr lang="ja-JP" altLang="en-US" dirty="0" smtClean="0"/>
              <a:t>になる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571868" y="2214554"/>
            <a:ext cx="5320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D3-brane </a:t>
            </a:r>
            <a:r>
              <a:rPr lang="ja-JP" altLang="en-US" dirty="0" smtClean="0"/>
              <a:t>の有効理論が再現できた  </a:t>
            </a:r>
            <a:r>
              <a:rPr lang="en-US" altLang="ja-JP" dirty="0" smtClean="0"/>
              <a:t>( </a:t>
            </a:r>
            <a:r>
              <a:rPr lang="en-US" altLang="ja-JP" dirty="0" err="1" smtClean="0"/>
              <a:t>Dp</a:t>
            </a:r>
            <a:r>
              <a:rPr lang="en-US" altLang="ja-JP" dirty="0" smtClean="0"/>
              <a:t>(p&gt;3)</a:t>
            </a:r>
            <a:r>
              <a:rPr lang="ja-JP" altLang="en-US" dirty="0" smtClean="0"/>
              <a:t>も可能 </a:t>
            </a:r>
            <a:r>
              <a:rPr lang="en-US" altLang="ja-JP" dirty="0" smtClean="0"/>
              <a:t>) </a:t>
            </a:r>
            <a:endParaRPr lang="ja-JP" altLang="en-US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928926" y="2357430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699792" y="1321023"/>
            <a:ext cx="2002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B050"/>
                </a:solidFill>
              </a:rPr>
              <a:t>[Kobo-Matsuo-</a:t>
            </a:r>
            <a:r>
              <a:rPr lang="en-US" altLang="ja-JP" sz="1400" dirty="0" err="1" smtClean="0">
                <a:solidFill>
                  <a:srgbClr val="00B050"/>
                </a:solidFill>
              </a:rPr>
              <a:t>Shiba</a:t>
            </a:r>
            <a:r>
              <a:rPr lang="en-US" altLang="ja-JP" sz="1400" dirty="0" smtClean="0">
                <a:solidFill>
                  <a:srgbClr val="00B050"/>
                </a:solidFill>
              </a:rPr>
              <a:t> ‘09]</a:t>
            </a:r>
            <a:endParaRPr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1472" y="2857496"/>
            <a:ext cx="821537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dirty="0" smtClean="0"/>
              <a:t>素朴な疑問：この理論はやはり変形した</a:t>
            </a:r>
            <a:r>
              <a:rPr lang="en-US" altLang="ja-JP" dirty="0" smtClean="0"/>
              <a:t>ABJM</a:t>
            </a:r>
            <a:r>
              <a:rPr lang="ja-JP" altLang="en-US" dirty="0" smtClean="0"/>
              <a:t>理論のスケール極限として得られるの</a:t>
            </a:r>
            <a:endParaRPr lang="en-US" altLang="ja-JP" dirty="0" smtClean="0"/>
          </a:p>
          <a:p>
            <a:r>
              <a:rPr lang="ja-JP" altLang="en-US" dirty="0" smtClean="0"/>
              <a:t>　　　　　　　　 だろうか？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357290" y="4643446"/>
            <a:ext cx="2412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B050"/>
                </a:solidFill>
              </a:rPr>
              <a:t>[Hashimoto-Tai-</a:t>
            </a:r>
            <a:r>
              <a:rPr lang="en-US" altLang="ja-JP" sz="1400" dirty="0" err="1" smtClean="0">
                <a:solidFill>
                  <a:srgbClr val="00B050"/>
                </a:solidFill>
              </a:rPr>
              <a:t>Terashima</a:t>
            </a:r>
            <a:r>
              <a:rPr lang="en-US" altLang="ja-JP" sz="1400" dirty="0" smtClean="0">
                <a:solidFill>
                  <a:srgbClr val="00B050"/>
                </a:solidFill>
              </a:rPr>
              <a:t> ‘08]</a:t>
            </a:r>
            <a:endParaRPr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071538" y="3857628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3D N=4</a:t>
            </a:r>
            <a:r>
              <a:rPr lang="ja-JP" altLang="en-US" dirty="0" smtClean="0"/>
              <a:t>クイバー</a:t>
            </a:r>
            <a:r>
              <a:rPr lang="en-US" altLang="ja-JP" dirty="0" smtClean="0"/>
              <a:t>CS</a:t>
            </a:r>
            <a:r>
              <a:rPr lang="ja-JP" altLang="en-US" dirty="0" smtClean="0"/>
              <a:t>理論                                          </a:t>
            </a:r>
            <a:r>
              <a:rPr lang="en-US" altLang="ja-JP" dirty="0" smtClean="0"/>
              <a:t>Extended L-BLG</a:t>
            </a:r>
            <a:r>
              <a:rPr lang="ja-JP" altLang="en-US" dirty="0" smtClean="0"/>
              <a:t>理論</a:t>
            </a:r>
            <a:endParaRPr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571868" y="4071942"/>
            <a:ext cx="178595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3714744" y="3714752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scaling limit </a:t>
            </a:r>
            <a:r>
              <a:rPr lang="ja-JP" altLang="en-US" dirty="0" smtClean="0"/>
              <a:t>？</a:t>
            </a:r>
            <a:endParaRPr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14282" y="578645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本研究の目的 ：これらの理論の間の関係を明らかにする。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                              そののちに異なる</a:t>
            </a:r>
            <a:r>
              <a:rPr lang="en-US" altLang="ja-JP" b="1" dirty="0" err="1" smtClean="0">
                <a:solidFill>
                  <a:srgbClr val="FF0000"/>
                </a:solidFill>
              </a:rPr>
              <a:t>orbifold</a:t>
            </a:r>
            <a:r>
              <a:rPr lang="ja-JP" altLang="en-US" b="1" dirty="0" smtClean="0">
                <a:solidFill>
                  <a:srgbClr val="FF0000"/>
                </a:solidFill>
              </a:rPr>
              <a:t>をとった場合などへの拡張を探っていく。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286116" y="5143512"/>
            <a:ext cx="2413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4D N=4 SYM (D3-brane)</a:t>
            </a:r>
            <a:endParaRPr lang="ja-JP" altLang="en-US" dirty="0"/>
          </a:p>
        </p:txBody>
      </p:sp>
      <p:cxnSp>
        <p:nvCxnSpPr>
          <p:cNvPr id="21" name="直線矢印コネクタ 20"/>
          <p:cNvCxnSpPr/>
          <p:nvPr/>
        </p:nvCxnSpPr>
        <p:spPr>
          <a:xfrm rot="16200000" flipH="1">
            <a:off x="3282696" y="4214818"/>
            <a:ext cx="85725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rot="5400000">
            <a:off x="4714876" y="4214818"/>
            <a:ext cx="857256" cy="857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5000628" y="4643446"/>
            <a:ext cx="2002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rgbClr val="00B050"/>
                </a:solidFill>
              </a:rPr>
              <a:t>[Kobo-Matsuo-</a:t>
            </a:r>
            <a:r>
              <a:rPr lang="en-US" altLang="ja-JP" sz="1400" dirty="0" err="1" smtClean="0">
                <a:solidFill>
                  <a:srgbClr val="00B050"/>
                </a:solidFill>
              </a:rPr>
              <a:t>Shiba</a:t>
            </a:r>
            <a:r>
              <a:rPr lang="en-US" altLang="ja-JP" sz="1400" dirty="0" smtClean="0">
                <a:solidFill>
                  <a:srgbClr val="00B050"/>
                </a:solidFill>
              </a:rPr>
              <a:t> ‘09]</a:t>
            </a:r>
            <a:endParaRPr lang="ja-JP" altLang="en-US" sz="1400" dirty="0">
              <a:solidFill>
                <a:srgbClr val="00B050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71538" y="3857628"/>
            <a:ext cx="2500330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357818" y="3857628"/>
            <a:ext cx="228601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286116" y="5143512"/>
            <a:ext cx="2428892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1115616" y="4221088"/>
            <a:ext cx="2149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</a:t>
            </a:r>
            <a:r>
              <a:rPr lang="en-US" altLang="ja-JP" dirty="0" err="1" smtClean="0"/>
              <a:t>odbifold</a:t>
            </a:r>
            <a:r>
              <a:rPr lang="en-US" altLang="ja-JP" dirty="0" smtClean="0"/>
              <a:t> ABJM</a:t>
            </a:r>
            <a:r>
              <a:rPr lang="ja-JP" altLang="en-US" dirty="0" smtClean="0"/>
              <a:t>理論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395536" y="899428"/>
            <a:ext cx="1613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u="sng" dirty="0" smtClean="0"/>
              <a:t>M2 to </a:t>
            </a:r>
            <a:r>
              <a:rPr lang="en-US" altLang="ja-JP" u="sng" dirty="0" err="1" smtClean="0"/>
              <a:t>Dp</a:t>
            </a:r>
            <a:r>
              <a:rPr lang="en-US" altLang="ja-JP" u="sng" dirty="0" smtClean="0"/>
              <a:t> (p&gt;2)</a:t>
            </a:r>
            <a:endParaRPr lang="ja-JP" alt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1800" dirty="0" smtClean="0"/>
              <a:t>・なぜオービフォールド</a:t>
            </a:r>
            <a:r>
              <a:rPr lang="en-US" altLang="ja-JP" sz="1800" dirty="0" smtClean="0"/>
              <a:t>ABJM</a:t>
            </a:r>
            <a:r>
              <a:rPr lang="ja-JP" altLang="en-US" sz="1800" dirty="0" smtClean="0"/>
              <a:t>理論なのか？</a:t>
            </a:r>
            <a:endParaRPr kumimoji="1" lang="en-US" altLang="ja-JP" sz="1800" dirty="0" smtClean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ja-JP" altLang="en-US" sz="2800" dirty="0" smtClean="0">
                <a:solidFill>
                  <a:srgbClr val="00B0F0"/>
                </a:solidFill>
              </a:rPr>
              <a:t>エッセンス</a:t>
            </a:r>
            <a:endParaRPr kumimoji="1" lang="ja-JP" altLang="en-US" sz="2800" dirty="0"/>
          </a:p>
        </p:txBody>
      </p:sp>
      <p:sp>
        <p:nvSpPr>
          <p:cNvPr id="21" name="正方形/長方形 5"/>
          <p:cNvSpPr>
            <a:spLocks noChangeArrowheads="1"/>
          </p:cNvSpPr>
          <p:nvPr/>
        </p:nvSpPr>
        <p:spPr bwMode="auto">
          <a:xfrm>
            <a:off x="971600" y="1340768"/>
            <a:ext cx="36695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0070C0"/>
                </a:solidFill>
              </a:rPr>
              <a:t>D3</a:t>
            </a:r>
            <a:r>
              <a:rPr lang="ja-JP" altLang="en-US" sz="2000" dirty="0" smtClean="0">
                <a:solidFill>
                  <a:srgbClr val="0070C0"/>
                </a:solidFill>
              </a:rPr>
              <a:t>ブレーン＝</a:t>
            </a:r>
            <a:r>
              <a:rPr lang="en-US" altLang="ja-JP" sz="2000" dirty="0" smtClean="0">
                <a:solidFill>
                  <a:srgbClr val="0070C0"/>
                </a:solidFill>
              </a:rPr>
              <a:t>M2</a:t>
            </a:r>
            <a:r>
              <a:rPr lang="ja-JP" altLang="en-US" sz="2000" dirty="0" smtClean="0">
                <a:solidFill>
                  <a:srgbClr val="0070C0"/>
                </a:solidFill>
              </a:rPr>
              <a:t>ブレーン</a:t>
            </a:r>
            <a:r>
              <a:rPr lang="en-US" altLang="ja-JP" sz="2000" dirty="0" smtClean="0">
                <a:solidFill>
                  <a:srgbClr val="0070C0"/>
                </a:solidFill>
              </a:rPr>
              <a:t> </a:t>
            </a:r>
            <a:r>
              <a:rPr lang="en-US" altLang="ja-JP" sz="2000" dirty="0">
                <a:solidFill>
                  <a:srgbClr val="0070C0"/>
                </a:solidFill>
              </a:rPr>
              <a:t>on </a:t>
            </a:r>
            <a:r>
              <a:rPr lang="en-US" altLang="ja-JP" sz="2000" dirty="0" smtClean="0">
                <a:solidFill>
                  <a:srgbClr val="0070C0"/>
                </a:solidFill>
              </a:rPr>
              <a:t>T^2</a:t>
            </a:r>
            <a:endParaRPr lang="ja-JP" altLang="en-US" sz="2000" dirty="0">
              <a:solidFill>
                <a:srgbClr val="0070C0"/>
              </a:solidFill>
            </a:endParaRPr>
          </a:p>
        </p:txBody>
      </p:sp>
      <p:cxnSp>
        <p:nvCxnSpPr>
          <p:cNvPr id="25" name="直線コネクタ 24"/>
          <p:cNvCxnSpPr>
            <a:endCxn id="28" idx="0"/>
          </p:cNvCxnSpPr>
          <p:nvPr/>
        </p:nvCxnSpPr>
        <p:spPr>
          <a:xfrm flipV="1">
            <a:off x="790575" y="3786188"/>
            <a:ext cx="1714500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endCxn id="28" idx="4"/>
          </p:cNvCxnSpPr>
          <p:nvPr/>
        </p:nvCxnSpPr>
        <p:spPr>
          <a:xfrm>
            <a:off x="790575" y="4143375"/>
            <a:ext cx="1714500" cy="5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790575" y="4000500"/>
            <a:ext cx="71438" cy="3571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433638" y="3786188"/>
            <a:ext cx="142875" cy="857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/>
          <p:cNvSpPr>
            <a:spLocks noChangeArrowheads="1"/>
          </p:cNvSpPr>
          <p:nvPr/>
        </p:nvSpPr>
        <p:spPr bwMode="auto">
          <a:xfrm>
            <a:off x="571500" y="442912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M2</a:t>
            </a:r>
            <a:endParaRPr lang="ja-JP" altLang="en-US"/>
          </a:p>
        </p:txBody>
      </p:sp>
      <p:cxnSp>
        <p:nvCxnSpPr>
          <p:cNvPr id="30" name="直線コネクタ 29"/>
          <p:cNvCxnSpPr/>
          <p:nvPr/>
        </p:nvCxnSpPr>
        <p:spPr>
          <a:xfrm>
            <a:off x="3649017" y="3929063"/>
            <a:ext cx="1571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3649017" y="4429125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4434830" y="4000500"/>
            <a:ext cx="71437" cy="3571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3" name="円弧 32"/>
          <p:cNvSpPr/>
          <p:nvPr/>
        </p:nvSpPr>
        <p:spPr>
          <a:xfrm>
            <a:off x="1076325" y="4000500"/>
            <a:ext cx="428625" cy="357188"/>
          </a:xfrm>
          <a:prstGeom prst="arc">
            <a:avLst>
              <a:gd name="adj1" fmla="val 18826876"/>
              <a:gd name="adj2" fmla="val 2464278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4" name="Picture 4" descr="\begin{align*}&#10;\frac{2\pi}{k}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7825" y="4000500"/>
            <a:ext cx="17621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右矢印 34"/>
          <p:cNvSpPr/>
          <p:nvPr/>
        </p:nvSpPr>
        <p:spPr>
          <a:xfrm>
            <a:off x="2771800" y="4143946"/>
            <a:ext cx="648072" cy="149150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5220642" y="3929063"/>
            <a:ext cx="71438" cy="500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3577580" y="3929063"/>
            <a:ext cx="71437" cy="500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8" name="Picture 10" descr="\begin{align*}&#10;{\mathbb{C}}^4/{\mathbb{Z}}_k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33513" y="4656138"/>
            <a:ext cx="700087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" descr="\begin{align*}&#10;S^1 \textrm{compactification}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86125" y="4656138"/>
            <a:ext cx="21304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正方形/長方形 39"/>
          <p:cNvSpPr/>
          <p:nvPr/>
        </p:nvSpPr>
        <p:spPr>
          <a:xfrm>
            <a:off x="428625" y="3429000"/>
            <a:ext cx="5214938" cy="1785938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41" name="Picture 33" descr="\begin{align*}&#10;\textrm{in 2 directions}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50" y="3789040"/>
            <a:ext cx="19589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6" descr="\begin{align*}&#10;+&#10;\end{align*}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29438" y="4149080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右矢印 45"/>
          <p:cNvSpPr/>
          <p:nvPr/>
        </p:nvSpPr>
        <p:spPr>
          <a:xfrm>
            <a:off x="755576" y="1916832"/>
            <a:ext cx="571500" cy="21431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403648" y="1844824"/>
            <a:ext cx="4556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ABJM</a:t>
            </a:r>
            <a:r>
              <a:rPr lang="ja-JP" altLang="en-US" dirty="0" smtClean="0"/>
              <a:t>理論をさらにオービフォールド化すると、</a:t>
            </a:r>
            <a:endParaRPr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5796136" y="1835532"/>
            <a:ext cx="795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M2 on</a:t>
            </a:r>
            <a:endParaRPr lang="ja-JP" altLang="en-US" dirty="0"/>
          </a:p>
        </p:txBody>
      </p:sp>
      <p:pic>
        <p:nvPicPr>
          <p:cNvPr id="49" name="Picture 2" descr="\begin{align*}&#10;{\mathbb{C}}^4/({\mathbb{Z}}_{nk}\times {\mathbb{Z}}_n)&#10;\end{align*}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60232" y="1844824"/>
            <a:ext cx="1900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19" descr="\begin{align*}&#10;n \rightarrow \infty&#10;\end{align*}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79714" y="2564907"/>
            <a:ext cx="792099" cy="11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正方形/長方形 51"/>
          <p:cNvSpPr/>
          <p:nvPr/>
        </p:nvSpPr>
        <p:spPr>
          <a:xfrm>
            <a:off x="683568" y="2348880"/>
            <a:ext cx="70567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/>
              <a:t>この理論で　　　　　　　極限をとることで</a:t>
            </a:r>
            <a:r>
              <a:rPr lang="en-US" altLang="ja-JP" sz="2400" dirty="0" smtClean="0"/>
              <a:t>T</a:t>
            </a:r>
            <a:r>
              <a:rPr lang="en-US" altLang="ja-JP" sz="2400" baseline="30000" dirty="0" smtClean="0"/>
              <a:t>2 </a:t>
            </a:r>
            <a:r>
              <a:rPr lang="ja-JP" altLang="en-US" dirty="0" smtClean="0"/>
              <a:t>コンパクト化が実現できる</a:t>
            </a:r>
          </a:p>
          <a:p>
            <a:endParaRPr lang="ja-JP" altLang="en-US" dirty="0"/>
          </a:p>
        </p:txBody>
      </p:sp>
      <p:pic>
        <p:nvPicPr>
          <p:cNvPr id="3074" name="Picture 2" descr="\begin{align*}&#10;k \rightarrow \infty&#10;\end{align*}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716927" y="4343385"/>
            <a:ext cx="702945" cy="165735"/>
          </a:xfrm>
          <a:prstGeom prst="rect">
            <a:avLst/>
          </a:prstGeom>
          <a:noFill/>
        </p:spPr>
      </p:pic>
      <p:sp>
        <p:nvSpPr>
          <p:cNvPr id="54" name="正方形/長方形 53"/>
          <p:cNvSpPr/>
          <p:nvPr/>
        </p:nvSpPr>
        <p:spPr>
          <a:xfrm>
            <a:off x="251520" y="2996952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u="sng" dirty="0" smtClean="0">
                <a:solidFill>
                  <a:srgbClr val="0070C0"/>
                </a:solidFill>
              </a:rPr>
              <a:t>オービフォールド</a:t>
            </a:r>
            <a:r>
              <a:rPr lang="en-US" altLang="ja-JP" b="1" u="sng" dirty="0" smtClean="0">
                <a:solidFill>
                  <a:srgbClr val="0070C0"/>
                </a:solidFill>
              </a:rPr>
              <a:t>ABJM</a:t>
            </a:r>
            <a:r>
              <a:rPr lang="ja-JP" altLang="en-US" b="1" u="sng" dirty="0" smtClean="0">
                <a:solidFill>
                  <a:srgbClr val="0070C0"/>
                </a:solidFill>
              </a:rPr>
              <a:t>理論におけるスケール極限</a:t>
            </a:r>
            <a:endParaRPr lang="ja-JP" altLang="en-US" b="1" u="sng" dirty="0">
              <a:solidFill>
                <a:srgbClr val="0070C0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367926" y="5301208"/>
            <a:ext cx="35965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/>
              <a:t>L-BLG</a:t>
            </a:r>
            <a:r>
              <a:rPr lang="ja-JP" altLang="en-US" sz="1600" dirty="0" smtClean="0"/>
              <a:t>理論型のゲージ群</a:t>
            </a:r>
            <a:r>
              <a:rPr lang="en-US" altLang="ja-JP" sz="1600" dirty="0" smtClean="0"/>
              <a:t>( SU(N)×trans.)</a:t>
            </a:r>
            <a:endParaRPr lang="ja-JP" altLang="en-US" sz="1600" dirty="0" smtClean="0"/>
          </a:p>
          <a:p>
            <a:r>
              <a:rPr lang="ja-JP" altLang="en-US" sz="1600" dirty="0" smtClean="0"/>
              <a:t>を出すために必要</a:t>
            </a:r>
            <a:endParaRPr lang="ja-JP" altLang="en-US" sz="1600" dirty="0"/>
          </a:p>
        </p:txBody>
      </p:sp>
      <p:cxnSp>
        <p:nvCxnSpPr>
          <p:cNvPr id="61" name="直線矢印コネクタ 60"/>
          <p:cNvCxnSpPr>
            <a:endCxn id="45" idx="2"/>
          </p:cNvCxnSpPr>
          <p:nvPr/>
        </p:nvCxnSpPr>
        <p:spPr>
          <a:xfrm rot="5400000" flipH="1" flipV="1">
            <a:off x="6973257" y="5058452"/>
            <a:ext cx="289774" cy="1957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1619672" y="5909210"/>
            <a:ext cx="55446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Extended L-BLG</a:t>
            </a:r>
            <a:r>
              <a:rPr lang="ja-JP" altLang="en-US" sz="2000" b="1" dirty="0" smtClean="0"/>
              <a:t>理論を導出することができた！！</a:t>
            </a:r>
            <a:endParaRPr lang="ja-JP" altLang="en-US" sz="2000" b="1" dirty="0"/>
          </a:p>
        </p:txBody>
      </p:sp>
      <p:sp>
        <p:nvSpPr>
          <p:cNvPr id="51" name="右矢印 50"/>
          <p:cNvSpPr/>
          <p:nvPr/>
        </p:nvSpPr>
        <p:spPr>
          <a:xfrm>
            <a:off x="827584" y="6021288"/>
            <a:ext cx="645219" cy="216024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6012160" y="4365104"/>
            <a:ext cx="24077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u="sng" dirty="0" smtClean="0"/>
              <a:t>部分代数のみ</a:t>
            </a:r>
            <a:r>
              <a:rPr lang="en-US" altLang="ja-JP" u="sng" dirty="0" smtClean="0"/>
              <a:t>scale out</a:t>
            </a:r>
          </a:p>
          <a:p>
            <a:r>
              <a:rPr lang="en-US" altLang="ja-JP" dirty="0" smtClean="0"/>
              <a:t> </a:t>
            </a:r>
            <a:r>
              <a:rPr lang="ja-JP" altLang="en-US" dirty="0" smtClean="0"/>
              <a:t>   </a:t>
            </a:r>
            <a:r>
              <a:rPr lang="en-US" altLang="ja-JP" dirty="0" smtClean="0"/>
              <a:t>(Inonu-Wigner</a:t>
            </a:r>
            <a:r>
              <a:rPr lang="ja-JP" altLang="en-US" dirty="0" smtClean="0"/>
              <a:t>縮約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58" name="正方形/長方形 57"/>
          <p:cNvSpPr/>
          <p:nvPr/>
        </p:nvSpPr>
        <p:spPr>
          <a:xfrm>
            <a:off x="2123728" y="6300028"/>
            <a:ext cx="424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(Extended L-BLG</a:t>
            </a:r>
            <a:r>
              <a:rPr lang="ja-JP" altLang="en-US" dirty="0" smtClean="0"/>
              <a:t>理論の意味付けができた</a:t>
            </a:r>
            <a:r>
              <a:rPr lang="en-US" altLang="ja-JP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endParaRPr kumimoji="1"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endParaRPr lang="en-US" altLang="ja-JP" sz="1800" dirty="0" smtClean="0">
              <a:latin typeface="+mn-ea"/>
            </a:endParaRPr>
          </a:p>
          <a:p>
            <a:pPr>
              <a:buNone/>
            </a:pPr>
            <a:r>
              <a:rPr lang="ja-JP" altLang="en-US" sz="1800" dirty="0" smtClean="0"/>
              <a:t>・ </a:t>
            </a:r>
            <a:r>
              <a:rPr lang="en-US" altLang="ja-JP" sz="1800" dirty="0" err="1" smtClean="0"/>
              <a:t>Dp</a:t>
            </a:r>
            <a:r>
              <a:rPr lang="en-US" altLang="ja-JP" sz="1800" dirty="0" smtClean="0"/>
              <a:t>(p&gt;3)-</a:t>
            </a:r>
            <a:r>
              <a:rPr lang="ja-JP" altLang="en-US" sz="1800" dirty="0" smtClean="0"/>
              <a:t>ブレーンの場合への拡張</a:t>
            </a: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　　</a:t>
            </a:r>
            <a:r>
              <a:rPr lang="en-US" altLang="ja-JP" sz="1800" dirty="0" smtClean="0"/>
              <a:t>( </a:t>
            </a:r>
            <a:r>
              <a:rPr lang="ja-JP" altLang="en-US" sz="1800" dirty="0" smtClean="0"/>
              <a:t>この場合、</a:t>
            </a:r>
            <a:r>
              <a:rPr lang="en-US" altLang="ja-JP" sz="1800" dirty="0" smtClean="0"/>
              <a:t>BLG</a:t>
            </a:r>
            <a:r>
              <a:rPr lang="ja-JP" altLang="en-US" sz="1800" dirty="0" smtClean="0"/>
              <a:t>側においても</a:t>
            </a:r>
            <a:r>
              <a:rPr lang="en-US" altLang="ja-JP" sz="1800" dirty="0" smtClean="0"/>
              <a:t>full</a:t>
            </a:r>
            <a:r>
              <a:rPr lang="ja-JP" altLang="en-US" sz="1800" dirty="0" smtClean="0"/>
              <a:t>の</a:t>
            </a:r>
            <a:r>
              <a:rPr lang="en-US" altLang="ja-JP" sz="1800" dirty="0" smtClean="0"/>
              <a:t>U-duality</a:t>
            </a:r>
            <a:r>
              <a:rPr lang="ja-JP" altLang="en-US" sz="1800" dirty="0" smtClean="0"/>
              <a:t>の再現には至っていない </a:t>
            </a:r>
            <a:r>
              <a:rPr lang="en-US" altLang="ja-JP" sz="1800" dirty="0" smtClean="0"/>
              <a:t>)</a:t>
            </a:r>
          </a:p>
          <a:p>
            <a:pPr>
              <a:buNone/>
            </a:pPr>
            <a:r>
              <a:rPr lang="ja-JP" altLang="en-US" sz="1800" dirty="0" smtClean="0"/>
              <a:t>・ </a:t>
            </a:r>
            <a:r>
              <a:rPr lang="en-US" altLang="ja-JP" sz="2000" dirty="0" smtClean="0"/>
              <a:t>S-</a:t>
            </a:r>
            <a:r>
              <a:rPr lang="ja-JP" altLang="en-US" sz="2000" dirty="0" smtClean="0"/>
              <a:t>変換</a:t>
            </a:r>
            <a:r>
              <a:rPr lang="ja-JP" altLang="en-US" sz="1800" dirty="0" smtClean="0"/>
              <a:t>の</a:t>
            </a:r>
            <a:r>
              <a:rPr lang="en-US" altLang="ja-JP" sz="2000" dirty="0" smtClean="0"/>
              <a:t>M2-</a:t>
            </a:r>
            <a:r>
              <a:rPr lang="ja-JP" altLang="en-US" sz="1800" dirty="0" smtClean="0"/>
              <a:t>ブレーン的解釈 </a:t>
            </a:r>
            <a:endParaRPr lang="en-US" altLang="ja-JP" sz="2400" dirty="0" smtClean="0"/>
          </a:p>
        </p:txBody>
      </p:sp>
      <p:sp>
        <p:nvSpPr>
          <p:cNvPr id="4" name="タイトル 1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800" dirty="0" smtClean="0">
                <a:solidFill>
                  <a:srgbClr val="00B0F0"/>
                </a:solidFill>
              </a:rPr>
              <a:t>SL(2,Z) duality</a:t>
            </a:r>
            <a:r>
              <a:rPr lang="ja-JP" altLang="en-US" sz="2800" dirty="0" smtClean="0">
                <a:solidFill>
                  <a:srgbClr val="00B0F0"/>
                </a:solidFill>
              </a:rPr>
              <a:t>の</a:t>
            </a:r>
            <a:r>
              <a:rPr lang="en-US" altLang="ja-JP" sz="2800" dirty="0" smtClean="0">
                <a:solidFill>
                  <a:srgbClr val="00B0F0"/>
                </a:solidFill>
              </a:rPr>
              <a:t>M2</a:t>
            </a:r>
            <a:r>
              <a:rPr lang="ja-JP" altLang="en-US" sz="2800" dirty="0" smtClean="0">
                <a:solidFill>
                  <a:srgbClr val="00B0F0"/>
                </a:solidFill>
              </a:rPr>
              <a:t>ブレーン的解釈</a:t>
            </a:r>
          </a:p>
        </p:txBody>
      </p:sp>
      <p:sp>
        <p:nvSpPr>
          <p:cNvPr id="6" name="タイトル 6"/>
          <p:cNvSpPr txBox="1">
            <a:spLocks/>
          </p:cNvSpPr>
          <p:nvPr/>
        </p:nvSpPr>
        <p:spPr bwMode="auto">
          <a:xfrm>
            <a:off x="467544" y="4221089"/>
            <a:ext cx="8229600" cy="504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ja-JP" altLang="en-US" sz="28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今後の方向性</a:t>
            </a:r>
            <a:endParaRPr lang="ja-JP" altLang="en-US" sz="2800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5258891" y="3091220"/>
            <a:ext cx="269875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5400000" flipH="1" flipV="1">
            <a:off x="5735934" y="2723714"/>
            <a:ext cx="169227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円弧 8"/>
          <p:cNvSpPr/>
          <p:nvPr/>
        </p:nvSpPr>
        <p:spPr>
          <a:xfrm>
            <a:off x="6481266" y="2564170"/>
            <a:ext cx="1038225" cy="1035050"/>
          </a:xfrm>
          <a:prstGeom prst="arc">
            <a:avLst>
              <a:gd name="adj1" fmla="val 10689386"/>
              <a:gd name="adj2" fmla="val 142625"/>
            </a:avLst>
          </a:prstGeom>
          <a:noFill/>
          <a:ln w="2413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円弧 9"/>
          <p:cNvSpPr/>
          <p:nvPr/>
        </p:nvSpPr>
        <p:spPr>
          <a:xfrm>
            <a:off x="5673228" y="2564170"/>
            <a:ext cx="1035050" cy="1035050"/>
          </a:xfrm>
          <a:prstGeom prst="arc">
            <a:avLst>
              <a:gd name="adj1" fmla="val 10704739"/>
              <a:gd name="adj2" fmla="val 161057"/>
            </a:avLst>
          </a:prstGeom>
          <a:ln w="241300">
            <a:solidFill>
              <a:srgbClr val="0070C0">
                <a:alpha val="84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円弧 10"/>
          <p:cNvSpPr/>
          <p:nvPr/>
        </p:nvSpPr>
        <p:spPr>
          <a:xfrm>
            <a:off x="4860032" y="2564170"/>
            <a:ext cx="1035050" cy="1035050"/>
          </a:xfrm>
          <a:prstGeom prst="arc">
            <a:avLst>
              <a:gd name="adj1" fmla="val 16065340"/>
              <a:gd name="adj2" fmla="val 129274"/>
            </a:avLst>
          </a:prstGeom>
          <a:ln w="241300">
            <a:solidFill>
              <a:srgbClr val="002060">
                <a:alpha val="7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2" name="Picture 21" descr="\begin{align*}&#10;\frac{1}{2}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59103" y="3235682"/>
            <a:ext cx="100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3" descr="\begin{align*}&#10;-\frac{1}{2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82791" y="3235682"/>
            <a:ext cx="261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5" descr="\begin{align*}&#10;s=0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16103" y="2206982"/>
            <a:ext cx="56356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7" descr="\begin{align*}&#10;s=-1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97166" y="2206982"/>
            <a:ext cx="7620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円/楕円 15"/>
          <p:cNvSpPr/>
          <p:nvPr/>
        </p:nvSpPr>
        <p:spPr>
          <a:xfrm>
            <a:off x="6986091" y="3056295"/>
            <a:ext cx="53975" cy="635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6158333" y="3056295"/>
            <a:ext cx="53975" cy="635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18" name="Picture 29" descr="\begin{align*}&#10;1&#10;\end{align*}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459166" y="3235682"/>
            <a:ext cx="9366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1" descr="\begin{align*}&#10;-1&#10;\end{align*}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58916" y="3235682"/>
            <a:ext cx="2905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3" descr="\begin{align*}&#10;s=1&#10;\end{align*}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958853" y="2206982"/>
            <a:ext cx="5572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円弧 20"/>
          <p:cNvSpPr/>
          <p:nvPr/>
        </p:nvSpPr>
        <p:spPr>
          <a:xfrm>
            <a:off x="7281366" y="2564170"/>
            <a:ext cx="1035050" cy="1035050"/>
          </a:xfrm>
          <a:prstGeom prst="arc">
            <a:avLst>
              <a:gd name="adj1" fmla="val 10674234"/>
              <a:gd name="adj2" fmla="val 16387537"/>
            </a:avLst>
          </a:prstGeom>
          <a:ln w="241300">
            <a:solidFill>
              <a:srgbClr val="002060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正方形/長方形 84"/>
          <p:cNvSpPr>
            <a:spLocks noChangeArrowheads="1"/>
          </p:cNvSpPr>
          <p:nvPr/>
        </p:nvSpPr>
        <p:spPr bwMode="auto">
          <a:xfrm>
            <a:off x="7802066" y="3122970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ea typeface="ＭＳ Ｐ明朝" pitchFamily="18" charset="-128"/>
              </a:rPr>
              <a:t>x</a:t>
            </a:r>
          </a:p>
        </p:txBody>
      </p:sp>
      <p:sp>
        <p:nvSpPr>
          <p:cNvPr id="23" name="正方形/長方形 85"/>
          <p:cNvSpPr>
            <a:spLocks noChangeArrowheads="1"/>
          </p:cNvSpPr>
          <p:nvPr/>
        </p:nvSpPr>
        <p:spPr bwMode="auto">
          <a:xfrm>
            <a:off x="6601916" y="1778357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ea typeface="ＭＳ Ｐ明朝" pitchFamily="18" charset="-128"/>
              </a:rPr>
              <a:t>y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 rot="5400000" flipH="1" flipV="1">
            <a:off x="6189960" y="2541151"/>
            <a:ext cx="254000" cy="71437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1257920" y="3070061"/>
            <a:ext cx="292893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 rot="5400000" flipH="1" flipV="1">
            <a:off x="1892126" y="2702555"/>
            <a:ext cx="169227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弧 26"/>
          <p:cNvSpPr/>
          <p:nvPr/>
        </p:nvSpPr>
        <p:spPr>
          <a:xfrm>
            <a:off x="2758108" y="2641436"/>
            <a:ext cx="900112" cy="900113"/>
          </a:xfrm>
          <a:prstGeom prst="arc">
            <a:avLst>
              <a:gd name="adj1" fmla="val 10917387"/>
              <a:gd name="adj2" fmla="val 21547090"/>
            </a:avLst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円弧 27"/>
          <p:cNvSpPr/>
          <p:nvPr/>
        </p:nvSpPr>
        <p:spPr>
          <a:xfrm>
            <a:off x="1829420" y="2641436"/>
            <a:ext cx="900113" cy="900113"/>
          </a:xfrm>
          <a:prstGeom prst="arc">
            <a:avLst>
              <a:gd name="adj1" fmla="val 10917387"/>
              <a:gd name="adj2" fmla="val 21547090"/>
            </a:avLst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円弧 28"/>
          <p:cNvSpPr/>
          <p:nvPr/>
        </p:nvSpPr>
        <p:spPr>
          <a:xfrm>
            <a:off x="3653458" y="2643024"/>
            <a:ext cx="900112" cy="900112"/>
          </a:xfrm>
          <a:prstGeom prst="arc">
            <a:avLst>
              <a:gd name="adj1" fmla="val 10917387"/>
              <a:gd name="adj2" fmla="val 16289112"/>
            </a:avLst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正方形/長方形 30"/>
          <p:cNvSpPr>
            <a:spLocks noChangeArrowheads="1"/>
          </p:cNvSpPr>
          <p:nvPr/>
        </p:nvSpPr>
        <p:spPr bwMode="auto">
          <a:xfrm>
            <a:off x="2543795" y="1500024"/>
            <a:ext cx="441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ea typeface="ＭＳ Ｐ明朝" pitchFamily="18" charset="-128"/>
              </a:rPr>
              <a:t>Im</a:t>
            </a:r>
            <a:endParaRPr lang="ja-JP" altLang="en-US"/>
          </a:p>
        </p:txBody>
      </p:sp>
      <p:sp>
        <p:nvSpPr>
          <p:cNvPr id="31" name="正方形/長方形 31"/>
          <p:cNvSpPr>
            <a:spLocks noChangeArrowheads="1"/>
          </p:cNvSpPr>
          <p:nvPr/>
        </p:nvSpPr>
        <p:spPr bwMode="auto">
          <a:xfrm>
            <a:off x="3778870" y="3143086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ea typeface="ＭＳ Ｐ明朝" pitchFamily="18" charset="-128"/>
              </a:rPr>
              <a:t>Re</a:t>
            </a:r>
            <a:endParaRPr lang="ja-JP" altLang="en-US"/>
          </a:p>
        </p:txBody>
      </p:sp>
      <p:pic>
        <p:nvPicPr>
          <p:cNvPr id="32" name="Picture 21" descr="\begin{align*}&#10;\frac{1}{2}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86733" y="3214524"/>
            <a:ext cx="1000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3" descr="\begin{align*}&#10;-\frac{1}{2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15170" y="3214524"/>
            <a:ext cx="261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5" descr="\begin{align*}&#10;s=0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72295" y="2357274"/>
            <a:ext cx="56356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27" descr="\begin{align*}&#10;s=-1&#10;\end{align*}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3358" y="2357274"/>
            <a:ext cx="76200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円/楕円 35"/>
          <p:cNvSpPr/>
          <p:nvPr/>
        </p:nvSpPr>
        <p:spPr>
          <a:xfrm>
            <a:off x="3186733" y="3035136"/>
            <a:ext cx="53975" cy="635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7" name="円/楕円 36"/>
          <p:cNvSpPr/>
          <p:nvPr/>
        </p:nvSpPr>
        <p:spPr>
          <a:xfrm>
            <a:off x="2258045" y="3035136"/>
            <a:ext cx="53975" cy="635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pic>
        <p:nvPicPr>
          <p:cNvPr id="38" name="Picture 29" descr="\begin{align*}&#10;1&#10;\end{align*}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15358" y="3214524"/>
            <a:ext cx="9366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1" descr="\begin{align*}&#10;-1&#10;\end{align*}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15108" y="3214524"/>
            <a:ext cx="2905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33" descr="\begin{align*}&#10;s=1&#10;\end{align*}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3608" y="2357274"/>
            <a:ext cx="5572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91309" y="1562333"/>
            <a:ext cx="114935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直線コネクタ 41"/>
          <p:cNvCxnSpPr/>
          <p:nvPr/>
        </p:nvCxnSpPr>
        <p:spPr>
          <a:xfrm rot="5400000">
            <a:off x="3277791" y="1717114"/>
            <a:ext cx="285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3419872" y="1859196"/>
            <a:ext cx="1285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1619672" y="3707740"/>
            <a:ext cx="2421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from 3d N=4</a:t>
            </a:r>
            <a:r>
              <a:rPr lang="ja-JP" altLang="en-US" dirty="0" smtClean="0"/>
              <a:t>クイバー</a:t>
            </a:r>
            <a:r>
              <a:rPr lang="en-US" altLang="ja-JP" dirty="0" smtClean="0"/>
              <a:t>CS</a:t>
            </a:r>
            <a:endParaRPr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5436096" y="3707740"/>
            <a:ext cx="2421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from 3d N=2</a:t>
            </a:r>
            <a:r>
              <a:rPr lang="ja-JP" altLang="en-US" dirty="0" smtClean="0"/>
              <a:t>クイバー</a:t>
            </a:r>
            <a:r>
              <a:rPr lang="en-US" altLang="ja-JP" dirty="0" smtClean="0"/>
              <a:t>CS</a:t>
            </a:r>
            <a:endParaRPr lang="ja-JP" altLang="en-US" dirty="0"/>
          </a:p>
        </p:txBody>
      </p:sp>
      <p:sp>
        <p:nvSpPr>
          <p:cNvPr id="46" name="円弧 45"/>
          <p:cNvSpPr/>
          <p:nvPr/>
        </p:nvSpPr>
        <p:spPr>
          <a:xfrm>
            <a:off x="935584" y="2627620"/>
            <a:ext cx="900112" cy="900113"/>
          </a:xfrm>
          <a:prstGeom prst="arc">
            <a:avLst>
              <a:gd name="adj1" fmla="val 15365708"/>
              <a:gd name="adj2" fmla="val 21547090"/>
            </a:avLst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251520" y="980728"/>
            <a:ext cx="2056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u="sng" dirty="0" smtClean="0"/>
              <a:t>複素</a:t>
            </a:r>
            <a:r>
              <a:rPr lang="en-US" altLang="ja-JP" u="sng" dirty="0" smtClean="0"/>
              <a:t>gauge coupling</a:t>
            </a:r>
            <a:endParaRPr lang="ja-JP" altLang="en-US" u="sng" dirty="0"/>
          </a:p>
        </p:txBody>
      </p:sp>
      <p:pic>
        <p:nvPicPr>
          <p:cNvPr id="4098" name="Picture 2" descr="\begin{align*}&#10;\tau&#10;\end{align*}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411760" y="1124744"/>
            <a:ext cx="200025" cy="17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381</Words>
  <Application>Microsoft Office PowerPoint</Application>
  <PresentationFormat>画面に合わせる (4:3)</PresentationFormat>
  <Paragraphs>110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Quiver Chern-Simons Theories, D3-branes and Lorentzian Lie 3-algebras</vt:lpstr>
      <vt:lpstr>背景</vt:lpstr>
      <vt:lpstr>動機</vt:lpstr>
      <vt:lpstr>エッセンス</vt:lpstr>
      <vt:lpstr>SL(2,Z) dualityのM2ブレーン的解釈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Quiver Chern-Simons Theories, D3-branes and Lorentzian Lie 3-algebras</dc:title>
  <dc:creator>Honma</dc:creator>
  <cp:lastModifiedBy>Shin</cp:lastModifiedBy>
  <cp:revision>103</cp:revision>
  <dcterms:created xsi:type="dcterms:W3CDTF">2010-12-15T12:21:08Z</dcterms:created>
  <dcterms:modified xsi:type="dcterms:W3CDTF">2010-12-17T04:34:36Z</dcterms:modified>
</cp:coreProperties>
</file>