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56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8" r:id="rId2"/>
    <p:sldId id="257" r:id="rId3"/>
    <p:sldId id="270" r:id="rId4"/>
    <p:sldId id="258" r:id="rId5"/>
    <p:sldId id="278" r:id="rId6"/>
    <p:sldId id="259" r:id="rId7"/>
    <p:sldId id="260" r:id="rId8"/>
    <p:sldId id="261" r:id="rId9"/>
    <p:sldId id="263" r:id="rId10"/>
    <p:sldId id="264" r:id="rId11"/>
    <p:sldId id="283" r:id="rId12"/>
    <p:sldId id="273" r:id="rId13"/>
    <p:sldId id="271" r:id="rId14"/>
    <p:sldId id="265" r:id="rId15"/>
    <p:sldId id="280" r:id="rId16"/>
    <p:sldId id="279" r:id="rId17"/>
    <p:sldId id="266" r:id="rId18"/>
    <p:sldId id="267" r:id="rId19"/>
    <p:sldId id="282" r:id="rId20"/>
    <p:sldId id="269" r:id="rId21"/>
    <p:sldId id="268" r:id="rId22"/>
    <p:sldId id="274" r:id="rId23"/>
    <p:sldId id="290" r:id="rId24"/>
    <p:sldId id="272" r:id="rId25"/>
    <p:sldId id="285" r:id="rId26"/>
    <p:sldId id="284" r:id="rId27"/>
    <p:sldId id="289" r:id="rId28"/>
    <p:sldId id="277" r:id="rId29"/>
    <p:sldId id="286" r:id="rId30"/>
    <p:sldId id="276" r:id="rId31"/>
    <p:sldId id="296" r:id="rId32"/>
    <p:sldId id="275" r:id="rId33"/>
    <p:sldId id="295" r:id="rId34"/>
  </p:sldIdLst>
  <p:sldSz cx="9144000" cy="6858000" type="screen4x3"/>
  <p:notesSz cx="6858000" cy="9144000"/>
  <p:custDataLst>
    <p:tags r:id="rId36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006F6-8E87-451C-AD15-FF18494633CB}" type="datetimeFigureOut">
              <a:rPr kumimoji="1" lang="ja-JP" altLang="en-US" smtClean="0"/>
              <a:pPr/>
              <a:t>2010/12/19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6CE65-07B6-437F-8216-B5C8A9141430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CE65-07B6-437F-8216-B5C8A9141430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6CE65-07B6-437F-8216-B5C8A9141430}" type="slidenum">
              <a:rPr kumimoji="1" lang="ja-JP" altLang="en-US" smtClean="0"/>
              <a:pPr/>
              <a:t>33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2010/12/19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2010/12/19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2010/12/19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2010/12/19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2010/12/19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2010/12/19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2010/12/19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4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43.png"/><Relationship Id="rId5" Type="http://schemas.openxmlformats.org/officeDocument/2006/relationships/tags" Target="../tags/tag46.xml"/><Relationship Id="rId10" Type="http://schemas.openxmlformats.org/officeDocument/2006/relationships/image" Target="../media/image42.png"/><Relationship Id="rId4" Type="http://schemas.openxmlformats.org/officeDocument/2006/relationships/tags" Target="../tags/tag45.xml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tags" Target="../tags/tag5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0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49.png"/><Relationship Id="rId5" Type="http://schemas.openxmlformats.org/officeDocument/2006/relationships/tags" Target="../tags/tag52.xml"/><Relationship Id="rId10" Type="http://schemas.openxmlformats.org/officeDocument/2006/relationships/image" Target="../media/image48.png"/><Relationship Id="rId4" Type="http://schemas.openxmlformats.org/officeDocument/2006/relationships/tags" Target="../tags/tag51.xml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image" Target="../media/image25.png"/><Relationship Id="rId18" Type="http://schemas.openxmlformats.org/officeDocument/2006/relationships/image" Target="../media/image55.png"/><Relationship Id="rId3" Type="http://schemas.openxmlformats.org/officeDocument/2006/relationships/tags" Target="../tags/tag56.xml"/><Relationship Id="rId21" Type="http://schemas.openxmlformats.org/officeDocument/2006/relationships/image" Target="../media/image58.png"/><Relationship Id="rId7" Type="http://schemas.openxmlformats.org/officeDocument/2006/relationships/tags" Target="../tags/tag6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4.png"/><Relationship Id="rId2" Type="http://schemas.openxmlformats.org/officeDocument/2006/relationships/tags" Target="../tags/tag55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tags" Target="../tags/tag63.xml"/><Relationship Id="rId19" Type="http://schemas.openxmlformats.org/officeDocument/2006/relationships/image" Target="../media/image56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image" Target="../media/image26.png"/><Relationship Id="rId22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67.xml"/><Relationship Id="rId7" Type="http://schemas.openxmlformats.org/officeDocument/2006/relationships/image" Target="../media/image61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5.png"/><Relationship Id="rId5" Type="http://schemas.openxmlformats.org/officeDocument/2006/relationships/tags" Target="../tags/tag69.xml"/><Relationship Id="rId10" Type="http://schemas.openxmlformats.org/officeDocument/2006/relationships/image" Target="../media/image64.png"/><Relationship Id="rId4" Type="http://schemas.openxmlformats.org/officeDocument/2006/relationships/tags" Target="../tags/tag68.xml"/><Relationship Id="rId9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image" Target="../media/image67.png"/><Relationship Id="rId18" Type="http://schemas.openxmlformats.org/officeDocument/2006/relationships/image" Target="../media/image62.png"/><Relationship Id="rId3" Type="http://schemas.openxmlformats.org/officeDocument/2006/relationships/tags" Target="../tags/tag72.xml"/><Relationship Id="rId21" Type="http://schemas.openxmlformats.org/officeDocument/2006/relationships/image" Target="../media/image61.png"/><Relationship Id="rId7" Type="http://schemas.openxmlformats.org/officeDocument/2006/relationships/tags" Target="../tags/tag76.xml"/><Relationship Id="rId12" Type="http://schemas.openxmlformats.org/officeDocument/2006/relationships/image" Target="../media/image66.png"/><Relationship Id="rId17" Type="http://schemas.openxmlformats.org/officeDocument/2006/relationships/image" Target="../media/image70.png"/><Relationship Id="rId2" Type="http://schemas.openxmlformats.org/officeDocument/2006/relationships/tags" Target="../tags/tag71.xml"/><Relationship Id="rId16" Type="http://schemas.openxmlformats.org/officeDocument/2006/relationships/image" Target="../media/image12.png"/><Relationship Id="rId20" Type="http://schemas.openxmlformats.org/officeDocument/2006/relationships/image" Target="../media/image72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4.xml"/><Relationship Id="rId15" Type="http://schemas.openxmlformats.org/officeDocument/2006/relationships/image" Target="../media/image69.png"/><Relationship Id="rId10" Type="http://schemas.openxmlformats.org/officeDocument/2006/relationships/tags" Target="../tags/tag79.xml"/><Relationship Id="rId19" Type="http://schemas.openxmlformats.org/officeDocument/2006/relationships/image" Target="../media/image71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1.png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../media/image76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75.png"/><Relationship Id="rId5" Type="http://schemas.openxmlformats.org/officeDocument/2006/relationships/tags" Target="../tags/tag84.xml"/><Relationship Id="rId15" Type="http://schemas.openxmlformats.org/officeDocument/2006/relationships/image" Target="../media/image78.png"/><Relationship Id="rId10" Type="http://schemas.openxmlformats.org/officeDocument/2006/relationships/image" Target="../media/image74.png"/><Relationship Id="rId4" Type="http://schemas.openxmlformats.org/officeDocument/2006/relationships/tags" Target="../tags/tag83.xml"/><Relationship Id="rId9" Type="http://schemas.openxmlformats.org/officeDocument/2006/relationships/image" Target="../media/image73.png"/><Relationship Id="rId1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tags" Target="../tags/tag89.xml"/><Relationship Id="rId7" Type="http://schemas.openxmlformats.org/officeDocument/2006/relationships/image" Target="../media/image80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7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tags" Target="../tags/tag93.xml"/><Relationship Id="rId7" Type="http://schemas.openxmlformats.org/officeDocument/2006/relationships/image" Target="../media/image83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8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4.xml"/><Relationship Id="rId9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90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93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tags" Target="../tags/tag105.xml"/><Relationship Id="rId7" Type="http://schemas.openxmlformats.org/officeDocument/2006/relationships/image" Target="../media/image94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7.png"/><Relationship Id="rId5" Type="http://schemas.openxmlformats.org/officeDocument/2006/relationships/tags" Target="../tags/tag107.xml"/><Relationship Id="rId10" Type="http://schemas.openxmlformats.org/officeDocument/2006/relationships/image" Target="../media/image96.png"/><Relationship Id="rId4" Type="http://schemas.openxmlformats.org/officeDocument/2006/relationships/tags" Target="../tags/tag106.xml"/><Relationship Id="rId9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tags" Target="../tags/tag11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2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image" Target="../media/image101.png"/><Relationship Id="rId5" Type="http://schemas.openxmlformats.org/officeDocument/2006/relationships/tags" Target="../tags/tag112.xml"/><Relationship Id="rId10" Type="http://schemas.openxmlformats.org/officeDocument/2006/relationships/image" Target="../media/image100.png"/><Relationship Id="rId4" Type="http://schemas.openxmlformats.org/officeDocument/2006/relationships/tags" Target="../tags/tag111.xml"/><Relationship Id="rId9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tags" Target="../tags/tag116.xml"/><Relationship Id="rId7" Type="http://schemas.openxmlformats.org/officeDocument/2006/relationships/image" Target="../media/image104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8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7.xml"/><Relationship Id="rId9" Type="http://schemas.openxmlformats.org/officeDocument/2006/relationships/image" Target="../media/image10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7" Type="http://schemas.openxmlformats.org/officeDocument/2006/relationships/image" Target="../media/image109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image" Target="../media/image112.png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image" Target="../media/image98.png"/><Relationship Id="rId17" Type="http://schemas.openxmlformats.org/officeDocument/2006/relationships/image" Target="../media/image116.png"/><Relationship Id="rId2" Type="http://schemas.openxmlformats.org/officeDocument/2006/relationships/tags" Target="../tags/tag122.xml"/><Relationship Id="rId16" Type="http://schemas.openxmlformats.org/officeDocument/2006/relationships/image" Target="../media/image115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image" Target="../media/image111.png"/><Relationship Id="rId5" Type="http://schemas.openxmlformats.org/officeDocument/2006/relationships/tags" Target="../tags/tag125.xml"/><Relationship Id="rId15" Type="http://schemas.openxmlformats.org/officeDocument/2006/relationships/image" Target="../media/image114.png"/><Relationship Id="rId10" Type="http://schemas.openxmlformats.org/officeDocument/2006/relationships/image" Target="../media/image110.png"/><Relationship Id="rId4" Type="http://schemas.openxmlformats.org/officeDocument/2006/relationships/tags" Target="../tags/tag12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7" Type="http://schemas.openxmlformats.org/officeDocument/2006/relationships/image" Target="../media/image119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tags" Target="../tags/tag134.xml"/><Relationship Id="rId7" Type="http://schemas.openxmlformats.org/officeDocument/2006/relationships/image" Target="../media/image116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12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5.xml"/><Relationship Id="rId9" Type="http://schemas.openxmlformats.org/officeDocument/2006/relationships/image" Target="../media/image1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7" Type="http://schemas.openxmlformats.org/officeDocument/2006/relationships/image" Target="../media/image122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tags" Target="../tags/tag141.xml"/><Relationship Id="rId7" Type="http://schemas.openxmlformats.org/officeDocument/2006/relationships/image" Target="../media/image123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9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2.xml"/><Relationship Id="rId9" Type="http://schemas.openxmlformats.org/officeDocument/2006/relationships/image" Target="../media/image10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7" Type="http://schemas.openxmlformats.org/officeDocument/2006/relationships/image" Target="../media/image126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125.png"/><Relationship Id="rId5" Type="http://schemas.openxmlformats.org/officeDocument/2006/relationships/image" Target="../media/image116.png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notesSlide" Target="../notesSlides/notesSlide2.xml"/><Relationship Id="rId18" Type="http://schemas.openxmlformats.org/officeDocument/2006/relationships/image" Target="../media/image130.png"/><Relationship Id="rId3" Type="http://schemas.openxmlformats.org/officeDocument/2006/relationships/tags" Target="../tags/tag148.xml"/><Relationship Id="rId21" Type="http://schemas.openxmlformats.org/officeDocument/2006/relationships/image" Target="../media/image116.png"/><Relationship Id="rId7" Type="http://schemas.openxmlformats.org/officeDocument/2006/relationships/tags" Target="../tags/tag15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29.png"/><Relationship Id="rId2" Type="http://schemas.openxmlformats.org/officeDocument/2006/relationships/tags" Target="../tags/tag147.xml"/><Relationship Id="rId16" Type="http://schemas.openxmlformats.org/officeDocument/2006/relationships/image" Target="../media/image128.png"/><Relationship Id="rId20" Type="http://schemas.openxmlformats.org/officeDocument/2006/relationships/image" Target="../media/image99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24" Type="http://schemas.openxmlformats.org/officeDocument/2006/relationships/image" Target="../media/image131.png"/><Relationship Id="rId5" Type="http://schemas.openxmlformats.org/officeDocument/2006/relationships/tags" Target="../tags/tag150.xml"/><Relationship Id="rId15" Type="http://schemas.openxmlformats.org/officeDocument/2006/relationships/image" Target="../media/image127.png"/><Relationship Id="rId23" Type="http://schemas.openxmlformats.org/officeDocument/2006/relationships/image" Target="../media/image111.png"/><Relationship Id="rId10" Type="http://schemas.openxmlformats.org/officeDocument/2006/relationships/tags" Target="../tags/tag155.xml"/><Relationship Id="rId19" Type="http://schemas.openxmlformats.org/officeDocument/2006/relationships/image" Target="../media/image100.png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image" Target="../media/image112.png"/><Relationship Id="rId22" Type="http://schemas.openxmlformats.org/officeDocument/2006/relationships/image" Target="../media/image1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5.png"/><Relationship Id="rId5" Type="http://schemas.openxmlformats.org/officeDocument/2006/relationships/tags" Target="../tags/tag8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tags" Target="../tags/tag7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12.xml"/><Relationship Id="rId16" Type="http://schemas.openxmlformats.org/officeDocument/2006/relationships/image" Target="../media/image15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5" Type="http://schemas.openxmlformats.org/officeDocument/2006/relationships/image" Target="../media/image14.png"/><Relationship Id="rId10" Type="http://schemas.openxmlformats.org/officeDocument/2006/relationships/image" Target="../media/image3.png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1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0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9.png"/><Relationship Id="rId5" Type="http://schemas.openxmlformats.org/officeDocument/2006/relationships/tags" Target="../tags/tag23.xml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tags" Target="../tags/tag22.xm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29.xml"/><Relationship Id="rId7" Type="http://schemas.openxmlformats.org/officeDocument/2006/relationships/image" Target="../media/image25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5" Type="http://schemas.openxmlformats.org/officeDocument/2006/relationships/tags" Target="../tags/tag31.xml"/><Relationship Id="rId10" Type="http://schemas.openxmlformats.org/officeDocument/2006/relationships/image" Target="../media/image28.png"/><Relationship Id="rId4" Type="http://schemas.openxmlformats.org/officeDocument/2006/relationships/tags" Target="../tags/tag30.xml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tags" Target="../tags/tag34.xml"/><Relationship Id="rId21" Type="http://schemas.openxmlformats.org/officeDocument/2006/relationships/image" Target="../media/image39.png"/><Relationship Id="rId7" Type="http://schemas.openxmlformats.org/officeDocument/2006/relationships/tags" Target="../tags/tag38.xml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tags" Target="../tags/tag33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6.xml"/><Relationship Id="rId15" Type="http://schemas.openxmlformats.org/officeDocument/2006/relationships/image" Target="../media/image33.png"/><Relationship Id="rId10" Type="http://schemas.openxmlformats.org/officeDocument/2006/relationships/tags" Target="../tags/tag41.xml"/><Relationship Id="rId19" Type="http://schemas.openxmlformats.org/officeDocument/2006/relationships/image" Target="../media/image37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1814959"/>
            <a:ext cx="8064896" cy="1686049"/>
          </a:xfrm>
          <a:noFill/>
          <a:ln w="38100">
            <a:solidFill>
              <a:srgbClr val="00B0F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/>
        </p:spPr>
        <p:txBody>
          <a:bodyPr/>
          <a:lstStyle/>
          <a:p>
            <a:r>
              <a:rPr kumimoji="1" lang="en-US" altLang="ja-JP" dirty="0" smtClean="0"/>
              <a:t>Hidden </a:t>
            </a:r>
            <a:r>
              <a:rPr kumimoji="1" lang="en-US" altLang="ja-JP" dirty="0" err="1" smtClean="0"/>
              <a:t>Yangian</a:t>
            </a:r>
            <a:r>
              <a:rPr kumimoji="1" lang="en-US" altLang="ja-JP" dirty="0" smtClean="0"/>
              <a:t> symmetry in sigma model on squashed sphere</a:t>
            </a:r>
            <a:endParaRPr kumimoji="1" lang="ja-JP" altLang="en-US" dirty="0"/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6380584" y="6021288"/>
            <a:ext cx="200784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理研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’10/12/18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5436096" y="3933056"/>
            <a:ext cx="244827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川口　維男（京大理）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2051720" y="4941168"/>
            <a:ext cx="684076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noProof="0" dirty="0" smtClean="0"/>
              <a:t>I.K. </a:t>
            </a:r>
            <a:r>
              <a:rPr lang="en-US" altLang="ja-JP" sz="2000" noProof="0" dirty="0" err="1" smtClean="0"/>
              <a:t>Kentaroh</a:t>
            </a:r>
            <a:r>
              <a:rPr lang="en-US" altLang="ja-JP" sz="2000" noProof="0" dirty="0" smtClean="0"/>
              <a:t> Yoshida, arXiv:1008.0776</a:t>
            </a:r>
            <a:endParaRPr lang="en-US" altLang="ja-JP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noProof="0" dirty="0" smtClean="0"/>
              <a:t>I.K. </a:t>
            </a:r>
            <a:r>
              <a:rPr lang="en-US" altLang="ja-JP" sz="2000" noProof="0" dirty="0" err="1" smtClean="0"/>
              <a:t>Domenico</a:t>
            </a:r>
            <a:r>
              <a:rPr lang="en-US" altLang="ja-JP" sz="2000" noProof="0" dirty="0" smtClean="0"/>
              <a:t> Orlando, </a:t>
            </a:r>
            <a:r>
              <a:rPr lang="en-US" altLang="ja-JP" sz="2000" noProof="0" dirty="0" err="1" smtClean="0"/>
              <a:t>Kentaroh</a:t>
            </a:r>
            <a:r>
              <a:rPr lang="en-US" altLang="ja-JP" sz="2000" noProof="0" dirty="0" smtClean="0"/>
              <a:t> Yoshida, in preparation </a:t>
            </a:r>
            <a:r>
              <a:rPr lang="ja-JP" altLang="en-US" sz="1600" noProof="0" dirty="0" smtClean="0"/>
              <a:t>に基づく</a:t>
            </a:r>
            <a:endParaRPr lang="en-US" altLang="ja-JP" sz="1600" noProof="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2555776" y="3140968"/>
            <a:ext cx="3384376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これらの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charge</a:t>
            </a:r>
            <a:r>
              <a:rPr lang="ja-JP" altLang="en-US" sz="2000" noProof="0" dirty="0" smtClean="0"/>
              <a:t>のなす代数？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827584" y="548680"/>
            <a:ext cx="1935832" cy="3886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Non-local charge</a:t>
            </a:r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1403648" y="3284984"/>
            <a:ext cx="11521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角丸四角形 30"/>
          <p:cNvSpPr/>
          <p:nvPr/>
        </p:nvSpPr>
        <p:spPr>
          <a:xfrm>
            <a:off x="539552" y="4005064"/>
            <a:ext cx="7920880" cy="194421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コンテンツ プレースホルダ 2"/>
          <p:cNvSpPr txBox="1">
            <a:spLocks/>
          </p:cNvSpPr>
          <p:nvPr/>
        </p:nvSpPr>
        <p:spPr>
          <a:xfrm>
            <a:off x="1043608" y="3789040"/>
            <a:ext cx="1584176" cy="38864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000" dirty="0" smtClean="0"/>
              <a:t>カレント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代数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図 10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827584" y="4416152"/>
            <a:ext cx="5111125" cy="381000"/>
          </a:xfrm>
          <a:prstGeom prst="rect">
            <a:avLst/>
          </a:prstGeom>
        </p:spPr>
      </p:pic>
      <p:pic>
        <p:nvPicPr>
          <p:cNvPr id="12" name="図 1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827584" y="4941168"/>
            <a:ext cx="7524764" cy="381000"/>
          </a:xfrm>
          <a:prstGeom prst="rect">
            <a:avLst/>
          </a:prstGeom>
        </p:spPr>
      </p:pic>
      <p:pic>
        <p:nvPicPr>
          <p:cNvPr id="14" name="図 13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827584" y="5445224"/>
            <a:ext cx="2762255" cy="381000"/>
          </a:xfrm>
          <a:prstGeom prst="rect">
            <a:avLst/>
          </a:prstGeom>
        </p:spPr>
      </p:pic>
      <p:pic>
        <p:nvPicPr>
          <p:cNvPr id="15" name="図 14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1043608" y="1688991"/>
            <a:ext cx="2381255" cy="443865"/>
          </a:xfrm>
          <a:prstGeom prst="rect">
            <a:avLst/>
          </a:prstGeom>
        </p:spPr>
      </p:pic>
      <p:pic>
        <p:nvPicPr>
          <p:cNvPr id="18" name="図 17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1403648" y="929288"/>
            <a:ext cx="2697484" cy="411480"/>
          </a:xfrm>
          <a:prstGeom prst="rect">
            <a:avLst/>
          </a:prstGeom>
        </p:spPr>
      </p:pic>
      <p:pic>
        <p:nvPicPr>
          <p:cNvPr id="13" name="図 12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1018518" y="2180981"/>
            <a:ext cx="7492379" cy="4438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827584" y="2420888"/>
            <a:ext cx="4526289" cy="432512"/>
          </a:xfrm>
          <a:prstGeom prst="rect">
            <a:avLst/>
          </a:prstGeom>
        </p:spPr>
      </p:pic>
      <p:pic>
        <p:nvPicPr>
          <p:cNvPr id="17" name="図 1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808169" y="1843756"/>
            <a:ext cx="3408125" cy="432512"/>
          </a:xfrm>
          <a:prstGeom prst="rect">
            <a:avLst/>
          </a:prstGeom>
        </p:spPr>
      </p:pic>
      <p:pic>
        <p:nvPicPr>
          <p:cNvPr id="18" name="図 1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817061" y="1268047"/>
            <a:ext cx="3408126" cy="432512"/>
          </a:xfrm>
          <a:prstGeom prst="rect">
            <a:avLst/>
          </a:prstGeom>
        </p:spPr>
      </p:pic>
      <p:sp>
        <p:nvSpPr>
          <p:cNvPr id="19" name="コンテンツ プレースホルダ 2"/>
          <p:cNvSpPr txBox="1">
            <a:spLocks/>
          </p:cNvSpPr>
          <p:nvPr/>
        </p:nvSpPr>
        <p:spPr>
          <a:xfrm>
            <a:off x="899592" y="620688"/>
            <a:ext cx="1584176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dirty="0" err="1" smtClean="0"/>
              <a:t>Yangian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代数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図 2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1913883" y="6062734"/>
            <a:ext cx="4386309" cy="390602"/>
          </a:xfrm>
          <a:prstGeom prst="rect">
            <a:avLst/>
          </a:prstGeom>
        </p:spPr>
      </p:pic>
      <p:pic>
        <p:nvPicPr>
          <p:cNvPr id="23" name="図 22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1015653" y="3906937"/>
            <a:ext cx="4204419" cy="880112"/>
          </a:xfrm>
          <a:prstGeom prst="rect">
            <a:avLst/>
          </a:prstGeom>
        </p:spPr>
      </p:pic>
      <p:pic>
        <p:nvPicPr>
          <p:cNvPr id="24" name="図 23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1058969" y="5029638"/>
            <a:ext cx="7250445" cy="880112"/>
          </a:xfrm>
          <a:prstGeom prst="rect">
            <a:avLst/>
          </a:prstGeom>
        </p:spPr>
      </p:pic>
      <p:sp>
        <p:nvSpPr>
          <p:cNvPr id="25" name="コンテンツ プレースホルダ 2"/>
          <p:cNvSpPr txBox="1">
            <a:spLocks/>
          </p:cNvSpPr>
          <p:nvPr/>
        </p:nvSpPr>
        <p:spPr>
          <a:xfrm>
            <a:off x="899592" y="3356992"/>
            <a:ext cx="1584176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dirty="0" err="1" smtClean="0"/>
              <a:t>Serre</a:t>
            </a:r>
            <a:r>
              <a:rPr lang="ja-JP" altLang="en-US" sz="2000" dirty="0" smtClean="0"/>
              <a:t>関係式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コンテンツ プレースホルダ 2"/>
          <p:cNvSpPr txBox="1">
            <a:spLocks/>
          </p:cNvSpPr>
          <p:nvPr/>
        </p:nvSpPr>
        <p:spPr>
          <a:xfrm>
            <a:off x="2473424" y="692696"/>
            <a:ext cx="1306488" cy="351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1400" dirty="0" smtClean="0">
                <a:solidFill>
                  <a:schemeClr val="bg2">
                    <a:lumMod val="25000"/>
                  </a:schemeClr>
                </a:solidFill>
              </a:rPr>
              <a:t>Drinfel’d,1988</a:t>
            </a:r>
            <a:endParaRPr kumimoji="1" lang="ja-JP" altLang="en-US" sz="1400" b="0" i="0" u="none" strike="noStrike" kern="1200" cap="none" spc="0" normalizeH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60648"/>
            <a:ext cx="1450504" cy="388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ja-JP" sz="2000" dirty="0" smtClean="0"/>
              <a:t>local charge</a:t>
            </a:r>
          </a:p>
        </p:txBody>
      </p:sp>
      <p:pic>
        <p:nvPicPr>
          <p:cNvPr id="5" name="図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1403648" y="1116191"/>
            <a:ext cx="1402692" cy="346711"/>
          </a:xfrm>
          <a:prstGeom prst="rect">
            <a:avLst/>
          </a:prstGeom>
        </p:spPr>
      </p:pic>
      <p:pic>
        <p:nvPicPr>
          <p:cNvPr id="6" name="図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4290086" y="1078459"/>
            <a:ext cx="3450266" cy="362561"/>
          </a:xfrm>
          <a:prstGeom prst="rect">
            <a:avLst/>
          </a:prstGeom>
        </p:spPr>
      </p:pic>
      <p:pic>
        <p:nvPicPr>
          <p:cNvPr id="10" name="図 9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755576" y="1626279"/>
            <a:ext cx="2823214" cy="362561"/>
          </a:xfrm>
          <a:prstGeom prst="rect">
            <a:avLst/>
          </a:prstGeom>
        </p:spPr>
      </p:pic>
      <p:pic>
        <p:nvPicPr>
          <p:cNvPr id="11" name="図 10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lum/>
          </a:blip>
          <a:stretch>
            <a:fillRect/>
          </a:stretch>
        </p:blipFill>
        <p:spPr>
          <a:xfrm>
            <a:off x="4139952" y="1606918"/>
            <a:ext cx="4160527" cy="379401"/>
          </a:xfrm>
          <a:prstGeom prst="rect">
            <a:avLst/>
          </a:prstGeom>
        </p:spPr>
      </p:pic>
      <p:pic>
        <p:nvPicPr>
          <p:cNvPr id="12" name="図 11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lum/>
          </a:blip>
          <a:stretch>
            <a:fillRect/>
          </a:stretch>
        </p:blipFill>
        <p:spPr>
          <a:xfrm>
            <a:off x="1953534" y="2420888"/>
            <a:ext cx="2690474" cy="379401"/>
          </a:xfrm>
          <a:prstGeom prst="rect">
            <a:avLst/>
          </a:prstGeom>
        </p:spPr>
      </p:pic>
      <p:pic>
        <p:nvPicPr>
          <p:cNvPr id="14" name="図 13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lum/>
          </a:blip>
          <a:stretch>
            <a:fillRect/>
          </a:stretch>
        </p:blipFill>
        <p:spPr>
          <a:xfrm>
            <a:off x="5121886" y="2401527"/>
            <a:ext cx="2690474" cy="379401"/>
          </a:xfrm>
          <a:prstGeom prst="rect">
            <a:avLst/>
          </a:prstGeom>
        </p:spPr>
      </p:pic>
      <p:pic>
        <p:nvPicPr>
          <p:cNvPr id="15" name="図 14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lum/>
          </a:blip>
          <a:stretch>
            <a:fillRect/>
          </a:stretch>
        </p:blipFill>
        <p:spPr>
          <a:xfrm>
            <a:off x="1619672" y="3072077"/>
            <a:ext cx="2145643" cy="428931"/>
          </a:xfrm>
          <a:prstGeom prst="rect">
            <a:avLst/>
          </a:prstGeom>
        </p:spPr>
      </p:pic>
      <p:pic>
        <p:nvPicPr>
          <p:cNvPr id="17" name="図 16" descr="txp_fi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lum/>
          </a:blip>
          <a:stretch>
            <a:fillRect/>
          </a:stretch>
        </p:blipFill>
        <p:spPr>
          <a:xfrm>
            <a:off x="4932040" y="3068960"/>
            <a:ext cx="2179323" cy="379401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233454" y="2420888"/>
            <a:ext cx="409855" cy="36933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∴</a:t>
            </a:r>
            <a:endParaRPr lang="en-US" altLang="ja-JP" dirty="0" smtClean="0"/>
          </a:p>
        </p:txBody>
      </p:sp>
      <p:cxnSp>
        <p:nvCxnSpPr>
          <p:cNvPr id="22" name="直線コネクタ 21"/>
          <p:cNvCxnSpPr/>
          <p:nvPr/>
        </p:nvCxnSpPr>
        <p:spPr>
          <a:xfrm>
            <a:off x="2051720" y="3501008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5436096" y="3501008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10800000">
            <a:off x="2555776" y="3501008"/>
            <a:ext cx="1584176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4139952" y="3501008"/>
            <a:ext cx="1584176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コンテンツ プレースホルダ 2"/>
          <p:cNvSpPr txBox="1">
            <a:spLocks/>
          </p:cNvSpPr>
          <p:nvPr/>
        </p:nvSpPr>
        <p:spPr>
          <a:xfrm>
            <a:off x="2924200" y="3933056"/>
            <a:ext cx="2655912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dirty="0" smtClean="0"/>
              <a:t>local conserved</a:t>
            </a:r>
            <a:r>
              <a:rPr lang="ja-JP" altLang="en-US" sz="2000" dirty="0" smtClean="0"/>
              <a:t>カレント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図 18" descr="txp_fig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lum/>
          </a:blip>
          <a:stretch>
            <a:fillRect/>
          </a:stretch>
        </p:blipFill>
        <p:spPr>
          <a:xfrm>
            <a:off x="2719402" y="336771"/>
            <a:ext cx="1865303" cy="313029"/>
          </a:xfrm>
          <a:prstGeom prst="rect">
            <a:avLst/>
          </a:prstGeom>
        </p:spPr>
      </p:pic>
      <p:pic>
        <p:nvPicPr>
          <p:cNvPr id="21" name="図 20" descr="txp_fig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lum/>
          </a:blip>
          <a:stretch>
            <a:fillRect/>
          </a:stretch>
        </p:blipFill>
        <p:spPr>
          <a:xfrm>
            <a:off x="4967061" y="332656"/>
            <a:ext cx="1981203" cy="313029"/>
          </a:xfrm>
          <a:prstGeom prst="rect">
            <a:avLst/>
          </a:prstGeom>
        </p:spPr>
      </p:pic>
      <p:sp>
        <p:nvSpPr>
          <p:cNvPr id="25" name="コンテンツ プレースホルダ 2"/>
          <p:cNvSpPr txBox="1">
            <a:spLocks/>
          </p:cNvSpPr>
          <p:nvPr/>
        </p:nvSpPr>
        <p:spPr>
          <a:xfrm>
            <a:off x="2771800" y="6064696"/>
            <a:ext cx="4680520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dirty="0" smtClean="0"/>
              <a:t>local charge</a:t>
            </a:r>
            <a:r>
              <a:rPr lang="ja-JP" altLang="en-US" sz="2000" dirty="0" smtClean="0"/>
              <a:t>は</a:t>
            </a:r>
            <a:r>
              <a:rPr lang="en-US" altLang="ja-JP" sz="2000" dirty="0" smtClean="0"/>
              <a:t>non-local charge</a:t>
            </a:r>
            <a:r>
              <a:rPr lang="ja-JP" altLang="en-US" sz="2000" dirty="0" smtClean="0"/>
              <a:t>と交換する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コンテンツ プレースホルダ 2"/>
          <p:cNvSpPr txBox="1">
            <a:spLocks/>
          </p:cNvSpPr>
          <p:nvPr/>
        </p:nvSpPr>
        <p:spPr>
          <a:xfrm>
            <a:off x="899592" y="4365104"/>
            <a:ext cx="3816424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dirty="0" smtClean="0"/>
              <a:t>m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=2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は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energy-momentum tensor</a:t>
            </a:r>
          </a:p>
        </p:txBody>
      </p:sp>
      <p:pic>
        <p:nvPicPr>
          <p:cNvPr id="29" name="図 28" descr="txp_fig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lum/>
          </a:blip>
          <a:stretch>
            <a:fillRect/>
          </a:stretch>
        </p:blipFill>
        <p:spPr>
          <a:xfrm>
            <a:off x="2446387" y="5226679"/>
            <a:ext cx="2773685" cy="362561"/>
          </a:xfrm>
          <a:prstGeom prst="rect">
            <a:avLst/>
          </a:prstGeom>
        </p:spPr>
      </p:pic>
      <p:sp>
        <p:nvSpPr>
          <p:cNvPr id="30" name="角丸四角形 29"/>
          <p:cNvSpPr/>
          <p:nvPr/>
        </p:nvSpPr>
        <p:spPr>
          <a:xfrm>
            <a:off x="1907704" y="4941168"/>
            <a:ext cx="3960440" cy="9361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562074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>Non Symmetric </a:t>
            </a:r>
            <a:r>
              <a:rPr kumimoji="1" lang="en-US" altLang="ja-JP" dirty="0" err="1" smtClean="0"/>
              <a:t>Coset</a:t>
            </a:r>
            <a:endParaRPr kumimoji="1" lang="ja-JP" altLang="en-US" dirty="0"/>
          </a:p>
        </p:txBody>
      </p:sp>
      <p:sp>
        <p:nvSpPr>
          <p:cNvPr id="5" name="コンテンツ プレースホルダ 2"/>
          <p:cNvSpPr>
            <a:spLocks noGrp="1"/>
          </p:cNvSpPr>
          <p:nvPr>
            <p:ph idx="1"/>
          </p:nvPr>
        </p:nvSpPr>
        <p:spPr>
          <a:xfrm>
            <a:off x="745232" y="1384176"/>
            <a:ext cx="5554960" cy="388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ja-JP" sz="2000" dirty="0" smtClean="0"/>
              <a:t>(semi)symmetric (super)</a:t>
            </a:r>
            <a:r>
              <a:rPr lang="en-US" altLang="ja-JP" sz="2000" dirty="0" err="1" smtClean="0"/>
              <a:t>coset</a:t>
            </a:r>
            <a:r>
              <a:rPr lang="ja-JP" altLang="en-US" sz="2000" dirty="0" smtClean="0"/>
              <a:t>  →  無限次元対称性</a:t>
            </a:r>
            <a:endParaRPr kumimoji="1" lang="ja-JP" altLang="en-US" sz="2000" dirty="0"/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1475656" y="4552528"/>
            <a:ext cx="3384376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symmetric </a:t>
            </a:r>
            <a:r>
              <a:rPr kumimoji="1" lang="en-US" altLang="ja-JP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coset</a:t>
            </a:r>
            <a:r>
              <a:rPr kumimoji="1" lang="ja-JP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への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拡張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4788024" y="3212976"/>
            <a:ext cx="1944216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dirty="0" err="1" smtClean="0"/>
              <a:t>AdS</a:t>
            </a:r>
            <a:r>
              <a:rPr lang="en-US" altLang="ja-JP" sz="2000" dirty="0" smtClean="0"/>
              <a:t>/NRCFT</a:t>
            </a:r>
            <a:r>
              <a:rPr lang="ja-JP" altLang="en-US" sz="2000" dirty="0" smtClean="0"/>
              <a:t>対応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755576" y="2420888"/>
            <a:ext cx="3672408" cy="388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000" dirty="0" smtClean="0"/>
              <a:t>必ず</a:t>
            </a:r>
            <a:r>
              <a:rPr lang="en-US" altLang="ja-JP" sz="2000" dirty="0" err="1" smtClean="0"/>
              <a:t>AdS</a:t>
            </a:r>
            <a:r>
              <a:rPr lang="en-US" altLang="ja-JP" sz="2000" dirty="0" smtClean="0"/>
              <a:t>×(internal manifold)</a:t>
            </a:r>
            <a:r>
              <a:rPr lang="ja-JP" altLang="en-US" sz="2000" dirty="0" smtClean="0"/>
              <a:t>の形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rot="5400000">
            <a:off x="1546870" y="2060848"/>
            <a:ext cx="720874" cy="7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16200000" flipH="1">
            <a:off x="1115616" y="3573016"/>
            <a:ext cx="1728192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rot="10800000" flipV="1">
            <a:off x="3635896" y="3573016"/>
            <a:ext cx="1224136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コンテンツ プレースホルダ 2"/>
          <p:cNvSpPr txBox="1">
            <a:spLocks/>
          </p:cNvSpPr>
          <p:nvPr/>
        </p:nvSpPr>
        <p:spPr>
          <a:xfrm>
            <a:off x="4417640" y="2501280"/>
            <a:ext cx="1378496" cy="351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1400" dirty="0" smtClean="0">
                <a:solidFill>
                  <a:schemeClr val="bg2">
                    <a:lumMod val="25000"/>
                  </a:schemeClr>
                </a:solidFill>
              </a:rPr>
              <a:t>Zarembo,2010</a:t>
            </a:r>
            <a:endParaRPr kumimoji="1" lang="ja-JP" altLang="en-US" sz="1400" b="0" i="0" u="none" strike="noStrike" kern="1200" cap="none" spc="0" normalizeH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736104"/>
            <a:ext cx="1378496" cy="388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ja-JP" sz="2000" dirty="0" err="1" smtClean="0"/>
              <a:t>s</a:t>
            </a:r>
            <a:r>
              <a:rPr kumimoji="1" lang="en-US" altLang="ja-JP" sz="2000" dirty="0" err="1" smtClean="0"/>
              <a:t>quashe</a:t>
            </a:r>
            <a:r>
              <a:rPr kumimoji="1" lang="en-US" altLang="ja-JP" sz="2000" dirty="0" smtClean="0"/>
              <a:t> S</a:t>
            </a:r>
            <a:r>
              <a:rPr kumimoji="1" lang="en-US" altLang="ja-JP" sz="2000" baseline="30000" dirty="0" smtClean="0"/>
              <a:t>3</a:t>
            </a:r>
            <a:endParaRPr kumimoji="1" lang="ja-JP" altLang="en-US" sz="2000" baseline="30000" dirty="0"/>
          </a:p>
        </p:txBody>
      </p:sp>
      <p:pic>
        <p:nvPicPr>
          <p:cNvPr id="17" name="図 1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683568" y="1316833"/>
            <a:ext cx="7693015" cy="527991"/>
          </a:xfrm>
          <a:prstGeom prst="rect">
            <a:avLst/>
          </a:prstGeom>
        </p:spPr>
      </p:pic>
      <p:sp>
        <p:nvSpPr>
          <p:cNvPr id="10" name="コンテンツ プレースホルダ 2"/>
          <p:cNvSpPr txBox="1">
            <a:spLocks/>
          </p:cNvSpPr>
          <p:nvPr/>
        </p:nvSpPr>
        <p:spPr>
          <a:xfrm>
            <a:off x="1403648" y="4336504"/>
            <a:ext cx="1080120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C=0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で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1" lang="en-US" altLang="ja-JP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1" lang="ja-JP" altLang="en-US" sz="20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図 10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3779912" y="2955113"/>
            <a:ext cx="2212013" cy="329871"/>
          </a:xfrm>
          <a:prstGeom prst="rect">
            <a:avLst/>
          </a:prstGeom>
        </p:spPr>
      </p:pic>
      <p:pic>
        <p:nvPicPr>
          <p:cNvPr id="12" name="図 11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3059832" y="1916832"/>
            <a:ext cx="379401" cy="329871"/>
          </a:xfrm>
          <a:prstGeom prst="rect">
            <a:avLst/>
          </a:prstGeom>
        </p:spPr>
      </p:pic>
      <p:pic>
        <p:nvPicPr>
          <p:cNvPr id="14" name="図 13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6876256" y="1916832"/>
            <a:ext cx="362560" cy="329870"/>
          </a:xfrm>
          <a:prstGeom prst="rect">
            <a:avLst/>
          </a:prstGeom>
        </p:spPr>
      </p:pic>
      <p:cxnSp>
        <p:nvCxnSpPr>
          <p:cNvPr id="21" name="直線コネクタ 20"/>
          <p:cNvCxnSpPr/>
          <p:nvPr/>
        </p:nvCxnSpPr>
        <p:spPr>
          <a:xfrm>
            <a:off x="2123728" y="1772816"/>
            <a:ext cx="237626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6084168" y="1772816"/>
            <a:ext cx="194421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コンテンツ プレースホルダ 2"/>
          <p:cNvSpPr txBox="1">
            <a:spLocks/>
          </p:cNvSpPr>
          <p:nvPr/>
        </p:nvSpPr>
        <p:spPr>
          <a:xfrm>
            <a:off x="1475656" y="2896344"/>
            <a:ext cx="1656184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アイソメトリー</a:t>
            </a:r>
            <a:endParaRPr kumimoji="1" lang="ja-JP" altLang="en-US" sz="20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1115616" y="2708920"/>
            <a:ext cx="6120680" cy="79208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/>
          <p:cNvCxnSpPr/>
          <p:nvPr/>
        </p:nvCxnSpPr>
        <p:spPr>
          <a:xfrm rot="10800000">
            <a:off x="3347864" y="2204864"/>
            <a:ext cx="864096" cy="64807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V="1">
            <a:off x="5652120" y="2204865"/>
            <a:ext cx="1224136" cy="64807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コンテンツ プレースホルダ 2"/>
          <p:cNvSpPr txBox="1">
            <a:spLocks/>
          </p:cNvSpPr>
          <p:nvPr/>
        </p:nvSpPr>
        <p:spPr>
          <a:xfrm>
            <a:off x="1475656" y="5128592"/>
            <a:ext cx="1656184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アイソメトリー</a:t>
            </a:r>
            <a:endParaRPr kumimoji="1" lang="ja-JP" altLang="en-US" sz="20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1115616" y="4941168"/>
            <a:ext cx="6120680" cy="79208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2" name="図 41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3671324" y="5187525"/>
            <a:ext cx="2426975" cy="3298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04664"/>
            <a:ext cx="2962672" cy="388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ja-JP" sz="2000" dirty="0" smtClean="0"/>
              <a:t>group element</a:t>
            </a:r>
            <a:r>
              <a:rPr lang="ja-JP" altLang="en-US" sz="2000" dirty="0" smtClean="0"/>
              <a:t>による表現</a:t>
            </a:r>
            <a:endParaRPr kumimoji="1" lang="ja-JP" altLang="en-US" sz="2000" baseline="-25000" dirty="0"/>
          </a:p>
        </p:txBody>
      </p:sp>
      <p:pic>
        <p:nvPicPr>
          <p:cNvPr id="8" name="図 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1187624" y="2204864"/>
            <a:ext cx="2971806" cy="445771"/>
          </a:xfrm>
          <a:prstGeom prst="rect">
            <a:avLst/>
          </a:prstGeom>
        </p:spPr>
      </p:pic>
      <p:pic>
        <p:nvPicPr>
          <p:cNvPr id="12" name="図 1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975079" y="3045025"/>
            <a:ext cx="6405233" cy="527991"/>
          </a:xfrm>
          <a:prstGeom prst="rect">
            <a:avLst/>
          </a:prstGeom>
        </p:spPr>
      </p:pic>
      <p:pic>
        <p:nvPicPr>
          <p:cNvPr id="15" name="図 1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1671021" y="1609439"/>
            <a:ext cx="5349251" cy="379401"/>
          </a:xfrm>
          <a:prstGeom prst="rect">
            <a:avLst/>
          </a:prstGeom>
        </p:spPr>
      </p:pic>
      <p:pic>
        <p:nvPicPr>
          <p:cNvPr id="17" name="図 16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4716016" y="2204864"/>
            <a:ext cx="3070865" cy="461621"/>
          </a:xfrm>
          <a:prstGeom prst="rect">
            <a:avLst/>
          </a:prstGeom>
        </p:spPr>
      </p:pic>
      <p:pic>
        <p:nvPicPr>
          <p:cNvPr id="19" name="図 18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lum/>
          </a:blip>
          <a:stretch>
            <a:fillRect/>
          </a:stretch>
        </p:blipFill>
        <p:spPr>
          <a:xfrm>
            <a:off x="2339752" y="4653136"/>
            <a:ext cx="1155042" cy="346711"/>
          </a:xfrm>
          <a:prstGeom prst="rect">
            <a:avLst/>
          </a:prstGeom>
        </p:spPr>
      </p:pic>
      <p:pic>
        <p:nvPicPr>
          <p:cNvPr id="22" name="図 21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lum/>
          </a:blip>
          <a:stretch>
            <a:fillRect/>
          </a:stretch>
        </p:blipFill>
        <p:spPr>
          <a:xfrm>
            <a:off x="3995936" y="4653136"/>
            <a:ext cx="1551281" cy="379401"/>
          </a:xfrm>
          <a:prstGeom prst="rect">
            <a:avLst/>
          </a:prstGeom>
        </p:spPr>
      </p:pic>
      <p:pic>
        <p:nvPicPr>
          <p:cNvPr id="27" name="図 26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lum/>
          </a:blip>
          <a:stretch>
            <a:fillRect/>
          </a:stretch>
        </p:blipFill>
        <p:spPr>
          <a:xfrm>
            <a:off x="2627784" y="4005064"/>
            <a:ext cx="2212013" cy="329871"/>
          </a:xfrm>
          <a:prstGeom prst="rect">
            <a:avLst/>
          </a:prstGeom>
        </p:spPr>
      </p:pic>
      <p:pic>
        <p:nvPicPr>
          <p:cNvPr id="13" name="図 12" descr="txp_fi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lum/>
          </a:blip>
          <a:stretch>
            <a:fillRect/>
          </a:stretch>
        </p:blipFill>
        <p:spPr>
          <a:xfrm>
            <a:off x="949995" y="981527"/>
            <a:ext cx="2541885" cy="379401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755576" y="2924944"/>
            <a:ext cx="6840760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コンテンツ プレースホルダ 2"/>
          <p:cNvSpPr txBox="1">
            <a:spLocks/>
          </p:cNvSpPr>
          <p:nvPr/>
        </p:nvSpPr>
        <p:spPr>
          <a:xfrm>
            <a:off x="755576" y="3976464"/>
            <a:ext cx="1656184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アイソメトリー</a:t>
            </a:r>
            <a:endParaRPr kumimoji="1" lang="ja-JP" altLang="en-US" sz="20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2123728" y="4509120"/>
            <a:ext cx="3672408" cy="64807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 descr="txp_fig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lum/>
          </a:blip>
          <a:stretch>
            <a:fillRect/>
          </a:stretch>
        </p:blipFill>
        <p:spPr>
          <a:xfrm>
            <a:off x="683568" y="5409023"/>
            <a:ext cx="2657784" cy="396241"/>
          </a:xfrm>
          <a:prstGeom prst="rect">
            <a:avLst/>
          </a:prstGeom>
        </p:spPr>
      </p:pic>
      <p:pic>
        <p:nvPicPr>
          <p:cNvPr id="21" name="図 20" descr="txp_fig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lum/>
          </a:blip>
          <a:stretch>
            <a:fillRect/>
          </a:stretch>
        </p:blipFill>
        <p:spPr>
          <a:xfrm>
            <a:off x="683568" y="5949280"/>
            <a:ext cx="7693015" cy="52799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498351" y="3601616"/>
            <a:ext cx="8106097" cy="527991"/>
          </a:xfrm>
          <a:prstGeom prst="rect">
            <a:avLst/>
          </a:prstGeom>
        </p:spPr>
      </p:pic>
      <p:pic>
        <p:nvPicPr>
          <p:cNvPr id="5" name="図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531041" y="5392689"/>
            <a:ext cx="8073407" cy="527991"/>
          </a:xfrm>
          <a:prstGeom prst="rect">
            <a:avLst/>
          </a:prstGeom>
        </p:spPr>
      </p:pic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332656"/>
            <a:ext cx="1522512" cy="388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kumimoji="1" lang="en-US" altLang="ja-JP" sz="2000" dirty="0" smtClean="0"/>
              <a:t>warped AdS</a:t>
            </a:r>
            <a:r>
              <a:rPr kumimoji="1" lang="en-US" altLang="ja-JP" sz="2000" baseline="-25000" dirty="0" smtClean="0"/>
              <a:t>3</a:t>
            </a:r>
            <a:endParaRPr kumimoji="1" lang="ja-JP" altLang="en-US" sz="2000" baseline="-25000" dirty="0"/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1259632" y="1412776"/>
            <a:ext cx="3960440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squashed S</a:t>
            </a:r>
            <a:r>
              <a:rPr kumimoji="1" lang="en-US" altLang="ja-JP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の</a:t>
            </a:r>
            <a:r>
              <a:rPr lang="en-US" altLang="ja-JP" sz="2000" dirty="0" smtClean="0"/>
              <a:t>double Wick rotation</a:t>
            </a:r>
            <a:endParaRPr kumimoji="1" lang="ja-JP" altLang="en-US" sz="20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図 9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899592" y="3241576"/>
            <a:ext cx="3631547" cy="313030"/>
          </a:xfrm>
          <a:prstGeom prst="rect">
            <a:avLst/>
          </a:prstGeom>
        </p:spPr>
      </p:pic>
      <p:pic>
        <p:nvPicPr>
          <p:cNvPr id="12" name="図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907843" y="5032649"/>
            <a:ext cx="3615697" cy="313030"/>
          </a:xfrm>
          <a:prstGeom prst="rect">
            <a:avLst/>
          </a:prstGeom>
        </p:spPr>
      </p:pic>
      <p:sp>
        <p:nvSpPr>
          <p:cNvPr id="14" name="コンテンツ プレースホルダ 2"/>
          <p:cNvSpPr txBox="1">
            <a:spLocks/>
          </p:cNvSpPr>
          <p:nvPr/>
        </p:nvSpPr>
        <p:spPr>
          <a:xfrm>
            <a:off x="611560" y="4581128"/>
            <a:ext cx="2448272" cy="38864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dirty="0" err="1" smtClean="0"/>
              <a:t>timelike</a:t>
            </a:r>
            <a:r>
              <a:rPr lang="en-US" altLang="ja-JP" sz="2000" dirty="0" smtClean="0"/>
              <a:t> warped AdS</a:t>
            </a:r>
            <a:r>
              <a:rPr lang="en-US" altLang="ja-JP" sz="2000" baseline="-25000" dirty="0" smtClean="0"/>
              <a:t>3</a:t>
            </a:r>
            <a:endParaRPr kumimoji="1" lang="ja-JP" altLang="en-US" sz="2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コンテンツ プレースホルダ 2"/>
          <p:cNvSpPr txBox="1">
            <a:spLocks/>
          </p:cNvSpPr>
          <p:nvPr/>
        </p:nvSpPr>
        <p:spPr>
          <a:xfrm>
            <a:off x="611560" y="2780928"/>
            <a:ext cx="2520280" cy="38864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dirty="0" err="1" smtClean="0"/>
              <a:t>spacelike</a:t>
            </a:r>
            <a:r>
              <a:rPr lang="en-US" altLang="ja-JP" sz="2000" dirty="0" smtClean="0"/>
              <a:t> warped AdS</a:t>
            </a:r>
            <a:r>
              <a:rPr lang="en-US" altLang="ja-JP" sz="2000" baseline="-25000" dirty="0" smtClean="0"/>
              <a:t>3</a:t>
            </a:r>
            <a:endParaRPr kumimoji="1" lang="ja-JP" altLang="en-US" sz="2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827584" y="1340768"/>
            <a:ext cx="4824536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767417" y="1964905"/>
            <a:ext cx="7693015" cy="527991"/>
          </a:xfrm>
          <a:prstGeom prst="rect">
            <a:avLst/>
          </a:prstGeom>
        </p:spPr>
      </p:pic>
      <p:pic>
        <p:nvPicPr>
          <p:cNvPr id="24" name="図 23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4860032" y="670218"/>
            <a:ext cx="2938124" cy="329871"/>
          </a:xfrm>
          <a:prstGeom prst="rect">
            <a:avLst/>
          </a:prstGeom>
        </p:spPr>
      </p:pic>
      <p:pic>
        <p:nvPicPr>
          <p:cNvPr id="25" name="図 24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2195736" y="620688"/>
            <a:ext cx="1749403" cy="379401"/>
          </a:xfrm>
          <a:prstGeom prst="rect">
            <a:avLst/>
          </a:prstGeom>
        </p:spPr>
      </p:pic>
      <p:sp>
        <p:nvSpPr>
          <p:cNvPr id="27" name="コンテンツ プレースホルダ 2"/>
          <p:cNvSpPr txBox="1">
            <a:spLocks/>
          </p:cNvSpPr>
          <p:nvPr/>
        </p:nvSpPr>
        <p:spPr>
          <a:xfrm>
            <a:off x="4204180" y="683457"/>
            <a:ext cx="425624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dirty="0" smtClean="0"/>
              <a:t>or</a:t>
            </a:r>
            <a:endParaRPr kumimoji="1" lang="ja-JP" altLang="en-US" sz="2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04664"/>
            <a:ext cx="1594520" cy="388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ja-JP" sz="2000" dirty="0" smtClean="0"/>
              <a:t>Sigma model</a:t>
            </a:r>
            <a:endParaRPr kumimoji="1" lang="ja-JP" altLang="en-US" sz="2000" baseline="-25000" dirty="0"/>
          </a:p>
        </p:txBody>
      </p:sp>
      <p:pic>
        <p:nvPicPr>
          <p:cNvPr id="10" name="図 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827584" y="1340768"/>
            <a:ext cx="7033273" cy="362561"/>
          </a:xfrm>
          <a:prstGeom prst="rect">
            <a:avLst/>
          </a:prstGeom>
        </p:spPr>
      </p:pic>
      <p:pic>
        <p:nvPicPr>
          <p:cNvPr id="17" name="図 1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2167897" y="4372311"/>
            <a:ext cx="1684023" cy="396241"/>
          </a:xfrm>
          <a:prstGeom prst="rect">
            <a:avLst/>
          </a:prstGeom>
        </p:spPr>
      </p:pic>
      <p:pic>
        <p:nvPicPr>
          <p:cNvPr id="18" name="図 1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1647087" y="4912568"/>
            <a:ext cx="5877241" cy="461621"/>
          </a:xfrm>
          <a:prstGeom prst="rect">
            <a:avLst/>
          </a:prstGeom>
        </p:spPr>
      </p:pic>
      <p:sp>
        <p:nvSpPr>
          <p:cNvPr id="21" name="角丸四角形 20"/>
          <p:cNvSpPr/>
          <p:nvPr/>
        </p:nvSpPr>
        <p:spPr>
          <a:xfrm>
            <a:off x="1124000" y="3985756"/>
            <a:ext cx="6688360" cy="16468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75656" y="3760440"/>
            <a:ext cx="1368152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運動方程式</a:t>
            </a:r>
            <a:endParaRPr kumimoji="1" lang="ja-JP" altLang="en-US" dirty="0"/>
          </a:p>
        </p:txBody>
      </p:sp>
      <p:sp>
        <p:nvSpPr>
          <p:cNvPr id="23" name="コンテンツ プレースホルダ 2"/>
          <p:cNvSpPr txBox="1">
            <a:spLocks/>
          </p:cNvSpPr>
          <p:nvPr/>
        </p:nvSpPr>
        <p:spPr>
          <a:xfrm>
            <a:off x="2051720" y="5776664"/>
            <a:ext cx="6408712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noProof="0" dirty="0" err="1" smtClean="0"/>
              <a:t>note:U</a:t>
            </a:r>
            <a:r>
              <a:rPr lang="en-US" altLang="ja-JP" sz="2000" noProof="0" dirty="0" smtClean="0"/>
              <a:t>(1)</a:t>
            </a:r>
            <a:r>
              <a:rPr lang="ja-JP" altLang="en-US" sz="2000" noProof="0" dirty="0" smtClean="0"/>
              <a:t>カレントの保存則は</a:t>
            </a:r>
            <a:r>
              <a:rPr lang="en-US" altLang="ja-JP" sz="2000" noProof="0" dirty="0" smtClean="0"/>
              <a:t>SU(2)</a:t>
            </a:r>
            <a:r>
              <a:rPr lang="ja-JP" altLang="en-US" sz="2000" noProof="0" dirty="0" smtClean="0"/>
              <a:t>カレント保存則から従う</a:t>
            </a:r>
            <a:endParaRPr kumimoji="1" lang="ja-JP" altLang="en-US" sz="2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図 24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2195736" y="2060848"/>
            <a:ext cx="2212013" cy="329871"/>
          </a:xfrm>
          <a:prstGeom prst="rect">
            <a:avLst/>
          </a:prstGeom>
        </p:spPr>
      </p:pic>
      <p:sp>
        <p:nvSpPr>
          <p:cNvPr id="26" name="コンテンツ プレースホルダ 2"/>
          <p:cNvSpPr txBox="1">
            <a:spLocks/>
          </p:cNvSpPr>
          <p:nvPr/>
        </p:nvSpPr>
        <p:spPr>
          <a:xfrm>
            <a:off x="4508376" y="2032248"/>
            <a:ext cx="1935832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dirty="0" smtClean="0"/>
              <a:t>g</a:t>
            </a:r>
            <a:r>
              <a:rPr lang="en-US" altLang="ja-JP" sz="2000" noProof="0" dirty="0" err="1" smtClean="0"/>
              <a:t>lobal</a:t>
            </a:r>
            <a:r>
              <a:rPr lang="en-US" altLang="ja-JP" sz="2000" noProof="0" dirty="0" smtClean="0"/>
              <a:t> symmetry</a:t>
            </a:r>
            <a:endParaRPr kumimoji="1" lang="ja-JP" altLang="en-US" sz="2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コンテンツ プレースホルダ 2"/>
          <p:cNvSpPr txBox="1">
            <a:spLocks/>
          </p:cNvSpPr>
          <p:nvPr/>
        </p:nvSpPr>
        <p:spPr>
          <a:xfrm>
            <a:off x="1403648" y="2924944"/>
            <a:ext cx="2736304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000" dirty="0" smtClean="0"/>
              <a:t>無限次元対称性</a:t>
            </a:r>
            <a:r>
              <a:rPr lang="ja-JP" altLang="en-US" sz="2000" noProof="0" dirty="0" smtClean="0"/>
              <a:t>に</a:t>
            </a:r>
            <a:r>
              <a:rPr lang="ja-JP" altLang="en-US" sz="2000" dirty="0" smtClean="0"/>
              <a:t>拡大</a:t>
            </a:r>
            <a:endParaRPr kumimoji="1" lang="ja-JP" altLang="en-US" sz="2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rot="5400000">
            <a:off x="2339752" y="2636912"/>
            <a:ext cx="576064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04664"/>
            <a:ext cx="1162472" cy="388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ja-JP" sz="2000" dirty="0" smtClean="0"/>
              <a:t>Flatness</a:t>
            </a:r>
            <a:endParaRPr kumimoji="1" lang="ja-JP" altLang="en-US" sz="2000" baseline="-25000" dirty="0"/>
          </a:p>
        </p:txBody>
      </p:sp>
      <p:pic>
        <p:nvPicPr>
          <p:cNvPr id="13" name="図 1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3275856" y="5589240"/>
            <a:ext cx="1600813" cy="346711"/>
          </a:xfrm>
          <a:prstGeom prst="rect">
            <a:avLst/>
          </a:prstGeom>
        </p:spPr>
      </p:pic>
      <p:pic>
        <p:nvPicPr>
          <p:cNvPr id="7" name="図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903859" y="3061865"/>
            <a:ext cx="4820269" cy="511151"/>
          </a:xfrm>
          <a:prstGeom prst="rect">
            <a:avLst/>
          </a:prstGeom>
        </p:spPr>
      </p:pic>
      <p:sp>
        <p:nvSpPr>
          <p:cNvPr id="12" name="コンテンツ プレースホルダ 2"/>
          <p:cNvSpPr txBox="1">
            <a:spLocks/>
          </p:cNvSpPr>
          <p:nvPr/>
        </p:nvSpPr>
        <p:spPr>
          <a:xfrm>
            <a:off x="611560" y="980728"/>
            <a:ext cx="1440160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000" dirty="0" smtClean="0"/>
              <a:t>素朴に計算</a:t>
            </a:r>
            <a:endParaRPr kumimoji="1" lang="ja-JP" altLang="en-US" sz="2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図 13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486523" y="1474153"/>
            <a:ext cx="8353745" cy="478461"/>
          </a:xfrm>
          <a:prstGeom prst="rect">
            <a:avLst/>
          </a:prstGeom>
        </p:spPr>
      </p:pic>
      <p:sp>
        <p:nvSpPr>
          <p:cNvPr id="15" name="コンテンツ プレースホルダ 2"/>
          <p:cNvSpPr txBox="1">
            <a:spLocks/>
          </p:cNvSpPr>
          <p:nvPr/>
        </p:nvSpPr>
        <p:spPr>
          <a:xfrm>
            <a:off x="539552" y="2420888"/>
            <a:ext cx="2088232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000" dirty="0" smtClean="0"/>
              <a:t>カレントの不定性</a:t>
            </a:r>
            <a:endParaRPr kumimoji="1" lang="ja-JP" altLang="en-US" sz="2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3203848" y="3501008"/>
            <a:ext cx="25202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827584" y="3933056"/>
            <a:ext cx="5943610" cy="924231"/>
          </a:xfrm>
          <a:prstGeom prst="rect">
            <a:avLst/>
          </a:prstGeom>
        </p:spPr>
      </p:pic>
      <p:sp>
        <p:nvSpPr>
          <p:cNvPr id="21" name="角丸四角形 20"/>
          <p:cNvSpPr/>
          <p:nvPr/>
        </p:nvSpPr>
        <p:spPr>
          <a:xfrm>
            <a:off x="2411760" y="5301208"/>
            <a:ext cx="3384376" cy="9361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539552" y="404664"/>
            <a:ext cx="3312368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dirty="0" smtClean="0"/>
              <a:t>action level</a:t>
            </a:r>
            <a:r>
              <a:rPr lang="ja-JP" altLang="en-US" sz="2000" dirty="0" err="1" smtClean="0"/>
              <a:t>での</a:t>
            </a:r>
            <a:r>
              <a:rPr lang="en-US" altLang="ja-JP" sz="2000" dirty="0" smtClean="0"/>
              <a:t>improvement</a:t>
            </a:r>
            <a:endParaRPr kumimoji="1" lang="ja-JP" altLang="en-US" sz="2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539552" y="1052736"/>
            <a:ext cx="2160240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dirty="0" smtClean="0"/>
              <a:t>improvement term</a:t>
            </a:r>
            <a:endParaRPr kumimoji="1" lang="ja-JP" altLang="en-US" sz="2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2051720" y="1340768"/>
            <a:ext cx="3240360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000" noProof="0" dirty="0" smtClean="0"/>
              <a:t>局所的には理論を変えない</a:t>
            </a:r>
            <a:endParaRPr kumimoji="1" lang="ja-JP" altLang="en-US" sz="2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611560" y="2248272"/>
            <a:ext cx="4032448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noProof="0" dirty="0" smtClean="0"/>
              <a:t>topological</a:t>
            </a:r>
            <a:r>
              <a:rPr lang="ja-JP" altLang="en-US" sz="2000" noProof="0" dirty="0" smtClean="0"/>
              <a:t>な寄与を拾う可能性あり</a:t>
            </a:r>
            <a:endParaRPr kumimoji="1" lang="ja-JP" altLang="en-US" sz="2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rot="5400000">
            <a:off x="911238" y="1855676"/>
            <a:ext cx="841598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コンテンツ プレースホルダ 2"/>
          <p:cNvSpPr txBox="1">
            <a:spLocks/>
          </p:cNvSpPr>
          <p:nvPr/>
        </p:nvSpPr>
        <p:spPr>
          <a:xfrm>
            <a:off x="1475656" y="2996952"/>
            <a:ext cx="1728192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000" dirty="0" smtClean="0"/>
              <a:t>実は問題ない</a:t>
            </a:r>
            <a:endParaRPr kumimoji="1" lang="ja-JP" altLang="en-US" sz="2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図 1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182244" y="3592973"/>
            <a:ext cx="2541884" cy="412091"/>
          </a:xfrm>
          <a:prstGeom prst="rect">
            <a:avLst/>
          </a:prstGeom>
        </p:spPr>
      </p:pic>
      <p:sp>
        <p:nvSpPr>
          <p:cNvPr id="16" name="コンテンツ プレースホルダ 2"/>
          <p:cNvSpPr txBox="1">
            <a:spLocks/>
          </p:cNvSpPr>
          <p:nvPr/>
        </p:nvSpPr>
        <p:spPr>
          <a:xfrm>
            <a:off x="899592" y="3616424"/>
            <a:ext cx="2304256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dirty="0" smtClean="0"/>
              <a:t>improvement term</a:t>
            </a:r>
            <a:r>
              <a:rPr lang="ja-JP" altLang="en-US" sz="2000" dirty="0" smtClean="0"/>
              <a:t>：</a:t>
            </a:r>
            <a:endParaRPr kumimoji="1" lang="ja-JP" altLang="en-US" sz="2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図 1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1310591" y="4797152"/>
            <a:ext cx="6141729" cy="825171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827584" y="4365104"/>
            <a:ext cx="7128792" cy="165618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562074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68760"/>
            <a:ext cx="1594520" cy="388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kumimoji="1" lang="en-US" altLang="ja-JP" sz="2000" dirty="0" err="1" smtClean="0"/>
              <a:t>AdS</a:t>
            </a:r>
            <a:r>
              <a:rPr kumimoji="1" lang="en-US" altLang="ja-JP" sz="2000" dirty="0" smtClean="0"/>
              <a:t>/CFT</a:t>
            </a:r>
            <a:r>
              <a:rPr kumimoji="1" lang="ja-JP" altLang="en-US" sz="2000" dirty="0" smtClean="0"/>
              <a:t>対応</a:t>
            </a:r>
            <a:endParaRPr kumimoji="1" lang="ja-JP" altLang="en-US" sz="2000" dirty="0"/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1043608" y="1916832"/>
            <a:ext cx="2376264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AdS</a:t>
            </a:r>
            <a:r>
              <a:rPr kumimoji="1" lang="en-US" altLang="ja-JP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×S</a:t>
            </a:r>
            <a:r>
              <a:rPr kumimoji="1" lang="en-US" altLang="ja-JP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上の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dirty="0" smtClean="0"/>
              <a:t>type </a:t>
            </a:r>
            <a:r>
              <a:rPr lang="en-US" altLang="ja-JP" sz="2000" dirty="0" err="1" smtClean="0"/>
              <a:t>ⅡB</a:t>
            </a:r>
            <a:r>
              <a:rPr lang="en-US" altLang="ja-JP" sz="2000" dirty="0" smtClean="0"/>
              <a:t> super string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5652120" y="1916832"/>
            <a:ext cx="194421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次元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N=4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dirty="0" smtClean="0"/>
              <a:t>super Yang-Mills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347864" y="2276872"/>
            <a:ext cx="2304256" cy="1588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コンテンツ プレースホルダ 2"/>
          <p:cNvSpPr txBox="1">
            <a:spLocks/>
          </p:cNvSpPr>
          <p:nvPr/>
        </p:nvSpPr>
        <p:spPr>
          <a:xfrm>
            <a:off x="4139952" y="2276872"/>
            <a:ext cx="792088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000" noProof="0" dirty="0" smtClean="0"/>
              <a:t>等価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コンテンツ プレースホルダ 2"/>
          <p:cNvSpPr txBox="1">
            <a:spLocks/>
          </p:cNvSpPr>
          <p:nvPr/>
        </p:nvSpPr>
        <p:spPr>
          <a:xfrm>
            <a:off x="3419872" y="3717032"/>
            <a:ext cx="216024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可解スピン鎖模型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" name="図 3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2483768" y="3068960"/>
            <a:ext cx="907390" cy="280340"/>
          </a:xfrm>
          <a:prstGeom prst="rect">
            <a:avLst/>
          </a:prstGeom>
        </p:spPr>
      </p:pic>
      <p:pic>
        <p:nvPicPr>
          <p:cNvPr id="37" name="図 3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508104" y="3140498"/>
            <a:ext cx="907389" cy="280339"/>
          </a:xfrm>
          <a:prstGeom prst="rect">
            <a:avLst/>
          </a:prstGeom>
        </p:spPr>
      </p:pic>
      <p:cxnSp>
        <p:nvCxnSpPr>
          <p:cNvPr id="38" name="直線矢印コネクタ 37"/>
          <p:cNvCxnSpPr/>
          <p:nvPr/>
        </p:nvCxnSpPr>
        <p:spPr>
          <a:xfrm rot="16200000" flipV="1">
            <a:off x="2987824" y="2204864"/>
            <a:ext cx="1080120" cy="194421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rot="5400000" flipH="1" flipV="1">
            <a:off x="4860032" y="2276872"/>
            <a:ext cx="1080120" cy="18002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 2"/>
          <p:cNvSpPr txBox="1">
            <a:spLocks/>
          </p:cNvSpPr>
          <p:nvPr/>
        </p:nvSpPr>
        <p:spPr>
          <a:xfrm>
            <a:off x="1043608" y="4725144"/>
            <a:ext cx="273630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000" dirty="0" smtClean="0"/>
              <a:t>対応関係の詳細な検証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コンテンツ プレースホルダ 2"/>
          <p:cNvSpPr txBox="1">
            <a:spLocks/>
          </p:cNvSpPr>
          <p:nvPr/>
        </p:nvSpPr>
        <p:spPr>
          <a:xfrm>
            <a:off x="5508104" y="4725144"/>
            <a:ext cx="201622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可積分性が重要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rot="10800000">
            <a:off x="3707904" y="4941168"/>
            <a:ext cx="18002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コンテンツ プレースホルダ 2"/>
          <p:cNvSpPr txBox="1">
            <a:spLocks/>
          </p:cNvSpPr>
          <p:nvPr/>
        </p:nvSpPr>
        <p:spPr>
          <a:xfrm>
            <a:off x="2041376" y="1421160"/>
            <a:ext cx="1738536" cy="351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1400" dirty="0" smtClean="0">
                <a:solidFill>
                  <a:schemeClr val="bg2">
                    <a:lumMod val="25000"/>
                  </a:schemeClr>
                </a:solidFill>
              </a:rPr>
              <a:t>Maldacena,1997</a:t>
            </a:r>
            <a:endParaRPr kumimoji="1" lang="ja-JP" altLang="en-US" sz="1400" b="0" i="0" u="none" strike="noStrike" kern="1200" cap="none" spc="0" normalizeH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コンテンツ プレースホルダ 2"/>
          <p:cNvSpPr txBox="1">
            <a:spLocks/>
          </p:cNvSpPr>
          <p:nvPr/>
        </p:nvSpPr>
        <p:spPr>
          <a:xfrm>
            <a:off x="3203848" y="5229200"/>
            <a:ext cx="4250432" cy="351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1400" dirty="0" smtClean="0">
                <a:solidFill>
                  <a:schemeClr val="bg2">
                    <a:lumMod val="25000"/>
                  </a:schemeClr>
                </a:solidFill>
              </a:rPr>
              <a:t>Minahan,Zarembo,2002     Bena,Polchinski,Roiban,2003</a:t>
            </a:r>
            <a:endParaRPr kumimoji="1" lang="ja-JP" altLang="en-US" sz="1400" b="0" i="0" u="none" strike="noStrike" kern="1200" cap="none" spc="0" normalizeH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60648"/>
            <a:ext cx="2026568" cy="388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ja-JP" altLang="en-US" sz="2000" dirty="0" smtClean="0"/>
              <a:t>カレント代数</a:t>
            </a:r>
            <a:endParaRPr lang="en-US" altLang="ja-JP" sz="2000" dirty="0" smtClean="0"/>
          </a:p>
        </p:txBody>
      </p:sp>
      <p:pic>
        <p:nvPicPr>
          <p:cNvPr id="7" name="図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871840" y="1772816"/>
            <a:ext cx="5860400" cy="445771"/>
          </a:xfrm>
          <a:prstGeom prst="rect">
            <a:avLst/>
          </a:prstGeom>
        </p:spPr>
      </p:pic>
      <p:pic>
        <p:nvPicPr>
          <p:cNvPr id="11" name="図 10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903073" y="3645024"/>
            <a:ext cx="6405231" cy="445771"/>
          </a:xfrm>
          <a:prstGeom prst="rect">
            <a:avLst/>
          </a:prstGeom>
        </p:spPr>
      </p:pic>
      <p:pic>
        <p:nvPicPr>
          <p:cNvPr id="12" name="図 11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834078" y="2564904"/>
            <a:ext cx="7247242" cy="907391"/>
          </a:xfrm>
          <a:prstGeom prst="rect">
            <a:avLst/>
          </a:prstGeom>
        </p:spPr>
      </p:pic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971600" y="980728"/>
            <a:ext cx="3096344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dirty="0" smtClean="0"/>
              <a:t>squashing parameter</a:t>
            </a:r>
            <a:r>
              <a:rPr lang="ja-JP" altLang="en-US" sz="2000" dirty="0" smtClean="0"/>
              <a:t>が入る</a:t>
            </a:r>
            <a:endParaRPr kumimoji="1" lang="ja-JP" altLang="en-US" sz="2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971600" y="5056584"/>
            <a:ext cx="3600400" cy="388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dirty="0" err="1" smtClean="0"/>
              <a:t>Serre</a:t>
            </a:r>
            <a:r>
              <a:rPr lang="ja-JP" altLang="en-US" sz="2000" dirty="0" smtClean="0"/>
              <a:t>関係式は保たれているか？</a:t>
            </a:r>
            <a:endParaRPr kumimoji="1" lang="ja-JP" altLang="en-US" sz="2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95536" y="1484784"/>
            <a:ext cx="7992888" cy="30243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971600" y="1772816"/>
            <a:ext cx="4011937" cy="511151"/>
          </a:xfrm>
          <a:prstGeom prst="rect">
            <a:avLst/>
          </a:prstGeom>
        </p:spPr>
      </p:pic>
      <p:pic>
        <p:nvPicPr>
          <p:cNvPr id="5" name="図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971600" y="2420888"/>
            <a:ext cx="4011937" cy="511151"/>
          </a:xfrm>
          <a:prstGeom prst="rect">
            <a:avLst/>
          </a:prstGeom>
        </p:spPr>
      </p:pic>
      <p:pic>
        <p:nvPicPr>
          <p:cNvPr id="16" name="図 1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971600" y="3068960"/>
            <a:ext cx="6652882" cy="1055982"/>
          </a:xfrm>
          <a:prstGeom prst="rect">
            <a:avLst/>
          </a:prstGeom>
        </p:spPr>
      </p:pic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60648"/>
            <a:ext cx="2098576" cy="388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ja-JP" sz="2000" dirty="0" smtClean="0"/>
              <a:t>SU(2)</a:t>
            </a:r>
            <a:r>
              <a:rPr lang="en-US" altLang="ja-JP" sz="2000" dirty="0" err="1" smtClean="0"/>
              <a:t>Yangian</a:t>
            </a:r>
            <a:r>
              <a:rPr lang="ja-JP" altLang="en-US" sz="2000" dirty="0" smtClean="0"/>
              <a:t>代数</a:t>
            </a:r>
            <a:endParaRPr lang="en-US" altLang="ja-JP" sz="2000" dirty="0" smtClean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3347864" y="4149080"/>
            <a:ext cx="273630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コンテンツ プレースホルダ 2"/>
          <p:cNvSpPr txBox="1">
            <a:spLocks/>
          </p:cNvSpPr>
          <p:nvPr/>
        </p:nvSpPr>
        <p:spPr>
          <a:xfrm>
            <a:off x="1329680" y="5272608"/>
            <a:ext cx="3314328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Serre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関係式は破れていない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60648"/>
            <a:ext cx="1450504" cy="388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ja-JP" sz="2000" dirty="0" smtClean="0"/>
              <a:t>local charge</a:t>
            </a:r>
          </a:p>
        </p:txBody>
      </p:sp>
      <p:sp>
        <p:nvSpPr>
          <p:cNvPr id="10" name="コンテンツ プレースホルダ 2"/>
          <p:cNvSpPr txBox="1">
            <a:spLocks/>
          </p:cNvSpPr>
          <p:nvPr/>
        </p:nvSpPr>
        <p:spPr>
          <a:xfrm>
            <a:off x="683568" y="4696544"/>
            <a:ext cx="2952328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dirty="0" smtClean="0"/>
              <a:t>e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nergy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-momentum tensor</a:t>
            </a:r>
          </a:p>
        </p:txBody>
      </p:sp>
      <p:sp>
        <p:nvSpPr>
          <p:cNvPr id="18" name="コンテンツ プレースホルダ 2"/>
          <p:cNvSpPr txBox="1">
            <a:spLocks/>
          </p:cNvSpPr>
          <p:nvPr/>
        </p:nvSpPr>
        <p:spPr>
          <a:xfrm>
            <a:off x="899592" y="6064696"/>
            <a:ext cx="2520280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dirty="0" smtClean="0"/>
              <a:t>non-local </a:t>
            </a:r>
            <a:r>
              <a:rPr lang="en-US" altLang="ja-JP" sz="2000" dirty="0" err="1" smtClean="0"/>
              <a:t>chrge</a:t>
            </a:r>
            <a:r>
              <a:rPr lang="ja-JP" altLang="en-US" sz="2000" dirty="0" smtClean="0"/>
              <a:t>と可換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図 1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477430" y="1775933"/>
            <a:ext cx="8370586" cy="428931"/>
          </a:xfrm>
          <a:prstGeom prst="rect">
            <a:avLst/>
          </a:prstGeom>
        </p:spPr>
      </p:pic>
      <p:pic>
        <p:nvPicPr>
          <p:cNvPr id="19" name="図 1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1763688" y="2856053"/>
            <a:ext cx="5448311" cy="428931"/>
          </a:xfrm>
          <a:prstGeom prst="rect">
            <a:avLst/>
          </a:prstGeom>
        </p:spPr>
      </p:pic>
      <p:pic>
        <p:nvPicPr>
          <p:cNvPr id="20" name="図 19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3347864" y="3717032"/>
            <a:ext cx="1600813" cy="346711"/>
          </a:xfrm>
          <a:prstGeom prst="rect">
            <a:avLst/>
          </a:prstGeom>
        </p:spPr>
      </p:pic>
      <p:sp>
        <p:nvSpPr>
          <p:cNvPr id="21" name="角丸四角形 20"/>
          <p:cNvSpPr/>
          <p:nvPr/>
        </p:nvSpPr>
        <p:spPr>
          <a:xfrm>
            <a:off x="2483768" y="3573016"/>
            <a:ext cx="3384376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2766341" y="5297261"/>
            <a:ext cx="3103554" cy="495301"/>
          </a:xfrm>
          <a:prstGeom prst="rect">
            <a:avLst/>
          </a:prstGeom>
        </p:spPr>
      </p:pic>
      <p:pic>
        <p:nvPicPr>
          <p:cNvPr id="24" name="図 23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746373" y="933012"/>
            <a:ext cx="7841605" cy="39624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30624" cy="562074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5436096" y="2104256"/>
            <a:ext cx="2592288" cy="115212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>
            <a:stCxn id="17" idx="3"/>
            <a:endCxn id="11" idx="1"/>
          </p:cNvCxnSpPr>
          <p:nvPr/>
        </p:nvCxnSpPr>
        <p:spPr>
          <a:xfrm>
            <a:off x="3563888" y="2680320"/>
            <a:ext cx="1872208" cy="15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角丸四角形 16"/>
          <p:cNvSpPr/>
          <p:nvPr/>
        </p:nvSpPr>
        <p:spPr>
          <a:xfrm>
            <a:off x="971600" y="2104256"/>
            <a:ext cx="2592288" cy="11521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1691680" y="2340930"/>
            <a:ext cx="956920" cy="263499"/>
          </a:xfrm>
          <a:prstGeom prst="rect">
            <a:avLst/>
          </a:prstGeom>
        </p:spPr>
      </p:pic>
      <p:pic>
        <p:nvPicPr>
          <p:cNvPr id="23" name="図 22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1403648" y="2782661"/>
            <a:ext cx="1684022" cy="329871"/>
          </a:xfrm>
          <a:prstGeom prst="rect">
            <a:avLst/>
          </a:prstGeom>
        </p:spPr>
      </p:pic>
      <p:pic>
        <p:nvPicPr>
          <p:cNvPr id="25" name="図 2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5652120" y="2733930"/>
            <a:ext cx="2145641" cy="379401"/>
          </a:xfrm>
          <a:prstGeom prst="rect">
            <a:avLst/>
          </a:prstGeom>
        </p:spPr>
      </p:pic>
      <p:pic>
        <p:nvPicPr>
          <p:cNvPr id="26" name="図 25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6156176" y="2278865"/>
            <a:ext cx="956920" cy="313029"/>
          </a:xfrm>
          <a:prstGeom prst="rect">
            <a:avLst/>
          </a:prstGeom>
        </p:spPr>
      </p:pic>
      <p:pic>
        <p:nvPicPr>
          <p:cNvPr id="31" name="図 30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899592" y="3760440"/>
            <a:ext cx="2872745" cy="329871"/>
          </a:xfrm>
          <a:prstGeom prst="rect">
            <a:avLst/>
          </a:prstGeom>
        </p:spPr>
      </p:pic>
      <p:pic>
        <p:nvPicPr>
          <p:cNvPr id="35" name="図 34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5478715" y="3760604"/>
            <a:ext cx="2640944" cy="329871"/>
          </a:xfrm>
          <a:prstGeom prst="rect">
            <a:avLst/>
          </a:prstGeom>
        </p:spPr>
      </p:pic>
      <p:cxnSp>
        <p:nvCxnSpPr>
          <p:cNvPr id="37" name="直線矢印コネクタ 36"/>
          <p:cNvCxnSpPr/>
          <p:nvPr/>
        </p:nvCxnSpPr>
        <p:spPr>
          <a:xfrm rot="16200000" flipH="1">
            <a:off x="2070746" y="4427538"/>
            <a:ext cx="534225" cy="378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rot="16200000" flipH="1">
            <a:off x="5806477" y="4410005"/>
            <a:ext cx="564230" cy="88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コンテンツ プレースホルダ 2"/>
          <p:cNvSpPr txBox="1">
            <a:spLocks/>
          </p:cNvSpPr>
          <p:nvPr/>
        </p:nvSpPr>
        <p:spPr>
          <a:xfrm>
            <a:off x="1547664" y="4624536"/>
            <a:ext cx="1584176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Yangian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代数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コンテンツ プレースホルダ 2"/>
          <p:cNvSpPr txBox="1">
            <a:spLocks/>
          </p:cNvSpPr>
          <p:nvPr/>
        </p:nvSpPr>
        <p:spPr>
          <a:xfrm>
            <a:off x="5292080" y="4624536"/>
            <a:ext cx="1584176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Yangian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代数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562074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>WZNW</a:t>
            </a:r>
            <a:r>
              <a:rPr kumimoji="1" lang="ja-JP" altLang="en-US" dirty="0" smtClean="0"/>
              <a:t>モデル</a:t>
            </a:r>
            <a:endParaRPr kumimoji="1" lang="ja-JP" altLang="en-US" dirty="0"/>
          </a:p>
        </p:txBody>
      </p:sp>
      <p:sp>
        <p:nvSpPr>
          <p:cNvPr id="18" name="コンテンツ プレースホルダ 2"/>
          <p:cNvSpPr txBox="1">
            <a:spLocks/>
          </p:cNvSpPr>
          <p:nvPr/>
        </p:nvSpPr>
        <p:spPr>
          <a:xfrm>
            <a:off x="3563888" y="3587824"/>
            <a:ext cx="3096344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dirty="0" err="1" smtClean="0"/>
              <a:t>Wess-Zumino</a:t>
            </a:r>
            <a:r>
              <a:rPr lang="en-US" altLang="ja-JP" sz="2000" dirty="0" smtClean="0"/>
              <a:t> term</a:t>
            </a:r>
            <a:r>
              <a:rPr lang="ja-JP" altLang="en-US" sz="2000" dirty="0" smtClean="0"/>
              <a:t>を加える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コンテンツ プレースホルダ 2"/>
          <p:cNvSpPr txBox="1">
            <a:spLocks/>
          </p:cNvSpPr>
          <p:nvPr/>
        </p:nvSpPr>
        <p:spPr>
          <a:xfrm>
            <a:off x="3563888" y="3011760"/>
            <a:ext cx="2664296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supersymmetric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にする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059832" y="2680320"/>
            <a:ext cx="4032448" cy="158417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/>
          <p:cNvCxnSpPr/>
          <p:nvPr/>
        </p:nvCxnSpPr>
        <p:spPr>
          <a:xfrm rot="5400000" flipH="1" flipV="1">
            <a:off x="3527884" y="4372508"/>
            <a:ext cx="1008112" cy="21602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コンテンツ プレースホルダ 2"/>
          <p:cNvSpPr txBox="1">
            <a:spLocks/>
          </p:cNvSpPr>
          <p:nvPr/>
        </p:nvSpPr>
        <p:spPr>
          <a:xfrm>
            <a:off x="2627784" y="4984576"/>
            <a:ext cx="2664296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今回はこちらについて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コンテンツ プレースホルダ 2"/>
          <p:cNvSpPr txBox="1">
            <a:spLocks/>
          </p:cNvSpPr>
          <p:nvPr/>
        </p:nvSpPr>
        <p:spPr>
          <a:xfrm>
            <a:off x="899592" y="1528192"/>
            <a:ext cx="2232248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000" dirty="0" smtClean="0"/>
              <a:t>単純なシグマ模型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コンテンツ プレースホルダ 2"/>
          <p:cNvSpPr txBox="1">
            <a:spLocks/>
          </p:cNvSpPr>
          <p:nvPr/>
        </p:nvSpPr>
        <p:spPr>
          <a:xfrm>
            <a:off x="4067944" y="1499592"/>
            <a:ext cx="3312368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noProof="0" dirty="0" smtClean="0"/>
              <a:t>string theory</a:t>
            </a:r>
            <a:r>
              <a:rPr lang="ja-JP" altLang="en-US" sz="2000" noProof="0" dirty="0" err="1" smtClean="0"/>
              <a:t>への</a:t>
            </a:r>
            <a:r>
              <a:rPr lang="ja-JP" altLang="en-US" sz="2000" noProof="0" dirty="0" smtClean="0"/>
              <a:t>埋め込み？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>
            <a:off x="2987824" y="1672208"/>
            <a:ext cx="1080120" cy="15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コンテンツ プレースホルダ 2"/>
          <p:cNvSpPr txBox="1">
            <a:spLocks/>
          </p:cNvSpPr>
          <p:nvPr/>
        </p:nvSpPr>
        <p:spPr>
          <a:xfrm>
            <a:off x="1331640" y="2651720"/>
            <a:ext cx="1440160" cy="388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理論の拡張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2488035" y="5229200"/>
            <a:ext cx="4820269" cy="511151"/>
          </a:xfrm>
          <a:prstGeom prst="rect">
            <a:avLst/>
          </a:prstGeom>
        </p:spPr>
      </p:pic>
      <p:pic>
        <p:nvPicPr>
          <p:cNvPr id="5" name="図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1015068" y="2564904"/>
            <a:ext cx="7445364" cy="461621"/>
          </a:xfrm>
          <a:prstGeom prst="rect">
            <a:avLst/>
          </a:prstGeom>
        </p:spPr>
      </p:pic>
      <p:pic>
        <p:nvPicPr>
          <p:cNvPr id="6" name="図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1475656" y="1052736"/>
            <a:ext cx="5795019" cy="495301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755576" y="764704"/>
            <a:ext cx="6912768" cy="93610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961256" y="548680"/>
            <a:ext cx="2170584" cy="38864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Wess-Zumino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term</a:t>
            </a:r>
          </a:p>
        </p:txBody>
      </p:sp>
      <p:cxnSp>
        <p:nvCxnSpPr>
          <p:cNvPr id="9" name="直線コネクタ 8"/>
          <p:cNvCxnSpPr/>
          <p:nvPr/>
        </p:nvCxnSpPr>
        <p:spPr>
          <a:xfrm>
            <a:off x="7380312" y="2996952"/>
            <a:ext cx="108012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899592" y="3328392"/>
            <a:ext cx="2736304" cy="388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ja-JP" sz="2000" dirty="0" smtClean="0"/>
              <a:t>flatness</a:t>
            </a:r>
            <a:r>
              <a:rPr lang="ja-JP" altLang="en-US" sz="2000" dirty="0" smtClean="0"/>
              <a:t>を満たさない：</a:t>
            </a:r>
            <a:endParaRPr lang="en-US" altLang="ja-JP" sz="2000" dirty="0" smtClean="0"/>
          </a:p>
        </p:txBody>
      </p:sp>
      <p:sp>
        <p:nvSpPr>
          <p:cNvPr id="11" name="コンテンツ プレースホルダ 2"/>
          <p:cNvSpPr txBox="1">
            <a:spLocks/>
          </p:cNvSpPr>
          <p:nvPr/>
        </p:nvSpPr>
        <p:spPr>
          <a:xfrm>
            <a:off x="611560" y="2132856"/>
            <a:ext cx="1584176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SU(2)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カレント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043608" y="5517232"/>
            <a:ext cx="1368152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1035888" y="3751382"/>
            <a:ext cx="6488440" cy="97376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688007" y="2564904"/>
            <a:ext cx="3252145" cy="693421"/>
          </a:xfrm>
          <a:prstGeom prst="rect">
            <a:avLst/>
          </a:prstGeom>
        </p:spPr>
      </p:pic>
      <p:pic>
        <p:nvPicPr>
          <p:cNvPr id="4" name="図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1763688" y="4336504"/>
            <a:ext cx="2327915" cy="346711"/>
          </a:xfrm>
          <a:prstGeom prst="rect">
            <a:avLst/>
          </a:prstGeom>
        </p:spPr>
      </p:pic>
      <p:pic>
        <p:nvPicPr>
          <p:cNvPr id="7" name="図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840884" y="716834"/>
            <a:ext cx="7115492" cy="1055982"/>
          </a:xfrm>
          <a:prstGeom prst="rect">
            <a:avLst/>
          </a:prstGeom>
        </p:spPr>
      </p:pic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1331640" y="2060848"/>
            <a:ext cx="3528392" cy="388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ja-JP" sz="2000" dirty="0" smtClean="0"/>
              <a:t>improvement</a:t>
            </a:r>
            <a:r>
              <a:rPr lang="ja-JP" altLang="en-US" sz="2000" dirty="0" smtClean="0"/>
              <a:t>で</a:t>
            </a:r>
            <a:r>
              <a:rPr lang="en-US" altLang="ja-JP" sz="2000" dirty="0" smtClean="0"/>
              <a:t>flat</a:t>
            </a:r>
            <a:r>
              <a:rPr lang="ja-JP" altLang="en-US" sz="2000" dirty="0" smtClean="0"/>
              <a:t>カレントに：</a:t>
            </a:r>
            <a:endParaRPr lang="en-US" altLang="ja-JP" sz="2000" dirty="0" smtClean="0"/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3203848" y="4768552"/>
            <a:ext cx="4176464" cy="388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000" dirty="0" smtClean="0"/>
              <a:t>であれば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improvement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なしで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flat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カレント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899592" y="3976464"/>
            <a:ext cx="6840760" cy="13681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コンテンツ プレースホルダ 2"/>
          <p:cNvSpPr txBox="1">
            <a:spLocks/>
          </p:cNvSpPr>
          <p:nvPr/>
        </p:nvSpPr>
        <p:spPr>
          <a:xfrm>
            <a:off x="4283968" y="5488632"/>
            <a:ext cx="3096344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※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）この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の値で</a:t>
            </a:r>
            <a:r>
              <a:rPr lang="en-US" altLang="ja-JP" sz="2000" dirty="0" smtClean="0"/>
              <a:t>CFT</a:t>
            </a:r>
            <a:r>
              <a:rPr lang="ja-JP" altLang="en-US" sz="2000" dirty="0" smtClean="0"/>
              <a:t>になる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コンテンツ プレースホルダ 2"/>
          <p:cNvSpPr txBox="1">
            <a:spLocks/>
          </p:cNvSpPr>
          <p:nvPr/>
        </p:nvSpPr>
        <p:spPr>
          <a:xfrm>
            <a:off x="4849688" y="5885656"/>
            <a:ext cx="3250704" cy="351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Israel,Kounnas,Orlando,Petropoulos,2004</a:t>
            </a:r>
            <a:endParaRPr kumimoji="1" lang="ja-JP" altLang="en-US" sz="1400" b="0" i="0" u="none" strike="noStrike" kern="1200" cap="none" spc="0" normalizeH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1187624" y="1124744"/>
            <a:ext cx="2541884" cy="313030"/>
          </a:xfrm>
          <a:prstGeom prst="rect">
            <a:avLst/>
          </a:prstGeom>
        </p:spPr>
      </p:pic>
      <p:pic>
        <p:nvPicPr>
          <p:cNvPr id="6" name="図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1687062" y="1586961"/>
            <a:ext cx="1535431" cy="329871"/>
          </a:xfrm>
          <a:prstGeom prst="rect">
            <a:avLst/>
          </a:prstGeom>
        </p:spPr>
      </p:pic>
      <p:pic>
        <p:nvPicPr>
          <p:cNvPr id="7" name="図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6202208" y="1124744"/>
            <a:ext cx="956920" cy="263499"/>
          </a:xfrm>
          <a:prstGeom prst="rect">
            <a:avLst/>
          </a:prstGeom>
        </p:spPr>
      </p:pic>
      <p:pic>
        <p:nvPicPr>
          <p:cNvPr id="8" name="図 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5747875" y="1566475"/>
            <a:ext cx="1848461" cy="329871"/>
          </a:xfrm>
          <a:prstGeom prst="rect">
            <a:avLst/>
          </a:prstGeom>
        </p:spPr>
      </p:pic>
      <p:pic>
        <p:nvPicPr>
          <p:cNvPr id="9" name="図 8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1187624" y="4975876"/>
            <a:ext cx="2558723" cy="313029"/>
          </a:xfrm>
          <a:prstGeom prst="rect">
            <a:avLst/>
          </a:prstGeom>
        </p:spPr>
      </p:pic>
      <p:pic>
        <p:nvPicPr>
          <p:cNvPr id="10" name="図 9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1616743" y="5451427"/>
            <a:ext cx="1684022" cy="329871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971600" y="4797152"/>
            <a:ext cx="2952328" cy="115212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5220072" y="908720"/>
            <a:ext cx="2952328" cy="115212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>
            <a:stCxn id="17" idx="3"/>
            <a:endCxn id="12" idx="1"/>
          </p:cNvCxnSpPr>
          <p:nvPr/>
        </p:nvCxnSpPr>
        <p:spPr>
          <a:xfrm>
            <a:off x="3923928" y="1484784"/>
            <a:ext cx="1296144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17" idx="2"/>
            <a:endCxn id="11" idx="0"/>
          </p:cNvCxnSpPr>
          <p:nvPr/>
        </p:nvCxnSpPr>
        <p:spPr>
          <a:xfrm rot="5400000">
            <a:off x="1079612" y="3429000"/>
            <a:ext cx="2736304" cy="15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lum/>
          </a:blip>
          <a:stretch>
            <a:fillRect/>
          </a:stretch>
        </p:blipFill>
        <p:spPr>
          <a:xfrm>
            <a:off x="1488509" y="3599540"/>
            <a:ext cx="1997051" cy="379401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971600" y="2996952"/>
            <a:ext cx="2952328" cy="115212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971600" y="908720"/>
            <a:ext cx="2952328" cy="11521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コンテンツ プレースホルダ 2"/>
          <p:cNvSpPr>
            <a:spLocks noGrp="1"/>
          </p:cNvSpPr>
          <p:nvPr>
            <p:ph idx="1"/>
          </p:nvPr>
        </p:nvSpPr>
        <p:spPr>
          <a:xfrm>
            <a:off x="4211960" y="1484784"/>
            <a:ext cx="648072" cy="388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ja-JP" sz="2000" dirty="0" smtClean="0"/>
              <a:t>CFT</a:t>
            </a:r>
          </a:p>
        </p:txBody>
      </p:sp>
      <p:sp>
        <p:nvSpPr>
          <p:cNvPr id="19" name="コンテンツ プレースホルダ 2"/>
          <p:cNvSpPr txBox="1">
            <a:spLocks/>
          </p:cNvSpPr>
          <p:nvPr/>
        </p:nvSpPr>
        <p:spPr>
          <a:xfrm>
            <a:off x="2483768" y="2320280"/>
            <a:ext cx="648072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CFT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 rot="10800000" flipV="1">
            <a:off x="4283968" y="1412776"/>
            <a:ext cx="504056" cy="43204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図 20" descr="txp_fi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lum/>
          </a:blip>
          <a:stretch>
            <a:fillRect/>
          </a:stretch>
        </p:blipFill>
        <p:spPr>
          <a:xfrm>
            <a:off x="1554689" y="3141132"/>
            <a:ext cx="1865302" cy="32987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60648"/>
            <a:ext cx="2026568" cy="388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ja-JP" altLang="en-US" sz="2000" dirty="0" smtClean="0"/>
              <a:t>カレント代数</a:t>
            </a:r>
            <a:endParaRPr lang="en-US" altLang="ja-JP" sz="2000" dirty="0" smtClean="0"/>
          </a:p>
        </p:txBody>
      </p:sp>
      <p:pic>
        <p:nvPicPr>
          <p:cNvPr id="9" name="図 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67245" y="2564904"/>
            <a:ext cx="7677163" cy="990602"/>
          </a:xfrm>
          <a:prstGeom prst="rect">
            <a:avLst/>
          </a:prstGeom>
        </p:spPr>
      </p:pic>
      <p:pic>
        <p:nvPicPr>
          <p:cNvPr id="6" name="図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563371" y="1089659"/>
            <a:ext cx="6454761" cy="907391"/>
          </a:xfrm>
          <a:prstGeom prst="rect">
            <a:avLst/>
          </a:prstGeom>
        </p:spPr>
      </p:pic>
      <p:pic>
        <p:nvPicPr>
          <p:cNvPr id="7" name="図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589076" y="4146869"/>
            <a:ext cx="6835151" cy="145222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837372" y="3131797"/>
            <a:ext cx="7479044" cy="907391"/>
          </a:xfrm>
          <a:prstGeom prst="rect">
            <a:avLst/>
          </a:prstGeom>
        </p:spPr>
      </p:pic>
      <p:pic>
        <p:nvPicPr>
          <p:cNvPr id="10" name="図 9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611560" y="1082905"/>
            <a:ext cx="1865303" cy="329871"/>
          </a:xfrm>
          <a:prstGeom prst="rect">
            <a:avLst/>
          </a:prstGeom>
        </p:spPr>
      </p:pic>
      <p:sp>
        <p:nvSpPr>
          <p:cNvPr id="12" name="コンテンツ プレースホルダ 2"/>
          <p:cNvSpPr>
            <a:spLocks noGrp="1"/>
          </p:cNvSpPr>
          <p:nvPr>
            <p:ph idx="1"/>
          </p:nvPr>
        </p:nvSpPr>
        <p:spPr>
          <a:xfrm>
            <a:off x="2555776" y="1096144"/>
            <a:ext cx="1450504" cy="388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ja-JP" altLang="en-US" sz="2000" dirty="0" smtClean="0"/>
              <a:t>の場合には</a:t>
            </a:r>
            <a:endParaRPr lang="en-US" altLang="ja-JP" sz="2000" dirty="0" smtClean="0"/>
          </a:p>
        </p:txBody>
      </p:sp>
      <p:sp>
        <p:nvSpPr>
          <p:cNvPr id="14" name="角丸四角形 13"/>
          <p:cNvSpPr/>
          <p:nvPr/>
        </p:nvSpPr>
        <p:spPr>
          <a:xfrm>
            <a:off x="467544" y="1628800"/>
            <a:ext cx="8064896" cy="439248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861191" y="1907636"/>
            <a:ext cx="6454761" cy="907391"/>
          </a:xfrm>
          <a:prstGeom prst="rect">
            <a:avLst/>
          </a:prstGeom>
        </p:spPr>
      </p:pic>
      <p:pic>
        <p:nvPicPr>
          <p:cNvPr id="13" name="図 12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886890" y="4364053"/>
            <a:ext cx="6835150" cy="13700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332656"/>
            <a:ext cx="2530624" cy="388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ja-JP" altLang="en-US" sz="2000" dirty="0" smtClean="0"/>
              <a:t>弦理論側の可積分性</a:t>
            </a:r>
            <a:endParaRPr kumimoji="1" lang="ja-JP" altLang="en-US" sz="2000" dirty="0"/>
          </a:p>
        </p:txBody>
      </p:sp>
      <p:sp>
        <p:nvSpPr>
          <p:cNvPr id="10" name="コンテンツ プレースホルダ 2"/>
          <p:cNvSpPr txBox="1">
            <a:spLocks/>
          </p:cNvSpPr>
          <p:nvPr/>
        </p:nvSpPr>
        <p:spPr>
          <a:xfrm>
            <a:off x="2420144" y="4221088"/>
            <a:ext cx="223224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一般に古典可積分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2996208" y="3040360"/>
            <a:ext cx="3096344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dirty="0" smtClean="0"/>
              <a:t>s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emisymmetric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supercoset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コンテンツ プレースホルダ 2"/>
          <p:cNvSpPr txBox="1">
            <a:spLocks/>
          </p:cNvSpPr>
          <p:nvPr/>
        </p:nvSpPr>
        <p:spPr>
          <a:xfrm>
            <a:off x="2636168" y="1988840"/>
            <a:ext cx="2304256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Virasoro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条件を無視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コンテンツ プレースホルダ 2"/>
          <p:cNvSpPr txBox="1">
            <a:spLocks/>
          </p:cNvSpPr>
          <p:nvPr/>
        </p:nvSpPr>
        <p:spPr>
          <a:xfrm>
            <a:off x="1412032" y="1340768"/>
            <a:ext cx="410445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AdS</a:t>
            </a:r>
            <a:r>
              <a:rPr kumimoji="1" lang="en-US" altLang="ja-JP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×S</a:t>
            </a:r>
            <a:r>
              <a:rPr kumimoji="1" lang="en-US" altLang="ja-JP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上の</a:t>
            </a:r>
            <a:r>
              <a:rPr lang="en-US" altLang="ja-JP" sz="2000" dirty="0" smtClean="0"/>
              <a:t>type </a:t>
            </a:r>
            <a:r>
              <a:rPr lang="en-US" altLang="ja-JP" sz="2000" dirty="0" err="1" smtClean="0"/>
              <a:t>ⅡB</a:t>
            </a:r>
            <a:r>
              <a:rPr lang="en-US" altLang="ja-JP" sz="2000" dirty="0" smtClean="0"/>
              <a:t> super string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コンテンツ プレースホルダ 2"/>
          <p:cNvSpPr txBox="1">
            <a:spLocks/>
          </p:cNvSpPr>
          <p:nvPr/>
        </p:nvSpPr>
        <p:spPr>
          <a:xfrm>
            <a:off x="1412032" y="2636912"/>
            <a:ext cx="553623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dirty="0" err="1" smtClean="0"/>
              <a:t>c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oset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PSU(2,2|4)/(SO(1,4)×SO(5))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上のシグマ模型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rot="5400000">
            <a:off x="2060104" y="2204070"/>
            <a:ext cx="864096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132112" y="2996952"/>
            <a:ext cx="288032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rot="5400000">
            <a:off x="2959410" y="3825044"/>
            <a:ext cx="792088" cy="15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コンテンツ プレースホルダ 2"/>
          <p:cNvSpPr txBox="1">
            <a:spLocks/>
          </p:cNvSpPr>
          <p:nvPr/>
        </p:nvSpPr>
        <p:spPr>
          <a:xfrm>
            <a:off x="2411760" y="4653136"/>
            <a:ext cx="324036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000" dirty="0" smtClean="0"/>
              <a:t>無限次元対称性が存在する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コンテンツ プレースホルダ 2"/>
          <p:cNvSpPr txBox="1">
            <a:spLocks/>
          </p:cNvSpPr>
          <p:nvPr/>
        </p:nvSpPr>
        <p:spPr>
          <a:xfrm>
            <a:off x="3049488" y="404664"/>
            <a:ext cx="2386608" cy="351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1400" dirty="0" smtClean="0">
                <a:solidFill>
                  <a:schemeClr val="bg2">
                    <a:lumMod val="25000"/>
                  </a:schemeClr>
                </a:solidFill>
              </a:rPr>
              <a:t>Bena,Polchinski,Roiban,2003</a:t>
            </a:r>
            <a:endParaRPr kumimoji="1" lang="ja-JP" altLang="en-US" sz="1400" b="0" i="0" u="none" strike="noStrike" kern="1200" cap="none" spc="0" normalizeH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1043608" y="996912"/>
            <a:ext cx="4011937" cy="511151"/>
          </a:xfrm>
          <a:prstGeom prst="rect">
            <a:avLst/>
          </a:prstGeom>
        </p:spPr>
      </p:pic>
      <p:pic>
        <p:nvPicPr>
          <p:cNvPr id="5" name="図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1043608" y="1789000"/>
            <a:ext cx="4011937" cy="511151"/>
          </a:xfrm>
          <a:prstGeom prst="rect">
            <a:avLst/>
          </a:prstGeom>
        </p:spPr>
      </p:pic>
      <p:pic>
        <p:nvPicPr>
          <p:cNvPr id="6" name="図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1040118" y="2481897"/>
            <a:ext cx="5134289" cy="1667183"/>
          </a:xfrm>
          <a:prstGeom prst="rect">
            <a:avLst/>
          </a:prstGeom>
        </p:spPr>
      </p:pic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60648"/>
            <a:ext cx="1594520" cy="388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ja-JP" sz="2000" dirty="0" err="1" smtClean="0"/>
              <a:t>Yangian</a:t>
            </a:r>
            <a:r>
              <a:rPr lang="ja-JP" altLang="en-US" sz="2000" dirty="0" smtClean="0"/>
              <a:t>代数</a:t>
            </a:r>
            <a:endParaRPr lang="en-US" altLang="ja-JP" sz="2000" dirty="0" smtClean="0"/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961256" y="4768552"/>
            <a:ext cx="3898776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000" dirty="0" smtClean="0"/>
              <a:t>この場合も</a:t>
            </a:r>
            <a:r>
              <a:rPr lang="en-US" altLang="ja-JP" sz="2000" dirty="0" err="1" smtClean="0"/>
              <a:t>Serre</a:t>
            </a:r>
            <a:r>
              <a:rPr lang="ja-JP" altLang="en-US" sz="2000" dirty="0" smtClean="0"/>
              <a:t>関係式は成り立つ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60648"/>
            <a:ext cx="1450504" cy="388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ja-JP" sz="2000" dirty="0" smtClean="0"/>
              <a:t>local charge</a:t>
            </a:r>
          </a:p>
        </p:txBody>
      </p:sp>
      <p:pic>
        <p:nvPicPr>
          <p:cNvPr id="19" name="図 1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1331640" y="3861048"/>
            <a:ext cx="5448311" cy="428931"/>
          </a:xfrm>
          <a:prstGeom prst="rect">
            <a:avLst/>
          </a:prstGeom>
        </p:spPr>
      </p:pic>
      <p:sp>
        <p:nvSpPr>
          <p:cNvPr id="21" name="角丸四角形 20"/>
          <p:cNvSpPr/>
          <p:nvPr/>
        </p:nvSpPr>
        <p:spPr>
          <a:xfrm>
            <a:off x="2483768" y="5085184"/>
            <a:ext cx="3744416" cy="10081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1403648" y="1130980"/>
            <a:ext cx="5745488" cy="857860"/>
          </a:xfrm>
          <a:prstGeom prst="rect">
            <a:avLst/>
          </a:prstGeom>
        </p:spPr>
      </p:pic>
      <p:pic>
        <p:nvPicPr>
          <p:cNvPr id="26" name="図 2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952730" y="2276872"/>
            <a:ext cx="7379982" cy="857860"/>
          </a:xfrm>
          <a:prstGeom prst="rect">
            <a:avLst/>
          </a:prstGeom>
        </p:spPr>
      </p:pic>
      <p:pic>
        <p:nvPicPr>
          <p:cNvPr id="27" name="図 26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2688007" y="5255859"/>
            <a:ext cx="3252145" cy="69342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932163" y="3069901"/>
            <a:ext cx="1865303" cy="329871"/>
          </a:xfrm>
          <a:prstGeom prst="rect">
            <a:avLst/>
          </a:prstGeom>
        </p:spPr>
      </p:pic>
      <p:sp>
        <p:nvSpPr>
          <p:cNvPr id="13" name="コンテンツ プレースホルダ 2"/>
          <p:cNvSpPr txBox="1">
            <a:spLocks/>
          </p:cNvSpPr>
          <p:nvPr/>
        </p:nvSpPr>
        <p:spPr>
          <a:xfrm>
            <a:off x="2876379" y="3083140"/>
            <a:ext cx="1450504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の場合には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コンテンツ プレースホルダ 2"/>
          <p:cNvSpPr txBox="1">
            <a:spLocks/>
          </p:cNvSpPr>
          <p:nvPr/>
        </p:nvSpPr>
        <p:spPr>
          <a:xfrm>
            <a:off x="1187624" y="5128592"/>
            <a:ext cx="2520280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dirty="0" smtClean="0"/>
              <a:t>non-local </a:t>
            </a:r>
            <a:r>
              <a:rPr lang="en-US" altLang="ja-JP" sz="2000" dirty="0" err="1" smtClean="0"/>
              <a:t>chrge</a:t>
            </a:r>
            <a:r>
              <a:rPr lang="ja-JP" altLang="en-US" sz="2000" dirty="0" smtClean="0"/>
              <a:t>と可換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図 1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1404280" y="1389398"/>
            <a:ext cx="4011934" cy="594361"/>
          </a:xfrm>
          <a:prstGeom prst="rect">
            <a:avLst/>
          </a:prstGeom>
        </p:spPr>
      </p:pic>
      <p:pic>
        <p:nvPicPr>
          <p:cNvPr id="20" name="図 19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1722857" y="3585579"/>
            <a:ext cx="3516633" cy="560680"/>
          </a:xfrm>
          <a:prstGeom prst="rect">
            <a:avLst/>
          </a:prstGeom>
        </p:spPr>
      </p:pic>
      <p:sp>
        <p:nvSpPr>
          <p:cNvPr id="21" name="コンテンツ プレースホルダ 2"/>
          <p:cNvSpPr txBox="1">
            <a:spLocks/>
          </p:cNvSpPr>
          <p:nvPr/>
        </p:nvSpPr>
        <p:spPr>
          <a:xfrm>
            <a:off x="683568" y="476672"/>
            <a:ext cx="2952328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dirty="0" smtClean="0"/>
              <a:t>e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nergy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-momentum tensor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直線矢印コネクタ 66"/>
          <p:cNvCxnSpPr>
            <a:stCxn id="57" idx="3"/>
            <a:endCxn id="44" idx="1"/>
          </p:cNvCxnSpPr>
          <p:nvPr/>
        </p:nvCxnSpPr>
        <p:spPr>
          <a:xfrm>
            <a:off x="4067944" y="5733256"/>
            <a:ext cx="1584176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>
            <a:stCxn id="57" idx="0"/>
            <a:endCxn id="17" idx="2"/>
          </p:cNvCxnSpPr>
          <p:nvPr/>
        </p:nvCxnSpPr>
        <p:spPr>
          <a:xfrm rot="5400000" flipH="1" flipV="1">
            <a:off x="2231740" y="4797152"/>
            <a:ext cx="72008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>
            <a:stCxn id="44" idx="0"/>
            <a:endCxn id="12" idx="2"/>
          </p:cNvCxnSpPr>
          <p:nvPr/>
        </p:nvCxnSpPr>
        <p:spPr>
          <a:xfrm rot="5400000" flipH="1" flipV="1">
            <a:off x="6768244" y="4797152"/>
            <a:ext cx="72008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1619672" y="3891217"/>
            <a:ext cx="1848461" cy="329871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5652120" y="3284984"/>
            <a:ext cx="2952328" cy="11521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>
            <a:stCxn id="17" idx="3"/>
            <a:endCxn id="12" idx="1"/>
          </p:cNvCxnSpPr>
          <p:nvPr/>
        </p:nvCxnSpPr>
        <p:spPr>
          <a:xfrm>
            <a:off x="4067944" y="3861048"/>
            <a:ext cx="1584176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38" idx="2"/>
            <a:endCxn id="12" idx="0"/>
          </p:cNvCxnSpPr>
          <p:nvPr/>
        </p:nvCxnSpPr>
        <p:spPr>
          <a:xfrm rot="5400000">
            <a:off x="6804248" y="2960948"/>
            <a:ext cx="648072" cy="15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角丸四角形 16"/>
          <p:cNvSpPr/>
          <p:nvPr/>
        </p:nvSpPr>
        <p:spPr>
          <a:xfrm>
            <a:off x="1115616" y="3284984"/>
            <a:ext cx="2952328" cy="11521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6012160" y="3938624"/>
            <a:ext cx="2311072" cy="379401"/>
          </a:xfrm>
          <a:prstGeom prst="rect">
            <a:avLst/>
          </a:prstGeom>
        </p:spPr>
      </p:pic>
      <p:pic>
        <p:nvPicPr>
          <p:cNvPr id="23" name="図 2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lum/>
          </a:blip>
          <a:stretch>
            <a:fillRect/>
          </a:stretch>
        </p:blipFill>
        <p:spPr>
          <a:xfrm>
            <a:off x="6169312" y="3496893"/>
            <a:ext cx="2013893" cy="313029"/>
          </a:xfrm>
          <a:prstGeom prst="rect">
            <a:avLst/>
          </a:prstGeom>
        </p:spPr>
      </p:pic>
      <p:pic>
        <p:nvPicPr>
          <p:cNvPr id="25" name="図 24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lum/>
          </a:blip>
          <a:stretch>
            <a:fillRect/>
          </a:stretch>
        </p:blipFill>
        <p:spPr>
          <a:xfrm>
            <a:off x="1743499" y="3419971"/>
            <a:ext cx="1600811" cy="313029"/>
          </a:xfrm>
          <a:prstGeom prst="rect">
            <a:avLst/>
          </a:prstGeom>
        </p:spPr>
      </p:pic>
      <p:pic>
        <p:nvPicPr>
          <p:cNvPr id="26" name="図 25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lum/>
          </a:blip>
          <a:stretch>
            <a:fillRect/>
          </a:stretch>
        </p:blipFill>
        <p:spPr>
          <a:xfrm>
            <a:off x="6350136" y="1628800"/>
            <a:ext cx="1551281" cy="313029"/>
          </a:xfrm>
          <a:prstGeom prst="rect">
            <a:avLst/>
          </a:prstGeom>
        </p:spPr>
      </p:pic>
      <p:pic>
        <p:nvPicPr>
          <p:cNvPr id="27" name="図 26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lum/>
          </a:blip>
          <a:stretch>
            <a:fillRect/>
          </a:stretch>
        </p:blipFill>
        <p:spPr>
          <a:xfrm>
            <a:off x="6050275" y="2083865"/>
            <a:ext cx="2145641" cy="379401"/>
          </a:xfrm>
          <a:prstGeom prst="rect">
            <a:avLst/>
          </a:prstGeom>
        </p:spPr>
      </p:pic>
      <p:cxnSp>
        <p:nvCxnSpPr>
          <p:cNvPr id="30" name="直線矢印コネクタ 29"/>
          <p:cNvCxnSpPr>
            <a:stCxn id="41" idx="2"/>
            <a:endCxn id="17" idx="0"/>
          </p:cNvCxnSpPr>
          <p:nvPr/>
        </p:nvCxnSpPr>
        <p:spPr>
          <a:xfrm rot="5400000">
            <a:off x="2267744" y="2960948"/>
            <a:ext cx="648072" cy="15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41" idx="3"/>
            <a:endCxn id="38" idx="1"/>
          </p:cNvCxnSpPr>
          <p:nvPr/>
        </p:nvCxnSpPr>
        <p:spPr>
          <a:xfrm>
            <a:off x="4067944" y="2060848"/>
            <a:ext cx="1584176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図 32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lum/>
          </a:blip>
          <a:stretch>
            <a:fillRect/>
          </a:stretch>
        </p:blipFill>
        <p:spPr>
          <a:xfrm>
            <a:off x="1739941" y="1865964"/>
            <a:ext cx="1684022" cy="329871"/>
          </a:xfrm>
          <a:prstGeom prst="rect">
            <a:avLst/>
          </a:prstGeom>
        </p:spPr>
      </p:pic>
      <p:sp>
        <p:nvSpPr>
          <p:cNvPr id="38" name="角丸四角形 37"/>
          <p:cNvSpPr/>
          <p:nvPr/>
        </p:nvSpPr>
        <p:spPr>
          <a:xfrm>
            <a:off x="5652120" y="1484784"/>
            <a:ext cx="2952328" cy="11521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角丸四角形 40"/>
          <p:cNvSpPr/>
          <p:nvPr/>
        </p:nvSpPr>
        <p:spPr>
          <a:xfrm>
            <a:off x="1115616" y="1484784"/>
            <a:ext cx="2952328" cy="11521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角丸四角形 43"/>
          <p:cNvSpPr/>
          <p:nvPr/>
        </p:nvSpPr>
        <p:spPr>
          <a:xfrm>
            <a:off x="5652120" y="5157192"/>
            <a:ext cx="2952328" cy="11521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7" name="図 46" descr="txp_fi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lum/>
          </a:blip>
          <a:stretch>
            <a:fillRect/>
          </a:stretch>
        </p:blipFill>
        <p:spPr>
          <a:xfrm>
            <a:off x="6154794" y="5301208"/>
            <a:ext cx="1865303" cy="329871"/>
          </a:xfrm>
          <a:prstGeom prst="rect">
            <a:avLst/>
          </a:prstGeom>
        </p:spPr>
      </p:pic>
      <p:pic>
        <p:nvPicPr>
          <p:cNvPr id="48" name="図 47" descr="txp_fig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lum/>
          </a:blip>
          <a:stretch>
            <a:fillRect/>
          </a:stretch>
        </p:blipFill>
        <p:spPr>
          <a:xfrm>
            <a:off x="6084168" y="5756274"/>
            <a:ext cx="1997050" cy="379400"/>
          </a:xfrm>
          <a:prstGeom prst="rect">
            <a:avLst/>
          </a:prstGeom>
        </p:spPr>
      </p:pic>
      <p:sp>
        <p:nvSpPr>
          <p:cNvPr id="57" name="角丸四角形 56"/>
          <p:cNvSpPr/>
          <p:nvPr/>
        </p:nvSpPr>
        <p:spPr>
          <a:xfrm>
            <a:off x="1115616" y="5157192"/>
            <a:ext cx="2952328" cy="11521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5" name="図 64" descr="txp_fig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lum/>
          </a:blip>
          <a:stretch>
            <a:fillRect/>
          </a:stretch>
        </p:blipFill>
        <p:spPr>
          <a:xfrm>
            <a:off x="1770549" y="5781838"/>
            <a:ext cx="1535430" cy="329871"/>
          </a:xfrm>
          <a:prstGeom prst="rect">
            <a:avLst/>
          </a:prstGeom>
        </p:spPr>
      </p:pic>
      <p:pic>
        <p:nvPicPr>
          <p:cNvPr id="66" name="図 65" descr="txp_fig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lum/>
          </a:blip>
          <a:stretch>
            <a:fillRect/>
          </a:stretch>
        </p:blipFill>
        <p:spPr>
          <a:xfrm>
            <a:off x="1909919" y="5342483"/>
            <a:ext cx="1270942" cy="247650"/>
          </a:xfrm>
          <a:prstGeom prst="rect">
            <a:avLst/>
          </a:prstGeom>
        </p:spPr>
      </p:pic>
      <p:sp>
        <p:nvSpPr>
          <p:cNvPr id="70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562074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562074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>Symmetric </a:t>
            </a:r>
            <a:r>
              <a:rPr kumimoji="1" lang="en-US" altLang="ja-JP" dirty="0" err="1" smtClean="0"/>
              <a:t>Coset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73224" y="1168152"/>
            <a:ext cx="2962672" cy="388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ja-JP" sz="2000" dirty="0" smtClean="0"/>
              <a:t>Symmetric </a:t>
            </a:r>
            <a:r>
              <a:rPr lang="en-US" altLang="ja-JP" sz="2000" dirty="0" err="1" smtClean="0"/>
              <a:t>coset</a:t>
            </a:r>
            <a:r>
              <a:rPr kumimoji="1" lang="ja-JP" altLang="en-US" sz="2000" dirty="0" smtClean="0"/>
              <a:t>の</a:t>
            </a:r>
            <a:r>
              <a:rPr lang="ja-JP" altLang="en-US" sz="2000" dirty="0" smtClean="0"/>
              <a:t>定義</a:t>
            </a:r>
            <a:endParaRPr kumimoji="1" lang="ja-JP" altLang="en-US" sz="2000" dirty="0"/>
          </a:p>
        </p:txBody>
      </p:sp>
      <p:pic>
        <p:nvPicPr>
          <p:cNvPr id="15" name="図 1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971600" y="1786145"/>
            <a:ext cx="1617653" cy="346711"/>
          </a:xfrm>
          <a:prstGeom prst="rect">
            <a:avLst/>
          </a:prstGeom>
        </p:spPr>
      </p:pic>
      <p:pic>
        <p:nvPicPr>
          <p:cNvPr id="20" name="図 19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3347864" y="1772816"/>
            <a:ext cx="1617653" cy="362561"/>
          </a:xfrm>
          <a:prstGeom prst="rect">
            <a:avLst/>
          </a:prstGeom>
        </p:spPr>
      </p:pic>
      <p:pic>
        <p:nvPicPr>
          <p:cNvPr id="21" name="図 20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1691680" y="2423409"/>
            <a:ext cx="1419532" cy="362561"/>
          </a:xfrm>
          <a:prstGeom prst="rect">
            <a:avLst/>
          </a:prstGeom>
        </p:spPr>
      </p:pic>
      <p:pic>
        <p:nvPicPr>
          <p:cNvPr id="22" name="図 2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1691680" y="2999473"/>
            <a:ext cx="1634493" cy="362561"/>
          </a:xfrm>
          <a:prstGeom prst="rect">
            <a:avLst/>
          </a:prstGeom>
        </p:spPr>
      </p:pic>
      <p:pic>
        <p:nvPicPr>
          <p:cNvPr id="23" name="図 22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2771800" y="4218567"/>
            <a:ext cx="1634493" cy="362561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067944" y="30019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r</a:t>
            </a:r>
            <a:r>
              <a:rPr kumimoji="1" lang="en-US" altLang="ja-JP" dirty="0" smtClean="0"/>
              <a:t>eductive</a:t>
            </a:r>
            <a:r>
              <a:rPr lang="ja-JP" altLang="en-US" dirty="0" smtClean="0"/>
              <a:t> </a:t>
            </a:r>
            <a:r>
              <a:rPr lang="en-US" altLang="ja-JP" dirty="0" smtClean="0"/>
              <a:t>condition</a:t>
            </a:r>
            <a:endParaRPr kumimoji="1" lang="ja-JP" altLang="en-US" dirty="0"/>
          </a:p>
        </p:txBody>
      </p:sp>
      <p:sp>
        <p:nvSpPr>
          <p:cNvPr id="35" name="角丸四角形 34"/>
          <p:cNvSpPr/>
          <p:nvPr/>
        </p:nvSpPr>
        <p:spPr>
          <a:xfrm>
            <a:off x="1259632" y="3861048"/>
            <a:ext cx="4680520" cy="9361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475656" y="3645024"/>
            <a:ext cx="1728192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Symmetric </a:t>
            </a:r>
            <a:r>
              <a:rPr lang="en-US" altLang="ja-JP" dirty="0" err="1" smtClean="0"/>
              <a:t>coset</a:t>
            </a:r>
            <a:endParaRPr kumimoji="1" lang="ja-JP" altLang="en-US" dirty="0"/>
          </a:p>
        </p:txBody>
      </p:sp>
      <p:pic>
        <p:nvPicPr>
          <p:cNvPr id="37" name="図 36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2605553" y="5281847"/>
            <a:ext cx="3813817" cy="362561"/>
          </a:xfrm>
          <a:prstGeom prst="rect">
            <a:avLst/>
          </a:prstGeom>
        </p:spPr>
      </p:pic>
      <p:pic>
        <p:nvPicPr>
          <p:cNvPr id="38" name="図 37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2602946" y="5857911"/>
            <a:ext cx="4705358" cy="379401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2195736" y="50131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例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376064"/>
            <a:ext cx="3744416" cy="388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kumimoji="1" lang="en-US" altLang="ja-JP" sz="2000" dirty="0" smtClean="0"/>
              <a:t>Symmetric </a:t>
            </a:r>
            <a:r>
              <a:rPr kumimoji="1" lang="en-US" altLang="ja-JP" sz="2000" dirty="0" err="1" smtClean="0"/>
              <a:t>coset</a:t>
            </a:r>
            <a:r>
              <a:rPr kumimoji="1" lang="ja-JP" altLang="en-US" sz="2000" dirty="0" smtClean="0"/>
              <a:t>上の</a:t>
            </a:r>
            <a:r>
              <a:rPr kumimoji="1" lang="en-US" altLang="ja-JP" sz="2000" dirty="0" smtClean="0"/>
              <a:t>sigma model</a:t>
            </a:r>
            <a:endParaRPr kumimoji="1" lang="ja-JP" altLang="en-US" sz="2000" dirty="0"/>
          </a:p>
        </p:txBody>
      </p:sp>
      <p:pic>
        <p:nvPicPr>
          <p:cNvPr id="5" name="図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971600" y="980728"/>
            <a:ext cx="1617653" cy="346711"/>
          </a:xfrm>
          <a:prstGeom prst="rect">
            <a:avLst/>
          </a:prstGeom>
        </p:spPr>
      </p:pic>
      <p:pic>
        <p:nvPicPr>
          <p:cNvPr id="6" name="図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1547664" y="1936789"/>
            <a:ext cx="1997053" cy="412091"/>
          </a:xfrm>
          <a:prstGeom prst="rect">
            <a:avLst/>
          </a:prstGeom>
        </p:spPr>
      </p:pic>
      <p:pic>
        <p:nvPicPr>
          <p:cNvPr id="7" name="図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4139952" y="1983799"/>
            <a:ext cx="874701" cy="31303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27584" y="14847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Maurer-</a:t>
            </a:r>
            <a:r>
              <a:rPr lang="en-US" altLang="ja-JP" dirty="0" err="1" smtClean="0"/>
              <a:t>Cartan</a:t>
            </a:r>
            <a:r>
              <a:rPr lang="en-US" altLang="ja-JP" dirty="0" smtClean="0"/>
              <a:t> one-form</a:t>
            </a:r>
            <a:endParaRPr kumimoji="1" lang="ja-JP" altLang="en-US" dirty="0"/>
          </a:p>
        </p:txBody>
      </p:sp>
      <p:pic>
        <p:nvPicPr>
          <p:cNvPr id="9" name="図 8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3073641" y="3707740"/>
            <a:ext cx="1155042" cy="346711"/>
          </a:xfrm>
          <a:prstGeom prst="rect">
            <a:avLst/>
          </a:prstGeom>
        </p:spPr>
      </p:pic>
      <p:pic>
        <p:nvPicPr>
          <p:cNvPr id="11" name="図 10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3120257" y="5013176"/>
            <a:ext cx="1105512" cy="313030"/>
          </a:xfrm>
          <a:prstGeom prst="rect">
            <a:avLst/>
          </a:prstGeom>
        </p:spPr>
      </p:pic>
      <p:pic>
        <p:nvPicPr>
          <p:cNvPr id="14" name="図 13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4637001" y="3721069"/>
            <a:ext cx="956920" cy="346711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281553" y="41397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の下で不変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09545" y="336765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l</a:t>
            </a:r>
            <a:r>
              <a:rPr kumimoji="1" lang="en-US" altLang="ja-JP" dirty="0" smtClean="0"/>
              <a:t>eft “global” transformation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09545" y="465876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right</a:t>
            </a:r>
            <a:r>
              <a:rPr kumimoji="1" lang="en-US" altLang="ja-JP" dirty="0" smtClean="0"/>
              <a:t> “local” transformation</a:t>
            </a:r>
            <a:endParaRPr kumimoji="1" lang="ja-JP" altLang="en-US" dirty="0"/>
          </a:p>
        </p:txBody>
      </p:sp>
      <p:pic>
        <p:nvPicPr>
          <p:cNvPr id="19" name="図 18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lum/>
          </a:blip>
          <a:stretch>
            <a:fillRect/>
          </a:stretch>
        </p:blipFill>
        <p:spPr>
          <a:xfrm>
            <a:off x="4665601" y="5059855"/>
            <a:ext cx="924230" cy="263499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2281553" y="53732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の下で</a:t>
            </a:r>
            <a:endParaRPr kumimoji="1" lang="ja-JP" altLang="en-US" dirty="0"/>
          </a:p>
        </p:txBody>
      </p:sp>
      <p:sp>
        <p:nvSpPr>
          <p:cNvPr id="21" name="角丸四角形 20"/>
          <p:cNvSpPr/>
          <p:nvPr/>
        </p:nvSpPr>
        <p:spPr>
          <a:xfrm>
            <a:off x="1403648" y="2996952"/>
            <a:ext cx="6192688" cy="309634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 descr="txp_fi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lum/>
          </a:blip>
          <a:stretch>
            <a:fillRect/>
          </a:stretch>
        </p:blipFill>
        <p:spPr>
          <a:xfrm>
            <a:off x="3217657" y="5373216"/>
            <a:ext cx="3730607" cy="412091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1835696" y="33569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835696" y="46438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②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1187624" y="620688"/>
            <a:ext cx="2261544" cy="346711"/>
          </a:xfrm>
          <a:prstGeom prst="rect">
            <a:avLst/>
          </a:prstGeom>
        </p:spPr>
      </p:pic>
      <p:pic>
        <p:nvPicPr>
          <p:cNvPr id="11" name="図 10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4139952" y="584487"/>
            <a:ext cx="2558725" cy="396241"/>
          </a:xfrm>
          <a:prstGeom prst="rect">
            <a:avLst/>
          </a:prstGeom>
        </p:spPr>
      </p:pic>
      <p:pic>
        <p:nvPicPr>
          <p:cNvPr id="13" name="図 1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2411760" y="3573016"/>
            <a:ext cx="3863347" cy="412091"/>
          </a:xfrm>
          <a:prstGeom prst="rect">
            <a:avLst/>
          </a:prstGeom>
        </p:spPr>
      </p:pic>
      <p:pic>
        <p:nvPicPr>
          <p:cNvPr id="15" name="図 14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2411760" y="3140968"/>
            <a:ext cx="2278385" cy="412091"/>
          </a:xfrm>
          <a:prstGeom prst="rect">
            <a:avLst/>
          </a:prstGeom>
        </p:spPr>
      </p:pic>
      <p:pic>
        <p:nvPicPr>
          <p:cNvPr id="17" name="図 16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2051720" y="1484784"/>
            <a:ext cx="3120396" cy="362561"/>
          </a:xfrm>
          <a:prstGeom prst="rect">
            <a:avLst/>
          </a:prstGeom>
        </p:spPr>
      </p:pic>
      <p:pic>
        <p:nvPicPr>
          <p:cNvPr id="18" name="図 17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2123728" y="5085184"/>
            <a:ext cx="1436372" cy="346711"/>
          </a:xfrm>
          <a:prstGeom prst="rect">
            <a:avLst/>
          </a:prstGeom>
        </p:spPr>
      </p:pic>
      <p:pic>
        <p:nvPicPr>
          <p:cNvPr id="19" name="図 18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3992148" y="5013176"/>
            <a:ext cx="2080263" cy="412091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2137537" y="2060848"/>
            <a:ext cx="2002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global G</a:t>
            </a:r>
            <a:r>
              <a:rPr lang="ja-JP" altLang="en-US" dirty="0" smtClean="0"/>
              <a:t> </a:t>
            </a:r>
            <a:r>
              <a:rPr lang="en-US" altLang="ja-JP" dirty="0" smtClean="0"/>
              <a:t>symmetric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513800" y="2060848"/>
            <a:ext cx="18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local</a:t>
            </a:r>
            <a:r>
              <a:rPr kumimoji="1" lang="en-US" altLang="ja-JP" dirty="0" smtClean="0"/>
              <a:t> H</a:t>
            </a:r>
            <a:r>
              <a:rPr lang="ja-JP" altLang="en-US" dirty="0" smtClean="0"/>
              <a:t> </a:t>
            </a:r>
            <a:r>
              <a:rPr lang="en-US" altLang="ja-JP" dirty="0" smtClean="0"/>
              <a:t>symmetric</a:t>
            </a:r>
            <a:endParaRPr kumimoji="1" lang="ja-JP" altLang="en-US" dirty="0"/>
          </a:p>
        </p:txBody>
      </p:sp>
      <p:sp>
        <p:nvSpPr>
          <p:cNvPr id="25" name="角丸四角形 24"/>
          <p:cNvSpPr/>
          <p:nvPr/>
        </p:nvSpPr>
        <p:spPr>
          <a:xfrm>
            <a:off x="1187624" y="1268760"/>
            <a:ext cx="5544616" cy="12961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220821" y="27089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local H transformation</a:t>
            </a:r>
            <a:r>
              <a:rPr lang="ja-JP" altLang="en-US" dirty="0" smtClean="0"/>
              <a:t>の下での変換性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691680" y="4499828"/>
            <a:ext cx="1368152" cy="36933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運動方程式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730096" y="5949280"/>
            <a:ext cx="24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l</a:t>
            </a:r>
            <a:r>
              <a:rPr kumimoji="1" lang="en-US" altLang="ja-JP" dirty="0" smtClean="0"/>
              <a:t>ocal H</a:t>
            </a:r>
            <a:r>
              <a:rPr kumimoji="1" lang="ja-JP" altLang="en-US" dirty="0" smtClean="0"/>
              <a:t>不変な</a:t>
            </a:r>
            <a:r>
              <a:rPr kumimoji="1" lang="en-US" altLang="ja-JP" dirty="0" smtClean="0"/>
              <a:t>G</a:t>
            </a:r>
            <a:r>
              <a:rPr kumimoji="1" lang="ja-JP" altLang="en-US" dirty="0" smtClean="0"/>
              <a:t>カレント</a:t>
            </a:r>
            <a:endParaRPr kumimoji="1" lang="ja-JP" altLang="en-US" dirty="0"/>
          </a:p>
        </p:txBody>
      </p:sp>
      <p:cxnSp>
        <p:nvCxnSpPr>
          <p:cNvPr id="31" name="直線矢印コネクタ 30"/>
          <p:cNvCxnSpPr/>
          <p:nvPr/>
        </p:nvCxnSpPr>
        <p:spPr>
          <a:xfrm rot="16200000" flipV="1">
            <a:off x="3934122" y="5723062"/>
            <a:ext cx="565978" cy="1030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958777" y="1905019"/>
            <a:ext cx="3549327" cy="362561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1340024" y="1547500"/>
            <a:ext cx="4816152" cy="9361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91680" y="1322184"/>
            <a:ext cx="187220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Flatness condition</a:t>
            </a:r>
            <a:endParaRPr kumimoji="1" lang="ja-JP" altLang="en-US" dirty="0"/>
          </a:p>
        </p:txBody>
      </p:sp>
      <p:sp>
        <p:nvSpPr>
          <p:cNvPr id="14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376064"/>
            <a:ext cx="2592288" cy="388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kumimoji="1" lang="ja-JP" altLang="en-US" sz="2000" dirty="0" smtClean="0"/>
              <a:t>保存カレントの</a:t>
            </a:r>
            <a:r>
              <a:rPr kumimoji="1" lang="en-US" altLang="ja-JP" sz="2000" dirty="0" smtClean="0"/>
              <a:t>flatness</a:t>
            </a:r>
            <a:endParaRPr kumimoji="1" lang="ja-JP" altLang="en-US" sz="2000" dirty="0"/>
          </a:p>
        </p:txBody>
      </p:sp>
      <p:cxnSp>
        <p:nvCxnSpPr>
          <p:cNvPr id="21" name="直線矢印コネクタ 20"/>
          <p:cNvCxnSpPr/>
          <p:nvPr/>
        </p:nvCxnSpPr>
        <p:spPr>
          <a:xfrm rot="5400000">
            <a:off x="1444695" y="3451463"/>
            <a:ext cx="193413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403648" y="44905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無限個の保存カレント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39952" y="44998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“l</a:t>
            </a:r>
            <a:r>
              <a:rPr kumimoji="1" lang="en-US" altLang="ja-JP" dirty="0" smtClean="0"/>
              <a:t>ocal”  &amp;  “non-local”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60648"/>
            <a:ext cx="2026568" cy="388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ja-JP" sz="2000" dirty="0" smtClean="0"/>
              <a:t>n</a:t>
            </a:r>
            <a:r>
              <a:rPr kumimoji="1" lang="en-US" altLang="ja-JP" sz="2000" dirty="0" smtClean="0"/>
              <a:t>on-local charge</a:t>
            </a:r>
            <a:endParaRPr kumimoji="1" lang="ja-JP" altLang="en-US" sz="2000" dirty="0"/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683568" y="952128"/>
            <a:ext cx="2016224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dirty="0" smtClean="0"/>
              <a:t>BIZZ construction</a:t>
            </a:r>
            <a:endParaRPr kumimoji="1" lang="en-US" altLang="ja-JP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図 10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5185532" y="4162409"/>
            <a:ext cx="1402692" cy="346711"/>
          </a:xfrm>
          <a:prstGeom prst="rect">
            <a:avLst/>
          </a:prstGeom>
        </p:spPr>
      </p:pic>
      <p:pic>
        <p:nvPicPr>
          <p:cNvPr id="12" name="図 1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5226190" y="5301208"/>
            <a:ext cx="3450266" cy="362561"/>
          </a:xfrm>
          <a:prstGeom prst="rect">
            <a:avLst/>
          </a:prstGeom>
        </p:spPr>
      </p:pic>
      <p:pic>
        <p:nvPicPr>
          <p:cNvPr id="14" name="図 13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1619672" y="5301208"/>
            <a:ext cx="2096113" cy="346711"/>
          </a:xfrm>
          <a:prstGeom prst="rect">
            <a:avLst/>
          </a:prstGeom>
        </p:spPr>
      </p:pic>
      <p:pic>
        <p:nvPicPr>
          <p:cNvPr id="15" name="図 14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1547664" y="4162409"/>
            <a:ext cx="2195173" cy="346711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1259632" y="2564904"/>
            <a:ext cx="2736304" cy="72008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1043608" y="3645024"/>
            <a:ext cx="3240360" cy="252028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/>
          <p:cNvCxnSpPr/>
          <p:nvPr/>
        </p:nvCxnSpPr>
        <p:spPr>
          <a:xfrm rot="10800000">
            <a:off x="3923928" y="5447745"/>
            <a:ext cx="115212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rot="10800000">
            <a:off x="3923929" y="4293096"/>
            <a:ext cx="115212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コンテンツ プレースホルダ 2"/>
          <p:cNvSpPr txBox="1">
            <a:spLocks/>
          </p:cNvSpPr>
          <p:nvPr/>
        </p:nvSpPr>
        <p:spPr>
          <a:xfrm>
            <a:off x="1043608" y="1528192"/>
            <a:ext cx="4536504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000" noProof="0" dirty="0" smtClean="0"/>
              <a:t>帰納的に高次の保存カレントを構成する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図 20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1466786" y="2764416"/>
            <a:ext cx="2294234" cy="346711"/>
          </a:xfrm>
          <a:prstGeom prst="rect">
            <a:avLst/>
          </a:prstGeom>
        </p:spPr>
      </p:pic>
      <p:sp>
        <p:nvSpPr>
          <p:cNvPr id="17" name="コンテンツ プレースホルダ 2"/>
          <p:cNvSpPr txBox="1">
            <a:spLocks/>
          </p:cNvSpPr>
          <p:nvPr/>
        </p:nvSpPr>
        <p:spPr>
          <a:xfrm>
            <a:off x="2627784" y="980728"/>
            <a:ext cx="3096344" cy="351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1400" dirty="0" smtClean="0">
                <a:solidFill>
                  <a:schemeClr val="bg2">
                    <a:lumMod val="25000"/>
                  </a:schemeClr>
                </a:solidFill>
              </a:rPr>
              <a:t>Brezin,Itzykson,Zinn-Justin,Zuber,1979</a:t>
            </a:r>
            <a:endParaRPr kumimoji="1" lang="ja-JP" altLang="en-US" sz="1400" b="0" i="0" u="none" strike="noStrike" kern="1200" cap="none" spc="0" normalizeH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4825768" y="2037397"/>
            <a:ext cx="3202616" cy="412091"/>
          </a:xfrm>
          <a:prstGeom prst="rect">
            <a:avLst/>
          </a:prstGeom>
        </p:spPr>
      </p:pic>
      <p:pic>
        <p:nvPicPr>
          <p:cNvPr id="15" name="図 1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1156872" y="4405486"/>
            <a:ext cx="3185775" cy="412091"/>
          </a:xfrm>
          <a:prstGeom prst="rect">
            <a:avLst/>
          </a:prstGeom>
        </p:spPr>
      </p:pic>
      <p:pic>
        <p:nvPicPr>
          <p:cNvPr id="17" name="図 1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2453016" y="4909542"/>
            <a:ext cx="1897993" cy="396241"/>
          </a:xfrm>
          <a:prstGeom prst="rect">
            <a:avLst/>
          </a:prstGeom>
        </p:spPr>
      </p:pic>
      <p:pic>
        <p:nvPicPr>
          <p:cNvPr id="18" name="図 1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2453016" y="5413598"/>
            <a:ext cx="2541884" cy="396241"/>
          </a:xfrm>
          <a:prstGeom prst="rect">
            <a:avLst/>
          </a:prstGeom>
        </p:spPr>
      </p:pic>
      <p:pic>
        <p:nvPicPr>
          <p:cNvPr id="19" name="図 18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lum/>
          </a:blip>
          <a:stretch>
            <a:fillRect/>
          </a:stretch>
        </p:blipFill>
        <p:spPr>
          <a:xfrm>
            <a:off x="2453016" y="5913079"/>
            <a:ext cx="2839064" cy="396241"/>
          </a:xfrm>
          <a:prstGeom prst="rect">
            <a:avLst/>
          </a:prstGeom>
        </p:spPr>
      </p:pic>
      <p:pic>
        <p:nvPicPr>
          <p:cNvPr id="21" name="図 20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lum/>
          </a:blip>
          <a:stretch>
            <a:fillRect/>
          </a:stretch>
        </p:blipFill>
        <p:spPr>
          <a:xfrm>
            <a:off x="2465471" y="6421710"/>
            <a:ext cx="594361" cy="247650"/>
          </a:xfrm>
          <a:prstGeom prst="rect">
            <a:avLst/>
          </a:prstGeom>
        </p:spPr>
      </p:pic>
      <p:sp>
        <p:nvSpPr>
          <p:cNvPr id="10" name="コンテンツ プレースホルダ 2"/>
          <p:cNvSpPr txBox="1">
            <a:spLocks/>
          </p:cNvSpPr>
          <p:nvPr/>
        </p:nvSpPr>
        <p:spPr>
          <a:xfrm>
            <a:off x="827584" y="1484784"/>
            <a:ext cx="4968552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noProof="0" dirty="0" smtClean="0"/>
              <a:t>(n-1)</a:t>
            </a:r>
            <a:r>
              <a:rPr lang="ja-JP" altLang="en-US" sz="2000" noProof="0" dirty="0" smtClean="0"/>
              <a:t>番目までの保存カレントができたとする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コンテンツ プレースホルダ 2"/>
          <p:cNvSpPr txBox="1">
            <a:spLocks/>
          </p:cNvSpPr>
          <p:nvPr/>
        </p:nvSpPr>
        <p:spPr>
          <a:xfrm>
            <a:off x="827584" y="476672"/>
            <a:ext cx="2448272" cy="38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noProof="0" dirty="0" smtClean="0"/>
              <a:t>0</a:t>
            </a:r>
            <a:r>
              <a:rPr lang="ja-JP" altLang="en-US" sz="2000" noProof="0" dirty="0" smtClean="0"/>
              <a:t>番目の保存カレント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図 19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lum/>
          </a:blip>
          <a:stretch>
            <a:fillRect/>
          </a:stretch>
        </p:blipFill>
        <p:spPr>
          <a:xfrm>
            <a:off x="1187624" y="2089448"/>
            <a:ext cx="2294234" cy="412091"/>
          </a:xfrm>
          <a:prstGeom prst="rect">
            <a:avLst/>
          </a:prstGeom>
        </p:spPr>
      </p:pic>
      <p:cxnSp>
        <p:nvCxnSpPr>
          <p:cNvPr id="23" name="直線矢印コネクタ 22"/>
          <p:cNvCxnSpPr/>
          <p:nvPr/>
        </p:nvCxnSpPr>
        <p:spPr>
          <a:xfrm>
            <a:off x="3563888" y="2233464"/>
            <a:ext cx="1152128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7308304" y="2492896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図 32" descr="txp_fi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lum/>
          </a:blip>
          <a:stretch>
            <a:fillRect/>
          </a:stretch>
        </p:blipFill>
        <p:spPr>
          <a:xfrm>
            <a:off x="1153497" y="901099"/>
            <a:ext cx="1617653" cy="396241"/>
          </a:xfrm>
          <a:prstGeom prst="rect">
            <a:avLst/>
          </a:prstGeom>
        </p:spPr>
      </p:pic>
      <p:pic>
        <p:nvPicPr>
          <p:cNvPr id="34" name="図 33" descr="txp_fig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lum/>
          </a:blip>
          <a:stretch>
            <a:fillRect/>
          </a:stretch>
        </p:blipFill>
        <p:spPr>
          <a:xfrm>
            <a:off x="2577073" y="3573016"/>
            <a:ext cx="2426975" cy="396241"/>
          </a:xfrm>
          <a:prstGeom prst="rect">
            <a:avLst/>
          </a:prstGeom>
        </p:spPr>
      </p:pic>
      <p:cxnSp>
        <p:nvCxnSpPr>
          <p:cNvPr id="35" name="直線矢印コネクタ 34"/>
          <p:cNvCxnSpPr/>
          <p:nvPr/>
        </p:nvCxnSpPr>
        <p:spPr>
          <a:xfrm rot="10800000" flipV="1">
            <a:off x="6732240" y="2492896"/>
            <a:ext cx="936104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図 27" descr="txp_fig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lum/>
          </a:blip>
          <a:stretch>
            <a:fillRect/>
          </a:stretch>
        </p:blipFill>
        <p:spPr>
          <a:xfrm>
            <a:off x="1187624" y="2708920"/>
            <a:ext cx="5448312" cy="478461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article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.5"/>
  <p:tag name="DEFAULTFONTSIZE" val="10"/>
  <p:tag name="DEFAULTWIDTH" val="657"/>
  <p:tag name="DEFAULTHEIGHT" val="29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dS_{n+1}=SO(n,2)/SO(n,1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285.0005"/>
  <p:tag name="PICTUREFILESIZE" val="1609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 Q_{(0)}^{A},Q_{(0)}^{B} \}_{\rm P}=\varepsilon^{AB}_{~~C}Q_{(0)}^{C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243.0005"/>
  <p:tag name="PICTUREFILESIZE" val="1553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 Q_{(0)}^{A},Q_{(1)}^{B} \}_{\rm P}=\varepsilon^{AB}_{~~C}Q_{(1)}^{C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243.0005"/>
  <p:tag name="PICTUREFILESIZE" val="1585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 Q_{(1)}^{A},Q_{(1)}^{B} \}_{\rm P}$\\&#10;$=\varepsilon^{AB}_{~~C}[Q_{(2)}^{C}+\frac{1}{12}Q_{(0)}^{C}Q_{(0)}^{D}Q_{(0)D}-CQ_{(0)}^{C}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402.9608"/>
  <p:tag name="PICTUREFILESIZE" val="3613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{\rm tr}(j_{\pm}^{2})=(1+A^{2}){\rm tr}(J_{\pm}^{2})-2(2C+C^{2}-A^{2})[{\rm tr}(T_{3}J_{\pm})]^{2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507.001"/>
  <p:tag name="PICTUREFILESIZE" val="2503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T_{\pm\pm}=-2{\rm tr}(J_{\pm}^{2})+4C[{\rm tr}(T_{3}J_{\pm})]^{2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330.0007"/>
  <p:tag name="PICTUREFILESIZE" val="1446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=\pm \sqrt{C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96.96024"/>
  <p:tag name="PICTUREFILESIZE" val="378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T_{\pm\pm}=-\frac{2}{1+C}{\rm tr}(j_{\pm}^{2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87.9804"/>
  <p:tag name="PICTUREFILESIZE" val="78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_{\pm}=\partial_{\pm}g\cdot g^{-1}-2C{\rm tr}(T_{3}J_{\pm})gT_{3}g^{-1}\pm A\partial_{\pm}(gT_{3}g^{-1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474.9609"/>
  <p:tag name="PICTUREFILESIZE" val="2233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=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57.96008"/>
  <p:tag name="PICTUREFILESIZE" val="209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^{3}~NLSM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02.0002"/>
  <p:tag name="PICTUREFILESIZE" val="588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M=G/H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97.98024"/>
  <p:tag name="PICTUREFILESIZE" val="472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q~S^{3}~NLSM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06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\neq 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57.96008"/>
  <p:tag name="PICTUREFILESIZE" val="276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U(2)_{\rm L} \times SU(2)_{\rm R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74.0003"/>
  <p:tag name="PICTUREFILESIZE" val="1020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U(2)_{\rm L} \times U(1)_{\rm R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59.9603"/>
  <p:tag name="PICTUREFILESIZE" val="871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_{\mu}^{imp}=j_{\mu}^{con}+A\epsilon_{\mu\nu}\partial^{\nu}(gT_{3}g^{-1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291.9606"/>
  <p:tag name="PICTUREFILESIZE" val="1694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_{\mu}^{con}=\partial_{\mu}g\cdot g^{-1}-2C{\rm tr}(T_{3}J_{\mu})gT_{3}g^{-1}-K\epsilon_{\mu\nu}j^{\nu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450.9609"/>
  <p:tag name="PICTUREFILESIZE" val="2282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{WZ}=\frac{2}{3}K \int_{0}^{1}ds \int dtdx \epsilon_{ijk}{\rm tr}(J_{s}^{i}J_{s}^{j}J_{s}^{k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351.0007"/>
  <p:tag name="PICTUREFILESIZE" val="2392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epsilon^{\mu\nu}(\partial_{\mu}j_{\nu}^{con}-j_{\mu}^{con}j_{\nu}^{con})$\\&#10;$=-(C-\frac{CK^{2}}{1+C})\epsilon^{\mu\nu}\partial_{\mu}(gT_{3}g^{-1})\partial_{\nu}(gT_{3}g^{-1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393.0008"/>
  <p:tag name="PICTUREFILESIZE" val="3802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=\pm \sqrt{C(1-\frac{K^{2}}{1+C}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96.9804"/>
  <p:tag name="PICTUREFILESIZE" val="1028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K=\pm\sqrt{1+C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41.0003"/>
  <p:tag name="PICTUREFILESIZE" val="49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_{\mu}= g^{-1}\partial_{\mu}g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20.9602"/>
  <p:tag name="PICTUREFILESIZE" val="578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epsilon^{\mu\nu}(\partial_{\mu}j_{\nu}^{imp}-j_{\mu}^{imp}j_{\nu}^{imp})$\\&#10;$=(A^{2}-C+\frac{CK^{2}}{1+C})\epsilon^{\mu\nu}\partial_{\mu}(gT_{3}g^{-1})\partial_{\nu}(gT_{3}g^{-1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430.9809"/>
  <p:tag name="PICTUREFILESIZE" val="4046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=0,~K=\pm 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53.9603"/>
  <p:tag name="PICTUREFILESIZE" val="475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^{3}~WZW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93.00016"/>
  <p:tag name="PICTUREFILESIZE" val="615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=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57.96008"/>
  <p:tag name="PICTUREFILESIZE" val="209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^{3}~WZNW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11.9602"/>
  <p:tag name="PICTUREFILESIZE" val="731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=-1,~K=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54.9803"/>
  <p:tag name="PICTUREFILESIZE" val="466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^{2}~NLSM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02.0002"/>
  <p:tag name="PICTUREFILESIZE" val="580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q~S^{3}~WZW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20.9602"/>
  <p:tag name="PICTUREFILESIZE" val="790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=K^{2}-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12.9802"/>
  <p:tag name="PICTUREFILESIZE" val="380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j_{t}^{A}(x),j_{x}^{B}(y)\}_{\rm P}$\\&#10;$=\varepsilon^{AB}_{~~C}j_{x}^{C}(x)\delta(x-y)+(1+C+\frac{K^{2}}{1+C})\delta^{AB}\partial_{x}\delta(x-y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465.0009"/>
  <p:tag name="PICTUREFILESIZE" val="4124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 \in G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52.98008"/>
  <p:tag name="PICTUREFILESIZE" val="277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j_{t}^{A}(x),j_{t}^{B}(y)\}_{\rm P}$\\&#10;$=\varepsilon^{AB}_{~~C}j_{t}^{C}(x)\delta(x-y)-2K\delta^{AB}\partial_{x}\delta(x-y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390.9608"/>
  <p:tag name="PICTUREFILESIZE" val="3472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j_{x}^{A}(x),j_{x}^{B}(y)\}_{\rm P}$\\&#10;$=-(C+\frac{K^{2}}{1+C})\varepsilon^{AB}_{~~C}j_{t}^{C}(x)\delta(x-y)$\\&#10;$-2K\varepsilon^{AB}_{~~C}j_{x}^{C}(x)\delta(x-y)-2K\delta^{AB}\partial_{x}\delta(x-y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414.0009"/>
  <p:tag name="PICTUREFILESIZE" val="5541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j_{t}^{A}(x),j_{x}^{B}(y)\}_{\rm P}$\\&#10;$=\varepsilon^{AB}_{~~C}j_{x}^{C}(x)\delta(x-y)+(1+K^{2})\delta^{AB}\partial_{x}\delta(x-y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453.0009"/>
  <p:tag name="PICTUREFILESIZE" val="3667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=K^{2}-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12.9802"/>
  <p:tag name="PICTUREFILESIZE" val="380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j_{t}^{A}(x),j_{t}^{B}(y)\}_{\rm P}$\\&#10;$=\varepsilon^{AB}_{~~C}j_{t}^{C}(x)\delta(x-y)-2K\delta^{AB}\partial_{x}\delta(x-y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390.9608"/>
  <p:tag name="PICTUREFILESIZE" val="3472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j_{x}^{A}(x),j_{x}^{B}(y)\}_{\rm P}$\\&#10;$=-K^{2}\varepsilon^{AB}_{~~C}j_{t}^{C}(x)\delta(x-y)$\\&#10;$-2K\varepsilon^{AB}_{~~C}j_{x}^{C}(x)\delta(x-y)-2K\delta^{AB}\partial_{x}\delta(x-y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414.0009"/>
  <p:tag name="PICTUREFILESIZE" val="5114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 Q_{(0)}^{A},Q_{(0)}^{B} \}_{\rm P}=\varepsilon^{AB}_{~~C}Q_{(0)}^{C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243.0005"/>
  <p:tag name="PICTUREFILESIZE" val="1553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 Q_{(0)}^{A},Q_{(1)}^{B} \}_{\rm P}=\varepsilon^{AB}_{~~C}Q_{(1)}^{C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243.0005"/>
  <p:tag name="PICTUREFILESIZE" val="1585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 Q_{(1)}^{A},Q_{(1)}^{B} \}_{\rm P}$\\&#10;$=\varepsilon^{AB}_{~~C}[Q_{(2)}^{C}+\frac{1}{12}Q_{(0)}^{C}Q_{(0)}^{D}Q_{(0)D}$\\&#10;$+2KQ_{(1)}^{C}-(C+\frac{K^2}{1+C})Q_{(0)}^{C}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310.9806"/>
  <p:tag name="PICTUREFILESIZE" val="4930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T_{\pm\pm}=-2{\rm tr}(J_{\pm}^{2})+4C[{\rm tr}(T_{3}J_{\pm})]^{2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330.0007"/>
  <p:tag name="PICTUREFILESIZE" val="144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 \rightarrow g'g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69.96016"/>
  <p:tag name="PICTUREFILESIZE" val="341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_{\pm}=\partial_{\pm}g\cdot g^{-1}-2C{\rm tr}(T_{3}J_{\pm})gT_{3}g^{-1}$\\&#10;$~~~~\mp K\partial_{\pm}g\cdot g^{-1}\pm A\partial_{\pm}(gT_{3}g^{-1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348.0007"/>
  <p:tag name="PICTUREFILESIZE" val="2821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{\rm tr}(j_{\pm}^{2})=((1\mp K)^{2}+A^{2}){\rm tr}(J_{\pm}^{2})$\\&#10;$~~~~~~~~~-2(2C(1\mp K)+C^{2}-A^{2})[{\rm tr}(T_{3}J_{\pm})]^{2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447.0009"/>
  <p:tag name="PICTUREFILESIZE" val="3335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=\pm \sqrt{C(1-\frac{K^{2}}{1+C}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96.9804"/>
  <p:tag name="PICTUREFILESIZE" val="1028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=K^{2}-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12.9802"/>
  <p:tag name="PICTUREFILESIZE" val="380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T_{\pm\pm}=-\frac{2(1+C)}{(1+C\mp K)^2}{\rm tr}(j_{\pm}^{2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243.0005"/>
  <p:tag name="PICTUREFILESIZE" val="1380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T_{\pm\pm}=-\frac{2}{(1\mp K)^2}{\rm tr}(j_{\pm}^{2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213.0005"/>
  <p:tag name="PICTUREFILESIZE" val="1004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^{3}~WZNW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11.9602"/>
  <p:tag name="PICTUREFILESIZE" val="731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q~S^{3}~WZNW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39.9803"/>
  <p:tag name="PICTUREFILESIZE" val="919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,K~general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21.9802"/>
  <p:tag name="PICTUREFILESIZE" val="685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K~general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96.96024"/>
  <p:tag name="PICTUREFILESIZE" val="527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 \rightarrow gh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66.96016"/>
  <p:tag name="PICTUREFILESIZE" val="334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~general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93.96016"/>
  <p:tag name="PICTUREFILESIZE" val="528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q~S^{3}~NLSM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06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^{3}~NLSM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02.0002"/>
  <p:tag name="PICTUREFILESIZE" val="588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=K^2-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12.9802"/>
  <p:tag name="PICTUREFILESIZE" val="380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q~S^{3}~WZW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20.9602"/>
  <p:tag name="PICTUREFILESIZE" val="790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^{3}~WZW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93.00016"/>
  <p:tag name="PICTUREFILESIZE" val="615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K=\pm 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76.98016"/>
  <p:tag name="PICTUREFILESIZE" val="197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' \in G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57.96008"/>
  <p:tag name="PICTUREFILESIZE" val="30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 \in H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55.98008"/>
  <p:tag name="PICTUREFILESIZE" val="236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_{\mu}\rightarrow h^{-1}\partial_{\mu}h+h^{-1}J_{\mu}h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225.9605"/>
  <p:tag name="PICTUREFILESIZE" val="996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_{\mu}=A_{\mu}+K_{\mu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36.9803"/>
  <p:tag name="PICTUREFILESIZE" val="55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ambda\gg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54.96008"/>
  <p:tag name="PICTUREFILESIZE" val="216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_{\mu} \in \hat{h},~K_{\mu} \in \hat{m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54.9803"/>
  <p:tag name="PICTUREFILESIZE" val="82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_{\mu}\rightarrow h^{-1}\partial_{\mu}h+h^{-1}A_{\mu}h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234.0005"/>
  <p:tag name="PICTUREFILESIZE" val="992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K_{\mu}\rightarrow h^{-1}K_{\mu}h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38.0003"/>
  <p:tag name="PICTUREFILESIZE" val="696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=\int dtdx {\rm tr} [K_{\mu}K^{\mu}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89.0004"/>
  <p:tag name="PICTUREFILESIZE" val="1010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partial^{\mu}k_{\mu}=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87.00016"/>
  <p:tag name="PICTUREFILESIZE" val="457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k_{\mu}=gK_{\mu}g^{-1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26.0002"/>
  <p:tag name="PICTUREFILESIZE" val="605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epsilon^{\mu\nu}(\partial_{\mu}k_{\nu}-2k_{\mu}k_{\nu})=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214.9805"/>
  <p:tag name="PICTUREFILESIZE" val="1163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partial^{\mu}j_{\mu}=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84.96016"/>
  <p:tag name="PICTUREFILESIZE" val="430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epsilon^{\mu\nu}(\partial_{\mu}j_{\nu}-\alpha j_{\mu}j_{\nu})=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208.9804"/>
  <p:tag name="PICTUREFILESIZE" val="1078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epsilon^{\mu\nu}D_{\mu}D_{\nu}=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26.9602"/>
  <p:tag name="PICTUREFILESIZE" val="58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ambda\ll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54.96008"/>
  <p:tag name="PICTUREFILESIZE" val="21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partial^{\mu}D_{\mu}=D_{\mu}\partial^{\mu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32.9602"/>
  <p:tag name="PICTUREFILESIZE" val="73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D_{\mu}=\partial_{\mu}-\alpha j_{\mu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38.9603"/>
  <p:tag name="PICTUREFILESIZE" val="640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_{(n-1)\mu}=\epsilon_{\mu\nu}\partial^{\nu}\chi_{(n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93.9804"/>
  <p:tag name="PICTUREFILESIZE" val="105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partial^{\mu}J_{(n)\mu}=\partial^{\mu}D_{\mu}\chi_{(n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92.9604"/>
  <p:tag name="PICTUREFILESIZE" val="120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=D_{\mu}\partial^{\mu}\chi_{(n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14.9602"/>
  <p:tag name="PICTUREFILESIZE" val="691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=\epsilon^{\mu\nu}D_{\mu}J_{(n-1)\nu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53.9603"/>
  <p:tag name="PICTUREFILESIZE" val="750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=\epsilon^{\mu\nu}D_{\mu}D_{\nu}\chi_{(n-1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71.9603"/>
  <p:tag name="PICTUREFILESIZE" val="864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=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36.00008"/>
  <p:tag name="PICTUREFILESIZE" val="99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partial^{\mu}J_{(n-1)\mu}=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38.9603"/>
  <p:tag name="PICTUREFILESIZE" val="689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_{(0)\mu}=j_{\mu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97.98024"/>
  <p:tag name="PICTUREFILESIZE" val="49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M=G/H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97.98024"/>
  <p:tag name="PICTUREFILESIZE" val="472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_{(n)\mu}=D_{\mu}\chi_{(n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47.0003"/>
  <p:tag name="PICTUREFILESIZE" val="834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chi_{(n)}(x)=\frac{1}{2}\int dy\epsilon(x-y)J_{(n-1)t}(y)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330.0007"/>
  <p:tag name="PICTUREFILESIZE" val="1923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\{j_{t}^{A}(x),j_{t}^{B}(y)\}_{\rm P}=f^{AB}_{~~C}j_{t}^{C}(x)\delta(x-y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60.9803"/>
  <p:tag name="PICTUREFILESIZE" val="889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\{j_{t}^{A}(x),j_{x}^{B}(y)\}_{\rm P}=f^{AB}_{~~C}j_{x}^{C}(x)\delta(x-y)+\delta^{AB}\partial_{x}\delta(x-y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237.0005"/>
  <p:tag name="PICTUREFILESIZE" val="1248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\{j_{x}^{A}(x),j_{x}^{B}(y)\}_{\rm P}=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87.00016"/>
  <p:tag name="PICTUREFILESIZE" val="455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Q_{(0)}^{A}=\int dx j_{t}^{A}(x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75.00016"/>
  <p:tag name="PICTUREFILESIZE" val="425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Q_{(n)}=\int dxJ_{(n)t}(x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84.96016"/>
  <p:tag name="PICTUREFILESIZE" val="427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Q_{(1)}^{A}=\int dx j_{x}^{A}(x)-\frac{\alpha}{4}\int\int dxdy \epsilon(x-y)\varepsilon^{A}_{BC}j_{t}^{B}(x)j_{t}^{C}(y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235.9805"/>
  <p:tag name="PICTUREFILESIZE" val="1303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 Q_{(n)}^{A},Q_{(1)}^{B} \}_{\rm P}=f^{AB}_{~~C}Q_{(n+1)}^{C}+\cdot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324.0006"/>
  <p:tag name="PICTUREFILESIZE" val="183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 Q_{(0)}^{A},Q_{(1)}^{B} \}_{\rm P}=f^{AB}_{~~C}Q_{(1)}^{C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243.9605"/>
  <p:tag name="PICTUREFILESIZE" val="1613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hat{g}=\hat{h}\oplus\hat{m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97.98024"/>
  <p:tag name="PICTUREFILESIZE" val="523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 Q_{(0)}^{A},Q_{(0)}^{B} \}_{\rm P}=f^{AB}_{~~C}Q_{(0)}^{C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243.9605"/>
  <p:tag name="PICTUREFILESIZE" val="1582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lpha^{ABC}_{~~~~DEF}=\frac{1}{24}f^{AI}_{~~D}f^{BJ}_{~~E}f^{CK}_{~~F}f_{IJK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313.9806"/>
  <p:tag name="PICTUREFILESIZE" val="1944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Q_{(1)}^{A},\{Q_{(1)}^{B},Q_{(0)}^{C}\}_{\rm P}\}_{\rm P}+{\rm cyclic}$\\&#10;$=\alpha^{ABC}_{~~~~DEF}\{ Q_{(0)}^{D},Q_{(0)}^{E},Q_{(0)}^{F} 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300.9606"/>
  <p:tag name="PICTUREFILESIZE" val="3433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\{Q_{(1)}^{A},Q_{(1)}^{B}\}_{\rm P},\{Q_{(0)}^{C},Q_{(1)}^{D}\}_{\rm P}\}_{\rm P}+(A,B)\leftrightarrow(C,D)$\\&#10;$=(\alpha^{ABH}_{~~~~EFG}f^{CD}_{~~H}+(A,B)\leftrightarrow(C,D))\{Q_{(0)}^{E},Q_{(0)}^{F},Q_{(1)}^{G}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519.001"/>
  <p:tag name="PICTUREFILESIZE" val="5986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partial^{\mu}j_{\mu}=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84.96016"/>
  <p:tag name="PICTUREFILESIZE" val="430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epsilon^{\mu\nu}(\partial_{\mu}j_{\nu}-\alpha j_{\mu}j_{\nu})=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208.9804"/>
  <p:tag name="PICTUREFILESIZE" val="1078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partial_{-}j_{+}+\partial_{+}j_{-}=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71.0003"/>
  <p:tag name="PICTUREFILESIZE" val="629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partial_{-}j_{+}-\partial_{+}j_{-}=2\alpha [j_{-},j_{+}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252.0005"/>
  <p:tag name="PICTUREFILESIZE" val="957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partial_{-}j_{+}=\alpha [j_{-},j_{+}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62.9603"/>
  <p:tag name="PICTUREFILESIZE" val="630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partial_{+}j_{-}=\alpha [j_{+},j_{-}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62.9603"/>
  <p:tag name="PICTUREFILESIZE" val="64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[\hat{h},\hat{h}]\subset \hat{h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85.98016"/>
  <p:tag name="PICTUREFILESIZE" val="46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partial_{-}{\rm tr}(j_{+}^{m})=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675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partial_{+}{\rm tr}(j_{-}^{m})=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32.0002"/>
  <p:tag name="PICTUREFILESIZE" val="657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_{\pm}=j_{t}\pm j_{x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12.9802"/>
  <p:tag name="PICTUREFILESIZE" val="432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partial_{\pm}=\partial_{t}\pm \partial_{x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20.0002"/>
  <p:tag name="PICTUREFILESIZE" val="511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q_{\pm m}=\int dx{\rm tr}(j_{\pm}^{m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68.0003"/>
  <p:tag name="PICTUREFILESIZE" val="889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ds^2=\frac{L^{2}}{4}[d\theta^{2}+\cos^{2}{\theta}d\phi^{2}+(1+C)(d\psi+\sin{\theta}d\phi)^{2}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465.9609"/>
  <p:tag name="PICTUREFILESIZE" val="2598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U(2) \times U(1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33.9802"/>
  <p:tag name="PICTUREFILESIZE" val="763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^{2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22.98008"/>
  <p:tag name="PICTUREFILESIZE" val="180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^{1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21.96008"/>
  <p:tag name="PICTUREFILESIZE" val="13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U(2) \times SU(2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47.0003"/>
  <p:tag name="PICTUREFILESIZE" val="91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[\hat{h},\hat{m}]\subset \hat{m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99.00024"/>
  <p:tag name="PICTUREFILESIZE" val="47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[T_{A},T_{B}]=\varepsilon_{AB}^{~~~C}T_{C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80.0004"/>
  <p:tag name="PICTUREFILESIZE" val="922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ds^2=\frac{L^{2}}{4}[(J_{1})^{2}+(J_{2})^{2}+(1+C)(J_{3})^{2}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387.9608"/>
  <p:tag name="PICTUREFILESIZE" val="1836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=g^{-1}dg=J_{1}T_{1}+J_{2}T_{2}+J_{3}T_{3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324.0006"/>
  <p:tag name="PICTUREFILESIZE" val="1213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{\rm tr}(T_{A}T_{B})=-\frac{1}{2}\delta_{AB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86.0004"/>
  <p:tag name="PICTUREFILESIZE" val="904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\rightarrow g'g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69.96016"/>
  <p:tag name="PICTUREFILESIZE" val="341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 \rightarrow g e^{\alpha T_{3}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93.96016"/>
  <p:tag name="PICTUREFILESIZE" val="530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U(2) \times U(1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33.9802"/>
  <p:tag name="PICTUREFILESIZE" val="763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\in SU(2)=S^{3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53.9603"/>
  <p:tag name="PICTUREFILESIZE" val="84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=e^{\phi T_{1}}e^{\theta T_{2}}e^{\psi T_{3}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60.9803"/>
  <p:tag name="PICTUREFILESIZE" val="931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ds^2=\frac{L^{2}}{4}[d\theta^{2}+\cos^{2}{\theta}d\phi^{2}+(1+C)(d\psi+\sin{\theta}d\phi)^{2}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465.9609"/>
  <p:tag name="PICTUREFILESIZE" val="259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[\hat{m},\hat{m}]\subset \hat{h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99.00024"/>
  <p:tag name="PICTUREFILESIZE" val="530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ds^2=\frac{L^{2}}{4}[d\sigma^{2}-\cosh^{2}{\sigma}d\tau^{2}+(1+C)(du+\sinh{\sigma}d\tau)^{2}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490.981"/>
  <p:tag name="PICTUREFILESIZE" val="2454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ds^2=\frac{L^{2}}{4}[d\sigma^{2}+\cosh^{2}{\sigma}du^{2}-(1+C)(d\tau-\sinh{\sigma}du)^{2}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489.001"/>
  <p:tag name="PICTUREFILESIZE" val="2534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\rightarrow i\sigma ,~ \phi \rightarrow iu ,~ \psi \rightarrow \tau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219.9605"/>
  <p:tag name="PICTUREFILESIZE" val="897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\rightarrow i\sigma ,~ \phi \rightarrow \tau ,~ \psi \rightarrow iu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219.0005"/>
  <p:tag name="PICTUREFILESIZE" val="885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ds^2=\frac{L^{2}}{4}[d\theta^{2}+\cos^{2}{\theta}d\phi^{2}+(1+C)(d\psi+\sin{\theta}d\phi)^{2}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465.9609"/>
  <p:tag name="PICTUREFILESIZE" val="2598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U(2) \rightarrow SL(2,R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77.9604"/>
  <p:tag name="PICTUREFILESIZE" val="1004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^{3} \rightarrow AdS_{3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05.9602"/>
  <p:tag name="PICTUREFILESIZE" val="635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=\int dtdx \{ {\rm tr}(J_{\mu}J^{\mu})-2C{\rm tr}(T_{3}J_{\mu}){\rm tr}(T_{3}J^{\mu}) 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426.0009"/>
  <p:tag name="PICTUREFILESIZE" val="2210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partial^{\mu}j_{\mu}^{con}=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02.0002"/>
  <p:tag name="PICTUREFILESIZE" val="603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_{\mu}^{con}=\partial_{\mu}g\cdot g^{-1}-2C{\rm tr}(T_{3}J_{\mu})gT_{3}g^{-1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355.9807"/>
  <p:tag name="PICTUREFILESIZE" val="184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^{n}=SO(n+1)/SO(n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231.0005"/>
  <p:tag name="PICTUREFILESIZE" val="1246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U(2) \times U(1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33.9802"/>
  <p:tag name="PICTUREFILESIZE" val="763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=\pm \sqrt{C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96.96024"/>
  <p:tag name="PICTUREFILESIZE" val="378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_{\mu}^{imp}=j_{\mu}^{con}+A\epsilon_{\mu\nu}\partial^{\nu}(gT_{3}g^{-1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291.9606"/>
  <p:tag name="PICTUREFILESIZE" val="1694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epsilon^{\mu\nu}(\partial_{\mu}j_{\nu}^{con}-j_{\mu}^{con}j_{\nu}^{con})=-C\epsilon^{\mu\nu}\partial_{\mu(}gT_{3}g^{-1})\partial_{\nu(}gT_{3}g^{-1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505.981"/>
  <p:tag name="PICTUREFILESIZE" val="2889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epsilon^{\mu\nu}(\partial_{\mu}j_{\nu}^{imp}-j_{\mu}^{imp}j_{\nu}^{imp})$\\&#10;$=(A^{2}-C)\epsilon^{\mu\nu}\partial_{\mu}(gT_{3}g^{-1})\partial_{\nu}(gT_{3}g^{-1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360.0007"/>
  <p:tag name="PICTUREFILESIZE" val="3464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\epsilon_{\mu\nu}\partial^{\nu}(gT_{3}g^{-1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153.9603"/>
  <p:tag name="PICTUREFILESIZE" val="943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 S=2A\int dtdx \epsilon_{\mu\nu}{\rm tr}(T_{3}J^{\mu}J^{\nu})$\\&#10;$~~~~=-2A\int dtdx \epsilon_{\mu\nu}{\rm tr}[T_{3}(\partial^{\mu}g^{-1})(\partial^{\nu}g)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372.0008"/>
  <p:tag name="PICTUREFILESIZE" val="3522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j_{t}^{A}(x),j_{t}^{B}(y)\}_{\rm P}=\varepsilon^{AB}_{~~C}j_{t}^{C}(x)\delta(x-y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354.9607"/>
  <p:tag name="PICTUREFILESIZE" val="2171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j_{x}^{A}(x),j_{x}^{B}(y)\}_{\rm P}=-C\varepsilon^{AB}_{~~C}j_{t}^{C}(x)\delta(x-y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387.9608"/>
  <p:tag name="PICTUREFILESIZE" val="2290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j_{t}^{A}(x),j_{x}^{B}(y)\}_{\rm P}$\\&#10;$=\varepsilon^{AB}_{~~C}j_{x}^{C}(x)\delta(x-y)+(1+C)\delta^{AB}\partial_{x}\delta(x-y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438.9609"/>
  <p:tag name="PICTUREFILESIZE" val="36723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2106</TotalTime>
  <Words>482</Words>
  <Application>Microsoft Office PowerPoint</Application>
  <PresentationFormat>画面に合わせる (4:3)</PresentationFormat>
  <Paragraphs>133</Paragraphs>
  <Slides>33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4" baseType="lpstr">
      <vt:lpstr>Office テーマ</vt:lpstr>
      <vt:lpstr>Hidden Yangian symmetry in sigma model on squashed sphere</vt:lpstr>
      <vt:lpstr>Introduction</vt:lpstr>
      <vt:lpstr>スライド 3</vt:lpstr>
      <vt:lpstr>Symmetric Coset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Non Symmetric Coset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Conclusion</vt:lpstr>
      <vt:lpstr>WZNWモデル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Hidden Yangian symmetry in sigma model on squashed sphere</dc:title>
  <dc:creator>IO</dc:creator>
  <cp:lastModifiedBy>執行部</cp:lastModifiedBy>
  <cp:revision>216</cp:revision>
  <dcterms:created xsi:type="dcterms:W3CDTF">2010-12-02T00:35:08Z</dcterms:created>
  <dcterms:modified xsi:type="dcterms:W3CDTF">2010-12-18T15:05:49Z</dcterms:modified>
</cp:coreProperties>
</file>