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88" r:id="rId3"/>
    <p:sldId id="384" r:id="rId4"/>
    <p:sldId id="396" r:id="rId5"/>
    <p:sldId id="397" r:id="rId6"/>
    <p:sldId id="403" r:id="rId7"/>
    <p:sldId id="402" r:id="rId8"/>
    <p:sldId id="386" r:id="rId9"/>
    <p:sldId id="387" r:id="rId10"/>
    <p:sldId id="346" r:id="rId11"/>
    <p:sldId id="392" r:id="rId12"/>
    <p:sldId id="391" r:id="rId13"/>
    <p:sldId id="385" r:id="rId14"/>
    <p:sldId id="393" r:id="rId15"/>
    <p:sldId id="394" r:id="rId16"/>
    <p:sldId id="401" r:id="rId17"/>
    <p:sldId id="406" r:id="rId18"/>
    <p:sldId id="405" r:id="rId19"/>
    <p:sldId id="400" r:id="rId20"/>
    <p:sldId id="395" r:id="rId21"/>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CC0066"/>
    <a:srgbClr val="FF7C80"/>
    <a:srgbClr val="99CC00"/>
    <a:srgbClr val="FFFF66"/>
    <a:srgbClr val="808000"/>
    <a:srgbClr val="CCFF33"/>
    <a:srgbClr val="FF0066"/>
    <a:srgbClr val="CC6600"/>
    <a:srgbClr val="4F81BD"/>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68" autoAdjust="0"/>
    <p:restoredTop sz="98944" autoAdjust="0"/>
  </p:normalViewPr>
  <p:slideViewPr>
    <p:cSldViewPr>
      <p:cViewPr varScale="1">
        <p:scale>
          <a:sx n="75" d="100"/>
          <a:sy n="75" d="100"/>
        </p:scale>
        <p:origin x="-45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3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2"/>
            <a:ext cx="2949098" cy="496967"/>
          </a:xfrm>
          <a:prstGeom prst="rect">
            <a:avLst/>
          </a:prstGeom>
        </p:spPr>
        <p:txBody>
          <a:bodyPr vert="horz" lIns="95690" tIns="47845" rIns="95690" bIns="47845" rtlCol="0"/>
          <a:lstStyle>
            <a:lvl1pPr algn="l">
              <a:defRPr sz="1300"/>
            </a:lvl1pPr>
          </a:lstStyle>
          <a:p>
            <a:endParaRPr kumimoji="1" lang="ja-JP" altLang="en-US"/>
          </a:p>
        </p:txBody>
      </p:sp>
      <p:sp>
        <p:nvSpPr>
          <p:cNvPr id="3" name="日付プレースホルダ 2"/>
          <p:cNvSpPr>
            <a:spLocks noGrp="1"/>
          </p:cNvSpPr>
          <p:nvPr>
            <p:ph type="dt" idx="1"/>
          </p:nvPr>
        </p:nvSpPr>
        <p:spPr>
          <a:xfrm>
            <a:off x="3854940" y="2"/>
            <a:ext cx="2949098" cy="496967"/>
          </a:xfrm>
          <a:prstGeom prst="rect">
            <a:avLst/>
          </a:prstGeom>
        </p:spPr>
        <p:txBody>
          <a:bodyPr vert="horz" lIns="95690" tIns="47845" rIns="95690" bIns="47845" rtlCol="0"/>
          <a:lstStyle>
            <a:lvl1pPr algn="r">
              <a:defRPr sz="1300"/>
            </a:lvl1pPr>
          </a:lstStyle>
          <a:p>
            <a:fld id="{39A03281-A4E4-41CA-8286-28FDC97E5FD6}" type="datetimeFigureOut">
              <a:rPr kumimoji="1" lang="ja-JP" altLang="en-US" smtClean="0"/>
              <a:pPr/>
              <a:t>2010/12/17</a:t>
            </a:fld>
            <a:endParaRPr kumimoji="1" lang="ja-JP" altLang="en-US"/>
          </a:p>
        </p:txBody>
      </p:sp>
      <p:sp>
        <p:nvSpPr>
          <p:cNvPr id="4" name="スライド イメージ プレースホルダ 3"/>
          <p:cNvSpPr>
            <a:spLocks noGrp="1" noRot="1" noChangeAspect="1"/>
          </p:cNvSpPr>
          <p:nvPr>
            <p:ph type="sldImg" idx="2"/>
          </p:nvPr>
        </p:nvSpPr>
        <p:spPr>
          <a:xfrm>
            <a:off x="919163" y="746125"/>
            <a:ext cx="4967287" cy="3725863"/>
          </a:xfrm>
          <a:prstGeom prst="rect">
            <a:avLst/>
          </a:prstGeom>
          <a:noFill/>
          <a:ln w="12700">
            <a:solidFill>
              <a:prstClr val="black"/>
            </a:solidFill>
          </a:ln>
        </p:spPr>
        <p:txBody>
          <a:bodyPr vert="horz" lIns="95690" tIns="47845" rIns="95690" bIns="47845" rtlCol="0" anchor="ctr"/>
          <a:lstStyle/>
          <a:p>
            <a:endParaRPr lang="ja-JP" altLang="en-US"/>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5690" tIns="47845" rIns="95690" bIns="47845"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440648"/>
            <a:ext cx="2949098" cy="496967"/>
          </a:xfrm>
          <a:prstGeom prst="rect">
            <a:avLst/>
          </a:prstGeom>
        </p:spPr>
        <p:txBody>
          <a:bodyPr vert="horz" lIns="95690" tIns="47845" rIns="95690" bIns="47845"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854940" y="9440648"/>
            <a:ext cx="2949098" cy="496967"/>
          </a:xfrm>
          <a:prstGeom prst="rect">
            <a:avLst/>
          </a:prstGeom>
        </p:spPr>
        <p:txBody>
          <a:bodyPr vert="horz" lIns="95690" tIns="47845" rIns="95690" bIns="47845" rtlCol="0" anchor="b"/>
          <a:lstStyle>
            <a:lvl1pPr algn="r">
              <a:defRPr sz="1300"/>
            </a:lvl1pPr>
          </a:lstStyle>
          <a:p>
            <a:fld id="{55B5A61E-DE4F-4A5F-85ED-7D59B98E4B41}"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弦理論は無矛盾な量子重力を含んだ統一理論の候補として注目されていますが、いまだに実験で検証された標準模型を導出することができません。その理由の一つとして弦理論の非摂動論的な効果に対する理解が不足していることが挙げられます。この状況を打破するために、弦の場の理論が構築されてきました。ところが、いくつかの困難によってそれに代わるより簡単な定式化が必要となっています。ここでは、ゲージ理論を用いて、弦理論の定式化が改善される可能性についてみていきたいと思います。</a:t>
            </a:r>
            <a:endParaRPr kumimoji="1" lang="ja-JP" altLang="en-US" dirty="0"/>
          </a:p>
        </p:txBody>
      </p:sp>
      <p:sp>
        <p:nvSpPr>
          <p:cNvPr id="4" name="スライド番号プレースホルダ 3"/>
          <p:cNvSpPr>
            <a:spLocks noGrp="1"/>
          </p:cNvSpPr>
          <p:nvPr>
            <p:ph type="sldNum" sz="quarter" idx="10"/>
          </p:nvPr>
        </p:nvSpPr>
        <p:spPr/>
        <p:txBody>
          <a:bodyPr/>
          <a:lstStyle/>
          <a:p>
            <a:fld id="{55B5A61E-DE4F-4A5F-85ED-7D59B98E4B41}"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1080000"/>
          </a:xfrm>
        </p:spPr>
        <p:txBody>
          <a:bodyPr>
            <a:normAutofit/>
          </a:bodyPr>
          <a:lstStyle>
            <a:lvl1pPr>
              <a:defRPr sz="4000">
                <a:solidFill>
                  <a:schemeClr val="tx2"/>
                </a:solidFill>
              </a:defRPr>
            </a:lvl1pPr>
          </a:lstStyle>
          <a:p>
            <a:r>
              <a:rPr kumimoji="1" lang="ja-JP" altLang="en-US" dirty="0" smtClean="0"/>
              <a:t>マスタ タイトルの書式設定</a:t>
            </a:r>
            <a:endParaRPr kumimoji="1" lang="ja-JP" altLang="en-US" dirty="0"/>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7" name="正方形/長方形 6"/>
          <p:cNvSpPr/>
          <p:nvPr userDrawn="1"/>
        </p:nvSpPr>
        <p:spPr>
          <a:xfrm>
            <a:off x="0" y="1080000"/>
            <a:ext cx="9144000" cy="432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1080000"/>
          </a:xfrm>
        </p:spPr>
        <p:txBody>
          <a:bodyPr>
            <a:normAutofit/>
          </a:bodyPr>
          <a:lstStyle>
            <a:lvl1pPr>
              <a:defRPr sz="4000" baseline="0">
                <a:solidFill>
                  <a:schemeClr val="tx2"/>
                </a:solidFill>
              </a:defRPr>
            </a:lvl1pPr>
          </a:lstStyle>
          <a:p>
            <a:r>
              <a:rPr kumimoji="1" lang="ja-JP" altLang="en-US" dirty="0" smtClean="0"/>
              <a:t>マスタ タイトルの書式設定</a:t>
            </a:r>
            <a:endParaRPr kumimoji="1" lang="ja-JP" altLang="en-US" dirty="0"/>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2010/12/17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8" name="正方形/長方形 7"/>
          <p:cNvSpPr/>
          <p:nvPr userDrawn="1"/>
        </p:nvSpPr>
        <p:spPr>
          <a:xfrm>
            <a:off x="0" y="1080000"/>
            <a:ext cx="9144000" cy="432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2010/12/17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2010/12/17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2010/12/17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2010/12/17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2010/12/17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2010/12/17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44016" y="908720"/>
            <a:ext cx="8820472" cy="2232248"/>
          </a:xfrm>
        </p:spPr>
        <p:txBody>
          <a:bodyPr/>
          <a:lstStyle/>
          <a:p>
            <a:r>
              <a:rPr lang="en-US" altLang="ja-JP" dirty="0" smtClean="0"/>
              <a:t>E</a:t>
            </a:r>
            <a:r>
              <a:rPr lang="en-US" altLang="ja-JP" baseline="-25000" dirty="0" smtClean="0"/>
              <a:t>6 </a:t>
            </a:r>
            <a:r>
              <a:rPr lang="en-US" altLang="ja-JP" dirty="0" smtClean="0"/>
              <a:t>Grand Unified Theory</a:t>
            </a:r>
            <a:br>
              <a:rPr lang="en-US" altLang="ja-JP" dirty="0" smtClean="0"/>
            </a:br>
            <a:r>
              <a:rPr lang="en-US" altLang="ja-JP" dirty="0" smtClean="0"/>
              <a:t>with 3 Generations</a:t>
            </a:r>
            <a:br>
              <a:rPr lang="en-US" altLang="ja-JP" dirty="0" smtClean="0"/>
            </a:br>
            <a:r>
              <a:rPr lang="en-US" altLang="ja-JP" dirty="0" smtClean="0"/>
              <a:t>from </a:t>
            </a:r>
            <a:r>
              <a:rPr lang="en-US" altLang="ja-JP" dirty="0" err="1" smtClean="0"/>
              <a:t>Heterotic</a:t>
            </a:r>
            <a:r>
              <a:rPr lang="en-US" altLang="ja-JP" dirty="0" smtClean="0"/>
              <a:t> String</a:t>
            </a:r>
            <a:endParaRPr kumimoji="1" lang="ja-JP" altLang="en-US" dirty="0"/>
          </a:p>
        </p:txBody>
      </p:sp>
      <p:sp>
        <p:nvSpPr>
          <p:cNvPr id="3" name="サブタイトル 2"/>
          <p:cNvSpPr>
            <a:spLocks noGrp="1"/>
          </p:cNvSpPr>
          <p:nvPr>
            <p:ph type="subTitle" idx="1"/>
          </p:nvPr>
        </p:nvSpPr>
        <p:spPr>
          <a:xfrm>
            <a:off x="1371600" y="3717032"/>
            <a:ext cx="6400800" cy="1152128"/>
          </a:xfrm>
        </p:spPr>
        <p:txBody>
          <a:bodyPr/>
          <a:lstStyle/>
          <a:p>
            <a:r>
              <a:rPr lang="ja-JP" altLang="en-US" dirty="0" smtClean="0">
                <a:solidFill>
                  <a:schemeClr val="tx1">
                    <a:lumMod val="95000"/>
                    <a:lumOff val="5000"/>
                  </a:schemeClr>
                </a:solidFill>
              </a:rPr>
              <a:t>森山翔文</a:t>
            </a:r>
            <a:endParaRPr lang="en-US" altLang="ja-JP" dirty="0" smtClean="0">
              <a:solidFill>
                <a:schemeClr val="tx1">
                  <a:lumMod val="95000"/>
                  <a:lumOff val="5000"/>
                </a:schemeClr>
              </a:solidFill>
            </a:endParaRPr>
          </a:p>
          <a:p>
            <a:r>
              <a:rPr lang="ja-JP" altLang="en-US" sz="2800" dirty="0" smtClean="0">
                <a:solidFill>
                  <a:schemeClr val="tx1">
                    <a:lumMod val="95000"/>
                    <a:lumOff val="5000"/>
                  </a:schemeClr>
                </a:solidFill>
              </a:rPr>
              <a:t>名古屋大学</a:t>
            </a:r>
            <a:r>
              <a:rPr lang="en-US" altLang="ja-JP" sz="2800" dirty="0" smtClean="0">
                <a:solidFill>
                  <a:schemeClr val="tx1">
                    <a:lumMod val="95000"/>
                    <a:lumOff val="5000"/>
                  </a:schemeClr>
                </a:solidFill>
              </a:rPr>
              <a:t>KMI</a:t>
            </a:r>
            <a:endParaRPr kumimoji="1" lang="en-US" altLang="ja-JP" sz="2800" dirty="0" smtClean="0">
              <a:solidFill>
                <a:schemeClr val="tx1">
                  <a:lumMod val="95000"/>
                  <a:lumOff val="5000"/>
                </a:schemeClr>
              </a:solidFill>
            </a:endParaRPr>
          </a:p>
        </p:txBody>
      </p:sp>
      <p:sp>
        <p:nvSpPr>
          <p:cNvPr id="5" name="テキスト ボックス 4"/>
          <p:cNvSpPr txBox="1"/>
          <p:nvPr/>
        </p:nvSpPr>
        <p:spPr>
          <a:xfrm>
            <a:off x="179512" y="5229200"/>
            <a:ext cx="8784976" cy="1200329"/>
          </a:xfrm>
          <a:prstGeom prst="rect">
            <a:avLst/>
          </a:prstGeom>
          <a:noFill/>
        </p:spPr>
        <p:txBody>
          <a:bodyPr wrap="square" rtlCol="0">
            <a:spAutoFit/>
          </a:bodyPr>
          <a:lstStyle/>
          <a:p>
            <a:pPr algn="ctr"/>
            <a:r>
              <a:rPr lang="en-US" altLang="ja-JP" sz="2400" dirty="0" smtClean="0">
                <a:solidFill>
                  <a:schemeClr val="tx1">
                    <a:lumMod val="95000"/>
                    <a:lumOff val="5000"/>
                  </a:schemeClr>
                </a:solidFill>
              </a:rPr>
              <a:t>arXiv:1012.1690            </a:t>
            </a:r>
          </a:p>
          <a:p>
            <a:pPr algn="ctr"/>
            <a:r>
              <a:rPr lang="en-US" altLang="ja-JP" sz="2400" dirty="0" smtClean="0">
                <a:solidFill>
                  <a:schemeClr val="tx1">
                    <a:lumMod val="95000"/>
                    <a:lumOff val="5000"/>
                  </a:schemeClr>
                </a:solidFill>
              </a:rPr>
              <a:t>Collaborations with </a:t>
            </a:r>
            <a:r>
              <a:rPr lang="en-US" altLang="ja-JP" sz="2400" dirty="0" err="1" smtClean="0">
                <a:solidFill>
                  <a:schemeClr val="tx1">
                    <a:lumMod val="95000"/>
                    <a:lumOff val="5000"/>
                  </a:schemeClr>
                </a:solidFill>
              </a:rPr>
              <a:t>M.Ito</a:t>
            </a:r>
            <a:r>
              <a:rPr lang="en-US" altLang="ja-JP" sz="2400" dirty="0" smtClean="0">
                <a:solidFill>
                  <a:schemeClr val="tx1">
                    <a:lumMod val="95000"/>
                    <a:lumOff val="5000"/>
                  </a:schemeClr>
                </a:solidFill>
              </a:rPr>
              <a:t>, </a:t>
            </a:r>
            <a:r>
              <a:rPr lang="en-US" altLang="ja-JP" sz="2400" dirty="0" err="1" smtClean="0">
                <a:solidFill>
                  <a:schemeClr val="tx1">
                    <a:lumMod val="95000"/>
                    <a:lumOff val="5000"/>
                  </a:schemeClr>
                </a:solidFill>
              </a:rPr>
              <a:t>S.Kuwakino</a:t>
            </a:r>
            <a:r>
              <a:rPr lang="en-US" altLang="ja-JP" sz="2400" dirty="0" smtClean="0">
                <a:solidFill>
                  <a:schemeClr val="tx1">
                    <a:lumMod val="95000"/>
                    <a:lumOff val="5000"/>
                  </a:schemeClr>
                </a:solidFill>
              </a:rPr>
              <a:t>, </a:t>
            </a:r>
            <a:r>
              <a:rPr lang="en-US" altLang="ja-JP" sz="2400" dirty="0" err="1" smtClean="0">
                <a:solidFill>
                  <a:schemeClr val="tx1">
                    <a:lumMod val="95000"/>
                    <a:lumOff val="5000"/>
                  </a:schemeClr>
                </a:solidFill>
              </a:rPr>
              <a:t>N.Maekawa</a:t>
            </a:r>
            <a:r>
              <a:rPr lang="en-US" altLang="ja-JP" sz="2400" dirty="0" smtClean="0">
                <a:solidFill>
                  <a:schemeClr val="tx1">
                    <a:lumMod val="95000"/>
                    <a:lumOff val="5000"/>
                  </a:schemeClr>
                </a:solidFill>
              </a:rPr>
              <a:t>, </a:t>
            </a:r>
          </a:p>
          <a:p>
            <a:pPr algn="ctr"/>
            <a:r>
              <a:rPr lang="en-US" altLang="ja-JP" sz="2400" dirty="0" err="1" smtClean="0">
                <a:solidFill>
                  <a:schemeClr val="tx1">
                    <a:lumMod val="95000"/>
                    <a:lumOff val="5000"/>
                  </a:schemeClr>
                </a:solidFill>
              </a:rPr>
              <a:t>K.Takahashi</a:t>
            </a:r>
            <a:r>
              <a:rPr lang="en-US" altLang="ja-JP" sz="2400" dirty="0" smtClean="0">
                <a:solidFill>
                  <a:schemeClr val="tx1">
                    <a:lumMod val="95000"/>
                    <a:lumOff val="5000"/>
                  </a:schemeClr>
                </a:solidFill>
              </a:rPr>
              <a:t>, </a:t>
            </a:r>
            <a:r>
              <a:rPr lang="en-US" altLang="ja-JP" sz="2400" dirty="0" err="1" smtClean="0">
                <a:solidFill>
                  <a:schemeClr val="tx1">
                    <a:lumMod val="95000"/>
                    <a:lumOff val="5000"/>
                  </a:schemeClr>
                </a:solidFill>
              </a:rPr>
              <a:t>K.Takei</a:t>
            </a:r>
            <a:r>
              <a:rPr lang="en-US" altLang="ja-JP" sz="2400" dirty="0" smtClean="0">
                <a:solidFill>
                  <a:schemeClr val="tx1">
                    <a:lumMod val="95000"/>
                    <a:lumOff val="5000"/>
                  </a:schemeClr>
                </a:solidFill>
              </a:rPr>
              <a:t>, </a:t>
            </a:r>
            <a:r>
              <a:rPr lang="en-US" altLang="ja-JP" sz="2400" dirty="0" err="1" smtClean="0">
                <a:solidFill>
                  <a:schemeClr val="tx1">
                    <a:lumMod val="95000"/>
                    <a:lumOff val="5000"/>
                  </a:schemeClr>
                </a:solidFill>
              </a:rPr>
              <a:t>S.Teraguchi</a:t>
            </a:r>
            <a:r>
              <a:rPr lang="en-US" altLang="ja-JP" sz="2400" dirty="0" smtClean="0">
                <a:solidFill>
                  <a:schemeClr val="tx1">
                    <a:lumMod val="95000"/>
                    <a:lumOff val="5000"/>
                  </a:schemeClr>
                </a:solidFill>
              </a:rPr>
              <a:t>, </a:t>
            </a:r>
            <a:r>
              <a:rPr lang="en-US" altLang="ja-JP" sz="2400" dirty="0" err="1" smtClean="0">
                <a:solidFill>
                  <a:schemeClr val="tx1">
                    <a:lumMod val="95000"/>
                    <a:lumOff val="5000"/>
                  </a:schemeClr>
                </a:solidFill>
              </a:rPr>
              <a:t>T.Yamashita</a:t>
            </a:r>
            <a:endParaRPr lang="ja-JP" altLang="en-US" sz="2400" dirty="0" smtClean="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余分な空間を「コンパクト化」</a:t>
            </a:r>
            <a:endParaRPr kumimoji="1" lang="ja-JP" altLang="en-US" dirty="0"/>
          </a:p>
        </p:txBody>
      </p:sp>
      <p:grpSp>
        <p:nvGrpSpPr>
          <p:cNvPr id="31" name="グループ化 30"/>
          <p:cNvGrpSpPr/>
          <p:nvPr/>
        </p:nvGrpSpPr>
        <p:grpSpPr>
          <a:xfrm>
            <a:off x="2163501" y="1700808"/>
            <a:ext cx="4816998" cy="2874546"/>
            <a:chOff x="3067370" y="2708920"/>
            <a:chExt cx="4816998" cy="2874546"/>
          </a:xfrm>
        </p:grpSpPr>
        <p:sp>
          <p:nvSpPr>
            <p:cNvPr id="13" name="正方形/長方形 12"/>
            <p:cNvSpPr/>
            <p:nvPr/>
          </p:nvSpPr>
          <p:spPr>
            <a:xfrm rot="7200000">
              <a:off x="5428422" y="4983337"/>
              <a:ext cx="914400" cy="285857"/>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rot="7200000">
              <a:off x="5598245" y="4708099"/>
              <a:ext cx="662196" cy="532779"/>
            </a:xfrm>
            <a:prstGeom prst="roundRect">
              <a:avLst>
                <a:gd name="adj" fmla="val 39056"/>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柱 4"/>
            <p:cNvSpPr/>
            <p:nvPr/>
          </p:nvSpPr>
          <p:spPr>
            <a:xfrm rot="7200000">
              <a:off x="4687370" y="2396853"/>
              <a:ext cx="360000" cy="3600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9"/>
            <p:cNvGrpSpPr/>
            <p:nvPr/>
          </p:nvGrpSpPr>
          <p:grpSpPr>
            <a:xfrm>
              <a:off x="5868144" y="4437112"/>
              <a:ext cx="358273" cy="868102"/>
              <a:chOff x="7234121" y="3414291"/>
              <a:chExt cx="358273" cy="868102"/>
            </a:xfrm>
          </p:grpSpPr>
          <p:sp>
            <p:nvSpPr>
              <p:cNvPr id="6" name="角丸四角形 5"/>
              <p:cNvSpPr/>
              <p:nvPr/>
            </p:nvSpPr>
            <p:spPr>
              <a:xfrm rot="7200000">
                <a:off x="6975503" y="3672909"/>
                <a:ext cx="648072" cy="130836"/>
              </a:xfrm>
              <a:prstGeom prst="roundRect">
                <a:avLst>
                  <a:gd name="adj" fmla="val 50000"/>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rot="7200000">
                <a:off x="7051315" y="3746252"/>
                <a:ext cx="648072" cy="130836"/>
              </a:xfrm>
              <a:prstGeom prst="roundRect">
                <a:avLst>
                  <a:gd name="adj" fmla="val 50000"/>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rot="7200000">
                <a:off x="7127127" y="3819595"/>
                <a:ext cx="648072" cy="130836"/>
              </a:xfrm>
              <a:prstGeom prst="roundRect">
                <a:avLst>
                  <a:gd name="adj" fmla="val 50000"/>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rot="7200000">
                <a:off x="7202940" y="3892939"/>
                <a:ext cx="648072" cy="130836"/>
              </a:xfrm>
              <a:prstGeom prst="roundRect">
                <a:avLst>
                  <a:gd name="adj" fmla="val 50000"/>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 name="正方形/長方形 11"/>
            <p:cNvSpPr/>
            <p:nvPr/>
          </p:nvSpPr>
          <p:spPr>
            <a:xfrm rot="7200000">
              <a:off x="5785707" y="4913368"/>
              <a:ext cx="242201" cy="36035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形吹き出し 14"/>
            <p:cNvSpPr/>
            <p:nvPr/>
          </p:nvSpPr>
          <p:spPr>
            <a:xfrm>
              <a:off x="6012160" y="3789040"/>
              <a:ext cx="1872208" cy="828672"/>
            </a:xfrm>
            <a:prstGeom prst="wedgeEllipseCallou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chemeClr val="tx1"/>
                  </a:solidFill>
                </a:rPr>
                <a:t>１</a:t>
              </a:r>
              <a:r>
                <a:rPr kumimoji="1" lang="ja-JP" altLang="en-US" sz="3200" dirty="0" smtClean="0">
                  <a:solidFill>
                    <a:schemeClr val="tx1"/>
                  </a:solidFill>
                </a:rPr>
                <a:t>次元</a:t>
              </a:r>
              <a:endParaRPr kumimoji="1" lang="ja-JP" altLang="en-US" sz="3200" dirty="0">
                <a:solidFill>
                  <a:schemeClr val="tx1"/>
                </a:solidFill>
              </a:endParaRPr>
            </a:p>
          </p:txBody>
        </p:sp>
        <p:sp>
          <p:nvSpPr>
            <p:cNvPr id="16" name="角丸四角形 15"/>
            <p:cNvSpPr/>
            <p:nvPr/>
          </p:nvSpPr>
          <p:spPr>
            <a:xfrm rot="7200000">
              <a:off x="4721456" y="3482086"/>
              <a:ext cx="244104" cy="652381"/>
            </a:xfrm>
            <a:prstGeom prst="roundRect">
              <a:avLst>
                <a:gd name="adj" fmla="val 50000"/>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コネクタ 20"/>
            <p:cNvCxnSpPr/>
            <p:nvPr/>
          </p:nvCxnSpPr>
          <p:spPr>
            <a:xfrm rot="7200000">
              <a:off x="4629212" y="3726679"/>
              <a:ext cx="14401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rot="7200000">
              <a:off x="4855100" y="3857833"/>
              <a:ext cx="14401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rot="7200000">
              <a:off x="4968044" y="3923409"/>
              <a:ext cx="14401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rot="7200000">
              <a:off x="4742156" y="3792256"/>
              <a:ext cx="14401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円/楕円 27"/>
            <p:cNvSpPr/>
            <p:nvPr/>
          </p:nvSpPr>
          <p:spPr>
            <a:xfrm>
              <a:off x="4440684" y="3640848"/>
              <a:ext cx="144000" cy="144000"/>
            </a:xfrm>
            <a:prstGeom prst="ellipse">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p:cNvSpPr/>
            <p:nvPr/>
          </p:nvSpPr>
          <p:spPr>
            <a:xfrm>
              <a:off x="4516868" y="3509532"/>
              <a:ext cx="144000" cy="144000"/>
            </a:xfrm>
            <a:prstGeom prst="ellipse">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雲形吹き出し 29"/>
            <p:cNvSpPr/>
            <p:nvPr/>
          </p:nvSpPr>
          <p:spPr>
            <a:xfrm>
              <a:off x="4283968" y="2708920"/>
              <a:ext cx="2088232" cy="792088"/>
            </a:xfrm>
            <a:prstGeom prst="cloudCallou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t>２次元</a:t>
              </a:r>
              <a:endParaRPr kumimoji="1" lang="ja-JP" altLang="en-US" sz="3200" dirty="0"/>
            </a:p>
          </p:txBody>
        </p:sp>
      </p:grpSp>
      <p:sp>
        <p:nvSpPr>
          <p:cNvPr id="32" name="テキスト ボックス 31"/>
          <p:cNvSpPr txBox="1"/>
          <p:nvPr/>
        </p:nvSpPr>
        <p:spPr>
          <a:xfrm>
            <a:off x="2522401" y="4869160"/>
            <a:ext cx="4099199" cy="584775"/>
          </a:xfrm>
          <a:prstGeom prst="rect">
            <a:avLst/>
          </a:prstGeom>
          <a:solidFill>
            <a:schemeClr val="bg2">
              <a:lumMod val="75000"/>
            </a:schemeClr>
          </a:solidFill>
        </p:spPr>
        <p:txBody>
          <a:bodyPr wrap="none" rtlCol="0">
            <a:spAutoFit/>
          </a:bodyPr>
          <a:lstStyle/>
          <a:p>
            <a:r>
              <a:rPr lang="en-US" altLang="ja-JP" sz="3200" dirty="0" smtClean="0"/>
              <a:t>E</a:t>
            </a:r>
            <a:r>
              <a:rPr lang="en-US" altLang="ja-JP" sz="3200" baseline="-25000" dirty="0" smtClean="0"/>
              <a:t>6</a:t>
            </a:r>
            <a:r>
              <a:rPr lang="ja-JP" altLang="en-US" sz="3200" dirty="0" smtClean="0"/>
              <a:t> 対称性</a:t>
            </a:r>
            <a:r>
              <a:rPr lang="ja-JP" altLang="en-US" sz="3200" dirty="0" smtClean="0"/>
              <a:t>を実現させる</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要請：</a:t>
            </a:r>
            <a:r>
              <a:rPr kumimoji="1" lang="ja-JP" altLang="en-US" dirty="0" smtClean="0"/>
              <a:t>随伴表現ヒッグズ場</a:t>
            </a:r>
            <a:endParaRPr kumimoji="1" lang="ja-JP" altLang="en-US" dirty="0"/>
          </a:p>
        </p:txBody>
      </p:sp>
      <p:sp>
        <p:nvSpPr>
          <p:cNvPr id="4" name="テキスト ボックス 3"/>
          <p:cNvSpPr txBox="1"/>
          <p:nvPr/>
        </p:nvSpPr>
        <p:spPr>
          <a:xfrm>
            <a:off x="2633008" y="1988840"/>
            <a:ext cx="3877985" cy="584775"/>
          </a:xfrm>
          <a:prstGeom prst="rect">
            <a:avLst/>
          </a:prstGeom>
          <a:noFill/>
        </p:spPr>
        <p:txBody>
          <a:bodyPr wrap="none" rtlCol="0">
            <a:spAutoFit/>
          </a:bodyPr>
          <a:lstStyle/>
          <a:p>
            <a:r>
              <a:rPr lang="ja-JP" altLang="en-US" sz="3200" dirty="0" smtClean="0"/>
              <a:t>自発的対称性の破れ</a:t>
            </a:r>
          </a:p>
        </p:txBody>
      </p:sp>
      <p:grpSp>
        <p:nvGrpSpPr>
          <p:cNvPr id="10" name="グループ化 9"/>
          <p:cNvGrpSpPr/>
          <p:nvPr/>
        </p:nvGrpSpPr>
        <p:grpSpPr>
          <a:xfrm>
            <a:off x="2689569" y="2708920"/>
            <a:ext cx="3764863" cy="902647"/>
            <a:chOff x="2051720" y="3831208"/>
            <a:chExt cx="3764863" cy="902647"/>
          </a:xfrm>
        </p:grpSpPr>
        <p:sp>
          <p:nvSpPr>
            <p:cNvPr id="5" name="テキスト ボックス 4"/>
            <p:cNvSpPr txBox="1"/>
            <p:nvPr/>
          </p:nvSpPr>
          <p:spPr>
            <a:xfrm>
              <a:off x="2051720" y="4149080"/>
              <a:ext cx="524503" cy="584775"/>
            </a:xfrm>
            <a:prstGeom prst="rect">
              <a:avLst/>
            </a:prstGeom>
            <a:noFill/>
          </p:spPr>
          <p:txBody>
            <a:bodyPr wrap="none" rtlCol="0">
              <a:spAutoFit/>
            </a:bodyPr>
            <a:lstStyle/>
            <a:p>
              <a:r>
                <a:rPr lang="en-US" altLang="ja-JP" sz="3200" dirty="0" smtClean="0"/>
                <a:t>E</a:t>
              </a:r>
              <a:r>
                <a:rPr lang="en-US" altLang="ja-JP" sz="3200" baseline="-25000" dirty="0" smtClean="0"/>
                <a:t>6</a:t>
              </a:r>
              <a:endParaRPr lang="ja-JP" altLang="en-US" sz="3200" baseline="-25000" dirty="0" smtClean="0"/>
            </a:p>
          </p:txBody>
        </p:sp>
        <p:sp>
          <p:nvSpPr>
            <p:cNvPr id="6" name="テキスト ボックス 5"/>
            <p:cNvSpPr txBox="1"/>
            <p:nvPr/>
          </p:nvSpPr>
          <p:spPr>
            <a:xfrm>
              <a:off x="5292080" y="4149080"/>
              <a:ext cx="524503" cy="584775"/>
            </a:xfrm>
            <a:prstGeom prst="rect">
              <a:avLst/>
            </a:prstGeom>
            <a:noFill/>
          </p:spPr>
          <p:txBody>
            <a:bodyPr wrap="none" rtlCol="0">
              <a:spAutoFit/>
            </a:bodyPr>
            <a:lstStyle/>
            <a:p>
              <a:r>
                <a:rPr lang="en-US" altLang="ja-JP" sz="3200" dirty="0" smtClean="0"/>
                <a:t>E</a:t>
              </a:r>
              <a:r>
                <a:rPr lang="en-US" altLang="ja-JP" sz="3200" baseline="-25000" dirty="0" smtClean="0"/>
                <a:t>3</a:t>
              </a:r>
              <a:endParaRPr lang="ja-JP" altLang="en-US" sz="3200" baseline="-25000" dirty="0" smtClean="0"/>
            </a:p>
          </p:txBody>
        </p:sp>
        <p:sp>
          <p:nvSpPr>
            <p:cNvPr id="7" name="テキスト ボックス 6"/>
            <p:cNvSpPr txBox="1"/>
            <p:nvPr/>
          </p:nvSpPr>
          <p:spPr>
            <a:xfrm>
              <a:off x="3093740" y="3831208"/>
              <a:ext cx="1498102" cy="584775"/>
            </a:xfrm>
            <a:prstGeom prst="rect">
              <a:avLst/>
            </a:prstGeom>
            <a:noFill/>
          </p:spPr>
          <p:txBody>
            <a:bodyPr wrap="none" rtlCol="0">
              <a:spAutoFit/>
            </a:bodyPr>
            <a:lstStyle/>
            <a:p>
              <a:r>
                <a:rPr lang="en-US" altLang="ja-JP" sz="3200" dirty="0" smtClean="0"/>
                <a:t>&lt;Higgs&gt;</a:t>
              </a:r>
              <a:endParaRPr lang="ja-JP" altLang="en-US" sz="3200" dirty="0" smtClean="0"/>
            </a:p>
          </p:txBody>
        </p:sp>
        <p:cxnSp>
          <p:nvCxnSpPr>
            <p:cNvPr id="9" name="直線矢印コネクタ 8"/>
            <p:cNvCxnSpPr/>
            <p:nvPr/>
          </p:nvCxnSpPr>
          <p:spPr>
            <a:xfrm>
              <a:off x="2854031" y="4440673"/>
              <a:ext cx="2160240" cy="1588"/>
            </a:xfrm>
            <a:prstGeom prst="straightConnector1">
              <a:avLst/>
            </a:prstGeom>
            <a:ln w="635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要請：超対称性</a:t>
            </a:r>
            <a:endParaRPr kumimoji="1" lang="ja-JP" altLang="en-US" dirty="0"/>
          </a:p>
        </p:txBody>
      </p:sp>
      <p:cxnSp>
        <p:nvCxnSpPr>
          <p:cNvPr id="6" name="直線矢印コネクタ 5"/>
          <p:cNvCxnSpPr/>
          <p:nvPr/>
        </p:nvCxnSpPr>
        <p:spPr>
          <a:xfrm rot="-5400000">
            <a:off x="598266" y="4503934"/>
            <a:ext cx="3600000" cy="1588"/>
          </a:xfrm>
          <a:prstGeom prst="straightConnector1">
            <a:avLst/>
          </a:prstGeom>
          <a:ln w="6350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3043377" y="1628800"/>
            <a:ext cx="3057247" cy="584775"/>
          </a:xfrm>
          <a:prstGeom prst="rect">
            <a:avLst/>
          </a:prstGeom>
          <a:noFill/>
        </p:spPr>
        <p:txBody>
          <a:bodyPr wrap="none" rtlCol="0">
            <a:spAutoFit/>
          </a:bodyPr>
          <a:lstStyle/>
          <a:p>
            <a:r>
              <a:rPr lang="ja-JP" altLang="en-US" sz="3200" dirty="0" smtClean="0"/>
              <a:t>結合定数の統一</a:t>
            </a:r>
          </a:p>
        </p:txBody>
      </p:sp>
      <p:cxnSp>
        <p:nvCxnSpPr>
          <p:cNvPr id="8" name="直線矢印コネクタ 7"/>
          <p:cNvCxnSpPr/>
          <p:nvPr/>
        </p:nvCxnSpPr>
        <p:spPr>
          <a:xfrm>
            <a:off x="2412360" y="6295032"/>
            <a:ext cx="4320000" cy="1588"/>
          </a:xfrm>
          <a:prstGeom prst="straightConnector1">
            <a:avLst/>
          </a:prstGeom>
          <a:ln w="6350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2699792" y="3284984"/>
            <a:ext cx="3567152" cy="1944215"/>
          </a:xfrm>
          <a:prstGeom prst="line">
            <a:avLst/>
          </a:prstGeom>
          <a:ln w="635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2627784" y="4581128"/>
            <a:ext cx="3600400" cy="360040"/>
          </a:xfrm>
          <a:prstGeom prst="line">
            <a:avLst/>
          </a:prstGeom>
          <a:ln w="635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V="1">
            <a:off x="2627784" y="4725144"/>
            <a:ext cx="3600400" cy="864096"/>
          </a:xfrm>
          <a:prstGeom prst="line">
            <a:avLst/>
          </a:prstGeom>
          <a:ln w="635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5678442" y="6228601"/>
            <a:ext cx="2133918" cy="584775"/>
          </a:xfrm>
          <a:prstGeom prst="rect">
            <a:avLst/>
          </a:prstGeom>
          <a:noFill/>
        </p:spPr>
        <p:txBody>
          <a:bodyPr wrap="none" rtlCol="0">
            <a:spAutoFit/>
          </a:bodyPr>
          <a:lstStyle/>
          <a:p>
            <a:r>
              <a:rPr lang="ja-JP" altLang="en-US" sz="3200" dirty="0" smtClean="0"/>
              <a:t>エネルギー</a:t>
            </a:r>
          </a:p>
        </p:txBody>
      </p:sp>
      <p:sp>
        <p:nvSpPr>
          <p:cNvPr id="22" name="テキスト ボックス 21"/>
          <p:cNvSpPr txBox="1"/>
          <p:nvPr/>
        </p:nvSpPr>
        <p:spPr>
          <a:xfrm>
            <a:off x="611560" y="2564904"/>
            <a:ext cx="1826141" cy="584775"/>
          </a:xfrm>
          <a:prstGeom prst="rect">
            <a:avLst/>
          </a:prstGeom>
          <a:noFill/>
        </p:spPr>
        <p:txBody>
          <a:bodyPr wrap="none" rtlCol="0">
            <a:spAutoFit/>
          </a:bodyPr>
          <a:lstStyle/>
          <a:p>
            <a:r>
              <a:rPr lang="ja-JP" altLang="en-US" sz="3200" dirty="0" smtClean="0"/>
              <a:t>結合定数</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195736" y="4581128"/>
            <a:ext cx="4752528" cy="1512168"/>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物理的な要請</a:t>
            </a:r>
            <a:endParaRPr kumimoji="1" lang="ja-JP" altLang="en-US" dirty="0"/>
          </a:p>
        </p:txBody>
      </p:sp>
      <p:sp>
        <p:nvSpPr>
          <p:cNvPr id="3" name="コンテンツ プレースホルダ 2"/>
          <p:cNvSpPr>
            <a:spLocks noGrp="1"/>
          </p:cNvSpPr>
          <p:nvPr>
            <p:ph idx="1"/>
          </p:nvPr>
        </p:nvSpPr>
        <p:spPr>
          <a:xfrm>
            <a:off x="2262572" y="1600200"/>
            <a:ext cx="4618856" cy="4525963"/>
          </a:xfrm>
        </p:spPr>
        <p:txBody>
          <a:bodyPr/>
          <a:lstStyle/>
          <a:p>
            <a:r>
              <a:rPr kumimoji="1" lang="en-US" altLang="ja-JP" dirty="0" smtClean="0">
                <a:solidFill>
                  <a:schemeClr val="accent2">
                    <a:lumMod val="50000"/>
                  </a:schemeClr>
                </a:solidFill>
              </a:rPr>
              <a:t>E</a:t>
            </a:r>
            <a:r>
              <a:rPr kumimoji="1" lang="en-US" altLang="ja-JP" baseline="-25000" dirty="0" smtClean="0">
                <a:solidFill>
                  <a:schemeClr val="accent2">
                    <a:lumMod val="50000"/>
                  </a:schemeClr>
                </a:solidFill>
              </a:rPr>
              <a:t>6</a:t>
            </a:r>
            <a:r>
              <a:rPr kumimoji="1" lang="en-US" altLang="ja-JP" dirty="0" smtClean="0">
                <a:solidFill>
                  <a:schemeClr val="accent2">
                    <a:lumMod val="50000"/>
                  </a:schemeClr>
                </a:solidFill>
              </a:rPr>
              <a:t> </a:t>
            </a:r>
            <a:r>
              <a:rPr lang="ja-JP" altLang="en-US" dirty="0" smtClean="0">
                <a:solidFill>
                  <a:schemeClr val="accent2">
                    <a:lumMod val="50000"/>
                  </a:schemeClr>
                </a:solidFill>
              </a:rPr>
              <a:t>ゲージ対称性</a:t>
            </a:r>
            <a:endParaRPr lang="en-US" altLang="ja-JP" dirty="0" smtClean="0">
              <a:solidFill>
                <a:schemeClr val="accent2">
                  <a:lumMod val="50000"/>
                </a:schemeClr>
              </a:solidFill>
            </a:endParaRPr>
          </a:p>
          <a:p>
            <a:r>
              <a:rPr lang="ja-JP" altLang="en-US" dirty="0" smtClean="0">
                <a:solidFill>
                  <a:schemeClr val="accent3">
                    <a:lumMod val="50000"/>
                  </a:schemeClr>
                </a:solidFill>
              </a:rPr>
              <a:t>随伴表現ヒッグズ場</a:t>
            </a:r>
            <a:endParaRPr lang="en-US" altLang="ja-JP" dirty="0" smtClean="0">
              <a:solidFill>
                <a:schemeClr val="accent3">
                  <a:lumMod val="50000"/>
                </a:schemeClr>
              </a:solidFill>
            </a:endParaRPr>
          </a:p>
          <a:p>
            <a:r>
              <a:rPr lang="ja-JP" altLang="en-US" dirty="0" smtClean="0">
                <a:solidFill>
                  <a:srgbClr val="7030A0"/>
                </a:solidFill>
              </a:rPr>
              <a:t>三世代</a:t>
            </a:r>
            <a:endParaRPr lang="en-US" altLang="ja-JP" dirty="0" smtClean="0">
              <a:solidFill>
                <a:srgbClr val="7030A0"/>
              </a:solidFill>
            </a:endParaRPr>
          </a:p>
          <a:p>
            <a:r>
              <a:rPr lang="en-US" altLang="ja-JP" i="1" dirty="0" smtClean="0">
                <a:solidFill>
                  <a:schemeClr val="accent1">
                    <a:lumMod val="50000"/>
                  </a:schemeClr>
                </a:solidFill>
              </a:rPr>
              <a:t>N</a:t>
            </a:r>
            <a:r>
              <a:rPr lang="en-US" altLang="ja-JP" dirty="0" smtClean="0">
                <a:solidFill>
                  <a:schemeClr val="accent1">
                    <a:lumMod val="50000"/>
                  </a:schemeClr>
                </a:solidFill>
              </a:rPr>
              <a:t>=1 </a:t>
            </a:r>
            <a:r>
              <a:rPr lang="ja-JP" altLang="en-US" dirty="0" smtClean="0">
                <a:solidFill>
                  <a:schemeClr val="accent1">
                    <a:lumMod val="50000"/>
                  </a:schemeClr>
                </a:solidFill>
              </a:rPr>
              <a:t>超対称性</a:t>
            </a:r>
            <a:endParaRPr lang="en-US" altLang="ja-JP" dirty="0" smtClean="0">
              <a:solidFill>
                <a:schemeClr val="accent1">
                  <a:lumMod val="50000"/>
                </a:schemeClr>
              </a:solidFill>
            </a:endParaRPr>
          </a:p>
          <a:p>
            <a:pPr>
              <a:buNone/>
            </a:pPr>
            <a:endParaRPr lang="en-US" altLang="ja-JP" dirty="0" smtClean="0"/>
          </a:p>
          <a:p>
            <a:pPr>
              <a:buNone/>
            </a:pPr>
            <a:r>
              <a:rPr lang="ja-JP" altLang="en-US" dirty="0" smtClean="0"/>
              <a:t>これらの物理的な要請を弦理論のセットアップに読み替える。</a:t>
            </a:r>
            <a:endParaRPr lang="en-US" altLang="ja-JP" dirty="0" smtClean="0"/>
          </a:p>
          <a:p>
            <a:pPr>
              <a:buNone/>
            </a:pP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a:t>
            </a:r>
            <a:r>
              <a:rPr kumimoji="1" lang="en-US" altLang="ja-JP" baseline="-25000" dirty="0" smtClean="0"/>
              <a:t>6</a:t>
            </a:r>
            <a:r>
              <a:rPr kumimoji="1" lang="en-US" altLang="ja-JP" dirty="0" smtClean="0"/>
              <a:t> </a:t>
            </a:r>
            <a:r>
              <a:rPr kumimoji="1" lang="ja-JP" altLang="en-US" dirty="0" smtClean="0"/>
              <a:t>ゲージ</a:t>
            </a:r>
            <a:r>
              <a:rPr kumimoji="1" lang="ja-JP" altLang="en-US" dirty="0" smtClean="0"/>
              <a:t>対称性</a:t>
            </a:r>
            <a:endParaRPr kumimoji="1" lang="ja-JP" altLang="en-US" dirty="0"/>
          </a:p>
        </p:txBody>
      </p:sp>
      <p:sp>
        <p:nvSpPr>
          <p:cNvPr id="3" name="コンテンツ プレースホルダ 2"/>
          <p:cNvSpPr>
            <a:spLocks noGrp="1"/>
          </p:cNvSpPr>
          <p:nvPr>
            <p:ph idx="1"/>
          </p:nvPr>
        </p:nvSpPr>
        <p:spPr>
          <a:xfrm>
            <a:off x="1015312" y="1600200"/>
            <a:ext cx="7113376" cy="2404863"/>
          </a:xfrm>
          <a:solidFill>
            <a:schemeClr val="accent2">
              <a:lumMod val="20000"/>
              <a:lumOff val="80000"/>
            </a:schemeClr>
          </a:solidFill>
        </p:spPr>
        <p:txBody>
          <a:bodyPr/>
          <a:lstStyle/>
          <a:p>
            <a:r>
              <a:rPr lang="ja-JP" altLang="en-US" dirty="0" smtClean="0"/>
              <a:t>ヘテロ</a:t>
            </a:r>
            <a:r>
              <a:rPr kumimoji="1" lang="ja-JP" altLang="en-US" dirty="0" smtClean="0"/>
              <a:t>弦のコンパクト化</a:t>
            </a:r>
            <a:endParaRPr kumimoji="1" lang="en-US" altLang="ja-JP" dirty="0" smtClean="0"/>
          </a:p>
          <a:p>
            <a:r>
              <a:rPr kumimoji="1" lang="ja-JP" altLang="en-US" dirty="0" smtClean="0"/>
              <a:t>運動量：量子化</a:t>
            </a:r>
            <a:r>
              <a:rPr kumimoji="1" lang="ja-JP" altLang="en-US" dirty="0" smtClean="0"/>
              <a:t>されて格子</a:t>
            </a:r>
            <a:r>
              <a:rPr kumimoji="1" lang="ja-JP" altLang="en-US" dirty="0" smtClean="0"/>
              <a:t>を</a:t>
            </a:r>
            <a:r>
              <a:rPr kumimoji="1" lang="ja-JP" altLang="en-US" dirty="0" smtClean="0"/>
              <a:t>形成</a:t>
            </a:r>
            <a:endParaRPr kumimoji="1" lang="en-US" altLang="ja-JP" dirty="0" smtClean="0"/>
          </a:p>
          <a:p>
            <a:pPr algn="ctr">
              <a:buNone/>
            </a:pPr>
            <a:r>
              <a:rPr lang="en-US" altLang="ja-JP" dirty="0" smtClean="0"/>
              <a:t>(left , right) - </a:t>
            </a:r>
            <a:r>
              <a:rPr lang="en-US" altLang="ja-JP" dirty="0" err="1" smtClean="0"/>
              <a:t>Narain</a:t>
            </a:r>
            <a:r>
              <a:rPr lang="en-US" altLang="ja-JP" dirty="0" smtClean="0"/>
              <a:t> Lattice</a:t>
            </a:r>
            <a:endParaRPr kumimoji="1" lang="en-US" altLang="ja-JP" dirty="0" smtClean="0"/>
          </a:p>
          <a:p>
            <a:r>
              <a:rPr lang="en-US" altLang="ja-JP" dirty="0" smtClean="0"/>
              <a:t>left-moving </a:t>
            </a:r>
            <a:r>
              <a:rPr lang="ja-JP" altLang="en-US" dirty="0" smtClean="0"/>
              <a:t>格子：ゲージ対称性に寄与</a:t>
            </a:r>
            <a:endParaRPr lang="en-US" altLang="ja-JP" dirty="0" smtClean="0"/>
          </a:p>
        </p:txBody>
      </p:sp>
      <p:sp>
        <p:nvSpPr>
          <p:cNvPr id="4" name="テキスト ボックス 3"/>
          <p:cNvSpPr txBox="1"/>
          <p:nvPr/>
        </p:nvSpPr>
        <p:spPr>
          <a:xfrm>
            <a:off x="1992416" y="4797152"/>
            <a:ext cx="5159169" cy="1077218"/>
          </a:xfrm>
          <a:prstGeom prst="rect">
            <a:avLst/>
          </a:prstGeom>
          <a:solidFill>
            <a:schemeClr val="accent2">
              <a:lumMod val="20000"/>
              <a:lumOff val="80000"/>
            </a:schemeClr>
          </a:solidFill>
        </p:spPr>
        <p:txBody>
          <a:bodyPr wrap="none" rtlCol="0">
            <a:spAutoFit/>
          </a:bodyPr>
          <a:lstStyle/>
          <a:p>
            <a:pPr algn="ctr"/>
            <a:r>
              <a:rPr lang="en-US" altLang="ja-JP" sz="3200" dirty="0" smtClean="0">
                <a:solidFill>
                  <a:prstClr val="black"/>
                </a:solidFill>
              </a:rPr>
              <a:t>Lattice Engineering Technique</a:t>
            </a:r>
          </a:p>
          <a:p>
            <a:pPr algn="ctr"/>
            <a:r>
              <a:rPr kumimoji="1" lang="ja-JP" altLang="en-US" sz="3200" dirty="0" smtClean="0">
                <a:solidFill>
                  <a:prstClr val="black"/>
                </a:solidFill>
              </a:rPr>
              <a:t>（</a:t>
            </a:r>
            <a:r>
              <a:rPr kumimoji="1" lang="en-US" altLang="ja-JP" sz="3200" dirty="0" smtClean="0">
                <a:solidFill>
                  <a:prstClr val="black"/>
                </a:solidFill>
              </a:rPr>
              <a:t>E</a:t>
            </a:r>
            <a:r>
              <a:rPr kumimoji="1" lang="en-US" altLang="ja-JP" sz="3200" baseline="-25000" dirty="0" smtClean="0">
                <a:solidFill>
                  <a:prstClr val="black"/>
                </a:solidFill>
              </a:rPr>
              <a:t>6</a:t>
            </a:r>
            <a:r>
              <a:rPr kumimoji="1" lang="ja-JP" altLang="en-US" sz="3200" dirty="0" smtClean="0">
                <a:solidFill>
                  <a:prstClr val="black"/>
                </a:solidFill>
              </a:rPr>
              <a:t> を含む</a:t>
            </a:r>
            <a:r>
              <a:rPr kumimoji="1" lang="ja-JP" altLang="en-US" sz="3200" dirty="0" smtClean="0">
                <a:solidFill>
                  <a:prstClr val="black"/>
                </a:solidFill>
              </a:rPr>
              <a:t>格子の構成）</a:t>
            </a:r>
            <a:endParaRPr kumimoji="1" lang="ja-JP" altLang="en-US" dirty="0"/>
          </a:p>
        </p:txBody>
      </p:sp>
      <p:sp>
        <p:nvSpPr>
          <p:cNvPr id="5" name="下矢印 4"/>
          <p:cNvSpPr/>
          <p:nvPr/>
        </p:nvSpPr>
        <p:spPr>
          <a:xfrm rot="10800000">
            <a:off x="4329685" y="4131107"/>
            <a:ext cx="484632" cy="540000"/>
          </a:xfrm>
          <a:prstGeom prst="downArrow">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随伴表現ヒッグズ場</a:t>
            </a:r>
            <a:endParaRPr kumimoji="1" lang="ja-JP" altLang="en-US" dirty="0"/>
          </a:p>
        </p:txBody>
      </p:sp>
      <p:sp>
        <p:nvSpPr>
          <p:cNvPr id="5" name="テキスト ボックス 4"/>
          <p:cNvSpPr txBox="1"/>
          <p:nvPr/>
        </p:nvSpPr>
        <p:spPr>
          <a:xfrm>
            <a:off x="2754836" y="1196752"/>
            <a:ext cx="3634328" cy="584775"/>
          </a:xfrm>
          <a:prstGeom prst="rect">
            <a:avLst/>
          </a:prstGeom>
          <a:solidFill>
            <a:schemeClr val="accent3">
              <a:lumMod val="20000"/>
              <a:lumOff val="80000"/>
            </a:schemeClr>
          </a:solidFill>
        </p:spPr>
        <p:txBody>
          <a:bodyPr wrap="none" rtlCol="0">
            <a:spAutoFit/>
          </a:bodyPr>
          <a:lstStyle/>
          <a:p>
            <a:pPr algn="ctr"/>
            <a:r>
              <a:rPr lang="ja-JP" altLang="en-US" sz="3200" dirty="0" smtClean="0">
                <a:solidFill>
                  <a:prstClr val="black"/>
                </a:solidFill>
              </a:rPr>
              <a:t>随伴表現ヒッグズ場</a:t>
            </a:r>
            <a:endParaRPr kumimoji="1" lang="ja-JP" altLang="en-US" dirty="0"/>
          </a:p>
        </p:txBody>
      </p:sp>
      <p:sp>
        <p:nvSpPr>
          <p:cNvPr id="6" name="テキスト ボックス 5"/>
          <p:cNvSpPr txBox="1"/>
          <p:nvPr/>
        </p:nvSpPr>
        <p:spPr>
          <a:xfrm>
            <a:off x="1970358" y="2440903"/>
            <a:ext cx="5203284" cy="584775"/>
          </a:xfrm>
          <a:prstGeom prst="rect">
            <a:avLst/>
          </a:prstGeom>
          <a:solidFill>
            <a:schemeClr val="accent3">
              <a:lumMod val="20000"/>
              <a:lumOff val="80000"/>
            </a:schemeClr>
          </a:solidFill>
        </p:spPr>
        <p:txBody>
          <a:bodyPr wrap="none" rtlCol="0">
            <a:spAutoFit/>
          </a:bodyPr>
          <a:lstStyle/>
          <a:p>
            <a:pPr algn="ctr"/>
            <a:r>
              <a:rPr lang="en-US" altLang="ja-JP" sz="3200" dirty="0" err="1" smtClean="0">
                <a:solidFill>
                  <a:prstClr val="black"/>
                </a:solidFill>
              </a:rPr>
              <a:t>Kac</a:t>
            </a:r>
            <a:r>
              <a:rPr lang="en-US" altLang="ja-JP" sz="3200" dirty="0" smtClean="0">
                <a:solidFill>
                  <a:prstClr val="black"/>
                </a:solidFill>
              </a:rPr>
              <a:t>-Moody </a:t>
            </a:r>
            <a:r>
              <a:rPr lang="ja-JP" altLang="en-US" sz="3200" dirty="0" smtClean="0">
                <a:solidFill>
                  <a:prstClr val="black"/>
                </a:solidFill>
              </a:rPr>
              <a:t>レベル </a:t>
            </a:r>
            <a:r>
              <a:rPr lang="en-US" altLang="ja-JP" sz="3200" i="1" dirty="0" smtClean="0">
                <a:solidFill>
                  <a:srgbClr val="FF0000"/>
                </a:solidFill>
              </a:rPr>
              <a:t>k</a:t>
            </a:r>
            <a:r>
              <a:rPr lang="en-US" altLang="ja-JP" sz="3200" dirty="0" smtClean="0">
                <a:solidFill>
                  <a:prstClr val="black"/>
                </a:solidFill>
              </a:rPr>
              <a:t> </a:t>
            </a:r>
            <a:r>
              <a:rPr lang="ja-JP" altLang="en-US" sz="3200" dirty="0" smtClean="0">
                <a:solidFill>
                  <a:prstClr val="black"/>
                </a:solidFill>
              </a:rPr>
              <a:t>を上げる</a:t>
            </a:r>
            <a:endParaRPr kumimoji="1" lang="ja-JP" altLang="en-US" dirty="0"/>
          </a:p>
        </p:txBody>
      </p:sp>
      <p:sp>
        <p:nvSpPr>
          <p:cNvPr id="7" name="テキスト ボックス 6"/>
          <p:cNvSpPr txBox="1"/>
          <p:nvPr/>
        </p:nvSpPr>
        <p:spPr>
          <a:xfrm>
            <a:off x="1330607" y="3685054"/>
            <a:ext cx="6482786" cy="1175706"/>
          </a:xfrm>
          <a:prstGeom prst="rect">
            <a:avLst/>
          </a:prstGeom>
          <a:solidFill>
            <a:schemeClr val="accent3">
              <a:lumMod val="20000"/>
              <a:lumOff val="80000"/>
            </a:schemeClr>
          </a:solidFill>
        </p:spPr>
        <p:txBody>
          <a:bodyPr wrap="square" rtlCol="0">
            <a:spAutoFit/>
          </a:bodyPr>
          <a:lstStyle/>
          <a:p>
            <a:pPr marL="342900" lvl="0" indent="-342900" algn="ctr">
              <a:spcBef>
                <a:spcPct val="20000"/>
              </a:spcBef>
            </a:pPr>
            <a:r>
              <a:rPr lang="en-US" altLang="ja-JP" sz="3200" dirty="0" smtClean="0">
                <a:solidFill>
                  <a:prstClr val="black"/>
                </a:solidFill>
              </a:rPr>
              <a:t>Diagonal Embedding with Shift Action</a:t>
            </a:r>
          </a:p>
          <a:p>
            <a:pPr marL="342900" lvl="0" indent="-342900" algn="ctr">
              <a:spcBef>
                <a:spcPct val="20000"/>
              </a:spcBef>
            </a:pPr>
            <a:r>
              <a:rPr lang="ja-JP" altLang="en-US" sz="3200" dirty="0" smtClean="0">
                <a:solidFill>
                  <a:prstClr val="black"/>
                </a:solidFill>
              </a:rPr>
              <a:t>（</a:t>
            </a:r>
            <a:r>
              <a:rPr lang="en-US" altLang="ja-JP" sz="3200" i="1" dirty="0" smtClean="0">
                <a:solidFill>
                  <a:srgbClr val="FF0000"/>
                </a:solidFill>
              </a:rPr>
              <a:t>k</a:t>
            </a:r>
            <a:r>
              <a:rPr lang="ja-JP" altLang="en-US" sz="3200" i="1" dirty="0" smtClean="0">
                <a:solidFill>
                  <a:prstClr val="black"/>
                </a:solidFill>
              </a:rPr>
              <a:t> </a:t>
            </a:r>
            <a:r>
              <a:rPr lang="ja-JP" altLang="en-US" sz="3200" dirty="0" smtClean="0">
                <a:solidFill>
                  <a:prstClr val="black"/>
                </a:solidFill>
              </a:rPr>
              <a:t>個</a:t>
            </a:r>
            <a:r>
              <a:rPr lang="ja-JP" altLang="en-US" sz="3200" dirty="0" smtClean="0">
                <a:solidFill>
                  <a:prstClr val="black"/>
                </a:solidFill>
              </a:rPr>
              <a:t>の </a:t>
            </a:r>
            <a:r>
              <a:rPr lang="en-US" altLang="ja-JP" sz="3200" dirty="0" smtClean="0">
                <a:solidFill>
                  <a:prstClr val="black"/>
                </a:solidFill>
              </a:rPr>
              <a:t>E</a:t>
            </a:r>
            <a:r>
              <a:rPr lang="en-US" altLang="ja-JP" sz="3200" baseline="-25000" dirty="0" smtClean="0">
                <a:solidFill>
                  <a:prstClr val="black"/>
                </a:solidFill>
              </a:rPr>
              <a:t>6</a:t>
            </a:r>
            <a:r>
              <a:rPr lang="ja-JP" altLang="en-US" sz="3200" dirty="0" smtClean="0">
                <a:solidFill>
                  <a:prstClr val="black"/>
                </a:solidFill>
              </a:rPr>
              <a:t> を同一視</a:t>
            </a:r>
            <a:r>
              <a:rPr lang="ja-JP" altLang="en-US" sz="3200" dirty="0" smtClean="0">
                <a:solidFill>
                  <a:prstClr val="black"/>
                </a:solidFill>
              </a:rPr>
              <a:t>する）</a:t>
            </a:r>
            <a:endParaRPr lang="en-US" altLang="ja-JP" sz="3200" dirty="0" smtClean="0">
              <a:solidFill>
                <a:prstClr val="black"/>
              </a:solidFill>
            </a:endParaRPr>
          </a:p>
        </p:txBody>
      </p:sp>
      <p:sp>
        <p:nvSpPr>
          <p:cNvPr id="8" name="テキスト ボックス 7"/>
          <p:cNvSpPr txBox="1"/>
          <p:nvPr/>
        </p:nvSpPr>
        <p:spPr>
          <a:xfrm>
            <a:off x="1853949" y="5520134"/>
            <a:ext cx="5436104" cy="1077218"/>
          </a:xfrm>
          <a:prstGeom prst="rect">
            <a:avLst/>
          </a:prstGeom>
          <a:solidFill>
            <a:schemeClr val="accent3">
              <a:lumMod val="20000"/>
              <a:lumOff val="80000"/>
            </a:schemeClr>
          </a:solidFill>
        </p:spPr>
        <p:txBody>
          <a:bodyPr wrap="none" rtlCol="0">
            <a:spAutoFit/>
          </a:bodyPr>
          <a:lstStyle/>
          <a:p>
            <a:pPr algn="ctr"/>
            <a:r>
              <a:rPr lang="en-US" altLang="ja-JP" sz="3200" dirty="0" smtClean="0">
                <a:solidFill>
                  <a:prstClr val="black"/>
                </a:solidFill>
              </a:rPr>
              <a:t>Lattice Engineering Technique</a:t>
            </a:r>
          </a:p>
          <a:p>
            <a:pPr algn="ctr"/>
            <a:r>
              <a:rPr kumimoji="1" lang="ja-JP" altLang="en-US" sz="3200" dirty="0" smtClean="0">
                <a:solidFill>
                  <a:prstClr val="black"/>
                </a:solidFill>
              </a:rPr>
              <a:t>（</a:t>
            </a:r>
            <a:r>
              <a:rPr lang="en-US" altLang="ja-JP" sz="3200" i="1" dirty="0" smtClean="0">
                <a:solidFill>
                  <a:srgbClr val="FF0000"/>
                </a:solidFill>
              </a:rPr>
              <a:t>k</a:t>
            </a:r>
            <a:r>
              <a:rPr lang="en-US" altLang="ja-JP" sz="3200" dirty="0" smtClean="0">
                <a:solidFill>
                  <a:prstClr val="black"/>
                </a:solidFill>
              </a:rPr>
              <a:t> </a:t>
            </a:r>
            <a:r>
              <a:rPr lang="ja-JP" altLang="en-US" sz="3200" dirty="0" smtClean="0">
                <a:solidFill>
                  <a:prstClr val="black"/>
                </a:solidFill>
              </a:rPr>
              <a:t>個</a:t>
            </a:r>
            <a:r>
              <a:rPr kumimoji="1" lang="ja-JP" altLang="en-US" sz="3200" dirty="0" smtClean="0">
                <a:solidFill>
                  <a:prstClr val="black"/>
                </a:solidFill>
              </a:rPr>
              <a:t>の </a:t>
            </a:r>
            <a:r>
              <a:rPr kumimoji="1" lang="en-US" altLang="ja-JP" sz="3200" dirty="0" smtClean="0">
                <a:solidFill>
                  <a:prstClr val="black"/>
                </a:solidFill>
              </a:rPr>
              <a:t>E</a:t>
            </a:r>
            <a:r>
              <a:rPr kumimoji="1" lang="en-US" altLang="ja-JP" sz="3200" baseline="-25000" dirty="0" smtClean="0">
                <a:solidFill>
                  <a:prstClr val="black"/>
                </a:solidFill>
              </a:rPr>
              <a:t>6</a:t>
            </a:r>
            <a:r>
              <a:rPr kumimoji="1" lang="ja-JP" altLang="en-US" sz="3200" dirty="0" smtClean="0">
                <a:solidFill>
                  <a:prstClr val="black"/>
                </a:solidFill>
              </a:rPr>
              <a:t> を含む</a:t>
            </a:r>
            <a:r>
              <a:rPr kumimoji="1" lang="ja-JP" altLang="en-US" sz="3200" dirty="0" smtClean="0">
                <a:solidFill>
                  <a:prstClr val="black"/>
                </a:solidFill>
              </a:rPr>
              <a:t>格子の構成）</a:t>
            </a:r>
            <a:endParaRPr kumimoji="1" lang="ja-JP" altLang="en-US" dirty="0"/>
          </a:p>
        </p:txBody>
      </p:sp>
      <p:sp>
        <p:nvSpPr>
          <p:cNvPr id="13" name="下矢印 12"/>
          <p:cNvSpPr/>
          <p:nvPr/>
        </p:nvSpPr>
        <p:spPr>
          <a:xfrm rot="10800000">
            <a:off x="4329684" y="1841215"/>
            <a:ext cx="484632" cy="540000"/>
          </a:xfrm>
          <a:prstGeom prst="downArrow">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下矢印 13"/>
          <p:cNvSpPr/>
          <p:nvPr/>
        </p:nvSpPr>
        <p:spPr>
          <a:xfrm rot="10800000">
            <a:off x="4329684" y="3085366"/>
            <a:ext cx="484632" cy="540000"/>
          </a:xfrm>
          <a:prstGeom prst="downArrow">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下矢印 14"/>
          <p:cNvSpPr/>
          <p:nvPr/>
        </p:nvSpPr>
        <p:spPr>
          <a:xfrm rot="10800000">
            <a:off x="4329685" y="4920448"/>
            <a:ext cx="484632" cy="540000"/>
          </a:xfrm>
          <a:prstGeom prst="downArrow">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4788024" y="1810916"/>
            <a:ext cx="1915140" cy="584775"/>
          </a:xfrm>
          <a:prstGeom prst="rect">
            <a:avLst/>
          </a:prstGeom>
          <a:noFill/>
        </p:spPr>
        <p:txBody>
          <a:bodyPr wrap="none" rtlCol="0">
            <a:spAutoFit/>
          </a:bodyPr>
          <a:lstStyle/>
          <a:p>
            <a:r>
              <a:rPr lang="en-US" altLang="ja-JP" sz="3200" dirty="0" smtClean="0">
                <a:solidFill>
                  <a:prstClr val="black"/>
                </a:solidFill>
              </a:rPr>
              <a:t>[</a:t>
            </a:r>
            <a:r>
              <a:rPr lang="en-US" altLang="ja-JP" sz="3200" dirty="0" err="1" smtClean="0">
                <a:solidFill>
                  <a:prstClr val="black"/>
                </a:solidFill>
              </a:rPr>
              <a:t>Lewellen</a:t>
            </a:r>
            <a:r>
              <a:rPr lang="en-US" altLang="ja-JP" sz="3200" dirty="0" smtClean="0">
                <a:solidFill>
                  <a:prstClr val="black"/>
                </a:solidFill>
              </a:rPr>
              <a:t>]</a:t>
            </a:r>
            <a:endParaRPr lang="ja-JP" altLang="en-US" sz="3200" dirty="0" smtClean="0">
              <a:solidFill>
                <a:prstClr val="black"/>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485979" y="1556792"/>
            <a:ext cx="8172045" cy="1766637"/>
          </a:xfrm>
          <a:prstGeom prst="rect">
            <a:avLst/>
          </a:prstGeom>
          <a:solidFill>
            <a:schemeClr val="accent4">
              <a:lumMod val="20000"/>
              <a:lumOff val="80000"/>
            </a:schemeClr>
          </a:solidFill>
        </p:spPr>
        <p:txBody>
          <a:bodyPr wrap="none" rtlCol="0">
            <a:spAutoFit/>
          </a:bodyPr>
          <a:lstStyle/>
          <a:p>
            <a:pPr marL="342900" indent="-342900" algn="ctr">
              <a:spcBef>
                <a:spcPct val="20000"/>
              </a:spcBef>
            </a:pPr>
            <a:r>
              <a:rPr lang="ja-JP" altLang="en-US" sz="3200" dirty="0" smtClean="0">
                <a:solidFill>
                  <a:prstClr val="black"/>
                </a:solidFill>
              </a:rPr>
              <a:t>予想 </a:t>
            </a:r>
            <a:r>
              <a:rPr lang="en-US" altLang="ja-JP" sz="3200" dirty="0" smtClean="0">
                <a:solidFill>
                  <a:prstClr val="black"/>
                </a:solidFill>
              </a:rPr>
              <a:t>[</a:t>
            </a:r>
            <a:r>
              <a:rPr lang="en-US" altLang="ja-JP" sz="3200" dirty="0" err="1" smtClean="0">
                <a:solidFill>
                  <a:prstClr val="black"/>
                </a:solidFill>
              </a:rPr>
              <a:t>Kakushadze-Tye</a:t>
            </a:r>
            <a:r>
              <a:rPr lang="en-US" altLang="ja-JP" sz="3200" dirty="0" smtClean="0">
                <a:solidFill>
                  <a:prstClr val="black"/>
                </a:solidFill>
              </a:rPr>
              <a:t>]</a:t>
            </a:r>
          </a:p>
          <a:p>
            <a:pPr marL="342900" indent="-342900" algn="ctr">
              <a:spcBef>
                <a:spcPct val="20000"/>
              </a:spcBef>
            </a:pPr>
            <a:r>
              <a:rPr lang="ja-JP" altLang="en-US" sz="3200" dirty="0" smtClean="0">
                <a:solidFill>
                  <a:prstClr val="black"/>
                </a:solidFill>
              </a:rPr>
              <a:t>世代数</a:t>
            </a:r>
            <a:r>
              <a:rPr lang="ja-JP" altLang="en-US" sz="3200" dirty="0" smtClean="0">
                <a:solidFill>
                  <a:prstClr val="black"/>
                </a:solidFill>
              </a:rPr>
              <a:t>は </a:t>
            </a:r>
            <a:r>
              <a:rPr lang="en-US" altLang="ja-JP" sz="3200" dirty="0" err="1" smtClean="0">
                <a:solidFill>
                  <a:prstClr val="black"/>
                </a:solidFill>
              </a:rPr>
              <a:t>Kac</a:t>
            </a:r>
            <a:r>
              <a:rPr lang="en-US" altLang="ja-JP" sz="3200" dirty="0" smtClean="0">
                <a:solidFill>
                  <a:prstClr val="black"/>
                </a:solidFill>
              </a:rPr>
              <a:t>-Moody </a:t>
            </a:r>
            <a:r>
              <a:rPr lang="ja-JP" altLang="en-US" sz="3200" dirty="0" smtClean="0">
                <a:solidFill>
                  <a:prstClr val="black"/>
                </a:solidFill>
              </a:rPr>
              <a:t>レベル </a:t>
            </a:r>
            <a:r>
              <a:rPr lang="en-US" altLang="ja-JP" sz="3200" i="1" dirty="0" smtClean="0">
                <a:solidFill>
                  <a:srgbClr val="FF0000"/>
                </a:solidFill>
              </a:rPr>
              <a:t>k</a:t>
            </a:r>
            <a:r>
              <a:rPr lang="en-US" altLang="ja-JP" sz="3200" i="1" dirty="0" smtClean="0">
                <a:solidFill>
                  <a:prstClr val="black"/>
                </a:solidFill>
              </a:rPr>
              <a:t> </a:t>
            </a:r>
            <a:r>
              <a:rPr lang="ja-JP" altLang="en-US" sz="3200" dirty="0" smtClean="0">
                <a:solidFill>
                  <a:prstClr val="black"/>
                </a:solidFill>
              </a:rPr>
              <a:t>の倍数である？</a:t>
            </a:r>
            <a:endParaRPr lang="en-US" altLang="ja-JP" sz="3200" dirty="0" smtClean="0">
              <a:solidFill>
                <a:prstClr val="black"/>
              </a:solidFill>
            </a:endParaRPr>
          </a:p>
          <a:p>
            <a:pPr marL="342900" indent="-342900" algn="ctr">
              <a:spcBef>
                <a:spcPct val="20000"/>
              </a:spcBef>
            </a:pPr>
            <a:r>
              <a:rPr lang="ja-JP" altLang="en-US" sz="3200" dirty="0" smtClean="0"/>
              <a:t>（でも系統的な解析は不明）</a:t>
            </a:r>
          </a:p>
        </p:txBody>
      </p:sp>
      <p:sp>
        <p:nvSpPr>
          <p:cNvPr id="2" name="タイトル 1"/>
          <p:cNvSpPr>
            <a:spLocks noGrp="1"/>
          </p:cNvSpPr>
          <p:nvPr>
            <p:ph type="title"/>
          </p:nvPr>
        </p:nvSpPr>
        <p:spPr/>
        <p:txBody>
          <a:bodyPr/>
          <a:lstStyle/>
          <a:p>
            <a:r>
              <a:rPr kumimoji="1" lang="ja-JP" altLang="en-US" dirty="0" smtClean="0"/>
              <a:t>三世代</a:t>
            </a:r>
            <a:endParaRPr kumimoji="1" lang="ja-JP" altLang="en-US" dirty="0"/>
          </a:p>
        </p:txBody>
      </p:sp>
      <p:sp>
        <p:nvSpPr>
          <p:cNvPr id="11" name="テキスト ボックス 10"/>
          <p:cNvSpPr txBox="1"/>
          <p:nvPr/>
        </p:nvSpPr>
        <p:spPr>
          <a:xfrm>
            <a:off x="2553659" y="4356393"/>
            <a:ext cx="4036682" cy="584775"/>
          </a:xfrm>
          <a:prstGeom prst="rect">
            <a:avLst/>
          </a:prstGeom>
          <a:solidFill>
            <a:schemeClr val="accent4">
              <a:lumMod val="20000"/>
              <a:lumOff val="80000"/>
            </a:schemeClr>
          </a:solidFill>
        </p:spPr>
        <p:txBody>
          <a:bodyPr wrap="none" rtlCol="0">
            <a:spAutoFit/>
          </a:bodyPr>
          <a:lstStyle/>
          <a:p>
            <a:r>
              <a:rPr lang="ja-JP" altLang="en-US" sz="3200" dirty="0" smtClean="0"/>
              <a:t>取りあえず </a:t>
            </a:r>
            <a:r>
              <a:rPr lang="en-US" altLang="ja-JP" sz="3200" i="1" dirty="0" smtClean="0">
                <a:solidFill>
                  <a:srgbClr val="FF0000"/>
                </a:solidFill>
              </a:rPr>
              <a:t>k</a:t>
            </a:r>
            <a:r>
              <a:rPr lang="en-US" altLang="ja-JP" sz="3200" dirty="0" smtClean="0">
                <a:solidFill>
                  <a:srgbClr val="FF0000"/>
                </a:solidFill>
              </a:rPr>
              <a:t>=3</a:t>
            </a:r>
            <a:r>
              <a:rPr lang="en-US" altLang="ja-JP" sz="3200" dirty="0" smtClean="0"/>
              <a:t> </a:t>
            </a:r>
            <a:r>
              <a:rPr lang="ja-JP" altLang="en-US" sz="3200" dirty="0" smtClean="0"/>
              <a:t>で解析</a:t>
            </a:r>
          </a:p>
        </p:txBody>
      </p:sp>
      <p:sp>
        <p:nvSpPr>
          <p:cNvPr id="12" name="下矢印 11"/>
          <p:cNvSpPr/>
          <p:nvPr/>
        </p:nvSpPr>
        <p:spPr>
          <a:xfrm>
            <a:off x="4329684" y="3569911"/>
            <a:ext cx="484632" cy="540000"/>
          </a:xfrm>
          <a:prstGeom prst="downArrow">
            <a:avLst/>
          </a:prstGeom>
          <a:solidFill>
            <a:schemeClr val="accent4">
              <a:lumMod val="60000"/>
              <a:lumOff val="4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i="1" dirty="0" smtClean="0"/>
              <a:t>N</a:t>
            </a:r>
            <a:r>
              <a:rPr lang="en-US" altLang="ja-JP" dirty="0" smtClean="0"/>
              <a:t>=1 </a:t>
            </a:r>
            <a:r>
              <a:rPr lang="ja-JP" altLang="en-US" dirty="0" smtClean="0"/>
              <a:t>超対称性</a:t>
            </a:r>
            <a:endParaRPr kumimoji="1" lang="ja-JP" altLang="en-US" dirty="0"/>
          </a:p>
        </p:txBody>
      </p:sp>
      <p:sp>
        <p:nvSpPr>
          <p:cNvPr id="3" name="コンテンツ プレースホルダ 2"/>
          <p:cNvSpPr>
            <a:spLocks noGrp="1"/>
          </p:cNvSpPr>
          <p:nvPr>
            <p:ph idx="1"/>
          </p:nvPr>
        </p:nvSpPr>
        <p:spPr>
          <a:xfrm>
            <a:off x="863588" y="1628800"/>
            <a:ext cx="7416824" cy="2304256"/>
          </a:xfrm>
          <a:solidFill>
            <a:schemeClr val="accent1">
              <a:lumMod val="20000"/>
              <a:lumOff val="80000"/>
            </a:schemeClr>
          </a:solidFill>
        </p:spPr>
        <p:txBody>
          <a:bodyPr/>
          <a:lstStyle/>
          <a:p>
            <a:r>
              <a:rPr kumimoji="1" lang="en-US" altLang="ja-JP" i="1" dirty="0" smtClean="0"/>
              <a:t>N</a:t>
            </a:r>
            <a:r>
              <a:rPr kumimoji="1" lang="en-US" altLang="ja-JP" dirty="0" smtClean="0"/>
              <a:t>=4 </a:t>
            </a:r>
            <a:r>
              <a:rPr kumimoji="1" lang="ja-JP" altLang="en-US" dirty="0" smtClean="0"/>
              <a:t>から </a:t>
            </a:r>
            <a:r>
              <a:rPr kumimoji="1" lang="en-US" altLang="ja-JP" i="1" dirty="0" smtClean="0"/>
              <a:t>N</a:t>
            </a:r>
            <a:r>
              <a:rPr kumimoji="1" lang="en-US" altLang="ja-JP" dirty="0" smtClean="0"/>
              <a:t>=1 </a:t>
            </a:r>
            <a:r>
              <a:rPr kumimoji="1" lang="ja-JP" altLang="en-US" dirty="0" smtClean="0"/>
              <a:t>へ：</a:t>
            </a:r>
            <a:r>
              <a:rPr kumimoji="1" lang="ja-JP" altLang="en-US" dirty="0" smtClean="0"/>
              <a:t>スピノル場を</a:t>
            </a:r>
            <a:r>
              <a:rPr kumimoji="1" lang="ja-JP" altLang="en-US" dirty="0" smtClean="0"/>
              <a:t>一部消去</a:t>
            </a:r>
            <a:endParaRPr kumimoji="1" lang="en-US" altLang="ja-JP" dirty="0" smtClean="0"/>
          </a:p>
          <a:p>
            <a:r>
              <a:rPr lang="en-US" altLang="ja-JP" i="1" dirty="0" smtClean="0"/>
              <a:t>N</a:t>
            </a:r>
            <a:r>
              <a:rPr lang="en-US" altLang="ja-JP" dirty="0" smtClean="0"/>
              <a:t>=1 </a:t>
            </a:r>
            <a:r>
              <a:rPr lang="ja-JP" altLang="en-US" dirty="0" smtClean="0"/>
              <a:t>超対称性条件を満たすように、</a:t>
            </a:r>
            <a:r>
              <a:rPr kumimoji="1" lang="en-US" altLang="ja-JP" dirty="0" smtClean="0"/>
              <a:t>right-moving</a:t>
            </a:r>
            <a:r>
              <a:rPr lang="ja-JP" altLang="en-US" dirty="0" smtClean="0"/>
              <a:t> </a:t>
            </a:r>
            <a:r>
              <a:rPr lang="en-US" altLang="ja-JP" dirty="0" smtClean="0"/>
              <a:t>6</a:t>
            </a:r>
            <a:r>
              <a:rPr lang="ja-JP" altLang="en-US" dirty="0" smtClean="0"/>
              <a:t>次元を回転</a:t>
            </a:r>
            <a:endParaRPr lang="en-US" altLang="ja-JP" dirty="0" smtClean="0"/>
          </a:p>
          <a:p>
            <a:r>
              <a:rPr lang="en-US" altLang="ja-JP" dirty="0" smtClean="0"/>
              <a:t>E</a:t>
            </a:r>
            <a:r>
              <a:rPr lang="en-US" altLang="ja-JP" baseline="-25000" dirty="0" smtClean="0"/>
              <a:t>6</a:t>
            </a:r>
            <a:r>
              <a:rPr lang="ja-JP" altLang="en-US" dirty="0" smtClean="0"/>
              <a:t> 格子</a:t>
            </a:r>
            <a:r>
              <a:rPr lang="ja-JP" altLang="en-US" dirty="0" smtClean="0"/>
              <a:t>に対して、</a:t>
            </a:r>
            <a:r>
              <a:rPr lang="en-US" altLang="ja-JP" dirty="0" smtClean="0"/>
              <a:t>Z</a:t>
            </a:r>
            <a:r>
              <a:rPr lang="en-US" altLang="ja-JP" baseline="-25000" dirty="0" smtClean="0"/>
              <a:t>12</a:t>
            </a:r>
            <a:r>
              <a:rPr lang="ja-JP" altLang="en-US" dirty="0" smtClean="0"/>
              <a:t> コクセター元</a:t>
            </a:r>
            <a:r>
              <a:rPr lang="ja-JP" altLang="en-US" dirty="0" smtClean="0"/>
              <a:t>を作用</a:t>
            </a:r>
            <a:endParaRPr lang="en-US" altLang="ja-JP"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戦略</a:t>
            </a:r>
            <a:endParaRPr kumimoji="1" lang="ja-JP" altLang="en-US" dirty="0"/>
          </a:p>
        </p:txBody>
      </p:sp>
      <p:sp>
        <p:nvSpPr>
          <p:cNvPr id="3" name="コンテンツ プレースホルダ 2"/>
          <p:cNvSpPr>
            <a:spLocks noGrp="1"/>
          </p:cNvSpPr>
          <p:nvPr>
            <p:ph idx="1"/>
          </p:nvPr>
        </p:nvSpPr>
        <p:spPr>
          <a:xfrm>
            <a:off x="554968" y="1600201"/>
            <a:ext cx="8034064" cy="2764903"/>
          </a:xfrm>
          <a:solidFill>
            <a:schemeClr val="bg2">
              <a:lumMod val="90000"/>
            </a:schemeClr>
          </a:solidFill>
        </p:spPr>
        <p:txBody>
          <a:bodyPr/>
          <a:lstStyle/>
          <a:p>
            <a:pPr marL="514350" indent="-514350">
              <a:buFont typeface="+mj-lt"/>
              <a:buAutoNum type="arabicPeriod"/>
            </a:pPr>
            <a:r>
              <a:rPr lang="en-US" altLang="ja-JP" dirty="0" smtClean="0"/>
              <a:t>(</a:t>
            </a:r>
            <a:r>
              <a:rPr lang="en-US" altLang="ja-JP" dirty="0" smtClean="0"/>
              <a:t>E</a:t>
            </a:r>
            <a:r>
              <a:rPr lang="en-US" altLang="ja-JP" baseline="-25000" dirty="0" smtClean="0"/>
              <a:t>6</a:t>
            </a:r>
            <a:r>
              <a:rPr lang="en-US" altLang="ja-JP" dirty="0" smtClean="0"/>
              <a:t>)</a:t>
            </a:r>
            <a:r>
              <a:rPr lang="en-US" altLang="ja-JP" baseline="30000" dirty="0" smtClean="0"/>
              <a:t>3</a:t>
            </a:r>
            <a:r>
              <a:rPr lang="ja-JP" altLang="en-US" dirty="0" smtClean="0"/>
              <a:t> </a:t>
            </a:r>
            <a:r>
              <a:rPr lang="ja-JP" altLang="en-US" dirty="0" smtClean="0"/>
              <a:t>を</a:t>
            </a:r>
            <a:r>
              <a:rPr lang="ja-JP" altLang="en-US" dirty="0" smtClean="0"/>
              <a:t>含む</a:t>
            </a:r>
            <a:r>
              <a:rPr lang="ja-JP" altLang="en-US" dirty="0" smtClean="0"/>
              <a:t>格子</a:t>
            </a:r>
            <a:r>
              <a:rPr lang="ja-JP" altLang="en-US" dirty="0" smtClean="0"/>
              <a:t>を </a:t>
            </a:r>
            <a:r>
              <a:rPr lang="en-US" altLang="ja-JP" dirty="0" smtClean="0"/>
              <a:t>Lattice </a:t>
            </a:r>
            <a:r>
              <a:rPr lang="en-US" altLang="ja-JP" dirty="0" smtClean="0"/>
              <a:t>Engineering </a:t>
            </a:r>
            <a:r>
              <a:rPr lang="en-US" altLang="ja-JP" dirty="0" smtClean="0"/>
              <a:t>Technique </a:t>
            </a:r>
            <a:r>
              <a:rPr lang="ja-JP" altLang="en-US" dirty="0" smtClean="0"/>
              <a:t>で</a:t>
            </a:r>
            <a:r>
              <a:rPr lang="ja-JP" altLang="en-US" dirty="0" smtClean="0"/>
              <a:t>構築。</a:t>
            </a:r>
            <a:endParaRPr lang="en-US" altLang="ja-JP" dirty="0" smtClean="0"/>
          </a:p>
          <a:p>
            <a:pPr marL="514350" indent="-514350">
              <a:buFont typeface="+mj-lt"/>
              <a:buAutoNum type="arabicPeriod"/>
            </a:pPr>
            <a:r>
              <a:rPr lang="en-US" altLang="ja-JP" dirty="0" smtClean="0"/>
              <a:t>E</a:t>
            </a:r>
            <a:r>
              <a:rPr lang="en-US" altLang="ja-JP" baseline="-25000" dirty="0" smtClean="0"/>
              <a:t>6</a:t>
            </a:r>
            <a:r>
              <a:rPr lang="ja-JP" altLang="en-US" dirty="0" smtClean="0"/>
              <a:t> 格子の </a:t>
            </a:r>
            <a:r>
              <a:rPr lang="en-US" altLang="ja-JP" dirty="0" smtClean="0"/>
              <a:t>Diagonal Embedding </a:t>
            </a:r>
            <a:r>
              <a:rPr lang="ja-JP" altLang="en-US" dirty="0" smtClean="0"/>
              <a:t>や</a:t>
            </a:r>
            <a:r>
              <a:rPr lang="ja-JP" altLang="en-US" dirty="0" smtClean="0"/>
              <a:t>超対称性回転を含むオービフォルド作用。</a:t>
            </a:r>
            <a:endParaRPr lang="en-US" altLang="ja-JP" dirty="0" smtClean="0"/>
          </a:p>
          <a:p>
            <a:pPr marL="514350" indent="-514350">
              <a:buFont typeface="+mj-lt"/>
              <a:buAutoNum type="arabicPeriod"/>
            </a:pPr>
            <a:r>
              <a:rPr lang="ja-JP" altLang="en-US" dirty="0" smtClean="0"/>
              <a:t>世代数を計算する。</a:t>
            </a:r>
          </a:p>
          <a:p>
            <a:pPr marL="514350" indent="-514350">
              <a:buFont typeface="+mj-lt"/>
              <a:buAutoNum type="arabicPeriod"/>
            </a:pPr>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結果</a:t>
            </a:r>
            <a:endParaRPr kumimoji="1" lang="ja-JP" altLang="en-US" dirty="0"/>
          </a:p>
        </p:txBody>
      </p:sp>
      <p:sp>
        <p:nvSpPr>
          <p:cNvPr id="3" name="コンテンツ プレースホルダ 2"/>
          <p:cNvSpPr>
            <a:spLocks noGrp="1"/>
          </p:cNvSpPr>
          <p:nvPr>
            <p:ph idx="1"/>
          </p:nvPr>
        </p:nvSpPr>
        <p:spPr>
          <a:xfrm>
            <a:off x="457200" y="1600201"/>
            <a:ext cx="8229600" cy="2404864"/>
          </a:xfrm>
          <a:solidFill>
            <a:schemeClr val="accent5">
              <a:lumMod val="20000"/>
              <a:lumOff val="80000"/>
            </a:schemeClr>
          </a:solidFill>
        </p:spPr>
        <p:txBody>
          <a:bodyPr/>
          <a:lstStyle/>
          <a:p>
            <a:r>
              <a:rPr lang="ja-JP" altLang="en-US" dirty="0" smtClean="0"/>
              <a:t>枠組みに三</a:t>
            </a:r>
            <a:r>
              <a:rPr lang="ja-JP" altLang="en-US" dirty="0" smtClean="0"/>
              <a:t>世代 </a:t>
            </a:r>
            <a:r>
              <a:rPr lang="en-US" altLang="ja-JP" dirty="0" smtClean="0"/>
              <a:t>E</a:t>
            </a:r>
            <a:r>
              <a:rPr lang="en-US" altLang="ja-JP" baseline="-25000" dirty="0" smtClean="0"/>
              <a:t>6</a:t>
            </a:r>
            <a:r>
              <a:rPr lang="ja-JP" altLang="en-US" dirty="0" smtClean="0"/>
              <a:t> 模型が</a:t>
            </a:r>
            <a:r>
              <a:rPr lang="ja-JP" altLang="en-US" dirty="0" smtClean="0"/>
              <a:t>三つある。</a:t>
            </a:r>
            <a:endParaRPr lang="en-US" altLang="ja-JP" dirty="0" smtClean="0"/>
          </a:p>
          <a:p>
            <a:r>
              <a:rPr lang="ja-JP" altLang="en-US" dirty="0" smtClean="0"/>
              <a:t>これまでの「分類論」によれば一つのみ。</a:t>
            </a:r>
            <a:endParaRPr lang="en-US" altLang="ja-JP" dirty="0" smtClean="0"/>
          </a:p>
          <a:p>
            <a:r>
              <a:rPr lang="ja-JP" altLang="en-US" dirty="0" smtClean="0"/>
              <a:t>一つはこれまでの模型と同じスペクトラム。</a:t>
            </a:r>
            <a:endParaRPr lang="en-US" altLang="ja-JP" dirty="0" smtClean="0"/>
          </a:p>
          <a:p>
            <a:r>
              <a:rPr lang="ja-JP" altLang="en-US" dirty="0" smtClean="0"/>
              <a:t>二つは新しい三</a:t>
            </a:r>
            <a:r>
              <a:rPr lang="ja-JP" altLang="en-US" dirty="0" smtClean="0"/>
              <a:t>世代 </a:t>
            </a:r>
            <a:r>
              <a:rPr lang="en-US" altLang="ja-JP" dirty="0" smtClean="0"/>
              <a:t>E</a:t>
            </a:r>
            <a:r>
              <a:rPr lang="en-US" altLang="ja-JP" baseline="-25000" dirty="0" smtClean="0"/>
              <a:t>6</a:t>
            </a:r>
            <a:r>
              <a:rPr lang="ja-JP" altLang="en-US" dirty="0" smtClean="0"/>
              <a:t> 模型。</a:t>
            </a:r>
            <a:endParaRPr lang="en-US" altLang="ja-JP" dirty="0" smtClean="0"/>
          </a:p>
          <a:p>
            <a:pPr>
              <a:buNone/>
            </a:pPr>
            <a:endParaRPr kumimoji="1" lang="ja-JP" altLang="en-US" dirty="0"/>
          </a:p>
        </p:txBody>
      </p:sp>
      <p:sp>
        <p:nvSpPr>
          <p:cNvPr id="4" name="コンテンツ プレースホルダ 2"/>
          <p:cNvSpPr txBox="1">
            <a:spLocks/>
          </p:cNvSpPr>
          <p:nvPr/>
        </p:nvSpPr>
        <p:spPr>
          <a:xfrm>
            <a:off x="457200" y="4120480"/>
            <a:ext cx="8229600" cy="2188840"/>
          </a:xfrm>
          <a:prstGeom prst="rect">
            <a:avLst/>
          </a:prstGeom>
          <a:solidFill>
            <a:schemeClr val="accent6">
              <a:lumMod val="20000"/>
              <a:lumOff val="80000"/>
            </a:schemeClr>
          </a:solid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系統的な手法を確立。</a:t>
            </a:r>
            <a:endParaRPr kumimoji="1" lang="en-US" altLang="ja-JP"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Horizontal </a:t>
            </a: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Symmetry</a:t>
            </a: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や</a:t>
            </a: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Anomalous </a:t>
            </a: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U(1)</a:t>
            </a: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ゲージ対称性を含んだ、本当に現象論的に望ましい模型の探索はこれから。</a:t>
            </a:r>
            <a:endParaRPr kumimoji="1" lang="ja-JP"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超弦</a:t>
            </a:r>
            <a:r>
              <a:rPr kumimoji="1" lang="ja-JP" altLang="en-US" dirty="0" smtClean="0"/>
              <a:t>理論の目標</a:t>
            </a:r>
            <a:endParaRPr kumimoji="1" lang="ja-JP" altLang="en-US" dirty="0"/>
          </a:p>
        </p:txBody>
      </p:sp>
      <p:sp>
        <p:nvSpPr>
          <p:cNvPr id="8" name="下矢印 7"/>
          <p:cNvSpPr/>
          <p:nvPr/>
        </p:nvSpPr>
        <p:spPr>
          <a:xfrm>
            <a:off x="4329684" y="3369849"/>
            <a:ext cx="484632" cy="478342"/>
          </a:xfrm>
          <a:prstGeom prst="down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3527884" y="4458816"/>
            <a:ext cx="2088232" cy="914400"/>
          </a:xfrm>
          <a:prstGeom prst="rect">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t>標準模型</a:t>
            </a:r>
            <a:endParaRPr kumimoji="1" lang="ja-JP" altLang="en-US" sz="3200" dirty="0"/>
          </a:p>
        </p:txBody>
      </p:sp>
      <p:sp>
        <p:nvSpPr>
          <p:cNvPr id="10" name="正方形/長方形 9"/>
          <p:cNvSpPr/>
          <p:nvPr/>
        </p:nvSpPr>
        <p:spPr>
          <a:xfrm>
            <a:off x="3527884" y="1844824"/>
            <a:ext cx="2088232" cy="914400"/>
          </a:xfrm>
          <a:prstGeom prst="rect">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t>超弦理論</a:t>
            </a:r>
            <a:endParaRPr kumimoji="1" lang="ja-JP" altLang="en-US"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長時間</a:t>
            </a:r>
            <a:r>
              <a:rPr lang="ja-JP" altLang="en-US" dirty="0" smtClean="0"/>
              <a:t>トーク</a:t>
            </a:r>
            <a:r>
              <a:rPr lang="ja-JP" altLang="en-US" dirty="0" smtClean="0"/>
              <a:t>の予定</a:t>
            </a:r>
            <a:endParaRPr kumimoji="1" lang="ja-JP" altLang="en-US" dirty="0"/>
          </a:p>
        </p:txBody>
      </p:sp>
      <p:sp>
        <p:nvSpPr>
          <p:cNvPr id="4" name="テキスト ボックス 3"/>
          <p:cNvSpPr txBox="1"/>
          <p:nvPr/>
        </p:nvSpPr>
        <p:spPr>
          <a:xfrm rot="1800000">
            <a:off x="2987648" y="2634777"/>
            <a:ext cx="6484852" cy="584775"/>
          </a:xfrm>
          <a:prstGeom prst="rect">
            <a:avLst/>
          </a:prstGeom>
          <a:noFill/>
        </p:spPr>
        <p:txBody>
          <a:bodyPr wrap="none" rtlCol="0">
            <a:spAutoFit/>
          </a:bodyPr>
          <a:lstStyle/>
          <a:p>
            <a:pPr marL="342900" lvl="0" indent="-342900">
              <a:spcBef>
                <a:spcPct val="20000"/>
              </a:spcBef>
            </a:pPr>
            <a:r>
              <a:rPr lang="en-US" altLang="ja-JP" sz="3200" dirty="0" smtClean="0">
                <a:solidFill>
                  <a:prstClr val="black"/>
                </a:solidFill>
              </a:rPr>
              <a:t>Diagonal Embedding with Shift Action</a:t>
            </a:r>
          </a:p>
        </p:txBody>
      </p:sp>
      <p:sp>
        <p:nvSpPr>
          <p:cNvPr id="6" name="テキスト ボックス 5"/>
          <p:cNvSpPr txBox="1"/>
          <p:nvPr/>
        </p:nvSpPr>
        <p:spPr>
          <a:xfrm rot="-600000">
            <a:off x="1259632" y="3501008"/>
            <a:ext cx="5159169" cy="584775"/>
          </a:xfrm>
          <a:prstGeom prst="rect">
            <a:avLst/>
          </a:prstGeom>
          <a:noFill/>
        </p:spPr>
        <p:txBody>
          <a:bodyPr wrap="none" rtlCol="0">
            <a:spAutoFit/>
          </a:bodyPr>
          <a:lstStyle/>
          <a:p>
            <a:pPr marL="342900" lvl="0" indent="-342900">
              <a:spcBef>
                <a:spcPct val="20000"/>
              </a:spcBef>
            </a:pPr>
            <a:r>
              <a:rPr lang="en-US" altLang="ja-JP" sz="3200" dirty="0" smtClean="0">
                <a:solidFill>
                  <a:prstClr val="black"/>
                </a:solidFill>
              </a:rPr>
              <a:t>Lattice Engineering Technique</a:t>
            </a:r>
          </a:p>
        </p:txBody>
      </p:sp>
      <p:sp>
        <p:nvSpPr>
          <p:cNvPr id="7" name="テキスト ボックス 6"/>
          <p:cNvSpPr txBox="1"/>
          <p:nvPr/>
        </p:nvSpPr>
        <p:spPr>
          <a:xfrm>
            <a:off x="1938106" y="5445224"/>
            <a:ext cx="5267789" cy="1077218"/>
          </a:xfrm>
          <a:prstGeom prst="rect">
            <a:avLst/>
          </a:prstGeom>
          <a:noFill/>
        </p:spPr>
        <p:txBody>
          <a:bodyPr wrap="none" rtlCol="0">
            <a:spAutoFit/>
          </a:bodyPr>
          <a:lstStyle/>
          <a:p>
            <a:pPr algn="ctr"/>
            <a:r>
              <a:rPr lang="ja-JP" altLang="en-US" sz="3200" dirty="0" smtClean="0"/>
              <a:t>「</a:t>
            </a:r>
            <a:r>
              <a:rPr lang="ja-JP" altLang="en-US" sz="3200" dirty="0" smtClean="0">
                <a:solidFill>
                  <a:srgbClr val="FF0000"/>
                </a:solidFill>
              </a:rPr>
              <a:t>分配関数</a:t>
            </a:r>
            <a:r>
              <a:rPr lang="ja-JP" altLang="en-US" sz="3200" dirty="0" smtClean="0"/>
              <a:t>」を使って理解</a:t>
            </a:r>
            <a:r>
              <a:rPr lang="ja-JP" altLang="en-US" sz="3200" dirty="0" smtClean="0"/>
              <a:t>する</a:t>
            </a:r>
            <a:endParaRPr lang="en-US" altLang="ja-JP" sz="3200" dirty="0" smtClean="0"/>
          </a:p>
          <a:p>
            <a:pPr algn="ctr"/>
            <a:r>
              <a:rPr lang="en-US" altLang="ja-JP" sz="3200" dirty="0" smtClean="0"/>
              <a:t>In Preparation</a:t>
            </a:r>
            <a:endParaRPr lang="ja-JP" altLang="en-US" sz="3200" dirty="0" smtClean="0"/>
          </a:p>
        </p:txBody>
      </p:sp>
      <p:sp>
        <p:nvSpPr>
          <p:cNvPr id="8" name="テキスト ボックス 7"/>
          <p:cNvSpPr txBox="1"/>
          <p:nvPr/>
        </p:nvSpPr>
        <p:spPr>
          <a:xfrm rot="600000">
            <a:off x="270187" y="2965496"/>
            <a:ext cx="3630546" cy="584775"/>
          </a:xfrm>
          <a:prstGeom prst="rect">
            <a:avLst/>
          </a:prstGeom>
          <a:noFill/>
        </p:spPr>
        <p:txBody>
          <a:bodyPr wrap="none" rtlCol="0">
            <a:spAutoFit/>
          </a:bodyPr>
          <a:lstStyle/>
          <a:p>
            <a:r>
              <a:rPr lang="en-US" altLang="ja-JP" sz="3200" dirty="0" smtClean="0">
                <a:solidFill>
                  <a:prstClr val="black"/>
                </a:solidFill>
              </a:rPr>
              <a:t>Asymmetric </a:t>
            </a:r>
            <a:r>
              <a:rPr lang="en-US" altLang="ja-JP" sz="3200" dirty="0" err="1" smtClean="0">
                <a:solidFill>
                  <a:prstClr val="black"/>
                </a:solidFill>
              </a:rPr>
              <a:t>Orbifold</a:t>
            </a:r>
            <a:endParaRPr lang="ja-JP" altLang="en-US" sz="3200" dirty="0" smtClean="0">
              <a:solidFill>
                <a:prstClr val="black"/>
              </a:solidFill>
            </a:endParaRPr>
          </a:p>
        </p:txBody>
      </p:sp>
      <p:sp>
        <p:nvSpPr>
          <p:cNvPr id="9" name="テキスト ボックス 8"/>
          <p:cNvSpPr txBox="1"/>
          <p:nvPr/>
        </p:nvSpPr>
        <p:spPr>
          <a:xfrm rot="-1200000">
            <a:off x="2057663" y="2220121"/>
            <a:ext cx="2489399" cy="584775"/>
          </a:xfrm>
          <a:prstGeom prst="rect">
            <a:avLst/>
          </a:prstGeom>
          <a:noFill/>
        </p:spPr>
        <p:txBody>
          <a:bodyPr wrap="none" rtlCol="0">
            <a:spAutoFit/>
          </a:bodyPr>
          <a:lstStyle/>
          <a:p>
            <a:r>
              <a:rPr lang="en-US" altLang="ja-JP" sz="3200" dirty="0" err="1" smtClean="0">
                <a:solidFill>
                  <a:prstClr val="black"/>
                </a:solidFill>
              </a:rPr>
              <a:t>Narain</a:t>
            </a:r>
            <a:r>
              <a:rPr lang="en-US" altLang="ja-JP" sz="3200" dirty="0" smtClean="0">
                <a:solidFill>
                  <a:prstClr val="black"/>
                </a:solidFill>
              </a:rPr>
              <a:t> Lattice</a:t>
            </a:r>
            <a:endParaRPr lang="ja-JP" altLang="en-US" sz="3200" dirty="0" smtClean="0">
              <a:solidFill>
                <a:prstClr val="black"/>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標準模型のゲージ群</a:t>
            </a:r>
            <a:endParaRPr kumimoji="1" lang="ja-JP" altLang="en-US" dirty="0"/>
          </a:p>
        </p:txBody>
      </p:sp>
      <p:sp>
        <p:nvSpPr>
          <p:cNvPr id="4" name="テキスト ボックス 3"/>
          <p:cNvSpPr txBox="1"/>
          <p:nvPr/>
        </p:nvSpPr>
        <p:spPr>
          <a:xfrm>
            <a:off x="1727311" y="1340768"/>
            <a:ext cx="5689378" cy="1077218"/>
          </a:xfrm>
          <a:prstGeom prst="rect">
            <a:avLst/>
          </a:prstGeom>
          <a:noFill/>
        </p:spPr>
        <p:txBody>
          <a:bodyPr wrap="none" rtlCol="0">
            <a:spAutoFit/>
          </a:bodyPr>
          <a:lstStyle/>
          <a:p>
            <a:r>
              <a:rPr kumimoji="1" lang="ja-JP" altLang="en-US" sz="3200" dirty="0" smtClean="0"/>
              <a:t>ゲージ群　</a:t>
            </a:r>
            <a:r>
              <a:rPr kumimoji="1" lang="en-US" altLang="ja-JP" sz="3200" dirty="0" smtClean="0"/>
              <a:t>SU(3)</a:t>
            </a:r>
            <a:r>
              <a:rPr kumimoji="1" lang="en-US" altLang="ja-JP" sz="3200" baseline="-25000" dirty="0" smtClean="0"/>
              <a:t>C</a:t>
            </a:r>
            <a:r>
              <a:rPr kumimoji="1" lang="en-US" altLang="ja-JP" sz="3200" dirty="0" smtClean="0"/>
              <a:t> x SU(2)</a:t>
            </a:r>
            <a:r>
              <a:rPr kumimoji="1" lang="en-US" altLang="ja-JP" sz="3200" baseline="-25000" dirty="0" smtClean="0"/>
              <a:t>L</a:t>
            </a:r>
            <a:r>
              <a:rPr kumimoji="1" lang="en-US" altLang="ja-JP" sz="3200" dirty="0" smtClean="0"/>
              <a:t> x U(1)</a:t>
            </a:r>
            <a:r>
              <a:rPr kumimoji="1" lang="en-US" altLang="ja-JP" sz="3200" baseline="-25000" dirty="0" smtClean="0"/>
              <a:t>Y</a:t>
            </a:r>
            <a:endParaRPr lang="en-US" altLang="ja-JP" sz="3200" dirty="0" smtClean="0"/>
          </a:p>
          <a:p>
            <a:pPr algn="ctr"/>
            <a:r>
              <a:rPr lang="ja-JP" altLang="en-US" sz="3200" dirty="0" smtClean="0"/>
              <a:t>とかけて　</a:t>
            </a:r>
            <a:r>
              <a:rPr lang="en-US" altLang="ja-JP" sz="3200" dirty="0" smtClean="0"/>
              <a:t>E</a:t>
            </a:r>
            <a:r>
              <a:rPr lang="en-US" altLang="ja-JP" sz="3200" baseline="-25000" dirty="0" smtClean="0"/>
              <a:t>3</a:t>
            </a:r>
            <a:r>
              <a:rPr lang="ja-JP" altLang="en-US" sz="3200" dirty="0" smtClean="0"/>
              <a:t> </a:t>
            </a:r>
            <a:r>
              <a:rPr lang="en-US" altLang="ja-JP" sz="3200" dirty="0" smtClean="0"/>
              <a:t>x U(1)</a:t>
            </a:r>
            <a:r>
              <a:rPr lang="ja-JP" altLang="en-US" sz="3200" dirty="0" smtClean="0"/>
              <a:t>　と</a:t>
            </a:r>
            <a:r>
              <a:rPr lang="ja-JP" altLang="en-US" sz="3200" dirty="0" smtClean="0"/>
              <a:t>解く</a:t>
            </a:r>
            <a:endParaRPr lang="ja-JP" altLang="en-US" sz="3200" dirty="0"/>
          </a:p>
        </p:txBody>
      </p:sp>
      <p:grpSp>
        <p:nvGrpSpPr>
          <p:cNvPr id="51" name="グループ化 50"/>
          <p:cNvGrpSpPr>
            <a:grpSpLocks noChangeAspect="1"/>
          </p:cNvGrpSpPr>
          <p:nvPr/>
        </p:nvGrpSpPr>
        <p:grpSpPr>
          <a:xfrm>
            <a:off x="1331640" y="4581128"/>
            <a:ext cx="6840000" cy="1620000"/>
            <a:chOff x="3131840" y="5499160"/>
            <a:chExt cx="3420000" cy="810000"/>
          </a:xfrm>
        </p:grpSpPr>
        <p:cxnSp>
          <p:nvCxnSpPr>
            <p:cNvPr id="41" name="直線コネクタ 40"/>
            <p:cNvCxnSpPr/>
            <p:nvPr/>
          </p:nvCxnSpPr>
          <p:spPr>
            <a:xfrm rot="2700000">
              <a:off x="4121840" y="5679160"/>
              <a:ext cx="360000" cy="360000"/>
            </a:xfrm>
            <a:prstGeom prst="line">
              <a:avLst/>
            </a:prstGeom>
            <a:ln w="50800">
              <a:prstDash val="sysDot"/>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rot="18900000">
              <a:off x="3311840" y="594916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rot="18900000">
              <a:off x="3851840" y="5949160"/>
              <a:ext cx="360000" cy="360000"/>
            </a:xfrm>
            <a:prstGeom prst="line">
              <a:avLst/>
            </a:prstGeom>
            <a:ln w="50800">
              <a:prstDash val="sysDot"/>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rot="18900000">
              <a:off x="4391840" y="5949160"/>
              <a:ext cx="360000" cy="360000"/>
            </a:xfrm>
            <a:prstGeom prst="line">
              <a:avLst/>
            </a:prstGeom>
            <a:ln w="50800">
              <a:prstDash val="sysDot"/>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rot="18900000">
              <a:off x="4931840" y="5949160"/>
              <a:ext cx="360000" cy="360000"/>
            </a:xfrm>
            <a:prstGeom prst="line">
              <a:avLst/>
            </a:prstGeom>
            <a:ln w="50800">
              <a:prstDash val="sysDot"/>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rot="18900000">
              <a:off x="5471840" y="5949160"/>
              <a:ext cx="360000" cy="360000"/>
            </a:xfrm>
            <a:prstGeom prst="line">
              <a:avLst/>
            </a:prstGeom>
            <a:ln w="50800">
              <a:prstDash val="sysDot"/>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rot="18900000">
              <a:off x="6011840" y="5949160"/>
              <a:ext cx="360000" cy="360000"/>
            </a:xfrm>
            <a:prstGeom prst="line">
              <a:avLst/>
            </a:prstGeom>
            <a:ln w="50800">
              <a:prstDash val="sysDot"/>
            </a:ln>
          </p:spPr>
          <p:style>
            <a:lnRef idx="1">
              <a:schemeClr val="accent1"/>
            </a:lnRef>
            <a:fillRef idx="0">
              <a:schemeClr val="accent1"/>
            </a:fillRef>
            <a:effectRef idx="0">
              <a:schemeClr val="accent1"/>
            </a:effectRef>
            <a:fontRef idx="minor">
              <a:schemeClr val="tx1"/>
            </a:fontRef>
          </p:style>
        </p:cxnSp>
        <p:sp>
          <p:nvSpPr>
            <p:cNvPr id="25" name="円/楕円 3"/>
            <p:cNvSpPr/>
            <p:nvPr/>
          </p:nvSpPr>
          <p:spPr>
            <a:xfrm>
              <a:off x="6371840" y="6039160"/>
              <a:ext cx="180000" cy="180000"/>
            </a:xfrm>
            <a:prstGeom prst="ellipse">
              <a:avLst/>
            </a:prstGeom>
            <a:solidFill>
              <a:schemeClr val="accent1">
                <a:lumMod val="60000"/>
                <a:lumOff val="40000"/>
              </a:schemeClr>
            </a:solidFill>
            <a:ln>
              <a:solidFill>
                <a:schemeClr val="accent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円/楕円 25"/>
            <p:cNvSpPr/>
            <p:nvPr/>
          </p:nvSpPr>
          <p:spPr>
            <a:xfrm>
              <a:off x="5831840" y="6039160"/>
              <a:ext cx="180000" cy="180000"/>
            </a:xfrm>
            <a:prstGeom prst="ellipse">
              <a:avLst/>
            </a:prstGeom>
            <a:solidFill>
              <a:schemeClr val="accent1">
                <a:lumMod val="60000"/>
                <a:lumOff val="40000"/>
              </a:schemeClr>
            </a:solidFill>
            <a:ln>
              <a:solidFill>
                <a:schemeClr val="accent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p:cNvSpPr/>
            <p:nvPr/>
          </p:nvSpPr>
          <p:spPr>
            <a:xfrm>
              <a:off x="3131840" y="603916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円/楕円 27"/>
            <p:cNvSpPr/>
            <p:nvPr/>
          </p:nvSpPr>
          <p:spPr>
            <a:xfrm>
              <a:off x="3671840" y="603916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p:cNvSpPr/>
            <p:nvPr/>
          </p:nvSpPr>
          <p:spPr>
            <a:xfrm>
              <a:off x="4211840" y="6039160"/>
              <a:ext cx="180000" cy="180000"/>
            </a:xfrm>
            <a:prstGeom prst="ellipse">
              <a:avLst/>
            </a:prstGeom>
            <a:solidFill>
              <a:schemeClr val="accent1">
                <a:lumMod val="60000"/>
                <a:lumOff val="40000"/>
              </a:schemeClr>
            </a:solidFill>
            <a:ln>
              <a:solidFill>
                <a:schemeClr val="accent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29"/>
            <p:cNvSpPr/>
            <p:nvPr/>
          </p:nvSpPr>
          <p:spPr>
            <a:xfrm>
              <a:off x="4751840" y="6039160"/>
              <a:ext cx="180000" cy="180000"/>
            </a:xfrm>
            <a:prstGeom prst="ellipse">
              <a:avLst/>
            </a:prstGeom>
            <a:solidFill>
              <a:schemeClr val="accent1">
                <a:lumMod val="60000"/>
                <a:lumOff val="40000"/>
              </a:schemeClr>
            </a:solidFill>
            <a:ln>
              <a:solidFill>
                <a:schemeClr val="accent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円/楕円 30"/>
            <p:cNvSpPr/>
            <p:nvPr/>
          </p:nvSpPr>
          <p:spPr>
            <a:xfrm>
              <a:off x="4211840" y="549916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円/楕円 31"/>
            <p:cNvSpPr/>
            <p:nvPr/>
          </p:nvSpPr>
          <p:spPr>
            <a:xfrm>
              <a:off x="5291840" y="6039160"/>
              <a:ext cx="180000" cy="180000"/>
            </a:xfrm>
            <a:prstGeom prst="ellipse">
              <a:avLst/>
            </a:prstGeom>
            <a:solidFill>
              <a:schemeClr val="accent1">
                <a:lumMod val="60000"/>
                <a:lumOff val="40000"/>
              </a:schemeClr>
            </a:solidFill>
            <a:ln>
              <a:solidFill>
                <a:schemeClr val="accent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4" name="テキスト ボックス 43"/>
          <p:cNvSpPr txBox="1"/>
          <p:nvPr/>
        </p:nvSpPr>
        <p:spPr>
          <a:xfrm>
            <a:off x="5631673" y="5926923"/>
            <a:ext cx="524503" cy="584775"/>
          </a:xfrm>
          <a:prstGeom prst="rect">
            <a:avLst/>
          </a:prstGeom>
          <a:noFill/>
        </p:spPr>
        <p:txBody>
          <a:bodyPr wrap="none" rtlCol="0">
            <a:spAutoFit/>
          </a:bodyPr>
          <a:lstStyle/>
          <a:p>
            <a:r>
              <a:rPr lang="en-US" altLang="ja-JP" sz="3200" dirty="0" smtClean="0"/>
              <a:t>E</a:t>
            </a:r>
            <a:r>
              <a:rPr lang="en-US" altLang="ja-JP" sz="3200" baseline="-25000" dirty="0" smtClean="0"/>
              <a:t>6</a:t>
            </a:r>
            <a:endParaRPr lang="ja-JP" altLang="en-US" sz="3200" baseline="-25000" dirty="0" smtClean="0"/>
          </a:p>
        </p:txBody>
      </p:sp>
      <p:sp>
        <p:nvSpPr>
          <p:cNvPr id="45" name="テキスト ボックス 44"/>
          <p:cNvSpPr txBox="1"/>
          <p:nvPr/>
        </p:nvSpPr>
        <p:spPr>
          <a:xfrm>
            <a:off x="6711032" y="5926923"/>
            <a:ext cx="524503" cy="584775"/>
          </a:xfrm>
          <a:prstGeom prst="rect">
            <a:avLst/>
          </a:prstGeom>
          <a:noFill/>
        </p:spPr>
        <p:txBody>
          <a:bodyPr wrap="none" rtlCol="0">
            <a:spAutoFit/>
          </a:bodyPr>
          <a:lstStyle/>
          <a:p>
            <a:r>
              <a:rPr lang="en-US" altLang="ja-JP" sz="3200" dirty="0" smtClean="0"/>
              <a:t>E</a:t>
            </a:r>
            <a:r>
              <a:rPr lang="en-US" altLang="ja-JP" sz="3200" baseline="-25000" dirty="0" smtClean="0"/>
              <a:t>7</a:t>
            </a:r>
            <a:endParaRPr lang="ja-JP" altLang="en-US" sz="3200" baseline="-25000" dirty="0" smtClean="0"/>
          </a:p>
        </p:txBody>
      </p:sp>
      <p:sp>
        <p:nvSpPr>
          <p:cNvPr id="46" name="テキスト ボックス 45"/>
          <p:cNvSpPr txBox="1"/>
          <p:nvPr/>
        </p:nvSpPr>
        <p:spPr>
          <a:xfrm>
            <a:off x="7791913" y="5926923"/>
            <a:ext cx="524503" cy="584775"/>
          </a:xfrm>
          <a:prstGeom prst="rect">
            <a:avLst/>
          </a:prstGeom>
          <a:noFill/>
        </p:spPr>
        <p:txBody>
          <a:bodyPr wrap="none" rtlCol="0">
            <a:spAutoFit/>
          </a:bodyPr>
          <a:lstStyle/>
          <a:p>
            <a:r>
              <a:rPr lang="en-US" altLang="ja-JP" sz="3200" dirty="0" smtClean="0"/>
              <a:t>E</a:t>
            </a:r>
            <a:r>
              <a:rPr lang="en-US" altLang="ja-JP" sz="3200" baseline="-25000" dirty="0" smtClean="0"/>
              <a:t>8</a:t>
            </a:r>
            <a:endParaRPr lang="ja-JP" altLang="en-US" sz="3200" baseline="-25000" dirty="0" smtClean="0"/>
          </a:p>
        </p:txBody>
      </p:sp>
      <p:sp>
        <p:nvSpPr>
          <p:cNvPr id="49" name="テキスト ボックス 48"/>
          <p:cNvSpPr txBox="1"/>
          <p:nvPr/>
        </p:nvSpPr>
        <p:spPr>
          <a:xfrm>
            <a:off x="2987824" y="5926923"/>
            <a:ext cx="1106393" cy="584775"/>
          </a:xfrm>
          <a:prstGeom prst="rect">
            <a:avLst/>
          </a:prstGeom>
          <a:noFill/>
        </p:spPr>
        <p:txBody>
          <a:bodyPr wrap="none" rtlCol="0">
            <a:spAutoFit/>
          </a:bodyPr>
          <a:lstStyle/>
          <a:p>
            <a:r>
              <a:rPr lang="en-US" altLang="ja-JP" sz="3200" dirty="0" smtClean="0"/>
              <a:t>E</a:t>
            </a:r>
            <a:r>
              <a:rPr lang="en-US" altLang="ja-JP" sz="3200" baseline="-25000" dirty="0" smtClean="0"/>
              <a:t>4</a:t>
            </a:r>
            <a:r>
              <a:rPr lang="en-US" altLang="ja-JP" sz="3200" dirty="0" smtClean="0"/>
              <a:t>=A</a:t>
            </a:r>
            <a:r>
              <a:rPr lang="en-US" altLang="ja-JP" sz="3200" baseline="-25000" dirty="0" smtClean="0"/>
              <a:t>4</a:t>
            </a:r>
            <a:endParaRPr lang="ja-JP" altLang="en-US" sz="3200" baseline="-25000" dirty="0" smtClean="0"/>
          </a:p>
        </p:txBody>
      </p:sp>
      <p:sp>
        <p:nvSpPr>
          <p:cNvPr id="50" name="テキスト ボックス 49"/>
          <p:cNvSpPr txBox="1"/>
          <p:nvPr/>
        </p:nvSpPr>
        <p:spPr>
          <a:xfrm>
            <a:off x="4283968" y="5926923"/>
            <a:ext cx="1122423" cy="584775"/>
          </a:xfrm>
          <a:prstGeom prst="rect">
            <a:avLst/>
          </a:prstGeom>
          <a:noFill/>
        </p:spPr>
        <p:txBody>
          <a:bodyPr wrap="none" rtlCol="0">
            <a:spAutoFit/>
          </a:bodyPr>
          <a:lstStyle/>
          <a:p>
            <a:r>
              <a:rPr lang="en-US" altLang="ja-JP" sz="3200" dirty="0" smtClean="0"/>
              <a:t>E</a:t>
            </a:r>
            <a:r>
              <a:rPr lang="en-US" altLang="ja-JP" sz="3200" baseline="-25000" dirty="0" smtClean="0"/>
              <a:t>5</a:t>
            </a:r>
            <a:r>
              <a:rPr lang="en-US" altLang="ja-JP" sz="3200" dirty="0" smtClean="0"/>
              <a:t>=D</a:t>
            </a:r>
            <a:r>
              <a:rPr lang="en-US" altLang="ja-JP" sz="3200" baseline="-25000" dirty="0" smtClean="0"/>
              <a:t>5</a:t>
            </a:r>
          </a:p>
        </p:txBody>
      </p:sp>
      <p:sp>
        <p:nvSpPr>
          <p:cNvPr id="52" name="テキスト ボックス 51"/>
          <p:cNvSpPr txBox="1"/>
          <p:nvPr/>
        </p:nvSpPr>
        <p:spPr>
          <a:xfrm>
            <a:off x="3170815" y="2924944"/>
            <a:ext cx="2802370" cy="584775"/>
          </a:xfrm>
          <a:prstGeom prst="rect">
            <a:avLst/>
          </a:prstGeom>
          <a:noFill/>
        </p:spPr>
        <p:txBody>
          <a:bodyPr wrap="none" rtlCol="0">
            <a:spAutoFit/>
          </a:bodyPr>
          <a:lstStyle/>
          <a:p>
            <a:r>
              <a:rPr lang="ja-JP" altLang="en-US" sz="3200" dirty="0" smtClean="0"/>
              <a:t>そのココロは？</a:t>
            </a:r>
          </a:p>
        </p:txBody>
      </p:sp>
      <p:sp>
        <p:nvSpPr>
          <p:cNvPr id="53" name="テキスト ボックス 52"/>
          <p:cNvSpPr txBox="1"/>
          <p:nvPr/>
        </p:nvSpPr>
        <p:spPr>
          <a:xfrm>
            <a:off x="1253733" y="6010583"/>
            <a:ext cx="556563" cy="584775"/>
          </a:xfrm>
          <a:prstGeom prst="rect">
            <a:avLst/>
          </a:prstGeom>
          <a:noFill/>
        </p:spPr>
        <p:txBody>
          <a:bodyPr wrap="none" rtlCol="0">
            <a:spAutoFit/>
          </a:bodyPr>
          <a:lstStyle/>
          <a:p>
            <a:r>
              <a:rPr lang="en-US" altLang="ja-JP" sz="3200" dirty="0" smtClean="0"/>
              <a:t>α</a:t>
            </a:r>
            <a:r>
              <a:rPr lang="en-US" altLang="ja-JP" sz="3200" baseline="-25000" dirty="0" smtClean="0"/>
              <a:t>1</a:t>
            </a:r>
            <a:endParaRPr lang="ja-JP" altLang="en-US" sz="3200" baseline="-25000" dirty="0" smtClean="0"/>
          </a:p>
        </p:txBody>
      </p:sp>
      <p:sp>
        <p:nvSpPr>
          <p:cNvPr id="54" name="テキスト ボックス 53"/>
          <p:cNvSpPr txBox="1"/>
          <p:nvPr/>
        </p:nvSpPr>
        <p:spPr>
          <a:xfrm>
            <a:off x="2339752" y="6010583"/>
            <a:ext cx="556563" cy="584775"/>
          </a:xfrm>
          <a:prstGeom prst="rect">
            <a:avLst/>
          </a:prstGeom>
          <a:noFill/>
        </p:spPr>
        <p:txBody>
          <a:bodyPr wrap="none" rtlCol="0">
            <a:spAutoFit/>
          </a:bodyPr>
          <a:lstStyle/>
          <a:p>
            <a:r>
              <a:rPr lang="en-US" altLang="ja-JP" sz="3200" dirty="0" smtClean="0"/>
              <a:t>α</a:t>
            </a:r>
            <a:r>
              <a:rPr lang="en-US" altLang="ja-JP" sz="3200" baseline="-25000" dirty="0" smtClean="0"/>
              <a:t>2</a:t>
            </a:r>
            <a:endParaRPr lang="ja-JP" altLang="en-US" sz="3200" baseline="-25000" dirty="0" smtClean="0"/>
          </a:p>
        </p:txBody>
      </p:sp>
      <p:sp>
        <p:nvSpPr>
          <p:cNvPr id="55" name="テキスト ボックス 54"/>
          <p:cNvSpPr txBox="1"/>
          <p:nvPr/>
        </p:nvSpPr>
        <p:spPr>
          <a:xfrm>
            <a:off x="3413973" y="3924345"/>
            <a:ext cx="556563" cy="584775"/>
          </a:xfrm>
          <a:prstGeom prst="rect">
            <a:avLst/>
          </a:prstGeom>
          <a:noFill/>
        </p:spPr>
        <p:txBody>
          <a:bodyPr wrap="none" rtlCol="0">
            <a:spAutoFit/>
          </a:bodyPr>
          <a:lstStyle/>
          <a:p>
            <a:r>
              <a:rPr lang="en-US" altLang="ja-JP" sz="3200" dirty="0" smtClean="0"/>
              <a:t>α</a:t>
            </a:r>
            <a:r>
              <a:rPr lang="en-US" altLang="ja-JP" sz="3200" baseline="-25000" dirty="0" smtClean="0"/>
              <a:t>3</a:t>
            </a:r>
            <a:endParaRPr lang="ja-JP" altLang="en-US" sz="3200" baseline="-25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標準模型の物質</a:t>
            </a:r>
            <a:endParaRPr kumimoji="1" lang="ja-JP" altLang="en-US" dirty="0"/>
          </a:p>
        </p:txBody>
      </p:sp>
      <p:grpSp>
        <p:nvGrpSpPr>
          <p:cNvPr id="50" name="グループ化 49"/>
          <p:cNvGrpSpPr/>
          <p:nvPr/>
        </p:nvGrpSpPr>
        <p:grpSpPr>
          <a:xfrm>
            <a:off x="2207821" y="5536396"/>
            <a:ext cx="4308395" cy="523220"/>
            <a:chOff x="2207821" y="6165304"/>
            <a:chExt cx="4308395" cy="523220"/>
          </a:xfrm>
        </p:grpSpPr>
        <p:sp>
          <p:nvSpPr>
            <p:cNvPr id="45" name="円/楕円 44"/>
            <p:cNvSpPr>
              <a:spLocks noChangeAspect="1"/>
            </p:cNvSpPr>
            <p:nvPr/>
          </p:nvSpPr>
          <p:spPr>
            <a:xfrm>
              <a:off x="4805354" y="6335474"/>
              <a:ext cx="182880" cy="182880"/>
            </a:xfrm>
            <a:prstGeom prst="ellipse">
              <a:avLst/>
            </a:prstGeom>
            <a:solidFill>
              <a:srgbClr val="CC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円/楕円 46"/>
            <p:cNvSpPr>
              <a:spLocks noChangeAspect="1"/>
            </p:cNvSpPr>
            <p:nvPr/>
          </p:nvSpPr>
          <p:spPr>
            <a:xfrm>
              <a:off x="2207821" y="6335474"/>
              <a:ext cx="182880" cy="182880"/>
            </a:xfrm>
            <a:prstGeom prst="ellipse">
              <a:avLst/>
            </a:prstGeom>
            <a:solidFill>
              <a:srgbClr val="FF5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2380759" y="6165304"/>
              <a:ext cx="2117503" cy="523220"/>
            </a:xfrm>
            <a:prstGeom prst="rect">
              <a:avLst/>
            </a:prstGeom>
            <a:noFill/>
          </p:spPr>
          <p:txBody>
            <a:bodyPr wrap="none" rtlCol="0">
              <a:spAutoFit/>
            </a:bodyPr>
            <a:lstStyle/>
            <a:p>
              <a:r>
                <a:rPr lang="en-US" altLang="ja-JP" sz="2800" dirty="0" smtClean="0"/>
                <a:t>d</a:t>
              </a:r>
              <a:r>
                <a:rPr lang="en-US" altLang="ja-JP" sz="2800" baseline="30000" dirty="0" smtClean="0"/>
                <a:t>c</a:t>
              </a:r>
              <a:r>
                <a:rPr lang="en-US" altLang="ja-JP" sz="2800" dirty="0" smtClean="0"/>
                <a:t>: (3bar,1)</a:t>
              </a:r>
              <a:r>
                <a:rPr lang="en-US" altLang="ja-JP" sz="2800" baseline="-25000" dirty="0" smtClean="0"/>
                <a:t>1/3</a:t>
              </a:r>
              <a:endParaRPr lang="ja-JP" altLang="en-US" sz="2800" dirty="0" smtClean="0"/>
            </a:p>
          </p:txBody>
        </p:sp>
        <p:sp>
          <p:nvSpPr>
            <p:cNvPr id="55" name="テキスト ボックス 54"/>
            <p:cNvSpPr txBox="1"/>
            <p:nvPr/>
          </p:nvSpPr>
          <p:spPr>
            <a:xfrm>
              <a:off x="4988234" y="6165304"/>
              <a:ext cx="1527982" cy="523220"/>
            </a:xfrm>
            <a:prstGeom prst="rect">
              <a:avLst/>
            </a:prstGeom>
            <a:noFill/>
          </p:spPr>
          <p:txBody>
            <a:bodyPr wrap="none" rtlCol="0">
              <a:spAutoFit/>
            </a:bodyPr>
            <a:lstStyle/>
            <a:p>
              <a:r>
                <a:rPr lang="en-US" altLang="ja-JP" sz="2800" dirty="0" smtClean="0"/>
                <a:t>l: (1,2)</a:t>
              </a:r>
              <a:r>
                <a:rPr lang="en-US" altLang="ja-JP" sz="2800" baseline="-25000" dirty="0" smtClean="0"/>
                <a:t>-1/2</a:t>
              </a:r>
              <a:endParaRPr lang="ja-JP" altLang="en-US" sz="2800" dirty="0" smtClean="0"/>
            </a:p>
          </p:txBody>
        </p:sp>
      </p:grpSp>
      <p:grpSp>
        <p:nvGrpSpPr>
          <p:cNvPr id="51" name="グループ化 50"/>
          <p:cNvGrpSpPr/>
          <p:nvPr/>
        </p:nvGrpSpPr>
        <p:grpSpPr>
          <a:xfrm>
            <a:off x="2207821" y="5094766"/>
            <a:ext cx="4268321" cy="523220"/>
            <a:chOff x="2207821" y="5747897"/>
            <a:chExt cx="4268321" cy="523220"/>
          </a:xfrm>
        </p:grpSpPr>
        <p:sp>
          <p:nvSpPr>
            <p:cNvPr id="46" name="円/楕円 45"/>
            <p:cNvSpPr>
              <a:spLocks noChangeAspect="1"/>
            </p:cNvSpPr>
            <p:nvPr/>
          </p:nvSpPr>
          <p:spPr>
            <a:xfrm>
              <a:off x="2207821" y="5918067"/>
              <a:ext cx="182880" cy="182880"/>
            </a:xfrm>
            <a:prstGeom prst="ellipse">
              <a:avLst/>
            </a:prstGeom>
            <a:solidFill>
              <a:srgbClr val="808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8"/>
            <p:cNvSpPr>
              <a:spLocks noChangeAspect="1"/>
            </p:cNvSpPr>
            <p:nvPr/>
          </p:nvSpPr>
          <p:spPr>
            <a:xfrm>
              <a:off x="4805354" y="5918067"/>
              <a:ext cx="182880" cy="182880"/>
            </a:xfrm>
            <a:prstGeom prst="ellipse">
              <a:avLst/>
            </a:prstGeom>
            <a:solidFill>
              <a:srgbClr val="FF99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2380759" y="5747897"/>
              <a:ext cx="2191241" cy="523220"/>
            </a:xfrm>
            <a:prstGeom prst="rect">
              <a:avLst/>
            </a:prstGeom>
            <a:noFill/>
          </p:spPr>
          <p:txBody>
            <a:bodyPr wrap="none" rtlCol="0">
              <a:spAutoFit/>
            </a:bodyPr>
            <a:lstStyle/>
            <a:p>
              <a:r>
                <a:rPr lang="en-US" altLang="ja-JP" sz="2800" dirty="0" smtClean="0"/>
                <a:t>u</a:t>
              </a:r>
              <a:r>
                <a:rPr lang="en-US" altLang="ja-JP" sz="2800" baseline="30000" dirty="0" smtClean="0"/>
                <a:t>c</a:t>
              </a:r>
              <a:r>
                <a:rPr lang="en-US" altLang="ja-JP" sz="2800" dirty="0" smtClean="0"/>
                <a:t>: (3bar,1)</a:t>
              </a:r>
              <a:r>
                <a:rPr lang="en-US" altLang="ja-JP" sz="2800" baseline="-25000" dirty="0" smtClean="0"/>
                <a:t>-2/3</a:t>
              </a:r>
              <a:endParaRPr lang="en-US" altLang="ja-JP" sz="2800" dirty="0" smtClean="0"/>
            </a:p>
          </p:txBody>
        </p:sp>
        <p:sp>
          <p:nvSpPr>
            <p:cNvPr id="56" name="テキスト ボックス 55"/>
            <p:cNvSpPr txBox="1"/>
            <p:nvPr/>
          </p:nvSpPr>
          <p:spPr>
            <a:xfrm>
              <a:off x="4988234" y="5747897"/>
              <a:ext cx="1487908" cy="523220"/>
            </a:xfrm>
            <a:prstGeom prst="rect">
              <a:avLst/>
            </a:prstGeom>
            <a:noFill/>
          </p:spPr>
          <p:txBody>
            <a:bodyPr wrap="none" rtlCol="0">
              <a:spAutoFit/>
            </a:bodyPr>
            <a:lstStyle/>
            <a:p>
              <a:r>
                <a:rPr lang="en-US" altLang="ja-JP" sz="2800" dirty="0" smtClean="0"/>
                <a:t>e</a:t>
              </a:r>
              <a:r>
                <a:rPr lang="en-US" altLang="ja-JP" sz="2800" baseline="30000" dirty="0" smtClean="0"/>
                <a:t>c</a:t>
              </a:r>
              <a:r>
                <a:rPr lang="en-US" altLang="ja-JP" sz="2800" dirty="0" smtClean="0"/>
                <a:t>: (1,1)</a:t>
              </a:r>
              <a:r>
                <a:rPr lang="en-US" altLang="ja-JP" sz="2800" baseline="-25000" dirty="0" smtClean="0"/>
                <a:t>1</a:t>
              </a:r>
              <a:endParaRPr lang="ja-JP" altLang="en-US" sz="2800" dirty="0" smtClean="0"/>
            </a:p>
          </p:txBody>
        </p:sp>
      </p:grpSp>
      <p:grpSp>
        <p:nvGrpSpPr>
          <p:cNvPr id="61" name="グループ化 60"/>
          <p:cNvGrpSpPr/>
          <p:nvPr/>
        </p:nvGrpSpPr>
        <p:grpSpPr>
          <a:xfrm>
            <a:off x="2207821" y="4653136"/>
            <a:ext cx="4200995" cy="523220"/>
            <a:chOff x="2207821" y="4581128"/>
            <a:chExt cx="4200995" cy="523220"/>
          </a:xfrm>
        </p:grpSpPr>
        <p:sp>
          <p:nvSpPr>
            <p:cNvPr id="9" name="円/楕円 8"/>
            <p:cNvSpPr>
              <a:spLocks noChangeAspect="1"/>
            </p:cNvSpPr>
            <p:nvPr/>
          </p:nvSpPr>
          <p:spPr>
            <a:xfrm>
              <a:off x="2207821" y="4751298"/>
              <a:ext cx="182880" cy="182880"/>
            </a:xfrm>
            <a:prstGeom prst="ellipse">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a:spLocks noChangeAspect="1"/>
            </p:cNvSpPr>
            <p:nvPr/>
          </p:nvSpPr>
          <p:spPr>
            <a:xfrm>
              <a:off x="4805354" y="4751298"/>
              <a:ext cx="182880" cy="182880"/>
            </a:xfrm>
            <a:prstGeom prst="ellipse">
              <a:avLst/>
            </a:prstGeom>
            <a:solidFill>
              <a:srgbClr val="6600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2380759" y="4581128"/>
              <a:ext cx="1561646" cy="523220"/>
            </a:xfrm>
            <a:prstGeom prst="rect">
              <a:avLst/>
            </a:prstGeom>
            <a:noFill/>
          </p:spPr>
          <p:txBody>
            <a:bodyPr wrap="none" rtlCol="0">
              <a:spAutoFit/>
            </a:bodyPr>
            <a:lstStyle/>
            <a:p>
              <a:r>
                <a:rPr lang="en-US" altLang="ja-JP" sz="2800" dirty="0" smtClean="0"/>
                <a:t>q: (3,2)</a:t>
              </a:r>
              <a:r>
                <a:rPr lang="en-US" altLang="ja-JP" sz="2800" baseline="-25000" dirty="0" smtClean="0"/>
                <a:t>1/6</a:t>
              </a:r>
              <a:endParaRPr lang="ja-JP" altLang="en-US" sz="2800" dirty="0" smtClean="0"/>
            </a:p>
          </p:txBody>
        </p:sp>
        <p:sp>
          <p:nvSpPr>
            <p:cNvPr id="57" name="テキスト ボックス 56"/>
            <p:cNvSpPr txBox="1"/>
            <p:nvPr/>
          </p:nvSpPr>
          <p:spPr>
            <a:xfrm>
              <a:off x="4988234" y="4581128"/>
              <a:ext cx="1420582" cy="523220"/>
            </a:xfrm>
            <a:prstGeom prst="rect">
              <a:avLst/>
            </a:prstGeom>
            <a:noFill/>
          </p:spPr>
          <p:txBody>
            <a:bodyPr wrap="none" rtlCol="0">
              <a:spAutoFit/>
            </a:bodyPr>
            <a:lstStyle/>
            <a:p>
              <a:r>
                <a:rPr lang="en-US" altLang="ja-JP" sz="2800" dirty="0" smtClean="0"/>
                <a:t>ν</a:t>
              </a:r>
              <a:r>
                <a:rPr lang="en-US" altLang="ja-JP" sz="2800" baseline="30000" dirty="0" smtClean="0"/>
                <a:t>c</a:t>
              </a:r>
              <a:r>
                <a:rPr lang="en-US" altLang="ja-JP" sz="2800" dirty="0" smtClean="0"/>
                <a:t>: (1,1)</a:t>
              </a:r>
              <a:r>
                <a:rPr lang="en-US" altLang="ja-JP" sz="2800" baseline="-25000" dirty="0" smtClean="0"/>
                <a:t>0</a:t>
              </a:r>
              <a:endParaRPr lang="ja-JP" altLang="en-US" sz="2800" dirty="0" smtClean="0"/>
            </a:p>
          </p:txBody>
        </p:sp>
      </p:grpSp>
      <p:cxnSp>
        <p:nvCxnSpPr>
          <p:cNvPr id="39" name="直線矢印コネクタ 38"/>
          <p:cNvCxnSpPr>
            <a:cxnSpLocks noChangeAspect="1"/>
          </p:cNvCxnSpPr>
          <p:nvPr/>
        </p:nvCxnSpPr>
        <p:spPr>
          <a:xfrm rot="18900000">
            <a:off x="4866137" y="2700457"/>
            <a:ext cx="1440000" cy="14400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a:cxnSpLocks noChangeAspect="1"/>
          </p:cNvCxnSpPr>
          <p:nvPr/>
        </p:nvCxnSpPr>
        <p:spPr>
          <a:xfrm rot="13500000">
            <a:off x="3841349" y="1671571"/>
            <a:ext cx="1440000" cy="14400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a:cxnSpLocks noChangeAspect="1"/>
          </p:cNvCxnSpPr>
          <p:nvPr/>
        </p:nvCxnSpPr>
        <p:spPr>
          <a:xfrm rot="12060000">
            <a:off x="3768369" y="2275965"/>
            <a:ext cx="1008000" cy="10080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25" name="二等辺三角形 24"/>
          <p:cNvSpPr/>
          <p:nvPr/>
        </p:nvSpPr>
        <p:spPr>
          <a:xfrm>
            <a:off x="2630612" y="1904256"/>
            <a:ext cx="4242816" cy="3657600"/>
          </a:xfrm>
          <a:prstGeom prst="triangle">
            <a:avLst/>
          </a:prstGeom>
          <a:solidFill>
            <a:schemeClr val="accent1">
              <a:alpha val="65000"/>
            </a:schemeClr>
          </a:solidFill>
          <a:ln>
            <a:noFill/>
          </a:ln>
          <a:scene3d>
            <a:camera prst="orthographicFront">
              <a:rot lat="3665727" lon="17941923" rev="1814252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円/楕円 25"/>
          <p:cNvSpPr>
            <a:spLocks noChangeAspect="1"/>
          </p:cNvSpPr>
          <p:nvPr/>
        </p:nvSpPr>
        <p:spPr>
          <a:xfrm>
            <a:off x="5392316" y="3153792"/>
            <a:ext cx="182880" cy="182880"/>
          </a:xfrm>
          <a:prstGeom prst="ellipse">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p:cNvSpPr>
            <a:spLocks noChangeAspect="1"/>
          </p:cNvSpPr>
          <p:nvPr/>
        </p:nvSpPr>
        <p:spPr>
          <a:xfrm>
            <a:off x="5832108" y="4097640"/>
            <a:ext cx="182880" cy="182880"/>
          </a:xfrm>
          <a:prstGeom prst="ellipse">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a:spLocks noChangeAspect="1"/>
          </p:cNvSpPr>
          <p:nvPr/>
        </p:nvSpPr>
        <p:spPr>
          <a:xfrm>
            <a:off x="2007940" y="4097640"/>
            <a:ext cx="182880" cy="182880"/>
          </a:xfrm>
          <a:prstGeom prst="ellipse">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p:cNvSpPr>
            <a:spLocks noChangeAspect="1"/>
          </p:cNvSpPr>
          <p:nvPr/>
        </p:nvSpPr>
        <p:spPr>
          <a:xfrm>
            <a:off x="4480972" y="3767708"/>
            <a:ext cx="182880" cy="182880"/>
          </a:xfrm>
          <a:prstGeom prst="ellipse">
            <a:avLst/>
          </a:prstGeom>
          <a:solidFill>
            <a:srgbClr val="CC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a:spLocks noChangeAspect="1"/>
          </p:cNvSpPr>
          <p:nvPr/>
        </p:nvSpPr>
        <p:spPr>
          <a:xfrm rot="10800000">
            <a:off x="3532069" y="3887915"/>
            <a:ext cx="182880" cy="182880"/>
          </a:xfrm>
          <a:prstGeom prst="ellipse">
            <a:avLst/>
          </a:prstGeom>
          <a:solidFill>
            <a:srgbClr val="808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a:spLocks noChangeAspect="1"/>
          </p:cNvSpPr>
          <p:nvPr/>
        </p:nvSpPr>
        <p:spPr>
          <a:xfrm rot="10800000">
            <a:off x="3092277" y="2944067"/>
            <a:ext cx="182880" cy="182880"/>
          </a:xfrm>
          <a:prstGeom prst="ellipse">
            <a:avLst/>
          </a:prstGeom>
          <a:solidFill>
            <a:srgbClr val="808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a:spLocks noChangeAspect="1"/>
          </p:cNvSpPr>
          <p:nvPr/>
        </p:nvSpPr>
        <p:spPr>
          <a:xfrm rot="10800000">
            <a:off x="6916445" y="2944067"/>
            <a:ext cx="182880" cy="182880"/>
          </a:xfrm>
          <a:prstGeom prst="ellipse">
            <a:avLst/>
          </a:prstGeom>
          <a:solidFill>
            <a:srgbClr val="808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a:spLocks noChangeAspect="1"/>
          </p:cNvSpPr>
          <p:nvPr/>
        </p:nvSpPr>
        <p:spPr>
          <a:xfrm rot="10800000">
            <a:off x="4443413" y="3273999"/>
            <a:ext cx="182880" cy="182880"/>
          </a:xfrm>
          <a:prstGeom prst="ellipse">
            <a:avLst/>
          </a:prstGeom>
          <a:solidFill>
            <a:srgbClr val="6600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二等辺三角形 18"/>
          <p:cNvSpPr/>
          <p:nvPr/>
        </p:nvSpPr>
        <p:spPr>
          <a:xfrm rot="10800000">
            <a:off x="2271937" y="1700831"/>
            <a:ext cx="4242816" cy="3657600"/>
          </a:xfrm>
          <a:prstGeom prst="triangle">
            <a:avLst/>
          </a:prstGeom>
          <a:solidFill>
            <a:schemeClr val="accent1">
              <a:alpha val="65000"/>
            </a:schemeClr>
          </a:solidFill>
          <a:ln>
            <a:noFill/>
          </a:ln>
          <a:scene3d>
            <a:camera prst="orthographicFront">
              <a:rot lat="3665727" lon="17941923" rev="1814252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a:spLocks noChangeAspect="1"/>
          </p:cNvSpPr>
          <p:nvPr/>
        </p:nvSpPr>
        <p:spPr>
          <a:xfrm rot="10800000">
            <a:off x="3608269" y="3964115"/>
            <a:ext cx="182880" cy="182880"/>
          </a:xfrm>
          <a:prstGeom prst="ellipse">
            <a:avLst/>
          </a:prstGeom>
          <a:solidFill>
            <a:srgbClr val="FF5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a:spLocks noChangeAspect="1"/>
          </p:cNvSpPr>
          <p:nvPr/>
        </p:nvSpPr>
        <p:spPr>
          <a:xfrm rot="10800000">
            <a:off x="3168477" y="3020267"/>
            <a:ext cx="182880" cy="182880"/>
          </a:xfrm>
          <a:prstGeom prst="ellipse">
            <a:avLst/>
          </a:prstGeom>
          <a:solidFill>
            <a:srgbClr val="FF5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a:spLocks noChangeAspect="1"/>
          </p:cNvSpPr>
          <p:nvPr/>
        </p:nvSpPr>
        <p:spPr>
          <a:xfrm rot="10800000">
            <a:off x="6992645" y="3020267"/>
            <a:ext cx="182880" cy="182880"/>
          </a:xfrm>
          <a:prstGeom prst="ellipse">
            <a:avLst/>
          </a:prstGeom>
          <a:solidFill>
            <a:srgbClr val="FF5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a:spLocks noChangeAspect="1"/>
          </p:cNvSpPr>
          <p:nvPr/>
        </p:nvSpPr>
        <p:spPr>
          <a:xfrm rot="10800000">
            <a:off x="4519613" y="3350199"/>
            <a:ext cx="182880" cy="182880"/>
          </a:xfrm>
          <a:prstGeom prst="ellipse">
            <a:avLst/>
          </a:prstGeom>
          <a:solidFill>
            <a:srgbClr val="FF99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6300192" y="3240484"/>
            <a:ext cx="556563" cy="584775"/>
          </a:xfrm>
          <a:prstGeom prst="rect">
            <a:avLst/>
          </a:prstGeom>
          <a:noFill/>
        </p:spPr>
        <p:txBody>
          <a:bodyPr wrap="none" rtlCol="0">
            <a:spAutoFit/>
          </a:bodyPr>
          <a:lstStyle/>
          <a:p>
            <a:r>
              <a:rPr lang="en-US" altLang="ja-JP" sz="3200" dirty="0" smtClean="0"/>
              <a:t>α</a:t>
            </a:r>
            <a:r>
              <a:rPr lang="en-US" altLang="ja-JP" sz="3200" baseline="-25000" dirty="0" smtClean="0"/>
              <a:t>1</a:t>
            </a:r>
            <a:endParaRPr lang="ja-JP" altLang="en-US" sz="3200" baseline="-25000" dirty="0" smtClean="0"/>
          </a:p>
        </p:txBody>
      </p:sp>
      <p:sp>
        <p:nvSpPr>
          <p:cNvPr id="59" name="テキスト ボックス 58"/>
          <p:cNvSpPr txBox="1"/>
          <p:nvPr/>
        </p:nvSpPr>
        <p:spPr>
          <a:xfrm>
            <a:off x="3525788" y="1836113"/>
            <a:ext cx="556563" cy="584775"/>
          </a:xfrm>
          <a:prstGeom prst="rect">
            <a:avLst/>
          </a:prstGeom>
          <a:noFill/>
        </p:spPr>
        <p:txBody>
          <a:bodyPr wrap="none" rtlCol="0">
            <a:spAutoFit/>
          </a:bodyPr>
          <a:lstStyle/>
          <a:p>
            <a:r>
              <a:rPr lang="en-US" altLang="ja-JP" sz="3200" dirty="0" smtClean="0"/>
              <a:t>α</a:t>
            </a:r>
            <a:r>
              <a:rPr lang="en-US" altLang="ja-JP" sz="3200" baseline="-25000" dirty="0" smtClean="0"/>
              <a:t>2</a:t>
            </a:r>
            <a:endParaRPr lang="ja-JP" altLang="en-US" sz="3200" baseline="-25000" dirty="0" smtClean="0"/>
          </a:p>
        </p:txBody>
      </p:sp>
      <p:sp>
        <p:nvSpPr>
          <p:cNvPr id="60" name="テキスト ボックス 59"/>
          <p:cNvSpPr txBox="1"/>
          <p:nvPr/>
        </p:nvSpPr>
        <p:spPr>
          <a:xfrm>
            <a:off x="4499992" y="1090633"/>
            <a:ext cx="556563" cy="584775"/>
          </a:xfrm>
          <a:prstGeom prst="rect">
            <a:avLst/>
          </a:prstGeom>
          <a:noFill/>
        </p:spPr>
        <p:txBody>
          <a:bodyPr wrap="none" rtlCol="0">
            <a:spAutoFit/>
          </a:bodyPr>
          <a:lstStyle/>
          <a:p>
            <a:r>
              <a:rPr lang="en-US" altLang="ja-JP" sz="3200" dirty="0" smtClean="0"/>
              <a:t>α</a:t>
            </a:r>
            <a:r>
              <a:rPr lang="en-US" altLang="ja-JP" sz="3200" baseline="-25000" dirty="0" smtClean="0"/>
              <a:t>3</a:t>
            </a:r>
            <a:endParaRPr lang="ja-JP" altLang="en-US" sz="3200" baseline="-25000" dirty="0" smtClean="0"/>
          </a:p>
        </p:txBody>
      </p:sp>
      <p:sp>
        <p:nvSpPr>
          <p:cNvPr id="4" name="二等辺三角形 3"/>
          <p:cNvSpPr/>
          <p:nvPr/>
        </p:nvSpPr>
        <p:spPr>
          <a:xfrm>
            <a:off x="2630612" y="1027336"/>
            <a:ext cx="4242816" cy="3657600"/>
          </a:xfrm>
          <a:prstGeom prst="triangle">
            <a:avLst/>
          </a:prstGeom>
          <a:solidFill>
            <a:schemeClr val="accent1">
              <a:alpha val="65000"/>
            </a:schemeClr>
          </a:solidFill>
          <a:ln>
            <a:noFill/>
          </a:ln>
          <a:scene3d>
            <a:camera prst="orthographicFront">
              <a:rot lat="3665727" lon="17941923" rev="1814252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楕円 4"/>
          <p:cNvSpPr>
            <a:spLocks noChangeAspect="1"/>
          </p:cNvSpPr>
          <p:nvPr/>
        </p:nvSpPr>
        <p:spPr>
          <a:xfrm>
            <a:off x="5392316" y="2276872"/>
            <a:ext cx="182880" cy="182880"/>
          </a:xfrm>
          <a:prstGeom prst="ellipse">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a:spLocks noChangeAspect="1"/>
          </p:cNvSpPr>
          <p:nvPr/>
        </p:nvSpPr>
        <p:spPr>
          <a:xfrm>
            <a:off x="5832108" y="3220720"/>
            <a:ext cx="182880" cy="182880"/>
          </a:xfrm>
          <a:prstGeom prst="ellipse">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a:spLocks noChangeAspect="1"/>
          </p:cNvSpPr>
          <p:nvPr/>
        </p:nvSpPr>
        <p:spPr>
          <a:xfrm>
            <a:off x="2007940" y="3220720"/>
            <a:ext cx="182880" cy="182880"/>
          </a:xfrm>
          <a:prstGeom prst="ellipse">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a:spLocks noChangeAspect="1"/>
          </p:cNvSpPr>
          <p:nvPr/>
        </p:nvSpPr>
        <p:spPr>
          <a:xfrm>
            <a:off x="4480972" y="2890788"/>
            <a:ext cx="182880" cy="182880"/>
          </a:xfrm>
          <a:prstGeom prst="ellipse">
            <a:avLst/>
          </a:prstGeom>
          <a:solidFill>
            <a:srgbClr val="CC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二等辺三角形 24"/>
          <p:cNvSpPr/>
          <p:nvPr/>
        </p:nvSpPr>
        <p:spPr>
          <a:xfrm>
            <a:off x="2630612" y="1904256"/>
            <a:ext cx="4242816" cy="3657600"/>
          </a:xfrm>
          <a:prstGeom prst="triangle">
            <a:avLst/>
          </a:prstGeom>
          <a:solidFill>
            <a:schemeClr val="accent1">
              <a:alpha val="65000"/>
            </a:schemeClr>
          </a:solidFill>
          <a:ln>
            <a:noFill/>
          </a:ln>
          <a:scene3d>
            <a:camera prst="orthographicFront">
              <a:rot lat="3665727" lon="17941923" rev="1814252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二等辺三角形 18"/>
          <p:cNvSpPr/>
          <p:nvPr/>
        </p:nvSpPr>
        <p:spPr>
          <a:xfrm rot="10800000">
            <a:off x="2271937" y="1700831"/>
            <a:ext cx="4242816" cy="3657600"/>
          </a:xfrm>
          <a:prstGeom prst="triangle">
            <a:avLst/>
          </a:prstGeom>
          <a:solidFill>
            <a:schemeClr val="accent1">
              <a:alpha val="65000"/>
            </a:schemeClr>
          </a:solidFill>
          <a:ln>
            <a:noFill/>
          </a:ln>
          <a:scene3d>
            <a:camera prst="orthographicFront">
              <a:rot lat="3665727" lon="17941923" rev="1814252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二等辺三角形 3"/>
          <p:cNvSpPr/>
          <p:nvPr/>
        </p:nvSpPr>
        <p:spPr>
          <a:xfrm>
            <a:off x="2630612" y="1027336"/>
            <a:ext cx="4242816" cy="3657600"/>
          </a:xfrm>
          <a:prstGeom prst="triangle">
            <a:avLst/>
          </a:prstGeom>
          <a:solidFill>
            <a:schemeClr val="accent1">
              <a:alpha val="65000"/>
            </a:schemeClr>
          </a:solidFill>
          <a:ln>
            <a:noFill/>
          </a:ln>
          <a:scene3d>
            <a:camera prst="orthographicFront">
              <a:rot lat="3665727" lon="17941923" rev="1814252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フリーフォーム 63"/>
          <p:cNvSpPr/>
          <p:nvPr/>
        </p:nvSpPr>
        <p:spPr>
          <a:xfrm>
            <a:off x="2051720" y="4725144"/>
            <a:ext cx="4464496" cy="831844"/>
          </a:xfrm>
          <a:custGeom>
            <a:avLst/>
            <a:gdLst>
              <a:gd name="connsiteX0" fmla="*/ 0 w 1060704"/>
              <a:gd name="connsiteY0" fmla="*/ 457200 h 914400"/>
              <a:gd name="connsiteX1" fmla="*/ 228600 w 1060704"/>
              <a:gd name="connsiteY1" fmla="*/ 0 h 914400"/>
              <a:gd name="connsiteX2" fmla="*/ 832104 w 1060704"/>
              <a:gd name="connsiteY2" fmla="*/ 0 h 914400"/>
              <a:gd name="connsiteX3" fmla="*/ 1060704 w 1060704"/>
              <a:gd name="connsiteY3" fmla="*/ 457200 h 914400"/>
              <a:gd name="connsiteX4" fmla="*/ 832104 w 1060704"/>
              <a:gd name="connsiteY4" fmla="*/ 914400 h 914400"/>
              <a:gd name="connsiteX5" fmla="*/ 228600 w 1060704"/>
              <a:gd name="connsiteY5" fmla="*/ 914400 h 914400"/>
              <a:gd name="connsiteX6" fmla="*/ 0 w 1060704"/>
              <a:gd name="connsiteY6" fmla="*/ 457200 h 914400"/>
              <a:gd name="connsiteX0" fmla="*/ 0 w 1060704"/>
              <a:gd name="connsiteY0" fmla="*/ 504056 h 914400"/>
              <a:gd name="connsiteX1" fmla="*/ 228600 w 1060704"/>
              <a:gd name="connsiteY1" fmla="*/ 0 h 914400"/>
              <a:gd name="connsiteX2" fmla="*/ 832104 w 1060704"/>
              <a:gd name="connsiteY2" fmla="*/ 0 h 914400"/>
              <a:gd name="connsiteX3" fmla="*/ 1060704 w 1060704"/>
              <a:gd name="connsiteY3" fmla="*/ 457200 h 914400"/>
              <a:gd name="connsiteX4" fmla="*/ 832104 w 1060704"/>
              <a:gd name="connsiteY4" fmla="*/ 914400 h 914400"/>
              <a:gd name="connsiteX5" fmla="*/ 228600 w 1060704"/>
              <a:gd name="connsiteY5" fmla="*/ 914400 h 914400"/>
              <a:gd name="connsiteX6" fmla="*/ 0 w 1060704"/>
              <a:gd name="connsiteY6" fmla="*/ 504056 h 914400"/>
              <a:gd name="connsiteX0" fmla="*/ 0 w 864096"/>
              <a:gd name="connsiteY0" fmla="*/ 504056 h 914400"/>
              <a:gd name="connsiteX1" fmla="*/ 228600 w 864096"/>
              <a:gd name="connsiteY1" fmla="*/ 0 h 914400"/>
              <a:gd name="connsiteX2" fmla="*/ 832104 w 864096"/>
              <a:gd name="connsiteY2" fmla="*/ 0 h 914400"/>
              <a:gd name="connsiteX3" fmla="*/ 864096 w 864096"/>
              <a:gd name="connsiteY3" fmla="*/ 504056 h 914400"/>
              <a:gd name="connsiteX4" fmla="*/ 832104 w 864096"/>
              <a:gd name="connsiteY4" fmla="*/ 914400 h 914400"/>
              <a:gd name="connsiteX5" fmla="*/ 228600 w 864096"/>
              <a:gd name="connsiteY5" fmla="*/ 914400 h 914400"/>
              <a:gd name="connsiteX6" fmla="*/ 0 w 864096"/>
              <a:gd name="connsiteY6" fmla="*/ 504056 h 914400"/>
              <a:gd name="connsiteX0" fmla="*/ 0 w 1656184"/>
              <a:gd name="connsiteY0" fmla="*/ 504056 h 914400"/>
              <a:gd name="connsiteX1" fmla="*/ 228600 w 1656184"/>
              <a:gd name="connsiteY1" fmla="*/ 0 h 914400"/>
              <a:gd name="connsiteX2" fmla="*/ 832104 w 1656184"/>
              <a:gd name="connsiteY2" fmla="*/ 0 h 914400"/>
              <a:gd name="connsiteX3" fmla="*/ 864096 w 1656184"/>
              <a:gd name="connsiteY3" fmla="*/ 504056 h 914400"/>
              <a:gd name="connsiteX4" fmla="*/ 1656184 w 1656184"/>
              <a:gd name="connsiteY4" fmla="*/ 504056 h 914400"/>
              <a:gd name="connsiteX5" fmla="*/ 228600 w 1656184"/>
              <a:gd name="connsiteY5" fmla="*/ 914400 h 914400"/>
              <a:gd name="connsiteX6" fmla="*/ 0 w 1656184"/>
              <a:gd name="connsiteY6" fmla="*/ 504056 h 914400"/>
              <a:gd name="connsiteX0" fmla="*/ 0 w 1656184"/>
              <a:gd name="connsiteY0" fmla="*/ 504056 h 1008112"/>
              <a:gd name="connsiteX1" fmla="*/ 228600 w 1656184"/>
              <a:gd name="connsiteY1" fmla="*/ 0 h 1008112"/>
              <a:gd name="connsiteX2" fmla="*/ 832104 w 1656184"/>
              <a:gd name="connsiteY2" fmla="*/ 0 h 1008112"/>
              <a:gd name="connsiteX3" fmla="*/ 864096 w 1656184"/>
              <a:gd name="connsiteY3" fmla="*/ 504056 h 1008112"/>
              <a:gd name="connsiteX4" fmla="*/ 1656184 w 1656184"/>
              <a:gd name="connsiteY4" fmla="*/ 504056 h 1008112"/>
              <a:gd name="connsiteX5" fmla="*/ 1656184 w 1656184"/>
              <a:gd name="connsiteY5" fmla="*/ 1008112 h 1008112"/>
              <a:gd name="connsiteX6" fmla="*/ 0 w 1656184"/>
              <a:gd name="connsiteY6" fmla="*/ 504056 h 1008112"/>
              <a:gd name="connsiteX0" fmla="*/ 0 w 1440160"/>
              <a:gd name="connsiteY0" fmla="*/ 936104 h 1008112"/>
              <a:gd name="connsiteX1" fmla="*/ 12576 w 1440160"/>
              <a:gd name="connsiteY1" fmla="*/ 0 h 1008112"/>
              <a:gd name="connsiteX2" fmla="*/ 616080 w 1440160"/>
              <a:gd name="connsiteY2" fmla="*/ 0 h 1008112"/>
              <a:gd name="connsiteX3" fmla="*/ 648072 w 1440160"/>
              <a:gd name="connsiteY3" fmla="*/ 504056 h 1008112"/>
              <a:gd name="connsiteX4" fmla="*/ 1440160 w 1440160"/>
              <a:gd name="connsiteY4" fmla="*/ 504056 h 1008112"/>
              <a:gd name="connsiteX5" fmla="*/ 1440160 w 1440160"/>
              <a:gd name="connsiteY5" fmla="*/ 1008112 h 1008112"/>
              <a:gd name="connsiteX6" fmla="*/ 0 w 1440160"/>
              <a:gd name="connsiteY6" fmla="*/ 936104 h 1008112"/>
              <a:gd name="connsiteX0" fmla="*/ 0 w 1440160"/>
              <a:gd name="connsiteY0" fmla="*/ 1008112 h 1008112"/>
              <a:gd name="connsiteX1" fmla="*/ 12576 w 1440160"/>
              <a:gd name="connsiteY1" fmla="*/ 0 h 1008112"/>
              <a:gd name="connsiteX2" fmla="*/ 616080 w 1440160"/>
              <a:gd name="connsiteY2" fmla="*/ 0 h 1008112"/>
              <a:gd name="connsiteX3" fmla="*/ 648072 w 1440160"/>
              <a:gd name="connsiteY3" fmla="*/ 504056 h 1008112"/>
              <a:gd name="connsiteX4" fmla="*/ 1440160 w 1440160"/>
              <a:gd name="connsiteY4" fmla="*/ 504056 h 1008112"/>
              <a:gd name="connsiteX5" fmla="*/ 1440160 w 1440160"/>
              <a:gd name="connsiteY5" fmla="*/ 1008112 h 1008112"/>
              <a:gd name="connsiteX6" fmla="*/ 0 w 1440160"/>
              <a:gd name="connsiteY6" fmla="*/ 1008112 h 1008112"/>
              <a:gd name="connsiteX0" fmla="*/ 0 w 1440160"/>
              <a:gd name="connsiteY0" fmla="*/ 1008112 h 1008112"/>
              <a:gd name="connsiteX1" fmla="*/ 12576 w 1440160"/>
              <a:gd name="connsiteY1" fmla="*/ 0 h 1008112"/>
              <a:gd name="connsiteX2" fmla="*/ 616080 w 1440160"/>
              <a:gd name="connsiteY2" fmla="*/ 0 h 1008112"/>
              <a:gd name="connsiteX3" fmla="*/ 648072 w 1440160"/>
              <a:gd name="connsiteY3" fmla="*/ 504056 h 1008112"/>
              <a:gd name="connsiteX4" fmla="*/ 1440160 w 1440160"/>
              <a:gd name="connsiteY4" fmla="*/ 504056 h 1008112"/>
              <a:gd name="connsiteX5" fmla="*/ 1440160 w 1440160"/>
              <a:gd name="connsiteY5" fmla="*/ 1008112 h 1008112"/>
              <a:gd name="connsiteX6" fmla="*/ 0 w 1440160"/>
              <a:gd name="connsiteY6" fmla="*/ 1008112 h 1008112"/>
              <a:gd name="connsiteX0" fmla="*/ 0 w 1440160"/>
              <a:gd name="connsiteY0" fmla="*/ 1008112 h 1008112"/>
              <a:gd name="connsiteX1" fmla="*/ 12576 w 1440160"/>
              <a:gd name="connsiteY1" fmla="*/ 0 h 1008112"/>
              <a:gd name="connsiteX2" fmla="*/ 616080 w 1440160"/>
              <a:gd name="connsiteY2" fmla="*/ 0 h 1008112"/>
              <a:gd name="connsiteX3" fmla="*/ 648072 w 1440160"/>
              <a:gd name="connsiteY3" fmla="*/ 504056 h 1008112"/>
              <a:gd name="connsiteX4" fmla="*/ 1440160 w 1440160"/>
              <a:gd name="connsiteY4" fmla="*/ 504056 h 1008112"/>
              <a:gd name="connsiteX5" fmla="*/ 1440160 w 1440160"/>
              <a:gd name="connsiteY5" fmla="*/ 1008112 h 1008112"/>
              <a:gd name="connsiteX6" fmla="*/ 0 w 1440160"/>
              <a:gd name="connsiteY6" fmla="*/ 1008112 h 1008112"/>
              <a:gd name="connsiteX0" fmla="*/ 3744416 w 5184576"/>
              <a:gd name="connsiteY0" fmla="*/ 1008112 h 1008112"/>
              <a:gd name="connsiteX1" fmla="*/ 0 w 5184576"/>
              <a:gd name="connsiteY1" fmla="*/ 0 h 1008112"/>
              <a:gd name="connsiteX2" fmla="*/ 4360496 w 5184576"/>
              <a:gd name="connsiteY2" fmla="*/ 0 h 1008112"/>
              <a:gd name="connsiteX3" fmla="*/ 4392488 w 5184576"/>
              <a:gd name="connsiteY3" fmla="*/ 504056 h 1008112"/>
              <a:gd name="connsiteX4" fmla="*/ 5184576 w 5184576"/>
              <a:gd name="connsiteY4" fmla="*/ 504056 h 1008112"/>
              <a:gd name="connsiteX5" fmla="*/ 5184576 w 5184576"/>
              <a:gd name="connsiteY5" fmla="*/ 1008112 h 1008112"/>
              <a:gd name="connsiteX6" fmla="*/ 3744416 w 5184576"/>
              <a:gd name="connsiteY6" fmla="*/ 1008112 h 1008112"/>
              <a:gd name="connsiteX0" fmla="*/ 0 w 5184576"/>
              <a:gd name="connsiteY0" fmla="*/ 1008112 h 1008112"/>
              <a:gd name="connsiteX1" fmla="*/ 0 w 5184576"/>
              <a:gd name="connsiteY1" fmla="*/ 0 h 1008112"/>
              <a:gd name="connsiteX2" fmla="*/ 4360496 w 5184576"/>
              <a:gd name="connsiteY2" fmla="*/ 0 h 1008112"/>
              <a:gd name="connsiteX3" fmla="*/ 4392488 w 5184576"/>
              <a:gd name="connsiteY3" fmla="*/ 504056 h 1008112"/>
              <a:gd name="connsiteX4" fmla="*/ 5184576 w 5184576"/>
              <a:gd name="connsiteY4" fmla="*/ 504056 h 1008112"/>
              <a:gd name="connsiteX5" fmla="*/ 5184576 w 5184576"/>
              <a:gd name="connsiteY5" fmla="*/ 1008112 h 1008112"/>
              <a:gd name="connsiteX6" fmla="*/ 0 w 5184576"/>
              <a:gd name="connsiteY6" fmla="*/ 1008112 h 1008112"/>
              <a:gd name="connsiteX0" fmla="*/ 0 w 5184576"/>
              <a:gd name="connsiteY0" fmla="*/ 1008112 h 1008112"/>
              <a:gd name="connsiteX1" fmla="*/ 0 w 5184576"/>
              <a:gd name="connsiteY1" fmla="*/ 0 h 1008112"/>
              <a:gd name="connsiteX2" fmla="*/ 2304256 w 5184576"/>
              <a:gd name="connsiteY2" fmla="*/ 0 h 1008112"/>
              <a:gd name="connsiteX3" fmla="*/ 4392488 w 5184576"/>
              <a:gd name="connsiteY3" fmla="*/ 504056 h 1008112"/>
              <a:gd name="connsiteX4" fmla="*/ 5184576 w 5184576"/>
              <a:gd name="connsiteY4" fmla="*/ 504056 h 1008112"/>
              <a:gd name="connsiteX5" fmla="*/ 5184576 w 5184576"/>
              <a:gd name="connsiteY5" fmla="*/ 1008112 h 1008112"/>
              <a:gd name="connsiteX6" fmla="*/ 0 w 5184576"/>
              <a:gd name="connsiteY6" fmla="*/ 1008112 h 1008112"/>
              <a:gd name="connsiteX0" fmla="*/ 0 w 5184576"/>
              <a:gd name="connsiteY0" fmla="*/ 1008112 h 1008112"/>
              <a:gd name="connsiteX1" fmla="*/ 0 w 5184576"/>
              <a:gd name="connsiteY1" fmla="*/ 0 h 1008112"/>
              <a:gd name="connsiteX2" fmla="*/ 2304256 w 5184576"/>
              <a:gd name="connsiteY2" fmla="*/ 0 h 1008112"/>
              <a:gd name="connsiteX3" fmla="*/ 2304256 w 5184576"/>
              <a:gd name="connsiteY3" fmla="*/ 504056 h 1008112"/>
              <a:gd name="connsiteX4" fmla="*/ 5184576 w 5184576"/>
              <a:gd name="connsiteY4" fmla="*/ 504056 h 1008112"/>
              <a:gd name="connsiteX5" fmla="*/ 5184576 w 5184576"/>
              <a:gd name="connsiteY5" fmla="*/ 1008112 h 1008112"/>
              <a:gd name="connsiteX6" fmla="*/ 0 w 5184576"/>
              <a:gd name="connsiteY6" fmla="*/ 1008112 h 1008112"/>
              <a:gd name="connsiteX0" fmla="*/ 0 w 5184576"/>
              <a:gd name="connsiteY0" fmla="*/ 1008112 h 1008112"/>
              <a:gd name="connsiteX1" fmla="*/ 0 w 5184576"/>
              <a:gd name="connsiteY1" fmla="*/ 0 h 1008112"/>
              <a:gd name="connsiteX2" fmla="*/ 2304256 w 5184576"/>
              <a:gd name="connsiteY2" fmla="*/ 0 h 1008112"/>
              <a:gd name="connsiteX3" fmla="*/ 2304256 w 5184576"/>
              <a:gd name="connsiteY3" fmla="*/ 504056 h 1008112"/>
              <a:gd name="connsiteX4" fmla="*/ 5184576 w 5184576"/>
              <a:gd name="connsiteY4" fmla="*/ 504056 h 1008112"/>
              <a:gd name="connsiteX5" fmla="*/ 4455988 w 5184576"/>
              <a:gd name="connsiteY5" fmla="*/ 1008112 h 1008112"/>
              <a:gd name="connsiteX6" fmla="*/ 0 w 5184576"/>
              <a:gd name="connsiteY6" fmla="*/ 1008112 h 1008112"/>
              <a:gd name="connsiteX0" fmla="*/ 0 w 4455988"/>
              <a:gd name="connsiteY0" fmla="*/ 1008112 h 1008112"/>
              <a:gd name="connsiteX1" fmla="*/ 0 w 4455988"/>
              <a:gd name="connsiteY1" fmla="*/ 0 h 1008112"/>
              <a:gd name="connsiteX2" fmla="*/ 2304256 w 4455988"/>
              <a:gd name="connsiteY2" fmla="*/ 0 h 1008112"/>
              <a:gd name="connsiteX3" fmla="*/ 2304256 w 4455988"/>
              <a:gd name="connsiteY3" fmla="*/ 504056 h 1008112"/>
              <a:gd name="connsiteX4" fmla="*/ 4455988 w 4455988"/>
              <a:gd name="connsiteY4" fmla="*/ 504056 h 1008112"/>
              <a:gd name="connsiteX5" fmla="*/ 4455988 w 4455988"/>
              <a:gd name="connsiteY5" fmla="*/ 1008112 h 1008112"/>
              <a:gd name="connsiteX6" fmla="*/ 0 w 4455988"/>
              <a:gd name="connsiteY6" fmla="*/ 1008112 h 1008112"/>
              <a:gd name="connsiteX0" fmla="*/ 0 w 4455988"/>
              <a:gd name="connsiteY0" fmla="*/ 1008112 h 1008112"/>
              <a:gd name="connsiteX1" fmla="*/ 0 w 4455988"/>
              <a:gd name="connsiteY1" fmla="*/ 0 h 1008112"/>
              <a:gd name="connsiteX2" fmla="*/ 2304256 w 4455988"/>
              <a:gd name="connsiteY2" fmla="*/ 91008 h 1008112"/>
              <a:gd name="connsiteX3" fmla="*/ 2304256 w 4455988"/>
              <a:gd name="connsiteY3" fmla="*/ 504056 h 1008112"/>
              <a:gd name="connsiteX4" fmla="*/ 4455988 w 4455988"/>
              <a:gd name="connsiteY4" fmla="*/ 504056 h 1008112"/>
              <a:gd name="connsiteX5" fmla="*/ 4455988 w 4455988"/>
              <a:gd name="connsiteY5" fmla="*/ 1008112 h 1008112"/>
              <a:gd name="connsiteX6" fmla="*/ 0 w 4455988"/>
              <a:gd name="connsiteY6" fmla="*/ 1008112 h 1008112"/>
              <a:gd name="connsiteX0" fmla="*/ 0 w 4455988"/>
              <a:gd name="connsiteY0" fmla="*/ 917104 h 917104"/>
              <a:gd name="connsiteX1" fmla="*/ 0 w 4455988"/>
              <a:gd name="connsiteY1" fmla="*/ 0 h 917104"/>
              <a:gd name="connsiteX2" fmla="*/ 2304256 w 4455988"/>
              <a:gd name="connsiteY2" fmla="*/ 0 h 917104"/>
              <a:gd name="connsiteX3" fmla="*/ 2304256 w 4455988"/>
              <a:gd name="connsiteY3" fmla="*/ 413048 h 917104"/>
              <a:gd name="connsiteX4" fmla="*/ 4455988 w 4455988"/>
              <a:gd name="connsiteY4" fmla="*/ 413048 h 917104"/>
              <a:gd name="connsiteX5" fmla="*/ 4455988 w 4455988"/>
              <a:gd name="connsiteY5" fmla="*/ 917104 h 917104"/>
              <a:gd name="connsiteX6" fmla="*/ 0 w 4455988"/>
              <a:gd name="connsiteY6" fmla="*/ 917104 h 917104"/>
              <a:gd name="connsiteX0" fmla="*/ 0 w 4464496"/>
              <a:gd name="connsiteY0" fmla="*/ 917104 h 917104"/>
              <a:gd name="connsiteX1" fmla="*/ 0 w 4464496"/>
              <a:gd name="connsiteY1" fmla="*/ 0 h 917104"/>
              <a:gd name="connsiteX2" fmla="*/ 2304256 w 4464496"/>
              <a:gd name="connsiteY2" fmla="*/ 0 h 917104"/>
              <a:gd name="connsiteX3" fmla="*/ 2304256 w 4464496"/>
              <a:gd name="connsiteY3" fmla="*/ 413048 h 917104"/>
              <a:gd name="connsiteX4" fmla="*/ 4455988 w 4464496"/>
              <a:gd name="connsiteY4" fmla="*/ 413048 h 917104"/>
              <a:gd name="connsiteX5" fmla="*/ 4464496 w 4464496"/>
              <a:gd name="connsiteY5" fmla="*/ 864096 h 917104"/>
              <a:gd name="connsiteX6" fmla="*/ 0 w 4464496"/>
              <a:gd name="connsiteY6" fmla="*/ 917104 h 917104"/>
              <a:gd name="connsiteX0" fmla="*/ 0 w 4464496"/>
              <a:gd name="connsiteY0" fmla="*/ 864096 h 864096"/>
              <a:gd name="connsiteX1" fmla="*/ 0 w 4464496"/>
              <a:gd name="connsiteY1" fmla="*/ 0 h 864096"/>
              <a:gd name="connsiteX2" fmla="*/ 2304256 w 4464496"/>
              <a:gd name="connsiteY2" fmla="*/ 0 h 864096"/>
              <a:gd name="connsiteX3" fmla="*/ 2304256 w 4464496"/>
              <a:gd name="connsiteY3" fmla="*/ 413048 h 864096"/>
              <a:gd name="connsiteX4" fmla="*/ 4455988 w 4464496"/>
              <a:gd name="connsiteY4" fmla="*/ 413048 h 864096"/>
              <a:gd name="connsiteX5" fmla="*/ 4464496 w 4464496"/>
              <a:gd name="connsiteY5" fmla="*/ 864096 h 864096"/>
              <a:gd name="connsiteX6" fmla="*/ 0 w 4464496"/>
              <a:gd name="connsiteY6" fmla="*/ 864096 h 864096"/>
              <a:gd name="connsiteX0" fmla="*/ 0 w 4464496"/>
              <a:gd name="connsiteY0" fmla="*/ 864096 h 864096"/>
              <a:gd name="connsiteX1" fmla="*/ 0 w 4464496"/>
              <a:gd name="connsiteY1" fmla="*/ 0 h 864096"/>
              <a:gd name="connsiteX2" fmla="*/ 2304256 w 4464496"/>
              <a:gd name="connsiteY2" fmla="*/ 32252 h 864096"/>
              <a:gd name="connsiteX3" fmla="*/ 2304256 w 4464496"/>
              <a:gd name="connsiteY3" fmla="*/ 413048 h 864096"/>
              <a:gd name="connsiteX4" fmla="*/ 4455988 w 4464496"/>
              <a:gd name="connsiteY4" fmla="*/ 413048 h 864096"/>
              <a:gd name="connsiteX5" fmla="*/ 4464496 w 4464496"/>
              <a:gd name="connsiteY5" fmla="*/ 864096 h 864096"/>
              <a:gd name="connsiteX6" fmla="*/ 0 w 4464496"/>
              <a:gd name="connsiteY6" fmla="*/ 864096 h 864096"/>
              <a:gd name="connsiteX0" fmla="*/ 0 w 4464496"/>
              <a:gd name="connsiteY0" fmla="*/ 831844 h 831844"/>
              <a:gd name="connsiteX1" fmla="*/ 0 w 4464496"/>
              <a:gd name="connsiteY1" fmla="*/ 0 h 831844"/>
              <a:gd name="connsiteX2" fmla="*/ 2304256 w 4464496"/>
              <a:gd name="connsiteY2" fmla="*/ 0 h 831844"/>
              <a:gd name="connsiteX3" fmla="*/ 2304256 w 4464496"/>
              <a:gd name="connsiteY3" fmla="*/ 380796 h 831844"/>
              <a:gd name="connsiteX4" fmla="*/ 4455988 w 4464496"/>
              <a:gd name="connsiteY4" fmla="*/ 380796 h 831844"/>
              <a:gd name="connsiteX5" fmla="*/ 4464496 w 4464496"/>
              <a:gd name="connsiteY5" fmla="*/ 831844 h 831844"/>
              <a:gd name="connsiteX6" fmla="*/ 0 w 4464496"/>
              <a:gd name="connsiteY6" fmla="*/ 831844 h 831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64496" h="831844">
                <a:moveTo>
                  <a:pt x="0" y="831844"/>
                </a:moveTo>
                <a:lnTo>
                  <a:pt x="0" y="0"/>
                </a:lnTo>
                <a:lnTo>
                  <a:pt x="2304256" y="0"/>
                </a:lnTo>
                <a:lnTo>
                  <a:pt x="2304256" y="380796"/>
                </a:lnTo>
                <a:lnTo>
                  <a:pt x="4455988" y="380796"/>
                </a:lnTo>
                <a:lnTo>
                  <a:pt x="4464496" y="831844"/>
                </a:lnTo>
                <a:lnTo>
                  <a:pt x="0" y="831844"/>
                </a:lnTo>
                <a:close/>
              </a:path>
            </a:pathLst>
          </a:custGeom>
          <a:solidFill>
            <a:srgbClr val="FFFF66"/>
          </a:solidFill>
          <a:ln>
            <a:solidFill>
              <a:srgbClr val="99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角丸四角形 62"/>
          <p:cNvSpPr/>
          <p:nvPr/>
        </p:nvSpPr>
        <p:spPr>
          <a:xfrm>
            <a:off x="2051720" y="5589240"/>
            <a:ext cx="4464496" cy="504056"/>
          </a:xfrm>
          <a:prstGeom prst="roundRect">
            <a:avLst/>
          </a:prstGeom>
          <a:solidFill>
            <a:srgbClr val="FF7C80"/>
          </a:solidFill>
          <a:ln>
            <a:solidFill>
              <a:srgbClr val="CC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物質の統一（</a:t>
            </a:r>
            <a:r>
              <a:rPr lang="en-US" altLang="ja-JP" dirty="0" smtClean="0"/>
              <a:t>E</a:t>
            </a:r>
            <a:r>
              <a:rPr lang="en-US" altLang="ja-JP" baseline="-25000" dirty="0" smtClean="0"/>
              <a:t>4</a:t>
            </a:r>
            <a:r>
              <a:rPr lang="en-US" altLang="ja-JP" dirty="0" smtClean="0"/>
              <a:t>=A</a:t>
            </a:r>
            <a:r>
              <a:rPr lang="en-US" altLang="ja-JP" baseline="-25000" dirty="0" smtClean="0"/>
              <a:t>4</a:t>
            </a:r>
            <a:r>
              <a:rPr lang="ja-JP" altLang="en-US" dirty="0" smtClean="0"/>
              <a:t>）</a:t>
            </a:r>
            <a:endParaRPr kumimoji="1" lang="ja-JP" altLang="en-US" dirty="0"/>
          </a:p>
        </p:txBody>
      </p:sp>
      <p:grpSp>
        <p:nvGrpSpPr>
          <p:cNvPr id="3" name="グループ化 49"/>
          <p:cNvGrpSpPr/>
          <p:nvPr/>
        </p:nvGrpSpPr>
        <p:grpSpPr>
          <a:xfrm>
            <a:off x="2207821" y="5536396"/>
            <a:ext cx="4308395" cy="523220"/>
            <a:chOff x="2207821" y="6165304"/>
            <a:chExt cx="4308395" cy="523220"/>
          </a:xfrm>
        </p:grpSpPr>
        <p:sp>
          <p:nvSpPr>
            <p:cNvPr id="45" name="円/楕円 44"/>
            <p:cNvSpPr>
              <a:spLocks noChangeAspect="1"/>
            </p:cNvSpPr>
            <p:nvPr/>
          </p:nvSpPr>
          <p:spPr>
            <a:xfrm>
              <a:off x="4805354" y="6335474"/>
              <a:ext cx="182880" cy="182880"/>
            </a:xfrm>
            <a:prstGeom prst="ellipse">
              <a:avLst/>
            </a:prstGeom>
            <a:solidFill>
              <a:srgbClr val="CC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円/楕円 46"/>
            <p:cNvSpPr>
              <a:spLocks noChangeAspect="1"/>
            </p:cNvSpPr>
            <p:nvPr/>
          </p:nvSpPr>
          <p:spPr>
            <a:xfrm>
              <a:off x="2207821" y="6335474"/>
              <a:ext cx="182880" cy="182880"/>
            </a:xfrm>
            <a:prstGeom prst="ellipse">
              <a:avLst/>
            </a:prstGeom>
            <a:solidFill>
              <a:srgbClr val="FF5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2380759" y="6165304"/>
              <a:ext cx="2117503" cy="523220"/>
            </a:xfrm>
            <a:prstGeom prst="rect">
              <a:avLst/>
            </a:prstGeom>
            <a:noFill/>
          </p:spPr>
          <p:txBody>
            <a:bodyPr wrap="none" rtlCol="0">
              <a:spAutoFit/>
            </a:bodyPr>
            <a:lstStyle/>
            <a:p>
              <a:r>
                <a:rPr lang="en-US" altLang="ja-JP" sz="2800" dirty="0" smtClean="0"/>
                <a:t>d</a:t>
              </a:r>
              <a:r>
                <a:rPr lang="en-US" altLang="ja-JP" sz="2800" baseline="30000" dirty="0" smtClean="0"/>
                <a:t>c</a:t>
              </a:r>
              <a:r>
                <a:rPr lang="en-US" altLang="ja-JP" sz="2800" dirty="0" smtClean="0"/>
                <a:t>: (3bar,1)</a:t>
              </a:r>
              <a:r>
                <a:rPr lang="en-US" altLang="ja-JP" sz="2800" baseline="-25000" dirty="0" smtClean="0"/>
                <a:t>1/3</a:t>
              </a:r>
              <a:endParaRPr lang="ja-JP" altLang="en-US" sz="2800" dirty="0" smtClean="0"/>
            </a:p>
          </p:txBody>
        </p:sp>
        <p:sp>
          <p:nvSpPr>
            <p:cNvPr id="55" name="テキスト ボックス 54"/>
            <p:cNvSpPr txBox="1"/>
            <p:nvPr/>
          </p:nvSpPr>
          <p:spPr>
            <a:xfrm>
              <a:off x="4988234" y="6165304"/>
              <a:ext cx="1527982" cy="523220"/>
            </a:xfrm>
            <a:prstGeom prst="rect">
              <a:avLst/>
            </a:prstGeom>
            <a:noFill/>
          </p:spPr>
          <p:txBody>
            <a:bodyPr wrap="none" rtlCol="0">
              <a:spAutoFit/>
            </a:bodyPr>
            <a:lstStyle/>
            <a:p>
              <a:r>
                <a:rPr lang="en-US" altLang="ja-JP" sz="2800" dirty="0" smtClean="0"/>
                <a:t>l: (1,2)</a:t>
              </a:r>
              <a:r>
                <a:rPr lang="en-US" altLang="ja-JP" sz="2800" baseline="-25000" dirty="0" smtClean="0"/>
                <a:t>-1/2</a:t>
              </a:r>
              <a:endParaRPr lang="ja-JP" altLang="en-US" sz="2800" dirty="0" smtClean="0"/>
            </a:p>
          </p:txBody>
        </p:sp>
      </p:grpSp>
      <p:grpSp>
        <p:nvGrpSpPr>
          <p:cNvPr id="10" name="グループ化 50"/>
          <p:cNvGrpSpPr/>
          <p:nvPr/>
        </p:nvGrpSpPr>
        <p:grpSpPr>
          <a:xfrm>
            <a:off x="2207821" y="5094766"/>
            <a:ext cx="4268321" cy="523220"/>
            <a:chOff x="2207821" y="5747897"/>
            <a:chExt cx="4268321" cy="523220"/>
          </a:xfrm>
        </p:grpSpPr>
        <p:sp>
          <p:nvSpPr>
            <p:cNvPr id="46" name="円/楕円 45"/>
            <p:cNvSpPr>
              <a:spLocks noChangeAspect="1"/>
            </p:cNvSpPr>
            <p:nvPr/>
          </p:nvSpPr>
          <p:spPr>
            <a:xfrm>
              <a:off x="2207821" y="5918067"/>
              <a:ext cx="182880" cy="182880"/>
            </a:xfrm>
            <a:prstGeom prst="ellipse">
              <a:avLst/>
            </a:prstGeom>
            <a:solidFill>
              <a:srgbClr val="808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8"/>
            <p:cNvSpPr>
              <a:spLocks noChangeAspect="1"/>
            </p:cNvSpPr>
            <p:nvPr/>
          </p:nvSpPr>
          <p:spPr>
            <a:xfrm>
              <a:off x="4805354" y="5918067"/>
              <a:ext cx="182880" cy="182880"/>
            </a:xfrm>
            <a:prstGeom prst="ellipse">
              <a:avLst/>
            </a:prstGeom>
            <a:solidFill>
              <a:srgbClr val="FF99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2380759" y="5747897"/>
              <a:ext cx="2191241" cy="523220"/>
            </a:xfrm>
            <a:prstGeom prst="rect">
              <a:avLst/>
            </a:prstGeom>
            <a:noFill/>
          </p:spPr>
          <p:txBody>
            <a:bodyPr wrap="none" rtlCol="0">
              <a:spAutoFit/>
            </a:bodyPr>
            <a:lstStyle/>
            <a:p>
              <a:r>
                <a:rPr lang="en-US" altLang="ja-JP" sz="2800" dirty="0" smtClean="0"/>
                <a:t>u</a:t>
              </a:r>
              <a:r>
                <a:rPr lang="en-US" altLang="ja-JP" sz="2800" baseline="30000" dirty="0" smtClean="0"/>
                <a:t>c</a:t>
              </a:r>
              <a:r>
                <a:rPr lang="en-US" altLang="ja-JP" sz="2800" dirty="0" smtClean="0"/>
                <a:t>: (3bar,1)</a:t>
              </a:r>
              <a:r>
                <a:rPr lang="en-US" altLang="ja-JP" sz="2800" baseline="-25000" dirty="0" smtClean="0"/>
                <a:t>-2/3</a:t>
              </a:r>
              <a:endParaRPr lang="en-US" altLang="ja-JP" sz="2800" dirty="0" smtClean="0"/>
            </a:p>
          </p:txBody>
        </p:sp>
        <p:sp>
          <p:nvSpPr>
            <p:cNvPr id="56" name="テキスト ボックス 55"/>
            <p:cNvSpPr txBox="1"/>
            <p:nvPr/>
          </p:nvSpPr>
          <p:spPr>
            <a:xfrm>
              <a:off x="4988234" y="5747897"/>
              <a:ext cx="1487908" cy="523220"/>
            </a:xfrm>
            <a:prstGeom prst="rect">
              <a:avLst/>
            </a:prstGeom>
            <a:noFill/>
          </p:spPr>
          <p:txBody>
            <a:bodyPr wrap="none" rtlCol="0">
              <a:spAutoFit/>
            </a:bodyPr>
            <a:lstStyle/>
            <a:p>
              <a:r>
                <a:rPr lang="en-US" altLang="ja-JP" sz="2800" dirty="0" smtClean="0"/>
                <a:t>e</a:t>
              </a:r>
              <a:r>
                <a:rPr lang="en-US" altLang="ja-JP" sz="2800" baseline="30000" dirty="0" smtClean="0"/>
                <a:t>c</a:t>
              </a:r>
              <a:r>
                <a:rPr lang="en-US" altLang="ja-JP" sz="2800" dirty="0" smtClean="0"/>
                <a:t>: (1,1)</a:t>
              </a:r>
              <a:r>
                <a:rPr lang="en-US" altLang="ja-JP" sz="2800" baseline="-25000" dirty="0" smtClean="0"/>
                <a:t>1</a:t>
              </a:r>
              <a:endParaRPr lang="ja-JP" altLang="en-US" sz="2800" dirty="0" smtClean="0"/>
            </a:p>
          </p:txBody>
        </p:sp>
      </p:grpSp>
      <p:grpSp>
        <p:nvGrpSpPr>
          <p:cNvPr id="11" name="グループ化 60"/>
          <p:cNvGrpSpPr/>
          <p:nvPr/>
        </p:nvGrpSpPr>
        <p:grpSpPr>
          <a:xfrm>
            <a:off x="2207821" y="4653136"/>
            <a:ext cx="4200995" cy="523220"/>
            <a:chOff x="2207821" y="4581128"/>
            <a:chExt cx="4200995" cy="523220"/>
          </a:xfrm>
        </p:grpSpPr>
        <p:sp>
          <p:nvSpPr>
            <p:cNvPr id="9" name="円/楕円 8"/>
            <p:cNvSpPr>
              <a:spLocks noChangeAspect="1"/>
            </p:cNvSpPr>
            <p:nvPr/>
          </p:nvSpPr>
          <p:spPr>
            <a:xfrm>
              <a:off x="2207821" y="4751298"/>
              <a:ext cx="182880" cy="182880"/>
            </a:xfrm>
            <a:prstGeom prst="ellipse">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a:spLocks noChangeAspect="1"/>
            </p:cNvSpPr>
            <p:nvPr/>
          </p:nvSpPr>
          <p:spPr>
            <a:xfrm>
              <a:off x="4805354" y="4751298"/>
              <a:ext cx="182880" cy="182880"/>
            </a:xfrm>
            <a:prstGeom prst="ellipse">
              <a:avLst/>
            </a:prstGeom>
            <a:solidFill>
              <a:srgbClr val="6600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2380759" y="4581128"/>
              <a:ext cx="1561646" cy="523220"/>
            </a:xfrm>
            <a:prstGeom prst="rect">
              <a:avLst/>
            </a:prstGeom>
            <a:noFill/>
          </p:spPr>
          <p:txBody>
            <a:bodyPr wrap="none" rtlCol="0">
              <a:spAutoFit/>
            </a:bodyPr>
            <a:lstStyle/>
            <a:p>
              <a:r>
                <a:rPr lang="en-US" altLang="ja-JP" sz="2800" dirty="0" smtClean="0"/>
                <a:t>q: (3,2)</a:t>
              </a:r>
              <a:r>
                <a:rPr lang="en-US" altLang="ja-JP" sz="2800" baseline="-25000" dirty="0" smtClean="0"/>
                <a:t>1/6</a:t>
              </a:r>
              <a:endParaRPr lang="ja-JP" altLang="en-US" sz="2800" dirty="0" smtClean="0"/>
            </a:p>
          </p:txBody>
        </p:sp>
        <p:sp>
          <p:nvSpPr>
            <p:cNvPr id="57" name="テキスト ボックス 56"/>
            <p:cNvSpPr txBox="1"/>
            <p:nvPr/>
          </p:nvSpPr>
          <p:spPr>
            <a:xfrm>
              <a:off x="4988234" y="4581128"/>
              <a:ext cx="1420582" cy="523220"/>
            </a:xfrm>
            <a:prstGeom prst="rect">
              <a:avLst/>
            </a:prstGeom>
            <a:noFill/>
          </p:spPr>
          <p:txBody>
            <a:bodyPr wrap="none" rtlCol="0">
              <a:spAutoFit/>
            </a:bodyPr>
            <a:lstStyle/>
            <a:p>
              <a:r>
                <a:rPr lang="en-US" altLang="ja-JP" sz="2800" dirty="0" smtClean="0"/>
                <a:t>ν</a:t>
              </a:r>
              <a:r>
                <a:rPr lang="en-US" altLang="ja-JP" sz="2800" baseline="30000" dirty="0" smtClean="0"/>
                <a:t>c</a:t>
              </a:r>
              <a:r>
                <a:rPr lang="en-US" altLang="ja-JP" sz="2800" dirty="0" smtClean="0"/>
                <a:t>: (1,1)</a:t>
              </a:r>
              <a:r>
                <a:rPr lang="en-US" altLang="ja-JP" sz="2800" baseline="-25000" dirty="0" smtClean="0"/>
                <a:t>0</a:t>
              </a:r>
              <a:endParaRPr lang="ja-JP" altLang="en-US" sz="2800" dirty="0" smtClean="0"/>
            </a:p>
          </p:txBody>
        </p:sp>
      </p:grpSp>
      <p:cxnSp>
        <p:nvCxnSpPr>
          <p:cNvPr id="39" name="直線矢印コネクタ 38"/>
          <p:cNvCxnSpPr>
            <a:cxnSpLocks noChangeAspect="1"/>
          </p:cNvCxnSpPr>
          <p:nvPr/>
        </p:nvCxnSpPr>
        <p:spPr>
          <a:xfrm rot="18900000">
            <a:off x="4866137" y="2700457"/>
            <a:ext cx="1440000" cy="14400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a:cxnSpLocks noChangeAspect="1"/>
          </p:cNvCxnSpPr>
          <p:nvPr/>
        </p:nvCxnSpPr>
        <p:spPr>
          <a:xfrm rot="13500000">
            <a:off x="3841349" y="1671571"/>
            <a:ext cx="1440000" cy="14400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a:cxnSpLocks noChangeAspect="1"/>
          </p:cNvCxnSpPr>
          <p:nvPr/>
        </p:nvCxnSpPr>
        <p:spPr>
          <a:xfrm rot="12060000">
            <a:off x="3768369" y="2275965"/>
            <a:ext cx="1008000" cy="10080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26" name="円/楕円 25"/>
          <p:cNvSpPr>
            <a:spLocks noChangeAspect="1"/>
          </p:cNvSpPr>
          <p:nvPr/>
        </p:nvSpPr>
        <p:spPr>
          <a:xfrm>
            <a:off x="5392316" y="3153792"/>
            <a:ext cx="182880" cy="182880"/>
          </a:xfrm>
          <a:prstGeom prst="ellipse">
            <a:avLst/>
          </a:prstGeom>
          <a:solidFill>
            <a:srgbClr val="FFFF66"/>
          </a:solidFill>
          <a:ln>
            <a:solidFill>
              <a:srgbClr val="99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p:cNvSpPr>
            <a:spLocks noChangeAspect="1"/>
          </p:cNvSpPr>
          <p:nvPr/>
        </p:nvSpPr>
        <p:spPr>
          <a:xfrm>
            <a:off x="5832108" y="4097640"/>
            <a:ext cx="182880" cy="182880"/>
          </a:xfrm>
          <a:prstGeom prst="ellipse">
            <a:avLst/>
          </a:prstGeom>
          <a:solidFill>
            <a:srgbClr val="FFFF66"/>
          </a:solidFill>
          <a:ln>
            <a:solidFill>
              <a:srgbClr val="99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a:spLocks noChangeAspect="1"/>
          </p:cNvSpPr>
          <p:nvPr/>
        </p:nvSpPr>
        <p:spPr>
          <a:xfrm>
            <a:off x="2007940" y="4097640"/>
            <a:ext cx="182880" cy="182880"/>
          </a:xfrm>
          <a:prstGeom prst="ellipse">
            <a:avLst/>
          </a:prstGeom>
          <a:solidFill>
            <a:srgbClr val="FFFF66"/>
          </a:solidFill>
          <a:ln>
            <a:solidFill>
              <a:srgbClr val="99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p:cNvSpPr>
            <a:spLocks noChangeAspect="1"/>
          </p:cNvSpPr>
          <p:nvPr/>
        </p:nvSpPr>
        <p:spPr>
          <a:xfrm>
            <a:off x="4480972" y="3767708"/>
            <a:ext cx="182880" cy="182880"/>
          </a:xfrm>
          <a:prstGeom prst="ellipse">
            <a:avLst/>
          </a:prstGeom>
          <a:solidFill>
            <a:srgbClr val="FF7C80"/>
          </a:solidFill>
          <a:ln>
            <a:solidFill>
              <a:srgbClr val="CC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a:spLocks noChangeAspect="1"/>
          </p:cNvSpPr>
          <p:nvPr/>
        </p:nvSpPr>
        <p:spPr>
          <a:xfrm rot="10800000">
            <a:off x="3532069" y="3887915"/>
            <a:ext cx="182880" cy="182880"/>
          </a:xfrm>
          <a:prstGeom prst="ellipse">
            <a:avLst/>
          </a:prstGeom>
          <a:solidFill>
            <a:srgbClr val="FFFF66"/>
          </a:solidFill>
          <a:ln>
            <a:solidFill>
              <a:srgbClr val="99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a:spLocks noChangeAspect="1"/>
          </p:cNvSpPr>
          <p:nvPr/>
        </p:nvSpPr>
        <p:spPr>
          <a:xfrm rot="10800000">
            <a:off x="3092277" y="2944067"/>
            <a:ext cx="182880" cy="182880"/>
          </a:xfrm>
          <a:prstGeom prst="ellipse">
            <a:avLst/>
          </a:prstGeom>
          <a:solidFill>
            <a:srgbClr val="FFFF66"/>
          </a:solidFill>
          <a:ln>
            <a:solidFill>
              <a:srgbClr val="99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a:spLocks noChangeAspect="1"/>
          </p:cNvSpPr>
          <p:nvPr/>
        </p:nvSpPr>
        <p:spPr>
          <a:xfrm rot="10800000">
            <a:off x="6916445" y="2944067"/>
            <a:ext cx="182880" cy="182880"/>
          </a:xfrm>
          <a:prstGeom prst="ellipse">
            <a:avLst/>
          </a:prstGeom>
          <a:solidFill>
            <a:srgbClr val="FFFF66"/>
          </a:solidFill>
          <a:ln>
            <a:solidFill>
              <a:srgbClr val="99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a:spLocks noChangeAspect="1"/>
          </p:cNvSpPr>
          <p:nvPr/>
        </p:nvSpPr>
        <p:spPr>
          <a:xfrm rot="10800000">
            <a:off x="4443413" y="3273999"/>
            <a:ext cx="182880" cy="182880"/>
          </a:xfrm>
          <a:prstGeom prst="ellipse">
            <a:avLst/>
          </a:prstGeom>
          <a:solidFill>
            <a:srgbClr val="6600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a:spLocks noChangeAspect="1"/>
          </p:cNvSpPr>
          <p:nvPr/>
        </p:nvSpPr>
        <p:spPr>
          <a:xfrm rot="10800000">
            <a:off x="3608269" y="3964115"/>
            <a:ext cx="182880" cy="182880"/>
          </a:xfrm>
          <a:prstGeom prst="ellipse">
            <a:avLst/>
          </a:prstGeom>
          <a:solidFill>
            <a:srgbClr val="FF7C80"/>
          </a:solidFill>
          <a:ln>
            <a:solidFill>
              <a:srgbClr val="CC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a:spLocks noChangeAspect="1"/>
          </p:cNvSpPr>
          <p:nvPr/>
        </p:nvSpPr>
        <p:spPr>
          <a:xfrm rot="10800000">
            <a:off x="3168477" y="3020267"/>
            <a:ext cx="182880" cy="182880"/>
          </a:xfrm>
          <a:prstGeom prst="ellipse">
            <a:avLst/>
          </a:prstGeom>
          <a:solidFill>
            <a:srgbClr val="FF7C80"/>
          </a:solidFill>
          <a:ln>
            <a:solidFill>
              <a:srgbClr val="CC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a:spLocks noChangeAspect="1"/>
          </p:cNvSpPr>
          <p:nvPr/>
        </p:nvSpPr>
        <p:spPr>
          <a:xfrm rot="10800000">
            <a:off x="6992645" y="3020267"/>
            <a:ext cx="182880" cy="182880"/>
          </a:xfrm>
          <a:prstGeom prst="ellipse">
            <a:avLst/>
          </a:prstGeom>
          <a:solidFill>
            <a:srgbClr val="FF7C80"/>
          </a:solidFill>
          <a:ln>
            <a:solidFill>
              <a:srgbClr val="CC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a:spLocks noChangeAspect="1"/>
          </p:cNvSpPr>
          <p:nvPr/>
        </p:nvSpPr>
        <p:spPr>
          <a:xfrm rot="10800000">
            <a:off x="4519613" y="3350199"/>
            <a:ext cx="182880" cy="182880"/>
          </a:xfrm>
          <a:prstGeom prst="ellipse">
            <a:avLst/>
          </a:prstGeom>
          <a:solidFill>
            <a:srgbClr val="FFFF66"/>
          </a:solidFill>
          <a:ln>
            <a:solidFill>
              <a:srgbClr val="99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6300192" y="3240484"/>
            <a:ext cx="556563" cy="584775"/>
          </a:xfrm>
          <a:prstGeom prst="rect">
            <a:avLst/>
          </a:prstGeom>
          <a:noFill/>
        </p:spPr>
        <p:txBody>
          <a:bodyPr wrap="none" rtlCol="0">
            <a:spAutoFit/>
          </a:bodyPr>
          <a:lstStyle/>
          <a:p>
            <a:r>
              <a:rPr lang="en-US" altLang="ja-JP" sz="3200" dirty="0" smtClean="0"/>
              <a:t>α</a:t>
            </a:r>
            <a:r>
              <a:rPr lang="en-US" altLang="ja-JP" sz="3200" baseline="-25000" dirty="0" smtClean="0"/>
              <a:t>1</a:t>
            </a:r>
            <a:endParaRPr lang="ja-JP" altLang="en-US" sz="3200" baseline="-25000" dirty="0" smtClean="0"/>
          </a:p>
        </p:txBody>
      </p:sp>
      <p:sp>
        <p:nvSpPr>
          <p:cNvPr id="59" name="テキスト ボックス 58"/>
          <p:cNvSpPr txBox="1"/>
          <p:nvPr/>
        </p:nvSpPr>
        <p:spPr>
          <a:xfrm>
            <a:off x="3525788" y="1836113"/>
            <a:ext cx="556563" cy="584775"/>
          </a:xfrm>
          <a:prstGeom prst="rect">
            <a:avLst/>
          </a:prstGeom>
          <a:noFill/>
        </p:spPr>
        <p:txBody>
          <a:bodyPr wrap="none" rtlCol="0">
            <a:spAutoFit/>
          </a:bodyPr>
          <a:lstStyle/>
          <a:p>
            <a:r>
              <a:rPr lang="en-US" altLang="ja-JP" sz="3200" dirty="0" smtClean="0"/>
              <a:t>α</a:t>
            </a:r>
            <a:r>
              <a:rPr lang="en-US" altLang="ja-JP" sz="3200" baseline="-25000" dirty="0" smtClean="0"/>
              <a:t>2</a:t>
            </a:r>
            <a:endParaRPr lang="ja-JP" altLang="en-US" sz="3200" baseline="-25000" dirty="0" smtClean="0"/>
          </a:p>
        </p:txBody>
      </p:sp>
      <p:sp>
        <p:nvSpPr>
          <p:cNvPr id="60" name="テキスト ボックス 59"/>
          <p:cNvSpPr txBox="1"/>
          <p:nvPr/>
        </p:nvSpPr>
        <p:spPr>
          <a:xfrm>
            <a:off x="4499992" y="1090633"/>
            <a:ext cx="556563" cy="584775"/>
          </a:xfrm>
          <a:prstGeom prst="rect">
            <a:avLst/>
          </a:prstGeom>
          <a:noFill/>
        </p:spPr>
        <p:txBody>
          <a:bodyPr wrap="none" rtlCol="0">
            <a:spAutoFit/>
          </a:bodyPr>
          <a:lstStyle/>
          <a:p>
            <a:r>
              <a:rPr lang="en-US" altLang="ja-JP" sz="3200" dirty="0" smtClean="0"/>
              <a:t>α</a:t>
            </a:r>
            <a:r>
              <a:rPr lang="en-US" altLang="ja-JP" sz="3200" baseline="-25000" dirty="0" smtClean="0"/>
              <a:t>3</a:t>
            </a:r>
            <a:endParaRPr lang="ja-JP" altLang="en-US" sz="3200" baseline="-25000" dirty="0" smtClean="0"/>
          </a:p>
        </p:txBody>
      </p:sp>
      <p:sp>
        <p:nvSpPr>
          <p:cNvPr id="5" name="円/楕円 4"/>
          <p:cNvSpPr>
            <a:spLocks noChangeAspect="1"/>
          </p:cNvSpPr>
          <p:nvPr/>
        </p:nvSpPr>
        <p:spPr>
          <a:xfrm>
            <a:off x="5392316" y="2276872"/>
            <a:ext cx="182880" cy="182880"/>
          </a:xfrm>
          <a:prstGeom prst="ellipse">
            <a:avLst/>
          </a:prstGeom>
          <a:solidFill>
            <a:srgbClr val="FFFF66"/>
          </a:solidFill>
          <a:ln>
            <a:solidFill>
              <a:srgbClr val="99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a:spLocks noChangeAspect="1"/>
          </p:cNvSpPr>
          <p:nvPr/>
        </p:nvSpPr>
        <p:spPr>
          <a:xfrm>
            <a:off x="5832108" y="3220720"/>
            <a:ext cx="182880" cy="182880"/>
          </a:xfrm>
          <a:prstGeom prst="ellipse">
            <a:avLst/>
          </a:prstGeom>
          <a:solidFill>
            <a:srgbClr val="FFFF66"/>
          </a:solidFill>
          <a:ln>
            <a:solidFill>
              <a:srgbClr val="99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a:spLocks noChangeAspect="1"/>
          </p:cNvSpPr>
          <p:nvPr/>
        </p:nvSpPr>
        <p:spPr>
          <a:xfrm>
            <a:off x="2007940" y="3220720"/>
            <a:ext cx="182880" cy="182880"/>
          </a:xfrm>
          <a:prstGeom prst="ellipse">
            <a:avLst/>
          </a:prstGeom>
          <a:solidFill>
            <a:srgbClr val="FFFF66"/>
          </a:solidFill>
          <a:ln>
            <a:solidFill>
              <a:srgbClr val="99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a:spLocks noChangeAspect="1"/>
          </p:cNvSpPr>
          <p:nvPr/>
        </p:nvSpPr>
        <p:spPr>
          <a:xfrm>
            <a:off x="4480972" y="2890788"/>
            <a:ext cx="182880" cy="182880"/>
          </a:xfrm>
          <a:prstGeom prst="ellipse">
            <a:avLst/>
          </a:prstGeom>
          <a:solidFill>
            <a:srgbClr val="FF7C80"/>
          </a:solidFill>
          <a:ln>
            <a:solidFill>
              <a:srgbClr val="CC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64"/>
          <p:cNvSpPr txBox="1"/>
          <p:nvPr/>
        </p:nvSpPr>
        <p:spPr>
          <a:xfrm>
            <a:off x="1619672" y="4869160"/>
            <a:ext cx="550151" cy="523220"/>
          </a:xfrm>
          <a:prstGeom prst="rect">
            <a:avLst/>
          </a:prstGeom>
          <a:solidFill>
            <a:srgbClr val="FFFF66"/>
          </a:solidFill>
          <a:ln w="25400">
            <a:solidFill>
              <a:srgbClr val="99CC00"/>
            </a:solidFill>
          </a:ln>
        </p:spPr>
        <p:txBody>
          <a:bodyPr wrap="none" rtlCol="0">
            <a:spAutoFit/>
          </a:bodyPr>
          <a:lstStyle/>
          <a:p>
            <a:r>
              <a:rPr lang="en-US" altLang="ja-JP" sz="2800" dirty="0" smtClean="0"/>
              <a:t>10</a:t>
            </a:r>
            <a:endParaRPr lang="ja-JP" altLang="en-US" sz="2800" dirty="0" smtClean="0"/>
          </a:p>
        </p:txBody>
      </p:sp>
      <p:sp>
        <p:nvSpPr>
          <p:cNvPr id="66" name="テキスト ボックス 65"/>
          <p:cNvSpPr txBox="1"/>
          <p:nvPr/>
        </p:nvSpPr>
        <p:spPr>
          <a:xfrm>
            <a:off x="1323132" y="5930116"/>
            <a:ext cx="853119" cy="523220"/>
          </a:xfrm>
          <a:prstGeom prst="rect">
            <a:avLst/>
          </a:prstGeom>
          <a:solidFill>
            <a:srgbClr val="FF7C80"/>
          </a:solidFill>
          <a:ln w="25400">
            <a:solidFill>
              <a:srgbClr val="CC0066"/>
            </a:solidFill>
          </a:ln>
        </p:spPr>
        <p:txBody>
          <a:bodyPr wrap="none" rtlCol="0">
            <a:spAutoFit/>
          </a:bodyPr>
          <a:lstStyle/>
          <a:p>
            <a:r>
              <a:rPr lang="en-US" altLang="ja-JP" sz="2800" dirty="0" smtClean="0"/>
              <a:t>5bar</a:t>
            </a:r>
            <a:endParaRPr lang="ja-JP" altLang="en-US" sz="2800" dirty="0" smtClean="0"/>
          </a:p>
        </p:txBody>
      </p:sp>
      <p:sp>
        <p:nvSpPr>
          <p:cNvPr id="67" name="テキスト ボックス 66"/>
          <p:cNvSpPr txBox="1"/>
          <p:nvPr/>
        </p:nvSpPr>
        <p:spPr>
          <a:xfrm>
            <a:off x="6156176" y="4437112"/>
            <a:ext cx="367408" cy="523220"/>
          </a:xfrm>
          <a:prstGeom prst="rect">
            <a:avLst/>
          </a:prstGeom>
          <a:solidFill>
            <a:srgbClr val="660033"/>
          </a:solidFill>
          <a:ln w="25400">
            <a:solidFill>
              <a:schemeClr val="tx1"/>
            </a:solidFill>
          </a:ln>
        </p:spPr>
        <p:txBody>
          <a:bodyPr wrap="none" rtlCol="0">
            <a:spAutoFit/>
          </a:bodyPr>
          <a:lstStyle/>
          <a:p>
            <a:r>
              <a:rPr lang="en-US" altLang="ja-JP" sz="2800" dirty="0" smtClean="0">
                <a:solidFill>
                  <a:schemeClr val="bg1"/>
                </a:solidFill>
              </a:rPr>
              <a:t>1</a:t>
            </a:r>
            <a:endParaRPr lang="ja-JP" altLang="en-US" sz="2800" dirty="0" smtClean="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角丸四角形 60"/>
          <p:cNvSpPr/>
          <p:nvPr/>
        </p:nvSpPr>
        <p:spPr>
          <a:xfrm>
            <a:off x="1835696" y="4581128"/>
            <a:ext cx="4896544" cy="1656184"/>
          </a:xfrm>
          <a:prstGeom prst="roundRect">
            <a:avLst>
              <a:gd name="adj" fmla="val 243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二等辺三角形 24"/>
          <p:cNvSpPr/>
          <p:nvPr/>
        </p:nvSpPr>
        <p:spPr>
          <a:xfrm>
            <a:off x="2630612" y="1904256"/>
            <a:ext cx="4242816" cy="3657600"/>
          </a:xfrm>
          <a:prstGeom prst="triangle">
            <a:avLst/>
          </a:prstGeom>
          <a:solidFill>
            <a:schemeClr val="accent1">
              <a:alpha val="65000"/>
            </a:schemeClr>
          </a:solidFill>
          <a:ln>
            <a:noFill/>
          </a:ln>
          <a:scene3d>
            <a:camera prst="orthographicFront">
              <a:rot lat="3665727" lon="17941923" rev="1814252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二等辺三角形 18"/>
          <p:cNvSpPr/>
          <p:nvPr/>
        </p:nvSpPr>
        <p:spPr>
          <a:xfrm rot="10800000">
            <a:off x="2271937" y="1700831"/>
            <a:ext cx="4242816" cy="3657600"/>
          </a:xfrm>
          <a:prstGeom prst="triangle">
            <a:avLst/>
          </a:prstGeom>
          <a:solidFill>
            <a:schemeClr val="accent1">
              <a:alpha val="65000"/>
            </a:schemeClr>
          </a:solidFill>
          <a:ln>
            <a:noFill/>
          </a:ln>
          <a:scene3d>
            <a:camera prst="orthographicFront">
              <a:rot lat="3665727" lon="17941923" rev="1814252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二等辺三角形 3"/>
          <p:cNvSpPr/>
          <p:nvPr/>
        </p:nvSpPr>
        <p:spPr>
          <a:xfrm>
            <a:off x="2630612" y="1027336"/>
            <a:ext cx="4242816" cy="3657600"/>
          </a:xfrm>
          <a:prstGeom prst="triangle">
            <a:avLst/>
          </a:prstGeom>
          <a:solidFill>
            <a:schemeClr val="accent1">
              <a:alpha val="65000"/>
            </a:schemeClr>
          </a:solidFill>
          <a:ln>
            <a:noFill/>
          </a:ln>
          <a:scene3d>
            <a:camera prst="orthographicFront">
              <a:rot lat="3665727" lon="17941923" rev="1814252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フリーフォーム 63"/>
          <p:cNvSpPr/>
          <p:nvPr/>
        </p:nvSpPr>
        <p:spPr>
          <a:xfrm>
            <a:off x="2051720" y="4725144"/>
            <a:ext cx="4464496" cy="831844"/>
          </a:xfrm>
          <a:custGeom>
            <a:avLst/>
            <a:gdLst>
              <a:gd name="connsiteX0" fmla="*/ 0 w 1060704"/>
              <a:gd name="connsiteY0" fmla="*/ 457200 h 914400"/>
              <a:gd name="connsiteX1" fmla="*/ 228600 w 1060704"/>
              <a:gd name="connsiteY1" fmla="*/ 0 h 914400"/>
              <a:gd name="connsiteX2" fmla="*/ 832104 w 1060704"/>
              <a:gd name="connsiteY2" fmla="*/ 0 h 914400"/>
              <a:gd name="connsiteX3" fmla="*/ 1060704 w 1060704"/>
              <a:gd name="connsiteY3" fmla="*/ 457200 h 914400"/>
              <a:gd name="connsiteX4" fmla="*/ 832104 w 1060704"/>
              <a:gd name="connsiteY4" fmla="*/ 914400 h 914400"/>
              <a:gd name="connsiteX5" fmla="*/ 228600 w 1060704"/>
              <a:gd name="connsiteY5" fmla="*/ 914400 h 914400"/>
              <a:gd name="connsiteX6" fmla="*/ 0 w 1060704"/>
              <a:gd name="connsiteY6" fmla="*/ 457200 h 914400"/>
              <a:gd name="connsiteX0" fmla="*/ 0 w 1060704"/>
              <a:gd name="connsiteY0" fmla="*/ 504056 h 914400"/>
              <a:gd name="connsiteX1" fmla="*/ 228600 w 1060704"/>
              <a:gd name="connsiteY1" fmla="*/ 0 h 914400"/>
              <a:gd name="connsiteX2" fmla="*/ 832104 w 1060704"/>
              <a:gd name="connsiteY2" fmla="*/ 0 h 914400"/>
              <a:gd name="connsiteX3" fmla="*/ 1060704 w 1060704"/>
              <a:gd name="connsiteY3" fmla="*/ 457200 h 914400"/>
              <a:gd name="connsiteX4" fmla="*/ 832104 w 1060704"/>
              <a:gd name="connsiteY4" fmla="*/ 914400 h 914400"/>
              <a:gd name="connsiteX5" fmla="*/ 228600 w 1060704"/>
              <a:gd name="connsiteY5" fmla="*/ 914400 h 914400"/>
              <a:gd name="connsiteX6" fmla="*/ 0 w 1060704"/>
              <a:gd name="connsiteY6" fmla="*/ 504056 h 914400"/>
              <a:gd name="connsiteX0" fmla="*/ 0 w 864096"/>
              <a:gd name="connsiteY0" fmla="*/ 504056 h 914400"/>
              <a:gd name="connsiteX1" fmla="*/ 228600 w 864096"/>
              <a:gd name="connsiteY1" fmla="*/ 0 h 914400"/>
              <a:gd name="connsiteX2" fmla="*/ 832104 w 864096"/>
              <a:gd name="connsiteY2" fmla="*/ 0 h 914400"/>
              <a:gd name="connsiteX3" fmla="*/ 864096 w 864096"/>
              <a:gd name="connsiteY3" fmla="*/ 504056 h 914400"/>
              <a:gd name="connsiteX4" fmla="*/ 832104 w 864096"/>
              <a:gd name="connsiteY4" fmla="*/ 914400 h 914400"/>
              <a:gd name="connsiteX5" fmla="*/ 228600 w 864096"/>
              <a:gd name="connsiteY5" fmla="*/ 914400 h 914400"/>
              <a:gd name="connsiteX6" fmla="*/ 0 w 864096"/>
              <a:gd name="connsiteY6" fmla="*/ 504056 h 914400"/>
              <a:gd name="connsiteX0" fmla="*/ 0 w 1656184"/>
              <a:gd name="connsiteY0" fmla="*/ 504056 h 914400"/>
              <a:gd name="connsiteX1" fmla="*/ 228600 w 1656184"/>
              <a:gd name="connsiteY1" fmla="*/ 0 h 914400"/>
              <a:gd name="connsiteX2" fmla="*/ 832104 w 1656184"/>
              <a:gd name="connsiteY2" fmla="*/ 0 h 914400"/>
              <a:gd name="connsiteX3" fmla="*/ 864096 w 1656184"/>
              <a:gd name="connsiteY3" fmla="*/ 504056 h 914400"/>
              <a:gd name="connsiteX4" fmla="*/ 1656184 w 1656184"/>
              <a:gd name="connsiteY4" fmla="*/ 504056 h 914400"/>
              <a:gd name="connsiteX5" fmla="*/ 228600 w 1656184"/>
              <a:gd name="connsiteY5" fmla="*/ 914400 h 914400"/>
              <a:gd name="connsiteX6" fmla="*/ 0 w 1656184"/>
              <a:gd name="connsiteY6" fmla="*/ 504056 h 914400"/>
              <a:gd name="connsiteX0" fmla="*/ 0 w 1656184"/>
              <a:gd name="connsiteY0" fmla="*/ 504056 h 1008112"/>
              <a:gd name="connsiteX1" fmla="*/ 228600 w 1656184"/>
              <a:gd name="connsiteY1" fmla="*/ 0 h 1008112"/>
              <a:gd name="connsiteX2" fmla="*/ 832104 w 1656184"/>
              <a:gd name="connsiteY2" fmla="*/ 0 h 1008112"/>
              <a:gd name="connsiteX3" fmla="*/ 864096 w 1656184"/>
              <a:gd name="connsiteY3" fmla="*/ 504056 h 1008112"/>
              <a:gd name="connsiteX4" fmla="*/ 1656184 w 1656184"/>
              <a:gd name="connsiteY4" fmla="*/ 504056 h 1008112"/>
              <a:gd name="connsiteX5" fmla="*/ 1656184 w 1656184"/>
              <a:gd name="connsiteY5" fmla="*/ 1008112 h 1008112"/>
              <a:gd name="connsiteX6" fmla="*/ 0 w 1656184"/>
              <a:gd name="connsiteY6" fmla="*/ 504056 h 1008112"/>
              <a:gd name="connsiteX0" fmla="*/ 0 w 1440160"/>
              <a:gd name="connsiteY0" fmla="*/ 936104 h 1008112"/>
              <a:gd name="connsiteX1" fmla="*/ 12576 w 1440160"/>
              <a:gd name="connsiteY1" fmla="*/ 0 h 1008112"/>
              <a:gd name="connsiteX2" fmla="*/ 616080 w 1440160"/>
              <a:gd name="connsiteY2" fmla="*/ 0 h 1008112"/>
              <a:gd name="connsiteX3" fmla="*/ 648072 w 1440160"/>
              <a:gd name="connsiteY3" fmla="*/ 504056 h 1008112"/>
              <a:gd name="connsiteX4" fmla="*/ 1440160 w 1440160"/>
              <a:gd name="connsiteY4" fmla="*/ 504056 h 1008112"/>
              <a:gd name="connsiteX5" fmla="*/ 1440160 w 1440160"/>
              <a:gd name="connsiteY5" fmla="*/ 1008112 h 1008112"/>
              <a:gd name="connsiteX6" fmla="*/ 0 w 1440160"/>
              <a:gd name="connsiteY6" fmla="*/ 936104 h 1008112"/>
              <a:gd name="connsiteX0" fmla="*/ 0 w 1440160"/>
              <a:gd name="connsiteY0" fmla="*/ 1008112 h 1008112"/>
              <a:gd name="connsiteX1" fmla="*/ 12576 w 1440160"/>
              <a:gd name="connsiteY1" fmla="*/ 0 h 1008112"/>
              <a:gd name="connsiteX2" fmla="*/ 616080 w 1440160"/>
              <a:gd name="connsiteY2" fmla="*/ 0 h 1008112"/>
              <a:gd name="connsiteX3" fmla="*/ 648072 w 1440160"/>
              <a:gd name="connsiteY3" fmla="*/ 504056 h 1008112"/>
              <a:gd name="connsiteX4" fmla="*/ 1440160 w 1440160"/>
              <a:gd name="connsiteY4" fmla="*/ 504056 h 1008112"/>
              <a:gd name="connsiteX5" fmla="*/ 1440160 w 1440160"/>
              <a:gd name="connsiteY5" fmla="*/ 1008112 h 1008112"/>
              <a:gd name="connsiteX6" fmla="*/ 0 w 1440160"/>
              <a:gd name="connsiteY6" fmla="*/ 1008112 h 1008112"/>
              <a:gd name="connsiteX0" fmla="*/ 0 w 1440160"/>
              <a:gd name="connsiteY0" fmla="*/ 1008112 h 1008112"/>
              <a:gd name="connsiteX1" fmla="*/ 12576 w 1440160"/>
              <a:gd name="connsiteY1" fmla="*/ 0 h 1008112"/>
              <a:gd name="connsiteX2" fmla="*/ 616080 w 1440160"/>
              <a:gd name="connsiteY2" fmla="*/ 0 h 1008112"/>
              <a:gd name="connsiteX3" fmla="*/ 648072 w 1440160"/>
              <a:gd name="connsiteY3" fmla="*/ 504056 h 1008112"/>
              <a:gd name="connsiteX4" fmla="*/ 1440160 w 1440160"/>
              <a:gd name="connsiteY4" fmla="*/ 504056 h 1008112"/>
              <a:gd name="connsiteX5" fmla="*/ 1440160 w 1440160"/>
              <a:gd name="connsiteY5" fmla="*/ 1008112 h 1008112"/>
              <a:gd name="connsiteX6" fmla="*/ 0 w 1440160"/>
              <a:gd name="connsiteY6" fmla="*/ 1008112 h 1008112"/>
              <a:gd name="connsiteX0" fmla="*/ 0 w 1440160"/>
              <a:gd name="connsiteY0" fmla="*/ 1008112 h 1008112"/>
              <a:gd name="connsiteX1" fmla="*/ 12576 w 1440160"/>
              <a:gd name="connsiteY1" fmla="*/ 0 h 1008112"/>
              <a:gd name="connsiteX2" fmla="*/ 616080 w 1440160"/>
              <a:gd name="connsiteY2" fmla="*/ 0 h 1008112"/>
              <a:gd name="connsiteX3" fmla="*/ 648072 w 1440160"/>
              <a:gd name="connsiteY3" fmla="*/ 504056 h 1008112"/>
              <a:gd name="connsiteX4" fmla="*/ 1440160 w 1440160"/>
              <a:gd name="connsiteY4" fmla="*/ 504056 h 1008112"/>
              <a:gd name="connsiteX5" fmla="*/ 1440160 w 1440160"/>
              <a:gd name="connsiteY5" fmla="*/ 1008112 h 1008112"/>
              <a:gd name="connsiteX6" fmla="*/ 0 w 1440160"/>
              <a:gd name="connsiteY6" fmla="*/ 1008112 h 1008112"/>
              <a:gd name="connsiteX0" fmla="*/ 3744416 w 5184576"/>
              <a:gd name="connsiteY0" fmla="*/ 1008112 h 1008112"/>
              <a:gd name="connsiteX1" fmla="*/ 0 w 5184576"/>
              <a:gd name="connsiteY1" fmla="*/ 0 h 1008112"/>
              <a:gd name="connsiteX2" fmla="*/ 4360496 w 5184576"/>
              <a:gd name="connsiteY2" fmla="*/ 0 h 1008112"/>
              <a:gd name="connsiteX3" fmla="*/ 4392488 w 5184576"/>
              <a:gd name="connsiteY3" fmla="*/ 504056 h 1008112"/>
              <a:gd name="connsiteX4" fmla="*/ 5184576 w 5184576"/>
              <a:gd name="connsiteY4" fmla="*/ 504056 h 1008112"/>
              <a:gd name="connsiteX5" fmla="*/ 5184576 w 5184576"/>
              <a:gd name="connsiteY5" fmla="*/ 1008112 h 1008112"/>
              <a:gd name="connsiteX6" fmla="*/ 3744416 w 5184576"/>
              <a:gd name="connsiteY6" fmla="*/ 1008112 h 1008112"/>
              <a:gd name="connsiteX0" fmla="*/ 0 w 5184576"/>
              <a:gd name="connsiteY0" fmla="*/ 1008112 h 1008112"/>
              <a:gd name="connsiteX1" fmla="*/ 0 w 5184576"/>
              <a:gd name="connsiteY1" fmla="*/ 0 h 1008112"/>
              <a:gd name="connsiteX2" fmla="*/ 4360496 w 5184576"/>
              <a:gd name="connsiteY2" fmla="*/ 0 h 1008112"/>
              <a:gd name="connsiteX3" fmla="*/ 4392488 w 5184576"/>
              <a:gd name="connsiteY3" fmla="*/ 504056 h 1008112"/>
              <a:gd name="connsiteX4" fmla="*/ 5184576 w 5184576"/>
              <a:gd name="connsiteY4" fmla="*/ 504056 h 1008112"/>
              <a:gd name="connsiteX5" fmla="*/ 5184576 w 5184576"/>
              <a:gd name="connsiteY5" fmla="*/ 1008112 h 1008112"/>
              <a:gd name="connsiteX6" fmla="*/ 0 w 5184576"/>
              <a:gd name="connsiteY6" fmla="*/ 1008112 h 1008112"/>
              <a:gd name="connsiteX0" fmla="*/ 0 w 5184576"/>
              <a:gd name="connsiteY0" fmla="*/ 1008112 h 1008112"/>
              <a:gd name="connsiteX1" fmla="*/ 0 w 5184576"/>
              <a:gd name="connsiteY1" fmla="*/ 0 h 1008112"/>
              <a:gd name="connsiteX2" fmla="*/ 2304256 w 5184576"/>
              <a:gd name="connsiteY2" fmla="*/ 0 h 1008112"/>
              <a:gd name="connsiteX3" fmla="*/ 4392488 w 5184576"/>
              <a:gd name="connsiteY3" fmla="*/ 504056 h 1008112"/>
              <a:gd name="connsiteX4" fmla="*/ 5184576 w 5184576"/>
              <a:gd name="connsiteY4" fmla="*/ 504056 h 1008112"/>
              <a:gd name="connsiteX5" fmla="*/ 5184576 w 5184576"/>
              <a:gd name="connsiteY5" fmla="*/ 1008112 h 1008112"/>
              <a:gd name="connsiteX6" fmla="*/ 0 w 5184576"/>
              <a:gd name="connsiteY6" fmla="*/ 1008112 h 1008112"/>
              <a:gd name="connsiteX0" fmla="*/ 0 w 5184576"/>
              <a:gd name="connsiteY0" fmla="*/ 1008112 h 1008112"/>
              <a:gd name="connsiteX1" fmla="*/ 0 w 5184576"/>
              <a:gd name="connsiteY1" fmla="*/ 0 h 1008112"/>
              <a:gd name="connsiteX2" fmla="*/ 2304256 w 5184576"/>
              <a:gd name="connsiteY2" fmla="*/ 0 h 1008112"/>
              <a:gd name="connsiteX3" fmla="*/ 2304256 w 5184576"/>
              <a:gd name="connsiteY3" fmla="*/ 504056 h 1008112"/>
              <a:gd name="connsiteX4" fmla="*/ 5184576 w 5184576"/>
              <a:gd name="connsiteY4" fmla="*/ 504056 h 1008112"/>
              <a:gd name="connsiteX5" fmla="*/ 5184576 w 5184576"/>
              <a:gd name="connsiteY5" fmla="*/ 1008112 h 1008112"/>
              <a:gd name="connsiteX6" fmla="*/ 0 w 5184576"/>
              <a:gd name="connsiteY6" fmla="*/ 1008112 h 1008112"/>
              <a:gd name="connsiteX0" fmla="*/ 0 w 5184576"/>
              <a:gd name="connsiteY0" fmla="*/ 1008112 h 1008112"/>
              <a:gd name="connsiteX1" fmla="*/ 0 w 5184576"/>
              <a:gd name="connsiteY1" fmla="*/ 0 h 1008112"/>
              <a:gd name="connsiteX2" fmla="*/ 2304256 w 5184576"/>
              <a:gd name="connsiteY2" fmla="*/ 0 h 1008112"/>
              <a:gd name="connsiteX3" fmla="*/ 2304256 w 5184576"/>
              <a:gd name="connsiteY3" fmla="*/ 504056 h 1008112"/>
              <a:gd name="connsiteX4" fmla="*/ 5184576 w 5184576"/>
              <a:gd name="connsiteY4" fmla="*/ 504056 h 1008112"/>
              <a:gd name="connsiteX5" fmla="*/ 4455988 w 5184576"/>
              <a:gd name="connsiteY5" fmla="*/ 1008112 h 1008112"/>
              <a:gd name="connsiteX6" fmla="*/ 0 w 5184576"/>
              <a:gd name="connsiteY6" fmla="*/ 1008112 h 1008112"/>
              <a:gd name="connsiteX0" fmla="*/ 0 w 4455988"/>
              <a:gd name="connsiteY0" fmla="*/ 1008112 h 1008112"/>
              <a:gd name="connsiteX1" fmla="*/ 0 w 4455988"/>
              <a:gd name="connsiteY1" fmla="*/ 0 h 1008112"/>
              <a:gd name="connsiteX2" fmla="*/ 2304256 w 4455988"/>
              <a:gd name="connsiteY2" fmla="*/ 0 h 1008112"/>
              <a:gd name="connsiteX3" fmla="*/ 2304256 w 4455988"/>
              <a:gd name="connsiteY3" fmla="*/ 504056 h 1008112"/>
              <a:gd name="connsiteX4" fmla="*/ 4455988 w 4455988"/>
              <a:gd name="connsiteY4" fmla="*/ 504056 h 1008112"/>
              <a:gd name="connsiteX5" fmla="*/ 4455988 w 4455988"/>
              <a:gd name="connsiteY5" fmla="*/ 1008112 h 1008112"/>
              <a:gd name="connsiteX6" fmla="*/ 0 w 4455988"/>
              <a:gd name="connsiteY6" fmla="*/ 1008112 h 1008112"/>
              <a:gd name="connsiteX0" fmla="*/ 0 w 4455988"/>
              <a:gd name="connsiteY0" fmla="*/ 1008112 h 1008112"/>
              <a:gd name="connsiteX1" fmla="*/ 0 w 4455988"/>
              <a:gd name="connsiteY1" fmla="*/ 0 h 1008112"/>
              <a:gd name="connsiteX2" fmla="*/ 2304256 w 4455988"/>
              <a:gd name="connsiteY2" fmla="*/ 91008 h 1008112"/>
              <a:gd name="connsiteX3" fmla="*/ 2304256 w 4455988"/>
              <a:gd name="connsiteY3" fmla="*/ 504056 h 1008112"/>
              <a:gd name="connsiteX4" fmla="*/ 4455988 w 4455988"/>
              <a:gd name="connsiteY4" fmla="*/ 504056 h 1008112"/>
              <a:gd name="connsiteX5" fmla="*/ 4455988 w 4455988"/>
              <a:gd name="connsiteY5" fmla="*/ 1008112 h 1008112"/>
              <a:gd name="connsiteX6" fmla="*/ 0 w 4455988"/>
              <a:gd name="connsiteY6" fmla="*/ 1008112 h 1008112"/>
              <a:gd name="connsiteX0" fmla="*/ 0 w 4455988"/>
              <a:gd name="connsiteY0" fmla="*/ 917104 h 917104"/>
              <a:gd name="connsiteX1" fmla="*/ 0 w 4455988"/>
              <a:gd name="connsiteY1" fmla="*/ 0 h 917104"/>
              <a:gd name="connsiteX2" fmla="*/ 2304256 w 4455988"/>
              <a:gd name="connsiteY2" fmla="*/ 0 h 917104"/>
              <a:gd name="connsiteX3" fmla="*/ 2304256 w 4455988"/>
              <a:gd name="connsiteY3" fmla="*/ 413048 h 917104"/>
              <a:gd name="connsiteX4" fmla="*/ 4455988 w 4455988"/>
              <a:gd name="connsiteY4" fmla="*/ 413048 h 917104"/>
              <a:gd name="connsiteX5" fmla="*/ 4455988 w 4455988"/>
              <a:gd name="connsiteY5" fmla="*/ 917104 h 917104"/>
              <a:gd name="connsiteX6" fmla="*/ 0 w 4455988"/>
              <a:gd name="connsiteY6" fmla="*/ 917104 h 917104"/>
              <a:gd name="connsiteX0" fmla="*/ 0 w 4464496"/>
              <a:gd name="connsiteY0" fmla="*/ 917104 h 917104"/>
              <a:gd name="connsiteX1" fmla="*/ 0 w 4464496"/>
              <a:gd name="connsiteY1" fmla="*/ 0 h 917104"/>
              <a:gd name="connsiteX2" fmla="*/ 2304256 w 4464496"/>
              <a:gd name="connsiteY2" fmla="*/ 0 h 917104"/>
              <a:gd name="connsiteX3" fmla="*/ 2304256 w 4464496"/>
              <a:gd name="connsiteY3" fmla="*/ 413048 h 917104"/>
              <a:gd name="connsiteX4" fmla="*/ 4455988 w 4464496"/>
              <a:gd name="connsiteY4" fmla="*/ 413048 h 917104"/>
              <a:gd name="connsiteX5" fmla="*/ 4464496 w 4464496"/>
              <a:gd name="connsiteY5" fmla="*/ 864096 h 917104"/>
              <a:gd name="connsiteX6" fmla="*/ 0 w 4464496"/>
              <a:gd name="connsiteY6" fmla="*/ 917104 h 917104"/>
              <a:gd name="connsiteX0" fmla="*/ 0 w 4464496"/>
              <a:gd name="connsiteY0" fmla="*/ 864096 h 864096"/>
              <a:gd name="connsiteX1" fmla="*/ 0 w 4464496"/>
              <a:gd name="connsiteY1" fmla="*/ 0 h 864096"/>
              <a:gd name="connsiteX2" fmla="*/ 2304256 w 4464496"/>
              <a:gd name="connsiteY2" fmla="*/ 0 h 864096"/>
              <a:gd name="connsiteX3" fmla="*/ 2304256 w 4464496"/>
              <a:gd name="connsiteY3" fmla="*/ 413048 h 864096"/>
              <a:gd name="connsiteX4" fmla="*/ 4455988 w 4464496"/>
              <a:gd name="connsiteY4" fmla="*/ 413048 h 864096"/>
              <a:gd name="connsiteX5" fmla="*/ 4464496 w 4464496"/>
              <a:gd name="connsiteY5" fmla="*/ 864096 h 864096"/>
              <a:gd name="connsiteX6" fmla="*/ 0 w 4464496"/>
              <a:gd name="connsiteY6" fmla="*/ 864096 h 864096"/>
              <a:gd name="connsiteX0" fmla="*/ 0 w 4464496"/>
              <a:gd name="connsiteY0" fmla="*/ 864096 h 864096"/>
              <a:gd name="connsiteX1" fmla="*/ 0 w 4464496"/>
              <a:gd name="connsiteY1" fmla="*/ 0 h 864096"/>
              <a:gd name="connsiteX2" fmla="*/ 2304256 w 4464496"/>
              <a:gd name="connsiteY2" fmla="*/ 32252 h 864096"/>
              <a:gd name="connsiteX3" fmla="*/ 2304256 w 4464496"/>
              <a:gd name="connsiteY3" fmla="*/ 413048 h 864096"/>
              <a:gd name="connsiteX4" fmla="*/ 4455988 w 4464496"/>
              <a:gd name="connsiteY4" fmla="*/ 413048 h 864096"/>
              <a:gd name="connsiteX5" fmla="*/ 4464496 w 4464496"/>
              <a:gd name="connsiteY5" fmla="*/ 864096 h 864096"/>
              <a:gd name="connsiteX6" fmla="*/ 0 w 4464496"/>
              <a:gd name="connsiteY6" fmla="*/ 864096 h 864096"/>
              <a:gd name="connsiteX0" fmla="*/ 0 w 4464496"/>
              <a:gd name="connsiteY0" fmla="*/ 831844 h 831844"/>
              <a:gd name="connsiteX1" fmla="*/ 0 w 4464496"/>
              <a:gd name="connsiteY1" fmla="*/ 0 h 831844"/>
              <a:gd name="connsiteX2" fmla="*/ 2304256 w 4464496"/>
              <a:gd name="connsiteY2" fmla="*/ 0 h 831844"/>
              <a:gd name="connsiteX3" fmla="*/ 2304256 w 4464496"/>
              <a:gd name="connsiteY3" fmla="*/ 380796 h 831844"/>
              <a:gd name="connsiteX4" fmla="*/ 4455988 w 4464496"/>
              <a:gd name="connsiteY4" fmla="*/ 380796 h 831844"/>
              <a:gd name="connsiteX5" fmla="*/ 4464496 w 4464496"/>
              <a:gd name="connsiteY5" fmla="*/ 831844 h 831844"/>
              <a:gd name="connsiteX6" fmla="*/ 0 w 4464496"/>
              <a:gd name="connsiteY6" fmla="*/ 831844 h 831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64496" h="831844">
                <a:moveTo>
                  <a:pt x="0" y="831844"/>
                </a:moveTo>
                <a:lnTo>
                  <a:pt x="0" y="0"/>
                </a:lnTo>
                <a:lnTo>
                  <a:pt x="2304256" y="0"/>
                </a:lnTo>
                <a:lnTo>
                  <a:pt x="2304256" y="380796"/>
                </a:lnTo>
                <a:lnTo>
                  <a:pt x="4455988" y="380796"/>
                </a:lnTo>
                <a:lnTo>
                  <a:pt x="4464496" y="831844"/>
                </a:lnTo>
                <a:lnTo>
                  <a:pt x="0" y="831844"/>
                </a:lnTo>
                <a:close/>
              </a:path>
            </a:pathLst>
          </a:custGeom>
          <a:solidFill>
            <a:srgbClr val="FFFF66"/>
          </a:solidFill>
          <a:ln>
            <a:solidFill>
              <a:srgbClr val="99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角丸四角形 62"/>
          <p:cNvSpPr/>
          <p:nvPr/>
        </p:nvSpPr>
        <p:spPr>
          <a:xfrm>
            <a:off x="2051720" y="5589240"/>
            <a:ext cx="4464496" cy="504056"/>
          </a:xfrm>
          <a:prstGeom prst="roundRect">
            <a:avLst/>
          </a:prstGeom>
          <a:solidFill>
            <a:srgbClr val="FF7C80"/>
          </a:solidFill>
          <a:ln>
            <a:solidFill>
              <a:srgbClr val="CC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物質の統一（</a:t>
            </a:r>
            <a:r>
              <a:rPr lang="en-US" altLang="ja-JP" dirty="0" smtClean="0"/>
              <a:t>E</a:t>
            </a:r>
            <a:r>
              <a:rPr lang="en-US" altLang="ja-JP" baseline="-25000" dirty="0" smtClean="0"/>
              <a:t>5</a:t>
            </a:r>
            <a:r>
              <a:rPr lang="en-US" altLang="ja-JP" dirty="0" smtClean="0"/>
              <a:t>=D</a:t>
            </a:r>
            <a:r>
              <a:rPr lang="en-US" altLang="ja-JP" baseline="-25000" dirty="0" smtClean="0"/>
              <a:t>5</a:t>
            </a:r>
            <a:r>
              <a:rPr lang="ja-JP" altLang="en-US" dirty="0" smtClean="0"/>
              <a:t>）</a:t>
            </a:r>
            <a:endParaRPr kumimoji="1" lang="ja-JP" altLang="en-US" dirty="0"/>
          </a:p>
        </p:txBody>
      </p:sp>
      <p:grpSp>
        <p:nvGrpSpPr>
          <p:cNvPr id="3" name="グループ化 49"/>
          <p:cNvGrpSpPr/>
          <p:nvPr/>
        </p:nvGrpSpPr>
        <p:grpSpPr>
          <a:xfrm>
            <a:off x="2207821" y="5536396"/>
            <a:ext cx="4308395" cy="523220"/>
            <a:chOff x="2207821" y="6165304"/>
            <a:chExt cx="4308395" cy="523220"/>
          </a:xfrm>
        </p:grpSpPr>
        <p:sp>
          <p:nvSpPr>
            <p:cNvPr id="45" name="円/楕円 44"/>
            <p:cNvSpPr>
              <a:spLocks noChangeAspect="1"/>
            </p:cNvSpPr>
            <p:nvPr/>
          </p:nvSpPr>
          <p:spPr>
            <a:xfrm>
              <a:off x="4805354" y="6335474"/>
              <a:ext cx="182880" cy="182880"/>
            </a:xfrm>
            <a:prstGeom prst="ellipse">
              <a:avLst/>
            </a:prstGeom>
            <a:solidFill>
              <a:srgbClr val="CC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円/楕円 46"/>
            <p:cNvSpPr>
              <a:spLocks noChangeAspect="1"/>
            </p:cNvSpPr>
            <p:nvPr/>
          </p:nvSpPr>
          <p:spPr>
            <a:xfrm>
              <a:off x="2207821" y="6335474"/>
              <a:ext cx="182880" cy="182880"/>
            </a:xfrm>
            <a:prstGeom prst="ellipse">
              <a:avLst/>
            </a:prstGeom>
            <a:solidFill>
              <a:srgbClr val="FF5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2380759" y="6165304"/>
              <a:ext cx="2117503" cy="523220"/>
            </a:xfrm>
            <a:prstGeom prst="rect">
              <a:avLst/>
            </a:prstGeom>
            <a:noFill/>
          </p:spPr>
          <p:txBody>
            <a:bodyPr wrap="none" rtlCol="0">
              <a:spAutoFit/>
            </a:bodyPr>
            <a:lstStyle/>
            <a:p>
              <a:r>
                <a:rPr lang="en-US" altLang="ja-JP" sz="2800" dirty="0" smtClean="0"/>
                <a:t>d</a:t>
              </a:r>
              <a:r>
                <a:rPr lang="en-US" altLang="ja-JP" sz="2800" baseline="30000" dirty="0" smtClean="0"/>
                <a:t>c</a:t>
              </a:r>
              <a:r>
                <a:rPr lang="en-US" altLang="ja-JP" sz="2800" dirty="0" smtClean="0"/>
                <a:t>: (3bar,1)</a:t>
              </a:r>
              <a:r>
                <a:rPr lang="en-US" altLang="ja-JP" sz="2800" baseline="-25000" dirty="0" smtClean="0"/>
                <a:t>1/3</a:t>
              </a:r>
              <a:endParaRPr lang="ja-JP" altLang="en-US" sz="2800" dirty="0" smtClean="0"/>
            </a:p>
          </p:txBody>
        </p:sp>
        <p:sp>
          <p:nvSpPr>
            <p:cNvPr id="55" name="テキスト ボックス 54"/>
            <p:cNvSpPr txBox="1"/>
            <p:nvPr/>
          </p:nvSpPr>
          <p:spPr>
            <a:xfrm>
              <a:off x="4988234" y="6165304"/>
              <a:ext cx="1527982" cy="523220"/>
            </a:xfrm>
            <a:prstGeom prst="rect">
              <a:avLst/>
            </a:prstGeom>
            <a:noFill/>
          </p:spPr>
          <p:txBody>
            <a:bodyPr wrap="none" rtlCol="0">
              <a:spAutoFit/>
            </a:bodyPr>
            <a:lstStyle/>
            <a:p>
              <a:r>
                <a:rPr lang="en-US" altLang="ja-JP" sz="2800" dirty="0" smtClean="0"/>
                <a:t>l: (1,2)</a:t>
              </a:r>
              <a:r>
                <a:rPr lang="en-US" altLang="ja-JP" sz="2800" baseline="-25000" dirty="0" smtClean="0"/>
                <a:t>-1/2</a:t>
              </a:r>
              <a:endParaRPr lang="ja-JP" altLang="en-US" sz="2800" dirty="0" smtClean="0"/>
            </a:p>
          </p:txBody>
        </p:sp>
      </p:grpSp>
      <p:grpSp>
        <p:nvGrpSpPr>
          <p:cNvPr id="10" name="グループ化 50"/>
          <p:cNvGrpSpPr/>
          <p:nvPr/>
        </p:nvGrpSpPr>
        <p:grpSpPr>
          <a:xfrm>
            <a:off x="2207821" y="5094766"/>
            <a:ext cx="4268321" cy="523220"/>
            <a:chOff x="2207821" y="5747897"/>
            <a:chExt cx="4268321" cy="523220"/>
          </a:xfrm>
        </p:grpSpPr>
        <p:sp>
          <p:nvSpPr>
            <p:cNvPr id="46" name="円/楕円 45"/>
            <p:cNvSpPr>
              <a:spLocks noChangeAspect="1"/>
            </p:cNvSpPr>
            <p:nvPr/>
          </p:nvSpPr>
          <p:spPr>
            <a:xfrm>
              <a:off x="2207821" y="5918067"/>
              <a:ext cx="182880" cy="182880"/>
            </a:xfrm>
            <a:prstGeom prst="ellipse">
              <a:avLst/>
            </a:prstGeom>
            <a:solidFill>
              <a:srgbClr val="808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8"/>
            <p:cNvSpPr>
              <a:spLocks noChangeAspect="1"/>
            </p:cNvSpPr>
            <p:nvPr/>
          </p:nvSpPr>
          <p:spPr>
            <a:xfrm>
              <a:off x="4805354" y="5918067"/>
              <a:ext cx="182880" cy="182880"/>
            </a:xfrm>
            <a:prstGeom prst="ellipse">
              <a:avLst/>
            </a:prstGeom>
            <a:solidFill>
              <a:srgbClr val="FF99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2380759" y="5747897"/>
              <a:ext cx="2191241" cy="523220"/>
            </a:xfrm>
            <a:prstGeom prst="rect">
              <a:avLst/>
            </a:prstGeom>
            <a:noFill/>
          </p:spPr>
          <p:txBody>
            <a:bodyPr wrap="none" rtlCol="0">
              <a:spAutoFit/>
            </a:bodyPr>
            <a:lstStyle/>
            <a:p>
              <a:r>
                <a:rPr lang="en-US" altLang="ja-JP" sz="2800" dirty="0" smtClean="0"/>
                <a:t>u</a:t>
              </a:r>
              <a:r>
                <a:rPr lang="en-US" altLang="ja-JP" sz="2800" baseline="30000" dirty="0" smtClean="0"/>
                <a:t>c</a:t>
              </a:r>
              <a:r>
                <a:rPr lang="en-US" altLang="ja-JP" sz="2800" dirty="0" smtClean="0"/>
                <a:t>: (3bar,1)</a:t>
              </a:r>
              <a:r>
                <a:rPr lang="en-US" altLang="ja-JP" sz="2800" baseline="-25000" dirty="0" smtClean="0"/>
                <a:t>-2/3</a:t>
              </a:r>
              <a:endParaRPr lang="en-US" altLang="ja-JP" sz="2800" dirty="0" smtClean="0"/>
            </a:p>
          </p:txBody>
        </p:sp>
        <p:sp>
          <p:nvSpPr>
            <p:cNvPr id="56" name="テキスト ボックス 55"/>
            <p:cNvSpPr txBox="1"/>
            <p:nvPr/>
          </p:nvSpPr>
          <p:spPr>
            <a:xfrm>
              <a:off x="4988234" y="5747897"/>
              <a:ext cx="1487908" cy="523220"/>
            </a:xfrm>
            <a:prstGeom prst="rect">
              <a:avLst/>
            </a:prstGeom>
            <a:noFill/>
          </p:spPr>
          <p:txBody>
            <a:bodyPr wrap="none" rtlCol="0">
              <a:spAutoFit/>
            </a:bodyPr>
            <a:lstStyle/>
            <a:p>
              <a:r>
                <a:rPr lang="en-US" altLang="ja-JP" sz="2800" dirty="0" smtClean="0"/>
                <a:t>e</a:t>
              </a:r>
              <a:r>
                <a:rPr lang="en-US" altLang="ja-JP" sz="2800" baseline="30000" dirty="0" smtClean="0"/>
                <a:t>c</a:t>
              </a:r>
              <a:r>
                <a:rPr lang="en-US" altLang="ja-JP" sz="2800" dirty="0" smtClean="0"/>
                <a:t>: (1,1)</a:t>
              </a:r>
              <a:r>
                <a:rPr lang="en-US" altLang="ja-JP" sz="2800" baseline="-25000" dirty="0" smtClean="0"/>
                <a:t>1</a:t>
              </a:r>
              <a:endParaRPr lang="ja-JP" altLang="en-US" sz="2800" dirty="0" smtClean="0"/>
            </a:p>
          </p:txBody>
        </p:sp>
      </p:grpSp>
      <p:grpSp>
        <p:nvGrpSpPr>
          <p:cNvPr id="11" name="グループ化 60"/>
          <p:cNvGrpSpPr/>
          <p:nvPr/>
        </p:nvGrpSpPr>
        <p:grpSpPr>
          <a:xfrm>
            <a:off x="2207821" y="4653136"/>
            <a:ext cx="4200995" cy="523220"/>
            <a:chOff x="2207821" y="4581128"/>
            <a:chExt cx="4200995" cy="523220"/>
          </a:xfrm>
        </p:grpSpPr>
        <p:sp>
          <p:nvSpPr>
            <p:cNvPr id="9" name="円/楕円 8"/>
            <p:cNvSpPr>
              <a:spLocks noChangeAspect="1"/>
            </p:cNvSpPr>
            <p:nvPr/>
          </p:nvSpPr>
          <p:spPr>
            <a:xfrm>
              <a:off x="2207821" y="4751298"/>
              <a:ext cx="182880" cy="182880"/>
            </a:xfrm>
            <a:prstGeom prst="ellipse">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a:spLocks noChangeAspect="1"/>
            </p:cNvSpPr>
            <p:nvPr/>
          </p:nvSpPr>
          <p:spPr>
            <a:xfrm>
              <a:off x="4805354" y="4751298"/>
              <a:ext cx="182880" cy="182880"/>
            </a:xfrm>
            <a:prstGeom prst="ellipse">
              <a:avLst/>
            </a:prstGeom>
            <a:solidFill>
              <a:srgbClr val="6600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2380759" y="4581128"/>
              <a:ext cx="1561646" cy="523220"/>
            </a:xfrm>
            <a:prstGeom prst="rect">
              <a:avLst/>
            </a:prstGeom>
            <a:noFill/>
          </p:spPr>
          <p:txBody>
            <a:bodyPr wrap="none" rtlCol="0">
              <a:spAutoFit/>
            </a:bodyPr>
            <a:lstStyle/>
            <a:p>
              <a:r>
                <a:rPr lang="en-US" altLang="ja-JP" sz="2800" dirty="0" smtClean="0"/>
                <a:t>q: (3,2)</a:t>
              </a:r>
              <a:r>
                <a:rPr lang="en-US" altLang="ja-JP" sz="2800" baseline="-25000" dirty="0" smtClean="0"/>
                <a:t>1/6</a:t>
              </a:r>
              <a:endParaRPr lang="ja-JP" altLang="en-US" sz="2800" dirty="0" smtClean="0"/>
            </a:p>
          </p:txBody>
        </p:sp>
        <p:sp>
          <p:nvSpPr>
            <p:cNvPr id="57" name="テキスト ボックス 56"/>
            <p:cNvSpPr txBox="1"/>
            <p:nvPr/>
          </p:nvSpPr>
          <p:spPr>
            <a:xfrm>
              <a:off x="4988234" y="4581128"/>
              <a:ext cx="1420582" cy="523220"/>
            </a:xfrm>
            <a:prstGeom prst="rect">
              <a:avLst/>
            </a:prstGeom>
            <a:noFill/>
          </p:spPr>
          <p:txBody>
            <a:bodyPr wrap="none" rtlCol="0">
              <a:spAutoFit/>
            </a:bodyPr>
            <a:lstStyle/>
            <a:p>
              <a:r>
                <a:rPr lang="en-US" altLang="ja-JP" sz="2800" dirty="0" smtClean="0"/>
                <a:t>ν</a:t>
              </a:r>
              <a:r>
                <a:rPr lang="en-US" altLang="ja-JP" sz="2800" baseline="30000" dirty="0" smtClean="0"/>
                <a:t>c</a:t>
              </a:r>
              <a:r>
                <a:rPr lang="en-US" altLang="ja-JP" sz="2800" dirty="0" smtClean="0"/>
                <a:t>: (1,1)</a:t>
              </a:r>
              <a:r>
                <a:rPr lang="en-US" altLang="ja-JP" sz="2800" baseline="-25000" dirty="0" smtClean="0"/>
                <a:t>0</a:t>
              </a:r>
              <a:endParaRPr lang="ja-JP" altLang="en-US" sz="2800" dirty="0" smtClean="0"/>
            </a:p>
          </p:txBody>
        </p:sp>
      </p:grpSp>
      <p:cxnSp>
        <p:nvCxnSpPr>
          <p:cNvPr id="39" name="直線矢印コネクタ 38"/>
          <p:cNvCxnSpPr>
            <a:cxnSpLocks noChangeAspect="1"/>
          </p:cNvCxnSpPr>
          <p:nvPr/>
        </p:nvCxnSpPr>
        <p:spPr>
          <a:xfrm rot="18900000">
            <a:off x="4866137" y="2700457"/>
            <a:ext cx="1440000" cy="14400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a:cxnSpLocks noChangeAspect="1"/>
          </p:cNvCxnSpPr>
          <p:nvPr/>
        </p:nvCxnSpPr>
        <p:spPr>
          <a:xfrm rot="13500000">
            <a:off x="3841349" y="1671571"/>
            <a:ext cx="1440000" cy="14400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a:cxnSpLocks noChangeAspect="1"/>
          </p:cNvCxnSpPr>
          <p:nvPr/>
        </p:nvCxnSpPr>
        <p:spPr>
          <a:xfrm rot="12060000">
            <a:off x="3768369" y="2275965"/>
            <a:ext cx="1008000" cy="10080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26" name="円/楕円 25"/>
          <p:cNvSpPr>
            <a:spLocks noChangeAspect="1"/>
          </p:cNvSpPr>
          <p:nvPr/>
        </p:nvSpPr>
        <p:spPr>
          <a:xfrm>
            <a:off x="5392316" y="3153792"/>
            <a:ext cx="182880" cy="182880"/>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p:cNvSpPr>
            <a:spLocks noChangeAspect="1"/>
          </p:cNvSpPr>
          <p:nvPr/>
        </p:nvSpPr>
        <p:spPr>
          <a:xfrm>
            <a:off x="5832108" y="4097640"/>
            <a:ext cx="182880" cy="182880"/>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a:spLocks noChangeAspect="1"/>
          </p:cNvSpPr>
          <p:nvPr/>
        </p:nvSpPr>
        <p:spPr>
          <a:xfrm>
            <a:off x="2007940" y="4097640"/>
            <a:ext cx="182880" cy="182880"/>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p:cNvSpPr>
            <a:spLocks noChangeAspect="1"/>
          </p:cNvSpPr>
          <p:nvPr/>
        </p:nvSpPr>
        <p:spPr>
          <a:xfrm>
            <a:off x="4480972" y="3767708"/>
            <a:ext cx="182880" cy="182880"/>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a:spLocks noChangeAspect="1"/>
          </p:cNvSpPr>
          <p:nvPr/>
        </p:nvSpPr>
        <p:spPr>
          <a:xfrm rot="10800000">
            <a:off x="3532069" y="3887915"/>
            <a:ext cx="182880" cy="182880"/>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a:spLocks noChangeAspect="1"/>
          </p:cNvSpPr>
          <p:nvPr/>
        </p:nvSpPr>
        <p:spPr>
          <a:xfrm rot="10800000">
            <a:off x="3092277" y="2944067"/>
            <a:ext cx="182880" cy="182880"/>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a:spLocks noChangeAspect="1"/>
          </p:cNvSpPr>
          <p:nvPr/>
        </p:nvSpPr>
        <p:spPr>
          <a:xfrm rot="10800000">
            <a:off x="6916445" y="2944067"/>
            <a:ext cx="182880" cy="182880"/>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a:spLocks noChangeAspect="1"/>
          </p:cNvSpPr>
          <p:nvPr/>
        </p:nvSpPr>
        <p:spPr>
          <a:xfrm rot="10800000">
            <a:off x="4443413" y="3273999"/>
            <a:ext cx="182880" cy="182880"/>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a:spLocks noChangeAspect="1"/>
          </p:cNvSpPr>
          <p:nvPr/>
        </p:nvSpPr>
        <p:spPr>
          <a:xfrm rot="10800000">
            <a:off x="3608269" y="3964115"/>
            <a:ext cx="182880" cy="182880"/>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a:spLocks noChangeAspect="1"/>
          </p:cNvSpPr>
          <p:nvPr/>
        </p:nvSpPr>
        <p:spPr>
          <a:xfrm rot="10800000">
            <a:off x="3168477" y="3020267"/>
            <a:ext cx="182880" cy="182880"/>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a:spLocks noChangeAspect="1"/>
          </p:cNvSpPr>
          <p:nvPr/>
        </p:nvSpPr>
        <p:spPr>
          <a:xfrm rot="10800000">
            <a:off x="6992645" y="3020267"/>
            <a:ext cx="182880" cy="182880"/>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a:spLocks noChangeAspect="1"/>
          </p:cNvSpPr>
          <p:nvPr/>
        </p:nvSpPr>
        <p:spPr>
          <a:xfrm rot="10800000">
            <a:off x="4519613" y="3350199"/>
            <a:ext cx="182880" cy="182880"/>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6300192" y="3240484"/>
            <a:ext cx="556563" cy="584775"/>
          </a:xfrm>
          <a:prstGeom prst="rect">
            <a:avLst/>
          </a:prstGeom>
          <a:noFill/>
        </p:spPr>
        <p:txBody>
          <a:bodyPr wrap="none" rtlCol="0">
            <a:spAutoFit/>
          </a:bodyPr>
          <a:lstStyle/>
          <a:p>
            <a:r>
              <a:rPr lang="en-US" altLang="ja-JP" sz="3200" dirty="0" smtClean="0"/>
              <a:t>α</a:t>
            </a:r>
            <a:r>
              <a:rPr lang="en-US" altLang="ja-JP" sz="3200" baseline="-25000" dirty="0" smtClean="0"/>
              <a:t>1</a:t>
            </a:r>
            <a:endParaRPr lang="ja-JP" altLang="en-US" sz="3200" baseline="-25000" dirty="0" smtClean="0"/>
          </a:p>
        </p:txBody>
      </p:sp>
      <p:sp>
        <p:nvSpPr>
          <p:cNvPr id="59" name="テキスト ボックス 58"/>
          <p:cNvSpPr txBox="1"/>
          <p:nvPr/>
        </p:nvSpPr>
        <p:spPr>
          <a:xfrm>
            <a:off x="3525788" y="1836113"/>
            <a:ext cx="556563" cy="584775"/>
          </a:xfrm>
          <a:prstGeom prst="rect">
            <a:avLst/>
          </a:prstGeom>
          <a:noFill/>
        </p:spPr>
        <p:txBody>
          <a:bodyPr wrap="none" rtlCol="0">
            <a:spAutoFit/>
          </a:bodyPr>
          <a:lstStyle/>
          <a:p>
            <a:r>
              <a:rPr lang="en-US" altLang="ja-JP" sz="3200" dirty="0" smtClean="0"/>
              <a:t>α</a:t>
            </a:r>
            <a:r>
              <a:rPr lang="en-US" altLang="ja-JP" sz="3200" baseline="-25000" dirty="0" smtClean="0"/>
              <a:t>2</a:t>
            </a:r>
            <a:endParaRPr lang="ja-JP" altLang="en-US" sz="3200" baseline="-25000" dirty="0" smtClean="0"/>
          </a:p>
        </p:txBody>
      </p:sp>
      <p:sp>
        <p:nvSpPr>
          <p:cNvPr id="60" name="テキスト ボックス 59"/>
          <p:cNvSpPr txBox="1"/>
          <p:nvPr/>
        </p:nvSpPr>
        <p:spPr>
          <a:xfrm>
            <a:off x="4499992" y="1090633"/>
            <a:ext cx="556563" cy="584775"/>
          </a:xfrm>
          <a:prstGeom prst="rect">
            <a:avLst/>
          </a:prstGeom>
          <a:noFill/>
        </p:spPr>
        <p:txBody>
          <a:bodyPr wrap="none" rtlCol="0">
            <a:spAutoFit/>
          </a:bodyPr>
          <a:lstStyle/>
          <a:p>
            <a:r>
              <a:rPr lang="en-US" altLang="ja-JP" sz="3200" dirty="0" smtClean="0"/>
              <a:t>α</a:t>
            </a:r>
            <a:r>
              <a:rPr lang="en-US" altLang="ja-JP" sz="3200" baseline="-25000" dirty="0" smtClean="0"/>
              <a:t>3</a:t>
            </a:r>
            <a:endParaRPr lang="ja-JP" altLang="en-US" sz="3200" baseline="-25000" dirty="0" smtClean="0"/>
          </a:p>
        </p:txBody>
      </p:sp>
      <p:sp>
        <p:nvSpPr>
          <p:cNvPr id="5" name="円/楕円 4"/>
          <p:cNvSpPr>
            <a:spLocks noChangeAspect="1"/>
          </p:cNvSpPr>
          <p:nvPr/>
        </p:nvSpPr>
        <p:spPr>
          <a:xfrm>
            <a:off x="5392316" y="2276872"/>
            <a:ext cx="182880" cy="182880"/>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a:spLocks noChangeAspect="1"/>
          </p:cNvSpPr>
          <p:nvPr/>
        </p:nvSpPr>
        <p:spPr>
          <a:xfrm>
            <a:off x="5832108" y="3220720"/>
            <a:ext cx="182880" cy="182880"/>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a:spLocks noChangeAspect="1"/>
          </p:cNvSpPr>
          <p:nvPr/>
        </p:nvSpPr>
        <p:spPr>
          <a:xfrm>
            <a:off x="2007940" y="3220720"/>
            <a:ext cx="182880" cy="182880"/>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a:spLocks noChangeAspect="1"/>
          </p:cNvSpPr>
          <p:nvPr/>
        </p:nvSpPr>
        <p:spPr>
          <a:xfrm>
            <a:off x="4480972" y="2890788"/>
            <a:ext cx="182880" cy="182880"/>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p:cNvSpPr txBox="1"/>
          <p:nvPr/>
        </p:nvSpPr>
        <p:spPr>
          <a:xfrm>
            <a:off x="6372200" y="4318496"/>
            <a:ext cx="550151" cy="523220"/>
          </a:xfrm>
          <a:prstGeom prst="rect">
            <a:avLst/>
          </a:prstGeom>
          <a:solidFill>
            <a:schemeClr val="accent1"/>
          </a:solidFill>
          <a:ln w="25400">
            <a:solidFill>
              <a:schemeClr val="tx2"/>
            </a:solidFill>
          </a:ln>
        </p:spPr>
        <p:txBody>
          <a:bodyPr wrap="none" rtlCol="0">
            <a:spAutoFit/>
          </a:bodyPr>
          <a:lstStyle/>
          <a:p>
            <a:r>
              <a:rPr lang="en-US" altLang="ja-JP" sz="2800" dirty="0" smtClean="0">
                <a:solidFill>
                  <a:schemeClr val="bg1"/>
                </a:solidFill>
              </a:rPr>
              <a:t>16</a:t>
            </a:r>
            <a:endParaRPr lang="ja-JP" altLang="en-US" sz="2800" dirty="0" smtClean="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3792612" y="3979664"/>
            <a:ext cx="792088" cy="504056"/>
          </a:xfrm>
          <a:prstGeom prst="roundRect">
            <a:avLst>
              <a:gd name="adj" fmla="val 3178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3995936" y="3390900"/>
            <a:ext cx="792088" cy="504056"/>
          </a:xfrm>
          <a:prstGeom prst="roundRect">
            <a:avLst>
              <a:gd name="adj" fmla="val 3178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 2"/>
          <p:cNvSpPr>
            <a:spLocks noGrp="1"/>
          </p:cNvSpPr>
          <p:nvPr>
            <p:ph idx="1"/>
          </p:nvPr>
        </p:nvSpPr>
        <p:spPr>
          <a:xfrm>
            <a:off x="2334580" y="1600200"/>
            <a:ext cx="4474840" cy="4525963"/>
          </a:xfrm>
        </p:spPr>
        <p:txBody>
          <a:bodyPr/>
          <a:lstStyle/>
          <a:p>
            <a:r>
              <a:rPr lang="en-US" altLang="ja-JP" dirty="0" smtClean="0"/>
              <a:t>E</a:t>
            </a:r>
            <a:r>
              <a:rPr lang="en-US" altLang="ja-JP" baseline="-25000" dirty="0" smtClean="0"/>
              <a:t>6</a:t>
            </a:r>
            <a:r>
              <a:rPr kumimoji="1" lang="ja-JP" altLang="en-US" dirty="0" smtClean="0"/>
              <a:t>　　　　</a:t>
            </a:r>
            <a:r>
              <a:rPr lang="en-US" altLang="ja-JP" dirty="0" smtClean="0"/>
              <a:t>D</a:t>
            </a:r>
            <a:r>
              <a:rPr lang="en-US" altLang="ja-JP" baseline="-25000" dirty="0" smtClean="0"/>
              <a:t>5</a:t>
            </a:r>
          </a:p>
          <a:p>
            <a:pPr>
              <a:buNone/>
            </a:pPr>
            <a:r>
              <a:rPr lang="en-US" altLang="ja-JP" dirty="0" smtClean="0"/>
              <a:t>27 = 16 + 10 + 1</a:t>
            </a:r>
            <a:endParaRPr lang="en-US" altLang="ja-JP" baseline="-25000" dirty="0" smtClean="0"/>
          </a:p>
          <a:p>
            <a:r>
              <a:rPr lang="en-US" altLang="ja-JP" dirty="0" smtClean="0"/>
              <a:t>D</a:t>
            </a:r>
            <a:r>
              <a:rPr lang="en-US" altLang="ja-JP" baseline="-25000" dirty="0" smtClean="0"/>
              <a:t>5</a:t>
            </a:r>
            <a:r>
              <a:rPr lang="ja-JP" altLang="en-US" dirty="0" smtClean="0"/>
              <a:t>　　　　</a:t>
            </a:r>
            <a:r>
              <a:rPr lang="en-US" altLang="ja-JP" dirty="0" smtClean="0"/>
              <a:t>A</a:t>
            </a:r>
            <a:r>
              <a:rPr lang="en-US" altLang="ja-JP" baseline="-25000" dirty="0" smtClean="0"/>
              <a:t>4</a:t>
            </a:r>
          </a:p>
          <a:p>
            <a:pPr>
              <a:buNone/>
            </a:pPr>
            <a:r>
              <a:rPr lang="en-US" altLang="ja-JP" dirty="0" smtClean="0"/>
              <a:t>16 = 10 + 5bar + 1</a:t>
            </a:r>
            <a:endParaRPr lang="en-US" altLang="ja-JP" baseline="-25000" dirty="0" smtClean="0"/>
          </a:p>
          <a:p>
            <a:pPr>
              <a:buNone/>
            </a:pPr>
            <a:r>
              <a:rPr kumimoji="1" lang="en-US" altLang="ja-JP" dirty="0" smtClean="0"/>
              <a:t>10 = 5 + 5bar</a:t>
            </a:r>
          </a:p>
          <a:p>
            <a:pPr>
              <a:buNone/>
            </a:pPr>
            <a:r>
              <a:rPr lang="en-US" altLang="ja-JP" dirty="0" smtClean="0"/>
              <a:t>1</a:t>
            </a:r>
            <a:r>
              <a:rPr lang="ja-JP" altLang="en-US" dirty="0" smtClean="0"/>
              <a:t> </a:t>
            </a:r>
            <a:r>
              <a:rPr lang="en-US" altLang="ja-JP" dirty="0" smtClean="0"/>
              <a:t>= 1</a:t>
            </a:r>
          </a:p>
          <a:p>
            <a:pPr>
              <a:buNone/>
            </a:pPr>
            <a:r>
              <a:rPr kumimoji="1" lang="en-US" altLang="ja-JP" dirty="0" smtClean="0"/>
              <a:t>massive</a:t>
            </a:r>
            <a:r>
              <a:rPr kumimoji="1" lang="ja-JP" altLang="en-US" dirty="0" smtClean="0"/>
              <a:t>場を使って、</a:t>
            </a:r>
            <a:endParaRPr kumimoji="1" lang="en-US" altLang="ja-JP" dirty="0" smtClean="0"/>
          </a:p>
          <a:p>
            <a:pPr>
              <a:buNone/>
            </a:pPr>
            <a:r>
              <a:rPr kumimoji="1" lang="en-US" altLang="ja-JP" dirty="0" smtClean="0"/>
              <a:t>hierarchy</a:t>
            </a:r>
            <a:r>
              <a:rPr kumimoji="1" lang="ja-JP" altLang="en-US" dirty="0" smtClean="0"/>
              <a:t>構造を説明する</a:t>
            </a:r>
            <a:endParaRPr kumimoji="1" lang="en-US" altLang="ja-JP" dirty="0" smtClean="0"/>
          </a:p>
          <a:p>
            <a:pPr>
              <a:buNone/>
            </a:pPr>
            <a:endParaRPr kumimoji="1" lang="ja-JP" altLang="en-US" dirty="0"/>
          </a:p>
        </p:txBody>
      </p:sp>
      <p:sp>
        <p:nvSpPr>
          <p:cNvPr id="2" name="タイトル 1"/>
          <p:cNvSpPr>
            <a:spLocks noGrp="1"/>
          </p:cNvSpPr>
          <p:nvPr>
            <p:ph type="title"/>
          </p:nvPr>
        </p:nvSpPr>
        <p:spPr/>
        <p:txBody>
          <a:bodyPr/>
          <a:lstStyle/>
          <a:p>
            <a:r>
              <a:rPr lang="ja-JP" altLang="en-US" dirty="0" smtClean="0"/>
              <a:t>物質の統一（</a:t>
            </a:r>
            <a:r>
              <a:rPr lang="en-US" altLang="ja-JP" dirty="0" smtClean="0"/>
              <a:t>E</a:t>
            </a:r>
            <a:r>
              <a:rPr lang="en-US" altLang="ja-JP" baseline="-25000" dirty="0" smtClean="0"/>
              <a:t>6</a:t>
            </a:r>
            <a:r>
              <a:rPr lang="ja-JP" altLang="en-US" dirty="0" smtClean="0"/>
              <a:t>）</a:t>
            </a:r>
            <a:endParaRPr kumimoji="1" lang="ja-JP" altLang="en-US" dirty="0"/>
          </a:p>
        </p:txBody>
      </p:sp>
      <p:sp>
        <p:nvSpPr>
          <p:cNvPr id="4" name="下矢印 3"/>
          <p:cNvSpPr/>
          <p:nvPr/>
        </p:nvSpPr>
        <p:spPr>
          <a:xfrm rot="-5400000">
            <a:off x="3414573" y="1673124"/>
            <a:ext cx="484632" cy="540000"/>
          </a:xfrm>
          <a:prstGeom prst="downArrow">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下矢印 4"/>
          <p:cNvSpPr/>
          <p:nvPr/>
        </p:nvSpPr>
        <p:spPr>
          <a:xfrm rot="-5400000">
            <a:off x="3414573" y="2825252"/>
            <a:ext cx="484632" cy="540000"/>
          </a:xfrm>
          <a:prstGeom prst="downArrow">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5111013" y="4221088"/>
            <a:ext cx="1511119" cy="584775"/>
          </a:xfrm>
          <a:prstGeom prst="rect">
            <a:avLst/>
          </a:prstGeom>
          <a:noFill/>
        </p:spPr>
        <p:txBody>
          <a:bodyPr wrap="none" rtlCol="0">
            <a:spAutoFit/>
          </a:bodyPr>
          <a:lstStyle/>
          <a:p>
            <a:r>
              <a:rPr lang="en-US" altLang="ja-JP" sz="3200" dirty="0" smtClean="0"/>
              <a:t>massive</a:t>
            </a:r>
            <a:endParaRPr lang="ja-JP" altLang="en-US" sz="3200" dirty="0" smtClean="0"/>
          </a:p>
        </p:txBody>
      </p:sp>
      <p:sp>
        <p:nvSpPr>
          <p:cNvPr id="7" name="右中かっこ 6"/>
          <p:cNvSpPr/>
          <p:nvPr/>
        </p:nvSpPr>
        <p:spPr>
          <a:xfrm>
            <a:off x="4822981" y="4110980"/>
            <a:ext cx="155448" cy="914400"/>
          </a:xfrm>
          <a:prstGeom prst="rightBrace">
            <a:avLst/>
          </a:prstGeom>
          <a:ln w="635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超弦理論から標準模型へ</a:t>
            </a:r>
            <a:endParaRPr kumimoji="1" lang="ja-JP" altLang="en-US" dirty="0"/>
          </a:p>
        </p:txBody>
      </p:sp>
      <p:sp>
        <p:nvSpPr>
          <p:cNvPr id="53" name="角丸四角形 52"/>
          <p:cNvSpPr/>
          <p:nvPr/>
        </p:nvSpPr>
        <p:spPr>
          <a:xfrm>
            <a:off x="2594536" y="1214422"/>
            <a:ext cx="4857784" cy="235745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grpSp>
        <p:nvGrpSpPr>
          <p:cNvPr id="12" name="グループ化 63"/>
          <p:cNvGrpSpPr/>
          <p:nvPr/>
        </p:nvGrpSpPr>
        <p:grpSpPr>
          <a:xfrm>
            <a:off x="3313428" y="1958901"/>
            <a:ext cx="3420000" cy="1440000"/>
            <a:chOff x="1080000" y="2070000"/>
            <a:chExt cx="3420000" cy="1440000"/>
          </a:xfrm>
        </p:grpSpPr>
        <p:cxnSp>
          <p:nvCxnSpPr>
            <p:cNvPr id="38" name="直線コネクタ 37"/>
            <p:cNvCxnSpPr/>
            <p:nvPr/>
          </p:nvCxnSpPr>
          <p:spPr>
            <a:xfrm rot="-2700000">
              <a:off x="1260000" y="315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rot="-2700000">
              <a:off x="1800000" y="315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rot="-2700000">
              <a:off x="2340000" y="315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rot="-2700000">
              <a:off x="2880000" y="315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rot="-2700000">
              <a:off x="3420000" y="315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rot="-2700000">
              <a:off x="3960000" y="315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rot="-2700000">
              <a:off x="1260000" y="207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rot="-2700000">
              <a:off x="1800000" y="207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rot="-2700000">
              <a:off x="2340000" y="207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rot="-2700000">
              <a:off x="2880000" y="207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rot="-2700000">
              <a:off x="3420000" y="207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rot="-2700000">
              <a:off x="3960000" y="207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4" name="円/楕円 3"/>
            <p:cNvSpPr/>
            <p:nvPr/>
          </p:nvSpPr>
          <p:spPr>
            <a:xfrm>
              <a:off x="4320000" y="324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楕円 4"/>
            <p:cNvSpPr/>
            <p:nvPr/>
          </p:nvSpPr>
          <p:spPr>
            <a:xfrm>
              <a:off x="3780000" y="324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1080000" y="324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1620000" y="324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2160000" y="324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2700000" y="324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2160000" y="270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3240000" y="324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29"/>
            <p:cNvSpPr/>
            <p:nvPr/>
          </p:nvSpPr>
          <p:spPr>
            <a:xfrm>
              <a:off x="2160000" y="216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円/楕円 30"/>
            <p:cNvSpPr/>
            <p:nvPr/>
          </p:nvSpPr>
          <p:spPr>
            <a:xfrm>
              <a:off x="1080000" y="216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円/楕円 31"/>
            <p:cNvSpPr/>
            <p:nvPr/>
          </p:nvSpPr>
          <p:spPr>
            <a:xfrm>
              <a:off x="1620000" y="216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円/楕円 32"/>
            <p:cNvSpPr/>
            <p:nvPr/>
          </p:nvSpPr>
          <p:spPr>
            <a:xfrm>
              <a:off x="2700000" y="216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p:cNvSpPr/>
            <p:nvPr/>
          </p:nvSpPr>
          <p:spPr>
            <a:xfrm>
              <a:off x="3240000" y="216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34"/>
            <p:cNvSpPr/>
            <p:nvPr/>
          </p:nvSpPr>
          <p:spPr>
            <a:xfrm>
              <a:off x="3780000" y="216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35"/>
            <p:cNvSpPr/>
            <p:nvPr/>
          </p:nvSpPr>
          <p:spPr>
            <a:xfrm>
              <a:off x="4320000" y="216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楕円 36"/>
            <p:cNvSpPr/>
            <p:nvPr/>
          </p:nvSpPr>
          <p:spPr>
            <a:xfrm>
              <a:off x="3240000" y="270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0" name="直線コネクタ 49"/>
            <p:cNvCxnSpPr/>
            <p:nvPr/>
          </p:nvCxnSpPr>
          <p:spPr>
            <a:xfrm rot="2700000">
              <a:off x="2070000" y="288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rot="2700000">
              <a:off x="3150000" y="234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grpSp>
      <p:sp>
        <p:nvSpPr>
          <p:cNvPr id="57" name="正方形/長方形 56"/>
          <p:cNvSpPr/>
          <p:nvPr/>
        </p:nvSpPr>
        <p:spPr>
          <a:xfrm>
            <a:off x="3557322" y="1332057"/>
            <a:ext cx="2932213" cy="584775"/>
          </a:xfrm>
          <a:prstGeom prst="rect">
            <a:avLst/>
          </a:prstGeom>
        </p:spPr>
        <p:txBody>
          <a:bodyPr wrap="none">
            <a:spAutoFit/>
          </a:bodyPr>
          <a:lstStyle/>
          <a:p>
            <a:pPr>
              <a:buNone/>
            </a:pPr>
            <a:r>
              <a:rPr lang="ja-JP" altLang="en-US" sz="3200" dirty="0" smtClean="0"/>
              <a:t>ヘテロ型弦理論</a:t>
            </a:r>
            <a:endParaRPr lang="en-US" altLang="ja-JP" sz="3200" dirty="0" smtClean="0"/>
          </a:p>
        </p:txBody>
      </p:sp>
      <p:grpSp>
        <p:nvGrpSpPr>
          <p:cNvPr id="58" name="グループ化 57"/>
          <p:cNvGrpSpPr/>
          <p:nvPr/>
        </p:nvGrpSpPr>
        <p:grpSpPr>
          <a:xfrm>
            <a:off x="3880420" y="4286256"/>
            <a:ext cx="3571900" cy="1857388"/>
            <a:chOff x="3880420" y="4286256"/>
            <a:chExt cx="3571900" cy="1857388"/>
          </a:xfrm>
        </p:grpSpPr>
        <p:sp>
          <p:nvSpPr>
            <p:cNvPr id="56" name="角丸四角形 55"/>
            <p:cNvSpPr/>
            <p:nvPr/>
          </p:nvSpPr>
          <p:spPr>
            <a:xfrm>
              <a:off x="3880420" y="4286256"/>
              <a:ext cx="3571900" cy="185738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grpSp>
          <p:nvGrpSpPr>
            <p:cNvPr id="14" name="グループ化 70"/>
            <p:cNvGrpSpPr/>
            <p:nvPr/>
          </p:nvGrpSpPr>
          <p:grpSpPr>
            <a:xfrm>
              <a:off x="5036370" y="4553161"/>
              <a:ext cx="1260000" cy="810000"/>
              <a:chOff x="4860000" y="4320000"/>
              <a:chExt cx="1260000" cy="810000"/>
            </a:xfrm>
          </p:grpSpPr>
          <p:sp>
            <p:nvSpPr>
              <p:cNvPr id="18" name="円/楕円 17"/>
              <p:cNvSpPr/>
              <p:nvPr/>
            </p:nvSpPr>
            <p:spPr>
              <a:xfrm>
                <a:off x="5400000" y="486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4860000" y="486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a:off x="5940000" y="432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9" name="直線コネクタ 28"/>
              <p:cNvCxnSpPr/>
              <p:nvPr/>
            </p:nvCxnSpPr>
            <p:spPr>
              <a:xfrm rot="-2700000">
                <a:off x="5040000" y="477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grpSp>
        <p:sp>
          <p:nvSpPr>
            <p:cNvPr id="59" name="正方形/長方形 58"/>
            <p:cNvSpPr/>
            <p:nvPr/>
          </p:nvSpPr>
          <p:spPr>
            <a:xfrm>
              <a:off x="4368579" y="5364505"/>
              <a:ext cx="2595582" cy="584775"/>
            </a:xfrm>
            <a:prstGeom prst="rect">
              <a:avLst/>
            </a:prstGeom>
          </p:spPr>
          <p:txBody>
            <a:bodyPr wrap="none">
              <a:spAutoFit/>
            </a:bodyPr>
            <a:lstStyle/>
            <a:p>
              <a:r>
                <a:rPr lang="en-US" altLang="ja-JP" sz="3200" dirty="0" smtClean="0"/>
                <a:t>E</a:t>
              </a:r>
              <a:r>
                <a:rPr lang="en-US" altLang="ja-JP" sz="3200" baseline="-25000" dirty="0" smtClean="0"/>
                <a:t>3</a:t>
              </a:r>
              <a:r>
                <a:rPr lang="ja-JP" altLang="en-US" sz="3200" dirty="0" smtClean="0"/>
                <a:t> ゲージ</a:t>
              </a:r>
              <a:r>
                <a:rPr lang="ja-JP" altLang="en-US" sz="3200" dirty="0" smtClean="0"/>
                <a:t>理論</a:t>
              </a:r>
            </a:p>
          </p:txBody>
        </p:sp>
      </p:grpSp>
      <p:sp>
        <p:nvSpPr>
          <p:cNvPr id="52" name="下矢印 51"/>
          <p:cNvSpPr/>
          <p:nvPr/>
        </p:nvSpPr>
        <p:spPr>
          <a:xfrm>
            <a:off x="4951464" y="3714752"/>
            <a:ext cx="484632" cy="478342"/>
          </a:xfrm>
          <a:prstGeom prst="down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2339752" y="4458816"/>
            <a:ext cx="2088232" cy="914400"/>
          </a:xfrm>
          <a:prstGeom prst="rect">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t>標準模型</a:t>
            </a:r>
            <a:endParaRPr kumimoji="1" lang="ja-JP" altLang="en-US" sz="3200" dirty="0"/>
          </a:p>
        </p:txBody>
      </p:sp>
      <p:sp>
        <p:nvSpPr>
          <p:cNvPr id="73" name="正方形/長方形 72"/>
          <p:cNvSpPr/>
          <p:nvPr/>
        </p:nvSpPr>
        <p:spPr>
          <a:xfrm>
            <a:off x="1043608" y="1844824"/>
            <a:ext cx="2088232" cy="914400"/>
          </a:xfrm>
          <a:prstGeom prst="rect">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t>超弦理論</a:t>
            </a:r>
            <a:endParaRPr kumimoji="1" lang="ja-JP" altLang="en-US" sz="3200" dirty="0"/>
          </a:p>
        </p:txBody>
      </p:sp>
      <p:sp>
        <p:nvSpPr>
          <p:cNvPr id="54" name="テキスト ボックス 53"/>
          <p:cNvSpPr txBox="1"/>
          <p:nvPr/>
        </p:nvSpPr>
        <p:spPr>
          <a:xfrm>
            <a:off x="5364088" y="6228601"/>
            <a:ext cx="2996333" cy="584775"/>
          </a:xfrm>
          <a:prstGeom prst="rect">
            <a:avLst/>
          </a:prstGeom>
          <a:solidFill>
            <a:schemeClr val="accent3">
              <a:lumMod val="40000"/>
              <a:lumOff val="60000"/>
            </a:schemeClr>
          </a:solidFill>
        </p:spPr>
        <p:txBody>
          <a:bodyPr wrap="none" rtlCol="0">
            <a:spAutoFit/>
          </a:bodyPr>
          <a:lstStyle/>
          <a:p>
            <a:r>
              <a:rPr lang="ja-JP" altLang="en-US" sz="3200" dirty="0" smtClean="0"/>
              <a:t>・・・の代わりに、</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超弦理論から大統一理論へ</a:t>
            </a:r>
            <a:endParaRPr kumimoji="1" lang="ja-JP" altLang="en-US" dirty="0"/>
          </a:p>
        </p:txBody>
      </p:sp>
      <p:sp>
        <p:nvSpPr>
          <p:cNvPr id="53" name="角丸四角形 52"/>
          <p:cNvSpPr/>
          <p:nvPr/>
        </p:nvSpPr>
        <p:spPr>
          <a:xfrm>
            <a:off x="2143108" y="1214422"/>
            <a:ext cx="4857784" cy="235745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grpSp>
        <p:nvGrpSpPr>
          <p:cNvPr id="22" name="グループ化 63"/>
          <p:cNvGrpSpPr/>
          <p:nvPr/>
        </p:nvGrpSpPr>
        <p:grpSpPr>
          <a:xfrm>
            <a:off x="2862000" y="1958901"/>
            <a:ext cx="3420000" cy="1440000"/>
            <a:chOff x="1080000" y="2070000"/>
            <a:chExt cx="3420000" cy="1440000"/>
          </a:xfrm>
        </p:grpSpPr>
        <p:cxnSp>
          <p:nvCxnSpPr>
            <p:cNvPr id="38" name="直線コネクタ 37"/>
            <p:cNvCxnSpPr/>
            <p:nvPr/>
          </p:nvCxnSpPr>
          <p:spPr>
            <a:xfrm rot="-2700000">
              <a:off x="1260000" y="315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rot="-2700000">
              <a:off x="1800000" y="315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rot="-2700000">
              <a:off x="2340000" y="315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rot="-2700000">
              <a:off x="2880000" y="315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rot="-2700000">
              <a:off x="3420000" y="315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rot="-2700000">
              <a:off x="3960000" y="315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rot="-2700000">
              <a:off x="1260000" y="207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rot="-2700000">
              <a:off x="1800000" y="207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rot="-2700000">
              <a:off x="2340000" y="207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rot="-2700000">
              <a:off x="2880000" y="207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rot="-2700000">
              <a:off x="3420000" y="207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rot="-2700000">
              <a:off x="3960000" y="207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4" name="円/楕円 3"/>
            <p:cNvSpPr/>
            <p:nvPr/>
          </p:nvSpPr>
          <p:spPr>
            <a:xfrm>
              <a:off x="4320000" y="324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楕円 4"/>
            <p:cNvSpPr/>
            <p:nvPr/>
          </p:nvSpPr>
          <p:spPr>
            <a:xfrm>
              <a:off x="3780000" y="324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1080000" y="324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1620000" y="324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2160000" y="324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2700000" y="324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2160000" y="270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3240000" y="324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29"/>
            <p:cNvSpPr/>
            <p:nvPr/>
          </p:nvSpPr>
          <p:spPr>
            <a:xfrm>
              <a:off x="2160000" y="216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円/楕円 30"/>
            <p:cNvSpPr/>
            <p:nvPr/>
          </p:nvSpPr>
          <p:spPr>
            <a:xfrm>
              <a:off x="1080000" y="216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円/楕円 31"/>
            <p:cNvSpPr/>
            <p:nvPr/>
          </p:nvSpPr>
          <p:spPr>
            <a:xfrm>
              <a:off x="1620000" y="216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円/楕円 32"/>
            <p:cNvSpPr/>
            <p:nvPr/>
          </p:nvSpPr>
          <p:spPr>
            <a:xfrm>
              <a:off x="2700000" y="216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p:cNvSpPr/>
            <p:nvPr/>
          </p:nvSpPr>
          <p:spPr>
            <a:xfrm>
              <a:off x="3240000" y="216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34"/>
            <p:cNvSpPr/>
            <p:nvPr/>
          </p:nvSpPr>
          <p:spPr>
            <a:xfrm>
              <a:off x="3780000" y="216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35"/>
            <p:cNvSpPr/>
            <p:nvPr/>
          </p:nvSpPr>
          <p:spPr>
            <a:xfrm>
              <a:off x="4320000" y="216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楕円 36"/>
            <p:cNvSpPr/>
            <p:nvPr/>
          </p:nvSpPr>
          <p:spPr>
            <a:xfrm>
              <a:off x="3240000" y="270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0" name="直線コネクタ 49"/>
            <p:cNvCxnSpPr/>
            <p:nvPr/>
          </p:nvCxnSpPr>
          <p:spPr>
            <a:xfrm rot="2700000">
              <a:off x="2070000" y="288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rot="2700000">
              <a:off x="3150000" y="234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grpSp>
      <p:sp>
        <p:nvSpPr>
          <p:cNvPr id="57" name="正方形/長方形 56"/>
          <p:cNvSpPr/>
          <p:nvPr/>
        </p:nvSpPr>
        <p:spPr>
          <a:xfrm>
            <a:off x="3105894" y="1361997"/>
            <a:ext cx="2932213" cy="584775"/>
          </a:xfrm>
          <a:prstGeom prst="rect">
            <a:avLst/>
          </a:prstGeom>
        </p:spPr>
        <p:txBody>
          <a:bodyPr wrap="none">
            <a:spAutoFit/>
          </a:bodyPr>
          <a:lstStyle/>
          <a:p>
            <a:pPr>
              <a:buNone/>
            </a:pPr>
            <a:r>
              <a:rPr lang="ja-JP" altLang="en-US" sz="3200" dirty="0" smtClean="0"/>
              <a:t>ヘテロ型弦理論</a:t>
            </a:r>
            <a:endParaRPr lang="en-US" altLang="ja-JP" sz="3200" dirty="0" smtClean="0"/>
          </a:p>
        </p:txBody>
      </p:sp>
      <p:sp>
        <p:nvSpPr>
          <p:cNvPr id="52" name="下矢印 51"/>
          <p:cNvSpPr/>
          <p:nvPr/>
        </p:nvSpPr>
        <p:spPr>
          <a:xfrm>
            <a:off x="3203848" y="3714752"/>
            <a:ext cx="484632" cy="478342"/>
          </a:xfrm>
          <a:prstGeom prst="down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7" name="グループ化 66"/>
          <p:cNvGrpSpPr/>
          <p:nvPr/>
        </p:nvGrpSpPr>
        <p:grpSpPr>
          <a:xfrm>
            <a:off x="1011289" y="4286256"/>
            <a:ext cx="7121422" cy="1857388"/>
            <a:chOff x="1011289" y="4286256"/>
            <a:chExt cx="7121422" cy="1857388"/>
          </a:xfrm>
        </p:grpSpPr>
        <p:grpSp>
          <p:nvGrpSpPr>
            <p:cNvPr id="65" name="グループ化 64"/>
            <p:cNvGrpSpPr/>
            <p:nvPr/>
          </p:nvGrpSpPr>
          <p:grpSpPr>
            <a:xfrm>
              <a:off x="1011289" y="4286256"/>
              <a:ext cx="3400417" cy="1857388"/>
              <a:chOff x="1011289" y="4286256"/>
              <a:chExt cx="3400417" cy="1857388"/>
            </a:xfrm>
          </p:grpSpPr>
          <p:sp>
            <p:nvSpPr>
              <p:cNvPr id="54" name="角丸四角形 53"/>
              <p:cNvSpPr/>
              <p:nvPr/>
            </p:nvSpPr>
            <p:spPr>
              <a:xfrm>
                <a:off x="1011289" y="4286256"/>
                <a:ext cx="3400417" cy="185738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grpSp>
            <p:nvGrpSpPr>
              <p:cNvPr id="61" name="グループ化 69"/>
              <p:cNvGrpSpPr/>
              <p:nvPr/>
            </p:nvGrpSpPr>
            <p:grpSpPr>
              <a:xfrm>
                <a:off x="1541497" y="4553161"/>
                <a:ext cx="2340000" cy="810000"/>
                <a:chOff x="540000" y="4320000"/>
                <a:chExt cx="2340000" cy="810000"/>
              </a:xfrm>
            </p:grpSpPr>
            <p:sp>
              <p:nvSpPr>
                <p:cNvPr id="13" name="円/楕円 12"/>
                <p:cNvSpPr/>
                <p:nvPr/>
              </p:nvSpPr>
              <p:spPr>
                <a:xfrm>
                  <a:off x="540000" y="486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1080000" y="486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1620000" y="486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2160000" y="486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2700000" y="486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a:off x="1620000" y="432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p:cNvCxnSpPr/>
                <p:nvPr/>
              </p:nvCxnSpPr>
              <p:spPr>
                <a:xfrm rot="2700000">
                  <a:off x="1530000" y="450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rot="-2700000">
                  <a:off x="1260000" y="477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rot="-2700000">
                  <a:off x="720000" y="477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rot="-2700000">
                  <a:off x="1800000" y="477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rot="-2700000">
                  <a:off x="2340000" y="477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grpSp>
          <p:sp>
            <p:nvSpPr>
              <p:cNvPr id="58" name="正方形/長方形 57"/>
              <p:cNvSpPr/>
              <p:nvPr/>
            </p:nvSpPr>
            <p:spPr>
              <a:xfrm>
                <a:off x="1342372" y="5291964"/>
                <a:ext cx="2738250" cy="584775"/>
              </a:xfrm>
              <a:prstGeom prst="rect">
                <a:avLst/>
              </a:prstGeom>
            </p:spPr>
            <p:txBody>
              <a:bodyPr wrap="none">
                <a:spAutoFit/>
              </a:bodyPr>
              <a:lstStyle/>
              <a:p>
                <a:r>
                  <a:rPr lang="en-US" altLang="ja-JP" sz="3200" dirty="0" smtClean="0"/>
                  <a:t>E</a:t>
                </a:r>
                <a:r>
                  <a:rPr lang="en-US" altLang="ja-JP" sz="3200" baseline="-25000" dirty="0" smtClean="0"/>
                  <a:t>6</a:t>
                </a:r>
                <a:r>
                  <a:rPr lang="en-US" altLang="ja-JP" sz="3200" dirty="0" smtClean="0"/>
                  <a:t> </a:t>
                </a:r>
                <a:r>
                  <a:rPr lang="ja-JP" altLang="en-US" sz="3200" dirty="0" smtClean="0"/>
                  <a:t>大統一理論</a:t>
                </a:r>
              </a:p>
            </p:txBody>
          </p:sp>
        </p:grpSp>
        <p:grpSp>
          <p:nvGrpSpPr>
            <p:cNvPr id="64" name="グループ化 63"/>
            <p:cNvGrpSpPr/>
            <p:nvPr/>
          </p:nvGrpSpPr>
          <p:grpSpPr>
            <a:xfrm>
              <a:off x="5345530" y="4286256"/>
              <a:ext cx="2787181" cy="1857388"/>
              <a:chOff x="5345530" y="4286256"/>
              <a:chExt cx="2787181" cy="1857388"/>
            </a:xfrm>
          </p:grpSpPr>
          <p:sp>
            <p:nvSpPr>
              <p:cNvPr id="56" name="角丸四角形 55"/>
              <p:cNvSpPr/>
              <p:nvPr/>
            </p:nvSpPr>
            <p:spPr>
              <a:xfrm>
                <a:off x="5345530" y="4286256"/>
                <a:ext cx="2787181" cy="185738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grpSp>
            <p:nvGrpSpPr>
              <p:cNvPr id="63" name="グループ化 70"/>
              <p:cNvGrpSpPr/>
              <p:nvPr/>
            </p:nvGrpSpPr>
            <p:grpSpPr>
              <a:xfrm>
                <a:off x="6109120" y="4553161"/>
                <a:ext cx="1260000" cy="810000"/>
                <a:chOff x="4860000" y="4320000"/>
                <a:chExt cx="1260000" cy="810000"/>
              </a:xfrm>
            </p:grpSpPr>
            <p:sp>
              <p:nvSpPr>
                <p:cNvPr id="18" name="円/楕円 17"/>
                <p:cNvSpPr/>
                <p:nvPr/>
              </p:nvSpPr>
              <p:spPr>
                <a:xfrm>
                  <a:off x="5400000" y="486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4860000" y="486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a:off x="5940000" y="4320000"/>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9" name="直線コネクタ 28"/>
                <p:cNvCxnSpPr/>
                <p:nvPr/>
              </p:nvCxnSpPr>
              <p:spPr>
                <a:xfrm rot="-2700000">
                  <a:off x="5040000" y="4770000"/>
                  <a:ext cx="360000" cy="360000"/>
                </a:xfrm>
                <a:prstGeom prst="line">
                  <a:avLst/>
                </a:prstGeom>
                <a:ln w="50800"/>
              </p:spPr>
              <p:style>
                <a:lnRef idx="1">
                  <a:schemeClr val="accent1"/>
                </a:lnRef>
                <a:fillRef idx="0">
                  <a:schemeClr val="accent1"/>
                </a:fillRef>
                <a:effectRef idx="0">
                  <a:schemeClr val="accent1"/>
                </a:effectRef>
                <a:fontRef idx="minor">
                  <a:schemeClr val="tx1"/>
                </a:fontRef>
              </p:style>
            </p:cxnSp>
          </p:grpSp>
          <p:sp>
            <p:nvSpPr>
              <p:cNvPr id="59" name="正方形/長方形 58"/>
              <p:cNvSpPr/>
              <p:nvPr/>
            </p:nvSpPr>
            <p:spPr>
              <a:xfrm>
                <a:off x="5575180" y="5291964"/>
                <a:ext cx="2327881" cy="584775"/>
              </a:xfrm>
              <a:prstGeom prst="rect">
                <a:avLst/>
              </a:prstGeom>
            </p:spPr>
            <p:txBody>
              <a:bodyPr wrap="none">
                <a:spAutoFit/>
              </a:bodyPr>
              <a:lstStyle/>
              <a:p>
                <a:r>
                  <a:rPr lang="en-US" altLang="ja-JP" sz="3200" dirty="0" smtClean="0"/>
                  <a:t>E</a:t>
                </a:r>
                <a:r>
                  <a:rPr lang="en-US" altLang="ja-JP" sz="3200" baseline="-25000" dirty="0" smtClean="0"/>
                  <a:t>3</a:t>
                </a:r>
                <a:r>
                  <a:rPr lang="en-US" altLang="ja-JP" sz="3200" dirty="0" smtClean="0"/>
                  <a:t> </a:t>
                </a:r>
                <a:r>
                  <a:rPr lang="ja-JP" altLang="en-US" sz="3200" dirty="0" smtClean="0"/>
                  <a:t>標準模型</a:t>
                </a:r>
              </a:p>
            </p:txBody>
          </p:sp>
        </p:grpSp>
        <p:sp>
          <p:nvSpPr>
            <p:cNvPr id="66" name="下矢印 65"/>
            <p:cNvSpPr/>
            <p:nvPr/>
          </p:nvSpPr>
          <p:spPr>
            <a:xfrm rot="16200000">
              <a:off x="4636302" y="4975779"/>
              <a:ext cx="484632" cy="478342"/>
            </a:xfrm>
            <a:prstGeom prst="down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8537</TotalTime>
  <Words>667</Words>
  <Application>Microsoft Office PowerPoint</Application>
  <PresentationFormat>画面に合わせる (4:3)</PresentationFormat>
  <Paragraphs>139</Paragraphs>
  <Slides>20</Slides>
  <Notes>1</Notes>
  <HiddenSlides>0</HiddenSlides>
  <MMClips>0</MMClips>
  <ScaleCrop>false</ScaleCrop>
  <HeadingPairs>
    <vt:vector size="4" baseType="variant">
      <vt:variant>
        <vt:lpstr>テーマ</vt:lpstr>
      </vt:variant>
      <vt:variant>
        <vt:i4>1</vt:i4>
      </vt:variant>
      <vt:variant>
        <vt:lpstr>スライド タイトル</vt:lpstr>
      </vt:variant>
      <vt:variant>
        <vt:i4>20</vt:i4>
      </vt:variant>
    </vt:vector>
  </HeadingPairs>
  <TitlesOfParts>
    <vt:vector size="21" baseType="lpstr">
      <vt:lpstr>Office テーマ</vt:lpstr>
      <vt:lpstr>E6 Grand Unified Theory with 3 Generations from Heterotic String</vt:lpstr>
      <vt:lpstr>超弦理論の目標</vt:lpstr>
      <vt:lpstr>標準模型のゲージ群</vt:lpstr>
      <vt:lpstr>標準模型の物質</vt:lpstr>
      <vt:lpstr>物質の統一（E4=A4）</vt:lpstr>
      <vt:lpstr>物質の統一（E5=D5）</vt:lpstr>
      <vt:lpstr>物質の統一（E6）</vt:lpstr>
      <vt:lpstr>超弦理論から標準模型へ</vt:lpstr>
      <vt:lpstr>超弦理論から大統一理論へ</vt:lpstr>
      <vt:lpstr>余分な空間を「コンパクト化」</vt:lpstr>
      <vt:lpstr>要請：随伴表現ヒッグズ場</vt:lpstr>
      <vt:lpstr>要請：超対称性</vt:lpstr>
      <vt:lpstr>物理的な要請</vt:lpstr>
      <vt:lpstr>E6 ゲージ対称性</vt:lpstr>
      <vt:lpstr>随伴表現ヒッグズ場</vt:lpstr>
      <vt:lpstr>三世代</vt:lpstr>
      <vt:lpstr>N=1 超対称性</vt:lpstr>
      <vt:lpstr>戦略</vt:lpstr>
      <vt:lpstr>結果</vt:lpstr>
      <vt:lpstr>長時間トークの予定</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cp:lastModifiedBy>sanefumi</cp:lastModifiedBy>
  <cp:revision>558</cp:revision>
  <dcterms:modified xsi:type="dcterms:W3CDTF">2010-12-17T00:21:12Z</dcterms:modified>
</cp:coreProperties>
</file>