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20" r:id="rId2"/>
  </p:sldMasterIdLst>
  <p:notesMasterIdLst>
    <p:notesMasterId r:id="rId9"/>
  </p:notesMasterIdLst>
  <p:sldIdLst>
    <p:sldId id="256" r:id="rId3"/>
    <p:sldId id="311" r:id="rId4"/>
    <p:sldId id="312" r:id="rId5"/>
    <p:sldId id="314" r:id="rId6"/>
    <p:sldId id="315" r:id="rId7"/>
    <p:sldId id="316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707" autoAdjust="0"/>
  </p:normalViewPr>
  <p:slideViewPr>
    <p:cSldViewPr>
      <p:cViewPr varScale="1">
        <p:scale>
          <a:sx n="74" d="100"/>
          <a:sy n="74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29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56E54-45A9-4180-8F44-8978DEA17625}" type="datetimeFigureOut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99A64-3D13-401A-9714-D43A1BD0397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99A64-3D13-401A-9714-D43A1BD0397C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99A64-3D13-401A-9714-D43A1BD0397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99A64-3D13-401A-9714-D43A1BD0397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99A64-3D13-401A-9714-D43A1BD0397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99A64-3D13-401A-9714-D43A1BD0397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99A64-3D13-401A-9714-D43A1BD0397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2010/12/17 @</a:t>
            </a:r>
            <a:r>
              <a:rPr kumimoji="1" lang="ja-JP" altLang="en-US" smtClean="0"/>
              <a:t>理研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Susumu Okazawa (KEK)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7234-DD03-4A6A-ABD7-7871D56F484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2010/12/17 @</a:t>
            </a:r>
            <a:r>
              <a:rPr kumimoji="1" lang="ja-JP" altLang="en-US" smtClean="0"/>
              <a:t>理研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Susumu Okazawa (KEK)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7234-DD03-4A6A-ABD7-7871D56F484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2010/12/17 @</a:t>
            </a:r>
            <a:r>
              <a:rPr kumimoji="1" lang="ja-JP" altLang="en-US" smtClean="0"/>
              <a:t>理研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Susumu Okazawa (KEK)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7234-DD03-4A6A-ABD7-7871D56F484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2010/12/17 @</a:t>
            </a:r>
            <a:r>
              <a:rPr kumimoji="1" lang="ja-JP" altLang="en-US" smtClean="0"/>
              <a:t>理研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Susumu Okazawa (KEK)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7234-DD03-4A6A-ABD7-7871D56F484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2010/12/17 @</a:t>
            </a:r>
            <a:r>
              <a:rPr kumimoji="1" lang="ja-JP" altLang="en-US" smtClean="0"/>
              <a:t>理研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Susumu Okazawa (KEK)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7234-DD03-4A6A-ABD7-7871D56F484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2010/12/17 @</a:t>
            </a:r>
            <a:r>
              <a:rPr kumimoji="1" lang="ja-JP" altLang="en-US" smtClean="0"/>
              <a:t>理研</a:t>
            </a:r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Susumu Okazawa (KEK)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7234-DD03-4A6A-ABD7-7871D56F484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2010/12/17 @</a:t>
            </a:r>
            <a:r>
              <a:rPr kumimoji="1" lang="ja-JP" altLang="en-US" smtClean="0"/>
              <a:t>理研</a:t>
            </a:r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Susumu Okazawa (KEK)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7234-DD03-4A6A-ABD7-7871D56F484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2010/12/17 @</a:t>
            </a:r>
            <a:r>
              <a:rPr kumimoji="1" lang="ja-JP" altLang="en-US" smtClean="0"/>
              <a:t>理研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1" lang="en-US" altLang="ja-JP" smtClean="0"/>
              <a:t>Susumu Okazawa</a:t>
            </a:r>
            <a:r>
              <a:rPr kumimoji="1" lang="ja-JP" altLang="en-US" smtClean="0"/>
              <a:t> </a:t>
            </a:r>
            <a:r>
              <a:rPr kumimoji="1" lang="en-US" altLang="ja-JP" smtClean="0"/>
              <a:t>(KEK)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7234-DD03-4A6A-ABD7-7871D56F4845}" type="slidenum">
              <a:rPr kumimoji="1" lang="ja-JP" altLang="en-US" smtClean="0"/>
              <a:pPr/>
              <a:t>&lt;#&gt;</a:t>
            </a:fld>
            <a:r>
              <a:rPr kumimoji="1" lang="en-US" altLang="ja-JP" dirty="0" smtClean="0"/>
              <a:t>/19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2010/12/17 @</a:t>
            </a:r>
            <a:r>
              <a:rPr kumimoji="1" lang="ja-JP" altLang="en-US" smtClean="0"/>
              <a:t>理研</a:t>
            </a:r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1" lang="en-US" altLang="ja-JP" smtClean="0"/>
              <a:t>Susumu Okazawa (KEK)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7234-DD03-4A6A-ABD7-7871D56F484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2010/12/17 @</a:t>
            </a:r>
            <a:r>
              <a:rPr kumimoji="1" lang="ja-JP" altLang="en-US" smtClean="0"/>
              <a:t>理研</a:t>
            </a:r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Susumu Okazawa (KEK)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7234-DD03-4A6A-ABD7-7871D56F484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2010/12/17 @</a:t>
            </a:r>
            <a:r>
              <a:rPr kumimoji="1" lang="ja-JP" altLang="en-US" smtClean="0"/>
              <a:t>理研</a:t>
            </a:r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Susumu Okazawa (KEK)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7234-DD03-4A6A-ABD7-7871D56F484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2010/12/17 @</a:t>
            </a:r>
            <a:r>
              <a:rPr kumimoji="1" lang="ja-JP" altLang="en-US" smtClean="0"/>
              <a:t>理研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Susumu Okazawa (KEK)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87234-DD03-4A6A-ABD7-7871D56F484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8136904" cy="2736304"/>
          </a:xfrm>
        </p:spPr>
        <p:txBody>
          <a:bodyPr>
            <a:noAutofit/>
          </a:bodyPr>
          <a:lstStyle/>
          <a:p>
            <a:r>
              <a:rPr lang="en-US" altLang="ja-JP" sz="5400" dirty="0" smtClean="0"/>
              <a:t>Black Holes </a:t>
            </a:r>
            <a:br>
              <a:rPr lang="en-US" altLang="ja-JP" sz="5400" dirty="0" smtClean="0"/>
            </a:br>
            <a:r>
              <a:rPr lang="en-US" altLang="ja-JP" sz="5400" dirty="0" smtClean="0"/>
              <a:t>and </a:t>
            </a:r>
            <a:br>
              <a:rPr lang="en-US" altLang="ja-JP" sz="5400" dirty="0" smtClean="0"/>
            </a:br>
            <a:r>
              <a:rPr lang="en-US" altLang="ja-JP" sz="5400" dirty="0" smtClean="0"/>
              <a:t>the Fluctuation Theorem 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99592" y="4653136"/>
            <a:ext cx="7560840" cy="1008112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2800" b="1" dirty="0" smtClean="0">
                <a:solidFill>
                  <a:schemeClr val="accent1"/>
                </a:solidFill>
              </a:rPr>
              <a:t>Susumu </a:t>
            </a:r>
            <a:r>
              <a:rPr lang="en-US" altLang="ja-JP" sz="2800" b="1" dirty="0" err="1" smtClean="0">
                <a:solidFill>
                  <a:schemeClr val="accent1"/>
                </a:solidFill>
              </a:rPr>
              <a:t>Okazawa</a:t>
            </a:r>
            <a:r>
              <a:rPr lang="en-US" altLang="ja-JP" sz="2800" b="1" dirty="0" smtClean="0">
                <a:solidFill>
                  <a:schemeClr val="accent1"/>
                </a:solidFill>
              </a:rPr>
              <a:t> </a:t>
            </a:r>
            <a:r>
              <a:rPr lang="en-US" altLang="ja-JP" sz="1800" b="1" dirty="0" smtClean="0">
                <a:solidFill>
                  <a:schemeClr val="tx1"/>
                </a:solidFill>
              </a:rPr>
              <a:t>(</a:t>
            </a:r>
            <a:r>
              <a:rPr lang="ja-JP" altLang="en-US" sz="1800" b="1" dirty="0" smtClean="0">
                <a:solidFill>
                  <a:schemeClr val="tx1"/>
                </a:solidFill>
              </a:rPr>
              <a:t>総研大</a:t>
            </a:r>
            <a:r>
              <a:rPr lang="en-US" altLang="ja-JP" sz="1800" b="1" dirty="0" smtClean="0">
                <a:solidFill>
                  <a:schemeClr val="tx1"/>
                </a:solidFill>
              </a:rPr>
              <a:t>,</a:t>
            </a:r>
            <a:r>
              <a:rPr lang="ja-JP" altLang="en-US" sz="1800" b="1" dirty="0" smtClean="0">
                <a:solidFill>
                  <a:schemeClr val="tx1"/>
                </a:solidFill>
              </a:rPr>
              <a:t> </a:t>
            </a:r>
            <a:r>
              <a:rPr lang="en-US" altLang="ja-JP" sz="1800" b="1" dirty="0" smtClean="0">
                <a:solidFill>
                  <a:schemeClr val="tx1"/>
                </a:solidFill>
              </a:rPr>
              <a:t>KEK)</a:t>
            </a:r>
          </a:p>
          <a:p>
            <a:pPr algn="r"/>
            <a:r>
              <a:rPr lang="en-US" altLang="ja-JP" sz="1600" b="1" dirty="0" smtClean="0">
                <a:solidFill>
                  <a:schemeClr val="tx1"/>
                </a:solidFill>
              </a:rPr>
              <a:t>with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 </a:t>
            </a:r>
            <a:r>
              <a:rPr lang="en-US" altLang="ja-JP" sz="1600" b="1" dirty="0" smtClean="0">
                <a:solidFill>
                  <a:schemeClr val="accent1"/>
                </a:solidFill>
              </a:rPr>
              <a:t>Satoshi </a:t>
            </a:r>
            <a:r>
              <a:rPr lang="en-US" altLang="ja-JP" sz="1600" b="1" dirty="0" err="1" smtClean="0">
                <a:solidFill>
                  <a:schemeClr val="accent1"/>
                </a:solidFill>
              </a:rPr>
              <a:t>Iso</a:t>
            </a:r>
            <a:r>
              <a:rPr lang="en-US" altLang="ja-JP" sz="1600" b="1" dirty="0" smtClean="0">
                <a:solidFill>
                  <a:schemeClr val="accent1"/>
                </a:solidFill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and </a:t>
            </a:r>
            <a:r>
              <a:rPr lang="en-US" altLang="ja-JP" sz="1600" b="1" dirty="0" err="1" smtClean="0">
                <a:solidFill>
                  <a:schemeClr val="accent1"/>
                </a:solidFill>
              </a:rPr>
              <a:t>Sen</a:t>
            </a:r>
            <a:r>
              <a:rPr lang="en-US" altLang="ja-JP" sz="1600" b="1" dirty="0" smtClean="0">
                <a:solidFill>
                  <a:schemeClr val="accent1"/>
                </a:solidFill>
              </a:rPr>
              <a:t> Zhang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, 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arXiv:1008.1184 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r"/>
            <a:r>
              <a:rPr lang="en-US" altLang="ja-JP" sz="1600" b="1" dirty="0" smtClean="0">
                <a:solidFill>
                  <a:schemeClr val="tx1"/>
                </a:solidFill>
              </a:rPr>
              <a:t>+</a:t>
            </a:r>
            <a:r>
              <a:rPr lang="en-US" altLang="ja-JP" sz="1600" b="1" dirty="0" smtClean="0">
                <a:solidFill>
                  <a:schemeClr val="accent1"/>
                </a:solidFill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work 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in progress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 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4" name="pptTeX_Preamble" descr="\documentclass[12pt]{jarticle}&#10;\pagestyle{empty}&#10;\usepackage{amsmath}&#10;\usepackage[dvips]{color}" hidden="1"/>
          <p:cNvSpPr txBox="1"/>
          <p:nvPr/>
        </p:nvSpPr>
        <p:spPr>
          <a:xfrm>
            <a:off x="-1651000" y="-635000"/>
            <a:ext cx="1651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2010/12/17 @</a:t>
            </a:r>
            <a:r>
              <a:rPr kumimoji="1" lang="ja-JP" altLang="en-US" smtClean="0"/>
              <a:t>理研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Susumu Okazawa (KEK)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7234-DD03-4A6A-ABD7-7871D56F4845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7" name="コンテンツ プレースホルダ 6"/>
          <p:cNvSpPr txBox="1">
            <a:spLocks/>
          </p:cNvSpPr>
          <p:nvPr/>
        </p:nvSpPr>
        <p:spPr>
          <a:xfrm>
            <a:off x="313184" y="211088"/>
            <a:ext cx="8579296" cy="61702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Backgrounds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lang="en-US" altLang="ja-JP" sz="12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1" lang="en-US" altLang="ja-JP" sz="280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Gravity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" pitchFamily="2" charset="2"/>
              <a:buChar char="u"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Black hole thermodynamics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" pitchFamily="2" charset="2"/>
              <a:buChar char="u"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Hawking radiation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lang="en-US" altLang="ja-JP" dirty="0" smtClean="0"/>
              <a:t>  </a:t>
            </a: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classical gravity + quantum field 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– Planck distribution with temperature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lang="en-US" altLang="ja-JP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lang="en-US" altLang="ja-JP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lang="en-US" altLang="ja-JP" sz="800" noProof="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" pitchFamily="2" charset="2"/>
              <a:buChar char="u"/>
              <a:tabLst/>
              <a:defRPr/>
            </a:pPr>
            <a:r>
              <a:rPr kumimoji="1" lang="en-US" altLang="ja-JP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  <a:r>
              <a:rPr kumimoji="1" lang="en-US" altLang="ja-JP" sz="2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about </a:t>
            </a:r>
            <a:r>
              <a:rPr kumimoji="1" lang="en-US" altLang="ja-JP" sz="2400" b="0" i="0" u="none" strike="noStrike" kern="1200" cap="none" spc="0" normalizeH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non-equilibrium</a:t>
            </a:r>
            <a:r>
              <a:rPr kumimoji="1" lang="en-US" altLang="ja-JP" sz="2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altLang="ja-JP" baseline="0" noProof="0" dirty="0" smtClean="0"/>
              <a:t>  </a:t>
            </a:r>
            <a:r>
              <a:rPr lang="en-US" altLang="ja-JP" dirty="0" smtClean="0"/>
              <a:t>– Asymptotically flat Schwarzschild BHs are </a:t>
            </a:r>
            <a:r>
              <a:rPr lang="en-US" altLang="ja-JP" dirty="0" smtClean="0">
                <a:solidFill>
                  <a:srgbClr val="FF0000"/>
                </a:solidFill>
              </a:rPr>
              <a:t>unstable</a:t>
            </a:r>
            <a:r>
              <a:rPr lang="en-US" altLang="ja-JP" dirty="0" smtClean="0"/>
              <a:t> system, “</a:t>
            </a:r>
            <a:r>
              <a:rPr lang="en-US" altLang="ja-JP" dirty="0" smtClean="0">
                <a:solidFill>
                  <a:srgbClr val="FF0000"/>
                </a:solidFill>
              </a:rPr>
              <a:t>negative specific heat</a:t>
            </a:r>
            <a:r>
              <a:rPr lang="en-US" altLang="ja-JP" dirty="0" smtClean="0"/>
              <a:t>”</a:t>
            </a:r>
            <a:endParaRPr kumimoji="1" lang="en-US" altLang="ja-JP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971600" y="4286817"/>
            <a:ext cx="432048" cy="324036"/>
          </a:xfrm>
          <a:prstGeom prst="rightArrow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 descr="\begin{document}&#10;\begin{align*}&#10;\left\{&#10;\begin{array}{l}&#10;\text{1st law :}\ \frac{\kappa}{8\pi G}\Delta A_{BH}= \Delta M\\&#10;\text{2nd law :}\ \Delta A_{BH} \geq 0&#10;\end{array}&#10;\right.&#10;\end{align*}&#10;\end{document}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21622" y="1700808"/>
            <a:ext cx="2994052" cy="720080"/>
          </a:xfrm>
          <a:prstGeom prst="rect">
            <a:avLst/>
          </a:prstGeom>
        </p:spPr>
      </p:pic>
      <p:pic>
        <p:nvPicPr>
          <p:cNvPr id="14" name="図 13" descr="\begin{document}&#10;\begin{align*}&#10;T_H=\frac{1}{8\pi GM}&#10;\end{align*}&#10;\end{document}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7" y="3377774"/>
            <a:ext cx="1170090" cy="433069"/>
          </a:xfrm>
          <a:prstGeom prst="rect">
            <a:avLst/>
          </a:prstGeom>
        </p:spPr>
      </p:pic>
      <p:pic>
        <p:nvPicPr>
          <p:cNvPr id="15" name="図 14" descr="\begin{document}&#10;\begin{align*}&#10;\left\{&#10;\begin{array}{l}&#10;\text{1st law :}\ T_H \Delta S_{BH}= \Delta M \\&#10;\text{\color{red}generalized 2nd law :}\ \Delta S_{BH}+\Delta S_{\text{matter}} \geq 0&#10;\end{array}&#10;\right.&#10;\end{align*}&#10;\end{document}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4077072"/>
            <a:ext cx="5472608" cy="839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2010/12/17 @</a:t>
            </a:r>
            <a:r>
              <a:rPr kumimoji="1" lang="ja-JP" altLang="en-US" smtClean="0"/>
              <a:t>理研</a:t>
            </a:r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1" lang="en-US" altLang="ja-JP" smtClean="0"/>
              <a:t>Susumu Okazawa (KEK)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7234-DD03-4A6A-ABD7-7871D56F4845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5" name="コンテンツ プレースホルダ 6"/>
          <p:cNvSpPr txBox="1">
            <a:spLocks/>
          </p:cNvSpPr>
          <p:nvPr/>
        </p:nvSpPr>
        <p:spPr>
          <a:xfrm>
            <a:off x="313184" y="211088"/>
            <a:ext cx="8579296" cy="63862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Backgrounds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lang="en-US" altLang="ja-JP" sz="12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1" lang="en-US" altLang="ja-JP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Non-equilibrium physics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u"/>
              <a:defRPr/>
            </a:pP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1" lang="en-US" altLang="ja-JP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Fluctuation Theorem </a:t>
            </a:r>
            <a:r>
              <a:rPr lang="en-US" altLang="ja-JP" sz="1200" dirty="0" smtClean="0">
                <a:solidFill>
                  <a:srgbClr val="00B050"/>
                </a:solidFill>
              </a:rPr>
              <a:t>[Evans, Cohen &amp; Morris ‘93]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altLang="ja-JP" dirty="0" smtClean="0">
                <a:solidFill>
                  <a:schemeClr val="accent5"/>
                </a:solidFill>
              </a:rPr>
              <a:t> </a:t>
            </a:r>
            <a:r>
              <a:rPr lang="en-US" altLang="ja-JP" dirty="0" smtClean="0">
                <a:solidFill>
                  <a:schemeClr val="accent5"/>
                </a:solidFill>
              </a:rPr>
              <a:t> </a:t>
            </a:r>
            <a:r>
              <a:rPr lang="en-US" altLang="ja-JP" dirty="0" smtClean="0"/>
              <a:t>– </a:t>
            </a:r>
            <a:r>
              <a:rPr lang="en-US" altLang="ja-JP" dirty="0" smtClean="0">
                <a:solidFill>
                  <a:schemeClr val="accent1"/>
                </a:solidFill>
              </a:rPr>
              <a:t>non-equilibrium fluctuations </a:t>
            </a:r>
            <a:r>
              <a:rPr lang="en-US" altLang="ja-JP" dirty="0" smtClean="0"/>
              <a:t>satisfy</a:t>
            </a:r>
            <a:endParaRPr lang="en-US" altLang="ja-JP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endParaRPr lang="en-US" altLang="ja-JP" sz="11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endParaRPr lang="en-US" altLang="ja-JP" sz="11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endParaRPr lang="en-US" altLang="ja-JP" sz="11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altLang="ja-JP" dirty="0" smtClean="0">
                <a:solidFill>
                  <a:schemeClr val="accent5"/>
                </a:solidFill>
              </a:rPr>
              <a:t>  </a:t>
            </a:r>
            <a:r>
              <a:rPr lang="en-US" altLang="ja-JP" dirty="0" smtClean="0"/>
              <a:t>– </a:t>
            </a:r>
            <a:r>
              <a:rPr lang="en-US" altLang="ja-JP" dirty="0" smtClean="0">
                <a:solidFill>
                  <a:schemeClr val="accent1"/>
                </a:solidFill>
              </a:rPr>
              <a:t>violation </a:t>
            </a:r>
            <a:r>
              <a:rPr lang="en-US" altLang="ja-JP" dirty="0" smtClean="0"/>
              <a:t>of the second law of </a:t>
            </a:r>
            <a:r>
              <a:rPr lang="en-US" altLang="ja-JP" dirty="0" smtClean="0"/>
              <a:t>thermodynamics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endParaRPr lang="en-US" altLang="ja-JP" dirty="0" smtClean="0">
              <a:solidFill>
                <a:schemeClr val="accent5"/>
              </a:solidFill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altLang="ja-JP" sz="2400" dirty="0" smtClean="0">
                <a:solidFill>
                  <a:schemeClr val="accent1"/>
                </a:solidFill>
              </a:rPr>
              <a:t> The </a:t>
            </a:r>
            <a:r>
              <a:rPr lang="en-US" altLang="ja-JP" sz="2400" dirty="0" smtClean="0">
                <a:solidFill>
                  <a:schemeClr val="accent1"/>
                </a:solidFill>
              </a:rPr>
              <a:t>fluctuation theorem </a:t>
            </a:r>
            <a:r>
              <a:rPr lang="en-US" altLang="ja-JP" sz="2400" dirty="0" smtClean="0">
                <a:solidFill>
                  <a:schemeClr val="accent1"/>
                </a:solidFill>
              </a:rPr>
              <a:t>           The </a:t>
            </a:r>
            <a:r>
              <a:rPr lang="en-US" altLang="ja-JP" sz="2400" dirty="0" smtClean="0">
                <a:solidFill>
                  <a:schemeClr val="accent1"/>
                </a:solidFill>
              </a:rPr>
              <a:t>second law </a:t>
            </a:r>
            <a:r>
              <a:rPr lang="en-US" altLang="ja-JP" sz="2400" dirty="0" smtClean="0">
                <a:solidFill>
                  <a:schemeClr val="accent1"/>
                </a:solidFill>
              </a:rPr>
              <a:t>of thermodynamics</a:t>
            </a:r>
            <a:endParaRPr lang="en-US" altLang="ja-JP" sz="2400" dirty="0" smtClean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altLang="ja-JP" dirty="0" smtClean="0">
                <a:solidFill>
                  <a:srgbClr val="FF0000"/>
                </a:solidFill>
              </a:rPr>
              <a:t>        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altLang="ja-JP" sz="900" dirty="0" smtClean="0">
                <a:solidFill>
                  <a:srgbClr val="FF0000"/>
                </a:solidFill>
              </a:rPr>
              <a:t>  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altLang="ja-JP" b="1" dirty="0" smtClean="0">
                <a:solidFill>
                  <a:srgbClr val="FF0000"/>
                </a:solidFill>
              </a:rPr>
              <a:t>           Microscopic</a:t>
            </a:r>
            <a:r>
              <a:rPr lang="en-US" altLang="ja-JP" b="1" dirty="0" smtClean="0">
                <a:solidFill>
                  <a:srgbClr val="FF0000"/>
                </a:solidFill>
              </a:rPr>
              <a:t>, Equality   </a:t>
            </a:r>
            <a:r>
              <a:rPr lang="en-US" altLang="ja-JP" b="1" dirty="0" smtClean="0">
                <a:solidFill>
                  <a:srgbClr val="FF0000"/>
                </a:solidFill>
              </a:rPr>
              <a:t>                                           </a:t>
            </a:r>
            <a:r>
              <a:rPr lang="en-US" altLang="ja-JP" b="1" dirty="0" smtClean="0">
                <a:solidFill>
                  <a:srgbClr val="FF0000"/>
                </a:solidFill>
              </a:rPr>
              <a:t>Macroscopic, Inequality</a:t>
            </a:r>
            <a:endParaRPr lang="en-US" altLang="ja-JP" dirty="0" smtClean="0">
              <a:solidFill>
                <a:schemeClr val="accent5"/>
              </a:solidFill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endParaRPr lang="en-US" altLang="ja-JP" dirty="0" smtClean="0">
              <a:solidFill>
                <a:schemeClr val="accent5"/>
              </a:solidFill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altLang="ja-JP" dirty="0" smtClean="0"/>
              <a:t>  – </a:t>
            </a:r>
            <a:r>
              <a:rPr lang="en-US" altLang="ja-JP" dirty="0" smtClean="0"/>
              <a:t>A bridge between microscopic theory with </a:t>
            </a:r>
            <a:r>
              <a:rPr lang="en-US" altLang="ja-JP" b="1" dirty="0" smtClean="0">
                <a:solidFill>
                  <a:schemeClr val="accent1"/>
                </a:solidFill>
              </a:rPr>
              <a:t>time reversal symmetry </a:t>
            </a:r>
          </a:p>
          <a:p>
            <a:pPr marL="274320" lvl="0" indent="-274320" algn="r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altLang="ja-JP" dirty="0" smtClean="0"/>
              <a:t>and</a:t>
            </a:r>
            <a:r>
              <a:rPr lang="en-US" altLang="ja-JP" dirty="0" smtClean="0">
                <a:solidFill>
                  <a:schemeClr val="accent1"/>
                </a:solidFill>
              </a:rPr>
              <a:t> </a:t>
            </a:r>
            <a:r>
              <a:rPr lang="en-US" altLang="ja-JP" b="1" dirty="0" smtClean="0">
                <a:solidFill>
                  <a:schemeClr val="accent1"/>
                </a:solidFill>
              </a:rPr>
              <a:t>the second law of </a:t>
            </a:r>
            <a:r>
              <a:rPr lang="en-US" altLang="ja-JP" b="1" dirty="0" smtClean="0">
                <a:solidFill>
                  <a:schemeClr val="accent1"/>
                </a:solidFill>
              </a:rPr>
              <a:t>thermodynamics</a:t>
            </a:r>
            <a:endParaRPr lang="en-US" altLang="ja-JP" b="1" dirty="0" smtClean="0">
              <a:solidFill>
                <a:schemeClr val="accent1"/>
              </a:solidFill>
            </a:endParaRPr>
          </a:p>
        </p:txBody>
      </p:sp>
      <p:pic>
        <p:nvPicPr>
          <p:cNvPr id="10" name="図 9" descr="\begin{document}&#10;\begin{align*}&#10;\frac{\text{Prob}(\text{entropy difference}= \Delta S)}{&#10;\text{Prob}(\text{entropy difference}= -\Delta S)}&#10;=e^{\Delta S} &#10;\end{align*}&#10;\end{document}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918" y="2664141"/>
            <a:ext cx="4320322" cy="602698"/>
          </a:xfrm>
          <a:prstGeom prst="rect">
            <a:avLst/>
          </a:prstGeom>
        </p:spPr>
      </p:pic>
      <p:sp>
        <p:nvSpPr>
          <p:cNvPr id="11" name="角丸四角形 10"/>
          <p:cNvSpPr/>
          <p:nvPr/>
        </p:nvSpPr>
        <p:spPr>
          <a:xfrm>
            <a:off x="6876256" y="404664"/>
            <a:ext cx="2077346" cy="2160240"/>
          </a:xfrm>
          <a:prstGeom prst="roundRect">
            <a:avLst>
              <a:gd name="adj" fmla="val 6804"/>
            </a:avLst>
          </a:prstGeom>
          <a:gradFill flip="none" rotWithShape="1">
            <a:gsLst>
              <a:gs pos="20000">
                <a:schemeClr val="accent3">
                  <a:lumMod val="60000"/>
                  <a:lumOff val="40000"/>
                  <a:alpha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左右矢印 13"/>
          <p:cNvSpPr/>
          <p:nvPr/>
        </p:nvSpPr>
        <p:spPr>
          <a:xfrm rot="2756064">
            <a:off x="7676903" y="1655721"/>
            <a:ext cx="177155" cy="99570"/>
          </a:xfrm>
          <a:prstGeom prst="left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7585450" y="1762136"/>
            <a:ext cx="124536" cy="124536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 rot="5400000">
            <a:off x="7187900" y="1359016"/>
            <a:ext cx="1656186" cy="467563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rot="10800000" flipV="1">
            <a:off x="7569198" y="2044594"/>
            <a:ext cx="437150" cy="1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右矢印 19"/>
          <p:cNvSpPr/>
          <p:nvPr/>
        </p:nvSpPr>
        <p:spPr>
          <a:xfrm rot="2797224">
            <a:off x="7467881" y="1865671"/>
            <a:ext cx="95235" cy="56029"/>
          </a:xfrm>
          <a:prstGeom prst="rightArrow">
            <a:avLst/>
          </a:prstGeom>
          <a:solidFill>
            <a:schemeClr val="tx2"/>
          </a:solidFill>
          <a:ln w="158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/>
          <p:cNvCxnSpPr/>
          <p:nvPr/>
        </p:nvCxnSpPr>
        <p:spPr>
          <a:xfrm rot="5400000">
            <a:off x="7445194" y="2033725"/>
            <a:ext cx="401165" cy="1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rot="5400000">
            <a:off x="7286612" y="1679320"/>
            <a:ext cx="1244777" cy="1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rot="5400000">
            <a:off x="7712450" y="741524"/>
            <a:ext cx="393088" cy="1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右矢印 23"/>
          <p:cNvSpPr/>
          <p:nvPr/>
        </p:nvSpPr>
        <p:spPr>
          <a:xfrm>
            <a:off x="7873482" y="2204864"/>
            <a:ext cx="327573" cy="196544"/>
          </a:xfrm>
          <a:prstGeom prst="rightArrow">
            <a:avLst/>
          </a:prstGeom>
          <a:solidFill>
            <a:schemeClr val="accent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コネクタ 25"/>
          <p:cNvCxnSpPr/>
          <p:nvPr/>
        </p:nvCxnSpPr>
        <p:spPr>
          <a:xfrm rot="5400000">
            <a:off x="7348030" y="2084745"/>
            <a:ext cx="521635" cy="147264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弧 26"/>
          <p:cNvSpPr/>
          <p:nvPr/>
        </p:nvSpPr>
        <p:spPr>
          <a:xfrm rot="5400000">
            <a:off x="6688246" y="226316"/>
            <a:ext cx="2448272" cy="1177770"/>
          </a:xfrm>
          <a:prstGeom prst="arc">
            <a:avLst>
              <a:gd name="adj1" fmla="val 16228183"/>
              <a:gd name="adj2" fmla="val 5339085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9050">
            <a:solidFill>
              <a:schemeClr val="accent1">
                <a:lumMod val="40000"/>
                <a:lumOff val="60000"/>
                <a:alpha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図 31" descr="\begin{document}&#10;\begin{align*}&#10;\tfrac{\rho(\Delta S)}{\rho(-\Delta S)}&amp;=e^{\Delta S}&#10;\end{align*}&#10;\end{document}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72511" y="4521560"/>
            <a:ext cx="1656184" cy="455869"/>
          </a:xfrm>
          <a:prstGeom prst="rect">
            <a:avLst/>
          </a:prstGeom>
        </p:spPr>
      </p:pic>
      <p:pic>
        <p:nvPicPr>
          <p:cNvPr id="33" name="図 32" descr="\begin{document}&#10;\begin{align*}&#10;\Delta S \geq 0&#10;\end{align*}&#10;\end{document}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20407" y="4675967"/>
            <a:ext cx="809309" cy="216024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335678" y="4057309"/>
            <a:ext cx="3281924" cy="13674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4152831" y="4055851"/>
            <a:ext cx="4680520" cy="13674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7" name="図 36" descr="\begin{document}&#10;\begin{align*}&#10;\supset&#10;\end{align*}&#10;\end{document}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71555" y="4612591"/>
            <a:ext cx="247650" cy="238500"/>
          </a:xfrm>
          <a:prstGeom prst="rect">
            <a:avLst/>
          </a:prstGeom>
        </p:spPr>
      </p:pic>
      <p:sp>
        <p:nvSpPr>
          <p:cNvPr id="25" name="円/楕円 24"/>
          <p:cNvSpPr/>
          <p:nvPr/>
        </p:nvSpPr>
        <p:spPr>
          <a:xfrm>
            <a:off x="7325046" y="581451"/>
            <a:ext cx="1174736" cy="47740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3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accent1">
                <a:lumMod val="40000"/>
                <a:lumOff val="6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2010/12/17 @</a:t>
            </a:r>
            <a:r>
              <a:rPr kumimoji="1" lang="ja-JP" altLang="en-US" smtClean="0"/>
              <a:t>理研</a:t>
            </a:r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1" lang="en-US" altLang="ja-JP" smtClean="0"/>
              <a:t>Susumu Okazawa (KEK)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7234-DD03-4A6A-ABD7-7871D56F4845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5" name="コンテンツ プレースホルダ 6"/>
          <p:cNvSpPr txBox="1">
            <a:spLocks/>
          </p:cNvSpPr>
          <p:nvPr/>
        </p:nvSpPr>
        <p:spPr>
          <a:xfrm>
            <a:off x="313184" y="211088"/>
            <a:ext cx="8579296" cy="62422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Motivations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lang="en-US" altLang="ja-JP" sz="12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u"/>
              <a:defRPr/>
            </a:pPr>
            <a:r>
              <a:rPr lang="en-US" altLang="ja-JP" sz="2400" dirty="0" smtClean="0"/>
              <a:t>We want to investigate </a:t>
            </a:r>
            <a:r>
              <a:rPr lang="en-US" altLang="ja-JP" sz="2400" dirty="0" smtClean="0">
                <a:solidFill>
                  <a:schemeClr val="accent1"/>
                </a:solidFill>
              </a:rPr>
              <a:t>non-equilibrium</a:t>
            </a:r>
            <a:r>
              <a:rPr lang="en-US" altLang="ja-JP" sz="2400" dirty="0" smtClean="0"/>
              <a:t> nature of black holes 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altLang="ja-JP" sz="2000" dirty="0" smtClean="0"/>
              <a:t>  – cf. Einstein’s theory of Brownian motion, </a:t>
            </a:r>
            <a:r>
              <a:rPr lang="en-US" altLang="ja-JP" sz="2000" dirty="0" smtClean="0">
                <a:solidFill>
                  <a:schemeClr val="accent1"/>
                </a:solidFill>
              </a:rPr>
              <a:t>fluctuations are important 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altLang="ja-JP" sz="2000" dirty="0" smtClean="0"/>
              <a:t>  – Analyzing an asymptotically flat BH as a thermodynamically </a:t>
            </a:r>
            <a:r>
              <a:rPr lang="en-US" altLang="ja-JP" sz="2000" dirty="0" smtClean="0">
                <a:solidFill>
                  <a:schemeClr val="accent1"/>
                </a:solidFill>
              </a:rPr>
              <a:t>unstable</a:t>
            </a:r>
            <a:r>
              <a:rPr lang="en-US" altLang="ja-JP" sz="2000" dirty="0" smtClean="0"/>
              <a:t> system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endParaRPr lang="en-US" altLang="ja-JP" sz="8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endParaRPr lang="en-US" altLang="ja-JP" sz="8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u"/>
              <a:defRPr/>
            </a:pPr>
            <a:r>
              <a:rPr lang="en-US" altLang="ja-JP" sz="2400" dirty="0" smtClean="0"/>
              <a:t>We apply the fluctuation theorem to BH with matter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altLang="ja-JP" sz="2000" dirty="0" smtClean="0"/>
              <a:t>  – We expect to see </a:t>
            </a:r>
            <a:r>
              <a:rPr lang="en-US" altLang="ja-JP" sz="2000" dirty="0" smtClean="0">
                <a:solidFill>
                  <a:schemeClr val="accent1"/>
                </a:solidFill>
              </a:rPr>
              <a:t>entropy decreasing probability 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altLang="ja-JP" sz="2000" dirty="0" smtClean="0">
                <a:solidFill>
                  <a:schemeClr val="accent1"/>
                </a:solidFill>
              </a:rPr>
              <a:t>  </a:t>
            </a:r>
            <a:r>
              <a:rPr lang="en-US" altLang="ja-JP" sz="2000" dirty="0" smtClean="0"/>
              <a:t>– We expect to get </a:t>
            </a:r>
            <a:r>
              <a:rPr lang="en-US" altLang="ja-JP" sz="2000" dirty="0" smtClean="0">
                <a:solidFill>
                  <a:schemeClr val="accent1"/>
                </a:solidFill>
              </a:rPr>
              <a:t>the generalized second law</a:t>
            </a:r>
            <a:r>
              <a:rPr lang="en-US" altLang="ja-JP" sz="2000" dirty="0" smtClean="0"/>
              <a:t> as a </a:t>
            </a:r>
            <a:r>
              <a:rPr lang="en-US" altLang="ja-JP" sz="2000" dirty="0" smtClean="0">
                <a:solidFill>
                  <a:schemeClr val="accent1"/>
                </a:solidFill>
              </a:rPr>
              <a:t>corollary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u"/>
              <a:defRPr/>
            </a:pP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Ambitions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altLang="ja-JP" dirty="0" smtClean="0"/>
              <a:t>  </a:t>
            </a:r>
            <a:r>
              <a:rPr lang="en-US" altLang="ja-JP" sz="2000" dirty="0" smtClean="0"/>
              <a:t>– Information loss problem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altLang="ja-JP" sz="2000" dirty="0" smtClean="0"/>
              <a:t>  – Connection between Jacobson’s idea “the Einstein equation of states”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altLang="ja-JP" sz="2000" dirty="0" smtClean="0"/>
              <a:t>  – Application for gauge/gravity duality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2010/12/17 @</a:t>
            </a:r>
            <a:r>
              <a:rPr kumimoji="1" lang="ja-JP" altLang="en-US" smtClean="0"/>
              <a:t>理研</a:t>
            </a:r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1" lang="en-US" altLang="ja-JP" smtClean="0"/>
              <a:t>Susumu Okazawa (KEK)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7234-DD03-4A6A-ABD7-7871D56F4845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5" name="コンテンツ プレースホルダ 6"/>
          <p:cNvSpPr txBox="1">
            <a:spLocks/>
          </p:cNvSpPr>
          <p:nvPr/>
        </p:nvSpPr>
        <p:spPr>
          <a:xfrm>
            <a:off x="313184" y="211088"/>
            <a:ext cx="8579296" cy="62422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Outline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lang="en-US" altLang="ja-JP" sz="8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u"/>
              <a:defRPr/>
            </a:pPr>
            <a:r>
              <a:rPr lang="en-US" altLang="ja-JP" sz="2400" dirty="0" smtClean="0"/>
              <a:t>We will consider a spherically symmetric BH with scalar field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endParaRPr lang="en-US" altLang="ja-JP" sz="800" dirty="0" smtClean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u"/>
              <a:defRPr/>
            </a:pPr>
            <a:r>
              <a:rPr lang="en-US" altLang="ja-JP" sz="2400" dirty="0" smtClean="0"/>
              <a:t>Construct an effective EOM of scalar field near the horizon</a:t>
            </a:r>
          </a:p>
          <a:p>
            <a:pPr marL="274320" indent="-274320" algn="r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altLang="ja-JP" sz="1200" dirty="0" smtClean="0"/>
              <a:t>cf. real -time </a:t>
            </a:r>
            <a:r>
              <a:rPr lang="en-US" altLang="ja-JP" sz="1200" dirty="0" err="1" smtClean="0"/>
              <a:t>AdS</a:t>
            </a:r>
            <a:r>
              <a:rPr lang="en-US" altLang="ja-JP" sz="1200" dirty="0" smtClean="0"/>
              <a:t>/CFT </a:t>
            </a:r>
            <a:r>
              <a:rPr lang="en-US" altLang="ja-JP" sz="1200" dirty="0" smtClean="0">
                <a:solidFill>
                  <a:srgbClr val="00B050"/>
                </a:solidFill>
              </a:rPr>
              <a:t> [Herzog, Son ’03 , Son, </a:t>
            </a:r>
            <a:r>
              <a:rPr lang="en-US" altLang="ja-JP" sz="1200" dirty="0" err="1" smtClean="0">
                <a:solidFill>
                  <a:srgbClr val="00B050"/>
                </a:solidFill>
              </a:rPr>
              <a:t>Teaney</a:t>
            </a:r>
            <a:r>
              <a:rPr lang="en-US" altLang="ja-JP" sz="1200" dirty="0" smtClean="0">
                <a:solidFill>
                  <a:srgbClr val="00B050"/>
                </a:solidFill>
              </a:rPr>
              <a:t> ‘09]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endParaRPr lang="en-US" altLang="ja-JP" sz="2400" dirty="0" smtClean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endParaRPr lang="en-US" altLang="ja-JP" sz="2400" dirty="0" smtClean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endParaRPr lang="en-US" altLang="ja-JP" sz="24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endParaRPr lang="en-US" altLang="ja-JP" sz="24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endParaRPr lang="en-US" altLang="ja-JP" sz="8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endParaRPr lang="en-US" altLang="ja-JP" sz="800" dirty="0" smtClean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1958465" y="5347694"/>
            <a:ext cx="477377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/楕円 6"/>
          <p:cNvSpPr/>
          <p:nvPr/>
        </p:nvSpPr>
        <p:spPr>
          <a:xfrm>
            <a:off x="1688189" y="4960036"/>
            <a:ext cx="792088" cy="79208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\begin{document}&#10;\begin{align*}&#10;r&#10;\end{align*}&#10;\end{document}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5258826"/>
            <a:ext cx="165263" cy="184005"/>
          </a:xfrm>
          <a:prstGeom prst="rect">
            <a:avLst/>
          </a:prstGeom>
        </p:spPr>
      </p:pic>
      <p:pic>
        <p:nvPicPr>
          <p:cNvPr id="10" name="図 9" descr="\begin{document}&#10;\begin{align*}&#10;r=r_H \ (r_\ast\to -\infty)&#10;\end{align*}&#10;\end{document}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5897124"/>
            <a:ext cx="1797305" cy="225798"/>
          </a:xfrm>
          <a:prstGeom prst="rect">
            <a:avLst/>
          </a:prstGeom>
        </p:spPr>
      </p:pic>
      <p:cxnSp>
        <p:nvCxnSpPr>
          <p:cNvPr id="11" name="直線矢印コネクタ 10"/>
          <p:cNvCxnSpPr>
            <a:endCxn id="7" idx="6"/>
          </p:cNvCxnSpPr>
          <p:nvPr/>
        </p:nvCxnSpPr>
        <p:spPr>
          <a:xfrm rot="16200000" flipV="1">
            <a:off x="2232140" y="5604217"/>
            <a:ext cx="514220" cy="1794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フリーフォーム 12"/>
          <p:cNvSpPr/>
          <p:nvPr/>
        </p:nvSpPr>
        <p:spPr>
          <a:xfrm>
            <a:off x="2579903" y="5158304"/>
            <a:ext cx="506031" cy="319357"/>
          </a:xfrm>
          <a:custGeom>
            <a:avLst/>
            <a:gdLst>
              <a:gd name="connsiteX0" fmla="*/ 754602 w 754602"/>
              <a:gd name="connsiteY0" fmla="*/ 347709 h 701336"/>
              <a:gd name="connsiteX1" fmla="*/ 648070 w 754602"/>
              <a:gd name="connsiteY1" fmla="*/ 54746 h 701336"/>
              <a:gd name="connsiteX2" fmla="*/ 541537 w 754602"/>
              <a:gd name="connsiteY2" fmla="*/ 676183 h 701336"/>
              <a:gd name="connsiteX3" fmla="*/ 399495 w 754602"/>
              <a:gd name="connsiteY3" fmla="*/ 54746 h 701336"/>
              <a:gd name="connsiteX4" fmla="*/ 310718 w 754602"/>
              <a:gd name="connsiteY4" fmla="*/ 658427 h 701336"/>
              <a:gd name="connsiteX5" fmla="*/ 186431 w 754602"/>
              <a:gd name="connsiteY5" fmla="*/ 63623 h 701336"/>
              <a:gd name="connsiteX6" fmla="*/ 115409 w 754602"/>
              <a:gd name="connsiteY6" fmla="*/ 658427 h 701336"/>
              <a:gd name="connsiteX7" fmla="*/ 0 w 754602"/>
              <a:gd name="connsiteY7" fmla="*/ 321076 h 70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4602" h="701336">
                <a:moveTo>
                  <a:pt x="754602" y="347709"/>
                </a:moveTo>
                <a:cubicBezTo>
                  <a:pt x="719091" y="173854"/>
                  <a:pt x="683581" y="0"/>
                  <a:pt x="648070" y="54746"/>
                </a:cubicBezTo>
                <a:cubicBezTo>
                  <a:pt x="612559" y="109492"/>
                  <a:pt x="582966" y="676183"/>
                  <a:pt x="541537" y="676183"/>
                </a:cubicBezTo>
                <a:cubicBezTo>
                  <a:pt x="500108" y="676183"/>
                  <a:pt x="437965" y="57705"/>
                  <a:pt x="399495" y="54746"/>
                </a:cubicBezTo>
                <a:cubicBezTo>
                  <a:pt x="361025" y="51787"/>
                  <a:pt x="346229" y="656948"/>
                  <a:pt x="310718" y="658427"/>
                </a:cubicBezTo>
                <a:cubicBezTo>
                  <a:pt x="275207" y="659906"/>
                  <a:pt x="218982" y="63623"/>
                  <a:pt x="186431" y="63623"/>
                </a:cubicBezTo>
                <a:cubicBezTo>
                  <a:pt x="153880" y="63623"/>
                  <a:pt x="146481" y="615518"/>
                  <a:pt x="115409" y="658427"/>
                </a:cubicBezTo>
                <a:cubicBezTo>
                  <a:pt x="84337" y="701336"/>
                  <a:pt x="42168" y="511206"/>
                  <a:pt x="0" y="321076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5" name="直線矢印コネクタ 14"/>
          <p:cNvCxnSpPr/>
          <p:nvPr/>
        </p:nvCxnSpPr>
        <p:spPr>
          <a:xfrm rot="10800000">
            <a:off x="2556302" y="5095174"/>
            <a:ext cx="386674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フリーフォーム 17"/>
          <p:cNvSpPr/>
          <p:nvPr/>
        </p:nvSpPr>
        <p:spPr>
          <a:xfrm>
            <a:off x="4813135" y="5185922"/>
            <a:ext cx="506031" cy="319357"/>
          </a:xfrm>
          <a:custGeom>
            <a:avLst/>
            <a:gdLst>
              <a:gd name="connsiteX0" fmla="*/ 754602 w 754602"/>
              <a:gd name="connsiteY0" fmla="*/ 347709 h 701336"/>
              <a:gd name="connsiteX1" fmla="*/ 648070 w 754602"/>
              <a:gd name="connsiteY1" fmla="*/ 54746 h 701336"/>
              <a:gd name="connsiteX2" fmla="*/ 541537 w 754602"/>
              <a:gd name="connsiteY2" fmla="*/ 676183 h 701336"/>
              <a:gd name="connsiteX3" fmla="*/ 399495 w 754602"/>
              <a:gd name="connsiteY3" fmla="*/ 54746 h 701336"/>
              <a:gd name="connsiteX4" fmla="*/ 310718 w 754602"/>
              <a:gd name="connsiteY4" fmla="*/ 658427 h 701336"/>
              <a:gd name="connsiteX5" fmla="*/ 186431 w 754602"/>
              <a:gd name="connsiteY5" fmla="*/ 63623 h 701336"/>
              <a:gd name="connsiteX6" fmla="*/ 115409 w 754602"/>
              <a:gd name="connsiteY6" fmla="*/ 658427 h 701336"/>
              <a:gd name="connsiteX7" fmla="*/ 0 w 754602"/>
              <a:gd name="connsiteY7" fmla="*/ 321076 h 70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4602" h="701336">
                <a:moveTo>
                  <a:pt x="754602" y="347709"/>
                </a:moveTo>
                <a:cubicBezTo>
                  <a:pt x="719091" y="173854"/>
                  <a:pt x="683581" y="0"/>
                  <a:pt x="648070" y="54746"/>
                </a:cubicBezTo>
                <a:cubicBezTo>
                  <a:pt x="612559" y="109492"/>
                  <a:pt x="582966" y="676183"/>
                  <a:pt x="541537" y="676183"/>
                </a:cubicBezTo>
                <a:cubicBezTo>
                  <a:pt x="500108" y="676183"/>
                  <a:pt x="437965" y="57705"/>
                  <a:pt x="399495" y="54746"/>
                </a:cubicBezTo>
                <a:cubicBezTo>
                  <a:pt x="361025" y="51787"/>
                  <a:pt x="346229" y="656948"/>
                  <a:pt x="310718" y="658427"/>
                </a:cubicBezTo>
                <a:cubicBezTo>
                  <a:pt x="275207" y="659906"/>
                  <a:pt x="218982" y="63623"/>
                  <a:pt x="186431" y="63623"/>
                </a:cubicBezTo>
                <a:cubicBezTo>
                  <a:pt x="153880" y="63623"/>
                  <a:pt x="146481" y="615518"/>
                  <a:pt x="115409" y="658427"/>
                </a:cubicBezTo>
                <a:cubicBezTo>
                  <a:pt x="84337" y="701336"/>
                  <a:pt x="42168" y="511206"/>
                  <a:pt x="0" y="321076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9" name="直線矢印コネクタ 18"/>
          <p:cNvCxnSpPr>
            <a:endCxn id="13" idx="7"/>
          </p:cNvCxnSpPr>
          <p:nvPr/>
        </p:nvCxnSpPr>
        <p:spPr>
          <a:xfrm rot="16200000" flipH="1">
            <a:off x="2278158" y="5002763"/>
            <a:ext cx="507356" cy="9613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rot="10800000">
            <a:off x="4550753" y="5158304"/>
            <a:ext cx="386674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5172191" y="5158304"/>
            <a:ext cx="386674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2883683" y="5024062"/>
            <a:ext cx="216024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 descr="\begin{document}&#10;\begin{align*}&#10;\langle{\color{red}\xi(t)}\rangle =0 \ , \ &#10;\langle{\color{red}\xi(t)\xi(t')}\rangle \simeq2\frac{T_H}{\eta} \delta(t-t')&#10;\end{align*}&#10;\end{document}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4013" y="3244149"/>
            <a:ext cx="3960440" cy="562761"/>
          </a:xfrm>
          <a:prstGeom prst="rect">
            <a:avLst/>
          </a:prstGeom>
        </p:spPr>
      </p:pic>
      <p:pic>
        <p:nvPicPr>
          <p:cNvPr id="32" name="図 31" descr="\begin{document}&#10;\begin{align*}&#10;\langle (\partial_t-\partial_{r_\ast})\phi\rangle_{|_{r_H+\epsilon}} =0&#10;\end{align*}&#10;\end{document}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64223" y="2702033"/>
            <a:ext cx="2411633" cy="315701"/>
          </a:xfrm>
          <a:prstGeom prst="rect">
            <a:avLst/>
          </a:prstGeom>
        </p:spPr>
      </p:pic>
      <p:sp>
        <p:nvSpPr>
          <p:cNvPr id="33" name="テキスト ボックス 32"/>
          <p:cNvSpPr txBox="1"/>
          <p:nvPr/>
        </p:nvSpPr>
        <p:spPr>
          <a:xfrm>
            <a:off x="3635896" y="2585686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accent1"/>
                </a:solidFill>
              </a:rPr>
              <a:t>Ingoing boundary condition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(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friction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)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018762" y="3264931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accent1"/>
                </a:solidFill>
              </a:rPr>
              <a:t>Hawking radiation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(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noise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)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43608" y="43651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err="1" smtClean="0">
                <a:solidFill>
                  <a:schemeClr val="accent1"/>
                </a:solidFill>
              </a:rPr>
              <a:t>Langevin</a:t>
            </a:r>
            <a:r>
              <a:rPr kumimoji="1" lang="en-US" altLang="ja-JP" sz="2400" dirty="0" smtClean="0">
                <a:solidFill>
                  <a:schemeClr val="accent1"/>
                </a:solidFill>
              </a:rPr>
              <a:t> equation</a:t>
            </a:r>
            <a:endParaRPr kumimoji="1" lang="ja-JP" altLang="en-US" sz="2400" dirty="0">
              <a:solidFill>
                <a:schemeClr val="accent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39552" y="2483234"/>
            <a:ext cx="8208912" cy="14401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右矢印 28"/>
          <p:cNvSpPr/>
          <p:nvPr/>
        </p:nvSpPr>
        <p:spPr>
          <a:xfrm rot="5400000">
            <a:off x="2077188" y="4091710"/>
            <a:ext cx="401604" cy="308524"/>
          </a:xfrm>
          <a:prstGeom prst="rightArrow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図 34" descr="\begin{document}&#10;\begin{align*}&#10;\left(\partial_t^2-\partial_{r_\ast}^2+V_l (r) \right)\phi_{l,m}&#10;\end{align*}&#10;\end{document}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73577" y="5556869"/>
            <a:ext cx="1872208" cy="245907"/>
          </a:xfrm>
          <a:prstGeom prst="rect">
            <a:avLst/>
          </a:prstGeom>
        </p:spPr>
      </p:pic>
      <p:pic>
        <p:nvPicPr>
          <p:cNvPr id="36" name="図 35" descr="\begin{document}&#10;\begin{align*}&#10;(\partial_t-\partial_{r_\ast})\phi_{l,m}|_{r=r_H+\epsilon}={\color{red}\xi}&#10;\end{align*}&#10;\end{document}"/>
          <p:cNvPicPr>
            <a:picLocks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530518" y="4523759"/>
            <a:ext cx="2242833" cy="225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2010/12/17 @</a:t>
            </a:r>
            <a:r>
              <a:rPr kumimoji="1" lang="ja-JP" altLang="en-US" smtClean="0"/>
              <a:t>理研</a:t>
            </a:r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1" lang="en-US" altLang="ja-JP" smtClean="0"/>
              <a:t>Susumu Okazawa (KEK)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7234-DD03-4A6A-ABD7-7871D56F4845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5" name="コンテンツ プレースホルダ 6"/>
          <p:cNvSpPr txBox="1">
            <a:spLocks/>
          </p:cNvSpPr>
          <p:nvPr/>
        </p:nvSpPr>
        <p:spPr>
          <a:xfrm>
            <a:off x="313184" y="211088"/>
            <a:ext cx="8830816" cy="62422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Outline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lang="en-US" altLang="ja-JP" sz="800" dirty="0" smtClean="0">
              <a:sym typeface="Wingdings" pitchFamily="2" charset="2"/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u"/>
              <a:defRPr/>
            </a:pPr>
            <a:r>
              <a:rPr lang="en-US" altLang="ja-JP" sz="2400" dirty="0" smtClean="0">
                <a:sym typeface="Wingdings" pitchFamily="2" charset="2"/>
              </a:rPr>
              <a:t>By using 1st law 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altLang="ja-JP" sz="2400" dirty="0" smtClean="0">
                <a:sym typeface="Wingdings" pitchFamily="2" charset="2"/>
              </a:rPr>
              <a:t>  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altLang="ja-JP" sz="2400" dirty="0" smtClean="0">
                <a:sym typeface="Wingdings" pitchFamily="2" charset="2"/>
              </a:rPr>
              <a:t>  </a:t>
            </a:r>
            <a:endParaRPr lang="en-US" altLang="ja-JP" sz="2400" dirty="0" smtClean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endParaRPr lang="en-US" altLang="ja-JP" sz="2400" dirty="0" smtClean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endParaRPr lang="en-US" altLang="ja-JP" sz="24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endParaRPr lang="en-US" altLang="ja-JP" sz="24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endParaRPr lang="en-US" altLang="ja-JP" sz="8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endParaRPr lang="en-US" altLang="ja-JP" sz="800" dirty="0" smtClean="0"/>
          </a:p>
        </p:txBody>
      </p:sp>
      <p:pic>
        <p:nvPicPr>
          <p:cNvPr id="10" name="図 9" descr="\begin{document}&#10;\begin{align*}&#10;\tfrac{\rho(\Delta S_{BH}+\Delta S_{M})}{\rho(-(\Delta S_{BH}+\Delta S_{M}))}&amp;=e^{\Delta S_{BH}+\Delta S_{M}}&#10;\end{align*}&#10;\end{document}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1990299"/>
            <a:ext cx="4392488" cy="527486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755576" y="2595584"/>
            <a:ext cx="5580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accent1"/>
                </a:solidFill>
              </a:rPr>
              <a:t>The fluctuation theorem for BH and matter</a:t>
            </a:r>
            <a:endParaRPr kumimoji="1" lang="ja-JP" altLang="en-US" sz="2400" dirty="0">
              <a:solidFill>
                <a:schemeClr val="accent1"/>
              </a:solidFill>
            </a:endParaRPr>
          </a:p>
        </p:txBody>
      </p:sp>
      <p:pic>
        <p:nvPicPr>
          <p:cNvPr id="14" name="図 13" descr="\begin{document}&#10;\begin{align*}&#10;\langle (\Delta S_{BH}+\Delta S_M)\rangle \geq 0&#10;\end{align*}&#10;\end{document}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7184" y="3896066"/>
            <a:ext cx="2653905" cy="289362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1115616" y="4243328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accent1"/>
                </a:solidFill>
              </a:rPr>
              <a:t>The generalized second law</a:t>
            </a:r>
            <a:endParaRPr kumimoji="1" lang="ja-JP" altLang="en-US" sz="2400" dirty="0">
              <a:solidFill>
                <a:schemeClr val="accent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536998" y="1826378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kumimoji="1" lang="en-US" altLang="ja-JP" sz="2400" dirty="0" smtClean="0">
                <a:solidFill>
                  <a:srgbClr val="FF0000"/>
                </a:solidFill>
              </a:rPr>
              <a:t>Microscopic</a:t>
            </a:r>
          </a:p>
          <a:p>
            <a:pPr>
              <a:buFont typeface="Wingdings" pitchFamily="2" charset="2"/>
              <a:buChar char="u"/>
            </a:pPr>
            <a:endParaRPr kumimoji="1" lang="en-US" altLang="ja-JP" sz="8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u"/>
            </a:pPr>
            <a:r>
              <a:rPr lang="en-US" altLang="ja-JP" sz="2400" dirty="0" smtClean="0">
                <a:solidFill>
                  <a:srgbClr val="FF0000"/>
                </a:solidFill>
              </a:rPr>
              <a:t>Equality</a:t>
            </a:r>
          </a:p>
          <a:p>
            <a:pPr>
              <a:buFont typeface="Wingdings" pitchFamily="2" charset="2"/>
              <a:buChar char="u"/>
            </a:pPr>
            <a:endParaRPr lang="en-US" altLang="ja-JP" sz="800" dirty="0" smtClean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00802" y="493296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kumimoji="1" lang="en-US" altLang="ja-JP" sz="2400" dirty="0" smtClean="0">
                <a:solidFill>
                  <a:schemeClr val="accent1"/>
                </a:solidFill>
              </a:rPr>
              <a:t>Green-Kubo relation</a:t>
            </a:r>
            <a:endParaRPr kumimoji="1" lang="ja-JP" altLang="en-US" sz="2400" dirty="0">
              <a:solidFill>
                <a:schemeClr val="accent1"/>
              </a:solidFill>
            </a:endParaRPr>
          </a:p>
        </p:txBody>
      </p:sp>
      <p:pic>
        <p:nvPicPr>
          <p:cNvPr id="22" name="図 21" descr="\begin{document}&#10;\begin{align*}&#10;{\color{red}L^{(1)}}=\frac{1}{2}\int_0^\infty dtA_{BH}^2 \langle T^r_t(0, r_\epsilon)T^r_t(t, r_\epsilon) \rangle|_{{T=T_H}}&#10;\end{align*}&#10;\end{document}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44874" y="5487424"/>
            <a:ext cx="3715113" cy="465014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1573422" y="5894826"/>
            <a:ext cx="3790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Re</a:t>
            </a:r>
            <a:r>
              <a:rPr kumimoji="1" lang="en-US" altLang="ja-JP" dirty="0" smtClean="0">
                <a:solidFill>
                  <a:srgbClr val="FF0000"/>
                </a:solidFill>
              </a:rPr>
              <a:t>sponse                             </a:t>
            </a:r>
            <a:r>
              <a:rPr kumimoji="1" lang="en-US" altLang="ja-JP" dirty="0" smtClean="0"/>
              <a:t>correlation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768752" y="5408317"/>
            <a:ext cx="262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Extension to 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non-linear response</a:t>
            </a:r>
            <a:endParaRPr lang="ja-JP" altLang="en-US" dirty="0" smtClean="0">
              <a:solidFill>
                <a:srgbClr val="FF0000"/>
              </a:solidFill>
            </a:endParaRPr>
          </a:p>
        </p:txBody>
      </p:sp>
      <p:sp>
        <p:nvSpPr>
          <p:cNvPr id="29" name="右矢印 28"/>
          <p:cNvSpPr/>
          <p:nvPr/>
        </p:nvSpPr>
        <p:spPr>
          <a:xfrm>
            <a:off x="6084168" y="5556736"/>
            <a:ext cx="433506" cy="297694"/>
          </a:xfrm>
          <a:prstGeom prst="rightArrow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652395" y="1701537"/>
            <a:ext cx="8064896" cy="14401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652395" y="3657602"/>
            <a:ext cx="8064896" cy="109944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図 31" descr="\begin{document}&#10;\begin{align*}&#10;\bar{J}=&#10;{\color{red}L^{(1)}}(\beta_H-\beta)+&#10;{\color{red}L^{(2)}}(\beta_H-\beta)^2+&#10;\cdots&#10;\end{align*}&#10;\end{document}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26234" y="5079468"/>
            <a:ext cx="3322706" cy="235245"/>
          </a:xfrm>
          <a:prstGeom prst="rect">
            <a:avLst/>
          </a:prstGeom>
        </p:spPr>
      </p:pic>
      <p:sp>
        <p:nvSpPr>
          <p:cNvPr id="34" name="テキスト ボックス 33"/>
          <p:cNvSpPr txBox="1"/>
          <p:nvPr/>
        </p:nvSpPr>
        <p:spPr>
          <a:xfrm>
            <a:off x="6567442" y="3737814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ja-JP" sz="2400" dirty="0" smtClean="0">
                <a:solidFill>
                  <a:srgbClr val="FF0000"/>
                </a:solidFill>
              </a:rPr>
              <a:t>Macroscopic</a:t>
            </a:r>
          </a:p>
          <a:p>
            <a:pPr>
              <a:buFont typeface="Wingdings" pitchFamily="2" charset="2"/>
              <a:buChar char="u"/>
            </a:pPr>
            <a:endParaRPr lang="en-US" altLang="ja-JP" sz="8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u"/>
            </a:pPr>
            <a:r>
              <a:rPr lang="en-US" altLang="ja-JP" sz="2400" dirty="0" smtClean="0">
                <a:solidFill>
                  <a:srgbClr val="FF0000"/>
                </a:solidFill>
              </a:rPr>
              <a:t>Inequality</a:t>
            </a:r>
            <a:endParaRPr lang="ja-JP" altLang="en-US" sz="2400" dirty="0" smtClean="0">
              <a:solidFill>
                <a:srgbClr val="FF0000"/>
              </a:solidFill>
            </a:endParaRPr>
          </a:p>
        </p:txBody>
      </p:sp>
      <p:pic>
        <p:nvPicPr>
          <p:cNvPr id="35" name="図 34" descr="\begin{document}&#10;\begin{align*}&#10;\frac{1}{T_H}\int_0^\tau dt A_{BH} T^r_t(r_\epsilon)=\Delta S_{BH}&#10;\end{align*}&#10;\end{document}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23025" y="1042345"/>
            <a:ext cx="2736304" cy="505484"/>
          </a:xfrm>
          <a:prstGeom prst="rect">
            <a:avLst/>
          </a:prstGeom>
        </p:spPr>
      </p:pic>
      <p:pic>
        <p:nvPicPr>
          <p:cNvPr id="23" name="図 22" descr="\begin{document}&#10;\begin{align*}&#10;\supset&#10;\end{align*}&#10;\end{document}"/>
          <p:cNvPicPr>
            <a:picLocks/>
          </p:cNvPicPr>
          <p:nvPr/>
        </p:nvPicPr>
        <p:blipFill>
          <a:blip r:embed="rId8" cstate="print"/>
          <a:stretch>
            <a:fillRect/>
          </a:stretch>
        </p:blipFill>
        <p:spPr>
          <a:xfrm rot="5400000">
            <a:off x="4342838" y="3264753"/>
            <a:ext cx="299083" cy="288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T e X T e X >  
     < p r e a m b l e > \ d o c u m e n t c l a s s { j a r t i c l e }  
 \ u s e p a c k a g e { a m s m a t h }  
 \ u s e p a c k a g e { c o l o r }  
 \ p a g e s t y l e { e m p t y } < / p r e a m b l e >  
     < b o d y > \ b e g i n { a l i g n * }    
 \ f r a c { \ k a p p a } { 8 \ p i   G } \ D e l t a   A _ { B H }  
 \ e n d { a l i g n * } < / b o d y >  
     < f c o l o r > F F 0 0 0 0 0 0 < / f c o l o r >  
     < b c o l o r > F F F F F F F F < / b c o l o r >  
     < t r a n s p a r e n t > T r u e < / t r a n s p a r e n t >  
     < r e s o l u t i o n > 1 8 0 0 < / r e s o l u t i o n >  
     < i m a g e h > - 1 < / i m a g e h >  
     < i m a g e w > - 1 < / i m a g e w >  
     < s c a l e > 5 0 < / s c a l e >  
     < c u r s o r > 4 9 < / c u r s o r >  
 < / T e X T e X > 
</file>

<file path=customXml/itemProps1.xml><?xml version="1.0" encoding="utf-8"?>
<ds:datastoreItem xmlns:ds="http://schemas.openxmlformats.org/officeDocument/2006/customXml" ds:itemID="{4CCBA828-3176-4531-B810-B0994956A19E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3160</TotalTime>
  <Words>349</Words>
  <Application>Microsoft Office PowerPoint</Application>
  <PresentationFormat>画面に合わせる (4:3)</PresentationFormat>
  <Paragraphs>108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Black Holes  and  the Fluctuation Theorem </vt:lpstr>
      <vt:lpstr>スライド 1</vt:lpstr>
      <vt:lpstr>スライド 2</vt:lpstr>
      <vt:lpstr>スライド 3</vt:lpstr>
      <vt:lpstr>スライド 4</vt:lpstr>
      <vt:lpstr>スライド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okazawa</dc:creator>
  <cp:lastModifiedBy>susumu</cp:lastModifiedBy>
  <cp:revision>298</cp:revision>
  <dcterms:created xsi:type="dcterms:W3CDTF">2010-10-22T08:06:23Z</dcterms:created>
  <dcterms:modified xsi:type="dcterms:W3CDTF">2010-12-16T13:11:40Z</dcterms:modified>
</cp:coreProperties>
</file>