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8" r:id="rId1"/>
  </p:sldMasterIdLst>
  <p:notesMasterIdLst>
    <p:notesMasterId r:id="rId25"/>
  </p:notesMasterIdLst>
  <p:sldIdLst>
    <p:sldId id="256" r:id="rId2"/>
    <p:sldId id="288" r:id="rId3"/>
    <p:sldId id="289" r:id="rId4"/>
    <p:sldId id="290" r:id="rId5"/>
    <p:sldId id="293" r:id="rId6"/>
    <p:sldId id="294" r:id="rId7"/>
    <p:sldId id="295" r:id="rId8"/>
    <p:sldId id="296" r:id="rId9"/>
    <p:sldId id="305" r:id="rId10"/>
    <p:sldId id="310" r:id="rId11"/>
    <p:sldId id="263" r:id="rId12"/>
    <p:sldId id="312" r:id="rId13"/>
    <p:sldId id="302" r:id="rId14"/>
    <p:sldId id="261" r:id="rId15"/>
    <p:sldId id="275" r:id="rId16"/>
    <p:sldId id="276" r:id="rId17"/>
    <p:sldId id="283" r:id="rId18"/>
    <p:sldId id="284" r:id="rId19"/>
    <p:sldId id="280" r:id="rId20"/>
    <p:sldId id="281" r:id="rId21"/>
    <p:sldId id="308" r:id="rId22"/>
    <p:sldId id="309" r:id="rId23"/>
    <p:sldId id="311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707" autoAdjust="0"/>
  </p:normalViewPr>
  <p:slideViewPr>
    <p:cSldViewPr>
      <p:cViewPr varScale="1">
        <p:scale>
          <a:sx n="79" d="100"/>
          <a:sy n="79" d="100"/>
        </p:scale>
        <p:origin x="-8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29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56E54-45A9-4180-8F44-8978DEA17625}" type="datetimeFigureOut">
              <a:rPr kumimoji="1" lang="ja-JP" altLang="en-US" smtClean="0"/>
              <a:pPr/>
              <a:t>2010/12/19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99A64-3D13-401A-9714-D43A1BD039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9A64-3D13-401A-9714-D43A1BD0397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1" lang="en-US" altLang="ja-JP" smtClean="0"/>
              <a:t>Susumu Okazawa (KEK)</a:t>
            </a:r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Susumu Okazawa (KEK)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Susumu Okazawa (KEK)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Susumu Okazawa (KEK)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1" lang="en-US" altLang="ja-JP" smtClean="0"/>
              <a:t>Susumu Okazawa (KEK)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Susumu Okazawa (KEK)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Susumu Okazawa (KEK)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Susumu </a:t>
            </a:r>
            <a:r>
              <a:rPr kumimoji="1" lang="en-US" altLang="ja-JP" dirty="0" err="1" smtClean="0"/>
              <a:t>Okazawa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&lt;#&gt;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 (KEK)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Susumu Okazawa (KEK)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Susumu Okazawa (KEK)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Susumu Okazawa (KEK)</a:t>
            </a:r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787234-DD03-4A6A-ABD7-7871D56F48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emf"/><Relationship Id="rId11" Type="http://schemas.openxmlformats.org/officeDocument/2006/relationships/image" Target="../media/image52.emf"/><Relationship Id="rId5" Type="http://schemas.openxmlformats.org/officeDocument/2006/relationships/image" Target="../media/image46.emf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emf"/><Relationship Id="rId11" Type="http://schemas.openxmlformats.org/officeDocument/2006/relationships/image" Target="../media/image68.png"/><Relationship Id="rId5" Type="http://schemas.openxmlformats.org/officeDocument/2006/relationships/image" Target="../media/image62.emf"/><Relationship Id="rId10" Type="http://schemas.openxmlformats.org/officeDocument/2006/relationships/image" Target="../media/image67.png"/><Relationship Id="rId4" Type="http://schemas.openxmlformats.org/officeDocument/2006/relationships/image" Target="../media/image61.emf"/><Relationship Id="rId9" Type="http://schemas.openxmlformats.org/officeDocument/2006/relationships/image" Target="../media/image6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13" Type="http://schemas.openxmlformats.org/officeDocument/2006/relationships/image" Target="../media/image79.emf"/><Relationship Id="rId18" Type="http://schemas.openxmlformats.org/officeDocument/2006/relationships/image" Target="../media/image8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12" Type="http://schemas.openxmlformats.org/officeDocument/2006/relationships/image" Target="../media/image78.emf"/><Relationship Id="rId17" Type="http://schemas.openxmlformats.org/officeDocument/2006/relationships/image" Target="../media/image83.e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2.emf"/><Relationship Id="rId20" Type="http://schemas.openxmlformats.org/officeDocument/2006/relationships/image" Target="../media/image8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emf"/><Relationship Id="rId11" Type="http://schemas.openxmlformats.org/officeDocument/2006/relationships/image" Target="../media/image77.emf"/><Relationship Id="rId5" Type="http://schemas.openxmlformats.org/officeDocument/2006/relationships/image" Target="../media/image71.emf"/><Relationship Id="rId15" Type="http://schemas.openxmlformats.org/officeDocument/2006/relationships/image" Target="../media/image81.emf"/><Relationship Id="rId10" Type="http://schemas.openxmlformats.org/officeDocument/2006/relationships/image" Target="../media/image76.emf"/><Relationship Id="rId19" Type="http://schemas.openxmlformats.org/officeDocument/2006/relationships/image" Target="../media/image85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Relationship Id="rId14" Type="http://schemas.openxmlformats.org/officeDocument/2006/relationships/image" Target="../media/image8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image" Target="../media/image87.emf"/><Relationship Id="rId7" Type="http://schemas.openxmlformats.org/officeDocument/2006/relationships/image" Target="../media/image9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10" Type="http://schemas.openxmlformats.org/officeDocument/2006/relationships/image" Target="../media/image94.emf"/><Relationship Id="rId4" Type="http://schemas.openxmlformats.org/officeDocument/2006/relationships/image" Target="../media/image88.emf"/><Relationship Id="rId9" Type="http://schemas.openxmlformats.org/officeDocument/2006/relationships/image" Target="../media/image9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emf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13" Type="http://schemas.openxmlformats.org/officeDocument/2006/relationships/image" Target="../media/image98.emf"/><Relationship Id="rId18" Type="http://schemas.openxmlformats.org/officeDocument/2006/relationships/image" Target="../media/image103.emf"/><Relationship Id="rId3" Type="http://schemas.openxmlformats.org/officeDocument/2006/relationships/image" Target="../media/image75.emf"/><Relationship Id="rId7" Type="http://schemas.openxmlformats.org/officeDocument/2006/relationships/image" Target="../media/image79.emf"/><Relationship Id="rId12" Type="http://schemas.openxmlformats.org/officeDocument/2006/relationships/image" Target="../media/image84.emf"/><Relationship Id="rId17" Type="http://schemas.openxmlformats.org/officeDocument/2006/relationships/image" Target="../media/image102.em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emf"/><Relationship Id="rId11" Type="http://schemas.openxmlformats.org/officeDocument/2006/relationships/image" Target="../media/image83.emf"/><Relationship Id="rId5" Type="http://schemas.openxmlformats.org/officeDocument/2006/relationships/image" Target="../media/image77.emf"/><Relationship Id="rId15" Type="http://schemas.openxmlformats.org/officeDocument/2006/relationships/image" Target="../media/image100.emf"/><Relationship Id="rId10" Type="http://schemas.openxmlformats.org/officeDocument/2006/relationships/image" Target="../media/image82.emf"/><Relationship Id="rId19" Type="http://schemas.openxmlformats.org/officeDocument/2006/relationships/image" Target="../media/image104.emf"/><Relationship Id="rId4" Type="http://schemas.openxmlformats.org/officeDocument/2006/relationships/image" Target="../media/image76.emf"/><Relationship Id="rId9" Type="http://schemas.openxmlformats.org/officeDocument/2006/relationships/image" Target="../media/image81.emf"/><Relationship Id="rId14" Type="http://schemas.openxmlformats.org/officeDocument/2006/relationships/image" Target="../media/image9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image" Target="../media/image105.emf"/><Relationship Id="rId7" Type="http://schemas.openxmlformats.org/officeDocument/2006/relationships/image" Target="../media/image10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emf"/><Relationship Id="rId5" Type="http://schemas.openxmlformats.org/officeDocument/2006/relationships/image" Target="../media/image107.emf"/><Relationship Id="rId10" Type="http://schemas.openxmlformats.org/officeDocument/2006/relationships/image" Target="../media/image112.emf"/><Relationship Id="rId4" Type="http://schemas.openxmlformats.org/officeDocument/2006/relationships/image" Target="../media/image106.emf"/><Relationship Id="rId9" Type="http://schemas.openxmlformats.org/officeDocument/2006/relationships/image" Target="../media/image11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3" Type="http://schemas.openxmlformats.org/officeDocument/2006/relationships/image" Target="../media/image96.emf"/><Relationship Id="rId7" Type="http://schemas.openxmlformats.org/officeDocument/2006/relationships/image" Target="../media/image1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emf"/><Relationship Id="rId5" Type="http://schemas.openxmlformats.org/officeDocument/2006/relationships/image" Target="../media/image97.emf"/><Relationship Id="rId4" Type="http://schemas.openxmlformats.org/officeDocument/2006/relationships/image" Target="../media/image9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3" Type="http://schemas.openxmlformats.org/officeDocument/2006/relationships/image" Target="../media/image116.emf"/><Relationship Id="rId7" Type="http://schemas.openxmlformats.org/officeDocument/2006/relationships/image" Target="../media/image1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emf"/><Relationship Id="rId5" Type="http://schemas.openxmlformats.org/officeDocument/2006/relationships/image" Target="../media/image118.emf"/><Relationship Id="rId4" Type="http://schemas.openxmlformats.org/officeDocument/2006/relationships/image" Target="../media/image1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6.emf"/><Relationship Id="rId4" Type="http://schemas.openxmlformats.org/officeDocument/2006/relationships/image" Target="../media/image1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3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5.emf"/><Relationship Id="rId10" Type="http://schemas.openxmlformats.org/officeDocument/2006/relationships/image" Target="../media/image19.emf"/><Relationship Id="rId4" Type="http://schemas.openxmlformats.org/officeDocument/2006/relationships/image" Target="../media/image14.emf"/><Relationship Id="rId9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6.emf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11" Type="http://schemas.openxmlformats.org/officeDocument/2006/relationships/image" Target="../media/image43.emf"/><Relationship Id="rId5" Type="http://schemas.openxmlformats.org/officeDocument/2006/relationships/image" Target="../media/image38.emf"/><Relationship Id="rId10" Type="http://schemas.openxmlformats.org/officeDocument/2006/relationships/image" Target="../media/image42.emf"/><Relationship Id="rId4" Type="http://schemas.openxmlformats.org/officeDocument/2006/relationships/image" Target="../media/image37.jpeg"/><Relationship Id="rId9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31168" y="4022576"/>
            <a:ext cx="7241232" cy="9906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Black Holes and the Fluctuation Theorem 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56854" y="5030670"/>
            <a:ext cx="7087554" cy="82483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altLang="ja-JP" sz="2600" b="1" dirty="0" smtClean="0">
                <a:solidFill>
                  <a:schemeClr val="tx1"/>
                </a:solidFill>
              </a:rPr>
              <a:t>Susumu </a:t>
            </a:r>
            <a:r>
              <a:rPr lang="en-US" altLang="ja-JP" sz="2600" b="1" dirty="0" err="1" smtClean="0">
                <a:solidFill>
                  <a:schemeClr val="tx1"/>
                </a:solidFill>
              </a:rPr>
              <a:t>Okazawa</a:t>
            </a:r>
            <a:r>
              <a:rPr lang="en-US" altLang="ja-JP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ja-JP" alt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総研大</a:t>
            </a:r>
            <a:r>
              <a:rPr lang="en-US" altLang="ja-JP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ja-JP" alt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KEK)</a:t>
            </a:r>
          </a:p>
          <a:p>
            <a:r>
              <a:rPr lang="en-US" altLang="ja-JP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</a:t>
            </a:r>
            <a:r>
              <a:rPr lang="en-US" altLang="ja-JP" sz="1500" b="1" dirty="0" smtClean="0">
                <a:solidFill>
                  <a:schemeClr val="tx1"/>
                </a:solidFill>
              </a:rPr>
              <a:t>Satoshi </a:t>
            </a:r>
            <a:r>
              <a:rPr lang="en-US" altLang="ja-JP" sz="1500" b="1" dirty="0" err="1" smtClean="0">
                <a:solidFill>
                  <a:schemeClr val="tx1"/>
                </a:solidFill>
              </a:rPr>
              <a:t>Iso</a:t>
            </a:r>
            <a:r>
              <a:rPr lang="en-US" altLang="ja-JP" sz="1500" b="1" dirty="0" smtClean="0">
                <a:solidFill>
                  <a:schemeClr val="tx1"/>
                </a:solidFill>
              </a:rPr>
              <a:t> </a:t>
            </a:r>
            <a:r>
              <a:rPr lang="en-US" altLang="ja-JP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altLang="ja-JP" sz="1500" b="1" dirty="0" err="1" smtClean="0">
                <a:solidFill>
                  <a:schemeClr val="tx1"/>
                </a:solidFill>
              </a:rPr>
              <a:t>Sen</a:t>
            </a:r>
            <a:r>
              <a:rPr lang="en-US" altLang="ja-JP" sz="1500" b="1" dirty="0" smtClean="0">
                <a:solidFill>
                  <a:schemeClr val="tx1"/>
                </a:solidFill>
              </a:rPr>
              <a:t> Zhang</a:t>
            </a:r>
            <a:r>
              <a:rPr lang="en-US" altLang="ja-JP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arXiv:1008.1184  </a:t>
            </a:r>
          </a:p>
          <a:p>
            <a:r>
              <a:rPr lang="en-US" altLang="ja-JP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work in progress</a:t>
            </a:r>
            <a:r>
              <a:rPr lang="ja-JP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kumimoji="1" lang="ja-JP" altLang="en-US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pptTeX_Preamble" descr="\documentclass[12pt]{jarticle}&#10;\pagestyle{empty}&#10;\usepackage{amsmath}&#10;\usepackage[dvips]{color}" hidden="1"/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Plan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9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sp>
        <p:nvSpPr>
          <p:cNvPr id="7" name="コンテンツ プレースホルダ 5"/>
          <p:cNvSpPr txBox="1">
            <a:spLocks/>
          </p:cNvSpPr>
          <p:nvPr/>
        </p:nvSpPr>
        <p:spPr>
          <a:xfrm>
            <a:off x="457200" y="1443568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The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Langevin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eq. and the Fokker-Planck eq. [2]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prepare fundamental tools to study non-equilibrium physics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 The Fluctuation Theorem [3]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give a proof and review a first experimental evidence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 Black Hole with Matter [3]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</a:t>
            </a:r>
            <a:r>
              <a:rPr lang="en-US" altLang="ja-JP" sz="1400" dirty="0" smtClean="0"/>
              <a:t>show an effective EOM for scalar 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5. The Fluctuation Theorem for BH [5]   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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Topic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show our results, the fluctuation </a:t>
            </a:r>
            <a:r>
              <a:rPr kumimoji="1" lang="en-US" altLang="ja-JP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thm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BH w/ matter, Green-Kubo relation for thermal current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6. Summary and Discussions [3]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4</a:t>
            </a:r>
            <a:r>
              <a:rPr kumimoji="1" lang="en-US" altLang="ja-JP" dirty="0" smtClean="0"/>
              <a:t>. Black Hole with Matter [1/3]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10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340768"/>
            <a:ext cx="84969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We will consider a </a:t>
            </a:r>
            <a:r>
              <a:rPr lang="en-US" altLang="ja-JP" dirty="0" smtClean="0">
                <a:solidFill>
                  <a:schemeClr val="accent1"/>
                </a:solidFill>
              </a:rPr>
              <a:t>spherically symmetric </a:t>
            </a:r>
            <a:r>
              <a:rPr lang="en-US" altLang="ja-JP" dirty="0" smtClean="0"/>
              <a:t>system. Back-reactions are neglected.</a:t>
            </a:r>
          </a:p>
          <a:p>
            <a:r>
              <a:rPr lang="en-US" altLang="ja-JP" dirty="0" smtClean="0"/>
              <a:t>Scalar field in maximally extended Schwarzschild BH: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sz="800" dirty="0" smtClean="0"/>
          </a:p>
          <a:p>
            <a:r>
              <a:rPr lang="en-US" altLang="ja-JP" dirty="0" smtClean="0"/>
              <a:t>We expand a solution in region R of                          as,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which satisfy                                 , </a:t>
            </a:r>
            <a:r>
              <a:rPr lang="en-US" altLang="ja-JP" dirty="0" smtClean="0">
                <a:solidFill>
                  <a:schemeClr val="accent1"/>
                </a:solidFill>
              </a:rPr>
              <a:t>ingoing boundary condition</a:t>
            </a:r>
            <a:r>
              <a:rPr lang="en-US" altLang="ja-JP" dirty="0" smtClean="0"/>
              <a:t>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We connect the solution to region L to satisfy </a:t>
            </a:r>
          </a:p>
          <a:p>
            <a:endParaRPr lang="en-US" altLang="ja-JP" sz="800" dirty="0" smtClean="0"/>
          </a:p>
          <a:p>
            <a:r>
              <a:rPr lang="en-US" altLang="ja-JP" dirty="0" smtClean="0"/>
              <a:t>           is equivalent to </a:t>
            </a:r>
            <a:r>
              <a:rPr lang="en-US" altLang="ja-JP" dirty="0" err="1" smtClean="0">
                <a:solidFill>
                  <a:schemeClr val="accent1"/>
                </a:solidFill>
              </a:rPr>
              <a:t>Kruskal</a:t>
            </a:r>
            <a:r>
              <a:rPr lang="en-US" altLang="ja-JP" dirty="0" smtClean="0">
                <a:solidFill>
                  <a:schemeClr val="accent1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positive</a:t>
            </a:r>
            <a:r>
              <a:rPr lang="en-US" altLang="ja-JP" dirty="0" smtClean="0">
                <a:solidFill>
                  <a:schemeClr val="accent1"/>
                </a:solidFill>
              </a:rPr>
              <a:t> </a:t>
            </a:r>
            <a:r>
              <a:rPr lang="en-US" altLang="ja-JP" dirty="0" smtClean="0"/>
              <a:t>frequency</a:t>
            </a:r>
            <a:r>
              <a:rPr lang="en-US" altLang="ja-JP" dirty="0" smtClean="0">
                <a:solidFill>
                  <a:schemeClr val="accent1"/>
                </a:solidFill>
              </a:rPr>
              <a:t> </a:t>
            </a:r>
            <a:r>
              <a:rPr lang="en-US" altLang="ja-JP" dirty="0" smtClean="0"/>
              <a:t>modes,</a:t>
            </a:r>
          </a:p>
          <a:p>
            <a:r>
              <a:rPr lang="en-US" altLang="ja-JP" dirty="0" smtClean="0"/>
              <a:t>           is equivalent to </a:t>
            </a:r>
            <a:r>
              <a:rPr lang="en-US" altLang="ja-JP" dirty="0" err="1" smtClean="0">
                <a:solidFill>
                  <a:schemeClr val="accent1"/>
                </a:solidFill>
              </a:rPr>
              <a:t>Kruskal</a:t>
            </a:r>
            <a:r>
              <a:rPr lang="en-US" altLang="ja-JP" dirty="0" smtClean="0">
                <a:solidFill>
                  <a:schemeClr val="accent1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negative</a:t>
            </a:r>
            <a:r>
              <a:rPr lang="en-US" altLang="ja-JP" dirty="0" smtClean="0">
                <a:solidFill>
                  <a:schemeClr val="accent1"/>
                </a:solidFill>
              </a:rPr>
              <a:t> </a:t>
            </a:r>
            <a:r>
              <a:rPr lang="en-US" altLang="ja-JP" dirty="0" smtClean="0"/>
              <a:t>frequency modes.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Set the values :                                        ,                                     . 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chemeClr val="accent1"/>
                </a:solidFill>
              </a:rPr>
              <a:t>Schwinger-</a:t>
            </a:r>
            <a:r>
              <a:rPr lang="en-US" altLang="ja-JP" dirty="0" err="1" smtClean="0">
                <a:solidFill>
                  <a:schemeClr val="accent1"/>
                </a:solidFill>
              </a:rPr>
              <a:t>Keldysh</a:t>
            </a:r>
            <a:r>
              <a:rPr lang="en-US" altLang="ja-JP" dirty="0" smtClean="0">
                <a:solidFill>
                  <a:schemeClr val="accent1"/>
                </a:solidFill>
              </a:rPr>
              <a:t> propagators</a:t>
            </a:r>
            <a:r>
              <a:rPr lang="en-US" altLang="ja-JP" dirty="0" smtClean="0"/>
              <a:t>. </a:t>
            </a:r>
            <a:r>
              <a:rPr lang="en-US" altLang="ja-JP" sz="1050" dirty="0" smtClean="0">
                <a:solidFill>
                  <a:schemeClr val="accent5"/>
                </a:solidFill>
              </a:rPr>
              <a:t>[Son, </a:t>
            </a:r>
            <a:r>
              <a:rPr lang="en-US" altLang="ja-JP" sz="1050" dirty="0" err="1" smtClean="0">
                <a:solidFill>
                  <a:schemeClr val="accent5"/>
                </a:solidFill>
              </a:rPr>
              <a:t>Teaney</a:t>
            </a:r>
            <a:r>
              <a:rPr lang="en-US" altLang="ja-JP" sz="1050" dirty="0" smtClean="0">
                <a:solidFill>
                  <a:schemeClr val="accent5"/>
                </a:solidFill>
              </a:rPr>
              <a:t> ’09]</a:t>
            </a:r>
            <a:endParaRPr lang="en-US" altLang="ja-JP" sz="1050" dirty="0" smtClean="0"/>
          </a:p>
        </p:txBody>
      </p:sp>
      <p:sp>
        <p:nvSpPr>
          <p:cNvPr id="94" name="正方形/長方形 93"/>
          <p:cNvSpPr/>
          <p:nvPr/>
        </p:nvSpPr>
        <p:spPr>
          <a:xfrm rot="2712469">
            <a:off x="7055831" y="2854555"/>
            <a:ext cx="720080" cy="7200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 rot="2712469">
            <a:off x="8069219" y="2859670"/>
            <a:ext cx="720080" cy="7200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7" name="直線コネクタ 96"/>
          <p:cNvCxnSpPr/>
          <p:nvPr/>
        </p:nvCxnSpPr>
        <p:spPr>
          <a:xfrm>
            <a:off x="7415871" y="2710539"/>
            <a:ext cx="1008112" cy="0"/>
          </a:xfrm>
          <a:prstGeom prst="line">
            <a:avLst/>
          </a:prstGeom>
          <a:ln w="38100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>
            <a:off x="7415871" y="3718651"/>
            <a:ext cx="1008112" cy="0"/>
          </a:xfrm>
          <a:prstGeom prst="line">
            <a:avLst/>
          </a:prstGeom>
          <a:ln w="38100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8490876" y="302462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</a:t>
            </a:r>
            <a:endParaRPr kumimoji="1" lang="ja-JP" altLang="en-US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7040325" y="301175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L</a:t>
            </a:r>
            <a:endParaRPr kumimoji="1" lang="ja-JP" altLang="en-US" dirty="0"/>
          </a:p>
        </p:txBody>
      </p:sp>
      <p:cxnSp>
        <p:nvCxnSpPr>
          <p:cNvPr id="103" name="直線コネクタ 102"/>
          <p:cNvCxnSpPr>
            <a:stCxn id="94" idx="2"/>
            <a:endCxn id="95" idx="0"/>
          </p:cNvCxnSpPr>
          <p:nvPr/>
        </p:nvCxnSpPr>
        <p:spPr>
          <a:xfrm rot="10800000" flipH="1">
            <a:off x="7160363" y="2966049"/>
            <a:ext cx="1524404" cy="50220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円弧 103"/>
          <p:cNvSpPr/>
          <p:nvPr/>
        </p:nvSpPr>
        <p:spPr>
          <a:xfrm rot="10800000">
            <a:off x="8202844" y="2725475"/>
            <a:ext cx="535229" cy="988059"/>
          </a:xfrm>
          <a:prstGeom prst="arc">
            <a:avLst>
              <a:gd name="adj1" fmla="val 17345930"/>
              <a:gd name="adj2" fmla="val 4540381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弧 104"/>
          <p:cNvSpPr/>
          <p:nvPr/>
        </p:nvSpPr>
        <p:spPr>
          <a:xfrm>
            <a:off x="7102671" y="2725477"/>
            <a:ext cx="535229" cy="988059"/>
          </a:xfrm>
          <a:prstGeom prst="arc">
            <a:avLst>
              <a:gd name="adj1" fmla="val 17345930"/>
              <a:gd name="adj2" fmla="val 4540381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右矢印 105"/>
          <p:cNvSpPr/>
          <p:nvPr/>
        </p:nvSpPr>
        <p:spPr>
          <a:xfrm rot="17400000">
            <a:off x="8266602" y="2885029"/>
            <a:ext cx="193378" cy="144845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右矢印 106"/>
          <p:cNvSpPr/>
          <p:nvPr/>
        </p:nvSpPr>
        <p:spPr>
          <a:xfrm rot="6300000">
            <a:off x="7423264" y="3377848"/>
            <a:ext cx="174639" cy="146394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1" name="図 110" descr="\begin{document}&#10;\begin{align*}&#10;r=r_H\sim r_H+\epsilon&#10;\end{align*}&#10;\end{document}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0624" y="2680964"/>
            <a:ext cx="1489790" cy="157692"/>
          </a:xfrm>
          <a:prstGeom prst="rect">
            <a:avLst/>
          </a:prstGeom>
        </p:spPr>
      </p:pic>
      <p:pic>
        <p:nvPicPr>
          <p:cNvPr id="112" name="図 111" descr="\begin{document}&#10;\begin{align*}&#10;\phi_R(\omega, r) &amp;=a(\omega) F_\omega(r) +b(\omega) F_\omega^\ast (r)&#10;\end{align*}&#10;\end{document}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986561"/>
            <a:ext cx="3672408" cy="258717"/>
          </a:xfrm>
          <a:prstGeom prst="rect">
            <a:avLst/>
          </a:prstGeom>
        </p:spPr>
      </p:pic>
      <p:pic>
        <p:nvPicPr>
          <p:cNvPr id="113" name="図 112" descr="\begin{document}&#10;\begin{align*}&#10;e^{-i\omega t}F_\omega (r) \sim e^{-i\omega(t-r_\ast)}&#10;\end{align*}&#10;\end{document}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7260" y="3449053"/>
            <a:ext cx="1954607" cy="246353"/>
          </a:xfrm>
          <a:prstGeom prst="rect">
            <a:avLst/>
          </a:prstGeom>
        </p:spPr>
      </p:pic>
      <p:pic>
        <p:nvPicPr>
          <p:cNvPr id="114" name="図 113" descr="\begin{document}&#10;\begin{align*}&#10;F_\omega (r)&#10;\end{align*}&#10;\end{document}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1116" y="4406668"/>
            <a:ext cx="504056" cy="229316"/>
          </a:xfrm>
          <a:prstGeom prst="rect">
            <a:avLst/>
          </a:prstGeom>
        </p:spPr>
      </p:pic>
      <p:pic>
        <p:nvPicPr>
          <p:cNvPr id="116" name="図 115" descr="\begin{document}&#10;\begin{align*}&#10;F_\omega^\ast (r)&#10;\end{align*}&#10;\end{document}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7651" y="4652586"/>
            <a:ext cx="509381" cy="229316"/>
          </a:xfrm>
          <a:prstGeom prst="rect">
            <a:avLst/>
          </a:prstGeom>
        </p:spPr>
      </p:pic>
      <p:pic>
        <p:nvPicPr>
          <p:cNvPr id="119" name="図 118" descr="\begin{document}&#10;\begin{align*}&#10;S(r=r_H+\epsilon)=\int d^3x&#10;(\phi^\epsilon_R ,\phi^\epsilon_L )&#10;\left(&#10;\begin{array}{cc}&#10;G_{11} &amp; G_{12}\\&#10;G_{21} &amp; G_{22}&#10;\end{array}&#10;\right)&#10;\left(&#10;\begin{array}{c}&#10;\phi^\epsilon_R\\&#10;\phi^\epsilon_L&#10;\end{array}&#10;\right)&#10;\end{align*}&#10;\end{document}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5" y="5517232"/>
            <a:ext cx="4536504" cy="586920"/>
          </a:xfrm>
          <a:prstGeom prst="rect">
            <a:avLst/>
          </a:prstGeom>
        </p:spPr>
      </p:pic>
      <p:sp>
        <p:nvSpPr>
          <p:cNvPr id="120" name="右矢印 119"/>
          <p:cNvSpPr/>
          <p:nvPr/>
        </p:nvSpPr>
        <p:spPr>
          <a:xfrm>
            <a:off x="1928486" y="5701354"/>
            <a:ext cx="222716" cy="18086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3" name="図 122" descr="\begin{document}&#10;\begin{align*}&#10;\phi_{R,L}(\omega, r=r_H+\epsilon)\equiv \phi^\epsilon_{R,L}(\omega)&#10;\end{align*}&#10;\end{document}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02219" y="5239591"/>
            <a:ext cx="2394725" cy="214524"/>
          </a:xfrm>
          <a:prstGeom prst="rect">
            <a:avLst/>
          </a:prstGeom>
        </p:spPr>
      </p:pic>
      <p:pic>
        <p:nvPicPr>
          <p:cNvPr id="124" name="図 123" descr="\begin{document}&#10;\begin{align*}&#10;G^R(\omega) \equiv r_H^2 \partial_{r_\ast}\ln (F_\omega(r_H))&#10;\end{align*}&#10;\end{document}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7808" y="5229200"/>
            <a:ext cx="2148448" cy="219451"/>
          </a:xfrm>
          <a:prstGeom prst="rect">
            <a:avLst/>
          </a:prstGeom>
        </p:spPr>
      </p:pic>
      <p:pic>
        <p:nvPicPr>
          <p:cNvPr id="29" name="図 28" descr="\begin{document}&#10;\begin{align*}&#10;S&amp;=-\int_{r_H}^{r_H+\epsilon} dr d^3x \sqrt{-g}\frac{1}{2}&#10;\left(g^{\mu\nu}\partial_\mu\phi_R \partial_\nu \phi_R +m^2\phi_R^2\right)&#10;+\int_{r_H}^{r_H+\epsilon}  dr d^3x \sqrt{-g}\frac{1}{2}&#10;\left(g^{\mu\nu}\partial_\mu\phi_L \partial_\nu \phi_L +m^2\phi_L^2\right).&#10;\end{align*}&#10;\end{document}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560" y="1999233"/>
            <a:ext cx="8194231" cy="501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4. Black Hole with Matter [2/3]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2010/12/18 @</a:t>
            </a:r>
            <a:r>
              <a:rPr kumimoji="1" lang="ja-JP" altLang="en-US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11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340768"/>
            <a:ext cx="84969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It is possible to cast the propagators into the form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when we use the bases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sz="800" dirty="0" smtClean="0"/>
          </a:p>
          <a:p>
            <a:r>
              <a:rPr lang="en-US" altLang="ja-JP" dirty="0" smtClean="0"/>
              <a:t>The method is called “</a:t>
            </a:r>
            <a:r>
              <a:rPr lang="en-US" altLang="ja-JP" dirty="0" smtClean="0">
                <a:solidFill>
                  <a:schemeClr val="accent1"/>
                </a:solidFill>
              </a:rPr>
              <a:t>retarded-advanced formalism</a:t>
            </a:r>
            <a:r>
              <a:rPr lang="en-US" altLang="ja-JP" dirty="0" smtClean="0"/>
              <a:t>”. </a:t>
            </a:r>
            <a:r>
              <a:rPr lang="en-US" altLang="ja-JP" sz="1050" dirty="0" smtClean="0">
                <a:solidFill>
                  <a:schemeClr val="accent5"/>
                </a:solidFill>
              </a:rPr>
              <a:t>[for review </a:t>
            </a:r>
            <a:r>
              <a:rPr lang="en-US" altLang="ja-JP" sz="1050" dirty="0" err="1" smtClean="0">
                <a:solidFill>
                  <a:schemeClr val="accent5"/>
                </a:solidFill>
              </a:rPr>
              <a:t>Calzetta</a:t>
            </a:r>
            <a:r>
              <a:rPr lang="en-US" altLang="ja-JP" sz="1050" dirty="0" smtClean="0">
                <a:solidFill>
                  <a:schemeClr val="accent5"/>
                </a:solidFill>
              </a:rPr>
              <a:t>, </a:t>
            </a:r>
            <a:r>
              <a:rPr lang="en-US" altLang="ja-JP" sz="1050" dirty="0" err="1" smtClean="0">
                <a:solidFill>
                  <a:schemeClr val="accent5"/>
                </a:solidFill>
              </a:rPr>
              <a:t>Hu</a:t>
            </a:r>
            <a:r>
              <a:rPr lang="en-US" altLang="ja-JP" sz="1050" dirty="0" smtClean="0">
                <a:solidFill>
                  <a:schemeClr val="accent5"/>
                </a:solidFill>
              </a:rPr>
              <a:t> ’08]</a:t>
            </a:r>
          </a:p>
          <a:p>
            <a:endParaRPr lang="en-US" altLang="ja-JP" sz="800" dirty="0" smtClean="0"/>
          </a:p>
          <a:p>
            <a:r>
              <a:rPr lang="en-US" altLang="ja-JP" dirty="0" smtClean="0"/>
              <a:t>We introduce an auxiliary field    ,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We obtain the effective equation of motion for      ,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sz="800" dirty="0" smtClean="0"/>
          </a:p>
          <a:p>
            <a:r>
              <a:rPr lang="en-US" altLang="ja-JP" dirty="0" err="1" smtClean="0">
                <a:solidFill>
                  <a:schemeClr val="accent1"/>
                </a:solidFill>
              </a:rPr>
              <a:t>Langevin</a:t>
            </a:r>
            <a:r>
              <a:rPr lang="en-US" altLang="ja-JP" dirty="0" smtClean="0">
                <a:solidFill>
                  <a:schemeClr val="accent1"/>
                </a:solidFill>
              </a:rPr>
              <a:t> equation.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Friction</a:t>
            </a:r>
            <a:r>
              <a:rPr lang="en-US" altLang="ja-JP" dirty="0" smtClean="0"/>
              <a:t> and </a:t>
            </a:r>
            <a:r>
              <a:rPr lang="en-US" altLang="ja-JP" dirty="0" smtClean="0">
                <a:solidFill>
                  <a:srgbClr val="FF0000"/>
                </a:solidFill>
              </a:rPr>
              <a:t>noise</a:t>
            </a:r>
            <a:r>
              <a:rPr lang="en-US" altLang="ja-JP" dirty="0" smtClean="0"/>
              <a:t>         </a:t>
            </a:r>
            <a:r>
              <a:rPr lang="en-US" altLang="ja-JP" dirty="0" smtClean="0">
                <a:solidFill>
                  <a:srgbClr val="FF0000"/>
                </a:solidFill>
              </a:rPr>
              <a:t>absorption</a:t>
            </a:r>
            <a:r>
              <a:rPr lang="en-US" altLang="ja-JP" dirty="0" smtClean="0"/>
              <a:t> and </a:t>
            </a:r>
            <a:r>
              <a:rPr lang="en-US" altLang="ja-JP" dirty="0" smtClean="0">
                <a:solidFill>
                  <a:srgbClr val="FF0000"/>
                </a:solidFill>
              </a:rPr>
              <a:t>Hawking radiation</a:t>
            </a:r>
          </a:p>
        </p:txBody>
      </p:sp>
      <p:pic>
        <p:nvPicPr>
          <p:cNvPr id="9" name="図 8" descr="\begin{document}&#10;\begin{align*}&#10;\left(&#10;\begin{array}{cc}&#10;G_{11} &amp; G_{12}\\&#10;G_{21} &amp; G_{22}&#10;\end{array}&#10;\right)&#10;\to&#10;\left(&#10;\begin{array}{cc}&#10;0 &amp; G^R\\&#10;G^R &amp; G_{\text{sym}}&#10;\end{array}&#10;\right)&#10;\end{align*}&#10;\end{document}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5531" y="1823577"/>
            <a:ext cx="2740263" cy="586920"/>
          </a:xfrm>
          <a:prstGeom prst="rect">
            <a:avLst/>
          </a:prstGeom>
        </p:spPr>
      </p:pic>
      <p:pic>
        <p:nvPicPr>
          <p:cNvPr id="12" name="図 11" descr="\begin{document}&#10;\begin{align*}&#10;\left(&#10;\begin{array}{c}&#10;\phi^\epsilon_R\\&#10;\phi^\epsilon_L&#10;\end{array}&#10;\right)&#10;\to&#10;\left(&#10;\begin{array}{c}&#10;\phi^\epsilon_r\\&#10;\phi^\epsilon_a&#10;\end{array}&#10;\right)&#10;=&#10;\left(&#10;\begin{array}{c}&#10;\frac{1}{2}(\phi^\epsilon_R+\phi^\epsilon_L)\\&#10;\phi^\epsilon_R-\phi^\epsilon_L&#10;\end{array}&#10;\right).&#10;\end{align*}&#10;\end{document}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0368" y="2770537"/>
            <a:ext cx="3353800" cy="586920"/>
          </a:xfrm>
          <a:prstGeom prst="rect">
            <a:avLst/>
          </a:prstGeom>
        </p:spPr>
      </p:pic>
      <p:pic>
        <p:nvPicPr>
          <p:cNvPr id="15" name="図 14" descr="\begin{document}&#10;\begin{align*}&#10;\color{red}\xi&#10;\end{align*}&#10;\end{document}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5114" y="3861048"/>
            <a:ext cx="100405" cy="216024"/>
          </a:xfrm>
          <a:prstGeom prst="rect">
            <a:avLst/>
          </a:prstGeom>
        </p:spPr>
      </p:pic>
      <p:pic>
        <p:nvPicPr>
          <p:cNvPr id="16" name="図 15" descr="\begin{document}&#10;\begin{align*}&#10;\phi_r^\epsilon&#10;\end{align*}&#10;\end{document}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089" y="4936482"/>
            <a:ext cx="219859" cy="246468"/>
          </a:xfrm>
          <a:prstGeom prst="rect">
            <a:avLst/>
          </a:prstGeom>
        </p:spPr>
      </p:pic>
      <p:sp>
        <p:nvSpPr>
          <p:cNvPr id="20" name="右矢印 19"/>
          <p:cNvSpPr/>
          <p:nvPr/>
        </p:nvSpPr>
        <p:spPr>
          <a:xfrm>
            <a:off x="1619672" y="5429154"/>
            <a:ext cx="222716" cy="18086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 descr="\begin{document}&#10;\begin{align*}&#10;, \ \langle\xi(t)\rangle =0 \ , \ &#10;\langle\xi(t)\xi(t')\rangle \simeq2\frac{T_H}{r_H^2} \delta(t-t').&#10;\end{align*}&#10;\end{document}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95962" y="5356933"/>
            <a:ext cx="2761303" cy="376323"/>
          </a:xfrm>
          <a:prstGeom prst="rect">
            <a:avLst/>
          </a:prstGeom>
        </p:spPr>
      </p:pic>
      <p:pic>
        <p:nvPicPr>
          <p:cNvPr id="24" name="図 23" descr="\begin{document}&#10;\begin{align*}&#10; (\partial_t-\partial_{r_\ast})\phi_r(t,r)|_{r=r_H+\epsilon}=\xi (t)&#10;\end{align*}&#10;\end{document}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20546" y="5393996"/>
            <a:ext cx="3445876" cy="277643"/>
          </a:xfrm>
          <a:prstGeom prst="rect">
            <a:avLst/>
          </a:prstGeom>
        </p:spPr>
      </p:pic>
      <p:sp>
        <p:nvSpPr>
          <p:cNvPr id="25" name="左右矢印 24"/>
          <p:cNvSpPr/>
          <p:nvPr/>
        </p:nvSpPr>
        <p:spPr>
          <a:xfrm>
            <a:off x="4366367" y="5918836"/>
            <a:ext cx="370431" cy="185216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 descr="\begin{document}&#10;\begin{align*}&#10;e^{-\frac{1}{2}\int \frac{d\omega}{2\pi} \phi_a^\epsilon(-\omega)G_{\text{sym}}(\omega) \phi_a^\epsilon(\omega) }&#10;&amp;=\int {\cal D}{\color{red}\xi} e^{i\int \frac{d\omega}{2\pi}\phi_a^\epsilon(-\omega) {\color{red}\xi (\omega)}&#10;-\frac{1}{2}\int \frac{d\omega}{2\pi}  {\color{red}\xi (-\omega)}G_{\text{sym}}(\omega)^{-1}{\color{red}\xi (\omega)} } .&#10;\end{align*}&#10;\end{document}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4852" y="4211425"/>
            <a:ext cx="7616806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4. Black Hole with Matter [3/3]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12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150710"/>
            <a:ext cx="889248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Black holes in an asymptotically flat </a:t>
            </a:r>
            <a:r>
              <a:rPr lang="en-US" altLang="ja-JP" dirty="0" err="1" smtClean="0"/>
              <a:t>spacetime</a:t>
            </a:r>
            <a:r>
              <a:rPr lang="en-US" altLang="ja-JP" dirty="0" smtClean="0"/>
              <a:t> are </a:t>
            </a:r>
            <a:r>
              <a:rPr lang="en-US" altLang="ja-JP" dirty="0" smtClean="0">
                <a:solidFill>
                  <a:srgbClr val="FF0000"/>
                </a:solidFill>
              </a:rPr>
              <a:t>thermodynamically unstable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Rough estimates about stability of radiation </a:t>
            </a:r>
            <a:r>
              <a:rPr lang="en-US" altLang="ja-JP" dirty="0" smtClean="0">
                <a:solidFill>
                  <a:schemeClr val="accent2"/>
                </a:solidFill>
              </a:rPr>
              <a:t>in a box</a:t>
            </a:r>
            <a:r>
              <a:rPr lang="en-US" altLang="ja-JP" dirty="0" smtClean="0"/>
              <a:t>:</a:t>
            </a:r>
            <a:r>
              <a:rPr kumimoji="1" lang="en-US" altLang="ja-JP" dirty="0" smtClean="0"/>
              <a:t> </a:t>
            </a:r>
            <a:r>
              <a:rPr kumimoji="1" lang="en-US" altLang="ja-JP" sz="1050" dirty="0" smtClean="0">
                <a:solidFill>
                  <a:schemeClr val="accent5"/>
                </a:solidFill>
              </a:rPr>
              <a:t>[Gibbons, Perry ‘78]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                                                            Change of variables: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For given E, V (given y), maximize the entropy.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sz="1050" dirty="0" smtClean="0"/>
          </a:p>
          <a:p>
            <a:r>
              <a:rPr lang="en-US" altLang="ja-JP" dirty="0" smtClean="0"/>
              <a:t>If                      ,           which corresponds to the radiation.</a:t>
            </a:r>
          </a:p>
          <a:p>
            <a:endParaRPr lang="en-US" altLang="ja-JP" sz="1050" dirty="0" smtClean="0"/>
          </a:p>
          <a:p>
            <a:r>
              <a:rPr lang="en-US" altLang="ja-JP" dirty="0" smtClean="0"/>
              <a:t>If             ,                         which corresponds to the black hole in </a:t>
            </a:r>
            <a:r>
              <a:rPr lang="en-US" altLang="ja-JP" dirty="0" smtClean="0">
                <a:solidFill>
                  <a:srgbClr val="FF0000"/>
                </a:solidFill>
              </a:rPr>
              <a:t>thermal equilibrium</a:t>
            </a:r>
            <a:r>
              <a:rPr lang="en-US" altLang="ja-JP" dirty="0" smtClean="0"/>
              <a:t>. </a:t>
            </a:r>
          </a:p>
        </p:txBody>
      </p:sp>
      <p:pic>
        <p:nvPicPr>
          <p:cNvPr id="8" name="図 7" descr="\begin{document}&#10;\begin{align*}&#10;\left\{&#10;\begin{array}{l}&#10;E=M+\frac{\pi^2}{30}VT^4\\&#10;S=4\pi G M^2+ \frac{4}{3}\frac{\pi^2}{30}VT^3&#10;\end{array}&#10;\right.&#10;\end{align*}&#10;\end{document}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05946"/>
            <a:ext cx="2623627" cy="720080"/>
          </a:xfrm>
          <a:prstGeom prst="rect">
            <a:avLst/>
          </a:prstGeom>
        </p:spPr>
      </p:pic>
      <p:sp>
        <p:nvSpPr>
          <p:cNvPr id="19" name="右矢印 18"/>
          <p:cNvSpPr/>
          <p:nvPr/>
        </p:nvSpPr>
        <p:spPr>
          <a:xfrm>
            <a:off x="3773220" y="2064492"/>
            <a:ext cx="222716" cy="18086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\begin{document}&#10;\begin{align*}&#10;y&gt; y_c\simeq 1.0&#10;\end{align*}&#10;\end{document}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354" y="5529111"/>
            <a:ext cx="1238045" cy="210423"/>
          </a:xfrm>
          <a:prstGeom prst="rect">
            <a:avLst/>
          </a:prstGeom>
        </p:spPr>
      </p:pic>
      <p:pic>
        <p:nvPicPr>
          <p:cNvPr id="21" name="図 20" descr="\begin{document}&#10;\begin{align*}&#10;x=0&#10;\end{align*}&#10;\end{document}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6405" y="5544121"/>
            <a:ext cx="580257" cy="176533"/>
          </a:xfrm>
          <a:prstGeom prst="rect">
            <a:avLst/>
          </a:prstGeom>
        </p:spPr>
      </p:pic>
      <p:pic>
        <p:nvPicPr>
          <p:cNvPr id="24" name="図 23" descr="\begin{document}&#10;\begin{align*}&#10;x\geq x_c \simeq 0.98&#10;\end{align*}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5961229"/>
            <a:ext cx="1463515" cy="208269"/>
          </a:xfrm>
          <a:prstGeom prst="rect">
            <a:avLst/>
          </a:prstGeom>
        </p:spPr>
      </p:pic>
      <p:pic>
        <p:nvPicPr>
          <p:cNvPr id="26" name="図 25" descr="\begin{document}&#10;\begin{align*}&#10;x=\frac{M}{E} \ , \ y=\frac{1}{3\pi G}\left(\frac{\pi^2 V}{30E^5} \right)^\frac{1}{4}&#10;\end{align*}&#10;\end{document}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1965" y="1866596"/>
            <a:ext cx="2648510" cy="586891"/>
          </a:xfrm>
          <a:prstGeom prst="rect">
            <a:avLst/>
          </a:prstGeom>
        </p:spPr>
      </p:pic>
      <p:pic>
        <p:nvPicPr>
          <p:cNvPr id="27" name="図 26" descr="\begin{document}&#10;\begin{align*}&#10;\frac{S}{4\pi G E^2}\equiv f(x,y)= x^2+y(1-x)^\frac{3}{4}&#10;\end{align*}&#10;\end{document}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0958" y="2756658"/>
            <a:ext cx="3013450" cy="426816"/>
          </a:xfrm>
          <a:prstGeom prst="rect">
            <a:avLst/>
          </a:prstGeom>
        </p:spPr>
      </p:pic>
      <p:pic>
        <p:nvPicPr>
          <p:cNvPr id="28" name="図 27" descr="\begin{document}&#10;\begin{align*}&#10;y&lt; y_c &#10;\end{align*}&#10;\end{document}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9176" y="5963588"/>
            <a:ext cx="622774" cy="176605"/>
          </a:xfrm>
          <a:prstGeom prst="rect">
            <a:avLst/>
          </a:prstGeom>
        </p:spPr>
      </p:pic>
      <p:pic>
        <p:nvPicPr>
          <p:cNvPr id="7" name="Picture 2" descr="C:\okazawa\セミナー2010\3D_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0790" y="3313448"/>
            <a:ext cx="3385618" cy="2105800"/>
          </a:xfrm>
          <a:prstGeom prst="rect">
            <a:avLst/>
          </a:prstGeom>
          <a:noFill/>
        </p:spPr>
      </p:pic>
      <p:pic>
        <p:nvPicPr>
          <p:cNvPr id="9" name="Picture 3" descr="C:\okazawa\セミナー2010\2D_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0682" y="3274098"/>
            <a:ext cx="317199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5. The Fluctuation Theorem for BH [1/5]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Susumu </a:t>
            </a:r>
            <a:r>
              <a:rPr kumimoji="1" lang="en-US" altLang="ja-JP" dirty="0" err="1" smtClean="0"/>
              <a:t>Okazawa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13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268760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We consider a black hole in a box. This system is </a:t>
            </a:r>
            <a:r>
              <a:rPr lang="en-US" altLang="ja-JP" dirty="0" smtClean="0">
                <a:solidFill>
                  <a:srgbClr val="FF0000"/>
                </a:solidFill>
              </a:rPr>
              <a:t>thermodynamically stable</a:t>
            </a:r>
            <a:r>
              <a:rPr lang="en-US" altLang="ja-JP" dirty="0" smtClean="0"/>
              <a:t>.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The Fokker-Planck equation for the scalar field </a:t>
            </a:r>
          </a:p>
          <a:p>
            <a:r>
              <a:rPr lang="en-US" altLang="ja-JP" dirty="0" smtClean="0"/>
              <a:t>in black hole background is as follows:                                           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Instead, we consider </a:t>
            </a:r>
            <a:r>
              <a:rPr lang="en-US" altLang="ja-JP" dirty="0" smtClean="0">
                <a:solidFill>
                  <a:srgbClr val="FF0000"/>
                </a:solidFill>
              </a:rPr>
              <a:t>a discrete model </a:t>
            </a:r>
            <a:r>
              <a:rPr lang="en-US" altLang="ja-JP" dirty="0" smtClean="0"/>
              <a:t>for simplicity.</a:t>
            </a: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187624" y="2539382"/>
            <a:ext cx="7200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弧 45"/>
          <p:cNvSpPr/>
          <p:nvPr/>
        </p:nvSpPr>
        <p:spPr>
          <a:xfrm>
            <a:off x="4716016" y="559566"/>
            <a:ext cx="2952328" cy="3960440"/>
          </a:xfrm>
          <a:prstGeom prst="arc">
            <a:avLst>
              <a:gd name="adj1" fmla="val 19911989"/>
              <a:gd name="adj2" fmla="val 169309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917348" y="2151724"/>
            <a:ext cx="792088" cy="7920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9" name="図 48" descr="\begin{document}&#10;\begin{align*}&#10;r&#10;\end{align*}&#10;\end{document}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676" y="2458496"/>
            <a:ext cx="165263" cy="184005"/>
          </a:xfrm>
          <a:prstGeom prst="rect">
            <a:avLst/>
          </a:prstGeom>
        </p:spPr>
      </p:pic>
      <p:pic>
        <p:nvPicPr>
          <p:cNvPr id="50" name="図 49" descr="\begin{document}&#10;\begin{align*}&#10;r=r_B&#10;\end{align*}&#10;\end{document}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854048"/>
            <a:ext cx="662508" cy="144016"/>
          </a:xfrm>
          <a:prstGeom prst="rect">
            <a:avLst/>
          </a:prstGeom>
        </p:spPr>
      </p:pic>
      <p:pic>
        <p:nvPicPr>
          <p:cNvPr id="51" name="図 50" descr="\begin{document}&#10;\begin{align*}&#10;r=r_H \ (r_\ast\to -\infty)&#10;\end{align*}&#10;\end{document}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3176" y="3088812"/>
            <a:ext cx="1224136" cy="153790"/>
          </a:xfrm>
          <a:prstGeom prst="rect">
            <a:avLst/>
          </a:prstGeom>
        </p:spPr>
      </p:pic>
      <p:cxnSp>
        <p:nvCxnSpPr>
          <p:cNvPr id="53" name="直線矢印コネクタ 52"/>
          <p:cNvCxnSpPr>
            <a:endCxn id="48" idx="6"/>
          </p:cNvCxnSpPr>
          <p:nvPr/>
        </p:nvCxnSpPr>
        <p:spPr>
          <a:xfrm rot="16200000" flipV="1">
            <a:off x="1461299" y="2795905"/>
            <a:ext cx="514220" cy="1794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rot="16200000" flipV="1">
            <a:off x="7658974" y="2602020"/>
            <a:ext cx="216024" cy="14401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フリーフォーム 60"/>
          <p:cNvSpPr/>
          <p:nvPr/>
        </p:nvSpPr>
        <p:spPr>
          <a:xfrm>
            <a:off x="1809062" y="2349992"/>
            <a:ext cx="506031" cy="319357"/>
          </a:xfrm>
          <a:custGeom>
            <a:avLst/>
            <a:gdLst>
              <a:gd name="connsiteX0" fmla="*/ 754602 w 754602"/>
              <a:gd name="connsiteY0" fmla="*/ 347709 h 701336"/>
              <a:gd name="connsiteX1" fmla="*/ 648070 w 754602"/>
              <a:gd name="connsiteY1" fmla="*/ 54746 h 701336"/>
              <a:gd name="connsiteX2" fmla="*/ 541537 w 754602"/>
              <a:gd name="connsiteY2" fmla="*/ 676183 h 701336"/>
              <a:gd name="connsiteX3" fmla="*/ 399495 w 754602"/>
              <a:gd name="connsiteY3" fmla="*/ 54746 h 701336"/>
              <a:gd name="connsiteX4" fmla="*/ 310718 w 754602"/>
              <a:gd name="connsiteY4" fmla="*/ 658427 h 701336"/>
              <a:gd name="connsiteX5" fmla="*/ 186431 w 754602"/>
              <a:gd name="connsiteY5" fmla="*/ 63623 h 701336"/>
              <a:gd name="connsiteX6" fmla="*/ 115409 w 754602"/>
              <a:gd name="connsiteY6" fmla="*/ 658427 h 701336"/>
              <a:gd name="connsiteX7" fmla="*/ 0 w 754602"/>
              <a:gd name="connsiteY7" fmla="*/ 321076 h 70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02" h="701336">
                <a:moveTo>
                  <a:pt x="754602" y="347709"/>
                </a:moveTo>
                <a:cubicBezTo>
                  <a:pt x="719091" y="173854"/>
                  <a:pt x="683581" y="0"/>
                  <a:pt x="648070" y="54746"/>
                </a:cubicBezTo>
                <a:cubicBezTo>
                  <a:pt x="612559" y="109492"/>
                  <a:pt x="582966" y="676183"/>
                  <a:pt x="541537" y="676183"/>
                </a:cubicBezTo>
                <a:cubicBezTo>
                  <a:pt x="500108" y="676183"/>
                  <a:pt x="437965" y="57705"/>
                  <a:pt x="399495" y="54746"/>
                </a:cubicBezTo>
                <a:cubicBezTo>
                  <a:pt x="361025" y="51787"/>
                  <a:pt x="346229" y="656948"/>
                  <a:pt x="310718" y="658427"/>
                </a:cubicBezTo>
                <a:cubicBezTo>
                  <a:pt x="275207" y="659906"/>
                  <a:pt x="218982" y="63623"/>
                  <a:pt x="186431" y="63623"/>
                </a:cubicBezTo>
                <a:cubicBezTo>
                  <a:pt x="153880" y="63623"/>
                  <a:pt x="146481" y="615518"/>
                  <a:pt x="115409" y="658427"/>
                </a:cubicBezTo>
                <a:cubicBezTo>
                  <a:pt x="84337" y="701336"/>
                  <a:pt x="42168" y="511206"/>
                  <a:pt x="0" y="321076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フリーフォーム 61"/>
          <p:cNvSpPr/>
          <p:nvPr/>
        </p:nvSpPr>
        <p:spPr>
          <a:xfrm>
            <a:off x="7155410" y="2377610"/>
            <a:ext cx="506031" cy="319357"/>
          </a:xfrm>
          <a:custGeom>
            <a:avLst/>
            <a:gdLst>
              <a:gd name="connsiteX0" fmla="*/ 754602 w 754602"/>
              <a:gd name="connsiteY0" fmla="*/ 347709 h 701336"/>
              <a:gd name="connsiteX1" fmla="*/ 648070 w 754602"/>
              <a:gd name="connsiteY1" fmla="*/ 54746 h 701336"/>
              <a:gd name="connsiteX2" fmla="*/ 541537 w 754602"/>
              <a:gd name="connsiteY2" fmla="*/ 676183 h 701336"/>
              <a:gd name="connsiteX3" fmla="*/ 399495 w 754602"/>
              <a:gd name="connsiteY3" fmla="*/ 54746 h 701336"/>
              <a:gd name="connsiteX4" fmla="*/ 310718 w 754602"/>
              <a:gd name="connsiteY4" fmla="*/ 658427 h 701336"/>
              <a:gd name="connsiteX5" fmla="*/ 186431 w 754602"/>
              <a:gd name="connsiteY5" fmla="*/ 63623 h 701336"/>
              <a:gd name="connsiteX6" fmla="*/ 115409 w 754602"/>
              <a:gd name="connsiteY6" fmla="*/ 658427 h 701336"/>
              <a:gd name="connsiteX7" fmla="*/ 0 w 754602"/>
              <a:gd name="connsiteY7" fmla="*/ 321076 h 70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02" h="701336">
                <a:moveTo>
                  <a:pt x="754602" y="347709"/>
                </a:moveTo>
                <a:cubicBezTo>
                  <a:pt x="719091" y="173854"/>
                  <a:pt x="683581" y="0"/>
                  <a:pt x="648070" y="54746"/>
                </a:cubicBezTo>
                <a:cubicBezTo>
                  <a:pt x="612559" y="109492"/>
                  <a:pt x="582966" y="676183"/>
                  <a:pt x="541537" y="676183"/>
                </a:cubicBezTo>
                <a:cubicBezTo>
                  <a:pt x="500108" y="676183"/>
                  <a:pt x="437965" y="57705"/>
                  <a:pt x="399495" y="54746"/>
                </a:cubicBezTo>
                <a:cubicBezTo>
                  <a:pt x="361025" y="51787"/>
                  <a:pt x="346229" y="656948"/>
                  <a:pt x="310718" y="658427"/>
                </a:cubicBezTo>
                <a:cubicBezTo>
                  <a:pt x="275207" y="659906"/>
                  <a:pt x="218982" y="63623"/>
                  <a:pt x="186431" y="63623"/>
                </a:cubicBezTo>
                <a:cubicBezTo>
                  <a:pt x="153880" y="63623"/>
                  <a:pt x="146481" y="615518"/>
                  <a:pt x="115409" y="658427"/>
                </a:cubicBezTo>
                <a:cubicBezTo>
                  <a:pt x="84337" y="701336"/>
                  <a:pt x="42168" y="511206"/>
                  <a:pt x="0" y="321076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3" name="直線矢印コネクタ 62"/>
          <p:cNvCxnSpPr/>
          <p:nvPr/>
        </p:nvCxnSpPr>
        <p:spPr>
          <a:xfrm rot="10800000">
            <a:off x="1785461" y="2286862"/>
            <a:ext cx="38667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>
            <a:endCxn id="62" idx="0"/>
          </p:cNvCxnSpPr>
          <p:nvPr/>
        </p:nvCxnSpPr>
        <p:spPr>
          <a:xfrm>
            <a:off x="6588224" y="2205976"/>
            <a:ext cx="1073217" cy="32996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図 72" descr="\begin{document}&#10;\begin{align*}&#10;\left(\partial_t^2-\partial_{r_\ast}^2+V_l (r) \right)\phi_{l,m}&#10;\end{align*}&#10;\end{document}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84360" y="1844824"/>
            <a:ext cx="1872208" cy="245907"/>
          </a:xfrm>
          <a:prstGeom prst="rect">
            <a:avLst/>
          </a:prstGeom>
        </p:spPr>
      </p:pic>
      <p:sp>
        <p:nvSpPr>
          <p:cNvPr id="74" name="フリーフォーム 73"/>
          <p:cNvSpPr/>
          <p:nvPr/>
        </p:nvSpPr>
        <p:spPr>
          <a:xfrm>
            <a:off x="4042294" y="2377610"/>
            <a:ext cx="506031" cy="319357"/>
          </a:xfrm>
          <a:custGeom>
            <a:avLst/>
            <a:gdLst>
              <a:gd name="connsiteX0" fmla="*/ 754602 w 754602"/>
              <a:gd name="connsiteY0" fmla="*/ 347709 h 701336"/>
              <a:gd name="connsiteX1" fmla="*/ 648070 w 754602"/>
              <a:gd name="connsiteY1" fmla="*/ 54746 h 701336"/>
              <a:gd name="connsiteX2" fmla="*/ 541537 w 754602"/>
              <a:gd name="connsiteY2" fmla="*/ 676183 h 701336"/>
              <a:gd name="connsiteX3" fmla="*/ 399495 w 754602"/>
              <a:gd name="connsiteY3" fmla="*/ 54746 h 701336"/>
              <a:gd name="connsiteX4" fmla="*/ 310718 w 754602"/>
              <a:gd name="connsiteY4" fmla="*/ 658427 h 701336"/>
              <a:gd name="connsiteX5" fmla="*/ 186431 w 754602"/>
              <a:gd name="connsiteY5" fmla="*/ 63623 h 701336"/>
              <a:gd name="connsiteX6" fmla="*/ 115409 w 754602"/>
              <a:gd name="connsiteY6" fmla="*/ 658427 h 701336"/>
              <a:gd name="connsiteX7" fmla="*/ 0 w 754602"/>
              <a:gd name="connsiteY7" fmla="*/ 321076 h 70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02" h="701336">
                <a:moveTo>
                  <a:pt x="754602" y="347709"/>
                </a:moveTo>
                <a:cubicBezTo>
                  <a:pt x="719091" y="173854"/>
                  <a:pt x="683581" y="0"/>
                  <a:pt x="648070" y="54746"/>
                </a:cubicBezTo>
                <a:cubicBezTo>
                  <a:pt x="612559" y="109492"/>
                  <a:pt x="582966" y="676183"/>
                  <a:pt x="541537" y="676183"/>
                </a:cubicBezTo>
                <a:cubicBezTo>
                  <a:pt x="500108" y="676183"/>
                  <a:pt x="437965" y="57705"/>
                  <a:pt x="399495" y="54746"/>
                </a:cubicBezTo>
                <a:cubicBezTo>
                  <a:pt x="361025" y="51787"/>
                  <a:pt x="346229" y="656948"/>
                  <a:pt x="310718" y="658427"/>
                </a:cubicBezTo>
                <a:cubicBezTo>
                  <a:pt x="275207" y="659906"/>
                  <a:pt x="218982" y="63623"/>
                  <a:pt x="186431" y="63623"/>
                </a:cubicBezTo>
                <a:cubicBezTo>
                  <a:pt x="153880" y="63623"/>
                  <a:pt x="146481" y="615518"/>
                  <a:pt x="115409" y="658427"/>
                </a:cubicBezTo>
                <a:cubicBezTo>
                  <a:pt x="84337" y="701336"/>
                  <a:pt x="42168" y="511206"/>
                  <a:pt x="0" y="321076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7" name="直線矢印コネクタ 76"/>
          <p:cNvCxnSpPr>
            <a:endCxn id="61" idx="7"/>
          </p:cNvCxnSpPr>
          <p:nvPr/>
        </p:nvCxnSpPr>
        <p:spPr>
          <a:xfrm rot="16200000" flipH="1">
            <a:off x="1532697" y="2219831"/>
            <a:ext cx="363340" cy="18939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 rot="10800000">
            <a:off x="3779912" y="2349992"/>
            <a:ext cx="38667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>
            <a:off x="4401350" y="2349992"/>
            <a:ext cx="38667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図 86" descr="\begin{document}&#10;\begin{align*}&#10; \phi_{l,m}|_{r=r_B}&amp;=0&#10;\end{align*}&#10;\end{document}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3322" y="1953457"/>
            <a:ext cx="1238187" cy="234751"/>
          </a:xfrm>
          <a:prstGeom prst="rect">
            <a:avLst/>
          </a:prstGeom>
        </p:spPr>
      </p:pic>
      <p:pic>
        <p:nvPicPr>
          <p:cNvPr id="45" name="図 44" descr="\begin{document}&#10;\begin{align*}&#10;\partial_t P(\phi_t|\phi_0)=\frac{\delta}{\delta \phi(t,r)}(-\dot{\phi(t,r)}P)+\cdots&#10;\end{align*}&#10;\end{document}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27512" y="3760576"/>
            <a:ext cx="2566101" cy="367884"/>
          </a:xfrm>
          <a:prstGeom prst="rect">
            <a:avLst/>
          </a:prstGeom>
        </p:spPr>
      </p:pic>
      <p:cxnSp>
        <p:nvCxnSpPr>
          <p:cNvPr id="47" name="直線コネクタ 46"/>
          <p:cNvCxnSpPr/>
          <p:nvPr/>
        </p:nvCxnSpPr>
        <p:spPr>
          <a:xfrm>
            <a:off x="467544" y="5229200"/>
            <a:ext cx="22322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rot="5400000">
            <a:off x="467544" y="5229200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rot="5400000">
            <a:off x="4553782" y="5247130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827584" y="5229200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円/楕円 56"/>
          <p:cNvSpPr/>
          <p:nvPr/>
        </p:nvSpPr>
        <p:spPr>
          <a:xfrm>
            <a:off x="1178947" y="5157480"/>
            <a:ext cx="144016" cy="144016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8" name="図 57" descr="\begin{document}&#10;\begin{align*}&#10;\gamma_0&#10;\end{align*}&#10;\end{document}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0242" y="5063412"/>
            <a:ext cx="182057" cy="144016"/>
          </a:xfrm>
          <a:prstGeom prst="rect">
            <a:avLst/>
          </a:prstGeom>
        </p:spPr>
      </p:pic>
      <p:cxnSp>
        <p:nvCxnSpPr>
          <p:cNvPr id="59" name="カギ線コネクタ 58"/>
          <p:cNvCxnSpPr/>
          <p:nvPr/>
        </p:nvCxnSpPr>
        <p:spPr>
          <a:xfrm rot="2700000" flipH="1">
            <a:off x="1357759" y="5176330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カギ線コネクタ 59"/>
          <p:cNvCxnSpPr/>
          <p:nvPr/>
        </p:nvCxnSpPr>
        <p:spPr>
          <a:xfrm rot="2700000" flipH="1">
            <a:off x="1557981" y="5176330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図 63" descr="\begin{document}&#10;\begin{align*}&#10;k&#10;\end{align*}&#10;\end{document}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09994" y="4995247"/>
            <a:ext cx="99616" cy="156017"/>
          </a:xfrm>
          <a:prstGeom prst="rect">
            <a:avLst/>
          </a:prstGeom>
        </p:spPr>
      </p:pic>
      <p:cxnSp>
        <p:nvCxnSpPr>
          <p:cNvPr id="65" name="カギ線コネクタ 64"/>
          <p:cNvCxnSpPr/>
          <p:nvPr/>
        </p:nvCxnSpPr>
        <p:spPr>
          <a:xfrm rot="2700000" flipH="1">
            <a:off x="1764171" y="5176330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円/楕円 65"/>
          <p:cNvSpPr/>
          <p:nvPr/>
        </p:nvSpPr>
        <p:spPr>
          <a:xfrm>
            <a:off x="1952817" y="5130297"/>
            <a:ext cx="216024" cy="216024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7" name="直線コネクタ 66"/>
          <p:cNvCxnSpPr/>
          <p:nvPr/>
        </p:nvCxnSpPr>
        <p:spPr>
          <a:xfrm rot="5400000">
            <a:off x="818619" y="5517232"/>
            <a:ext cx="8640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rot="5400000">
            <a:off x="1628636" y="5526197"/>
            <a:ext cx="8640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>
            <a:off x="1115616" y="5877272"/>
            <a:ext cx="43204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>
            <a:off x="1988677" y="5877272"/>
            <a:ext cx="43204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図 71" descr="\begin{document}&#10;\begin{align*}&#10;x_0&#10;\end{align*}&#10;\end{document}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2675" y="5670212"/>
            <a:ext cx="188927" cy="132014"/>
          </a:xfrm>
          <a:prstGeom prst="rect">
            <a:avLst/>
          </a:prstGeom>
        </p:spPr>
      </p:pic>
      <p:pic>
        <p:nvPicPr>
          <p:cNvPr id="75" name="図 74" descr="\begin{document}&#10;\begin{align*}&#10;x_1&#10;\end{align*}&#10;\end{document}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41657" y="5679465"/>
            <a:ext cx="182057" cy="130300"/>
          </a:xfrm>
          <a:prstGeom prst="rect">
            <a:avLst/>
          </a:prstGeom>
        </p:spPr>
      </p:pic>
      <p:sp>
        <p:nvSpPr>
          <p:cNvPr id="76" name="フリーフォーム 75"/>
          <p:cNvSpPr/>
          <p:nvPr/>
        </p:nvSpPr>
        <p:spPr>
          <a:xfrm rot="7103282">
            <a:off x="796596" y="5464610"/>
            <a:ext cx="506031" cy="110332"/>
          </a:xfrm>
          <a:custGeom>
            <a:avLst/>
            <a:gdLst>
              <a:gd name="connsiteX0" fmla="*/ 754602 w 754602"/>
              <a:gd name="connsiteY0" fmla="*/ 347709 h 701336"/>
              <a:gd name="connsiteX1" fmla="*/ 648070 w 754602"/>
              <a:gd name="connsiteY1" fmla="*/ 54746 h 701336"/>
              <a:gd name="connsiteX2" fmla="*/ 541537 w 754602"/>
              <a:gd name="connsiteY2" fmla="*/ 676183 h 701336"/>
              <a:gd name="connsiteX3" fmla="*/ 399495 w 754602"/>
              <a:gd name="connsiteY3" fmla="*/ 54746 h 701336"/>
              <a:gd name="connsiteX4" fmla="*/ 310718 w 754602"/>
              <a:gd name="connsiteY4" fmla="*/ 658427 h 701336"/>
              <a:gd name="connsiteX5" fmla="*/ 186431 w 754602"/>
              <a:gd name="connsiteY5" fmla="*/ 63623 h 701336"/>
              <a:gd name="connsiteX6" fmla="*/ 115409 w 754602"/>
              <a:gd name="connsiteY6" fmla="*/ 658427 h 701336"/>
              <a:gd name="connsiteX7" fmla="*/ 0 w 754602"/>
              <a:gd name="connsiteY7" fmla="*/ 321076 h 70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02" h="701336">
                <a:moveTo>
                  <a:pt x="754602" y="347709"/>
                </a:moveTo>
                <a:cubicBezTo>
                  <a:pt x="719091" y="173854"/>
                  <a:pt x="683581" y="0"/>
                  <a:pt x="648070" y="54746"/>
                </a:cubicBezTo>
                <a:cubicBezTo>
                  <a:pt x="612559" y="109492"/>
                  <a:pt x="582966" y="676183"/>
                  <a:pt x="541537" y="676183"/>
                </a:cubicBezTo>
                <a:cubicBezTo>
                  <a:pt x="500108" y="676183"/>
                  <a:pt x="437965" y="57705"/>
                  <a:pt x="399495" y="54746"/>
                </a:cubicBezTo>
                <a:cubicBezTo>
                  <a:pt x="361025" y="51787"/>
                  <a:pt x="346229" y="656948"/>
                  <a:pt x="310718" y="658427"/>
                </a:cubicBezTo>
                <a:cubicBezTo>
                  <a:pt x="275207" y="659906"/>
                  <a:pt x="218982" y="63623"/>
                  <a:pt x="186431" y="63623"/>
                </a:cubicBezTo>
                <a:cubicBezTo>
                  <a:pt x="153880" y="63623"/>
                  <a:pt x="146481" y="615518"/>
                  <a:pt x="115409" y="658427"/>
                </a:cubicBezTo>
                <a:cubicBezTo>
                  <a:pt x="84337" y="701336"/>
                  <a:pt x="42168" y="511206"/>
                  <a:pt x="0" y="321076"/>
                </a:cubicBezTo>
              </a:path>
            </a:pathLst>
          </a:custGeom>
          <a:ln w="190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8" name="図 77" descr="\begin{document}&#10;\begin{align*}&#10;\xi_0&#10;\end{align*}&#10;\end{document}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1436" y="5724579"/>
            <a:ext cx="163164" cy="198878"/>
          </a:xfrm>
          <a:prstGeom prst="rect">
            <a:avLst/>
          </a:prstGeom>
        </p:spPr>
      </p:pic>
      <p:cxnSp>
        <p:nvCxnSpPr>
          <p:cNvPr id="79" name="カギ線コネクタ 78"/>
          <p:cNvCxnSpPr/>
          <p:nvPr/>
        </p:nvCxnSpPr>
        <p:spPr>
          <a:xfrm rot="2700000" flipH="1">
            <a:off x="2187835" y="5167365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2825878" y="5228912"/>
            <a:ext cx="232218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フリーフォーム 80"/>
          <p:cNvSpPr/>
          <p:nvPr/>
        </p:nvSpPr>
        <p:spPr>
          <a:xfrm rot="16498789">
            <a:off x="2568117" y="5216661"/>
            <a:ext cx="263418" cy="45719"/>
          </a:xfrm>
          <a:custGeom>
            <a:avLst/>
            <a:gdLst>
              <a:gd name="connsiteX0" fmla="*/ 0 w 412377"/>
              <a:gd name="connsiteY0" fmla="*/ 55282 h 65741"/>
              <a:gd name="connsiteX1" fmla="*/ 125506 w 412377"/>
              <a:gd name="connsiteY1" fmla="*/ 1494 h 65741"/>
              <a:gd name="connsiteX2" fmla="*/ 251012 w 412377"/>
              <a:gd name="connsiteY2" fmla="*/ 64247 h 65741"/>
              <a:gd name="connsiteX3" fmla="*/ 412377 w 412377"/>
              <a:gd name="connsiteY3" fmla="*/ 10458 h 6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77" h="65741">
                <a:moveTo>
                  <a:pt x="0" y="55282"/>
                </a:moveTo>
                <a:cubicBezTo>
                  <a:pt x="41835" y="27641"/>
                  <a:pt x="83671" y="0"/>
                  <a:pt x="125506" y="1494"/>
                </a:cubicBezTo>
                <a:cubicBezTo>
                  <a:pt x="167341" y="2988"/>
                  <a:pt x="203200" y="62753"/>
                  <a:pt x="251012" y="64247"/>
                </a:cubicBezTo>
                <a:cubicBezTo>
                  <a:pt x="298824" y="65741"/>
                  <a:pt x="355600" y="38099"/>
                  <a:pt x="412377" y="10458"/>
                </a:cubicBezTo>
              </a:path>
            </a:pathLst>
          </a:cu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/>
          <p:cNvSpPr/>
          <p:nvPr/>
        </p:nvSpPr>
        <p:spPr>
          <a:xfrm rot="16498789">
            <a:off x="2675692" y="5222416"/>
            <a:ext cx="263418" cy="45719"/>
          </a:xfrm>
          <a:custGeom>
            <a:avLst/>
            <a:gdLst>
              <a:gd name="connsiteX0" fmla="*/ 0 w 412377"/>
              <a:gd name="connsiteY0" fmla="*/ 55282 h 65741"/>
              <a:gd name="connsiteX1" fmla="*/ 125506 w 412377"/>
              <a:gd name="connsiteY1" fmla="*/ 1494 h 65741"/>
              <a:gd name="connsiteX2" fmla="*/ 251012 w 412377"/>
              <a:gd name="connsiteY2" fmla="*/ 64247 h 65741"/>
              <a:gd name="connsiteX3" fmla="*/ 412377 w 412377"/>
              <a:gd name="connsiteY3" fmla="*/ 10458 h 6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77" h="65741">
                <a:moveTo>
                  <a:pt x="0" y="55282"/>
                </a:moveTo>
                <a:cubicBezTo>
                  <a:pt x="41835" y="27641"/>
                  <a:pt x="83671" y="0"/>
                  <a:pt x="125506" y="1494"/>
                </a:cubicBezTo>
                <a:cubicBezTo>
                  <a:pt x="167341" y="2988"/>
                  <a:pt x="203200" y="62753"/>
                  <a:pt x="251012" y="64247"/>
                </a:cubicBezTo>
                <a:cubicBezTo>
                  <a:pt x="298824" y="65741"/>
                  <a:pt x="355600" y="38099"/>
                  <a:pt x="412377" y="10458"/>
                </a:cubicBezTo>
              </a:path>
            </a:pathLst>
          </a:cu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5" name="カギ線コネクタ 84"/>
          <p:cNvCxnSpPr/>
          <p:nvPr/>
        </p:nvCxnSpPr>
        <p:spPr>
          <a:xfrm rot="2700000" flipH="1">
            <a:off x="3007106" y="5176330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円/楕円 87"/>
          <p:cNvSpPr/>
          <p:nvPr/>
        </p:nvSpPr>
        <p:spPr>
          <a:xfrm>
            <a:off x="3195171" y="5121620"/>
            <a:ext cx="216024" cy="216024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9" name="直線コネクタ 88"/>
          <p:cNvCxnSpPr/>
          <p:nvPr/>
        </p:nvCxnSpPr>
        <p:spPr>
          <a:xfrm rot="5400000">
            <a:off x="2870990" y="5517520"/>
            <a:ext cx="8640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/>
          <p:nvPr/>
        </p:nvCxnSpPr>
        <p:spPr>
          <a:xfrm>
            <a:off x="3231031" y="5868595"/>
            <a:ext cx="43204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カギ線コネクタ 91"/>
          <p:cNvCxnSpPr/>
          <p:nvPr/>
        </p:nvCxnSpPr>
        <p:spPr>
          <a:xfrm rot="2700000" flipH="1">
            <a:off x="3435479" y="5176330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カギ線コネクタ 92"/>
          <p:cNvCxnSpPr/>
          <p:nvPr/>
        </p:nvCxnSpPr>
        <p:spPr>
          <a:xfrm rot="2700000" flipH="1">
            <a:off x="3635701" y="5176330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カギ線コネクタ 93"/>
          <p:cNvCxnSpPr/>
          <p:nvPr/>
        </p:nvCxnSpPr>
        <p:spPr>
          <a:xfrm rot="2700000" flipH="1">
            <a:off x="3841891" y="5176330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円/楕円 94"/>
          <p:cNvSpPr/>
          <p:nvPr/>
        </p:nvSpPr>
        <p:spPr>
          <a:xfrm>
            <a:off x="4032372" y="5130297"/>
            <a:ext cx="216024" cy="216024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6" name="直線コネクタ 95"/>
          <p:cNvCxnSpPr/>
          <p:nvPr/>
        </p:nvCxnSpPr>
        <p:spPr>
          <a:xfrm rot="5400000">
            <a:off x="3708191" y="5526197"/>
            <a:ext cx="8640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/>
          <p:nvPr/>
        </p:nvCxnSpPr>
        <p:spPr>
          <a:xfrm>
            <a:off x="4068232" y="5877272"/>
            <a:ext cx="43204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カギ線コネクタ 97"/>
          <p:cNvCxnSpPr/>
          <p:nvPr/>
        </p:nvCxnSpPr>
        <p:spPr>
          <a:xfrm rot="2700000" flipH="1">
            <a:off x="4272680" y="5176330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カギ線コネクタ 98"/>
          <p:cNvCxnSpPr/>
          <p:nvPr/>
        </p:nvCxnSpPr>
        <p:spPr>
          <a:xfrm rot="2700000" flipH="1">
            <a:off x="4472902" y="5176330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カギ線コネクタ 99"/>
          <p:cNvCxnSpPr/>
          <p:nvPr/>
        </p:nvCxnSpPr>
        <p:spPr>
          <a:xfrm rot="2700000" flipH="1">
            <a:off x="4679092" y="5176330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 rot="5400000">
            <a:off x="4482061" y="5535450"/>
            <a:ext cx="8640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/>
          <p:nvPr/>
        </p:nvCxnSpPr>
        <p:spPr>
          <a:xfrm>
            <a:off x="4842102" y="5886525"/>
            <a:ext cx="43204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図 102" descr="\begin{document}&#10;\begin{align*}&#10;x_{N-1}&#10;\end{align*}&#10;\end{document}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92977" y="5688431"/>
            <a:ext cx="443120" cy="130300"/>
          </a:xfrm>
          <a:prstGeom prst="rect">
            <a:avLst/>
          </a:prstGeom>
        </p:spPr>
      </p:pic>
      <p:pic>
        <p:nvPicPr>
          <p:cNvPr id="104" name="図 103" descr="\begin{document}&#10;\begin{align*}&#10;x_{N}&#10;\end{align*}&#10;\end{document}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220925" y="5697396"/>
            <a:ext cx="254193" cy="130300"/>
          </a:xfrm>
          <a:prstGeom prst="rect">
            <a:avLst/>
          </a:prstGeom>
        </p:spPr>
      </p:pic>
      <p:pic>
        <p:nvPicPr>
          <p:cNvPr id="105" name="図 104" descr="\begin{document}&#10;\begin{align*}&#10;x_{N+1}\equiv 0&#10;\end{align*}&#10;\end{document}"/>
          <p:cNvPicPr>
            <a:picLocks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962424" y="5672423"/>
            <a:ext cx="729046" cy="165464"/>
          </a:xfrm>
          <a:prstGeom prst="rect">
            <a:avLst/>
          </a:prstGeom>
        </p:spPr>
      </p:pic>
      <p:pic>
        <p:nvPicPr>
          <p:cNvPr id="106" name="図 105" descr="\begin{document}&#10;\begin{align*}&#10;m&#10;\end{align*}&#10;\end{document}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006608" y="4941189"/>
            <a:ext cx="144015" cy="80952"/>
          </a:xfrm>
          <a:prstGeom prst="rect">
            <a:avLst/>
          </a:prstGeom>
        </p:spPr>
      </p:pic>
      <p:pic>
        <p:nvPicPr>
          <p:cNvPr id="107" name="図 106" descr="\begin{document}&#10;\begin{align*}&#10;m&#10;\end{align*}&#10;\end{document}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239997" y="4941168"/>
            <a:ext cx="144015" cy="80952"/>
          </a:xfrm>
          <a:prstGeom prst="rect">
            <a:avLst/>
          </a:prstGeom>
        </p:spPr>
      </p:pic>
      <p:pic>
        <p:nvPicPr>
          <p:cNvPr id="108" name="図 107" descr="\begin{document}&#10;\begin{align*}&#10;m&#10;\end{align*}&#10;\end{document}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076622" y="4941168"/>
            <a:ext cx="144015" cy="80952"/>
          </a:xfrm>
          <a:prstGeom prst="rect">
            <a:avLst/>
          </a:prstGeom>
        </p:spPr>
      </p:pic>
      <p:pic>
        <p:nvPicPr>
          <p:cNvPr id="109" name="図 108" descr="\begin{document}&#10;\begin{align*}&#10;k&#10;\end{align*}&#10;\end{document}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72044" y="4968063"/>
            <a:ext cx="99616" cy="156017"/>
          </a:xfrm>
          <a:prstGeom prst="rect">
            <a:avLst/>
          </a:prstGeom>
        </p:spPr>
      </p:pic>
      <p:pic>
        <p:nvPicPr>
          <p:cNvPr id="110" name="図 109" descr="\begin{document}&#10;\begin{align*}&#10;k&#10;\end{align*}&#10;\end{document}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08532" y="4968351"/>
            <a:ext cx="99616" cy="156017"/>
          </a:xfrm>
          <a:prstGeom prst="rect">
            <a:avLst/>
          </a:prstGeom>
        </p:spPr>
      </p:pic>
      <p:pic>
        <p:nvPicPr>
          <p:cNvPr id="111" name="図 110" descr="\begin{document}&#10;\begin{align*}&#10;m_0\to 0&#10;\end{align*}&#10;\end{document}"/>
          <p:cNvPicPr>
            <a:picLocks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93943" y="4888659"/>
            <a:ext cx="575493" cy="148297"/>
          </a:xfrm>
          <a:prstGeom prst="rect">
            <a:avLst/>
          </a:prstGeom>
        </p:spPr>
      </p:pic>
      <p:pic>
        <p:nvPicPr>
          <p:cNvPr id="112" name="図 111" descr="\begin{document}&#10;\begin{align*}&#10;\left\{&#10;\begin{array}{l}&#10;\gamma_0 \dot{x}_0=-k(x_0-x_1) +\xi_0 \ , \ \langle\xi_0(t)\xi_0(t')\rangle=2\gamma_0 T_0 \delta (t-t')\\&#10;m\ddot{x}_1 =-k(x_1-x_2)+k(x_0-x_1)\\&#10;\vdots\\&#10;m\ddot{x}_N =-k(x_N-x_{N+1})+k(x_{N-1}-x_N) \ , \ x_{N+1}\equiv 0&#10;\end{array}&#10;\right.&#10;\end{align*}&#10;\end{document}"/>
          <p:cNvPicPr>
            <a:picLocks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436096" y="4725144"/>
            <a:ext cx="3607615" cy="804497"/>
          </a:xfrm>
          <a:prstGeom prst="rect">
            <a:avLst/>
          </a:prstGeom>
        </p:spPr>
      </p:pic>
      <p:pic>
        <p:nvPicPr>
          <p:cNvPr id="115" name="図 114" descr="\begin{document}&#10;\begin{align*}&#10;(\partial_t-\partial_{r_\ast})\phi_{l,m}|_{r=r_H+\epsilon}=\xi&#10;\end{align*}&#10;\end{document}"/>
          <p:cNvPicPr>
            <a:picLocks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64347" y="1845936"/>
            <a:ext cx="2242833" cy="225319"/>
          </a:xfrm>
          <a:prstGeom prst="rect">
            <a:avLst/>
          </a:prstGeom>
        </p:spPr>
      </p:pic>
      <p:cxnSp>
        <p:nvCxnSpPr>
          <p:cNvPr id="117" name="直線矢印コネクタ 116"/>
          <p:cNvCxnSpPr/>
          <p:nvPr/>
        </p:nvCxnSpPr>
        <p:spPr>
          <a:xfrm>
            <a:off x="2112842" y="2215750"/>
            <a:ext cx="21602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矢印コネクタ 120"/>
          <p:cNvCxnSpPr/>
          <p:nvPr/>
        </p:nvCxnSpPr>
        <p:spPr>
          <a:xfrm rot="10800000">
            <a:off x="7042045" y="2347292"/>
            <a:ext cx="38667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/>
          <p:nvPr/>
        </p:nvCxnSpPr>
        <p:spPr>
          <a:xfrm>
            <a:off x="7369426" y="2276180"/>
            <a:ext cx="21602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5. The Fluctuation Theorem for BH [2/5]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14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1268760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can construct a path integral representation for the discrete model.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We choose the initial distribution as </a:t>
            </a:r>
            <a:r>
              <a:rPr lang="en-US" altLang="ja-JP" dirty="0" smtClean="0">
                <a:solidFill>
                  <a:schemeClr val="accent2"/>
                </a:solidFill>
              </a:rPr>
              <a:t>a stationary distribution</a:t>
            </a:r>
            <a:r>
              <a:rPr lang="en-US" altLang="ja-JP" dirty="0" smtClean="0"/>
              <a:t>.</a:t>
            </a:r>
          </a:p>
          <a:p>
            <a:r>
              <a:rPr kumimoji="1" lang="en-US" altLang="ja-JP" dirty="0" smtClean="0"/>
              <a:t>In this case, it is 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a equilibrium distribution </a:t>
            </a:r>
            <a:r>
              <a:rPr kumimoji="1" lang="en-US" altLang="ja-JP" dirty="0" smtClean="0"/>
              <a:t>i.e.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Here, we introduce 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a externally controlled potential</a:t>
            </a:r>
            <a:r>
              <a:rPr kumimoji="1" lang="en-US" altLang="ja-JP" dirty="0" smtClean="0"/>
              <a:t>               .</a:t>
            </a:r>
          </a:p>
          <a:p>
            <a:endParaRPr lang="en-US" altLang="ja-JP" sz="1050" dirty="0" smtClean="0"/>
          </a:p>
          <a:p>
            <a:endParaRPr lang="en-US" altLang="ja-JP" sz="1050" dirty="0" smtClean="0"/>
          </a:p>
          <a:p>
            <a:r>
              <a:rPr lang="en-US" altLang="ja-JP" dirty="0" smtClean="0"/>
              <a:t>Since                                                                        ,                                     ,</a:t>
            </a:r>
          </a:p>
          <a:p>
            <a:endParaRPr lang="en-US" altLang="ja-JP" sz="1050" dirty="0" smtClean="0"/>
          </a:p>
          <a:p>
            <a:r>
              <a:rPr lang="en-US" altLang="ja-JP" dirty="0" smtClean="0"/>
              <a:t>we can reinterpret </a:t>
            </a:r>
            <a:r>
              <a:rPr lang="en-US" altLang="ja-JP" dirty="0" smtClean="0">
                <a:solidFill>
                  <a:srgbClr val="FF0000"/>
                </a:solidFill>
              </a:rPr>
              <a:t>the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entropy production </a:t>
            </a:r>
            <a:r>
              <a:rPr lang="en-US" altLang="ja-JP" dirty="0" smtClean="0"/>
              <a:t>as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sz="1050" dirty="0" smtClean="0"/>
          </a:p>
          <a:p>
            <a:r>
              <a:rPr lang="en-US" altLang="ja-JP" dirty="0" smtClean="0"/>
              <a:t>This quantity fluctuates due to </a:t>
            </a:r>
            <a:r>
              <a:rPr lang="en-US" altLang="ja-JP" dirty="0" smtClean="0">
                <a:solidFill>
                  <a:srgbClr val="FF0000"/>
                </a:solidFill>
              </a:rPr>
              <a:t>Hawking radiation </a:t>
            </a:r>
            <a:r>
              <a:rPr lang="en-US" altLang="ja-JP" dirty="0" smtClean="0"/>
              <a:t>and </a:t>
            </a:r>
            <a:r>
              <a:rPr lang="en-US" altLang="ja-JP" dirty="0" smtClean="0">
                <a:solidFill>
                  <a:schemeClr val="accent2"/>
                </a:solidFill>
              </a:rPr>
              <a:t>externally controlled potential</a:t>
            </a:r>
            <a:r>
              <a:rPr lang="en-US" altLang="ja-JP" dirty="0" smtClean="0"/>
              <a:t>.</a:t>
            </a:r>
          </a:p>
        </p:txBody>
      </p:sp>
      <p:pic>
        <p:nvPicPr>
          <p:cNvPr id="14" name="図 13" descr="\begin{document}&#10;\begin{align*}&#10;P^{eq}= &#10;e^{-\frac{1}{T_0}\sum_{i=1}^N \left(\frac{1}{2}mv_i^2+\frac{1}{2}k(x_i-x_{i-1})^2+\frac{1}{2}kV(r_i)x_i^2\right)}/Z .&#10;\end{align*}&#10;\end{document}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3163" y="2676262"/>
            <a:ext cx="3933825" cy="294150"/>
          </a:xfrm>
          <a:prstGeom prst="rect">
            <a:avLst/>
          </a:prstGeom>
        </p:spPr>
      </p:pic>
      <p:pic>
        <p:nvPicPr>
          <p:cNvPr id="24" name="図 23" descr="\begin{document}&#10;\begin{align*}&#10;U(x_i; {\color{blue}\lambda^F_t})&#10;\end{align*}&#10;\end{document}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3006" y="3810812"/>
            <a:ext cx="790580" cy="234133"/>
          </a:xfrm>
          <a:prstGeom prst="rect">
            <a:avLst/>
          </a:prstGeom>
        </p:spPr>
      </p:pic>
      <p:pic>
        <p:nvPicPr>
          <p:cNvPr id="13" name="図 12" descr="\begin{document}&#10;\begin{align*}&#10;U(x_i)\equiv \frac{1}{2}k\sum_{i=1}^N\left((x_i-x_{i-1})^2+V(r_i)x_i^2 \right)&#10;\end{align*}&#10;\end{document}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2044" y="2144888"/>
            <a:ext cx="1855936" cy="319058"/>
          </a:xfrm>
          <a:prstGeom prst="rect">
            <a:avLst/>
          </a:prstGeom>
        </p:spPr>
      </p:pic>
      <p:pic>
        <p:nvPicPr>
          <p:cNvPr id="18" name="図 17" descr="\begin{document}&#10;\begin{align*}&#10;\tfrac{P^F[\Gamma_\tau|x_i]P^{eq}(x_i)}{P^R[\Gamma_\tau^\dagger|x_f]P^{eq}(x_f)}&#10;&amp;=e^{-\frac{1}{T_0}\int^{\Gamma_\tau} dt \dot{x}_0\partial_{x_0}U &#10;+\frac{1}{T_0}(\Delta H_M-\Delta F_M)}&#10;.&#10;\end{align*}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4554" y="3127309"/>
            <a:ext cx="5728373" cy="543210"/>
          </a:xfrm>
          <a:prstGeom prst="rect">
            <a:avLst/>
          </a:prstGeom>
        </p:spPr>
      </p:pic>
      <p:pic>
        <p:nvPicPr>
          <p:cNvPr id="20" name="図 19" descr="\begin{document}&#10;\begin{align*}&#10;S[\Gamma_\tau]&amp;=-\frac{1}{T_0}\int^{\Gamma_\tau} dt \dot{x}_0\partial_{x_0}U &#10;+\frac{1}{T_0}(\Delta H_M-\Delta F_M)&#10;=\Delta S_{BH}+\Delta S_{M}&#10;\end{align*}&#10;\end{document}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5204513"/>
            <a:ext cx="5721891" cy="495769"/>
          </a:xfrm>
          <a:prstGeom prst="rect">
            <a:avLst/>
          </a:prstGeom>
        </p:spPr>
      </p:pic>
      <p:pic>
        <p:nvPicPr>
          <p:cNvPr id="26" name="図 25" descr="\begin{document}&#10;\begin{align*}&#10;P(x_f , t=\tau| x_i, t=0)=\int_{x_i}^{x_f}{\cal D}\Gamma_\tau e^{{\color{red}-\frac{1}{4\gamma_0 T_0}\int^{\Gamma_\tau} dt\left(\gamma_0\dot{x}_0+\partial_{x_0}U\right)^2}}&#10;\prod_{i,t}\delta\left(m\ddot{x}_i+\partial_{x_i}U\right)|_{x_{N+1}=0}&#10;\end{align*}&#10;\end{document}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1700809"/>
            <a:ext cx="7795268" cy="598575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>
            <a:off x="735524" y="3295374"/>
            <a:ext cx="267250" cy="205634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\begin{document}&#10;\begin{align*}&#10;\frac{1}{T_H}\int^{\Gamma_\tau}dt A_{BH} T^r_t (r_\epsilon)=\Delta S_{BH}&#10;\end{align*}&#10;\end{document}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86474" y="4324999"/>
            <a:ext cx="2108285" cy="395446"/>
          </a:xfrm>
          <a:prstGeom prst="rect">
            <a:avLst/>
          </a:prstGeom>
        </p:spPr>
      </p:pic>
      <p:pic>
        <p:nvPicPr>
          <p:cNvPr id="19" name="図 18" descr="\begin{document}&#10;\begin{align*}&#10;\int^{\Gamma_\tau} dt \dot{x}_0\partial_{x_0}U&#10;\to&#10;-\sum_{l,m}\int^{\Gamma_\tau} dt&#10; \dot{\phi}^\epsilon_{l,m} \partial_{r_\ast}\phi^\epsilon_{l,m}&#10;=-\int^{\Gamma_\tau} dt A_{BH} T^r_t(r_\epsilon)&#10;\end{align*}&#10;\end{document}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55484" y="4322575"/>
            <a:ext cx="4385435" cy="464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5. The Fluctuation Theorem for BH [3/5]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15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1340768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We establish </a:t>
            </a:r>
            <a:r>
              <a:rPr lang="en-US" altLang="ja-JP" dirty="0" smtClean="0">
                <a:solidFill>
                  <a:schemeClr val="accent2"/>
                </a:solidFill>
              </a:rPr>
              <a:t>the fluctuation theorem for black holes with matters</a:t>
            </a:r>
            <a:r>
              <a:rPr lang="en-US" altLang="ja-JP" dirty="0" smtClean="0"/>
              <a:t>. </a:t>
            </a:r>
            <a:r>
              <a:rPr lang="en-US" altLang="ja-JP" sz="1050" dirty="0" smtClean="0">
                <a:solidFill>
                  <a:schemeClr val="accent5"/>
                </a:solidFill>
              </a:rPr>
              <a:t>[</a:t>
            </a:r>
            <a:r>
              <a:rPr lang="en-US" altLang="ja-JP" sz="1050" dirty="0" err="1" smtClean="0">
                <a:solidFill>
                  <a:schemeClr val="accent5"/>
                </a:solidFill>
              </a:rPr>
              <a:t>Iso</a:t>
            </a:r>
            <a:r>
              <a:rPr lang="en-US" altLang="ja-JP" sz="1050" dirty="0" smtClean="0">
                <a:solidFill>
                  <a:schemeClr val="accent5"/>
                </a:solidFill>
              </a:rPr>
              <a:t>, </a:t>
            </a:r>
            <a:r>
              <a:rPr lang="en-US" altLang="ja-JP" sz="1050" dirty="0" err="1" smtClean="0">
                <a:solidFill>
                  <a:schemeClr val="accent5"/>
                </a:solidFill>
              </a:rPr>
              <a:t>Okazawa</a:t>
            </a:r>
            <a:r>
              <a:rPr lang="en-US" altLang="ja-JP" sz="1050" dirty="0" smtClean="0">
                <a:solidFill>
                  <a:schemeClr val="accent5"/>
                </a:solidFill>
              </a:rPr>
              <a:t>, Zhang ‘10]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We also establish 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the </a:t>
            </a:r>
            <a:r>
              <a:rPr kumimoji="1" lang="en-US" altLang="ja-JP" dirty="0" err="1" smtClean="0">
                <a:solidFill>
                  <a:schemeClr val="accent2"/>
                </a:solidFill>
              </a:rPr>
              <a:t>Jarzynski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 type equality</a:t>
            </a:r>
            <a:r>
              <a:rPr kumimoji="1" lang="en-US" altLang="ja-JP" dirty="0" smtClean="0"/>
              <a:t>.          </a:t>
            </a:r>
          </a:p>
          <a:p>
            <a:r>
              <a:rPr kumimoji="1" lang="en-US" altLang="ja-JP" dirty="0" smtClean="0"/>
              <a:t>                      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From the above, an inequality                gives 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the generalized second law</a:t>
            </a:r>
            <a:r>
              <a:rPr kumimoji="1" lang="en-US" altLang="ja-JP" dirty="0" smtClean="0"/>
              <a:t>.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To satisfy the </a:t>
            </a:r>
            <a:r>
              <a:rPr kumimoji="1" lang="en-US" altLang="ja-JP" dirty="0" err="1" smtClean="0"/>
              <a:t>Jarzynski</a:t>
            </a:r>
            <a:r>
              <a:rPr kumimoji="1" lang="en-US" altLang="ja-JP" dirty="0" smtClean="0"/>
              <a:t> equality, </a:t>
            </a:r>
            <a:r>
              <a:rPr kumimoji="1" lang="en-US" altLang="ja-JP" dirty="0" smtClean="0">
                <a:solidFill>
                  <a:srgbClr val="FF0000"/>
                </a:solidFill>
              </a:rPr>
              <a:t>entropy decreasing trajectory </a:t>
            </a:r>
            <a:r>
              <a:rPr kumimoji="1" lang="en-US" altLang="ja-JP" dirty="0" smtClean="0"/>
              <a:t>must exist.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A violation of the generalized second law</a:t>
            </a:r>
            <a:r>
              <a:rPr kumimoji="1" lang="en-US" altLang="ja-JP" dirty="0" smtClean="0"/>
              <a:t>. 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Next: we examine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steady state </a:t>
            </a:r>
            <a:r>
              <a:rPr kumimoji="1" lang="en-US" altLang="ja-JP" dirty="0" smtClean="0"/>
              <a:t>case.</a:t>
            </a:r>
            <a:endParaRPr kumimoji="1" lang="ja-JP" altLang="en-US" dirty="0"/>
          </a:p>
        </p:txBody>
      </p:sp>
      <p:pic>
        <p:nvPicPr>
          <p:cNvPr id="18" name="図 17" descr="\begin{document}&#10;\begin{align*}&#10;\langle e^x \rangle \geq e^{\langle x \rangle}&#10;\end{align*}&#10;\end{document}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601480"/>
            <a:ext cx="864096" cy="240405"/>
          </a:xfrm>
          <a:prstGeom prst="rect">
            <a:avLst/>
          </a:prstGeom>
        </p:spPr>
      </p:pic>
      <p:pic>
        <p:nvPicPr>
          <p:cNvPr id="21" name="図 20" descr="\begin{document}&#10;\begin{align*}&#10;\langle (\Delta S_{BH}+\Delta S_M)\rangle \geq 0&#10;\end{align*}&#10;\end{document}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8514" y="4037224"/>
            <a:ext cx="2070143" cy="225712"/>
          </a:xfrm>
          <a:prstGeom prst="rect">
            <a:avLst/>
          </a:prstGeom>
        </p:spPr>
      </p:pic>
      <p:sp>
        <p:nvSpPr>
          <p:cNvPr id="22" name="右矢印 21"/>
          <p:cNvSpPr/>
          <p:nvPr/>
        </p:nvSpPr>
        <p:spPr>
          <a:xfrm>
            <a:off x="2994516" y="3093230"/>
            <a:ext cx="222716" cy="18086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>
            <a:off x="2998710" y="4057798"/>
            <a:ext cx="222716" cy="18086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2339752" y="1949490"/>
            <a:ext cx="222716" cy="18086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\begin{document}&#10;\begin{align*}&#10;\tfrac{\rho^F(\Delta S_{BH}+\Delta S_{M})}{\rho^R(-(\Delta S_{BH}+\Delta S_{M}))}&amp;=e^{\Delta S_{BH}+\Delta S_{M}}&#10;\end{align*}&#10;\end{document}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841620"/>
            <a:ext cx="3600401" cy="435252"/>
          </a:xfrm>
          <a:prstGeom prst="rect">
            <a:avLst/>
          </a:prstGeom>
        </p:spPr>
      </p:pic>
      <p:pic>
        <p:nvPicPr>
          <p:cNvPr id="20" name="図 19" descr="\begin{document}&#10;\begin{align*}&#10;\langle e^{-(\Delta S_{BH}+\Delta S_M)}\rangle =1&#10;\end{align*}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85273" y="3031340"/>
            <a:ext cx="2115393" cy="298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5. The Fluctuation Theorem for BH [4/5]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16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1196752"/>
            <a:ext cx="8892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For the purpose to make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 steady states</a:t>
            </a:r>
            <a:r>
              <a:rPr kumimoji="1" lang="en-US" altLang="ja-JP" dirty="0" smtClean="0"/>
              <a:t>, we introduce artificial </a:t>
            </a:r>
            <a:r>
              <a:rPr kumimoji="1" lang="en-US" altLang="ja-JP" dirty="0" smtClean="0">
                <a:solidFill>
                  <a:srgbClr val="FF0000"/>
                </a:solidFill>
              </a:rPr>
              <a:t>thermal bath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 </a:t>
            </a:r>
            <a:r>
              <a:rPr kumimoji="1" lang="en-US" altLang="ja-JP" dirty="0" smtClean="0"/>
              <a:t>at the wall.</a:t>
            </a:r>
            <a:endParaRPr lang="en-US" altLang="ja-JP" dirty="0" smtClean="0"/>
          </a:p>
          <a:p>
            <a:endParaRPr kumimoji="1" lang="en-US" altLang="ja-JP" dirty="0" smtClean="0">
              <a:solidFill>
                <a:schemeClr val="accent2"/>
              </a:solidFill>
            </a:endParaRPr>
          </a:p>
          <a:p>
            <a:endParaRPr kumimoji="1" lang="en-US" altLang="ja-JP" dirty="0" smtClean="0">
              <a:solidFill>
                <a:schemeClr val="accent2"/>
              </a:solidFill>
            </a:endParaRPr>
          </a:p>
          <a:p>
            <a:endParaRPr lang="en-US" altLang="ja-JP" dirty="0" smtClean="0">
              <a:solidFill>
                <a:schemeClr val="accent2"/>
              </a:solidFill>
            </a:endParaRPr>
          </a:p>
          <a:p>
            <a:endParaRPr kumimoji="1" lang="en-US" altLang="ja-JP" dirty="0" smtClean="0">
              <a:solidFill>
                <a:schemeClr val="accent2"/>
              </a:solidFill>
            </a:endParaRPr>
          </a:p>
          <a:p>
            <a:endParaRPr lang="en-US" altLang="ja-JP" dirty="0" smtClean="0">
              <a:solidFill>
                <a:schemeClr val="accent2"/>
              </a:solidFill>
            </a:endParaRPr>
          </a:p>
          <a:p>
            <a:endParaRPr lang="en-US" altLang="ja-JP" dirty="0" smtClean="0">
              <a:solidFill>
                <a:schemeClr val="accent2"/>
              </a:solidFill>
            </a:endParaRPr>
          </a:p>
          <a:p>
            <a:r>
              <a:rPr lang="en-US" altLang="ja-JP" dirty="0" smtClean="0"/>
              <a:t>The path integral representation becomes</a:t>
            </a: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The key property: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The system reaches a steady state in late time. Entropy production becomes the form</a:t>
            </a:r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198966" y="2054156"/>
            <a:ext cx="22322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rot="5400000">
            <a:off x="198966" y="2054156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>
            <a:off x="4285204" y="2072086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59006" y="2054156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/>
          <p:cNvSpPr/>
          <p:nvPr/>
        </p:nvSpPr>
        <p:spPr>
          <a:xfrm>
            <a:off x="910369" y="1982436"/>
            <a:ext cx="144016" cy="144016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\begin{document}&#10;\begin{align*}&#10;\gamma_0&#10;\end{align*}&#10;\end{document}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664" y="1888368"/>
            <a:ext cx="182057" cy="144016"/>
          </a:xfrm>
          <a:prstGeom prst="rect">
            <a:avLst/>
          </a:prstGeom>
        </p:spPr>
      </p:pic>
      <p:cxnSp>
        <p:nvCxnSpPr>
          <p:cNvPr id="13" name="カギ線コネクタ 12"/>
          <p:cNvCxnSpPr/>
          <p:nvPr/>
        </p:nvCxnSpPr>
        <p:spPr>
          <a:xfrm rot="2700000" flipH="1">
            <a:off x="1089181" y="2001286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カギ線コネクタ 13"/>
          <p:cNvCxnSpPr/>
          <p:nvPr/>
        </p:nvCxnSpPr>
        <p:spPr>
          <a:xfrm rot="2700000" flipH="1">
            <a:off x="1289403" y="2001286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 descr="\begin{document}&#10;\begin{align*}&#10;k&#10;\end{align*}&#10;\end{document}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1416" y="1820203"/>
            <a:ext cx="99616" cy="156017"/>
          </a:xfrm>
          <a:prstGeom prst="rect">
            <a:avLst/>
          </a:prstGeom>
        </p:spPr>
      </p:pic>
      <p:cxnSp>
        <p:nvCxnSpPr>
          <p:cNvPr id="16" name="カギ線コネクタ 15"/>
          <p:cNvCxnSpPr/>
          <p:nvPr/>
        </p:nvCxnSpPr>
        <p:spPr>
          <a:xfrm rot="2700000" flipH="1">
            <a:off x="1495593" y="2001286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>
          <a:xfrm>
            <a:off x="1684239" y="1955253"/>
            <a:ext cx="216024" cy="216024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>
          <a:xfrm rot="5400000">
            <a:off x="550041" y="2342188"/>
            <a:ext cx="8640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5400000">
            <a:off x="1360058" y="2351153"/>
            <a:ext cx="8640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847038" y="2702228"/>
            <a:ext cx="43204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1720099" y="2702228"/>
            <a:ext cx="43204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 descr="\begin{document}&#10;\begin{align*}&#10;x_0&#10;\end{align*}&#10;\end{document}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4097" y="2495168"/>
            <a:ext cx="188927" cy="132014"/>
          </a:xfrm>
          <a:prstGeom prst="rect">
            <a:avLst/>
          </a:prstGeom>
        </p:spPr>
      </p:pic>
      <p:pic>
        <p:nvPicPr>
          <p:cNvPr id="23" name="図 22" descr="\begin{document}&#10;\begin{align*}&#10;x_1&#10;\end{align*}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3079" y="2504421"/>
            <a:ext cx="182057" cy="130300"/>
          </a:xfrm>
          <a:prstGeom prst="rect">
            <a:avLst/>
          </a:prstGeom>
        </p:spPr>
      </p:pic>
      <p:sp>
        <p:nvSpPr>
          <p:cNvPr id="24" name="フリーフォーム 23"/>
          <p:cNvSpPr/>
          <p:nvPr/>
        </p:nvSpPr>
        <p:spPr>
          <a:xfrm rot="7103282">
            <a:off x="528018" y="2289566"/>
            <a:ext cx="506031" cy="110332"/>
          </a:xfrm>
          <a:custGeom>
            <a:avLst/>
            <a:gdLst>
              <a:gd name="connsiteX0" fmla="*/ 754602 w 754602"/>
              <a:gd name="connsiteY0" fmla="*/ 347709 h 701336"/>
              <a:gd name="connsiteX1" fmla="*/ 648070 w 754602"/>
              <a:gd name="connsiteY1" fmla="*/ 54746 h 701336"/>
              <a:gd name="connsiteX2" fmla="*/ 541537 w 754602"/>
              <a:gd name="connsiteY2" fmla="*/ 676183 h 701336"/>
              <a:gd name="connsiteX3" fmla="*/ 399495 w 754602"/>
              <a:gd name="connsiteY3" fmla="*/ 54746 h 701336"/>
              <a:gd name="connsiteX4" fmla="*/ 310718 w 754602"/>
              <a:gd name="connsiteY4" fmla="*/ 658427 h 701336"/>
              <a:gd name="connsiteX5" fmla="*/ 186431 w 754602"/>
              <a:gd name="connsiteY5" fmla="*/ 63623 h 701336"/>
              <a:gd name="connsiteX6" fmla="*/ 115409 w 754602"/>
              <a:gd name="connsiteY6" fmla="*/ 658427 h 701336"/>
              <a:gd name="connsiteX7" fmla="*/ 0 w 754602"/>
              <a:gd name="connsiteY7" fmla="*/ 321076 h 70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02" h="701336">
                <a:moveTo>
                  <a:pt x="754602" y="347709"/>
                </a:moveTo>
                <a:cubicBezTo>
                  <a:pt x="719091" y="173854"/>
                  <a:pt x="683581" y="0"/>
                  <a:pt x="648070" y="54746"/>
                </a:cubicBezTo>
                <a:cubicBezTo>
                  <a:pt x="612559" y="109492"/>
                  <a:pt x="582966" y="676183"/>
                  <a:pt x="541537" y="676183"/>
                </a:cubicBezTo>
                <a:cubicBezTo>
                  <a:pt x="500108" y="676183"/>
                  <a:pt x="437965" y="57705"/>
                  <a:pt x="399495" y="54746"/>
                </a:cubicBezTo>
                <a:cubicBezTo>
                  <a:pt x="361025" y="51787"/>
                  <a:pt x="346229" y="656948"/>
                  <a:pt x="310718" y="658427"/>
                </a:cubicBezTo>
                <a:cubicBezTo>
                  <a:pt x="275207" y="659906"/>
                  <a:pt x="218982" y="63623"/>
                  <a:pt x="186431" y="63623"/>
                </a:cubicBezTo>
                <a:cubicBezTo>
                  <a:pt x="153880" y="63623"/>
                  <a:pt x="146481" y="615518"/>
                  <a:pt x="115409" y="658427"/>
                </a:cubicBezTo>
                <a:cubicBezTo>
                  <a:pt x="84337" y="701336"/>
                  <a:pt x="42168" y="511206"/>
                  <a:pt x="0" y="321076"/>
                </a:cubicBezTo>
              </a:path>
            </a:pathLst>
          </a:custGeom>
          <a:ln w="190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5" name="図 24" descr="\begin{document}&#10;\begin{align*}&#10;\xi_0&#10;\end{align*}&#10;\end{document}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858" y="2549535"/>
            <a:ext cx="163164" cy="198878"/>
          </a:xfrm>
          <a:prstGeom prst="rect">
            <a:avLst/>
          </a:prstGeom>
        </p:spPr>
      </p:pic>
      <p:cxnSp>
        <p:nvCxnSpPr>
          <p:cNvPr id="26" name="カギ線コネクタ 25"/>
          <p:cNvCxnSpPr/>
          <p:nvPr/>
        </p:nvCxnSpPr>
        <p:spPr>
          <a:xfrm rot="2700000" flipH="1">
            <a:off x="1919257" y="1992321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557300" y="2053868"/>
            <a:ext cx="232218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フリーフォーム 27"/>
          <p:cNvSpPr/>
          <p:nvPr/>
        </p:nvSpPr>
        <p:spPr>
          <a:xfrm rot="16498789">
            <a:off x="2299539" y="2041617"/>
            <a:ext cx="263418" cy="45719"/>
          </a:xfrm>
          <a:custGeom>
            <a:avLst/>
            <a:gdLst>
              <a:gd name="connsiteX0" fmla="*/ 0 w 412377"/>
              <a:gd name="connsiteY0" fmla="*/ 55282 h 65741"/>
              <a:gd name="connsiteX1" fmla="*/ 125506 w 412377"/>
              <a:gd name="connsiteY1" fmla="*/ 1494 h 65741"/>
              <a:gd name="connsiteX2" fmla="*/ 251012 w 412377"/>
              <a:gd name="connsiteY2" fmla="*/ 64247 h 65741"/>
              <a:gd name="connsiteX3" fmla="*/ 412377 w 412377"/>
              <a:gd name="connsiteY3" fmla="*/ 10458 h 6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77" h="65741">
                <a:moveTo>
                  <a:pt x="0" y="55282"/>
                </a:moveTo>
                <a:cubicBezTo>
                  <a:pt x="41835" y="27641"/>
                  <a:pt x="83671" y="0"/>
                  <a:pt x="125506" y="1494"/>
                </a:cubicBezTo>
                <a:cubicBezTo>
                  <a:pt x="167341" y="2988"/>
                  <a:pt x="203200" y="62753"/>
                  <a:pt x="251012" y="64247"/>
                </a:cubicBezTo>
                <a:cubicBezTo>
                  <a:pt x="298824" y="65741"/>
                  <a:pt x="355600" y="38099"/>
                  <a:pt x="412377" y="10458"/>
                </a:cubicBezTo>
              </a:path>
            </a:pathLst>
          </a:cu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 rot="16498789">
            <a:off x="2407114" y="2047372"/>
            <a:ext cx="263418" cy="45719"/>
          </a:xfrm>
          <a:custGeom>
            <a:avLst/>
            <a:gdLst>
              <a:gd name="connsiteX0" fmla="*/ 0 w 412377"/>
              <a:gd name="connsiteY0" fmla="*/ 55282 h 65741"/>
              <a:gd name="connsiteX1" fmla="*/ 125506 w 412377"/>
              <a:gd name="connsiteY1" fmla="*/ 1494 h 65741"/>
              <a:gd name="connsiteX2" fmla="*/ 251012 w 412377"/>
              <a:gd name="connsiteY2" fmla="*/ 64247 h 65741"/>
              <a:gd name="connsiteX3" fmla="*/ 412377 w 412377"/>
              <a:gd name="connsiteY3" fmla="*/ 10458 h 6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77" h="65741">
                <a:moveTo>
                  <a:pt x="0" y="55282"/>
                </a:moveTo>
                <a:cubicBezTo>
                  <a:pt x="41835" y="27641"/>
                  <a:pt x="83671" y="0"/>
                  <a:pt x="125506" y="1494"/>
                </a:cubicBezTo>
                <a:cubicBezTo>
                  <a:pt x="167341" y="2988"/>
                  <a:pt x="203200" y="62753"/>
                  <a:pt x="251012" y="64247"/>
                </a:cubicBezTo>
                <a:cubicBezTo>
                  <a:pt x="298824" y="65741"/>
                  <a:pt x="355600" y="38099"/>
                  <a:pt x="412377" y="10458"/>
                </a:cubicBezTo>
              </a:path>
            </a:pathLst>
          </a:cu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カギ線コネクタ 29"/>
          <p:cNvCxnSpPr/>
          <p:nvPr/>
        </p:nvCxnSpPr>
        <p:spPr>
          <a:xfrm rot="2700000" flipH="1">
            <a:off x="2738528" y="2001286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2926593" y="1946576"/>
            <a:ext cx="216024" cy="216024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/>
          <p:nvPr/>
        </p:nvCxnSpPr>
        <p:spPr>
          <a:xfrm rot="5400000">
            <a:off x="2602412" y="2342476"/>
            <a:ext cx="8640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2962453" y="2693551"/>
            <a:ext cx="43204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33"/>
          <p:cNvCxnSpPr/>
          <p:nvPr/>
        </p:nvCxnSpPr>
        <p:spPr>
          <a:xfrm rot="2700000" flipH="1">
            <a:off x="3166901" y="2001286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カギ線コネクタ 34"/>
          <p:cNvCxnSpPr/>
          <p:nvPr/>
        </p:nvCxnSpPr>
        <p:spPr>
          <a:xfrm rot="2700000" flipH="1">
            <a:off x="3367123" y="2001286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カギ線コネクタ 35"/>
          <p:cNvCxnSpPr/>
          <p:nvPr/>
        </p:nvCxnSpPr>
        <p:spPr>
          <a:xfrm rot="2700000" flipH="1">
            <a:off x="3573313" y="2001286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/>
          <p:cNvSpPr/>
          <p:nvPr/>
        </p:nvSpPr>
        <p:spPr>
          <a:xfrm>
            <a:off x="3763794" y="1955253"/>
            <a:ext cx="216024" cy="216024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/>
          <p:cNvCxnSpPr/>
          <p:nvPr/>
        </p:nvCxnSpPr>
        <p:spPr>
          <a:xfrm rot="5400000">
            <a:off x="3439613" y="2351153"/>
            <a:ext cx="8640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3799654" y="2702228"/>
            <a:ext cx="43204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カギ線コネクタ 39"/>
          <p:cNvCxnSpPr/>
          <p:nvPr/>
        </p:nvCxnSpPr>
        <p:spPr>
          <a:xfrm rot="2700000" flipH="1">
            <a:off x="4004102" y="2001286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カギ線コネクタ 40"/>
          <p:cNvCxnSpPr/>
          <p:nvPr/>
        </p:nvCxnSpPr>
        <p:spPr>
          <a:xfrm rot="2700000" flipH="1">
            <a:off x="4204324" y="2001286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カギ線コネクタ 41"/>
          <p:cNvCxnSpPr/>
          <p:nvPr/>
        </p:nvCxnSpPr>
        <p:spPr>
          <a:xfrm rot="2700000" flipH="1">
            <a:off x="4410514" y="2001286"/>
            <a:ext cx="216024" cy="144016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rot="5400000">
            <a:off x="4213483" y="2360406"/>
            <a:ext cx="8640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4573524" y="2711481"/>
            <a:ext cx="43204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図 44" descr="\begin{document}&#10;\begin{align*}&#10;x_{N-1}&#10;\end{align*}&#10;\end{document}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4399" y="2513387"/>
            <a:ext cx="443120" cy="130300"/>
          </a:xfrm>
          <a:prstGeom prst="rect">
            <a:avLst/>
          </a:prstGeom>
        </p:spPr>
      </p:pic>
      <p:pic>
        <p:nvPicPr>
          <p:cNvPr id="46" name="図 45" descr="\begin{document}&#10;\begin{align*}&#10;x_{N}&#10;\end{align*}&#10;\end{document}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2347" y="2522352"/>
            <a:ext cx="254193" cy="130300"/>
          </a:xfrm>
          <a:prstGeom prst="rect">
            <a:avLst/>
          </a:prstGeom>
        </p:spPr>
      </p:pic>
      <p:pic>
        <p:nvPicPr>
          <p:cNvPr id="47" name="図 46" descr="\begin{document}&#10;\begin{align*}&#10;x_{N+1}\equiv 0&#10;\end{align*}&#10;\end{document}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6504" y="2508795"/>
            <a:ext cx="637584" cy="144706"/>
          </a:xfrm>
          <a:prstGeom prst="rect">
            <a:avLst/>
          </a:prstGeom>
        </p:spPr>
      </p:pic>
      <p:pic>
        <p:nvPicPr>
          <p:cNvPr id="48" name="図 47" descr="\begin{document}&#10;\begin{align*}&#10;m&#10;\end{align*}&#10;\end{document}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38030" y="1766145"/>
            <a:ext cx="144015" cy="80952"/>
          </a:xfrm>
          <a:prstGeom prst="rect">
            <a:avLst/>
          </a:prstGeom>
        </p:spPr>
      </p:pic>
      <p:pic>
        <p:nvPicPr>
          <p:cNvPr id="49" name="図 48" descr="\begin{document}&#10;\begin{align*}&#10;m&#10;\end{align*}&#10;\end{document}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71419" y="1766124"/>
            <a:ext cx="144015" cy="80952"/>
          </a:xfrm>
          <a:prstGeom prst="rect">
            <a:avLst/>
          </a:prstGeom>
        </p:spPr>
      </p:pic>
      <p:pic>
        <p:nvPicPr>
          <p:cNvPr id="50" name="図 49" descr="\begin{document}&#10;\begin{align*}&#10;m&#10;\end{align*}&#10;\end{document}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08044" y="1766124"/>
            <a:ext cx="144015" cy="80952"/>
          </a:xfrm>
          <a:prstGeom prst="rect">
            <a:avLst/>
          </a:prstGeom>
        </p:spPr>
      </p:pic>
      <p:pic>
        <p:nvPicPr>
          <p:cNvPr id="51" name="図 50" descr="\begin{document}&#10;\begin{align*}&#10;k&#10;\end{align*}&#10;\end{document}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3466" y="1793019"/>
            <a:ext cx="99616" cy="156017"/>
          </a:xfrm>
          <a:prstGeom prst="rect">
            <a:avLst/>
          </a:prstGeom>
        </p:spPr>
      </p:pic>
      <p:pic>
        <p:nvPicPr>
          <p:cNvPr id="52" name="図 51" descr="\begin{document}&#10;\begin{align*}&#10;k&#10;\end{align*}&#10;\end{document}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4636" y="1793307"/>
            <a:ext cx="99616" cy="156017"/>
          </a:xfrm>
          <a:prstGeom prst="rect">
            <a:avLst/>
          </a:prstGeom>
        </p:spPr>
      </p:pic>
      <p:pic>
        <p:nvPicPr>
          <p:cNvPr id="53" name="図 52" descr="\begin{document}&#10;\begin{align*}&#10;m_0\to 0&#10;\end{align*}&#10;\end{document}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5365" y="1713615"/>
            <a:ext cx="575493" cy="148297"/>
          </a:xfrm>
          <a:prstGeom prst="rect">
            <a:avLst/>
          </a:prstGeom>
        </p:spPr>
      </p:pic>
      <p:cxnSp>
        <p:nvCxnSpPr>
          <p:cNvPr id="57" name="直線コネクタ 56"/>
          <p:cNvCxnSpPr/>
          <p:nvPr/>
        </p:nvCxnSpPr>
        <p:spPr>
          <a:xfrm>
            <a:off x="3979818" y="2063265"/>
            <a:ext cx="670882" cy="17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図 58" descr="\begin{document}&#10;\begin{align*}&#10;\gamma&#10;\end{align*}&#10;\end{document}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54561" y="1816360"/>
            <a:ext cx="113245" cy="144356"/>
          </a:xfrm>
          <a:prstGeom prst="rect">
            <a:avLst/>
          </a:prstGeom>
        </p:spPr>
      </p:pic>
      <p:sp>
        <p:nvSpPr>
          <p:cNvPr id="61" name="フリーフォーム 60"/>
          <p:cNvSpPr/>
          <p:nvPr/>
        </p:nvSpPr>
        <p:spPr>
          <a:xfrm rot="2570564">
            <a:off x="3904827" y="2272608"/>
            <a:ext cx="506031" cy="110332"/>
          </a:xfrm>
          <a:custGeom>
            <a:avLst/>
            <a:gdLst>
              <a:gd name="connsiteX0" fmla="*/ 754602 w 754602"/>
              <a:gd name="connsiteY0" fmla="*/ 347709 h 701336"/>
              <a:gd name="connsiteX1" fmla="*/ 648070 w 754602"/>
              <a:gd name="connsiteY1" fmla="*/ 54746 h 701336"/>
              <a:gd name="connsiteX2" fmla="*/ 541537 w 754602"/>
              <a:gd name="connsiteY2" fmla="*/ 676183 h 701336"/>
              <a:gd name="connsiteX3" fmla="*/ 399495 w 754602"/>
              <a:gd name="connsiteY3" fmla="*/ 54746 h 701336"/>
              <a:gd name="connsiteX4" fmla="*/ 310718 w 754602"/>
              <a:gd name="connsiteY4" fmla="*/ 658427 h 701336"/>
              <a:gd name="connsiteX5" fmla="*/ 186431 w 754602"/>
              <a:gd name="connsiteY5" fmla="*/ 63623 h 701336"/>
              <a:gd name="connsiteX6" fmla="*/ 115409 w 754602"/>
              <a:gd name="connsiteY6" fmla="*/ 658427 h 701336"/>
              <a:gd name="connsiteX7" fmla="*/ 0 w 754602"/>
              <a:gd name="connsiteY7" fmla="*/ 321076 h 70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02" h="701336">
                <a:moveTo>
                  <a:pt x="754602" y="347709"/>
                </a:moveTo>
                <a:cubicBezTo>
                  <a:pt x="719091" y="173854"/>
                  <a:pt x="683581" y="0"/>
                  <a:pt x="648070" y="54746"/>
                </a:cubicBezTo>
                <a:cubicBezTo>
                  <a:pt x="612559" y="109492"/>
                  <a:pt x="582966" y="676183"/>
                  <a:pt x="541537" y="676183"/>
                </a:cubicBezTo>
                <a:cubicBezTo>
                  <a:pt x="500108" y="676183"/>
                  <a:pt x="437965" y="57705"/>
                  <a:pt x="399495" y="54746"/>
                </a:cubicBezTo>
                <a:cubicBezTo>
                  <a:pt x="361025" y="51787"/>
                  <a:pt x="346229" y="656948"/>
                  <a:pt x="310718" y="658427"/>
                </a:cubicBezTo>
                <a:cubicBezTo>
                  <a:pt x="275207" y="659906"/>
                  <a:pt x="218982" y="63623"/>
                  <a:pt x="186431" y="63623"/>
                </a:cubicBezTo>
                <a:cubicBezTo>
                  <a:pt x="153880" y="63623"/>
                  <a:pt x="146481" y="615518"/>
                  <a:pt x="115409" y="658427"/>
                </a:cubicBezTo>
                <a:cubicBezTo>
                  <a:pt x="84337" y="701336"/>
                  <a:pt x="42168" y="511206"/>
                  <a:pt x="0" y="321076"/>
                </a:cubicBezTo>
              </a:path>
            </a:pathLst>
          </a:custGeom>
          <a:ln w="190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3" name="図 62" descr="\begin{document}&#10;\begin{align*}&#10;\xi&#10;\end{align*}&#10;\end{document}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366863" y="2446854"/>
            <a:ext cx="92655" cy="199348"/>
          </a:xfrm>
          <a:prstGeom prst="rect">
            <a:avLst/>
          </a:prstGeom>
        </p:spPr>
      </p:pic>
      <p:pic>
        <p:nvPicPr>
          <p:cNvPr id="62" name="図 61" descr="\begin{document}&#10;\begin{align*}&#10;\left\{&#10;\begin{array}{l}&#10;\gamma_0 \dot{x}_0=-k(x_0-x_1) +\xi_0 \ , \ \langle\xi_0(t)\xi_0(t')\rangle=2\gamma_0 T_0 \delta (t-t')\\&#10;m\ddot{x}_1 =-k(x_1-x_2)+k(x_0-x_1)\\&#10;\vdots\\&#10;m\ddot{x}_N =-{\color{red}\gamma\dot{x}_N}-k(x_N-x_{N+1})+k(x_{N-1}-x_N) +{\color{red}\xi}\ &#10;\end{array}&#10;\right.&#10;\end{align*}&#10;\end{document}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59573" y="1666710"/>
            <a:ext cx="3630786" cy="809664"/>
          </a:xfrm>
          <a:prstGeom prst="rect">
            <a:avLst/>
          </a:prstGeom>
        </p:spPr>
      </p:pic>
      <p:pic>
        <p:nvPicPr>
          <p:cNvPr id="66" name="図 65" descr="\begin{document}&#10;\begin{align*}&#10;,\ \langle{\color{red}\xi(t)\xi(t')}\rangle=2\gamma T \delta (t-t')&#10;\end{align*}&#10;\end{document}"/>
          <p:cNvPicPr>
            <a:picLocks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86231" y="2580514"/>
            <a:ext cx="1811351" cy="169174"/>
          </a:xfrm>
          <a:prstGeom prst="rect">
            <a:avLst/>
          </a:prstGeom>
        </p:spPr>
      </p:pic>
      <p:pic>
        <p:nvPicPr>
          <p:cNvPr id="73" name="図 72" descr="\begin{document}&#10;\begin{align*}&#10;\tfrac{P[\Gamma_\tau|x_i]}{P[\Gamma_\tau^\dagger|x_f]}&#10;&amp;=e^{-\frac{1}{T_0}\int^{\Gamma_\tau} dt \dot{x}_0\partial_{x_0}U &#10;-\frac{1}{T}\int^{\Gamma_\tau} dt\dot{x}_N(m\ddot{x}_N+\partial_{x_N}U) }.&#10;\end{align*}&#10;\end{document}"/>
          <p:cNvPicPr>
            <a:picLocks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165368" y="4440364"/>
            <a:ext cx="5063316" cy="486806"/>
          </a:xfrm>
          <a:prstGeom prst="rect">
            <a:avLst/>
          </a:prstGeom>
        </p:spPr>
      </p:pic>
      <p:pic>
        <p:nvPicPr>
          <p:cNvPr id="74" name="図 73" descr="\begin{document}&#10;\begin{align*}&#10;P(x_f ,\tau| x_i, 0)=\int_{x_i}^{x_f}{\cal D}\Gamma_\tau e^{{\color{red}-\frac{1}{4\gamma_0 T_0}\int^{\Gamma_\tau} dt\left(\gamma_0\dot{x}_0+\partial_{x_0}U\right)^2}}&#10;e^{{\color{red}-\frac{1}{4\gamma T}\int^{\Gamma_\tau} dt\left(m\ddot{x}_N+\gamma\dot{x}_N+\partial_{x_N}U\right)^2}}&#10;\prod_{t}\prod_{i=1}^{N-1}\delta\left(m\ddot{x}_i+\partial_{x_i}U\right)|_{x_{N+1}=0}.&#10;\end{align*}&#10;\end{document}"/>
          <p:cNvPicPr>
            <a:picLocks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03577" y="3574277"/>
            <a:ext cx="8784976" cy="561536"/>
          </a:xfrm>
          <a:prstGeom prst="rect">
            <a:avLst/>
          </a:prstGeom>
        </p:spPr>
      </p:pic>
      <p:pic>
        <p:nvPicPr>
          <p:cNvPr id="64" name="図 63" descr="\begin{document}&#10;\begin{align*}&#10;S[\Gamma_\tau]&#10;&amp;\to(\beta_0-\beta)\int^{\Gamma_\tau} dt A_{BH}T^r_t(r_\epsilon).&#10;\end{align*}&#10;\end{document}"/>
          <p:cNvPicPr>
            <a:picLocks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699792" y="5528117"/>
            <a:ext cx="2936041" cy="470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5. The Fluctuation Theorem for BH [5/5]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17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1207638"/>
            <a:ext cx="8496944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When</a:t>
            </a:r>
            <a:r>
              <a:rPr kumimoji="1" lang="en-US" altLang="ja-JP" dirty="0" smtClean="0"/>
              <a:t> we denote                                       , one can prove 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the fluctuation theorem </a:t>
            </a:r>
          </a:p>
          <a:p>
            <a:endParaRPr lang="en-US" altLang="ja-JP" dirty="0" smtClean="0">
              <a:solidFill>
                <a:schemeClr val="accent2"/>
              </a:solidFill>
            </a:endParaRPr>
          </a:p>
          <a:p>
            <a:endParaRPr lang="en-US" altLang="ja-JP" dirty="0" smtClean="0">
              <a:solidFill>
                <a:schemeClr val="accent2"/>
              </a:solidFill>
            </a:endParaRPr>
          </a:p>
          <a:p>
            <a:endParaRPr lang="en-US" altLang="ja-JP" dirty="0" smtClean="0"/>
          </a:p>
          <a:p>
            <a:r>
              <a:rPr lang="en-US" altLang="ja-JP" dirty="0" smtClean="0"/>
              <a:t>The theorem can be recast in the relation of </a:t>
            </a:r>
            <a:r>
              <a:rPr lang="en-US" altLang="ja-JP" dirty="0" smtClean="0">
                <a:solidFill>
                  <a:schemeClr val="accent2"/>
                </a:solidFill>
              </a:rPr>
              <a:t>the generating function</a:t>
            </a:r>
            <a:r>
              <a:rPr lang="en-US" altLang="ja-JP" dirty="0" smtClean="0"/>
              <a:t>.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n-</a:t>
            </a:r>
            <a:r>
              <a:rPr lang="en-US" altLang="ja-JP" dirty="0" err="1" smtClean="0"/>
              <a:t>th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cumulant</a:t>
            </a:r>
            <a:r>
              <a:rPr lang="en-US" altLang="ja-JP" dirty="0" smtClean="0"/>
              <a:t> :                                  .  Expansion: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We get the relations from </a:t>
            </a:r>
            <a:r>
              <a:rPr lang="en-US" altLang="ja-JP" dirty="0" smtClean="0">
                <a:solidFill>
                  <a:srgbClr val="0000FF"/>
                </a:solidFill>
              </a:rPr>
              <a:t>the GF</a:t>
            </a:r>
            <a:r>
              <a:rPr lang="en-US" altLang="ja-JP" dirty="0" smtClean="0"/>
              <a:t>.</a:t>
            </a:r>
          </a:p>
          <a:p>
            <a:endParaRPr lang="en-US" altLang="ja-JP" sz="1050" dirty="0" smtClean="0">
              <a:solidFill>
                <a:schemeClr val="accent2"/>
              </a:solidFill>
            </a:endParaRPr>
          </a:p>
          <a:p>
            <a:r>
              <a:rPr lang="en-US" altLang="ja-JP" dirty="0" smtClean="0">
                <a:solidFill>
                  <a:schemeClr val="accent2"/>
                </a:solidFill>
              </a:rPr>
              <a:t>the Green-Kubo relation</a:t>
            </a:r>
            <a:r>
              <a:rPr lang="en-US" altLang="ja-JP" dirty="0" smtClean="0"/>
              <a:t> and </a:t>
            </a:r>
            <a:r>
              <a:rPr lang="en-US" altLang="ja-JP" dirty="0" smtClean="0">
                <a:solidFill>
                  <a:schemeClr val="accent2"/>
                </a:solidFill>
              </a:rPr>
              <a:t>non-linear response coefficients</a:t>
            </a:r>
            <a:r>
              <a:rPr lang="en-US" altLang="ja-JP" dirty="0" smtClean="0"/>
              <a:t>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In our case, for</a:t>
            </a:r>
          </a:p>
          <a:p>
            <a:endParaRPr lang="en-US" altLang="ja-JP" sz="1050" dirty="0" smtClean="0"/>
          </a:p>
          <a:p>
            <a:r>
              <a:rPr lang="en-US" altLang="ja-JP" dirty="0" smtClean="0"/>
              <a:t>we obtain</a:t>
            </a:r>
          </a:p>
        </p:txBody>
      </p:sp>
      <p:pic>
        <p:nvPicPr>
          <p:cNvPr id="25" name="図 24" descr="\begin{document}&#10;\begin{align*}&#10;\frac{\rho(k,{\cal A})}{\rho(-k,{\cal A}) }&amp;=e^{k{\cal A}}.&#10;\end{align*}&#10;\end{document}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689922"/>
            <a:ext cx="1404956" cy="484015"/>
          </a:xfrm>
          <a:prstGeom prst="rect">
            <a:avLst/>
          </a:prstGeom>
        </p:spPr>
      </p:pic>
      <p:sp>
        <p:nvSpPr>
          <p:cNvPr id="39" name="右矢印 38"/>
          <p:cNvSpPr/>
          <p:nvPr/>
        </p:nvSpPr>
        <p:spPr>
          <a:xfrm>
            <a:off x="380456" y="5903086"/>
            <a:ext cx="222716" cy="18086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右矢印 40"/>
          <p:cNvSpPr/>
          <p:nvPr/>
        </p:nvSpPr>
        <p:spPr>
          <a:xfrm>
            <a:off x="3790798" y="4033528"/>
            <a:ext cx="222716" cy="18086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\begin{document}&#10;\begin{align*}&#10;{\color{blue}Z(\alpha , {\cal A})}\equiv\ln\left(&#10;\int dk e^{ik\alpha}\rho(k,{\cal A}) \right)&#10;=\ln\left(&#10;\int dk e^{ik(\alpha-i{\cal A})}\rho(-k,{\cal A}) \right)&#10;={\color{blue}Z(i{\cal A}-\alpha , {\cal A})}&#10;\end{align*}&#10;\end{document}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741221"/>
            <a:ext cx="6264696" cy="441809"/>
          </a:xfrm>
          <a:prstGeom prst="rect">
            <a:avLst/>
          </a:prstGeom>
        </p:spPr>
      </p:pic>
      <p:pic>
        <p:nvPicPr>
          <p:cNvPr id="18" name="図 17" descr="\begin{document}&#10;\begin{align*}&#10;Z(\alpha, {\cal A})=\sum_{n=1}^\infty \frac{(i\alpha)^n}{n!}{\color{blue}K_n({\cal A})}&#10;\end{align*}&#10;\end{document}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8869" y="3378763"/>
            <a:ext cx="2007481" cy="478132"/>
          </a:xfrm>
          <a:prstGeom prst="rect">
            <a:avLst/>
          </a:prstGeom>
        </p:spPr>
      </p:pic>
      <p:pic>
        <p:nvPicPr>
          <p:cNvPr id="19" name="図 18" descr="\begin{document}&#10;\begin{align*}&#10;K_1({\cal A})={\color{red}L^{(1)}}{\cal A}+{\color{red}L^{(2)}}{\cal A}^2+\cdots&#10;\end{align*}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5209" y="3479236"/>
            <a:ext cx="2476736" cy="228279"/>
          </a:xfrm>
          <a:prstGeom prst="rect">
            <a:avLst/>
          </a:prstGeom>
        </p:spPr>
      </p:pic>
      <p:pic>
        <p:nvPicPr>
          <p:cNvPr id="20" name="図 19" descr="\begin{document}&#10;\begin{align*}&#10;{\color{red}L^{(1)}}=\frac{1}{2}{\color{blue}K_2(0)} \ , \ {\color{red}L^{(2)}}=\frac{1}{2}{\color{blue}\partial_{\cal A}K_2(0)}\ , \ \cdots&#10;\end{align*}&#10;\end{document}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3260" y="3943941"/>
            <a:ext cx="3243170" cy="400262"/>
          </a:xfrm>
          <a:prstGeom prst="rect">
            <a:avLst/>
          </a:prstGeom>
        </p:spPr>
      </p:pic>
      <p:pic>
        <p:nvPicPr>
          <p:cNvPr id="21" name="図 20" descr="\begin{document}&#10;\begin{align*}&#10;{\cal A}=\beta_0-\beta \ , \ k=\int dt A_{BH}T^r_t (r_\epsilon)&#10;\end{align*}&#10;\end{document}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7" y="1229410"/>
            <a:ext cx="2376264" cy="369154"/>
          </a:xfrm>
          <a:prstGeom prst="rect">
            <a:avLst/>
          </a:prstGeom>
        </p:spPr>
      </p:pic>
      <p:pic>
        <p:nvPicPr>
          <p:cNvPr id="22" name="図 21" descr="\begin{document}&#10;\begin{align*}&#10;\bar{J}\equiv \lim_{\tau\to\infty}\frac{1}{\tau}\int_0^\tau dt A_{BH}T^r_t(r_\epsilon)={\color{red}L^{(1)}}(\beta_H-\beta)+{\color{red}L^{(2)}}(\beta_H-\beta)^2+\cdots&#10;\end{align*}&#10;\end{document}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62400" y="4923020"/>
            <a:ext cx="5571249" cy="461081"/>
          </a:xfrm>
          <a:prstGeom prst="rect">
            <a:avLst/>
          </a:prstGeom>
        </p:spPr>
      </p:pic>
      <p:pic>
        <p:nvPicPr>
          <p:cNvPr id="26" name="図 25" descr="\begin{document}&#10;\begin{align*}&#10;{\color{red}L^{(1)}}=\frac{1}{2}\int_0^\infty dtA_{BH}^2 \langle T^r_t(0, r_\epsilon)T^r_t(t, r_\epsilon) \rangle|_{{T=T_H}} \ , \ &#10;{\color{red}L^{(2)}}=\frac{1}{2}\int_0^\infty dtA_{BH}^2{\color{blue} \partial_{\cal A}}\langle T^r_t(0, r_\epsilon)T^r_t(t, r_\epsilon) \rangle|_{{T=T_H}}\ , \cdots&#10;\end{align*}&#10;\end{document}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9638" y="5782316"/>
            <a:ext cx="8305172" cy="465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8. Summary and Discussion [1/3]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18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sp>
        <p:nvSpPr>
          <p:cNvPr id="8" name="コンテンツ プレースホルダ 5"/>
          <p:cNvSpPr txBox="1">
            <a:spLocks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fluctuation theorem for black holes with matters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Violation of the second law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Jarzynski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type equality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The generalized second law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steady state fluctuation theorem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- Green-Kubo relation, 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non-linear coefficients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図 9" descr="\begin{document}&#10;\begin{align*}&#10;\tfrac{\rho^F(\Delta S_{BH}+\Delta S_{M})}{\rho^R(-(\Delta S_{BH}+\Delta S_{M}))}&amp;=e^{\Delta S_{BH}+\Delta S_{M}}&#10;\end{align*}&#10;\end{document}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697604"/>
            <a:ext cx="3600401" cy="435252"/>
          </a:xfrm>
          <a:prstGeom prst="rect">
            <a:avLst/>
          </a:prstGeom>
        </p:spPr>
      </p:pic>
      <p:pic>
        <p:nvPicPr>
          <p:cNvPr id="11" name="図 10" descr="\begin{document}&#10;\begin{align*}&#10;\langle (\Delta S_{BH}+\Delta S_M)\rangle \geq 0&#10;\end{align*}&#10;\end{document}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2628" y="3717032"/>
            <a:ext cx="2070143" cy="225712"/>
          </a:xfrm>
          <a:prstGeom prst="rect">
            <a:avLst/>
          </a:prstGeom>
        </p:spPr>
      </p:pic>
      <p:pic>
        <p:nvPicPr>
          <p:cNvPr id="15" name="図 14" descr="\begin{document}&#10;\begin{align*}&#10;\langle e^{-(\Delta S_{BH}+\Delta S_M)}\rangle =1&#10;\end{align*}&#10;\end{document}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9661" y="2966024"/>
            <a:ext cx="2115393" cy="298973"/>
          </a:xfrm>
          <a:prstGeom prst="rect">
            <a:avLst/>
          </a:prstGeom>
        </p:spPr>
      </p:pic>
      <p:pic>
        <p:nvPicPr>
          <p:cNvPr id="16" name="図 15" descr="\begin{document}&#10;\begin{align*}&#10;\frac{\rho(k,{\cal A})}{\rho(-k,{\cal A}) }&amp;=e^{k{\cal A}}&#10;\end{align*}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5" y="4620478"/>
            <a:ext cx="1358551" cy="484015"/>
          </a:xfrm>
          <a:prstGeom prst="rect">
            <a:avLst/>
          </a:prstGeom>
        </p:spPr>
      </p:pic>
      <p:pic>
        <p:nvPicPr>
          <p:cNvPr id="14" name="図 13" descr="\begin{document}&#10;\begin{align*}&#10;L^{(1)}=\frac{1}{2}\int_0^\infty dtA_{BH}^2 \langle T^r_t(0, r_\epsilon)T^r_t(t, r_\epsilon) \rangle|_{{T=T_H}} \ , \ &#10;L^{(2)}=\frac{1}{2}\int_0^\infty dtA_{BH}^2 \partial_{\cal A}\langle T^r_t(0, r_\epsilon)T^r_t(t, r_\epsilon) \rangle|_{{T=T_H}}\ , \cdots&#10;\end{align*}&#10;\end{document}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1" y="5782317"/>
            <a:ext cx="7849823" cy="440103"/>
          </a:xfrm>
          <a:prstGeom prst="rect">
            <a:avLst/>
          </a:prstGeom>
        </p:spPr>
      </p:pic>
      <p:pic>
        <p:nvPicPr>
          <p:cNvPr id="17" name="図 16" descr="\begin{document}&#10;\begin{align*}&#10;,{\cal A}=\beta_H-\beta \ , \ k=\int dt A_{BH}T^r_t (r_\epsilon)&#10;\end{align*}&#10;\end{document}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4692486"/>
            <a:ext cx="2483981" cy="369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 Introduction [1/3]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1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sp>
        <p:nvSpPr>
          <p:cNvPr id="6" name="コンテンツ プレースホルダ 6"/>
          <p:cNvSpPr txBox="1">
            <a:spLocks/>
          </p:cNvSpPr>
          <p:nvPr/>
        </p:nvSpPr>
        <p:spPr>
          <a:xfrm>
            <a:off x="457200" y="1219200"/>
            <a:ext cx="8363272" cy="5090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Backgrounds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Black hole thermodynamics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Hawking radiation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classical gravity + quantum field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– Planck distribution with temperature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want to investigate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non-equilibrium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nature of black holes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– cf. Einstein’s theory of Brownian motion,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fluctuations are important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kumimoji="1" lang="en-US" altLang="ja-JP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Analyzing an asymptotically flat BH as a thermodynamically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unstable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altLang="ja-JP" sz="1600" dirty="0" smtClean="0"/>
              <a:t>– Information loss problem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– Refining “The Einstein Equation of State” 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[Jacobson ‘95]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Applications for gauge/gravity duality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図 6" descr="\begin{document}&#10;\begin{align*}&#10;T_H=\frac{\kappa}{2\pi}=\frac{1}{8\pi GM}&#10;\end{align*}&#10;\end{document}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8575" y="2789398"/>
            <a:ext cx="1355396" cy="341179"/>
          </a:xfrm>
          <a:prstGeom prst="rect">
            <a:avLst/>
          </a:prstGeom>
        </p:spPr>
      </p:pic>
      <p:pic>
        <p:nvPicPr>
          <p:cNvPr id="8" name="図 7" descr="\begin{document}&#10;\begin{align*}&#10;\left\{&#10;\begin{array}{l}&#10;\text{1st law :}\ \frac{\kappa}{8\pi G}dA_{BH}= dM\ , \ \kappa=\frac{1}{4GM}\\&#10;\text{2nd law :}\ \Delta A_{BH} \geq 0&#10;\end{array}&#10;\right.&#10;\end{align*}&#10;\end{document}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664312"/>
            <a:ext cx="3068245" cy="551768"/>
          </a:xfrm>
          <a:prstGeom prst="rect">
            <a:avLst/>
          </a:prstGeom>
        </p:spPr>
      </p:pic>
      <p:pic>
        <p:nvPicPr>
          <p:cNvPr id="9" name="図 8" descr="\begin{document}&#10;\begin{align*}&#10;\left\{&#10;\begin{array}{l}&#10;\text{1st law :}\ T_H dS_{BH}= dM\ , \ S_{BH}=\frac{A_{BH}}{4G}\\&#10;\text{\color{red}generalized 2nd law :}\ \Delta S_{BH}+\Delta S_{\text{matter}} \geq 0&#10;\end{array}&#10;\right.&#10;\end{align*}&#10;\end{document}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8720" y="3165264"/>
            <a:ext cx="3609446" cy="551768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3350050" y="3346219"/>
            <a:ext cx="222716" cy="18086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8. Summary and Discussion [2/3]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19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 txBox="1">
            <a:spLocks/>
          </p:cNvSpPr>
          <p:nvPr/>
        </p:nvSpPr>
        <p:spPr>
          <a:xfrm>
            <a:off x="457200" y="1219200"/>
            <a:ext cx="8435280" cy="5162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Future directions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want to import more from non-equilibrium physics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– Are there any study about the system which has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negative specific heat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– e.g. evaporating liquid droplet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expect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Onsager reciprocal relation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for example “thermoelectric effect”:  the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Seebeck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effect           the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Peltier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effect</a:t>
            </a:r>
            <a:r>
              <a:rPr kumimoji="1" lang="en-US" altLang="ja-JP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altLang="ja-JP" sz="1200" baseline="0" dirty="0" smtClean="0"/>
              <a:t>                                                                                          </a:t>
            </a:r>
            <a:r>
              <a:rPr lang="en-US" altLang="ja-JP" sz="1200" dirty="0" smtClean="0"/>
              <a:t>thermocouple</a:t>
            </a:r>
            <a:r>
              <a:rPr lang="en-US" altLang="ja-JP" sz="1200" baseline="0" dirty="0" smtClean="0"/>
              <a:t>                </a:t>
            </a:r>
            <a:r>
              <a:rPr lang="en-US" altLang="ja-JP" sz="1200" dirty="0" smtClean="0"/>
              <a:t> </a:t>
            </a:r>
            <a:r>
              <a:rPr lang="en-US" altLang="ja-JP" sz="1200" baseline="0" dirty="0" smtClean="0"/>
              <a:t>         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 state refrigerator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–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Reissner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-Nordstrom BH with charged matter may provide a reciprocal relation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en-US" altLang="ja-JP" sz="1600" dirty="0" smtClean="0"/>
              <a:t>     (But, reciprocal relation will be violated by non-equilibrium fluctuations)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左右矢印 6"/>
          <p:cNvSpPr/>
          <p:nvPr/>
        </p:nvSpPr>
        <p:spPr>
          <a:xfrm>
            <a:off x="5949030" y="3541843"/>
            <a:ext cx="360040" cy="144016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088145" y="4521941"/>
            <a:ext cx="288032" cy="288032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\begin{document}&#10;\begin{align*}&#10;V&#10;\end{align*}&#10;\end{document}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8371" y="4602914"/>
            <a:ext cx="144016" cy="145359"/>
          </a:xfrm>
          <a:prstGeom prst="rect">
            <a:avLst/>
          </a:prstGeom>
        </p:spPr>
      </p:pic>
      <p:cxnSp>
        <p:nvCxnSpPr>
          <p:cNvPr id="10" name="直線コネクタ 9"/>
          <p:cNvCxnSpPr>
            <a:stCxn id="8" idx="0"/>
          </p:cNvCxnSpPr>
          <p:nvPr/>
        </p:nvCxnSpPr>
        <p:spPr>
          <a:xfrm rot="5400000" flipH="1" flipV="1">
            <a:off x="1088145" y="4377925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 flipH="1" flipV="1">
            <a:off x="1088433" y="4953989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弧 11"/>
          <p:cNvSpPr/>
          <p:nvPr/>
        </p:nvSpPr>
        <p:spPr>
          <a:xfrm>
            <a:off x="44173" y="4242787"/>
            <a:ext cx="2376264" cy="864096"/>
          </a:xfrm>
          <a:prstGeom prst="arc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/>
          <p:nvPr/>
        </p:nvSpPr>
        <p:spPr>
          <a:xfrm rot="10800000">
            <a:off x="44460" y="4252040"/>
            <a:ext cx="2376264" cy="864096"/>
          </a:xfrm>
          <a:prstGeom prst="arc">
            <a:avLst>
              <a:gd name="adj1" fmla="val 10805023"/>
              <a:gd name="adj2" fmla="val 16238266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1205266" y="4207014"/>
            <a:ext cx="72008" cy="72008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196301" y="5070822"/>
            <a:ext cx="72008" cy="72008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384577" y="463906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\begin{document}&#10;\begin{align*}&#10;T_1&#10;\end{align*}&#10;\end{document}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549" y="4179831"/>
            <a:ext cx="173208" cy="168143"/>
          </a:xfrm>
          <a:prstGeom prst="rect">
            <a:avLst/>
          </a:prstGeom>
        </p:spPr>
      </p:pic>
      <p:pic>
        <p:nvPicPr>
          <p:cNvPr id="18" name="図 17" descr="\begin{document}&#10;\begin{align*}&#10;T_1&#10;\end{align*}&#10;\end{document}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5037730"/>
            <a:ext cx="173208" cy="168143"/>
          </a:xfrm>
          <a:prstGeom prst="rect">
            <a:avLst/>
          </a:prstGeom>
        </p:spPr>
      </p:pic>
      <p:pic>
        <p:nvPicPr>
          <p:cNvPr id="19" name="図 18" descr="\begin{document}&#10;\begin{align*}&#10;T_2&#10;\end{align*}&#10;\end{document}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1008" y="4602914"/>
            <a:ext cx="177975" cy="16814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745470" y="402713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accent5"/>
                </a:solidFill>
              </a:rPr>
              <a:t>m</a:t>
            </a:r>
            <a:r>
              <a:rPr kumimoji="1" lang="en-US" altLang="ja-JP" sz="1400" dirty="0" smtClean="0">
                <a:solidFill>
                  <a:schemeClr val="accent5"/>
                </a:solidFill>
              </a:rPr>
              <a:t>etal A</a:t>
            </a:r>
            <a:endParaRPr kumimoji="1" lang="ja-JP" altLang="en-US" sz="1400" dirty="0">
              <a:solidFill>
                <a:schemeClr val="accent5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36793" y="497191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7030A0"/>
                </a:solidFill>
              </a:rPr>
              <a:t>m</a:t>
            </a:r>
            <a:r>
              <a:rPr kumimoji="1" lang="en-US" altLang="ja-JP" sz="1400" dirty="0" smtClean="0">
                <a:solidFill>
                  <a:srgbClr val="7030A0"/>
                </a:solidFill>
              </a:rPr>
              <a:t>etal B</a:t>
            </a:r>
            <a:endParaRPr kumimoji="1" lang="ja-JP" altLang="en-US" sz="1400" dirty="0">
              <a:solidFill>
                <a:srgbClr val="7030A0"/>
              </a:solidFill>
            </a:endParaRPr>
          </a:p>
        </p:txBody>
      </p:sp>
      <p:pic>
        <p:nvPicPr>
          <p:cNvPr id="22" name="図 21" descr="\begin{document}&#10;\begin{align*}&#10;V\propto \Delta T&#10;\end{align*}&#10;\end{document}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69894" y="4597506"/>
            <a:ext cx="720080" cy="149424"/>
          </a:xfrm>
          <a:prstGeom prst="rect">
            <a:avLst/>
          </a:prstGeom>
        </p:spPr>
      </p:pic>
      <p:cxnSp>
        <p:nvCxnSpPr>
          <p:cNvPr id="23" name="直線コネクタ 22"/>
          <p:cNvCxnSpPr/>
          <p:nvPr/>
        </p:nvCxnSpPr>
        <p:spPr>
          <a:xfrm>
            <a:off x="4536140" y="4630673"/>
            <a:ext cx="288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617113" y="4738541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 descr="\begin{document}&#10;\begin{align*}&#10;V&#10;\end{align*}&#10;\end{document}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8046" y="4621132"/>
            <a:ext cx="144016" cy="145359"/>
          </a:xfrm>
          <a:prstGeom prst="rect">
            <a:avLst/>
          </a:prstGeom>
        </p:spPr>
      </p:pic>
      <p:cxnSp>
        <p:nvCxnSpPr>
          <p:cNvPr id="26" name="直線コネクタ 25"/>
          <p:cNvCxnSpPr/>
          <p:nvPr/>
        </p:nvCxnSpPr>
        <p:spPr>
          <a:xfrm rot="5400000" flipH="1" flipV="1">
            <a:off x="4499704" y="4432291"/>
            <a:ext cx="360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5400000" flipH="1" flipV="1">
            <a:off x="4500280" y="4936347"/>
            <a:ext cx="359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弧 27"/>
          <p:cNvSpPr/>
          <p:nvPr/>
        </p:nvSpPr>
        <p:spPr>
          <a:xfrm>
            <a:off x="3491880" y="4252127"/>
            <a:ext cx="2376264" cy="864096"/>
          </a:xfrm>
          <a:prstGeom prst="arc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弧 28"/>
          <p:cNvSpPr/>
          <p:nvPr/>
        </p:nvSpPr>
        <p:spPr>
          <a:xfrm rot="10800000">
            <a:off x="3492167" y="4261380"/>
            <a:ext cx="2376264" cy="864096"/>
          </a:xfrm>
          <a:prstGeom prst="arc">
            <a:avLst>
              <a:gd name="adj1" fmla="val 10805023"/>
              <a:gd name="adj2" fmla="val 16238266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52973" y="4225232"/>
            <a:ext cx="72008" cy="72008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4644008" y="5089040"/>
            <a:ext cx="72008" cy="72008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5832284" y="465728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図 32" descr="\begin{document}&#10;\begin{align*}&#10;T_1&#10;\end{align*}&#10;\end{document}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0054" y="4180119"/>
            <a:ext cx="173208" cy="168143"/>
          </a:xfrm>
          <a:prstGeom prst="rect">
            <a:avLst/>
          </a:prstGeom>
        </p:spPr>
      </p:pic>
      <p:pic>
        <p:nvPicPr>
          <p:cNvPr id="34" name="図 33" descr="\begin{document}&#10;\begin{align*}&#10;T_1&#10;\end{align*}&#10;\end{document}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7757" y="5038018"/>
            <a:ext cx="173208" cy="168143"/>
          </a:xfrm>
          <a:prstGeom prst="rect">
            <a:avLst/>
          </a:prstGeom>
        </p:spPr>
      </p:pic>
      <p:pic>
        <p:nvPicPr>
          <p:cNvPr id="35" name="図 34" descr="\begin{document}&#10;\begin{align*}&#10;T_2&#10;\end{align*}&#10;\end{document}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8370" y="4621132"/>
            <a:ext cx="177975" cy="16814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5193177" y="404535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accent5"/>
                </a:solidFill>
              </a:rPr>
              <a:t>m</a:t>
            </a:r>
            <a:r>
              <a:rPr kumimoji="1" lang="en-US" altLang="ja-JP" sz="1400" dirty="0" smtClean="0">
                <a:solidFill>
                  <a:schemeClr val="accent5"/>
                </a:solidFill>
              </a:rPr>
              <a:t>etal A</a:t>
            </a:r>
            <a:endParaRPr kumimoji="1" lang="ja-JP" altLang="en-US" sz="1400" dirty="0">
              <a:solidFill>
                <a:schemeClr val="accent5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184500" y="499013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7030A0"/>
                </a:solidFill>
              </a:rPr>
              <a:t>m</a:t>
            </a:r>
            <a:r>
              <a:rPr kumimoji="1" lang="en-US" altLang="ja-JP" sz="1400" dirty="0" smtClean="0">
                <a:solidFill>
                  <a:srgbClr val="7030A0"/>
                </a:solidFill>
              </a:rPr>
              <a:t>etal B</a:t>
            </a:r>
            <a:endParaRPr kumimoji="1" lang="ja-JP" altLang="en-US" sz="1400" dirty="0">
              <a:solidFill>
                <a:srgbClr val="7030A0"/>
              </a:solidFill>
            </a:endParaRPr>
          </a:p>
        </p:txBody>
      </p:sp>
      <p:pic>
        <p:nvPicPr>
          <p:cNvPr id="38" name="図 37" descr="\begin{document}&#10;\begin{align*}&#10;\Delta T\propto V&#10;\end{align*}&#10;\end{document}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4559" y="4635469"/>
            <a:ext cx="716929" cy="149424"/>
          </a:xfrm>
          <a:prstGeom prst="rect">
            <a:avLst/>
          </a:prstGeom>
        </p:spPr>
      </p:pic>
      <p:sp>
        <p:nvSpPr>
          <p:cNvPr id="39" name="円/楕円 38"/>
          <p:cNvSpPr/>
          <p:nvPr/>
        </p:nvSpPr>
        <p:spPr>
          <a:xfrm>
            <a:off x="2231596" y="4496861"/>
            <a:ext cx="360040" cy="360040"/>
          </a:xfrm>
          <a:prstGeom prst="ellipse">
            <a:avLst/>
          </a:prstGeom>
          <a:gradFill flip="none" rotWithShape="1">
            <a:gsLst>
              <a:gs pos="15000">
                <a:srgbClr val="FF0000">
                  <a:alpha val="8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052573" y="4073778"/>
            <a:ext cx="360040" cy="360040"/>
          </a:xfrm>
          <a:prstGeom prst="ellipse">
            <a:avLst/>
          </a:prstGeom>
          <a:gradFill flip="none" rotWithShape="1">
            <a:gsLst>
              <a:gs pos="15000">
                <a:schemeClr val="accent1">
                  <a:alpha val="8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043608" y="4928909"/>
            <a:ext cx="360040" cy="360040"/>
          </a:xfrm>
          <a:prstGeom prst="ellipse">
            <a:avLst/>
          </a:prstGeom>
          <a:gradFill flip="none" rotWithShape="1">
            <a:gsLst>
              <a:gs pos="15000">
                <a:schemeClr val="accent1">
                  <a:alpha val="8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弧 41"/>
          <p:cNvSpPr/>
          <p:nvPr/>
        </p:nvSpPr>
        <p:spPr>
          <a:xfrm>
            <a:off x="1358535" y="4362098"/>
            <a:ext cx="594066" cy="216024"/>
          </a:xfrm>
          <a:prstGeom prst="arc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弧 42"/>
          <p:cNvSpPr/>
          <p:nvPr/>
        </p:nvSpPr>
        <p:spPr>
          <a:xfrm rot="10800000">
            <a:off x="1331640" y="4766963"/>
            <a:ext cx="625309" cy="227385"/>
          </a:xfrm>
          <a:prstGeom prst="arc">
            <a:avLst>
              <a:gd name="adj1" fmla="val 10805023"/>
              <a:gd name="adj2" fmla="val 16238266"/>
            </a:avLst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" name="図 43" descr="\begin{document}&#10;\begin{align*}&#10;I&#10;\end{align*}&#10;\end{document}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72653" y="4605017"/>
            <a:ext cx="90577" cy="139590"/>
          </a:xfrm>
          <a:prstGeom prst="rect">
            <a:avLst/>
          </a:prstGeom>
        </p:spPr>
      </p:pic>
      <p:sp>
        <p:nvSpPr>
          <p:cNvPr id="45" name="円弧 44"/>
          <p:cNvSpPr/>
          <p:nvPr/>
        </p:nvSpPr>
        <p:spPr>
          <a:xfrm>
            <a:off x="4751877" y="4379740"/>
            <a:ext cx="594066" cy="216024"/>
          </a:xfrm>
          <a:prstGeom prst="arc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弧 45"/>
          <p:cNvSpPr/>
          <p:nvPr/>
        </p:nvSpPr>
        <p:spPr>
          <a:xfrm rot="10800000">
            <a:off x="4724982" y="4784605"/>
            <a:ext cx="625309" cy="227385"/>
          </a:xfrm>
          <a:prstGeom prst="arc">
            <a:avLst>
              <a:gd name="adj1" fmla="val 10805023"/>
              <a:gd name="adj2" fmla="val 16238266"/>
            </a:avLst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図 46" descr="\begin{document}&#10;\begin{align*}&#10;I&#10;\end{align*}&#10;\end{document}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65995" y="4622659"/>
            <a:ext cx="90577" cy="139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8. Summary and Discussion [3/3]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20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 rot="5400000">
            <a:off x="1610794" y="4708376"/>
            <a:ext cx="576064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弧 6"/>
          <p:cNvSpPr/>
          <p:nvPr/>
        </p:nvSpPr>
        <p:spPr>
          <a:xfrm rot="5400000">
            <a:off x="2912046" y="4131078"/>
            <a:ext cx="2592288" cy="612068"/>
          </a:xfrm>
          <a:prstGeom prst="arc">
            <a:avLst>
              <a:gd name="adj1" fmla="val 16200000"/>
              <a:gd name="adj2" fmla="val 20431245"/>
            </a:avLst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 5"/>
          <p:cNvSpPr txBox="1">
            <a:spLocks/>
          </p:cNvSpPr>
          <p:nvPr/>
        </p:nvSpPr>
        <p:spPr>
          <a:xfrm>
            <a:off x="457200" y="1219200"/>
            <a:ext cx="8435280" cy="5306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the back reaction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– Energy conservation: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– Modification of the Fokker-Planck equation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– Analyzing asymptotically flat black holes (without box i.e. as an unstable system)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of the method to gauge/gravity duality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– Stochastic string model 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[de Boer, </a:t>
            </a:r>
            <a:r>
              <a:rPr kumimoji="1" lang="en-US" altLang="ja-JP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Hubeny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ja-JP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Rangamani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ja-JP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Shigemori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‘08, Son, </a:t>
            </a:r>
            <a:r>
              <a:rPr kumimoji="1" lang="en-US" altLang="ja-JP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Teaney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‘09]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– Fluctuation theorem for a heavy quark in QGP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we refine Jacobson’s idea by using the fluctuation theorem?</a:t>
            </a:r>
          </a:p>
        </p:txBody>
      </p:sp>
      <p:pic>
        <p:nvPicPr>
          <p:cNvPr id="10" name="図 9" descr="\begin{document}&#10;\begin{align*}&#10;k=\frac{d}{d\lambda}: \text{null geodesic generator}&#10;\end{align*}&#10;\end{document}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0151" y="1574548"/>
            <a:ext cx="2330241" cy="351716"/>
          </a:xfrm>
          <a:prstGeom prst="rect">
            <a:avLst/>
          </a:prstGeom>
        </p:spPr>
      </p:pic>
      <p:sp>
        <p:nvSpPr>
          <p:cNvPr id="11" name="平行四辺形 10"/>
          <p:cNvSpPr/>
          <p:nvPr/>
        </p:nvSpPr>
        <p:spPr>
          <a:xfrm>
            <a:off x="935104" y="5139436"/>
            <a:ext cx="1872208" cy="648072"/>
          </a:xfrm>
          <a:prstGeom prst="parallelogram">
            <a:avLst>
              <a:gd name="adj" fmla="val 7336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/>
        </p:nvSpPr>
        <p:spPr>
          <a:xfrm>
            <a:off x="971600" y="4140202"/>
            <a:ext cx="1872208" cy="648072"/>
          </a:xfrm>
          <a:prstGeom prst="parallelogram">
            <a:avLst>
              <a:gd name="adj" fmla="val 73367"/>
            </a:avLst>
          </a:prstGeom>
          <a:solidFill>
            <a:schemeClr val="bg1">
              <a:lumMod val="75000"/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1854436" y="4976680"/>
            <a:ext cx="144016" cy="504056"/>
          </a:xfrm>
          <a:custGeom>
            <a:avLst/>
            <a:gdLst>
              <a:gd name="connsiteX0" fmla="*/ 59184 w 192349"/>
              <a:gd name="connsiteY0" fmla="*/ 0 h 719092"/>
              <a:gd name="connsiteX1" fmla="*/ 59184 w 192349"/>
              <a:gd name="connsiteY1" fmla="*/ 133165 h 719092"/>
              <a:gd name="connsiteX2" fmla="*/ 112450 w 192349"/>
              <a:gd name="connsiteY2" fmla="*/ 266331 h 719092"/>
              <a:gd name="connsiteX3" fmla="*/ 50307 w 192349"/>
              <a:gd name="connsiteY3" fmla="*/ 381740 h 719092"/>
              <a:gd name="connsiteX4" fmla="*/ 156839 w 192349"/>
              <a:gd name="connsiteY4" fmla="*/ 514905 h 719092"/>
              <a:gd name="connsiteX5" fmla="*/ 5918 w 192349"/>
              <a:gd name="connsiteY5" fmla="*/ 612560 h 719092"/>
              <a:gd name="connsiteX6" fmla="*/ 192349 w 192349"/>
              <a:gd name="connsiteY6" fmla="*/ 719092 h 71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49" h="719092">
                <a:moveTo>
                  <a:pt x="59184" y="0"/>
                </a:moveTo>
                <a:cubicBezTo>
                  <a:pt x="54745" y="44388"/>
                  <a:pt x="50306" y="88777"/>
                  <a:pt x="59184" y="133165"/>
                </a:cubicBezTo>
                <a:cubicBezTo>
                  <a:pt x="68062" y="177554"/>
                  <a:pt x="113929" y="224902"/>
                  <a:pt x="112450" y="266331"/>
                </a:cubicBezTo>
                <a:cubicBezTo>
                  <a:pt x="110971" y="307760"/>
                  <a:pt x="42909" y="340311"/>
                  <a:pt x="50307" y="381740"/>
                </a:cubicBezTo>
                <a:cubicBezTo>
                  <a:pt x="57705" y="423169"/>
                  <a:pt x="164237" y="476435"/>
                  <a:pt x="156839" y="514905"/>
                </a:cubicBezTo>
                <a:cubicBezTo>
                  <a:pt x="149441" y="553375"/>
                  <a:pt x="0" y="578529"/>
                  <a:pt x="5918" y="612560"/>
                </a:cubicBezTo>
                <a:cubicBezTo>
                  <a:pt x="11836" y="646591"/>
                  <a:pt x="102092" y="682841"/>
                  <a:pt x="192349" y="719092"/>
                </a:cubicBezTo>
              </a:path>
            </a:pathLst>
          </a:cu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2132606" y="5211444"/>
            <a:ext cx="72008" cy="432048"/>
          </a:xfrm>
          <a:custGeom>
            <a:avLst/>
            <a:gdLst>
              <a:gd name="connsiteX0" fmla="*/ 90257 w 181993"/>
              <a:gd name="connsiteY0" fmla="*/ 452762 h 452762"/>
              <a:gd name="connsiteX1" fmla="*/ 19235 w 181993"/>
              <a:gd name="connsiteY1" fmla="*/ 337352 h 452762"/>
              <a:gd name="connsiteX2" fmla="*/ 161278 w 181993"/>
              <a:gd name="connsiteY2" fmla="*/ 292963 h 452762"/>
              <a:gd name="connsiteX3" fmla="*/ 1480 w 181993"/>
              <a:gd name="connsiteY3" fmla="*/ 186431 h 452762"/>
              <a:gd name="connsiteX4" fmla="*/ 170156 w 181993"/>
              <a:gd name="connsiteY4" fmla="*/ 97655 h 452762"/>
              <a:gd name="connsiteX5" fmla="*/ 72501 w 181993"/>
              <a:gd name="connsiteY5" fmla="*/ 0 h 45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993" h="452762">
                <a:moveTo>
                  <a:pt x="90257" y="452762"/>
                </a:moveTo>
                <a:cubicBezTo>
                  <a:pt x="48827" y="408373"/>
                  <a:pt x="7398" y="363985"/>
                  <a:pt x="19235" y="337352"/>
                </a:cubicBezTo>
                <a:cubicBezTo>
                  <a:pt x="31072" y="310719"/>
                  <a:pt x="164237" y="318117"/>
                  <a:pt x="161278" y="292963"/>
                </a:cubicBezTo>
                <a:cubicBezTo>
                  <a:pt x="158319" y="267810"/>
                  <a:pt x="0" y="218982"/>
                  <a:pt x="1480" y="186431"/>
                </a:cubicBezTo>
                <a:cubicBezTo>
                  <a:pt x="2960" y="153880"/>
                  <a:pt x="158319" y="128727"/>
                  <a:pt x="170156" y="97655"/>
                </a:cubicBezTo>
                <a:cubicBezTo>
                  <a:pt x="181993" y="66583"/>
                  <a:pt x="127247" y="33291"/>
                  <a:pt x="72501" y="0"/>
                </a:cubicBezTo>
              </a:path>
            </a:pathLst>
          </a:cu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1511168" y="4958924"/>
            <a:ext cx="72008" cy="432048"/>
          </a:xfrm>
          <a:custGeom>
            <a:avLst/>
            <a:gdLst>
              <a:gd name="connsiteX0" fmla="*/ 90257 w 181993"/>
              <a:gd name="connsiteY0" fmla="*/ 452762 h 452762"/>
              <a:gd name="connsiteX1" fmla="*/ 19235 w 181993"/>
              <a:gd name="connsiteY1" fmla="*/ 337352 h 452762"/>
              <a:gd name="connsiteX2" fmla="*/ 161278 w 181993"/>
              <a:gd name="connsiteY2" fmla="*/ 292963 h 452762"/>
              <a:gd name="connsiteX3" fmla="*/ 1480 w 181993"/>
              <a:gd name="connsiteY3" fmla="*/ 186431 h 452762"/>
              <a:gd name="connsiteX4" fmla="*/ 170156 w 181993"/>
              <a:gd name="connsiteY4" fmla="*/ 97655 h 452762"/>
              <a:gd name="connsiteX5" fmla="*/ 72501 w 181993"/>
              <a:gd name="connsiteY5" fmla="*/ 0 h 45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993" h="452762">
                <a:moveTo>
                  <a:pt x="90257" y="452762"/>
                </a:moveTo>
                <a:cubicBezTo>
                  <a:pt x="48827" y="408373"/>
                  <a:pt x="7398" y="363985"/>
                  <a:pt x="19235" y="337352"/>
                </a:cubicBezTo>
                <a:cubicBezTo>
                  <a:pt x="31072" y="310719"/>
                  <a:pt x="164237" y="318117"/>
                  <a:pt x="161278" y="292963"/>
                </a:cubicBezTo>
                <a:cubicBezTo>
                  <a:pt x="158319" y="267810"/>
                  <a:pt x="0" y="218982"/>
                  <a:pt x="1480" y="186431"/>
                </a:cubicBezTo>
                <a:cubicBezTo>
                  <a:pt x="2960" y="153880"/>
                  <a:pt x="158319" y="128727"/>
                  <a:pt x="170156" y="97655"/>
                </a:cubicBezTo>
                <a:cubicBezTo>
                  <a:pt x="181993" y="66583"/>
                  <a:pt x="127247" y="33291"/>
                  <a:pt x="72501" y="0"/>
                </a:cubicBezTo>
              </a:path>
            </a:pathLst>
          </a:cu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1763688" y="4294080"/>
            <a:ext cx="216024" cy="72008"/>
          </a:xfrm>
          <a:prstGeom prst="line">
            <a:avLst/>
          </a:prstGeom>
          <a:ln w="1905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>
          <a:xfrm>
            <a:off x="1863314" y="4382860"/>
            <a:ext cx="72008" cy="7200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平行四辺形 17"/>
          <p:cNvSpPr/>
          <p:nvPr/>
        </p:nvSpPr>
        <p:spPr>
          <a:xfrm>
            <a:off x="3555010" y="5139436"/>
            <a:ext cx="1872208" cy="648072"/>
          </a:xfrm>
          <a:prstGeom prst="parallelogram">
            <a:avLst>
              <a:gd name="adj" fmla="val 7336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平行四辺形 18"/>
          <p:cNvSpPr/>
          <p:nvPr/>
        </p:nvSpPr>
        <p:spPr>
          <a:xfrm>
            <a:off x="3591506" y="4140202"/>
            <a:ext cx="1872208" cy="648072"/>
          </a:xfrm>
          <a:prstGeom prst="parallelogram">
            <a:avLst>
              <a:gd name="adj" fmla="val 73367"/>
            </a:avLst>
          </a:prstGeom>
          <a:solidFill>
            <a:schemeClr val="bg1">
              <a:lumMod val="75000"/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4752512" y="5211444"/>
            <a:ext cx="72008" cy="432048"/>
          </a:xfrm>
          <a:custGeom>
            <a:avLst/>
            <a:gdLst>
              <a:gd name="connsiteX0" fmla="*/ 90257 w 181993"/>
              <a:gd name="connsiteY0" fmla="*/ 452762 h 452762"/>
              <a:gd name="connsiteX1" fmla="*/ 19235 w 181993"/>
              <a:gd name="connsiteY1" fmla="*/ 337352 h 452762"/>
              <a:gd name="connsiteX2" fmla="*/ 161278 w 181993"/>
              <a:gd name="connsiteY2" fmla="*/ 292963 h 452762"/>
              <a:gd name="connsiteX3" fmla="*/ 1480 w 181993"/>
              <a:gd name="connsiteY3" fmla="*/ 186431 h 452762"/>
              <a:gd name="connsiteX4" fmla="*/ 170156 w 181993"/>
              <a:gd name="connsiteY4" fmla="*/ 97655 h 452762"/>
              <a:gd name="connsiteX5" fmla="*/ 72501 w 181993"/>
              <a:gd name="connsiteY5" fmla="*/ 0 h 45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993" h="452762">
                <a:moveTo>
                  <a:pt x="90257" y="452762"/>
                </a:moveTo>
                <a:cubicBezTo>
                  <a:pt x="48827" y="408373"/>
                  <a:pt x="7398" y="363985"/>
                  <a:pt x="19235" y="337352"/>
                </a:cubicBezTo>
                <a:cubicBezTo>
                  <a:pt x="31072" y="310719"/>
                  <a:pt x="164237" y="318117"/>
                  <a:pt x="161278" y="292963"/>
                </a:cubicBezTo>
                <a:cubicBezTo>
                  <a:pt x="158319" y="267810"/>
                  <a:pt x="0" y="218982"/>
                  <a:pt x="1480" y="186431"/>
                </a:cubicBezTo>
                <a:cubicBezTo>
                  <a:pt x="2960" y="153880"/>
                  <a:pt x="158319" y="128727"/>
                  <a:pt x="170156" y="97655"/>
                </a:cubicBezTo>
                <a:cubicBezTo>
                  <a:pt x="181993" y="66583"/>
                  <a:pt x="127247" y="33291"/>
                  <a:pt x="72501" y="0"/>
                </a:cubicBezTo>
              </a:path>
            </a:pathLst>
          </a:cu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4166586" y="4977664"/>
            <a:ext cx="72008" cy="432048"/>
          </a:xfrm>
          <a:custGeom>
            <a:avLst/>
            <a:gdLst>
              <a:gd name="connsiteX0" fmla="*/ 90257 w 181993"/>
              <a:gd name="connsiteY0" fmla="*/ 452762 h 452762"/>
              <a:gd name="connsiteX1" fmla="*/ 19235 w 181993"/>
              <a:gd name="connsiteY1" fmla="*/ 337352 h 452762"/>
              <a:gd name="connsiteX2" fmla="*/ 161278 w 181993"/>
              <a:gd name="connsiteY2" fmla="*/ 292963 h 452762"/>
              <a:gd name="connsiteX3" fmla="*/ 1480 w 181993"/>
              <a:gd name="connsiteY3" fmla="*/ 186431 h 452762"/>
              <a:gd name="connsiteX4" fmla="*/ 170156 w 181993"/>
              <a:gd name="connsiteY4" fmla="*/ 97655 h 452762"/>
              <a:gd name="connsiteX5" fmla="*/ 72501 w 181993"/>
              <a:gd name="connsiteY5" fmla="*/ 0 h 45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993" h="452762">
                <a:moveTo>
                  <a:pt x="90257" y="452762"/>
                </a:moveTo>
                <a:cubicBezTo>
                  <a:pt x="48827" y="408373"/>
                  <a:pt x="7398" y="363985"/>
                  <a:pt x="19235" y="337352"/>
                </a:cubicBezTo>
                <a:cubicBezTo>
                  <a:pt x="31072" y="310719"/>
                  <a:pt x="164237" y="318117"/>
                  <a:pt x="161278" y="292963"/>
                </a:cubicBezTo>
                <a:cubicBezTo>
                  <a:pt x="158319" y="267810"/>
                  <a:pt x="0" y="218982"/>
                  <a:pt x="1480" y="186431"/>
                </a:cubicBezTo>
                <a:cubicBezTo>
                  <a:pt x="2960" y="153880"/>
                  <a:pt x="158319" y="128727"/>
                  <a:pt x="170156" y="97655"/>
                </a:cubicBezTo>
                <a:cubicBezTo>
                  <a:pt x="181993" y="66583"/>
                  <a:pt x="127247" y="33291"/>
                  <a:pt x="72501" y="0"/>
                </a:cubicBezTo>
              </a:path>
            </a:pathLst>
          </a:cu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V="1">
            <a:off x="4374716" y="4285202"/>
            <a:ext cx="216024" cy="72008"/>
          </a:xfrm>
          <a:prstGeom prst="line">
            <a:avLst/>
          </a:prstGeom>
          <a:ln w="1905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4474342" y="4365104"/>
            <a:ext cx="72008" cy="7200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>
            <a:off x="4707138" y="4510104"/>
            <a:ext cx="345247" cy="197284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>
            <a:off x="4331350" y="5085184"/>
            <a:ext cx="178548" cy="418487"/>
          </a:xfrm>
          <a:custGeom>
            <a:avLst/>
            <a:gdLst>
              <a:gd name="connsiteX0" fmla="*/ 266330 w 325514"/>
              <a:gd name="connsiteY0" fmla="*/ 0 h 603681"/>
              <a:gd name="connsiteX1" fmla="*/ 213064 w 325514"/>
              <a:gd name="connsiteY1" fmla="*/ 239697 h 603681"/>
              <a:gd name="connsiteX2" fmla="*/ 284085 w 325514"/>
              <a:gd name="connsiteY2" fmla="*/ 346229 h 603681"/>
              <a:gd name="connsiteX3" fmla="*/ 142042 w 325514"/>
              <a:gd name="connsiteY3" fmla="*/ 417250 h 603681"/>
              <a:gd name="connsiteX4" fmla="*/ 301840 w 325514"/>
              <a:gd name="connsiteY4" fmla="*/ 550415 h 603681"/>
              <a:gd name="connsiteX5" fmla="*/ 0 w 325514"/>
              <a:gd name="connsiteY5" fmla="*/ 603681 h 60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514" h="603681">
                <a:moveTo>
                  <a:pt x="266330" y="0"/>
                </a:moveTo>
                <a:cubicBezTo>
                  <a:pt x="238217" y="90996"/>
                  <a:pt x="210105" y="181992"/>
                  <a:pt x="213064" y="239697"/>
                </a:cubicBezTo>
                <a:cubicBezTo>
                  <a:pt x="216023" y="297402"/>
                  <a:pt x="295922" y="316637"/>
                  <a:pt x="284085" y="346229"/>
                </a:cubicBezTo>
                <a:cubicBezTo>
                  <a:pt x="272248" y="375821"/>
                  <a:pt x="139083" y="383219"/>
                  <a:pt x="142042" y="417250"/>
                </a:cubicBezTo>
                <a:cubicBezTo>
                  <a:pt x="145001" y="451281"/>
                  <a:pt x="325514" y="519343"/>
                  <a:pt x="301840" y="550415"/>
                </a:cubicBezTo>
                <a:cubicBezTo>
                  <a:pt x="278166" y="581487"/>
                  <a:pt x="139083" y="592584"/>
                  <a:pt x="0" y="603681"/>
                </a:cubicBezTo>
              </a:path>
            </a:pathLst>
          </a:cu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 descr="\begin{document}&#10;\begin{align*}&#10;\Delta A= 8\pi G&#10;\int da d\lambda \ \lambda T_{\mu\nu}k^\mu k^\nu&#10;\end{align*}&#10;\end{document}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0442" y="1565670"/>
            <a:ext cx="2358982" cy="425764"/>
          </a:xfrm>
          <a:prstGeom prst="rect">
            <a:avLst/>
          </a:prstGeom>
        </p:spPr>
      </p:pic>
      <p:sp>
        <p:nvSpPr>
          <p:cNvPr id="27" name="角丸四角形 26"/>
          <p:cNvSpPr/>
          <p:nvPr/>
        </p:nvSpPr>
        <p:spPr>
          <a:xfrm>
            <a:off x="6444208" y="3692762"/>
            <a:ext cx="2077346" cy="2160240"/>
          </a:xfrm>
          <a:prstGeom prst="roundRect">
            <a:avLst>
              <a:gd name="adj" fmla="val 6804"/>
            </a:avLst>
          </a:prstGeom>
          <a:gradFill flip="none" rotWithShape="1">
            <a:gsLst>
              <a:gs pos="1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左右矢印 29"/>
          <p:cNvSpPr/>
          <p:nvPr/>
        </p:nvSpPr>
        <p:spPr>
          <a:xfrm rot="2756064">
            <a:off x="7244855" y="4943819"/>
            <a:ext cx="177155" cy="9957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7153402" y="5050234"/>
            <a:ext cx="124536" cy="124536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/>
          <p:nvPr/>
        </p:nvCxnSpPr>
        <p:spPr>
          <a:xfrm rot="5400000">
            <a:off x="6755852" y="4647114"/>
            <a:ext cx="1656186" cy="467563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rot="10800000" flipV="1">
            <a:off x="7137150" y="5332692"/>
            <a:ext cx="437150" cy="1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右矢印 33"/>
          <p:cNvSpPr/>
          <p:nvPr/>
        </p:nvSpPr>
        <p:spPr>
          <a:xfrm rot="2797224">
            <a:off x="7035833" y="5153769"/>
            <a:ext cx="95235" cy="56029"/>
          </a:xfrm>
          <a:prstGeom prst="rightArrow">
            <a:avLst/>
          </a:prstGeom>
          <a:solidFill>
            <a:schemeClr val="tx2"/>
          </a:solidFill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/>
          <p:cNvCxnSpPr/>
          <p:nvPr/>
        </p:nvCxnSpPr>
        <p:spPr>
          <a:xfrm rot="5400000">
            <a:off x="7013146" y="5321823"/>
            <a:ext cx="401165" cy="1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rot="5400000">
            <a:off x="6854564" y="4967418"/>
            <a:ext cx="1244777" cy="1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rot="5400000">
            <a:off x="7280402" y="4029622"/>
            <a:ext cx="393088" cy="1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円弧 49"/>
          <p:cNvSpPr/>
          <p:nvPr/>
        </p:nvSpPr>
        <p:spPr>
          <a:xfrm rot="5400000">
            <a:off x="6255998" y="3516651"/>
            <a:ext cx="2448272" cy="1177770"/>
          </a:xfrm>
          <a:prstGeom prst="arc">
            <a:avLst>
              <a:gd name="adj1" fmla="val 16228183"/>
              <a:gd name="adj2" fmla="val 5339085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accent1">
                <a:lumMod val="40000"/>
                <a:lumOff val="60000"/>
                <a:alpha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右矢印 50"/>
          <p:cNvSpPr/>
          <p:nvPr/>
        </p:nvSpPr>
        <p:spPr>
          <a:xfrm>
            <a:off x="7441434" y="5492962"/>
            <a:ext cx="327573" cy="196544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6892998" y="3869549"/>
            <a:ext cx="1174736" cy="47740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8" name="直線コネクタ 67"/>
          <p:cNvCxnSpPr/>
          <p:nvPr/>
        </p:nvCxnSpPr>
        <p:spPr>
          <a:xfrm rot="5400000">
            <a:off x="6915982" y="5372843"/>
            <a:ext cx="521635" cy="147264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左右矢印 69"/>
          <p:cNvSpPr/>
          <p:nvPr/>
        </p:nvSpPr>
        <p:spPr>
          <a:xfrm>
            <a:off x="5763478" y="4836502"/>
            <a:ext cx="360040" cy="144016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21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2010/12/18 @</a:t>
            </a:r>
            <a:r>
              <a:rPr kumimoji="1" lang="ja-JP" altLang="en-US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22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pic>
        <p:nvPicPr>
          <p:cNvPr id="6" name="図 5" descr="\begin{document}&#10;\begin{align*}&#10;ds^2&amp;=-f(r)dt^2+\frac{dr^2}{f(r)}+r^2d\Omega^2 \ , \ f(r)=1-\frac{2GM}{r}\\&#10;\end{align*}&#10;\end{document}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961545"/>
            <a:ext cx="3487172" cy="387335"/>
          </a:xfrm>
          <a:prstGeom prst="rect">
            <a:avLst/>
          </a:prstGeom>
        </p:spPr>
      </p:pic>
      <p:pic>
        <p:nvPicPr>
          <p:cNvPr id="7" name="図 6" descr="\begin{document}&#10;\begin{align*}&#10;r_\ast&amp;=\int\frac{dr}{f(r)}\\&#10;V_l (r)&amp;=f(r)\left(\frac{l(l+1)}{r^2}+\frac{\partial_r f(r)}{r}+m^2 \right)\\&#10;\phi(t,r,\Omega)&amp;=\sum_{l,m}\frac{\phi_{l,m}(t,r)}{r}Y_{l,m}(\Omega)&#10;\end{align*}&#10;\end{document}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2770" y="2650246"/>
            <a:ext cx="2703646" cy="1210802"/>
          </a:xfrm>
          <a:prstGeom prst="rect">
            <a:avLst/>
          </a:prstGeom>
        </p:spPr>
      </p:pic>
      <p:pic>
        <p:nvPicPr>
          <p:cNvPr id="8" name="図 7" descr="\begin{document}&#10;\begin{align*}&#10;S&amp;=-\int d^4x \sqrt{-g}\frac{1}{2}&#10;\left(g^{\mu\nu}\partial_\mu\phi \partial_\nu \phi +m^2\phi^2\right)\\&#10;&amp;=-\sum_{l,m} \int dt dr_\ast \phi_{l,m}\left[&#10;\partial_t^2-\partial_{r_\ast}^2+V_l (r)&#10; \right]\phi_{l,m}&#10;\end{align*}&#10;\end{document}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1" y="2050664"/>
            <a:ext cx="3960439" cy="109030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16024" y="1331476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Definitions</a:t>
            </a:r>
            <a:r>
              <a:rPr lang="en-US" altLang="ja-JP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 Introduction [2/3]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2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 txBox="1">
            <a:spLocks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fluctuation theorem  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[Evans, Cohen &amp; Morris ‘93]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altLang="ja-JP" sz="1600" dirty="0" smtClean="0">
                <a:solidFill>
                  <a:schemeClr val="accent5"/>
                </a:solidFill>
              </a:rPr>
              <a:t>  </a:t>
            </a:r>
            <a:r>
              <a:rPr lang="en-US" altLang="ja-JP" sz="1600" dirty="0" smtClean="0"/>
              <a:t>– Roughly speaking, </a:t>
            </a:r>
            <a:r>
              <a:rPr lang="en-US" altLang="ja-JP" sz="1600" dirty="0" smtClean="0">
                <a:solidFill>
                  <a:srgbClr val="FF0000"/>
                </a:solidFill>
              </a:rPr>
              <a:t>non-equilibrium fluctuations </a:t>
            </a:r>
            <a:r>
              <a:rPr lang="en-US" altLang="ja-JP" sz="1600" dirty="0" smtClean="0"/>
              <a:t>satisfy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en-US" altLang="ja-JP" sz="1050" dirty="0" smtClean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en-US" altLang="ja-JP" sz="1050" dirty="0" smtClean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altLang="ja-JP" sz="1600" dirty="0" smtClean="0">
                <a:solidFill>
                  <a:schemeClr val="accent5"/>
                </a:solidFill>
              </a:rPr>
              <a:t>  </a:t>
            </a:r>
            <a:r>
              <a:rPr lang="en-US" altLang="ja-JP" sz="1600" dirty="0" smtClean="0"/>
              <a:t>– </a:t>
            </a:r>
            <a:r>
              <a:rPr lang="en-US" altLang="ja-JP" sz="1600" dirty="0" smtClean="0">
                <a:solidFill>
                  <a:srgbClr val="FF0000"/>
                </a:solidFill>
              </a:rPr>
              <a:t>violation</a:t>
            </a:r>
            <a:r>
              <a:rPr lang="en-US" altLang="ja-JP" sz="1600" dirty="0" smtClean="0">
                <a:solidFill>
                  <a:schemeClr val="accent1"/>
                </a:solidFill>
              </a:rPr>
              <a:t> </a:t>
            </a:r>
            <a:r>
              <a:rPr lang="en-US" altLang="ja-JP" sz="1600" dirty="0" smtClean="0"/>
              <a:t>of the second law of thermodynamics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altLang="ja-JP" sz="1600" dirty="0" smtClean="0">
                <a:solidFill>
                  <a:schemeClr val="accent5"/>
                </a:solidFill>
              </a:rPr>
              <a:t>  </a:t>
            </a:r>
            <a:r>
              <a:rPr lang="en-US" altLang="ja-JP" sz="1600" dirty="0" smtClean="0"/>
              <a:t>– A bridge between microscopic theory with </a:t>
            </a:r>
            <a:r>
              <a:rPr lang="en-US" altLang="ja-JP" sz="1600" dirty="0" smtClean="0">
                <a:solidFill>
                  <a:schemeClr val="accent2"/>
                </a:solidFill>
              </a:rPr>
              <a:t>time reversal symmetry </a:t>
            </a:r>
          </a:p>
          <a:p>
            <a:pPr marL="274320" lvl="0" indent="-274320" algn="r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altLang="ja-JP" sz="1600" dirty="0" smtClean="0"/>
              <a:t>and </a:t>
            </a:r>
            <a:r>
              <a:rPr lang="en-US" altLang="ja-JP" sz="1600" dirty="0" smtClean="0">
                <a:solidFill>
                  <a:schemeClr val="accent2"/>
                </a:solidFill>
              </a:rPr>
              <a:t>the second law of thermodynamics</a:t>
            </a:r>
            <a:endParaRPr lang="en-US" altLang="ja-JP" sz="1600" dirty="0" smtClean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altLang="ja-JP" sz="2800" dirty="0" smtClean="0"/>
              <a:t>Advantages</a:t>
            </a: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altLang="ja-JP" dirty="0" smtClean="0"/>
              <a:t>The theorem includes fluctuation around equilibrium (linear response theory)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altLang="ja-JP" dirty="0" smtClean="0"/>
              <a:t>The theorem is applicable to (almost) </a:t>
            </a:r>
            <a:r>
              <a:rPr lang="en-US" altLang="ja-JP" dirty="0" smtClean="0">
                <a:solidFill>
                  <a:srgbClr val="FF0000"/>
                </a:solidFill>
              </a:rPr>
              <a:t>arbitrary non-equilibrium process</a:t>
            </a:r>
            <a:endParaRPr lang="en-US" altLang="ja-JP" dirty="0" smtClean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altLang="ja-JP" dirty="0" smtClean="0"/>
              <a:t>  </a:t>
            </a:r>
            <a:r>
              <a:rPr lang="en-US" altLang="ja-JP" sz="1600" dirty="0" smtClean="0"/>
              <a:t>– In particular </a:t>
            </a:r>
            <a:r>
              <a:rPr lang="en-US" altLang="ja-JP" sz="1600" dirty="0" smtClean="0">
                <a:solidFill>
                  <a:srgbClr val="FF0000"/>
                </a:solidFill>
              </a:rPr>
              <a:t>unstable systems</a:t>
            </a:r>
            <a:r>
              <a:rPr lang="en-US" altLang="ja-JP" sz="1600" dirty="0" smtClean="0"/>
              <a:t> and </a:t>
            </a:r>
            <a:r>
              <a:rPr lang="en-US" altLang="ja-JP" sz="1600" dirty="0" smtClean="0">
                <a:solidFill>
                  <a:srgbClr val="FF0000"/>
                </a:solidFill>
              </a:rPr>
              <a:t>steady states </a:t>
            </a:r>
            <a:endParaRPr lang="en-US" altLang="ja-JP" sz="1600" dirty="0" smtClean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altLang="ja-JP" sz="1600" dirty="0" smtClean="0"/>
              <a:t>  – </a:t>
            </a:r>
            <a:r>
              <a:rPr lang="en-US" altLang="ja-JP" sz="1600" dirty="0" smtClean="0">
                <a:solidFill>
                  <a:srgbClr val="FF0000"/>
                </a:solidFill>
              </a:rPr>
              <a:t>Evaporating BHs</a:t>
            </a:r>
            <a:r>
              <a:rPr lang="en-US" altLang="ja-JP" sz="1600" dirty="0" smtClean="0"/>
              <a:t> can be treated</a:t>
            </a:r>
          </a:p>
        </p:txBody>
      </p:sp>
      <p:pic>
        <p:nvPicPr>
          <p:cNvPr id="14" name="図 13" descr="\begin{document}&#10;\begin{align*}&#10;\frac{\text{Prob}(\text{entropy difference}= \Delta S)}{&#10;\text{Prob}(\text{entropy difference}= -\Delta S)}&#10;=e^{\Delta S} &#10;\end{align*}&#10;\end{document}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394254"/>
            <a:ext cx="3456384" cy="48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 Introduction [3/3]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3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 txBox="1">
            <a:spLocks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2. The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Langevin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eq. and the Fokker-Planck eq. [2]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fundamental tools to study non-equilibrium physics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 The Fluctuation Theorem [3]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give a proof and review a first experimental evidence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 Black Hole with Matter [3]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</a:t>
            </a:r>
            <a:r>
              <a:rPr lang="en-US" altLang="ja-JP" sz="1400" dirty="0" smtClean="0"/>
              <a:t>show an effective EOM for scalar 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5. The Fluctuation Theorem for BH [5]   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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Topic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show our results, the fluctuation </a:t>
            </a:r>
            <a:r>
              <a:rPr kumimoji="1" lang="en-US" altLang="ja-JP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thm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BH w/ matter, Green-Kubo relation for thermal current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6. Summary and Discussions [3]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698" y="228600"/>
            <a:ext cx="9011344" cy="9144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2. </a:t>
            </a:r>
            <a:r>
              <a:rPr lang="en-US" altLang="ja-JP" dirty="0" smtClean="0"/>
              <a:t>The </a:t>
            </a:r>
            <a:r>
              <a:rPr lang="en-US" altLang="ja-JP" dirty="0" err="1" smtClean="0"/>
              <a:t>Langevin</a:t>
            </a:r>
            <a:r>
              <a:rPr lang="en-US" altLang="ja-JP" dirty="0" smtClean="0"/>
              <a:t> eq. and The Fokker-Planck eq. [1/2]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4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pic>
        <p:nvPicPr>
          <p:cNvPr id="6" name="図 5" descr="\begin{document}&#10;\begin{align*}&#10;m\ddot{x}&amp;=-{\color{red} \gamma \dot{x}} -\frac{\partial V}{\partial x}+{\color{red} \xi}\\&#10;&amp;, \ \langle \xi(t)\rangle=0 \ , \ \langle \xi(t)\xi(t')\rangle=2\gamma T \delta(t-t')&#10;\end{align*}&#10;\end{document}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8924" y="2881400"/>
            <a:ext cx="3933181" cy="79208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3528" y="1329882"/>
            <a:ext cx="8964488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The </a:t>
            </a:r>
            <a:r>
              <a:rPr lang="en-US" altLang="ja-JP" dirty="0" err="1" smtClean="0"/>
              <a:t>Langevin</a:t>
            </a:r>
            <a:r>
              <a:rPr lang="en-US" altLang="ja-JP" dirty="0" smtClean="0"/>
              <a:t> eq. : EOM of </a:t>
            </a:r>
            <a:r>
              <a:rPr lang="en-US" altLang="ja-JP" dirty="0" smtClean="0">
                <a:solidFill>
                  <a:srgbClr val="FF0000"/>
                </a:solidFill>
              </a:rPr>
              <a:t>particle</a:t>
            </a:r>
            <a:r>
              <a:rPr lang="en-US" altLang="ja-JP" dirty="0" smtClean="0"/>
              <a:t> with friction and noise.</a:t>
            </a:r>
          </a:p>
          <a:p>
            <a:pPr algn="ctr"/>
            <a:endParaRPr lang="en-US" altLang="ja-JP" sz="800" dirty="0" smtClean="0"/>
          </a:p>
          <a:p>
            <a:pPr algn="ctr"/>
            <a:r>
              <a:rPr lang="en-US" altLang="ja-JP" dirty="0" smtClean="0"/>
              <a:t>The Fokker-Planck eq. : EOM of </a:t>
            </a:r>
            <a:r>
              <a:rPr lang="en-US" altLang="ja-JP" dirty="0" smtClean="0">
                <a:solidFill>
                  <a:srgbClr val="FF0000"/>
                </a:solidFill>
              </a:rPr>
              <a:t>particle’s probability distribution</a:t>
            </a:r>
            <a:r>
              <a:rPr lang="en-US" altLang="ja-JP" dirty="0" smtClean="0"/>
              <a:t>.</a:t>
            </a:r>
            <a:endParaRPr lang="ja-JP" altLang="en-US" dirty="0" smtClean="0"/>
          </a:p>
          <a:p>
            <a:endParaRPr lang="en-US" altLang="ja-JP" dirty="0" smtClean="0">
              <a:solidFill>
                <a:schemeClr val="accent2"/>
              </a:solidFill>
            </a:endParaRPr>
          </a:p>
          <a:p>
            <a:r>
              <a:rPr lang="en-US" altLang="ja-JP" dirty="0" smtClean="0">
                <a:solidFill>
                  <a:schemeClr val="accent2"/>
                </a:solidFill>
              </a:rPr>
              <a:t>The </a:t>
            </a:r>
            <a:r>
              <a:rPr lang="en-US" altLang="ja-JP" dirty="0" err="1" smtClean="0">
                <a:solidFill>
                  <a:schemeClr val="accent2"/>
                </a:solidFill>
              </a:rPr>
              <a:t>Langevin</a:t>
            </a:r>
            <a:r>
              <a:rPr lang="en-US" altLang="ja-JP" dirty="0" smtClean="0">
                <a:solidFill>
                  <a:schemeClr val="accent2"/>
                </a:solidFill>
              </a:rPr>
              <a:t> equation</a:t>
            </a:r>
            <a:r>
              <a:rPr lang="en-US" altLang="ja-JP" dirty="0" smtClean="0"/>
              <a:t> is a phenomenological (or effective) equation of motion </a:t>
            </a:r>
          </a:p>
          <a:p>
            <a:r>
              <a:rPr lang="en-US" altLang="ja-JP" dirty="0" smtClean="0"/>
              <a:t>with </a:t>
            </a:r>
            <a:r>
              <a:rPr lang="en-US" altLang="ja-JP" dirty="0" smtClean="0">
                <a:solidFill>
                  <a:srgbClr val="FF0000"/>
                </a:solidFill>
              </a:rPr>
              <a:t>friction</a:t>
            </a:r>
            <a:r>
              <a:rPr lang="en-US" altLang="ja-JP" dirty="0" smtClean="0"/>
              <a:t> and </a:t>
            </a:r>
            <a:r>
              <a:rPr lang="en-US" altLang="ja-JP" dirty="0" smtClean="0">
                <a:solidFill>
                  <a:srgbClr val="FF0000"/>
                </a:solidFill>
              </a:rPr>
              <a:t>thermal noise</a:t>
            </a:r>
            <a:r>
              <a:rPr lang="en-US" altLang="ja-JP" dirty="0" smtClean="0"/>
              <a:t>.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chemeClr val="accent2"/>
                </a:solidFill>
              </a:rPr>
              <a:t>The Fokker-Planck equation </a:t>
            </a:r>
            <a:r>
              <a:rPr lang="en-US" altLang="ja-JP" dirty="0" smtClean="0"/>
              <a:t>can be obtained from </a:t>
            </a:r>
            <a:r>
              <a:rPr lang="en-US" altLang="ja-JP" dirty="0" smtClean="0">
                <a:solidFill>
                  <a:schemeClr val="accent2"/>
                </a:solidFill>
              </a:rPr>
              <a:t>the </a:t>
            </a:r>
            <a:r>
              <a:rPr lang="en-US" altLang="ja-JP" dirty="0" err="1" smtClean="0">
                <a:solidFill>
                  <a:schemeClr val="accent2"/>
                </a:solidFill>
              </a:rPr>
              <a:t>Langevin</a:t>
            </a:r>
            <a:r>
              <a:rPr lang="en-US" altLang="ja-JP" dirty="0" smtClean="0">
                <a:solidFill>
                  <a:schemeClr val="accent2"/>
                </a:solidFill>
              </a:rPr>
              <a:t> equation.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sz="1050" dirty="0" smtClean="0"/>
          </a:p>
          <a:p>
            <a:r>
              <a:rPr lang="en-US" altLang="ja-JP" dirty="0" smtClean="0"/>
              <a:t>                  : </a:t>
            </a:r>
            <a:r>
              <a:rPr lang="en-US" altLang="ja-JP" dirty="0" smtClean="0">
                <a:solidFill>
                  <a:srgbClr val="FF0000"/>
                </a:solidFill>
              </a:rPr>
              <a:t>conditional probability </a:t>
            </a:r>
            <a:r>
              <a:rPr lang="en-US" altLang="ja-JP" dirty="0" smtClean="0"/>
              <a:t>to see a event             </a:t>
            </a:r>
          </a:p>
          <a:p>
            <a:r>
              <a:rPr lang="en-US" altLang="ja-JP" dirty="0" smtClean="0"/>
              <a:t>                   which starts from the value              ,                                  .</a:t>
            </a:r>
          </a:p>
          <a:p>
            <a:endParaRPr kumimoji="1" lang="en-US" altLang="ja-JP" sz="1050" dirty="0" smtClean="0"/>
          </a:p>
          <a:p>
            <a:endParaRPr kumimoji="1" lang="en-US" altLang="ja-JP" dirty="0" smtClean="0"/>
          </a:p>
        </p:txBody>
      </p:sp>
      <p:pic>
        <p:nvPicPr>
          <p:cNvPr id="8" name="図 7" descr="\begin{document}&#10;\begin{align*}&#10;\partial_t P(x,t|x_0, 0)=&#10;\partial_x \left[\frac{1}{\gamma}\frac{\partial V}{\partial x}P(x,t|x_0, 0)\right]&#10;+\frac{T}{\gamma}\partial_x^2 P(x,t|x_0, 0).&#10;\end{align*}&#10;\end{document}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2712" y="4464730"/>
            <a:ext cx="4951616" cy="476438"/>
          </a:xfrm>
          <a:prstGeom prst="rect">
            <a:avLst/>
          </a:prstGeom>
        </p:spPr>
      </p:pic>
      <p:pic>
        <p:nvPicPr>
          <p:cNvPr id="9" name="図 8" descr="\begin{document}&#10;\begin{align*}&#10;P(x,t=0|x_0,0)=\delta(x-x_0)&#10;\end{align*}&#10;\end{document}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3852" y="5564955"/>
            <a:ext cx="2071226" cy="174324"/>
          </a:xfrm>
          <a:prstGeom prst="rect">
            <a:avLst/>
          </a:prstGeom>
        </p:spPr>
      </p:pic>
      <p:pic>
        <p:nvPicPr>
          <p:cNvPr id="10" name="図 9" descr="\begin{document}&#10;\begin{align*}&#10;P(x,t|x_0, 0)&#10;\end{align*}&#10;\end{document}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072" y="5283793"/>
            <a:ext cx="1050162" cy="216024"/>
          </a:xfrm>
          <a:prstGeom prst="rect">
            <a:avLst/>
          </a:prstGeom>
        </p:spPr>
      </p:pic>
      <p:pic>
        <p:nvPicPr>
          <p:cNvPr id="11" name="図 10" descr="\begin{document}&#10;\begin{align*}&#10;x(t)=x&#10;\end{align*}&#10;\end{document}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53184" y="5283630"/>
            <a:ext cx="705544" cy="204627"/>
          </a:xfrm>
          <a:prstGeom prst="rect">
            <a:avLst/>
          </a:prstGeom>
        </p:spPr>
      </p:pic>
      <p:pic>
        <p:nvPicPr>
          <p:cNvPr id="12" name="図 11" descr="\begin{document}&#10;\begin{align*}&#10;x(0)=x_0&#10;\end{align*}&#10;\end{document}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88634" y="5543183"/>
            <a:ext cx="807244" cy="204627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407842" y="1329882"/>
            <a:ext cx="6840760" cy="792088"/>
          </a:xfrm>
          <a:prstGeom prst="round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\begin{document}&#10;\begin{align*}&#10;{\color{red} \gamma \dot{x}}=-\frac{\partial V}{\partial x}+{\color{red} \xi}&#10;\end{align*}&#10;\end{document}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592" y="4519160"/>
            <a:ext cx="1008112" cy="330509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>
            <a:off x="2123728" y="4602054"/>
            <a:ext cx="222716" cy="18086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5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pic>
        <p:nvPicPr>
          <p:cNvPr id="7" name="図 6" descr="\begin{document}&#10;\begin{align*}&#10;L=\frac{1}{4\gamma T}\left[\gamma\dot{x}+V'\right]^2&#10;\end{align*}&#10;\end{document}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245358"/>
            <a:ext cx="1591006" cy="432048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111698" y="228600"/>
            <a:ext cx="9011344" cy="914400"/>
          </a:xfrm>
          <a:prstGeom prst="rect">
            <a:avLst/>
          </a:prstGeom>
        </p:spPr>
        <p:txBody>
          <a:bodyPr vert="horz" anchor="b" anchorCtr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The </a:t>
            </a:r>
            <a:r>
              <a:rPr kumimoji="1" lang="en-US" altLang="ja-JP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Langevin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eq. and The Fokker-Planck eq. [2/2</a:t>
            </a:r>
            <a:r>
              <a:rPr lang="en-US" altLang="ja-JP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]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318996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This eq. has the stationary distribution :                                                    .</a:t>
            </a:r>
          </a:p>
          <a:p>
            <a:pPr algn="r"/>
            <a:r>
              <a:rPr lang="en-US" altLang="ja-JP" dirty="0" smtClean="0"/>
              <a:t>“</a:t>
            </a:r>
            <a:r>
              <a:rPr lang="en-US" altLang="ja-JP" dirty="0" smtClean="0">
                <a:solidFill>
                  <a:schemeClr val="accent2"/>
                </a:solidFill>
              </a:rPr>
              <a:t>the Boltzmann distribution</a:t>
            </a:r>
            <a:r>
              <a:rPr lang="en-US" altLang="ja-JP" dirty="0" smtClean="0"/>
              <a:t>”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The solution of the Fokker-Planck equation can be represented by a path integral.</a:t>
            </a:r>
          </a:p>
          <a:p>
            <a:endParaRPr lang="en-US" altLang="ja-JP" sz="1050" dirty="0" smtClean="0"/>
          </a:p>
          <a:p>
            <a:endParaRPr lang="en-US" altLang="ja-JP" sz="1050" dirty="0" smtClean="0"/>
          </a:p>
          <a:p>
            <a:endParaRPr lang="en-US" altLang="ja-JP" sz="1050" dirty="0" smtClean="0"/>
          </a:p>
          <a:p>
            <a:endParaRPr lang="en-US" altLang="ja-JP" sz="1050" dirty="0" smtClean="0"/>
          </a:p>
          <a:p>
            <a:endParaRPr lang="en-US" altLang="ja-JP" sz="1050" dirty="0" smtClean="0"/>
          </a:p>
          <a:p>
            <a:endParaRPr lang="en-US" altLang="ja-JP" sz="1050" dirty="0" smtClean="0"/>
          </a:p>
          <a:p>
            <a:endParaRPr lang="en-US" altLang="ja-JP" sz="1050" dirty="0" smtClean="0"/>
          </a:p>
          <a:p>
            <a:endParaRPr lang="en-US" altLang="ja-JP" sz="1050" dirty="0" smtClean="0"/>
          </a:p>
          <a:p>
            <a:r>
              <a:rPr lang="en-US" altLang="ja-JP" dirty="0" smtClean="0"/>
              <a:t>The “</a:t>
            </a:r>
            <a:r>
              <a:rPr lang="en-US" altLang="ja-JP" dirty="0" err="1" smtClean="0"/>
              <a:t>Lagrangian</a:t>
            </a:r>
            <a:r>
              <a:rPr lang="en-US" altLang="ja-JP" dirty="0" smtClean="0"/>
              <a:t>”                            is called “</a:t>
            </a:r>
            <a:r>
              <a:rPr lang="en-US" altLang="ja-JP" dirty="0" smtClean="0">
                <a:solidFill>
                  <a:schemeClr val="accent2"/>
                </a:solidFill>
              </a:rPr>
              <a:t>the Onsager-</a:t>
            </a:r>
            <a:r>
              <a:rPr lang="en-US" altLang="ja-JP" dirty="0" err="1" smtClean="0">
                <a:solidFill>
                  <a:schemeClr val="accent2"/>
                </a:solidFill>
              </a:rPr>
              <a:t>Machlup</a:t>
            </a:r>
            <a:r>
              <a:rPr lang="en-US" altLang="ja-JP" dirty="0" smtClean="0">
                <a:solidFill>
                  <a:schemeClr val="accent2"/>
                </a:solidFill>
              </a:rPr>
              <a:t> function</a:t>
            </a:r>
            <a:r>
              <a:rPr lang="en-US" altLang="ja-JP" dirty="0" smtClean="0"/>
              <a:t>”.</a:t>
            </a:r>
          </a:p>
          <a:p>
            <a:pPr algn="r"/>
            <a:r>
              <a:rPr lang="en-US" altLang="ja-JP" sz="1050" dirty="0" smtClean="0">
                <a:solidFill>
                  <a:schemeClr val="accent5"/>
                </a:solidFill>
              </a:rPr>
              <a:t>[Onsager, </a:t>
            </a:r>
            <a:r>
              <a:rPr lang="en-US" altLang="ja-JP" sz="1050" dirty="0" err="1" smtClean="0">
                <a:solidFill>
                  <a:schemeClr val="accent5"/>
                </a:solidFill>
              </a:rPr>
              <a:t>Machlup</a:t>
            </a:r>
            <a:r>
              <a:rPr lang="en-US" altLang="ja-JP" sz="1050" dirty="0" smtClean="0">
                <a:solidFill>
                  <a:schemeClr val="accent5"/>
                </a:solidFill>
              </a:rPr>
              <a:t> ‘53]</a:t>
            </a:r>
            <a:r>
              <a:rPr lang="en-US" altLang="ja-JP" dirty="0" smtClean="0">
                <a:solidFill>
                  <a:schemeClr val="accent5"/>
                </a:solidFill>
              </a:rPr>
              <a:t> 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sz="1050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Most probable path</a:t>
            </a:r>
            <a:r>
              <a:rPr lang="en-US" altLang="ja-JP" dirty="0" smtClean="0"/>
              <a:t>:                      </a:t>
            </a:r>
          </a:p>
          <a:p>
            <a:pPr algn="r"/>
            <a:r>
              <a:rPr lang="en-US" altLang="ja-JP" dirty="0" smtClean="0"/>
              <a:t>“</a:t>
            </a:r>
            <a:r>
              <a:rPr lang="en-US" altLang="ja-JP" dirty="0" smtClean="0">
                <a:solidFill>
                  <a:schemeClr val="accent2"/>
                </a:solidFill>
              </a:rPr>
              <a:t>Onsager’s principle of minimum energy dissipation</a:t>
            </a:r>
            <a:r>
              <a:rPr lang="en-US" altLang="ja-JP" dirty="0" smtClean="0"/>
              <a:t>”</a:t>
            </a:r>
          </a:p>
        </p:txBody>
      </p:sp>
      <p:pic>
        <p:nvPicPr>
          <p:cNvPr id="19" name="図 18" descr="\begin{document}&#10;\begin{align*}&#10;\partial_t P(x,t|x_0, 0)=&#10;\hat{L}_{FP}P(x,t|x_0, 0) &#10;\end{align*}&#10;\end{document}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189988"/>
            <a:ext cx="2494339" cy="217240"/>
          </a:xfrm>
          <a:prstGeom prst="rect">
            <a:avLst/>
          </a:prstGeom>
        </p:spPr>
      </p:pic>
      <p:pic>
        <p:nvPicPr>
          <p:cNvPr id="21" name="図 20" descr="\begin{document}&#10;\begin{align*}&#10;\partial_t P(x,t|x_0, 0)=&#10;\partial_x \left[\frac{1}{\gamma}\frac{\partial V}{\partial x}P(x,t|x_0, 0)&#10;+\frac{T}{\gamma}\partial_x P(x,t|x_0, 0)&#10;\right]&#10;\end{align*}&#10;\end{document}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0080" y="1329882"/>
            <a:ext cx="4404168" cy="433069"/>
          </a:xfrm>
          <a:prstGeom prst="rect">
            <a:avLst/>
          </a:prstGeom>
        </p:spPr>
      </p:pic>
      <p:pic>
        <p:nvPicPr>
          <p:cNvPr id="12" name="図 11" descr="\begin{document}&#10;\begin{align*}&#10;{\color{red} \gamma \dot{x}}=-\frac{\partial V}{\partial x}+{\color{red} \xi}&#10;\end{align*}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6698" y="1352104"/>
            <a:ext cx="1008112" cy="330509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2040834" y="1434998"/>
            <a:ext cx="222716" cy="18086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555776" y="5324574"/>
            <a:ext cx="656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</a:t>
            </a:r>
            <a:r>
              <a:rPr kumimoji="1" lang="en-US" altLang="ja-JP" dirty="0" smtClean="0">
                <a:solidFill>
                  <a:srgbClr val="0000FF"/>
                </a:solidFill>
              </a:rPr>
              <a:t>dissipation function</a:t>
            </a:r>
            <a:r>
              <a:rPr kumimoji="1" lang="en-US" altLang="ja-JP" dirty="0" smtClean="0"/>
              <a:t>” , “</a:t>
            </a:r>
            <a:r>
              <a:rPr kumimoji="1" lang="en-US" altLang="ja-JP" dirty="0" smtClean="0">
                <a:solidFill>
                  <a:srgbClr val="FF0000"/>
                </a:solidFill>
              </a:rPr>
              <a:t>entropy production</a:t>
            </a:r>
            <a:r>
              <a:rPr kumimoji="1" lang="en-US" altLang="ja-JP" dirty="0" smtClean="0"/>
              <a:t>”  </a:t>
            </a:r>
            <a:r>
              <a:rPr kumimoji="1" lang="en-US" altLang="ja-JP" dirty="0" smtClean="0">
                <a:solidFill>
                  <a:srgbClr val="FF0000"/>
                </a:solidFill>
              </a:rPr>
              <a:t>time reversed sym.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6" name="乗算記号 25"/>
          <p:cNvSpPr/>
          <p:nvPr/>
        </p:nvSpPr>
        <p:spPr>
          <a:xfrm>
            <a:off x="7668344" y="5168078"/>
            <a:ext cx="720080" cy="720080"/>
          </a:xfrm>
          <a:prstGeom prst="mathMultiply">
            <a:avLst>
              <a:gd name="adj1" fmla="val 5379"/>
            </a:avLst>
          </a:prstGeom>
          <a:solidFill>
            <a:srgbClr val="FF0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 descr="\begin{document}&#10;\begin{align*}&#10;L={\color{blue}\left[\frac{\gamma}{4T}\dot{x}^2 \right]}+{\color{blue}\left[\frac{1}{4\gamma T}V'^2 \right]} &#10;-{\color{red}\left[-\frac{1}{2T}\dot{x}V' \right]}&#10;\equiv{\color{blue}\Phi(\dot{x})}+{\color{blue}\Psi(x)}-{\color{red}\dot{S}(x,\dot{x})}&#10;\end{align*}&#10;\end{document}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4854078"/>
            <a:ext cx="4824537" cy="421200"/>
          </a:xfrm>
          <a:prstGeom prst="rect">
            <a:avLst/>
          </a:prstGeom>
        </p:spPr>
      </p:pic>
      <p:pic>
        <p:nvPicPr>
          <p:cNvPr id="32" name="図 31" descr="\begin{document}&#10;\begin{align*}&#10;\gamma \dot{x}_\ast =-V'(x_\ast) \Leftrightarrow \Phi( \dot{x}_\ast)+\Psi(x_\ast )=\dot{S}( x_\ast , \dot{x}_\ast )&#10;\end{align*}&#10;\end{document}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55305" y="5827486"/>
            <a:ext cx="3895207" cy="241818"/>
          </a:xfrm>
          <a:prstGeom prst="rect">
            <a:avLst/>
          </a:prstGeom>
        </p:spPr>
      </p:pic>
      <p:pic>
        <p:nvPicPr>
          <p:cNvPr id="18" name="図 17" descr="\begin{document}&#10;\begin{align*}&#10;\partial_t P^{st}=0 \Rightarrow P^{st}(x)= e^{-\frac{1}{T}V(x)}/Z&#10;\end{align*}&#10;\end{document}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27983" y="1905946"/>
            <a:ext cx="3163542" cy="289834"/>
          </a:xfrm>
          <a:prstGeom prst="rect">
            <a:avLst/>
          </a:prstGeom>
        </p:spPr>
      </p:pic>
      <p:pic>
        <p:nvPicPr>
          <p:cNvPr id="22" name="図 21" descr="\begin{document}&#10;\begin{align*}&#10;\Rightarrow P(x,t|x_0,0)=&#10;e^{t\hat{L}_{FP}}\delta(x-x_0)=&#10;\int_{x(0)=x_0}^{x(t)=x} {\cal D}x \&#10;e^{-\frac{1}{4\gamma T}\int_0^t dt' &#10;\left[\gamma \dot{x}(t')+ V'(x(t'))\right]^2}&#10;\end{align*}&#10;\end{document}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21633" y="3473690"/>
            <a:ext cx="6759458" cy="599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 The Fluctuation Theorem [1/3]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6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340768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consider a </a:t>
            </a:r>
            <a:r>
              <a:rPr kumimoji="1" lang="en-US" altLang="ja-JP" dirty="0" smtClean="0">
                <a:solidFill>
                  <a:srgbClr val="FF0000"/>
                </a:solidFill>
              </a:rPr>
              <a:t>externally controlled potential </a:t>
            </a:r>
            <a:r>
              <a:rPr kumimoji="1" lang="en-US" altLang="ja-JP" dirty="0" smtClean="0"/>
              <a:t>             . 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Simple example: 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T</a:t>
            </a:r>
            <a:r>
              <a:rPr kumimoji="1" lang="en-US" altLang="ja-JP" dirty="0" smtClean="0"/>
              <a:t>he probability to see a trajectory</a:t>
            </a:r>
            <a:r>
              <a:rPr kumimoji="1" lang="ja-JP" altLang="en-US" dirty="0" smtClean="0"/>
              <a:t>　　　　　　　　　　　　　　            </a:t>
            </a:r>
            <a:r>
              <a:rPr kumimoji="1" lang="en-US" altLang="ja-JP" dirty="0" smtClean="0"/>
              <a:t>,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sz="800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Reversed trajectory </a:t>
            </a:r>
            <a:r>
              <a:rPr lang="en-US" altLang="ja-JP" dirty="0" smtClean="0">
                <a:solidFill>
                  <a:schemeClr val="accent2"/>
                </a:solidFill>
              </a:rPr>
              <a:t>                                         </a:t>
            </a:r>
            <a:r>
              <a:rPr lang="en-US" altLang="ja-JP" dirty="0" smtClean="0"/>
              <a:t>with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the </a:t>
            </a:r>
            <a:r>
              <a:rPr lang="en-US" altLang="ja-JP" dirty="0" smtClean="0">
                <a:solidFill>
                  <a:srgbClr val="FF0000"/>
                </a:solidFill>
              </a:rPr>
              <a:t>reversely</a:t>
            </a:r>
            <a:r>
              <a:rPr lang="en-US" altLang="ja-JP" dirty="0" smtClean="0">
                <a:solidFill>
                  <a:schemeClr val="accent2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controlled potential</a:t>
            </a:r>
            <a:r>
              <a:rPr lang="en-US" altLang="ja-JP" dirty="0" smtClean="0"/>
              <a:t>.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sz="800" dirty="0" smtClean="0"/>
          </a:p>
          <a:p>
            <a:endParaRPr lang="en-US" altLang="ja-JP" sz="800" dirty="0" smtClean="0"/>
          </a:p>
          <a:p>
            <a:r>
              <a:rPr lang="en-US" altLang="ja-JP" dirty="0" smtClean="0"/>
              <a:t>We will call        “</a:t>
            </a:r>
            <a:r>
              <a:rPr lang="en-US" altLang="ja-JP" dirty="0" smtClean="0">
                <a:solidFill>
                  <a:schemeClr val="accent2"/>
                </a:solidFill>
              </a:rPr>
              <a:t>forward protocol</a:t>
            </a:r>
            <a:r>
              <a:rPr lang="en-US" altLang="ja-JP" dirty="0" smtClean="0"/>
              <a:t>” and                   “</a:t>
            </a:r>
            <a:r>
              <a:rPr lang="en-US" altLang="ja-JP" dirty="0" smtClean="0">
                <a:solidFill>
                  <a:schemeClr val="accent2"/>
                </a:solidFill>
              </a:rPr>
              <a:t>reversed protocol</a:t>
            </a:r>
            <a:r>
              <a:rPr lang="en-US" altLang="ja-JP" dirty="0" smtClean="0"/>
              <a:t>” .</a:t>
            </a: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sz="800" dirty="0" smtClean="0"/>
          </a:p>
          <a:p>
            <a:r>
              <a:rPr lang="en-US" altLang="ja-JP" dirty="0" smtClean="0"/>
              <a:t>Cancellation occur except for </a:t>
            </a:r>
            <a:r>
              <a:rPr lang="en-US" altLang="ja-JP" dirty="0" smtClean="0">
                <a:solidFill>
                  <a:srgbClr val="FF0000"/>
                </a:solidFill>
              </a:rPr>
              <a:t>time reversed sym. violated term.</a:t>
            </a:r>
            <a:endParaRPr lang="en-US" altLang="ja-JP" dirty="0" smtClean="0"/>
          </a:p>
        </p:txBody>
      </p:sp>
      <p:pic>
        <p:nvPicPr>
          <p:cNvPr id="11" name="図 10" descr="\begin{document}&#10;\begin{align*}&#10;\lambda_t^F&#10;\end{align*}&#10;\end{document}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8463" y="4491542"/>
            <a:ext cx="267469" cy="288032"/>
          </a:xfrm>
          <a:prstGeom prst="rect">
            <a:avLst/>
          </a:prstGeom>
        </p:spPr>
      </p:pic>
      <p:pic>
        <p:nvPicPr>
          <p:cNvPr id="12" name="図 11" descr="\begin{document}&#10;\begin{align*}&#10;\lambda_t^R\equiv \lambda_{\tau-t}^F&#10;\end{align*}&#10;\end{document}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4855" y="4498234"/>
            <a:ext cx="997226" cy="269843"/>
          </a:xfrm>
          <a:prstGeom prst="rect">
            <a:avLst/>
          </a:prstGeom>
        </p:spPr>
      </p:pic>
      <p:sp>
        <p:nvSpPr>
          <p:cNvPr id="16" name="円弧 15"/>
          <p:cNvSpPr/>
          <p:nvPr/>
        </p:nvSpPr>
        <p:spPr>
          <a:xfrm>
            <a:off x="6566452" y="886948"/>
            <a:ext cx="864096" cy="1317916"/>
          </a:xfrm>
          <a:prstGeom prst="arc">
            <a:avLst>
              <a:gd name="adj1" fmla="val 43709"/>
              <a:gd name="adj2" fmla="val 10760172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782476" y="2006418"/>
            <a:ext cx="144016" cy="144016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>
          <a:xfrm rot="5400000">
            <a:off x="6487752" y="1858208"/>
            <a:ext cx="1008112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6804248" y="1437046"/>
            <a:ext cx="432048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 descr="\begin{document}&#10;\begin{align*}&#10;v&#10;\end{align*}&#10;\end{document}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8954" y="1347460"/>
            <a:ext cx="144016" cy="149394"/>
          </a:xfrm>
          <a:prstGeom prst="rect">
            <a:avLst/>
          </a:prstGeom>
        </p:spPr>
      </p:pic>
      <p:pic>
        <p:nvPicPr>
          <p:cNvPr id="22" name="図 21" descr="\begin{document}&#10;\begin{align*}&#10;V(x; {\color{red}\lambda_t})&#10;\end{align*}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1153" y="1430354"/>
            <a:ext cx="733995" cy="227421"/>
          </a:xfrm>
          <a:prstGeom prst="rect">
            <a:avLst/>
          </a:prstGeom>
        </p:spPr>
      </p:pic>
      <p:pic>
        <p:nvPicPr>
          <p:cNvPr id="23" name="図 22" descr="\begin{document}&#10;\begin{align*}&#10;V(x; {\color{red}\lambda_t})=\frac{1}{2}k(x-{\color{red}\lambda_t})^2 \ , \ {\color{red}\lambda^F_t=vt} .&#10;\end{align*}&#10;\end{document}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4613" y="1899254"/>
            <a:ext cx="2725419" cy="388251"/>
          </a:xfrm>
          <a:prstGeom prst="rect">
            <a:avLst/>
          </a:prstGeom>
        </p:spPr>
      </p:pic>
      <p:pic>
        <p:nvPicPr>
          <p:cNvPr id="27" name="図 26" descr="\begin{document}&#10;\begin{align*}&#10;P^F [\Gamma_\tau|x_i]\propto e^{-\frac{1}{4\gamma T}\int^{\Gamma_\tau} dt' &#10;\left[\gamma \dot{x}(t')+k(x(t') -\lambda^F_{t'})\right]^2}.&#10;\end{align*}&#10;\end{document}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84240" y="2903173"/>
            <a:ext cx="4202285" cy="367239"/>
          </a:xfrm>
          <a:prstGeom prst="rect">
            <a:avLst/>
          </a:prstGeom>
        </p:spPr>
      </p:pic>
      <p:pic>
        <p:nvPicPr>
          <p:cNvPr id="29" name="図 28" descr="\begin{document}&#10;\begin{align*}&#10;P^R [\Gamma_\tau^\dagger|x_f]\propto e^{-\frac{1}{4\gamma T}\int^{\color{blue}\Gamma_\tau^\dagger} dt' \left[\gamma \dot{x}(t')+ k(x(t') - {\color{blue}\lambda^F_{\tau-t'}})\right]^2}.&#10;\end{align*}&#10;\end{document}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5954" y="3845425"/>
            <a:ext cx="4517482" cy="423607"/>
          </a:xfrm>
          <a:prstGeom prst="rect">
            <a:avLst/>
          </a:prstGeom>
        </p:spPr>
      </p:pic>
      <p:pic>
        <p:nvPicPr>
          <p:cNvPr id="30" name="図 29" descr="\begin{document}&#10;\begin{align*}&#10;\Gamma_\tau=\{x(0)=x_i \to x(\tau)=x_f \}&#10;\end{align*}&#10;\end{document}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79911" y="2532932"/>
            <a:ext cx="2808313" cy="225557"/>
          </a:xfrm>
          <a:prstGeom prst="rect">
            <a:avLst/>
          </a:prstGeom>
        </p:spPr>
      </p:pic>
      <p:pic>
        <p:nvPicPr>
          <p:cNvPr id="31" name="図 30" descr="\begin{document}&#10;\begin{align*}&#10;\Gamma_\tau^\dagger=\{x^\dagger(0)=x_f \to x^\dagger(\tau)=x_i \}&#10;\end{align*}&#10;\end{document}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78715" y="3473694"/>
            <a:ext cx="2577206" cy="221398"/>
          </a:xfrm>
          <a:prstGeom prst="rect">
            <a:avLst/>
          </a:prstGeom>
        </p:spPr>
      </p:pic>
      <p:pic>
        <p:nvPicPr>
          <p:cNvPr id="21" name="図 20" descr="\begin{document}&#10;\begin{align*}&#10;\tfrac{P^F[\Gamma_\tau|x_i]}{P^R[\Gamma_\tau^\dagger|x_f]}&amp;=&#10; e^{-\frac{1}{4\gamma T}\int^{\Gamma_\tau} dt' &#10;\left[{\color{red} \gamma \dot{x}(t')}+ k(x(t') - v t')\right]^2&#10;+\frac{1}{4\gamma T}\int^\Gamma dt' &#10;\left[{\color{red}-\gamma \dot{x}(t')}+ k(x(t') - v t')\right]^2}\\&#10;&amp;=e^{-\frac{k}{T}\int^{\Gamma_\tau} dt' {\color{red}\dot{x}(t')}(x(t') - v t') }.&#10;\end{align*}&#10;\end{document}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3842" y="4982420"/>
            <a:ext cx="7257371" cy="867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3. The Fluctuation Theorem [2/3]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7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720419"/>
            <a:ext cx="864096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We assume the initial distribution is in a </a:t>
            </a:r>
            <a:r>
              <a:rPr lang="en-US" altLang="ja-JP" dirty="0" smtClean="0">
                <a:solidFill>
                  <a:schemeClr val="accent2"/>
                </a:solidFill>
              </a:rPr>
              <a:t>equilibrium </a:t>
            </a:r>
            <a:r>
              <a:rPr lang="en-US" altLang="ja-JP" dirty="0" smtClean="0"/>
              <a:t>(i.e. Boltzmann distribution) .</a:t>
            </a:r>
          </a:p>
          <a:p>
            <a:endParaRPr lang="en-US" altLang="ja-JP" sz="800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We defined</a:t>
            </a:r>
          </a:p>
          <a:p>
            <a:r>
              <a:rPr lang="en-US" altLang="ja-JP" dirty="0" smtClean="0"/>
              <a:t>which is called “</a:t>
            </a:r>
            <a:r>
              <a:rPr lang="en-US" altLang="ja-JP" dirty="0" smtClean="0">
                <a:solidFill>
                  <a:schemeClr val="accent2"/>
                </a:solidFill>
              </a:rPr>
              <a:t>dissipative work</a:t>
            </a:r>
            <a:r>
              <a:rPr lang="en-US" altLang="ja-JP" dirty="0" smtClean="0"/>
              <a:t>” or “</a:t>
            </a:r>
            <a:r>
              <a:rPr lang="en-US" altLang="ja-JP" dirty="0" smtClean="0">
                <a:solidFill>
                  <a:schemeClr val="accent2"/>
                </a:solidFill>
              </a:rPr>
              <a:t>entropy production</a:t>
            </a:r>
            <a:r>
              <a:rPr lang="en-US" altLang="ja-JP" dirty="0" smtClean="0"/>
              <a:t>”.</a:t>
            </a:r>
          </a:p>
          <a:p>
            <a:endParaRPr kumimoji="1" lang="en-US" altLang="ja-JP" dirty="0" smtClean="0"/>
          </a:p>
          <a:p>
            <a:endParaRPr lang="en-US" altLang="ja-JP" sz="800" dirty="0" smtClean="0"/>
          </a:p>
          <a:p>
            <a:r>
              <a:rPr kumimoji="1" lang="en-US" altLang="ja-JP" dirty="0" smtClean="0"/>
              <a:t>We establish 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the fluctuation theorem</a:t>
            </a:r>
            <a:r>
              <a:rPr kumimoji="1" lang="en-US" altLang="ja-JP" dirty="0" smtClean="0"/>
              <a:t>.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Negative entropy production always exists</a:t>
            </a:r>
            <a:r>
              <a:rPr kumimoji="1" lang="en-US" altLang="ja-JP" dirty="0" smtClean="0"/>
              <a:t>.</a:t>
            </a:r>
          </a:p>
          <a:p>
            <a:endParaRPr lang="en-US" altLang="ja-JP" dirty="0" smtClean="0"/>
          </a:p>
          <a:p>
            <a:r>
              <a:rPr kumimoji="1" lang="en-US" altLang="ja-JP" dirty="0" smtClean="0">
                <a:solidFill>
                  <a:schemeClr val="accent2"/>
                </a:solidFill>
              </a:rPr>
              <a:t>The </a:t>
            </a:r>
            <a:r>
              <a:rPr kumimoji="1" lang="en-US" altLang="ja-JP" dirty="0" err="1" smtClean="0">
                <a:solidFill>
                  <a:schemeClr val="accent2"/>
                </a:solidFill>
              </a:rPr>
              <a:t>Jarzynski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 equality </a:t>
            </a:r>
            <a:r>
              <a:rPr lang="en-US" altLang="ja-JP" sz="1050" dirty="0" smtClean="0">
                <a:solidFill>
                  <a:schemeClr val="accent5"/>
                </a:solidFill>
              </a:rPr>
              <a:t>[</a:t>
            </a:r>
            <a:r>
              <a:rPr lang="en-US" altLang="ja-JP" sz="1050" dirty="0" err="1" smtClean="0">
                <a:solidFill>
                  <a:schemeClr val="accent5"/>
                </a:solidFill>
              </a:rPr>
              <a:t>Jarzynski</a:t>
            </a:r>
            <a:r>
              <a:rPr lang="en-US" altLang="ja-JP" sz="1050" dirty="0" smtClean="0">
                <a:solidFill>
                  <a:schemeClr val="accent5"/>
                </a:solidFill>
              </a:rPr>
              <a:t> ‘97]</a:t>
            </a:r>
            <a:r>
              <a:rPr lang="en-US" altLang="ja-JP" dirty="0" smtClean="0"/>
              <a:t>:</a:t>
            </a:r>
          </a:p>
          <a:p>
            <a:endParaRPr kumimoji="1" lang="en-US" altLang="ja-JP" sz="800" dirty="0" smtClean="0">
              <a:solidFill>
                <a:schemeClr val="accent2"/>
              </a:solidFill>
            </a:endParaRPr>
          </a:p>
          <a:p>
            <a:r>
              <a:rPr lang="en-US" altLang="ja-JP" dirty="0" smtClean="0"/>
              <a:t>By Using               , we </a:t>
            </a:r>
            <a:r>
              <a:rPr lang="en-US" altLang="ja-JP" dirty="0" err="1" smtClean="0"/>
              <a:t>obtaine</a:t>
            </a:r>
            <a:r>
              <a:rPr lang="en-US" altLang="ja-JP" dirty="0" smtClean="0"/>
              <a:t> “</a:t>
            </a:r>
            <a:r>
              <a:rPr lang="en-US" altLang="ja-JP" dirty="0" smtClean="0">
                <a:solidFill>
                  <a:schemeClr val="accent2"/>
                </a:solidFill>
              </a:rPr>
              <a:t>the second law of thermodynamics</a:t>
            </a:r>
            <a:r>
              <a:rPr lang="en-US" altLang="ja-JP" dirty="0" smtClean="0"/>
              <a:t>” as a corollary.</a:t>
            </a:r>
          </a:p>
          <a:p>
            <a:endParaRPr kumimoji="1" lang="en-US" altLang="ja-JP" dirty="0" smtClean="0"/>
          </a:p>
          <a:p>
            <a:endParaRPr kumimoji="1" lang="en-US" altLang="ja-JP" sz="800" dirty="0" smtClean="0"/>
          </a:p>
          <a:p>
            <a:r>
              <a:rPr lang="en-US" altLang="ja-JP" dirty="0" smtClean="0"/>
              <a:t>There exists a trajectory that </a:t>
            </a:r>
            <a:r>
              <a:rPr lang="en-US" altLang="ja-JP" dirty="0" smtClean="0">
                <a:solidFill>
                  <a:srgbClr val="FF0000"/>
                </a:solidFill>
              </a:rPr>
              <a:t>violates the second law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17" name="右矢印 16"/>
          <p:cNvSpPr/>
          <p:nvPr/>
        </p:nvSpPr>
        <p:spPr>
          <a:xfrm>
            <a:off x="265610" y="1787946"/>
            <a:ext cx="222716" cy="18086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 descr="\begin{document}&#10;\begin{align*}&#10;\langle e^x \rangle \geq e^{\langle x \rangle}&#10;\end{align*}&#10;\end{document}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3932" y="5278569"/>
            <a:ext cx="864096" cy="240405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>
            <a:off x="3385019" y="5650417"/>
            <a:ext cx="222716" cy="18086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 descr="\begin{document}&#10;\begin{align*}&#10;W^d[\Gamma_\tau]\equiv &#10;\beta\int^{\Gamma_\tau}dt' \left[-\dot{x}k(x-vt')&#10;+\dot{x}\tfrac{\partial V}{\partial x}+\dot{\lambda}\tfrac{\partial V}{\partial \lambda^F_t}\right]-\beta\Delta F&#10;=\beta\int^{\Gamma_\tau} dt' vk(x-vt')-\beta\Delta F&#10;=\beta (W[\Gamma_\tau]-\Delta F)&#10;\end{align*}&#10;\end{document}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9841" y="2215594"/>
            <a:ext cx="7390957" cy="389238"/>
          </a:xfrm>
          <a:prstGeom prst="rect">
            <a:avLst/>
          </a:prstGeom>
        </p:spPr>
      </p:pic>
      <p:pic>
        <p:nvPicPr>
          <p:cNvPr id="30" name="図 29" descr="\begin{document}&#10;\begin{align*}&#10;\rho^F(W^d_\tau)&amp;\equiv \int {\cal D}\Gamma_\tau {\color{blue}P^F[\Gamma_\tau|x_i]P^{eq}(x_i)}\delta(W^d_\tau-W^d[\Gamma_\tau])&#10;=\int {\cal D}\Gamma_\tau {\color{blue}P^R[\Gamma_\tau^\dagger|x_f]P^{eq}(x_f)e^{W^d[\Gamma_\tau]}}\delta(W^d_\tau-W^d[\Gamma_\tau])\\&#10;&amp;=e^{W^d_\tau}\int {\cal D}\Gamma_\tau^\dagger P^R[\Gamma_\tau^\dagger|x_f]P^{eq}(x_f)\delta(W^d_\tau+W^d[\Gamma_\tau^\dagger])&#10;=e^{W^d_\tau} \rho^R(-W^d_\tau)&#10;\end{align*}&#10;\end{document}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537104"/>
            <a:ext cx="7638707" cy="841105"/>
          </a:xfrm>
          <a:prstGeom prst="rect">
            <a:avLst/>
          </a:prstGeom>
        </p:spPr>
      </p:pic>
      <p:pic>
        <p:nvPicPr>
          <p:cNvPr id="31" name="図 30" descr="\begin{document}&#10;\begin{align*}&#10;\tfrac{P^F[\Gamma_\tau|x_i]P^{eq}(x_i)}{P^R[\Gamma_\tau^\dagger|x_f]P^{eq}(x_f)}&#10;&amp;=e^{-\frac{k}{T}\int^{\Gamma_\tau} dt' \dot{x}(t')(x(t') - v t') &#10;-{\color{blue}\frac{1}{T}(V(x_i ,\lambda^F_0)-V(x_f, \lambda^F_\tau))}+{\color{blue}\frac{1}{T}(F(\lambda^F_0)-F(\lambda^F_\tau))}&#10;}&#10;=e^{W_d[\Gamma]} .&#10;\end{align*}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59" y="1674165"/>
            <a:ext cx="8064897" cy="470345"/>
          </a:xfrm>
          <a:prstGeom prst="rect">
            <a:avLst/>
          </a:prstGeom>
        </p:spPr>
      </p:pic>
      <p:pic>
        <p:nvPicPr>
          <p:cNvPr id="32" name="図 31" descr="\begin{document}&#10;\begin{align*}&#10;\langle e^{-\beta(W_\tau-\Delta F)}\rangle =1&#10;\end{align*}&#10;\end{document}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5313" y="4845096"/>
            <a:ext cx="1820670" cy="298268"/>
          </a:xfrm>
          <a:prstGeom prst="rect">
            <a:avLst/>
          </a:prstGeom>
        </p:spPr>
      </p:pic>
      <p:pic>
        <p:nvPicPr>
          <p:cNvPr id="33" name="図 32" descr="\begin{document}&#10;\begin{align*}&#10;\langle W_\tau \rangle -\Delta F \geq 0&#10;\end{align*}&#10;\end{document}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1516" y="5645301"/>
            <a:ext cx="1445983" cy="220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3. The Fluctuation Theorem [3/3]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2010/12/18 @</a:t>
            </a:r>
            <a:r>
              <a:rPr kumimoji="1" lang="ja-JP" altLang="en-US" dirty="0" smtClean="0"/>
              <a:t>理研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Susumu Okazawa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234-DD03-4A6A-ABD7-7871D56F4845}" type="slidenum">
              <a:rPr kumimoji="1" lang="ja-JP" altLang="en-US" smtClean="0"/>
              <a:pPr/>
              <a:t>8</a:t>
            </a:fld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122584" y="2204864"/>
            <a:ext cx="3600400" cy="3744416"/>
          </a:xfrm>
          <a:prstGeom prst="roundRect">
            <a:avLst>
              <a:gd name="adj" fmla="val 6804"/>
            </a:avLst>
          </a:prstGeom>
          <a:gradFill flip="none" rotWithShape="1">
            <a:gsLst>
              <a:gs pos="1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2278385" y="3001391"/>
            <a:ext cx="584942" cy="144016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rot="10800000" flipV="1">
            <a:off x="2066800" y="3068960"/>
            <a:ext cx="1008112" cy="936104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左右矢印 8"/>
          <p:cNvSpPr/>
          <p:nvPr/>
        </p:nvSpPr>
        <p:spPr>
          <a:xfrm rot="2756064">
            <a:off x="1887082" y="4040600"/>
            <a:ext cx="194713" cy="109439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724516" y="4105536"/>
            <a:ext cx="216024" cy="216024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rot="5400000">
            <a:off x="1184457" y="4095320"/>
            <a:ext cx="2088233" cy="611578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10800000">
            <a:off x="1562745" y="4599868"/>
            <a:ext cx="908487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右矢印 14"/>
          <p:cNvSpPr/>
          <p:nvPr/>
        </p:nvSpPr>
        <p:spPr>
          <a:xfrm rot="2797224">
            <a:off x="1678522" y="4340318"/>
            <a:ext cx="104674" cy="61582"/>
          </a:xfrm>
          <a:prstGeom prst="rightArrow">
            <a:avLst/>
          </a:prstGeom>
          <a:solidFill>
            <a:schemeClr val="tx2"/>
          </a:solidFill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576" y="249289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Potential by an optical </a:t>
            </a:r>
            <a:r>
              <a:rPr lang="en-US" altLang="ja-JP" sz="1400" dirty="0" err="1" smtClean="0"/>
              <a:t>tweezer</a:t>
            </a:r>
            <a:endParaRPr kumimoji="1" lang="ja-JP" altLang="en-US" sz="1400" dirty="0"/>
          </a:p>
        </p:txBody>
      </p:sp>
      <p:sp>
        <p:nvSpPr>
          <p:cNvPr id="18" name="円弧 17"/>
          <p:cNvSpPr/>
          <p:nvPr/>
        </p:nvSpPr>
        <p:spPr>
          <a:xfrm flipH="1" flipV="1">
            <a:off x="914672" y="2276872"/>
            <a:ext cx="1008112" cy="1080120"/>
          </a:xfrm>
          <a:prstGeom prst="arc">
            <a:avLst/>
          </a:prstGeom>
          <a:ln w="1587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0420" y="357301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particle</a:t>
            </a:r>
            <a:endParaRPr kumimoji="1" lang="ja-JP" altLang="en-US" sz="1400" dirty="0"/>
          </a:p>
        </p:txBody>
      </p:sp>
      <p:sp>
        <p:nvSpPr>
          <p:cNvPr id="20" name="円弧 19"/>
          <p:cNvSpPr/>
          <p:nvPr/>
        </p:nvSpPr>
        <p:spPr>
          <a:xfrm flipH="1" flipV="1">
            <a:off x="1130696" y="3392504"/>
            <a:ext cx="1080120" cy="864096"/>
          </a:xfrm>
          <a:prstGeom prst="arc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8648" y="4633391"/>
            <a:ext cx="97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F</a:t>
            </a:r>
            <a:r>
              <a:rPr kumimoji="1" lang="en-US" altLang="ja-JP" sz="1400" dirty="0" smtClean="0"/>
              <a:t>orce</a:t>
            </a:r>
            <a:endParaRPr kumimoji="1" lang="ja-JP" altLang="en-US" sz="1400" dirty="0"/>
          </a:p>
        </p:txBody>
      </p:sp>
      <p:sp>
        <p:nvSpPr>
          <p:cNvPr id="22" name="円弧 21"/>
          <p:cNvSpPr/>
          <p:nvPr/>
        </p:nvSpPr>
        <p:spPr>
          <a:xfrm flipH="1">
            <a:off x="1031505" y="4400964"/>
            <a:ext cx="1224136" cy="504056"/>
          </a:xfrm>
          <a:prstGeom prst="arc">
            <a:avLst/>
          </a:prstGeom>
          <a:ln w="1587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85340" y="5679004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Viscous fluid ,</a:t>
            </a:r>
            <a:r>
              <a:rPr kumimoji="1" lang="en-US" altLang="ja-JP" sz="1200" b="1" dirty="0" smtClean="0">
                <a:solidFill>
                  <a:schemeClr val="accent3"/>
                </a:solidFill>
              </a:rPr>
              <a:t> 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temp. T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578750" y="278980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Brownian motion</a:t>
            </a:r>
            <a:endParaRPr kumimoji="1" lang="ja-JP" altLang="en-US" sz="1400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266600" y="5373216"/>
            <a:ext cx="3312368" cy="1588"/>
          </a:xfrm>
          <a:prstGeom prst="straightConnector1">
            <a:avLst/>
          </a:prstGeom>
          <a:ln w="12700">
            <a:solidFill>
              <a:schemeClr val="tx1">
                <a:alpha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5400000">
            <a:off x="1246716" y="4850043"/>
            <a:ext cx="891488" cy="298877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図 26" descr="\begin{document}&#10;\begin{align*}&#10;x(t)&#10;\end{align*}&#10;\end{document}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6098" y="5472581"/>
            <a:ext cx="236410" cy="152980"/>
          </a:xfrm>
          <a:prstGeom prst="rect">
            <a:avLst/>
          </a:prstGeom>
        </p:spPr>
      </p:pic>
      <p:pic>
        <p:nvPicPr>
          <p:cNvPr id="31" name="Picture 2" descr="C:\Users\susumu\Desktop\物理学会\experi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4244" y="3601480"/>
            <a:ext cx="3672408" cy="2645239"/>
          </a:xfrm>
          <a:prstGeom prst="rect">
            <a:avLst/>
          </a:prstGeom>
          <a:noFill/>
        </p:spPr>
      </p:pic>
      <p:cxnSp>
        <p:nvCxnSpPr>
          <p:cNvPr id="34" name="直線矢印コネクタ 33"/>
          <p:cNvCxnSpPr/>
          <p:nvPr/>
        </p:nvCxnSpPr>
        <p:spPr>
          <a:xfrm rot="5400000" flipH="1" flipV="1">
            <a:off x="46384" y="4657328"/>
            <a:ext cx="1160512" cy="576064"/>
          </a:xfrm>
          <a:prstGeom prst="straightConnector1">
            <a:avLst/>
          </a:prstGeom>
          <a:ln w="12700">
            <a:solidFill>
              <a:schemeClr val="tx1">
                <a:alpha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rot="5400000">
            <a:off x="1603679" y="4441551"/>
            <a:ext cx="440926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rot="5400000">
            <a:off x="1490250" y="4041070"/>
            <a:ext cx="1368152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rot="5400000">
            <a:off x="1958296" y="3061066"/>
            <a:ext cx="432048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弧 45"/>
          <p:cNvSpPr/>
          <p:nvPr/>
        </p:nvSpPr>
        <p:spPr>
          <a:xfrm rot="5400000">
            <a:off x="835980" y="2610851"/>
            <a:ext cx="2690930" cy="1294504"/>
          </a:xfrm>
          <a:prstGeom prst="arc">
            <a:avLst>
              <a:gd name="adj1" fmla="val 16228183"/>
              <a:gd name="adj2" fmla="val 5339085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accent1">
                <a:lumMod val="40000"/>
                <a:lumOff val="60000"/>
                <a:alpha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右矢印 46"/>
          <p:cNvSpPr/>
          <p:nvPr/>
        </p:nvSpPr>
        <p:spPr>
          <a:xfrm>
            <a:off x="2959360" y="3789040"/>
            <a:ext cx="360040" cy="216024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図 47" descr="\begin{document}&#10;\begin{align*}&#10;\dot{\lambda}^F_t =v&#10;\end{align*}&#10;\end{document}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3089" y="3573016"/>
            <a:ext cx="412277" cy="170094"/>
          </a:xfrm>
          <a:prstGeom prst="rect">
            <a:avLst/>
          </a:prstGeom>
        </p:spPr>
      </p:pic>
      <p:pic>
        <p:nvPicPr>
          <p:cNvPr id="49" name="図 48" descr="\begin{document}&#10;\begin{align*}&#10;\lambda_t^F&#10;\end{align*}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6944" y="5463617"/>
            <a:ext cx="157848" cy="169983"/>
          </a:xfrm>
          <a:prstGeom prst="rect">
            <a:avLst/>
          </a:prstGeom>
        </p:spPr>
      </p:pic>
      <p:pic>
        <p:nvPicPr>
          <p:cNvPr id="50" name="図 49" descr="\begin{document}&#10;\begin{align*}&#10;F(t)=-k(x(t)-\lambda^F_t)&#10;\end{align*}&#10;\end{document}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5300" y="4897624"/>
            <a:ext cx="1306367" cy="160762"/>
          </a:xfrm>
          <a:prstGeom prst="rect">
            <a:avLst/>
          </a:prstGeom>
        </p:spPr>
      </p:pic>
      <p:sp>
        <p:nvSpPr>
          <p:cNvPr id="55" name="テキスト ボックス 54"/>
          <p:cNvSpPr txBox="1"/>
          <p:nvPr/>
        </p:nvSpPr>
        <p:spPr>
          <a:xfrm>
            <a:off x="251520" y="133147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</a:t>
            </a:r>
            <a:r>
              <a:rPr kumimoji="1" lang="en-US" altLang="ja-JP" dirty="0" smtClean="0"/>
              <a:t> first experimental evidence. </a:t>
            </a:r>
            <a:r>
              <a:rPr lang="en-US" altLang="ja-JP" sz="1050" dirty="0" smtClean="0">
                <a:solidFill>
                  <a:schemeClr val="accent5"/>
                </a:solidFill>
              </a:rPr>
              <a:t>[Wang, </a:t>
            </a:r>
            <a:r>
              <a:rPr lang="en-US" altLang="ja-JP" sz="1050" dirty="0" err="1" smtClean="0">
                <a:solidFill>
                  <a:schemeClr val="accent5"/>
                </a:solidFill>
              </a:rPr>
              <a:t>Sevick</a:t>
            </a:r>
            <a:r>
              <a:rPr lang="en-US" altLang="ja-JP" sz="1050" dirty="0" smtClean="0">
                <a:solidFill>
                  <a:schemeClr val="accent5"/>
                </a:solidFill>
              </a:rPr>
              <a:t>, </a:t>
            </a:r>
            <a:r>
              <a:rPr lang="en-US" altLang="ja-JP" sz="1050" dirty="0" err="1" smtClean="0">
                <a:solidFill>
                  <a:schemeClr val="accent5"/>
                </a:solidFill>
              </a:rPr>
              <a:t>Mittag</a:t>
            </a:r>
            <a:r>
              <a:rPr lang="en-US" altLang="ja-JP" sz="1050" dirty="0" smtClean="0">
                <a:solidFill>
                  <a:schemeClr val="accent5"/>
                </a:solidFill>
              </a:rPr>
              <a:t>, </a:t>
            </a:r>
            <a:r>
              <a:rPr lang="en-US" altLang="ja-JP" sz="1050" dirty="0" err="1" smtClean="0">
                <a:solidFill>
                  <a:schemeClr val="accent5"/>
                </a:solidFill>
              </a:rPr>
              <a:t>Searles</a:t>
            </a:r>
            <a:r>
              <a:rPr lang="en-US" altLang="ja-JP" sz="1050" dirty="0" smtClean="0">
                <a:solidFill>
                  <a:schemeClr val="accent5"/>
                </a:solidFill>
              </a:rPr>
              <a:t> &amp; Evans (2002)]</a:t>
            </a:r>
            <a:endParaRPr kumimoji="1" lang="ja-JP" altLang="en-US" sz="1050" dirty="0">
              <a:solidFill>
                <a:schemeClr val="accent5"/>
              </a:solidFill>
            </a:endParaRPr>
          </a:p>
        </p:txBody>
      </p:sp>
      <p:sp>
        <p:nvSpPr>
          <p:cNvPr id="58" name="右矢印 57"/>
          <p:cNvSpPr/>
          <p:nvPr/>
        </p:nvSpPr>
        <p:spPr>
          <a:xfrm>
            <a:off x="5508104" y="2348880"/>
            <a:ext cx="222716" cy="18086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右矢印 60"/>
          <p:cNvSpPr/>
          <p:nvPr/>
        </p:nvSpPr>
        <p:spPr>
          <a:xfrm>
            <a:off x="4536844" y="3058074"/>
            <a:ext cx="222716" cy="18086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1539168" y="3017398"/>
            <a:ext cx="1291169" cy="52472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図 44" descr="\begin{document}&#10;\begin{align*}&#10;\int_0^\infty d W^d_\tau e^{-W^d_\tau} \rho^F(W^d_\tau)=&#10;\int_0^\infty d W^d_\tau \rho^R(-W^d_\tau)&#10;\end{align*}&#10;\end{document}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2265987"/>
            <a:ext cx="2873781" cy="358131"/>
          </a:xfrm>
          <a:prstGeom prst="rect">
            <a:avLst/>
          </a:prstGeom>
        </p:spPr>
      </p:pic>
      <p:pic>
        <p:nvPicPr>
          <p:cNvPr id="52" name="図 51" descr="\usepackage{color}&#10;\begin{document}&#10;\begin{align*}&#10;\frac{\text{Pr}(W^d_\tau&lt;0) }{\text{Pr}(W^d_\tau&gt;0)}=&#10;{\color{red}\langle e^{-W^d_\tau} \rangle_{W^d_\tau&gt;0}}&#10;\end{align*}&#10;\end{document}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38118" y="2920750"/>
            <a:ext cx="2438721" cy="521184"/>
          </a:xfrm>
          <a:prstGeom prst="rect">
            <a:avLst/>
          </a:prstGeom>
        </p:spPr>
      </p:pic>
      <p:pic>
        <p:nvPicPr>
          <p:cNvPr id="53" name="図 52" descr="\usepackage{color}&#10;\begin{document}&#10;\begin{align*}&#10;\text{dots: }&amp;\frac{\text{Pr}(W^d_\tau&lt;0) }{\text{Pr}(W^d_\tau&gt;0)}\\&#10;{\color{red}\text{red line: } }&amp;&#10;{\color{red}\langle e^{-W^d_\tau}\rangle_{W^d_\tau&gt;0}}&#10;\end{align*}&#10;\end{document}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9055" y="3823837"/>
            <a:ext cx="1765313" cy="804312"/>
          </a:xfrm>
          <a:prstGeom prst="rect">
            <a:avLst/>
          </a:prstGeom>
        </p:spPr>
      </p:pic>
      <p:pic>
        <p:nvPicPr>
          <p:cNvPr id="56" name="図 55" descr="\begin{document}&#10;\begin{align*}&#10;\frac{\rho^F(W^d_\tau)}{\rho^R(-W^d_\tau)}=e^{W^d_\tau} &#10;\end{align*}&#10;\end{document}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16043" y="2204864"/>
            <a:ext cx="1242449" cy="432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2897</TotalTime>
  <Words>1769</Words>
  <Application>Microsoft Office PowerPoint</Application>
  <PresentationFormat>画面に合わせる (4:3)</PresentationFormat>
  <Paragraphs>443</Paragraphs>
  <Slides>23</Slides>
  <Notes>23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アース</vt:lpstr>
      <vt:lpstr>Black Holes and the Fluctuation Theorem </vt:lpstr>
      <vt:lpstr>1. Introduction [1/3]</vt:lpstr>
      <vt:lpstr>1. Introduction [2/3]</vt:lpstr>
      <vt:lpstr>1. Introduction [3/3]</vt:lpstr>
      <vt:lpstr>2. The Langevin eq. and The Fokker-Planck eq. [1/2]</vt:lpstr>
      <vt:lpstr>スライド 5</vt:lpstr>
      <vt:lpstr>3. The Fluctuation Theorem [1/3]</vt:lpstr>
      <vt:lpstr>3. The Fluctuation Theorem [2/3]</vt:lpstr>
      <vt:lpstr>3. The Fluctuation Theorem [3/3]</vt:lpstr>
      <vt:lpstr>Plan</vt:lpstr>
      <vt:lpstr>4. Black Hole with Matter [1/3]</vt:lpstr>
      <vt:lpstr>4. Black Hole with Matter [2/3]</vt:lpstr>
      <vt:lpstr>4. Black Hole with Matter [3/3]</vt:lpstr>
      <vt:lpstr>5. The Fluctuation Theorem for BH [1/5]</vt:lpstr>
      <vt:lpstr>5. The Fluctuation Theorem for BH [2/5]</vt:lpstr>
      <vt:lpstr>5. The Fluctuation Theorem for BH [3/5]</vt:lpstr>
      <vt:lpstr>5. The Fluctuation Theorem for BH [4/5]</vt:lpstr>
      <vt:lpstr>5. The Fluctuation Theorem for BH [5/5]</vt:lpstr>
      <vt:lpstr>8. Summary and Discussion [1/3]</vt:lpstr>
      <vt:lpstr>8. Summary and Discussion [2/3]</vt:lpstr>
      <vt:lpstr>8. Summary and Discussion [3/3]</vt:lpstr>
      <vt:lpstr>スライド 21</vt:lpstr>
      <vt:lpstr>Backup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okazawa</dc:creator>
  <cp:lastModifiedBy>susumu</cp:lastModifiedBy>
  <cp:revision>280</cp:revision>
  <dcterms:created xsi:type="dcterms:W3CDTF">2010-10-22T08:06:23Z</dcterms:created>
  <dcterms:modified xsi:type="dcterms:W3CDTF">2010-12-19T14:36:54Z</dcterms:modified>
</cp:coreProperties>
</file>